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4" r:id="rId9"/>
    <p:sldId id="261" r:id="rId10"/>
    <p:sldId id="267" r:id="rId11"/>
    <p:sldId id="276" r:id="rId12"/>
    <p:sldId id="277" r:id="rId13"/>
    <p:sldId id="269" r:id="rId14"/>
    <p:sldId id="266" r:id="rId15"/>
    <p:sldId id="270" r:id="rId16"/>
    <p:sldId id="263" r:id="rId17"/>
    <p:sldId id="271" r:id="rId18"/>
    <p:sldId id="274" r:id="rId19"/>
    <p:sldId id="279" r:id="rId20"/>
    <p:sldId id="272" r:id="rId21"/>
    <p:sldId id="278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E8D96-3C0F-4329-AC00-F25293667945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BC102-83AA-46D4-9CB1-370D9ED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FB29-667C-48C0-ACFB-01A546C60E88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B469-D102-48FB-A372-2EB32D0EDEAD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9E99-3A5F-4958-8860-050DB7DC6A05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0A5-17ED-41A7-8EF1-F68BA7441143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2BA1-E203-4CE4-BADA-DA12F98BE318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525E-EEAB-440D-A737-3EE27119A35F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56E-397B-4F9E-B402-FC0D2C5A80C8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C0AD-556D-4F1C-A50D-71026D60FC3A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AFCB-F511-44E5-81D1-226F0B9A5A35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E078-CAA0-4DBF-AA4E-FC6CDC6FA5A6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2143-9503-4324-B088-1A749716D837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B9271-1CF7-4D5D-9264-E2DB89A2844C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521B6F-2A9E-4206-A664-C134F74103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Fermilab Linac Laser Notcher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smtClean="0"/>
              <a:t>Johnson</a:t>
            </a:r>
            <a:r>
              <a:rPr lang="en-US" dirty="0" smtClean="0"/>
              <a:t>, Todd Johnson, John Sobolewski, </a:t>
            </a:r>
            <a:r>
              <a:rPr lang="en-US" dirty="0" smtClean="0"/>
              <a:t>Kevin Duel, Peter Prieto, Andrea Saewert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4184"/>
          </a:xfrm>
        </p:spPr>
        <p:txBody>
          <a:bodyPr/>
          <a:lstStyle/>
          <a:p>
            <a:r>
              <a:rPr lang="en-US" dirty="0" smtClean="0"/>
              <a:t>Laser </a:t>
            </a:r>
            <a:r>
              <a:rPr lang="en-US" sz="4800" dirty="0" smtClean="0"/>
              <a:t>system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099530"/>
            <a:ext cx="8338457" cy="4389120"/>
          </a:xfrm>
        </p:spPr>
        <p:txBody>
          <a:bodyPr>
            <a:noAutofit/>
          </a:bodyPr>
          <a:lstStyle/>
          <a:p>
            <a:r>
              <a:rPr lang="en-US" sz="2000" dirty="0" smtClean="0"/>
              <a:t>Laser system is a MOPA design</a:t>
            </a:r>
          </a:p>
          <a:p>
            <a:r>
              <a:rPr lang="en-US" sz="2000" dirty="0" smtClean="0"/>
              <a:t>Major components of system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CW Seed source (100 </a:t>
            </a:r>
            <a:r>
              <a:rPr lang="en-US" sz="2000" dirty="0" err="1" smtClean="0">
                <a:solidFill>
                  <a:srgbClr val="00B050"/>
                </a:solidFill>
              </a:rPr>
              <a:t>mW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Lumics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Mach-</a:t>
            </a:r>
            <a:r>
              <a:rPr lang="en-US" sz="2000" dirty="0" err="1" smtClean="0">
                <a:solidFill>
                  <a:srgbClr val="00B050"/>
                </a:solidFill>
              </a:rPr>
              <a:t>Zander</a:t>
            </a:r>
            <a:r>
              <a:rPr lang="en-US" sz="2000" dirty="0" smtClean="0">
                <a:solidFill>
                  <a:srgbClr val="00B050"/>
                </a:solidFill>
              </a:rPr>
              <a:t> 10 GHz EOM modulator (Photline)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Arbitrary Waveform Generator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Two stages of fiber  pre-amplifiers (10 </a:t>
            </a:r>
            <a:r>
              <a:rPr lang="en-US" sz="2000" dirty="0" err="1" smtClean="0">
                <a:solidFill>
                  <a:srgbClr val="00B050"/>
                </a:solidFill>
              </a:rPr>
              <a:t>nJ</a:t>
            </a:r>
            <a:r>
              <a:rPr lang="en-US" sz="2000" dirty="0" smtClean="0">
                <a:solidFill>
                  <a:srgbClr val="00B050"/>
                </a:solidFill>
              </a:rPr>
              <a:t>/360 </a:t>
            </a:r>
            <a:r>
              <a:rPr lang="en-US" sz="2000" dirty="0" err="1" smtClean="0">
                <a:solidFill>
                  <a:srgbClr val="00B050"/>
                </a:solidFill>
              </a:rPr>
              <a:t>nJ</a:t>
            </a:r>
            <a:r>
              <a:rPr lang="en-US" sz="2000" dirty="0" smtClean="0">
                <a:solidFill>
                  <a:srgbClr val="00B050"/>
                </a:solidFill>
              </a:rPr>
              <a:t>) (</a:t>
            </a:r>
            <a:r>
              <a:rPr lang="en-US" sz="2000" dirty="0" err="1" smtClean="0">
                <a:solidFill>
                  <a:srgbClr val="00B050"/>
                </a:solidFill>
              </a:rPr>
              <a:t>PriTel</a:t>
            </a:r>
            <a:r>
              <a:rPr lang="en-US" sz="2000" dirty="0" smtClean="0">
                <a:solidFill>
                  <a:srgbClr val="00B050"/>
                </a:solidFill>
              </a:rPr>
              <a:t>)   </a:t>
            </a:r>
          </a:p>
          <a:p>
            <a:pPr lvl="1"/>
            <a:r>
              <a:rPr lang="en-US" sz="2000" dirty="0" smtClean="0"/>
              <a:t>PCF based Fiber Amplifier (10 </a:t>
            </a:r>
            <a:r>
              <a:rPr lang="en-US" sz="2000" dirty="0" err="1" smtClean="0"/>
              <a:t>uJ</a:t>
            </a:r>
            <a:r>
              <a:rPr lang="en-US" sz="2000" dirty="0" smtClean="0"/>
              <a:t>)  (Optical Engines)     on order</a:t>
            </a:r>
          </a:p>
          <a:p>
            <a:pPr lvl="1"/>
            <a:r>
              <a:rPr lang="en-US" sz="2000" dirty="0" smtClean="0"/>
              <a:t>Free Space DPSS amplifier (&gt;2 </a:t>
            </a:r>
            <a:r>
              <a:rPr lang="en-US" sz="2000" dirty="0" err="1" smtClean="0"/>
              <a:t>mJ</a:t>
            </a:r>
            <a:r>
              <a:rPr lang="en-US" sz="2000" dirty="0" smtClean="0"/>
              <a:t>) (Northrop Grumman CEO)  FY14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Beam shaping optics  (current R&amp;D effort)</a:t>
            </a:r>
          </a:p>
          <a:p>
            <a:pPr lvl="1"/>
            <a:r>
              <a:rPr lang="en-US" sz="2000" dirty="0" smtClean="0"/>
              <a:t>Beam delivery   (FY14)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Vacuum interface and optical cavity  (in final design)</a:t>
            </a:r>
          </a:p>
          <a:p>
            <a:pPr lvl="1"/>
            <a:r>
              <a:rPr lang="en-US" sz="2000" dirty="0" smtClean="0"/>
              <a:t>Laser diagnostics (conceptual design) (FY14)</a:t>
            </a:r>
          </a:p>
          <a:p>
            <a:pPr lvl="1"/>
            <a:r>
              <a:rPr lang="en-US" sz="2000" dirty="0" smtClean="0"/>
              <a:t>Timing/controls system (conceptual design) (FY14)</a:t>
            </a:r>
          </a:p>
          <a:p>
            <a:r>
              <a:rPr lang="en-US" sz="2200" dirty="0" smtClean="0"/>
              <a:t>We have set up the first three components and demonstrated the generation of temporally uniform optical pulses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358739" y="1930400"/>
            <a:ext cx="362857" cy="1498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3199" y="2394857"/>
            <a:ext cx="9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hand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551541" y="2002971"/>
            <a:ext cx="290288" cy="9724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56" y="213360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71" y="740209"/>
            <a:ext cx="8303342" cy="545690"/>
          </a:xfrm>
        </p:spPr>
        <p:txBody>
          <a:bodyPr>
            <a:noAutofit/>
          </a:bodyPr>
          <a:lstStyle/>
          <a:p>
            <a:r>
              <a:rPr lang="en-US" sz="1800" b="1" u="sng" dirty="0" smtClean="0"/>
              <a:t> Burst mode seed pulses to Fiber Amplifier followed by Free Space Amp</a:t>
            </a:r>
            <a:endParaRPr lang="en-US" sz="1800" b="1" u="sng" dirty="0"/>
          </a:p>
        </p:txBody>
      </p:sp>
      <p:grpSp>
        <p:nvGrpSpPr>
          <p:cNvPr id="3" name="Group 19"/>
          <p:cNvGrpSpPr/>
          <p:nvPr/>
        </p:nvGrpSpPr>
        <p:grpSpPr>
          <a:xfrm>
            <a:off x="840660" y="2001683"/>
            <a:ext cx="1017638" cy="489155"/>
            <a:chOff x="840659" y="1737851"/>
            <a:chExt cx="1740309" cy="1047136"/>
          </a:xfrm>
        </p:grpSpPr>
        <p:sp>
          <p:nvSpPr>
            <p:cNvPr id="4" name="Rectangle 3"/>
            <p:cNvSpPr/>
            <p:nvPr/>
          </p:nvSpPr>
          <p:spPr>
            <a:xfrm>
              <a:off x="840659" y="2010697"/>
              <a:ext cx="973393" cy="501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5864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5205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1596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94619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73278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5193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45342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5400000">
              <a:off x="1939412" y="2010697"/>
              <a:ext cx="221226" cy="50144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035277" y="2257731"/>
              <a:ext cx="545691" cy="73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9"/>
          <p:cNvGrpSpPr/>
          <p:nvPr/>
        </p:nvGrpSpPr>
        <p:grpSpPr>
          <a:xfrm>
            <a:off x="1962149" y="2155686"/>
            <a:ext cx="1380658" cy="374301"/>
            <a:chOff x="1976437" y="1887794"/>
            <a:chExt cx="2238376" cy="280219"/>
          </a:xfrm>
        </p:grpSpPr>
        <p:sp>
          <p:nvSpPr>
            <p:cNvPr id="32" name="Rectangle 31"/>
            <p:cNvSpPr/>
            <p:nvPr/>
          </p:nvSpPr>
          <p:spPr>
            <a:xfrm>
              <a:off x="2315497" y="1887794"/>
              <a:ext cx="1489587" cy="162232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25213" y="2050026"/>
              <a:ext cx="88490" cy="117987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1976437" y="1928813"/>
              <a:ext cx="2238376" cy="80963"/>
              <a:chOff x="1895475" y="1533525"/>
              <a:chExt cx="2238376" cy="11906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1895475" y="153352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V="1">
                <a:off x="1919288" y="159067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1909634" y="2132921"/>
            <a:ext cx="0" cy="247135"/>
          </a:xfrm>
          <a:prstGeom prst="line">
            <a:avLst/>
          </a:prstGeom>
          <a:ln w="1016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2340" y="1404374"/>
            <a:ext cx="11160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Symbol" pitchFamily="18" charset="2"/>
              </a:rPr>
              <a:t>l</a:t>
            </a:r>
            <a:r>
              <a:rPr lang="en-US" sz="1400" b="1" u="sng" baseline="-25000" dirty="0" smtClean="0"/>
              <a:t>1</a:t>
            </a:r>
            <a:r>
              <a:rPr lang="en-US" sz="1400" b="1" u="sng" dirty="0" smtClean="0"/>
              <a:t>=1064nm</a:t>
            </a:r>
          </a:p>
          <a:p>
            <a:r>
              <a:rPr lang="en-US" sz="1400" dirty="0" smtClean="0"/>
              <a:t>120 </a:t>
            </a:r>
            <a:r>
              <a:rPr lang="en-US" sz="1400" dirty="0" err="1" smtClean="0"/>
              <a:t>mW</a:t>
            </a:r>
            <a:r>
              <a:rPr lang="en-US" sz="1400" dirty="0" smtClean="0"/>
              <a:t> CW</a:t>
            </a:r>
          </a:p>
          <a:p>
            <a:r>
              <a:rPr lang="en-US" sz="1400" dirty="0" smtClean="0"/>
              <a:t>SW=0.1 nm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3332662" y="2255106"/>
            <a:ext cx="2079316" cy="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784798" y="2270669"/>
            <a:ext cx="648929" cy="1518991"/>
          </a:xfrm>
          <a:custGeom>
            <a:avLst/>
            <a:gdLst>
              <a:gd name="connsiteX0" fmla="*/ 0 w 1415845"/>
              <a:gd name="connsiteY0" fmla="*/ 0 h 2861187"/>
              <a:gd name="connsiteX1" fmla="*/ 1401097 w 1415845"/>
              <a:gd name="connsiteY1" fmla="*/ 0 h 2861187"/>
              <a:gd name="connsiteX2" fmla="*/ 1415845 w 1415845"/>
              <a:gd name="connsiteY2" fmla="*/ 2861187 h 2861187"/>
              <a:gd name="connsiteX3" fmla="*/ 1415845 w 1415845"/>
              <a:gd name="connsiteY3" fmla="*/ 2861187 h 2861187"/>
              <a:gd name="connsiteX4" fmla="*/ 1415845 w 1415845"/>
              <a:gd name="connsiteY4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845" h="2861187">
                <a:moveTo>
                  <a:pt x="0" y="0"/>
                </a:moveTo>
                <a:lnTo>
                  <a:pt x="1401097" y="0"/>
                </a:lnTo>
                <a:lnTo>
                  <a:pt x="1415845" y="2861187"/>
                </a:lnTo>
                <a:lnTo>
                  <a:pt x="1415845" y="2861187"/>
                </a:lnTo>
                <a:lnTo>
                  <a:pt x="1415845" y="286118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74"/>
          <p:cNvGrpSpPr/>
          <p:nvPr/>
        </p:nvGrpSpPr>
        <p:grpSpPr>
          <a:xfrm>
            <a:off x="3095882" y="1930381"/>
            <a:ext cx="2120695" cy="254831"/>
            <a:chOff x="71438" y="5072065"/>
            <a:chExt cx="4129087" cy="22384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71438" y="5295900"/>
              <a:ext cx="4129087" cy="5"/>
            </a:xfrm>
            <a:prstGeom prst="line">
              <a:avLst/>
            </a:prstGeom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257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8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0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29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5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87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401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925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49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97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49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02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54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05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57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10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62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149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673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197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72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24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769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29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81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41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1910483" y="1589453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GHz Mach-</a:t>
            </a:r>
            <a:r>
              <a:rPr lang="en-US" sz="1200" dirty="0" err="1" smtClean="0"/>
              <a:t>Zehnder</a:t>
            </a:r>
            <a:endParaRPr lang="en-US" sz="1200" dirty="0" smtClean="0"/>
          </a:p>
          <a:p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3043175" y="2297134"/>
            <a:ext cx="1772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Generator</a:t>
            </a:r>
          </a:p>
          <a:p>
            <a:r>
              <a:rPr lang="en-US" dirty="0" smtClean="0"/>
              <a:t>Amplifier, Timing</a:t>
            </a:r>
            <a:endParaRPr lang="en-US" dirty="0"/>
          </a:p>
        </p:txBody>
      </p:sp>
      <p:cxnSp>
        <p:nvCxnSpPr>
          <p:cNvPr id="244" name="Straight Arrow Connector 243"/>
          <p:cNvCxnSpPr>
            <a:stCxn id="240" idx="1"/>
            <a:endCxn id="33" idx="2"/>
          </p:cNvCxnSpPr>
          <p:nvPr/>
        </p:nvCxnSpPr>
        <p:spPr>
          <a:xfrm flipH="1" flipV="1">
            <a:off x="2389613" y="2529987"/>
            <a:ext cx="653562" cy="9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5456412" y="205426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 Fiber</a:t>
            </a:r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1757483" y="2392019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L</a:t>
            </a:r>
            <a:r>
              <a:rPr lang="en-US" sz="1100" baseline="-25000" dirty="0" err="1" smtClean="0"/>
              <a:t>ins</a:t>
            </a:r>
            <a:r>
              <a:rPr lang="en-US" sz="1100" dirty="0" smtClean="0"/>
              <a:t> ~5dB</a:t>
            </a:r>
            <a:endParaRPr lang="en-US" sz="1100" dirty="0"/>
          </a:p>
        </p:txBody>
      </p:sp>
      <p:sp>
        <p:nvSpPr>
          <p:cNvPr id="272" name="TextBox 271"/>
          <p:cNvSpPr txBox="1"/>
          <p:nvPr/>
        </p:nvSpPr>
        <p:spPr>
          <a:xfrm>
            <a:off x="1389601" y="1878594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</a:t>
            </a:r>
            <a:r>
              <a:rPr lang="en-US" sz="1100" baseline="-25000" dirty="0" smtClean="0"/>
              <a:t>i</a:t>
            </a:r>
            <a:r>
              <a:rPr lang="en-US" sz="1100" dirty="0" smtClean="0"/>
              <a:t>~1.8dB</a:t>
            </a:r>
            <a:endParaRPr lang="en-US" sz="1100" dirty="0"/>
          </a:p>
        </p:txBody>
      </p:sp>
      <p:sp>
        <p:nvSpPr>
          <p:cNvPr id="276" name="Freeform 275"/>
          <p:cNvSpPr/>
          <p:nvPr/>
        </p:nvSpPr>
        <p:spPr>
          <a:xfrm>
            <a:off x="292963" y="3804900"/>
            <a:ext cx="461639" cy="1584959"/>
          </a:xfrm>
          <a:custGeom>
            <a:avLst/>
            <a:gdLst>
              <a:gd name="connsiteX0" fmla="*/ 399495 w 461639"/>
              <a:gd name="connsiteY0" fmla="*/ 8878 h 1083076"/>
              <a:gd name="connsiteX1" fmla="*/ 0 w 461639"/>
              <a:gd name="connsiteY1" fmla="*/ 0 h 1083076"/>
              <a:gd name="connsiteX2" fmla="*/ 17755 w 461639"/>
              <a:gd name="connsiteY2" fmla="*/ 1074198 h 1083076"/>
              <a:gd name="connsiteX3" fmla="*/ 461639 w 461639"/>
              <a:gd name="connsiteY3" fmla="*/ 1083076 h 1083076"/>
              <a:gd name="connsiteX4" fmla="*/ 461639 w 461639"/>
              <a:gd name="connsiteY4" fmla="*/ 1083076 h 10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39" h="1083076">
                <a:moveTo>
                  <a:pt x="399495" y="8878"/>
                </a:moveTo>
                <a:lnTo>
                  <a:pt x="0" y="0"/>
                </a:lnTo>
                <a:lnTo>
                  <a:pt x="17755" y="1074198"/>
                </a:lnTo>
                <a:lnTo>
                  <a:pt x="461639" y="1083076"/>
                </a:lnTo>
                <a:lnTo>
                  <a:pt x="461639" y="1083076"/>
                </a:lnTo>
              </a:path>
            </a:pathLst>
          </a:cu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1013701" y="5394175"/>
            <a:ext cx="3558299" cy="10925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3"/>
          <p:cNvGrpSpPr/>
          <p:nvPr/>
        </p:nvGrpSpPr>
        <p:grpSpPr>
          <a:xfrm>
            <a:off x="329419" y="4795500"/>
            <a:ext cx="1828415" cy="371385"/>
            <a:chOff x="902525" y="1947553"/>
            <a:chExt cx="5759532" cy="568036"/>
          </a:xfrm>
          <a:solidFill>
            <a:srgbClr val="FF0000"/>
          </a:solidFill>
        </p:grpSpPr>
        <p:cxnSp>
          <p:nvCxnSpPr>
            <p:cNvPr id="123" name="Straight Connector 122"/>
            <p:cNvCxnSpPr/>
            <p:nvPr/>
          </p:nvCxnSpPr>
          <p:spPr>
            <a:xfrm flipV="1">
              <a:off x="902525" y="2493818"/>
              <a:ext cx="5759532" cy="118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1816926" y="2113808"/>
              <a:ext cx="61301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84422" y="2135579"/>
              <a:ext cx="76119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72000" y="2133601"/>
              <a:ext cx="45719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27913" y="2131621"/>
              <a:ext cx="66758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759034" y="2117766"/>
              <a:ext cx="70663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1744228" y="1947553"/>
              <a:ext cx="208139" cy="1717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161"/>
          <p:cNvSpPr/>
          <p:nvPr/>
        </p:nvSpPr>
        <p:spPr>
          <a:xfrm>
            <a:off x="763215" y="5298650"/>
            <a:ext cx="495961" cy="20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26089" y="4638835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Hz</a:t>
            </a:r>
            <a:endParaRPr lang="en-US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68308" y="5586676"/>
            <a:ext cx="11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Pockels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94444" y="6455546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Updated 10/3/2012</a:t>
            </a:r>
            <a:endParaRPr 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29542" y="439122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Generate 24 us burst at 15 </a:t>
            </a:r>
            <a:r>
              <a:rPr lang="en-US" sz="1100" dirty="0" err="1" smtClean="0"/>
              <a:t>hz</a:t>
            </a:r>
            <a:endParaRPr lang="en-US" sz="1100" dirty="0"/>
          </a:p>
        </p:txBody>
      </p:sp>
      <p:sp>
        <p:nvSpPr>
          <p:cNvPr id="174" name="TextBox 173"/>
          <p:cNvSpPr txBox="1"/>
          <p:nvPr/>
        </p:nvSpPr>
        <p:spPr>
          <a:xfrm>
            <a:off x="4775356" y="5495532"/>
            <a:ext cx="391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TRANSPORT BEAM SHAPING OPTICS &amp;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OPTICAL CAVITY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29"/>
          <p:cNvGrpSpPr/>
          <p:nvPr/>
        </p:nvGrpSpPr>
        <p:grpSpPr>
          <a:xfrm>
            <a:off x="642807" y="2766514"/>
            <a:ext cx="4802563" cy="1295644"/>
            <a:chOff x="642807" y="2695414"/>
            <a:chExt cx="4802563" cy="1295644"/>
          </a:xfrm>
        </p:grpSpPr>
        <p:grpSp>
          <p:nvGrpSpPr>
            <p:cNvPr id="19" name="Group 174"/>
            <p:cNvGrpSpPr/>
            <p:nvPr/>
          </p:nvGrpSpPr>
          <p:grpSpPr>
            <a:xfrm>
              <a:off x="3867463" y="2892792"/>
              <a:ext cx="1319134" cy="982476"/>
              <a:chOff x="5916241" y="2528769"/>
              <a:chExt cx="1591731" cy="98247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101619" y="3264110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20"/>
              <p:cNvGrpSpPr/>
              <p:nvPr/>
            </p:nvGrpSpPr>
            <p:grpSpPr>
              <a:xfrm>
                <a:off x="5916241" y="2528769"/>
                <a:ext cx="1591731" cy="981770"/>
                <a:chOff x="5916241" y="2858549"/>
                <a:chExt cx="1591731" cy="981770"/>
              </a:xfrm>
            </p:grpSpPr>
            <p:grpSp>
              <p:nvGrpSpPr>
                <p:cNvPr id="21" name="Group 17"/>
                <p:cNvGrpSpPr/>
                <p:nvPr/>
              </p:nvGrpSpPr>
              <p:grpSpPr>
                <a:xfrm>
                  <a:off x="5926307" y="3337811"/>
                  <a:ext cx="1581665" cy="383060"/>
                  <a:chOff x="4386649" y="1956486"/>
                  <a:chExt cx="1581665" cy="383060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4819136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909751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988009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4386649" y="2335427"/>
                    <a:ext cx="1581665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6219221" y="3593184"/>
                  <a:ext cx="0" cy="247135"/>
                </a:xfrm>
                <a:prstGeom prst="line">
                  <a:avLst/>
                </a:prstGeom>
                <a:ln w="101600" cmpd="tri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/>
                <p:cNvSpPr txBox="1"/>
                <p:nvPr/>
              </p:nvSpPr>
              <p:spPr>
                <a:xfrm>
                  <a:off x="5916241" y="2858549"/>
                  <a:ext cx="1534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Fiber Pre-Amp</a:t>
                  </a:r>
                  <a:endParaRPr lang="en-US" dirty="0"/>
                </a:p>
              </p:txBody>
            </p:sp>
          </p:grpSp>
        </p:grpSp>
        <p:sp>
          <p:nvSpPr>
            <p:cNvPr id="200" name="TextBox 199"/>
            <p:cNvSpPr txBox="1"/>
            <p:nvPr/>
          </p:nvSpPr>
          <p:spPr>
            <a:xfrm>
              <a:off x="2341453" y="2783356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1</a:t>
              </a:r>
              <a:endParaRPr lang="en-US" dirty="0"/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flipH="1">
              <a:off x="673687" y="3735595"/>
              <a:ext cx="3188014" cy="219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3889946" y="2836961"/>
              <a:ext cx="1484027" cy="115409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84"/>
            <p:cNvGrpSpPr/>
            <p:nvPr/>
          </p:nvGrpSpPr>
          <p:grpSpPr>
            <a:xfrm>
              <a:off x="2368474" y="3161050"/>
              <a:ext cx="1169236" cy="685800"/>
              <a:chOff x="4931761" y="2737021"/>
              <a:chExt cx="1394085" cy="815546"/>
            </a:xfrm>
          </p:grpSpPr>
          <p:grpSp>
            <p:nvGrpSpPr>
              <p:cNvPr id="23" name="Group 194"/>
              <p:cNvGrpSpPr/>
              <p:nvPr/>
            </p:nvGrpSpPr>
            <p:grpSpPr>
              <a:xfrm>
                <a:off x="4931761" y="2737021"/>
                <a:ext cx="1394085" cy="691979"/>
                <a:chOff x="4630730" y="1956486"/>
                <a:chExt cx="945811" cy="383060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630730" y="2339546"/>
                  <a:ext cx="94581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" name="Straight Connector 175"/>
              <p:cNvCxnSpPr/>
              <p:nvPr/>
            </p:nvCxnSpPr>
            <p:spPr>
              <a:xfrm>
                <a:off x="6122439" y="3305432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5120596" y="3305432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11"/>
            <p:cNvGrpSpPr/>
            <p:nvPr/>
          </p:nvGrpSpPr>
          <p:grpSpPr>
            <a:xfrm>
              <a:off x="642807" y="3051811"/>
              <a:ext cx="1455843" cy="818497"/>
              <a:chOff x="3116157" y="2737021"/>
              <a:chExt cx="1455843" cy="818497"/>
            </a:xfrm>
          </p:grpSpPr>
          <p:grpSp>
            <p:nvGrpSpPr>
              <p:cNvPr id="25" name="Group 194"/>
              <p:cNvGrpSpPr/>
              <p:nvPr/>
            </p:nvGrpSpPr>
            <p:grpSpPr>
              <a:xfrm>
                <a:off x="3357798" y="2737021"/>
                <a:ext cx="1214202" cy="691979"/>
                <a:chOff x="4708190" y="1956486"/>
                <a:chExt cx="823770" cy="383060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708190" y="2339546"/>
                  <a:ext cx="82377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Isosceles Triangle 185"/>
              <p:cNvSpPr/>
              <p:nvPr/>
            </p:nvSpPr>
            <p:spPr>
              <a:xfrm rot="5400000">
                <a:off x="3207897" y="3210744"/>
                <a:ext cx="253034" cy="436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02"/>
            <p:cNvGrpSpPr/>
            <p:nvPr/>
          </p:nvGrpSpPr>
          <p:grpSpPr>
            <a:xfrm>
              <a:off x="3447760" y="3360298"/>
              <a:ext cx="467193" cy="538397"/>
              <a:chOff x="4766872" y="2908092"/>
              <a:chExt cx="467193" cy="538397"/>
            </a:xfrm>
          </p:grpSpPr>
          <p:sp>
            <p:nvSpPr>
              <p:cNvPr id="204" name="Arc 203"/>
              <p:cNvSpPr/>
              <p:nvPr/>
            </p:nvSpPr>
            <p:spPr>
              <a:xfrm>
                <a:off x="4766872" y="298304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Arc 204"/>
              <p:cNvSpPr/>
              <p:nvPr/>
            </p:nvSpPr>
            <p:spPr>
              <a:xfrm flipH="1">
                <a:off x="5009212" y="300053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41823" y="2908092"/>
                <a:ext cx="284813" cy="3147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816454" y="2695414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2</a:t>
              </a:r>
              <a:endParaRPr lang="en-US" dirty="0"/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H="1">
              <a:off x="991032" y="3711172"/>
              <a:ext cx="4454338" cy="255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74"/>
          <p:cNvSpPr/>
          <p:nvPr/>
        </p:nvSpPr>
        <p:spPr>
          <a:xfrm>
            <a:off x="1852517" y="5125379"/>
            <a:ext cx="2512380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Space Amp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3425251" y="1453566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Output modulator/Input fiber pre-amp:</a:t>
            </a:r>
          </a:p>
          <a:p>
            <a:r>
              <a:rPr lang="en-US" sz="1400" dirty="0" smtClean="0"/>
              <a:t>201.25MHz pulses (1.25 ns pulse), 458kHz burst </a:t>
            </a:r>
            <a:endParaRPr lang="en-US" sz="1400" dirty="0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4383315" y="5413083"/>
            <a:ext cx="2351314" cy="746"/>
          </a:xfrm>
          <a:prstGeom prst="line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52400" y="4109700"/>
            <a:ext cx="350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85355" y="4057448"/>
            <a:ext cx="150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up filter</a:t>
            </a:r>
            <a:endParaRPr lang="en-US" dirty="0"/>
          </a:p>
        </p:txBody>
      </p:sp>
      <p:grpSp>
        <p:nvGrpSpPr>
          <p:cNvPr id="28" name="Group 149"/>
          <p:cNvGrpSpPr/>
          <p:nvPr/>
        </p:nvGrpSpPr>
        <p:grpSpPr>
          <a:xfrm>
            <a:off x="7311982" y="1915140"/>
            <a:ext cx="1456050" cy="893538"/>
            <a:chOff x="6199462" y="1417320"/>
            <a:chExt cx="1456050" cy="893538"/>
          </a:xfrm>
        </p:grpSpPr>
        <p:grpSp>
          <p:nvGrpSpPr>
            <p:cNvPr id="29" name="Group 145"/>
            <p:cNvGrpSpPr/>
            <p:nvPr/>
          </p:nvGrpSpPr>
          <p:grpSpPr>
            <a:xfrm>
              <a:off x="6199462" y="1833292"/>
              <a:ext cx="482683" cy="477566"/>
              <a:chOff x="6199462" y="1833292"/>
              <a:chExt cx="482683" cy="477566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6320133" y="1833292"/>
                <a:ext cx="284813" cy="3147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144"/>
              <p:cNvGrpSpPr/>
              <p:nvPr/>
            </p:nvGrpSpPr>
            <p:grpSpPr>
              <a:xfrm>
                <a:off x="6199462" y="1864901"/>
                <a:ext cx="482683" cy="445957"/>
                <a:chOff x="2633302" y="3206021"/>
                <a:chExt cx="482683" cy="445957"/>
              </a:xfrm>
            </p:grpSpPr>
            <p:sp>
              <p:nvSpPr>
                <p:cNvPr id="143" name="Arc 142"/>
                <p:cNvSpPr/>
                <p:nvPr/>
              </p:nvSpPr>
              <p:spPr>
                <a:xfrm flipH="1">
                  <a:off x="2891132" y="3206021"/>
                  <a:ext cx="224853" cy="44595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Arc 143"/>
                <p:cNvSpPr/>
                <p:nvPr/>
              </p:nvSpPr>
              <p:spPr>
                <a:xfrm>
                  <a:off x="2633302" y="3206021"/>
                  <a:ext cx="224853" cy="44595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7" name="Straight Connector 146"/>
            <p:cNvCxnSpPr/>
            <p:nvPr/>
          </p:nvCxnSpPr>
          <p:spPr>
            <a:xfrm>
              <a:off x="6428292" y="1490192"/>
              <a:ext cx="0" cy="207818"/>
            </a:xfrm>
            <a:prstGeom prst="line">
              <a:avLst/>
            </a:prstGeom>
            <a:ln w="1016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492240" y="1417320"/>
              <a:ext cx="89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Isolator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3680" y="1798320"/>
              <a:ext cx="1071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 filter</a:t>
              </a:r>
              <a:endParaRPr lang="en-US" dirty="0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2381186" y="2892821"/>
            <a:ext cx="1484027" cy="11540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209864" y="303965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764142" y="5772707"/>
            <a:ext cx="261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Grumman CEO DPSS OEM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10832" y="2327544"/>
            <a:ext cx="89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Diode + TC </a:t>
            </a:r>
          </a:p>
          <a:p>
            <a:r>
              <a:rPr lang="en-US" sz="1200" dirty="0" smtClean="0"/>
              <a:t>controlled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846164" y="3354446"/>
            <a:ext cx="278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*Notch 12 bunches -&gt; 60 ns</a:t>
            </a:r>
          </a:p>
          <a:p>
            <a:r>
              <a:rPr lang="en-US" dirty="0" smtClean="0"/>
              <a:t>     10 notches/linac pulse</a:t>
            </a:r>
            <a:endParaRPr lang="en-US" dirty="0"/>
          </a:p>
        </p:txBody>
      </p:sp>
      <p:sp>
        <p:nvSpPr>
          <p:cNvPr id="137" name="Freeform 136"/>
          <p:cNvSpPr/>
          <p:nvPr/>
        </p:nvSpPr>
        <p:spPr>
          <a:xfrm>
            <a:off x="77179" y="1190250"/>
            <a:ext cx="6803306" cy="2928694"/>
          </a:xfrm>
          <a:custGeom>
            <a:avLst/>
            <a:gdLst>
              <a:gd name="connsiteX0" fmla="*/ 312565 w 6803306"/>
              <a:gd name="connsiteY0" fmla="*/ 35592 h 2928694"/>
              <a:gd name="connsiteX1" fmla="*/ 222624 w 6803306"/>
              <a:gd name="connsiteY1" fmla="*/ 50582 h 2928694"/>
              <a:gd name="connsiteX2" fmla="*/ 162664 w 6803306"/>
              <a:gd name="connsiteY2" fmla="*/ 125533 h 2928694"/>
              <a:gd name="connsiteX3" fmla="*/ 132683 w 6803306"/>
              <a:gd name="connsiteY3" fmla="*/ 170504 h 2928694"/>
              <a:gd name="connsiteX4" fmla="*/ 117693 w 6803306"/>
              <a:gd name="connsiteY4" fmla="*/ 230464 h 2928694"/>
              <a:gd name="connsiteX5" fmla="*/ 102703 w 6803306"/>
              <a:gd name="connsiteY5" fmla="*/ 275435 h 2928694"/>
              <a:gd name="connsiteX6" fmla="*/ 87713 w 6803306"/>
              <a:gd name="connsiteY6" fmla="*/ 350386 h 2928694"/>
              <a:gd name="connsiteX7" fmla="*/ 57732 w 6803306"/>
              <a:gd name="connsiteY7" fmla="*/ 635199 h 2928694"/>
              <a:gd name="connsiteX8" fmla="*/ 27752 w 6803306"/>
              <a:gd name="connsiteY8" fmla="*/ 725140 h 2928694"/>
              <a:gd name="connsiteX9" fmla="*/ 57732 w 6803306"/>
              <a:gd name="connsiteY9" fmla="*/ 1324746 h 2928694"/>
              <a:gd name="connsiteX10" fmla="*/ 72723 w 6803306"/>
              <a:gd name="connsiteY10" fmla="*/ 1369717 h 2928694"/>
              <a:gd name="connsiteX11" fmla="*/ 102703 w 6803306"/>
              <a:gd name="connsiteY11" fmla="*/ 1414687 h 2928694"/>
              <a:gd name="connsiteX12" fmla="*/ 162664 w 6803306"/>
              <a:gd name="connsiteY12" fmla="*/ 1504628 h 2928694"/>
              <a:gd name="connsiteX13" fmla="*/ 177654 w 6803306"/>
              <a:gd name="connsiteY13" fmla="*/ 1549599 h 2928694"/>
              <a:gd name="connsiteX14" fmla="*/ 237614 w 6803306"/>
              <a:gd name="connsiteY14" fmla="*/ 1564589 h 2928694"/>
              <a:gd name="connsiteX15" fmla="*/ 282585 w 6803306"/>
              <a:gd name="connsiteY15" fmla="*/ 1579579 h 2928694"/>
              <a:gd name="connsiteX16" fmla="*/ 342546 w 6803306"/>
              <a:gd name="connsiteY16" fmla="*/ 1609560 h 2928694"/>
              <a:gd name="connsiteX17" fmla="*/ 642349 w 6803306"/>
              <a:gd name="connsiteY17" fmla="*/ 1639540 h 2928694"/>
              <a:gd name="connsiteX18" fmla="*/ 2081405 w 6803306"/>
              <a:gd name="connsiteY18" fmla="*/ 1669520 h 2928694"/>
              <a:gd name="connsiteX19" fmla="*/ 2126375 w 6803306"/>
              <a:gd name="connsiteY19" fmla="*/ 1684510 h 2928694"/>
              <a:gd name="connsiteX20" fmla="*/ 2186336 w 6803306"/>
              <a:gd name="connsiteY20" fmla="*/ 1714491 h 2928694"/>
              <a:gd name="connsiteX21" fmla="*/ 2216316 w 6803306"/>
              <a:gd name="connsiteY21" fmla="*/ 1804432 h 2928694"/>
              <a:gd name="connsiteX22" fmla="*/ 2246296 w 6803306"/>
              <a:gd name="connsiteY22" fmla="*/ 2239146 h 2928694"/>
              <a:gd name="connsiteX23" fmla="*/ 2261287 w 6803306"/>
              <a:gd name="connsiteY23" fmla="*/ 2688851 h 2928694"/>
              <a:gd name="connsiteX24" fmla="*/ 2276277 w 6803306"/>
              <a:gd name="connsiteY24" fmla="*/ 2748812 h 2928694"/>
              <a:gd name="connsiteX25" fmla="*/ 2321247 w 6803306"/>
              <a:gd name="connsiteY25" fmla="*/ 2838753 h 2928694"/>
              <a:gd name="connsiteX26" fmla="*/ 2426178 w 6803306"/>
              <a:gd name="connsiteY26" fmla="*/ 2928694 h 2928694"/>
              <a:gd name="connsiteX27" fmla="*/ 3250637 w 6803306"/>
              <a:gd name="connsiteY27" fmla="*/ 2913704 h 2928694"/>
              <a:gd name="connsiteX28" fmla="*/ 3295608 w 6803306"/>
              <a:gd name="connsiteY28" fmla="*/ 2898714 h 2928694"/>
              <a:gd name="connsiteX29" fmla="*/ 4314939 w 6803306"/>
              <a:gd name="connsiteY29" fmla="*/ 2913704 h 2928694"/>
              <a:gd name="connsiteX30" fmla="*/ 5259319 w 6803306"/>
              <a:gd name="connsiteY30" fmla="*/ 2898714 h 2928694"/>
              <a:gd name="connsiteX31" fmla="*/ 5289300 w 6803306"/>
              <a:gd name="connsiteY31" fmla="*/ 2868733 h 2928694"/>
              <a:gd name="connsiteX32" fmla="*/ 5304290 w 6803306"/>
              <a:gd name="connsiteY32" fmla="*/ 2778792 h 2928694"/>
              <a:gd name="connsiteX33" fmla="*/ 5349260 w 6803306"/>
              <a:gd name="connsiteY33" fmla="*/ 2643881 h 2928694"/>
              <a:gd name="connsiteX34" fmla="*/ 5379241 w 6803306"/>
              <a:gd name="connsiteY34" fmla="*/ 2553940 h 2928694"/>
              <a:gd name="connsiteX35" fmla="*/ 5394231 w 6803306"/>
              <a:gd name="connsiteY35" fmla="*/ 2508969 h 2928694"/>
              <a:gd name="connsiteX36" fmla="*/ 5439201 w 6803306"/>
              <a:gd name="connsiteY36" fmla="*/ 2463999 h 2928694"/>
              <a:gd name="connsiteX37" fmla="*/ 5469182 w 6803306"/>
              <a:gd name="connsiteY37" fmla="*/ 2374058 h 2928694"/>
              <a:gd name="connsiteX38" fmla="*/ 5484172 w 6803306"/>
              <a:gd name="connsiteY38" fmla="*/ 2329087 h 2928694"/>
              <a:gd name="connsiteX39" fmla="*/ 5589103 w 6803306"/>
              <a:gd name="connsiteY39" fmla="*/ 2224156 h 2928694"/>
              <a:gd name="connsiteX40" fmla="*/ 5664054 w 6803306"/>
              <a:gd name="connsiteY40" fmla="*/ 2149205 h 2928694"/>
              <a:gd name="connsiteX41" fmla="*/ 5709024 w 6803306"/>
              <a:gd name="connsiteY41" fmla="*/ 2104235 h 2928694"/>
              <a:gd name="connsiteX42" fmla="*/ 5724014 w 6803306"/>
              <a:gd name="connsiteY42" fmla="*/ 2059264 h 2928694"/>
              <a:gd name="connsiteX43" fmla="*/ 5753995 w 6803306"/>
              <a:gd name="connsiteY43" fmla="*/ 2029284 h 2928694"/>
              <a:gd name="connsiteX44" fmla="*/ 5783975 w 6803306"/>
              <a:gd name="connsiteY44" fmla="*/ 1984314 h 2928694"/>
              <a:gd name="connsiteX45" fmla="*/ 5813955 w 6803306"/>
              <a:gd name="connsiteY45" fmla="*/ 1954333 h 2928694"/>
              <a:gd name="connsiteX46" fmla="*/ 5843936 w 6803306"/>
              <a:gd name="connsiteY46" fmla="*/ 1909363 h 2928694"/>
              <a:gd name="connsiteX47" fmla="*/ 5963857 w 6803306"/>
              <a:gd name="connsiteY47" fmla="*/ 1804432 h 2928694"/>
              <a:gd name="connsiteX48" fmla="*/ 6023818 w 6803306"/>
              <a:gd name="connsiteY48" fmla="*/ 1729481 h 2928694"/>
              <a:gd name="connsiteX49" fmla="*/ 6068788 w 6803306"/>
              <a:gd name="connsiteY49" fmla="*/ 1714491 h 2928694"/>
              <a:gd name="connsiteX50" fmla="*/ 6098769 w 6803306"/>
              <a:gd name="connsiteY50" fmla="*/ 1684510 h 2928694"/>
              <a:gd name="connsiteX51" fmla="*/ 6158729 w 6803306"/>
              <a:gd name="connsiteY51" fmla="*/ 1639540 h 2928694"/>
              <a:gd name="connsiteX52" fmla="*/ 6188710 w 6803306"/>
              <a:gd name="connsiteY52" fmla="*/ 1594569 h 2928694"/>
              <a:gd name="connsiteX53" fmla="*/ 6233680 w 6803306"/>
              <a:gd name="connsiteY53" fmla="*/ 1549599 h 2928694"/>
              <a:gd name="connsiteX54" fmla="*/ 6308631 w 6803306"/>
              <a:gd name="connsiteY54" fmla="*/ 1414687 h 2928694"/>
              <a:gd name="connsiteX55" fmla="*/ 6338611 w 6803306"/>
              <a:gd name="connsiteY55" fmla="*/ 1369717 h 2928694"/>
              <a:gd name="connsiteX56" fmla="*/ 6353601 w 6803306"/>
              <a:gd name="connsiteY56" fmla="*/ 1324746 h 2928694"/>
              <a:gd name="connsiteX57" fmla="*/ 6383582 w 6803306"/>
              <a:gd name="connsiteY57" fmla="*/ 1294766 h 2928694"/>
              <a:gd name="connsiteX58" fmla="*/ 6398572 w 6803306"/>
              <a:gd name="connsiteY58" fmla="*/ 1234805 h 2928694"/>
              <a:gd name="connsiteX59" fmla="*/ 6473523 w 6803306"/>
              <a:gd name="connsiteY59" fmla="*/ 1144864 h 2928694"/>
              <a:gd name="connsiteX60" fmla="*/ 6518493 w 6803306"/>
              <a:gd name="connsiteY60" fmla="*/ 1114884 h 2928694"/>
              <a:gd name="connsiteX61" fmla="*/ 6623424 w 6803306"/>
              <a:gd name="connsiteY61" fmla="*/ 994963 h 2928694"/>
              <a:gd name="connsiteX62" fmla="*/ 6698375 w 6803306"/>
              <a:gd name="connsiteY62" fmla="*/ 875041 h 2928694"/>
              <a:gd name="connsiteX63" fmla="*/ 6728355 w 6803306"/>
              <a:gd name="connsiteY63" fmla="*/ 815081 h 2928694"/>
              <a:gd name="connsiteX64" fmla="*/ 6758336 w 6803306"/>
              <a:gd name="connsiteY64" fmla="*/ 770110 h 2928694"/>
              <a:gd name="connsiteX65" fmla="*/ 6788316 w 6803306"/>
              <a:gd name="connsiteY65" fmla="*/ 680169 h 2928694"/>
              <a:gd name="connsiteX66" fmla="*/ 6803306 w 6803306"/>
              <a:gd name="connsiteY66" fmla="*/ 635199 h 2928694"/>
              <a:gd name="connsiteX67" fmla="*/ 6788316 w 6803306"/>
              <a:gd name="connsiteY67" fmla="*/ 515278 h 2928694"/>
              <a:gd name="connsiteX68" fmla="*/ 6773326 w 6803306"/>
              <a:gd name="connsiteY68" fmla="*/ 470307 h 2928694"/>
              <a:gd name="connsiteX69" fmla="*/ 6638414 w 6803306"/>
              <a:gd name="connsiteY69" fmla="*/ 350386 h 2928694"/>
              <a:gd name="connsiteX70" fmla="*/ 6608434 w 6803306"/>
              <a:gd name="connsiteY70" fmla="*/ 305415 h 2928694"/>
              <a:gd name="connsiteX71" fmla="*/ 6473523 w 6803306"/>
              <a:gd name="connsiteY71" fmla="*/ 200484 h 2928694"/>
              <a:gd name="connsiteX72" fmla="*/ 6383582 w 6803306"/>
              <a:gd name="connsiteY72" fmla="*/ 170504 h 2928694"/>
              <a:gd name="connsiteX73" fmla="*/ 5753995 w 6803306"/>
              <a:gd name="connsiteY73" fmla="*/ 200484 h 2928694"/>
              <a:gd name="connsiteX74" fmla="*/ 5649064 w 6803306"/>
              <a:gd name="connsiteY74" fmla="*/ 215474 h 2928694"/>
              <a:gd name="connsiteX75" fmla="*/ 5514152 w 6803306"/>
              <a:gd name="connsiteY75" fmla="*/ 230464 h 2928694"/>
              <a:gd name="connsiteX76" fmla="*/ 5019477 w 6803306"/>
              <a:gd name="connsiteY76" fmla="*/ 245455 h 2928694"/>
              <a:gd name="connsiteX77" fmla="*/ 4779634 w 6803306"/>
              <a:gd name="connsiteY77" fmla="*/ 275435 h 2928694"/>
              <a:gd name="connsiteX78" fmla="*/ 4719673 w 6803306"/>
              <a:gd name="connsiteY78" fmla="*/ 290425 h 2928694"/>
              <a:gd name="connsiteX79" fmla="*/ 4629732 w 6803306"/>
              <a:gd name="connsiteY79" fmla="*/ 305415 h 2928694"/>
              <a:gd name="connsiteX80" fmla="*/ 1871542 w 6803306"/>
              <a:gd name="connsiteY80" fmla="*/ 260445 h 2928694"/>
              <a:gd name="connsiteX81" fmla="*/ 1181995 w 6803306"/>
              <a:gd name="connsiteY81" fmla="*/ 245455 h 2928694"/>
              <a:gd name="connsiteX82" fmla="*/ 1002113 w 6803306"/>
              <a:gd name="connsiteY82" fmla="*/ 215474 h 2928694"/>
              <a:gd name="connsiteX83" fmla="*/ 912172 w 6803306"/>
              <a:gd name="connsiteY83" fmla="*/ 185494 h 2928694"/>
              <a:gd name="connsiteX84" fmla="*/ 867201 w 6803306"/>
              <a:gd name="connsiteY84" fmla="*/ 155514 h 2928694"/>
              <a:gd name="connsiteX85" fmla="*/ 777260 w 6803306"/>
              <a:gd name="connsiteY85" fmla="*/ 125533 h 2928694"/>
              <a:gd name="connsiteX86" fmla="*/ 732290 w 6803306"/>
              <a:gd name="connsiteY86" fmla="*/ 110543 h 2928694"/>
              <a:gd name="connsiteX87" fmla="*/ 642349 w 6803306"/>
              <a:gd name="connsiteY87" fmla="*/ 65573 h 2928694"/>
              <a:gd name="connsiteX88" fmla="*/ 582388 w 6803306"/>
              <a:gd name="connsiteY88" fmla="*/ 35592 h 2928694"/>
              <a:gd name="connsiteX89" fmla="*/ 312565 w 6803306"/>
              <a:gd name="connsiteY89" fmla="*/ 35592 h 29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803306" h="2928694">
                <a:moveTo>
                  <a:pt x="312565" y="35592"/>
                </a:moveTo>
                <a:cubicBezTo>
                  <a:pt x="252604" y="38090"/>
                  <a:pt x="251458" y="40970"/>
                  <a:pt x="222624" y="50582"/>
                </a:cubicBezTo>
                <a:cubicBezTo>
                  <a:pt x="161978" y="70798"/>
                  <a:pt x="185569" y="79724"/>
                  <a:pt x="162664" y="125533"/>
                </a:cubicBezTo>
                <a:cubicBezTo>
                  <a:pt x="154607" y="141647"/>
                  <a:pt x="142677" y="155514"/>
                  <a:pt x="132683" y="170504"/>
                </a:cubicBezTo>
                <a:cubicBezTo>
                  <a:pt x="127686" y="190491"/>
                  <a:pt x="123353" y="210655"/>
                  <a:pt x="117693" y="230464"/>
                </a:cubicBezTo>
                <a:cubicBezTo>
                  <a:pt x="113352" y="245657"/>
                  <a:pt x="106535" y="260106"/>
                  <a:pt x="102703" y="275435"/>
                </a:cubicBezTo>
                <a:cubicBezTo>
                  <a:pt x="96524" y="300153"/>
                  <a:pt x="92710" y="325402"/>
                  <a:pt x="87713" y="350386"/>
                </a:cubicBezTo>
                <a:cubicBezTo>
                  <a:pt x="81116" y="442751"/>
                  <a:pt x="82769" y="543396"/>
                  <a:pt x="57732" y="635199"/>
                </a:cubicBezTo>
                <a:cubicBezTo>
                  <a:pt x="49417" y="665687"/>
                  <a:pt x="27752" y="725140"/>
                  <a:pt x="27752" y="725140"/>
                </a:cubicBezTo>
                <a:cubicBezTo>
                  <a:pt x="35433" y="1001677"/>
                  <a:pt x="0" y="1122687"/>
                  <a:pt x="57732" y="1324746"/>
                </a:cubicBezTo>
                <a:cubicBezTo>
                  <a:pt x="62073" y="1339939"/>
                  <a:pt x="65656" y="1355584"/>
                  <a:pt x="72723" y="1369717"/>
                </a:cubicBezTo>
                <a:cubicBezTo>
                  <a:pt x="80780" y="1385831"/>
                  <a:pt x="92710" y="1399697"/>
                  <a:pt x="102703" y="1414687"/>
                </a:cubicBezTo>
                <a:cubicBezTo>
                  <a:pt x="138346" y="1521617"/>
                  <a:pt x="87805" y="1392341"/>
                  <a:pt x="162664" y="1504628"/>
                </a:cubicBezTo>
                <a:cubicBezTo>
                  <a:pt x="171429" y="1517775"/>
                  <a:pt x="165315" y="1539728"/>
                  <a:pt x="177654" y="1549599"/>
                </a:cubicBezTo>
                <a:cubicBezTo>
                  <a:pt x="193741" y="1562469"/>
                  <a:pt x="217805" y="1558929"/>
                  <a:pt x="237614" y="1564589"/>
                </a:cubicBezTo>
                <a:cubicBezTo>
                  <a:pt x="252807" y="1568930"/>
                  <a:pt x="268061" y="1573355"/>
                  <a:pt x="282585" y="1579579"/>
                </a:cubicBezTo>
                <a:cubicBezTo>
                  <a:pt x="303124" y="1588382"/>
                  <a:pt x="321347" y="1602493"/>
                  <a:pt x="342546" y="1609560"/>
                </a:cubicBezTo>
                <a:cubicBezTo>
                  <a:pt x="416849" y="1634328"/>
                  <a:pt x="611150" y="1637460"/>
                  <a:pt x="642349" y="1639540"/>
                </a:cubicBezTo>
                <a:cubicBezTo>
                  <a:pt x="1151100" y="1766726"/>
                  <a:pt x="619453" y="1638742"/>
                  <a:pt x="2081405" y="1669520"/>
                </a:cubicBezTo>
                <a:cubicBezTo>
                  <a:pt x="2097202" y="1669853"/>
                  <a:pt x="2111852" y="1678286"/>
                  <a:pt x="2126375" y="1684510"/>
                </a:cubicBezTo>
                <a:cubicBezTo>
                  <a:pt x="2146914" y="1693313"/>
                  <a:pt x="2166349" y="1704497"/>
                  <a:pt x="2186336" y="1714491"/>
                </a:cubicBezTo>
                <a:cubicBezTo>
                  <a:pt x="2196329" y="1744471"/>
                  <a:pt x="2215000" y="1772857"/>
                  <a:pt x="2216316" y="1804432"/>
                </a:cubicBezTo>
                <a:cubicBezTo>
                  <a:pt x="2232367" y="2189652"/>
                  <a:pt x="2207767" y="2046501"/>
                  <a:pt x="2246296" y="2239146"/>
                </a:cubicBezTo>
                <a:cubicBezTo>
                  <a:pt x="2251293" y="2389048"/>
                  <a:pt x="2252479" y="2539125"/>
                  <a:pt x="2261287" y="2688851"/>
                </a:cubicBezTo>
                <a:cubicBezTo>
                  <a:pt x="2262497" y="2709418"/>
                  <a:pt x="2270617" y="2729003"/>
                  <a:pt x="2276277" y="2748812"/>
                </a:cubicBezTo>
                <a:cubicBezTo>
                  <a:pt x="2287676" y="2788710"/>
                  <a:pt x="2293092" y="2805906"/>
                  <a:pt x="2321247" y="2838753"/>
                </a:cubicBezTo>
                <a:cubicBezTo>
                  <a:pt x="2369713" y="2895297"/>
                  <a:pt x="2373135" y="2893332"/>
                  <a:pt x="2426178" y="2928694"/>
                </a:cubicBezTo>
                <a:lnTo>
                  <a:pt x="3250637" y="2913704"/>
                </a:lnTo>
                <a:cubicBezTo>
                  <a:pt x="3266429" y="2913159"/>
                  <a:pt x="3279807" y="2898714"/>
                  <a:pt x="3295608" y="2898714"/>
                </a:cubicBezTo>
                <a:cubicBezTo>
                  <a:pt x="3635422" y="2898714"/>
                  <a:pt x="3975162" y="2908707"/>
                  <a:pt x="4314939" y="2913704"/>
                </a:cubicBezTo>
                <a:cubicBezTo>
                  <a:pt x="4629732" y="2908707"/>
                  <a:pt x="4944821" y="2913229"/>
                  <a:pt x="5259319" y="2898714"/>
                </a:cubicBezTo>
                <a:cubicBezTo>
                  <a:pt x="5273437" y="2898062"/>
                  <a:pt x="5284337" y="2881966"/>
                  <a:pt x="5289300" y="2868733"/>
                </a:cubicBezTo>
                <a:cubicBezTo>
                  <a:pt x="5299972" y="2840274"/>
                  <a:pt x="5296918" y="2808278"/>
                  <a:pt x="5304290" y="2778792"/>
                </a:cubicBezTo>
                <a:cubicBezTo>
                  <a:pt x="5304290" y="2778791"/>
                  <a:pt x="5341765" y="2666367"/>
                  <a:pt x="5349260" y="2643881"/>
                </a:cubicBezTo>
                <a:lnTo>
                  <a:pt x="5379241" y="2553940"/>
                </a:lnTo>
                <a:cubicBezTo>
                  <a:pt x="5384238" y="2538950"/>
                  <a:pt x="5383058" y="2520142"/>
                  <a:pt x="5394231" y="2508969"/>
                </a:cubicBezTo>
                <a:lnTo>
                  <a:pt x="5439201" y="2463999"/>
                </a:lnTo>
                <a:lnTo>
                  <a:pt x="5469182" y="2374058"/>
                </a:lnTo>
                <a:cubicBezTo>
                  <a:pt x="5474179" y="2359068"/>
                  <a:pt x="5472999" y="2340260"/>
                  <a:pt x="5484172" y="2329087"/>
                </a:cubicBezTo>
                <a:lnTo>
                  <a:pt x="5589103" y="2224156"/>
                </a:lnTo>
                <a:lnTo>
                  <a:pt x="5664054" y="2149205"/>
                </a:lnTo>
                <a:lnTo>
                  <a:pt x="5709024" y="2104235"/>
                </a:lnTo>
                <a:cubicBezTo>
                  <a:pt x="5714021" y="2089245"/>
                  <a:pt x="5715884" y="2072813"/>
                  <a:pt x="5724014" y="2059264"/>
                </a:cubicBezTo>
                <a:cubicBezTo>
                  <a:pt x="5731285" y="2047145"/>
                  <a:pt x="5745166" y="2040320"/>
                  <a:pt x="5753995" y="2029284"/>
                </a:cubicBezTo>
                <a:cubicBezTo>
                  <a:pt x="5765249" y="2015216"/>
                  <a:pt x="5772721" y="1998382"/>
                  <a:pt x="5783975" y="1984314"/>
                </a:cubicBezTo>
                <a:cubicBezTo>
                  <a:pt x="5792804" y="1973278"/>
                  <a:pt x="5805126" y="1965369"/>
                  <a:pt x="5813955" y="1954333"/>
                </a:cubicBezTo>
                <a:cubicBezTo>
                  <a:pt x="5825209" y="1940265"/>
                  <a:pt x="5832072" y="1922921"/>
                  <a:pt x="5843936" y="1909363"/>
                </a:cubicBezTo>
                <a:cubicBezTo>
                  <a:pt x="5905321" y="1839210"/>
                  <a:pt x="5902902" y="1845069"/>
                  <a:pt x="5963857" y="1804432"/>
                </a:cubicBezTo>
                <a:cubicBezTo>
                  <a:pt x="5977475" y="1784004"/>
                  <a:pt x="6000082" y="1743722"/>
                  <a:pt x="6023818" y="1729481"/>
                </a:cubicBezTo>
                <a:cubicBezTo>
                  <a:pt x="6037367" y="1721352"/>
                  <a:pt x="6053798" y="1719488"/>
                  <a:pt x="6068788" y="1714491"/>
                </a:cubicBezTo>
                <a:cubicBezTo>
                  <a:pt x="6078782" y="1704497"/>
                  <a:pt x="6087912" y="1693558"/>
                  <a:pt x="6098769" y="1684510"/>
                </a:cubicBezTo>
                <a:cubicBezTo>
                  <a:pt x="6117962" y="1668516"/>
                  <a:pt x="6141063" y="1657206"/>
                  <a:pt x="6158729" y="1639540"/>
                </a:cubicBezTo>
                <a:cubicBezTo>
                  <a:pt x="6171468" y="1626801"/>
                  <a:pt x="6177176" y="1608409"/>
                  <a:pt x="6188710" y="1594569"/>
                </a:cubicBezTo>
                <a:cubicBezTo>
                  <a:pt x="6202281" y="1578283"/>
                  <a:pt x="6218690" y="1564589"/>
                  <a:pt x="6233680" y="1549599"/>
                </a:cubicBezTo>
                <a:cubicBezTo>
                  <a:pt x="6260064" y="1470445"/>
                  <a:pt x="6239905" y="1517776"/>
                  <a:pt x="6308631" y="1414687"/>
                </a:cubicBezTo>
                <a:lnTo>
                  <a:pt x="6338611" y="1369717"/>
                </a:lnTo>
                <a:cubicBezTo>
                  <a:pt x="6343608" y="1354727"/>
                  <a:pt x="6345471" y="1338295"/>
                  <a:pt x="6353601" y="1324746"/>
                </a:cubicBezTo>
                <a:cubicBezTo>
                  <a:pt x="6360872" y="1312627"/>
                  <a:pt x="6377261" y="1307407"/>
                  <a:pt x="6383582" y="1294766"/>
                </a:cubicBezTo>
                <a:cubicBezTo>
                  <a:pt x="6392796" y="1276339"/>
                  <a:pt x="6390456" y="1253741"/>
                  <a:pt x="6398572" y="1234805"/>
                </a:cubicBezTo>
                <a:cubicBezTo>
                  <a:pt x="6411673" y="1204235"/>
                  <a:pt x="6449512" y="1164873"/>
                  <a:pt x="6473523" y="1144864"/>
                </a:cubicBezTo>
                <a:cubicBezTo>
                  <a:pt x="6487363" y="1133331"/>
                  <a:pt x="6503503" y="1124877"/>
                  <a:pt x="6518493" y="1114884"/>
                </a:cubicBezTo>
                <a:cubicBezTo>
                  <a:pt x="6588447" y="1009953"/>
                  <a:pt x="6548474" y="1044930"/>
                  <a:pt x="6623424" y="994963"/>
                </a:cubicBezTo>
                <a:cubicBezTo>
                  <a:pt x="6659102" y="887931"/>
                  <a:pt x="6627111" y="922552"/>
                  <a:pt x="6698375" y="875041"/>
                </a:cubicBezTo>
                <a:cubicBezTo>
                  <a:pt x="6708368" y="855054"/>
                  <a:pt x="6717268" y="834483"/>
                  <a:pt x="6728355" y="815081"/>
                </a:cubicBezTo>
                <a:cubicBezTo>
                  <a:pt x="6737294" y="799439"/>
                  <a:pt x="6751019" y="786573"/>
                  <a:pt x="6758336" y="770110"/>
                </a:cubicBezTo>
                <a:cubicBezTo>
                  <a:pt x="6771171" y="741232"/>
                  <a:pt x="6778323" y="710149"/>
                  <a:pt x="6788316" y="680169"/>
                </a:cubicBezTo>
                <a:lnTo>
                  <a:pt x="6803306" y="635199"/>
                </a:lnTo>
                <a:cubicBezTo>
                  <a:pt x="6798309" y="595225"/>
                  <a:pt x="6795522" y="554913"/>
                  <a:pt x="6788316" y="515278"/>
                </a:cubicBezTo>
                <a:cubicBezTo>
                  <a:pt x="6785489" y="499732"/>
                  <a:pt x="6782807" y="482948"/>
                  <a:pt x="6773326" y="470307"/>
                </a:cubicBezTo>
                <a:cubicBezTo>
                  <a:pt x="6733632" y="417382"/>
                  <a:pt x="6689219" y="388489"/>
                  <a:pt x="6638414" y="350386"/>
                </a:cubicBezTo>
                <a:cubicBezTo>
                  <a:pt x="6628421" y="335396"/>
                  <a:pt x="6619967" y="319255"/>
                  <a:pt x="6608434" y="305415"/>
                </a:cubicBezTo>
                <a:cubicBezTo>
                  <a:pt x="6578587" y="269599"/>
                  <a:pt x="6512092" y="213340"/>
                  <a:pt x="6473523" y="200484"/>
                </a:cubicBezTo>
                <a:lnTo>
                  <a:pt x="6383582" y="170504"/>
                </a:lnTo>
                <a:cubicBezTo>
                  <a:pt x="5822656" y="213652"/>
                  <a:pt x="6746751" y="145332"/>
                  <a:pt x="5753995" y="200484"/>
                </a:cubicBezTo>
                <a:cubicBezTo>
                  <a:pt x="5718717" y="202444"/>
                  <a:pt x="5684123" y="211092"/>
                  <a:pt x="5649064" y="215474"/>
                </a:cubicBezTo>
                <a:cubicBezTo>
                  <a:pt x="5604166" y="221086"/>
                  <a:pt x="5559348" y="228312"/>
                  <a:pt x="5514152" y="230464"/>
                </a:cubicBezTo>
                <a:cubicBezTo>
                  <a:pt x="5349371" y="238311"/>
                  <a:pt x="5184369" y="240458"/>
                  <a:pt x="5019477" y="245455"/>
                </a:cubicBezTo>
                <a:cubicBezTo>
                  <a:pt x="4903054" y="284262"/>
                  <a:pt x="5030030" y="245977"/>
                  <a:pt x="4779634" y="275435"/>
                </a:cubicBezTo>
                <a:cubicBezTo>
                  <a:pt x="4759173" y="277842"/>
                  <a:pt x="4739875" y="286385"/>
                  <a:pt x="4719673" y="290425"/>
                </a:cubicBezTo>
                <a:cubicBezTo>
                  <a:pt x="4689869" y="296386"/>
                  <a:pt x="4659712" y="300418"/>
                  <a:pt x="4629732" y="305415"/>
                </a:cubicBezTo>
                <a:cubicBezTo>
                  <a:pt x="2619735" y="285112"/>
                  <a:pt x="3727138" y="302939"/>
                  <a:pt x="1871542" y="260445"/>
                </a:cubicBezTo>
                <a:lnTo>
                  <a:pt x="1181995" y="245455"/>
                </a:lnTo>
                <a:cubicBezTo>
                  <a:pt x="1096965" y="234826"/>
                  <a:pt x="1072857" y="236697"/>
                  <a:pt x="1002113" y="215474"/>
                </a:cubicBezTo>
                <a:cubicBezTo>
                  <a:pt x="971844" y="206393"/>
                  <a:pt x="938467" y="203023"/>
                  <a:pt x="912172" y="185494"/>
                </a:cubicBezTo>
                <a:cubicBezTo>
                  <a:pt x="897182" y="175501"/>
                  <a:pt x="883664" y="162831"/>
                  <a:pt x="867201" y="155514"/>
                </a:cubicBezTo>
                <a:cubicBezTo>
                  <a:pt x="838323" y="142679"/>
                  <a:pt x="807240" y="135527"/>
                  <a:pt x="777260" y="125533"/>
                </a:cubicBezTo>
                <a:cubicBezTo>
                  <a:pt x="762270" y="120536"/>
                  <a:pt x="745437" y="119308"/>
                  <a:pt x="732290" y="110543"/>
                </a:cubicBezTo>
                <a:cubicBezTo>
                  <a:pt x="645863" y="52926"/>
                  <a:pt x="729239" y="102812"/>
                  <a:pt x="642349" y="65573"/>
                </a:cubicBezTo>
                <a:cubicBezTo>
                  <a:pt x="621810" y="56770"/>
                  <a:pt x="603311" y="43438"/>
                  <a:pt x="582388" y="35592"/>
                </a:cubicBezTo>
                <a:cubicBezTo>
                  <a:pt x="487477" y="0"/>
                  <a:pt x="372526" y="33094"/>
                  <a:pt x="312565" y="35592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8056" y="3849240"/>
            <a:ext cx="2089050" cy="2276007"/>
          </a:xfrm>
          <a:custGeom>
            <a:avLst/>
            <a:gdLst>
              <a:gd name="connsiteX0" fmla="*/ 247338 w 2089050"/>
              <a:gd name="connsiteY0" fmla="*/ 207364 h 2276007"/>
              <a:gd name="connsiteX1" fmla="*/ 1731365 w 2089050"/>
              <a:gd name="connsiteY1" fmla="*/ 222355 h 2276007"/>
              <a:gd name="connsiteX2" fmla="*/ 1791325 w 2089050"/>
              <a:gd name="connsiteY2" fmla="*/ 237345 h 2276007"/>
              <a:gd name="connsiteX3" fmla="*/ 1896256 w 2089050"/>
              <a:gd name="connsiteY3" fmla="*/ 282315 h 2276007"/>
              <a:gd name="connsiteX4" fmla="*/ 1986197 w 2089050"/>
              <a:gd name="connsiteY4" fmla="*/ 312296 h 2276007"/>
              <a:gd name="connsiteX5" fmla="*/ 2001188 w 2089050"/>
              <a:gd name="connsiteY5" fmla="*/ 357266 h 2276007"/>
              <a:gd name="connsiteX6" fmla="*/ 2001188 w 2089050"/>
              <a:gd name="connsiteY6" fmla="*/ 1316637 h 2276007"/>
              <a:gd name="connsiteX7" fmla="*/ 1971207 w 2089050"/>
              <a:gd name="connsiteY7" fmla="*/ 1406578 h 2276007"/>
              <a:gd name="connsiteX8" fmla="*/ 1881266 w 2089050"/>
              <a:gd name="connsiteY8" fmla="*/ 1526499 h 2276007"/>
              <a:gd name="connsiteX9" fmla="*/ 1821306 w 2089050"/>
              <a:gd name="connsiteY9" fmla="*/ 1601450 h 2276007"/>
              <a:gd name="connsiteX10" fmla="*/ 1761345 w 2089050"/>
              <a:gd name="connsiteY10" fmla="*/ 1736361 h 2276007"/>
              <a:gd name="connsiteX11" fmla="*/ 1731365 w 2089050"/>
              <a:gd name="connsiteY11" fmla="*/ 1766342 h 2276007"/>
              <a:gd name="connsiteX12" fmla="*/ 1716374 w 2089050"/>
              <a:gd name="connsiteY12" fmla="*/ 2156086 h 2276007"/>
              <a:gd name="connsiteX13" fmla="*/ 1671404 w 2089050"/>
              <a:gd name="connsiteY13" fmla="*/ 2246027 h 2276007"/>
              <a:gd name="connsiteX14" fmla="*/ 1581463 w 2089050"/>
              <a:gd name="connsiteY14" fmla="*/ 2261017 h 2276007"/>
              <a:gd name="connsiteX15" fmla="*/ 1536492 w 2089050"/>
              <a:gd name="connsiteY15" fmla="*/ 2276007 h 2276007"/>
              <a:gd name="connsiteX16" fmla="*/ 1071797 w 2089050"/>
              <a:gd name="connsiteY16" fmla="*/ 2261017 h 2276007"/>
              <a:gd name="connsiteX17" fmla="*/ 1026827 w 2089050"/>
              <a:gd name="connsiteY17" fmla="*/ 2246027 h 2276007"/>
              <a:gd name="connsiteX18" fmla="*/ 966866 w 2089050"/>
              <a:gd name="connsiteY18" fmla="*/ 2231037 h 2276007"/>
              <a:gd name="connsiteX19" fmla="*/ 876925 w 2089050"/>
              <a:gd name="connsiteY19" fmla="*/ 2201056 h 2276007"/>
              <a:gd name="connsiteX20" fmla="*/ 742014 w 2089050"/>
              <a:gd name="connsiteY20" fmla="*/ 2111115 h 2276007"/>
              <a:gd name="connsiteX21" fmla="*/ 652073 w 2089050"/>
              <a:gd name="connsiteY21" fmla="*/ 2051155 h 2276007"/>
              <a:gd name="connsiteX22" fmla="*/ 547142 w 2089050"/>
              <a:gd name="connsiteY22" fmla="*/ 1946223 h 2276007"/>
              <a:gd name="connsiteX23" fmla="*/ 517161 w 2089050"/>
              <a:gd name="connsiteY23" fmla="*/ 1916243 h 2276007"/>
              <a:gd name="connsiteX24" fmla="*/ 487181 w 2089050"/>
              <a:gd name="connsiteY24" fmla="*/ 1871273 h 2276007"/>
              <a:gd name="connsiteX25" fmla="*/ 397240 w 2089050"/>
              <a:gd name="connsiteY25" fmla="*/ 1766342 h 2276007"/>
              <a:gd name="connsiteX26" fmla="*/ 382250 w 2089050"/>
              <a:gd name="connsiteY26" fmla="*/ 1721371 h 2276007"/>
              <a:gd name="connsiteX27" fmla="*/ 322289 w 2089050"/>
              <a:gd name="connsiteY27" fmla="*/ 1661410 h 2276007"/>
              <a:gd name="connsiteX28" fmla="*/ 277319 w 2089050"/>
              <a:gd name="connsiteY28" fmla="*/ 1571469 h 2276007"/>
              <a:gd name="connsiteX29" fmla="*/ 247338 w 2089050"/>
              <a:gd name="connsiteY29" fmla="*/ 1466538 h 2276007"/>
              <a:gd name="connsiteX30" fmla="*/ 247338 w 2089050"/>
              <a:gd name="connsiteY30" fmla="*/ 207364 h 227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89050" h="2276007">
                <a:moveTo>
                  <a:pt x="247338" y="207364"/>
                </a:moveTo>
                <a:cubicBezTo>
                  <a:pt x="494676" y="0"/>
                  <a:pt x="1236757" y="212751"/>
                  <a:pt x="1731365" y="222355"/>
                </a:cubicBezTo>
                <a:cubicBezTo>
                  <a:pt x="1751963" y="222755"/>
                  <a:pt x="1771516" y="231685"/>
                  <a:pt x="1791325" y="237345"/>
                </a:cubicBezTo>
                <a:cubicBezTo>
                  <a:pt x="1875768" y="261471"/>
                  <a:pt x="1796322" y="242341"/>
                  <a:pt x="1896256" y="282315"/>
                </a:cubicBezTo>
                <a:cubicBezTo>
                  <a:pt x="1925598" y="294052"/>
                  <a:pt x="1986197" y="312296"/>
                  <a:pt x="1986197" y="312296"/>
                </a:cubicBezTo>
                <a:cubicBezTo>
                  <a:pt x="1991194" y="327286"/>
                  <a:pt x="1996847" y="342073"/>
                  <a:pt x="2001188" y="357266"/>
                </a:cubicBezTo>
                <a:cubicBezTo>
                  <a:pt x="2089050" y="664777"/>
                  <a:pt x="2014333" y="1027445"/>
                  <a:pt x="2001188" y="1316637"/>
                </a:cubicBezTo>
                <a:cubicBezTo>
                  <a:pt x="1999753" y="1348207"/>
                  <a:pt x="1988737" y="1380283"/>
                  <a:pt x="1971207" y="1406578"/>
                </a:cubicBezTo>
                <a:cubicBezTo>
                  <a:pt x="1762028" y="1720350"/>
                  <a:pt x="1992180" y="1387859"/>
                  <a:pt x="1881266" y="1526499"/>
                </a:cubicBezTo>
                <a:cubicBezTo>
                  <a:pt x="1805616" y="1621060"/>
                  <a:pt x="1893702" y="1529051"/>
                  <a:pt x="1821306" y="1601450"/>
                </a:cubicBezTo>
                <a:cubicBezTo>
                  <a:pt x="1797533" y="1672767"/>
                  <a:pt x="1802068" y="1685457"/>
                  <a:pt x="1761345" y="1736361"/>
                </a:cubicBezTo>
                <a:cubicBezTo>
                  <a:pt x="1752516" y="1747397"/>
                  <a:pt x="1741358" y="1756348"/>
                  <a:pt x="1731365" y="1766342"/>
                </a:cubicBezTo>
                <a:cubicBezTo>
                  <a:pt x="1726368" y="1896257"/>
                  <a:pt x="1725319" y="2026383"/>
                  <a:pt x="1716374" y="2156086"/>
                </a:cubicBezTo>
                <a:cubicBezTo>
                  <a:pt x="1715107" y="2174456"/>
                  <a:pt x="1688006" y="2237726"/>
                  <a:pt x="1671404" y="2246027"/>
                </a:cubicBezTo>
                <a:cubicBezTo>
                  <a:pt x="1644219" y="2259620"/>
                  <a:pt x="1611133" y="2254424"/>
                  <a:pt x="1581463" y="2261017"/>
                </a:cubicBezTo>
                <a:cubicBezTo>
                  <a:pt x="1566038" y="2264445"/>
                  <a:pt x="1551482" y="2271010"/>
                  <a:pt x="1536492" y="2276007"/>
                </a:cubicBezTo>
                <a:cubicBezTo>
                  <a:pt x="1381594" y="2271010"/>
                  <a:pt x="1226508" y="2270118"/>
                  <a:pt x="1071797" y="2261017"/>
                </a:cubicBezTo>
                <a:cubicBezTo>
                  <a:pt x="1056023" y="2260089"/>
                  <a:pt x="1042020" y="2250368"/>
                  <a:pt x="1026827" y="2246027"/>
                </a:cubicBezTo>
                <a:cubicBezTo>
                  <a:pt x="1007018" y="2240367"/>
                  <a:pt x="986599" y="2236957"/>
                  <a:pt x="966866" y="2231037"/>
                </a:cubicBezTo>
                <a:cubicBezTo>
                  <a:pt x="936597" y="2221956"/>
                  <a:pt x="876925" y="2201056"/>
                  <a:pt x="876925" y="2201056"/>
                </a:cubicBezTo>
                <a:lnTo>
                  <a:pt x="742014" y="2111115"/>
                </a:lnTo>
                <a:lnTo>
                  <a:pt x="652073" y="2051155"/>
                </a:lnTo>
                <a:lnTo>
                  <a:pt x="547142" y="1946223"/>
                </a:lnTo>
                <a:cubicBezTo>
                  <a:pt x="537148" y="1936229"/>
                  <a:pt x="525001" y="1928002"/>
                  <a:pt x="517161" y="1916243"/>
                </a:cubicBezTo>
                <a:cubicBezTo>
                  <a:pt x="507168" y="1901253"/>
                  <a:pt x="498905" y="1884952"/>
                  <a:pt x="487181" y="1871273"/>
                </a:cubicBezTo>
                <a:cubicBezTo>
                  <a:pt x="378132" y="1744049"/>
                  <a:pt x="466067" y="1869583"/>
                  <a:pt x="397240" y="1766342"/>
                </a:cubicBezTo>
                <a:cubicBezTo>
                  <a:pt x="392243" y="1751352"/>
                  <a:pt x="391434" y="1734229"/>
                  <a:pt x="382250" y="1721371"/>
                </a:cubicBezTo>
                <a:cubicBezTo>
                  <a:pt x="365821" y="1698370"/>
                  <a:pt x="322289" y="1661410"/>
                  <a:pt x="322289" y="1661410"/>
                </a:cubicBezTo>
                <a:cubicBezTo>
                  <a:pt x="284614" y="1548384"/>
                  <a:pt x="335433" y="1687696"/>
                  <a:pt x="277319" y="1571469"/>
                </a:cubicBezTo>
                <a:cubicBezTo>
                  <a:pt x="270163" y="1557157"/>
                  <a:pt x="247450" y="1476372"/>
                  <a:pt x="247338" y="1466538"/>
                </a:cubicBezTo>
                <a:cubicBezTo>
                  <a:pt x="242569" y="1046840"/>
                  <a:pt x="0" y="414728"/>
                  <a:pt x="247338" y="207364"/>
                </a:cubicBez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267855" y="2140242"/>
            <a:ext cx="194873" cy="2248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981199" y="2142741"/>
            <a:ext cx="194873" cy="2248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287842" y="3674235"/>
            <a:ext cx="194873" cy="2248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538209" y="2802308"/>
            <a:ext cx="194873" cy="2248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6820524" y="2724859"/>
            <a:ext cx="210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point</a:t>
            </a:r>
            <a:endParaRPr lang="en-US" dirty="0"/>
          </a:p>
        </p:txBody>
      </p:sp>
      <p:sp>
        <p:nvSpPr>
          <p:cNvPr id="156" name="Footer Placeholder 1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DEJ PIP Status Report Beams Doc 4306</a:t>
            </a:r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2581230" y="4412343"/>
            <a:ext cx="398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needed with a pulsed Fiber Amp 2</a:t>
            </a:r>
            <a:endParaRPr lang="en-US" dirty="0"/>
          </a:p>
        </p:txBody>
      </p:sp>
      <p:cxnSp>
        <p:nvCxnSpPr>
          <p:cNvPr id="158" name="Straight Arrow Connector 157"/>
          <p:cNvCxnSpPr>
            <a:stCxn id="155" idx="1"/>
          </p:cNvCxnSpPr>
          <p:nvPr/>
        </p:nvCxnSpPr>
        <p:spPr>
          <a:xfrm flipH="1">
            <a:off x="2061029" y="4597009"/>
            <a:ext cx="520201" cy="105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Laser System (2)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4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OPG test results </a:t>
            </a:r>
            <a:endParaRPr lang="en-US" dirty="0"/>
          </a:p>
        </p:txBody>
      </p:sp>
      <p:pic>
        <p:nvPicPr>
          <p:cNvPr id="4" name="Picture 3" descr="config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772" y="1447800"/>
            <a:ext cx="2926079" cy="2194560"/>
          </a:xfrm>
          <a:prstGeom prst="rect">
            <a:avLst/>
          </a:prstGeom>
        </p:spPr>
      </p:pic>
      <p:pic>
        <p:nvPicPr>
          <p:cNvPr id="5" name="Picture 4" descr="config 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9676" y="1478280"/>
            <a:ext cx="2844800" cy="2133600"/>
          </a:xfrm>
          <a:prstGeom prst="rect">
            <a:avLst/>
          </a:prstGeom>
        </p:spPr>
      </p:pic>
      <p:pic>
        <p:nvPicPr>
          <p:cNvPr id="6" name="Picture 5" descr="config 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473" y="4099561"/>
            <a:ext cx="2958392" cy="2218794"/>
          </a:xfrm>
          <a:prstGeom prst="rect">
            <a:avLst/>
          </a:prstGeom>
        </p:spPr>
      </p:pic>
      <p:pic>
        <p:nvPicPr>
          <p:cNvPr id="7" name="Picture 6" descr="config 4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1740" y="4099560"/>
            <a:ext cx="2918417" cy="2188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707" y="3706070"/>
            <a:ext cx="353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450.75 kHz burst of 201 MHz pulses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6558" y="3672840"/>
            <a:ext cx="29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set of 201.25 MHz pulses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926" y="6400803"/>
            <a:ext cx="479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201.25 MHz temporally uniform pulses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21509" y="6370819"/>
            <a:ext cx="293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Pre-distortion of EOM pulses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763" y="788732"/>
            <a:ext cx="138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Yellow- AWG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6394" y="777740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Purple- RF Amp out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5523" y="1042316"/>
            <a:ext cx="849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– signal form 1.2 GHz </a:t>
            </a:r>
            <a:r>
              <a:rPr lang="en-US" dirty="0" smtClean="0"/>
              <a:t>(free-space)PD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laser </a:t>
            </a:r>
            <a:r>
              <a:rPr lang="en-US" dirty="0" smtClean="0"/>
              <a:t>pulses out of fiber pre-amplifier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22300" y="779490"/>
            <a:ext cx="490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AWG: Chase Scientific DA12000 &amp; CG6000 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Beam Shaping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39"/>
            <a:ext cx="8229600" cy="47016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would like to demonstrate &gt; 99% neutralization efficiency for all ions in the bunch, therefore we would like all ions to “see” the same photon flux regardless of their  transverse amplitude. (</a:t>
            </a:r>
            <a:r>
              <a:rPr lang="en-US" sz="2400" dirty="0" err="1" smtClean="0"/>
              <a:t>i.e</a:t>
            </a:r>
            <a:r>
              <a:rPr lang="en-US" sz="2400" dirty="0" smtClean="0"/>
              <a:t>  roof-top laser profile)</a:t>
            </a:r>
          </a:p>
          <a:p>
            <a:pPr lvl="1"/>
            <a:r>
              <a:rPr lang="en-US" sz="2200" dirty="0" smtClean="0"/>
              <a:t>The vertical size of the laser beam should be ~&gt; 6</a:t>
            </a:r>
            <a:r>
              <a:rPr lang="en-US" sz="2200" dirty="0" smtClean="0">
                <a:latin typeface="Symbol" pitchFamily="18" charset="2"/>
              </a:rPr>
              <a:t>s</a:t>
            </a:r>
            <a:r>
              <a:rPr lang="en-US" sz="2200" dirty="0" smtClean="0"/>
              <a:t> of the ion bunch</a:t>
            </a:r>
          </a:p>
          <a:p>
            <a:pPr lvl="1"/>
            <a:r>
              <a:rPr lang="en-US" sz="2200" dirty="0" smtClean="0"/>
              <a:t>Squeezing the horizontal laser beam size increases the flux but also reduces the interaction time of the ions passing through (not a big effect due to multiple interactions) also, necessary for optical cavity geometry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6571" y="769257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Todd Johnson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Beam shaping (2)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79" y="1289154"/>
            <a:ext cx="8372007" cy="47668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elliptical laser profile with major/minor axis of roughly 6mm by 1 mm is created from the G</a:t>
            </a:r>
            <a:r>
              <a:rPr lang="en-US" sz="2000" dirty="0" smtClean="0"/>
              <a:t>aussian output of the DPSS </a:t>
            </a:r>
            <a:r>
              <a:rPr lang="en-US" sz="2000" dirty="0" smtClean="0"/>
              <a:t> </a:t>
            </a:r>
            <a:r>
              <a:rPr lang="en-US" sz="2000" dirty="0" smtClean="0"/>
              <a:t>by a cylindrical matching telescope.   (</a:t>
            </a:r>
            <a:r>
              <a:rPr lang="en-US" sz="2000" i="1" dirty="0" smtClean="0"/>
              <a:t>For  testing purpose we use 532 nm diode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Currently, this elliptical profile is matched into a </a:t>
            </a:r>
            <a:r>
              <a:rPr lang="en-US" sz="2000" dirty="0" smtClean="0"/>
              <a:t>refractive optical system (Galilean) </a:t>
            </a:r>
            <a:r>
              <a:rPr lang="en-US" sz="2000" dirty="0" smtClean="0"/>
              <a:t>which transforms a TEM00 profile into a collimated flattop (top-hat or uniform) profile through phase profile manipulations. </a:t>
            </a:r>
          </a:p>
          <a:p>
            <a:r>
              <a:rPr lang="en-US" sz="2000" dirty="0" smtClean="0"/>
              <a:t>The device is called a 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dirty="0" err="1" smtClean="0"/>
              <a:t>Shaper</a:t>
            </a:r>
            <a:r>
              <a:rPr lang="en-US" sz="2000" dirty="0" smtClean="0"/>
              <a:t>  (from </a:t>
            </a:r>
            <a:r>
              <a:rPr lang="en-US" sz="2000" dirty="0" err="1" smtClean="0"/>
              <a:t>AdlOprica</a:t>
            </a:r>
            <a:r>
              <a:rPr lang="en-US" sz="2000" dirty="0" smtClean="0"/>
              <a:t> GmbH)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Hunter_124 Sep. 11 09.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609" y="4122296"/>
            <a:ext cx="3019301" cy="1957490"/>
          </a:xfrm>
          <a:prstGeom prst="rect">
            <a:avLst/>
          </a:prstGeom>
        </p:spPr>
      </p:pic>
      <p:pic>
        <p:nvPicPr>
          <p:cNvPr id="7" name="Picture 6" descr="ScreenHunter_125 Sep. 11 09.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82255"/>
            <a:ext cx="3247886" cy="1956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2229" y="439782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37715" y="5152571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Beam </a:t>
            </a:r>
            <a:r>
              <a:rPr lang="en-US" sz="4800" dirty="0" smtClean="0"/>
              <a:t>Shaping (3)    </a:t>
            </a:r>
            <a:r>
              <a:rPr lang="en-US" sz="3600" dirty="0" smtClean="0"/>
              <a:t>the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 descr="20130924_215507.jpg"/>
          <p:cNvPicPr>
            <a:picLocks noChangeAspect="1"/>
          </p:cNvPicPr>
          <p:nvPr/>
        </p:nvPicPr>
        <p:blipFill>
          <a:blip r:embed="rId2" cstate="print"/>
          <a:srcRect l="34467" t="25635" r="35084" b="14805"/>
          <a:stretch>
            <a:fillRect/>
          </a:stretch>
        </p:blipFill>
        <p:spPr>
          <a:xfrm rot="5400000">
            <a:off x="811145" y="847848"/>
            <a:ext cx="1798321" cy="2638269"/>
          </a:xfrm>
          <a:prstGeom prst="rect">
            <a:avLst/>
          </a:prstGeom>
        </p:spPr>
      </p:pic>
      <p:pic>
        <p:nvPicPr>
          <p:cNvPr id="11" name="Picture 10" descr="20130924_215249.jpg"/>
          <p:cNvPicPr>
            <a:picLocks noChangeAspect="1"/>
          </p:cNvPicPr>
          <p:nvPr/>
        </p:nvPicPr>
        <p:blipFill>
          <a:blip r:embed="rId3" cstate="print"/>
          <a:srcRect l="30771" t="21287" r="18564" b="20957"/>
          <a:stretch>
            <a:fillRect/>
          </a:stretch>
        </p:blipFill>
        <p:spPr>
          <a:xfrm rot="5400000">
            <a:off x="226730" y="3438121"/>
            <a:ext cx="3068237" cy="2623279"/>
          </a:xfrm>
          <a:prstGeom prst="rect">
            <a:avLst/>
          </a:prstGeom>
        </p:spPr>
      </p:pic>
      <p:pic>
        <p:nvPicPr>
          <p:cNvPr id="13" name="Content Placeholder 12" descr="20130924_2152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391" t="13116" b="24307"/>
          <a:stretch>
            <a:fillRect/>
          </a:stretch>
        </p:blipFill>
        <p:spPr>
          <a:xfrm>
            <a:off x="3886200" y="1173480"/>
            <a:ext cx="4546811" cy="2255520"/>
          </a:xfrm>
        </p:spPr>
      </p:pic>
      <p:pic>
        <p:nvPicPr>
          <p:cNvPr id="14" name="Picture 13" descr="20130924_215240.jpg"/>
          <p:cNvPicPr>
            <a:picLocks noChangeAspect="1"/>
          </p:cNvPicPr>
          <p:nvPr/>
        </p:nvPicPr>
        <p:blipFill>
          <a:blip r:embed="rId5" cstate="print"/>
          <a:srcRect l="30312" r="26563"/>
          <a:stretch>
            <a:fillRect/>
          </a:stretch>
        </p:blipFill>
        <p:spPr>
          <a:xfrm rot="5400000">
            <a:off x="5085207" y="2946273"/>
            <a:ext cx="2295906" cy="399288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4219575" y="1566863"/>
            <a:ext cx="2714625" cy="1247775"/>
          </a:xfrm>
          <a:custGeom>
            <a:avLst/>
            <a:gdLst>
              <a:gd name="connsiteX0" fmla="*/ 2595563 w 2714625"/>
              <a:gd name="connsiteY0" fmla="*/ 0 h 1247775"/>
              <a:gd name="connsiteX1" fmla="*/ 0 w 2714625"/>
              <a:gd name="connsiteY1" fmla="*/ 0 h 1247775"/>
              <a:gd name="connsiteX2" fmla="*/ 9525 w 2714625"/>
              <a:gd name="connsiteY2" fmla="*/ 952500 h 1247775"/>
              <a:gd name="connsiteX3" fmla="*/ 2714625 w 2714625"/>
              <a:gd name="connsiteY3" fmla="*/ 942975 h 1247775"/>
              <a:gd name="connsiteX4" fmla="*/ 2714625 w 2714625"/>
              <a:gd name="connsiteY4" fmla="*/ 1247775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625" h="1247775">
                <a:moveTo>
                  <a:pt x="2595563" y="0"/>
                </a:moveTo>
                <a:lnTo>
                  <a:pt x="0" y="0"/>
                </a:lnTo>
                <a:lnTo>
                  <a:pt x="9525" y="952500"/>
                </a:lnTo>
                <a:lnTo>
                  <a:pt x="2714625" y="942975"/>
                </a:lnTo>
                <a:lnTo>
                  <a:pt x="2714625" y="1247775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938963" y="2814638"/>
            <a:ext cx="481012" cy="9525"/>
          </a:xfrm>
          <a:custGeom>
            <a:avLst/>
            <a:gdLst>
              <a:gd name="connsiteX0" fmla="*/ 0 w 481012"/>
              <a:gd name="connsiteY0" fmla="*/ 0 h 9525"/>
              <a:gd name="connsiteX1" fmla="*/ 481012 w 481012"/>
              <a:gd name="connsiteY1" fmla="*/ 9525 h 9525"/>
              <a:gd name="connsiteX2" fmla="*/ 481012 w 481012"/>
              <a:gd name="connsiteY2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012" h="9525">
                <a:moveTo>
                  <a:pt x="0" y="0"/>
                </a:moveTo>
                <a:lnTo>
                  <a:pt x="481012" y="9525"/>
                </a:lnTo>
                <a:lnTo>
                  <a:pt x="481012" y="9525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05725" y="2919413"/>
            <a:ext cx="23336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73829" y="1436914"/>
            <a:ext cx="2032000" cy="1001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946400" y="2598057"/>
            <a:ext cx="3889829" cy="24819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53943" y="3062514"/>
            <a:ext cx="856343" cy="10595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49828" y="2608943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Shaper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8114" y="5678715"/>
            <a:ext cx="17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Shaper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1314" y="5646057"/>
            <a:ext cx="286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 Anamorphic prism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Beam Shaping (4)    </a:t>
            </a:r>
            <a:r>
              <a:rPr lang="en-US" sz="3600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339772"/>
            <a:ext cx="8178799" cy="19848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Optical cavity ~ 40 cm from optical box</a:t>
            </a:r>
          </a:p>
          <a:p>
            <a:r>
              <a:rPr lang="en-US" dirty="0" smtClean="0"/>
              <a:t>Optical path length in cavity ~ 35 cm</a:t>
            </a:r>
          </a:p>
          <a:p>
            <a:r>
              <a:rPr lang="en-US" dirty="0" smtClean="0"/>
              <a:t>Clearly have issues propagating roof-top profile</a:t>
            </a:r>
          </a:p>
          <a:p>
            <a:r>
              <a:rPr lang="en-US" dirty="0" smtClean="0"/>
              <a:t>We are investigating other techniques to resolve this issue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 descr="Pi5c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6625" y="1606648"/>
            <a:ext cx="2664640" cy="1947795"/>
          </a:xfrm>
          <a:prstGeom prst="rect">
            <a:avLst/>
          </a:prstGeom>
        </p:spPr>
      </p:pic>
      <p:pic>
        <p:nvPicPr>
          <p:cNvPr id="7" name="Picture 6" descr="Pi50c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918813" y="1605283"/>
            <a:ext cx="2654458" cy="1940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657" y="3889828"/>
            <a:ext cx="21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cm after the prism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2182" y="3907968"/>
            <a:ext cx="228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cm after the prism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655" y="1291770"/>
            <a:ext cx="334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scale ~5  x 7 mm  (</a:t>
            </a:r>
            <a:r>
              <a:rPr lang="en-US" dirty="0" err="1" smtClean="0"/>
              <a:t>HxV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0629" y="3530598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Todd Johnson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Optical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0" y="5210629"/>
            <a:ext cx="5058229" cy="110308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laser_notcher_I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701" y="1143170"/>
            <a:ext cx="3012126" cy="2184732"/>
          </a:xfrm>
          <a:prstGeom prst="rect">
            <a:avLst/>
          </a:prstGeom>
        </p:spPr>
      </p:pic>
      <p:pic>
        <p:nvPicPr>
          <p:cNvPr id="7" name="Picture 6" descr="laser_notcher_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4665" y="2338856"/>
            <a:ext cx="4025400" cy="2180287"/>
          </a:xfrm>
          <a:prstGeom prst="rect">
            <a:avLst/>
          </a:prstGeom>
        </p:spPr>
      </p:pic>
      <p:pic>
        <p:nvPicPr>
          <p:cNvPr id="8" name="Picture 7" descr="laser_notcher_REMOVED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643" y="3537680"/>
            <a:ext cx="3060671" cy="2312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96346" y="2309674"/>
            <a:ext cx="147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Attach to RFQ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19901" y="2627086"/>
            <a:ext cx="342156" cy="446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93423" y="4685268"/>
            <a:ext cx="208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with MEBT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74544" y="4287425"/>
            <a:ext cx="524656" cy="516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41137" y="283956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31938" y="3942651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OUT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9803" y="5861156"/>
            <a:ext cx="3210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Mirrors at 2.288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H- beam </a:t>
            </a:r>
          </a:p>
          <a:p>
            <a:r>
              <a:rPr lang="en-US" dirty="0"/>
              <a:t> </a:t>
            </a:r>
            <a:r>
              <a:rPr lang="en-US" dirty="0" smtClean="0"/>
              <a:t>showing 21 interactions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4971" y="841828"/>
            <a:ext cx="18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Sobolewski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476343" y="3091543"/>
            <a:ext cx="0" cy="12046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60570" y="2119086"/>
            <a:ext cx="1" cy="294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09028" y="193040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H-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40913" y="3556006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Optical </a:t>
            </a:r>
            <a:r>
              <a:rPr lang="en-US" sz="4800" dirty="0" smtClean="0"/>
              <a:t>Cavity (2)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770"/>
            <a:ext cx="8229600" cy="562429"/>
          </a:xfrm>
        </p:spPr>
        <p:txBody>
          <a:bodyPr/>
          <a:lstStyle/>
          <a:p>
            <a:r>
              <a:rPr lang="en-US" dirty="0" smtClean="0"/>
              <a:t>We printed a 3D model to test design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20130628_163050.jpg"/>
          <p:cNvPicPr>
            <a:picLocks noChangeAspect="1"/>
          </p:cNvPicPr>
          <p:nvPr/>
        </p:nvPicPr>
        <p:blipFill>
          <a:blip r:embed="rId2" cstate="print"/>
          <a:srcRect r="13511"/>
          <a:stretch>
            <a:fillRect/>
          </a:stretch>
        </p:blipFill>
        <p:spPr>
          <a:xfrm rot="5400000">
            <a:off x="199232" y="2029996"/>
            <a:ext cx="3226634" cy="2798007"/>
          </a:xfrm>
          <a:prstGeom prst="rect">
            <a:avLst/>
          </a:prstGeom>
        </p:spPr>
      </p:pic>
      <p:pic>
        <p:nvPicPr>
          <p:cNvPr id="7" name="Picture 6" descr="20130628_163110.jpg"/>
          <p:cNvPicPr>
            <a:picLocks noChangeAspect="1"/>
          </p:cNvPicPr>
          <p:nvPr/>
        </p:nvPicPr>
        <p:blipFill>
          <a:blip r:embed="rId3" cstate="print"/>
          <a:srcRect l="3279" t="32131" r="14918" b="15628"/>
          <a:stretch>
            <a:fillRect/>
          </a:stretch>
        </p:blipFill>
        <p:spPr>
          <a:xfrm rot="5400000">
            <a:off x="2488732" y="2650006"/>
            <a:ext cx="3252872" cy="1557989"/>
          </a:xfrm>
          <a:prstGeom prst="rect">
            <a:avLst/>
          </a:prstGeom>
        </p:spPr>
      </p:pic>
      <p:pic>
        <p:nvPicPr>
          <p:cNvPr id="8" name="Picture 7" descr="20130827_095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70115" y="2378420"/>
            <a:ext cx="4629196" cy="3471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715" y="5351489"/>
            <a:ext cx="461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was very useful as it pointed out several</a:t>
            </a:r>
          </a:p>
          <a:p>
            <a:r>
              <a:rPr lang="en-US" dirty="0" smtClean="0"/>
              <a:t> </a:t>
            </a:r>
            <a:r>
              <a:rPr lang="en-US" dirty="0" smtClean="0"/>
              <a:t>improvements/modifications to the design.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54"/>
            <a:ext cx="8229600" cy="50354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Broad band laser chopper (see next slide)</a:t>
            </a:r>
          </a:p>
          <a:p>
            <a:r>
              <a:rPr lang="en-US" dirty="0" smtClean="0"/>
              <a:t>Emittance carving</a:t>
            </a:r>
          </a:p>
          <a:p>
            <a:pPr lvl="1"/>
            <a:r>
              <a:rPr lang="en-US" dirty="0" smtClean="0"/>
              <a:t>Laser-controlled proton beam for medical </a:t>
            </a:r>
            <a:r>
              <a:rPr lang="en-US" dirty="0" smtClean="0"/>
              <a:t>imaging*</a:t>
            </a:r>
            <a:r>
              <a:rPr lang="en-US" sz="1600" dirty="0" smtClean="0"/>
              <a:t>(</a:t>
            </a:r>
            <a:r>
              <a:rPr lang="en-US" sz="1600" dirty="0" smtClean="0"/>
              <a:t>DOE/URA patent (U.S. PATENT NO. 5,760,395</a:t>
            </a:r>
            <a:r>
              <a:rPr lang="en-US" sz="1600" dirty="0" smtClean="0"/>
              <a:t>) Carol Johnstone</a:t>
            </a:r>
            <a:endParaRPr lang="en-US" dirty="0" smtClean="0"/>
          </a:p>
          <a:p>
            <a:pPr marL="822960" lvl="3" indent="-274320">
              <a:buSzPct val="95000"/>
            </a:pPr>
            <a:r>
              <a:rPr lang="en-US" sz="1900" dirty="0" smtClean="0"/>
              <a:t>Employ a laser to perform selective extraction of a proton beam from a larger, parent H- beam through the photodetachment of the outer electron</a:t>
            </a:r>
            <a:r>
              <a:rPr lang="en-US" sz="1200" dirty="0" smtClean="0"/>
              <a:t>. </a:t>
            </a:r>
            <a:r>
              <a:rPr lang="en-US" sz="1200" dirty="0" smtClean="0"/>
              <a:t> </a:t>
            </a:r>
            <a:r>
              <a:rPr lang="en-US" sz="1900" dirty="0" smtClean="0">
                <a:sym typeface="Wingdings" pitchFamily="2" charset="2"/>
              </a:rPr>
              <a:t> raster the laser across a larger transverse uniform H- beam</a:t>
            </a:r>
            <a:r>
              <a:rPr lang="en-US" sz="1200" dirty="0" smtClean="0">
                <a:sym typeface="Wingdings" pitchFamily="2" charset="2"/>
              </a:rPr>
              <a:t>.</a:t>
            </a:r>
          </a:p>
          <a:p>
            <a:pPr marL="822960" lvl="3" indent="-274320">
              <a:buSzPct val="95000"/>
            </a:pPr>
            <a:r>
              <a:rPr lang="en-US" dirty="0" smtClean="0"/>
              <a:t>Uses: proton radiography, proton </a:t>
            </a:r>
            <a:r>
              <a:rPr lang="en-US" dirty="0" err="1" smtClean="0"/>
              <a:t>cardiography</a:t>
            </a:r>
            <a:r>
              <a:rPr lang="en-US" dirty="0" smtClean="0"/>
              <a:t>, proton irradiation, and similar medical applications for the diagnosis and treatment of </a:t>
            </a:r>
            <a:r>
              <a:rPr lang="en-US" dirty="0" smtClean="0"/>
              <a:t>tumors</a:t>
            </a:r>
          </a:p>
          <a:p>
            <a:r>
              <a:rPr lang="en-US" dirty="0" smtClean="0"/>
              <a:t>H- beam extraction technique using Nd:YAG laser</a:t>
            </a:r>
          </a:p>
          <a:p>
            <a:pPr lvl="1"/>
            <a:r>
              <a:rPr lang="en-US" dirty="0" smtClean="0"/>
              <a:t>Proposed for JPARC Experimental Transmutation facility</a:t>
            </a:r>
          </a:p>
          <a:p>
            <a:r>
              <a:rPr lang="en-US" dirty="0" smtClean="0"/>
              <a:t>Clean up of  bunch longitudinal tails</a:t>
            </a:r>
          </a:p>
          <a:p>
            <a:r>
              <a:rPr lang="en-US" dirty="0" smtClean="0"/>
              <a:t>Other ???? 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endParaRPr lang="en-US" sz="13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4321"/>
          </a:xfrm>
        </p:spPr>
        <p:txBody>
          <a:bodyPr>
            <a:noAutofit/>
          </a:bodyPr>
          <a:lstStyle/>
          <a:p>
            <a:r>
              <a:rPr lang="en-US" sz="4800" dirty="0" smtClean="0"/>
              <a:t>Background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342"/>
            <a:ext cx="8229600" cy="51218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Booster utilizes multi-turn injection of H- ions where the Linac pulse length is determined by N*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REV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A “notch” must be created in continuous Booster bunch structure to allow for the rise time of the extraction kicker.</a:t>
            </a:r>
          </a:p>
          <a:p>
            <a:r>
              <a:rPr lang="en-US" dirty="0" smtClean="0"/>
              <a:t>Current technique is to use fast kickers in the  Booster to remove a section of the Booster beam (50-60 ns out of ~2.2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 at an energy of 400 to 700 MeV and deposit it in a shielded absorber in the ring.</a:t>
            </a:r>
          </a:p>
          <a:p>
            <a:r>
              <a:rPr lang="en-US" dirty="0" smtClean="0"/>
              <a:t>To minimize activation, it is advantageous to create the “notches” in the Booster beam at the lowest energy possible. </a:t>
            </a:r>
          </a:p>
          <a:p>
            <a:r>
              <a:rPr lang="en-US" dirty="0" smtClean="0"/>
              <a:t>Even better to create notches outside the Booster tunnel at an energy below to coulomb barrier </a:t>
            </a:r>
            <a:r>
              <a:rPr lang="en-US" dirty="0" smtClean="0"/>
              <a:t>potential (i.e. 750 keV, the energy of the Linac RFQ)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Laser Chopper (Example)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243"/>
            <a:ext cx="8229600" cy="5170357"/>
          </a:xfrm>
        </p:spPr>
        <p:txBody>
          <a:bodyPr/>
          <a:lstStyle/>
          <a:p>
            <a:r>
              <a:rPr lang="en-US" dirty="0" smtClean="0"/>
              <a:t>Could be for macro pulse or bunch-by bunch chopping</a:t>
            </a:r>
          </a:p>
          <a:p>
            <a:pPr lvl="1"/>
            <a:r>
              <a:rPr lang="en-US" dirty="0" smtClean="0"/>
              <a:t>Project X /PXIE requires a wide band chopper to create a flexible bunch pattern for distribution of beam to rings and experimental areas.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98143" y="2489608"/>
            <a:ext cx="3726543" cy="1878784"/>
          </a:xfrm>
          <a:prstGeom prst="rect">
            <a:avLst/>
          </a:prstGeom>
        </p:spPr>
      </p:pic>
      <p:pic>
        <p:nvPicPr>
          <p:cNvPr id="7" name="Picture 6" descr="MEBT 10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68" y="2772228"/>
            <a:ext cx="3923998" cy="2693457"/>
          </a:xfrm>
          <a:prstGeom prst="rect">
            <a:avLst/>
          </a:prstGeom>
        </p:spPr>
      </p:pic>
      <p:pic>
        <p:nvPicPr>
          <p:cNvPr id="8" name="Picture 7" descr="MEBT 1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8578" y="4043214"/>
            <a:ext cx="3610668" cy="24783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7300" y="4495800"/>
            <a:ext cx="842963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81587" y="5686425"/>
            <a:ext cx="842963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9803" y="3117954"/>
            <a:ext cx="584617" cy="569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99410" y="3429000"/>
            <a:ext cx="3912433" cy="903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4833" y="5501390"/>
            <a:ext cx="39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design of MEBT and choppers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Chopping </a:t>
            </a:r>
            <a:r>
              <a:rPr lang="en-US" sz="4800" dirty="0" smtClean="0"/>
              <a:t>S</a:t>
            </a:r>
            <a:r>
              <a:rPr lang="en-US" sz="4800" dirty="0" smtClean="0"/>
              <a:t>ystem Example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095"/>
            <a:ext cx="8229600" cy="4945505"/>
          </a:xfrm>
        </p:spPr>
        <p:txBody>
          <a:bodyPr/>
          <a:lstStyle/>
          <a:p>
            <a:r>
              <a:rPr lang="en-US" dirty="0" smtClean="0"/>
              <a:t>Estimate laser system required for previous chopping example:</a:t>
            </a:r>
          </a:p>
          <a:p>
            <a:pPr lvl="1"/>
            <a:r>
              <a:rPr lang="en-US" dirty="0" smtClean="0"/>
              <a:t>Laser wavelength:  1 micron</a:t>
            </a:r>
          </a:p>
          <a:p>
            <a:pPr lvl="1"/>
            <a:r>
              <a:rPr lang="en-US" dirty="0" smtClean="0"/>
              <a:t>Laser pulse length &lt;~ 1 ns</a:t>
            </a:r>
          </a:p>
          <a:p>
            <a:pPr lvl="1"/>
            <a:r>
              <a:rPr lang="en-US" dirty="0" smtClean="0"/>
              <a:t>Laser pulse energy:  250-300 micro-Joules</a:t>
            </a:r>
          </a:p>
          <a:p>
            <a:pPr lvl="1"/>
            <a:r>
              <a:rPr lang="en-US" dirty="0" smtClean="0"/>
              <a:t>Number of reflections: 200 </a:t>
            </a:r>
          </a:p>
          <a:p>
            <a:pPr lvl="2"/>
            <a:r>
              <a:rPr lang="en-US" dirty="0" smtClean="0"/>
              <a:t>This is pretty long . Depending on laser design, maybe install multiple sequential systems</a:t>
            </a:r>
          </a:p>
          <a:p>
            <a:pPr lvl="1"/>
            <a:r>
              <a:rPr lang="en-US" dirty="0" err="1" smtClean="0"/>
              <a:t>Zig-zag</a:t>
            </a:r>
            <a:r>
              <a:rPr lang="en-US" dirty="0" smtClean="0"/>
              <a:t> cavity insertion length: ~ 24 cm</a:t>
            </a:r>
          </a:p>
          <a:p>
            <a:pPr lvl="1"/>
            <a:r>
              <a:rPr lang="en-US" dirty="0" smtClean="0"/>
              <a:t>Neutralization fraction: 99.96%</a:t>
            </a:r>
          </a:p>
          <a:p>
            <a:pPr lvl="1"/>
            <a:r>
              <a:rPr lang="en-US" dirty="0" smtClean="0"/>
              <a:t>Average power at 162.5 MHz (CW): ~40 kW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243"/>
            <a:ext cx="8229600" cy="51703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proposed to develop a Laser Notching system for the Fermilab Linac-Booster system.</a:t>
            </a:r>
          </a:p>
          <a:p>
            <a:r>
              <a:rPr lang="en-US" dirty="0" smtClean="0"/>
              <a:t>This project is funded through the Proton Improvement Plan</a:t>
            </a:r>
          </a:p>
          <a:p>
            <a:r>
              <a:rPr lang="en-US" dirty="0" smtClean="0"/>
              <a:t>We have a design for the laser system, beam shaping, and optical cavity that will neutralize &gt; 99% of selected linac bunches.</a:t>
            </a:r>
          </a:p>
          <a:p>
            <a:r>
              <a:rPr lang="en-US" dirty="0" smtClean="0"/>
              <a:t>We have the front-end laser </a:t>
            </a:r>
            <a:r>
              <a:rPr lang="en-US" smtClean="0"/>
              <a:t>system with </a:t>
            </a:r>
            <a:r>
              <a:rPr lang="en-US" dirty="0" smtClean="0"/>
              <a:t>the final fiber amplifier </a:t>
            </a:r>
            <a:r>
              <a:rPr lang="en-US" smtClean="0"/>
              <a:t>on order and </a:t>
            </a:r>
            <a:r>
              <a:rPr lang="en-US" dirty="0" smtClean="0"/>
              <a:t>are in the process of R&amp;D on beam shaping and working on the final design of the optical cavity</a:t>
            </a:r>
          </a:p>
          <a:p>
            <a:r>
              <a:rPr lang="en-US" dirty="0" smtClean="0"/>
              <a:t>The current plan is to install the system in Q2 of Fy15</a:t>
            </a:r>
          </a:p>
          <a:p>
            <a:r>
              <a:rPr lang="en-US" dirty="0" smtClean="0"/>
              <a:t>This could be utilized as a demonstration or prototype for laser chopping….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2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Laser Notching Experiment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54"/>
            <a:ext cx="8229600" cy="17088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2001, Ray Tomlin reported on a successful experiment to create notches in the CW linac beam in the H- 750 keV beam and have this notch survive at Booster injection.</a:t>
            </a:r>
          </a:p>
          <a:p>
            <a:r>
              <a:rPr lang="en-US" dirty="0" smtClean="0"/>
              <a:t>He created a 25 ns notch utilizing a 200 </a:t>
            </a:r>
            <a:r>
              <a:rPr lang="en-US" dirty="0" err="1" smtClean="0"/>
              <a:t>mJ</a:t>
            </a:r>
            <a:r>
              <a:rPr lang="en-US" dirty="0" smtClean="0"/>
              <a:t> 5 ns laser pulse.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991" y="3218904"/>
            <a:ext cx="2876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08316"/>
            <a:ext cx="3507435" cy="308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262"/>
          </a:xfrm>
        </p:spPr>
        <p:txBody>
          <a:bodyPr/>
          <a:lstStyle/>
          <a:p>
            <a:r>
              <a:rPr lang="en-US" dirty="0" smtClean="0"/>
              <a:t>Linac Bunch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441431"/>
            <a:ext cx="8401987" cy="92939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Choice: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laser with 60 ns pulse at 450 kHz  with burst at 15Hz or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laser with 1.5 ns pulse at 201.25 MHz for 10 pulses and burst at 450 kHz and 15 Hz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9823" y="974365"/>
            <a:ext cx="8364511" cy="4676928"/>
            <a:chOff x="0" y="1555668"/>
            <a:chExt cx="8807413" cy="53023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02525" y="2493818"/>
              <a:ext cx="5759532" cy="11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816926" y="2113808"/>
              <a:ext cx="293528" cy="393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4421" y="2135580"/>
              <a:ext cx="315417" cy="372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1" y="2133601"/>
              <a:ext cx="289859" cy="3902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27912" y="2131620"/>
              <a:ext cx="295967" cy="376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59035" y="2117766"/>
              <a:ext cx="305031" cy="422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02525" y="4334494"/>
              <a:ext cx="6282046" cy="11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805049" y="3811979"/>
              <a:ext cx="4928260" cy="5343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13808" y="3800103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80067" y="3810000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96737" y="3796144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93522" y="3817916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54681" y="3815937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03963" y="3802082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66903" y="3811979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02529" y="3809999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57552" y="3808020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72348" y="3817916"/>
              <a:ext cx="105097" cy="534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914400" y="6139544"/>
              <a:ext cx="6377049" cy="23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966161" y="5767450"/>
              <a:ext cx="807719" cy="393865"/>
              <a:chOff x="3614948" y="5767450"/>
              <a:chExt cx="807719" cy="393865"/>
            </a:xfrm>
          </p:grpSpPr>
          <p:sp>
            <p:nvSpPr>
              <p:cNvPr id="101" name="Rectangle 100"/>
              <p:cNvSpPr/>
              <p:nvPr/>
            </p:nvSpPr>
            <p:spPr>
              <a:xfrm flipH="1">
                <a:off x="36149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flipH="1">
                <a:off x="37673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flipH="1">
                <a:off x="39197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flipH="1">
                <a:off x="40721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flipH="1">
                <a:off x="42245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 flipH="1">
                <a:off x="4376948" y="5767450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868884" y="5753596"/>
              <a:ext cx="807719" cy="393865"/>
              <a:chOff x="4572000" y="5753596"/>
              <a:chExt cx="807719" cy="393865"/>
            </a:xfrm>
            <a:solidFill>
              <a:srgbClr val="FF0000"/>
            </a:solidFill>
          </p:grpSpPr>
          <p:sp>
            <p:nvSpPr>
              <p:cNvPr id="95" name="Rectangle 94"/>
              <p:cNvSpPr/>
              <p:nvPr/>
            </p:nvSpPr>
            <p:spPr>
              <a:xfrm flipH="1">
                <a:off x="4572000" y="5755575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H="1">
                <a:off x="4724400" y="5755575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 flipH="1">
                <a:off x="4876800" y="5755575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 flipH="1">
                <a:off x="5029200" y="5755575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 flipH="1">
                <a:off x="5181600" y="5755575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 flipH="1">
                <a:off x="5334000" y="5753596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772298" y="5751617"/>
              <a:ext cx="807719" cy="393865"/>
              <a:chOff x="5439789" y="5739742"/>
              <a:chExt cx="807719" cy="393865"/>
            </a:xfrm>
          </p:grpSpPr>
          <p:sp>
            <p:nvSpPr>
              <p:cNvPr id="89" name="Rectangle 88"/>
              <p:cNvSpPr/>
              <p:nvPr/>
            </p:nvSpPr>
            <p:spPr>
              <a:xfrm flipH="1">
                <a:off x="5439789" y="5741721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 flipH="1">
                <a:off x="5592189" y="5741721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H="1">
                <a:off x="5744589" y="5741721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H="1">
                <a:off x="5896989" y="5741721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H="1">
                <a:off x="6049389" y="5741721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H="1">
                <a:off x="6201789" y="5739742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696595" y="5749638"/>
              <a:ext cx="807719" cy="393865"/>
              <a:chOff x="6375961" y="5749638"/>
              <a:chExt cx="807719" cy="393865"/>
            </a:xfrm>
            <a:solidFill>
              <a:schemeClr val="bg2">
                <a:lumMod val="50000"/>
              </a:schemeClr>
            </a:solidFill>
          </p:grpSpPr>
          <p:sp>
            <p:nvSpPr>
              <p:cNvPr id="83" name="Rectangle 82"/>
              <p:cNvSpPr/>
              <p:nvPr/>
            </p:nvSpPr>
            <p:spPr>
              <a:xfrm flipH="1">
                <a:off x="6375961" y="5751617"/>
                <a:ext cx="45719" cy="39188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flipH="1">
                <a:off x="6528361" y="5751617"/>
                <a:ext cx="45719" cy="39188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 flipH="1">
                <a:off x="6680761" y="5751617"/>
                <a:ext cx="45719" cy="39188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 flipH="1">
                <a:off x="6833161" y="5751617"/>
                <a:ext cx="45719" cy="39188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H="1">
                <a:off x="6985561" y="5751617"/>
                <a:ext cx="45719" cy="39188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flipH="1">
                <a:off x="7137961" y="5749638"/>
                <a:ext cx="45719" cy="39188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81644" y="5777346"/>
              <a:ext cx="807719" cy="393865"/>
              <a:chOff x="1748543" y="5777346"/>
              <a:chExt cx="807719" cy="393865"/>
            </a:xfrm>
          </p:grpSpPr>
          <p:sp>
            <p:nvSpPr>
              <p:cNvPr id="77" name="Rectangle 76"/>
              <p:cNvSpPr/>
              <p:nvPr/>
            </p:nvSpPr>
            <p:spPr>
              <a:xfrm flipH="1">
                <a:off x="1748543" y="5779325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flipH="1">
                <a:off x="1900943" y="5779325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flipH="1">
                <a:off x="2053343" y="5779325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flipH="1">
                <a:off x="2205743" y="5779325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flipH="1">
                <a:off x="2358143" y="5779325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flipH="1">
                <a:off x="2510543" y="5777346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794065" y="5787242"/>
              <a:ext cx="807719" cy="393865"/>
              <a:chOff x="2672839" y="5775367"/>
              <a:chExt cx="807719" cy="393865"/>
            </a:xfrm>
            <a:solidFill>
              <a:srgbClr val="FF0000"/>
            </a:solidFill>
          </p:grpSpPr>
          <p:sp>
            <p:nvSpPr>
              <p:cNvPr id="71" name="Rectangle 70"/>
              <p:cNvSpPr/>
              <p:nvPr/>
            </p:nvSpPr>
            <p:spPr>
              <a:xfrm flipH="1">
                <a:off x="2672839" y="5777346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 flipH="1">
                <a:off x="2825239" y="5777346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 flipH="1">
                <a:off x="2977639" y="5777346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 flipH="1">
                <a:off x="3130039" y="5777346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flipH="1">
                <a:off x="3282439" y="5777346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 flipH="1">
                <a:off x="3434839" y="5775367"/>
                <a:ext cx="45719" cy="391886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1783580" y="1997524"/>
              <a:ext cx="3788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791195" y="2717470"/>
              <a:ext cx="963880" cy="19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803070" y="4629399"/>
              <a:ext cx="4965865" cy="197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586841" y="5626924"/>
              <a:ext cx="180109" cy="19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101932" y="3681351"/>
              <a:ext cx="57001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00"/>
            <p:cNvSpPr txBox="1"/>
            <p:nvPr/>
          </p:nvSpPr>
          <p:spPr>
            <a:xfrm>
              <a:off x="2766951" y="4714504"/>
              <a:ext cx="3002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24.2 us  (~ 11 Booster turns)</a:t>
              </a:r>
              <a:endParaRPr lang="en-US" dirty="0"/>
            </a:p>
          </p:txBody>
        </p:sp>
        <p:sp>
          <p:nvSpPr>
            <p:cNvPr id="38" name="TextBox 101"/>
            <p:cNvSpPr txBox="1"/>
            <p:nvPr/>
          </p:nvSpPr>
          <p:spPr>
            <a:xfrm>
              <a:off x="2196935" y="3244334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2.2 us</a:t>
              </a:r>
              <a:endParaRPr lang="en-US" dirty="0"/>
            </a:p>
          </p:txBody>
        </p:sp>
        <p:sp>
          <p:nvSpPr>
            <p:cNvPr id="39" name="TextBox 102"/>
            <p:cNvSpPr txBox="1"/>
            <p:nvPr/>
          </p:nvSpPr>
          <p:spPr>
            <a:xfrm>
              <a:off x="1864426" y="2778826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67 ms</a:t>
              </a:r>
              <a:endParaRPr lang="en-US" dirty="0"/>
            </a:p>
          </p:txBody>
        </p:sp>
        <p:sp>
          <p:nvSpPr>
            <p:cNvPr id="40" name="TextBox 103"/>
            <p:cNvSpPr txBox="1"/>
            <p:nvPr/>
          </p:nvSpPr>
          <p:spPr>
            <a:xfrm>
              <a:off x="1572331" y="1555668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~22-25 us</a:t>
              </a:r>
              <a:endParaRPr lang="en-US" dirty="0"/>
            </a:p>
          </p:txBody>
        </p:sp>
        <p:sp>
          <p:nvSpPr>
            <p:cNvPr id="41" name="TextBox 104"/>
            <p:cNvSpPr txBox="1"/>
            <p:nvPr/>
          </p:nvSpPr>
          <p:spPr>
            <a:xfrm>
              <a:off x="2354726" y="5260769"/>
              <a:ext cx="2217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5 ns (bunch spacing)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93766" y="5628904"/>
              <a:ext cx="273132" cy="1187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0800000">
              <a:off x="936174" y="5650679"/>
              <a:ext cx="227608" cy="197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12"/>
            <p:cNvSpPr txBox="1"/>
            <p:nvPr/>
          </p:nvSpPr>
          <p:spPr>
            <a:xfrm>
              <a:off x="0" y="5237018"/>
              <a:ext cx="2476321" cy="397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~1-1.5 ns bunch length</a:t>
              </a:r>
              <a:endParaRPr lang="en-US" dirty="0"/>
            </a:p>
          </p:txBody>
        </p:sp>
        <p:sp>
          <p:nvSpPr>
            <p:cNvPr id="45" name="TextBox 115"/>
            <p:cNvSpPr txBox="1"/>
            <p:nvPr/>
          </p:nvSpPr>
          <p:spPr>
            <a:xfrm>
              <a:off x="4572000" y="5248893"/>
              <a:ext cx="2945681" cy="397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201.25 MHz bunch spacing</a:t>
              </a:r>
              <a:endParaRPr lang="en-US" dirty="0"/>
            </a:p>
          </p:txBody>
        </p:sp>
        <p:sp>
          <p:nvSpPr>
            <p:cNvPr id="46" name="TextBox 116"/>
            <p:cNvSpPr txBox="1"/>
            <p:nvPr/>
          </p:nvSpPr>
          <p:spPr>
            <a:xfrm>
              <a:off x="3028208" y="3244334"/>
              <a:ext cx="4968558" cy="397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450.75 kHz “notch” spacing (Booster rev. freq.)</a:t>
              </a:r>
              <a:endParaRPr lang="en-US" dirty="0"/>
            </a:p>
          </p:txBody>
        </p:sp>
        <p:sp>
          <p:nvSpPr>
            <p:cNvPr id="47" name="TextBox 117"/>
            <p:cNvSpPr txBox="1"/>
            <p:nvPr/>
          </p:nvSpPr>
          <p:spPr>
            <a:xfrm>
              <a:off x="2933205" y="1662545"/>
              <a:ext cx="2826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15 Hz macro pulse rep rate</a:t>
              </a:r>
              <a:endParaRPr lang="en-US" dirty="0"/>
            </a:p>
          </p:txBody>
        </p:sp>
        <p:sp>
          <p:nvSpPr>
            <p:cNvPr id="48" name="TextBox 118"/>
            <p:cNvSpPr txBox="1"/>
            <p:nvPr/>
          </p:nvSpPr>
          <p:spPr>
            <a:xfrm>
              <a:off x="6650181" y="2054432"/>
              <a:ext cx="90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MACRO</a:t>
              </a:r>
              <a:endParaRPr lang="en-US" dirty="0"/>
            </a:p>
          </p:txBody>
        </p:sp>
        <p:sp>
          <p:nvSpPr>
            <p:cNvPr id="49" name="TextBox 119"/>
            <p:cNvSpPr txBox="1"/>
            <p:nvPr/>
          </p:nvSpPr>
          <p:spPr>
            <a:xfrm>
              <a:off x="7148946" y="3847605"/>
              <a:ext cx="1658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MINI (11 turns)</a:t>
              </a:r>
              <a:endParaRPr lang="en-US" dirty="0"/>
            </a:p>
          </p:txBody>
        </p:sp>
        <p:sp>
          <p:nvSpPr>
            <p:cNvPr id="50" name="TextBox 120"/>
            <p:cNvSpPr txBox="1"/>
            <p:nvPr/>
          </p:nvSpPr>
          <p:spPr>
            <a:xfrm>
              <a:off x="7647708" y="5735782"/>
              <a:ext cx="846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MICRO</a:t>
              </a:r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86348" y="5652653"/>
              <a:ext cx="344384" cy="522514"/>
            </a:xfrm>
            <a:custGeom>
              <a:avLst/>
              <a:gdLst>
                <a:gd name="connsiteX0" fmla="*/ 0 w 332509"/>
                <a:gd name="connsiteY0" fmla="*/ 498764 h 522514"/>
                <a:gd name="connsiteX1" fmla="*/ 237507 w 332509"/>
                <a:gd name="connsiteY1" fmla="*/ 11875 h 522514"/>
                <a:gd name="connsiteX2" fmla="*/ 118753 w 332509"/>
                <a:gd name="connsiteY2" fmla="*/ 522514 h 522514"/>
                <a:gd name="connsiteX3" fmla="*/ 332509 w 332509"/>
                <a:gd name="connsiteY3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509" h="522514">
                  <a:moveTo>
                    <a:pt x="0" y="498764"/>
                  </a:moveTo>
                  <a:lnTo>
                    <a:pt x="237507" y="11875"/>
                  </a:lnTo>
                  <a:lnTo>
                    <a:pt x="118753" y="522514"/>
                  </a:lnTo>
                  <a:lnTo>
                    <a:pt x="332509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6200000" flipH="1">
              <a:off x="1579416" y="6388925"/>
              <a:ext cx="415642" cy="1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4653146" y="6386946"/>
              <a:ext cx="415642" cy="1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1793174" y="6448301"/>
              <a:ext cx="3075709" cy="2375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32"/>
            <p:cNvSpPr txBox="1"/>
            <p:nvPr/>
          </p:nvSpPr>
          <p:spPr>
            <a:xfrm>
              <a:off x="2850077" y="6488668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2.2 us</a:t>
              </a:r>
              <a:endParaRPr lang="en-US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34195" y="5777346"/>
              <a:ext cx="807719" cy="393865"/>
              <a:chOff x="3614948" y="5767450"/>
              <a:chExt cx="807719" cy="393865"/>
            </a:xfrm>
          </p:grpSpPr>
          <p:sp>
            <p:nvSpPr>
              <p:cNvPr id="65" name="Rectangle 64"/>
              <p:cNvSpPr/>
              <p:nvPr/>
            </p:nvSpPr>
            <p:spPr>
              <a:xfrm flipH="1">
                <a:off x="36149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 flipH="1">
                <a:off x="37673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flipH="1">
                <a:off x="39197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flipH="1">
                <a:off x="40721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 flipH="1">
                <a:off x="4224548" y="5769429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 flipH="1">
                <a:off x="4376948" y="5767450"/>
                <a:ext cx="45719" cy="391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 rot="5400000">
              <a:off x="1341912" y="4916385"/>
              <a:ext cx="1235034" cy="28500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69423" y="4868883"/>
              <a:ext cx="1270660" cy="39188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829059" y="2620622"/>
              <a:ext cx="1782164" cy="70996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939512" y="2588347"/>
              <a:ext cx="2767038" cy="6776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075709" y="4441371"/>
              <a:ext cx="16625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432461" y="6434446"/>
              <a:ext cx="429494" cy="1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781299" y="6317673"/>
              <a:ext cx="86689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145"/>
            <p:cNvSpPr txBox="1"/>
            <p:nvPr/>
          </p:nvSpPr>
          <p:spPr>
            <a:xfrm>
              <a:off x="2660073" y="6151419"/>
              <a:ext cx="1974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10-12*5ns = 50 -60 ns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184223"/>
          </a:xfrm>
        </p:spPr>
        <p:txBody>
          <a:bodyPr/>
          <a:lstStyle/>
          <a:p>
            <a:r>
              <a:rPr lang="en-US" sz="4800" dirty="0" err="1" smtClean="0"/>
              <a:t>Photoneutralization</a:t>
            </a:r>
            <a:r>
              <a:rPr lang="en-US" dirty="0" smtClean="0"/>
              <a:t> (1)</a:t>
            </a:r>
            <a:endParaRPr lang="en-US" dirty="0"/>
          </a:p>
        </p:txBody>
      </p:sp>
      <p:graphicFrame>
        <p:nvGraphicFramePr>
          <p:cNvPr id="4" name="Object 61"/>
          <p:cNvGraphicFramePr>
            <a:graphicFrameLocks noChangeAspect="1"/>
          </p:cNvGraphicFramePr>
          <p:nvPr/>
        </p:nvGraphicFramePr>
        <p:xfrm>
          <a:off x="1724933" y="1661996"/>
          <a:ext cx="4341534" cy="751420"/>
        </p:xfrm>
        <a:graphic>
          <a:graphicData uri="http://schemas.openxmlformats.org/presentationml/2006/ole">
            <p:oleObj spid="_x0000_s2050" name="Equation" r:id="rId3" imgW="1981080" imgH="34272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14926" y="4182257"/>
          <a:ext cx="2333647" cy="741008"/>
        </p:xfrm>
        <a:graphic>
          <a:graphicData uri="http://schemas.openxmlformats.org/presentationml/2006/ole">
            <p:oleObj spid="_x0000_s2051" name="Equation" r:id="rId4" imgW="1193760" imgH="431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64671" y="3683830"/>
          <a:ext cx="3003483" cy="487051"/>
        </p:xfrm>
        <a:graphic>
          <a:graphicData uri="http://schemas.openxmlformats.org/presentationml/2006/ole">
            <p:oleObj spid="_x0000_s2052" name="Equation" r:id="rId5" imgW="14094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0560" y="5387107"/>
          <a:ext cx="5029042" cy="908762"/>
        </p:xfrm>
        <a:graphic>
          <a:graphicData uri="http://schemas.openxmlformats.org/presentationml/2006/ole">
            <p:oleObj spid="_x0000_s2053" name="Equation" r:id="rId6" imgW="2108160" imgH="3808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16573" y="2364064"/>
          <a:ext cx="3224171" cy="945016"/>
        </p:xfrm>
        <a:graphic>
          <a:graphicData uri="http://schemas.openxmlformats.org/presentationml/2006/ole">
            <p:oleObj spid="_x0000_s2054" name="Equation" r:id="rId7" imgW="147312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1885" y="1251858"/>
            <a:ext cx="795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fraction of electrons that are detached from the moving H- ions is: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1885" y="2433400"/>
            <a:ext cx="4705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photon flux (generated by the laser)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in the lab frame [photons/cm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/sec]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885" y="3372575"/>
            <a:ext cx="6410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photon flux in the lab frame is transformed into the </a:t>
            </a:r>
          </a:p>
          <a:p>
            <a:r>
              <a:rPr lang="en-US" sz="2000" dirty="0" smtClean="0"/>
              <a:t>rest frame of moving ion as: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1885" y="4078393"/>
            <a:ext cx="715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interaction (crossing) time is just the ion path length/ ion velocity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3039" y="4602202"/>
            <a:ext cx="7430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neutralization factor for an ion crossing on axis  </a:t>
            </a:r>
          </a:p>
          <a:p>
            <a:r>
              <a:rPr lang="en-US" sz="2000" dirty="0" smtClean="0"/>
              <a:t>of the laser beam may be written in terms of lab frame parameters</a:t>
            </a:r>
            <a:endParaRPr lang="en-US" sz="2000" dirty="0"/>
          </a:p>
        </p:txBody>
      </p:sp>
      <p:pic>
        <p:nvPicPr>
          <p:cNvPr id="14" name="Picture 13"/>
          <p:cNvPicPr/>
          <p:nvPr/>
        </p:nvPicPr>
        <p:blipFill>
          <a:blip r:embed="rId8" cstate="print"/>
          <a:srcRect t="34921" r="18826"/>
          <a:stretch>
            <a:fillRect/>
          </a:stretch>
        </p:blipFill>
        <p:spPr bwMode="auto">
          <a:xfrm>
            <a:off x="7348653" y="3233855"/>
            <a:ext cx="1438508" cy="1238442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2968052" y="5426440"/>
            <a:ext cx="629587" cy="314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36655" y="5798335"/>
            <a:ext cx="435427" cy="272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06168" y="5707146"/>
            <a:ext cx="337456" cy="348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8788130">
            <a:off x="5382003" y="5538177"/>
            <a:ext cx="785978" cy="253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374571" y="5996956"/>
            <a:ext cx="206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93807" y="5644509"/>
            <a:ext cx="337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5321506" y="5561351"/>
            <a:ext cx="269823" cy="10193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51489" y="6145967"/>
            <a:ext cx="239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q </a:t>
            </a:r>
            <a:r>
              <a:rPr lang="en-US" dirty="0" smtClean="0"/>
              <a:t>~ 90</a:t>
            </a:r>
            <a:r>
              <a:rPr lang="en-US" baseline="30000" dirty="0" smtClean="0"/>
              <a:t>o</a:t>
            </a:r>
            <a:r>
              <a:rPr lang="en-US" dirty="0" smtClean="0"/>
              <a:t> term -&gt; ~</a:t>
            </a:r>
            <a:r>
              <a:rPr lang="en-US" dirty="0" smtClean="0">
                <a:latin typeface="Symbol" pitchFamily="18" charset="2"/>
              </a:rPr>
              <a:t>g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242216" y="2008682"/>
            <a:ext cx="1588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 descr="single pass neutraliza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463" y="3147934"/>
            <a:ext cx="4235565" cy="31766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dirty="0" err="1" smtClean="0"/>
              <a:t>Photoneutralization</a:t>
            </a:r>
            <a:r>
              <a:rPr lang="en-US" dirty="0" smtClean="0"/>
              <a:t> (2)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97443" y="1547576"/>
            <a:ext cx="4976734" cy="3264265"/>
            <a:chOff x="3762529" y="1397675"/>
            <a:chExt cx="5666282" cy="3728961"/>
          </a:xfrm>
        </p:grpSpPr>
        <p:pic>
          <p:nvPicPr>
            <p:cNvPr id="4" name="Picture 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2529" y="1397675"/>
              <a:ext cx="5666282" cy="372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15"/>
            <p:cNvGrpSpPr/>
            <p:nvPr/>
          </p:nvGrpSpPr>
          <p:grpSpPr>
            <a:xfrm>
              <a:off x="4528244" y="2017110"/>
              <a:ext cx="4084336" cy="2681691"/>
              <a:chOff x="4528244" y="2017110"/>
              <a:chExt cx="4084336" cy="2681691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5493043" y="2235060"/>
                <a:ext cx="15314" cy="24637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4528244" y="2205554"/>
                <a:ext cx="995427" cy="147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477728" y="3903192"/>
                <a:ext cx="2995051" cy="64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Rest frame energy 1.16 eV for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1064 nm laser 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29675" y="2017110"/>
                <a:ext cx="2882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Cross section 3.66x10</a:t>
                </a:r>
                <a:r>
                  <a:rPr lang="en-US" baseline="30000" dirty="0" smtClean="0"/>
                  <a:t>-17</a:t>
                </a:r>
                <a:r>
                  <a:rPr lang="en-US" dirty="0" smtClean="0"/>
                  <a:t> cm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p:txBody>
          </p:sp>
        </p:grp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39308" y="2828951"/>
          <a:ext cx="2618396" cy="600049"/>
        </p:xfrm>
        <a:graphic>
          <a:graphicData uri="http://schemas.openxmlformats.org/presentationml/2006/ole">
            <p:oleObj spid="_x0000_s3074" name="Equation" r:id="rId5" imgW="1828800" imgH="4191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4917" y="1154243"/>
            <a:ext cx="688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maximize the neutralization probability-&gt;maximize the product 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790432" y="1049312"/>
          <a:ext cx="2265174" cy="479684"/>
        </p:xfrm>
        <a:graphic>
          <a:graphicData uri="http://schemas.openxmlformats.org/presentationml/2006/ole">
            <p:oleObj spid="_x0000_s3075" name="Equation" r:id="rId6" imgW="1079280" imgH="228600" progId="Equation.3">
              <p:embed/>
            </p:oleObj>
          </a:graphicData>
        </a:graphic>
      </p:graphicFrame>
      <p:sp>
        <p:nvSpPr>
          <p:cNvPr id="19" name="Freeform 18"/>
          <p:cNvSpPr/>
          <p:nvPr/>
        </p:nvSpPr>
        <p:spPr>
          <a:xfrm flipH="1" flipV="1">
            <a:off x="6775553" y="989351"/>
            <a:ext cx="764498" cy="164892"/>
          </a:xfrm>
          <a:custGeom>
            <a:avLst/>
            <a:gdLst>
              <a:gd name="connsiteX0" fmla="*/ 2563318 w 2563318"/>
              <a:gd name="connsiteY0" fmla="*/ 224852 h 224852"/>
              <a:gd name="connsiteX1" fmla="*/ 0 w 2563318"/>
              <a:gd name="connsiteY1" fmla="*/ 209862 h 224852"/>
              <a:gd name="connsiteX2" fmla="*/ 0 w 2563318"/>
              <a:gd name="connsiteY2" fmla="*/ 0 h 2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318" h="224852">
                <a:moveTo>
                  <a:pt x="2563318" y="224852"/>
                </a:moveTo>
                <a:lnTo>
                  <a:pt x="0" y="209862"/>
                </a:lnTo>
                <a:lnTo>
                  <a:pt x="0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70623" y="73451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ixed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9784" y="1738859"/>
            <a:ext cx="417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maximize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increase pulse </a:t>
            </a:r>
            <a:r>
              <a:rPr lang="en-US" dirty="0" smtClean="0"/>
              <a:t>energy -&gt; minimize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reduce pulse </a:t>
            </a:r>
            <a:r>
              <a:rPr lang="en-US" dirty="0" smtClean="0"/>
              <a:t>length -&gt; bunch length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reduce laser spot </a:t>
            </a:r>
            <a:r>
              <a:rPr lang="en-US" dirty="0" smtClean="0"/>
              <a:t>size -&gt; ion size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749061" y="1723868"/>
          <a:ext cx="714987" cy="399113"/>
        </p:xfrm>
        <a:graphic>
          <a:graphicData uri="http://schemas.openxmlformats.org/presentationml/2006/ole">
            <p:oleObj spid="_x0000_s3076" name="Equation" r:id="rId7" imgW="279360" imgH="2286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42022" y="4961744"/>
            <a:ext cx="4703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maximize </a:t>
            </a:r>
            <a:r>
              <a:rPr lang="en-US" dirty="0" smtClean="0">
                <a:latin typeface="Symbol" pitchFamily="18" charset="2"/>
              </a:rPr>
              <a:t> t  </a:t>
            </a:r>
            <a:r>
              <a:rPr lang="en-US" dirty="0" smtClean="0"/>
              <a:t>for a given H- ion energy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increase  horizontal laser beam size or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increase the number of laser interactions</a:t>
            </a:r>
          </a:p>
          <a:p>
            <a:r>
              <a:rPr lang="en-US" dirty="0"/>
              <a:t> </a:t>
            </a:r>
            <a:r>
              <a:rPr lang="en-US" dirty="0" smtClean="0"/>
              <a:t>    with the ion bunch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4352" y="332948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20-30 </a:t>
            </a:r>
            <a:r>
              <a:rPr lang="en-US" dirty="0" err="1" smtClean="0"/>
              <a:t>mJ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9568" y="3807502"/>
            <a:ext cx="2198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Laser size  0.6x6mm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78309" y="332407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01933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Reduction of Pulse Energy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07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reduce the required pulse energy we can effectively increase the interaction time by utilizing an optical cavity such that the laser interacts with the  ion beam multiple times.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34715" y="2050689"/>
            <a:ext cx="3357797" cy="1047750"/>
            <a:chOff x="869429" y="3671888"/>
            <a:chExt cx="3357797" cy="1047750"/>
          </a:xfrm>
        </p:grpSpPr>
        <p:sp>
          <p:nvSpPr>
            <p:cNvPr id="7" name="Rectangle 6"/>
            <p:cNvSpPr/>
            <p:nvPr/>
          </p:nvSpPr>
          <p:spPr>
            <a:xfrm>
              <a:off x="1499016" y="3851724"/>
              <a:ext cx="2368134" cy="1106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1416" y="4468819"/>
              <a:ext cx="2358609" cy="103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66850" y="3786188"/>
              <a:ext cx="2595563" cy="933450"/>
            </a:xfrm>
            <a:custGeom>
              <a:avLst/>
              <a:gdLst>
                <a:gd name="connsiteX0" fmla="*/ 0 w 2595563"/>
                <a:gd name="connsiteY0" fmla="*/ 933450 h 933450"/>
                <a:gd name="connsiteX1" fmla="*/ 190500 w 2595563"/>
                <a:gd name="connsiteY1" fmla="*/ 176212 h 933450"/>
                <a:gd name="connsiteX2" fmla="*/ 271463 w 2595563"/>
                <a:gd name="connsiteY2" fmla="*/ 661987 h 933450"/>
                <a:gd name="connsiteX3" fmla="*/ 357188 w 2595563"/>
                <a:gd name="connsiteY3" fmla="*/ 180975 h 933450"/>
                <a:gd name="connsiteX4" fmla="*/ 452438 w 2595563"/>
                <a:gd name="connsiteY4" fmla="*/ 671512 h 933450"/>
                <a:gd name="connsiteX5" fmla="*/ 538163 w 2595563"/>
                <a:gd name="connsiteY5" fmla="*/ 171450 h 933450"/>
                <a:gd name="connsiteX6" fmla="*/ 647700 w 2595563"/>
                <a:gd name="connsiteY6" fmla="*/ 661987 h 933450"/>
                <a:gd name="connsiteX7" fmla="*/ 752475 w 2595563"/>
                <a:gd name="connsiteY7" fmla="*/ 180975 h 933450"/>
                <a:gd name="connsiteX8" fmla="*/ 852488 w 2595563"/>
                <a:gd name="connsiteY8" fmla="*/ 666750 h 933450"/>
                <a:gd name="connsiteX9" fmla="*/ 981075 w 2595563"/>
                <a:gd name="connsiteY9" fmla="*/ 180975 h 933450"/>
                <a:gd name="connsiteX10" fmla="*/ 1104900 w 2595563"/>
                <a:gd name="connsiteY10" fmla="*/ 666750 h 933450"/>
                <a:gd name="connsiteX11" fmla="*/ 1223963 w 2595563"/>
                <a:gd name="connsiteY11" fmla="*/ 176212 h 933450"/>
                <a:gd name="connsiteX12" fmla="*/ 1352550 w 2595563"/>
                <a:gd name="connsiteY12" fmla="*/ 676275 h 933450"/>
                <a:gd name="connsiteX13" fmla="*/ 1481138 w 2595563"/>
                <a:gd name="connsiteY13" fmla="*/ 185737 h 933450"/>
                <a:gd name="connsiteX14" fmla="*/ 1590675 w 2595563"/>
                <a:gd name="connsiteY14" fmla="*/ 666750 h 933450"/>
                <a:gd name="connsiteX15" fmla="*/ 1738313 w 2595563"/>
                <a:gd name="connsiteY15" fmla="*/ 185737 h 933450"/>
                <a:gd name="connsiteX16" fmla="*/ 1866900 w 2595563"/>
                <a:gd name="connsiteY16" fmla="*/ 661987 h 933450"/>
                <a:gd name="connsiteX17" fmla="*/ 2005013 w 2595563"/>
                <a:gd name="connsiteY17" fmla="*/ 190500 h 933450"/>
                <a:gd name="connsiteX18" fmla="*/ 2128838 w 2595563"/>
                <a:gd name="connsiteY18" fmla="*/ 666750 h 933450"/>
                <a:gd name="connsiteX19" fmla="*/ 2276475 w 2595563"/>
                <a:gd name="connsiteY19" fmla="*/ 180975 h 933450"/>
                <a:gd name="connsiteX20" fmla="*/ 2405063 w 2595563"/>
                <a:gd name="connsiteY20" fmla="*/ 671512 h 933450"/>
                <a:gd name="connsiteX21" fmla="*/ 2595563 w 2595563"/>
                <a:gd name="connsiteY2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95563" h="933450">
                  <a:moveTo>
                    <a:pt x="0" y="933450"/>
                  </a:moveTo>
                  <a:lnTo>
                    <a:pt x="190500" y="176212"/>
                  </a:lnTo>
                  <a:lnTo>
                    <a:pt x="271463" y="661987"/>
                  </a:lnTo>
                  <a:lnTo>
                    <a:pt x="357188" y="180975"/>
                  </a:lnTo>
                  <a:lnTo>
                    <a:pt x="452438" y="671512"/>
                  </a:lnTo>
                  <a:lnTo>
                    <a:pt x="538163" y="171450"/>
                  </a:lnTo>
                  <a:lnTo>
                    <a:pt x="647700" y="661987"/>
                  </a:lnTo>
                  <a:lnTo>
                    <a:pt x="752475" y="180975"/>
                  </a:lnTo>
                  <a:lnTo>
                    <a:pt x="852488" y="666750"/>
                  </a:lnTo>
                  <a:lnTo>
                    <a:pt x="981075" y="180975"/>
                  </a:lnTo>
                  <a:lnTo>
                    <a:pt x="1104900" y="666750"/>
                  </a:lnTo>
                  <a:lnTo>
                    <a:pt x="1223963" y="176212"/>
                  </a:lnTo>
                  <a:lnTo>
                    <a:pt x="1352550" y="676275"/>
                  </a:lnTo>
                  <a:lnTo>
                    <a:pt x="1481138" y="185737"/>
                  </a:lnTo>
                  <a:lnTo>
                    <a:pt x="1590675" y="666750"/>
                  </a:lnTo>
                  <a:lnTo>
                    <a:pt x="1738313" y="185737"/>
                  </a:lnTo>
                  <a:lnTo>
                    <a:pt x="1866900" y="661987"/>
                  </a:lnTo>
                  <a:lnTo>
                    <a:pt x="2005013" y="190500"/>
                  </a:lnTo>
                  <a:lnTo>
                    <a:pt x="2128838" y="666750"/>
                  </a:lnTo>
                  <a:lnTo>
                    <a:pt x="2276475" y="180975"/>
                  </a:lnTo>
                  <a:lnTo>
                    <a:pt x="2405063" y="671512"/>
                  </a:lnTo>
                  <a:lnTo>
                    <a:pt x="2595563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7638" y="3671888"/>
              <a:ext cx="204787" cy="952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124262" y="4197246"/>
              <a:ext cx="3102964" cy="1499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69429" y="395740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74362" y="2967335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 cavity (</a:t>
            </a:r>
            <a:r>
              <a:rPr lang="en-US" sz="2400" dirty="0" err="1" smtClean="0"/>
              <a:t>zig-zag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9804" y="3417760"/>
            <a:ext cx="4272196" cy="28181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 follows ion to interact many times (increase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 length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proportional to number of interactions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baseline="0" dirty="0" smtClean="0"/>
              <a:t>Laser</a:t>
            </a:r>
            <a:r>
              <a:rPr lang="en-US" dirty="0" smtClean="0"/>
              <a:t> pulse length = notch length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 dimensions determined by ion velocity and </a:t>
            </a:r>
            <a:r>
              <a:rPr lang="en-US" dirty="0" smtClean="0"/>
              <a:t>bunch spacing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dirty="0" smtClean="0"/>
              <a:t>Reduces required laser pulse energy by </a:t>
            </a:r>
            <a:r>
              <a:rPr lang="en-US" dirty="0" smtClean="0"/>
              <a:t>~ number </a:t>
            </a:r>
            <a:r>
              <a:rPr lang="en-US" dirty="0" smtClean="0"/>
              <a:t>of interactions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twenty pass neutraliz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2117" y="2989351"/>
            <a:ext cx="4572000" cy="3429000"/>
          </a:xfrm>
          <a:prstGeom prst="rect">
            <a:avLst/>
          </a:prstGeom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783523" y="1662479"/>
          <a:ext cx="2825750" cy="647700"/>
        </p:xfrm>
        <a:graphic>
          <a:graphicData uri="http://schemas.openxmlformats.org/presentationml/2006/ole">
            <p:oleObj spid="_x0000_s20482" name="Equation" r:id="rId4" imgW="1054100" imgH="2413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003040" y="2529278"/>
          <a:ext cx="2363788" cy="488950"/>
        </p:xfrm>
        <a:graphic>
          <a:graphicData uri="http://schemas.openxmlformats.org/presentationml/2006/ole">
            <p:oleObj spid="_x0000_s20483" name="Equation" r:id="rId5" imgW="1104900" imgH="2286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09905" y="2239495"/>
            <a:ext cx="15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Shafer , 1998 BIW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6498" y="3244334"/>
            <a:ext cx="175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mJ</a:t>
            </a:r>
            <a:r>
              <a:rPr lang="en-US" dirty="0" smtClean="0"/>
              <a:t> for 99.92%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4341"/>
          </a:xfrm>
        </p:spPr>
        <p:txBody>
          <a:bodyPr/>
          <a:lstStyle/>
          <a:p>
            <a:r>
              <a:rPr lang="en-US" sz="4800" dirty="0" smtClean="0"/>
              <a:t>Expected</a:t>
            </a:r>
            <a:r>
              <a:rPr lang="en-US" dirty="0" smtClean="0"/>
              <a:t> </a:t>
            </a:r>
            <a:r>
              <a:rPr lang="en-US" sz="4800" dirty="0" smtClean="0"/>
              <a:t>Beam</a:t>
            </a:r>
            <a:r>
              <a:rPr lang="en-US" dirty="0" smtClean="0"/>
              <a:t>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184" y="1304142"/>
            <a:ext cx="5224072" cy="719529"/>
          </a:xfrm>
        </p:spPr>
        <p:txBody>
          <a:bodyPr>
            <a:noAutofit/>
          </a:bodyPr>
          <a:lstStyle/>
          <a:p>
            <a:r>
              <a:rPr lang="en-US" sz="2000" dirty="0" smtClean="0"/>
              <a:t>Phase space simulation at end of RFQ (figure 4.40 of 750 KeV Upgrade Plan) </a:t>
            </a:r>
            <a:endParaRPr lang="en-US" sz="2000" dirty="0"/>
          </a:p>
        </p:txBody>
      </p:sp>
      <p:grpSp>
        <p:nvGrpSpPr>
          <p:cNvPr id="4" name="Group 8"/>
          <p:cNvGrpSpPr/>
          <p:nvPr/>
        </p:nvGrpSpPr>
        <p:grpSpPr>
          <a:xfrm>
            <a:off x="3360795" y="2146965"/>
            <a:ext cx="5539367" cy="3182051"/>
            <a:chOff x="3075982" y="3151293"/>
            <a:chExt cx="5539367" cy="31820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5982" y="3151293"/>
              <a:ext cx="5453422" cy="318205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9505"/>
            <a:stretch>
              <a:fillRect/>
            </a:stretch>
          </p:blipFill>
          <p:spPr bwMode="auto">
            <a:xfrm>
              <a:off x="4622470" y="3235632"/>
              <a:ext cx="3992879" cy="1800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6311350" y="3725040"/>
              <a:ext cx="15240" cy="76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12229" y="1400240"/>
            <a:ext cx="2885607" cy="2317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Trace 3D back calculation of beam size at exit of RFQ based upon emittance measurement at 178 kW power  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9, 2012  CY 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03357" y="3429000"/>
            <a:ext cx="824459" cy="618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270230" y="1783830"/>
            <a:ext cx="554636" cy="389744"/>
          </a:xfrm>
          <a:custGeom>
            <a:avLst/>
            <a:gdLst>
              <a:gd name="connsiteX0" fmla="*/ 0 w 554636"/>
              <a:gd name="connsiteY0" fmla="*/ 0 h 389744"/>
              <a:gd name="connsiteX1" fmla="*/ 554636 w 554636"/>
              <a:gd name="connsiteY1" fmla="*/ 0 h 389744"/>
              <a:gd name="connsiteX2" fmla="*/ 224852 w 554636"/>
              <a:gd name="connsiteY2" fmla="*/ 389744 h 3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389744">
                <a:moveTo>
                  <a:pt x="0" y="0"/>
                </a:moveTo>
                <a:lnTo>
                  <a:pt x="554636" y="0"/>
                </a:lnTo>
                <a:lnTo>
                  <a:pt x="224852" y="389744"/>
                </a:ln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2634" y="4347146"/>
            <a:ext cx="231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beam vertical profile (1/e</a:t>
            </a:r>
            <a:r>
              <a:rPr lang="en-US" baseline="30000" dirty="0" smtClean="0"/>
              <a:t>2</a:t>
            </a:r>
            <a:r>
              <a:rPr lang="en-US" dirty="0" smtClean="0"/>
              <a:t>) ~ 5 mm.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1769" y="5546361"/>
            <a:ext cx="7131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design assumed that the  vertical laser beam dimension of 1 cm. </a:t>
            </a:r>
          </a:p>
          <a:p>
            <a:r>
              <a:rPr lang="en-US" dirty="0" smtClean="0"/>
              <a:t>Beam measurements indicate vertical laser size could be reduced to 6 mm</a:t>
            </a:r>
          </a:p>
          <a:p>
            <a:r>
              <a:rPr lang="en-US" dirty="0" smtClean="0"/>
              <a:t>This is a variable parameter in the beam shaping optics.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57600" y="4497049"/>
            <a:ext cx="674557" cy="374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5" idx="3"/>
            <a:endCxn id="18" idx="1"/>
          </p:cNvCxnSpPr>
          <p:nvPr/>
        </p:nvCxnSpPr>
        <p:spPr>
          <a:xfrm>
            <a:off x="2728210" y="4670312"/>
            <a:ext cx="929390" cy="14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72590" y="4931764"/>
            <a:ext cx="14990" cy="61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19665" y="4919272"/>
            <a:ext cx="14990" cy="61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87580" y="5411449"/>
            <a:ext cx="65956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9311"/>
          </a:xfrm>
        </p:spPr>
        <p:txBody>
          <a:bodyPr/>
          <a:lstStyle/>
          <a:p>
            <a:r>
              <a:rPr lang="en-US" dirty="0" smtClean="0"/>
              <a:t>Location of Notcher</a:t>
            </a:r>
            <a:endParaRPr lang="en-US" dirty="0"/>
          </a:p>
        </p:txBody>
      </p:sp>
      <p:pic>
        <p:nvPicPr>
          <p:cNvPr id="6" name="Content Placeholder 5" descr="linac RFQ MEB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63" r="26303"/>
          <a:stretch>
            <a:fillRect/>
          </a:stretch>
        </p:blipFill>
        <p:spPr>
          <a:xfrm rot="5400000">
            <a:off x="652244" y="886697"/>
            <a:ext cx="3412368" cy="39474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mini-Workshop on Laser Stripping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B6F-2A9E-4206-A664-C134F74103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2533337"/>
            <a:ext cx="71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RFQ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4164" y="1978702"/>
            <a:ext cx="904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MEBT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location of not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137" y="1139253"/>
            <a:ext cx="4572000" cy="3429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13613" y="2458386"/>
            <a:ext cx="434715" cy="67455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3499</TotalTime>
  <Words>1779</Words>
  <Application>Microsoft Office PowerPoint</Application>
  <PresentationFormat>On-screen Show (4:3)</PresentationFormat>
  <Paragraphs>249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Equation</vt:lpstr>
      <vt:lpstr>Fermilab Linac Laser Notcher</vt:lpstr>
      <vt:lpstr>Background</vt:lpstr>
      <vt:lpstr>Laser Notching Experiment</vt:lpstr>
      <vt:lpstr>Linac Bunch Structure</vt:lpstr>
      <vt:lpstr>Photoneutralization (1)</vt:lpstr>
      <vt:lpstr>Photoneutralization (2)</vt:lpstr>
      <vt:lpstr>Reduction of Pulse Energy</vt:lpstr>
      <vt:lpstr>Expected Beam Dimensions</vt:lpstr>
      <vt:lpstr>Location of Notcher</vt:lpstr>
      <vt:lpstr>Laser system (1)</vt:lpstr>
      <vt:lpstr> Burst mode seed pulses to Fiber Amplifier followed by Free Space Amp</vt:lpstr>
      <vt:lpstr>OPG test results </vt:lpstr>
      <vt:lpstr>Beam Shaping</vt:lpstr>
      <vt:lpstr>Beam shaping (2)</vt:lpstr>
      <vt:lpstr>Beam Shaping (3)    the layout</vt:lpstr>
      <vt:lpstr>Beam Shaping (4)    transport</vt:lpstr>
      <vt:lpstr>Optical Cavity</vt:lpstr>
      <vt:lpstr>Optical Cavity (2)</vt:lpstr>
      <vt:lpstr>Other Applications</vt:lpstr>
      <vt:lpstr>Laser Chopper (Example)</vt:lpstr>
      <vt:lpstr>Chopping System Example</vt:lpstr>
      <vt:lpstr>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Linac Laser Notcher</dc:title>
  <dc:creator>David johnson</dc:creator>
  <cp:lastModifiedBy>David johnson</cp:lastModifiedBy>
  <cp:revision>13</cp:revision>
  <dcterms:created xsi:type="dcterms:W3CDTF">2013-09-23T14:42:16Z</dcterms:created>
  <dcterms:modified xsi:type="dcterms:W3CDTF">2013-09-26T02:22:01Z</dcterms:modified>
</cp:coreProperties>
</file>