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09" autoAdjust="0"/>
    <p:restoredTop sz="94660"/>
  </p:normalViewPr>
  <p:slideViewPr>
    <p:cSldViewPr>
      <p:cViewPr>
        <p:scale>
          <a:sx n="80" d="100"/>
          <a:sy n="80" d="100"/>
        </p:scale>
        <p:origin x="-12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00A5-0F7D-432E-BE5D-81879DE8DCD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D9D5-E002-444E-84B4-2725BEFB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8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00A5-0F7D-432E-BE5D-81879DE8DCD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D9D5-E002-444E-84B4-2725BEFB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9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00A5-0F7D-432E-BE5D-81879DE8DCD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D9D5-E002-444E-84B4-2725BEFB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5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00A5-0F7D-432E-BE5D-81879DE8DCD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D9D5-E002-444E-84B4-2725BEFB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7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00A5-0F7D-432E-BE5D-81879DE8DCD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D9D5-E002-444E-84B4-2725BEFB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2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00A5-0F7D-432E-BE5D-81879DE8DCD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D9D5-E002-444E-84B4-2725BEFB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1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00A5-0F7D-432E-BE5D-81879DE8DCD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D9D5-E002-444E-84B4-2725BEFB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5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00A5-0F7D-432E-BE5D-81879DE8DCD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D9D5-E002-444E-84B4-2725BEFB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8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00A5-0F7D-432E-BE5D-81879DE8DCD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D9D5-E002-444E-84B4-2725BEFB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0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00A5-0F7D-432E-BE5D-81879DE8DCD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D9D5-E002-444E-84B4-2725BEFB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4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00A5-0F7D-432E-BE5D-81879DE8DCD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D9D5-E002-444E-84B4-2725BEFB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9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A00A5-0F7D-432E-BE5D-81879DE8DCD1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FD9D5-E002-444E-84B4-2725BEFB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5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5e12@7.5Hz" TargetMode="External"/><Relationship Id="rId2" Type="http://schemas.openxmlformats.org/officeDocument/2006/relationships/hyperlink" Target="mailto:turns@2.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376540"/>
              </p:ext>
            </p:extLst>
          </p:nvPr>
        </p:nvGraphicFramePr>
        <p:xfrm>
          <a:off x="457200" y="228600"/>
          <a:ext cx="8382000" cy="663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600200"/>
                <a:gridCol w="14478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Fermilab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Laser </a:t>
                      </a:r>
                      <a:r>
                        <a:rPr lang="en-US" baseline="0" dirty="0" err="1" smtClean="0"/>
                        <a:t>Notcher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H- Energy (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GeV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GeV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GeV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GeV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750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KeV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H- Power (MW)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1.2 –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 MW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0.19 MW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340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KW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W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Microbunch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length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60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1-1.5 ns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Microbunch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frequency 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402.5 MHz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352 MHz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335 MHz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201.25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MHz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Macropulse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length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ms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22-25 us (50-60ns)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Macropulse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rep. rate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 Hz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Hz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Hz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 Hz 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(450.75 KHz)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Stripping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scheme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n=3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n=3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n=3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Ionization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Laser wavelength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355 nm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1064 nm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~1-2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um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1064 nm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Micropulse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energy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uJ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92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uJ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80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uJ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mJ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Macropulse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energy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65 J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mJ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Average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power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1200 W (20KW)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65 W (33 KW)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0.3 W (12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KW)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Optical cavity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 x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100x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w/o cavity?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reflections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Motivation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Loss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control,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radiactivation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Loss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control,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radiactivation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double turn #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Loss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control,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radiactivation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Loss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control,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radiactivation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Status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Ready for 10us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experiment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Feasibility study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Feasibility study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Plan to install in Q2 2015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21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107951"/>
              </p:ext>
            </p:extLst>
          </p:nvPr>
        </p:nvGraphicFramePr>
        <p:xfrm>
          <a:off x="838200" y="2209800"/>
          <a:ext cx="7543800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257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Laser beam quality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critical if w/ optical cavity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Spectrum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width (FT limited?)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Needs to study its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impact on stripping</a:t>
                      </a:r>
                    </a:p>
                    <a:p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The requirement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determines laser type</a:t>
                      </a:r>
                    </a:p>
                    <a:p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Nd:YAG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gain bandwidth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Linewidth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of individual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longitudinal mode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affects buildup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cavity.</a:t>
                      </a:r>
                    </a:p>
                    <a:p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Should &lt;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frep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/Finesse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Polarization needs to be linear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Polarized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field is needed for stripping.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Important for cavity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development.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88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Sarah’s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SNS beam: 1 </a:t>
            </a:r>
            <a:r>
              <a:rPr lang="en-US" dirty="0" err="1" smtClean="0"/>
              <a:t>ms</a:t>
            </a:r>
            <a:r>
              <a:rPr lang="en-US" dirty="0" smtClean="0"/>
              <a:t> @ 60 Hz, 50 </a:t>
            </a:r>
            <a:r>
              <a:rPr lang="en-US" dirty="0" err="1" smtClean="0"/>
              <a:t>ps</a:t>
            </a:r>
            <a:r>
              <a:rPr lang="en-US" dirty="0" smtClean="0"/>
              <a:t> @ 402.5 MHz</a:t>
            </a:r>
          </a:p>
          <a:p>
            <a:r>
              <a:rPr lang="en-US" dirty="0" smtClean="0"/>
              <a:t>Laser wavelength: 355 nm</a:t>
            </a:r>
          </a:p>
          <a:p>
            <a:r>
              <a:rPr lang="en-US" dirty="0" smtClean="0"/>
              <a:t>Laser power: 1 MW</a:t>
            </a:r>
          </a:p>
          <a:p>
            <a:r>
              <a:rPr lang="en-US" dirty="0" smtClean="0"/>
              <a:t>Challenges: 1 </a:t>
            </a:r>
            <a:r>
              <a:rPr lang="en-US" dirty="0" err="1" smtClean="0"/>
              <a:t>ms</a:t>
            </a:r>
            <a:r>
              <a:rPr lang="en-US" dirty="0" smtClean="0"/>
              <a:t> pulse width; cavity recycling</a:t>
            </a:r>
          </a:p>
          <a:p>
            <a:r>
              <a:rPr lang="en-US" dirty="0" smtClean="0"/>
              <a:t>Status: Ready for the 10us@10Hz experiment</a:t>
            </a:r>
          </a:p>
          <a:p>
            <a:r>
              <a:rPr lang="en-US" dirty="0" smtClean="0"/>
              <a:t>Questions: laser power attenuation, vibration simulation, interaction scheme, head-on will enable green light, commercial interest in laser stripping? Beam mismatch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40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Timofey’s</a:t>
            </a:r>
            <a:r>
              <a:rPr lang="en-US" dirty="0" smtClean="0"/>
              <a:t>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Hydrogen atom in electric field, 1GeV beam ground state needs 40T, 2</a:t>
            </a:r>
            <a:r>
              <a:rPr lang="en-US" baseline="30000" dirty="0" smtClean="0"/>
              <a:t>nd</a:t>
            </a:r>
            <a:r>
              <a:rPr lang="en-US" dirty="0" smtClean="0"/>
              <a:t> 5T, 3</a:t>
            </a:r>
            <a:r>
              <a:rPr lang="en-US" baseline="30000" dirty="0" smtClean="0"/>
              <a:t>rd</a:t>
            </a:r>
            <a:r>
              <a:rPr lang="en-US" dirty="0" smtClean="0"/>
              <a:t> state 1.5T</a:t>
            </a:r>
          </a:p>
          <a:p>
            <a:r>
              <a:rPr lang="en-US" dirty="0" smtClean="0"/>
              <a:t>Why high gradient of magnetic field is important? Gradient will result in </a:t>
            </a:r>
            <a:r>
              <a:rPr lang="en-US" dirty="0" err="1" smtClean="0"/>
              <a:t>emittance</a:t>
            </a:r>
            <a:r>
              <a:rPr lang="en-US" dirty="0" smtClean="0"/>
              <a:t> of remainder particles</a:t>
            </a:r>
          </a:p>
          <a:p>
            <a:r>
              <a:rPr lang="en-US" dirty="0" smtClean="0"/>
              <a:t>Laser power needed for 1-2 excitation is 6 times lower than that for 1-3 excitation</a:t>
            </a:r>
          </a:p>
          <a:p>
            <a:r>
              <a:rPr lang="en-US" dirty="0" smtClean="0"/>
              <a:t>Magnetic field induces stark broadening</a:t>
            </a:r>
          </a:p>
          <a:p>
            <a:r>
              <a:rPr lang="en-US" dirty="0" smtClean="0"/>
              <a:t>Particle beam energy spread requires laser frequency sweeping: 0.3 </a:t>
            </a:r>
            <a:r>
              <a:rPr lang="en-US" dirty="0" err="1" smtClean="0"/>
              <a:t>mrad</a:t>
            </a:r>
            <a:r>
              <a:rPr lang="en-US" dirty="0" smtClean="0"/>
              <a:t> divergence</a:t>
            </a:r>
          </a:p>
          <a:p>
            <a:r>
              <a:rPr lang="en-US" dirty="0" smtClean="0"/>
              <a:t>Laser stripping computation model is </a:t>
            </a:r>
            <a:r>
              <a:rPr lang="en-US" dirty="0" err="1" smtClean="0"/>
              <a:t>implemnted</a:t>
            </a:r>
            <a:r>
              <a:rPr lang="en-US" dirty="0" smtClean="0"/>
              <a:t> in the </a:t>
            </a:r>
            <a:r>
              <a:rPr lang="en-US" dirty="0" err="1" smtClean="0"/>
              <a:t>PyOrbit</a:t>
            </a:r>
            <a:r>
              <a:rPr lang="en-US" dirty="0" smtClean="0"/>
              <a:t>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69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Walfgang</a:t>
            </a:r>
            <a:r>
              <a:rPr lang="en-US" dirty="0" smtClean="0"/>
              <a:t> </a:t>
            </a:r>
            <a:r>
              <a:rPr lang="en-US" dirty="0" err="1" smtClean="0"/>
              <a:t>Bartmann’s</a:t>
            </a:r>
            <a:r>
              <a:rPr lang="en-US" dirty="0" smtClean="0"/>
              <a:t>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Laser stripping in CERN HP-PS</a:t>
            </a:r>
          </a:p>
          <a:p>
            <a:r>
              <a:rPr lang="en-US" dirty="0" err="1" smtClean="0"/>
              <a:t>Linac</a:t>
            </a:r>
            <a:r>
              <a:rPr lang="en-US" dirty="0" smtClean="0"/>
              <a:t> 2, 50 MeV, proton source, 1Hz</a:t>
            </a:r>
          </a:p>
          <a:p>
            <a:r>
              <a:rPr lang="en-US" dirty="0" err="1" smtClean="0"/>
              <a:t>Linac</a:t>
            </a:r>
            <a:r>
              <a:rPr lang="en-US" dirty="0" smtClean="0"/>
              <a:t> 4, 160MeV, 2Hz</a:t>
            </a:r>
          </a:p>
          <a:p>
            <a:r>
              <a:rPr lang="en-US" dirty="0" smtClean="0"/>
              <a:t>LP-SPL, 4GeV to ring, 50/75GeV output from ring</a:t>
            </a:r>
          </a:p>
          <a:p>
            <a:r>
              <a:rPr lang="en-US" dirty="0" smtClean="0"/>
              <a:t>Energy 4GeV, beam power 0.144 MW, 2Hz, 0.9 </a:t>
            </a:r>
            <a:r>
              <a:rPr lang="en-US" dirty="0" err="1" smtClean="0"/>
              <a:t>ms</a:t>
            </a:r>
            <a:r>
              <a:rPr lang="en-US" dirty="0" smtClean="0"/>
              <a:t> pulse width</a:t>
            </a:r>
          </a:p>
          <a:p>
            <a:r>
              <a:rPr lang="en-US" dirty="0" smtClean="0"/>
              <a:t>Average pulse current 20 mA, peak pulse current 32 mA, protons per pulse 1.13x10^14, peak power per cavity 0.5 MW (?)</a:t>
            </a:r>
          </a:p>
          <a:p>
            <a:r>
              <a:rPr lang="en-US" dirty="0" err="1" smtClean="0"/>
              <a:t>Macropulse</a:t>
            </a:r>
            <a:r>
              <a:rPr lang="en-US" dirty="0" smtClean="0"/>
              <a:t> injection over 2ms (500-600 turns)</a:t>
            </a:r>
          </a:p>
          <a:p>
            <a:r>
              <a:rPr lang="en-US" dirty="0" smtClean="0"/>
              <a:t>SPL </a:t>
            </a:r>
            <a:r>
              <a:rPr lang="en-US" dirty="0" err="1" smtClean="0"/>
              <a:t>micropbunch</a:t>
            </a:r>
            <a:r>
              <a:rPr lang="en-US" dirty="0" smtClean="0"/>
              <a:t> 352 MHz, 15 </a:t>
            </a:r>
            <a:r>
              <a:rPr lang="en-US" dirty="0" err="1" smtClean="0"/>
              <a:t>ps</a:t>
            </a:r>
            <a:endParaRPr lang="en-US" dirty="0" smtClean="0"/>
          </a:p>
          <a:p>
            <a:r>
              <a:rPr lang="en-US" dirty="0" smtClean="0"/>
              <a:t>Motivation of looking into laser stripping: beam loss and activation, double number of injected turns from 200-300 to 500-600 turns</a:t>
            </a:r>
          </a:p>
          <a:p>
            <a:r>
              <a:rPr lang="en-US" dirty="0" smtClean="0"/>
              <a:t>Doppler shift of laser frequency: at 4GeV, n=2 can be reached with 47.5 </a:t>
            </a:r>
            <a:r>
              <a:rPr lang="en-US" dirty="0" err="1" smtClean="0"/>
              <a:t>deg</a:t>
            </a:r>
            <a:r>
              <a:rPr lang="en-US" dirty="0" smtClean="0"/>
              <a:t> between ion beam and laser; at n=3, the angle becomes 8.39 </a:t>
            </a:r>
            <a:r>
              <a:rPr lang="en-US" dirty="0" err="1" smtClean="0"/>
              <a:t>deg</a:t>
            </a:r>
            <a:r>
              <a:rPr lang="en-US" dirty="0" smtClean="0"/>
              <a:t>, laser wavelength: 1064 nm</a:t>
            </a:r>
          </a:p>
          <a:p>
            <a:r>
              <a:rPr lang="en-US" dirty="0" smtClean="0"/>
              <a:t>H- neutralization with laser: 99% yield, 60mJ per </a:t>
            </a:r>
            <a:r>
              <a:rPr lang="en-US" dirty="0" err="1" smtClean="0"/>
              <a:t>micropulse</a:t>
            </a:r>
            <a:r>
              <a:rPr lang="en-US" dirty="0" smtClean="0"/>
              <a:t> , assuming 1000 reduction from recycling, 352MHz, 2ms, 42 J per </a:t>
            </a:r>
            <a:r>
              <a:rPr lang="en-US" dirty="0" err="1" smtClean="0"/>
              <a:t>macropulse</a:t>
            </a:r>
            <a:endParaRPr lang="en-US" dirty="0" smtClean="0"/>
          </a:p>
          <a:p>
            <a:r>
              <a:rPr lang="en-US" dirty="0" smtClean="0"/>
              <a:t>N=2 shape resonance as alternative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186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Walfgang</a:t>
            </a:r>
            <a:r>
              <a:rPr lang="en-US" dirty="0" smtClean="0"/>
              <a:t> </a:t>
            </a:r>
            <a:r>
              <a:rPr lang="en-US" dirty="0" err="1" smtClean="0"/>
              <a:t>Bartmann’s</a:t>
            </a:r>
            <a:r>
              <a:rPr lang="en-US" dirty="0" smtClean="0"/>
              <a:t>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N=2 shape resonance as alternative</a:t>
            </a:r>
          </a:p>
          <a:p>
            <a:r>
              <a:rPr lang="en-US" dirty="0" err="1" smtClean="0"/>
              <a:t>Hw</a:t>
            </a:r>
            <a:r>
              <a:rPr lang="en-US" dirty="0" smtClean="0"/>
              <a:t>+</a:t>
            </a:r>
          </a:p>
          <a:p>
            <a:r>
              <a:rPr lang="en-US" dirty="0" smtClean="0"/>
              <a:t>112.9nm, 42 </a:t>
            </a:r>
            <a:r>
              <a:rPr lang="en-US" dirty="0" err="1" smtClean="0"/>
              <a:t>mJ</a:t>
            </a:r>
            <a:r>
              <a:rPr lang="en-US" dirty="0" smtClean="0"/>
              <a:t>/per </a:t>
            </a:r>
            <a:r>
              <a:rPr lang="en-US" dirty="0" err="1" smtClean="0"/>
              <a:t>micropulse</a:t>
            </a:r>
            <a:endParaRPr lang="en-US" dirty="0" smtClean="0"/>
          </a:p>
          <a:p>
            <a:r>
              <a:rPr lang="en-US" dirty="0" smtClean="0"/>
              <a:t>For excitation to n=2 or n=3, 92uJ per </a:t>
            </a:r>
            <a:r>
              <a:rPr lang="en-US" dirty="0" err="1" smtClean="0"/>
              <a:t>micropulse</a:t>
            </a:r>
            <a:r>
              <a:rPr lang="en-US" dirty="0" smtClean="0"/>
              <a:t> energy</a:t>
            </a:r>
          </a:p>
          <a:p>
            <a:r>
              <a:rPr lang="en-US" dirty="0" smtClean="0"/>
              <a:t>Laser pulse </a:t>
            </a:r>
          </a:p>
          <a:p>
            <a:pPr lvl="1"/>
            <a:r>
              <a:rPr lang="en-US" dirty="0" smtClean="0"/>
              <a:t>360uJ/92uJ </a:t>
            </a:r>
            <a:r>
              <a:rPr lang="en-US" dirty="0" err="1" smtClean="0"/>
              <a:t>micorpulse</a:t>
            </a:r>
            <a:r>
              <a:rPr lang="en-US" dirty="0" smtClean="0"/>
              <a:t> width 50ps</a:t>
            </a:r>
          </a:p>
          <a:p>
            <a:pPr lvl="1"/>
            <a:r>
              <a:rPr lang="en-US" dirty="0" err="1" smtClean="0"/>
              <a:t>Macropulse</a:t>
            </a:r>
            <a:r>
              <a:rPr lang="en-US" dirty="0" smtClean="0"/>
              <a:t> length 2ms/2ms, energy 253J/65J, </a:t>
            </a:r>
          </a:p>
          <a:p>
            <a:pPr lvl="1"/>
            <a:r>
              <a:rPr lang="en-US" dirty="0" err="1" smtClean="0"/>
              <a:t>Mpeak</a:t>
            </a:r>
            <a:r>
              <a:rPr lang="en-US" dirty="0" smtClean="0"/>
              <a:t> power 21.6MW/5.5MW</a:t>
            </a:r>
          </a:p>
          <a:p>
            <a:pPr lvl="1"/>
            <a:r>
              <a:rPr lang="en-US" dirty="0" err="1" smtClean="0"/>
              <a:t>Averge</a:t>
            </a:r>
            <a:r>
              <a:rPr lang="en-US" dirty="0" smtClean="0"/>
              <a:t> power 43KW/11KW (760W/193W with temporal matching)</a:t>
            </a:r>
          </a:p>
          <a:p>
            <a:pPr lvl="1"/>
            <a:r>
              <a:rPr lang="en-US" dirty="0" smtClean="0"/>
              <a:t>Average power (Q=100 cavity) 432W/110W</a:t>
            </a:r>
          </a:p>
          <a:p>
            <a:r>
              <a:rPr lang="en-US" dirty="0" smtClean="0"/>
              <a:t>Status: feasibility study, 5-10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1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Dave Johnson’s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Fermilab’s</a:t>
            </a:r>
            <a:r>
              <a:rPr lang="en-US" dirty="0" smtClean="0"/>
              <a:t> laser stripping: Originally interested in 8GeV injection; currently adjusted for an upgraded booster multi-turn injection (again at 1GeV), relying on SNS experience.</a:t>
            </a:r>
          </a:p>
          <a:p>
            <a:r>
              <a:rPr lang="en-US" dirty="0" smtClean="0"/>
              <a:t>Have a preliminary conceptual design for 8GeV</a:t>
            </a:r>
          </a:p>
          <a:p>
            <a:r>
              <a:rPr lang="en-US" dirty="0" err="1" smtClean="0"/>
              <a:t>Linac</a:t>
            </a:r>
            <a:r>
              <a:rPr lang="en-US" dirty="0" smtClean="0"/>
              <a:t> beam: bunch length 80ps with </a:t>
            </a:r>
            <a:r>
              <a:rPr lang="en-US" dirty="0" err="1" smtClean="0"/>
              <a:t>rms</a:t>
            </a:r>
            <a:r>
              <a:rPr lang="en-US" dirty="0" smtClean="0"/>
              <a:t> of about 16 </a:t>
            </a:r>
            <a:r>
              <a:rPr lang="en-US" dirty="0" err="1" smtClean="0"/>
              <a:t>ps</a:t>
            </a:r>
            <a:r>
              <a:rPr lang="en-US" dirty="0" smtClean="0"/>
              <a:t>; maximum 130ps with an </a:t>
            </a:r>
            <a:r>
              <a:rPr lang="en-US" dirty="0" err="1" smtClean="0"/>
              <a:t>rms</a:t>
            </a:r>
            <a:r>
              <a:rPr lang="en-US" dirty="0" smtClean="0"/>
              <a:t> of 26 </a:t>
            </a:r>
            <a:r>
              <a:rPr lang="en-US" dirty="0" err="1" smtClean="0"/>
              <a:t>ps</a:t>
            </a:r>
            <a:r>
              <a:rPr lang="en-US" dirty="0" smtClean="0"/>
              <a:t> worst case; assuming 20ps in this calculation.</a:t>
            </a:r>
          </a:p>
          <a:p>
            <a:r>
              <a:rPr lang="en-US" dirty="0" smtClean="0"/>
              <a:t>For 8GeV beam, 3-step stripping, 1900 nm laser light needs 2 MW, while 1064 nm laser needs 10 MW for 99.5% stripping efficiency</a:t>
            </a:r>
          </a:p>
          <a:p>
            <a:r>
              <a:rPr lang="en-US" dirty="0" err="1" smtClean="0"/>
              <a:t>Macropulse</a:t>
            </a:r>
            <a:r>
              <a:rPr lang="en-US" dirty="0" smtClean="0"/>
              <a:t> energy, 0.14 </a:t>
            </a:r>
            <a:r>
              <a:rPr lang="en-US" dirty="0" err="1" smtClean="0"/>
              <a:t>mJ</a:t>
            </a:r>
            <a:r>
              <a:rPr lang="en-US" dirty="0" smtClean="0"/>
              <a:t> (1900), 0.7 </a:t>
            </a:r>
            <a:r>
              <a:rPr lang="en-US" dirty="0" err="1" smtClean="0"/>
              <a:t>mJ</a:t>
            </a:r>
            <a:r>
              <a:rPr lang="en-US" dirty="0" smtClean="0"/>
              <a:t>(1064)</a:t>
            </a:r>
          </a:p>
          <a:p>
            <a:r>
              <a:rPr lang="en-US" dirty="0" smtClean="0"/>
              <a:t>Average power</a:t>
            </a:r>
          </a:p>
          <a:p>
            <a:r>
              <a:rPr lang="en-US" dirty="0" smtClean="0"/>
              <a:t>Current Project X RDR Stage 1 includes a 1 </a:t>
            </a:r>
            <a:r>
              <a:rPr lang="en-US" dirty="0" err="1" smtClean="0"/>
              <a:t>GeV</a:t>
            </a:r>
            <a:r>
              <a:rPr lang="en-US" dirty="0" smtClean="0"/>
              <a:t> CW </a:t>
            </a:r>
            <a:r>
              <a:rPr lang="en-US" dirty="0" err="1" smtClean="0"/>
              <a:t>linac</a:t>
            </a:r>
            <a:r>
              <a:rPr lang="en-US" dirty="0" smtClean="0"/>
              <a:t> to supply ~1MW</a:t>
            </a:r>
          </a:p>
          <a:p>
            <a:r>
              <a:rPr lang="en-US" dirty="0" smtClean="0"/>
              <a:t>Current booster: 15Hz , inject 1-10 </a:t>
            </a:r>
            <a:r>
              <a:rPr lang="en-US" dirty="0" smtClean="0">
                <a:hlinkClick r:id="rId2"/>
              </a:rPr>
              <a:t>turns@2.2</a:t>
            </a:r>
            <a:r>
              <a:rPr lang="en-US" dirty="0" smtClean="0"/>
              <a:t> us/turn, </a:t>
            </a:r>
            <a:r>
              <a:rPr lang="en-US" dirty="0" smtClean="0">
                <a:hlinkClick r:id="rId3"/>
              </a:rPr>
              <a:t>5e12@7.5Hz</a:t>
            </a:r>
            <a:r>
              <a:rPr lang="en-US" dirty="0" smtClean="0"/>
              <a:t>, 2.4KW injected beam power, no phase space painting, &gt;380 </a:t>
            </a:r>
            <a:r>
              <a:rPr lang="en-US" dirty="0" err="1" smtClean="0"/>
              <a:t>ug</a:t>
            </a:r>
            <a:r>
              <a:rPr lang="en-US" dirty="0" smtClean="0"/>
              <a:t>/cm^2 </a:t>
            </a:r>
            <a:r>
              <a:rPr lang="en-US" dirty="0" err="1" smtClean="0"/>
              <a:t>foile</a:t>
            </a:r>
            <a:r>
              <a:rPr lang="en-US" dirty="0" smtClean="0"/>
              <a:t> &gt;99.9% stripping efficiency, 18KW injection can use standard foil technology</a:t>
            </a:r>
          </a:p>
          <a:p>
            <a:r>
              <a:rPr lang="en-US" dirty="0" smtClean="0"/>
              <a:t>Motivation of looking at laser stripping: loss control</a:t>
            </a:r>
          </a:p>
          <a:p>
            <a:r>
              <a:rPr lang="en-US" dirty="0" smtClean="0"/>
              <a:t>Status: no implementation in the near future</a:t>
            </a:r>
          </a:p>
        </p:txBody>
      </p:sp>
    </p:spTree>
    <p:extLst>
      <p:ext uri="{BB962C8B-B14F-4D97-AF65-F5344CB8AC3E}">
        <p14:creationId xmlns:p14="http://schemas.microsoft.com/office/powerpoint/2010/main" val="4217874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</a:t>
            </a:r>
            <a:r>
              <a:rPr lang="en-US" dirty="0" err="1" smtClean="0"/>
              <a:t>Notcutt’s</a:t>
            </a:r>
            <a:r>
              <a:rPr lang="en-US" dirty="0" smtClean="0"/>
              <a:t>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experiments with power buildup cavity at 355nm</a:t>
            </a:r>
          </a:p>
          <a:p>
            <a:r>
              <a:rPr lang="en-US" dirty="0" smtClean="0"/>
              <a:t>Aim at 100 enhancement factor, achieved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140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837</Words>
  <Application>Microsoft Office PowerPoint</Application>
  <PresentationFormat>On-screen Show (4:3)</PresentationFormat>
  <Paragraphs>137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Sarah’s Talk</vt:lpstr>
      <vt:lpstr>Timofey’s Talk</vt:lpstr>
      <vt:lpstr>Walfgang Bartmann’s Talk</vt:lpstr>
      <vt:lpstr>Walfgang Bartmann’s Talk</vt:lpstr>
      <vt:lpstr>Dave Johnson’s Talk</vt:lpstr>
      <vt:lpstr>Mark Notcutt’s Talk</vt:lpstr>
    </vt:vector>
  </TitlesOfParts>
  <Company>ORNL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Liu, Yun</dc:creator>
  <cp:lastModifiedBy>Liu, Yun</cp:lastModifiedBy>
  <cp:revision>45</cp:revision>
  <dcterms:created xsi:type="dcterms:W3CDTF">2013-09-26T13:57:04Z</dcterms:created>
  <dcterms:modified xsi:type="dcterms:W3CDTF">2013-09-27T03:42:57Z</dcterms:modified>
</cp:coreProperties>
</file>