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8" r:id="rId3"/>
    <p:sldId id="365" r:id="rId4"/>
    <p:sldId id="301" r:id="rId5"/>
    <p:sldId id="317" r:id="rId6"/>
    <p:sldId id="414" r:id="rId7"/>
    <p:sldId id="416" r:id="rId8"/>
    <p:sldId id="389" r:id="rId9"/>
    <p:sldId id="388" r:id="rId10"/>
    <p:sldId id="393" r:id="rId11"/>
    <p:sldId id="395" r:id="rId12"/>
    <p:sldId id="396" r:id="rId13"/>
    <p:sldId id="397" r:id="rId14"/>
    <p:sldId id="412" r:id="rId15"/>
    <p:sldId id="391" r:id="rId16"/>
    <p:sldId id="418" r:id="rId17"/>
    <p:sldId id="399" r:id="rId18"/>
    <p:sldId id="404" r:id="rId19"/>
    <p:sldId id="401" r:id="rId20"/>
    <p:sldId id="420" r:id="rId21"/>
    <p:sldId id="405" r:id="rId22"/>
    <p:sldId id="402" r:id="rId23"/>
    <p:sldId id="385" r:id="rId24"/>
    <p:sldId id="363" r:id="rId25"/>
    <p:sldId id="421" r:id="rId26"/>
    <p:sldId id="409" r:id="rId27"/>
    <p:sldId id="408" r:id="rId28"/>
    <p:sldId id="407" r:id="rId29"/>
    <p:sldId id="410" r:id="rId30"/>
    <p:sldId id="425" r:id="rId31"/>
    <p:sldId id="427" r:id="rId32"/>
    <p:sldId id="426" r:id="rId33"/>
    <p:sldId id="296" r:id="rId34"/>
    <p:sldId id="429" r:id="rId35"/>
    <p:sldId id="403" r:id="rId36"/>
    <p:sldId id="406" r:id="rId37"/>
    <p:sldId id="375" r:id="rId38"/>
    <p:sldId id="356" r:id="rId39"/>
    <p:sldId id="362" r:id="rId40"/>
    <p:sldId id="423" r:id="rId41"/>
    <p:sldId id="424" r:id="rId42"/>
    <p:sldId id="383" r:id="rId43"/>
    <p:sldId id="398" r:id="rId44"/>
    <p:sldId id="415" r:id="rId45"/>
    <p:sldId id="417" r:id="rId46"/>
    <p:sldId id="321" r:id="rId47"/>
    <p:sldId id="346" r:id="rId48"/>
    <p:sldId id="352" r:id="rId4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55A0"/>
    <a:srgbClr val="DBA724"/>
    <a:srgbClr val="AB6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 autoAdjust="0"/>
    <p:restoredTop sz="98980" autoAdjust="0"/>
  </p:normalViewPr>
  <p:slideViewPr>
    <p:cSldViewPr>
      <p:cViewPr varScale="1">
        <p:scale>
          <a:sx n="128" d="100"/>
          <a:sy n="128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2" y="-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9A831-89AA-47BD-8802-EDE770BC392F}" type="datetimeFigureOut">
              <a:rPr lang="en-GB" smtClean="0"/>
              <a:pPr/>
              <a:t>26.09.13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3ADD-8E78-4AC9-8D11-B66CC56B84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95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092F0-243A-4C30-99D0-04C8F7C8900B}" type="datetimeFigureOut">
              <a:rPr lang="fr-FR" smtClean="0"/>
              <a:pPr/>
              <a:t>26.09.13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4FA5E-9667-4BCF-A37B-EE6A891BFC7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9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ICT: new</a:t>
            </a:r>
            <a:r>
              <a:rPr lang="es-ES_tradnl" baseline="0" dirty="0" smtClean="0"/>
              <a:t> LHC </a:t>
            </a:r>
            <a:r>
              <a:rPr lang="es-ES_tradnl" baseline="0" dirty="0" err="1" smtClean="0"/>
              <a:t>transformer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replace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FBCT in </a:t>
            </a:r>
            <a:r>
              <a:rPr lang="es-ES_tradnl" baseline="0" dirty="0" err="1" smtClean="0"/>
              <a:t>order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beam</a:t>
            </a:r>
            <a:r>
              <a:rPr lang="es-ES_tradnl" baseline="0" dirty="0" smtClean="0"/>
              <a:t> position </a:t>
            </a:r>
            <a:r>
              <a:rPr lang="es-ES_tradnl" baseline="0" dirty="0" err="1" smtClean="0"/>
              <a:t>dependency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issue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FA5E-9667-4BCF-A37B-EE6A891BFC7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78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FA5E-9667-4BCF-A37B-EE6A891BFC7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Spatial resolution (w0 –</a:t>
            </a:r>
            <a:r>
              <a:rPr lang="en-US" dirty="0" err="1" smtClean="0"/>
              <a:t>reighleigh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Nd</a:t>
            </a:r>
            <a:r>
              <a:rPr lang="en-US" dirty="0" smtClean="0"/>
              <a:t>-YAG: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Breiter</a:t>
            </a:r>
            <a:r>
              <a:rPr lang="en-US" dirty="0" smtClean="0"/>
              <a:t> </a:t>
            </a:r>
            <a:r>
              <a:rPr lang="en-US" dirty="0" err="1" smtClean="0"/>
              <a:t>weil</a:t>
            </a:r>
            <a:r>
              <a:rPr lang="en-US" dirty="0" smtClean="0"/>
              <a:t> 100% stripping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Slit-</a:t>
            </a:r>
            <a:r>
              <a:rPr lang="en-US" dirty="0" err="1" smtClean="0"/>
              <a:t>breite</a:t>
            </a:r>
            <a:r>
              <a:rPr lang="en-US" dirty="0" smtClean="0"/>
              <a:t> </a:t>
            </a:r>
            <a:r>
              <a:rPr lang="en-US" dirty="0" err="1" smtClean="0"/>
              <a:t>einstellbar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focussierung</a:t>
            </a:r>
            <a:r>
              <a:rPr lang="en-US" dirty="0" smtClean="0"/>
              <a:t> -&gt; </a:t>
            </a:r>
            <a:r>
              <a:rPr lang="en-US" dirty="0" err="1" smtClean="0"/>
              <a:t>Besseres</a:t>
            </a:r>
            <a:r>
              <a:rPr lang="en-US" dirty="0" smtClean="0"/>
              <a:t> SNR </a:t>
            </a:r>
            <a:r>
              <a:rPr lang="en-US" dirty="0" err="1" smtClean="0"/>
              <a:t>leicht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!!!!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Detector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Fiberlaser</a:t>
            </a:r>
            <a:r>
              <a:rPr lang="en-US" dirty="0" smtClean="0"/>
              <a:t>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Pulse length higher -&gt; Bandwidth detector can be lower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Pulse energy lower -&gt; Rad – hardness!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Repetition rate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Better SNR through </a:t>
            </a:r>
            <a:r>
              <a:rPr lang="en-US" dirty="0" err="1" smtClean="0"/>
              <a:t>avg</a:t>
            </a:r>
            <a:r>
              <a:rPr lang="en-US" dirty="0" smtClean="0"/>
              <a:t> possible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66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6" descr="C:\Users\saguiler\AppData\Local\Temp\Rar$DIa0.303\LogoOutline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98" y="351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431281"/>
            <a:ext cx="9144000" cy="45719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 descr="European_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49889"/>
            <a:ext cx="381000" cy="258873"/>
          </a:xfrm>
          <a:prstGeom prst="rect">
            <a:avLst/>
          </a:prstGeom>
        </p:spPr>
      </p:pic>
      <p:pic>
        <p:nvPicPr>
          <p:cNvPr id="14" name="Picture 13" descr="LA3NE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6" y="6539132"/>
            <a:ext cx="695326" cy="244855"/>
          </a:xfrm>
          <a:prstGeom prst="rect">
            <a:avLst/>
          </a:prstGeom>
        </p:spPr>
      </p:pic>
      <p:pic>
        <p:nvPicPr>
          <p:cNvPr id="15" name="Picture 14" descr="FP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19932"/>
            <a:ext cx="403087" cy="324000"/>
          </a:xfrm>
          <a:prstGeom prst="rect">
            <a:avLst/>
          </a:prstGeom>
        </p:spPr>
      </p:pic>
      <p:pic>
        <p:nvPicPr>
          <p:cNvPr id="16" name="Picture 2" descr="http://ageingnetwork.eu/wp-content/uploads/Logo_Marie-Curie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04" y="6518030"/>
            <a:ext cx="314221" cy="304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6019800" y="6538797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thomas.hofmann@cern.ch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BB44-0858-4C27-BC50-5A69D72D0085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BF2-CD72-48F0-B3A8-79A4348630D8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31281"/>
            <a:ext cx="9144000" cy="45719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91400" cy="579438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467600" cy="4906963"/>
          </a:xfrm>
        </p:spPr>
        <p:txBody>
          <a:bodyPr>
            <a:normAutofit/>
          </a:bodyPr>
          <a:lstStyle>
            <a:lvl1pPr>
              <a:buClr>
                <a:srgbClr val="0055A0"/>
              </a:buClr>
              <a:defRPr sz="2400"/>
            </a:lvl1pPr>
            <a:lvl2pPr>
              <a:buClr>
                <a:srgbClr val="0055A0"/>
              </a:buClr>
              <a:defRPr sz="2000"/>
            </a:lvl2pPr>
            <a:lvl3pPr>
              <a:buClr>
                <a:srgbClr val="0055A0"/>
              </a:buClr>
              <a:defRPr sz="1800"/>
            </a:lvl3pPr>
            <a:lvl4pPr>
              <a:buClr>
                <a:srgbClr val="0055A0"/>
              </a:buClr>
              <a:defRPr sz="1600"/>
            </a:lvl4pPr>
            <a:lvl5pPr>
              <a:buClr>
                <a:srgbClr val="0055A0"/>
              </a:buClr>
              <a:defRPr sz="16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4" name="Picture 6" descr="C:\Users\saguiler\AppData\Local\Temp\Rar$DIa0.303\LogoOutline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98" y="351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uropean_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49889"/>
            <a:ext cx="381000" cy="258873"/>
          </a:xfrm>
          <a:prstGeom prst="rect">
            <a:avLst/>
          </a:prstGeom>
        </p:spPr>
      </p:pic>
      <p:pic>
        <p:nvPicPr>
          <p:cNvPr id="11" name="Picture 10" descr="LA3NE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6" y="6539132"/>
            <a:ext cx="695326" cy="244855"/>
          </a:xfrm>
          <a:prstGeom prst="rect">
            <a:avLst/>
          </a:prstGeom>
        </p:spPr>
      </p:pic>
      <p:pic>
        <p:nvPicPr>
          <p:cNvPr id="12" name="Picture 11" descr="FP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19932"/>
            <a:ext cx="403087" cy="324000"/>
          </a:xfrm>
          <a:prstGeom prst="rect">
            <a:avLst/>
          </a:prstGeom>
        </p:spPr>
      </p:pic>
      <p:pic>
        <p:nvPicPr>
          <p:cNvPr id="13" name="Picture 2" descr="http://ageingnetwork.eu/wp-content/uploads/Logo_Marie-Curie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04" y="6518030"/>
            <a:ext cx="314221" cy="304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6019800" y="6538797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thomas.hofmann@cern.ch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2D44-2923-456F-9753-666B733A0408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D9E0-9ED6-475D-822D-94A2737916D4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2C0A-376A-475A-85B2-682707158C8A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122F-5CA3-4588-A549-34A1455AAFCB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162A-8A68-4A77-BC0A-B69FA30E8A5C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93E2-A9A8-4C22-BC91-B963229C6E77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5AAF-5CCA-441B-8B1D-539BD5086BF4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6738-ED79-48ED-931B-458C93DD7A6D}" type="datetime1">
              <a:rPr lang="en-GB" smtClean="0"/>
              <a:pPr/>
              <a:t>26.09.13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Emittance</a:t>
            </a:r>
            <a:r>
              <a:rPr lang="en-GB" dirty="0"/>
              <a:t> Measurement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via H</a:t>
            </a:r>
            <a:r>
              <a:rPr lang="en-GB" dirty="0"/>
              <a:t>- Laser Stripping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/>
              <a:t>LINAC4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Project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Status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2" y="5029200"/>
            <a:ext cx="3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September 2013</a:t>
            </a:r>
          </a:p>
          <a:p>
            <a:endParaRPr lang="en-GB" sz="1400" dirty="0" smtClean="0"/>
          </a:p>
          <a:p>
            <a:r>
              <a:rPr lang="en-GB" sz="1400" dirty="0" smtClean="0"/>
              <a:t>Thomas Hofmann</a:t>
            </a:r>
          </a:p>
          <a:p>
            <a:r>
              <a:rPr lang="en-GB" sz="1400" dirty="0" smtClean="0"/>
              <a:t>CERN – Beam Instrumentation (BE/BI/PM)</a:t>
            </a:r>
            <a:endParaRPr lang="en-GB" sz="1400" dirty="0"/>
          </a:p>
          <a:p>
            <a:r>
              <a:rPr lang="en-GB" sz="1400" dirty="0" smtClean="0"/>
              <a:t>thomas.hofmann@cern.ch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T. Hofmann</a:t>
            </a:r>
            <a:r>
              <a:rPr lang="en-US" dirty="0" smtClean="0"/>
              <a:t>, F. </a:t>
            </a:r>
            <a:r>
              <a:rPr lang="en-US" dirty="0" err="1" smtClean="0"/>
              <a:t>Roncarolo</a:t>
            </a:r>
            <a:r>
              <a:rPr lang="en-US" dirty="0" smtClean="0"/>
              <a:t>, CERN</a:t>
            </a:r>
          </a:p>
          <a:p>
            <a:pPr algn="ctr"/>
            <a:r>
              <a:rPr lang="en-US" dirty="0" smtClean="0"/>
              <a:t>S. Gibson, </a:t>
            </a:r>
            <a:r>
              <a:rPr lang="en-US" dirty="0"/>
              <a:t>G. </a:t>
            </a:r>
            <a:r>
              <a:rPr lang="en-US" dirty="0" err="1"/>
              <a:t>Boorman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 err="1" smtClean="0"/>
              <a:t>Bosco</a:t>
            </a:r>
            <a:r>
              <a:rPr lang="en-US" dirty="0" smtClean="0"/>
              <a:t>, Royal Holloway University of London</a:t>
            </a:r>
          </a:p>
          <a:p>
            <a:pPr algn="ctr"/>
            <a:r>
              <a:rPr lang="en-US" dirty="0" smtClean="0"/>
              <a:t>C. Gabor, Rutherford Appleton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Laser-</a:t>
            </a:r>
            <a:r>
              <a:rPr lang="de-DE" dirty="0" err="1" smtClean="0"/>
              <a:t>Particle</a:t>
            </a:r>
            <a:r>
              <a:rPr lang="de-DE" dirty="0" smtClean="0"/>
              <a:t>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2" name="Content Placeholder 6"/>
          <p:cNvSpPr>
            <a:spLocks noGrp="1"/>
          </p:cNvSpPr>
          <p:nvPr>
            <p:ph idx="1"/>
          </p:nvPr>
        </p:nvSpPr>
        <p:spPr>
          <a:xfrm>
            <a:off x="228600" y="1265237"/>
            <a:ext cx="5181600" cy="4906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dirty="0" err="1"/>
              <a:t>Gaussian</a:t>
            </a:r>
            <a:r>
              <a:rPr lang="de-DE" dirty="0"/>
              <a:t> </a:t>
            </a:r>
            <a:r>
              <a:rPr lang="de-DE" dirty="0" smtClean="0"/>
              <a:t>Laser Beam </a:t>
            </a:r>
            <a:r>
              <a:rPr lang="de-DE" dirty="0"/>
              <a:t>with M²(Beam </a:t>
            </a:r>
            <a:r>
              <a:rPr lang="de-DE" dirty="0" err="1"/>
              <a:t>quality</a:t>
            </a:r>
            <a:r>
              <a:rPr lang="de-DE" dirty="0" smtClean="0"/>
              <a:t>)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Lorentz-Shift </a:t>
            </a:r>
            <a:r>
              <a:rPr lang="de-DE" sz="2000" dirty="0"/>
              <a:t>of Photon </a:t>
            </a:r>
            <a:r>
              <a:rPr lang="de-DE" sz="2000" dirty="0" err="1" smtClean="0"/>
              <a:t>Energy</a:t>
            </a:r>
            <a:endParaRPr lang="en-US" sz="2000" dirty="0" smtClean="0"/>
          </a:p>
          <a:p>
            <a:pPr lvl="1"/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At 160 MeV: 1064 nm -&gt; 909 nm</a:t>
            </a:r>
            <a:endParaRPr lang="de-DE" sz="1600" dirty="0" smtClean="0"/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/>
              <a:t>Photon flux varies along particle path</a:t>
            </a:r>
          </a:p>
          <a:p>
            <a:r>
              <a:rPr lang="de-DE" sz="2000" dirty="0" smtClean="0"/>
              <a:t>Calculation of p</a:t>
            </a:r>
            <a:r>
              <a:rPr lang="de-DE" sz="2000" baseline="-25000" dirty="0" smtClean="0"/>
              <a:t>strip</a:t>
            </a:r>
            <a:r>
              <a:rPr lang="de-DE" sz="2000" dirty="0" smtClean="0"/>
              <a:t> at </a:t>
            </a:r>
            <a:r>
              <a:rPr lang="de-DE" sz="2000" b="1" dirty="0" smtClean="0"/>
              <a:t>n positions</a:t>
            </a:r>
          </a:p>
          <a:p>
            <a:endParaRPr lang="en-US" sz="20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 descr="G:\Users\t\thhofman\Meetings\2013_07_10 FAU Schmauss\laser_strip_p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73500"/>
            <a:ext cx="3036022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3200400"/>
            <a:ext cx="2352675" cy="355007"/>
          </a:xfrm>
          <a:prstGeom prst="rect">
            <a:avLst/>
          </a:prstGeom>
          <a:noFill/>
        </p:spPr>
      </p:pic>
      <p:pic>
        <p:nvPicPr>
          <p:cNvPr id="39" name="Picture 2" descr="G:\Users\t\thhofman\Meetings\2013_04_08 Benjamin Simulation\cross-s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9" y="914400"/>
            <a:ext cx="3167063" cy="2365418"/>
          </a:xfrm>
          <a:prstGeom prst="rect">
            <a:avLst/>
          </a:prstGeom>
          <a:noFill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6956" y="2382511"/>
            <a:ext cx="2590800" cy="29441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29324" y="4792773"/>
            <a:ext cx="3581400" cy="1200329"/>
            <a:chOff x="529324" y="4792773"/>
            <a:chExt cx="3581400" cy="1200329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4800600"/>
              <a:ext cx="2209800" cy="796269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29324" y="4792773"/>
              <a:ext cx="3581400" cy="12003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Laser requirements: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Laser wavelength: 1064 nm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M</a:t>
              </a:r>
              <a:r>
                <a:rPr lang="de-DE" baseline="30000" dirty="0" smtClean="0"/>
                <a:t>2</a:t>
              </a:r>
              <a:r>
                <a:rPr lang="de-DE" dirty="0" smtClean="0"/>
                <a:t> &lt; 3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diameter</a:t>
              </a:r>
              <a:r>
                <a:rPr lang="de-DE" dirty="0" smtClean="0"/>
                <a:t>  &lt; </a:t>
              </a:r>
              <a:r>
                <a:rPr lang="de-DE" dirty="0"/>
                <a:t>2</a:t>
              </a:r>
              <a:r>
                <a:rPr lang="de-DE" dirty="0" smtClean="0"/>
                <a:t>00 µm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P</a:t>
              </a:r>
              <a:r>
                <a:rPr lang="de-DE" baseline="-25000" dirty="0" smtClean="0"/>
                <a:t>Peak</a:t>
              </a:r>
              <a:r>
                <a:rPr lang="de-DE" dirty="0" smtClean="0"/>
                <a:t> &gt; 10 kW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5000" y="3200400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Ref: J.T. Broad and W.P. Reinhardt, Phys. Rev. A14 (6) (1976) 2159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Distribution @ 160 MeV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68" y="2693546"/>
            <a:ext cx="2724189" cy="339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153400" cy="4906963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Size </a:t>
            </a:r>
            <a:r>
              <a:rPr lang="de-DE" sz="2000" dirty="0"/>
              <a:t>(1 sigma): </a:t>
            </a:r>
            <a:r>
              <a:rPr lang="en-GB" sz="2000" dirty="0" smtClean="0"/>
              <a:t>x </a:t>
            </a:r>
            <a:r>
              <a:rPr lang="en-GB" sz="2000" dirty="0"/>
              <a:t>= </a:t>
            </a:r>
            <a:r>
              <a:rPr lang="en-GB" sz="2000" dirty="0" smtClean="0"/>
              <a:t>1.7 mm; </a:t>
            </a:r>
            <a:r>
              <a:rPr lang="de-DE" sz="2000" dirty="0" smtClean="0"/>
              <a:t>y </a:t>
            </a:r>
            <a:r>
              <a:rPr lang="de-DE" sz="2000" dirty="0"/>
              <a:t>= </a:t>
            </a:r>
            <a:r>
              <a:rPr lang="en-GB" sz="2000" dirty="0" smtClean="0"/>
              <a:t>2.3 mm</a:t>
            </a:r>
            <a:endParaRPr lang="de-DE" sz="2000" dirty="0" smtClean="0"/>
          </a:p>
          <a:p>
            <a:r>
              <a:rPr lang="de-DE" sz="2000" dirty="0" smtClean="0"/>
              <a:t>Divergence (1 sigma): x‘ = </a:t>
            </a:r>
            <a:r>
              <a:rPr lang="en-GB" sz="2000" dirty="0" smtClean="0"/>
              <a:t>0.6 </a:t>
            </a:r>
            <a:r>
              <a:rPr lang="en-GB" sz="2000" dirty="0" err="1" smtClean="0"/>
              <a:t>mrad</a:t>
            </a:r>
            <a:r>
              <a:rPr lang="en-GB" sz="2000" dirty="0" smtClean="0"/>
              <a:t>; y’ = 0.7 </a:t>
            </a:r>
            <a:r>
              <a:rPr lang="en-GB" sz="2000" dirty="0" err="1"/>
              <a:t>mrad</a:t>
            </a:r>
            <a:endParaRPr lang="de-D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71600" y="3201084"/>
            <a:ext cx="1830676" cy="2334399"/>
            <a:chOff x="2438250" y="2711827"/>
            <a:chExt cx="1830676" cy="2334399"/>
          </a:xfrm>
        </p:grpSpPr>
        <p:sp>
          <p:nvSpPr>
            <p:cNvPr id="8" name="TextBox 7"/>
            <p:cNvSpPr txBox="1"/>
            <p:nvPr/>
          </p:nvSpPr>
          <p:spPr>
            <a:xfrm>
              <a:off x="2438250" y="4676894"/>
              <a:ext cx="685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Laser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773278" y="3152894"/>
              <a:ext cx="0" cy="15123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01878" y="406729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Drift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0850" y="3369826"/>
              <a:ext cx="60157" cy="4233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773278" y="3412638"/>
              <a:ext cx="13716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73278" y="3598426"/>
              <a:ext cx="1371600" cy="114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21126" y="2988826"/>
              <a:ext cx="1447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02126" y="2711827"/>
              <a:ext cx="6078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~ 4 m</a:t>
              </a:r>
              <a:endParaRPr lang="en-US" sz="1200" dirty="0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783061" y="2525427"/>
            <a:ext cx="3131839" cy="886215"/>
          </a:xfrm>
          <a:custGeom>
            <a:avLst/>
            <a:gdLst>
              <a:gd name="connsiteX0" fmla="*/ 2644140 w 2644140"/>
              <a:gd name="connsiteY0" fmla="*/ 314715 h 886215"/>
              <a:gd name="connsiteX1" fmla="*/ 944880 w 2644140"/>
              <a:gd name="connsiteY1" fmla="*/ 25155 h 886215"/>
              <a:gd name="connsiteX2" fmla="*/ 0 w 2644140"/>
              <a:gd name="connsiteY2" fmla="*/ 886215 h 88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140" h="886215">
                <a:moveTo>
                  <a:pt x="2644140" y="314715"/>
                </a:moveTo>
                <a:cubicBezTo>
                  <a:pt x="2014855" y="122310"/>
                  <a:pt x="1385570" y="-70095"/>
                  <a:pt x="944880" y="25155"/>
                </a:cubicBezTo>
                <a:cubicBezTo>
                  <a:pt x="504190" y="120405"/>
                  <a:pt x="252095" y="503310"/>
                  <a:pt x="0" y="88621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971800" y="431628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6332944" y="2128083"/>
            <a:ext cx="0" cy="36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5448" y="1965751"/>
            <a:ext cx="6858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>
            <a:off x="6512715" y="2461516"/>
            <a:ext cx="0" cy="31420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064598" y="2376233"/>
            <a:ext cx="0" cy="4847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6520" y="2375657"/>
            <a:ext cx="1066800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200 µm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036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</a:t>
            </a:r>
            <a:r>
              <a:rPr lang="de-DE" baseline="30000" dirty="0" smtClean="0"/>
              <a:t>0</a:t>
            </a:r>
            <a:r>
              <a:rPr lang="de-DE" dirty="0" smtClean="0"/>
              <a:t> distribution at detector plane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495927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762625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Resolution: 500 µm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807535"/>
            <a:ext cx="3810000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Detector requirements: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~ 10</a:t>
            </a:r>
            <a:r>
              <a:rPr lang="de-DE" sz="1600" baseline="30000" dirty="0"/>
              <a:t>5 </a:t>
            </a:r>
            <a:r>
              <a:rPr lang="de-DE" sz="1600" dirty="0"/>
              <a:t>H</a:t>
            </a:r>
            <a:r>
              <a:rPr lang="de-DE" sz="1600" baseline="30000" dirty="0"/>
              <a:t>+</a:t>
            </a:r>
            <a:r>
              <a:rPr lang="de-DE" sz="1600" dirty="0"/>
              <a:t> / </a:t>
            </a:r>
            <a:r>
              <a:rPr lang="de-DE" sz="1600" dirty="0" smtClean="0"/>
              <a:t>mm</a:t>
            </a:r>
            <a:r>
              <a:rPr lang="de-DE" sz="1600" baseline="30000" dirty="0" smtClean="0"/>
              <a:t>2 </a:t>
            </a:r>
            <a:r>
              <a:rPr lang="de-DE" sz="1600" dirty="0" smtClean="0"/>
              <a:t>-&gt; Radiation Hardness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Size</a:t>
            </a:r>
            <a:r>
              <a:rPr lang="de-DE" sz="1600" dirty="0"/>
              <a:t>: ~ </a:t>
            </a:r>
            <a:r>
              <a:rPr lang="de-DE" sz="1600" dirty="0" smtClean="0"/>
              <a:t>30 </a:t>
            </a:r>
            <a:r>
              <a:rPr lang="de-DE" sz="1600" dirty="0"/>
              <a:t>x </a:t>
            </a:r>
            <a:r>
              <a:rPr lang="de-DE" sz="1600" dirty="0" smtClean="0"/>
              <a:t>30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Resolution: 200 </a:t>
            </a:r>
            <a:r>
              <a:rPr lang="de-DE" sz="1600" dirty="0"/>
              <a:t>µm -&gt;  ~5 strips/sigma</a:t>
            </a:r>
          </a:p>
        </p:txBody>
      </p:sp>
    </p:spTree>
    <p:extLst>
      <p:ext uri="{BB962C8B-B14F-4D97-AF65-F5344CB8AC3E}">
        <p14:creationId xmlns:p14="http://schemas.microsoft.com/office/powerpoint/2010/main" val="95951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Overview</a:t>
            </a:r>
          </a:p>
          <a:p>
            <a:r>
              <a:rPr lang="de-DE" b="1" dirty="0" smtClean="0"/>
              <a:t>Simulations - Background</a:t>
            </a:r>
          </a:p>
          <a:p>
            <a:r>
              <a:rPr lang="de-DE" dirty="0" smtClean="0"/>
              <a:t>Components (Laser &amp; Detector)</a:t>
            </a:r>
          </a:p>
          <a:p>
            <a:r>
              <a:rPr lang="de-DE" dirty="0" smtClean="0"/>
              <a:t>3 MeV Test Setup</a:t>
            </a:r>
          </a:p>
          <a:p>
            <a:r>
              <a:rPr lang="de-DE" dirty="0"/>
              <a:t>Summary -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58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for Background -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14400"/>
            <a:ext cx="3474357" cy="9728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4953000" cy="48006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Black-body </a:t>
            </a:r>
            <a:r>
              <a:rPr lang="de-DE" dirty="0"/>
              <a:t>S</a:t>
            </a:r>
            <a:r>
              <a:rPr lang="de-DE" dirty="0" smtClean="0"/>
              <a:t>tripping</a:t>
            </a:r>
          </a:p>
          <a:p>
            <a:endParaRPr lang="en-US" dirty="0" smtClean="0"/>
          </a:p>
          <a:p>
            <a:r>
              <a:rPr lang="en-US" dirty="0" smtClean="0"/>
              <a:t>Magnetic </a:t>
            </a:r>
            <a:r>
              <a:rPr lang="en-US" dirty="0"/>
              <a:t>field </a:t>
            </a:r>
            <a:r>
              <a:rPr lang="en-US" dirty="0" smtClean="0"/>
              <a:t>Stripping</a:t>
            </a:r>
          </a:p>
          <a:p>
            <a:pPr lvl="1"/>
            <a:r>
              <a:rPr lang="en-US" dirty="0" smtClean="0"/>
              <a:t>Both n</a:t>
            </a:r>
            <a:r>
              <a:rPr lang="de-DE" dirty="0" err="1" smtClean="0"/>
              <a:t>egligible</a:t>
            </a:r>
            <a:endParaRPr lang="de-DE" dirty="0" smtClean="0"/>
          </a:p>
          <a:p>
            <a:pPr marL="457200" lvl="1" indent="0">
              <a:buNone/>
            </a:pPr>
            <a:r>
              <a:rPr lang="de-DE" sz="1400" dirty="0"/>
              <a:t>	</a:t>
            </a:r>
            <a:r>
              <a:rPr lang="de-DE" sz="1400" dirty="0" err="1" smtClean="0"/>
              <a:t>Ref</a:t>
            </a:r>
            <a:r>
              <a:rPr lang="de-DE" sz="1400" dirty="0" smtClean="0"/>
              <a:t>: </a:t>
            </a:r>
            <a:r>
              <a:rPr lang="en-US" sz="1400" dirty="0"/>
              <a:t>Development of beam </a:t>
            </a:r>
            <a:r>
              <a:rPr lang="en-US" sz="1400" dirty="0" smtClean="0"/>
              <a:t>transverse profile and                        	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</a:t>
            </a:r>
            <a:r>
              <a:rPr lang="en-US" sz="1400" dirty="0"/>
              <a:t>monitors for the CERN </a:t>
            </a:r>
            <a:r>
              <a:rPr lang="en-US" sz="1400" dirty="0" smtClean="0"/>
              <a:t>LINAC4, B. </a:t>
            </a:r>
            <a:r>
              <a:rPr lang="en-US" sz="1400" dirty="0" err="1" smtClean="0"/>
              <a:t>Cheymol</a:t>
            </a:r>
            <a:endParaRPr lang="en-US" sz="14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Residual Gas Stripping</a:t>
            </a:r>
            <a:endParaRPr lang="de-DE" dirty="0"/>
          </a:p>
          <a:p>
            <a:pPr lvl="1"/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Intrabeam Stripping</a:t>
            </a:r>
          </a:p>
          <a:p>
            <a:pPr lvl="1"/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 smtClean="0"/>
          </a:p>
          <a:p>
            <a:pPr marL="457200" lvl="1" indent="0">
              <a:buNone/>
            </a:pPr>
            <a:r>
              <a:rPr lang="de-DE" sz="1400" dirty="0" smtClean="0"/>
              <a:t>	</a:t>
            </a:r>
            <a:r>
              <a:rPr lang="de-DE" sz="1400" dirty="0" err="1" smtClean="0"/>
              <a:t>Ref</a:t>
            </a:r>
            <a:r>
              <a:rPr lang="de-DE" sz="1400" dirty="0"/>
              <a:t>: Intrabeam Stripping in </a:t>
            </a:r>
            <a:r>
              <a:rPr lang="de-DE" sz="1400" dirty="0" smtClean="0"/>
              <a:t>H</a:t>
            </a:r>
            <a:r>
              <a:rPr lang="de-DE" sz="1400" baseline="30000" dirty="0"/>
              <a:t>-</a:t>
            </a:r>
            <a:r>
              <a:rPr lang="de-DE" sz="1400" dirty="0"/>
              <a:t> LINACS, V. </a:t>
            </a:r>
            <a:r>
              <a:rPr lang="de-DE" sz="1400" dirty="0" err="1"/>
              <a:t>Lebedev</a:t>
            </a:r>
            <a:endParaRPr lang="de-DE" sz="1400" dirty="0"/>
          </a:p>
          <a:p>
            <a:pPr lvl="1"/>
            <a:endParaRPr lang="de-DE" dirty="0" smtClean="0"/>
          </a:p>
        </p:txBody>
      </p:sp>
      <p:grpSp>
        <p:nvGrpSpPr>
          <p:cNvPr id="6" name="Group 47"/>
          <p:cNvGrpSpPr/>
          <p:nvPr/>
        </p:nvGrpSpPr>
        <p:grpSpPr>
          <a:xfrm>
            <a:off x="6927000" y="1905000"/>
            <a:ext cx="1836000" cy="1249363"/>
            <a:chOff x="5562600" y="2179637"/>
            <a:chExt cx="1836000" cy="12493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5562600" y="2478483"/>
              <a:ext cx="183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581606" y="2179637"/>
              <a:ext cx="1733594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Dipole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562600" y="3429000"/>
              <a:ext cx="183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>
              <a:off x="5707380" y="2514600"/>
              <a:ext cx="0" cy="838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12180" y="2514600"/>
              <a:ext cx="0" cy="838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316980" y="2514600"/>
              <a:ext cx="0" cy="838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21780" y="2514600"/>
              <a:ext cx="0" cy="838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926580" y="2514600"/>
              <a:ext cx="0" cy="838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31380" y="2514600"/>
              <a:ext cx="0" cy="838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 bwMode="auto">
            <a:xfrm>
              <a:off x="5740932" y="2805250"/>
              <a:ext cx="278867" cy="278867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826512" y="2582729"/>
              <a:ext cx="260087" cy="260087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859718" y="3014396"/>
              <a:ext cx="226882" cy="22688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096000" y="3042046"/>
              <a:ext cx="630898" cy="996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096000" y="2743200"/>
              <a:ext cx="664103" cy="996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5625463" y="3827861"/>
            <a:ext cx="3137537" cy="896539"/>
            <a:chOff x="9919569" y="37876185"/>
            <a:chExt cx="6804000" cy="1944216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9919569" y="37876185"/>
              <a:ext cx="680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9919569" y="39820401"/>
              <a:ext cx="680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10855673" y="38524257"/>
              <a:ext cx="504056" cy="50405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11359729" y="38754795"/>
              <a:ext cx="12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12727880" y="38452248"/>
              <a:ext cx="661851" cy="64807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de-DE" sz="1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400" b="1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5248161" y="38092209"/>
              <a:ext cx="504056" cy="50405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5320169" y="39100321"/>
              <a:ext cx="360040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13663985" y="39028313"/>
              <a:ext cx="1368152" cy="2160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13663985" y="38380241"/>
              <a:ext cx="1440160" cy="2160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638800" y="5047061"/>
            <a:ext cx="3137537" cy="896539"/>
            <a:chOff x="5257800" y="4818461"/>
            <a:chExt cx="3137537" cy="896539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5257800" y="4818461"/>
              <a:ext cx="31375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257800" y="5715000"/>
              <a:ext cx="313753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34"/>
            <p:cNvSpPr/>
            <p:nvPr/>
          </p:nvSpPr>
          <p:spPr bwMode="auto">
            <a:xfrm>
              <a:off x="5689467" y="4872964"/>
              <a:ext cx="232436" cy="23243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6505575" y="5223616"/>
              <a:ext cx="5810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Oval 37"/>
            <p:cNvSpPr/>
            <p:nvPr/>
          </p:nvSpPr>
          <p:spPr bwMode="auto">
            <a:xfrm>
              <a:off x="7696200" y="4904450"/>
              <a:ext cx="232436" cy="232436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729405" y="5167974"/>
              <a:ext cx="166026" cy="1660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688484" y="5410200"/>
              <a:ext cx="232436" cy="23243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44" name="Straight Arrow Connector 43"/>
            <p:cNvCxnSpPr>
              <a:stCxn id="35" idx="4"/>
              <a:endCxn id="42" idx="0"/>
            </p:cNvCxnSpPr>
            <p:nvPr/>
          </p:nvCxnSpPr>
          <p:spPr>
            <a:xfrm flipH="1">
              <a:off x="5804702" y="5105400"/>
              <a:ext cx="983" cy="30480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 bwMode="auto">
            <a:xfrm>
              <a:off x="7696200" y="5410200"/>
              <a:ext cx="232436" cy="23243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27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6" name="Rectangle 5"/>
          <p:cNvSpPr/>
          <p:nvPr/>
        </p:nvSpPr>
        <p:spPr>
          <a:xfrm>
            <a:off x="1828800" y="2209562"/>
            <a:ext cx="818147" cy="762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1" y="2209562"/>
            <a:ext cx="838200" cy="762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2209562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22098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791200" y="2209799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781800" y="2197894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305800" y="2350294"/>
            <a:ext cx="60157" cy="4233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315326" y="1828800"/>
            <a:ext cx="28574" cy="5048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96201" y="14478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Diameter      = 10 mm</a:t>
            </a:r>
            <a:endParaRPr lang="en-US" sz="1100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248400" y="1895475"/>
            <a:ext cx="0" cy="685801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562601" y="1283495"/>
            <a:ext cx="1089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RMS values: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x’ = 0.8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mrad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y’ = 1   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mrad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6248400" y="2107408"/>
            <a:ext cx="2209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248400" y="2566990"/>
            <a:ext cx="2209800" cy="378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Isosceles Triangle 123"/>
          <p:cNvSpPr/>
          <p:nvPr/>
        </p:nvSpPr>
        <p:spPr>
          <a:xfrm rot="16200000">
            <a:off x="7054276" y="1536922"/>
            <a:ext cx="432000" cy="2052000"/>
          </a:xfrm>
          <a:prstGeom prst="triangl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42729"/>
              </p:ext>
            </p:extLst>
          </p:nvPr>
        </p:nvGraphicFramePr>
        <p:xfrm>
          <a:off x="381000" y="3276600"/>
          <a:ext cx="7162800" cy="183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838200"/>
                <a:gridCol w="990600"/>
                <a:gridCol w="1066800"/>
                <a:gridCol w="990600"/>
                <a:gridCol w="990600"/>
                <a:gridCol w="838200"/>
              </a:tblGrid>
              <a:tr h="4381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LEBT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Chopper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DTL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CCDTL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PIMS</a:t>
                      </a:r>
                      <a:endParaRPr lang="en-US" sz="1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Vacuum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Pressure</a:t>
                      </a:r>
                      <a:r>
                        <a:rPr lang="en-US" sz="1400" baseline="0" dirty="0" smtClean="0"/>
                        <a:t> [mbar]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  <a:endParaRPr lang="en-GB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Stripping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2.6E-02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2.3E-04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1.4E-05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8.6E-06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4.3E-06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2.4E-06</a:t>
                      </a:r>
                    </a:p>
                  </a:txBody>
                  <a:tcPr marL="0" marR="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</a:t>
                      </a:r>
                      <a:r>
                        <a:rPr lang="en-US" sz="1400" b="1" baseline="30000" dirty="0" smtClean="0"/>
                        <a:t>- </a:t>
                      </a:r>
                      <a:r>
                        <a:rPr lang="en-US" sz="1400" b="1" dirty="0" smtClean="0"/>
                        <a:t> arriving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de-DE" sz="1400" b="1" dirty="0" smtClean="0"/>
                        <a:t>[1/ns]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6.5E+01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1.3E+01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6.1E-01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4.6E+00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4.8E+01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6.1E+02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6248401" y="20574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1" y="1828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40 m</a:t>
            </a:r>
            <a:endParaRPr lang="en-US" sz="11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6200" y="76200"/>
            <a:ext cx="7924800" cy="579438"/>
          </a:xfrm>
        </p:spPr>
        <p:txBody>
          <a:bodyPr/>
          <a:lstStyle/>
          <a:p>
            <a:r>
              <a:rPr lang="en-US" dirty="0" smtClean="0"/>
              <a:t>Model for residual gas stripping at 160 </a:t>
            </a:r>
            <a:r>
              <a:rPr lang="en-US" dirty="0" err="1" smtClean="0"/>
              <a:t>MeV</a:t>
            </a:r>
            <a:endParaRPr lang="en-US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467600" cy="609600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Accumulated background level at detector = </a:t>
            </a:r>
            <a:r>
              <a:rPr lang="en-US" sz="2000" b="1" dirty="0" smtClean="0"/>
              <a:t>7.4E+02</a:t>
            </a:r>
            <a:r>
              <a:rPr lang="en-US" sz="2000" dirty="0" smtClean="0"/>
              <a:t> </a:t>
            </a:r>
            <a:r>
              <a:rPr lang="de-DE" sz="2000" b="1" dirty="0"/>
              <a:t>[1/ns]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37227" y="1078468"/>
            <a:ext cx="3916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/>
              <a:t>Residual gas consits mainly of H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479" y="1729770"/>
            <a:ext cx="2456121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:</a:t>
            </a:r>
          </a:p>
          <a:p>
            <a:r>
              <a:rPr lang="de-DE" dirty="0" smtClean="0"/>
              <a:t>Fast! (</a:t>
            </a:r>
            <a:r>
              <a:rPr lang="de-DE" dirty="0" err="1" smtClean="0"/>
              <a:t>τ</a:t>
            </a:r>
            <a:r>
              <a:rPr lang="de-DE" baseline="-25000" dirty="0" err="1" smtClean="0"/>
              <a:t>Detector</a:t>
            </a:r>
            <a:r>
              <a:rPr lang="de-DE" dirty="0" smtClean="0"/>
              <a:t> &lt;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LaserPulse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67883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295400"/>
            <a:ext cx="8991600" cy="4686859"/>
            <a:chOff x="76200" y="1295400"/>
            <a:chExt cx="8991600" cy="4686859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295400"/>
              <a:ext cx="8845189" cy="4686859"/>
              <a:chOff x="76200" y="1295400"/>
              <a:chExt cx="8845189" cy="4686859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1371600"/>
                <a:ext cx="8845189" cy="4610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57200" y="1295400"/>
                <a:ext cx="26670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696200" y="1295400"/>
              <a:ext cx="13716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z="1100" noProof="0" smtClean="0"/>
              <a:pPr/>
              <a:t>16</a:t>
            </a:fld>
            <a:endParaRPr lang="en-GB" sz="1100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</a:t>
            </a:r>
            <a:r>
              <a:rPr lang="de-DE" dirty="0" smtClean="0"/>
              <a:t>Setup </a:t>
            </a:r>
            <a:r>
              <a:rPr lang="de-DE" dirty="0" err="1" smtClean="0"/>
              <a:t>at</a:t>
            </a:r>
            <a:r>
              <a:rPr lang="de-DE" dirty="0" smtClean="0"/>
              <a:t> 3 </a:t>
            </a:r>
            <a:r>
              <a:rPr lang="de-DE" dirty="0" err="1"/>
              <a:t>MeV</a:t>
            </a:r>
            <a:r>
              <a:rPr lang="de-DE" dirty="0"/>
              <a:t> Teststand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1066800"/>
            <a:ext cx="108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SEM grid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1405011">
            <a:off x="3121009" y="3319432"/>
            <a:ext cx="5286960" cy="37359"/>
          </a:xfrm>
          <a:prstGeom prst="rightArrow">
            <a:avLst>
              <a:gd name="adj1" fmla="val 50000"/>
              <a:gd name="adj2" fmla="val 1218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400000">
            <a:off x="3077762" y="3051080"/>
            <a:ext cx="2050800" cy="108000"/>
          </a:xfrm>
          <a:prstGeom prst="rightArrow">
            <a:avLst>
              <a:gd name="adj1" fmla="val 73780"/>
              <a:gd name="adj2" fmla="val 107382"/>
            </a:avLst>
          </a:prstGeom>
          <a:pattFill prst="pct10">
            <a:fgClr>
              <a:srgbClr val="008000"/>
            </a:fgClr>
            <a:bgClr>
              <a:prstClr val="white"/>
            </a:bgClr>
          </a:patt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7519" y="2450068"/>
            <a:ext cx="18006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 defTabSz="860425"/>
            <a:r>
              <a:rPr lang="en-US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38473" y="2754868"/>
            <a:ext cx="104837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defTabSz="860425"/>
            <a:r>
              <a:rPr lang="en-US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beam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819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200 µm </a:t>
            </a:r>
            <a:r>
              <a:rPr lang="de-DE" sz="1600" dirty="0" err="1" smtClean="0">
                <a:solidFill>
                  <a:srgbClr val="FF0000"/>
                </a:solidFill>
              </a:rPr>
              <a:t>slit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 rot="20374804">
            <a:off x="7020" y="4435069"/>
            <a:ext cx="791977" cy="108000"/>
          </a:xfrm>
          <a:prstGeom prst="rect">
            <a:avLst/>
          </a:prstGeom>
          <a:pattFill prst="pct20">
            <a:fgClr>
              <a:srgbClr val="008000"/>
            </a:fgClr>
            <a:bgClr>
              <a:srgbClr val="FF0000"/>
            </a:bgClr>
          </a:patt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/>
          </p:cNvSpPr>
          <p:nvPr/>
        </p:nvSpPr>
        <p:spPr>
          <a:xfrm rot="20374804">
            <a:off x="702544" y="3890276"/>
            <a:ext cx="2519977" cy="36000"/>
          </a:xfrm>
          <a:prstGeom prst="rect">
            <a:avLst/>
          </a:prstGeom>
          <a:pattFill prst="pct20">
            <a:fgClr>
              <a:srgbClr val="008000"/>
            </a:fgClr>
            <a:bgClr>
              <a:srgbClr val="FF0000"/>
            </a:bgClr>
          </a:patt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1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077200" cy="579438"/>
          </a:xfrm>
        </p:spPr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/>
              <a:t>R</a:t>
            </a:r>
            <a:r>
              <a:rPr lang="de-DE" dirty="0" err="1" smtClean="0"/>
              <a:t>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3 </a:t>
            </a:r>
            <a:r>
              <a:rPr lang="de-DE" dirty="0" err="1" smtClean="0"/>
              <a:t>MeV</a:t>
            </a:r>
            <a:r>
              <a:rPr lang="de-DE" dirty="0" smtClean="0"/>
              <a:t> Teststand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17522" r="14583" b="4872"/>
          <a:stretch/>
        </p:blipFill>
        <p:spPr bwMode="auto">
          <a:xfrm>
            <a:off x="3272095" y="1752600"/>
            <a:ext cx="587190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" y="1673497"/>
            <a:ext cx="3253740" cy="3718560"/>
          </a:xfrm>
        </p:spPr>
        <p:txBody>
          <a:bodyPr>
            <a:normAutofit/>
          </a:bodyPr>
          <a:lstStyle/>
          <a:p>
            <a:r>
              <a:rPr lang="de-DE" sz="1800" dirty="0" smtClean="0"/>
              <a:t>Slit-and-grid (slitsize 200µm)</a:t>
            </a:r>
          </a:p>
          <a:p>
            <a:r>
              <a:rPr lang="de-DE" sz="1800" dirty="0" smtClean="0"/>
              <a:t>Scaling of background</a:t>
            </a:r>
          </a:p>
          <a:p>
            <a:pPr lvl="1"/>
            <a:r>
              <a:rPr lang="de-DE" sz="1600" dirty="0" smtClean="0"/>
              <a:t>6% laser efficiency</a:t>
            </a:r>
          </a:p>
          <a:p>
            <a:pPr lvl="1"/>
            <a:r>
              <a:rPr lang="de-DE" sz="1600" dirty="0" smtClean="0"/>
              <a:t>H</a:t>
            </a:r>
            <a:r>
              <a:rPr lang="de-DE" sz="1600" baseline="30000" dirty="0" smtClean="0"/>
              <a:t>0</a:t>
            </a:r>
            <a:r>
              <a:rPr lang="de-DE" sz="1600" dirty="0" smtClean="0"/>
              <a:t> instead of H</a:t>
            </a:r>
            <a:r>
              <a:rPr lang="de-DE" sz="1600" baseline="30000" dirty="0" smtClean="0"/>
              <a:t>- </a:t>
            </a:r>
          </a:p>
          <a:p>
            <a:pPr lvl="1"/>
            <a:r>
              <a:rPr lang="de-DE" sz="1600" dirty="0" smtClean="0"/>
              <a:t>Overall Scaling factor: 39</a:t>
            </a:r>
            <a:endParaRPr lang="de-DE" sz="1600" dirty="0"/>
          </a:p>
          <a:p>
            <a:endParaRPr lang="de-DE" sz="1800" dirty="0" smtClean="0"/>
          </a:p>
          <a:p>
            <a:r>
              <a:rPr lang="de-DE" sz="1800" dirty="0" smtClean="0"/>
              <a:t>Time </a:t>
            </a:r>
            <a:r>
              <a:rPr lang="de-DE" sz="1800" dirty="0" err="1" smtClean="0"/>
              <a:t>behaviour</a:t>
            </a:r>
            <a:r>
              <a:rPr lang="de-DE" sz="1800" dirty="0" smtClean="0"/>
              <a:t> not </a:t>
            </a:r>
            <a:r>
              <a:rPr lang="de-DE" sz="1800" dirty="0" err="1" smtClean="0"/>
              <a:t>measured</a:t>
            </a:r>
            <a:r>
              <a:rPr lang="de-DE" sz="1800" dirty="0" smtClean="0"/>
              <a:t> </a:t>
            </a:r>
            <a:r>
              <a:rPr lang="de-DE" sz="1800" dirty="0" err="1" smtClean="0"/>
              <a:t>yet</a:t>
            </a:r>
            <a:r>
              <a:rPr lang="de-DE" sz="1800" dirty="0" smtClean="0"/>
              <a:t>!</a:t>
            </a:r>
          </a:p>
          <a:p>
            <a:pPr lvl="1"/>
            <a:endParaRPr lang="de-DE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535929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1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Overview</a:t>
            </a:r>
          </a:p>
          <a:p>
            <a:r>
              <a:rPr lang="de-DE" dirty="0" smtClean="0"/>
              <a:t>Simulations</a:t>
            </a:r>
          </a:p>
          <a:p>
            <a:r>
              <a:rPr lang="de-DE" b="1" dirty="0" smtClean="0"/>
              <a:t>Components (Laser &amp; Detector)</a:t>
            </a:r>
          </a:p>
          <a:p>
            <a:r>
              <a:rPr lang="de-DE" dirty="0" smtClean="0"/>
              <a:t>3 MeV Test Setup</a:t>
            </a:r>
          </a:p>
          <a:p>
            <a:r>
              <a:rPr lang="de-DE" dirty="0"/>
              <a:t>Summary -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14400"/>
            <a:ext cx="2615638" cy="22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19</a:t>
            </a:fld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0182"/>
              </p:ext>
            </p:extLst>
          </p:nvPr>
        </p:nvGraphicFramePr>
        <p:xfrm>
          <a:off x="381001" y="1295400"/>
          <a:ext cx="5257799" cy="444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1752600"/>
                <a:gridCol w="1752600"/>
              </a:tblGrid>
              <a:tr h="410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Fiber-laser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</a:rPr>
                        <a:t>Yb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-doped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Solid-State</a:t>
                      </a:r>
                    </a:p>
                    <a:p>
                      <a:r>
                        <a:rPr lang="en-US" sz="1600" dirty="0" err="1" smtClean="0"/>
                        <a:t>Nd</a:t>
                      </a:r>
                      <a:r>
                        <a:rPr lang="en-US" sz="1600" dirty="0" smtClean="0"/>
                        <a:t>-YAG </a:t>
                      </a:r>
                      <a:endParaRPr lang="en-US" sz="1600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Manlight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ML-30-PL-R-TKS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Spectron</a:t>
                      </a:r>
                      <a:r>
                        <a:rPr lang="en-US" sz="1600" dirty="0" smtClean="0"/>
                        <a:t> Mini-Q SLMQ1S</a:t>
                      </a:r>
                      <a:endParaRPr lang="en-US" sz="1600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Wavelength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1080 nm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1064 nm</a:t>
                      </a:r>
                      <a:endParaRPr lang="en-US" sz="1600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Energy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0.9 mJ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50 mJ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</a:t>
                      </a:r>
                      <a:r>
                        <a:rPr lang="en-US" sz="1600" baseline="-25000" dirty="0" smtClean="0"/>
                        <a:t>pulse 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110 ns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 ns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quality – 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1.3</a:t>
                      </a:r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Repetition rate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30kHz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 Hz</a:t>
                      </a:r>
                      <a:endParaRPr lang="en-US" sz="1600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Beam transport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Fiber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Free Space</a:t>
                      </a:r>
                      <a:endParaRPr lang="en-US" sz="1600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strip</a:t>
                      </a:r>
                      <a:r>
                        <a:rPr lang="en-US" sz="1600" baseline="-25000" dirty="0" smtClean="0"/>
                        <a:t>  </a:t>
                      </a:r>
                      <a:r>
                        <a:rPr lang="en-US" sz="1600" baseline="0" dirty="0" smtClean="0"/>
                        <a:t>@ 3 MeV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6 %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100 %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41091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</a:t>
                      </a:r>
                      <a:r>
                        <a:rPr lang="en-US" sz="1600" baseline="-25000" dirty="0" err="1" smtClean="0"/>
                        <a:t>strip</a:t>
                      </a:r>
                      <a:r>
                        <a:rPr lang="en-US" sz="1600" baseline="-25000" dirty="0" smtClean="0"/>
                        <a:t>  </a:t>
                      </a:r>
                      <a:r>
                        <a:rPr lang="en-US" sz="1600" baseline="0" dirty="0" smtClean="0"/>
                        <a:t>@ 160 MeV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1 %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100 %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879068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Ref: Description of laser transport and delivery system for the FETS </a:t>
            </a:r>
            <a:r>
              <a:rPr lang="en-US" sz="1400" dirty="0" err="1" smtClean="0">
                <a:solidFill>
                  <a:srgbClr val="000000"/>
                </a:solidFill>
              </a:rPr>
              <a:t>laserwire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emittance</a:t>
            </a:r>
            <a:r>
              <a:rPr lang="en-US" sz="1400" dirty="0" smtClean="0">
                <a:solidFill>
                  <a:srgbClr val="000000"/>
                </a:solidFill>
              </a:rPr>
              <a:t> scanner, A. </a:t>
            </a:r>
            <a:r>
              <a:rPr lang="en-US" sz="1400" dirty="0" err="1" smtClean="0">
                <a:solidFill>
                  <a:srgbClr val="000000"/>
                </a:solidFill>
              </a:rPr>
              <a:t>Bosco</a:t>
            </a:r>
            <a:r>
              <a:rPr lang="en-US" sz="1400" dirty="0" smtClean="0">
                <a:solidFill>
                  <a:srgbClr val="000000"/>
                </a:solidFill>
              </a:rPr>
              <a:t>, IBIC13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2" descr="http://cfnewsads.thomasnet.com/images/large/025/25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31" y="3261144"/>
            <a:ext cx="2128969" cy="24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5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Overview</a:t>
            </a:r>
          </a:p>
          <a:p>
            <a:r>
              <a:rPr lang="de-DE" dirty="0" smtClean="0"/>
              <a:t>Simulations</a:t>
            </a:r>
          </a:p>
          <a:p>
            <a:r>
              <a:rPr lang="de-DE" dirty="0" smtClean="0"/>
              <a:t>Components (Laser &amp; Detector)</a:t>
            </a:r>
          </a:p>
          <a:p>
            <a:r>
              <a:rPr lang="de-DE" dirty="0" smtClean="0"/>
              <a:t>3 MeV Test Setup</a:t>
            </a:r>
          </a:p>
          <a:p>
            <a:r>
              <a:rPr lang="de-DE" dirty="0" smtClean="0"/>
              <a:t>Summary -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077200" cy="579438"/>
          </a:xfrm>
        </p:spPr>
        <p:txBody>
          <a:bodyPr/>
          <a:lstStyle/>
          <a:p>
            <a:r>
              <a:rPr lang="de-DE" dirty="0" smtClean="0"/>
              <a:t>Laser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20</a:t>
            </a:fld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63385"/>
              </p:ext>
            </p:extLst>
          </p:nvPr>
        </p:nvGraphicFramePr>
        <p:xfrm>
          <a:off x="457200" y="914400"/>
          <a:ext cx="84582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116014"/>
                <a:gridCol w="2277207"/>
                <a:gridCol w="1626579"/>
              </a:tblGrid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Laser Parameters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Fiber-laser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Nd</a:t>
                      </a:r>
                      <a:r>
                        <a:rPr lang="en-US" sz="1600" dirty="0" smtClean="0"/>
                        <a:t>-YAG </a:t>
                      </a:r>
                      <a:endParaRPr lang="en-US" sz="16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Spatial resolution</a:t>
                      </a:r>
                      <a:endParaRPr lang="en-US" sz="16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</a:t>
                      </a:r>
                      <a:endParaRPr lang="en-US" sz="16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Laser pulses </a:t>
                      </a:r>
                      <a:r>
                        <a:rPr lang="en-US" sz="1600" baseline="0" smtClean="0"/>
                        <a:t>/ 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LINAC4 pulse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</a:t>
                      </a:r>
                      <a:r>
                        <a:rPr lang="en-US" sz="1600" baseline="-25000" dirty="0" err="1" smtClean="0"/>
                        <a:t>Rep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Detector requirements</a:t>
                      </a:r>
                    </a:p>
                    <a:p>
                      <a:r>
                        <a:rPr lang="en-US" sz="1600" baseline="0" dirty="0" smtClean="0"/>
                        <a:t>(Bandwidth, Rad hardness)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aseline="0" dirty="0" err="1" smtClean="0"/>
                        <a:t>t</a:t>
                      </a:r>
                      <a:r>
                        <a:rPr lang="nb-NO" sz="1600" baseline="-25000" dirty="0" err="1" smtClean="0"/>
                        <a:t>pulse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en-US" sz="1600" baseline="0" dirty="0" err="1" smtClean="0"/>
                        <a:t>E</a:t>
                      </a:r>
                      <a:r>
                        <a:rPr lang="en-US" sz="1600" baseline="-25000" dirty="0" err="1" smtClean="0"/>
                        <a:t>Pulse</a:t>
                      </a:r>
                      <a:endParaRPr lang="en-US" sz="16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Handling; Maintenance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Laser 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+++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54697"/>
              </p:ext>
            </p:extLst>
          </p:nvPr>
        </p:nvGraphicFramePr>
        <p:xfrm>
          <a:off x="3886200" y="3732022"/>
          <a:ext cx="5029200" cy="251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  <a:gridCol w="1066800"/>
                <a:gridCol w="1219200"/>
              </a:tblGrid>
              <a:tr h="400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SNR / </a:t>
                      </a:r>
                      <a:r>
                        <a:rPr lang="en-US" sz="1600" baseline="0" dirty="0" err="1" smtClean="0"/>
                        <a:t>laserpulse</a:t>
                      </a:r>
                      <a:endParaRPr lang="en-U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Fiber-laser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Nd</a:t>
                      </a:r>
                      <a:r>
                        <a:rPr lang="en-US" sz="1600" dirty="0" smtClean="0"/>
                        <a:t>-YAG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Background</a:t>
                      </a:r>
                      <a:endParaRPr lang="en-US" sz="1600" dirty="0"/>
                    </a:p>
                  </a:txBody>
                  <a:tcPr anchor="ctr"/>
                </a:tc>
              </a:tr>
              <a:tr h="557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3 </a:t>
                      </a:r>
                      <a:r>
                        <a:rPr lang="de-DE" sz="1600" b="1" dirty="0" err="1" smtClean="0"/>
                        <a:t>MeV</a:t>
                      </a:r>
                      <a:endParaRPr lang="de-DE" sz="1600" b="1" dirty="0" smtClean="0"/>
                    </a:p>
                    <a:p>
                      <a:r>
                        <a:rPr lang="de-DE" sz="1600" baseline="0" dirty="0" err="1" smtClean="0"/>
                        <a:t>Particles</a:t>
                      </a:r>
                      <a:r>
                        <a:rPr lang="de-DE" sz="1600" baseline="0" dirty="0" smtClean="0"/>
                        <a:t>/</a:t>
                      </a:r>
                      <a:r>
                        <a:rPr lang="de-DE" sz="1600" baseline="0" dirty="0" err="1" smtClean="0"/>
                        <a:t>bunch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1.4e6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/>
                        <a:t>4.3e7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7.8e3</a:t>
                      </a:r>
                      <a:endParaRPr lang="en-US" sz="1600" dirty="0"/>
                    </a:p>
                  </a:txBody>
                  <a:tcPr anchor="ctr"/>
                </a:tc>
              </a:tr>
              <a:tr h="557888">
                <a:tc>
                  <a:txBody>
                    <a:bodyPr/>
                    <a:lstStyle/>
                    <a:p>
                      <a:r>
                        <a:rPr lang="de-DE" sz="1600" b="1" baseline="0" dirty="0" smtClean="0"/>
                        <a:t>SNR</a:t>
                      </a:r>
                      <a:endParaRPr lang="en-US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5513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557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160 </a:t>
                      </a:r>
                      <a:r>
                        <a:rPr lang="de-DE" sz="1600" b="1" dirty="0" err="1" smtClean="0"/>
                        <a:t>MeV</a:t>
                      </a:r>
                      <a:endParaRPr lang="de-DE" sz="1600" b="1" dirty="0" smtClean="0"/>
                    </a:p>
                    <a:p>
                      <a:r>
                        <a:rPr lang="de-DE" sz="1600" baseline="0" dirty="0" err="1" smtClean="0"/>
                        <a:t>Particles</a:t>
                      </a:r>
                      <a:r>
                        <a:rPr lang="de-DE" sz="1600" baseline="0" dirty="0" smtClean="0"/>
                        <a:t>/</a:t>
                      </a:r>
                      <a:r>
                        <a:rPr lang="de-DE" sz="1600" baseline="0" dirty="0" err="1" smtClean="0"/>
                        <a:t>bunch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/>
                        <a:t>2.7e5</a:t>
                      </a:r>
                      <a:endParaRPr lang="en-US" sz="1600" b="0" dirty="0" smtClean="0"/>
                    </a:p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/>
                        <a:t>4.3e7</a:t>
                      </a:r>
                      <a:endParaRPr lang="en-US" sz="1600" b="0" dirty="0" smtClean="0"/>
                    </a:p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2.1E+03</a:t>
                      </a:r>
                    </a:p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</a:tr>
              <a:tr h="400125">
                <a:tc>
                  <a:txBody>
                    <a:bodyPr/>
                    <a:lstStyle/>
                    <a:p>
                      <a:r>
                        <a:rPr lang="de-DE" sz="1600" b="1" baseline="0" dirty="0" smtClean="0"/>
                        <a:t>SNR</a:t>
                      </a:r>
                      <a:endParaRPr lang="en-US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000000"/>
                          </a:solidFill>
                        </a:rPr>
                        <a:t>129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20476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114800"/>
            <a:ext cx="3581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 smtClean="0"/>
              <a:t>Detector</a:t>
            </a:r>
            <a:r>
              <a:rPr lang="de-DE" sz="1800" dirty="0" smtClean="0"/>
              <a:t>: </a:t>
            </a:r>
          </a:p>
          <a:p>
            <a:pPr lvl="1"/>
            <a:r>
              <a:rPr lang="de-DE" sz="1400" dirty="0" smtClean="0"/>
              <a:t>Size: 30x30 mm</a:t>
            </a:r>
          </a:p>
          <a:p>
            <a:pPr lvl="1"/>
            <a:r>
              <a:rPr lang="de-DE" sz="1400" dirty="0" smtClean="0"/>
              <a:t>Time </a:t>
            </a:r>
            <a:r>
              <a:rPr lang="de-DE" sz="1400" dirty="0" err="1" smtClean="0"/>
              <a:t>resolution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ns</a:t>
            </a:r>
            <a:r>
              <a:rPr lang="de-DE" sz="1400" dirty="0"/>
              <a:t>-</a:t>
            </a:r>
            <a:r>
              <a:rPr lang="de-DE" sz="1400" dirty="0" smtClean="0"/>
              <a:t>range</a:t>
            </a:r>
          </a:p>
          <a:p>
            <a:r>
              <a:rPr lang="de-DE" sz="1800" dirty="0" smtClean="0"/>
              <a:t>Laser in </a:t>
            </a:r>
            <a:r>
              <a:rPr lang="de-DE" sz="1800" b="1" dirty="0" err="1" smtClean="0"/>
              <a:t>center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beam</a:t>
            </a:r>
          </a:p>
          <a:p>
            <a:r>
              <a:rPr lang="de-DE" sz="1800" dirty="0" err="1" smtClean="0"/>
              <a:t>Detector</a:t>
            </a:r>
            <a:r>
              <a:rPr lang="de-DE" sz="1800" dirty="0" smtClean="0"/>
              <a:t> 3 m </a:t>
            </a:r>
            <a:r>
              <a:rPr lang="de-DE" sz="1800" dirty="0" err="1" smtClean="0"/>
              <a:t>behind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slit</a:t>
            </a:r>
            <a:endParaRPr lang="de-DE" sz="1800" dirty="0" smtClean="0"/>
          </a:p>
          <a:p>
            <a:r>
              <a:rPr lang="de-DE" sz="1800" dirty="0" smtClean="0"/>
              <a:t>SNR </a:t>
            </a:r>
            <a:r>
              <a:rPr lang="de-DE" sz="1800" dirty="0" err="1" smtClean="0"/>
              <a:t>averaged</a:t>
            </a:r>
            <a:r>
              <a:rPr lang="de-DE" sz="1800" dirty="0" smtClean="0"/>
              <a:t> </a:t>
            </a:r>
            <a:r>
              <a:rPr lang="de-DE" sz="1800" dirty="0" err="1" smtClean="0"/>
              <a:t>over</a:t>
            </a:r>
            <a:r>
              <a:rPr lang="de-DE" sz="1800" dirty="0" smtClean="0"/>
              <a:t> </a:t>
            </a:r>
            <a:r>
              <a:rPr lang="de-DE" sz="1800" dirty="0" err="1"/>
              <a:t>d</a:t>
            </a:r>
            <a:r>
              <a:rPr lang="de-DE" sz="1800" dirty="0" err="1" smtClean="0"/>
              <a:t>etector</a:t>
            </a:r>
            <a:r>
              <a:rPr lang="de-DE" sz="1800" dirty="0" smtClean="0"/>
              <a:t> </a:t>
            </a:r>
            <a:r>
              <a:rPr lang="de-DE" sz="1800" dirty="0" err="1" smtClean="0"/>
              <a:t>size</a:t>
            </a:r>
            <a:endParaRPr lang="de-DE" sz="1800" dirty="0" smtClean="0"/>
          </a:p>
          <a:p>
            <a:r>
              <a:rPr lang="de-DE" sz="1800" dirty="0" smtClean="0"/>
              <a:t>Beam </a:t>
            </a:r>
            <a:r>
              <a:rPr lang="de-DE" sz="1800" dirty="0" err="1" smtClean="0"/>
              <a:t>shapes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simulated</a:t>
            </a:r>
            <a:endParaRPr lang="de-DE" sz="1400" dirty="0" smtClean="0"/>
          </a:p>
          <a:p>
            <a:pPr lvl="1"/>
            <a:endParaRPr lang="de-DE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Signal - Noise Ratio: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2450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alternatives: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21</a:t>
            </a:fld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42442"/>
              </p:ext>
            </p:extLst>
          </p:nvPr>
        </p:nvGraphicFramePr>
        <p:xfrm>
          <a:off x="304800" y="1600200"/>
          <a:ext cx="853439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534"/>
                <a:gridCol w="1109472"/>
                <a:gridCol w="1280160"/>
                <a:gridCol w="1706880"/>
                <a:gridCol w="1280160"/>
                <a:gridCol w="15361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Type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SEM grid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Scintillator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Semiconductor e.g. Silicon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Poly crystal</a:t>
                      </a:r>
                      <a:r>
                        <a:rPr lang="en-US" sz="1600" b="1" baseline="0" dirty="0" smtClean="0"/>
                        <a:t> Diamond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Gaseous</a:t>
                      </a:r>
                      <a:r>
                        <a:rPr lang="en-US" sz="1600" b="1" baseline="0" dirty="0" smtClean="0"/>
                        <a:t> Detector (GEM)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Size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Resolution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Sensitivity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Bandwidth*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Homogeneity**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Rad. Hardness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++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0292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Just charge creation. System depends of course on readout electronics!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90600" y="5334000"/>
            <a:ext cx="2009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**without irradiation.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156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 </a:t>
            </a:r>
            <a:r>
              <a:rPr lang="de-DE" dirty="0" err="1" smtClean="0"/>
              <a:t>MeV</a:t>
            </a:r>
            <a:r>
              <a:rPr lang="de-DE" dirty="0" smtClean="0"/>
              <a:t>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72043"/>
              </p:ext>
            </p:extLst>
          </p:nvPr>
        </p:nvGraphicFramePr>
        <p:xfrm>
          <a:off x="1143000" y="1373504"/>
          <a:ext cx="3886200" cy="205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362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Detector CIVIDEC</a:t>
                      </a:r>
                      <a:endParaRPr lang="en-US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Polycrystalline</a:t>
                      </a:r>
                      <a:endParaRPr lang="en-US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de-DE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 x 19 mm</a:t>
                      </a:r>
                      <a:endParaRPr lang="en-US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de-DE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 channels</a:t>
                      </a:r>
                      <a:endParaRPr lang="en-US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de-DE" dirty="0" smtClean="0"/>
                        <a:t>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r>
                        <a:rPr lang="de-DE" baseline="0" dirty="0" smtClean="0"/>
                        <a:t> µm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 cstate="print"/>
          <a:srcRect l="25522" t="14176" r="26822" b="4215"/>
          <a:stretch>
            <a:fillRect/>
          </a:stretch>
        </p:blipFill>
        <p:spPr bwMode="auto">
          <a:xfrm>
            <a:off x="6096000" y="1211580"/>
            <a:ext cx="2543810" cy="26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Users\t\thhofman\IPAC13\Poster\stripdet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4790524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Overview</a:t>
            </a:r>
          </a:p>
          <a:p>
            <a:r>
              <a:rPr lang="de-DE" dirty="0" smtClean="0"/>
              <a:t>Simulations</a:t>
            </a:r>
          </a:p>
          <a:p>
            <a:r>
              <a:rPr lang="de-DE" dirty="0" smtClean="0"/>
              <a:t>Components (Laser &amp; Detector)</a:t>
            </a:r>
          </a:p>
          <a:p>
            <a:r>
              <a:rPr lang="de-DE" b="1" dirty="0" smtClean="0"/>
              <a:t>3 MeV Test Setup</a:t>
            </a:r>
          </a:p>
          <a:p>
            <a:r>
              <a:rPr lang="de-DE" dirty="0"/>
              <a:t>Summary -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40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MeV </a:t>
            </a:r>
            <a:r>
              <a:rPr lang="en-US" dirty="0" err="1" smtClean="0"/>
              <a:t>Testbench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0" cy="365125"/>
          </a:xfrm>
        </p:spPr>
        <p:txBody>
          <a:bodyPr>
            <a:normAutofit/>
          </a:bodyPr>
          <a:lstStyle/>
          <a:p>
            <a:fld id="{BEDE6111-17D0-46EC-97EE-DCEFBC02FF6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4343400" y="2989262"/>
            <a:ext cx="381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5791200" y="3598862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2971800" y="2455862"/>
            <a:ext cx="1219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191000" y="2303462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160 MeV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572000" y="2684462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100 MeV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324600" y="3370262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50 MeV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953000" y="1922462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Transfer line to PSB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3276600" y="2074862"/>
            <a:ext cx="1676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2"/>
          <p:cNvGrpSpPr/>
          <p:nvPr/>
        </p:nvGrpSpPr>
        <p:grpSpPr>
          <a:xfrm>
            <a:off x="1230956" y="1582737"/>
            <a:ext cx="7379643" cy="4360863"/>
            <a:chOff x="2552193" y="2761826"/>
            <a:chExt cx="6477000" cy="3827462"/>
          </a:xfrm>
        </p:grpSpPr>
        <p:pic>
          <p:nvPicPr>
            <p:cNvPr id="6" name="Picture 9" descr="Linac4-Machine-161008-view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79250">
              <a:off x="2552193" y="2761826"/>
              <a:ext cx="6477000" cy="3827462"/>
            </a:xfrm>
            <a:prstGeom prst="rect">
              <a:avLst/>
            </a:prstGeom>
            <a:noFill/>
          </p:spPr>
        </p:pic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6172200" y="3733800"/>
              <a:ext cx="9906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8229600" y="2971800"/>
              <a:ext cx="685800" cy="609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447800" y="5199062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76366" y="3839130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Testbench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5257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119939" y="4208462"/>
            <a:ext cx="112855" cy="75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3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295400"/>
            <a:ext cx="8991600" cy="4686859"/>
            <a:chOff x="76200" y="1295400"/>
            <a:chExt cx="8991600" cy="4686859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295400"/>
              <a:ext cx="8845189" cy="4686859"/>
              <a:chOff x="76200" y="1295400"/>
              <a:chExt cx="8845189" cy="4686859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1371600"/>
                <a:ext cx="8845189" cy="4610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57200" y="1295400"/>
                <a:ext cx="26670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696200" y="1295400"/>
              <a:ext cx="13716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z="1100" noProof="0" smtClean="0"/>
              <a:pPr/>
              <a:t>25</a:t>
            </a:fld>
            <a:endParaRPr lang="en-GB" sz="1100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953000"/>
            <a:ext cx="990600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Laser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viewport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 at 3 MeV Diagnostics Testbench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267200" y="2590800"/>
            <a:ext cx="838200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00400" y="2362200"/>
            <a:ext cx="990600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Diamond </a:t>
            </a:r>
            <a:r>
              <a:rPr lang="de-DE" sz="1600" dirty="0" err="1" smtClean="0">
                <a:solidFill>
                  <a:srgbClr val="FF0000"/>
                </a:solidFill>
              </a:rPr>
              <a:t>Detector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4191000"/>
            <a:ext cx="838200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Laser </a:t>
            </a:r>
            <a:r>
              <a:rPr lang="de-DE" dirty="0"/>
              <a:t>S</a:t>
            </a:r>
            <a:r>
              <a:rPr lang="de-DE" dirty="0" smtClean="0"/>
              <a:t>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26</a:t>
            </a:fld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151185" y="4918973"/>
            <a:ext cx="8521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0800000">
            <a:off x="5864121" y="4475748"/>
            <a:ext cx="617219" cy="443224"/>
          </a:xfrm>
          <a:prstGeom prst="arc">
            <a:avLst>
              <a:gd name="adj1" fmla="val 1572518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10400" y="2146831"/>
            <a:ext cx="943930" cy="2780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014235" y="4203434"/>
            <a:ext cx="940095" cy="3592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010400" y="2142825"/>
            <a:ext cx="106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Diagnostics rack</a:t>
            </a:r>
            <a:endParaRPr lang="en-GB" sz="14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5175"/>
            <a:ext cx="4495800" cy="44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41388" y="4186961"/>
            <a:ext cx="1472569" cy="5238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056275" y="3435971"/>
            <a:ext cx="150360" cy="75099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09615" y="3535031"/>
            <a:ext cx="45719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846977" y="3039264"/>
            <a:ext cx="12344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Linear stage with </a:t>
            </a:r>
            <a:r>
              <a:rPr lang="de-DE" sz="1100" dirty="0"/>
              <a:t>5</a:t>
            </a:r>
            <a:r>
              <a:rPr lang="de-DE" sz="1100" dirty="0" smtClean="0"/>
              <a:t>00 </a:t>
            </a:r>
            <a:r>
              <a:rPr lang="de-DE" sz="1100" dirty="0"/>
              <a:t>mm </a:t>
            </a:r>
            <a:r>
              <a:rPr lang="de-DE" sz="1100" dirty="0" smtClean="0"/>
              <a:t>lens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34" name="Rectangle 33"/>
          <p:cNvSpPr/>
          <p:nvPr/>
        </p:nvSpPr>
        <p:spPr>
          <a:xfrm>
            <a:off x="4641389" y="2974427"/>
            <a:ext cx="1472569" cy="12125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5555789" y="3680421"/>
            <a:ext cx="0" cy="5065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5247179" y="3686335"/>
            <a:ext cx="617219" cy="443224"/>
          </a:xfrm>
          <a:prstGeom prst="arc">
            <a:avLst>
              <a:gd name="adj1" fmla="val 1572518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8" idx="2"/>
          </p:cNvCxnSpPr>
          <p:nvPr/>
        </p:nvCxnSpPr>
        <p:spPr>
          <a:xfrm>
            <a:off x="5864398" y="3907947"/>
            <a:ext cx="0" cy="79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864398" y="4385573"/>
            <a:ext cx="249561" cy="27523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2971800" y="3686336"/>
            <a:ext cx="2592000" cy="1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053213" y="4149718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Class 4 </a:t>
            </a:r>
          </a:p>
          <a:p>
            <a:r>
              <a:rPr lang="de-DE" sz="1200" dirty="0" smtClean="0"/>
              <a:t>fiber laser</a:t>
            </a:r>
            <a:endParaRPr lang="en-GB" sz="1200" dirty="0"/>
          </a:p>
        </p:txBody>
      </p:sp>
      <p:sp>
        <p:nvSpPr>
          <p:cNvPr id="44" name="Rectangle 43"/>
          <p:cNvSpPr/>
          <p:nvPr/>
        </p:nvSpPr>
        <p:spPr>
          <a:xfrm>
            <a:off x="7072424" y="4599142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Coupling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>
            <a:off x="4073103" y="3565377"/>
            <a:ext cx="568285" cy="2654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4108763" y="3270565"/>
            <a:ext cx="463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tube</a:t>
            </a:r>
            <a:endParaRPr lang="en-GB" sz="1100" dirty="0"/>
          </a:p>
        </p:txBody>
      </p:sp>
      <p:sp>
        <p:nvSpPr>
          <p:cNvPr id="36" name="Rectangle 35"/>
          <p:cNvSpPr/>
          <p:nvPr/>
        </p:nvSpPr>
        <p:spPr>
          <a:xfrm>
            <a:off x="7010400" y="3844569"/>
            <a:ext cx="940095" cy="3592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058248" y="3864776"/>
            <a:ext cx="872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PXI-System</a:t>
            </a:r>
            <a:endParaRPr lang="en-GB" sz="1200" dirty="0"/>
          </a:p>
        </p:txBody>
      </p:sp>
      <p:sp>
        <p:nvSpPr>
          <p:cNvPr id="56" name="Rectangle 55"/>
          <p:cNvSpPr/>
          <p:nvPr/>
        </p:nvSpPr>
        <p:spPr>
          <a:xfrm>
            <a:off x="5170909" y="4244340"/>
            <a:ext cx="413527" cy="67239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Ref: </a:t>
            </a:r>
            <a:r>
              <a:rPr lang="en-GB" dirty="0" err="1"/>
              <a:t>Fiber</a:t>
            </a:r>
            <a:r>
              <a:rPr lang="en-GB" dirty="0"/>
              <a:t> Laser Transport for the </a:t>
            </a:r>
            <a:r>
              <a:rPr lang="en-GB" dirty="0" err="1"/>
              <a:t>Photodetachment</a:t>
            </a:r>
            <a:r>
              <a:rPr lang="en-GB" dirty="0"/>
              <a:t> </a:t>
            </a:r>
            <a:r>
              <a:rPr lang="en-GB" dirty="0" err="1"/>
              <a:t>Emittance</a:t>
            </a:r>
            <a:r>
              <a:rPr lang="en-GB" dirty="0"/>
              <a:t> Measurements at </a:t>
            </a:r>
            <a:r>
              <a:rPr lang="en-GB" dirty="0" smtClean="0"/>
              <a:t>FETS, </a:t>
            </a:r>
            <a:r>
              <a:rPr lang="en-GB" dirty="0" err="1" smtClean="0"/>
              <a:t>Alessio</a:t>
            </a:r>
            <a:r>
              <a:rPr lang="en-GB" dirty="0" smtClean="0"/>
              <a:t> </a:t>
            </a:r>
            <a:r>
              <a:rPr lang="en-GB" dirty="0" err="1" smtClean="0"/>
              <a:t>Bosco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1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Laser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8194" name="Picture 2" descr="Y:\3MeV_Setup\FETS\boite optiqu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1089" r="32114" b="17104"/>
          <a:stretch/>
        </p:blipFill>
        <p:spPr bwMode="auto">
          <a:xfrm>
            <a:off x="1066800" y="1066799"/>
            <a:ext cx="6895257" cy="52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diamond detector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7170" name="Picture 2" descr="Y:\3MeV_Setup\Diamond\diamond detector _strip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r="3499"/>
          <a:stretch/>
        </p:blipFill>
        <p:spPr bwMode="auto">
          <a:xfrm>
            <a:off x="5334000" y="2350184"/>
            <a:ext cx="3540931" cy="38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Users\t\thhofman\IPAC13\Poster\stripdet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2054"/>
            <a:ext cx="4114800" cy="20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0872" y="990601"/>
            <a:ext cx="8275928" cy="1981200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000" dirty="0"/>
              <a:t>Installation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detector</a:t>
            </a:r>
            <a:r>
              <a:rPr lang="de-DE" sz="2000" dirty="0"/>
              <a:t> 3.3m </a:t>
            </a:r>
            <a:r>
              <a:rPr lang="de-DE" sz="2000" dirty="0" err="1"/>
              <a:t>downstream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</a:p>
          <a:p>
            <a:pPr marL="285750" indent="-285750"/>
            <a:r>
              <a:rPr lang="de-DE" sz="2000" dirty="0" err="1"/>
              <a:t>Vertical</a:t>
            </a:r>
            <a:r>
              <a:rPr lang="de-DE" sz="2000" dirty="0"/>
              <a:t> </a:t>
            </a:r>
            <a:r>
              <a:rPr lang="de-DE" sz="2000" dirty="0" err="1"/>
              <a:t>movement</a:t>
            </a:r>
            <a:r>
              <a:rPr lang="de-DE" sz="2000" dirty="0"/>
              <a:t> </a:t>
            </a:r>
            <a:r>
              <a:rPr lang="de-DE" sz="2000" dirty="0" err="1"/>
              <a:t>driven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stepping</a:t>
            </a:r>
            <a:r>
              <a:rPr lang="de-DE" sz="2000" dirty="0"/>
              <a:t> </a:t>
            </a:r>
            <a:r>
              <a:rPr lang="de-DE" sz="2000" dirty="0" err="1"/>
              <a:t>motor</a:t>
            </a:r>
            <a:endParaRPr lang="de-DE" sz="2000" dirty="0"/>
          </a:p>
          <a:p>
            <a:pPr marL="285750" indent="-285750"/>
            <a:r>
              <a:rPr lang="de-DE" sz="2000" dirty="0" err="1"/>
              <a:t>Interlocked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protect</a:t>
            </a:r>
            <a:r>
              <a:rPr lang="de-DE" sz="2000" dirty="0"/>
              <a:t> </a:t>
            </a:r>
            <a:r>
              <a:rPr lang="de-DE" sz="2000" dirty="0" err="1"/>
              <a:t>detector</a:t>
            </a:r>
            <a:r>
              <a:rPr lang="de-DE" sz="2000" dirty="0"/>
              <a:t> in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magnet</a:t>
            </a:r>
            <a:r>
              <a:rPr lang="de-DE" sz="2000" dirty="0"/>
              <a:t> </a:t>
            </a:r>
            <a:r>
              <a:rPr lang="de-DE" sz="2000" dirty="0" err="1" smtClean="0"/>
              <a:t>failure</a:t>
            </a:r>
            <a:endParaRPr lang="de-DE" sz="2000" dirty="0" smtClean="0"/>
          </a:p>
          <a:p>
            <a:pPr marL="285750" indent="-285750"/>
            <a:r>
              <a:rPr lang="de-DE" sz="2000" dirty="0" err="1" smtClean="0"/>
              <a:t>Readout</a:t>
            </a:r>
            <a:r>
              <a:rPr lang="de-DE" sz="2000" dirty="0" smtClean="0"/>
              <a:t>: 1 GHz </a:t>
            </a:r>
            <a:r>
              <a:rPr lang="de-DE" sz="2000" dirty="0" err="1" smtClean="0"/>
              <a:t>Scope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901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DAQ and Control Concept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793628" y="2628168"/>
            <a:ext cx="2520280" cy="1080121"/>
            <a:chOff x="2627784" y="1196751"/>
            <a:chExt cx="2520280" cy="1080121"/>
          </a:xfrm>
        </p:grpSpPr>
        <p:sp>
          <p:nvSpPr>
            <p:cNvPr id="6" name="Rectangle 5"/>
            <p:cNvSpPr/>
            <p:nvPr/>
          </p:nvSpPr>
          <p:spPr>
            <a:xfrm>
              <a:off x="2627784" y="1196752"/>
              <a:ext cx="1008112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1556791"/>
              <a:ext cx="477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PXI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35896" y="1196752"/>
              <a:ext cx="504056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9952" y="1196752"/>
              <a:ext cx="504056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4008" y="1196752"/>
              <a:ext cx="504056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11063" y="1556789"/>
              <a:ext cx="953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Digitizer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 rot="-5400000">
              <a:off x="4370986" y="1541782"/>
              <a:ext cx="105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Time/Cnt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934387" y="1556790"/>
              <a:ext cx="915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Triggers</a:t>
              </a:r>
              <a:endParaRPr lang="en-GB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937644" y="1081737"/>
            <a:ext cx="4046860" cy="1566731"/>
            <a:chOff x="3937644" y="1081737"/>
            <a:chExt cx="4046860" cy="1566731"/>
          </a:xfrm>
        </p:grpSpPr>
        <p:grpSp>
          <p:nvGrpSpPr>
            <p:cNvPr id="23" name="Group 22"/>
            <p:cNvGrpSpPr/>
            <p:nvPr/>
          </p:nvGrpSpPr>
          <p:grpSpPr>
            <a:xfrm>
              <a:off x="5017764" y="1081737"/>
              <a:ext cx="936104" cy="504056"/>
              <a:chOff x="2195736" y="764704"/>
              <a:chExt cx="936104" cy="50405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195736" y="764704"/>
                <a:ext cx="936104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67744" y="836712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LASER</a:t>
                </a:r>
                <a:endParaRPr lang="en-GB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5469042" y="1600513"/>
              <a:ext cx="0" cy="100981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61680" y="1297761"/>
              <a:ext cx="756084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34210" y="1822117"/>
              <a:ext cx="132777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39314" y="1822118"/>
              <a:ext cx="0" cy="826350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61980" y="1549789"/>
              <a:ext cx="10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From ion</a:t>
              </a:r>
            </a:p>
            <a:p>
              <a:r>
                <a:rPr lang="en-GB" dirty="0" smtClean="0"/>
                <a:t>source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937644" y="1390070"/>
              <a:ext cx="504056" cy="432048"/>
              <a:chOff x="6660232" y="1988840"/>
              <a:chExt cx="504056" cy="43204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660232" y="1988840"/>
                <a:ext cx="504056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660232" y="1988840"/>
                <a:ext cx="360040" cy="432048"/>
                <a:chOff x="7092280" y="836712"/>
                <a:chExt cx="360040" cy="432048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7308304" y="980728"/>
                  <a:ext cx="144016" cy="14401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380312" y="1124744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380312" y="836712"/>
                  <a:ext cx="0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092280" y="908720"/>
                  <a:ext cx="216024" cy="7200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Arrow Connector 44"/>
              <p:cNvCxnSpPr/>
              <p:nvPr/>
            </p:nvCxnSpPr>
            <p:spPr>
              <a:xfrm>
                <a:off x="6660232" y="2132856"/>
                <a:ext cx="216024" cy="7200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hape 111"/>
            <p:cNvCxnSpPr/>
            <p:nvPr/>
          </p:nvCxnSpPr>
          <p:spPr>
            <a:xfrm rot="16200000" flipH="1">
              <a:off x="4340246" y="1779556"/>
              <a:ext cx="940990" cy="738082"/>
            </a:xfrm>
            <a:prstGeom prst="bentConnector3">
              <a:avLst>
                <a:gd name="adj1" fmla="val 3802"/>
              </a:avLst>
            </a:prstGeom>
            <a:ln w="158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6241900" y="1596826"/>
              <a:ext cx="4203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/>
                <a:t>SCR</a:t>
              </a:r>
              <a:endParaRPr lang="en-GB" sz="1200" baseline="-250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97284" y="3564272"/>
            <a:ext cx="7344816" cy="2448272"/>
            <a:chOff x="697284" y="3564272"/>
            <a:chExt cx="7344816" cy="2448272"/>
          </a:xfrm>
        </p:grpSpPr>
        <p:grpSp>
          <p:nvGrpSpPr>
            <p:cNvPr id="34" name="Group 33"/>
            <p:cNvGrpSpPr/>
            <p:nvPr/>
          </p:nvGrpSpPr>
          <p:grpSpPr>
            <a:xfrm>
              <a:off x="7033988" y="3564272"/>
              <a:ext cx="1008112" cy="1296144"/>
              <a:chOff x="6804248" y="3645024"/>
              <a:chExt cx="1008112" cy="1296144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804248" y="4005064"/>
                <a:ext cx="1008112" cy="936104"/>
                <a:chOff x="6660232" y="3140968"/>
                <a:chExt cx="1008112" cy="936104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660232" y="3140968"/>
                  <a:ext cx="1008112" cy="936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6804248" y="3284984"/>
                  <a:ext cx="720080" cy="64807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6804248" y="3645024"/>
                <a:ext cx="9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Camera</a:t>
                </a:r>
                <a:endParaRPr lang="en-GB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97284" y="3708288"/>
              <a:ext cx="6336704" cy="2304256"/>
              <a:chOff x="697284" y="3708288"/>
              <a:chExt cx="6336704" cy="230425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13708" y="5148448"/>
                <a:ext cx="1368152" cy="648072"/>
                <a:chOff x="5724128" y="2852936"/>
                <a:chExt cx="1368152" cy="64807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724128" y="2852936"/>
                  <a:ext cx="1368152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868144" y="2852936"/>
                  <a:ext cx="10679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 smtClean="0"/>
                    <a:t>Beam</a:t>
                  </a:r>
                </a:p>
                <a:p>
                  <a:pPr algn="ctr"/>
                  <a:r>
                    <a:rPr lang="en-GB" dirty="0" smtClean="0"/>
                    <a:t>Expander</a:t>
                  </a:r>
                  <a:endParaRPr lang="en-GB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497484" y="5076440"/>
                <a:ext cx="1656184" cy="936104"/>
                <a:chOff x="2771800" y="3068960"/>
                <a:chExt cx="1656184" cy="93610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059832" y="3356992"/>
                  <a:ext cx="1368152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915816" y="3212976"/>
                  <a:ext cx="1368152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771800" y="3068960"/>
                  <a:ext cx="1368152" cy="648072"/>
                  <a:chOff x="3635896" y="4653136"/>
                  <a:chExt cx="1368152" cy="648072"/>
                </a:xfrm>
                <a:solidFill>
                  <a:schemeClr val="bg1"/>
                </a:solidFill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3635896" y="4653136"/>
                    <a:ext cx="1368152" cy="64807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851920" y="4797152"/>
                    <a:ext cx="885948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Movers</a:t>
                    </a:r>
                    <a:endParaRPr lang="en-GB" dirty="0"/>
                  </a:p>
                </p:txBody>
              </p:sp>
            </p:grpSp>
          </p:grpSp>
          <p:cxnSp>
            <p:nvCxnSpPr>
              <p:cNvPr id="28" name="Elbow Connector 27"/>
              <p:cNvCxnSpPr>
                <a:endCxn id="21" idx="0"/>
              </p:cNvCxnSpPr>
              <p:nvPr/>
            </p:nvCxnSpPr>
            <p:spPr>
              <a:xfrm rot="5400000">
                <a:off x="2983538" y="3906310"/>
                <a:ext cx="1368152" cy="972108"/>
              </a:xfrm>
              <a:prstGeom prst="bentConnector3">
                <a:avLst>
                  <a:gd name="adj1" fmla="val 73941"/>
                </a:avLst>
              </a:prstGeom>
              <a:ln w="1587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rot="16200000" flipH="1">
                <a:off x="3937647" y="4212344"/>
                <a:ext cx="1440157" cy="432047"/>
              </a:xfrm>
              <a:prstGeom prst="bentConnector3">
                <a:avLst>
                  <a:gd name="adj1" fmla="val 70849"/>
                </a:avLst>
              </a:prstGeom>
              <a:ln w="1587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>
                <a:off x="5485816" y="3712934"/>
                <a:ext cx="1548172" cy="792088"/>
              </a:xfrm>
              <a:prstGeom prst="bentConnector3">
                <a:avLst>
                  <a:gd name="adj1" fmla="val 135"/>
                </a:avLst>
              </a:prstGeom>
              <a:ln w="15875">
                <a:solidFill>
                  <a:schemeClr val="tx1"/>
                </a:solidFill>
                <a:headEnd type="triangl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753108" y="4001836"/>
                <a:ext cx="5293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Serial</a:t>
                </a:r>
                <a:endParaRPr lang="en-GB" sz="1200" dirty="0"/>
              </a:p>
            </p:txBody>
          </p:sp>
          <p:cxnSp>
            <p:nvCxnSpPr>
              <p:cNvPr id="32" name="Straight Arrow Connector 31"/>
              <p:cNvCxnSpPr>
                <a:endCxn id="73" idx="6"/>
              </p:cNvCxnSpPr>
              <p:nvPr/>
            </p:nvCxnSpPr>
            <p:spPr>
              <a:xfrm flipH="1">
                <a:off x="4585716" y="4140335"/>
                <a:ext cx="216000" cy="1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/>
              <p:nvPr/>
            </p:nvCxnSpPr>
            <p:spPr>
              <a:xfrm>
                <a:off x="5521820" y="3708288"/>
                <a:ext cx="1512168" cy="504056"/>
              </a:xfrm>
              <a:prstGeom prst="bentConnector3">
                <a:avLst>
                  <a:gd name="adj1" fmla="val 10844"/>
                </a:avLst>
              </a:prstGeom>
              <a:ln w="1587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697284" y="5076440"/>
                <a:ext cx="1368152" cy="648072"/>
                <a:chOff x="5724128" y="2852936"/>
                <a:chExt cx="1368152" cy="64807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724128" y="2852936"/>
                  <a:ext cx="1368152" cy="6480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004400" y="2852936"/>
                  <a:ext cx="79541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 smtClean="0"/>
                    <a:t>Filter</a:t>
                  </a:r>
                </a:p>
                <a:p>
                  <a:pPr algn="ctr"/>
                  <a:r>
                    <a:rPr lang="en-GB" dirty="0" smtClean="0"/>
                    <a:t>Wheel</a:t>
                  </a:r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705396" y="4500376"/>
                <a:ext cx="0" cy="576064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865636" y="3708288"/>
                <a:ext cx="0" cy="79208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1705396" y="4500376"/>
                <a:ext cx="21602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721620" y="4068328"/>
                <a:ext cx="864096" cy="14401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742220" y="4512540"/>
                <a:ext cx="10037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Firewire/USB</a:t>
                </a:r>
                <a:endParaRPr lang="en-GB" sz="12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304467" y="1836080"/>
            <a:ext cx="2489161" cy="2019532"/>
            <a:chOff x="1304467" y="1836080"/>
            <a:chExt cx="2489161" cy="201953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217564" y="2595612"/>
              <a:ext cx="0" cy="1260000"/>
            </a:xfrm>
            <a:prstGeom prst="line">
              <a:avLst/>
            </a:prstGeom>
            <a:ln w="50800" cmpd="dbl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217564" y="2916200"/>
              <a:ext cx="57606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1518569" y="1836080"/>
              <a:ext cx="1296830" cy="1296144"/>
              <a:chOff x="6545413" y="2060848"/>
              <a:chExt cx="1296830" cy="129614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545413" y="2060848"/>
                <a:ext cx="1296830" cy="1296144"/>
                <a:chOff x="6689429" y="3645024"/>
                <a:chExt cx="1296830" cy="1296144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6804248" y="4005064"/>
                  <a:ext cx="1008112" cy="936104"/>
                  <a:chOff x="6660232" y="3140968"/>
                  <a:chExt cx="1008112" cy="936104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6660232" y="3140968"/>
                    <a:ext cx="1008112" cy="93610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6804248" y="3284984"/>
                    <a:ext cx="720080" cy="432048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6689429" y="3645024"/>
                  <a:ext cx="12968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1GHz Scope</a:t>
                  </a:r>
                  <a:endParaRPr lang="en-GB" dirty="0"/>
                </a:p>
              </p:txBody>
            </p:sp>
          </p:grpSp>
          <p:sp>
            <p:nvSpPr>
              <p:cNvPr id="55" name="Oval 54"/>
              <p:cNvSpPr/>
              <p:nvPr/>
            </p:nvSpPr>
            <p:spPr>
              <a:xfrm>
                <a:off x="6804248" y="314096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020272" y="314096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236296" y="314096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452320" y="3140968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>
              <a:off x="2641500" y="2772184"/>
              <a:ext cx="57606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16200000">
              <a:off x="2714253" y="3060961"/>
              <a:ext cx="729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ethernet</a:t>
              </a:r>
              <a:endParaRPr lang="en-GB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04467" y="3420256"/>
              <a:ext cx="13370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External PCs</a:t>
              </a:r>
              <a:endParaRPr lang="en-GB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641500" y="3564272"/>
              <a:ext cx="57606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20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CERN Accelerator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2" descr="https://espace.cern.ch/acc-tec-sector/images/acc_45.gif"/>
          <p:cNvPicPr>
            <a:picLocks noChangeAspect="1" noChangeArrowheads="1"/>
          </p:cNvPicPr>
          <p:nvPr/>
        </p:nvPicPr>
        <p:blipFill>
          <a:blip r:embed="rId2" cstate="print"/>
          <a:srcRect b="20261"/>
          <a:stretch>
            <a:fillRect/>
          </a:stretch>
        </p:blipFill>
        <p:spPr bwMode="auto">
          <a:xfrm>
            <a:off x="1066800" y="1000780"/>
            <a:ext cx="7219950" cy="46482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344124" y="4863922"/>
            <a:ext cx="1089471" cy="406648"/>
            <a:chOff x="3733800" y="5235129"/>
            <a:chExt cx="1089471" cy="406648"/>
          </a:xfrm>
        </p:grpSpPr>
        <p:grpSp>
          <p:nvGrpSpPr>
            <p:cNvPr id="8" name="Group 7"/>
            <p:cNvGrpSpPr/>
            <p:nvPr/>
          </p:nvGrpSpPr>
          <p:grpSpPr>
            <a:xfrm>
              <a:off x="4114800" y="5235129"/>
              <a:ext cx="708471" cy="152400"/>
              <a:chOff x="4594671" y="5242686"/>
              <a:chExt cx="152400" cy="1524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4594671" y="5242686"/>
                <a:ext cx="15240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94671" y="5242686"/>
                <a:ext cx="152400" cy="1524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733800" y="5334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LINAC 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9200" y="58013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LHC luminosity upgrade!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5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Overview</a:t>
            </a:r>
          </a:p>
          <a:p>
            <a:r>
              <a:rPr lang="de-DE" dirty="0" smtClean="0"/>
              <a:t>Simulations</a:t>
            </a:r>
          </a:p>
          <a:p>
            <a:r>
              <a:rPr lang="de-DE" dirty="0" smtClean="0"/>
              <a:t>Components (Laser &amp; Detector)</a:t>
            </a:r>
          </a:p>
          <a:p>
            <a:r>
              <a:rPr lang="de-DE" dirty="0" smtClean="0"/>
              <a:t>3 MeV Test Setup</a:t>
            </a:r>
          </a:p>
          <a:p>
            <a:r>
              <a:rPr lang="de-DE" b="1" dirty="0" smtClean="0"/>
              <a:t>Summary -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76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06963"/>
          </a:xfrm>
        </p:spPr>
        <p:txBody>
          <a:bodyPr/>
          <a:lstStyle/>
          <a:p>
            <a:r>
              <a:rPr lang="en-US" dirty="0" smtClean="0"/>
              <a:t>Simulations done regarding the following:</a:t>
            </a:r>
          </a:p>
          <a:p>
            <a:pPr lvl="1"/>
            <a:r>
              <a:rPr lang="en-US" dirty="0" smtClean="0"/>
              <a:t>Laser – Particle interaction</a:t>
            </a:r>
          </a:p>
          <a:p>
            <a:pPr lvl="1"/>
            <a:r>
              <a:rPr lang="en-US" dirty="0" smtClean="0"/>
              <a:t>Background level</a:t>
            </a:r>
          </a:p>
          <a:p>
            <a:endParaRPr lang="en-US" dirty="0" smtClean="0"/>
          </a:p>
          <a:p>
            <a:r>
              <a:rPr lang="en-US" dirty="0" smtClean="0"/>
              <a:t>Review and comparison of suitable components</a:t>
            </a:r>
          </a:p>
          <a:p>
            <a:endParaRPr lang="en-US" dirty="0"/>
          </a:p>
          <a:p>
            <a:r>
              <a:rPr lang="en-US" dirty="0" smtClean="0"/>
              <a:t>Preparations towards tests at 3 MeV done (together with RHUL)</a:t>
            </a:r>
          </a:p>
          <a:p>
            <a:pPr lvl="1"/>
            <a:r>
              <a:rPr lang="en-US" dirty="0" smtClean="0"/>
              <a:t>Development of fiber-laser setup and fiber-based transport to </a:t>
            </a:r>
            <a:r>
              <a:rPr lang="en-US" dirty="0" err="1" smtClean="0"/>
              <a:t>beampipe</a:t>
            </a:r>
            <a:endParaRPr lang="en-US" dirty="0" smtClean="0"/>
          </a:p>
          <a:p>
            <a:pPr lvl="1"/>
            <a:r>
              <a:rPr lang="en-US" dirty="0" smtClean="0"/>
              <a:t>Implementation of diamond-detector in </a:t>
            </a:r>
            <a:r>
              <a:rPr lang="en-US" dirty="0" err="1" smtClean="0"/>
              <a:t>testbench</a:t>
            </a:r>
            <a:endParaRPr lang="en-US" dirty="0" smtClean="0"/>
          </a:p>
          <a:p>
            <a:pPr lvl="1"/>
            <a:r>
              <a:rPr lang="en-US" dirty="0" smtClean="0"/>
              <a:t>Design of system for DAQ and controls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at 3 MeV </a:t>
            </a:r>
            <a:r>
              <a:rPr lang="en-US" dirty="0" err="1"/>
              <a:t>teststand</a:t>
            </a:r>
            <a:r>
              <a:rPr lang="en-US" dirty="0"/>
              <a:t> (</a:t>
            </a:r>
            <a:r>
              <a:rPr lang="en-US" dirty="0" err="1"/>
              <a:t>Okt</a:t>
            </a:r>
            <a:r>
              <a:rPr lang="en-US" dirty="0"/>
              <a:t> 2013 – March 2014)</a:t>
            </a:r>
          </a:p>
          <a:p>
            <a:pPr lvl="1"/>
            <a:r>
              <a:rPr lang="en-US" dirty="0" smtClean="0"/>
              <a:t>Background characterization</a:t>
            </a:r>
          </a:p>
          <a:p>
            <a:pPr lvl="1"/>
            <a:r>
              <a:rPr lang="en-US" dirty="0" smtClean="0"/>
              <a:t>Test of diamond detector</a:t>
            </a:r>
          </a:p>
          <a:p>
            <a:pPr lvl="1"/>
            <a:r>
              <a:rPr lang="en-US" dirty="0" smtClean="0"/>
              <a:t>Test of laser stripping with low power fiber-laser</a:t>
            </a:r>
          </a:p>
          <a:p>
            <a:r>
              <a:rPr lang="en-US" dirty="0" smtClean="0"/>
              <a:t>Developments for 160 MeV prototype</a:t>
            </a:r>
          </a:p>
          <a:p>
            <a:pPr lvl="1"/>
            <a:r>
              <a:rPr lang="en-US" dirty="0" smtClean="0"/>
              <a:t>Detector</a:t>
            </a:r>
          </a:p>
          <a:p>
            <a:pPr lvl="2"/>
            <a:r>
              <a:rPr lang="en-US" dirty="0" smtClean="0"/>
              <a:t>Simulations: Gaseous detectors</a:t>
            </a:r>
          </a:p>
          <a:p>
            <a:pPr lvl="2"/>
            <a:r>
              <a:rPr lang="en-US" dirty="0" smtClean="0"/>
              <a:t>Readout concept for high number of channels (~128)</a:t>
            </a:r>
          </a:p>
          <a:p>
            <a:pPr lvl="1"/>
            <a:r>
              <a:rPr lang="en-US" dirty="0" smtClean="0"/>
              <a:t>Laser</a:t>
            </a:r>
          </a:p>
          <a:p>
            <a:pPr lvl="2"/>
            <a:r>
              <a:rPr lang="en-US" dirty="0" smtClean="0"/>
              <a:t>Decision for </a:t>
            </a:r>
            <a:r>
              <a:rPr lang="en-US" dirty="0" err="1" smtClean="0"/>
              <a:t>lasertype</a:t>
            </a:r>
            <a:r>
              <a:rPr lang="en-US" dirty="0" smtClean="0"/>
              <a:t> (</a:t>
            </a:r>
            <a:r>
              <a:rPr lang="en-US" dirty="0" err="1" smtClean="0"/>
              <a:t>Nd</a:t>
            </a:r>
            <a:r>
              <a:rPr lang="en-US" dirty="0" smtClean="0"/>
              <a:t>-YAG / fiber-laser)</a:t>
            </a:r>
          </a:p>
          <a:p>
            <a:pPr lvl="2"/>
            <a:r>
              <a:rPr lang="en-US" dirty="0" smtClean="0"/>
              <a:t>Development of optical transport line for 160 MeV setup</a:t>
            </a:r>
          </a:p>
          <a:p>
            <a:r>
              <a:rPr lang="en-US" dirty="0" smtClean="0"/>
              <a:t>Test of system at 160 MeV (Hopefully Mid 2015)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3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6" name="Picture 5" descr="European_Fl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3763963"/>
            <a:ext cx="1259452" cy="855744"/>
          </a:xfrm>
          <a:prstGeom prst="rect">
            <a:avLst/>
          </a:prstGeom>
        </p:spPr>
      </p:pic>
      <p:pic>
        <p:nvPicPr>
          <p:cNvPr id="7" name="Picture 6" descr="LA3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687763"/>
            <a:ext cx="2438400" cy="858669"/>
          </a:xfrm>
          <a:prstGeom prst="rect">
            <a:avLst/>
          </a:prstGeom>
        </p:spPr>
      </p:pic>
      <p:pic>
        <p:nvPicPr>
          <p:cNvPr id="10" name="Picture 9" descr="FP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3687763"/>
            <a:ext cx="1190923" cy="957261"/>
          </a:xfrm>
          <a:prstGeom prst="rect">
            <a:avLst/>
          </a:prstGeom>
        </p:spPr>
      </p:pic>
      <p:pic>
        <p:nvPicPr>
          <p:cNvPr id="5122" name="Picture 2" descr="http://ageingnetwork.eu/wp-content/uploads/Logo_Marie-Cu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9975" y="3687763"/>
            <a:ext cx="986848" cy="9572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676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Thanks for your attention!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12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6" name="Picture 5" descr="European_Fl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3763963"/>
            <a:ext cx="1259452" cy="855744"/>
          </a:xfrm>
          <a:prstGeom prst="rect">
            <a:avLst/>
          </a:prstGeom>
        </p:spPr>
      </p:pic>
      <p:pic>
        <p:nvPicPr>
          <p:cNvPr id="7" name="Picture 6" descr="LA3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3687763"/>
            <a:ext cx="2438400" cy="858669"/>
          </a:xfrm>
          <a:prstGeom prst="rect">
            <a:avLst/>
          </a:prstGeom>
        </p:spPr>
      </p:pic>
      <p:pic>
        <p:nvPicPr>
          <p:cNvPr id="10" name="Picture 9" descr="FP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3687763"/>
            <a:ext cx="1190923" cy="957261"/>
          </a:xfrm>
          <a:prstGeom prst="rect">
            <a:avLst/>
          </a:prstGeom>
        </p:spPr>
      </p:pic>
      <p:pic>
        <p:nvPicPr>
          <p:cNvPr id="5122" name="Picture 2" descr="http://ageingnetwork.eu/wp-content/uploads/Logo_Marie-Cu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9975" y="3687763"/>
            <a:ext cx="986848" cy="9572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SPARE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732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579438"/>
          </a:xfrm>
        </p:spPr>
        <p:txBody>
          <a:bodyPr/>
          <a:lstStyle/>
          <a:p>
            <a:r>
              <a:rPr lang="de-DE" dirty="0" smtClean="0"/>
              <a:t>Alternative </a:t>
            </a:r>
            <a:r>
              <a:rPr lang="de-DE" dirty="0" err="1" smtClean="0"/>
              <a:t>for</a:t>
            </a:r>
            <a:r>
              <a:rPr lang="de-DE" dirty="0" smtClean="0"/>
              <a:t> 160 </a:t>
            </a:r>
            <a:r>
              <a:rPr lang="de-DE" dirty="0" err="1" smtClean="0"/>
              <a:t>MeV</a:t>
            </a:r>
            <a:r>
              <a:rPr lang="de-DE" dirty="0" smtClean="0"/>
              <a:t> Setup:</a:t>
            </a:r>
            <a:r>
              <a:rPr lang="de-DE" dirty="0"/>
              <a:t> </a:t>
            </a:r>
            <a:r>
              <a:rPr lang="de-DE" dirty="0" err="1" smtClean="0"/>
              <a:t>Gaseous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572000" cy="4906963"/>
          </a:xfrm>
        </p:spPr>
        <p:txBody>
          <a:bodyPr>
            <a:normAutofit/>
          </a:bodyPr>
          <a:lstStyle/>
          <a:p>
            <a:r>
              <a:rPr lang="de-DE" sz="2000" dirty="0" smtClean="0"/>
              <a:t>High sensitivity (&gt; 100 e-/H</a:t>
            </a:r>
            <a:r>
              <a:rPr lang="de-DE" sz="2000" baseline="30000" dirty="0" smtClean="0"/>
              <a:t>0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Sufficient spacial resolution (100 µm)</a:t>
            </a:r>
          </a:p>
          <a:p>
            <a:r>
              <a:rPr lang="de-DE" sz="2000" dirty="0" smtClean="0"/>
              <a:t>Big sizes possible (&gt; 10 x 10 cm)</a:t>
            </a:r>
          </a:p>
          <a:p>
            <a:r>
              <a:rPr lang="de-DE" sz="2000" dirty="0" smtClean="0"/>
              <a:t>High bandwidth (</a:t>
            </a:r>
            <a:r>
              <a:rPr lang="de-DE" sz="2000" dirty="0" err="1" smtClean="0"/>
              <a:t>ns</a:t>
            </a:r>
            <a:r>
              <a:rPr lang="de-DE" sz="2000" dirty="0" smtClean="0"/>
              <a:t>)</a:t>
            </a:r>
          </a:p>
          <a:p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radiation</a:t>
            </a:r>
            <a:r>
              <a:rPr lang="de-DE" sz="2000" dirty="0"/>
              <a:t> </a:t>
            </a:r>
            <a:r>
              <a:rPr lang="de-DE" sz="2000" dirty="0" err="1"/>
              <a:t>damage</a:t>
            </a:r>
            <a:r>
              <a:rPr lang="de-DE" sz="2000" dirty="0"/>
              <a:t> </a:t>
            </a:r>
            <a:r>
              <a:rPr lang="de-DE" sz="2000" dirty="0" err="1"/>
              <a:t>reported</a:t>
            </a:r>
            <a:r>
              <a:rPr lang="de-DE" sz="2000" dirty="0" smtClean="0"/>
              <a:t>!</a:t>
            </a:r>
          </a:p>
          <a:p>
            <a:r>
              <a:rPr lang="de-DE" sz="2000" dirty="0" err="1" smtClean="0"/>
              <a:t>Similar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already</a:t>
            </a:r>
            <a:r>
              <a:rPr lang="de-DE" sz="2000" dirty="0" smtClean="0"/>
              <a:t> </a:t>
            </a:r>
            <a:r>
              <a:rPr lang="de-DE" sz="2000" dirty="0" err="1" smtClean="0"/>
              <a:t>realized</a:t>
            </a:r>
            <a:endParaRPr lang="de-DE" sz="2000" dirty="0" smtClean="0"/>
          </a:p>
          <a:p>
            <a:pPr lvl="1"/>
            <a:r>
              <a:rPr lang="de-DE" sz="1600" dirty="0" err="1" smtClean="0"/>
              <a:t>Ref</a:t>
            </a:r>
            <a:r>
              <a:rPr lang="de-DE" sz="1600" dirty="0" smtClean="0"/>
              <a:t>: GEM-</a:t>
            </a:r>
            <a:r>
              <a:rPr lang="de-DE" sz="1600" dirty="0" err="1" smtClean="0"/>
              <a:t>based</a:t>
            </a:r>
            <a:r>
              <a:rPr lang="de-DE" sz="1600" dirty="0" smtClean="0"/>
              <a:t> beam </a:t>
            </a:r>
            <a:r>
              <a:rPr lang="de-DE" sz="1600" dirty="0" err="1" smtClean="0"/>
              <a:t>profile</a:t>
            </a:r>
            <a:r>
              <a:rPr lang="de-DE" sz="1600" dirty="0" smtClean="0"/>
              <a:t> </a:t>
            </a:r>
            <a:r>
              <a:rPr lang="de-DE" sz="1600" dirty="0" err="1" smtClean="0"/>
              <a:t>monitors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antiproton</a:t>
            </a:r>
            <a:r>
              <a:rPr lang="de-DE" sz="1600" dirty="0" smtClean="0"/>
              <a:t> </a:t>
            </a:r>
            <a:r>
              <a:rPr lang="de-DE" sz="1600" dirty="0" err="1" smtClean="0"/>
              <a:t>decelerator</a:t>
            </a:r>
            <a:r>
              <a:rPr lang="de-DE" sz="1600" dirty="0" smtClean="0"/>
              <a:t> </a:t>
            </a:r>
          </a:p>
          <a:p>
            <a:endParaRPr lang="de-DE" sz="2000" dirty="0" smtClean="0"/>
          </a:p>
          <a:p>
            <a:r>
              <a:rPr lang="de-DE" sz="2000" dirty="0" smtClean="0"/>
              <a:t>But: Futher simulations needed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18" y="990600"/>
            <a:ext cx="37775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524375" cy="212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9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Comparison with AD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1600" dirty="0" smtClean="0"/>
              <a:t>(Duarte Pinto, </a:t>
            </a:r>
            <a:r>
              <a:rPr lang="de-DE" sz="1600" dirty="0" err="1" smtClean="0"/>
              <a:t>Spanggaard</a:t>
            </a:r>
            <a:r>
              <a:rPr lang="de-DE" sz="1600" dirty="0" smtClean="0"/>
              <a:t>)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757120"/>
              </p:ext>
            </p:extLst>
          </p:nvPr>
        </p:nvGraphicFramePr>
        <p:xfrm>
          <a:off x="228600" y="956682"/>
          <a:ext cx="5029200" cy="414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63"/>
                <a:gridCol w="1482437"/>
                <a:gridCol w="1905000"/>
              </a:tblGrid>
              <a:tr h="36919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Antiproton Deccelerator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LINAC4</a:t>
                      </a:r>
                      <a:endParaRPr lang="en-GB" sz="14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Particle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Antiproton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r>
                        <a:rPr lang="en-GB" sz="1400" baseline="30000" dirty="0" smtClean="0"/>
                        <a:t>+</a:t>
                      </a:r>
                      <a:endParaRPr lang="en-GB" sz="1400" baseline="30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Beam</a:t>
                      </a:r>
                      <a:r>
                        <a:rPr lang="de-DE" sz="1400" baseline="0" dirty="0" smtClean="0"/>
                        <a:t> Energy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5.3</a:t>
                      </a:r>
                      <a:r>
                        <a:rPr lang="de-DE" sz="1400" baseline="0" dirty="0" smtClean="0"/>
                        <a:t> ... 126 MeV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160 MeV</a:t>
                      </a:r>
                      <a:endParaRPr lang="en-GB" sz="14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Spill length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150 ...</a:t>
                      </a:r>
                      <a:r>
                        <a:rPr lang="de-DE" sz="1400" baseline="0" dirty="0" smtClean="0"/>
                        <a:t> 300 ns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 ... 150 ns</a:t>
                      </a:r>
                      <a:endParaRPr lang="en-GB" sz="1400" dirty="0"/>
                    </a:p>
                  </a:txBody>
                  <a:tcPr/>
                </a:tc>
              </a:tr>
              <a:tr h="37756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baseline="0" dirty="0" smtClean="0"/>
                        <a:t>7*10</a:t>
                      </a:r>
                      <a:r>
                        <a:rPr lang="de-DE" sz="1400" b="1" baseline="30000" dirty="0" smtClean="0"/>
                        <a:t>12</a:t>
                      </a:r>
                      <a:r>
                        <a:rPr lang="de-DE" sz="1400" b="1" baseline="0" dirty="0" smtClean="0"/>
                        <a:t> </a:t>
                      </a:r>
                    </a:p>
                    <a:p>
                      <a:r>
                        <a:rPr lang="de-DE" sz="1400" b="1" baseline="0" dirty="0" err="1" smtClean="0"/>
                        <a:t>Particles</a:t>
                      </a:r>
                      <a:r>
                        <a:rPr lang="de-DE" sz="1400" b="1" dirty="0" smtClean="0"/>
                        <a:t>/s*</a:t>
                      </a:r>
                      <a:r>
                        <a:rPr lang="de-DE" sz="1400" b="1" baseline="0" dirty="0" smtClean="0"/>
                        <a:t>mm</a:t>
                      </a:r>
                      <a:r>
                        <a:rPr lang="de-DE" sz="1400" b="1" baseline="30000" dirty="0" smtClean="0"/>
                        <a:t>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10</a:t>
                      </a:r>
                      <a:r>
                        <a:rPr lang="de-DE" sz="1400" b="1" baseline="30000" dirty="0" smtClean="0"/>
                        <a:t>12</a:t>
                      </a:r>
                      <a:r>
                        <a:rPr lang="de-DE" sz="1400" b="1" baseline="0" dirty="0" smtClean="0"/>
                        <a:t> ... </a:t>
                      </a:r>
                      <a:r>
                        <a:rPr lang="de-DE" sz="1400" b="1" dirty="0" smtClean="0"/>
                        <a:t>10</a:t>
                      </a:r>
                      <a:r>
                        <a:rPr lang="de-DE" sz="1400" b="1" baseline="30000" dirty="0" smtClean="0"/>
                        <a:t>14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dirty="0" smtClean="0"/>
                        <a:t>H</a:t>
                      </a:r>
                      <a:r>
                        <a:rPr lang="de-DE" sz="1400" b="1" baseline="30000" dirty="0" smtClean="0"/>
                        <a:t>+</a:t>
                      </a:r>
                      <a:r>
                        <a:rPr lang="de-DE" sz="1400" b="1" dirty="0" smtClean="0"/>
                        <a:t>/s*</a:t>
                      </a:r>
                      <a:r>
                        <a:rPr lang="de-DE" sz="1400" b="1" baseline="0" dirty="0" smtClean="0"/>
                        <a:t>mm</a:t>
                      </a:r>
                      <a:r>
                        <a:rPr lang="de-DE" sz="1400" b="1" baseline="30000" dirty="0" smtClean="0"/>
                        <a:t>2</a:t>
                      </a:r>
                      <a:endParaRPr lang="en-GB" sz="1400" b="1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Size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 x 100 mm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</a:t>
                      </a:r>
                      <a:r>
                        <a:rPr lang="de-DE" sz="1400" baseline="0" dirty="0" smtClean="0"/>
                        <a:t> 20 x 20 mm</a:t>
                      </a:r>
                      <a:endParaRPr lang="en-GB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Resolution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 1.6</a:t>
                      </a:r>
                      <a:r>
                        <a:rPr lang="de-DE" sz="1400" baseline="0" dirty="0" smtClean="0"/>
                        <a:t> mm (x &amp; y)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 100 µm</a:t>
                      </a:r>
                      <a:endParaRPr lang="en-GB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Time</a:t>
                      </a:r>
                      <a:r>
                        <a:rPr lang="de-DE" sz="1400" baseline="0" dirty="0" smtClean="0"/>
                        <a:t> resolution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 ms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 5 ... 20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ns</a:t>
                      </a:r>
                      <a:endParaRPr lang="en-GB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Radiation hardness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10</a:t>
                      </a:r>
                      <a:r>
                        <a:rPr lang="de-DE" sz="1400" baseline="30000" dirty="0" smtClean="0"/>
                        <a:t>15</a:t>
                      </a:r>
                      <a:r>
                        <a:rPr lang="de-DE" sz="1400" dirty="0" smtClean="0"/>
                        <a:t>...10</a:t>
                      </a:r>
                      <a:r>
                        <a:rPr lang="de-DE" sz="1400" baseline="30000" dirty="0" smtClean="0"/>
                        <a:t>16</a:t>
                      </a:r>
                      <a:r>
                        <a:rPr lang="de-DE" sz="1400" dirty="0" smtClean="0"/>
                        <a:t> H</a:t>
                      </a:r>
                      <a:r>
                        <a:rPr lang="de-DE" sz="1400" baseline="30000" dirty="0" smtClean="0"/>
                        <a:t>+</a:t>
                      </a:r>
                      <a:r>
                        <a:rPr lang="de-DE" sz="1400" dirty="0" smtClean="0"/>
                        <a:t>/cm</a:t>
                      </a:r>
                      <a:r>
                        <a:rPr lang="de-DE" sz="1400" baseline="30000" dirty="0" smtClean="0"/>
                        <a:t>-2</a:t>
                      </a:r>
                      <a:endParaRPr lang="en-GB" sz="1400" baseline="30000" dirty="0"/>
                    </a:p>
                  </a:txBody>
                  <a:tcPr/>
                </a:tc>
              </a:tr>
              <a:tr h="36919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Homogeinity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~ +/- 1 % over</a:t>
                      </a:r>
                      <a:r>
                        <a:rPr lang="de-DE" sz="1400" baseline="0" dirty="0" smtClean="0"/>
                        <a:t> lifetime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042150" cy="23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4896428" cy="12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3955" y="3724274"/>
            <a:ext cx="7182245" cy="2371726"/>
            <a:chOff x="1524000" y="3409949"/>
            <a:chExt cx="7182245" cy="2371726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0" y="3409949"/>
              <a:ext cx="4164091" cy="2371726"/>
              <a:chOff x="838199" y="2492915"/>
              <a:chExt cx="5757425" cy="3279235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36"/>
              <a:stretch/>
            </p:blipFill>
            <p:spPr bwMode="auto">
              <a:xfrm>
                <a:off x="838199" y="2492915"/>
                <a:ext cx="5757425" cy="3279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3086603" y="3581400"/>
                <a:ext cx="944633" cy="1143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12271" y="3124201"/>
                <a:ext cx="997350" cy="42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</a:rPr>
                  <a:t>Quads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94167" y="3581400"/>
                <a:ext cx="944633" cy="1143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19835" y="3124201"/>
                <a:ext cx="970139" cy="42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</a:rPr>
                  <a:t>Quads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46"/>
            <a:stretch/>
          </p:blipFill>
          <p:spPr bwMode="auto">
            <a:xfrm>
              <a:off x="5386385" y="3409949"/>
              <a:ext cx="3319860" cy="225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4576023" y="3648074"/>
            <a:ext cx="0" cy="12406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7883" y="3110090"/>
            <a:ext cx="126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Laser </a:t>
            </a:r>
            <a:r>
              <a:rPr lang="en-US" sz="1400" dirty="0" smtClean="0">
                <a:solidFill>
                  <a:srgbClr val="FF0000"/>
                </a:solidFill>
              </a:rPr>
              <a:t>V</a:t>
            </a:r>
            <a:r>
              <a:rPr lang="de-DE" sz="1400" dirty="0" smtClean="0">
                <a:solidFill>
                  <a:srgbClr val="FF0000"/>
                </a:solidFill>
              </a:rPr>
              <a:t>iewport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2" t="52502"/>
          <a:stretch/>
        </p:blipFill>
        <p:spPr bwMode="auto">
          <a:xfrm>
            <a:off x="5590973" y="1600200"/>
            <a:ext cx="3424786" cy="22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Chopper Quad settings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10872" y="990600"/>
            <a:ext cx="5943600" cy="4562475"/>
          </a:xfrm>
        </p:spPr>
        <p:txBody>
          <a:bodyPr>
            <a:normAutofit/>
          </a:bodyPr>
          <a:lstStyle/>
          <a:p>
            <a:r>
              <a:rPr lang="de-DE" sz="2000" dirty="0"/>
              <a:t>Aim: Maximal amount of particles stripped</a:t>
            </a:r>
          </a:p>
          <a:p>
            <a:r>
              <a:rPr lang="de-DE" sz="2000" dirty="0"/>
              <a:t>Optimisation of </a:t>
            </a:r>
            <a:r>
              <a:rPr lang="de-DE" sz="2000" dirty="0" smtClean="0"/>
              <a:t>Quadrupol </a:t>
            </a:r>
            <a:r>
              <a:rPr lang="de-DE" sz="2000" dirty="0"/>
              <a:t>gradients </a:t>
            </a:r>
            <a:r>
              <a:rPr lang="de-DE" sz="2000" dirty="0" smtClean="0"/>
              <a:t>to </a:t>
            </a:r>
            <a:r>
              <a:rPr lang="de-DE" sz="2000" b="1" dirty="0" smtClean="0"/>
              <a:t>focus</a:t>
            </a:r>
            <a:r>
              <a:rPr lang="de-DE" sz="2000" dirty="0" smtClean="0"/>
              <a:t> beam</a:t>
            </a:r>
          </a:p>
          <a:p>
            <a:r>
              <a:rPr lang="de-DE" sz="2000" dirty="0" smtClean="0"/>
              <a:t>Q1: 8.15 T/m</a:t>
            </a:r>
          </a:p>
          <a:p>
            <a:r>
              <a:rPr lang="de-DE" sz="2000" dirty="0" smtClean="0"/>
              <a:t>Q2: -7.15 T/m</a:t>
            </a:r>
          </a:p>
          <a:p>
            <a:r>
              <a:rPr lang="de-DE" sz="2000" dirty="0" smtClean="0"/>
              <a:t>Q3: 11.9 T/m</a:t>
            </a:r>
          </a:p>
          <a:p>
            <a:r>
              <a:rPr lang="de-DE" sz="2000" dirty="0" smtClean="0"/>
              <a:t>Q4: -11.5 T/m</a:t>
            </a:r>
          </a:p>
        </p:txBody>
      </p:sp>
    </p:spTree>
    <p:extLst>
      <p:ext uri="{BB962C8B-B14F-4D97-AF65-F5344CB8AC3E}">
        <p14:creationId xmlns:p14="http://schemas.microsoft.com/office/powerpoint/2010/main" val="31859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shape @ 3 MeV at laser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5921"/>
            <a:ext cx="5181600" cy="531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9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after PIMS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599"/>
            <a:ext cx="5181600" cy="531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4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9144000" cy="365125"/>
          </a:xfrm>
        </p:spPr>
        <p:txBody>
          <a:bodyPr>
            <a:normAutofit/>
          </a:bodyPr>
          <a:lstStyle/>
          <a:p>
            <a:fld id="{BEDE6111-17D0-46EC-97EE-DCEFBC02FF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4343400" y="2989262"/>
            <a:ext cx="381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5791200" y="3598862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2971800" y="2455862"/>
            <a:ext cx="1219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191000" y="2303462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160 MeV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572000" y="2684462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100 MeV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324600" y="3370262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50 MeV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953000" y="1922462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Transfer line to PSB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3276600" y="2074862"/>
            <a:ext cx="1676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447800" y="5199062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" y="5257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7174" y="1506537"/>
            <a:ext cx="7597269" cy="4360863"/>
            <a:chOff x="87174" y="1506537"/>
            <a:chExt cx="7597269" cy="4360863"/>
          </a:xfrm>
        </p:grpSpPr>
        <p:grpSp>
          <p:nvGrpSpPr>
            <p:cNvPr id="4" name="Group 22"/>
            <p:cNvGrpSpPr/>
            <p:nvPr/>
          </p:nvGrpSpPr>
          <p:grpSpPr>
            <a:xfrm>
              <a:off x="304800" y="1506537"/>
              <a:ext cx="7379643" cy="4360863"/>
              <a:chOff x="2552193" y="2761826"/>
              <a:chExt cx="6477000" cy="3827462"/>
            </a:xfrm>
          </p:grpSpPr>
          <p:pic>
            <p:nvPicPr>
              <p:cNvPr id="6" name="Picture 9" descr="Linac4-Machine-161008-view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79250">
                <a:off x="2552193" y="2761826"/>
                <a:ext cx="6477000" cy="3827462"/>
              </a:xfrm>
              <a:prstGeom prst="rect">
                <a:avLst/>
              </a:prstGeom>
              <a:noFill/>
            </p:spPr>
          </p:pic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6172200" y="3733800"/>
                <a:ext cx="9906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auto">
              <a:xfrm>
                <a:off x="8229600" y="29718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87174" y="5029200"/>
              <a:ext cx="1284426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" y="2514600"/>
            <a:ext cx="1524000" cy="2066330"/>
            <a:chOff x="152400" y="2514600"/>
            <a:chExt cx="1524000" cy="206633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1333500" y="2514600"/>
              <a:ext cx="266700" cy="1143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52400" y="3657600"/>
              <a:ext cx="152400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Laser </a:t>
              </a:r>
              <a:r>
                <a:rPr lang="en-US" dirty="0" err="1" smtClean="0"/>
                <a:t>Emittance</a:t>
              </a:r>
              <a:r>
                <a:rPr lang="en-US" dirty="0" smtClean="0"/>
                <a:t> Meter</a:t>
              </a:r>
              <a:endParaRPr lang="en-US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95663"/>
              </p:ext>
            </p:extLst>
          </p:nvPr>
        </p:nvGraphicFramePr>
        <p:xfrm>
          <a:off x="5867400" y="944880"/>
          <a:ext cx="3124200" cy="2865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Particle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H</a:t>
                      </a:r>
                      <a:r>
                        <a:rPr lang="de-DE" sz="1800" baseline="30000" dirty="0" smtClean="0"/>
                        <a:t>-</a:t>
                      </a:r>
                      <a:r>
                        <a:rPr lang="de-DE" sz="1800" dirty="0" smtClean="0"/>
                        <a:t> 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Top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160 MeV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 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Pulse freq.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Pulse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400 µs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Vacuum pressure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-7</a:t>
                      </a:r>
                      <a:r>
                        <a:rPr lang="en-US" sz="1800" dirty="0" smtClean="0"/>
                        <a:t> mbar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Estimated Completion 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End 2015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3994621" y="4953000"/>
            <a:ext cx="2196629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9487" y="5175028"/>
            <a:ext cx="17526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MeV </a:t>
            </a:r>
            <a:r>
              <a:rPr lang="en-US" dirty="0" err="1" smtClean="0"/>
              <a:t>Testbench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Result: Beam dynamics @ 3 MeV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4906963"/>
          </a:xfrm>
        </p:spPr>
        <p:txBody>
          <a:bodyPr>
            <a:normAutofit/>
          </a:bodyPr>
          <a:lstStyle/>
          <a:p>
            <a:r>
              <a:rPr lang="de-DE" dirty="0" smtClean="0"/>
              <a:t>Size </a:t>
            </a:r>
            <a:r>
              <a:rPr lang="de-DE" dirty="0"/>
              <a:t>(1 sigma): </a:t>
            </a:r>
            <a:r>
              <a:rPr lang="en-GB" dirty="0" smtClean="0"/>
              <a:t>x </a:t>
            </a:r>
            <a:r>
              <a:rPr lang="en-GB" dirty="0"/>
              <a:t>= </a:t>
            </a:r>
            <a:r>
              <a:rPr lang="en-GB" dirty="0" smtClean="0"/>
              <a:t>4.5 mm; </a:t>
            </a:r>
            <a:r>
              <a:rPr lang="de-DE" b="1" dirty="0" smtClean="0"/>
              <a:t>y </a:t>
            </a:r>
            <a:r>
              <a:rPr lang="de-DE" b="1" dirty="0"/>
              <a:t>= </a:t>
            </a:r>
            <a:r>
              <a:rPr lang="en-GB" b="1" dirty="0" smtClean="0"/>
              <a:t>1.6 mm</a:t>
            </a:r>
            <a:endParaRPr lang="de-DE" b="1" dirty="0" smtClean="0"/>
          </a:p>
          <a:p>
            <a:r>
              <a:rPr lang="de-DE" dirty="0" smtClean="0"/>
              <a:t>Divergence (1 sigma): x‘ = </a:t>
            </a:r>
            <a:r>
              <a:rPr lang="en-GB" dirty="0" smtClean="0"/>
              <a:t>0.7 </a:t>
            </a:r>
            <a:r>
              <a:rPr lang="en-GB" dirty="0" err="1" smtClean="0"/>
              <a:t>mrad</a:t>
            </a:r>
            <a:r>
              <a:rPr lang="en-GB" dirty="0" smtClean="0"/>
              <a:t>; </a:t>
            </a:r>
            <a:r>
              <a:rPr lang="en-GB" b="1" dirty="0" smtClean="0"/>
              <a:t>y’ = 2.2 </a:t>
            </a:r>
            <a:r>
              <a:rPr lang="en-GB" b="1" dirty="0" err="1"/>
              <a:t>mrad</a:t>
            </a:r>
            <a:endParaRPr lang="de-D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40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9289" y="2733057"/>
            <a:ext cx="2841055" cy="2334399"/>
            <a:chOff x="1440180" y="2711827"/>
            <a:chExt cx="2841055" cy="2334399"/>
          </a:xfrm>
        </p:grpSpPr>
        <p:sp>
          <p:nvSpPr>
            <p:cNvPr id="6" name="Rectangle 5"/>
            <p:cNvSpPr/>
            <p:nvPr/>
          </p:nvSpPr>
          <p:spPr>
            <a:xfrm>
              <a:off x="1539240" y="3152894"/>
              <a:ext cx="2286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7400" y="3152894"/>
              <a:ext cx="2286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8250" y="4676894"/>
              <a:ext cx="6858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Laser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773278" y="3152894"/>
              <a:ext cx="0" cy="15123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01878" y="406729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Drift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1078" y="3305294"/>
              <a:ext cx="60157" cy="4233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773278" y="3217426"/>
              <a:ext cx="1371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73278" y="3598426"/>
              <a:ext cx="1371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21126" y="2988826"/>
              <a:ext cx="1447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02126" y="2711827"/>
              <a:ext cx="6078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~ 3 m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0180" y="2783562"/>
              <a:ext cx="55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58340" y="2771656"/>
              <a:ext cx="55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</a:t>
              </a:r>
              <a:endParaRPr 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212"/>
          <a:stretch/>
        </p:blipFill>
        <p:spPr bwMode="auto">
          <a:xfrm>
            <a:off x="4267200" y="2173995"/>
            <a:ext cx="4185104" cy="41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5"/>
          <p:cNvSpPr/>
          <p:nvPr/>
        </p:nvSpPr>
        <p:spPr>
          <a:xfrm>
            <a:off x="1988820" y="2057400"/>
            <a:ext cx="2644140" cy="886215"/>
          </a:xfrm>
          <a:custGeom>
            <a:avLst/>
            <a:gdLst>
              <a:gd name="connsiteX0" fmla="*/ 2644140 w 2644140"/>
              <a:gd name="connsiteY0" fmla="*/ 314715 h 886215"/>
              <a:gd name="connsiteX1" fmla="*/ 944880 w 2644140"/>
              <a:gd name="connsiteY1" fmla="*/ 25155 h 886215"/>
              <a:gd name="connsiteX2" fmla="*/ 0 w 2644140"/>
              <a:gd name="connsiteY2" fmla="*/ 886215 h 88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140" h="886215">
                <a:moveTo>
                  <a:pt x="2644140" y="314715"/>
                </a:moveTo>
                <a:cubicBezTo>
                  <a:pt x="2014855" y="122310"/>
                  <a:pt x="1385570" y="-70095"/>
                  <a:pt x="944880" y="25155"/>
                </a:cubicBezTo>
                <a:cubicBezTo>
                  <a:pt x="504190" y="120405"/>
                  <a:pt x="252095" y="503310"/>
                  <a:pt x="0" y="88621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42304" y="4101584"/>
            <a:ext cx="3810000" cy="12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14204" y="3925207"/>
            <a:ext cx="6858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Stripping &amp; propagation to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990600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Divergence (1 sigma): x‘ = </a:t>
            </a:r>
            <a:r>
              <a:rPr lang="en-GB" sz="2000" b="1" dirty="0" smtClean="0"/>
              <a:t>0.7 </a:t>
            </a:r>
            <a:r>
              <a:rPr lang="en-GB" sz="2000" b="1" dirty="0" err="1" smtClean="0"/>
              <a:t>mrad</a:t>
            </a:r>
            <a:r>
              <a:rPr lang="en-GB" sz="2000" b="1" dirty="0" smtClean="0"/>
              <a:t> (</a:t>
            </a:r>
            <a:r>
              <a:rPr lang="en-GB" sz="2000" b="1" dirty="0" err="1" smtClean="0"/>
              <a:t>conv</a:t>
            </a:r>
            <a:r>
              <a:rPr lang="en-GB" sz="2000" b="1" dirty="0" smtClean="0"/>
              <a:t>) </a:t>
            </a:r>
          </a:p>
          <a:p>
            <a:pPr marL="0" indent="0">
              <a:buNone/>
            </a:pPr>
            <a:r>
              <a:rPr lang="en-GB" sz="2000" b="1" dirty="0" smtClean="0"/>
              <a:t>	                                y’ = 2.2 </a:t>
            </a:r>
            <a:r>
              <a:rPr lang="en-GB" sz="2000" b="1" dirty="0" err="1" smtClean="0"/>
              <a:t>mrad</a:t>
            </a:r>
            <a:r>
              <a:rPr lang="en-GB" sz="2000" b="1" dirty="0" smtClean="0"/>
              <a:t> (div)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68048" y="4784467"/>
            <a:ext cx="685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303076" y="3260467"/>
            <a:ext cx="0" cy="15123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31676" y="4174867"/>
            <a:ext cx="80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Drift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750876" y="3412867"/>
            <a:ext cx="60157" cy="4233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03076" y="3324999"/>
            <a:ext cx="1371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3076" y="3705999"/>
            <a:ext cx="1371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0924" y="3096399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1924" y="2743200"/>
            <a:ext cx="7791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3.0 m</a:t>
            </a:r>
            <a:endParaRPr lang="en-US" sz="1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18622" y="2676176"/>
            <a:ext cx="2454268" cy="2405180"/>
            <a:chOff x="4267200" y="2173995"/>
            <a:chExt cx="4185104" cy="410139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2212"/>
            <a:stretch/>
          </p:blipFill>
          <p:spPr bwMode="auto">
            <a:xfrm>
              <a:off x="4267200" y="2173995"/>
              <a:ext cx="4185104" cy="410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4632960" y="4114800"/>
              <a:ext cx="34442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 flipH="1">
            <a:off x="2316344" y="2613659"/>
            <a:ext cx="926024" cy="505215"/>
          </a:xfrm>
          <a:custGeom>
            <a:avLst/>
            <a:gdLst>
              <a:gd name="connsiteX0" fmla="*/ 2644140 w 2644140"/>
              <a:gd name="connsiteY0" fmla="*/ 314715 h 886215"/>
              <a:gd name="connsiteX1" fmla="*/ 944880 w 2644140"/>
              <a:gd name="connsiteY1" fmla="*/ 25155 h 886215"/>
              <a:gd name="connsiteX2" fmla="*/ 0 w 2644140"/>
              <a:gd name="connsiteY2" fmla="*/ 886215 h 88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140" h="886215">
                <a:moveTo>
                  <a:pt x="2644140" y="314715"/>
                </a:moveTo>
                <a:cubicBezTo>
                  <a:pt x="2014855" y="122310"/>
                  <a:pt x="1385570" y="-70095"/>
                  <a:pt x="944880" y="25155"/>
                </a:cubicBezTo>
                <a:cubicBezTo>
                  <a:pt x="504190" y="120405"/>
                  <a:pt x="252095" y="503310"/>
                  <a:pt x="0" y="88621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811033" y="2133600"/>
            <a:ext cx="827767" cy="1191399"/>
          </a:xfrm>
          <a:custGeom>
            <a:avLst/>
            <a:gdLst>
              <a:gd name="connsiteX0" fmla="*/ 2644140 w 2644140"/>
              <a:gd name="connsiteY0" fmla="*/ 314715 h 886215"/>
              <a:gd name="connsiteX1" fmla="*/ 944880 w 2644140"/>
              <a:gd name="connsiteY1" fmla="*/ 25155 h 886215"/>
              <a:gd name="connsiteX2" fmla="*/ 0 w 2644140"/>
              <a:gd name="connsiteY2" fmla="*/ 886215 h 88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140" h="886215">
                <a:moveTo>
                  <a:pt x="2644140" y="314715"/>
                </a:moveTo>
                <a:cubicBezTo>
                  <a:pt x="2014855" y="122310"/>
                  <a:pt x="1385570" y="-70095"/>
                  <a:pt x="944880" y="25155"/>
                </a:cubicBezTo>
                <a:cubicBezTo>
                  <a:pt x="504190" y="120405"/>
                  <a:pt x="252095" y="503310"/>
                  <a:pt x="0" y="88621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15162" r="5544" b="4764"/>
          <a:stretch/>
        </p:blipFill>
        <p:spPr bwMode="auto">
          <a:xfrm>
            <a:off x="5181600" y="2330023"/>
            <a:ext cx="3671866" cy="320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34340" y="5554415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5A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/>
              <a:t>Profile measurement not possible</a:t>
            </a:r>
          </a:p>
          <a:p>
            <a:r>
              <a:rPr lang="de-DE" sz="2000" b="1" dirty="0" smtClean="0"/>
              <a:t>BUT: No Signal / Background ratio is good</a:t>
            </a:r>
            <a:endParaRPr lang="en-GB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00801" y="3412867"/>
            <a:ext cx="917576" cy="866001"/>
            <a:chOff x="6400801" y="3412867"/>
            <a:chExt cx="917576" cy="866001"/>
          </a:xfrm>
        </p:grpSpPr>
        <p:sp>
          <p:nvSpPr>
            <p:cNvPr id="19" name="Rectangle 18"/>
            <p:cNvSpPr/>
            <p:nvPr/>
          </p:nvSpPr>
          <p:spPr>
            <a:xfrm>
              <a:off x="6400801" y="3412867"/>
              <a:ext cx="914400" cy="8660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400801" y="35814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00801" y="3787775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03977" y="39624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00801" y="4114800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5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Residual Gas </a:t>
            </a:r>
            <a:r>
              <a:rPr lang="en-GB" b="0" dirty="0" smtClean="0"/>
              <a:t>Stripping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1"/>
            <a:ext cx="7467600" cy="3429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Stripping probability </a:t>
            </a:r>
            <a:r>
              <a:rPr lang="en-US" b="1" dirty="0" smtClean="0"/>
              <a:t>rises with gas pressure</a:t>
            </a:r>
          </a:p>
          <a:p>
            <a:r>
              <a:rPr lang="en-US" dirty="0" smtClean="0"/>
              <a:t>Stripping probability </a:t>
            </a:r>
            <a:r>
              <a:rPr lang="en-US" b="1" dirty="0" smtClean="0"/>
              <a:t>decreases with particle energy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42</a:t>
            </a:fld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>
            <a:off x="4724400" y="1905000"/>
            <a:ext cx="3137537" cy="1195385"/>
            <a:chOff x="9919569" y="37228113"/>
            <a:chExt cx="6804000" cy="2592288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9919569" y="37876185"/>
              <a:ext cx="680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9919569" y="39820401"/>
              <a:ext cx="680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10855673" y="38524257"/>
              <a:ext cx="504056" cy="50405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11359729" y="38754795"/>
              <a:ext cx="12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12727880" y="38452248"/>
              <a:ext cx="661851" cy="64807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de-DE" sz="1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400" b="1" baseline="-25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5248161" y="38092209"/>
              <a:ext cx="504056" cy="504056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5320169" y="39100321"/>
              <a:ext cx="360040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400" b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3663985" y="39028313"/>
              <a:ext cx="1368152" cy="2160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3663985" y="38380241"/>
              <a:ext cx="1440160" cy="2160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9919569" y="37228113"/>
              <a:ext cx="3759437" cy="66743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Beam pipe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2590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dirty="0" smtClean="0"/>
              <a:t>l = length</a:t>
            </a:r>
          </a:p>
          <a:p>
            <a:endParaRPr lang="en-US" sz="20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76400"/>
            <a:ext cx="2703706" cy="768481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059668"/>
            <a:ext cx="711954" cy="5715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133600" y="3288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048000"/>
            <a:ext cx="838200" cy="652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15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Residual gas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43</a:t>
            </a:fld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90800" y="1219200"/>
          <a:ext cx="69723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Graph" r:id="rId3" imgW="4160160" imgH="2907360" progId="">
                  <p:embed/>
                </p:oleObj>
              </mc:Choice>
              <mc:Fallback>
                <p:oleObj name="Graph" r:id="rId3" imgW="4160160" imgH="2907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69723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5638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Ref: Chiara Pasquino</a:t>
            </a:r>
            <a:endParaRPr lang="en-US" sz="1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971800" cy="2895599"/>
          </a:xfrm>
        </p:spPr>
        <p:txBody>
          <a:bodyPr>
            <a:normAutofit/>
          </a:bodyPr>
          <a:lstStyle/>
          <a:p>
            <a:r>
              <a:rPr lang="de-DE" sz="2000" dirty="0" smtClean="0"/>
              <a:t>Residual gas consits mainly of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For  background simulations just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is taken</a:t>
            </a:r>
            <a:endParaRPr lang="en-US" sz="2000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11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160 MeV Emittance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638300"/>
            <a:ext cx="1914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MeV Emittance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52563"/>
            <a:ext cx="50673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0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46</a:t>
            </a:fld>
            <a:endParaRPr lang="en-GB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682" t="17143" r="19764" b="14073"/>
          <a:stretch>
            <a:fillRect/>
          </a:stretch>
        </p:blipFill>
        <p:spPr bwMode="auto">
          <a:xfrm>
            <a:off x="3200400" y="1670538"/>
            <a:ext cx="5867400" cy="42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581400" y="3007214"/>
            <a:ext cx="4648200" cy="2857301"/>
            <a:chOff x="2743200" y="3317876"/>
            <a:chExt cx="4648200" cy="2857301"/>
          </a:xfrm>
        </p:grpSpPr>
        <p:grpSp>
          <p:nvGrpSpPr>
            <p:cNvPr id="10" name="Group 9"/>
            <p:cNvGrpSpPr/>
            <p:nvPr/>
          </p:nvGrpSpPr>
          <p:grpSpPr>
            <a:xfrm>
              <a:off x="2743200" y="3317876"/>
              <a:ext cx="3996000" cy="2406674"/>
              <a:chOff x="2743200" y="3317876"/>
              <a:chExt cx="3996000" cy="240667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6731000" y="3330550"/>
                <a:ext cx="0" cy="2394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V="1">
                <a:off x="4741200" y="1319876"/>
                <a:ext cx="0" cy="3996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400800" y="5867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3 MeV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81400" y="3423138"/>
            <a:ext cx="5105400" cy="2441377"/>
            <a:chOff x="2743200" y="3733800"/>
            <a:chExt cx="5105400" cy="2441377"/>
          </a:xfrm>
        </p:grpSpPr>
        <p:grpSp>
          <p:nvGrpSpPr>
            <p:cNvPr id="11" name="Group 10"/>
            <p:cNvGrpSpPr/>
            <p:nvPr/>
          </p:nvGrpSpPr>
          <p:grpSpPr>
            <a:xfrm>
              <a:off x="2743200" y="3733800"/>
              <a:ext cx="4635500" cy="1981200"/>
              <a:chOff x="2743200" y="3317876"/>
              <a:chExt cx="3996000" cy="240667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731000" y="3330550"/>
                <a:ext cx="0" cy="2394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V="1">
                <a:off x="4741200" y="1319876"/>
                <a:ext cx="0" cy="3996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7010400" y="58674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160 MeV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4906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Model: NIEL (Non ionizing energy loss)</a:t>
            </a:r>
          </a:p>
          <a:p>
            <a:pPr lvl="1"/>
            <a:r>
              <a:rPr lang="de-DE" sz="1200" dirty="0" smtClean="0"/>
              <a:t>Displacement damage</a:t>
            </a:r>
            <a:endParaRPr lang="en-US" sz="1200" dirty="0" smtClean="0"/>
          </a:p>
          <a:p>
            <a:pPr lvl="1"/>
            <a:r>
              <a:rPr lang="de-DE" sz="1200" dirty="0" smtClean="0"/>
              <a:t>Damage equivalent to </a:t>
            </a:r>
          </a:p>
          <a:p>
            <a:pPr lvl="1">
              <a:buFont typeface="Arial" pitchFamily="34" charset="0"/>
              <a:buNone/>
            </a:pPr>
            <a:r>
              <a:rPr lang="de-DE" sz="1200" dirty="0" smtClean="0"/>
              <a:t>	1 MeV neutron</a:t>
            </a:r>
            <a:endParaRPr lang="en-US" sz="1200" dirty="0" smtClean="0"/>
          </a:p>
          <a:p>
            <a:r>
              <a:rPr lang="de-DE" sz="1600" dirty="0" smtClean="0"/>
              <a:t>Effects (for Si)</a:t>
            </a:r>
          </a:p>
          <a:p>
            <a:pPr lvl="1"/>
            <a:r>
              <a:rPr lang="de-DE" sz="1200" dirty="0" smtClean="0"/>
              <a:t>Leakage current</a:t>
            </a:r>
          </a:p>
          <a:p>
            <a:pPr lvl="1"/>
            <a:r>
              <a:rPr lang="de-DE" sz="1200" dirty="0" smtClean="0"/>
              <a:t>Doping change</a:t>
            </a:r>
          </a:p>
          <a:p>
            <a:pPr lvl="1">
              <a:buNone/>
            </a:pPr>
            <a:r>
              <a:rPr lang="de-DE" sz="1200" dirty="0" smtClean="0"/>
              <a:t>	-&gt; Change of sensitivity</a:t>
            </a:r>
          </a:p>
          <a:p>
            <a:r>
              <a:rPr lang="de-DE" sz="1600" dirty="0" smtClean="0"/>
              <a:t>Issues</a:t>
            </a:r>
          </a:p>
          <a:p>
            <a:pPr lvl="1"/>
            <a:r>
              <a:rPr lang="de-DE" sz="1200" dirty="0" smtClean="0"/>
              <a:t>Sensitivity inhomogeneities</a:t>
            </a:r>
          </a:p>
          <a:p>
            <a:pPr lvl="1"/>
            <a:r>
              <a:rPr lang="de-DE" sz="1200" dirty="0" smtClean="0"/>
              <a:t>Transverse drift of e</a:t>
            </a:r>
            <a:r>
              <a:rPr lang="de-DE" sz="1200" baseline="30000" dirty="0" smtClean="0"/>
              <a:t>-</a:t>
            </a:r>
            <a:r>
              <a:rPr lang="de-DE" sz="1200" dirty="0" smtClean="0"/>
              <a:t> and</a:t>
            </a:r>
          </a:p>
          <a:p>
            <a:pPr lvl="1">
              <a:buNone/>
            </a:pPr>
            <a:r>
              <a:rPr lang="de-DE" sz="1200" dirty="0" smtClean="0"/>
              <a:t>	</a:t>
            </a:r>
            <a:r>
              <a:rPr lang="de-DE" sz="1200" b="1" dirty="0" smtClean="0"/>
              <a:t>-&gt; Inhomogenous detector behavior</a:t>
            </a:r>
          </a:p>
          <a:p>
            <a:pPr lvl="1"/>
            <a:endParaRPr lang="de-DE" sz="12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153400" cy="5181600"/>
          </a:xfrm>
        </p:spPr>
        <p:txBody>
          <a:bodyPr>
            <a:noAutofit/>
          </a:bodyPr>
          <a:lstStyle/>
          <a:p>
            <a:r>
              <a:rPr lang="de-DE" sz="2200" dirty="0" smtClean="0"/>
              <a:t>Scenario for 40 mA beam current</a:t>
            </a:r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r>
              <a:rPr lang="de-DE" sz="2200" dirty="0" smtClean="0"/>
              <a:t>Can be scaled with beam current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Fluence Scenario @ 3 MeV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47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54108"/>
              </p:ext>
            </p:extLst>
          </p:nvPr>
        </p:nvGraphicFramePr>
        <p:xfrm>
          <a:off x="152400" y="1905002"/>
          <a:ext cx="4572000" cy="352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143000"/>
              </a:tblGrid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Fluence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scenario for </a:t>
                      </a:r>
                      <a:r>
                        <a:rPr lang="en-US" sz="1400" u="none" strike="noStrike" dirty="0" smtClean="0">
                          <a:effectLst/>
                        </a:rPr>
                        <a:t>LINAC4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 MeV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Position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after RFQ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Fluence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in </a:t>
                      </a:r>
                      <a:r>
                        <a:rPr lang="en-US" sz="1400" b="1" u="none" strike="noStrike" dirty="0">
                          <a:effectLst/>
                        </a:rPr>
                        <a:t>central mm^2 </a:t>
                      </a:r>
                      <a:r>
                        <a:rPr lang="en-US" sz="1400" u="none" strike="noStrike" dirty="0">
                          <a:effectLst/>
                        </a:rPr>
                        <a:t>of detector per </a:t>
                      </a:r>
                      <a:r>
                        <a:rPr lang="en-US" sz="14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pulse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 smtClean="0">
                          <a:effectLst/>
                        </a:rPr>
                        <a:t>Fiber</a:t>
                      </a:r>
                      <a:r>
                        <a:rPr lang="en-GB" sz="1400" b="1" u="none" strike="noStrike" dirty="0" smtClean="0">
                          <a:effectLst/>
                        </a:rPr>
                        <a:t> laser </a:t>
                      </a:r>
                      <a:r>
                        <a:rPr lang="en-GB" sz="1400" u="none" strike="noStrike" dirty="0">
                          <a:effectLst/>
                        </a:rPr>
                        <a:t>created H0 per </a:t>
                      </a:r>
                      <a:r>
                        <a:rPr lang="en-GB" sz="1400" u="none" strike="noStrike" dirty="0" err="1">
                          <a:effectLst/>
                        </a:rPr>
                        <a:t>laserpulse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2.50E+05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Hardness </a:t>
                      </a:r>
                      <a:r>
                        <a:rPr lang="en-GB" sz="1400" u="none" strike="noStrike" dirty="0">
                          <a:effectLst/>
                        </a:rPr>
                        <a:t>parameter (NIEL)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effectLst/>
                        </a:rPr>
                        <a:t>Background</a:t>
                      </a:r>
                      <a:r>
                        <a:rPr lang="en-GB" sz="1400" u="none" strike="noStrike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effectLst/>
                        </a:rPr>
                        <a:t>per 400us pulse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1.40E+07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Hardness </a:t>
                      </a:r>
                      <a:r>
                        <a:rPr lang="en-GB" sz="1400" u="none" strike="noStrike" dirty="0">
                          <a:effectLst/>
                        </a:rPr>
                        <a:t>parameter (NIEL) Background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31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7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Equivalent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fluence</a:t>
                      </a:r>
                      <a:r>
                        <a:rPr lang="en-US" sz="1400" u="none" strike="noStrike" dirty="0">
                          <a:effectLst/>
                        </a:rPr>
                        <a:t> in center per laser position </a:t>
                      </a:r>
                      <a:r>
                        <a:rPr lang="en-US" sz="1400" u="none" strike="noStrike" dirty="0" smtClean="0">
                          <a:effectLst/>
                        </a:rPr>
                        <a:t>    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                                               </a:t>
                      </a:r>
                      <a:r>
                        <a:rPr lang="en-US" sz="1400" b="1" u="none" strike="noStrike" dirty="0" smtClean="0">
                          <a:effectLst/>
                        </a:rPr>
                        <a:t>[</a:t>
                      </a:r>
                      <a:r>
                        <a:rPr lang="en-US" sz="1400" b="1" u="none" strike="noStrike" dirty="0">
                          <a:effectLst/>
                        </a:rPr>
                        <a:t>1/cm^2]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1.43E+10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76800" y="1877006"/>
            <a:ext cx="3939040" cy="3685594"/>
            <a:chOff x="4876800" y="2258006"/>
            <a:chExt cx="3939040" cy="3685594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4" t="20513" r="28608" b="6097"/>
            <a:stretch/>
          </p:blipFill>
          <p:spPr bwMode="auto">
            <a:xfrm>
              <a:off x="4876800" y="2258006"/>
              <a:ext cx="3939040" cy="368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3" t="51012" r="9277" b="35787"/>
            <a:stretch/>
          </p:blipFill>
          <p:spPr bwMode="auto">
            <a:xfrm>
              <a:off x="5791200" y="2461260"/>
              <a:ext cx="1577340" cy="6629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66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 be done: Detector – Particle interaction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29200" y="1295400"/>
            <a:ext cx="2438400" cy="3657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0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3188732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</a:t>
            </a:r>
            <a:r>
              <a:rPr lang="de-DE" baseline="30000" dirty="0"/>
              <a:t>0</a:t>
            </a:r>
            <a:endParaRPr lang="en-GB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9200" y="5547360"/>
            <a:ext cx="525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5574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500 µm</a:t>
            </a:r>
            <a:endParaRPr lang="en-GB" baseline="30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72200" y="1447800"/>
            <a:ext cx="0" cy="3429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95900" y="3188732"/>
            <a:ext cx="876300" cy="4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29200" y="51054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0446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48 µm</a:t>
            </a:r>
            <a:endParaRPr lang="en-GB" baseline="300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05425" y="3004066"/>
            <a:ext cx="331470" cy="120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5780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</a:t>
            </a:r>
            <a:endParaRPr lang="en-GB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5204460" y="28005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baseline="30000" dirty="0" smtClean="0"/>
              <a:t>-</a:t>
            </a:r>
            <a:endParaRPr lang="en-GB" baseline="30000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12420" y="1295400"/>
            <a:ext cx="4716780" cy="1981200"/>
          </a:xfrm>
        </p:spPr>
        <p:txBody>
          <a:bodyPr>
            <a:normAutofit/>
          </a:bodyPr>
          <a:lstStyle/>
          <a:p>
            <a:r>
              <a:rPr lang="de-DE" sz="1800" dirty="0" smtClean="0"/>
              <a:t>Detector thickness: 500 µm</a:t>
            </a:r>
          </a:p>
          <a:p>
            <a:r>
              <a:rPr lang="de-DE" sz="1800" dirty="0" smtClean="0"/>
              <a:t>Range of 3 MeV Proton in Diamond: 48 µm</a:t>
            </a:r>
          </a:p>
          <a:p>
            <a:r>
              <a:rPr lang="de-DE" sz="1800" dirty="0" smtClean="0"/>
              <a:t>Gain (e</a:t>
            </a:r>
            <a:r>
              <a:rPr lang="de-DE" sz="1800" baseline="30000" dirty="0" smtClean="0"/>
              <a:t>-</a:t>
            </a:r>
            <a:r>
              <a:rPr lang="de-DE" sz="1800" dirty="0" smtClean="0"/>
              <a:t>/H</a:t>
            </a:r>
            <a:r>
              <a:rPr lang="de-DE" sz="1800" baseline="30000" dirty="0" smtClean="0"/>
              <a:t>0</a:t>
            </a:r>
            <a:r>
              <a:rPr lang="de-DE" sz="1800" dirty="0" smtClean="0"/>
              <a:t>) ?</a:t>
            </a:r>
          </a:p>
        </p:txBody>
      </p:sp>
    </p:spTree>
    <p:extLst>
      <p:ext uri="{BB962C8B-B14F-4D97-AF65-F5344CB8AC3E}">
        <p14:creationId xmlns:p14="http://schemas.microsoft.com/office/powerpoint/2010/main" val="322112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 bwMode="auto">
          <a:xfrm rot="420000">
            <a:off x="3046388" y="2464724"/>
            <a:ext cx="4319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31" idx="3"/>
          </p:cNvCxnSpPr>
          <p:nvPr/>
        </p:nvCxnSpPr>
        <p:spPr bwMode="auto">
          <a:xfrm flipH="1">
            <a:off x="3503853" y="2446758"/>
            <a:ext cx="1348" cy="13281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3505200" y="3657600"/>
            <a:ext cx="1828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3" name="Group 3"/>
          <p:cNvGrpSpPr/>
          <p:nvPr/>
        </p:nvGrpSpPr>
        <p:grpSpPr>
          <a:xfrm>
            <a:off x="5848233" y="986134"/>
            <a:ext cx="1560574" cy="822246"/>
            <a:chOff x="5848233" y="1367134"/>
            <a:chExt cx="1560574" cy="822246"/>
          </a:xfrm>
        </p:grpSpPr>
        <p:sp>
          <p:nvSpPr>
            <p:cNvPr id="27" name="Cube 26"/>
            <p:cNvSpPr/>
            <p:nvPr/>
          </p:nvSpPr>
          <p:spPr bwMode="auto">
            <a:xfrm rot="420000">
              <a:off x="6567678" y="1415624"/>
              <a:ext cx="841129" cy="741687"/>
            </a:xfrm>
            <a:prstGeom prst="cube">
              <a:avLst>
                <a:gd name="adj" fmla="val 7676"/>
              </a:avLst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lIns="86061" tIns="43031" rIns="86061" bIns="43031" rtlCol="0" anchor="ctr"/>
            <a:lstStyle/>
            <a:p>
              <a:pPr algn="ctr" defTabSz="860425"/>
              <a:endParaRPr lang="en-US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48233" y="1399390"/>
              <a:ext cx="838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Detector</a:t>
              </a:r>
              <a:endParaRPr lang="en-US" sz="1200" baseline="30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12"/>
            <p:cNvGrpSpPr/>
            <p:nvPr/>
          </p:nvGrpSpPr>
          <p:grpSpPr>
            <a:xfrm>
              <a:off x="7253390" y="1446714"/>
              <a:ext cx="67261" cy="742666"/>
              <a:chOff x="27437649" y="20909583"/>
              <a:chExt cx="150151" cy="1657899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rot="2460000">
                <a:off x="27587800" y="20909583"/>
                <a:ext cx="0" cy="16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420000">
                <a:off x="27437649" y="21055314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" name="Group 118"/>
            <p:cNvGrpSpPr/>
            <p:nvPr/>
          </p:nvGrpSpPr>
          <p:grpSpPr>
            <a:xfrm>
              <a:off x="6902284" y="1402235"/>
              <a:ext cx="67261" cy="742666"/>
              <a:chOff x="27437649" y="20909583"/>
              <a:chExt cx="150151" cy="1657899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 rot="2460000">
                <a:off x="27587800" y="20909583"/>
                <a:ext cx="0" cy="16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420000">
                <a:off x="27437649" y="21055314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" name="Group 124"/>
            <p:cNvGrpSpPr/>
            <p:nvPr/>
          </p:nvGrpSpPr>
          <p:grpSpPr>
            <a:xfrm>
              <a:off x="6775136" y="1387046"/>
              <a:ext cx="67261" cy="742666"/>
              <a:chOff x="27437649" y="20909583"/>
              <a:chExt cx="150151" cy="1657899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rot="2460000">
                <a:off x="27587800" y="20909583"/>
                <a:ext cx="0" cy="16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420000">
                <a:off x="27437649" y="21055314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129"/>
            <p:cNvGrpSpPr/>
            <p:nvPr/>
          </p:nvGrpSpPr>
          <p:grpSpPr>
            <a:xfrm>
              <a:off x="6654644" y="1367134"/>
              <a:ext cx="67261" cy="742666"/>
              <a:chOff x="27437649" y="20909583"/>
              <a:chExt cx="150151" cy="1657899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rot="2460000">
                <a:off x="27587800" y="20909583"/>
                <a:ext cx="0" cy="16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420000">
                <a:off x="27437649" y="21055314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138"/>
            <p:cNvGrpSpPr/>
            <p:nvPr/>
          </p:nvGrpSpPr>
          <p:grpSpPr>
            <a:xfrm>
              <a:off x="7137524" y="1431647"/>
              <a:ext cx="67261" cy="742666"/>
              <a:chOff x="27437649" y="20909583"/>
              <a:chExt cx="150151" cy="1657899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2460000">
                <a:off x="27587800" y="20909583"/>
                <a:ext cx="0" cy="16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420000">
                <a:off x="27437649" y="21055314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143"/>
            <p:cNvGrpSpPr/>
            <p:nvPr/>
          </p:nvGrpSpPr>
          <p:grpSpPr>
            <a:xfrm>
              <a:off x="7017087" y="1417424"/>
              <a:ext cx="67261" cy="742666"/>
              <a:chOff x="27437649" y="20909583"/>
              <a:chExt cx="150151" cy="1657899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 rot="2460000">
                <a:off x="27587800" y="20909583"/>
                <a:ext cx="0" cy="16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420000">
                <a:off x="27437649" y="21055314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16" name="Oval 115"/>
          <p:cNvSpPr/>
          <p:nvPr/>
        </p:nvSpPr>
        <p:spPr>
          <a:xfrm>
            <a:off x="6553200" y="1143000"/>
            <a:ext cx="739329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5</a:t>
            </a:fld>
            <a:endParaRPr lang="en-GB" noProof="0" dirty="0"/>
          </a:p>
        </p:txBody>
      </p:sp>
      <p:grpSp>
        <p:nvGrpSpPr>
          <p:cNvPr id="11" name="Group 116"/>
          <p:cNvGrpSpPr/>
          <p:nvPr/>
        </p:nvGrpSpPr>
        <p:grpSpPr>
          <a:xfrm>
            <a:off x="2632121" y="4599699"/>
            <a:ext cx="4343400" cy="1724901"/>
            <a:chOff x="2438400" y="4985164"/>
            <a:chExt cx="4343400" cy="1724901"/>
          </a:xfrm>
        </p:grpSpPr>
        <p:sp>
          <p:nvSpPr>
            <p:cNvPr id="77" name="Oval 76"/>
            <p:cNvSpPr/>
            <p:nvPr/>
          </p:nvSpPr>
          <p:spPr>
            <a:xfrm>
              <a:off x="3807822" y="5387934"/>
              <a:ext cx="914401" cy="5878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4800600" y="5670964"/>
              <a:ext cx="1905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810000" y="62484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200" baseline="30000" dirty="0" smtClean="0">
                  <a:latin typeface="Arial" pitchFamily="34" charset="0"/>
                  <a:cs typeface="Arial" pitchFamily="34" charset="0"/>
                </a:rPr>
                <a:t>- 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beam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>
              <a:off x="5216478" y="5387935"/>
              <a:ext cx="1" cy="58782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648200" y="6248400"/>
              <a:ext cx="979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200" baseline="30000" dirty="0" smtClean="0">
                  <a:latin typeface="Arial" pitchFamily="34" charset="0"/>
                  <a:cs typeface="Arial" pitchFamily="34" charset="0"/>
                </a:rPr>
                <a:t>0 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beamlet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5486400" y="5670964"/>
              <a:ext cx="1905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5715000" y="4985164"/>
              <a:ext cx="914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15000" y="6248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beamlet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after drift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00400" y="5105399"/>
              <a:ext cx="3581400" cy="16001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438400" y="51054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Principle: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Arc 27"/>
          <p:cNvSpPr/>
          <p:nvPr/>
        </p:nvSpPr>
        <p:spPr bwMode="auto">
          <a:xfrm rot="19881119">
            <a:off x="5254923" y="2198451"/>
            <a:ext cx="2476878" cy="1187454"/>
          </a:xfrm>
          <a:prstGeom prst="arc">
            <a:avLst>
              <a:gd name="adj1" fmla="val 13004386"/>
              <a:gd name="adj2" fmla="val 20410252"/>
            </a:avLst>
          </a:prstGeom>
          <a:noFill/>
          <a:ln w="57150" cap="rnd" cmpd="sng" algn="ctr">
            <a:solidFill>
              <a:schemeClr val="accent5">
                <a:lumMod val="50000"/>
                <a:alpha val="71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0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 rot="540000">
            <a:off x="5177501" y="2621457"/>
            <a:ext cx="940332" cy="455110"/>
          </a:xfrm>
          <a:prstGeom prst="cube">
            <a:avLst>
              <a:gd name="adj" fmla="val 62344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 rot="420000">
            <a:off x="2583139" y="2240782"/>
            <a:ext cx="527940" cy="318987"/>
          </a:xfrm>
          <a:prstGeom prst="cube">
            <a:avLst>
              <a:gd name="adj" fmla="val 29204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420000">
            <a:off x="3047492" y="2510517"/>
            <a:ext cx="145137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461206" y="2583096"/>
            <a:ext cx="0" cy="324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 rot="19800000">
            <a:off x="3426839" y="2355875"/>
            <a:ext cx="136511" cy="28598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19800000">
            <a:off x="4423624" y="2443420"/>
            <a:ext cx="136511" cy="28598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9140000">
            <a:off x="3060567" y="3453294"/>
            <a:ext cx="3420000" cy="0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chemeClr val="accent5">
                <a:lumMod val="50000"/>
                <a:alpha val="7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Cube 39"/>
          <p:cNvSpPr/>
          <p:nvPr/>
        </p:nvSpPr>
        <p:spPr bwMode="auto">
          <a:xfrm rot="540000">
            <a:off x="5072111" y="2184026"/>
            <a:ext cx="415303" cy="832318"/>
          </a:xfrm>
          <a:prstGeom prst="cube">
            <a:avLst>
              <a:gd name="adj" fmla="val 66348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19140000">
            <a:off x="4055753" y="2635455"/>
            <a:ext cx="330591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Cube 41"/>
          <p:cNvSpPr/>
          <p:nvPr/>
        </p:nvSpPr>
        <p:spPr bwMode="auto">
          <a:xfrm rot="540000">
            <a:off x="5233480" y="2247180"/>
            <a:ext cx="940332" cy="455110"/>
          </a:xfrm>
          <a:prstGeom prst="cube">
            <a:avLst>
              <a:gd name="adj" fmla="val 62344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0747" y="1953826"/>
            <a:ext cx="414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09" y="1792544"/>
            <a:ext cx="43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1155" y="3115058"/>
            <a:ext cx="154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Bending Magnet</a:t>
            </a:r>
            <a:endParaRPr lang="en-US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8641" y="2115108"/>
            <a:ext cx="64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x-scan</a:t>
            </a:r>
            <a:endParaRPr lang="en-US" sz="12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">
            <a:off x="4329797" y="2403434"/>
            <a:ext cx="38703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 rot="19800000">
            <a:off x="3426839" y="3520171"/>
            <a:ext cx="136511" cy="28598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19357" y="3639835"/>
            <a:ext cx="64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y-scan</a:t>
            </a:r>
            <a:endParaRPr lang="en-US" sz="12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rot="5400000">
            <a:off x="3138713" y="3768883"/>
            <a:ext cx="38703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558075" y="1932801"/>
            <a:ext cx="64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Laser</a:t>
            </a:r>
            <a:endParaRPr lang="en-US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9140000">
            <a:off x="3278521" y="4054953"/>
            <a:ext cx="83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xplosion 1 56"/>
          <p:cNvSpPr/>
          <p:nvPr/>
        </p:nvSpPr>
        <p:spPr bwMode="auto">
          <a:xfrm>
            <a:off x="4387192" y="3657730"/>
            <a:ext cx="143248" cy="184038"/>
          </a:xfrm>
          <a:prstGeom prst="irregularSeal1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86061" tIns="43031" rIns="86061" bIns="43031" rtlCol="0" anchor="ctr"/>
          <a:lstStyle/>
          <a:p>
            <a:pPr algn="ctr" defTabSz="860425"/>
            <a:endParaRPr lang="en-US" sz="3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76200" y="76200"/>
            <a:ext cx="8001000" cy="579438"/>
          </a:xfrm>
        </p:spPr>
        <p:txBody>
          <a:bodyPr/>
          <a:lstStyle/>
          <a:p>
            <a:r>
              <a:rPr lang="en-GB" dirty="0" smtClean="0"/>
              <a:t>Concept of Laser </a:t>
            </a:r>
            <a:r>
              <a:rPr lang="en-GB" dirty="0" err="1" smtClean="0"/>
              <a:t>Emittance</a:t>
            </a:r>
            <a:r>
              <a:rPr lang="en-GB" dirty="0" smtClean="0"/>
              <a:t> Meter for 160 </a:t>
            </a:r>
            <a:r>
              <a:rPr lang="en-GB" dirty="0" err="1" smtClean="0"/>
              <a:t>MeV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2" grpId="0" animBg="1"/>
      <p:bldP spid="36" grpId="0" animBg="1"/>
      <p:bldP spid="37" grpId="0" animBg="1"/>
      <p:bldP spid="37" grpId="1" animBg="1"/>
      <p:bldP spid="47" grpId="0"/>
      <p:bldP spid="51" grpId="0"/>
      <p:bldP spid="51" grpId="1"/>
      <p:bldP spid="31" grpId="0" animBg="1"/>
      <p:bldP spid="52" grpId="0"/>
      <p:bldP spid="55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Current Situation at end of LINAC4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6</a:t>
            </a:fld>
            <a:endParaRPr lang="en-GB" noProof="0" dirty="0"/>
          </a:p>
        </p:txBody>
      </p:sp>
      <p:grpSp>
        <p:nvGrpSpPr>
          <p:cNvPr id="3" name="Group 7"/>
          <p:cNvGrpSpPr/>
          <p:nvPr/>
        </p:nvGrpSpPr>
        <p:grpSpPr>
          <a:xfrm>
            <a:off x="1295400" y="990600"/>
            <a:ext cx="6840071" cy="4651248"/>
            <a:chOff x="1600200" y="1219200"/>
            <a:chExt cx="7315200" cy="495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8333" t="4188" r="1250" b="5156"/>
            <a:stretch/>
          </p:blipFill>
          <p:spPr bwMode="auto">
            <a:xfrm>
              <a:off x="1600200" y="1219200"/>
              <a:ext cx="7086600" cy="486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019800" y="3810000"/>
              <a:ext cx="28956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235807">
            <a:off x="1752184" y="5322452"/>
            <a:ext cx="1734311" cy="369332"/>
            <a:chOff x="5370929" y="5122985"/>
            <a:chExt cx="2047987" cy="43613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370929" y="5329428"/>
              <a:ext cx="11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31927" y="5122985"/>
              <a:ext cx="886989" cy="4361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Laser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49881" y="2559951"/>
            <a:ext cx="1250519" cy="747498"/>
            <a:chOff x="1611313" y="2910102"/>
            <a:chExt cx="1250519" cy="747498"/>
          </a:xfrm>
        </p:grpSpPr>
        <p:sp>
          <p:nvSpPr>
            <p:cNvPr id="11" name="Oval 10"/>
            <p:cNvSpPr/>
            <p:nvPr/>
          </p:nvSpPr>
          <p:spPr>
            <a:xfrm>
              <a:off x="2415540" y="3048000"/>
              <a:ext cx="446292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1117351">
              <a:off x="1611313" y="2910102"/>
              <a:ext cx="827087" cy="401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Detector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001000" y="2069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PS-Booster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153400" y="2484837"/>
            <a:ext cx="838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5638800"/>
            <a:ext cx="1524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LINAC4 PIMS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2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295400"/>
            <a:ext cx="8991600" cy="4686859"/>
            <a:chOff x="76200" y="1295400"/>
            <a:chExt cx="8991600" cy="4686859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295400"/>
              <a:ext cx="8845189" cy="4686859"/>
              <a:chOff x="76200" y="1295400"/>
              <a:chExt cx="8845189" cy="4686859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1371600"/>
                <a:ext cx="8845189" cy="4610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57200" y="1295400"/>
                <a:ext cx="26670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696200" y="1295400"/>
              <a:ext cx="13716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z="1100" noProof="0" smtClean="0"/>
              <a:pPr/>
              <a:t>7</a:t>
            </a:fld>
            <a:endParaRPr lang="en-GB" sz="1100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1000" y="3048000"/>
            <a:ext cx="1143000" cy="2395954"/>
            <a:chOff x="381000" y="3048000"/>
            <a:chExt cx="1143000" cy="2395954"/>
          </a:xfrm>
        </p:grpSpPr>
        <p:sp>
          <p:nvSpPr>
            <p:cNvPr id="7" name="Rectangle 6"/>
            <p:cNvSpPr/>
            <p:nvPr/>
          </p:nvSpPr>
          <p:spPr>
            <a:xfrm>
              <a:off x="381000" y="3048000"/>
              <a:ext cx="990600" cy="1981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5105400"/>
              <a:ext cx="457200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rgbClr val="FF0000"/>
                  </a:solidFill>
                </a:rPr>
                <a:t>Slit</a:t>
              </a:r>
              <a:endParaRPr lang="de-DE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 at 3 MeV Diagnostics Testbench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2286000"/>
            <a:ext cx="1752600" cy="2286000"/>
            <a:chOff x="2286000" y="2286000"/>
            <a:chExt cx="1752600" cy="2286000"/>
          </a:xfrm>
        </p:grpSpPr>
        <p:sp>
          <p:nvSpPr>
            <p:cNvPr id="9" name="Rectangle 8"/>
            <p:cNvSpPr/>
            <p:nvPr/>
          </p:nvSpPr>
          <p:spPr>
            <a:xfrm>
              <a:off x="2286000" y="2667000"/>
              <a:ext cx="1752600" cy="1905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2286000"/>
              <a:ext cx="1359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Dipole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1066800"/>
            <a:ext cx="1447800" cy="2286000"/>
            <a:chOff x="4267200" y="1066800"/>
            <a:chExt cx="14478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4267200" y="1447800"/>
              <a:ext cx="1447800" cy="1905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1066800"/>
              <a:ext cx="10801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SEM grid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40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8</a:t>
            </a:fld>
            <a:endParaRPr lang="en-GB" noProof="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2667000"/>
            <a:ext cx="6400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8800" y="1752600"/>
            <a:ext cx="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09800" y="2209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22098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2209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562600" y="2209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2600" y="22098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2209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15000" y="2667000"/>
            <a:ext cx="2057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057400" y="2474123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362200" y="2474123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87600" y="2237601"/>
            <a:ext cx="187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400 µs - </a:t>
            </a:r>
            <a:r>
              <a:rPr lang="en-US" sz="1200" b="1" dirty="0" err="1" smtClean="0"/>
              <a:t>Macropulse</a:t>
            </a:r>
            <a:endParaRPr lang="en-US" sz="1200" b="1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209800" y="1905000"/>
            <a:ext cx="0" cy="6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62200" y="228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62600" y="1905000"/>
            <a:ext cx="0" cy="6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209800" y="1981200"/>
            <a:ext cx="3352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57600" y="1752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s</a:t>
            </a:r>
            <a:endParaRPr lang="en-US" sz="1200" b="1" dirty="0"/>
          </a:p>
        </p:txBody>
      </p: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LINAC4 pulse structure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4953000"/>
            <a:ext cx="5074920" cy="828020"/>
            <a:chOff x="228600" y="5496580"/>
            <a:chExt cx="5074920" cy="82802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466480" y="5572780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10668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2954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5240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7526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9812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461260" y="5496580"/>
              <a:ext cx="2286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697480" y="5496580"/>
              <a:ext cx="2286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21742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941320" y="5496580"/>
              <a:ext cx="2286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4600080" y="5572780"/>
              <a:ext cx="61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32004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4290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6576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8862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11480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594860" y="5496580"/>
              <a:ext cx="2286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31080" y="5496580"/>
              <a:ext cx="2286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351020" y="549658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074920" y="5496580"/>
              <a:ext cx="2286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>
              <a:off x="914400" y="5760903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H="1">
              <a:off x="1295400" y="5760903"/>
              <a:ext cx="50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295400" y="557278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066800" y="557278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1295400" y="5752981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2.84 ns</a:t>
              </a:r>
              <a:endParaRPr lang="en-US" sz="12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57400" y="580138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full- &amp; empty </a:t>
              </a:r>
            </a:p>
            <a:p>
              <a:r>
                <a:rPr lang="en-US" sz="1400" b="1" dirty="0" smtClean="0"/>
                <a:t>buckets</a:t>
              </a:r>
              <a:endParaRPr lang="en-US" sz="1400" b="1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133600" y="5687080"/>
              <a:ext cx="76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819400" y="5677555"/>
              <a:ext cx="76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28600" y="574476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RF-system:</a:t>
              </a:r>
            </a:p>
            <a:p>
              <a:r>
                <a:rPr lang="en-US" sz="1200" b="1" dirty="0" smtClean="0"/>
                <a:t>352 MHz</a:t>
              </a:r>
              <a:endParaRPr lang="en-US" sz="1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" y="2667000"/>
            <a:ext cx="7543800" cy="2514600"/>
            <a:chOff x="609600" y="2667000"/>
            <a:chExt cx="7543800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1752600" y="2667000"/>
              <a:ext cx="6400800" cy="2514600"/>
              <a:chOff x="609600" y="2667000"/>
              <a:chExt cx="6400800" cy="2514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447800" y="2667000"/>
                <a:ext cx="4876800" cy="1219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066800" y="2667000"/>
                <a:ext cx="228600" cy="1143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609600" y="5029200"/>
                <a:ext cx="64008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914400" y="3733800"/>
                <a:ext cx="0" cy="1447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1066800" y="3962400"/>
                <a:ext cx="0" cy="1066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066800" y="3962400"/>
                <a:ext cx="414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324600" y="3962400"/>
                <a:ext cx="0" cy="10668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820600" y="3962400"/>
                <a:ext cx="504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257800" y="3962400"/>
                <a:ext cx="5760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066800" y="4572000"/>
                <a:ext cx="1389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466480" y="4572000"/>
                <a:ext cx="0" cy="457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324600" y="5029200"/>
                <a:ext cx="381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200400" y="4572000"/>
                <a:ext cx="1389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600080" y="4572000"/>
                <a:ext cx="0" cy="457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200400" y="4572000"/>
                <a:ext cx="0" cy="457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H="1">
                <a:off x="1066800" y="4343400"/>
                <a:ext cx="1404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1524000" y="4114800"/>
                <a:ext cx="609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622 ns</a:t>
                </a:r>
                <a:endParaRPr lang="en-US" sz="1200" b="1" dirty="0"/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>
              <a:xfrm flipH="1">
                <a:off x="2476500" y="4343400"/>
                <a:ext cx="72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2514600" y="4114800"/>
                <a:ext cx="609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372 ns</a:t>
                </a:r>
                <a:endParaRPr lang="en-US" sz="1200" b="1" dirty="0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2466970" y="4286252"/>
                <a:ext cx="0" cy="64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200400" y="4291015"/>
                <a:ext cx="0" cy="64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371600" y="4599801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 smtClean="0"/>
                  <a:t>Micropulse</a:t>
                </a:r>
                <a:endParaRPr lang="en-US" sz="12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9600" y="4114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Chopper: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42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Overview</a:t>
            </a:r>
          </a:p>
          <a:p>
            <a:r>
              <a:rPr lang="de-DE" b="1" dirty="0" smtClean="0"/>
              <a:t>Simulations</a:t>
            </a:r>
          </a:p>
          <a:p>
            <a:r>
              <a:rPr lang="de-DE" dirty="0" smtClean="0"/>
              <a:t>Components (Laser &amp; Detector)</a:t>
            </a:r>
          </a:p>
          <a:p>
            <a:r>
              <a:rPr lang="de-DE" dirty="0" smtClean="0"/>
              <a:t>3 MeV Test Setup</a:t>
            </a:r>
          </a:p>
          <a:p>
            <a:r>
              <a:rPr lang="de-DE" dirty="0"/>
              <a:t>Summary -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5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27154</TotalTime>
  <Words>1970</Words>
  <Application>Microsoft Macintosh PowerPoint</Application>
  <PresentationFormat>On-screen Show (4:3)</PresentationFormat>
  <Paragraphs>633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Graph</vt:lpstr>
      <vt:lpstr>Emittance Measurement  via H- Laser Stripping  at LINAC4 </vt:lpstr>
      <vt:lpstr>Contents</vt:lpstr>
      <vt:lpstr>CERN Accelerator overview</vt:lpstr>
      <vt:lpstr>LINAC 4 overview</vt:lpstr>
      <vt:lpstr>Concept of Laser Emittance Meter for 160 MeV</vt:lpstr>
      <vt:lpstr>Current Situation at end of LINAC4</vt:lpstr>
      <vt:lpstr>Setup at 3 MeV Diagnostics Testbench</vt:lpstr>
      <vt:lpstr>LINAC4 pulse structure</vt:lpstr>
      <vt:lpstr>Contents</vt:lpstr>
      <vt:lpstr>Laser-Particle Interaction</vt:lpstr>
      <vt:lpstr>Particle Distribution @ 160 MeV</vt:lpstr>
      <vt:lpstr>H0 distribution at detector plane</vt:lpstr>
      <vt:lpstr>Contents</vt:lpstr>
      <vt:lpstr>Sources for Background - Overview</vt:lpstr>
      <vt:lpstr>Model for residual gas stripping at 160 MeV</vt:lpstr>
      <vt:lpstr>Measurement Setup at 3 MeV Teststand</vt:lpstr>
      <vt:lpstr>Measurement Results from 3 MeV Teststand</vt:lpstr>
      <vt:lpstr>Contents</vt:lpstr>
      <vt:lpstr>Lasers</vt:lpstr>
      <vt:lpstr>Laser impact on system performance</vt:lpstr>
      <vt:lpstr>Detector alternatives: Overview</vt:lpstr>
      <vt:lpstr>Detector for 3 MeV Tests</vt:lpstr>
      <vt:lpstr>Contents</vt:lpstr>
      <vt:lpstr>3 MeV Testbench</vt:lpstr>
      <vt:lpstr>Setup at 3 MeV Diagnostics Testbench</vt:lpstr>
      <vt:lpstr>Integration Laser Setup</vt:lpstr>
      <vt:lpstr>Integration Laser Setup</vt:lpstr>
      <vt:lpstr>Integration diamond detector</vt:lpstr>
      <vt:lpstr>DAQ and Control Concept</vt:lpstr>
      <vt:lpstr>Contents</vt:lpstr>
      <vt:lpstr>Summary</vt:lpstr>
      <vt:lpstr>Outlook</vt:lpstr>
      <vt:lpstr>That’s it.</vt:lpstr>
      <vt:lpstr>PowerPoint Presentation</vt:lpstr>
      <vt:lpstr>Alternative for 160 MeV Setup: Gaseous detector</vt:lpstr>
      <vt:lpstr>Comparison with AD setup  (Duarte Pinto, Spanggaard)</vt:lpstr>
      <vt:lpstr>Chopper Quad settings</vt:lpstr>
      <vt:lpstr>Beam shape @ 3 MeV at laser</vt:lpstr>
      <vt:lpstr>Beam after PIMS</vt:lpstr>
      <vt:lpstr>Result: Beam dynamics @ 3 MeV</vt:lpstr>
      <vt:lpstr>Stripping &amp; propagation to detector</vt:lpstr>
      <vt:lpstr>Residual Gas Stripping</vt:lpstr>
      <vt:lpstr>Residual gas composition</vt:lpstr>
      <vt:lpstr>160 MeV Emittance Simulation</vt:lpstr>
      <vt:lpstr>3 MeV Emittance</vt:lpstr>
      <vt:lpstr>Radiation hardness</vt:lpstr>
      <vt:lpstr>Fluence Scenario @ 3 MeV</vt:lpstr>
      <vt:lpstr>To be done: Detector – Particle interaction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 Aguilera Murciano</dc:creator>
  <cp:lastModifiedBy>Thomas</cp:lastModifiedBy>
  <cp:revision>1016</cp:revision>
  <cp:lastPrinted>2012-12-05T11:37:59Z</cp:lastPrinted>
  <dcterms:created xsi:type="dcterms:W3CDTF">2006-08-16T00:00:00Z</dcterms:created>
  <dcterms:modified xsi:type="dcterms:W3CDTF">2013-09-26T14:49:40Z</dcterms:modified>
</cp:coreProperties>
</file>