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3" r:id="rId3"/>
  </p:sldMasterIdLst>
  <p:notesMasterIdLst>
    <p:notesMasterId r:id="rId23"/>
  </p:notesMasterIdLst>
  <p:sldIdLst>
    <p:sldId id="256" r:id="rId4"/>
    <p:sldId id="266" r:id="rId5"/>
    <p:sldId id="267" r:id="rId6"/>
    <p:sldId id="268" r:id="rId7"/>
    <p:sldId id="273" r:id="rId8"/>
    <p:sldId id="270" r:id="rId9"/>
    <p:sldId id="271" r:id="rId10"/>
    <p:sldId id="274" r:id="rId11"/>
    <p:sldId id="276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9" r:id="rId20"/>
    <p:sldId id="257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629" y="-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864DFD-3C6C-484E-AD04-995B1EFAB3FF}" type="datetimeFigureOut">
              <a:rPr lang="en-US" smtClean="0"/>
              <a:t>9/26/2013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4BD1A-69B2-4E14-8D28-457855EA24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69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0970FC-1409-4546-86F6-A9A37DEDE319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86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568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13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6683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5240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94740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46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9823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904875"/>
          </a:xfrm>
        </p:spPr>
        <p:txBody>
          <a:bodyPr>
            <a:normAutofit/>
          </a:bodyPr>
          <a:lstStyle>
            <a:lvl1pPr>
              <a:defRPr sz="3200" b="1">
                <a:solidFill>
                  <a:srgbClr val="00009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87338" indent="-287338">
              <a:buClr>
                <a:srgbClr val="002D86"/>
              </a:buClr>
              <a:buSzPct val="125000"/>
              <a:defRPr sz="2000">
                <a:solidFill>
                  <a:srgbClr val="003399"/>
                </a:solidFill>
              </a:defRPr>
            </a:lvl1pPr>
            <a:lvl2pPr marL="742950" indent="-285750">
              <a:defRPr sz="1800"/>
            </a:lvl2pPr>
            <a:lvl3pPr>
              <a:defRPr sz="1800">
                <a:solidFill>
                  <a:srgbClr val="006600"/>
                </a:solidFill>
              </a:defRPr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356350"/>
            <a:ext cx="2895600" cy="365125"/>
          </a:xfrm>
        </p:spPr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 descr="mark.gif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pic>
        <p:nvPicPr>
          <p:cNvPr id="8" name="Picture 7" descr="projectxLogo"/>
          <p:cNvPicPr/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7200" y="609600"/>
            <a:ext cx="1600200" cy="569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Connector 9"/>
          <p:cNvCxnSpPr/>
          <p:nvPr userDrawn="1"/>
        </p:nvCxnSpPr>
        <p:spPr>
          <a:xfrm>
            <a:off x="457200" y="12954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5668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53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82588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749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841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872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2750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0623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17139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875335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587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716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39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1409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73587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47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2254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018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2600" y="274638"/>
            <a:ext cx="5791200" cy="944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24000"/>
            <a:ext cx="8229600" cy="4602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D88F6C-15CC-494D-B386-61592607309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mark.gif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7848600" y="533400"/>
            <a:ext cx="685800" cy="685800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457200" y="1371600"/>
            <a:ext cx="8229600" cy="1588"/>
          </a:xfrm>
          <a:prstGeom prst="line">
            <a:avLst/>
          </a:prstGeom>
          <a:ln w="76200">
            <a:gradFill flip="none" rotWithShape="1">
              <a:gsLst>
                <a:gs pos="0">
                  <a:srgbClr val="C00000"/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57200" y="6172200"/>
            <a:ext cx="8229600" cy="1588"/>
          </a:xfrm>
          <a:prstGeom prst="line">
            <a:avLst/>
          </a:prstGeom>
          <a:ln w="28575">
            <a:solidFill>
              <a:srgbClr val="00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3099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0099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138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26 Sept 2013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948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Overview of Present and Future Laser Diagnostics for </a:t>
            </a:r>
            <a:r>
              <a:rPr lang="en-US" dirty="0" err="1" smtClean="0"/>
              <a:t>Fermilab</a:t>
            </a:r>
            <a:r>
              <a:rPr lang="en-US" dirty="0" smtClean="0"/>
              <a:t> H- Accelerators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Vic </a:t>
            </a:r>
            <a:r>
              <a:rPr lang="en-US" dirty="0" err="1" smtClean="0"/>
              <a:t>Scarpine</a:t>
            </a:r>
            <a:r>
              <a:rPr lang="en-US" dirty="0" smtClean="0"/>
              <a:t>, </a:t>
            </a:r>
            <a:r>
              <a:rPr lang="en-US" dirty="0" err="1" smtClean="0"/>
              <a:t>Fermilab</a:t>
            </a:r>
            <a:endParaRPr lang="en-US" dirty="0" smtClean="0"/>
          </a:p>
          <a:p>
            <a:r>
              <a:rPr lang="en-US" dirty="0" smtClean="0"/>
              <a:t>Presenting for the H- laser diagnostics team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969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 Beam Measurement </a:t>
            </a:r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4191000" cy="3886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Beam current</a:t>
            </a:r>
          </a:p>
          <a:p>
            <a:pPr lvl="1"/>
            <a:r>
              <a:rPr lang="en-US" dirty="0" smtClean="0"/>
              <a:t>DCCTs, </a:t>
            </a:r>
            <a:r>
              <a:rPr lang="en-US" dirty="0" err="1" smtClean="0"/>
              <a:t>Toroids</a:t>
            </a:r>
            <a:r>
              <a:rPr lang="en-US" dirty="0" smtClean="0"/>
              <a:t>, High-Bandwidth Resistive Wall Current Monitors (RWCM)</a:t>
            </a:r>
          </a:p>
          <a:p>
            <a:r>
              <a:rPr lang="en-US" dirty="0" smtClean="0"/>
              <a:t>Beam position and phase</a:t>
            </a:r>
          </a:p>
          <a:p>
            <a:pPr lvl="1"/>
            <a:r>
              <a:rPr lang="en-US" dirty="0" smtClean="0"/>
              <a:t>Warm and cold BPMs</a:t>
            </a:r>
          </a:p>
          <a:p>
            <a:r>
              <a:rPr lang="en-US" dirty="0" smtClean="0"/>
              <a:t>Beam energy and energy spread</a:t>
            </a:r>
          </a:p>
          <a:p>
            <a:pPr lvl="1"/>
            <a:r>
              <a:rPr lang="en-US" dirty="0" smtClean="0"/>
              <a:t>Time-of-flight from BPM phase, spectrometer magnet</a:t>
            </a:r>
          </a:p>
          <a:p>
            <a:r>
              <a:rPr lang="en-US" dirty="0" smtClean="0"/>
              <a:t>Beam transverse profiles</a:t>
            </a:r>
          </a:p>
          <a:p>
            <a:pPr lvl="1"/>
            <a:r>
              <a:rPr lang="en-US" dirty="0" smtClean="0"/>
              <a:t>Wire scanners, multi-wires, </a:t>
            </a:r>
            <a:r>
              <a:rPr lang="en-US" i="1" dirty="0" smtClean="0">
                <a:solidFill>
                  <a:srgbClr val="FF0000"/>
                </a:solidFill>
              </a:rPr>
              <a:t>laser wires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Laser Workshop, Vic Scarpine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648200" y="1524000"/>
            <a:ext cx="4191000" cy="420936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87338" indent="-287338" algn="l" defTabSz="914400" rtl="0" eaLnBrk="1" latinLnBrk="0" hangingPunct="1">
              <a:spcBef>
                <a:spcPct val="20000"/>
              </a:spcBef>
              <a:buClr>
                <a:srgbClr val="002D86"/>
              </a:buClr>
              <a:buSzPct val="125000"/>
              <a:buFont typeface="Arial" pitchFamily="34" charset="0"/>
              <a:buChar char="•"/>
              <a:defRPr sz="2000" kern="1200">
                <a:solidFill>
                  <a:srgbClr val="003399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rgbClr val="006600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Beam transverse </a:t>
            </a:r>
            <a:r>
              <a:rPr lang="en-US" dirty="0" err="1" smtClean="0"/>
              <a:t>emittance</a:t>
            </a:r>
            <a:endParaRPr lang="en-US" dirty="0" smtClean="0"/>
          </a:p>
          <a:p>
            <a:pPr lvl="1"/>
            <a:r>
              <a:rPr lang="en-US" dirty="0" smtClean="0"/>
              <a:t>Allison scanner, slit-wire scanners</a:t>
            </a:r>
            <a:r>
              <a:rPr lang="en-US" b="1" dirty="0" smtClean="0">
                <a:solidFill>
                  <a:srgbClr val="008000"/>
                </a:solidFill>
              </a:rPr>
              <a:t>, </a:t>
            </a:r>
            <a:r>
              <a:rPr lang="en-US" i="1" dirty="0" smtClean="0">
                <a:solidFill>
                  <a:srgbClr val="FF0000"/>
                </a:solidFill>
              </a:rPr>
              <a:t>laser </a:t>
            </a:r>
            <a:r>
              <a:rPr lang="en-US" i="1" dirty="0" err="1" smtClean="0">
                <a:solidFill>
                  <a:srgbClr val="FF0000"/>
                </a:solidFill>
              </a:rPr>
              <a:t>emittance</a:t>
            </a:r>
            <a:r>
              <a:rPr lang="en-US" i="1" dirty="0" smtClean="0">
                <a:solidFill>
                  <a:srgbClr val="FF0000"/>
                </a:solidFill>
              </a:rPr>
              <a:t> monitor</a:t>
            </a:r>
          </a:p>
          <a:p>
            <a:r>
              <a:rPr lang="en-US" dirty="0" smtClean="0"/>
              <a:t>Beam longitudinal profiles</a:t>
            </a:r>
          </a:p>
          <a:p>
            <a:pPr lvl="1"/>
            <a:r>
              <a:rPr lang="en-US" dirty="0" smtClean="0"/>
              <a:t>Wire-based bunch shape monitor, </a:t>
            </a:r>
            <a:r>
              <a:rPr lang="en-US" i="1" dirty="0" smtClean="0">
                <a:solidFill>
                  <a:srgbClr val="FF0000"/>
                </a:solidFill>
              </a:rPr>
              <a:t>picosecond laser wires</a:t>
            </a:r>
          </a:p>
          <a:p>
            <a:r>
              <a:rPr lang="en-US" dirty="0" smtClean="0"/>
              <a:t>Beam halo</a:t>
            </a:r>
          </a:p>
          <a:p>
            <a:pPr lvl="1"/>
            <a:r>
              <a:rPr lang="en-US" dirty="0" smtClean="0"/>
              <a:t>Vibrating wire, high-gain wires, </a:t>
            </a:r>
            <a:r>
              <a:rPr lang="en-US" i="1" dirty="0" smtClean="0">
                <a:solidFill>
                  <a:srgbClr val="FF0000"/>
                </a:solidFill>
              </a:rPr>
              <a:t>laser </a:t>
            </a:r>
            <a:r>
              <a:rPr lang="en-US" i="1" dirty="0" smtClean="0">
                <a:solidFill>
                  <a:srgbClr val="FF0000"/>
                </a:solidFill>
              </a:rPr>
              <a:t>wires</a:t>
            </a:r>
            <a:r>
              <a:rPr lang="en-US" dirty="0" smtClean="0"/>
              <a:t>, </a:t>
            </a:r>
            <a:r>
              <a:rPr lang="en-US" dirty="0" smtClean="0"/>
              <a:t>apertures, diamond detectors</a:t>
            </a:r>
          </a:p>
          <a:p>
            <a:r>
              <a:rPr lang="en-US" dirty="0" smtClean="0"/>
              <a:t>Beam loss monitoring</a:t>
            </a:r>
          </a:p>
          <a:p>
            <a:pPr lvl="1"/>
            <a:r>
              <a:rPr lang="en-US" dirty="0" smtClean="0"/>
              <a:t>Ion chambers, neutron detectors</a:t>
            </a:r>
          </a:p>
          <a:p>
            <a:r>
              <a:rPr lang="en-US" dirty="0" smtClean="0"/>
              <a:t>Chopped beam extinction efficiency</a:t>
            </a:r>
          </a:p>
          <a:p>
            <a:pPr lvl="1"/>
            <a:r>
              <a:rPr lang="en-US" dirty="0" smtClean="0"/>
              <a:t>High-Bandwidth RWCM, single (few) particle detection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1000" y="5726668"/>
            <a:ext cx="5562600" cy="369332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99"/>
                </a:solidFill>
              </a:rPr>
              <a:t>List of ~ 15 unique instruments needed for Project X </a:t>
            </a:r>
          </a:p>
        </p:txBody>
      </p:sp>
    </p:spTree>
    <p:extLst>
      <p:ext uri="{BB962C8B-B14F-4D97-AF65-F5344CB8AC3E}">
        <p14:creationId xmlns:p14="http://schemas.microsoft.com/office/powerpoint/2010/main" val="1935788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X Injector Experiment (</a:t>
            </a:r>
            <a:r>
              <a:rPr lang="en-US" dirty="0" smtClean="0"/>
              <a:t>PXIE</a:t>
            </a:r>
            <a:r>
              <a:rPr lang="en-US" dirty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Build an integrated systems test of the first ~ 30 MeV of Project X</a:t>
            </a:r>
          </a:p>
          <a:p>
            <a:pPr marL="741362" lvl="1"/>
            <a:r>
              <a:rPr lang="en-US" dirty="0" smtClean="0"/>
              <a:t>Validate front-end concept to minimize technical risk elements</a:t>
            </a:r>
          </a:p>
          <a:p>
            <a:pPr marL="741362" lvl="1"/>
            <a:r>
              <a:rPr lang="en-US" dirty="0" smtClean="0"/>
              <a:t>Demonstrate wideband chopper</a:t>
            </a:r>
          </a:p>
          <a:p>
            <a:pPr marL="741362" lvl="1"/>
            <a:r>
              <a:rPr lang="en-US" dirty="0"/>
              <a:t>L</a:t>
            </a:r>
            <a:r>
              <a:rPr lang="en-US" dirty="0" smtClean="0"/>
              <a:t>ow-</a:t>
            </a:r>
            <a:r>
              <a:rPr lang="en-US" dirty="0" smtClean="0">
                <a:latin typeface="Symbol" pitchFamily="18" charset="2"/>
              </a:rPr>
              <a:t>b</a:t>
            </a:r>
            <a:r>
              <a:rPr lang="en-US" dirty="0" smtClean="0"/>
              <a:t> superconducting acceleration</a:t>
            </a:r>
          </a:p>
          <a:p>
            <a:pPr marL="455612" lvl="1" indent="0">
              <a:buNone/>
            </a:pPr>
            <a:r>
              <a:rPr lang="en-US" sz="2000" dirty="0" smtClean="0">
                <a:solidFill>
                  <a:srgbClr val="0070C0"/>
                </a:solidFill>
              </a:rPr>
              <a:t>Integrated systems test goals:</a:t>
            </a:r>
          </a:p>
          <a:p>
            <a:pPr marL="741362" lvl="1"/>
            <a:r>
              <a:rPr lang="en-US" dirty="0" smtClean="0"/>
              <a:t>1 mA average current with 80% chopping of beam in MEBT</a:t>
            </a:r>
          </a:p>
          <a:p>
            <a:pPr marL="741362" lvl="1"/>
            <a:r>
              <a:rPr lang="en-US" dirty="0" smtClean="0"/>
              <a:t>Efficient acceleration with minimal </a:t>
            </a:r>
            <a:r>
              <a:rPr lang="en-US" dirty="0" err="1" smtClean="0"/>
              <a:t>emittance</a:t>
            </a:r>
            <a:r>
              <a:rPr lang="en-US" dirty="0" smtClean="0"/>
              <a:t> dilution</a:t>
            </a:r>
          </a:p>
          <a:p>
            <a:pPr marL="741362" lvl="1"/>
            <a:endParaRPr lang="en-US" dirty="0"/>
          </a:p>
          <a:p>
            <a:pPr marL="0" indent="0">
              <a:buNone/>
            </a:pPr>
            <a:r>
              <a:rPr lang="en-US" i="1" dirty="0" smtClean="0">
                <a:solidFill>
                  <a:srgbClr val="FF0000"/>
                </a:solidFill>
              </a:rPr>
              <a:t>The scope of beam diagnostics are to identify and provide the instrumentation systems necessary to successful commission, characterize and operate PXIE  and to validate the system test goals.</a:t>
            </a:r>
          </a:p>
          <a:p>
            <a:pPr marL="0" indent="0">
              <a:buNone/>
            </a:pPr>
            <a:endParaRPr lang="en-US" dirty="0" smtClean="0"/>
          </a:p>
          <a:p>
            <a:pPr marL="455612" lvl="1" indent="0">
              <a:buNone/>
            </a:pPr>
            <a:r>
              <a:rPr lang="en-US" sz="2400" i="1" dirty="0" smtClean="0">
                <a:solidFill>
                  <a:srgbClr val="FF0000"/>
                </a:solidFill>
              </a:rPr>
              <a:t>Development and testing of H- laser diagnostics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455612" lvl="1" indent="0">
              <a:buNone/>
            </a:pPr>
            <a:endParaRPr lang="en-US" sz="2400" i="1" dirty="0" smtClean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Laser Workshop, Vic Scarpine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934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73" y="1676400"/>
            <a:ext cx="8867927" cy="92593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Page </a:t>
            </a:r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562600" cy="1143000"/>
          </a:xfrm>
        </p:spPr>
        <p:txBody>
          <a:bodyPr/>
          <a:lstStyle/>
          <a:p>
            <a:r>
              <a:rPr lang="en-US" dirty="0" smtClean="0"/>
              <a:t>PXIE </a:t>
            </a:r>
            <a:r>
              <a:rPr lang="en-US" dirty="0" err="1" smtClean="0"/>
              <a:t>Beamline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45473" y="3125339"/>
            <a:ext cx="8998526" cy="3069064"/>
          </a:xfrm>
        </p:spPr>
        <p:txBody>
          <a:bodyPr>
            <a:normAutofit fontScale="92500" lnSpcReduction="10000"/>
          </a:bodyPr>
          <a:lstStyle/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H- source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30 </a:t>
            </a:r>
            <a:r>
              <a:rPr lang="en-US" kern="0" dirty="0" err="1" smtClean="0">
                <a:solidFill>
                  <a:schemeClr val="tx1"/>
                </a:solidFill>
              </a:rPr>
              <a:t>keV</a:t>
            </a:r>
            <a:endParaRPr lang="en-US" kern="0" dirty="0" smtClean="0">
              <a:solidFill>
                <a:schemeClr val="tx1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LEBT with beam pre-chopping</a:t>
            </a: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CW RFQ operating at 162.5 MHz and delivering 5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2.1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i="1" kern="0" dirty="0" smtClean="0">
                <a:solidFill>
                  <a:srgbClr val="FF0000"/>
                </a:solidFill>
              </a:rPr>
              <a:t>MEBT with integrated wide-band chopper and beam absorbers capable of generating arbitrary bunch patterns at 162.5 MHz,  and disposing of 4 </a:t>
            </a:r>
            <a:r>
              <a:rPr lang="en-US" i="1" kern="0" dirty="0" err="1" smtClean="0">
                <a:solidFill>
                  <a:srgbClr val="FF0000"/>
                </a:solidFill>
              </a:rPr>
              <a:t>mA</a:t>
            </a:r>
            <a:r>
              <a:rPr lang="en-US" i="1" kern="0" dirty="0" smtClean="0">
                <a:solidFill>
                  <a:srgbClr val="FF0000"/>
                </a:solidFill>
              </a:rPr>
              <a:t> average beam current</a:t>
            </a: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Low beta superconducting </a:t>
            </a:r>
            <a:r>
              <a:rPr lang="en-US" kern="0" dirty="0" err="1" smtClean="0">
                <a:solidFill>
                  <a:schemeClr val="tx1"/>
                </a:solidFill>
              </a:rPr>
              <a:t>cryomodules</a:t>
            </a:r>
            <a:r>
              <a:rPr lang="en-US" kern="0" dirty="0" smtClean="0">
                <a:solidFill>
                  <a:schemeClr val="tx1"/>
                </a:solidFill>
              </a:rPr>
              <a:t>: 1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to ~25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endParaRPr lang="en-US" kern="0" dirty="0" smtClean="0">
              <a:solidFill>
                <a:schemeClr val="tx1"/>
              </a:solidFill>
            </a:endParaRP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kern="0" dirty="0" smtClean="0">
                <a:solidFill>
                  <a:schemeClr val="tx1"/>
                </a:solidFill>
              </a:rPr>
              <a:t>Beam dump capable of accommodating 2 </a:t>
            </a:r>
            <a:r>
              <a:rPr lang="en-US" kern="0" dirty="0" err="1" smtClean="0">
                <a:solidFill>
                  <a:schemeClr val="tx1"/>
                </a:solidFill>
              </a:rPr>
              <a:t>mA</a:t>
            </a:r>
            <a:r>
              <a:rPr lang="en-US" kern="0" dirty="0" smtClean="0">
                <a:solidFill>
                  <a:schemeClr val="tx1"/>
                </a:solidFill>
              </a:rPr>
              <a:t> at 25 </a:t>
            </a:r>
            <a:r>
              <a:rPr lang="en-US" kern="0" dirty="0" err="1" smtClean="0">
                <a:solidFill>
                  <a:schemeClr val="tx1"/>
                </a:solidFill>
              </a:rPr>
              <a:t>MeV</a:t>
            </a:r>
            <a:r>
              <a:rPr lang="en-US" kern="0" dirty="0" smtClean="0">
                <a:solidFill>
                  <a:schemeClr val="tx1"/>
                </a:solidFill>
              </a:rPr>
              <a:t> (50 kW) for extended periods.</a:t>
            </a:r>
          </a:p>
          <a:p>
            <a:pPr eaLnBrk="0" fontAlgn="base" hangingPunct="0">
              <a:spcAft>
                <a:spcPct val="0"/>
              </a:spcAft>
              <a:buClr>
                <a:schemeClr val="tx1"/>
              </a:buClr>
              <a:buSzPct val="80000"/>
              <a:defRPr/>
            </a:pPr>
            <a:r>
              <a:rPr lang="en-US" i="1" kern="0" dirty="0" smtClean="0">
                <a:solidFill>
                  <a:srgbClr val="FF0000"/>
                </a:solidFill>
              </a:rPr>
              <a:t>Associated beam diagnostics</a:t>
            </a:r>
            <a:r>
              <a:rPr lang="en-US" kern="0" dirty="0" smtClean="0">
                <a:solidFill>
                  <a:schemeClr val="tx1"/>
                </a:solidFill>
              </a:rPr>
              <a:t>, utilities and shielding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6821" y="16880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RFQ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971800" y="1688068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MEBT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00600" y="16118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HWR-CM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10900" y="1600200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SSR1-CM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6453" y="1524000"/>
            <a:ext cx="7745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rgbClr val="C00000"/>
                </a:solidFill>
              </a:rPr>
              <a:t>H- </a:t>
            </a:r>
          </a:p>
          <a:p>
            <a:pPr algn="ctr"/>
            <a:r>
              <a:rPr lang="en-US" dirty="0" smtClean="0">
                <a:solidFill>
                  <a:srgbClr val="C00000"/>
                </a:solidFill>
              </a:rPr>
              <a:t>LEBT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86200" y="2743200"/>
            <a:ext cx="13965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~ 40 m long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051061" y="1524000"/>
            <a:ext cx="8643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HEBT/</a:t>
            </a:r>
          </a:p>
          <a:p>
            <a:r>
              <a:rPr lang="en-US" dirty="0" smtClean="0">
                <a:solidFill>
                  <a:srgbClr val="C00000"/>
                </a:solidFill>
              </a:rPr>
              <a:t>Dump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569195" y="2286000"/>
            <a:ext cx="10695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1 mA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~ 25 MeV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5000" y="2286000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5 mA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~ 2.1 MeV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67939" y="2286000"/>
            <a:ext cx="8226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70C0"/>
                </a:solidFill>
              </a:rPr>
              <a:t>5 mA</a:t>
            </a:r>
          </a:p>
          <a:p>
            <a:r>
              <a:rPr lang="en-US" sz="1600" dirty="0" smtClean="0">
                <a:solidFill>
                  <a:srgbClr val="0070C0"/>
                </a:solidFill>
              </a:rPr>
              <a:t>30 </a:t>
            </a:r>
            <a:r>
              <a:rPr lang="en-US" sz="1600" dirty="0" err="1" smtClean="0">
                <a:solidFill>
                  <a:srgbClr val="0070C0"/>
                </a:solidFill>
              </a:rPr>
              <a:t>keV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5282736" y="2895600"/>
            <a:ext cx="3632664" cy="0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276073" y="2895600"/>
            <a:ext cx="3610127" cy="42446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49568" y="2286000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>
                <a:solidFill>
                  <a:srgbClr val="0070C0"/>
                </a:solidFill>
              </a:rPr>
              <a:t>1</a:t>
            </a:r>
            <a:r>
              <a:rPr lang="en-US" sz="1600" dirty="0" smtClean="0">
                <a:solidFill>
                  <a:srgbClr val="0070C0"/>
                </a:solidFill>
              </a:rPr>
              <a:t> mA</a:t>
            </a:r>
          </a:p>
          <a:p>
            <a:pPr algn="ctr"/>
            <a:r>
              <a:rPr lang="en-US" sz="1600" dirty="0" smtClean="0">
                <a:solidFill>
                  <a:srgbClr val="0070C0"/>
                </a:solidFill>
              </a:rPr>
              <a:t>~ 2.1 MeV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MEBT Instrumentation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945673"/>
            <a:ext cx="8229600" cy="2302728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/>
              <a:t>MEBT Operational Beam Measurements:</a:t>
            </a:r>
            <a:r>
              <a:rPr lang="en-US" dirty="0">
                <a:solidFill>
                  <a:srgbClr val="FF0000"/>
                </a:solidFill>
              </a:rPr>
              <a:t> (red = CW)</a:t>
            </a:r>
          </a:p>
          <a:p>
            <a:pPr marL="285750" indent="-285750"/>
            <a:r>
              <a:rPr lang="en-US" dirty="0"/>
              <a:t>Transverse position  -</a:t>
            </a:r>
            <a:r>
              <a:rPr lang="en-US" dirty="0">
                <a:solidFill>
                  <a:srgbClr val="FF0000"/>
                </a:solidFill>
              </a:rPr>
              <a:t> BPMs</a:t>
            </a:r>
          </a:p>
          <a:p>
            <a:pPr marL="285750" indent="-285750"/>
            <a:r>
              <a:rPr lang="en-US" dirty="0"/>
              <a:t>Bunch Phase – </a:t>
            </a:r>
            <a:r>
              <a:rPr lang="en-US" dirty="0" smtClean="0">
                <a:solidFill>
                  <a:srgbClr val="FF0000"/>
                </a:solidFill>
              </a:rPr>
              <a:t>BPMs </a:t>
            </a:r>
            <a:r>
              <a:rPr lang="en-US" dirty="0" smtClean="0">
                <a:solidFill>
                  <a:srgbClr val="FF0000"/>
                </a:solidFill>
                <a:sym typeface="Wingdings" pitchFamily="2" charset="2"/>
              </a:rPr>
              <a:t> time-of-flight  beam energy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/>
            <a:r>
              <a:rPr lang="en-US" dirty="0"/>
              <a:t>Beam Current –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DCCT, </a:t>
            </a:r>
            <a:r>
              <a:rPr lang="en-US" dirty="0" err="1" smtClean="0">
                <a:solidFill>
                  <a:srgbClr val="FF0000"/>
                </a:solidFill>
              </a:rPr>
              <a:t>Toroids</a:t>
            </a:r>
            <a:r>
              <a:rPr lang="en-US" dirty="0" smtClean="0">
                <a:solidFill>
                  <a:srgbClr val="FF0000"/>
                </a:solidFill>
              </a:rPr>
              <a:t>, RWCM </a:t>
            </a:r>
            <a:r>
              <a:rPr lang="en-US" dirty="0">
                <a:solidFill>
                  <a:srgbClr val="FF0000"/>
                </a:solidFill>
              </a:rPr>
              <a:t>(resistive wall current monitor</a:t>
            </a:r>
            <a:r>
              <a:rPr lang="en-US" dirty="0" smtClean="0">
                <a:solidFill>
                  <a:srgbClr val="FF0000"/>
                </a:solidFill>
              </a:rPr>
              <a:t>)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/>
            <a:r>
              <a:rPr lang="en-US" dirty="0"/>
              <a:t>Extinction </a:t>
            </a:r>
            <a:r>
              <a:rPr lang="en-US" dirty="0" smtClean="0"/>
              <a:t>–</a:t>
            </a:r>
            <a:r>
              <a:rPr lang="en-US" dirty="0" smtClean="0">
                <a:solidFill>
                  <a:srgbClr val="FF0000"/>
                </a:solidFill>
              </a:rPr>
              <a:t> RWCM with fast scope</a:t>
            </a:r>
            <a:endParaRPr lang="en-US" dirty="0">
              <a:solidFill>
                <a:srgbClr val="FF0000"/>
              </a:solidFill>
            </a:endParaRPr>
          </a:p>
          <a:p>
            <a:pPr marL="285750" indent="-285750"/>
            <a:r>
              <a:rPr lang="en-US" dirty="0"/>
              <a:t>Transverse shape – wire scanners, </a:t>
            </a:r>
            <a:r>
              <a:rPr lang="en-US" dirty="0">
                <a:solidFill>
                  <a:srgbClr val="FF0000"/>
                </a:solidFill>
              </a:rPr>
              <a:t>laser wires</a:t>
            </a:r>
          </a:p>
          <a:p>
            <a:pPr marL="285750" indent="-285750"/>
            <a:r>
              <a:rPr lang="en-US" dirty="0"/>
              <a:t>Transverse </a:t>
            </a:r>
            <a:r>
              <a:rPr lang="en-US" dirty="0" err="1"/>
              <a:t>emittance</a:t>
            </a:r>
            <a:r>
              <a:rPr lang="en-US" dirty="0"/>
              <a:t> – </a:t>
            </a:r>
            <a:r>
              <a:rPr lang="en-US" dirty="0" smtClean="0"/>
              <a:t>slit/</a:t>
            </a:r>
            <a:r>
              <a:rPr lang="en-US" dirty="0" err="1" smtClean="0"/>
              <a:t>multiwire</a:t>
            </a:r>
            <a:r>
              <a:rPr lang="en-US" dirty="0" smtClean="0"/>
              <a:t> (low-res), double slit/Faraday cup (hi-res), Quad scans</a:t>
            </a:r>
            <a:endParaRPr lang="en-US" dirty="0"/>
          </a:p>
          <a:p>
            <a:pPr marL="285750" indent="-285750"/>
            <a:r>
              <a:rPr lang="en-US" dirty="0"/>
              <a:t>Longitudinal shape </a:t>
            </a:r>
            <a:r>
              <a:rPr lang="en-US" dirty="0" smtClean="0"/>
              <a:t>– </a:t>
            </a:r>
            <a:r>
              <a:rPr lang="en-US" dirty="0">
                <a:solidFill>
                  <a:srgbClr val="FF0000"/>
                </a:solidFill>
              </a:rPr>
              <a:t>laser </a:t>
            </a:r>
            <a:r>
              <a:rPr lang="en-US" dirty="0" smtClean="0">
                <a:solidFill>
                  <a:srgbClr val="FF0000"/>
                </a:solidFill>
              </a:rPr>
              <a:t>wires, chopper,</a:t>
            </a:r>
            <a:r>
              <a:rPr lang="en-US" dirty="0" smtClean="0">
                <a:solidFill>
                  <a:srgbClr val="000099"/>
                </a:solidFill>
              </a:rPr>
              <a:t> wire </a:t>
            </a:r>
            <a:r>
              <a:rPr lang="en-US" dirty="0" smtClean="0"/>
              <a:t>bunch shape monitor</a:t>
            </a:r>
            <a:endParaRPr lang="en-US" dirty="0"/>
          </a:p>
          <a:p>
            <a:pPr marL="285750" indent="-285750"/>
            <a:r>
              <a:rPr lang="en-US" dirty="0"/>
              <a:t>Absorber Profiler –</a:t>
            </a:r>
            <a:r>
              <a:rPr lang="en-US" dirty="0">
                <a:solidFill>
                  <a:srgbClr val="FF0000"/>
                </a:solidFill>
              </a:rPr>
              <a:t> OTR </a:t>
            </a:r>
            <a:r>
              <a:rPr lang="en-US" dirty="0" smtClean="0">
                <a:solidFill>
                  <a:srgbClr val="FF0000"/>
                </a:solidFill>
              </a:rPr>
              <a:t>Imager or IR imager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Laser Workshop, Vic Scarpine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80" y="1278672"/>
            <a:ext cx="7348731" cy="128433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80" y="2321680"/>
            <a:ext cx="7849920" cy="123525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34678" y="3637896"/>
            <a:ext cx="5941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94280" y="3640873"/>
            <a:ext cx="76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Kick1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5789880" y="3637896"/>
            <a:ext cx="763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Dump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130278" y="3640873"/>
            <a:ext cx="5179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875480" y="3654624"/>
            <a:ext cx="6871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Kick2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7009080" y="3637895"/>
            <a:ext cx="458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8075880" y="2193072"/>
            <a:ext cx="0" cy="357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085280" y="2200692"/>
            <a:ext cx="0" cy="357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4189680" y="2200692"/>
            <a:ext cx="0" cy="357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2208480" y="2254032"/>
            <a:ext cx="0" cy="357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836880" y="2254032"/>
            <a:ext cx="0" cy="357361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2438400" y="1828800"/>
            <a:ext cx="6096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924800" y="1828800"/>
            <a:ext cx="6096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4574224" y="5105400"/>
            <a:ext cx="6096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6282522" y="5638800"/>
            <a:ext cx="609600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7450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686800" cy="838200"/>
          </a:xfrm>
        </p:spPr>
        <p:txBody>
          <a:bodyPr>
            <a:normAutofit/>
          </a:bodyPr>
          <a:lstStyle/>
          <a:p>
            <a:r>
              <a:rPr lang="en-US" dirty="0" smtClean="0"/>
              <a:t>Current HEBT concept</a:t>
            </a:r>
            <a:endParaRPr lang="en-US" dirty="0"/>
          </a:p>
        </p:txBody>
      </p:sp>
      <p:cxnSp>
        <p:nvCxnSpPr>
          <p:cNvPr id="7" name="Straight Connector 6"/>
          <p:cNvCxnSpPr>
            <a:endCxn id="49" idx="3"/>
          </p:cNvCxnSpPr>
          <p:nvPr/>
        </p:nvCxnSpPr>
        <p:spPr>
          <a:xfrm flipV="1">
            <a:off x="284813" y="2121408"/>
            <a:ext cx="7615603" cy="2803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9"/>
          <p:cNvGrpSpPr/>
          <p:nvPr/>
        </p:nvGrpSpPr>
        <p:grpSpPr>
          <a:xfrm>
            <a:off x="833985" y="1824738"/>
            <a:ext cx="322102" cy="662065"/>
            <a:chOff x="833985" y="1824738"/>
            <a:chExt cx="322102" cy="662065"/>
          </a:xfrm>
        </p:grpSpPr>
        <p:sp>
          <p:nvSpPr>
            <p:cNvPr id="4" name="Rectangle 3"/>
            <p:cNvSpPr/>
            <p:nvPr/>
          </p:nvSpPr>
          <p:spPr>
            <a:xfrm>
              <a:off x="833985" y="1824738"/>
              <a:ext cx="45719" cy="659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1110368" y="1827236"/>
              <a:ext cx="45719" cy="659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 flipV="1">
              <a:off x="935559" y="2133592"/>
              <a:ext cx="112192" cy="4571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 rot="2249191" flipV="1">
            <a:off x="5274238" y="2573903"/>
            <a:ext cx="159581" cy="45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6" name="Group 10"/>
          <p:cNvGrpSpPr/>
          <p:nvPr/>
        </p:nvGrpSpPr>
        <p:grpSpPr>
          <a:xfrm>
            <a:off x="3129550" y="1805686"/>
            <a:ext cx="322102" cy="662065"/>
            <a:chOff x="833985" y="1824738"/>
            <a:chExt cx="322102" cy="662065"/>
          </a:xfrm>
        </p:grpSpPr>
        <p:sp>
          <p:nvSpPr>
            <p:cNvPr id="12" name="Rectangle 11"/>
            <p:cNvSpPr/>
            <p:nvPr/>
          </p:nvSpPr>
          <p:spPr>
            <a:xfrm>
              <a:off x="833985" y="1824738"/>
              <a:ext cx="45719" cy="659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10368" y="1827236"/>
              <a:ext cx="45719" cy="659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 flipV="1">
              <a:off x="935559" y="2133592"/>
              <a:ext cx="112192" cy="4571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76"/>
          <p:cNvGrpSpPr/>
          <p:nvPr/>
        </p:nvGrpSpPr>
        <p:grpSpPr>
          <a:xfrm>
            <a:off x="1271588" y="1762074"/>
            <a:ext cx="276224" cy="790575"/>
            <a:chOff x="1271588" y="1762074"/>
            <a:chExt cx="276224" cy="790575"/>
          </a:xfrm>
        </p:grpSpPr>
        <p:sp>
          <p:nvSpPr>
            <p:cNvPr id="16" name="Rectangle 15"/>
            <p:cNvSpPr/>
            <p:nvPr/>
          </p:nvSpPr>
          <p:spPr>
            <a:xfrm>
              <a:off x="1271588" y="1762074"/>
              <a:ext cx="157162" cy="79057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502093" y="1919234"/>
              <a:ext cx="45719" cy="466725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18" name="Rounded Rectangle 17"/>
          <p:cNvSpPr/>
          <p:nvPr/>
        </p:nvSpPr>
        <p:spPr>
          <a:xfrm>
            <a:off x="1666875" y="1628775"/>
            <a:ext cx="1381125" cy="11049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33562" y="2205036"/>
            <a:ext cx="11668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Multi-port 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Diagnostics Box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928938" y="1695450"/>
            <a:ext cx="45719" cy="28098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704966" y="169544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Extinction Monitor</a:t>
            </a:r>
          </a:p>
        </p:txBody>
      </p:sp>
      <p:sp>
        <p:nvSpPr>
          <p:cNvPr id="23" name="Rectangle 22"/>
          <p:cNvSpPr/>
          <p:nvPr/>
        </p:nvSpPr>
        <p:spPr>
          <a:xfrm flipV="1">
            <a:off x="4316934" y="2105016"/>
            <a:ext cx="112192" cy="4571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11" name="Group 29"/>
          <p:cNvGrpSpPr/>
          <p:nvPr/>
        </p:nvGrpSpPr>
        <p:grpSpPr>
          <a:xfrm>
            <a:off x="4631961" y="1903751"/>
            <a:ext cx="2729421" cy="2206431"/>
            <a:chOff x="4572000" y="1695450"/>
            <a:chExt cx="5717607" cy="3969186"/>
          </a:xfrm>
        </p:grpSpPr>
        <p:sp>
          <p:nvSpPr>
            <p:cNvPr id="27" name="Freeform 26"/>
            <p:cNvSpPr/>
            <p:nvPr/>
          </p:nvSpPr>
          <p:spPr>
            <a:xfrm>
              <a:off x="4572000" y="1695450"/>
              <a:ext cx="1166812" cy="1233488"/>
            </a:xfrm>
            <a:custGeom>
              <a:avLst/>
              <a:gdLst>
                <a:gd name="connsiteX0" fmla="*/ 0 w 1166812"/>
                <a:gd name="connsiteY0" fmla="*/ 0 h 1233488"/>
                <a:gd name="connsiteX1" fmla="*/ 0 w 1166812"/>
                <a:gd name="connsiteY1" fmla="*/ 790575 h 1233488"/>
                <a:gd name="connsiteX2" fmla="*/ 252412 w 1166812"/>
                <a:gd name="connsiteY2" fmla="*/ 790575 h 1233488"/>
                <a:gd name="connsiteX3" fmla="*/ 828675 w 1166812"/>
                <a:gd name="connsiteY3" fmla="*/ 1233488 h 1233488"/>
                <a:gd name="connsiteX4" fmla="*/ 1166812 w 1166812"/>
                <a:gd name="connsiteY4" fmla="*/ 676275 h 1233488"/>
                <a:gd name="connsiteX5" fmla="*/ 328612 w 1166812"/>
                <a:gd name="connsiteY5" fmla="*/ 0 h 1233488"/>
                <a:gd name="connsiteX6" fmla="*/ 0 w 1166812"/>
                <a:gd name="connsiteY6" fmla="*/ 0 h 123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66812" h="1233488">
                  <a:moveTo>
                    <a:pt x="0" y="0"/>
                  </a:moveTo>
                  <a:lnTo>
                    <a:pt x="0" y="790575"/>
                  </a:lnTo>
                  <a:lnTo>
                    <a:pt x="252412" y="790575"/>
                  </a:lnTo>
                  <a:lnTo>
                    <a:pt x="828675" y="1233488"/>
                  </a:lnTo>
                  <a:lnTo>
                    <a:pt x="1166812" y="676275"/>
                  </a:lnTo>
                  <a:lnTo>
                    <a:pt x="328612" y="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4823710" y="2119313"/>
              <a:ext cx="5465897" cy="354532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TextBox 27"/>
          <p:cNvSpPr txBox="1"/>
          <p:nvPr/>
        </p:nvSpPr>
        <p:spPr>
          <a:xfrm>
            <a:off x="585803" y="3167096"/>
            <a:ext cx="103105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prstClr val="black"/>
                </a:solidFill>
              </a:rPr>
              <a:t>Quad doublet</a:t>
            </a:r>
          </a:p>
          <a:p>
            <a:r>
              <a:rPr lang="en-US" sz="1100" dirty="0">
                <a:solidFill>
                  <a:prstClr val="black"/>
                </a:solidFill>
              </a:rPr>
              <a:t>With X&amp;Y corr.</a:t>
            </a:r>
          </a:p>
        </p:txBody>
      </p:sp>
      <p:grpSp>
        <p:nvGrpSpPr>
          <p:cNvPr id="15" name="Group 33"/>
          <p:cNvGrpSpPr/>
          <p:nvPr/>
        </p:nvGrpSpPr>
        <p:grpSpPr>
          <a:xfrm>
            <a:off x="381000" y="2743200"/>
            <a:ext cx="1600518" cy="261610"/>
            <a:chOff x="756870" y="4800600"/>
            <a:chExt cx="1600518" cy="261610"/>
          </a:xfrm>
        </p:grpSpPr>
        <p:sp>
          <p:nvSpPr>
            <p:cNvPr id="32" name="Rectangle 31"/>
            <p:cNvSpPr/>
            <p:nvPr/>
          </p:nvSpPr>
          <p:spPr>
            <a:xfrm flipV="1">
              <a:off x="756870" y="4945752"/>
              <a:ext cx="112192" cy="4571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03144" y="4800600"/>
              <a:ext cx="1454244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100" dirty="0">
                  <a:solidFill>
                    <a:prstClr val="black"/>
                  </a:solidFill>
                </a:rPr>
                <a:t>BPM (4 button warm)</a:t>
              </a:r>
            </a:p>
          </p:txBody>
        </p:sp>
      </p:grpSp>
      <p:sp>
        <p:nvSpPr>
          <p:cNvPr id="39" name="Rectangle 38"/>
          <p:cNvSpPr/>
          <p:nvPr/>
        </p:nvSpPr>
        <p:spPr>
          <a:xfrm rot="2234615">
            <a:off x="6917382" y="3764505"/>
            <a:ext cx="1034270" cy="8869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prstClr val="white"/>
                </a:solidFill>
              </a:rPr>
              <a:t>High-Power</a:t>
            </a:r>
            <a:endParaRPr lang="en-US" dirty="0">
              <a:solidFill>
                <a:prstClr val="white"/>
              </a:solidFill>
            </a:endParaRPr>
          </a:p>
          <a:p>
            <a:pPr algn="ctr"/>
            <a:r>
              <a:rPr lang="en-US" dirty="0">
                <a:solidFill>
                  <a:prstClr val="white"/>
                </a:solidFill>
              </a:rPr>
              <a:t>Dump</a:t>
            </a:r>
          </a:p>
        </p:txBody>
      </p:sp>
      <p:sp>
        <p:nvSpPr>
          <p:cNvPr id="40" name="Rounded Rectangle 39"/>
          <p:cNvSpPr/>
          <p:nvPr/>
        </p:nvSpPr>
        <p:spPr>
          <a:xfrm rot="2274647">
            <a:off x="6162990" y="2959752"/>
            <a:ext cx="328422" cy="7277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R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W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C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41" name="Rectangle 40"/>
          <p:cNvSpPr/>
          <p:nvPr/>
        </p:nvSpPr>
        <p:spPr>
          <a:xfrm rot="2317220">
            <a:off x="6825889" y="3457057"/>
            <a:ext cx="177297" cy="667512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7095744" y="3275111"/>
            <a:ext cx="14198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Sweeping dipole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272784" y="1801368"/>
            <a:ext cx="1197864" cy="67665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H0 </a:t>
            </a:r>
            <a:r>
              <a:rPr lang="en-US" sz="1600" dirty="0">
                <a:solidFill>
                  <a:prstClr val="white"/>
                </a:solidFill>
              </a:rPr>
              <a:t>Profile</a:t>
            </a:r>
            <a:r>
              <a:rPr lang="en-US" dirty="0">
                <a:solidFill>
                  <a:prstClr val="white"/>
                </a:solidFill>
              </a:rPr>
              <a:t> Monitor*</a:t>
            </a:r>
          </a:p>
        </p:txBody>
      </p:sp>
      <p:cxnSp>
        <p:nvCxnSpPr>
          <p:cNvPr id="45" name="Straight Connector 44"/>
          <p:cNvCxnSpPr/>
          <p:nvPr/>
        </p:nvCxnSpPr>
        <p:spPr>
          <a:xfrm>
            <a:off x="6001629" y="1810512"/>
            <a:ext cx="18288" cy="65836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193792" y="1737360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baseline="30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276088" y="2185416"/>
            <a:ext cx="372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baseline="30000" dirty="0">
                <a:solidFill>
                  <a:prstClr val="black"/>
                </a:solidFill>
              </a:rPr>
              <a:t>-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5779008" y="1554480"/>
            <a:ext cx="7784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Thin foil</a:t>
            </a:r>
          </a:p>
        </p:txBody>
      </p:sp>
      <p:sp>
        <p:nvSpPr>
          <p:cNvPr id="49" name="Rectangle 48"/>
          <p:cNvSpPr/>
          <p:nvPr/>
        </p:nvSpPr>
        <p:spPr>
          <a:xfrm>
            <a:off x="7635240" y="1563624"/>
            <a:ext cx="265176" cy="111556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" dirty="0">
                <a:solidFill>
                  <a:prstClr val="white"/>
                </a:solidFill>
              </a:rPr>
              <a:t>Absorber</a:t>
            </a:r>
            <a:endParaRPr lang="en-US" dirty="0">
              <a:solidFill>
                <a:prstClr val="white"/>
              </a:solidFill>
            </a:endParaRPr>
          </a:p>
        </p:txBody>
      </p:sp>
      <p:grpSp>
        <p:nvGrpSpPr>
          <p:cNvPr id="22" name="Group 55"/>
          <p:cNvGrpSpPr/>
          <p:nvPr/>
        </p:nvGrpSpPr>
        <p:grpSpPr>
          <a:xfrm>
            <a:off x="3547872" y="1609344"/>
            <a:ext cx="704088" cy="1042416"/>
            <a:chOff x="3547872" y="1609344"/>
            <a:chExt cx="704088" cy="1042416"/>
          </a:xfrm>
        </p:grpSpPr>
        <p:sp>
          <p:nvSpPr>
            <p:cNvPr id="24" name="Rounded Rectangle 23"/>
            <p:cNvSpPr/>
            <p:nvPr/>
          </p:nvSpPr>
          <p:spPr>
            <a:xfrm>
              <a:off x="3567113" y="1609344"/>
              <a:ext cx="652462" cy="104241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3547872" y="1819656"/>
              <a:ext cx="704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Laser wire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/Wire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Scanner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combo</a:t>
              </a:r>
            </a:p>
          </p:txBody>
        </p:sp>
      </p:grpSp>
      <p:grpSp>
        <p:nvGrpSpPr>
          <p:cNvPr id="25" name="Group 56"/>
          <p:cNvGrpSpPr/>
          <p:nvPr/>
        </p:nvGrpSpPr>
        <p:grpSpPr>
          <a:xfrm rot="2160155">
            <a:off x="5446776" y="2450592"/>
            <a:ext cx="704088" cy="1042416"/>
            <a:chOff x="3547872" y="1609344"/>
            <a:chExt cx="704088" cy="1042416"/>
          </a:xfrm>
        </p:grpSpPr>
        <p:sp>
          <p:nvSpPr>
            <p:cNvPr id="58" name="Rounded Rectangle 57"/>
            <p:cNvSpPr/>
            <p:nvPr/>
          </p:nvSpPr>
          <p:spPr>
            <a:xfrm>
              <a:off x="3567113" y="1609344"/>
              <a:ext cx="652462" cy="1042416"/>
            </a:xfrm>
            <a:prstGeom prst="round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3547872" y="1819656"/>
              <a:ext cx="70408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Laser wire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/Wire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Scanner</a:t>
              </a:r>
            </a:p>
            <a:p>
              <a:pPr algn="ctr"/>
              <a:r>
                <a:rPr lang="en-US" sz="900" dirty="0">
                  <a:solidFill>
                    <a:prstClr val="black"/>
                  </a:solidFill>
                </a:rPr>
                <a:t>combo</a:t>
              </a:r>
            </a:p>
          </p:txBody>
        </p:sp>
      </p:grpSp>
      <p:sp>
        <p:nvSpPr>
          <p:cNvPr id="60" name="Rounded Rectangle 59"/>
          <p:cNvSpPr/>
          <p:nvPr/>
        </p:nvSpPr>
        <p:spPr>
          <a:xfrm>
            <a:off x="417510" y="1786272"/>
            <a:ext cx="328422" cy="727784"/>
          </a:xfrm>
          <a:prstGeom prst="round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solidFill>
                  <a:prstClr val="black"/>
                </a:solidFill>
              </a:rPr>
              <a:t>R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W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C</a:t>
            </a:r>
          </a:p>
          <a:p>
            <a:pPr algn="ctr"/>
            <a:r>
              <a:rPr lang="en-US" sz="1100" dirty="0">
                <a:solidFill>
                  <a:prstClr val="black"/>
                </a:solidFill>
              </a:rPr>
              <a:t>M</a:t>
            </a:r>
          </a:p>
        </p:txBody>
      </p:sp>
      <p:sp>
        <p:nvSpPr>
          <p:cNvPr id="67" name="Slide Number Placeholder 6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6" name="Group 72"/>
          <p:cNvGrpSpPr/>
          <p:nvPr/>
        </p:nvGrpSpPr>
        <p:grpSpPr>
          <a:xfrm>
            <a:off x="304800" y="3111922"/>
            <a:ext cx="285569" cy="499362"/>
            <a:chOff x="833985" y="1824738"/>
            <a:chExt cx="322102" cy="662065"/>
          </a:xfrm>
        </p:grpSpPr>
        <p:sp>
          <p:nvSpPr>
            <p:cNvPr id="74" name="Rectangle 73"/>
            <p:cNvSpPr/>
            <p:nvPr/>
          </p:nvSpPr>
          <p:spPr>
            <a:xfrm>
              <a:off x="833985" y="1824738"/>
              <a:ext cx="45719" cy="659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>
              <a:off x="1110368" y="1827236"/>
              <a:ext cx="45719" cy="65956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flipV="1">
              <a:off x="935559" y="2133592"/>
              <a:ext cx="112192" cy="45719"/>
            </a:xfrm>
            <a:prstGeom prst="rect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</a:endParaRPr>
            </a:p>
          </p:txBody>
        </p:sp>
      </p:grpSp>
      <p:sp>
        <p:nvSpPr>
          <p:cNvPr id="81" name="TextBox 80"/>
          <p:cNvSpPr txBox="1"/>
          <p:nvPr/>
        </p:nvSpPr>
        <p:spPr>
          <a:xfrm>
            <a:off x="185351" y="3858343"/>
            <a:ext cx="3319849" cy="2092881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000066"/>
                </a:solidFill>
              </a:rPr>
              <a:t>Multi-port diagnostics Box: (similar to SNS MEBT 6-pack)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Extinction monitor -</a:t>
            </a:r>
            <a:r>
              <a:rPr lang="en-US" sz="1400" i="1" dirty="0">
                <a:solidFill>
                  <a:srgbClr val="000066"/>
                </a:solidFill>
              </a:rPr>
              <a:t> </a:t>
            </a:r>
            <a:r>
              <a:rPr lang="en-US" sz="1400" i="1" dirty="0" err="1">
                <a:solidFill>
                  <a:srgbClr val="000066"/>
                </a:solidFill>
              </a:rPr>
              <a:t>tbd</a:t>
            </a:r>
            <a:endParaRPr lang="en-US" sz="1400" i="1" dirty="0">
              <a:solidFill>
                <a:srgbClr val="00006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Transverse </a:t>
            </a:r>
            <a:r>
              <a:rPr lang="en-US" sz="1400" dirty="0" err="1">
                <a:solidFill>
                  <a:srgbClr val="000066"/>
                </a:solidFill>
              </a:rPr>
              <a:t>emittance</a:t>
            </a:r>
            <a:r>
              <a:rPr lang="en-US" sz="1400" dirty="0">
                <a:solidFill>
                  <a:srgbClr val="000066"/>
                </a:solidFill>
              </a:rPr>
              <a:t> - slit/detector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wire scanner and/or laser wire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>
                <a:solidFill>
                  <a:srgbClr val="000066"/>
                </a:solidFill>
              </a:rPr>
              <a:t>halo monitor </a:t>
            </a:r>
            <a:r>
              <a:rPr lang="en-US" sz="1400" dirty="0" smtClean="0">
                <a:solidFill>
                  <a:srgbClr val="000066"/>
                </a:solidFill>
              </a:rPr>
              <a:t>–</a:t>
            </a:r>
            <a:r>
              <a:rPr lang="en-US" sz="1400" i="1" dirty="0" smtClean="0">
                <a:solidFill>
                  <a:srgbClr val="000066"/>
                </a:solidFill>
              </a:rPr>
              <a:t> </a:t>
            </a:r>
            <a:r>
              <a:rPr lang="en-US" sz="1400" i="1" dirty="0" err="1" smtClean="0">
                <a:solidFill>
                  <a:srgbClr val="000066"/>
                </a:solidFill>
              </a:rPr>
              <a:t>tbd</a:t>
            </a:r>
            <a:endParaRPr lang="en-US" sz="1400" i="1" dirty="0">
              <a:solidFill>
                <a:srgbClr val="000066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66"/>
                </a:solidFill>
              </a:rPr>
              <a:t>Longitudinal bunch </a:t>
            </a:r>
            <a:r>
              <a:rPr lang="en-US" sz="1400" dirty="0">
                <a:solidFill>
                  <a:srgbClr val="000066"/>
                </a:solidFill>
              </a:rPr>
              <a:t>s</a:t>
            </a:r>
            <a:r>
              <a:rPr lang="en-US" sz="1400" dirty="0" smtClean="0">
                <a:solidFill>
                  <a:srgbClr val="000066"/>
                </a:solidFill>
              </a:rPr>
              <a:t>hape </a:t>
            </a:r>
            <a:r>
              <a:rPr lang="en-US" sz="1400" dirty="0" smtClean="0">
                <a:solidFill>
                  <a:srgbClr val="000066"/>
                </a:solidFill>
              </a:rPr>
              <a:t>monitor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1400" dirty="0" smtClean="0">
                <a:solidFill>
                  <a:srgbClr val="000066"/>
                </a:solidFill>
              </a:rPr>
              <a:t>Laser wire</a:t>
            </a:r>
            <a:endParaRPr lang="en-US" dirty="0">
              <a:solidFill>
                <a:srgbClr val="008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1400" i="1" dirty="0">
                <a:solidFill>
                  <a:srgbClr val="FF0000"/>
                </a:solidFill>
              </a:rPr>
              <a:t>future “unknown” diagnostics</a:t>
            </a:r>
          </a:p>
        </p:txBody>
      </p:sp>
      <p:sp>
        <p:nvSpPr>
          <p:cNvPr id="82" name="Rectangle 81"/>
          <p:cNvSpPr/>
          <p:nvPr/>
        </p:nvSpPr>
        <p:spPr>
          <a:xfrm rot="2315931" flipV="1">
            <a:off x="6604323" y="3592459"/>
            <a:ext cx="207461" cy="72336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557522" y="3233191"/>
            <a:ext cx="103105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MEBT design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2806488" y="2895600"/>
            <a:ext cx="245131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*H0 profile monitor: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   neutralization monitor </a:t>
            </a:r>
          </a:p>
          <a:p>
            <a:r>
              <a:rPr lang="en-US" sz="1400" dirty="0">
                <a:solidFill>
                  <a:prstClr val="black"/>
                </a:solidFill>
              </a:rPr>
              <a:t>       emittance measurement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5943601" y="1740881"/>
            <a:ext cx="4235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</a:t>
            </a:r>
            <a:r>
              <a:rPr lang="en-US" baseline="30000" dirty="0">
                <a:solidFill>
                  <a:prstClr val="black"/>
                </a:solidFill>
              </a:rPr>
              <a:t>+</a:t>
            </a:r>
          </a:p>
        </p:txBody>
      </p:sp>
      <p:sp>
        <p:nvSpPr>
          <p:cNvPr id="64" name="TextBox 63"/>
          <p:cNvSpPr txBox="1"/>
          <p:nvPr/>
        </p:nvSpPr>
        <p:spPr>
          <a:xfrm>
            <a:off x="4224528" y="1600200"/>
            <a:ext cx="11897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Dump dipole </a:t>
            </a:r>
          </a:p>
        </p:txBody>
      </p:sp>
      <p:sp>
        <p:nvSpPr>
          <p:cNvPr id="66" name="Footer Placeholder 6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78296" y="3962400"/>
            <a:ext cx="2979195" cy="1938992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</a:rPr>
              <a:t>Transverse Beam Position and Longitudinal Phase - Warm BPMs</a:t>
            </a:r>
          </a:p>
          <a:p>
            <a:pPr marL="628650" lvl="1" indent="-17145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Same as MEBT BPM design and functionality</a:t>
            </a:r>
          </a:p>
          <a:p>
            <a:r>
              <a:rPr lang="en-US" sz="1400" dirty="0">
                <a:solidFill>
                  <a:prstClr val="black"/>
                </a:solidFill>
              </a:rPr>
              <a:t>Beam Current Monitor </a:t>
            </a:r>
          </a:p>
          <a:p>
            <a:pPr lvl="1" indent="-342900">
              <a:buFont typeface="Arial" pitchFamily="34" charset="0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Two RWCM – like MEBT</a:t>
            </a:r>
          </a:p>
          <a:p>
            <a:r>
              <a:rPr lang="en-US" sz="1400" dirty="0">
                <a:solidFill>
                  <a:prstClr val="black"/>
                </a:solidFill>
              </a:rPr>
              <a:t>Profiles in dump line to measure energy spread</a:t>
            </a:r>
          </a:p>
          <a:p>
            <a:endParaRPr lang="en-US" sz="1400" dirty="0">
              <a:solidFill>
                <a:prstClr val="black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505200" y="1371601"/>
            <a:ext cx="4038600" cy="1371600"/>
          </a:xfrm>
          <a:prstGeom prst="rect">
            <a:avLst/>
          </a:prstGeom>
          <a:noFill/>
          <a:ln w="28575">
            <a:solidFill>
              <a:srgbClr val="FF33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02869" y="1034534"/>
            <a:ext cx="3890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</a:rPr>
              <a:t>Laser Transverse </a:t>
            </a:r>
            <a:r>
              <a:rPr lang="en-US" i="1" dirty="0" err="1" smtClean="0">
                <a:solidFill>
                  <a:srgbClr val="FF0000"/>
                </a:solidFill>
              </a:rPr>
              <a:t>Emittance</a:t>
            </a:r>
            <a:r>
              <a:rPr lang="en-US" i="1" dirty="0" smtClean="0">
                <a:solidFill>
                  <a:srgbClr val="FF0000"/>
                </a:solidFill>
              </a:rPr>
              <a:t> Monitor</a:t>
            </a:r>
            <a:endParaRPr lang="en-US" i="1" dirty="0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6658731" y="4931896"/>
            <a:ext cx="23762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FF0000"/>
                </a:solidFill>
              </a:rPr>
              <a:t>Up to 30 kW of CW H- beam power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950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372576"/>
            <a:ext cx="4190999" cy="251997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Combined Wire </a:t>
            </a:r>
            <a:r>
              <a:rPr lang="en-US" dirty="0"/>
              <a:t>Scanner </a:t>
            </a:r>
            <a:r>
              <a:rPr lang="en-US" dirty="0" smtClean="0"/>
              <a:t>- </a:t>
            </a:r>
            <a:r>
              <a:rPr lang="en-US" dirty="0"/>
              <a:t>Laser Wire Unit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38300"/>
            <a:ext cx="4800600" cy="41529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3400" dirty="0"/>
              <a:t>Transverse 3-wire wire scanner plus laser wire module</a:t>
            </a:r>
            <a:endParaRPr lang="en-US" sz="2300" dirty="0"/>
          </a:p>
          <a:p>
            <a:pPr lvl="0"/>
            <a:r>
              <a:rPr lang="en-US" sz="2900" dirty="0"/>
              <a:t>Hybrid wire scanner with laser ports </a:t>
            </a:r>
            <a:endParaRPr lang="en-US" sz="2500" dirty="0"/>
          </a:p>
          <a:p>
            <a:pPr lvl="1"/>
            <a:r>
              <a:rPr lang="en-US" sz="2500" dirty="0"/>
              <a:t>Modified version of SNS design</a:t>
            </a:r>
            <a:endParaRPr lang="en-US" sz="2200" dirty="0"/>
          </a:p>
          <a:p>
            <a:pPr lvl="0"/>
            <a:r>
              <a:rPr lang="en-US" sz="2900" dirty="0"/>
              <a:t>Wire scanner in pulsed beam operation only</a:t>
            </a:r>
            <a:endParaRPr lang="en-US" sz="2500" dirty="0"/>
          </a:p>
          <a:p>
            <a:pPr lvl="0"/>
            <a:r>
              <a:rPr lang="en-US" sz="2900" dirty="0"/>
              <a:t>Laser wire in either pulsed or CW beam operation</a:t>
            </a:r>
            <a:endParaRPr lang="en-US" sz="2500" dirty="0"/>
          </a:p>
          <a:p>
            <a:pPr lvl="0"/>
            <a:r>
              <a:rPr lang="en-US" sz="2900" dirty="0"/>
              <a:t>Laser wire </a:t>
            </a:r>
            <a:r>
              <a:rPr lang="en-US" sz="2900" dirty="0" smtClean="0"/>
              <a:t>intended to </a:t>
            </a:r>
            <a:r>
              <a:rPr lang="en-US" sz="2900" dirty="0"/>
              <a:t>measure transverse and longitudinal profiles</a:t>
            </a:r>
            <a:endParaRPr lang="en-US" sz="2500" dirty="0"/>
          </a:p>
          <a:p>
            <a:pPr lvl="1"/>
            <a:r>
              <a:rPr lang="en-US" sz="2900" i="1" dirty="0">
                <a:solidFill>
                  <a:srgbClr val="FF0000"/>
                </a:solidFill>
              </a:rPr>
              <a:t>Will different lasers be required for transverse versus longitudinal measurements</a:t>
            </a:r>
            <a:r>
              <a:rPr lang="en-US" sz="2900" i="1" dirty="0" smtClean="0">
                <a:solidFill>
                  <a:srgbClr val="FF0000"/>
                </a:solidFill>
              </a:rPr>
              <a:t>?</a:t>
            </a:r>
            <a:endParaRPr lang="en-US" sz="2500" dirty="0">
              <a:solidFill>
                <a:srgbClr val="FF0000"/>
              </a:solidFill>
            </a:endParaRPr>
          </a:p>
          <a:p>
            <a:r>
              <a:rPr lang="en-US" sz="3100" dirty="0"/>
              <a:t>Can wires or lasers measure profile tails/halo?</a:t>
            </a:r>
            <a:endParaRPr lang="en-US" sz="2500" dirty="0"/>
          </a:p>
          <a:p>
            <a:pPr lvl="1"/>
            <a:r>
              <a:rPr lang="en-US" sz="2900" dirty="0" smtClean="0"/>
              <a:t>Transverse halo measurements with wire suffer from cross-talk </a:t>
            </a:r>
            <a:endParaRPr lang="en-US" sz="2900" i="1" dirty="0" smtClean="0"/>
          </a:p>
          <a:p>
            <a:pPr lvl="1"/>
            <a:r>
              <a:rPr lang="en-US" sz="2900" dirty="0" smtClean="0"/>
              <a:t>Halo measurement with laser suffer from scattered light effects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Laser Workshop, Vic Scarpine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3429000"/>
            <a:ext cx="2438400" cy="23080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378" y="5715000"/>
            <a:ext cx="5745997" cy="369332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</a:rPr>
              <a:t>Locations: MEBT, between SC </a:t>
            </a:r>
            <a:r>
              <a:rPr lang="en-US" b="1" i="1" dirty="0" err="1" smtClean="0">
                <a:solidFill>
                  <a:srgbClr val="FF0000"/>
                </a:solidFill>
              </a:rPr>
              <a:t>cryomodules</a:t>
            </a:r>
            <a:r>
              <a:rPr lang="en-US" b="1" i="1" dirty="0" smtClean="0">
                <a:solidFill>
                  <a:srgbClr val="FF0000"/>
                </a:solidFill>
              </a:rPr>
              <a:t>, HEBT</a:t>
            </a:r>
            <a:endParaRPr lang="en-US" sz="11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0298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Low-Power Transverse </a:t>
            </a:r>
            <a:r>
              <a:rPr lang="en-US" dirty="0"/>
              <a:t>and Longitudinal Laser Wire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8768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FF0000"/>
                </a:solidFill>
              </a:rPr>
              <a:t>Mode-locked </a:t>
            </a:r>
            <a:r>
              <a:rPr lang="en-US" i="1" dirty="0" err="1">
                <a:solidFill>
                  <a:srgbClr val="FF0000"/>
                </a:solidFill>
              </a:rPr>
              <a:t>psec</a:t>
            </a:r>
            <a:r>
              <a:rPr lang="en-US" i="1" dirty="0">
                <a:solidFill>
                  <a:srgbClr val="FF0000"/>
                </a:solidFill>
              </a:rPr>
              <a:t> laser used to measure both transverse and longitudinal  profiles</a:t>
            </a:r>
          </a:p>
          <a:p>
            <a:r>
              <a:rPr lang="en-US" sz="1600" dirty="0"/>
              <a:t>Laser rep-rate is locked to </a:t>
            </a:r>
            <a:r>
              <a:rPr lang="en-US" sz="1600" dirty="0" smtClean="0"/>
              <a:t>accelerator RF</a:t>
            </a:r>
            <a:endParaRPr lang="en-US" sz="1600" dirty="0"/>
          </a:p>
          <a:p>
            <a:r>
              <a:rPr lang="en-US" sz="1600" dirty="0" smtClean="0"/>
              <a:t>Distribute modulated laser pulses </a:t>
            </a:r>
            <a:r>
              <a:rPr lang="en-US" sz="1600" dirty="0"/>
              <a:t>via fibers</a:t>
            </a:r>
          </a:p>
          <a:p>
            <a:pPr lvl="1">
              <a:buFontTx/>
              <a:buChar char="•"/>
            </a:pPr>
            <a:r>
              <a:rPr lang="en-US" sz="1600" dirty="0" smtClean="0">
                <a:solidFill>
                  <a:schemeClr val="tx1"/>
                </a:solidFill>
              </a:rPr>
              <a:t>Narrow-band lock-in </a:t>
            </a:r>
            <a:r>
              <a:rPr lang="en-US" sz="1600" dirty="0">
                <a:solidFill>
                  <a:schemeClr val="tx1"/>
                </a:solidFill>
              </a:rPr>
              <a:t>amp detects modulated signal </a:t>
            </a:r>
          </a:p>
          <a:p>
            <a:pPr>
              <a:buFontTx/>
              <a:buChar char="•"/>
            </a:pPr>
            <a:r>
              <a:rPr lang="en-US" sz="1600" dirty="0" smtClean="0"/>
              <a:t>Measure </a:t>
            </a:r>
            <a:r>
              <a:rPr lang="en-US" sz="1600" dirty="0"/>
              <a:t>profiles by either:</a:t>
            </a:r>
          </a:p>
          <a:p>
            <a:pPr lvl="1">
              <a:buFontTx/>
              <a:buChar char="•"/>
            </a:pPr>
            <a:r>
              <a:rPr lang="en-US" sz="1600" dirty="0"/>
              <a:t>Collection of electrons</a:t>
            </a:r>
          </a:p>
          <a:p>
            <a:pPr lvl="1">
              <a:buFontTx/>
              <a:buChar char="•"/>
            </a:pPr>
            <a:r>
              <a:rPr lang="en-US" sz="1600" dirty="0">
                <a:solidFill>
                  <a:srgbClr val="FF0000"/>
                </a:solidFill>
              </a:rPr>
              <a:t>Use BPM as notched-beam pickup would allow laser monitor to fit between </a:t>
            </a:r>
            <a:r>
              <a:rPr lang="en-US" sz="1600" dirty="0" err="1">
                <a:solidFill>
                  <a:srgbClr val="FF0000"/>
                </a:solidFill>
              </a:rPr>
              <a:t>cryomodules</a:t>
            </a:r>
            <a:endParaRPr lang="en-US" sz="16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1600" dirty="0"/>
              <a:t>Questions:</a:t>
            </a:r>
          </a:p>
          <a:p>
            <a:r>
              <a:rPr lang="en-US" sz="1600" dirty="0">
                <a:solidFill>
                  <a:schemeClr val="tx1"/>
                </a:solidFill>
              </a:rPr>
              <a:t>What is the </a:t>
            </a:r>
            <a:r>
              <a:rPr lang="en-US" sz="1600" dirty="0" err="1">
                <a:solidFill>
                  <a:schemeClr val="tx1"/>
                </a:solidFill>
              </a:rPr>
              <a:t>photodissociation</a:t>
            </a:r>
            <a:r>
              <a:rPr lang="en-US" sz="1600" dirty="0">
                <a:solidFill>
                  <a:schemeClr val="tx1"/>
                </a:solidFill>
              </a:rPr>
              <a:t> efficiency?</a:t>
            </a:r>
          </a:p>
          <a:p>
            <a:r>
              <a:rPr lang="en-US" sz="1600" dirty="0">
                <a:solidFill>
                  <a:schemeClr val="tx1"/>
                </a:solidFill>
              </a:rPr>
              <a:t>What are the noise issues?</a:t>
            </a:r>
          </a:p>
          <a:p>
            <a:r>
              <a:rPr lang="en-US" sz="1600" dirty="0">
                <a:solidFill>
                  <a:schemeClr val="tx1"/>
                </a:solidFill>
              </a:rPr>
              <a:t>What are the nonlinear limits to power in the fiber?</a:t>
            </a:r>
          </a:p>
          <a:p>
            <a:r>
              <a:rPr lang="en-US" sz="1600" dirty="0">
                <a:solidFill>
                  <a:schemeClr val="tx1"/>
                </a:solidFill>
              </a:rPr>
              <a:t>What signal-to-noise ratios and averaging times are practical</a:t>
            </a:r>
            <a:r>
              <a:rPr lang="en-US" sz="1600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endParaRPr lang="en-US" sz="1600" dirty="0" smtClean="0">
              <a:solidFill>
                <a:schemeClr val="tx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Laser Workshop, Vic Scarpine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6" name="Content Placeholder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371601"/>
            <a:ext cx="3444693" cy="45975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14538" y="5867400"/>
            <a:ext cx="16770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/>
              <a:t>R. Wilcox, LBNL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8056825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Laser Wire </a:t>
            </a:r>
            <a:r>
              <a:rPr lang="en-US" dirty="0" err="1" smtClean="0"/>
              <a:t>Emittance</a:t>
            </a:r>
            <a:r>
              <a:rPr lang="en-US" dirty="0" smtClean="0"/>
              <a:t> Monitor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4038599"/>
            <a:ext cx="4800600" cy="2057401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 smtClean="0"/>
              <a:t>Laser </a:t>
            </a:r>
            <a:r>
              <a:rPr lang="en-US" dirty="0"/>
              <a:t>Wire </a:t>
            </a:r>
            <a:r>
              <a:rPr lang="en-US" dirty="0" err="1"/>
              <a:t>Emittance</a:t>
            </a:r>
            <a:r>
              <a:rPr lang="en-US" dirty="0"/>
              <a:t> </a:t>
            </a:r>
            <a:r>
              <a:rPr lang="en-US" dirty="0" smtClean="0"/>
              <a:t>Monitor</a:t>
            </a:r>
          </a:p>
          <a:p>
            <a:pPr marL="741362" lvl="1"/>
            <a:r>
              <a:rPr lang="en-US" dirty="0" smtClean="0"/>
              <a:t>Laser acts like slit </a:t>
            </a:r>
            <a:r>
              <a:rPr lang="en-US" dirty="0" smtClean="0">
                <a:sym typeface="Wingdings" pitchFamily="2" charset="2"/>
              </a:rPr>
              <a:t> x</a:t>
            </a:r>
            <a:endParaRPr lang="en-US" dirty="0" smtClean="0"/>
          </a:p>
          <a:p>
            <a:pPr marL="1141412" lvl="2" indent="-285750"/>
            <a:r>
              <a:rPr lang="en-US" dirty="0" smtClean="0"/>
              <a:t>Generates H0</a:t>
            </a:r>
          </a:p>
          <a:p>
            <a:pPr marL="741362" lvl="1"/>
            <a:r>
              <a:rPr lang="en-US" dirty="0" smtClean="0"/>
              <a:t>H0 profiler measure H0 divergence </a:t>
            </a:r>
            <a:r>
              <a:rPr lang="en-US" dirty="0" smtClean="0">
                <a:sym typeface="Wingdings" pitchFamily="2" charset="2"/>
              </a:rPr>
              <a:t> x’</a:t>
            </a:r>
          </a:p>
          <a:p>
            <a:pPr marL="1141412" lvl="2"/>
            <a:r>
              <a:rPr lang="en-US" dirty="0" smtClean="0">
                <a:sym typeface="Wingdings" pitchFamily="2" charset="2"/>
              </a:rPr>
              <a:t>Background from beam neutralization</a:t>
            </a:r>
          </a:p>
          <a:p>
            <a:pPr marL="741362" lvl="1"/>
            <a:r>
              <a:rPr lang="en-US" dirty="0" smtClean="0">
                <a:sym typeface="Wingdings" pitchFamily="2" charset="2"/>
              </a:rPr>
              <a:t>Demonstrated at SNS</a:t>
            </a:r>
            <a:endParaRPr lang="en-US" dirty="0" smtClean="0"/>
          </a:p>
          <a:p>
            <a:pPr marL="0" indent="0">
              <a:buNone/>
            </a:pPr>
            <a:r>
              <a:rPr lang="en-US" i="1" dirty="0" smtClean="0"/>
              <a:t>Operate at the end HEBT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/>
              <a:t>2013 Laser Workshop, Vic Scarpine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92" y="1600200"/>
            <a:ext cx="4494608" cy="236219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286000"/>
            <a:ext cx="2667000" cy="192795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511" y="4343400"/>
            <a:ext cx="2567177" cy="195300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887336" y="1643743"/>
            <a:ext cx="424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Preliminary SNS Measurements (Y. Liu)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398519" y="2023961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526252" y="4114800"/>
            <a:ext cx="941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Vertical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3048000" y="5379149"/>
            <a:ext cx="2209800" cy="10725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297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R&amp;D Laser Lab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>
          <a:xfrm>
            <a:off x="304800" y="1447800"/>
            <a:ext cx="3886200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Development of a laser lab for R&amp;D laser work</a:t>
            </a:r>
          </a:p>
          <a:p>
            <a:pPr lvl="1"/>
            <a:r>
              <a:rPr lang="en-US" sz="1800" dirty="0" smtClean="0"/>
              <a:t>Interlocked room</a:t>
            </a:r>
          </a:p>
          <a:p>
            <a:pPr lvl="1"/>
            <a:r>
              <a:rPr lang="en-US" sz="1800" dirty="0" smtClean="0"/>
              <a:t>Temperature controlled</a:t>
            </a:r>
          </a:p>
          <a:p>
            <a:pPr lvl="1"/>
            <a:r>
              <a:rPr lang="en-US" sz="1800" dirty="0" smtClean="0"/>
              <a:t>Class IV laser operation</a:t>
            </a:r>
          </a:p>
          <a:p>
            <a:pPr lvl="1"/>
            <a:r>
              <a:rPr lang="en-US" sz="1800" dirty="0" smtClean="0"/>
              <a:t>Three optical tables</a:t>
            </a:r>
            <a:endParaRPr lang="en-US" sz="1800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200" y="1219200"/>
            <a:ext cx="4368800" cy="3276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3657600"/>
            <a:ext cx="4037263" cy="2806390"/>
          </a:xfrm>
          <a:prstGeom prst="rect">
            <a:avLst/>
          </a:prstGeom>
        </p:spPr>
      </p:pic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981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has installed and operated an initial laser profile monitor</a:t>
            </a:r>
          </a:p>
          <a:p>
            <a:r>
              <a:rPr lang="en-US" dirty="0" smtClean="0"/>
              <a:t>Future high-intensity H- accelerators will require both transverse and longitudinal laser diagnostics</a:t>
            </a:r>
          </a:p>
          <a:p>
            <a:r>
              <a:rPr lang="en-US" dirty="0" smtClean="0"/>
              <a:t>PXIE to provide a </a:t>
            </a:r>
            <a:r>
              <a:rPr lang="en-US" dirty="0" err="1" smtClean="0"/>
              <a:t>testbed</a:t>
            </a:r>
            <a:r>
              <a:rPr lang="en-US" dirty="0" smtClean="0"/>
              <a:t> for the development and testing various laser profile diagnostics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26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Booster/</a:t>
            </a:r>
            <a:r>
              <a:rPr lang="en-US" dirty="0" err="1" smtClean="0"/>
              <a:t>Linac</a:t>
            </a:r>
            <a:r>
              <a:rPr lang="en-US" dirty="0" smtClean="0"/>
              <a:t> Laser Profile Monitor</a:t>
            </a:r>
            <a:endParaRPr lang="en-US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910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Booster Laser Profile Monitor (LPM)*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98837"/>
            <a:ext cx="8229600" cy="3382963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Utilize photons from </a:t>
            </a:r>
            <a:r>
              <a:rPr lang="en-US" dirty="0" err="1" smtClean="0"/>
              <a:t>Nd:YAG</a:t>
            </a:r>
            <a:r>
              <a:rPr lang="en-US" dirty="0" smtClean="0"/>
              <a:t> laser ( </a:t>
            </a:r>
            <a:r>
              <a:rPr lang="en-US" dirty="0" smtClean="0">
                <a:latin typeface="Symbol" panose="05050102010706020507" pitchFamily="18" charset="2"/>
              </a:rPr>
              <a:t>l</a:t>
            </a:r>
            <a:r>
              <a:rPr lang="en-US" dirty="0" smtClean="0"/>
              <a:t> = 1064 nm) to </a:t>
            </a:r>
            <a:r>
              <a:rPr lang="en-US" dirty="0" err="1" smtClean="0"/>
              <a:t>photodetatch</a:t>
            </a:r>
            <a:r>
              <a:rPr lang="en-US" dirty="0" smtClean="0"/>
              <a:t> the outer electron from the H- ions creating neutral H0 atoms and free electrons.</a:t>
            </a:r>
          </a:p>
          <a:p>
            <a:r>
              <a:rPr lang="en-US" dirty="0" smtClean="0"/>
              <a:t>For a 50 </a:t>
            </a:r>
            <a:r>
              <a:rPr lang="en-US" dirty="0" err="1" smtClean="0"/>
              <a:t>mJ</a:t>
            </a:r>
            <a:r>
              <a:rPr lang="en-US" dirty="0" smtClean="0"/>
              <a:t> 10 ns laser pulse with an average laser size of 200 um, we neutralize about 92 % of the H- passing through the laser.</a:t>
            </a:r>
          </a:p>
          <a:p>
            <a:r>
              <a:rPr lang="en-US" dirty="0" smtClean="0"/>
              <a:t>The liberated electrons are swept into electron detector by weak magnetic field. </a:t>
            </a:r>
          </a:p>
          <a:p>
            <a:r>
              <a:rPr lang="en-US" dirty="0" smtClean="0"/>
              <a:t>With a laser beam diameter &lt;&lt; H- beam, we can scan the laser across the H- beam and collect the electrons at each position of the scan thus giving us a density profile of the H- beam. </a:t>
            </a:r>
          </a:p>
          <a:p>
            <a:r>
              <a:rPr lang="en-US" dirty="0" smtClean="0"/>
              <a:t>For typical source currents of  ~ 35mA  -&gt;  200 MHz bunch intensities of ~1E9 with a bunch separation of  ~5 ns. For a laser pulse duration of      ~10 ns we impact only a single bunch each </a:t>
            </a:r>
            <a:r>
              <a:rPr lang="en-US" dirty="0" err="1" smtClean="0"/>
              <a:t>linac</a:t>
            </a:r>
            <a:r>
              <a:rPr lang="en-US" dirty="0" smtClean="0"/>
              <a:t> cycle.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524000"/>
            <a:ext cx="2899549" cy="179758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67200" y="1905000"/>
            <a:ext cx="251985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</a:t>
            </a:r>
            <a:r>
              <a:rPr lang="en-US" sz="2400" baseline="-25000" dirty="0" smtClean="0"/>
              <a:t>B</a:t>
            </a:r>
            <a:r>
              <a:rPr lang="en-US" dirty="0" smtClean="0"/>
              <a:t> ~ 35 mA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Pulse rate up to 15 Hz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200 MHz bunching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~ 1e9 H- per bunch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0" y="1447800"/>
            <a:ext cx="35887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smtClean="0">
                <a:solidFill>
                  <a:srgbClr val="000099"/>
                </a:solidFill>
              </a:rPr>
              <a:t>* Courtesy of Dave Johnson et al</a:t>
            </a:r>
            <a:r>
              <a:rPr lang="en-US" i="1" dirty="0" smtClean="0">
                <a:solidFill>
                  <a:srgbClr val="000099"/>
                </a:solidFill>
              </a:rPr>
              <a:t>.</a:t>
            </a:r>
            <a:endParaRPr lang="en-US" i="1" dirty="0">
              <a:solidFill>
                <a:srgbClr val="000099"/>
              </a:solidFill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6541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33600" y="274638"/>
            <a:ext cx="5029200" cy="715962"/>
          </a:xfrm>
        </p:spPr>
        <p:txBody>
          <a:bodyPr/>
          <a:lstStyle/>
          <a:p>
            <a:r>
              <a:rPr lang="en-US" dirty="0" err="1" smtClean="0"/>
              <a:t>Fermilab</a:t>
            </a:r>
            <a:r>
              <a:rPr lang="en-US" dirty="0" smtClean="0"/>
              <a:t> LPM</a:t>
            </a:r>
            <a:endParaRPr 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249709" y="914400"/>
            <a:ext cx="5770091" cy="2963763"/>
            <a:chOff x="1860" y="6579"/>
            <a:chExt cx="8625" cy="5085"/>
          </a:xfrm>
        </p:grpSpPr>
        <p:pic>
          <p:nvPicPr>
            <p:cNvPr id="6" name="Picture 3" descr="3D_LPM_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60" y="6579"/>
              <a:ext cx="8625" cy="50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1935" y="6645"/>
              <a:ext cx="4485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viewports (laser beam dump not shown)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675" y="6675"/>
              <a:ext cx="255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dirty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electron detector port</a:t>
              </a:r>
              <a:endPara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2160" y="7275"/>
              <a:ext cx="1860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button BPM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0" name="Text Box 7"/>
            <p:cNvSpPr txBox="1">
              <a:spLocks noChangeArrowheads="1"/>
            </p:cNvSpPr>
            <p:nvPr/>
          </p:nvSpPr>
          <p:spPr bwMode="auto">
            <a:xfrm>
              <a:off x="2835" y="10545"/>
              <a:ext cx="1440" cy="5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optics box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1" name="Line 8"/>
            <p:cNvSpPr>
              <a:spLocks noChangeShapeType="1"/>
            </p:cNvSpPr>
            <p:nvPr/>
          </p:nvSpPr>
          <p:spPr bwMode="auto">
            <a:xfrm flipV="1">
              <a:off x="2190" y="9225"/>
              <a:ext cx="1005" cy="1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Text Box 9"/>
            <p:cNvSpPr txBox="1">
              <a:spLocks noChangeArrowheads="1"/>
            </p:cNvSpPr>
            <p:nvPr/>
          </p:nvSpPr>
          <p:spPr bwMode="auto">
            <a:xfrm>
              <a:off x="2385" y="8655"/>
              <a:ext cx="1440" cy="5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H- beam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7305" y="9450"/>
              <a:ext cx="2085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rgbClr val="FFFFFF"/>
                  </a:solidFill>
                  <a:effectLst/>
                  <a:latin typeface="Calibri" pitchFamily="34" charset="0"/>
                </a:rPr>
                <a:t>electron magnet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14" name="Line 11"/>
            <p:cNvSpPr>
              <a:spLocks noChangeShapeType="1"/>
            </p:cNvSpPr>
            <p:nvPr/>
          </p:nvSpPr>
          <p:spPr bwMode="auto">
            <a:xfrm>
              <a:off x="2985" y="7635"/>
              <a:ext cx="1515" cy="108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2"/>
            <p:cNvSpPr>
              <a:spLocks noChangeShapeType="1"/>
            </p:cNvSpPr>
            <p:nvPr/>
          </p:nvSpPr>
          <p:spPr bwMode="auto">
            <a:xfrm>
              <a:off x="4140" y="7035"/>
              <a:ext cx="1215" cy="193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4125" y="7005"/>
              <a:ext cx="960" cy="1170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4"/>
            <p:cNvSpPr>
              <a:spLocks noChangeShapeType="1"/>
            </p:cNvSpPr>
            <p:nvPr/>
          </p:nvSpPr>
          <p:spPr bwMode="auto">
            <a:xfrm flipH="1">
              <a:off x="5985" y="7035"/>
              <a:ext cx="900" cy="615"/>
            </a:xfrm>
            <a:prstGeom prst="line">
              <a:avLst/>
            </a:prstGeom>
            <a:noFill/>
            <a:ln w="9525">
              <a:solidFill>
                <a:srgbClr val="FFFFFF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pic>
        <p:nvPicPr>
          <p:cNvPr id="18" name="Content Placeholder 4" descr="DSC005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4400" y="3433085"/>
            <a:ext cx="4248960" cy="3186720"/>
          </a:xfrm>
          <a:prstGeom prst="rect">
            <a:avLst/>
          </a:prstGeom>
        </p:spPr>
      </p:pic>
      <p:cxnSp>
        <p:nvCxnSpPr>
          <p:cNvPr id="20" name="Straight Arrow Connector 19"/>
          <p:cNvCxnSpPr/>
          <p:nvPr/>
        </p:nvCxnSpPr>
        <p:spPr>
          <a:xfrm flipH="1">
            <a:off x="6019801" y="3755585"/>
            <a:ext cx="533399" cy="148626"/>
          </a:xfrm>
          <a:prstGeom prst="straightConnector1">
            <a:avLst/>
          </a:prstGeom>
          <a:ln w="5715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6384794" y="3352800"/>
            <a:ext cx="473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H-</a:t>
            </a:r>
            <a:endParaRPr lang="en-US" sz="2400" b="1" dirty="0">
              <a:solidFill>
                <a:srgbClr val="FF33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324600" y="1828800"/>
            <a:ext cx="2895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3300"/>
                </a:solidFill>
              </a:rPr>
              <a:t>Installation in Booster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Nd</a:t>
            </a:r>
            <a:r>
              <a:rPr lang="en-US" sz="1600" dirty="0" smtClean="0"/>
              <a:t>-YAG Laser far from LPM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Reduce Booster radiation effect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/>
              <a:t>Long transport – difficult alignment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44003" y="3995393"/>
            <a:ext cx="3248390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Q-switch laser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Laser energy: ~ 50 </a:t>
            </a:r>
            <a:r>
              <a:rPr lang="en-US" sz="1600" dirty="0" err="1"/>
              <a:t>mJ</a:t>
            </a:r>
            <a:r>
              <a:rPr lang="en-US" sz="1600" dirty="0"/>
              <a:t>/pulse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Wavelength: 1064 nm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Pulse length: 9 </a:t>
            </a:r>
            <a:r>
              <a:rPr lang="en-US" sz="1600" dirty="0" err="1"/>
              <a:t>nsec</a:t>
            </a:r>
            <a:endParaRPr lang="en-US" sz="16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Pulse rate: 20 Hz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Fast rotating mirrors</a:t>
            </a:r>
            <a:br>
              <a:rPr lang="en-US" sz="1600" dirty="0"/>
            </a:br>
            <a:r>
              <a:rPr lang="en-US" sz="1600" dirty="0"/>
              <a:t>(±4</a:t>
            </a:r>
            <a:r>
              <a:rPr lang="en-US" sz="1600" baseline="30000" dirty="0"/>
              <a:t>0</a:t>
            </a:r>
            <a:r>
              <a:rPr lang="en-US" sz="1600" dirty="0"/>
              <a:t> / 100 µsec)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600" dirty="0"/>
              <a:t>e</a:t>
            </a:r>
            <a:r>
              <a:rPr lang="en-US" sz="1600" baseline="30000" dirty="0"/>
              <a:t>-</a:t>
            </a:r>
            <a:r>
              <a:rPr lang="en-US" sz="1600" dirty="0"/>
              <a:t> </a:t>
            </a:r>
            <a:r>
              <a:rPr lang="en-US" sz="1600" dirty="0" smtClean="0"/>
              <a:t>detector</a:t>
            </a:r>
            <a:endParaRPr lang="en-US" sz="1600" dirty="0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4272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LPM Laser Paths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0"/>
            <a:ext cx="5197151" cy="4114800"/>
          </a:xfrm>
        </p:spPr>
      </p:pic>
      <p:pic>
        <p:nvPicPr>
          <p:cNvPr id="5" name="Content Placeholder 4" descr="DSC003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5834" y="3276600"/>
            <a:ext cx="3759200" cy="2819400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5726033" y="4984954"/>
            <a:ext cx="2885768" cy="4424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 flipV="1">
            <a:off x="7467600" y="3733800"/>
            <a:ext cx="44244" cy="1143001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H="1" flipV="1">
            <a:off x="8564013" y="4030662"/>
            <a:ext cx="44244" cy="890384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7489722" y="3706304"/>
            <a:ext cx="353047" cy="27496"/>
          </a:xfrm>
          <a:prstGeom prst="line">
            <a:avLst/>
          </a:prstGeom>
          <a:ln w="28575"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6281234" y="2743200"/>
            <a:ext cx="17582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</a:rPr>
              <a:t>Optics Box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3000" y="5638800"/>
            <a:ext cx="28973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3300"/>
                </a:solidFill>
              </a:rPr>
              <a:t>LPM Cross Section</a:t>
            </a:r>
            <a:endParaRPr lang="en-US" b="1" dirty="0">
              <a:solidFill>
                <a:srgbClr val="FF3300"/>
              </a:solidFill>
            </a:endParaRP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7803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1351" y="381000"/>
            <a:ext cx="5319189" cy="838200"/>
          </a:xfrm>
        </p:spPr>
        <p:txBody>
          <a:bodyPr/>
          <a:lstStyle/>
          <a:p>
            <a:r>
              <a:rPr lang="en-US" dirty="0" smtClean="0"/>
              <a:t>LPM Profile </a:t>
            </a:r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32850"/>
          <a:stretch>
            <a:fillRect/>
          </a:stretch>
        </p:blipFill>
        <p:spPr bwMode="auto">
          <a:xfrm>
            <a:off x="235975" y="3429000"/>
            <a:ext cx="5749189" cy="31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Content Placeholder 3" descr="machlog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l="1687" b="33322"/>
          <a:stretch>
            <a:fillRect/>
          </a:stretch>
        </p:blipFill>
        <p:spPr>
          <a:xfrm>
            <a:off x="221227" y="1295400"/>
            <a:ext cx="5752061" cy="3097163"/>
          </a:xfrm>
        </p:spPr>
      </p:pic>
      <p:sp>
        <p:nvSpPr>
          <p:cNvPr id="6" name="TextBox 5"/>
          <p:cNvSpPr txBox="1"/>
          <p:nvPr/>
        </p:nvSpPr>
        <p:spPr>
          <a:xfrm>
            <a:off x="6209071" y="2110856"/>
            <a:ext cx="26706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Scan range -18 to 18 mm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97561" y="2450068"/>
            <a:ext cx="16450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PMT HV  700 V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726975" y="5449669"/>
            <a:ext cx="24932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 peak area ~ 2.3% </a:t>
            </a:r>
            <a:r>
              <a:rPr lang="en-US" dirty="0" smtClean="0"/>
              <a:t>of Main </a:t>
            </a:r>
            <a:r>
              <a:rPr lang="en-US" dirty="0" smtClean="0"/>
              <a:t>bunch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17081" y="1592204"/>
            <a:ext cx="2269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Bunch intensity ~1E9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117081" y="3105834"/>
            <a:ext cx="3026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72 data points across  scan</a:t>
            </a:r>
          </a:p>
          <a:p>
            <a:r>
              <a:rPr lang="en-US" dirty="0" smtClean="0"/>
              <a:t>10 beam samples/data point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6386513" y="4829069"/>
            <a:ext cx="213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this real beam or reflection?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5C064-DD44-4CAC-873E-2D1F54821676}" type="slidenum">
              <a:rPr kumimoji="0" lang="en-US" smtClean="0"/>
              <a:pPr/>
              <a:t>6</a:t>
            </a:fld>
            <a:endParaRPr kumimoji="0"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420197" y="3105834"/>
            <a:ext cx="12186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PMT Signal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19200" y="3096236"/>
            <a:ext cx="1143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LED Signal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19200" y="5518596"/>
            <a:ext cx="1544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Laser Intensity</a:t>
            </a:r>
            <a:endParaRPr lang="en-US" dirty="0">
              <a:solidFill>
                <a:srgbClr val="FF33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21706" y="5525869"/>
            <a:ext cx="793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3300"/>
                </a:solidFill>
              </a:rPr>
              <a:t>Beam</a:t>
            </a:r>
          </a:p>
          <a:p>
            <a:r>
              <a:rPr lang="en-US" dirty="0" smtClean="0">
                <a:solidFill>
                  <a:srgbClr val="FF3300"/>
                </a:solidFill>
              </a:rPr>
              <a:t>Profile</a:t>
            </a:r>
            <a:endParaRPr lang="en-US" dirty="0">
              <a:solidFill>
                <a:srgbClr val="FF33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715000" y="4844534"/>
            <a:ext cx="671513" cy="260866"/>
          </a:xfrm>
          <a:prstGeom prst="straightConnector1">
            <a:avLst/>
          </a:prstGeom>
          <a:ln w="38100">
            <a:solidFill>
              <a:srgbClr val="FF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2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LPM Issues and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dirty="0" smtClean="0"/>
              <a:t>Hardware Issues</a:t>
            </a:r>
          </a:p>
          <a:p>
            <a:r>
              <a:rPr lang="en-US" sz="2400" dirty="0" smtClean="0"/>
              <a:t>Laser power supply damaged by radiation</a:t>
            </a:r>
          </a:p>
          <a:p>
            <a:pPr lvl="1"/>
            <a:r>
              <a:rPr lang="en-US" sz="2000" dirty="0" smtClean="0"/>
              <a:t>Moved power supply up stairs</a:t>
            </a:r>
          </a:p>
          <a:p>
            <a:r>
              <a:rPr lang="en-US" sz="2400" dirty="0" smtClean="0"/>
              <a:t>Scanning galvanometers  issues</a:t>
            </a:r>
          </a:p>
          <a:p>
            <a:pPr lvl="1"/>
            <a:r>
              <a:rPr lang="en-US" sz="2000" dirty="0" smtClean="0"/>
              <a:t>Optical position feedback loop maxed out voltage</a:t>
            </a:r>
          </a:p>
          <a:p>
            <a:pPr lvl="1"/>
            <a:r>
              <a:rPr lang="en-US" sz="2000" dirty="0" smtClean="0"/>
              <a:t>Suspect darkened led – working with vendor</a:t>
            </a:r>
            <a:endParaRPr lang="en-US" dirty="0" smtClean="0"/>
          </a:p>
          <a:p>
            <a:pPr marL="0" indent="0">
              <a:buNone/>
            </a:pPr>
            <a:r>
              <a:rPr lang="en-US" sz="2400" dirty="0" smtClean="0"/>
              <a:t>Status</a:t>
            </a:r>
          </a:p>
          <a:p>
            <a:pPr lvl="1"/>
            <a:r>
              <a:rPr lang="en-US" sz="2000" dirty="0" smtClean="0"/>
              <a:t>Coming out of 1+ year shutdown – beam is back</a:t>
            </a:r>
          </a:p>
          <a:p>
            <a:pPr lvl="1"/>
            <a:r>
              <a:rPr lang="en-US" sz="2000" dirty="0" smtClean="0"/>
              <a:t>Data analysis resuming</a:t>
            </a:r>
          </a:p>
          <a:p>
            <a:pPr lvl="1"/>
            <a:r>
              <a:rPr lang="en-US" sz="2000" dirty="0"/>
              <a:t>N</a:t>
            </a:r>
            <a:r>
              <a:rPr lang="en-US" sz="2000" dirty="0" smtClean="0"/>
              <a:t>eed to further optimize the laser energy/timing, PMT high voltage, and better understand the PMT signal and ADC optimization</a:t>
            </a:r>
            <a:endParaRPr lang="en-US" sz="2000" dirty="0" smtClean="0"/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768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Laser Diagnostics for </a:t>
            </a:r>
            <a:r>
              <a:rPr lang="en-US" dirty="0" err="1" smtClean="0"/>
              <a:t>Fermilabs</a:t>
            </a:r>
            <a:r>
              <a:rPr lang="en-US" dirty="0" smtClean="0"/>
              <a:t> Future Accelerators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26 Sept 2013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2013 Laser Workshop, Vic Scarpine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D88F6C-15CC-494D-B386-61592607309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11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907506"/>
            <a:ext cx="5498431" cy="3264694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X Goals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564" y="3627437"/>
            <a:ext cx="4283436" cy="27733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2013 Laser Workshop, Vic Scarpine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BA5821-21EB-4C1A-AC70-E98BDB034B0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1384" y="1447800"/>
            <a:ext cx="8800215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b="1" i="1" dirty="0" smtClean="0">
                <a:solidFill>
                  <a:srgbClr val="C00000"/>
                </a:solidFill>
                <a:ea typeface="ＭＳ Ｐゴシック" charset="-128"/>
              </a:rPr>
              <a:t>The goal is to construct and operate the foremost Intensity Frontier facility in the world</a:t>
            </a:r>
            <a:r>
              <a:rPr lang="en-US" altLang="ja-JP" sz="1600" i="1" dirty="0" smtClean="0">
                <a:ea typeface="ＭＳ Ｐゴシック" charset="-128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A neutrino beam for long baseline neutrino oscillation experiments</a:t>
            </a:r>
            <a:endParaRPr lang="en-US" altLang="ja-JP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MW-class low-energy proton beams for </a:t>
            </a:r>
            <a:r>
              <a:rPr lang="en-US" altLang="ja-JP" dirty="0" err="1" smtClean="0">
                <a:ea typeface="ＭＳ Ｐゴシック" charset="-128"/>
              </a:rPr>
              <a:t>kaon</a:t>
            </a:r>
            <a:r>
              <a:rPr lang="en-US" altLang="ja-JP" dirty="0" smtClean="0">
                <a:ea typeface="ＭＳ Ｐゴシック" charset="-128"/>
              </a:rPr>
              <a:t>,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, neutrino, and nuclei/</a:t>
            </a:r>
          </a:p>
          <a:p>
            <a:pPr marL="280988" indent="-280988">
              <a:spcBef>
                <a:spcPct val="0"/>
              </a:spcBef>
              <a:buFontTx/>
              <a:buNone/>
            </a:pPr>
            <a:r>
              <a:rPr lang="en-US" altLang="ja-JP" dirty="0" smtClean="0">
                <a:ea typeface="ＭＳ Ｐゴシック" charset="-128"/>
              </a:rPr>
              <a:t>	nucleon based precision experiments</a:t>
            </a:r>
          </a:p>
          <a:p>
            <a:pPr marL="285750" indent="-28575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en-US" altLang="ja-JP" dirty="0" smtClean="0">
                <a:ea typeface="ＭＳ Ｐゴシック" charset="-128"/>
              </a:rPr>
              <a:t>A path toward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source for possible future Neutrino Factory and/or a </a:t>
            </a:r>
            <a:r>
              <a:rPr lang="en-US" altLang="ja-JP" dirty="0" err="1" smtClean="0">
                <a:ea typeface="ＭＳ Ｐゴシック" charset="-128"/>
              </a:rPr>
              <a:t>Muon</a:t>
            </a:r>
            <a:r>
              <a:rPr lang="en-US" altLang="ja-JP" dirty="0" smtClean="0">
                <a:ea typeface="ＭＳ Ｐゴシック" charset="-128"/>
              </a:rPr>
              <a:t> Collider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ja-JP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863633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1499</Words>
  <Application>Microsoft Office PowerPoint</Application>
  <PresentationFormat>On-screen Show (4:3)</PresentationFormat>
  <Paragraphs>289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Office Theme</vt:lpstr>
      <vt:lpstr>1_Office Theme</vt:lpstr>
      <vt:lpstr>2_Office Theme</vt:lpstr>
      <vt:lpstr>Overview of Present and Future Laser Diagnostics for Fermilab H- Accelerators</vt:lpstr>
      <vt:lpstr>Booster/Linac Laser Profile Monitor</vt:lpstr>
      <vt:lpstr>Booster Laser Profile Monitor (LPM)*</vt:lpstr>
      <vt:lpstr>Fermilab LPM</vt:lpstr>
      <vt:lpstr>LPM Laser Paths</vt:lpstr>
      <vt:lpstr>LPM Profile example</vt:lpstr>
      <vt:lpstr>LPM Issues and Status</vt:lpstr>
      <vt:lpstr>Laser Diagnostics for Fermilabs Future Accelerators</vt:lpstr>
      <vt:lpstr>Project X Goals</vt:lpstr>
      <vt:lpstr>Project X Beam Measurement Goals</vt:lpstr>
      <vt:lpstr>Project X Injector Experiment (PXIE)</vt:lpstr>
      <vt:lpstr>PXIE Beamline</vt:lpstr>
      <vt:lpstr>MEBT Instrumentation</vt:lpstr>
      <vt:lpstr>Current HEBT concept</vt:lpstr>
      <vt:lpstr>Combined Wire Scanner - Laser Wire Unit</vt:lpstr>
      <vt:lpstr>Low-Power Transverse and Longitudinal Laser Wire</vt:lpstr>
      <vt:lpstr>Laser Wire Emittance Monitor</vt:lpstr>
      <vt:lpstr>R&amp;D Laser Lab</vt:lpstr>
      <vt:lpstr>Conclusion</vt:lpstr>
    </vt:vector>
  </TitlesOfParts>
  <Company>Fermilab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 Scarpine x2571 13487N</dc:creator>
  <cp:lastModifiedBy>Vic Scarpine x2571 13487N</cp:lastModifiedBy>
  <cp:revision>25</cp:revision>
  <dcterms:created xsi:type="dcterms:W3CDTF">2013-09-26T13:40:04Z</dcterms:created>
  <dcterms:modified xsi:type="dcterms:W3CDTF">2013-09-26T17:10:03Z</dcterms:modified>
</cp:coreProperties>
</file>