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sigs" ContentType="application/vnd.openxmlformats-package.digital-signature-origi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_xmlsignatures/sig1.xml" ContentType="application/vnd.openxmlformats-package.digital-signature-xmlsignatur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package/2006/relationships/digital-signature/origin" Target="_xmlsignatures/origin.sigs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4"/>
  </p:notesMasterIdLst>
  <p:sldIdLst>
    <p:sldId id="257" r:id="rId2"/>
    <p:sldId id="258" r:id="rId3"/>
    <p:sldId id="261" r:id="rId4"/>
    <p:sldId id="264" r:id="rId5"/>
    <p:sldId id="265" r:id="rId6"/>
    <p:sldId id="266" r:id="rId7"/>
    <p:sldId id="269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5" r:id="rId16"/>
    <p:sldId id="292" r:id="rId17"/>
    <p:sldId id="296" r:id="rId18"/>
    <p:sldId id="290" r:id="rId19"/>
    <p:sldId id="294" r:id="rId20"/>
    <p:sldId id="293" r:id="rId21"/>
    <p:sldId id="263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FF"/>
    <a:srgbClr val="FFFFFF"/>
    <a:srgbClr val="E6E6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8173" autoAdjust="0"/>
    <p:restoredTop sz="86467" autoAdjust="0"/>
  </p:normalViewPr>
  <p:slideViewPr>
    <p:cSldViewPr snapToGrid="0" showGuides="1">
      <p:cViewPr varScale="1">
        <p:scale>
          <a:sx n="89" d="100"/>
          <a:sy n="89" d="100"/>
        </p:scale>
        <p:origin x="-408" y="-108"/>
      </p:cViewPr>
      <p:guideLst>
        <p:guide orient="horz" pos="427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A8A3B-E98E-4442-9FFE-FE371E0C81DB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5066-EFFB-4D6B-A398-9322E6DBFE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922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0" y="-1"/>
            <a:ext cx="9143999" cy="60086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22642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0" y="5942498"/>
            <a:ext cx="9144000" cy="9982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876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02088" y="6673334"/>
            <a:ext cx="606287" cy="18466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7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3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9"/>
          </a:xfrm>
          <a:prstGeom prst="rect">
            <a:avLst/>
          </a:prstGeom>
        </p:spPr>
        <p:txBody>
          <a:bodyPr vert="horz" lIns="108000" tIns="72000" rIns="108000" bIns="3600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8017" y="6673334"/>
            <a:ext cx="606287" cy="18466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latinLnBrk="0" hangingPunct="1">
              <a:defRPr kumimoji="0" sz="1200">
                <a:solidFill>
                  <a:schemeClr val="bg1"/>
                </a:solidFill>
                <a:latin typeface="Univers" pitchFamily="34" charset="0"/>
              </a:defRPr>
            </a:lvl1pPr>
            <a:extLst/>
          </a:lstStyle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00013" y="6642100"/>
            <a:ext cx="25669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 smtClean="0">
                <a:solidFill>
                  <a:schemeClr val="bg1"/>
                </a:solidFill>
                <a:latin typeface="Univers" pitchFamily="34" charset="0"/>
              </a:rPr>
              <a:t>christoph.gabor@stfc.ac.uk</a:t>
            </a:r>
            <a:r>
              <a:rPr lang="en-GB" altLang="en-US" sz="14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2971816" y="6673334"/>
            <a:ext cx="5436681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chemeClr val="bg1"/>
                </a:solidFill>
                <a:latin typeface="Univers" pitchFamily="34" charset="0"/>
              </a:rPr>
              <a:t>3</a:t>
            </a:r>
            <a:r>
              <a:rPr lang="en-GB" altLang="en-US" sz="1200" b="1" baseline="30000" dirty="0" smtClean="0">
                <a:solidFill>
                  <a:schemeClr val="bg1"/>
                </a:solidFill>
                <a:latin typeface="Univers" pitchFamily="34" charset="0"/>
              </a:rPr>
              <a:t>rd</a:t>
            </a:r>
            <a:r>
              <a:rPr lang="en-GB" altLang="en-US" sz="1200" b="1" baseline="0" dirty="0" smtClean="0">
                <a:solidFill>
                  <a:schemeClr val="bg1"/>
                </a:solidFill>
                <a:latin typeface="Univers" pitchFamily="34" charset="0"/>
              </a:rPr>
              <a:t> Mini-Workshop on H- Laser Stripping, 26-27</a:t>
            </a:r>
            <a:r>
              <a:rPr lang="en-GB" altLang="en-US" sz="1200" b="1" baseline="30000" dirty="0" smtClean="0">
                <a:solidFill>
                  <a:schemeClr val="bg1"/>
                </a:solidFill>
                <a:latin typeface="Univers" pitchFamily="34" charset="0"/>
              </a:rPr>
              <a:t>th</a:t>
            </a:r>
            <a:r>
              <a:rPr lang="en-GB" altLang="en-US" sz="1200" b="1" baseline="0" dirty="0" smtClean="0">
                <a:solidFill>
                  <a:schemeClr val="bg1"/>
                </a:solidFill>
                <a:latin typeface="Univers" pitchFamily="34" charset="0"/>
              </a:rPr>
              <a:t> Sept.2013, FNAL, USA</a:t>
            </a:r>
            <a:endParaRPr lang="en-GB" altLang="en-US" sz="1200" b="1" dirty="0" smtClean="0">
              <a:solidFill>
                <a:schemeClr val="bg1"/>
              </a:solidFill>
              <a:latin typeface="Univer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800" b="1" kern="1200">
          <a:solidFill>
            <a:srgbClr val="FFFFFF"/>
          </a:solidFill>
          <a:effectLst/>
          <a:latin typeface="+mj-lt"/>
          <a:ea typeface="+mj-ea"/>
          <a:cs typeface="Calibri" panose="020F0502020204030204" pitchFamily="34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61" y="315996"/>
            <a:ext cx="8077200" cy="1477178"/>
          </a:xfrm>
        </p:spPr>
        <p:txBody>
          <a:bodyPr lIns="108000" rIns="108000">
            <a:no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Laser diagnostics for the Front End Test Stand at RAL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247" y="1785745"/>
            <a:ext cx="6644314" cy="10928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Christoph Gabor (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ASTeC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Rutherford Appleton Laboratory, UK</a:t>
            </a:r>
          </a:p>
          <a:p>
            <a:pPr algn="ctr"/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christoph.gabor@stfc.ac.uk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033" y="3052467"/>
            <a:ext cx="8584602" cy="13689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In the  Photo—Detachment Emittance Instrument (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PD—EMI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) are involved</a:t>
            </a:r>
          </a:p>
          <a:p>
            <a:pPr algn="ctr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A.Letchford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J.Pozimski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D.Faircloth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P.Savage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S.Gibson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A.Bosco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G.Boorman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and special thanks to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V.Scarpine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the former HINS team for beam time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760" y="6149250"/>
            <a:ext cx="1080000" cy="4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1" descr="WarwickUni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9943" y="6144422"/>
            <a:ext cx="1080000" cy="42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IMP_ML_2CS_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9209" y="6201442"/>
            <a:ext cx="1080000" cy="32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30"/>
          <p:cNvGraphicFramePr>
            <a:graphicFrameLocks noChangeAspect="1"/>
          </p:cNvGraphicFramePr>
          <p:nvPr/>
        </p:nvGraphicFramePr>
        <p:xfrm>
          <a:off x="4797381" y="6149283"/>
          <a:ext cx="1050762" cy="447116"/>
        </p:xfrm>
        <a:graphic>
          <a:graphicData uri="http://schemas.openxmlformats.org/presentationml/2006/ole">
            <p:oleObj spid="_x0000_s1027" name="Photo Editor Photo" r:id="rId6" imgW="10847619" imgH="4525007" progId="">
              <p:embed/>
            </p:oleObj>
          </a:graphicData>
        </a:graphic>
      </p:graphicFrame>
      <p:pic>
        <p:nvPicPr>
          <p:cNvPr id="14" name="Picture 19" descr="ISIS-04 CMY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01" y="6166537"/>
            <a:ext cx="1080000" cy="37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C:\Documents and Settings\apl28\My Documents\IPAC12\UCL_Logo_Black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8523" y="6223923"/>
            <a:ext cx="1080000" cy="3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C:\Documents and Settings\apl28\My Documents\IPAC12\John_Adams_Institute_logo_1_471x32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7766" y="6177718"/>
            <a:ext cx="603415" cy="4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C:\Documents and Settings\apl28\My Documents\IPAC12\RHU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4470" y="6220249"/>
            <a:ext cx="1080000" cy="32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2237585" y="4521237"/>
            <a:ext cx="4692837" cy="856705"/>
            <a:chOff x="907" y="2155"/>
            <a:chExt cx="3944" cy="720"/>
          </a:xfrm>
        </p:grpSpPr>
        <p:pic>
          <p:nvPicPr>
            <p:cNvPr id="20" name="Picture 5" descr="sch_rfq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28" y="2155"/>
              <a:ext cx="120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sch_chopp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37" y="2155"/>
              <a:ext cx="101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 descr="sch_ionsour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07" y="2155"/>
              <a:ext cx="67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" descr="sch_lebt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5" y="2155"/>
              <a:ext cx="105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666912" y="5477471"/>
            <a:ext cx="7293747" cy="385466"/>
          </a:xfrm>
          <a:prstGeom prst="rect">
            <a:avLst/>
          </a:prstGeom>
        </p:spPr>
        <p:txBody>
          <a:bodyPr vert="horz" lIns="108000" tIns="72000" rIns="108000" bIns="3600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FFC000"/>
                </a:solidFill>
                <a:latin typeface="+mj-lt"/>
                <a:ea typeface="+mj-ea"/>
                <a:cs typeface="Calibri" panose="020F0502020204030204" pitchFamily="34" charset="0"/>
              </a:rPr>
              <a:t>The Front End Test Stand FETS collaboration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Comparison with slit—slit emittance and 2D distribution. 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265" y="5422242"/>
            <a:ext cx="3896342" cy="9674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measured emittance at the IP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intensity density is shown in pseudo-colours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profiles scaled to y’/ </a:t>
            </a:r>
            <a:r>
              <a:rPr lang="en-GB" sz="19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mrad</a:t>
            </a:r>
            <a:endParaRPr lang="en-GB" sz="19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85000"/>
              </a:lnSpc>
            </a:pPr>
            <a:endParaRPr lang="en-GB" sz="19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950" y="652468"/>
            <a:ext cx="4896050" cy="447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0166"/>
            <a:ext cx="41624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78367" y="5343214"/>
            <a:ext cx="4627100" cy="1448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Summing up several ‘profiles’ (in (</a:t>
            </a:r>
            <a:r>
              <a:rPr lang="en-GB" sz="19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xy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) distribution and comparing with full 2D profile.</a:t>
            </a:r>
          </a:p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This is the basis for image reconstruction to calculate emittance in others than </a:t>
            </a:r>
            <a:r>
              <a:rPr lang="en-GB" sz="19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yy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’ plane.</a:t>
            </a:r>
            <a:endParaRPr lang="en-GB" sz="19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Example of an anti—S shaped aberration (ISIS Penning IS).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970" y="660663"/>
            <a:ext cx="8437512" cy="50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This result has been measured with a slit and a scintillator. Note, that the transfer function is independent of the actual instrumentation method applied.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214" y="1354250"/>
            <a:ext cx="8645366" cy="6641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It shows a unique pattern of aberration which is caused by the dipole. This helped to improve the beam dynamics in the magnet.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34410" y="2130014"/>
            <a:ext cx="3657599" cy="4464423"/>
            <a:chOff x="2016125" y="1625600"/>
            <a:chExt cx="5296199" cy="5232400"/>
          </a:xfrm>
        </p:grpSpPr>
        <p:pic>
          <p:nvPicPr>
            <p:cNvPr id="12" name="Picture 3" descr="bpm-17kV-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3574" y="1625600"/>
              <a:ext cx="5238750" cy="5232400"/>
            </a:xfrm>
            <a:prstGeom prst="rect">
              <a:avLst/>
            </a:prstGeom>
            <a:noFill/>
          </p:spPr>
        </p:pic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016125" y="3128963"/>
              <a:ext cx="1719263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119331" y="5608638"/>
              <a:ext cx="1719263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" name="Picture 5" descr="bpm-024-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09" y="5357316"/>
            <a:ext cx="6449706" cy="602420"/>
          </a:xfrm>
          <a:prstGeom prst="rect">
            <a:avLst/>
          </a:prstGeom>
          <a:noFill/>
        </p:spPr>
      </p:pic>
      <p:pic>
        <p:nvPicPr>
          <p:cNvPr id="9" name="Picture 4" descr="bpm-103-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572" y="3151989"/>
            <a:ext cx="6441179" cy="537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58283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 scintillator provides as a p</a:t>
            </a:r>
            <a:r>
              <a:rPr lang="en-GB" dirty="0" smtClean="0">
                <a:solidFill>
                  <a:srgbClr val="FFC000"/>
                </a:solidFill>
              </a:rPr>
              <a:t>article detector provides the light for an image intensified camera (test-exp. @ FNAL).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970" y="783324"/>
            <a:ext cx="8437512" cy="50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Both measurements and simulations have shown the advantages of a particle detector with spatial resolution for H</a:t>
            </a:r>
            <a:r>
              <a:rPr lang="en-GB" sz="2000" b="1" baseline="30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(PD).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722" y="5716213"/>
            <a:ext cx="4283272" cy="8741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protons, 2.5MeV, </a:t>
            </a:r>
            <a:r>
              <a:rPr lang="en-GB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uA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-current, low resolution, only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8bit,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(exp.) time limited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064" y="3791415"/>
            <a:ext cx="4086314" cy="27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965" y="1416203"/>
            <a:ext cx="3484212" cy="88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957802" y="3479179"/>
            <a:ext cx="3328086" cy="10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1339350" y="2347041"/>
            <a:ext cx="3181890" cy="3190112"/>
            <a:chOff x="577384" y="1677969"/>
            <a:chExt cx="3686175" cy="36957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7384" y="1677969"/>
              <a:ext cx="3686175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08280" y="5142889"/>
              <a:ext cx="1749201" cy="10364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GB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300uA_ND2_F4_01-14-162907</a:t>
              </a:r>
              <a:endParaRPr lang="en-GB" sz="19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3667" y="1309541"/>
            <a:ext cx="2987355" cy="247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97798" y="3928300"/>
            <a:ext cx="2289716" cy="3426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measured with ND2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The PD—diagnostics (dipole) magnet.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8819" y="604908"/>
            <a:ext cx="8437512" cy="34294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The coils must provide enough space for  ports and laser windows.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028" y="6193878"/>
            <a:ext cx="3248177" cy="3184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3D model of the magnet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75" y="3354948"/>
            <a:ext cx="3958688" cy="275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34" y="1063686"/>
            <a:ext cx="3087206" cy="21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757" y="4203197"/>
            <a:ext cx="4133907" cy="265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0283" y="1015167"/>
            <a:ext cx="3082035" cy="310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Magnet vessel to house the different </a:t>
            </a:r>
            <a:r>
              <a:rPr lang="en-GB" dirty="0" err="1" smtClean="0">
                <a:solidFill>
                  <a:srgbClr val="FFC000"/>
                </a:solidFill>
              </a:rPr>
              <a:t>beamlets</a:t>
            </a:r>
            <a:r>
              <a:rPr lang="en-GB" dirty="0" smtClean="0">
                <a:solidFill>
                  <a:srgbClr val="FFC000"/>
                </a:solidFill>
              </a:rPr>
              <a:t>.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19170" t="18930" r="14035" b="15413"/>
          <a:stretch>
            <a:fillRect/>
          </a:stretch>
        </p:blipFill>
        <p:spPr bwMode="auto">
          <a:xfrm>
            <a:off x="237564" y="1039412"/>
            <a:ext cx="4417103" cy="27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551" y="974864"/>
            <a:ext cx="3484204" cy="554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9867" y="4113322"/>
            <a:ext cx="4678680" cy="21882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Magnet with vessel shown. 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Coils provide the space for the ports of the vessel.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Top and bottom are tapered to provide maximum clearance and withstand the vacuum pressure. </a:t>
            </a: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1215614"/>
            <a:ext cx="4718824" cy="5022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Image </a:t>
            </a:r>
            <a:r>
              <a:rPr lang="en-GB" dirty="0" smtClean="0">
                <a:solidFill>
                  <a:srgbClr val="FFC000"/>
                </a:solidFill>
              </a:rPr>
              <a:t>reconstruction to determine </a:t>
            </a:r>
            <a:r>
              <a:rPr lang="en-GB" dirty="0" err="1" smtClean="0">
                <a:solidFill>
                  <a:srgbClr val="FFC000"/>
                </a:solidFill>
                <a:latin typeface="Symbol" pitchFamily="18" charset="2"/>
              </a:rPr>
              <a:t>e</a:t>
            </a:r>
            <a:r>
              <a:rPr lang="en-GB" baseline="-25000" dirty="0" err="1" smtClean="0">
                <a:solidFill>
                  <a:srgbClr val="FFC000"/>
                </a:solidFill>
              </a:rPr>
              <a:t>xx</a:t>
            </a:r>
            <a:r>
              <a:rPr lang="en-GB" baseline="-25000" dirty="0" smtClean="0">
                <a:solidFill>
                  <a:srgbClr val="FFC000"/>
                </a:solidFill>
              </a:rPr>
              <a:t>’ e.g.</a:t>
            </a:r>
            <a:r>
              <a:rPr lang="en-GB" dirty="0" smtClean="0">
                <a:solidFill>
                  <a:srgbClr val="FFC000"/>
                </a:solidFill>
              </a:rPr>
              <a:t> in other than </a:t>
            </a:r>
            <a:r>
              <a:rPr lang="en-GB" dirty="0" err="1" smtClean="0">
                <a:solidFill>
                  <a:srgbClr val="FFC000"/>
                </a:solidFill>
              </a:rPr>
              <a:t>yy</a:t>
            </a:r>
            <a:r>
              <a:rPr lang="en-GB" dirty="0" smtClean="0">
                <a:solidFill>
                  <a:srgbClr val="FFC000"/>
                </a:solidFill>
              </a:rPr>
              <a:t>’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2878" y="1046794"/>
            <a:ext cx="8681421" cy="6667"/>
          </a:xfrm>
          <a:prstGeom prst="line">
            <a:avLst/>
          </a:prstGeom>
          <a:ln w="38100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0116" y="510051"/>
            <a:ext cx="8437512" cy="3039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courtesy to D. </a:t>
            </a:r>
            <a:r>
              <a:rPr lang="en-GB" sz="19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Sivia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who helped with the programming 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applying </a:t>
            </a:r>
            <a:r>
              <a:rPr lang="en-GB" sz="19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MaxEnt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and 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provided </a:t>
            </a:r>
            <a:r>
              <a:rPr lang="en-GB" sz="19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MemSys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282207"/>
            <a:ext cx="4788700" cy="22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82" y="1271250"/>
            <a:ext cx="4472596" cy="272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372" y="2009103"/>
            <a:ext cx="4198628" cy="199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9763" y="4170556"/>
            <a:ext cx="4044237" cy="23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46792" y="1217430"/>
            <a:ext cx="4121907" cy="622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Transferring this principle to the FETS MEBT (</a:t>
            </a:r>
            <a:r>
              <a:rPr lang="en-GB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TraceWin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8339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Further particle simulations and possible effects on the measurements and beam transportation.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8" y="1516867"/>
            <a:ext cx="8251903" cy="21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24" y="3835385"/>
            <a:ext cx="3782152" cy="26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1750" y="3732906"/>
            <a:ext cx="4577247" cy="30031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Simulations for particle tracking through the structure. </a:t>
            </a:r>
          </a:p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Last MEBT doublet should matches beam into the magnet AND must not exceed the power density of the beam dump.      </a:t>
            </a:r>
            <a:r>
              <a:rPr lang="en-GB" sz="22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MEBT not yet finalized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</a:t>
            </a:r>
            <a:endParaRPr lang="en-GB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The different beam lets need to define and have their own coordinate system.</a:t>
            </a:r>
          </a:p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Reference (dipole) beam path is </a:t>
            </a:r>
            <a:r>
              <a:rPr lang="en-GB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RED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endParaRPr lang="en-GB" sz="22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endParaRPr lang="en-GB" sz="22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endParaRPr lang="en-GB" sz="22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endParaRPr lang="en-GB" sz="22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116" y="897338"/>
            <a:ext cx="8437512" cy="5011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The focus is on tracking through dipole, to the beam dump and less about the emittance transfer function. </a:t>
            </a:r>
            <a:endParaRPr lang="en-GB" sz="19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526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Particle simulations (II</a:t>
            </a:r>
            <a:r>
              <a:rPr lang="en-GB" dirty="0" smtClean="0">
                <a:solidFill>
                  <a:srgbClr val="FFC000"/>
                </a:solidFill>
              </a:rPr>
              <a:t>).....some results.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08" y="1088884"/>
            <a:ext cx="3155052" cy="152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80" y="2695841"/>
            <a:ext cx="3188669" cy="155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057" y="1890221"/>
            <a:ext cx="5195944" cy="49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116" y="563841"/>
            <a:ext cx="8437512" cy="3039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Simulations have been carried out with a multi-purpose code called GPT. </a:t>
            </a:r>
            <a:endParaRPr lang="en-GB" sz="19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12" y="4284121"/>
            <a:ext cx="3083727" cy="23210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Top.   Dipole is off </a:t>
            </a:r>
          </a:p>
          <a:p>
            <a:pPr>
              <a:lnSpc>
                <a:spcPct val="85000"/>
              </a:lnSpc>
            </a:pPr>
            <a:endParaRPr lang="en-GB" sz="22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Bottom.   Dipole effect due to weak focusing.</a:t>
            </a:r>
          </a:p>
          <a:p>
            <a:pPr>
              <a:lnSpc>
                <a:spcPct val="85000"/>
              </a:lnSpc>
            </a:pPr>
            <a:r>
              <a:rPr lang="en-GB" sz="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</a:t>
            </a:r>
            <a:endParaRPr lang="en-GB" sz="8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GB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(A) Exit of the dipole</a:t>
            </a:r>
          </a:p>
          <a:p>
            <a:pPr>
              <a:lnSpc>
                <a:spcPct val="85000"/>
              </a:lnSpc>
            </a:pPr>
            <a:r>
              <a:rPr lang="en-GB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(B) 50cm downstream towards the beam dump (reference path) </a:t>
            </a:r>
            <a:endParaRPr lang="en-GB" sz="22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5350" y="4750612"/>
            <a:ext cx="3138005" cy="0"/>
          </a:xfrm>
          <a:prstGeom prst="line">
            <a:avLst/>
          </a:prstGeom>
          <a:ln w="38100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2533" y="1026345"/>
            <a:ext cx="4598759" cy="641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22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xy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—distribution at the exit of the dipole</a:t>
            </a:r>
          </a:p>
          <a:p>
            <a:pPr algn="ctr">
              <a:lnSpc>
                <a:spcPct val="85000"/>
              </a:lnSpc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(CS for H</a:t>
            </a:r>
            <a:r>
              <a:rPr lang="en-GB" sz="2270" baseline="30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(PD) after 20° deflection </a:t>
            </a:r>
            <a:endParaRPr lang="en-GB" sz="22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6903" y="1964054"/>
            <a:ext cx="2102985" cy="3058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Hard edge model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1015" y="1987359"/>
            <a:ext cx="2102985" cy="5514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Fringe field (OPERA 3D)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73056" y="5364599"/>
            <a:ext cx="2551226" cy="302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z=60cm downstream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934572" y="2927267"/>
            <a:ext cx="1610267" cy="302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z= Laser IP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What I haven’t said so </a:t>
            </a:r>
            <a:r>
              <a:rPr lang="en-GB" dirty="0" smtClean="0">
                <a:solidFill>
                  <a:srgbClr val="FFC000"/>
                </a:solidFill>
              </a:rPr>
              <a:t>far or felt short.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3665" y="846708"/>
            <a:ext cx="8681421" cy="6667"/>
          </a:xfrm>
          <a:prstGeom prst="line">
            <a:avLst/>
          </a:prstGeom>
          <a:ln w="50800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3415" y="1137423"/>
            <a:ext cx="8355687" cy="4694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Scintillator tests, dipole, vessel, beam particle simulations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GB" sz="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en-GB" sz="8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Longitudinal emittance measurements, 1D profile scanner.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GB" sz="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idea of image reconstruction can be pursued differently:	</a:t>
            </a: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beam envelope should have a focus ‘downstream’ the </a:t>
            </a:r>
            <a:r>
              <a:rPr lang="en-GB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scint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move scintillator</a:t>
            </a: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vary the focal length (Quad-settings) 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Alternatively, change the laser envelope, use instead of a paralle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 beam a sharp focus.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GB" sz="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en-GB" sz="8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Constraints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given by the time frame of the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project (e.g. commissioning within FETS and plans beyond).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116" y="520809"/>
            <a:ext cx="8437512" cy="3039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Focused on the motivation of the idea of the measurement principle and advantages.</a:t>
            </a:r>
            <a:endParaRPr lang="en-GB" sz="19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Summary of my talk.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9141" y="854160"/>
            <a:ext cx="8396869" cy="55800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The use of a scintillator as a particle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detector is more than 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reasonable (and looks promising after tests at HINS).  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      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Measurements and simulations about this emittance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	 method.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Parts for the FETS experiment are well under way. 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Simulations to implement the instrument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rest of 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	the beam line.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Outlook:</a:t>
            </a: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further development of the components</a:t>
            </a: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more particle simulations to investigate the 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influence</a:t>
            </a:r>
          </a:p>
          <a:p>
            <a:pPr lvl="1">
              <a:lnSpc>
                <a:spcPct val="85000"/>
              </a:lnSpc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of the magnet</a:t>
            </a:r>
            <a:endParaRPr lang="en-GB" sz="22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commissioning during the FETS phase and </a:t>
            </a: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experiments beyond</a:t>
            </a:r>
            <a:endParaRPr lang="en-GB" sz="22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2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more work on a beam profile scanner suitable at 3MeV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2878" y="697822"/>
            <a:ext cx="8681421" cy="6667"/>
          </a:xfrm>
          <a:prstGeom prst="line">
            <a:avLst/>
          </a:prstGeom>
          <a:ln w="50800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14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Outline of my talk.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9970" y="660662"/>
            <a:ext cx="8437512" cy="10008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This can only be an overview and not more than a summary of  the different aspects of PD—EMI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However, the focus is on the idea and the principle. The aim is to explain why a spatial detector for the H</a:t>
            </a:r>
            <a:r>
              <a:rPr lang="en-GB" sz="2000" baseline="30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(PD) is advantageous. </a:t>
            </a: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.</a:t>
            </a:r>
            <a:endParaRPr lang="en-GB" sz="19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498" y="2243877"/>
            <a:ext cx="7639658" cy="35329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Introduction: How do we (FETS) want to measure emittance in a 	non-destructive way?   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      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Measurements and simulations about this emittance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	 method.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Summary of the hardware: 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laser) 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 refer to </a:t>
            </a:r>
            <a:r>
              <a:rPr lang="en-GB" sz="2400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Alessio</a:t>
            </a:r>
            <a:r>
              <a:rPr lang="en-GB" sz="2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GB" sz="2400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Bosco’s</a:t>
            </a:r>
            <a:r>
              <a:rPr lang="en-GB" sz="2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GB" sz="2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(RHUL) </a:t>
            </a:r>
            <a:endParaRPr lang="en-GB" sz="2400" i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dipole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magnet and vacuum vessel</a:t>
            </a: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scintillator </a:t>
            </a:r>
          </a:p>
          <a:p>
            <a:pPr lvl="1"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integration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into the </a:t>
            </a:r>
            <a:r>
              <a:rPr lang="en-GB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beamline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878" y="2111836"/>
            <a:ext cx="8681421" cy="6667"/>
          </a:xfrm>
          <a:prstGeom prst="line">
            <a:avLst/>
          </a:prstGeom>
          <a:ln w="38100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4666" y="5739070"/>
            <a:ext cx="8681421" cy="6667"/>
          </a:xfrm>
          <a:prstGeom prst="line">
            <a:avLst/>
          </a:prstGeom>
          <a:ln w="38100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C</a:t>
            </a:r>
            <a:r>
              <a:rPr lang="en-GB" dirty="0" smtClean="0">
                <a:solidFill>
                  <a:srgbClr val="FFC000"/>
                </a:solidFill>
              </a:rPr>
              <a:t>ommissioning </a:t>
            </a:r>
            <a:r>
              <a:rPr lang="en-GB" dirty="0" smtClean="0">
                <a:solidFill>
                  <a:srgbClr val="FFC000"/>
                </a:solidFill>
              </a:rPr>
              <a:t>of PD-EMI to ‘proof-principle’.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9975" y="1597025"/>
            <a:ext cx="72599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Mount bottom half of dipole on adjustable support stand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Place vacuum vessel without top lid onto dipole base.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Secure vessel to dipole base.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Adjust support stand to bring the vessel on axis.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Setup mirrors and moveable stage.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Set laser alignment.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Place lid on vessel.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Lower in place top half of dipole.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Check vessel alignment has not moved.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Done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894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Overview of the magnet and laser set-up near the </a:t>
            </a:r>
            <a:r>
              <a:rPr lang="en-GB" dirty="0" smtClean="0">
                <a:solidFill>
                  <a:srgbClr val="FFC000"/>
                </a:solidFill>
              </a:rPr>
              <a:t>interaction point</a:t>
            </a:r>
            <a:r>
              <a:rPr lang="en-GB" dirty="0" smtClean="0">
                <a:solidFill>
                  <a:srgbClr val="FFC000"/>
                </a:solidFill>
              </a:rPr>
              <a:t>.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969" y="5813698"/>
            <a:ext cx="8500402" cy="698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Diagnostics vessel and magnet are the key parts to link all the different aspects and beam lets together. 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845" y="1657698"/>
            <a:ext cx="6817662" cy="39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824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Demonstration that the signal is really neutralized by the laser (careful noise control, i.e. gas stripping background).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1354"/>
            <a:ext cx="6155473" cy="320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1064" y="906381"/>
            <a:ext cx="5699088" cy="27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14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The FETS project — A brief overview of the components.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825" y="1218547"/>
            <a:ext cx="6595334" cy="532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astec-ib-backup.isis.cclrc.ac.uk\xvg62935\pictures\icis2011\Picture 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9038"/>
            <a:ext cx="3808920" cy="285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" y="3873648"/>
            <a:ext cx="2620536" cy="2393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So far, only the 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LEBT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is operational. The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RFQ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is due to </a:t>
            </a:r>
          </a:p>
          <a:p>
            <a:pPr algn="ctr"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delivery and assembly.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 concrete</a:t>
            </a:r>
          </a:p>
          <a:p>
            <a:pPr algn="ctr"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shielding in mandatory. </a:t>
            </a: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14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The basic idea of the PD—EMI. 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0214" y="1309644"/>
            <a:ext cx="3334216" cy="1210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magnet splits the beam at Interaction Point into 3 different </a:t>
            </a:r>
            <a:r>
              <a:rPr lang="en-GB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beamlets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1124"/>
            <a:ext cx="5437755" cy="294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149" y="3166320"/>
            <a:ext cx="5066852" cy="338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7365" y="4127185"/>
            <a:ext cx="3482898" cy="23405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For each position of the laser, one integration is necessary for I(y’).</a:t>
            </a: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Alternatively, one can add up all distributions and ends with a full 2D (real space) picture of the beam. </a:t>
            </a: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9097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Differences between the various principles of measuring the emittance.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970" y="908097"/>
            <a:ext cx="8437512" cy="2962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Shown are the two extreme point—point and slit—slit method.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760" y="2426873"/>
            <a:ext cx="1976938" cy="67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Envelope of the ion beam.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7" y="1965370"/>
            <a:ext cx="6564197" cy="45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797" y="1195312"/>
            <a:ext cx="2847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042" y="1174177"/>
            <a:ext cx="2000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4984" y="4698006"/>
            <a:ext cx="1976938" cy="67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Cross section of the ion beam. </a:t>
            </a: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9097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Simulations</a:t>
            </a:r>
            <a:r>
              <a:rPr lang="en-GB" baseline="0" dirty="0" smtClean="0">
                <a:solidFill>
                  <a:srgbClr val="FFC000"/>
                </a:solidFill>
              </a:rPr>
              <a:t> to understand the transfer function of a “2.5D emittance measurement.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8272" y="4835143"/>
            <a:ext cx="8433494" cy="1666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Collimation is not shown and takes place in (</a:t>
            </a:r>
            <a:r>
              <a:rPr lang="en-GB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xy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)-plane.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Particles are collimated like a ribbon, no further structure is assumed</a:t>
            </a:r>
          </a:p>
          <a:p>
            <a:pPr>
              <a:lnSpc>
                <a:spcPct val="85000"/>
              </a:lnSpc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In the right graph, both distributions are shown 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at their position when “</a:t>
            </a: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neutralized” and after the drift.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61" y="1173082"/>
            <a:ext cx="8742845" cy="352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366" y="827928"/>
            <a:ext cx="8437512" cy="331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Drift length between the 2 planes is 100mm.</a:t>
            </a: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Simulations in more complex situations (I.).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8702" y="941654"/>
            <a:ext cx="3359688" cy="2258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drift length</a:t>
            </a:r>
          </a:p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aberrations</a:t>
            </a:r>
          </a:p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laser position</a:t>
            </a:r>
          </a:p>
          <a:p>
            <a:pPr>
              <a:lnSpc>
                <a:spcPct val="85000"/>
              </a:lnSpc>
            </a:pP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all this influences shape and size of the signal.</a:t>
            </a: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Courier New" pitchFamily="49" charset="0"/>
              <a:buChar char="o"/>
            </a:pPr>
            <a:endParaRPr lang="en-GB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291" y="738188"/>
            <a:ext cx="4676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95875"/>
            <a:ext cx="54673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440654"/>
            <a:ext cx="5419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/>
          <p:nvPr/>
        </p:nvCxnSpPr>
        <p:spPr>
          <a:xfrm rot="10800000" flipV="1">
            <a:off x="5572461" y="3636085"/>
            <a:ext cx="1527592" cy="344244"/>
          </a:xfrm>
          <a:prstGeom prst="bentConnector3">
            <a:avLst>
              <a:gd name="adj1" fmla="val 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0800000" flipV="1">
            <a:off x="5541985" y="3636084"/>
            <a:ext cx="2547766" cy="2497565"/>
          </a:xfrm>
          <a:prstGeom prst="bentConnector3">
            <a:avLst>
              <a:gd name="adj1" fmla="val -24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15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Simulation with different emittance in x- and y-plane.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94" y="1082040"/>
            <a:ext cx="8797159" cy="54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906" y="2538810"/>
            <a:ext cx="4152508" cy="333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409713" y="6099586"/>
            <a:ext cx="849854" cy="527125"/>
          </a:xfrm>
          <a:prstGeom prst="ellipse">
            <a:avLst/>
          </a:prstGeom>
          <a:noFill/>
          <a:ln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885764" y="6122894"/>
            <a:ext cx="849854" cy="527125"/>
          </a:xfrm>
          <a:prstGeom prst="ellipse">
            <a:avLst/>
          </a:prstGeom>
          <a:noFill/>
          <a:ln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361815" y="6146202"/>
            <a:ext cx="849854" cy="527125"/>
          </a:xfrm>
          <a:prstGeom prst="ellipse">
            <a:avLst/>
          </a:prstGeom>
          <a:noFill/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151905"/>
            <a:ext cx="9144000" cy="382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824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Measurements as ‘proof-of-principle’ and to verify simulations.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88EEE-1095-428A-9D35-BF35BDAE18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0672" y="5152759"/>
            <a:ext cx="7435822" cy="501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No absolute scaling</a:t>
            </a:r>
          </a:p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Images are shown in pseudo-colours</a:t>
            </a:r>
          </a:p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Each measurement has its own noise floor </a:t>
            </a:r>
          </a:p>
          <a:p>
            <a:pPr>
              <a:lnSpc>
                <a:spcPct val="85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The line marks the (vertical) position of the laser </a:t>
            </a: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183075" y="1238993"/>
            <a:ext cx="8809038" cy="3717925"/>
            <a:chOff x="144" y="1776"/>
            <a:chExt cx="5549" cy="2342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776"/>
              <a:ext cx="5549" cy="23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" y="3072"/>
              <a:ext cx="105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28" y="2832"/>
              <a:ext cx="105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120" y="2640"/>
              <a:ext cx="105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560" y="2448"/>
              <a:ext cx="105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5366" y="827928"/>
            <a:ext cx="8437512" cy="331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1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Measurements are taken on a 10keV, 0.5mA beam with a 20W  laser</a:t>
            </a:r>
            <a:endParaRPr lang="en-GB" sz="19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kbIOKRC2cBO7ma9hjP35n0ayDKw=</DigestValue>
    </Reference>
    <Reference URI="#idOfficeObject" Type="http://www.w3.org/2000/09/xmldsig#Object">
      <DigestMethod Algorithm="http://www.w3.org/2000/09/xmldsig#sha1"/>
      <DigestValue>e48IE1QgzfWWwW/LLK6A2iUpVI8=</DigestValue>
    </Reference>
  </SignedInfo>
  <SignatureValue>
    GJa2pOb+gB+EQJg+W11e+zeM+AHaTlvvrquOARm838CqDXs/siJ5Z3thSPjcGx6LtRdOaRsf
    cU6LNVhnG+O4nlD0z+gh72NuyxPZU0R8ZOhnGVSVlA2wHU05vKvSciiQs/aJCARWHjUDw/QA
    9W7EtTWZ6WFEx2V74zUJvK/KQOfxXo+giSBfd6lsU+E6iKz+Xg+4283B0PlvQ6R+B+0udNbp
    CF4hAy8taEgWHS6RgzBfzfAyphk5rpFkpgeOx3C6UV6IMV11f46xmuyhCDCHnekO4wtpJ20r
    qnrQ+K02oZI/wuGh94dYW9S7wnVd4ANlpLhzD26IvGG7C2gE9ozwJg==
  </SignatureValue>
  <KeyInfo>
    <KeyValue>
      <RSAKeyValue>
        <Modulus>
            nprIdmUxlwIP2bR4HQmY0borItpdJt/UDngqpde4z+o4Ut/FaCo62l2dHiXNrhuV3UXEmZ3y
            QOfFx56lxc3wVH0gJjwQDQkPF6n8Bgy9eR1xGGz7Zp99OUbrC38R5lFm/pPhIPzhydh7wwKU
            bApXsg+RTy0vqDDgnUzk2z8SuMufVHy8E/mLS7D/ZA4F88LzDkl7Zne4tTT68R5KjxSMedIG
            mJ5rVFxWudOAoInGSCcD47kg2VdctX5PGmmzIODQEOb2zboNqxN78FvWb0P+bj25P25Qo/Fl
            zSi1uOmSKLlvOBWPjk0alu+sj0zhCIlJanZGWaNRmmsYVseBKYONxw==
          </Modulus>
        <Exponent>AQAB</Exponent>
      </RSAKeyValue>
    </KeyValue>
    <X509Data>
      <X509Certificate>
          MIIDATCCAemgAwIBAgIQEyXkrGw7H5tFbKla0F1/3zANBgkqhkiG9w0BAQUFADATMREwDwYD
          VQQDEwh4dmc2MjkzNTAgFw0xMjA5MTIxMTM1MDFaGA8yMTEyMDgxOTExMzUwMVowEzERMA8G
          A1UEAxMIeHZnNjI5MzUwggEiMA0GCSqGSIb3DQEBAQUAA4IBDwAwggEKAoIBAQCemsh2ZTGX
          Ag/ZtHgdCZjRuisi2l0m39QOeCql17jP6jhS38VoKjraXZ0eJc2uG5XdRcSZnfJA58XHnqXF
          zfBUfSAmPBANCQ8XqfwGDL15HXEYbPtmn305RusLfxHmUWb+k+Eg/OHJ2HvDApRsCleyD5FP
          LS+oMOCdTOTbPxK4y59UfLwT+YtLsP9kDgXzwvMOSXtmd7i1NPrxHkqPFIx50gaYnmtUXFa5
          04CgicZIJwPjuSDZV1y1fk8aabMg4NAQ5vbNug2rE3vwW9ZvQ/5uPbk/blCj8WXNKLW46ZIo
          uW84FY+OTRqW76yPTOEIiUlqdkZZo1GaaxhWx4Epg43HAgMBAAGjTzBNMBUGA1UdJQQOMAwG
          CisGAQQBgjcKAwQwKQYDVR0RBCIwIKAeBgorBgEEAYI3FAIDoBAMDnh2ZzYyOTM1QENMUkMA
          MAkGA1UdEwQCMAAwDQYJKoZIhvcNAQEFBQADggEBAJaLysS7/EQHjUg1lQhaY9HZ6L8mxAvr
          v0AIj5IhTID+teMa13y2HvYu+dVUFbNe3XZkgAX8eWXaENdGXJhKZss9jQXrhA51/433Z52g
          p0+CnwZvJvjffb2MuvXcKm/uJ9F76RQQpTjr9qXFBNDke5KRZZevA6MVfXqEADxQFaB5WSd9
          kxc3FKGWdevyLOFzGG35fGRVMrH7NwnmR16/Lhz/tJK8CScxpbeDEpHP7E2kT1T2OXZcSHVV
          gpboD5FJLRycqLV6BUjWunn3JN8E2GE2IBCLUzQ/t4KClfd6L4JFSzqzfx62CO6tdhNBZdgR
          fdvq2FeMXPbmoWgID0KvMYI=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18"/>
            <mdssi:RelationshipReference SourceId="rId3"/>
            <mdssi:RelationshipReference SourceId="rId21"/>
            <mdssi:RelationshipReference SourceId="rId7"/>
            <mdssi:RelationshipReference SourceId="rId12"/>
            <mdssi:RelationshipReference SourceId="rId17"/>
            <mdssi:RelationshipReference SourceId="rId2"/>
            <mdssi:RelationshipReference SourceId="rId16"/>
            <mdssi:RelationshipReference SourceId="rId20"/>
            <mdssi:RelationshipReference SourceId="rId1"/>
            <mdssi:RelationshipReference SourceId="rId6"/>
            <mdssi:RelationshipReference SourceId="rId11"/>
            <mdssi:RelationshipReference SourceId="rId24"/>
            <mdssi:RelationshipReference SourceId="rId5"/>
            <mdssi:RelationshipReference SourceId="rId15"/>
            <mdssi:RelationshipReference SourceId="rId23"/>
            <mdssi:RelationshipReference SourceId="rId28"/>
            <mdssi:RelationshipReference SourceId="rId10"/>
            <mdssi:RelationshipReference SourceId="rId19"/>
            <mdssi:RelationshipReference SourceId="rId4"/>
            <mdssi:RelationshipReference SourceId="rId9"/>
            <mdssi:RelationshipReference SourceId="rId14"/>
            <mdssi:RelationshipReference SourceId="rId22"/>
            <mdssi:RelationshipReference SourceId="rId27"/>
          </Transform>
          <Transform Algorithm="http://www.w3.org/TR/2001/REC-xml-c14n-20010315"/>
        </Transforms>
        <DigestMethod Algorithm="http://www.w3.org/2000/09/xmldsig#sha1"/>
        <DigestValue>8DaJB2AtZUdX860WsUVi8OTQ1iE=</DigestValue>
      </Reference>
      <Reference URI="/ppt/drawings/_rels/vmlDrawing1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JRR9z9cNt/pv5sgGyCJ5rPJ+s3Y=</DigestValue>
      </Reference>
      <Reference URI="/ppt/drawings/vmlDrawing1.vml?ContentType=application/vnd.openxmlformats-officedocument.vmlDrawing">
        <DigestMethod Algorithm="http://www.w3.org/2000/09/xmldsig#sha1"/>
        <DigestValue>VLmndx9TGLzCMO0Wb2txVxvGKcs=</DigestValue>
      </Reference>
      <Reference URI="/ppt/embeddings/oleObject1.bin?ContentType=application/vnd.openxmlformats-officedocument.oleObject">
        <DigestMethod Algorithm="http://www.w3.org/2000/09/xmldsig#sha1"/>
        <DigestValue>vNbtHdl70rU6+iGrJyhELbUDcRw=</DigestValue>
      </Reference>
      <Reference URI="/ppt/media/image1.jpeg?ContentType=image/jpeg">
        <DigestMethod Algorithm="http://www.w3.org/2000/09/xmldsig#sha1"/>
        <DigestValue>VmiKp7oZtWVLALIYHz6D3hFMjRg=</DigestValue>
      </Reference>
      <Reference URI="/ppt/media/image10.png?ContentType=image/png">
        <DigestMethod Algorithm="http://www.w3.org/2000/09/xmldsig#sha1"/>
        <DigestValue>OeLO3dXdrtZJJ6Pf3Kc2VPU2N2E=</DigestValue>
      </Reference>
      <Reference URI="/ppt/media/image11.png?ContentType=image/png">
        <DigestMethod Algorithm="http://www.w3.org/2000/09/xmldsig#sha1"/>
        <DigestValue>fg2COEtfDXSu93jnV/4LRJyShGc=</DigestValue>
      </Reference>
      <Reference URI="/ppt/media/image12.png?ContentType=image/png">
        <DigestMethod Algorithm="http://www.w3.org/2000/09/xmldsig#sha1"/>
        <DigestValue>AngSE0nuYkhKqIer84j/sBiTv44=</DigestValue>
      </Reference>
      <Reference URI="/ppt/media/image13.png?ContentType=image/png">
        <DigestMethod Algorithm="http://www.w3.org/2000/09/xmldsig#sha1"/>
        <DigestValue>PuulfL1188Tof0tCGgXij/t0Dog=</DigestValue>
      </Reference>
      <Reference URI="/ppt/media/image14.png?ContentType=image/png">
        <DigestMethod Algorithm="http://www.w3.org/2000/09/xmldsig#sha1"/>
        <DigestValue>Prh8tfdFO+sRP1OEK+KZ2y38tq8=</DigestValue>
      </Reference>
      <Reference URI="/ppt/media/image15.jpeg?ContentType=image/jpeg">
        <DigestMethod Algorithm="http://www.w3.org/2000/09/xmldsig#sha1"/>
        <DigestValue>TWVwfJpgWukb94cTZLNWXVKIg+c=</DigestValue>
      </Reference>
      <Reference URI="/ppt/media/image16.png?ContentType=image/png">
        <DigestMethod Algorithm="http://www.w3.org/2000/09/xmldsig#sha1"/>
        <DigestValue>WoEEYdKX9wYWsO1acHb+Jfe8zyY=</DigestValue>
      </Reference>
      <Reference URI="/ppt/media/image17.png?ContentType=image/png">
        <DigestMethod Algorithm="http://www.w3.org/2000/09/xmldsig#sha1"/>
        <DigestValue>s8wRV8d76MNA2tF/r4VsNosODhg=</DigestValue>
      </Reference>
      <Reference URI="/ppt/media/image18.png?ContentType=image/png">
        <DigestMethod Algorithm="http://www.w3.org/2000/09/xmldsig#sha1"/>
        <DigestValue>fYLcapXYA4+7RbYyrqHM5WG5eU8=</DigestValue>
      </Reference>
      <Reference URI="/ppt/media/image19.png?ContentType=image/png">
        <DigestMethod Algorithm="http://www.w3.org/2000/09/xmldsig#sha1"/>
        <DigestValue>nVBnGp5gpkzMgw8qLk+5ozI+5WE=</DigestValue>
      </Reference>
      <Reference URI="/ppt/media/image2.png?ContentType=image/png">
        <DigestMethod Algorithm="http://www.w3.org/2000/09/xmldsig#sha1"/>
        <DigestValue>BOANzYEJ37uQAipnkvQrzjbAHGc=</DigestValue>
      </Reference>
      <Reference URI="/ppt/media/image20.png?ContentType=image/png">
        <DigestMethod Algorithm="http://www.w3.org/2000/09/xmldsig#sha1"/>
        <DigestValue>SU5oQ4ixo/CAgFKRL5uRuU0slQ4=</DigestValue>
      </Reference>
      <Reference URI="/ppt/media/image21.png?ContentType=image/png">
        <DigestMethod Algorithm="http://www.w3.org/2000/09/xmldsig#sha1"/>
        <DigestValue>gqBoHxl4rtflgTGQ8OTOT4QIXsI=</DigestValue>
      </Reference>
      <Reference URI="/ppt/media/image22.png?ContentType=image/png">
        <DigestMethod Algorithm="http://www.w3.org/2000/09/xmldsig#sha1"/>
        <DigestValue>YwmR6XlsMMrsxPdiJAfMktorsfA=</DigestValue>
      </Reference>
      <Reference URI="/ppt/media/image23.png?ContentType=image/png">
        <DigestMethod Algorithm="http://www.w3.org/2000/09/xmldsig#sha1"/>
        <DigestValue>OHceg/Js9KwhfKyDc3y4oFafy0w=</DigestValue>
      </Reference>
      <Reference URI="/ppt/media/image24.png?ContentType=image/png">
        <DigestMethod Algorithm="http://www.w3.org/2000/09/xmldsig#sha1"/>
        <DigestValue>XdzluX7mVTIVk/K4l+W988YGTLI=</DigestValue>
      </Reference>
      <Reference URI="/ppt/media/image25.png?ContentType=image/png">
        <DigestMethod Algorithm="http://www.w3.org/2000/09/xmldsig#sha1"/>
        <DigestValue>U5e1LDM+BXjmxfDKXMrtTmSuH9A=</DigestValue>
      </Reference>
      <Reference URI="/ppt/media/image26.png?ContentType=image/png">
        <DigestMethod Algorithm="http://www.w3.org/2000/09/xmldsig#sha1"/>
        <DigestValue>cfyEDp5WsqdHQKODMXUJoQ1hoHs=</DigestValue>
      </Reference>
      <Reference URI="/ppt/media/image27.emf?ContentType=image/x-emf">
        <DigestMethod Algorithm="http://www.w3.org/2000/09/xmldsig#sha1"/>
        <DigestValue>NJAMra7GdY+wf8PmkUbLdbqzJ2E=</DigestValue>
      </Reference>
      <Reference URI="/ppt/media/image28.png?ContentType=image/png">
        <DigestMethod Algorithm="http://www.w3.org/2000/09/xmldsig#sha1"/>
        <DigestValue>dd5cBLMpzAp4oephyhMurl/HUH0=</DigestValue>
      </Reference>
      <Reference URI="/ppt/media/image29.png?ContentType=image/png">
        <DigestMethod Algorithm="http://www.w3.org/2000/09/xmldsig#sha1"/>
        <DigestValue>83fs5E4WrWBgy9Y2WPpH5inAMM8=</DigestValue>
      </Reference>
      <Reference URI="/ppt/media/image3.png?ContentType=image/png">
        <DigestMethod Algorithm="http://www.w3.org/2000/09/xmldsig#sha1"/>
        <DigestValue>igv5UdP2i0BbkWF1ABHiZnEs+TQ=</DigestValue>
      </Reference>
      <Reference URI="/ppt/media/image30.png?ContentType=image/png">
        <DigestMethod Algorithm="http://www.w3.org/2000/09/xmldsig#sha1"/>
        <DigestValue>IYMZzocZdeSm+oAiiitEP6BjpCY=</DigestValue>
      </Reference>
      <Reference URI="/ppt/media/image31.png?ContentType=image/png">
        <DigestMethod Algorithm="http://www.w3.org/2000/09/xmldsig#sha1"/>
        <DigestValue>6aWP7DVXXqZs7ABgbPj+j9/H1vs=</DigestValue>
      </Reference>
      <Reference URI="/ppt/media/image32.png?ContentType=image/png">
        <DigestMethod Algorithm="http://www.w3.org/2000/09/xmldsig#sha1"/>
        <DigestValue>8xid397SP7+XgFoKr3DMvPejs2c=</DigestValue>
      </Reference>
      <Reference URI="/ppt/media/image33.png?ContentType=image/png">
        <DigestMethod Algorithm="http://www.w3.org/2000/09/xmldsig#sha1"/>
        <DigestValue>FBEfDAwMf+jWYQwlWahtbE71Oaw=</DigestValue>
      </Reference>
      <Reference URI="/ppt/media/image34.png?ContentType=image/png">
        <DigestMethod Algorithm="http://www.w3.org/2000/09/xmldsig#sha1"/>
        <DigestValue>xbCrK8IPsRaueHIj0cg6uq0kTEA=</DigestValue>
      </Reference>
      <Reference URI="/ppt/media/image35.png?ContentType=image/png">
        <DigestMethod Algorithm="http://www.w3.org/2000/09/xmldsig#sha1"/>
        <DigestValue>WYLPOXhgDVrukRQOYwvUYWoDU4k=</DigestValue>
      </Reference>
      <Reference URI="/ppt/media/image36.png?ContentType=image/png">
        <DigestMethod Algorithm="http://www.w3.org/2000/09/xmldsig#sha1"/>
        <DigestValue>DRAZBRgQ1eHwF2Yw7yZu6ZmfCv0=</DigestValue>
      </Reference>
      <Reference URI="/ppt/media/image37.jpeg?ContentType=image/jpeg">
        <DigestMethod Algorithm="http://www.w3.org/2000/09/xmldsig#sha1"/>
        <DigestValue>gpv77hAjpw1I+SIZSLsOtBZM1ww=</DigestValue>
      </Reference>
      <Reference URI="/ppt/media/image38.png?ContentType=image/png">
        <DigestMethod Algorithm="http://www.w3.org/2000/09/xmldsig#sha1"/>
        <DigestValue>/YCgY7saL8GGOLs2dJk0UTZunVg=</DigestValue>
      </Reference>
      <Reference URI="/ppt/media/image39.png?ContentType=image/png">
        <DigestMethod Algorithm="http://www.w3.org/2000/09/xmldsig#sha1"/>
        <DigestValue>dqJIiUKiixoUtAGAcXWbXJRIF0Y=</DigestValue>
      </Reference>
      <Reference URI="/ppt/media/image4.jpeg?ContentType=image/jpeg">
        <DigestMethod Algorithm="http://www.w3.org/2000/09/xmldsig#sha1"/>
        <DigestValue>e8GP7AgqJClpGZ3N7qpmO7f2h/0=</DigestValue>
      </Reference>
      <Reference URI="/ppt/media/image40.png?ContentType=image/png">
        <DigestMethod Algorithm="http://www.w3.org/2000/09/xmldsig#sha1"/>
        <DigestValue>D5K68nTPJjTCVexIHA9aM3llwYY=</DigestValue>
      </Reference>
      <Reference URI="/ppt/media/image41.png?ContentType=image/png">
        <DigestMethod Algorithm="http://www.w3.org/2000/09/xmldsig#sha1"/>
        <DigestValue>XnnhPwc78qMUHzxTVZyW180F++M=</DigestValue>
      </Reference>
      <Reference URI="/ppt/media/image42.png?ContentType=image/png">
        <DigestMethod Algorithm="http://www.w3.org/2000/09/xmldsig#sha1"/>
        <DigestValue>u+FH8Uj9PhbmtI62kJiJXG5+rds=</DigestValue>
      </Reference>
      <Reference URI="/ppt/media/image43.png?ContentType=image/png">
        <DigestMethod Algorithm="http://www.w3.org/2000/09/xmldsig#sha1"/>
        <DigestValue>0drIU7jE8PhZo7Fyx8LQla7ZDG8=</DigestValue>
      </Reference>
      <Reference URI="/ppt/media/image44.png?ContentType=image/png">
        <DigestMethod Algorithm="http://www.w3.org/2000/09/xmldsig#sha1"/>
        <DigestValue>A+Vu8OH36Duut7CMEdnkc2qP9rk=</DigestValue>
      </Reference>
      <Reference URI="/ppt/media/image45.wmf?ContentType=image/x-wmf">
        <DigestMethod Algorithm="http://www.w3.org/2000/09/xmldsig#sha1"/>
        <DigestValue>23JPJEIq5sU3tkxXBTgbiLRbWY8=</DigestValue>
      </Reference>
      <Reference URI="/ppt/media/image46.wmf?ContentType=image/x-wmf">
        <DigestMethod Algorithm="http://www.w3.org/2000/09/xmldsig#sha1"/>
        <DigestValue>n+9oplYZnd2K40WlStOGnLqfW1s=</DigestValue>
      </Reference>
      <Reference URI="/ppt/media/image47.png?ContentType=image/png">
        <DigestMethod Algorithm="http://www.w3.org/2000/09/xmldsig#sha1"/>
        <DigestValue>+/O3ZaxrzLA1zftR8x4WZ97ft0c=</DigestValue>
      </Reference>
      <Reference URI="/ppt/media/image48.png?ContentType=image/png">
        <DigestMethod Algorithm="http://www.w3.org/2000/09/xmldsig#sha1"/>
        <DigestValue>ETTipn140mRXiI0DWtMdKvFYHs0=</DigestValue>
      </Reference>
      <Reference URI="/ppt/media/image49.png?ContentType=image/png">
        <DigestMethod Algorithm="http://www.w3.org/2000/09/xmldsig#sha1"/>
        <DigestValue>iFRmY3YH2jcLiWlOpOBQHwzD+aY=</DigestValue>
      </Reference>
      <Reference URI="/ppt/media/image5.jpeg?ContentType=image/jpeg">
        <DigestMethod Algorithm="http://www.w3.org/2000/09/xmldsig#sha1"/>
        <DigestValue>gxTuEGRxXRnl2PWagfAN8EcZWgY=</DigestValue>
      </Reference>
      <Reference URI="/ppt/media/image50.png?ContentType=image/png">
        <DigestMethod Algorithm="http://www.w3.org/2000/09/xmldsig#sha1"/>
        <DigestValue>mLLozi9Moo+plb9bNWJdqkUKVIM=</DigestValue>
      </Reference>
      <Reference URI="/ppt/media/image51.png?ContentType=image/png">
        <DigestMethod Algorithm="http://www.w3.org/2000/09/xmldsig#sha1"/>
        <DigestValue>5ROV0BboL1tt/fgCIQlSYxmoWaU=</DigestValue>
      </Reference>
      <Reference URI="/ppt/media/image52.png?ContentType=image/png">
        <DigestMethod Algorithm="http://www.w3.org/2000/09/xmldsig#sha1"/>
        <DigestValue>zKv/ntAhxse858D/6126wBlMN+I=</DigestValue>
      </Reference>
      <Reference URI="/ppt/media/image53.png?ContentType=image/png">
        <DigestMethod Algorithm="http://www.w3.org/2000/09/xmldsig#sha1"/>
        <DigestValue>mEVDXqScFhXAw+kIY7EjTN0aK+k=</DigestValue>
      </Reference>
      <Reference URI="/ppt/media/image54.png?ContentType=image/png">
        <DigestMethod Algorithm="http://www.w3.org/2000/09/xmldsig#sha1"/>
        <DigestValue>ffcnAWqEF0c6VvIq26vsf0kNlb0=</DigestValue>
      </Reference>
      <Reference URI="/ppt/media/image55.png?ContentType=image/png">
        <DigestMethod Algorithm="http://www.w3.org/2000/09/xmldsig#sha1"/>
        <DigestValue>ZoaeIhpDTZ0fFRKi/3msiM4y5I0=</DigestValue>
      </Reference>
      <Reference URI="/ppt/media/image6.jpeg?ContentType=image/jpeg">
        <DigestMethod Algorithm="http://www.w3.org/2000/09/xmldsig#sha1"/>
        <DigestValue>Zs4cu38wj73g6djKGJV9tvJFZe8=</DigestValue>
      </Reference>
      <Reference URI="/ppt/media/image7.jpeg?ContentType=image/jpeg">
        <DigestMethod Algorithm="http://www.w3.org/2000/09/xmldsig#sha1"/>
        <DigestValue>C8fAmE+tTt3t8CdPmSBrIhLufQg=</DigestValue>
      </Reference>
      <Reference URI="/ppt/media/image8.png?ContentType=image/png">
        <DigestMethod Algorithm="http://www.w3.org/2000/09/xmldsig#sha1"/>
        <DigestValue>QOGTYEZ9+BZv9ekVR5swJqe2HGE=</DigestValue>
      </Reference>
      <Reference URI="/ppt/media/image9.jpeg?ContentType=image/jpeg">
        <DigestMethod Algorithm="http://www.w3.org/2000/09/xmldsig#sha1"/>
        <DigestValue>1HItlNg6iM36bhkDDPPs1mVRhEM=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notesMasters/notesMaster1.xml?ContentType=application/vnd.openxmlformats-officedocument.presentationml.notesMaster+xml">
        <DigestMethod Algorithm="http://www.w3.org/2000/09/xmldsig#sha1"/>
        <DigestValue>DqbzmfYD6dTbXXC5OG33k68AeHw=</DigestValue>
      </Reference>
      <Reference URI="/ppt/presentation.xml?ContentType=application/vnd.openxmlformats-officedocument.presentationml.presentation.main+xml">
        <DigestMethod Algorithm="http://www.w3.org/2000/09/xmldsig#sha1"/>
        <DigestValue>ddbP3tcxhiLxZH+dk/zy3fJBFu8=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0Y5gIkUEOo4P5Db2TBYfZD3BKw0=</DigestValue>
      </Reference>
      <Reference URI="/ppt/slideLayouts/slideLayout2.xml?ContentType=application/vnd.openxmlformats-officedocument.presentationml.slideLayout+xml">
        <DigestMethod Algorithm="http://www.w3.org/2000/09/xmldsig#sha1"/>
        <DigestValue>qIL8Ke/uC7W53ejTL4YQuPvxs+w=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wfiDzj3l2s7VrCeCfrOfCVLOi68=</DigestValue>
      </Reference>
      <Reference URI="/ppt/slideMasters/slideMaster1.xml?ContentType=application/vnd.openxmlformats-officedocument.presentationml.slideMaster+xml">
        <DigestMethod Algorithm="http://www.w3.org/2000/09/xmldsig#sha1"/>
        <DigestValue>u7ktsFlxVDApyJGaVWCS9x0DSig=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  <mdssi:RelationshipReference SourceId="rId14"/>
          </Transform>
          <Transform Algorithm="http://www.w3.org/TR/2001/REC-xml-c14n-20010315"/>
        </Transforms>
        <DigestMethod Algorithm="http://www.w3.org/2000/09/xmldsig#sha1"/>
        <DigestValue>dUxr9QtrGlqtwpKhzAMmDGfwuGo=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lNV6lmf3kSph+HSKXZDIinEanLk=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h8ci0n/bWUkMyiZtoM1lgsWIzjE=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0ilpGJoMp3RcQy360xcUcbThIxg=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4P0W0VfZiUJJpLNLaX72+wCk1+c=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ayvLl7U99dPpUsQXVh3OxBZvttU=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wgmgH40lO3vTE8kHVRRtSJS2LRs=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ZHecs5zRdPlgdj1VA7wZeEjuZv0=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Zp7qg22ybu85XUlaUD1yofx8C9o=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f+GwV4dvjqP9SzWy1W6oY2fTTPA=</DigestValue>
      </Reference>
      <Reference URI="/ppt/slides/_rels/slide2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PIW58wqHFiiEIKjlEEml+PX9mX4=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nDWron3PZAdaXLsFco4sxwz0NxQ=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yPur3Nb7bZnzDBjymTitEGEA6cY=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EKmDiG+X1Swe1vFyFyQuKZCkqV8=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5oQa6DDG/y2y1/pu2YbeQtI6NP4=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ibAQ+qveqEPtf7LuubHrBWPMoPE=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T82JsnbaCcCgcBJ5nMgFWRBkQ7o=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rq2rAIgsJHhzpVdYNYjD9O50FHg=</DigestValue>
      </Reference>
      <Reference URI="/ppt/slides/slide1.xml?ContentType=application/vnd.openxmlformats-officedocument.presentationml.slide+xml">
        <DigestMethod Algorithm="http://www.w3.org/2000/09/xmldsig#sha1"/>
        <DigestValue>zez/edKTX5EmfIjH701DfLE3OQo=</DigestValue>
      </Reference>
      <Reference URI="/ppt/slides/slide10.xml?ContentType=application/vnd.openxmlformats-officedocument.presentationml.slide+xml">
        <DigestMethod Algorithm="http://www.w3.org/2000/09/xmldsig#sha1"/>
        <DigestValue>qRgQyf9hYbbtO4UQj7f8RbR6CJM=</DigestValue>
      </Reference>
      <Reference URI="/ppt/slides/slide11.xml?ContentType=application/vnd.openxmlformats-officedocument.presentationml.slide+xml">
        <DigestMethod Algorithm="http://www.w3.org/2000/09/xmldsig#sha1"/>
        <DigestValue>Oyw9voF3myKxoD/sm16ZCcPtIh4=</DigestValue>
      </Reference>
      <Reference URI="/ppt/slides/slide12.xml?ContentType=application/vnd.openxmlformats-officedocument.presentationml.slide+xml">
        <DigestMethod Algorithm="http://www.w3.org/2000/09/xmldsig#sha1"/>
        <DigestValue>sdJfb9NajPQi7PPyLYwvqFZUXwU=</DigestValue>
      </Reference>
      <Reference URI="/ppt/slides/slide13.xml?ContentType=application/vnd.openxmlformats-officedocument.presentationml.slide+xml">
        <DigestMethod Algorithm="http://www.w3.org/2000/09/xmldsig#sha1"/>
        <DigestValue>o9wiMuQsZmXfTvC7DfZXxzsSW78=</DigestValue>
      </Reference>
      <Reference URI="/ppt/slides/slide14.xml?ContentType=application/vnd.openxmlformats-officedocument.presentationml.slide+xml">
        <DigestMethod Algorithm="http://www.w3.org/2000/09/xmldsig#sha1"/>
        <DigestValue>myVIMIHTBKaDCQ69jsKtniXhz5w=</DigestValue>
      </Reference>
      <Reference URI="/ppt/slides/slide15.xml?ContentType=application/vnd.openxmlformats-officedocument.presentationml.slide+xml">
        <DigestMethod Algorithm="http://www.w3.org/2000/09/xmldsig#sha1"/>
        <DigestValue>XWPunv9en4DxCib+EP4bhBqDvFI=</DigestValue>
      </Reference>
      <Reference URI="/ppt/slides/slide16.xml?ContentType=application/vnd.openxmlformats-officedocument.presentationml.slide+xml">
        <DigestMethod Algorithm="http://www.w3.org/2000/09/xmldsig#sha1"/>
        <DigestValue>5N6wiKV5+yyxTzSka9BO124PSLw=</DigestValue>
      </Reference>
      <Reference URI="/ppt/slides/slide17.xml?ContentType=application/vnd.openxmlformats-officedocument.presentationml.slide+xml">
        <DigestMethod Algorithm="http://www.w3.org/2000/09/xmldsig#sha1"/>
        <DigestValue>tovC08d8Thc4J/jGiO+js0Nv/ag=</DigestValue>
      </Reference>
      <Reference URI="/ppt/slides/slide18.xml?ContentType=application/vnd.openxmlformats-officedocument.presentationml.slide+xml">
        <DigestMethod Algorithm="http://www.w3.org/2000/09/xmldsig#sha1"/>
        <DigestValue>7zMjLEDYr+LT1JtLEwCW7iQCfnw=</DigestValue>
      </Reference>
      <Reference URI="/ppt/slides/slide19.xml?ContentType=application/vnd.openxmlformats-officedocument.presentationml.slide+xml">
        <DigestMethod Algorithm="http://www.w3.org/2000/09/xmldsig#sha1"/>
        <DigestValue>L48nu28y+bQS+sJLz2LpMbAxmTM=</DigestValue>
      </Reference>
      <Reference URI="/ppt/slides/slide2.xml?ContentType=application/vnd.openxmlformats-officedocument.presentationml.slide+xml">
        <DigestMethod Algorithm="http://www.w3.org/2000/09/xmldsig#sha1"/>
        <DigestValue>lKu+p/a9aOyN5nbCcC5Gt+ALP6U=</DigestValue>
      </Reference>
      <Reference URI="/ppt/slides/slide20.xml?ContentType=application/vnd.openxmlformats-officedocument.presentationml.slide+xml">
        <DigestMethod Algorithm="http://www.w3.org/2000/09/xmldsig#sha1"/>
        <DigestValue>r1pRtlD3aZMLApOJM8RmTiptd10=</DigestValue>
      </Reference>
      <Reference URI="/ppt/slides/slide21.xml?ContentType=application/vnd.openxmlformats-officedocument.presentationml.slide+xml">
        <DigestMethod Algorithm="http://www.w3.org/2000/09/xmldsig#sha1"/>
        <DigestValue>GV03UPX8J3l4iS+g9Lo0FnRd3CY=</DigestValue>
      </Reference>
      <Reference URI="/ppt/slides/slide22.xml?ContentType=application/vnd.openxmlformats-officedocument.presentationml.slide+xml">
        <DigestMethod Algorithm="http://www.w3.org/2000/09/xmldsig#sha1"/>
        <DigestValue>FvRBZOMRhsQHoJYkyULcJ9B1KJI=</DigestValue>
      </Reference>
      <Reference URI="/ppt/slides/slide3.xml?ContentType=application/vnd.openxmlformats-officedocument.presentationml.slide+xml">
        <DigestMethod Algorithm="http://www.w3.org/2000/09/xmldsig#sha1"/>
        <DigestValue>lsJ+bGWZ1BSdDsbtoED/qQi6wko=</DigestValue>
      </Reference>
      <Reference URI="/ppt/slides/slide4.xml?ContentType=application/vnd.openxmlformats-officedocument.presentationml.slide+xml">
        <DigestMethod Algorithm="http://www.w3.org/2000/09/xmldsig#sha1"/>
        <DigestValue>i9ebuBuREE/sXq6zQk2v1i/NLa4=</DigestValue>
      </Reference>
      <Reference URI="/ppt/slides/slide5.xml?ContentType=application/vnd.openxmlformats-officedocument.presentationml.slide+xml">
        <DigestMethod Algorithm="http://www.w3.org/2000/09/xmldsig#sha1"/>
        <DigestValue>3476nbZMkr/s5HQc0Njl7AkOOF0=</DigestValue>
      </Reference>
      <Reference URI="/ppt/slides/slide6.xml?ContentType=application/vnd.openxmlformats-officedocument.presentationml.slide+xml">
        <DigestMethod Algorithm="http://www.w3.org/2000/09/xmldsig#sha1"/>
        <DigestValue>wK4QjlvF5ooPVYN78HgsW7OzuXo=</DigestValue>
      </Reference>
      <Reference URI="/ppt/slides/slide7.xml?ContentType=application/vnd.openxmlformats-officedocument.presentationml.slide+xml">
        <DigestMethod Algorithm="http://www.w3.org/2000/09/xmldsig#sha1"/>
        <DigestValue>4sm3kfdOAO6M+BI9IqO17tSVDT8=</DigestValue>
      </Reference>
      <Reference URI="/ppt/slides/slide8.xml?ContentType=application/vnd.openxmlformats-officedocument.presentationml.slide+xml">
        <DigestMethod Algorithm="http://www.w3.org/2000/09/xmldsig#sha1"/>
        <DigestValue>oQwUAjY+8qRqDFQf8vvoBEGbQ7U=</DigestValue>
      </Reference>
      <Reference URI="/ppt/slides/slide9.xml?ContentType=application/vnd.openxmlformats-officedocument.presentationml.slide+xml">
        <DigestMethod Algorithm="http://www.w3.org/2000/09/xmldsig#sha1"/>
        <DigestValue>p1xwkmFItmeZdIZeW/Z3CSNAzRI=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theme/_rels/theme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1BBpj2jAlVTMOUsDXEcb09MQuQQ=</DigestValue>
      </Reference>
      <Reference URI="/ppt/theme/theme1.xml?ContentType=application/vnd.openxmlformats-officedocument.theme+xml">
        <DigestMethod Algorithm="http://www.w3.org/2000/09/xmldsig#sha1"/>
        <DigestValue>Sm0Mfz6RcAPKqlRSUMrLe+I/OQM=</DigestValue>
      </Reference>
      <Reference URI="/ppt/theme/theme2.xml?ContentType=application/vnd.openxmlformats-officedocument.theme+xml">
        <DigestMethod Algorithm="http://www.w3.org/2000/09/xmldsig#sha1"/>
        <DigestValue>jo0uFSZMMT/QvqqF4m3E5BqShR4=</DigestValue>
      </Reference>
    </Manifest>
    <SignatureProperties>
      <SignatureProperty Id="idSignatureTime" Target="#idPackageSignature">
        <mdssi:SignatureTime>
          <mdssi:Format>YYYY-MM-DDThh:mm:ssTZD</mdssi:Format>
          <mdssi:Value>2013-09-26T16:47:46Z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Christoph Gabor</SignatureComments>
          <WindowsVersion>6.1</WindowsVersion>
          <OfficeVersion>12.0</OfficeVersion>
          <ApplicationVersion>12.0</ApplicationVersion>
          <Monitors>1</Monitors>
          <HorizontalResolution>1440</HorizontalResolution>
          <VerticalResolution>900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3719</TotalTime>
  <Words>1110</Words>
  <Application>Microsoft Office PowerPoint</Application>
  <PresentationFormat>On-screen Show (4:3)</PresentationFormat>
  <Paragraphs>169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Module</vt:lpstr>
      <vt:lpstr>Photo Editor Photo</vt:lpstr>
      <vt:lpstr>Laser diagnostics for the Front End Test Stand at RAL</vt:lpstr>
      <vt:lpstr>Outline of my talk.</vt:lpstr>
      <vt:lpstr>The FETS project — A brief overview of the components.</vt:lpstr>
      <vt:lpstr>The basic idea of the PD—EMI.  </vt:lpstr>
      <vt:lpstr>Differences between the various principles of measuring the emittance.</vt:lpstr>
      <vt:lpstr>Simulations to understand the transfer function of a “2.5D emittance measurement. </vt:lpstr>
      <vt:lpstr>Simulations in more complex situations (I.).</vt:lpstr>
      <vt:lpstr>Simulation with different emittance in x- and y-plane.</vt:lpstr>
      <vt:lpstr>Measurements as ‘proof-of-principle’ and to verify simulations.</vt:lpstr>
      <vt:lpstr>Comparison with slit—slit emittance and 2D distribution.  </vt:lpstr>
      <vt:lpstr>Example of an anti—S shaped aberration (ISIS Penning IS). </vt:lpstr>
      <vt:lpstr>A scintillator provides as a particle detector provides the light for an image intensified camera (test-exp. @ FNAL).</vt:lpstr>
      <vt:lpstr>The PD—diagnostics (dipole) magnet.</vt:lpstr>
      <vt:lpstr>Magnet vessel to house the different beamlets. </vt:lpstr>
      <vt:lpstr>Image reconstruction to determine exx’ e.g. in other than yy’</vt:lpstr>
      <vt:lpstr>Further particle simulations and possible effects on the measurements and beam transportation.</vt:lpstr>
      <vt:lpstr>Particle simulations (II).....some results.</vt:lpstr>
      <vt:lpstr>What I haven’t said so far or felt short. </vt:lpstr>
      <vt:lpstr>Summary of my talk.</vt:lpstr>
      <vt:lpstr> Commissioning of PD-EMI to ‘proof-principle’. </vt:lpstr>
      <vt:lpstr>Overview of the magnet and laser set-up near the interaction point. </vt:lpstr>
      <vt:lpstr>Demonstration that the signal is really neutralized by the laser (careful noise control, i.e. gas stripping background).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Gabor, Christoph (STFC,RAL,AST)</dc:creator>
  <cp:lastModifiedBy>xvg62935</cp:lastModifiedBy>
  <cp:revision>63</cp:revision>
  <dcterms:created xsi:type="dcterms:W3CDTF">2006-08-16T00:00:00Z</dcterms:created>
  <dcterms:modified xsi:type="dcterms:W3CDTF">2013-09-26T16:50:10Z</dcterms:modified>
</cp:coreProperties>
</file>