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5"/>
  </p:notesMasterIdLst>
  <p:handoutMasterIdLst>
    <p:handoutMasterId r:id="rId36"/>
  </p:handoutMasterIdLst>
  <p:sldIdLst>
    <p:sldId id="268" r:id="rId2"/>
    <p:sldId id="310" r:id="rId3"/>
    <p:sldId id="293" r:id="rId4"/>
    <p:sldId id="361" r:id="rId5"/>
    <p:sldId id="362" r:id="rId6"/>
    <p:sldId id="363" r:id="rId7"/>
    <p:sldId id="366" r:id="rId8"/>
    <p:sldId id="365" r:id="rId9"/>
    <p:sldId id="364" r:id="rId10"/>
    <p:sldId id="339" r:id="rId11"/>
    <p:sldId id="367" r:id="rId12"/>
    <p:sldId id="341" r:id="rId13"/>
    <p:sldId id="345" r:id="rId14"/>
    <p:sldId id="346" r:id="rId15"/>
    <p:sldId id="347" r:id="rId16"/>
    <p:sldId id="348" r:id="rId17"/>
    <p:sldId id="349" r:id="rId18"/>
    <p:sldId id="351" r:id="rId19"/>
    <p:sldId id="350" r:id="rId20"/>
    <p:sldId id="352" r:id="rId21"/>
    <p:sldId id="368" r:id="rId22"/>
    <p:sldId id="342" r:id="rId23"/>
    <p:sldId id="343" r:id="rId24"/>
    <p:sldId id="355" r:id="rId25"/>
    <p:sldId id="358" r:id="rId26"/>
    <p:sldId id="357" r:id="rId27"/>
    <p:sldId id="359" r:id="rId28"/>
    <p:sldId id="344" r:id="rId29"/>
    <p:sldId id="372" r:id="rId30"/>
    <p:sldId id="371" r:id="rId31"/>
    <p:sldId id="360" r:id="rId32"/>
    <p:sldId id="369" r:id="rId33"/>
    <p:sldId id="370" r:id="rId34"/>
  </p:sldIdLst>
  <p:sldSz cx="9144000" cy="6858000" type="screen4x3"/>
  <p:notesSz cx="6994525" cy="9278938"/>
  <p:defaultTextStyle>
    <a:defPPr>
      <a:defRPr lang="en-US"/>
    </a:defPPr>
    <a:lvl1pPr algn="l" rtl="0" fontAlgn="base">
      <a:spcBef>
        <a:spcPct val="0"/>
      </a:spcBef>
      <a:spcAft>
        <a:spcPct val="0"/>
      </a:spcAft>
      <a:defRPr sz="22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2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2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2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2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680"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5" d="100"/>
          <a:sy n="65" d="100"/>
        </p:scale>
        <p:origin x="-1986" y="-120"/>
      </p:cViewPr>
      <p:guideLst>
        <p:guide orient="horz" pos="2922"/>
        <p:guide pos="2203"/>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D:\Jobs%20-%20Active\BLIP%20Raster\BLIP%20Data%20with%20Key.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8814 Neutron + Gamma Dose (Rem)</a:t>
            </a:r>
          </a:p>
        </c:rich>
      </c:tx>
      <c:layout>
        <c:manualLayout>
          <c:xMode val="edge"/>
          <c:yMode val="edge"/>
          <c:x val="0.191169718243051"/>
          <c:y val="0.0"/>
        </c:manualLayout>
      </c:layout>
      <c:overlay val="0"/>
    </c:title>
    <c:autoTitleDeleted val="0"/>
    <c:plotArea>
      <c:layout>
        <c:manualLayout>
          <c:layoutTarget val="inner"/>
          <c:xMode val="edge"/>
          <c:yMode val="edge"/>
          <c:x val="0.0729835878948868"/>
          <c:y val="0.189506172839506"/>
          <c:w val="0.902920026562945"/>
          <c:h val="0.600390784485273"/>
        </c:manualLayout>
      </c:layout>
      <c:barChart>
        <c:barDir val="col"/>
        <c:grouping val="clustered"/>
        <c:varyColors val="0"/>
        <c:ser>
          <c:idx val="0"/>
          <c:order val="0"/>
          <c:tx>
            <c:v>Location 1</c:v>
          </c:tx>
          <c:invertIfNegative val="0"/>
          <c:dLbls>
            <c:numFmt formatCode="#,##0" sourceLinked="0"/>
            <c:showLegendKey val="0"/>
            <c:showVal val="1"/>
            <c:showCatName val="0"/>
            <c:showSerName val="0"/>
            <c:showPercent val="0"/>
            <c:showBubbleSize val="0"/>
            <c:showLeaderLines val="0"/>
          </c:dLbls>
          <c:val>
            <c:numRef>
              <c:f>BLIP!$M$7:$N$7</c:f>
              <c:numCache>
                <c:formatCode>General</c:formatCode>
                <c:ptCount val="2"/>
                <c:pt idx="0">
                  <c:v>13.59</c:v>
                </c:pt>
                <c:pt idx="1">
                  <c:v>150.71</c:v>
                </c:pt>
              </c:numCache>
            </c:numRef>
          </c:val>
        </c:ser>
        <c:ser>
          <c:idx val="1"/>
          <c:order val="1"/>
          <c:tx>
            <c:v>Location 2</c:v>
          </c:tx>
          <c:invertIfNegative val="0"/>
          <c:dLbls>
            <c:numFmt formatCode="#,##0" sourceLinked="0"/>
            <c:showLegendKey val="0"/>
            <c:showVal val="1"/>
            <c:showCatName val="0"/>
            <c:showSerName val="0"/>
            <c:showPercent val="0"/>
            <c:showBubbleSize val="0"/>
            <c:showLeaderLines val="0"/>
          </c:dLbls>
          <c:val>
            <c:numRef>
              <c:f>BLIP!$M$8:$N$8</c:f>
              <c:numCache>
                <c:formatCode>General</c:formatCode>
                <c:ptCount val="2"/>
                <c:pt idx="0">
                  <c:v>57.63</c:v>
                </c:pt>
                <c:pt idx="1">
                  <c:v>726.6800000000005</c:v>
                </c:pt>
              </c:numCache>
            </c:numRef>
          </c:val>
        </c:ser>
        <c:ser>
          <c:idx val="2"/>
          <c:order val="2"/>
          <c:tx>
            <c:v>Location 3</c:v>
          </c:tx>
          <c:invertIfNegative val="0"/>
          <c:dLbls>
            <c:numFmt formatCode="#,##0" sourceLinked="0"/>
            <c:showLegendKey val="0"/>
            <c:showVal val="1"/>
            <c:showCatName val="0"/>
            <c:showSerName val="0"/>
            <c:showPercent val="0"/>
            <c:showBubbleSize val="0"/>
            <c:showLeaderLines val="0"/>
          </c:dLbls>
          <c:val>
            <c:numRef>
              <c:f>BLIP!$M$9:$N$9</c:f>
              <c:numCache>
                <c:formatCode>General</c:formatCode>
                <c:ptCount val="2"/>
                <c:pt idx="0">
                  <c:v>49.18</c:v>
                </c:pt>
                <c:pt idx="1">
                  <c:v>581.4499999999994</c:v>
                </c:pt>
              </c:numCache>
            </c:numRef>
          </c:val>
        </c:ser>
        <c:ser>
          <c:idx val="3"/>
          <c:order val="3"/>
          <c:tx>
            <c:v>Location 4</c:v>
          </c:tx>
          <c:invertIfNegative val="0"/>
          <c:dLbls>
            <c:numFmt formatCode="#,##0" sourceLinked="0"/>
            <c:showLegendKey val="0"/>
            <c:showVal val="1"/>
            <c:showCatName val="0"/>
            <c:showSerName val="0"/>
            <c:showPercent val="0"/>
            <c:showBubbleSize val="0"/>
            <c:showLeaderLines val="0"/>
          </c:dLbls>
          <c:val>
            <c:numRef>
              <c:f>BLIP!$M$10:$N$10</c:f>
              <c:numCache>
                <c:formatCode>General</c:formatCode>
                <c:ptCount val="2"/>
                <c:pt idx="0">
                  <c:v>37.42</c:v>
                </c:pt>
                <c:pt idx="1">
                  <c:v>396.63</c:v>
                </c:pt>
              </c:numCache>
            </c:numRef>
          </c:val>
        </c:ser>
        <c:ser>
          <c:idx val="4"/>
          <c:order val="4"/>
          <c:tx>
            <c:v>Location 5</c:v>
          </c:tx>
          <c:invertIfNegative val="0"/>
          <c:dLbls>
            <c:numFmt formatCode="#,##0" sourceLinked="0"/>
            <c:showLegendKey val="0"/>
            <c:showVal val="1"/>
            <c:showCatName val="0"/>
            <c:showSerName val="0"/>
            <c:showPercent val="0"/>
            <c:showBubbleSize val="0"/>
            <c:showLeaderLines val="0"/>
          </c:dLbls>
          <c:val>
            <c:numRef>
              <c:f>BLIP!$M$11:$N$11</c:f>
              <c:numCache>
                <c:formatCode>General</c:formatCode>
                <c:ptCount val="2"/>
                <c:pt idx="0">
                  <c:v>3526.05</c:v>
                </c:pt>
                <c:pt idx="1">
                  <c:v>0.0</c:v>
                </c:pt>
              </c:numCache>
            </c:numRef>
          </c:val>
        </c:ser>
        <c:ser>
          <c:idx val="5"/>
          <c:order val="5"/>
          <c:tx>
            <c:v>Location 6</c:v>
          </c:tx>
          <c:invertIfNegative val="0"/>
          <c:dLbls>
            <c:numFmt formatCode="#,##0" sourceLinked="0"/>
            <c:showLegendKey val="0"/>
            <c:showVal val="1"/>
            <c:showCatName val="0"/>
            <c:showSerName val="0"/>
            <c:showPercent val="0"/>
            <c:showBubbleSize val="0"/>
            <c:showLeaderLines val="0"/>
          </c:dLbls>
          <c:val>
            <c:numRef>
              <c:f>BLIP!$M$12:$N$12</c:f>
              <c:numCache>
                <c:formatCode>General</c:formatCode>
                <c:ptCount val="2"/>
                <c:pt idx="0">
                  <c:v>75.91000000000002</c:v>
                </c:pt>
                <c:pt idx="1">
                  <c:v>732.8599999999979</c:v>
                </c:pt>
              </c:numCache>
            </c:numRef>
          </c:val>
        </c:ser>
        <c:ser>
          <c:idx val="6"/>
          <c:order val="6"/>
          <c:tx>
            <c:v>Location 7</c:v>
          </c:tx>
          <c:invertIfNegative val="0"/>
          <c:dLbls>
            <c:numFmt formatCode="#,##0" sourceLinked="0"/>
            <c:showLegendKey val="0"/>
            <c:showVal val="1"/>
            <c:showCatName val="0"/>
            <c:showSerName val="0"/>
            <c:showPercent val="0"/>
            <c:showBubbleSize val="0"/>
            <c:showLeaderLines val="0"/>
          </c:dLbls>
          <c:val>
            <c:numRef>
              <c:f>BLIP!$M$13:$N$13</c:f>
              <c:numCache>
                <c:formatCode>General</c:formatCode>
                <c:ptCount val="2"/>
                <c:pt idx="0">
                  <c:v>72.88000000000001</c:v>
                </c:pt>
                <c:pt idx="1">
                  <c:v>695.87</c:v>
                </c:pt>
              </c:numCache>
            </c:numRef>
          </c:val>
        </c:ser>
        <c:ser>
          <c:idx val="7"/>
          <c:order val="7"/>
          <c:tx>
            <c:v>Location 8</c:v>
          </c:tx>
          <c:invertIfNegative val="0"/>
          <c:dLbls>
            <c:numFmt formatCode="#,##0" sourceLinked="0"/>
            <c:showLegendKey val="0"/>
            <c:showVal val="1"/>
            <c:showCatName val="0"/>
            <c:showSerName val="0"/>
            <c:showPercent val="0"/>
            <c:showBubbleSize val="0"/>
            <c:showLeaderLines val="0"/>
          </c:dLbls>
          <c:val>
            <c:numRef>
              <c:f>BLIP!$M$14:$N$14</c:f>
              <c:numCache>
                <c:formatCode>General</c:formatCode>
                <c:ptCount val="2"/>
                <c:pt idx="0">
                  <c:v>91.48</c:v>
                </c:pt>
                <c:pt idx="1">
                  <c:v>776.4299999999994</c:v>
                </c:pt>
              </c:numCache>
            </c:numRef>
          </c:val>
        </c:ser>
        <c:dLbls>
          <c:showLegendKey val="0"/>
          <c:showVal val="1"/>
          <c:showCatName val="0"/>
          <c:showSerName val="0"/>
          <c:showPercent val="0"/>
          <c:showBubbleSize val="0"/>
        </c:dLbls>
        <c:gapWidth val="150"/>
        <c:axId val="2053069928"/>
        <c:axId val="2052850616"/>
      </c:barChart>
      <c:catAx>
        <c:axId val="2053069928"/>
        <c:scaling>
          <c:orientation val="minMax"/>
        </c:scaling>
        <c:delete val="0"/>
        <c:axPos val="b"/>
        <c:majorTickMark val="out"/>
        <c:minorTickMark val="none"/>
        <c:tickLblPos val="nextTo"/>
        <c:crossAx val="2052850616"/>
        <c:crosses val="autoZero"/>
        <c:auto val="1"/>
        <c:lblAlgn val="ctr"/>
        <c:lblOffset val="100"/>
        <c:noMultiLvlLbl val="0"/>
      </c:catAx>
      <c:valAx>
        <c:axId val="2052850616"/>
        <c:scaling>
          <c:orientation val="minMax"/>
        </c:scaling>
        <c:delete val="0"/>
        <c:axPos val="l"/>
        <c:majorGridlines/>
        <c:numFmt formatCode="General" sourceLinked="1"/>
        <c:majorTickMark val="out"/>
        <c:minorTickMark val="none"/>
        <c:tickLblPos val="nextTo"/>
        <c:crossAx val="2053069928"/>
        <c:crosses val="autoZero"/>
        <c:crossBetween val="between"/>
      </c:valAx>
    </c:plotArea>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 Id="rId2" Type="http://schemas.openxmlformats.org/officeDocument/2006/relationships/image" Target="../media/image29.emf"/></Relationships>
</file>

<file path=ppt/drawings/drawing1.xml><?xml version="1.0" encoding="utf-8"?>
<c:userShapes xmlns:c="http://schemas.openxmlformats.org/drawingml/2006/chart">
  <cdr:relSizeAnchor xmlns:cdr="http://schemas.openxmlformats.org/drawingml/2006/chartDrawing">
    <cdr:from>
      <cdr:x>0.75904</cdr:x>
      <cdr:y>0.40741</cdr:y>
    </cdr:from>
    <cdr:to>
      <cdr:x>0.77108</cdr:x>
      <cdr:y>0.65854</cdr:y>
    </cdr:to>
    <cdr:sp macro="" textlink="">
      <cdr:nvSpPr>
        <cdr:cNvPr id="5" name="Straight Arrow Connector 4"/>
        <cdr:cNvSpPr/>
      </cdr:nvSpPr>
      <cdr:spPr>
        <a:xfrm xmlns:a="http://schemas.openxmlformats.org/drawingml/2006/main">
          <a:off x="4800600" y="838200"/>
          <a:ext cx="76173" cy="516680"/>
        </a:xfrm>
        <a:prstGeom xmlns:a="http://schemas.openxmlformats.org/drawingml/2006/main" prst="straightConnector1">
          <a:avLst/>
        </a:prstGeom>
        <a:ln xmlns:a="http://schemas.openxmlformats.org/drawingml/2006/main">
          <a:solidFill>
            <a:srgbClr val="FF0000"/>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0.6506</cdr:x>
      <cdr:y>0.22222</cdr:y>
    </cdr:from>
    <cdr:to>
      <cdr:x>0.87952</cdr:x>
      <cdr:y>0.44444</cdr:y>
    </cdr:to>
    <cdr:sp macro="" textlink="">
      <cdr:nvSpPr>
        <cdr:cNvPr id="3" name="TextBox 2"/>
        <cdr:cNvSpPr txBox="1"/>
      </cdr:nvSpPr>
      <cdr:spPr>
        <a:xfrm xmlns:a="http://schemas.openxmlformats.org/drawingml/2006/main">
          <a:off x="4114800" y="457200"/>
          <a:ext cx="1447827"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dirty="0" smtClean="0"/>
            <a:t>Not processed due to high dose</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0538" cy="463550"/>
          </a:xfrm>
          <a:prstGeom prst="rect">
            <a:avLst/>
          </a:prstGeom>
          <a:noFill/>
          <a:ln>
            <a:noFill/>
          </a:ln>
          <a:effectLst/>
          <a:extLst/>
        </p:spPr>
        <p:txBody>
          <a:bodyPr vert="horz" wrap="square" lIns="92974" tIns="46487" rIns="92974" bIns="46487" numCol="1" anchor="t" anchorCtr="0" compatLnSpc="1">
            <a:prstTxWarp prst="textNoShape">
              <a:avLst/>
            </a:prstTxWarp>
          </a:bodyPr>
          <a:lstStyle>
            <a:lvl1pPr defTabSz="928688">
              <a:defRPr sz="1200">
                <a:latin typeface="Helvetica" charset="0"/>
                <a:ea typeface="ＭＳ Ｐゴシック" charset="0"/>
                <a:cs typeface="+mn-cs"/>
              </a:defRPr>
            </a:lvl1pPr>
          </a:lstStyle>
          <a:p>
            <a:pPr>
              <a:defRPr/>
            </a:pPr>
            <a:endParaRPr lang="en-US"/>
          </a:p>
        </p:txBody>
      </p:sp>
      <p:sp>
        <p:nvSpPr>
          <p:cNvPr id="8195" name="Rectangle 3"/>
          <p:cNvSpPr>
            <a:spLocks noGrp="1" noChangeArrowheads="1"/>
          </p:cNvSpPr>
          <p:nvPr>
            <p:ph type="dt" sz="quarter" idx="1"/>
          </p:nvPr>
        </p:nvSpPr>
        <p:spPr bwMode="auto">
          <a:xfrm>
            <a:off x="3963988" y="0"/>
            <a:ext cx="3030537" cy="463550"/>
          </a:xfrm>
          <a:prstGeom prst="rect">
            <a:avLst/>
          </a:prstGeom>
          <a:noFill/>
          <a:ln>
            <a:noFill/>
          </a:ln>
          <a:effectLst/>
          <a:extLst/>
        </p:spPr>
        <p:txBody>
          <a:bodyPr vert="horz" wrap="square" lIns="92974" tIns="46487" rIns="92974" bIns="46487" numCol="1" anchor="t" anchorCtr="0" compatLnSpc="1">
            <a:prstTxWarp prst="textNoShape">
              <a:avLst/>
            </a:prstTxWarp>
          </a:bodyPr>
          <a:lstStyle>
            <a:lvl1pPr algn="r" defTabSz="928688">
              <a:defRPr sz="1200">
                <a:latin typeface="Helvetica" charset="0"/>
                <a:ea typeface="ＭＳ Ｐゴシック" charset="0"/>
                <a:cs typeface="+mn-cs"/>
              </a:defRPr>
            </a:lvl1pPr>
          </a:lstStyle>
          <a:p>
            <a:pPr>
              <a:defRPr/>
            </a:pPr>
            <a:endParaRPr lang="en-US"/>
          </a:p>
        </p:txBody>
      </p:sp>
      <p:sp>
        <p:nvSpPr>
          <p:cNvPr id="8196" name="Rectangle 4"/>
          <p:cNvSpPr>
            <a:spLocks noGrp="1" noChangeArrowheads="1"/>
          </p:cNvSpPr>
          <p:nvPr>
            <p:ph type="ftr" sz="quarter" idx="2"/>
          </p:nvPr>
        </p:nvSpPr>
        <p:spPr bwMode="auto">
          <a:xfrm>
            <a:off x="0" y="8815388"/>
            <a:ext cx="3030538" cy="463550"/>
          </a:xfrm>
          <a:prstGeom prst="rect">
            <a:avLst/>
          </a:prstGeom>
          <a:noFill/>
          <a:ln>
            <a:noFill/>
          </a:ln>
          <a:effectLst/>
          <a:extLst/>
        </p:spPr>
        <p:txBody>
          <a:bodyPr vert="horz" wrap="square" lIns="92974" tIns="46487" rIns="92974" bIns="46487" numCol="1" anchor="b" anchorCtr="0" compatLnSpc="1">
            <a:prstTxWarp prst="textNoShape">
              <a:avLst/>
            </a:prstTxWarp>
          </a:bodyPr>
          <a:lstStyle>
            <a:lvl1pPr defTabSz="928688">
              <a:defRPr sz="1200">
                <a:latin typeface="Helvetica" charset="0"/>
                <a:ea typeface="ＭＳ Ｐゴシック" charset="0"/>
                <a:cs typeface="+mn-cs"/>
              </a:defRPr>
            </a:lvl1pPr>
          </a:lstStyle>
          <a:p>
            <a:pPr>
              <a:defRPr/>
            </a:pPr>
            <a:endParaRPr lang="en-US"/>
          </a:p>
        </p:txBody>
      </p:sp>
      <p:sp>
        <p:nvSpPr>
          <p:cNvPr id="8197" name="Rectangle 5"/>
          <p:cNvSpPr>
            <a:spLocks noGrp="1" noChangeArrowheads="1"/>
          </p:cNvSpPr>
          <p:nvPr>
            <p:ph type="sldNum" sz="quarter" idx="3"/>
          </p:nvPr>
        </p:nvSpPr>
        <p:spPr bwMode="auto">
          <a:xfrm>
            <a:off x="3963988" y="8815388"/>
            <a:ext cx="3030537" cy="463550"/>
          </a:xfrm>
          <a:prstGeom prst="rect">
            <a:avLst/>
          </a:prstGeom>
          <a:noFill/>
          <a:ln>
            <a:noFill/>
          </a:ln>
          <a:effectLst/>
          <a:extLst/>
        </p:spPr>
        <p:txBody>
          <a:bodyPr vert="horz" wrap="square" lIns="92974" tIns="46487" rIns="92974" bIns="46487" numCol="1" anchor="b" anchorCtr="0" compatLnSpc="1">
            <a:prstTxWarp prst="textNoShape">
              <a:avLst/>
            </a:prstTxWarp>
          </a:bodyPr>
          <a:lstStyle>
            <a:lvl1pPr algn="r" defTabSz="928688">
              <a:defRPr sz="1200">
                <a:latin typeface="Helvetica" charset="0"/>
              </a:defRPr>
            </a:lvl1pPr>
          </a:lstStyle>
          <a:p>
            <a:pPr>
              <a:defRPr/>
            </a:pPr>
            <a:fld id="{3BA54882-79C4-A34B-96AE-CB890E892390}" type="slidenum">
              <a:rPr lang="en-US"/>
              <a:pPr>
                <a:defRPr/>
              </a:pPr>
              <a:t>‹#›</a:t>
            </a:fld>
            <a:endParaRPr lang="en-US"/>
          </a:p>
        </p:txBody>
      </p:sp>
    </p:spTree>
    <p:extLst>
      <p:ext uri="{BB962C8B-B14F-4D97-AF65-F5344CB8AC3E}">
        <p14:creationId xmlns:p14="http://schemas.microsoft.com/office/powerpoint/2010/main" val="35248814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48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Helvetica" charset="0"/>
                <a:ea typeface="ＭＳ Ｐゴシック" charset="0"/>
                <a:cs typeface="+mn-cs"/>
              </a:defRPr>
            </a:lvl1pPr>
          </a:lstStyle>
          <a:p>
            <a:pPr>
              <a:defRPr/>
            </a:pPr>
            <a:endParaRPr lang="en-US"/>
          </a:p>
        </p:txBody>
      </p:sp>
      <p:sp>
        <p:nvSpPr>
          <p:cNvPr id="17411" name="Rectangle 3"/>
          <p:cNvSpPr>
            <a:spLocks noGrp="1" noChangeArrowheads="1"/>
          </p:cNvSpPr>
          <p:nvPr>
            <p:ph type="dt" idx="1"/>
          </p:nvPr>
        </p:nvSpPr>
        <p:spPr bwMode="auto">
          <a:xfrm>
            <a:off x="3962400" y="0"/>
            <a:ext cx="3048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Helvetica" charset="0"/>
                <a:ea typeface="ＭＳ Ｐゴシック" charset="0"/>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68400" y="685800"/>
            <a:ext cx="4673600" cy="3505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3" name="Rectangle 5"/>
          <p:cNvSpPr>
            <a:spLocks noGrp="1" noChangeArrowheads="1"/>
          </p:cNvSpPr>
          <p:nvPr>
            <p:ph type="body" sz="quarter" idx="3"/>
          </p:nvPr>
        </p:nvSpPr>
        <p:spPr bwMode="auto">
          <a:xfrm>
            <a:off x="914400" y="4419600"/>
            <a:ext cx="5181600" cy="41910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839200"/>
            <a:ext cx="3048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Helvetica" charset="0"/>
                <a:ea typeface="ＭＳ Ｐゴシック" charset="0"/>
                <a:cs typeface="+mn-cs"/>
              </a:defRPr>
            </a:lvl1pPr>
          </a:lstStyle>
          <a:p>
            <a:pPr>
              <a:defRPr/>
            </a:pPr>
            <a:endParaRPr lang="en-US"/>
          </a:p>
        </p:txBody>
      </p:sp>
      <p:sp>
        <p:nvSpPr>
          <p:cNvPr id="17415" name="Rectangle 7"/>
          <p:cNvSpPr>
            <a:spLocks noGrp="1" noChangeArrowheads="1"/>
          </p:cNvSpPr>
          <p:nvPr>
            <p:ph type="sldNum" sz="quarter" idx="5"/>
          </p:nvPr>
        </p:nvSpPr>
        <p:spPr bwMode="auto">
          <a:xfrm>
            <a:off x="3962400" y="8839200"/>
            <a:ext cx="3048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atin typeface="Helvetica" charset="0"/>
              </a:defRPr>
            </a:lvl1pPr>
          </a:lstStyle>
          <a:p>
            <a:pPr>
              <a:defRPr/>
            </a:pPr>
            <a:fld id="{CD4BAC9C-0CC6-6B48-9FC1-E532A5909A18}" type="slidenum">
              <a:rPr lang="en-US"/>
              <a:pPr>
                <a:defRPr/>
              </a:pPr>
              <a:t>‹#›</a:t>
            </a:fld>
            <a:endParaRPr lang="en-US"/>
          </a:p>
        </p:txBody>
      </p:sp>
    </p:spTree>
    <p:extLst>
      <p:ext uri="{BB962C8B-B14F-4D97-AF65-F5344CB8AC3E}">
        <p14:creationId xmlns:p14="http://schemas.microsoft.com/office/powerpoint/2010/main" val="8533220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742950" indent="-285750" eaLnBrk="0" hangingPunct="0">
              <a:defRPr sz="2200">
                <a:solidFill>
                  <a:schemeClr val="tx1"/>
                </a:solidFill>
                <a:latin typeface="Arial" charset="0"/>
                <a:ea typeface="ＭＳ Ｐゴシック" charset="0"/>
              </a:defRPr>
            </a:lvl2pPr>
            <a:lvl3pPr marL="1143000" indent="-228600" eaLnBrk="0" hangingPunct="0">
              <a:defRPr sz="2200">
                <a:solidFill>
                  <a:schemeClr val="tx1"/>
                </a:solidFill>
                <a:latin typeface="Arial" charset="0"/>
                <a:ea typeface="ＭＳ Ｐゴシック" charset="0"/>
              </a:defRPr>
            </a:lvl3pPr>
            <a:lvl4pPr marL="1600200" indent="-228600" eaLnBrk="0" hangingPunct="0">
              <a:defRPr sz="2200">
                <a:solidFill>
                  <a:schemeClr val="tx1"/>
                </a:solidFill>
                <a:latin typeface="Arial" charset="0"/>
                <a:ea typeface="ＭＳ Ｐゴシック" charset="0"/>
              </a:defRPr>
            </a:lvl4pPr>
            <a:lvl5pPr marL="2057400" indent="-228600" eaLnBrk="0" hangingPunct="0">
              <a:defRPr sz="2200">
                <a:solidFill>
                  <a:schemeClr val="tx1"/>
                </a:solidFill>
                <a:latin typeface="Arial" charset="0"/>
                <a:ea typeface="ＭＳ Ｐゴシック" charset="0"/>
              </a:defRPr>
            </a:lvl5pPr>
            <a:lvl6pPr marL="2514600" indent="-228600" eaLnBrk="0" fontAlgn="base" hangingPunct="0">
              <a:spcBef>
                <a:spcPct val="0"/>
              </a:spcBef>
              <a:spcAft>
                <a:spcPct val="0"/>
              </a:spcAft>
              <a:defRPr sz="2200">
                <a:solidFill>
                  <a:schemeClr val="tx1"/>
                </a:solidFill>
                <a:latin typeface="Arial" charset="0"/>
                <a:ea typeface="ＭＳ Ｐゴシック" charset="0"/>
              </a:defRPr>
            </a:lvl6pPr>
            <a:lvl7pPr marL="2971800" indent="-228600" eaLnBrk="0" fontAlgn="base" hangingPunct="0">
              <a:spcBef>
                <a:spcPct val="0"/>
              </a:spcBef>
              <a:spcAft>
                <a:spcPct val="0"/>
              </a:spcAft>
              <a:defRPr sz="2200">
                <a:solidFill>
                  <a:schemeClr val="tx1"/>
                </a:solidFill>
                <a:latin typeface="Arial" charset="0"/>
                <a:ea typeface="ＭＳ Ｐゴシック" charset="0"/>
              </a:defRPr>
            </a:lvl7pPr>
            <a:lvl8pPr marL="3429000" indent="-228600" eaLnBrk="0" fontAlgn="base" hangingPunct="0">
              <a:spcBef>
                <a:spcPct val="0"/>
              </a:spcBef>
              <a:spcAft>
                <a:spcPct val="0"/>
              </a:spcAft>
              <a:defRPr sz="2200">
                <a:solidFill>
                  <a:schemeClr val="tx1"/>
                </a:solidFill>
                <a:latin typeface="Arial" charset="0"/>
                <a:ea typeface="ＭＳ Ｐゴシック" charset="0"/>
              </a:defRPr>
            </a:lvl8pPr>
            <a:lvl9pPr marL="3886200" indent="-2286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246D64B6-4FEC-DF45-94A9-08F2E329040D}" type="slidenum">
              <a:rPr lang="en-US" sz="1200">
                <a:latin typeface="Helvetica" charset="0"/>
              </a:rPr>
              <a:pPr eaLnBrk="1" hangingPunct="1"/>
              <a:t>1</a:t>
            </a:fld>
            <a:endParaRPr lang="en-US" sz="1200">
              <a:latin typeface="Helvetica"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883EBC-FE6B-AD4B-A90F-B46447F03BDD}" type="slidenum">
              <a:rPr lang="en-US"/>
              <a:pPr/>
              <a:t>16</a:t>
            </a:fld>
            <a:endParaRPr lang="en-US"/>
          </a:p>
        </p:txBody>
      </p:sp>
      <p:sp>
        <p:nvSpPr>
          <p:cNvPr id="22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0B9CD4-FB0A-5448-A6E6-C8CA434AD80F}" type="slidenum">
              <a:rPr lang="en-US"/>
              <a:pPr/>
              <a:t>17</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2B6074-6022-4E47-A75E-3EB382AB639A}" type="slidenum">
              <a:rPr lang="en-US"/>
              <a:pPr/>
              <a:t>18</a:t>
            </a:fld>
            <a:endParaRPr lang="en-US"/>
          </a:p>
        </p:txBody>
      </p:sp>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FE54BF-9F97-E148-925E-8DDA5A7ECBB2}" type="slidenum">
              <a:rPr lang="en-US"/>
              <a:pPr/>
              <a:t>19</a:t>
            </a:fld>
            <a:endParaRPr lang="en-US"/>
          </a:p>
        </p:txBody>
      </p:sp>
      <p:sp>
        <p:nvSpPr>
          <p:cNvPr id="2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EC181E-A251-3C43-998B-6EF1255104E7}" type="slidenum">
              <a:rPr lang="en-US"/>
              <a:pPr/>
              <a:t>20</a:t>
            </a:fld>
            <a:endParaRPr lang="en-US"/>
          </a:p>
        </p:txBody>
      </p:sp>
      <p:sp>
        <p:nvSpPr>
          <p:cNvPr id="4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Rot="1" noChangeAspect="1" noTextEdit="1"/>
          </p:cNvSpPr>
          <p:nvPr>
            <p:ph type="sldImg"/>
          </p:nvPr>
        </p:nvSpPr>
        <p:spPr bwMode="auto">
          <a:noFill/>
          <a:ln>
            <a:solidFill>
              <a:srgbClr val="000000"/>
            </a:solidFill>
            <a:miter lim="800000"/>
            <a:headEnd/>
            <a:tailEnd/>
          </a:ln>
        </p:spPr>
      </p:sp>
      <p:sp>
        <p:nvSpPr>
          <p:cNvPr id="51712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742950" indent="-285750" eaLnBrk="0" hangingPunct="0">
              <a:defRPr sz="2200">
                <a:solidFill>
                  <a:schemeClr val="tx1"/>
                </a:solidFill>
                <a:latin typeface="Arial" charset="0"/>
                <a:ea typeface="ＭＳ Ｐゴシック" charset="0"/>
              </a:defRPr>
            </a:lvl2pPr>
            <a:lvl3pPr marL="1143000" indent="-228600" eaLnBrk="0" hangingPunct="0">
              <a:defRPr sz="2200">
                <a:solidFill>
                  <a:schemeClr val="tx1"/>
                </a:solidFill>
                <a:latin typeface="Arial" charset="0"/>
                <a:ea typeface="ＭＳ Ｐゴシック" charset="0"/>
              </a:defRPr>
            </a:lvl3pPr>
            <a:lvl4pPr marL="1600200" indent="-228600" eaLnBrk="0" hangingPunct="0">
              <a:defRPr sz="2200">
                <a:solidFill>
                  <a:schemeClr val="tx1"/>
                </a:solidFill>
                <a:latin typeface="Arial" charset="0"/>
                <a:ea typeface="ＭＳ Ｐゴシック" charset="0"/>
              </a:defRPr>
            </a:lvl4pPr>
            <a:lvl5pPr marL="2057400" indent="-228600" eaLnBrk="0" hangingPunct="0">
              <a:defRPr sz="2200">
                <a:solidFill>
                  <a:schemeClr val="tx1"/>
                </a:solidFill>
                <a:latin typeface="Arial" charset="0"/>
                <a:ea typeface="ＭＳ Ｐゴシック" charset="0"/>
              </a:defRPr>
            </a:lvl5pPr>
            <a:lvl6pPr marL="2514600" indent="-228600" eaLnBrk="0" fontAlgn="base" hangingPunct="0">
              <a:spcBef>
                <a:spcPct val="0"/>
              </a:spcBef>
              <a:spcAft>
                <a:spcPct val="0"/>
              </a:spcAft>
              <a:defRPr sz="2200">
                <a:solidFill>
                  <a:schemeClr val="tx1"/>
                </a:solidFill>
                <a:latin typeface="Arial" charset="0"/>
                <a:ea typeface="ＭＳ Ｐゴシック" charset="0"/>
              </a:defRPr>
            </a:lvl6pPr>
            <a:lvl7pPr marL="2971800" indent="-228600" eaLnBrk="0" fontAlgn="base" hangingPunct="0">
              <a:spcBef>
                <a:spcPct val="0"/>
              </a:spcBef>
              <a:spcAft>
                <a:spcPct val="0"/>
              </a:spcAft>
              <a:defRPr sz="2200">
                <a:solidFill>
                  <a:schemeClr val="tx1"/>
                </a:solidFill>
                <a:latin typeface="Arial" charset="0"/>
                <a:ea typeface="ＭＳ Ｐゴシック" charset="0"/>
              </a:defRPr>
            </a:lvl7pPr>
            <a:lvl8pPr marL="3429000" indent="-228600" eaLnBrk="0" fontAlgn="base" hangingPunct="0">
              <a:spcBef>
                <a:spcPct val="0"/>
              </a:spcBef>
              <a:spcAft>
                <a:spcPct val="0"/>
              </a:spcAft>
              <a:defRPr sz="2200">
                <a:solidFill>
                  <a:schemeClr val="tx1"/>
                </a:solidFill>
                <a:latin typeface="Arial" charset="0"/>
                <a:ea typeface="ＭＳ Ｐゴシック" charset="0"/>
              </a:defRPr>
            </a:lvl8pPr>
            <a:lvl9pPr marL="3886200" indent="-2286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4CD5B848-1B3E-9547-AFAF-381736D936D1}" type="slidenum">
              <a:rPr lang="en-US" sz="1200">
                <a:latin typeface="Helvetica" charset="0"/>
              </a:rPr>
              <a:pPr eaLnBrk="1" hangingPunct="1"/>
              <a:t>3</a:t>
            </a:fld>
            <a:endParaRPr lang="en-US" sz="1200">
              <a:latin typeface="Helvetica" charset="0"/>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endParaRPr lang="en-US" smtClean="0">
              <a:ea typeface="ＭＳ Ｐゴシック" pitchFamily="36" charset="-128"/>
            </a:endParaRPr>
          </a:p>
        </p:txBody>
      </p:sp>
      <p:sp>
        <p:nvSpPr>
          <p:cNvPr id="19460" name="Slide Number Placeholder 3"/>
          <p:cNvSpPr>
            <a:spLocks noGrp="1"/>
          </p:cNvSpPr>
          <p:nvPr>
            <p:ph type="sldNum" sz="quarter" idx="5"/>
          </p:nvPr>
        </p:nvSpPr>
        <p:spPr>
          <a:noFill/>
        </p:spPr>
        <p:txBody>
          <a:bodyPr/>
          <a:lstStyle/>
          <a:p>
            <a:fld id="{FE476E58-AD6E-410C-9AA8-BAF4C9152755}" type="slidenum">
              <a:rPr lang="en-US" smtClean="0">
                <a:ea typeface="ＭＳ Ｐゴシック" pitchFamily="36" charset="-128"/>
              </a:rPr>
              <a:pPr/>
              <a:t>4</a:t>
            </a:fld>
            <a:endParaRPr lang="en-US" smtClean="0">
              <a:ea typeface="ＭＳ Ｐゴシック" pitchFamily="36"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742950" indent="-285750" eaLnBrk="0" hangingPunct="0">
              <a:defRPr sz="2200">
                <a:solidFill>
                  <a:schemeClr val="tx1"/>
                </a:solidFill>
                <a:latin typeface="Arial" charset="0"/>
                <a:ea typeface="ＭＳ Ｐゴシック" charset="0"/>
              </a:defRPr>
            </a:lvl2pPr>
            <a:lvl3pPr marL="1143000" indent="-228600" eaLnBrk="0" hangingPunct="0">
              <a:defRPr sz="2200">
                <a:solidFill>
                  <a:schemeClr val="tx1"/>
                </a:solidFill>
                <a:latin typeface="Arial" charset="0"/>
                <a:ea typeface="ＭＳ Ｐゴシック" charset="0"/>
              </a:defRPr>
            </a:lvl3pPr>
            <a:lvl4pPr marL="1600200" indent="-228600" eaLnBrk="0" hangingPunct="0">
              <a:defRPr sz="2200">
                <a:solidFill>
                  <a:schemeClr val="tx1"/>
                </a:solidFill>
                <a:latin typeface="Arial" charset="0"/>
                <a:ea typeface="ＭＳ Ｐゴシック" charset="0"/>
              </a:defRPr>
            </a:lvl4pPr>
            <a:lvl5pPr marL="2057400" indent="-228600" eaLnBrk="0" hangingPunct="0">
              <a:defRPr sz="2200">
                <a:solidFill>
                  <a:schemeClr val="tx1"/>
                </a:solidFill>
                <a:latin typeface="Arial" charset="0"/>
                <a:ea typeface="ＭＳ Ｐゴシック" charset="0"/>
              </a:defRPr>
            </a:lvl5pPr>
            <a:lvl6pPr marL="2514600" indent="-228600" eaLnBrk="0" fontAlgn="base" hangingPunct="0">
              <a:spcBef>
                <a:spcPct val="0"/>
              </a:spcBef>
              <a:spcAft>
                <a:spcPct val="0"/>
              </a:spcAft>
              <a:defRPr sz="2200">
                <a:solidFill>
                  <a:schemeClr val="tx1"/>
                </a:solidFill>
                <a:latin typeface="Arial" charset="0"/>
                <a:ea typeface="ＭＳ Ｐゴシック" charset="0"/>
              </a:defRPr>
            </a:lvl6pPr>
            <a:lvl7pPr marL="2971800" indent="-228600" eaLnBrk="0" fontAlgn="base" hangingPunct="0">
              <a:spcBef>
                <a:spcPct val="0"/>
              </a:spcBef>
              <a:spcAft>
                <a:spcPct val="0"/>
              </a:spcAft>
              <a:defRPr sz="2200">
                <a:solidFill>
                  <a:schemeClr val="tx1"/>
                </a:solidFill>
                <a:latin typeface="Arial" charset="0"/>
                <a:ea typeface="ＭＳ Ｐゴシック" charset="0"/>
              </a:defRPr>
            </a:lvl7pPr>
            <a:lvl8pPr marL="3429000" indent="-228600" eaLnBrk="0" fontAlgn="base" hangingPunct="0">
              <a:spcBef>
                <a:spcPct val="0"/>
              </a:spcBef>
              <a:spcAft>
                <a:spcPct val="0"/>
              </a:spcAft>
              <a:defRPr sz="2200">
                <a:solidFill>
                  <a:schemeClr val="tx1"/>
                </a:solidFill>
                <a:latin typeface="Arial" charset="0"/>
                <a:ea typeface="ＭＳ Ｐゴシック" charset="0"/>
              </a:defRPr>
            </a:lvl8pPr>
            <a:lvl9pPr marL="3886200" indent="-2286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9FEE3D10-AB47-E941-BE45-C6F39ADA0200}" type="slidenum">
              <a:rPr lang="en-US" sz="1200">
                <a:latin typeface="Helvetica" charset="0"/>
              </a:rPr>
              <a:pPr eaLnBrk="1" hangingPunct="1"/>
              <a:t>5</a:t>
            </a:fld>
            <a:endParaRPr lang="en-US" sz="1200">
              <a:latin typeface="Helvetica"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742950" indent="-285750" eaLnBrk="0" hangingPunct="0">
              <a:defRPr sz="2200">
                <a:solidFill>
                  <a:schemeClr val="tx1"/>
                </a:solidFill>
                <a:latin typeface="Arial" charset="0"/>
                <a:ea typeface="ＭＳ Ｐゴシック" charset="0"/>
              </a:defRPr>
            </a:lvl2pPr>
            <a:lvl3pPr marL="1143000" indent="-228600" eaLnBrk="0" hangingPunct="0">
              <a:defRPr sz="2200">
                <a:solidFill>
                  <a:schemeClr val="tx1"/>
                </a:solidFill>
                <a:latin typeface="Arial" charset="0"/>
                <a:ea typeface="ＭＳ Ｐゴシック" charset="0"/>
              </a:defRPr>
            </a:lvl3pPr>
            <a:lvl4pPr marL="1600200" indent="-228600" eaLnBrk="0" hangingPunct="0">
              <a:defRPr sz="2200">
                <a:solidFill>
                  <a:schemeClr val="tx1"/>
                </a:solidFill>
                <a:latin typeface="Arial" charset="0"/>
                <a:ea typeface="ＭＳ Ｐゴシック" charset="0"/>
              </a:defRPr>
            </a:lvl4pPr>
            <a:lvl5pPr marL="2057400" indent="-228600" eaLnBrk="0" hangingPunct="0">
              <a:defRPr sz="2200">
                <a:solidFill>
                  <a:schemeClr val="tx1"/>
                </a:solidFill>
                <a:latin typeface="Arial" charset="0"/>
                <a:ea typeface="ＭＳ Ｐゴシック" charset="0"/>
              </a:defRPr>
            </a:lvl5pPr>
            <a:lvl6pPr marL="2514600" indent="-228600" eaLnBrk="0" fontAlgn="base" hangingPunct="0">
              <a:spcBef>
                <a:spcPct val="0"/>
              </a:spcBef>
              <a:spcAft>
                <a:spcPct val="0"/>
              </a:spcAft>
              <a:defRPr sz="2200">
                <a:solidFill>
                  <a:schemeClr val="tx1"/>
                </a:solidFill>
                <a:latin typeface="Arial" charset="0"/>
                <a:ea typeface="ＭＳ Ｐゴシック" charset="0"/>
              </a:defRPr>
            </a:lvl6pPr>
            <a:lvl7pPr marL="2971800" indent="-228600" eaLnBrk="0" fontAlgn="base" hangingPunct="0">
              <a:spcBef>
                <a:spcPct val="0"/>
              </a:spcBef>
              <a:spcAft>
                <a:spcPct val="0"/>
              </a:spcAft>
              <a:defRPr sz="2200">
                <a:solidFill>
                  <a:schemeClr val="tx1"/>
                </a:solidFill>
                <a:latin typeface="Arial" charset="0"/>
                <a:ea typeface="ＭＳ Ｐゴシック" charset="0"/>
              </a:defRPr>
            </a:lvl7pPr>
            <a:lvl8pPr marL="3429000" indent="-228600" eaLnBrk="0" fontAlgn="base" hangingPunct="0">
              <a:spcBef>
                <a:spcPct val="0"/>
              </a:spcBef>
              <a:spcAft>
                <a:spcPct val="0"/>
              </a:spcAft>
              <a:defRPr sz="2200">
                <a:solidFill>
                  <a:schemeClr val="tx1"/>
                </a:solidFill>
                <a:latin typeface="Arial" charset="0"/>
                <a:ea typeface="ＭＳ Ｐゴシック" charset="0"/>
              </a:defRPr>
            </a:lvl8pPr>
            <a:lvl9pPr marL="3886200" indent="-2286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BC881DC4-A698-AF41-9AA7-C893CDD90EA1}" type="slidenum">
              <a:rPr lang="en-US" sz="1200">
                <a:latin typeface="Helvetica" charset="0"/>
              </a:rPr>
              <a:pPr eaLnBrk="1" hangingPunct="1"/>
              <a:t>6</a:t>
            </a:fld>
            <a:endParaRPr lang="en-US" sz="1200">
              <a:latin typeface="Helvetica"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742950" indent="-285750" eaLnBrk="0" hangingPunct="0">
              <a:defRPr sz="2200">
                <a:solidFill>
                  <a:schemeClr val="tx1"/>
                </a:solidFill>
                <a:latin typeface="Arial" charset="0"/>
                <a:ea typeface="ＭＳ Ｐゴシック" charset="0"/>
              </a:defRPr>
            </a:lvl2pPr>
            <a:lvl3pPr marL="1143000" indent="-228600" eaLnBrk="0" hangingPunct="0">
              <a:defRPr sz="2200">
                <a:solidFill>
                  <a:schemeClr val="tx1"/>
                </a:solidFill>
                <a:latin typeface="Arial" charset="0"/>
                <a:ea typeface="ＭＳ Ｐゴシック" charset="0"/>
              </a:defRPr>
            </a:lvl3pPr>
            <a:lvl4pPr marL="1600200" indent="-228600" eaLnBrk="0" hangingPunct="0">
              <a:defRPr sz="2200">
                <a:solidFill>
                  <a:schemeClr val="tx1"/>
                </a:solidFill>
                <a:latin typeface="Arial" charset="0"/>
                <a:ea typeface="ＭＳ Ｐゴシック" charset="0"/>
              </a:defRPr>
            </a:lvl4pPr>
            <a:lvl5pPr marL="2057400" indent="-228600" eaLnBrk="0" hangingPunct="0">
              <a:defRPr sz="2200">
                <a:solidFill>
                  <a:schemeClr val="tx1"/>
                </a:solidFill>
                <a:latin typeface="Arial" charset="0"/>
                <a:ea typeface="ＭＳ Ｐゴシック" charset="0"/>
              </a:defRPr>
            </a:lvl5pPr>
            <a:lvl6pPr marL="2514600" indent="-228600" eaLnBrk="0" fontAlgn="base" hangingPunct="0">
              <a:spcBef>
                <a:spcPct val="0"/>
              </a:spcBef>
              <a:spcAft>
                <a:spcPct val="0"/>
              </a:spcAft>
              <a:defRPr sz="2200">
                <a:solidFill>
                  <a:schemeClr val="tx1"/>
                </a:solidFill>
                <a:latin typeface="Arial" charset="0"/>
                <a:ea typeface="ＭＳ Ｐゴシック" charset="0"/>
              </a:defRPr>
            </a:lvl6pPr>
            <a:lvl7pPr marL="2971800" indent="-228600" eaLnBrk="0" fontAlgn="base" hangingPunct="0">
              <a:spcBef>
                <a:spcPct val="0"/>
              </a:spcBef>
              <a:spcAft>
                <a:spcPct val="0"/>
              </a:spcAft>
              <a:defRPr sz="2200">
                <a:solidFill>
                  <a:schemeClr val="tx1"/>
                </a:solidFill>
                <a:latin typeface="Arial" charset="0"/>
                <a:ea typeface="ＭＳ Ｐゴシック" charset="0"/>
              </a:defRPr>
            </a:lvl7pPr>
            <a:lvl8pPr marL="3429000" indent="-228600" eaLnBrk="0" fontAlgn="base" hangingPunct="0">
              <a:spcBef>
                <a:spcPct val="0"/>
              </a:spcBef>
              <a:spcAft>
                <a:spcPct val="0"/>
              </a:spcAft>
              <a:defRPr sz="2200">
                <a:solidFill>
                  <a:schemeClr val="tx1"/>
                </a:solidFill>
                <a:latin typeface="Arial" charset="0"/>
                <a:ea typeface="ＭＳ Ｐゴシック" charset="0"/>
              </a:defRPr>
            </a:lvl8pPr>
            <a:lvl9pPr marL="3886200" indent="-2286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FFFFB52F-2880-0440-8987-CF599DB0E645}" type="slidenum">
              <a:rPr lang="en-US" sz="1200">
                <a:latin typeface="Helvetica" charset="0"/>
              </a:rPr>
              <a:pPr eaLnBrk="1" hangingPunct="1"/>
              <a:t>9</a:t>
            </a:fld>
            <a:endParaRPr lang="en-US" sz="1200">
              <a:latin typeface="Helvetica"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6C6D8-7E64-CF40-BDCB-457FCE730213}" type="slidenum">
              <a:rPr lang="en-US"/>
              <a:pPr/>
              <a:t>12</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45FEB1-1E3A-2E4A-822C-B60D47B9E099}" type="slidenum">
              <a:rPr lang="en-US"/>
              <a:pPr/>
              <a:t>14</a:t>
            </a:fld>
            <a:endParaRPr lang="en-US"/>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6E5F49-F503-E644-BC70-66AEE1CC61E2}" type="slidenum">
              <a:rPr lang="en-US"/>
              <a:pPr/>
              <a:t>15</a:t>
            </a:fld>
            <a:endParaRPr lang="en-US"/>
          </a:p>
        </p:txBody>
      </p:sp>
      <p:sp>
        <p:nvSpPr>
          <p:cNvPr id="18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aster ppt them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470"/>
          <p:cNvSpPr>
            <a:spLocks noGrp="1" noChangeArrowheads="1"/>
          </p:cNvSpPr>
          <p:nvPr>
            <p:ph type="sldNum" sz="quarter" idx="10"/>
          </p:nvPr>
        </p:nvSpPr>
        <p:spPr>
          <a:ln/>
        </p:spPr>
        <p:txBody>
          <a:bodyPr/>
          <a:lstStyle>
            <a:lvl1pPr>
              <a:defRPr/>
            </a:lvl1pPr>
          </a:lstStyle>
          <a:p>
            <a:pPr>
              <a:defRPr/>
            </a:pPr>
            <a:fld id="{C1D92BB6-D874-2949-9D41-43F4A8F51B2F}" type="slidenum">
              <a:rPr lang="en-US"/>
              <a:pPr>
                <a:defRPr/>
              </a:pPr>
              <a:t>‹#›</a:t>
            </a:fld>
            <a:endParaRPr lang="en-US"/>
          </a:p>
        </p:txBody>
      </p:sp>
    </p:spTree>
    <p:extLst>
      <p:ext uri="{BB962C8B-B14F-4D97-AF65-F5344CB8AC3E}">
        <p14:creationId xmlns:p14="http://schemas.microsoft.com/office/powerpoint/2010/main" val="2528800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70"/>
          <p:cNvSpPr>
            <a:spLocks noGrp="1" noChangeArrowheads="1"/>
          </p:cNvSpPr>
          <p:nvPr>
            <p:ph type="sldNum" sz="quarter" idx="10"/>
          </p:nvPr>
        </p:nvSpPr>
        <p:spPr>
          <a:ln/>
        </p:spPr>
        <p:txBody>
          <a:bodyPr/>
          <a:lstStyle>
            <a:lvl1pPr>
              <a:defRPr/>
            </a:lvl1pPr>
          </a:lstStyle>
          <a:p>
            <a:pPr>
              <a:defRPr/>
            </a:pPr>
            <a:fld id="{952E9753-7A8E-C14C-B602-48A0EC1A4109}" type="slidenum">
              <a:rPr lang="en-US"/>
              <a:pPr>
                <a:defRPr/>
              </a:pPr>
              <a:t>‹#›</a:t>
            </a:fld>
            <a:endParaRPr lang="en-US"/>
          </a:p>
        </p:txBody>
      </p:sp>
    </p:spTree>
    <p:extLst>
      <p:ext uri="{BB962C8B-B14F-4D97-AF65-F5344CB8AC3E}">
        <p14:creationId xmlns:p14="http://schemas.microsoft.com/office/powerpoint/2010/main" val="1105625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143000"/>
            <a:ext cx="2133600" cy="47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143000"/>
            <a:ext cx="6248400" cy="472440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470"/>
          <p:cNvSpPr>
            <a:spLocks noGrp="1" noChangeArrowheads="1"/>
          </p:cNvSpPr>
          <p:nvPr>
            <p:ph type="sldNum" sz="quarter" idx="10"/>
          </p:nvPr>
        </p:nvSpPr>
        <p:spPr>
          <a:ln/>
        </p:spPr>
        <p:txBody>
          <a:bodyPr/>
          <a:lstStyle>
            <a:lvl1pPr>
              <a:defRPr/>
            </a:lvl1pPr>
          </a:lstStyle>
          <a:p>
            <a:pPr>
              <a:defRPr/>
            </a:pPr>
            <a:fld id="{96B98EC1-F527-0A4A-9134-7F349732A79E}" type="slidenum">
              <a:rPr lang="en-US"/>
              <a:pPr>
                <a:defRPr/>
              </a:pPr>
              <a:t>‹#›</a:t>
            </a:fld>
            <a:endParaRPr lang="en-US"/>
          </a:p>
        </p:txBody>
      </p:sp>
    </p:spTree>
    <p:extLst>
      <p:ext uri="{BB962C8B-B14F-4D97-AF65-F5344CB8AC3E}">
        <p14:creationId xmlns:p14="http://schemas.microsoft.com/office/powerpoint/2010/main" val="3069817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23825"/>
            <a:ext cx="73914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81000" y="1219200"/>
            <a:ext cx="8458200" cy="4648200"/>
          </a:xfrm>
        </p:spPr>
        <p:txBody>
          <a:bodyPr/>
          <a:lstStyle/>
          <a:p>
            <a:pPr lvl="0"/>
            <a:endParaRPr lang="en-US" noProof="0" smtClean="0"/>
          </a:p>
        </p:txBody>
      </p:sp>
      <p:sp>
        <p:nvSpPr>
          <p:cNvPr id="4" name="Rectangle 2470"/>
          <p:cNvSpPr>
            <a:spLocks noGrp="1" noChangeArrowheads="1"/>
          </p:cNvSpPr>
          <p:nvPr>
            <p:ph type="sldNum" sz="quarter" idx="10"/>
          </p:nvPr>
        </p:nvSpPr>
        <p:spPr>
          <a:ln/>
        </p:spPr>
        <p:txBody>
          <a:bodyPr/>
          <a:lstStyle>
            <a:lvl1pPr>
              <a:defRPr/>
            </a:lvl1pPr>
          </a:lstStyle>
          <a:p>
            <a:pPr>
              <a:defRPr/>
            </a:pPr>
            <a:fld id="{6D70840E-6010-1B49-8171-4FC4B8A27703}" type="slidenum">
              <a:rPr lang="en-US"/>
              <a:pPr>
                <a:defRPr/>
              </a:pPr>
              <a:t>‹#›</a:t>
            </a:fld>
            <a:endParaRPr lang="en-US"/>
          </a:p>
        </p:txBody>
      </p:sp>
    </p:spTree>
    <p:extLst>
      <p:ext uri="{BB962C8B-B14F-4D97-AF65-F5344CB8AC3E}">
        <p14:creationId xmlns:p14="http://schemas.microsoft.com/office/powerpoint/2010/main" val="4012155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23825"/>
            <a:ext cx="7391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219200"/>
            <a:ext cx="41529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19200"/>
            <a:ext cx="41529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70"/>
          <p:cNvSpPr>
            <a:spLocks noGrp="1" noChangeArrowheads="1"/>
          </p:cNvSpPr>
          <p:nvPr>
            <p:ph type="sldNum" sz="quarter" idx="10"/>
          </p:nvPr>
        </p:nvSpPr>
        <p:spPr>
          <a:ln/>
        </p:spPr>
        <p:txBody>
          <a:bodyPr/>
          <a:lstStyle>
            <a:lvl1pPr>
              <a:defRPr/>
            </a:lvl1pPr>
          </a:lstStyle>
          <a:p>
            <a:pPr>
              <a:defRPr/>
            </a:pPr>
            <a:fld id="{66EB2FDF-AC13-814F-B63D-6DC2F8ECE852}" type="slidenum">
              <a:rPr lang="en-US"/>
              <a:pPr>
                <a:defRPr/>
              </a:pPr>
              <a:t>‹#›</a:t>
            </a:fld>
            <a:endParaRPr lang="en-US"/>
          </a:p>
        </p:txBody>
      </p:sp>
    </p:spTree>
    <p:extLst>
      <p:ext uri="{BB962C8B-B14F-4D97-AF65-F5344CB8AC3E}">
        <p14:creationId xmlns:p14="http://schemas.microsoft.com/office/powerpoint/2010/main" val="2640715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470"/>
          <p:cNvSpPr>
            <a:spLocks noGrp="1" noChangeArrowheads="1"/>
          </p:cNvSpPr>
          <p:nvPr>
            <p:ph type="sldNum" sz="quarter" idx="10"/>
          </p:nvPr>
        </p:nvSpPr>
        <p:spPr>
          <a:ln/>
        </p:spPr>
        <p:txBody>
          <a:bodyPr/>
          <a:lstStyle>
            <a:lvl1pPr>
              <a:defRPr/>
            </a:lvl1pPr>
          </a:lstStyle>
          <a:p>
            <a:pPr>
              <a:defRPr/>
            </a:pPr>
            <a:fld id="{56068681-3489-EE42-8D2A-59B2B0E11648}" type="slidenum">
              <a:rPr lang="en-US"/>
              <a:pPr>
                <a:defRPr/>
              </a:pPr>
              <a:t>‹#›</a:t>
            </a:fld>
            <a:endParaRPr lang="en-US"/>
          </a:p>
        </p:txBody>
      </p:sp>
    </p:spTree>
    <p:extLst>
      <p:ext uri="{BB962C8B-B14F-4D97-AF65-F5344CB8AC3E}">
        <p14:creationId xmlns:p14="http://schemas.microsoft.com/office/powerpoint/2010/main" val="49053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70"/>
          <p:cNvSpPr>
            <a:spLocks noGrp="1" noChangeArrowheads="1"/>
          </p:cNvSpPr>
          <p:nvPr>
            <p:ph type="sldNum" sz="quarter" idx="10"/>
          </p:nvPr>
        </p:nvSpPr>
        <p:spPr>
          <a:ln/>
        </p:spPr>
        <p:txBody>
          <a:bodyPr/>
          <a:lstStyle>
            <a:lvl1pPr>
              <a:defRPr/>
            </a:lvl1pPr>
          </a:lstStyle>
          <a:p>
            <a:pPr>
              <a:defRPr/>
            </a:pPr>
            <a:fld id="{AE608223-21E5-3948-91B8-24325B8B2435}" type="slidenum">
              <a:rPr lang="en-US"/>
              <a:pPr>
                <a:defRPr/>
              </a:pPr>
              <a:t>‹#›</a:t>
            </a:fld>
            <a:endParaRPr lang="en-US"/>
          </a:p>
        </p:txBody>
      </p:sp>
    </p:spTree>
    <p:extLst>
      <p:ext uri="{BB962C8B-B14F-4D97-AF65-F5344CB8AC3E}">
        <p14:creationId xmlns:p14="http://schemas.microsoft.com/office/powerpoint/2010/main" val="2342064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219200"/>
            <a:ext cx="41529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19200"/>
            <a:ext cx="41529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70"/>
          <p:cNvSpPr>
            <a:spLocks noGrp="1" noChangeArrowheads="1"/>
          </p:cNvSpPr>
          <p:nvPr>
            <p:ph type="sldNum" sz="quarter" idx="10"/>
          </p:nvPr>
        </p:nvSpPr>
        <p:spPr>
          <a:ln/>
        </p:spPr>
        <p:txBody>
          <a:bodyPr/>
          <a:lstStyle>
            <a:lvl1pPr>
              <a:defRPr/>
            </a:lvl1pPr>
          </a:lstStyle>
          <a:p>
            <a:pPr>
              <a:defRPr/>
            </a:pPr>
            <a:fld id="{2BCCEB88-A9AA-7E4D-ABC2-851E77E08947}" type="slidenum">
              <a:rPr lang="en-US"/>
              <a:pPr>
                <a:defRPr/>
              </a:pPr>
              <a:t>‹#›</a:t>
            </a:fld>
            <a:endParaRPr lang="en-US"/>
          </a:p>
        </p:txBody>
      </p:sp>
    </p:spTree>
    <p:extLst>
      <p:ext uri="{BB962C8B-B14F-4D97-AF65-F5344CB8AC3E}">
        <p14:creationId xmlns:p14="http://schemas.microsoft.com/office/powerpoint/2010/main" val="2736134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470"/>
          <p:cNvSpPr>
            <a:spLocks noGrp="1" noChangeArrowheads="1"/>
          </p:cNvSpPr>
          <p:nvPr>
            <p:ph type="sldNum" sz="quarter" idx="10"/>
          </p:nvPr>
        </p:nvSpPr>
        <p:spPr>
          <a:ln/>
        </p:spPr>
        <p:txBody>
          <a:bodyPr/>
          <a:lstStyle>
            <a:lvl1pPr>
              <a:defRPr/>
            </a:lvl1pPr>
          </a:lstStyle>
          <a:p>
            <a:pPr>
              <a:defRPr/>
            </a:pPr>
            <a:fld id="{617C8805-D777-5846-BE39-60DDD31DF270}" type="slidenum">
              <a:rPr lang="en-US"/>
              <a:pPr>
                <a:defRPr/>
              </a:pPr>
              <a:t>‹#›</a:t>
            </a:fld>
            <a:endParaRPr lang="en-US"/>
          </a:p>
        </p:txBody>
      </p:sp>
    </p:spTree>
    <p:extLst>
      <p:ext uri="{BB962C8B-B14F-4D97-AF65-F5344CB8AC3E}">
        <p14:creationId xmlns:p14="http://schemas.microsoft.com/office/powerpoint/2010/main" val="36771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470"/>
          <p:cNvSpPr>
            <a:spLocks noGrp="1" noChangeArrowheads="1"/>
          </p:cNvSpPr>
          <p:nvPr>
            <p:ph type="sldNum" sz="quarter" idx="10"/>
          </p:nvPr>
        </p:nvSpPr>
        <p:spPr>
          <a:ln/>
        </p:spPr>
        <p:txBody>
          <a:bodyPr/>
          <a:lstStyle>
            <a:lvl1pPr>
              <a:defRPr/>
            </a:lvl1pPr>
          </a:lstStyle>
          <a:p>
            <a:pPr>
              <a:defRPr/>
            </a:pPr>
            <a:fld id="{8556F17C-F3CA-8146-B29D-72058C8AD900}" type="slidenum">
              <a:rPr lang="en-US"/>
              <a:pPr>
                <a:defRPr/>
              </a:pPr>
              <a:t>‹#›</a:t>
            </a:fld>
            <a:endParaRPr lang="en-US"/>
          </a:p>
        </p:txBody>
      </p:sp>
    </p:spTree>
    <p:extLst>
      <p:ext uri="{BB962C8B-B14F-4D97-AF65-F5344CB8AC3E}">
        <p14:creationId xmlns:p14="http://schemas.microsoft.com/office/powerpoint/2010/main" val="3846416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70"/>
          <p:cNvSpPr>
            <a:spLocks noGrp="1" noChangeArrowheads="1"/>
          </p:cNvSpPr>
          <p:nvPr>
            <p:ph type="sldNum" sz="quarter" idx="10"/>
          </p:nvPr>
        </p:nvSpPr>
        <p:spPr>
          <a:ln/>
        </p:spPr>
        <p:txBody>
          <a:bodyPr/>
          <a:lstStyle>
            <a:lvl1pPr>
              <a:defRPr/>
            </a:lvl1pPr>
          </a:lstStyle>
          <a:p>
            <a:pPr>
              <a:defRPr/>
            </a:pPr>
            <a:fld id="{A63C7210-6A8E-904F-98B9-7098918B5461}" type="slidenum">
              <a:rPr lang="en-US"/>
              <a:pPr>
                <a:defRPr/>
              </a:pPr>
              <a:t>‹#›</a:t>
            </a:fld>
            <a:endParaRPr lang="en-US"/>
          </a:p>
        </p:txBody>
      </p:sp>
    </p:spTree>
    <p:extLst>
      <p:ext uri="{BB962C8B-B14F-4D97-AF65-F5344CB8AC3E}">
        <p14:creationId xmlns:p14="http://schemas.microsoft.com/office/powerpoint/2010/main" val="2644109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70"/>
          <p:cNvSpPr>
            <a:spLocks noGrp="1" noChangeArrowheads="1"/>
          </p:cNvSpPr>
          <p:nvPr>
            <p:ph type="sldNum" sz="quarter" idx="10"/>
          </p:nvPr>
        </p:nvSpPr>
        <p:spPr>
          <a:ln/>
        </p:spPr>
        <p:txBody>
          <a:bodyPr/>
          <a:lstStyle>
            <a:lvl1pPr>
              <a:defRPr/>
            </a:lvl1pPr>
          </a:lstStyle>
          <a:p>
            <a:pPr>
              <a:defRPr/>
            </a:pPr>
            <a:fld id="{CAD2ACFE-D7C6-A54D-A613-582F38A44979}" type="slidenum">
              <a:rPr lang="en-US"/>
              <a:pPr>
                <a:defRPr/>
              </a:pPr>
              <a:t>‹#›</a:t>
            </a:fld>
            <a:endParaRPr lang="en-US"/>
          </a:p>
        </p:txBody>
      </p:sp>
    </p:spTree>
    <p:extLst>
      <p:ext uri="{BB962C8B-B14F-4D97-AF65-F5344CB8AC3E}">
        <p14:creationId xmlns:p14="http://schemas.microsoft.com/office/powerpoint/2010/main" val="233604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52600" y="1066799"/>
            <a:ext cx="5526088" cy="366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370512" cy="500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70"/>
          <p:cNvSpPr>
            <a:spLocks noGrp="1" noChangeArrowheads="1"/>
          </p:cNvSpPr>
          <p:nvPr>
            <p:ph type="sldNum" sz="quarter" idx="10"/>
          </p:nvPr>
        </p:nvSpPr>
        <p:spPr>
          <a:ln/>
        </p:spPr>
        <p:txBody>
          <a:bodyPr/>
          <a:lstStyle>
            <a:lvl1pPr>
              <a:defRPr/>
            </a:lvl1pPr>
          </a:lstStyle>
          <a:p>
            <a:pPr>
              <a:defRPr/>
            </a:pPr>
            <a:fld id="{84F9A655-A63E-0343-B30C-39E672B82FB0}" type="slidenum">
              <a:rPr lang="en-US"/>
              <a:pPr>
                <a:defRPr/>
              </a:pPr>
              <a:t>‹#›</a:t>
            </a:fld>
            <a:endParaRPr lang="en-US"/>
          </a:p>
        </p:txBody>
      </p:sp>
    </p:spTree>
    <p:extLst>
      <p:ext uri="{BB962C8B-B14F-4D97-AF65-F5344CB8AC3E}">
        <p14:creationId xmlns:p14="http://schemas.microsoft.com/office/powerpoint/2010/main" val="327173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6" Type="http://schemas.openxmlformats.org/officeDocument/2006/relationships/image" Target="../media/image2.png"/><Relationship Id="rId17"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410"/>
          <p:cNvSpPr>
            <a:spLocks noGrp="1" noChangeArrowheads="1"/>
          </p:cNvSpPr>
          <p:nvPr>
            <p:ph type="title"/>
          </p:nvPr>
        </p:nvSpPr>
        <p:spPr bwMode="auto">
          <a:xfrm>
            <a:off x="304800" y="-123825"/>
            <a:ext cx="7391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Slide title</a:t>
            </a:r>
          </a:p>
        </p:txBody>
      </p:sp>
      <p:sp>
        <p:nvSpPr>
          <p:cNvPr id="1027" name="Rectangle 2411"/>
          <p:cNvSpPr>
            <a:spLocks noGrp="1" noChangeArrowheads="1"/>
          </p:cNvSpPr>
          <p:nvPr>
            <p:ph type="body" idx="1"/>
          </p:nvPr>
        </p:nvSpPr>
        <p:spPr bwMode="auto">
          <a:xfrm>
            <a:off x="381000" y="1219200"/>
            <a:ext cx="845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a:t>
            </a:r>
          </a:p>
          <a:p>
            <a:pPr lvl="4"/>
            <a:r>
              <a:rPr lang="en-US"/>
              <a:t>Fifth</a:t>
            </a:r>
          </a:p>
          <a:p>
            <a:pPr lvl="4"/>
            <a:endParaRPr lang="en-US"/>
          </a:p>
        </p:txBody>
      </p:sp>
      <p:grpSp>
        <p:nvGrpSpPr>
          <p:cNvPr id="1028" name="Group 2465"/>
          <p:cNvGrpSpPr>
            <a:grpSpLocks/>
          </p:cNvGrpSpPr>
          <p:nvPr/>
        </p:nvGrpSpPr>
        <p:grpSpPr bwMode="auto">
          <a:xfrm>
            <a:off x="381000" y="5943600"/>
            <a:ext cx="8447088" cy="38100"/>
            <a:chOff x="247" y="3980"/>
            <a:chExt cx="5321" cy="24"/>
          </a:xfrm>
        </p:grpSpPr>
        <p:sp>
          <p:nvSpPr>
            <p:cNvPr id="1072" name="Rectangle 2421"/>
            <p:cNvSpPr>
              <a:spLocks noChangeArrowheads="1"/>
            </p:cNvSpPr>
            <p:nvPr userDrawn="1"/>
          </p:nvSpPr>
          <p:spPr bwMode="auto">
            <a:xfrm>
              <a:off x="247"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73" name="Rectangle 2422"/>
            <p:cNvSpPr>
              <a:spLocks noChangeArrowheads="1"/>
            </p:cNvSpPr>
            <p:nvPr userDrawn="1"/>
          </p:nvSpPr>
          <p:spPr bwMode="auto">
            <a:xfrm>
              <a:off x="560"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74" name="Rectangle 2423"/>
            <p:cNvSpPr>
              <a:spLocks noChangeArrowheads="1"/>
            </p:cNvSpPr>
            <p:nvPr userDrawn="1"/>
          </p:nvSpPr>
          <p:spPr bwMode="auto">
            <a:xfrm>
              <a:off x="873"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75" name="Rectangle 2424"/>
            <p:cNvSpPr>
              <a:spLocks noChangeArrowheads="1"/>
            </p:cNvSpPr>
            <p:nvPr userDrawn="1"/>
          </p:nvSpPr>
          <p:spPr bwMode="auto">
            <a:xfrm>
              <a:off x="1186"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76" name="Rectangle 2425"/>
            <p:cNvSpPr>
              <a:spLocks noChangeArrowheads="1"/>
            </p:cNvSpPr>
            <p:nvPr userDrawn="1"/>
          </p:nvSpPr>
          <p:spPr bwMode="auto">
            <a:xfrm>
              <a:off x="1499"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77" name="Rectangle 2426"/>
            <p:cNvSpPr>
              <a:spLocks noChangeArrowheads="1"/>
            </p:cNvSpPr>
            <p:nvPr userDrawn="1"/>
          </p:nvSpPr>
          <p:spPr bwMode="auto">
            <a:xfrm>
              <a:off x="1812"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78" name="Rectangle 2427"/>
            <p:cNvSpPr>
              <a:spLocks noChangeArrowheads="1"/>
            </p:cNvSpPr>
            <p:nvPr userDrawn="1"/>
          </p:nvSpPr>
          <p:spPr bwMode="auto">
            <a:xfrm>
              <a:off x="2125"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79" name="Rectangle 2428"/>
            <p:cNvSpPr>
              <a:spLocks noChangeArrowheads="1"/>
            </p:cNvSpPr>
            <p:nvPr userDrawn="1"/>
          </p:nvSpPr>
          <p:spPr bwMode="auto">
            <a:xfrm>
              <a:off x="2438"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80" name="Rectangle 2429"/>
            <p:cNvSpPr>
              <a:spLocks noChangeArrowheads="1"/>
            </p:cNvSpPr>
            <p:nvPr userDrawn="1"/>
          </p:nvSpPr>
          <p:spPr bwMode="auto">
            <a:xfrm>
              <a:off x="2751"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81" name="Rectangle 2430"/>
            <p:cNvSpPr>
              <a:spLocks noChangeArrowheads="1"/>
            </p:cNvSpPr>
            <p:nvPr userDrawn="1"/>
          </p:nvSpPr>
          <p:spPr bwMode="auto">
            <a:xfrm>
              <a:off x="3064"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82" name="Rectangle 2431"/>
            <p:cNvSpPr>
              <a:spLocks noChangeArrowheads="1"/>
            </p:cNvSpPr>
            <p:nvPr userDrawn="1"/>
          </p:nvSpPr>
          <p:spPr bwMode="auto">
            <a:xfrm>
              <a:off x="3377"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83" name="Rectangle 2432"/>
            <p:cNvSpPr>
              <a:spLocks noChangeArrowheads="1"/>
            </p:cNvSpPr>
            <p:nvPr userDrawn="1"/>
          </p:nvSpPr>
          <p:spPr bwMode="auto">
            <a:xfrm>
              <a:off x="3690"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84" name="Rectangle 2433"/>
            <p:cNvSpPr>
              <a:spLocks noChangeArrowheads="1"/>
            </p:cNvSpPr>
            <p:nvPr userDrawn="1"/>
          </p:nvSpPr>
          <p:spPr bwMode="auto">
            <a:xfrm>
              <a:off x="4003"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85" name="Rectangle 2434"/>
            <p:cNvSpPr>
              <a:spLocks noChangeArrowheads="1"/>
            </p:cNvSpPr>
            <p:nvPr userDrawn="1"/>
          </p:nvSpPr>
          <p:spPr bwMode="auto">
            <a:xfrm>
              <a:off x="4316"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86" name="Rectangle 2435"/>
            <p:cNvSpPr>
              <a:spLocks noChangeArrowheads="1"/>
            </p:cNvSpPr>
            <p:nvPr userDrawn="1"/>
          </p:nvSpPr>
          <p:spPr bwMode="auto">
            <a:xfrm>
              <a:off x="4629"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87" name="Rectangle 2436"/>
            <p:cNvSpPr>
              <a:spLocks noChangeArrowheads="1"/>
            </p:cNvSpPr>
            <p:nvPr userDrawn="1"/>
          </p:nvSpPr>
          <p:spPr bwMode="auto">
            <a:xfrm>
              <a:off x="4942"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88" name="Rectangle 2437"/>
            <p:cNvSpPr>
              <a:spLocks noChangeArrowheads="1"/>
            </p:cNvSpPr>
            <p:nvPr userDrawn="1"/>
          </p:nvSpPr>
          <p:spPr bwMode="auto">
            <a:xfrm>
              <a:off x="5255"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89" name="Freeform 2440"/>
            <p:cNvSpPr>
              <a:spLocks/>
            </p:cNvSpPr>
            <p:nvPr userDrawn="1"/>
          </p:nvSpPr>
          <p:spPr bwMode="auto">
            <a:xfrm>
              <a:off x="247" y="3980"/>
              <a:ext cx="5321" cy="24"/>
            </a:xfrm>
            <a:custGeom>
              <a:avLst/>
              <a:gdLst>
                <a:gd name="T0" fmla="*/ 332 w 10642"/>
                <a:gd name="T1" fmla="*/ 0 h 48"/>
                <a:gd name="T2" fmla="*/ 329 w 10642"/>
                <a:gd name="T3" fmla="*/ 0 h 48"/>
                <a:gd name="T4" fmla="*/ 324 w 10642"/>
                <a:gd name="T5" fmla="*/ 0 h 48"/>
                <a:gd name="T6" fmla="*/ 317 w 10642"/>
                <a:gd name="T7" fmla="*/ 0 h 48"/>
                <a:gd name="T8" fmla="*/ 308 w 10642"/>
                <a:gd name="T9" fmla="*/ 0 h 48"/>
                <a:gd name="T10" fmla="*/ 297 w 10642"/>
                <a:gd name="T11" fmla="*/ 0 h 48"/>
                <a:gd name="T12" fmla="*/ 285 w 10642"/>
                <a:gd name="T13" fmla="*/ 0 h 48"/>
                <a:gd name="T14" fmla="*/ 272 w 10642"/>
                <a:gd name="T15" fmla="*/ 0 h 48"/>
                <a:gd name="T16" fmla="*/ 258 w 10642"/>
                <a:gd name="T17" fmla="*/ 0 h 48"/>
                <a:gd name="T18" fmla="*/ 243 w 10642"/>
                <a:gd name="T19" fmla="*/ 0 h 48"/>
                <a:gd name="T20" fmla="*/ 227 w 10642"/>
                <a:gd name="T21" fmla="*/ 0 h 48"/>
                <a:gd name="T22" fmla="*/ 211 w 10642"/>
                <a:gd name="T23" fmla="*/ 0 h 48"/>
                <a:gd name="T24" fmla="*/ 194 w 10642"/>
                <a:gd name="T25" fmla="*/ 0 h 48"/>
                <a:gd name="T26" fmla="*/ 177 w 10642"/>
                <a:gd name="T27" fmla="*/ 0 h 48"/>
                <a:gd name="T28" fmla="*/ 160 w 10642"/>
                <a:gd name="T29" fmla="*/ 0 h 48"/>
                <a:gd name="T30" fmla="*/ 143 w 10642"/>
                <a:gd name="T31" fmla="*/ 0 h 48"/>
                <a:gd name="T32" fmla="*/ 126 w 10642"/>
                <a:gd name="T33" fmla="*/ 0 h 48"/>
                <a:gd name="T34" fmla="*/ 109 w 10642"/>
                <a:gd name="T35" fmla="*/ 0 h 48"/>
                <a:gd name="T36" fmla="*/ 93 w 10642"/>
                <a:gd name="T37" fmla="*/ 0 h 48"/>
                <a:gd name="T38" fmla="*/ 78 w 10642"/>
                <a:gd name="T39" fmla="*/ 0 h 48"/>
                <a:gd name="T40" fmla="*/ 64 w 10642"/>
                <a:gd name="T41" fmla="*/ 0 h 48"/>
                <a:gd name="T42" fmla="*/ 51 w 10642"/>
                <a:gd name="T43" fmla="*/ 0 h 48"/>
                <a:gd name="T44" fmla="*/ 38 w 10642"/>
                <a:gd name="T45" fmla="*/ 0 h 48"/>
                <a:gd name="T46" fmla="*/ 28 w 10642"/>
                <a:gd name="T47" fmla="*/ 0 h 48"/>
                <a:gd name="T48" fmla="*/ 19 w 10642"/>
                <a:gd name="T49" fmla="*/ 0 h 48"/>
                <a:gd name="T50" fmla="*/ 11 w 10642"/>
                <a:gd name="T51" fmla="*/ 0 h 48"/>
                <a:gd name="T52" fmla="*/ 5 w 10642"/>
                <a:gd name="T53" fmla="*/ 0 h 48"/>
                <a:gd name="T54" fmla="*/ 2 w 10642"/>
                <a:gd name="T55" fmla="*/ 0 h 48"/>
                <a:gd name="T56" fmla="*/ 0 w 10642"/>
                <a:gd name="T57" fmla="*/ 0 h 48"/>
                <a:gd name="T58" fmla="*/ 1 w 10642"/>
                <a:gd name="T59" fmla="*/ 2 h 48"/>
                <a:gd name="T60" fmla="*/ 3 w 10642"/>
                <a:gd name="T61" fmla="*/ 2 h 48"/>
                <a:gd name="T62" fmla="*/ 8 w 10642"/>
                <a:gd name="T63" fmla="*/ 2 h 48"/>
                <a:gd name="T64" fmla="*/ 15 w 10642"/>
                <a:gd name="T65" fmla="*/ 2 h 48"/>
                <a:gd name="T66" fmla="*/ 23 w 10642"/>
                <a:gd name="T67" fmla="*/ 2 h 48"/>
                <a:gd name="T68" fmla="*/ 33 w 10642"/>
                <a:gd name="T69" fmla="*/ 2 h 48"/>
                <a:gd name="T70" fmla="*/ 44 w 10642"/>
                <a:gd name="T71" fmla="*/ 2 h 48"/>
                <a:gd name="T72" fmla="*/ 57 w 10642"/>
                <a:gd name="T73" fmla="*/ 2 h 48"/>
                <a:gd name="T74" fmla="*/ 71 w 10642"/>
                <a:gd name="T75" fmla="*/ 2 h 48"/>
                <a:gd name="T76" fmla="*/ 86 w 10642"/>
                <a:gd name="T77" fmla="*/ 2 h 48"/>
                <a:gd name="T78" fmla="*/ 101 w 10642"/>
                <a:gd name="T79" fmla="*/ 2 h 48"/>
                <a:gd name="T80" fmla="*/ 117 w 10642"/>
                <a:gd name="T81" fmla="*/ 2 h 48"/>
                <a:gd name="T82" fmla="*/ 134 w 10642"/>
                <a:gd name="T83" fmla="*/ 2 h 48"/>
                <a:gd name="T84" fmla="*/ 151 w 10642"/>
                <a:gd name="T85" fmla="*/ 2 h 48"/>
                <a:gd name="T86" fmla="*/ 168 w 10642"/>
                <a:gd name="T87" fmla="*/ 2 h 48"/>
                <a:gd name="T88" fmla="*/ 186 w 10642"/>
                <a:gd name="T89" fmla="*/ 2 h 48"/>
                <a:gd name="T90" fmla="*/ 203 w 10642"/>
                <a:gd name="T91" fmla="*/ 2 h 48"/>
                <a:gd name="T92" fmla="*/ 219 w 10642"/>
                <a:gd name="T93" fmla="*/ 2 h 48"/>
                <a:gd name="T94" fmla="*/ 235 w 10642"/>
                <a:gd name="T95" fmla="*/ 2 h 48"/>
                <a:gd name="T96" fmla="*/ 251 w 10642"/>
                <a:gd name="T97" fmla="*/ 2 h 48"/>
                <a:gd name="T98" fmla="*/ 265 w 10642"/>
                <a:gd name="T99" fmla="*/ 2 h 48"/>
                <a:gd name="T100" fmla="*/ 279 w 10642"/>
                <a:gd name="T101" fmla="*/ 2 h 48"/>
                <a:gd name="T102" fmla="*/ 291 w 10642"/>
                <a:gd name="T103" fmla="*/ 2 h 48"/>
                <a:gd name="T104" fmla="*/ 303 w 10642"/>
                <a:gd name="T105" fmla="*/ 2 h 48"/>
                <a:gd name="T106" fmla="*/ 312 w 10642"/>
                <a:gd name="T107" fmla="*/ 2 h 48"/>
                <a:gd name="T108" fmla="*/ 320 w 10642"/>
                <a:gd name="T109" fmla="*/ 2 h 48"/>
                <a:gd name="T110" fmla="*/ 326 w 10642"/>
                <a:gd name="T111" fmla="*/ 2 h 48"/>
                <a:gd name="T112" fmla="*/ 331 w 10642"/>
                <a:gd name="T113" fmla="*/ 2 h 48"/>
                <a:gd name="T114" fmla="*/ 333 w 10642"/>
                <a:gd name="T115" fmla="*/ 2 h 48"/>
                <a:gd name="T116" fmla="*/ 333 w 10642"/>
                <a:gd name="T117" fmla="*/ 1 h 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642" h="48">
                  <a:moveTo>
                    <a:pt x="10641" y="0"/>
                  </a:moveTo>
                  <a:lnTo>
                    <a:pt x="10641" y="0"/>
                  </a:lnTo>
                  <a:lnTo>
                    <a:pt x="10640" y="0"/>
                  </a:lnTo>
                  <a:lnTo>
                    <a:pt x="10638" y="0"/>
                  </a:lnTo>
                  <a:lnTo>
                    <a:pt x="10636" y="0"/>
                  </a:lnTo>
                  <a:lnTo>
                    <a:pt x="10632" y="0"/>
                  </a:lnTo>
                  <a:lnTo>
                    <a:pt x="10628" y="0"/>
                  </a:lnTo>
                  <a:lnTo>
                    <a:pt x="10623" y="0"/>
                  </a:lnTo>
                  <a:lnTo>
                    <a:pt x="10617" y="0"/>
                  </a:lnTo>
                  <a:lnTo>
                    <a:pt x="10612" y="0"/>
                  </a:lnTo>
                  <a:lnTo>
                    <a:pt x="10604" y="0"/>
                  </a:lnTo>
                  <a:lnTo>
                    <a:pt x="10596" y="0"/>
                  </a:lnTo>
                  <a:lnTo>
                    <a:pt x="10589" y="0"/>
                  </a:lnTo>
                  <a:lnTo>
                    <a:pt x="10579" y="0"/>
                  </a:lnTo>
                  <a:lnTo>
                    <a:pt x="10570" y="0"/>
                  </a:lnTo>
                  <a:lnTo>
                    <a:pt x="10559" y="0"/>
                  </a:lnTo>
                  <a:lnTo>
                    <a:pt x="10548" y="0"/>
                  </a:lnTo>
                  <a:lnTo>
                    <a:pt x="10536" y="0"/>
                  </a:lnTo>
                  <a:lnTo>
                    <a:pt x="10524" y="0"/>
                  </a:lnTo>
                  <a:lnTo>
                    <a:pt x="10511" y="0"/>
                  </a:lnTo>
                  <a:lnTo>
                    <a:pt x="10496" y="0"/>
                  </a:lnTo>
                  <a:lnTo>
                    <a:pt x="10482" y="0"/>
                  </a:lnTo>
                  <a:lnTo>
                    <a:pt x="10467" y="0"/>
                  </a:lnTo>
                  <a:lnTo>
                    <a:pt x="10451" y="0"/>
                  </a:lnTo>
                  <a:lnTo>
                    <a:pt x="10435" y="0"/>
                  </a:lnTo>
                  <a:lnTo>
                    <a:pt x="10417" y="0"/>
                  </a:lnTo>
                  <a:lnTo>
                    <a:pt x="10400" y="0"/>
                  </a:lnTo>
                  <a:lnTo>
                    <a:pt x="10382" y="0"/>
                  </a:lnTo>
                  <a:lnTo>
                    <a:pt x="10363" y="0"/>
                  </a:lnTo>
                  <a:lnTo>
                    <a:pt x="10344" y="0"/>
                  </a:lnTo>
                  <a:lnTo>
                    <a:pt x="10323" y="0"/>
                  </a:lnTo>
                  <a:lnTo>
                    <a:pt x="10302" y="0"/>
                  </a:lnTo>
                  <a:lnTo>
                    <a:pt x="10281" y="0"/>
                  </a:lnTo>
                  <a:lnTo>
                    <a:pt x="10259" y="0"/>
                  </a:lnTo>
                  <a:lnTo>
                    <a:pt x="10236" y="0"/>
                  </a:lnTo>
                  <a:lnTo>
                    <a:pt x="10213" y="0"/>
                  </a:lnTo>
                  <a:lnTo>
                    <a:pt x="10190" y="0"/>
                  </a:lnTo>
                  <a:lnTo>
                    <a:pt x="10166" y="0"/>
                  </a:lnTo>
                  <a:lnTo>
                    <a:pt x="10141" y="0"/>
                  </a:lnTo>
                  <a:lnTo>
                    <a:pt x="10116" y="0"/>
                  </a:lnTo>
                  <a:lnTo>
                    <a:pt x="10090" y="0"/>
                  </a:lnTo>
                  <a:lnTo>
                    <a:pt x="10063" y="0"/>
                  </a:lnTo>
                  <a:lnTo>
                    <a:pt x="10037" y="0"/>
                  </a:lnTo>
                  <a:lnTo>
                    <a:pt x="10009" y="0"/>
                  </a:lnTo>
                  <a:lnTo>
                    <a:pt x="9981" y="0"/>
                  </a:lnTo>
                  <a:lnTo>
                    <a:pt x="9952" y="0"/>
                  </a:lnTo>
                  <a:lnTo>
                    <a:pt x="9924" y="0"/>
                  </a:lnTo>
                  <a:lnTo>
                    <a:pt x="9894" y="0"/>
                  </a:lnTo>
                  <a:lnTo>
                    <a:pt x="9863" y="0"/>
                  </a:lnTo>
                  <a:lnTo>
                    <a:pt x="9832" y="0"/>
                  </a:lnTo>
                  <a:lnTo>
                    <a:pt x="9802" y="0"/>
                  </a:lnTo>
                  <a:lnTo>
                    <a:pt x="9770" y="0"/>
                  </a:lnTo>
                  <a:lnTo>
                    <a:pt x="9738" y="0"/>
                  </a:lnTo>
                  <a:lnTo>
                    <a:pt x="9705" y="0"/>
                  </a:lnTo>
                  <a:lnTo>
                    <a:pt x="9672" y="0"/>
                  </a:lnTo>
                  <a:lnTo>
                    <a:pt x="9638" y="0"/>
                  </a:lnTo>
                  <a:lnTo>
                    <a:pt x="9604" y="0"/>
                  </a:lnTo>
                  <a:lnTo>
                    <a:pt x="9569" y="0"/>
                  </a:lnTo>
                  <a:lnTo>
                    <a:pt x="9535" y="0"/>
                  </a:lnTo>
                  <a:lnTo>
                    <a:pt x="9499" y="0"/>
                  </a:lnTo>
                  <a:lnTo>
                    <a:pt x="9464" y="0"/>
                  </a:lnTo>
                  <a:lnTo>
                    <a:pt x="9426" y="0"/>
                  </a:lnTo>
                  <a:lnTo>
                    <a:pt x="9390" y="0"/>
                  </a:lnTo>
                  <a:lnTo>
                    <a:pt x="9353" y="0"/>
                  </a:lnTo>
                  <a:lnTo>
                    <a:pt x="9316" y="0"/>
                  </a:lnTo>
                  <a:lnTo>
                    <a:pt x="9277" y="0"/>
                  </a:lnTo>
                  <a:lnTo>
                    <a:pt x="9239" y="0"/>
                  </a:lnTo>
                  <a:lnTo>
                    <a:pt x="9199" y="0"/>
                  </a:lnTo>
                  <a:lnTo>
                    <a:pt x="9161" y="0"/>
                  </a:lnTo>
                  <a:lnTo>
                    <a:pt x="9120" y="0"/>
                  </a:lnTo>
                  <a:lnTo>
                    <a:pt x="9081" y="0"/>
                  </a:lnTo>
                  <a:lnTo>
                    <a:pt x="9040" y="0"/>
                  </a:lnTo>
                  <a:lnTo>
                    <a:pt x="9000" y="0"/>
                  </a:lnTo>
                  <a:lnTo>
                    <a:pt x="8958" y="0"/>
                  </a:lnTo>
                  <a:lnTo>
                    <a:pt x="8916" y="0"/>
                  </a:lnTo>
                  <a:lnTo>
                    <a:pt x="8874" y="0"/>
                  </a:lnTo>
                  <a:lnTo>
                    <a:pt x="8832" y="0"/>
                  </a:lnTo>
                  <a:lnTo>
                    <a:pt x="8789" y="0"/>
                  </a:lnTo>
                  <a:lnTo>
                    <a:pt x="8746" y="0"/>
                  </a:lnTo>
                  <a:lnTo>
                    <a:pt x="8702" y="0"/>
                  </a:lnTo>
                  <a:lnTo>
                    <a:pt x="8658" y="0"/>
                  </a:lnTo>
                  <a:lnTo>
                    <a:pt x="8614" y="0"/>
                  </a:lnTo>
                  <a:lnTo>
                    <a:pt x="8569" y="0"/>
                  </a:lnTo>
                  <a:lnTo>
                    <a:pt x="8525" y="0"/>
                  </a:lnTo>
                  <a:lnTo>
                    <a:pt x="8479" y="0"/>
                  </a:lnTo>
                  <a:lnTo>
                    <a:pt x="8434" y="0"/>
                  </a:lnTo>
                  <a:lnTo>
                    <a:pt x="8388" y="0"/>
                  </a:lnTo>
                  <a:lnTo>
                    <a:pt x="8342" y="0"/>
                  </a:lnTo>
                  <a:lnTo>
                    <a:pt x="8296" y="0"/>
                  </a:lnTo>
                  <a:lnTo>
                    <a:pt x="8250" y="0"/>
                  </a:lnTo>
                  <a:lnTo>
                    <a:pt x="8203" y="0"/>
                  </a:lnTo>
                  <a:lnTo>
                    <a:pt x="8156" y="0"/>
                  </a:lnTo>
                  <a:lnTo>
                    <a:pt x="8107" y="0"/>
                  </a:lnTo>
                  <a:lnTo>
                    <a:pt x="8060" y="0"/>
                  </a:lnTo>
                  <a:lnTo>
                    <a:pt x="8012" y="0"/>
                  </a:lnTo>
                  <a:lnTo>
                    <a:pt x="7964" y="0"/>
                  </a:lnTo>
                  <a:lnTo>
                    <a:pt x="7914" y="0"/>
                  </a:lnTo>
                  <a:lnTo>
                    <a:pt x="7866" y="0"/>
                  </a:lnTo>
                  <a:lnTo>
                    <a:pt x="7817" y="0"/>
                  </a:lnTo>
                  <a:lnTo>
                    <a:pt x="7767" y="0"/>
                  </a:lnTo>
                  <a:lnTo>
                    <a:pt x="7718" y="0"/>
                  </a:lnTo>
                  <a:lnTo>
                    <a:pt x="7667" y="0"/>
                  </a:lnTo>
                  <a:lnTo>
                    <a:pt x="7618" y="0"/>
                  </a:lnTo>
                  <a:lnTo>
                    <a:pt x="7567" y="0"/>
                  </a:lnTo>
                  <a:lnTo>
                    <a:pt x="7517" y="0"/>
                  </a:lnTo>
                  <a:lnTo>
                    <a:pt x="7466" y="0"/>
                  </a:lnTo>
                  <a:lnTo>
                    <a:pt x="7415" y="0"/>
                  </a:lnTo>
                  <a:lnTo>
                    <a:pt x="7364" y="0"/>
                  </a:lnTo>
                  <a:lnTo>
                    <a:pt x="7313" y="0"/>
                  </a:lnTo>
                  <a:lnTo>
                    <a:pt x="7261" y="0"/>
                  </a:lnTo>
                  <a:lnTo>
                    <a:pt x="7210" y="0"/>
                  </a:lnTo>
                  <a:lnTo>
                    <a:pt x="7157" y="0"/>
                  </a:lnTo>
                  <a:lnTo>
                    <a:pt x="7105" y="0"/>
                  </a:lnTo>
                  <a:lnTo>
                    <a:pt x="7053" y="0"/>
                  </a:lnTo>
                  <a:lnTo>
                    <a:pt x="7000" y="0"/>
                  </a:lnTo>
                  <a:lnTo>
                    <a:pt x="6947" y="0"/>
                  </a:lnTo>
                  <a:lnTo>
                    <a:pt x="6895" y="0"/>
                  </a:lnTo>
                  <a:lnTo>
                    <a:pt x="6842" y="0"/>
                  </a:lnTo>
                  <a:lnTo>
                    <a:pt x="6789" y="0"/>
                  </a:lnTo>
                  <a:lnTo>
                    <a:pt x="6736" y="0"/>
                  </a:lnTo>
                  <a:lnTo>
                    <a:pt x="6683" y="0"/>
                  </a:lnTo>
                  <a:lnTo>
                    <a:pt x="6629" y="0"/>
                  </a:lnTo>
                  <a:lnTo>
                    <a:pt x="6575" y="0"/>
                  </a:lnTo>
                  <a:lnTo>
                    <a:pt x="6522" y="0"/>
                  </a:lnTo>
                  <a:lnTo>
                    <a:pt x="6468" y="0"/>
                  </a:lnTo>
                  <a:lnTo>
                    <a:pt x="6414" y="0"/>
                  </a:lnTo>
                  <a:lnTo>
                    <a:pt x="6360" y="0"/>
                  </a:lnTo>
                  <a:lnTo>
                    <a:pt x="6305" y="0"/>
                  </a:lnTo>
                  <a:lnTo>
                    <a:pt x="6252" y="0"/>
                  </a:lnTo>
                  <a:lnTo>
                    <a:pt x="6197" y="0"/>
                  </a:lnTo>
                  <a:lnTo>
                    <a:pt x="6143" y="0"/>
                  </a:lnTo>
                  <a:lnTo>
                    <a:pt x="6088" y="0"/>
                  </a:lnTo>
                  <a:lnTo>
                    <a:pt x="6033" y="0"/>
                  </a:lnTo>
                  <a:lnTo>
                    <a:pt x="5979" y="0"/>
                  </a:lnTo>
                  <a:lnTo>
                    <a:pt x="5925" y="0"/>
                  </a:lnTo>
                  <a:lnTo>
                    <a:pt x="5870" y="0"/>
                  </a:lnTo>
                  <a:lnTo>
                    <a:pt x="5815" y="0"/>
                  </a:lnTo>
                  <a:lnTo>
                    <a:pt x="5760" y="0"/>
                  </a:lnTo>
                  <a:lnTo>
                    <a:pt x="5705" y="0"/>
                  </a:lnTo>
                  <a:lnTo>
                    <a:pt x="5650" y="0"/>
                  </a:lnTo>
                  <a:lnTo>
                    <a:pt x="5595" y="0"/>
                  </a:lnTo>
                  <a:lnTo>
                    <a:pt x="5540" y="0"/>
                  </a:lnTo>
                  <a:lnTo>
                    <a:pt x="5485" y="0"/>
                  </a:lnTo>
                  <a:lnTo>
                    <a:pt x="5430" y="0"/>
                  </a:lnTo>
                  <a:lnTo>
                    <a:pt x="5375" y="0"/>
                  </a:lnTo>
                  <a:lnTo>
                    <a:pt x="5321" y="0"/>
                  </a:lnTo>
                  <a:lnTo>
                    <a:pt x="5266" y="0"/>
                  </a:lnTo>
                  <a:lnTo>
                    <a:pt x="5211" y="0"/>
                  </a:lnTo>
                  <a:lnTo>
                    <a:pt x="5156" y="0"/>
                  </a:lnTo>
                  <a:lnTo>
                    <a:pt x="5100" y="0"/>
                  </a:lnTo>
                  <a:lnTo>
                    <a:pt x="5046" y="0"/>
                  </a:lnTo>
                  <a:lnTo>
                    <a:pt x="4991" y="0"/>
                  </a:lnTo>
                  <a:lnTo>
                    <a:pt x="4936" y="0"/>
                  </a:lnTo>
                  <a:lnTo>
                    <a:pt x="4881" y="0"/>
                  </a:lnTo>
                  <a:lnTo>
                    <a:pt x="4826" y="0"/>
                  </a:lnTo>
                  <a:lnTo>
                    <a:pt x="4771" y="0"/>
                  </a:lnTo>
                  <a:lnTo>
                    <a:pt x="4716" y="0"/>
                  </a:lnTo>
                  <a:lnTo>
                    <a:pt x="4661" y="0"/>
                  </a:lnTo>
                  <a:lnTo>
                    <a:pt x="4608" y="0"/>
                  </a:lnTo>
                  <a:lnTo>
                    <a:pt x="4553" y="0"/>
                  </a:lnTo>
                  <a:lnTo>
                    <a:pt x="4498" y="0"/>
                  </a:lnTo>
                  <a:lnTo>
                    <a:pt x="4444" y="0"/>
                  </a:lnTo>
                  <a:lnTo>
                    <a:pt x="4389" y="0"/>
                  </a:lnTo>
                  <a:lnTo>
                    <a:pt x="4336" y="0"/>
                  </a:lnTo>
                  <a:lnTo>
                    <a:pt x="4281" y="0"/>
                  </a:lnTo>
                  <a:lnTo>
                    <a:pt x="4227" y="0"/>
                  </a:lnTo>
                  <a:lnTo>
                    <a:pt x="4173" y="0"/>
                  </a:lnTo>
                  <a:lnTo>
                    <a:pt x="4119" y="0"/>
                  </a:lnTo>
                  <a:lnTo>
                    <a:pt x="4066" y="0"/>
                  </a:lnTo>
                  <a:lnTo>
                    <a:pt x="4012" y="0"/>
                  </a:lnTo>
                  <a:lnTo>
                    <a:pt x="3958" y="0"/>
                  </a:lnTo>
                  <a:lnTo>
                    <a:pt x="3905" y="0"/>
                  </a:lnTo>
                  <a:lnTo>
                    <a:pt x="3852" y="0"/>
                  </a:lnTo>
                  <a:lnTo>
                    <a:pt x="3799" y="0"/>
                  </a:lnTo>
                  <a:lnTo>
                    <a:pt x="3746" y="0"/>
                  </a:lnTo>
                  <a:lnTo>
                    <a:pt x="3694" y="0"/>
                  </a:lnTo>
                  <a:lnTo>
                    <a:pt x="3641" y="0"/>
                  </a:lnTo>
                  <a:lnTo>
                    <a:pt x="3588" y="0"/>
                  </a:lnTo>
                  <a:lnTo>
                    <a:pt x="3536" y="0"/>
                  </a:lnTo>
                  <a:lnTo>
                    <a:pt x="3484" y="0"/>
                  </a:lnTo>
                  <a:lnTo>
                    <a:pt x="3431" y="0"/>
                  </a:lnTo>
                  <a:lnTo>
                    <a:pt x="3380" y="0"/>
                  </a:lnTo>
                  <a:lnTo>
                    <a:pt x="3328" y="0"/>
                  </a:lnTo>
                  <a:lnTo>
                    <a:pt x="3277" y="0"/>
                  </a:lnTo>
                  <a:lnTo>
                    <a:pt x="3226" y="0"/>
                  </a:lnTo>
                  <a:lnTo>
                    <a:pt x="3174" y="0"/>
                  </a:lnTo>
                  <a:lnTo>
                    <a:pt x="3124" y="0"/>
                  </a:lnTo>
                  <a:lnTo>
                    <a:pt x="3073" y="0"/>
                  </a:lnTo>
                  <a:lnTo>
                    <a:pt x="3023" y="0"/>
                  </a:lnTo>
                  <a:lnTo>
                    <a:pt x="2974" y="0"/>
                  </a:lnTo>
                  <a:lnTo>
                    <a:pt x="2923" y="0"/>
                  </a:lnTo>
                  <a:lnTo>
                    <a:pt x="2874" y="0"/>
                  </a:lnTo>
                  <a:lnTo>
                    <a:pt x="2824" y="0"/>
                  </a:lnTo>
                  <a:lnTo>
                    <a:pt x="2775" y="0"/>
                  </a:lnTo>
                  <a:lnTo>
                    <a:pt x="2727" y="0"/>
                  </a:lnTo>
                  <a:lnTo>
                    <a:pt x="2677" y="0"/>
                  </a:lnTo>
                  <a:lnTo>
                    <a:pt x="2629" y="0"/>
                  </a:lnTo>
                  <a:lnTo>
                    <a:pt x="2581" y="0"/>
                  </a:lnTo>
                  <a:lnTo>
                    <a:pt x="2534" y="0"/>
                  </a:lnTo>
                  <a:lnTo>
                    <a:pt x="2485" y="0"/>
                  </a:lnTo>
                  <a:lnTo>
                    <a:pt x="2438" y="0"/>
                  </a:lnTo>
                  <a:lnTo>
                    <a:pt x="2392" y="0"/>
                  </a:lnTo>
                  <a:lnTo>
                    <a:pt x="2345" y="0"/>
                  </a:lnTo>
                  <a:lnTo>
                    <a:pt x="2299" y="0"/>
                  </a:lnTo>
                  <a:lnTo>
                    <a:pt x="2253" y="0"/>
                  </a:lnTo>
                  <a:lnTo>
                    <a:pt x="2207" y="0"/>
                  </a:lnTo>
                  <a:lnTo>
                    <a:pt x="2162" y="0"/>
                  </a:lnTo>
                  <a:lnTo>
                    <a:pt x="2115" y="0"/>
                  </a:lnTo>
                  <a:lnTo>
                    <a:pt x="2072" y="0"/>
                  </a:lnTo>
                  <a:lnTo>
                    <a:pt x="2027" y="0"/>
                  </a:lnTo>
                  <a:lnTo>
                    <a:pt x="1983" y="0"/>
                  </a:lnTo>
                  <a:lnTo>
                    <a:pt x="1939" y="0"/>
                  </a:lnTo>
                  <a:lnTo>
                    <a:pt x="1895" y="0"/>
                  </a:lnTo>
                  <a:lnTo>
                    <a:pt x="1852" y="0"/>
                  </a:lnTo>
                  <a:lnTo>
                    <a:pt x="1809" y="0"/>
                  </a:lnTo>
                  <a:lnTo>
                    <a:pt x="1766" y="0"/>
                  </a:lnTo>
                  <a:lnTo>
                    <a:pt x="1725" y="0"/>
                  </a:lnTo>
                  <a:lnTo>
                    <a:pt x="1683" y="0"/>
                  </a:lnTo>
                  <a:lnTo>
                    <a:pt x="1641" y="0"/>
                  </a:lnTo>
                  <a:lnTo>
                    <a:pt x="1601" y="0"/>
                  </a:lnTo>
                  <a:lnTo>
                    <a:pt x="1560" y="0"/>
                  </a:lnTo>
                  <a:lnTo>
                    <a:pt x="1521" y="0"/>
                  </a:lnTo>
                  <a:lnTo>
                    <a:pt x="1481" y="0"/>
                  </a:lnTo>
                  <a:lnTo>
                    <a:pt x="1442" y="0"/>
                  </a:lnTo>
                  <a:lnTo>
                    <a:pt x="1402" y="0"/>
                  </a:lnTo>
                  <a:lnTo>
                    <a:pt x="1364" y="0"/>
                  </a:lnTo>
                  <a:lnTo>
                    <a:pt x="1325" y="0"/>
                  </a:lnTo>
                  <a:lnTo>
                    <a:pt x="1288" y="0"/>
                  </a:lnTo>
                  <a:lnTo>
                    <a:pt x="1251" y="0"/>
                  </a:lnTo>
                  <a:lnTo>
                    <a:pt x="1214" y="0"/>
                  </a:lnTo>
                  <a:lnTo>
                    <a:pt x="1178" y="0"/>
                  </a:lnTo>
                  <a:lnTo>
                    <a:pt x="1142" y="0"/>
                  </a:lnTo>
                  <a:lnTo>
                    <a:pt x="1107" y="0"/>
                  </a:lnTo>
                  <a:lnTo>
                    <a:pt x="1072" y="0"/>
                  </a:lnTo>
                  <a:lnTo>
                    <a:pt x="1037" y="0"/>
                  </a:lnTo>
                  <a:lnTo>
                    <a:pt x="1003" y="0"/>
                  </a:lnTo>
                  <a:lnTo>
                    <a:pt x="969" y="0"/>
                  </a:lnTo>
                  <a:lnTo>
                    <a:pt x="936" y="0"/>
                  </a:lnTo>
                  <a:lnTo>
                    <a:pt x="904" y="0"/>
                  </a:lnTo>
                  <a:lnTo>
                    <a:pt x="871" y="0"/>
                  </a:lnTo>
                  <a:lnTo>
                    <a:pt x="839" y="0"/>
                  </a:lnTo>
                  <a:lnTo>
                    <a:pt x="808" y="0"/>
                  </a:lnTo>
                  <a:lnTo>
                    <a:pt x="778" y="0"/>
                  </a:lnTo>
                  <a:lnTo>
                    <a:pt x="748" y="0"/>
                  </a:lnTo>
                  <a:lnTo>
                    <a:pt x="718" y="0"/>
                  </a:lnTo>
                  <a:lnTo>
                    <a:pt x="689" y="0"/>
                  </a:lnTo>
                  <a:lnTo>
                    <a:pt x="660" y="0"/>
                  </a:lnTo>
                  <a:lnTo>
                    <a:pt x="632" y="0"/>
                  </a:lnTo>
                  <a:lnTo>
                    <a:pt x="604" y="0"/>
                  </a:lnTo>
                  <a:lnTo>
                    <a:pt x="578" y="0"/>
                  </a:lnTo>
                  <a:lnTo>
                    <a:pt x="552" y="0"/>
                  </a:lnTo>
                  <a:lnTo>
                    <a:pt x="525" y="0"/>
                  </a:lnTo>
                  <a:lnTo>
                    <a:pt x="500" y="0"/>
                  </a:lnTo>
                  <a:lnTo>
                    <a:pt x="475" y="0"/>
                  </a:lnTo>
                  <a:lnTo>
                    <a:pt x="451" y="0"/>
                  </a:lnTo>
                  <a:lnTo>
                    <a:pt x="428" y="0"/>
                  </a:lnTo>
                  <a:lnTo>
                    <a:pt x="405" y="0"/>
                  </a:lnTo>
                  <a:lnTo>
                    <a:pt x="382" y="0"/>
                  </a:lnTo>
                  <a:lnTo>
                    <a:pt x="360" y="0"/>
                  </a:lnTo>
                  <a:lnTo>
                    <a:pt x="339" y="0"/>
                  </a:lnTo>
                  <a:lnTo>
                    <a:pt x="318" y="0"/>
                  </a:lnTo>
                  <a:lnTo>
                    <a:pt x="297" y="0"/>
                  </a:lnTo>
                  <a:lnTo>
                    <a:pt x="278" y="0"/>
                  </a:lnTo>
                  <a:lnTo>
                    <a:pt x="259" y="0"/>
                  </a:lnTo>
                  <a:lnTo>
                    <a:pt x="241" y="0"/>
                  </a:lnTo>
                  <a:lnTo>
                    <a:pt x="224" y="0"/>
                  </a:lnTo>
                  <a:lnTo>
                    <a:pt x="206" y="0"/>
                  </a:lnTo>
                  <a:lnTo>
                    <a:pt x="189" y="0"/>
                  </a:lnTo>
                  <a:lnTo>
                    <a:pt x="174" y="0"/>
                  </a:lnTo>
                  <a:lnTo>
                    <a:pt x="159" y="0"/>
                  </a:lnTo>
                  <a:lnTo>
                    <a:pt x="144" y="0"/>
                  </a:lnTo>
                  <a:lnTo>
                    <a:pt x="130" y="0"/>
                  </a:lnTo>
                  <a:lnTo>
                    <a:pt x="117" y="0"/>
                  </a:lnTo>
                  <a:lnTo>
                    <a:pt x="105" y="0"/>
                  </a:lnTo>
                  <a:lnTo>
                    <a:pt x="93" y="0"/>
                  </a:lnTo>
                  <a:lnTo>
                    <a:pt x="82" y="0"/>
                  </a:lnTo>
                  <a:lnTo>
                    <a:pt x="72" y="0"/>
                  </a:lnTo>
                  <a:lnTo>
                    <a:pt x="62" y="0"/>
                  </a:lnTo>
                  <a:lnTo>
                    <a:pt x="52" y="0"/>
                  </a:lnTo>
                  <a:lnTo>
                    <a:pt x="45" y="0"/>
                  </a:lnTo>
                  <a:lnTo>
                    <a:pt x="37" y="0"/>
                  </a:lnTo>
                  <a:lnTo>
                    <a:pt x="29" y="0"/>
                  </a:lnTo>
                  <a:lnTo>
                    <a:pt x="24" y="0"/>
                  </a:lnTo>
                  <a:lnTo>
                    <a:pt x="18" y="0"/>
                  </a:lnTo>
                  <a:lnTo>
                    <a:pt x="13" y="0"/>
                  </a:lnTo>
                  <a:lnTo>
                    <a:pt x="8" y="0"/>
                  </a:lnTo>
                  <a:lnTo>
                    <a:pt x="5" y="0"/>
                  </a:lnTo>
                  <a:lnTo>
                    <a:pt x="3" y="0"/>
                  </a:lnTo>
                  <a:lnTo>
                    <a:pt x="1" y="0"/>
                  </a:lnTo>
                  <a:lnTo>
                    <a:pt x="0" y="0"/>
                  </a:lnTo>
                  <a:lnTo>
                    <a:pt x="0" y="48"/>
                  </a:lnTo>
                  <a:lnTo>
                    <a:pt x="1" y="48"/>
                  </a:lnTo>
                  <a:lnTo>
                    <a:pt x="3" y="48"/>
                  </a:lnTo>
                  <a:lnTo>
                    <a:pt x="5" y="48"/>
                  </a:lnTo>
                  <a:lnTo>
                    <a:pt x="8" y="48"/>
                  </a:lnTo>
                  <a:lnTo>
                    <a:pt x="13" y="48"/>
                  </a:lnTo>
                  <a:lnTo>
                    <a:pt x="18" y="48"/>
                  </a:lnTo>
                  <a:lnTo>
                    <a:pt x="24" y="48"/>
                  </a:lnTo>
                  <a:lnTo>
                    <a:pt x="29" y="48"/>
                  </a:lnTo>
                  <a:lnTo>
                    <a:pt x="37" y="48"/>
                  </a:lnTo>
                  <a:lnTo>
                    <a:pt x="45" y="48"/>
                  </a:lnTo>
                  <a:lnTo>
                    <a:pt x="52" y="48"/>
                  </a:lnTo>
                  <a:lnTo>
                    <a:pt x="62" y="48"/>
                  </a:lnTo>
                  <a:lnTo>
                    <a:pt x="72" y="48"/>
                  </a:lnTo>
                  <a:lnTo>
                    <a:pt x="82" y="48"/>
                  </a:lnTo>
                  <a:lnTo>
                    <a:pt x="93" y="48"/>
                  </a:lnTo>
                  <a:lnTo>
                    <a:pt x="105" y="48"/>
                  </a:lnTo>
                  <a:lnTo>
                    <a:pt x="117" y="48"/>
                  </a:lnTo>
                  <a:lnTo>
                    <a:pt x="130" y="48"/>
                  </a:lnTo>
                  <a:lnTo>
                    <a:pt x="144" y="48"/>
                  </a:lnTo>
                  <a:lnTo>
                    <a:pt x="159" y="48"/>
                  </a:lnTo>
                  <a:lnTo>
                    <a:pt x="174" y="48"/>
                  </a:lnTo>
                  <a:lnTo>
                    <a:pt x="189" y="48"/>
                  </a:lnTo>
                  <a:lnTo>
                    <a:pt x="206" y="48"/>
                  </a:lnTo>
                  <a:lnTo>
                    <a:pt x="224" y="48"/>
                  </a:lnTo>
                  <a:lnTo>
                    <a:pt x="241" y="48"/>
                  </a:lnTo>
                  <a:lnTo>
                    <a:pt x="259" y="48"/>
                  </a:lnTo>
                  <a:lnTo>
                    <a:pt x="278" y="48"/>
                  </a:lnTo>
                  <a:lnTo>
                    <a:pt x="297" y="48"/>
                  </a:lnTo>
                  <a:lnTo>
                    <a:pt x="318" y="48"/>
                  </a:lnTo>
                  <a:lnTo>
                    <a:pt x="339" y="48"/>
                  </a:lnTo>
                  <a:lnTo>
                    <a:pt x="360" y="48"/>
                  </a:lnTo>
                  <a:lnTo>
                    <a:pt x="382" y="48"/>
                  </a:lnTo>
                  <a:lnTo>
                    <a:pt x="403" y="48"/>
                  </a:lnTo>
                  <a:lnTo>
                    <a:pt x="427" y="48"/>
                  </a:lnTo>
                  <a:lnTo>
                    <a:pt x="451" y="48"/>
                  </a:lnTo>
                  <a:lnTo>
                    <a:pt x="475" y="48"/>
                  </a:lnTo>
                  <a:lnTo>
                    <a:pt x="500" y="48"/>
                  </a:lnTo>
                  <a:lnTo>
                    <a:pt x="525" y="48"/>
                  </a:lnTo>
                  <a:lnTo>
                    <a:pt x="551" y="48"/>
                  </a:lnTo>
                  <a:lnTo>
                    <a:pt x="577" y="48"/>
                  </a:lnTo>
                  <a:lnTo>
                    <a:pt x="604" y="48"/>
                  </a:lnTo>
                  <a:lnTo>
                    <a:pt x="632" y="48"/>
                  </a:lnTo>
                  <a:lnTo>
                    <a:pt x="660" y="48"/>
                  </a:lnTo>
                  <a:lnTo>
                    <a:pt x="689" y="48"/>
                  </a:lnTo>
                  <a:lnTo>
                    <a:pt x="717" y="48"/>
                  </a:lnTo>
                  <a:lnTo>
                    <a:pt x="747" y="48"/>
                  </a:lnTo>
                  <a:lnTo>
                    <a:pt x="778" y="48"/>
                  </a:lnTo>
                  <a:lnTo>
                    <a:pt x="808" y="48"/>
                  </a:lnTo>
                  <a:lnTo>
                    <a:pt x="839" y="48"/>
                  </a:lnTo>
                  <a:lnTo>
                    <a:pt x="871" y="48"/>
                  </a:lnTo>
                  <a:lnTo>
                    <a:pt x="903" y="48"/>
                  </a:lnTo>
                  <a:lnTo>
                    <a:pt x="936" y="48"/>
                  </a:lnTo>
                  <a:lnTo>
                    <a:pt x="969" y="48"/>
                  </a:lnTo>
                  <a:lnTo>
                    <a:pt x="1003" y="48"/>
                  </a:lnTo>
                  <a:lnTo>
                    <a:pt x="1037" y="48"/>
                  </a:lnTo>
                  <a:lnTo>
                    <a:pt x="1071" y="48"/>
                  </a:lnTo>
                  <a:lnTo>
                    <a:pt x="1106" y="48"/>
                  </a:lnTo>
                  <a:lnTo>
                    <a:pt x="1141" y="48"/>
                  </a:lnTo>
                  <a:lnTo>
                    <a:pt x="1177" y="48"/>
                  </a:lnTo>
                  <a:lnTo>
                    <a:pt x="1213" y="48"/>
                  </a:lnTo>
                  <a:lnTo>
                    <a:pt x="1251" y="48"/>
                  </a:lnTo>
                  <a:lnTo>
                    <a:pt x="1288" y="48"/>
                  </a:lnTo>
                  <a:lnTo>
                    <a:pt x="1325" y="48"/>
                  </a:lnTo>
                  <a:lnTo>
                    <a:pt x="1364" y="48"/>
                  </a:lnTo>
                  <a:lnTo>
                    <a:pt x="1402" y="48"/>
                  </a:lnTo>
                  <a:lnTo>
                    <a:pt x="1441" y="48"/>
                  </a:lnTo>
                  <a:lnTo>
                    <a:pt x="1480" y="48"/>
                  </a:lnTo>
                  <a:lnTo>
                    <a:pt x="1520" y="48"/>
                  </a:lnTo>
                  <a:lnTo>
                    <a:pt x="1560" y="48"/>
                  </a:lnTo>
                  <a:lnTo>
                    <a:pt x="1601" y="48"/>
                  </a:lnTo>
                  <a:lnTo>
                    <a:pt x="1641" y="48"/>
                  </a:lnTo>
                  <a:lnTo>
                    <a:pt x="1683" y="48"/>
                  </a:lnTo>
                  <a:lnTo>
                    <a:pt x="1725" y="48"/>
                  </a:lnTo>
                  <a:lnTo>
                    <a:pt x="1766" y="48"/>
                  </a:lnTo>
                  <a:lnTo>
                    <a:pt x="1808" y="48"/>
                  </a:lnTo>
                  <a:lnTo>
                    <a:pt x="1851" y="48"/>
                  </a:lnTo>
                  <a:lnTo>
                    <a:pt x="1895" y="48"/>
                  </a:lnTo>
                  <a:lnTo>
                    <a:pt x="1938" y="48"/>
                  </a:lnTo>
                  <a:lnTo>
                    <a:pt x="1982" y="48"/>
                  </a:lnTo>
                  <a:lnTo>
                    <a:pt x="2025" y="48"/>
                  </a:lnTo>
                  <a:lnTo>
                    <a:pt x="2070" y="48"/>
                  </a:lnTo>
                  <a:lnTo>
                    <a:pt x="2115" y="48"/>
                  </a:lnTo>
                  <a:lnTo>
                    <a:pt x="2160" y="48"/>
                  </a:lnTo>
                  <a:lnTo>
                    <a:pt x="2205" y="48"/>
                  </a:lnTo>
                  <a:lnTo>
                    <a:pt x="2252" y="48"/>
                  </a:lnTo>
                  <a:lnTo>
                    <a:pt x="2298" y="48"/>
                  </a:lnTo>
                  <a:lnTo>
                    <a:pt x="2344" y="48"/>
                  </a:lnTo>
                  <a:lnTo>
                    <a:pt x="2391" y="48"/>
                  </a:lnTo>
                  <a:lnTo>
                    <a:pt x="2438" y="48"/>
                  </a:lnTo>
                  <a:lnTo>
                    <a:pt x="2485" y="48"/>
                  </a:lnTo>
                  <a:lnTo>
                    <a:pt x="2532" y="48"/>
                  </a:lnTo>
                  <a:lnTo>
                    <a:pt x="2581" y="48"/>
                  </a:lnTo>
                  <a:lnTo>
                    <a:pt x="2628" y="48"/>
                  </a:lnTo>
                  <a:lnTo>
                    <a:pt x="2676" y="48"/>
                  </a:lnTo>
                  <a:lnTo>
                    <a:pt x="2726" y="48"/>
                  </a:lnTo>
                  <a:lnTo>
                    <a:pt x="2774" y="48"/>
                  </a:lnTo>
                  <a:lnTo>
                    <a:pt x="2823" y="48"/>
                  </a:lnTo>
                  <a:lnTo>
                    <a:pt x="2873" y="48"/>
                  </a:lnTo>
                  <a:lnTo>
                    <a:pt x="2922" y="48"/>
                  </a:lnTo>
                  <a:lnTo>
                    <a:pt x="2973" y="48"/>
                  </a:lnTo>
                  <a:lnTo>
                    <a:pt x="3022" y="48"/>
                  </a:lnTo>
                  <a:lnTo>
                    <a:pt x="3072" y="48"/>
                  </a:lnTo>
                  <a:lnTo>
                    <a:pt x="3123" y="48"/>
                  </a:lnTo>
                  <a:lnTo>
                    <a:pt x="3173" y="48"/>
                  </a:lnTo>
                  <a:lnTo>
                    <a:pt x="3225" y="48"/>
                  </a:lnTo>
                  <a:lnTo>
                    <a:pt x="3275" y="48"/>
                  </a:lnTo>
                  <a:lnTo>
                    <a:pt x="3327" y="48"/>
                  </a:lnTo>
                  <a:lnTo>
                    <a:pt x="3379" y="48"/>
                  </a:lnTo>
                  <a:lnTo>
                    <a:pt x="3430" y="48"/>
                  </a:lnTo>
                  <a:lnTo>
                    <a:pt x="3483" y="48"/>
                  </a:lnTo>
                  <a:lnTo>
                    <a:pt x="3534" y="48"/>
                  </a:lnTo>
                  <a:lnTo>
                    <a:pt x="3587" y="48"/>
                  </a:lnTo>
                  <a:lnTo>
                    <a:pt x="3639" y="48"/>
                  </a:lnTo>
                  <a:lnTo>
                    <a:pt x="3691" y="48"/>
                  </a:lnTo>
                  <a:lnTo>
                    <a:pt x="3744" y="48"/>
                  </a:lnTo>
                  <a:lnTo>
                    <a:pt x="3798" y="48"/>
                  </a:lnTo>
                  <a:lnTo>
                    <a:pt x="3850" y="48"/>
                  </a:lnTo>
                  <a:lnTo>
                    <a:pt x="3903" y="48"/>
                  </a:lnTo>
                  <a:lnTo>
                    <a:pt x="3957" y="48"/>
                  </a:lnTo>
                  <a:lnTo>
                    <a:pt x="4011" y="48"/>
                  </a:lnTo>
                  <a:lnTo>
                    <a:pt x="4064" y="48"/>
                  </a:lnTo>
                  <a:lnTo>
                    <a:pt x="4118" y="48"/>
                  </a:lnTo>
                  <a:lnTo>
                    <a:pt x="4172" y="48"/>
                  </a:lnTo>
                  <a:lnTo>
                    <a:pt x="4226" y="48"/>
                  </a:lnTo>
                  <a:lnTo>
                    <a:pt x="4280" y="48"/>
                  </a:lnTo>
                  <a:lnTo>
                    <a:pt x="4333" y="48"/>
                  </a:lnTo>
                  <a:lnTo>
                    <a:pt x="4388" y="48"/>
                  </a:lnTo>
                  <a:lnTo>
                    <a:pt x="4442" y="48"/>
                  </a:lnTo>
                  <a:lnTo>
                    <a:pt x="4497" y="48"/>
                  </a:lnTo>
                  <a:lnTo>
                    <a:pt x="4551" y="48"/>
                  </a:lnTo>
                  <a:lnTo>
                    <a:pt x="4605" y="48"/>
                  </a:lnTo>
                  <a:lnTo>
                    <a:pt x="4660" y="48"/>
                  </a:lnTo>
                  <a:lnTo>
                    <a:pt x="4715" y="48"/>
                  </a:lnTo>
                  <a:lnTo>
                    <a:pt x="4770" y="48"/>
                  </a:lnTo>
                  <a:lnTo>
                    <a:pt x="4825" y="48"/>
                  </a:lnTo>
                  <a:lnTo>
                    <a:pt x="4880" y="48"/>
                  </a:lnTo>
                  <a:lnTo>
                    <a:pt x="4935" y="48"/>
                  </a:lnTo>
                  <a:lnTo>
                    <a:pt x="4990" y="48"/>
                  </a:lnTo>
                  <a:lnTo>
                    <a:pt x="5044" y="48"/>
                  </a:lnTo>
                  <a:lnTo>
                    <a:pt x="5099" y="48"/>
                  </a:lnTo>
                  <a:lnTo>
                    <a:pt x="5154" y="48"/>
                  </a:lnTo>
                  <a:lnTo>
                    <a:pt x="5209" y="48"/>
                  </a:lnTo>
                  <a:lnTo>
                    <a:pt x="5264" y="48"/>
                  </a:lnTo>
                  <a:lnTo>
                    <a:pt x="5319" y="48"/>
                  </a:lnTo>
                  <a:lnTo>
                    <a:pt x="5373" y="48"/>
                  </a:lnTo>
                  <a:lnTo>
                    <a:pt x="5429" y="48"/>
                  </a:lnTo>
                  <a:lnTo>
                    <a:pt x="5483" y="48"/>
                  </a:lnTo>
                  <a:lnTo>
                    <a:pt x="5538" y="48"/>
                  </a:lnTo>
                  <a:lnTo>
                    <a:pt x="5593" y="48"/>
                  </a:lnTo>
                  <a:lnTo>
                    <a:pt x="5648" y="48"/>
                  </a:lnTo>
                  <a:lnTo>
                    <a:pt x="5703" y="48"/>
                  </a:lnTo>
                  <a:lnTo>
                    <a:pt x="5758" y="48"/>
                  </a:lnTo>
                  <a:lnTo>
                    <a:pt x="5813" y="48"/>
                  </a:lnTo>
                  <a:lnTo>
                    <a:pt x="5868" y="48"/>
                  </a:lnTo>
                  <a:lnTo>
                    <a:pt x="5922" y="48"/>
                  </a:lnTo>
                  <a:lnTo>
                    <a:pt x="5977" y="48"/>
                  </a:lnTo>
                  <a:lnTo>
                    <a:pt x="6031" y="48"/>
                  </a:lnTo>
                  <a:lnTo>
                    <a:pt x="6086" y="48"/>
                  </a:lnTo>
                  <a:lnTo>
                    <a:pt x="6141" y="48"/>
                  </a:lnTo>
                  <a:lnTo>
                    <a:pt x="6195" y="48"/>
                  </a:lnTo>
                  <a:lnTo>
                    <a:pt x="6249" y="48"/>
                  </a:lnTo>
                  <a:lnTo>
                    <a:pt x="6303" y="48"/>
                  </a:lnTo>
                  <a:lnTo>
                    <a:pt x="6358" y="48"/>
                  </a:lnTo>
                  <a:lnTo>
                    <a:pt x="6412" y="48"/>
                  </a:lnTo>
                  <a:lnTo>
                    <a:pt x="6466" y="48"/>
                  </a:lnTo>
                  <a:lnTo>
                    <a:pt x="6519" y="48"/>
                  </a:lnTo>
                  <a:lnTo>
                    <a:pt x="6573" y="48"/>
                  </a:lnTo>
                  <a:lnTo>
                    <a:pt x="6627" y="48"/>
                  </a:lnTo>
                  <a:lnTo>
                    <a:pt x="6681" y="48"/>
                  </a:lnTo>
                  <a:lnTo>
                    <a:pt x="6733" y="48"/>
                  </a:lnTo>
                  <a:lnTo>
                    <a:pt x="6787" y="48"/>
                  </a:lnTo>
                  <a:lnTo>
                    <a:pt x="6840" y="48"/>
                  </a:lnTo>
                  <a:lnTo>
                    <a:pt x="6892" y="48"/>
                  </a:lnTo>
                  <a:lnTo>
                    <a:pt x="6945" y="48"/>
                  </a:lnTo>
                  <a:lnTo>
                    <a:pt x="6998" y="48"/>
                  </a:lnTo>
                  <a:lnTo>
                    <a:pt x="7051" y="48"/>
                  </a:lnTo>
                  <a:lnTo>
                    <a:pt x="7103" y="48"/>
                  </a:lnTo>
                  <a:lnTo>
                    <a:pt x="7155" y="48"/>
                  </a:lnTo>
                  <a:lnTo>
                    <a:pt x="7206" y="48"/>
                  </a:lnTo>
                  <a:lnTo>
                    <a:pt x="7258" y="48"/>
                  </a:lnTo>
                  <a:lnTo>
                    <a:pt x="7310" y="48"/>
                  </a:lnTo>
                  <a:lnTo>
                    <a:pt x="7361" y="48"/>
                  </a:lnTo>
                  <a:lnTo>
                    <a:pt x="7413" y="48"/>
                  </a:lnTo>
                  <a:lnTo>
                    <a:pt x="7463" y="48"/>
                  </a:lnTo>
                  <a:lnTo>
                    <a:pt x="7514" y="48"/>
                  </a:lnTo>
                  <a:lnTo>
                    <a:pt x="7565" y="48"/>
                  </a:lnTo>
                  <a:lnTo>
                    <a:pt x="7615" y="48"/>
                  </a:lnTo>
                  <a:lnTo>
                    <a:pt x="7665" y="48"/>
                  </a:lnTo>
                  <a:lnTo>
                    <a:pt x="7714" y="48"/>
                  </a:lnTo>
                  <a:lnTo>
                    <a:pt x="7765" y="48"/>
                  </a:lnTo>
                  <a:lnTo>
                    <a:pt x="7814" y="48"/>
                  </a:lnTo>
                  <a:lnTo>
                    <a:pt x="7863" y="48"/>
                  </a:lnTo>
                  <a:lnTo>
                    <a:pt x="7912" y="48"/>
                  </a:lnTo>
                  <a:lnTo>
                    <a:pt x="7960" y="48"/>
                  </a:lnTo>
                  <a:lnTo>
                    <a:pt x="8009" y="48"/>
                  </a:lnTo>
                  <a:lnTo>
                    <a:pt x="8057" y="48"/>
                  </a:lnTo>
                  <a:lnTo>
                    <a:pt x="8105" y="48"/>
                  </a:lnTo>
                  <a:lnTo>
                    <a:pt x="8152" y="48"/>
                  </a:lnTo>
                  <a:lnTo>
                    <a:pt x="8200" y="48"/>
                  </a:lnTo>
                  <a:lnTo>
                    <a:pt x="8247" y="48"/>
                  </a:lnTo>
                  <a:lnTo>
                    <a:pt x="8293" y="48"/>
                  </a:lnTo>
                  <a:lnTo>
                    <a:pt x="8340" y="48"/>
                  </a:lnTo>
                  <a:lnTo>
                    <a:pt x="8386" y="48"/>
                  </a:lnTo>
                  <a:lnTo>
                    <a:pt x="8431" y="48"/>
                  </a:lnTo>
                  <a:lnTo>
                    <a:pt x="8477" y="48"/>
                  </a:lnTo>
                  <a:lnTo>
                    <a:pt x="8522" y="48"/>
                  </a:lnTo>
                  <a:lnTo>
                    <a:pt x="8567" y="48"/>
                  </a:lnTo>
                  <a:lnTo>
                    <a:pt x="8611" y="48"/>
                  </a:lnTo>
                  <a:lnTo>
                    <a:pt x="8655" y="48"/>
                  </a:lnTo>
                  <a:lnTo>
                    <a:pt x="8699" y="48"/>
                  </a:lnTo>
                  <a:lnTo>
                    <a:pt x="8743" y="48"/>
                  </a:lnTo>
                  <a:lnTo>
                    <a:pt x="8786" y="48"/>
                  </a:lnTo>
                  <a:lnTo>
                    <a:pt x="8828" y="48"/>
                  </a:lnTo>
                  <a:lnTo>
                    <a:pt x="8871" y="48"/>
                  </a:lnTo>
                  <a:lnTo>
                    <a:pt x="8913" y="48"/>
                  </a:lnTo>
                  <a:lnTo>
                    <a:pt x="8955" y="48"/>
                  </a:lnTo>
                  <a:lnTo>
                    <a:pt x="8996" y="48"/>
                  </a:lnTo>
                  <a:lnTo>
                    <a:pt x="9037" y="48"/>
                  </a:lnTo>
                  <a:lnTo>
                    <a:pt x="9077" y="48"/>
                  </a:lnTo>
                  <a:lnTo>
                    <a:pt x="9117" y="48"/>
                  </a:lnTo>
                  <a:lnTo>
                    <a:pt x="9158" y="48"/>
                  </a:lnTo>
                  <a:lnTo>
                    <a:pt x="9196" y="48"/>
                  </a:lnTo>
                  <a:lnTo>
                    <a:pt x="9235" y="48"/>
                  </a:lnTo>
                  <a:lnTo>
                    <a:pt x="9274" y="48"/>
                  </a:lnTo>
                  <a:lnTo>
                    <a:pt x="9312" y="48"/>
                  </a:lnTo>
                  <a:lnTo>
                    <a:pt x="9350" y="48"/>
                  </a:lnTo>
                  <a:lnTo>
                    <a:pt x="9387" y="48"/>
                  </a:lnTo>
                  <a:lnTo>
                    <a:pt x="9423" y="48"/>
                  </a:lnTo>
                  <a:lnTo>
                    <a:pt x="9459" y="48"/>
                  </a:lnTo>
                  <a:lnTo>
                    <a:pt x="9496" y="48"/>
                  </a:lnTo>
                  <a:lnTo>
                    <a:pt x="9531" y="48"/>
                  </a:lnTo>
                  <a:lnTo>
                    <a:pt x="9566" y="48"/>
                  </a:lnTo>
                  <a:lnTo>
                    <a:pt x="9601" y="48"/>
                  </a:lnTo>
                  <a:lnTo>
                    <a:pt x="9635" y="48"/>
                  </a:lnTo>
                  <a:lnTo>
                    <a:pt x="9668" y="48"/>
                  </a:lnTo>
                  <a:lnTo>
                    <a:pt x="9702" y="48"/>
                  </a:lnTo>
                  <a:lnTo>
                    <a:pt x="9734" y="48"/>
                  </a:lnTo>
                  <a:lnTo>
                    <a:pt x="9767" y="48"/>
                  </a:lnTo>
                  <a:lnTo>
                    <a:pt x="9797" y="48"/>
                  </a:lnTo>
                  <a:lnTo>
                    <a:pt x="9829" y="48"/>
                  </a:lnTo>
                  <a:lnTo>
                    <a:pt x="9860" y="48"/>
                  </a:lnTo>
                  <a:lnTo>
                    <a:pt x="9890" y="48"/>
                  </a:lnTo>
                  <a:lnTo>
                    <a:pt x="9919" y="48"/>
                  </a:lnTo>
                  <a:lnTo>
                    <a:pt x="9949" y="48"/>
                  </a:lnTo>
                  <a:lnTo>
                    <a:pt x="9977" y="48"/>
                  </a:lnTo>
                  <a:lnTo>
                    <a:pt x="10005" y="48"/>
                  </a:lnTo>
                  <a:lnTo>
                    <a:pt x="10033" y="48"/>
                  </a:lnTo>
                  <a:lnTo>
                    <a:pt x="10060" y="48"/>
                  </a:lnTo>
                  <a:lnTo>
                    <a:pt x="10086" y="48"/>
                  </a:lnTo>
                  <a:lnTo>
                    <a:pt x="10112" y="48"/>
                  </a:lnTo>
                  <a:lnTo>
                    <a:pt x="10138" y="48"/>
                  </a:lnTo>
                  <a:lnTo>
                    <a:pt x="10163" y="48"/>
                  </a:lnTo>
                  <a:lnTo>
                    <a:pt x="10187" y="48"/>
                  </a:lnTo>
                  <a:lnTo>
                    <a:pt x="10210" y="48"/>
                  </a:lnTo>
                  <a:lnTo>
                    <a:pt x="10233" y="48"/>
                  </a:lnTo>
                  <a:lnTo>
                    <a:pt x="10256" y="48"/>
                  </a:lnTo>
                  <a:lnTo>
                    <a:pt x="10278" y="48"/>
                  </a:lnTo>
                  <a:lnTo>
                    <a:pt x="10299" y="48"/>
                  </a:lnTo>
                  <a:lnTo>
                    <a:pt x="10320" y="48"/>
                  </a:lnTo>
                  <a:lnTo>
                    <a:pt x="10339" y="48"/>
                  </a:lnTo>
                  <a:lnTo>
                    <a:pt x="10359" y="48"/>
                  </a:lnTo>
                  <a:lnTo>
                    <a:pt x="10378" y="48"/>
                  </a:lnTo>
                  <a:lnTo>
                    <a:pt x="10397" y="48"/>
                  </a:lnTo>
                  <a:lnTo>
                    <a:pt x="10414" y="48"/>
                  </a:lnTo>
                  <a:lnTo>
                    <a:pt x="10431" y="48"/>
                  </a:lnTo>
                  <a:lnTo>
                    <a:pt x="10447" y="48"/>
                  </a:lnTo>
                  <a:lnTo>
                    <a:pt x="10463" y="48"/>
                  </a:lnTo>
                  <a:lnTo>
                    <a:pt x="10479" y="48"/>
                  </a:lnTo>
                  <a:lnTo>
                    <a:pt x="10493" y="48"/>
                  </a:lnTo>
                  <a:lnTo>
                    <a:pt x="10506" y="48"/>
                  </a:lnTo>
                  <a:lnTo>
                    <a:pt x="10519" y="48"/>
                  </a:lnTo>
                  <a:lnTo>
                    <a:pt x="10533" y="48"/>
                  </a:lnTo>
                  <a:lnTo>
                    <a:pt x="10544" y="48"/>
                  </a:lnTo>
                  <a:lnTo>
                    <a:pt x="10556" y="48"/>
                  </a:lnTo>
                  <a:lnTo>
                    <a:pt x="10566" y="48"/>
                  </a:lnTo>
                  <a:lnTo>
                    <a:pt x="10575" y="48"/>
                  </a:lnTo>
                  <a:lnTo>
                    <a:pt x="10584" y="48"/>
                  </a:lnTo>
                  <a:lnTo>
                    <a:pt x="10593" y="48"/>
                  </a:lnTo>
                  <a:lnTo>
                    <a:pt x="10601" y="48"/>
                  </a:lnTo>
                  <a:lnTo>
                    <a:pt x="10607" y="48"/>
                  </a:lnTo>
                  <a:lnTo>
                    <a:pt x="10614" y="48"/>
                  </a:lnTo>
                  <a:lnTo>
                    <a:pt x="10619" y="48"/>
                  </a:lnTo>
                  <a:lnTo>
                    <a:pt x="10624" y="48"/>
                  </a:lnTo>
                  <a:lnTo>
                    <a:pt x="10628" y="48"/>
                  </a:lnTo>
                  <a:lnTo>
                    <a:pt x="10631" y="48"/>
                  </a:lnTo>
                  <a:lnTo>
                    <a:pt x="10635" y="48"/>
                  </a:lnTo>
                  <a:lnTo>
                    <a:pt x="10636" y="48"/>
                  </a:lnTo>
                  <a:lnTo>
                    <a:pt x="10637" y="48"/>
                  </a:lnTo>
                  <a:lnTo>
                    <a:pt x="10638" y="48"/>
                  </a:lnTo>
                  <a:lnTo>
                    <a:pt x="10639" y="48"/>
                  </a:lnTo>
                  <a:lnTo>
                    <a:pt x="10641" y="48"/>
                  </a:lnTo>
                  <a:lnTo>
                    <a:pt x="10642" y="48"/>
                  </a:lnTo>
                  <a:lnTo>
                    <a:pt x="10641" y="32"/>
                  </a:lnTo>
                  <a:lnTo>
                    <a:pt x="10641" y="16"/>
                  </a:lnTo>
                  <a:lnTo>
                    <a:pt x="10641"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0" name="Rectangle 2442"/>
            <p:cNvSpPr>
              <a:spLocks noChangeArrowheads="1"/>
            </p:cNvSpPr>
            <p:nvPr userDrawn="1"/>
          </p:nvSpPr>
          <p:spPr bwMode="auto">
            <a:xfrm>
              <a:off x="247"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1" name="Rectangle 2443"/>
            <p:cNvSpPr>
              <a:spLocks noChangeArrowheads="1"/>
            </p:cNvSpPr>
            <p:nvPr userDrawn="1"/>
          </p:nvSpPr>
          <p:spPr bwMode="auto">
            <a:xfrm>
              <a:off x="560"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2" name="Rectangle 2444"/>
            <p:cNvSpPr>
              <a:spLocks noChangeArrowheads="1"/>
            </p:cNvSpPr>
            <p:nvPr userDrawn="1"/>
          </p:nvSpPr>
          <p:spPr bwMode="auto">
            <a:xfrm>
              <a:off x="873"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3" name="Rectangle 2445"/>
            <p:cNvSpPr>
              <a:spLocks noChangeArrowheads="1"/>
            </p:cNvSpPr>
            <p:nvPr userDrawn="1"/>
          </p:nvSpPr>
          <p:spPr bwMode="auto">
            <a:xfrm>
              <a:off x="1186"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4" name="Rectangle 2446"/>
            <p:cNvSpPr>
              <a:spLocks noChangeArrowheads="1"/>
            </p:cNvSpPr>
            <p:nvPr userDrawn="1"/>
          </p:nvSpPr>
          <p:spPr bwMode="auto">
            <a:xfrm>
              <a:off x="1499"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5" name="Rectangle 2447"/>
            <p:cNvSpPr>
              <a:spLocks noChangeArrowheads="1"/>
            </p:cNvSpPr>
            <p:nvPr userDrawn="1"/>
          </p:nvSpPr>
          <p:spPr bwMode="auto">
            <a:xfrm>
              <a:off x="1812"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6" name="Rectangle 2448"/>
            <p:cNvSpPr>
              <a:spLocks noChangeArrowheads="1"/>
            </p:cNvSpPr>
            <p:nvPr userDrawn="1"/>
          </p:nvSpPr>
          <p:spPr bwMode="auto">
            <a:xfrm>
              <a:off x="2125"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7" name="Rectangle 2449"/>
            <p:cNvSpPr>
              <a:spLocks noChangeArrowheads="1"/>
            </p:cNvSpPr>
            <p:nvPr userDrawn="1"/>
          </p:nvSpPr>
          <p:spPr bwMode="auto">
            <a:xfrm>
              <a:off x="2438"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8" name="Rectangle 2450"/>
            <p:cNvSpPr>
              <a:spLocks noChangeArrowheads="1"/>
            </p:cNvSpPr>
            <p:nvPr userDrawn="1"/>
          </p:nvSpPr>
          <p:spPr bwMode="auto">
            <a:xfrm>
              <a:off x="2751"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9" name="Rectangle 2451"/>
            <p:cNvSpPr>
              <a:spLocks noChangeArrowheads="1"/>
            </p:cNvSpPr>
            <p:nvPr userDrawn="1"/>
          </p:nvSpPr>
          <p:spPr bwMode="auto">
            <a:xfrm>
              <a:off x="3064"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0" name="Rectangle 2452"/>
            <p:cNvSpPr>
              <a:spLocks noChangeArrowheads="1"/>
            </p:cNvSpPr>
            <p:nvPr userDrawn="1"/>
          </p:nvSpPr>
          <p:spPr bwMode="auto">
            <a:xfrm>
              <a:off x="3377"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1" name="Rectangle 2453"/>
            <p:cNvSpPr>
              <a:spLocks noChangeArrowheads="1"/>
            </p:cNvSpPr>
            <p:nvPr userDrawn="1"/>
          </p:nvSpPr>
          <p:spPr bwMode="auto">
            <a:xfrm>
              <a:off x="3690"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2" name="Rectangle 2454"/>
            <p:cNvSpPr>
              <a:spLocks noChangeArrowheads="1"/>
            </p:cNvSpPr>
            <p:nvPr userDrawn="1"/>
          </p:nvSpPr>
          <p:spPr bwMode="auto">
            <a:xfrm>
              <a:off x="4003"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3" name="Rectangle 2455"/>
            <p:cNvSpPr>
              <a:spLocks noChangeArrowheads="1"/>
            </p:cNvSpPr>
            <p:nvPr userDrawn="1"/>
          </p:nvSpPr>
          <p:spPr bwMode="auto">
            <a:xfrm>
              <a:off x="4316"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4" name="Rectangle 2456"/>
            <p:cNvSpPr>
              <a:spLocks noChangeArrowheads="1"/>
            </p:cNvSpPr>
            <p:nvPr userDrawn="1"/>
          </p:nvSpPr>
          <p:spPr bwMode="auto">
            <a:xfrm>
              <a:off x="4629"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5" name="Rectangle 2457"/>
            <p:cNvSpPr>
              <a:spLocks noChangeArrowheads="1"/>
            </p:cNvSpPr>
            <p:nvPr userDrawn="1"/>
          </p:nvSpPr>
          <p:spPr bwMode="auto">
            <a:xfrm>
              <a:off x="4942"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 name="Rectangle 2458"/>
            <p:cNvSpPr>
              <a:spLocks noChangeArrowheads="1"/>
            </p:cNvSpPr>
            <p:nvPr userDrawn="1"/>
          </p:nvSpPr>
          <p:spPr bwMode="auto">
            <a:xfrm>
              <a:off x="5255"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7" name="Freeform 2461"/>
            <p:cNvSpPr>
              <a:spLocks/>
            </p:cNvSpPr>
            <p:nvPr userDrawn="1"/>
          </p:nvSpPr>
          <p:spPr bwMode="auto">
            <a:xfrm>
              <a:off x="247" y="3980"/>
              <a:ext cx="5321" cy="24"/>
            </a:xfrm>
            <a:custGeom>
              <a:avLst/>
              <a:gdLst>
                <a:gd name="T0" fmla="*/ 332 w 10642"/>
                <a:gd name="T1" fmla="*/ 0 h 48"/>
                <a:gd name="T2" fmla="*/ 329 w 10642"/>
                <a:gd name="T3" fmla="*/ 0 h 48"/>
                <a:gd name="T4" fmla="*/ 324 w 10642"/>
                <a:gd name="T5" fmla="*/ 0 h 48"/>
                <a:gd name="T6" fmla="*/ 317 w 10642"/>
                <a:gd name="T7" fmla="*/ 0 h 48"/>
                <a:gd name="T8" fmla="*/ 308 w 10642"/>
                <a:gd name="T9" fmla="*/ 0 h 48"/>
                <a:gd name="T10" fmla="*/ 297 w 10642"/>
                <a:gd name="T11" fmla="*/ 0 h 48"/>
                <a:gd name="T12" fmla="*/ 285 w 10642"/>
                <a:gd name="T13" fmla="*/ 0 h 48"/>
                <a:gd name="T14" fmla="*/ 272 w 10642"/>
                <a:gd name="T15" fmla="*/ 0 h 48"/>
                <a:gd name="T16" fmla="*/ 258 w 10642"/>
                <a:gd name="T17" fmla="*/ 0 h 48"/>
                <a:gd name="T18" fmla="*/ 243 w 10642"/>
                <a:gd name="T19" fmla="*/ 0 h 48"/>
                <a:gd name="T20" fmla="*/ 227 w 10642"/>
                <a:gd name="T21" fmla="*/ 0 h 48"/>
                <a:gd name="T22" fmla="*/ 211 w 10642"/>
                <a:gd name="T23" fmla="*/ 0 h 48"/>
                <a:gd name="T24" fmla="*/ 194 w 10642"/>
                <a:gd name="T25" fmla="*/ 0 h 48"/>
                <a:gd name="T26" fmla="*/ 177 w 10642"/>
                <a:gd name="T27" fmla="*/ 0 h 48"/>
                <a:gd name="T28" fmla="*/ 160 w 10642"/>
                <a:gd name="T29" fmla="*/ 0 h 48"/>
                <a:gd name="T30" fmla="*/ 143 w 10642"/>
                <a:gd name="T31" fmla="*/ 0 h 48"/>
                <a:gd name="T32" fmla="*/ 126 w 10642"/>
                <a:gd name="T33" fmla="*/ 0 h 48"/>
                <a:gd name="T34" fmla="*/ 109 w 10642"/>
                <a:gd name="T35" fmla="*/ 0 h 48"/>
                <a:gd name="T36" fmla="*/ 93 w 10642"/>
                <a:gd name="T37" fmla="*/ 0 h 48"/>
                <a:gd name="T38" fmla="*/ 78 w 10642"/>
                <a:gd name="T39" fmla="*/ 0 h 48"/>
                <a:gd name="T40" fmla="*/ 64 w 10642"/>
                <a:gd name="T41" fmla="*/ 0 h 48"/>
                <a:gd name="T42" fmla="*/ 51 w 10642"/>
                <a:gd name="T43" fmla="*/ 0 h 48"/>
                <a:gd name="T44" fmla="*/ 38 w 10642"/>
                <a:gd name="T45" fmla="*/ 0 h 48"/>
                <a:gd name="T46" fmla="*/ 28 w 10642"/>
                <a:gd name="T47" fmla="*/ 0 h 48"/>
                <a:gd name="T48" fmla="*/ 19 w 10642"/>
                <a:gd name="T49" fmla="*/ 0 h 48"/>
                <a:gd name="T50" fmla="*/ 11 w 10642"/>
                <a:gd name="T51" fmla="*/ 0 h 48"/>
                <a:gd name="T52" fmla="*/ 5 w 10642"/>
                <a:gd name="T53" fmla="*/ 0 h 48"/>
                <a:gd name="T54" fmla="*/ 2 w 10642"/>
                <a:gd name="T55" fmla="*/ 0 h 48"/>
                <a:gd name="T56" fmla="*/ 0 w 10642"/>
                <a:gd name="T57" fmla="*/ 0 h 48"/>
                <a:gd name="T58" fmla="*/ 1 w 10642"/>
                <a:gd name="T59" fmla="*/ 2 h 48"/>
                <a:gd name="T60" fmla="*/ 3 w 10642"/>
                <a:gd name="T61" fmla="*/ 2 h 48"/>
                <a:gd name="T62" fmla="*/ 8 w 10642"/>
                <a:gd name="T63" fmla="*/ 2 h 48"/>
                <a:gd name="T64" fmla="*/ 15 w 10642"/>
                <a:gd name="T65" fmla="*/ 2 h 48"/>
                <a:gd name="T66" fmla="*/ 23 w 10642"/>
                <a:gd name="T67" fmla="*/ 2 h 48"/>
                <a:gd name="T68" fmla="*/ 33 w 10642"/>
                <a:gd name="T69" fmla="*/ 2 h 48"/>
                <a:gd name="T70" fmla="*/ 44 w 10642"/>
                <a:gd name="T71" fmla="*/ 2 h 48"/>
                <a:gd name="T72" fmla="*/ 57 w 10642"/>
                <a:gd name="T73" fmla="*/ 2 h 48"/>
                <a:gd name="T74" fmla="*/ 71 w 10642"/>
                <a:gd name="T75" fmla="*/ 2 h 48"/>
                <a:gd name="T76" fmla="*/ 86 w 10642"/>
                <a:gd name="T77" fmla="*/ 2 h 48"/>
                <a:gd name="T78" fmla="*/ 101 w 10642"/>
                <a:gd name="T79" fmla="*/ 2 h 48"/>
                <a:gd name="T80" fmla="*/ 117 w 10642"/>
                <a:gd name="T81" fmla="*/ 2 h 48"/>
                <a:gd name="T82" fmla="*/ 134 w 10642"/>
                <a:gd name="T83" fmla="*/ 2 h 48"/>
                <a:gd name="T84" fmla="*/ 151 w 10642"/>
                <a:gd name="T85" fmla="*/ 2 h 48"/>
                <a:gd name="T86" fmla="*/ 168 w 10642"/>
                <a:gd name="T87" fmla="*/ 2 h 48"/>
                <a:gd name="T88" fmla="*/ 186 w 10642"/>
                <a:gd name="T89" fmla="*/ 2 h 48"/>
                <a:gd name="T90" fmla="*/ 203 w 10642"/>
                <a:gd name="T91" fmla="*/ 2 h 48"/>
                <a:gd name="T92" fmla="*/ 219 w 10642"/>
                <a:gd name="T93" fmla="*/ 2 h 48"/>
                <a:gd name="T94" fmla="*/ 235 w 10642"/>
                <a:gd name="T95" fmla="*/ 2 h 48"/>
                <a:gd name="T96" fmla="*/ 251 w 10642"/>
                <a:gd name="T97" fmla="*/ 2 h 48"/>
                <a:gd name="T98" fmla="*/ 265 w 10642"/>
                <a:gd name="T99" fmla="*/ 2 h 48"/>
                <a:gd name="T100" fmla="*/ 279 w 10642"/>
                <a:gd name="T101" fmla="*/ 2 h 48"/>
                <a:gd name="T102" fmla="*/ 291 w 10642"/>
                <a:gd name="T103" fmla="*/ 2 h 48"/>
                <a:gd name="T104" fmla="*/ 303 w 10642"/>
                <a:gd name="T105" fmla="*/ 2 h 48"/>
                <a:gd name="T106" fmla="*/ 312 w 10642"/>
                <a:gd name="T107" fmla="*/ 2 h 48"/>
                <a:gd name="T108" fmla="*/ 320 w 10642"/>
                <a:gd name="T109" fmla="*/ 2 h 48"/>
                <a:gd name="T110" fmla="*/ 326 w 10642"/>
                <a:gd name="T111" fmla="*/ 2 h 48"/>
                <a:gd name="T112" fmla="*/ 331 w 10642"/>
                <a:gd name="T113" fmla="*/ 2 h 48"/>
                <a:gd name="T114" fmla="*/ 333 w 10642"/>
                <a:gd name="T115" fmla="*/ 2 h 48"/>
                <a:gd name="T116" fmla="*/ 333 w 10642"/>
                <a:gd name="T117" fmla="*/ 1 h 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642" h="48">
                  <a:moveTo>
                    <a:pt x="10641" y="0"/>
                  </a:moveTo>
                  <a:lnTo>
                    <a:pt x="10641" y="0"/>
                  </a:lnTo>
                  <a:lnTo>
                    <a:pt x="10640" y="0"/>
                  </a:lnTo>
                  <a:lnTo>
                    <a:pt x="10638" y="0"/>
                  </a:lnTo>
                  <a:lnTo>
                    <a:pt x="10636" y="0"/>
                  </a:lnTo>
                  <a:lnTo>
                    <a:pt x="10632" y="0"/>
                  </a:lnTo>
                  <a:lnTo>
                    <a:pt x="10628" y="0"/>
                  </a:lnTo>
                  <a:lnTo>
                    <a:pt x="10623" y="0"/>
                  </a:lnTo>
                  <a:lnTo>
                    <a:pt x="10617" y="0"/>
                  </a:lnTo>
                  <a:lnTo>
                    <a:pt x="10612" y="0"/>
                  </a:lnTo>
                  <a:lnTo>
                    <a:pt x="10604" y="0"/>
                  </a:lnTo>
                  <a:lnTo>
                    <a:pt x="10596" y="0"/>
                  </a:lnTo>
                  <a:lnTo>
                    <a:pt x="10589" y="0"/>
                  </a:lnTo>
                  <a:lnTo>
                    <a:pt x="10579" y="0"/>
                  </a:lnTo>
                  <a:lnTo>
                    <a:pt x="10570" y="0"/>
                  </a:lnTo>
                  <a:lnTo>
                    <a:pt x="10559" y="0"/>
                  </a:lnTo>
                  <a:lnTo>
                    <a:pt x="10548" y="0"/>
                  </a:lnTo>
                  <a:lnTo>
                    <a:pt x="10536" y="0"/>
                  </a:lnTo>
                  <a:lnTo>
                    <a:pt x="10524" y="0"/>
                  </a:lnTo>
                  <a:lnTo>
                    <a:pt x="10511" y="0"/>
                  </a:lnTo>
                  <a:lnTo>
                    <a:pt x="10496" y="0"/>
                  </a:lnTo>
                  <a:lnTo>
                    <a:pt x="10482" y="0"/>
                  </a:lnTo>
                  <a:lnTo>
                    <a:pt x="10467" y="0"/>
                  </a:lnTo>
                  <a:lnTo>
                    <a:pt x="10451" y="0"/>
                  </a:lnTo>
                  <a:lnTo>
                    <a:pt x="10435" y="0"/>
                  </a:lnTo>
                  <a:lnTo>
                    <a:pt x="10417" y="0"/>
                  </a:lnTo>
                  <a:lnTo>
                    <a:pt x="10400" y="0"/>
                  </a:lnTo>
                  <a:lnTo>
                    <a:pt x="10382" y="0"/>
                  </a:lnTo>
                  <a:lnTo>
                    <a:pt x="10363" y="0"/>
                  </a:lnTo>
                  <a:lnTo>
                    <a:pt x="10344" y="0"/>
                  </a:lnTo>
                  <a:lnTo>
                    <a:pt x="10323" y="0"/>
                  </a:lnTo>
                  <a:lnTo>
                    <a:pt x="10302" y="0"/>
                  </a:lnTo>
                  <a:lnTo>
                    <a:pt x="10281" y="0"/>
                  </a:lnTo>
                  <a:lnTo>
                    <a:pt x="10259" y="0"/>
                  </a:lnTo>
                  <a:lnTo>
                    <a:pt x="10236" y="0"/>
                  </a:lnTo>
                  <a:lnTo>
                    <a:pt x="10213" y="0"/>
                  </a:lnTo>
                  <a:lnTo>
                    <a:pt x="10190" y="0"/>
                  </a:lnTo>
                  <a:lnTo>
                    <a:pt x="10166" y="0"/>
                  </a:lnTo>
                  <a:lnTo>
                    <a:pt x="10141" y="0"/>
                  </a:lnTo>
                  <a:lnTo>
                    <a:pt x="10116" y="0"/>
                  </a:lnTo>
                  <a:lnTo>
                    <a:pt x="10090" y="0"/>
                  </a:lnTo>
                  <a:lnTo>
                    <a:pt x="10063" y="0"/>
                  </a:lnTo>
                  <a:lnTo>
                    <a:pt x="10037" y="0"/>
                  </a:lnTo>
                  <a:lnTo>
                    <a:pt x="10009" y="0"/>
                  </a:lnTo>
                  <a:lnTo>
                    <a:pt x="9981" y="0"/>
                  </a:lnTo>
                  <a:lnTo>
                    <a:pt x="9952" y="0"/>
                  </a:lnTo>
                  <a:lnTo>
                    <a:pt x="9924" y="0"/>
                  </a:lnTo>
                  <a:lnTo>
                    <a:pt x="9894" y="0"/>
                  </a:lnTo>
                  <a:lnTo>
                    <a:pt x="9863" y="0"/>
                  </a:lnTo>
                  <a:lnTo>
                    <a:pt x="9832" y="0"/>
                  </a:lnTo>
                  <a:lnTo>
                    <a:pt x="9802" y="0"/>
                  </a:lnTo>
                  <a:lnTo>
                    <a:pt x="9770" y="0"/>
                  </a:lnTo>
                  <a:lnTo>
                    <a:pt x="9738" y="0"/>
                  </a:lnTo>
                  <a:lnTo>
                    <a:pt x="9705" y="0"/>
                  </a:lnTo>
                  <a:lnTo>
                    <a:pt x="9672" y="0"/>
                  </a:lnTo>
                  <a:lnTo>
                    <a:pt x="9638" y="0"/>
                  </a:lnTo>
                  <a:lnTo>
                    <a:pt x="9604" y="0"/>
                  </a:lnTo>
                  <a:lnTo>
                    <a:pt x="9569" y="0"/>
                  </a:lnTo>
                  <a:lnTo>
                    <a:pt x="9535" y="0"/>
                  </a:lnTo>
                  <a:lnTo>
                    <a:pt x="9499" y="0"/>
                  </a:lnTo>
                  <a:lnTo>
                    <a:pt x="9464" y="0"/>
                  </a:lnTo>
                  <a:lnTo>
                    <a:pt x="9426" y="0"/>
                  </a:lnTo>
                  <a:lnTo>
                    <a:pt x="9390" y="0"/>
                  </a:lnTo>
                  <a:lnTo>
                    <a:pt x="9353" y="0"/>
                  </a:lnTo>
                  <a:lnTo>
                    <a:pt x="9316" y="0"/>
                  </a:lnTo>
                  <a:lnTo>
                    <a:pt x="9277" y="0"/>
                  </a:lnTo>
                  <a:lnTo>
                    <a:pt x="9239" y="0"/>
                  </a:lnTo>
                  <a:lnTo>
                    <a:pt x="9199" y="0"/>
                  </a:lnTo>
                  <a:lnTo>
                    <a:pt x="9161" y="0"/>
                  </a:lnTo>
                  <a:lnTo>
                    <a:pt x="9120" y="0"/>
                  </a:lnTo>
                  <a:lnTo>
                    <a:pt x="9081" y="0"/>
                  </a:lnTo>
                  <a:lnTo>
                    <a:pt x="9040" y="0"/>
                  </a:lnTo>
                  <a:lnTo>
                    <a:pt x="9000" y="0"/>
                  </a:lnTo>
                  <a:lnTo>
                    <a:pt x="8958" y="0"/>
                  </a:lnTo>
                  <a:lnTo>
                    <a:pt x="8916" y="0"/>
                  </a:lnTo>
                  <a:lnTo>
                    <a:pt x="8874" y="0"/>
                  </a:lnTo>
                  <a:lnTo>
                    <a:pt x="8832" y="0"/>
                  </a:lnTo>
                  <a:lnTo>
                    <a:pt x="8789" y="0"/>
                  </a:lnTo>
                  <a:lnTo>
                    <a:pt x="8746" y="0"/>
                  </a:lnTo>
                  <a:lnTo>
                    <a:pt x="8702" y="0"/>
                  </a:lnTo>
                  <a:lnTo>
                    <a:pt x="8658" y="0"/>
                  </a:lnTo>
                  <a:lnTo>
                    <a:pt x="8614" y="0"/>
                  </a:lnTo>
                  <a:lnTo>
                    <a:pt x="8569" y="0"/>
                  </a:lnTo>
                  <a:lnTo>
                    <a:pt x="8525" y="0"/>
                  </a:lnTo>
                  <a:lnTo>
                    <a:pt x="8479" y="0"/>
                  </a:lnTo>
                  <a:lnTo>
                    <a:pt x="8434" y="0"/>
                  </a:lnTo>
                  <a:lnTo>
                    <a:pt x="8388" y="0"/>
                  </a:lnTo>
                  <a:lnTo>
                    <a:pt x="8342" y="0"/>
                  </a:lnTo>
                  <a:lnTo>
                    <a:pt x="8296" y="0"/>
                  </a:lnTo>
                  <a:lnTo>
                    <a:pt x="8250" y="0"/>
                  </a:lnTo>
                  <a:lnTo>
                    <a:pt x="8203" y="0"/>
                  </a:lnTo>
                  <a:lnTo>
                    <a:pt x="8156" y="0"/>
                  </a:lnTo>
                  <a:lnTo>
                    <a:pt x="8107" y="0"/>
                  </a:lnTo>
                  <a:lnTo>
                    <a:pt x="8060" y="0"/>
                  </a:lnTo>
                  <a:lnTo>
                    <a:pt x="8012" y="0"/>
                  </a:lnTo>
                  <a:lnTo>
                    <a:pt x="7964" y="0"/>
                  </a:lnTo>
                  <a:lnTo>
                    <a:pt x="7914" y="0"/>
                  </a:lnTo>
                  <a:lnTo>
                    <a:pt x="7866" y="0"/>
                  </a:lnTo>
                  <a:lnTo>
                    <a:pt x="7817" y="0"/>
                  </a:lnTo>
                  <a:lnTo>
                    <a:pt x="7767" y="0"/>
                  </a:lnTo>
                  <a:lnTo>
                    <a:pt x="7718" y="0"/>
                  </a:lnTo>
                  <a:lnTo>
                    <a:pt x="7667" y="0"/>
                  </a:lnTo>
                  <a:lnTo>
                    <a:pt x="7618" y="0"/>
                  </a:lnTo>
                  <a:lnTo>
                    <a:pt x="7567" y="0"/>
                  </a:lnTo>
                  <a:lnTo>
                    <a:pt x="7517" y="0"/>
                  </a:lnTo>
                  <a:lnTo>
                    <a:pt x="7466" y="0"/>
                  </a:lnTo>
                  <a:lnTo>
                    <a:pt x="7415" y="0"/>
                  </a:lnTo>
                  <a:lnTo>
                    <a:pt x="7364" y="0"/>
                  </a:lnTo>
                  <a:lnTo>
                    <a:pt x="7313" y="0"/>
                  </a:lnTo>
                  <a:lnTo>
                    <a:pt x="7261" y="0"/>
                  </a:lnTo>
                  <a:lnTo>
                    <a:pt x="7210" y="0"/>
                  </a:lnTo>
                  <a:lnTo>
                    <a:pt x="7157" y="0"/>
                  </a:lnTo>
                  <a:lnTo>
                    <a:pt x="7105" y="0"/>
                  </a:lnTo>
                  <a:lnTo>
                    <a:pt x="7053" y="0"/>
                  </a:lnTo>
                  <a:lnTo>
                    <a:pt x="7000" y="0"/>
                  </a:lnTo>
                  <a:lnTo>
                    <a:pt x="6947" y="0"/>
                  </a:lnTo>
                  <a:lnTo>
                    <a:pt x="6895" y="0"/>
                  </a:lnTo>
                  <a:lnTo>
                    <a:pt x="6842" y="0"/>
                  </a:lnTo>
                  <a:lnTo>
                    <a:pt x="6789" y="0"/>
                  </a:lnTo>
                  <a:lnTo>
                    <a:pt x="6736" y="0"/>
                  </a:lnTo>
                  <a:lnTo>
                    <a:pt x="6683" y="0"/>
                  </a:lnTo>
                  <a:lnTo>
                    <a:pt x="6629" y="0"/>
                  </a:lnTo>
                  <a:lnTo>
                    <a:pt x="6575" y="0"/>
                  </a:lnTo>
                  <a:lnTo>
                    <a:pt x="6522" y="0"/>
                  </a:lnTo>
                  <a:lnTo>
                    <a:pt x="6468" y="0"/>
                  </a:lnTo>
                  <a:lnTo>
                    <a:pt x="6414" y="0"/>
                  </a:lnTo>
                  <a:lnTo>
                    <a:pt x="6360" y="0"/>
                  </a:lnTo>
                  <a:lnTo>
                    <a:pt x="6305" y="0"/>
                  </a:lnTo>
                  <a:lnTo>
                    <a:pt x="6252" y="0"/>
                  </a:lnTo>
                  <a:lnTo>
                    <a:pt x="6197" y="0"/>
                  </a:lnTo>
                  <a:lnTo>
                    <a:pt x="6143" y="0"/>
                  </a:lnTo>
                  <a:lnTo>
                    <a:pt x="6088" y="0"/>
                  </a:lnTo>
                  <a:lnTo>
                    <a:pt x="6033" y="0"/>
                  </a:lnTo>
                  <a:lnTo>
                    <a:pt x="5979" y="0"/>
                  </a:lnTo>
                  <a:lnTo>
                    <a:pt x="5925" y="0"/>
                  </a:lnTo>
                  <a:lnTo>
                    <a:pt x="5870" y="0"/>
                  </a:lnTo>
                  <a:lnTo>
                    <a:pt x="5815" y="0"/>
                  </a:lnTo>
                  <a:lnTo>
                    <a:pt x="5760" y="0"/>
                  </a:lnTo>
                  <a:lnTo>
                    <a:pt x="5705" y="0"/>
                  </a:lnTo>
                  <a:lnTo>
                    <a:pt x="5650" y="0"/>
                  </a:lnTo>
                  <a:lnTo>
                    <a:pt x="5595" y="0"/>
                  </a:lnTo>
                  <a:lnTo>
                    <a:pt x="5540" y="0"/>
                  </a:lnTo>
                  <a:lnTo>
                    <a:pt x="5485" y="0"/>
                  </a:lnTo>
                  <a:lnTo>
                    <a:pt x="5430" y="0"/>
                  </a:lnTo>
                  <a:lnTo>
                    <a:pt x="5375" y="0"/>
                  </a:lnTo>
                  <a:lnTo>
                    <a:pt x="5321" y="0"/>
                  </a:lnTo>
                  <a:lnTo>
                    <a:pt x="5266" y="0"/>
                  </a:lnTo>
                  <a:lnTo>
                    <a:pt x="5211" y="0"/>
                  </a:lnTo>
                  <a:lnTo>
                    <a:pt x="5156" y="0"/>
                  </a:lnTo>
                  <a:lnTo>
                    <a:pt x="5100" y="0"/>
                  </a:lnTo>
                  <a:lnTo>
                    <a:pt x="5046" y="0"/>
                  </a:lnTo>
                  <a:lnTo>
                    <a:pt x="4991" y="0"/>
                  </a:lnTo>
                  <a:lnTo>
                    <a:pt x="4936" y="0"/>
                  </a:lnTo>
                  <a:lnTo>
                    <a:pt x="4881" y="0"/>
                  </a:lnTo>
                  <a:lnTo>
                    <a:pt x="4826" y="0"/>
                  </a:lnTo>
                  <a:lnTo>
                    <a:pt x="4771" y="0"/>
                  </a:lnTo>
                  <a:lnTo>
                    <a:pt x="4716" y="0"/>
                  </a:lnTo>
                  <a:lnTo>
                    <a:pt x="4661" y="0"/>
                  </a:lnTo>
                  <a:lnTo>
                    <a:pt x="4608" y="0"/>
                  </a:lnTo>
                  <a:lnTo>
                    <a:pt x="4553" y="0"/>
                  </a:lnTo>
                  <a:lnTo>
                    <a:pt x="4498" y="0"/>
                  </a:lnTo>
                  <a:lnTo>
                    <a:pt x="4444" y="0"/>
                  </a:lnTo>
                  <a:lnTo>
                    <a:pt x="4389" y="0"/>
                  </a:lnTo>
                  <a:lnTo>
                    <a:pt x="4336" y="0"/>
                  </a:lnTo>
                  <a:lnTo>
                    <a:pt x="4281" y="0"/>
                  </a:lnTo>
                  <a:lnTo>
                    <a:pt x="4227" y="0"/>
                  </a:lnTo>
                  <a:lnTo>
                    <a:pt x="4173" y="0"/>
                  </a:lnTo>
                  <a:lnTo>
                    <a:pt x="4119" y="0"/>
                  </a:lnTo>
                  <a:lnTo>
                    <a:pt x="4066" y="0"/>
                  </a:lnTo>
                  <a:lnTo>
                    <a:pt x="4012" y="0"/>
                  </a:lnTo>
                  <a:lnTo>
                    <a:pt x="3958" y="0"/>
                  </a:lnTo>
                  <a:lnTo>
                    <a:pt x="3905" y="0"/>
                  </a:lnTo>
                  <a:lnTo>
                    <a:pt x="3852" y="0"/>
                  </a:lnTo>
                  <a:lnTo>
                    <a:pt x="3799" y="0"/>
                  </a:lnTo>
                  <a:lnTo>
                    <a:pt x="3746" y="0"/>
                  </a:lnTo>
                  <a:lnTo>
                    <a:pt x="3694" y="0"/>
                  </a:lnTo>
                  <a:lnTo>
                    <a:pt x="3641" y="0"/>
                  </a:lnTo>
                  <a:lnTo>
                    <a:pt x="3588" y="0"/>
                  </a:lnTo>
                  <a:lnTo>
                    <a:pt x="3536" y="0"/>
                  </a:lnTo>
                  <a:lnTo>
                    <a:pt x="3484" y="0"/>
                  </a:lnTo>
                  <a:lnTo>
                    <a:pt x="3431" y="0"/>
                  </a:lnTo>
                  <a:lnTo>
                    <a:pt x="3380" y="0"/>
                  </a:lnTo>
                  <a:lnTo>
                    <a:pt x="3328" y="0"/>
                  </a:lnTo>
                  <a:lnTo>
                    <a:pt x="3277" y="0"/>
                  </a:lnTo>
                  <a:lnTo>
                    <a:pt x="3226" y="0"/>
                  </a:lnTo>
                  <a:lnTo>
                    <a:pt x="3174" y="0"/>
                  </a:lnTo>
                  <a:lnTo>
                    <a:pt x="3124" y="0"/>
                  </a:lnTo>
                  <a:lnTo>
                    <a:pt x="3073" y="0"/>
                  </a:lnTo>
                  <a:lnTo>
                    <a:pt x="3023" y="0"/>
                  </a:lnTo>
                  <a:lnTo>
                    <a:pt x="2974" y="0"/>
                  </a:lnTo>
                  <a:lnTo>
                    <a:pt x="2923" y="0"/>
                  </a:lnTo>
                  <a:lnTo>
                    <a:pt x="2874" y="0"/>
                  </a:lnTo>
                  <a:lnTo>
                    <a:pt x="2824" y="0"/>
                  </a:lnTo>
                  <a:lnTo>
                    <a:pt x="2775" y="0"/>
                  </a:lnTo>
                  <a:lnTo>
                    <a:pt x="2727" y="0"/>
                  </a:lnTo>
                  <a:lnTo>
                    <a:pt x="2677" y="0"/>
                  </a:lnTo>
                  <a:lnTo>
                    <a:pt x="2629" y="0"/>
                  </a:lnTo>
                  <a:lnTo>
                    <a:pt x="2581" y="0"/>
                  </a:lnTo>
                  <a:lnTo>
                    <a:pt x="2534" y="0"/>
                  </a:lnTo>
                  <a:lnTo>
                    <a:pt x="2485" y="0"/>
                  </a:lnTo>
                  <a:lnTo>
                    <a:pt x="2438" y="0"/>
                  </a:lnTo>
                  <a:lnTo>
                    <a:pt x="2392" y="0"/>
                  </a:lnTo>
                  <a:lnTo>
                    <a:pt x="2345" y="0"/>
                  </a:lnTo>
                  <a:lnTo>
                    <a:pt x="2299" y="0"/>
                  </a:lnTo>
                  <a:lnTo>
                    <a:pt x="2253" y="0"/>
                  </a:lnTo>
                  <a:lnTo>
                    <a:pt x="2207" y="0"/>
                  </a:lnTo>
                  <a:lnTo>
                    <a:pt x="2162" y="0"/>
                  </a:lnTo>
                  <a:lnTo>
                    <a:pt x="2115" y="0"/>
                  </a:lnTo>
                  <a:lnTo>
                    <a:pt x="2072" y="0"/>
                  </a:lnTo>
                  <a:lnTo>
                    <a:pt x="2027" y="0"/>
                  </a:lnTo>
                  <a:lnTo>
                    <a:pt x="1983" y="0"/>
                  </a:lnTo>
                  <a:lnTo>
                    <a:pt x="1939" y="0"/>
                  </a:lnTo>
                  <a:lnTo>
                    <a:pt x="1895" y="0"/>
                  </a:lnTo>
                  <a:lnTo>
                    <a:pt x="1852" y="0"/>
                  </a:lnTo>
                  <a:lnTo>
                    <a:pt x="1809" y="0"/>
                  </a:lnTo>
                  <a:lnTo>
                    <a:pt x="1766" y="0"/>
                  </a:lnTo>
                  <a:lnTo>
                    <a:pt x="1725" y="0"/>
                  </a:lnTo>
                  <a:lnTo>
                    <a:pt x="1683" y="0"/>
                  </a:lnTo>
                  <a:lnTo>
                    <a:pt x="1641" y="0"/>
                  </a:lnTo>
                  <a:lnTo>
                    <a:pt x="1601" y="0"/>
                  </a:lnTo>
                  <a:lnTo>
                    <a:pt x="1560" y="0"/>
                  </a:lnTo>
                  <a:lnTo>
                    <a:pt x="1521" y="0"/>
                  </a:lnTo>
                  <a:lnTo>
                    <a:pt x="1481" y="0"/>
                  </a:lnTo>
                  <a:lnTo>
                    <a:pt x="1442" y="0"/>
                  </a:lnTo>
                  <a:lnTo>
                    <a:pt x="1402" y="0"/>
                  </a:lnTo>
                  <a:lnTo>
                    <a:pt x="1364" y="0"/>
                  </a:lnTo>
                  <a:lnTo>
                    <a:pt x="1325" y="0"/>
                  </a:lnTo>
                  <a:lnTo>
                    <a:pt x="1288" y="0"/>
                  </a:lnTo>
                  <a:lnTo>
                    <a:pt x="1251" y="0"/>
                  </a:lnTo>
                  <a:lnTo>
                    <a:pt x="1214" y="0"/>
                  </a:lnTo>
                  <a:lnTo>
                    <a:pt x="1178" y="0"/>
                  </a:lnTo>
                  <a:lnTo>
                    <a:pt x="1142" y="0"/>
                  </a:lnTo>
                  <a:lnTo>
                    <a:pt x="1107" y="0"/>
                  </a:lnTo>
                  <a:lnTo>
                    <a:pt x="1072" y="0"/>
                  </a:lnTo>
                  <a:lnTo>
                    <a:pt x="1037" y="0"/>
                  </a:lnTo>
                  <a:lnTo>
                    <a:pt x="1003" y="0"/>
                  </a:lnTo>
                  <a:lnTo>
                    <a:pt x="969" y="0"/>
                  </a:lnTo>
                  <a:lnTo>
                    <a:pt x="936" y="0"/>
                  </a:lnTo>
                  <a:lnTo>
                    <a:pt x="904" y="0"/>
                  </a:lnTo>
                  <a:lnTo>
                    <a:pt x="871" y="0"/>
                  </a:lnTo>
                  <a:lnTo>
                    <a:pt x="839" y="0"/>
                  </a:lnTo>
                  <a:lnTo>
                    <a:pt x="808" y="0"/>
                  </a:lnTo>
                  <a:lnTo>
                    <a:pt x="778" y="0"/>
                  </a:lnTo>
                  <a:lnTo>
                    <a:pt x="748" y="0"/>
                  </a:lnTo>
                  <a:lnTo>
                    <a:pt x="718" y="0"/>
                  </a:lnTo>
                  <a:lnTo>
                    <a:pt x="689" y="0"/>
                  </a:lnTo>
                  <a:lnTo>
                    <a:pt x="660" y="0"/>
                  </a:lnTo>
                  <a:lnTo>
                    <a:pt x="632" y="0"/>
                  </a:lnTo>
                  <a:lnTo>
                    <a:pt x="604" y="0"/>
                  </a:lnTo>
                  <a:lnTo>
                    <a:pt x="578" y="0"/>
                  </a:lnTo>
                  <a:lnTo>
                    <a:pt x="552" y="0"/>
                  </a:lnTo>
                  <a:lnTo>
                    <a:pt x="525" y="0"/>
                  </a:lnTo>
                  <a:lnTo>
                    <a:pt x="500" y="0"/>
                  </a:lnTo>
                  <a:lnTo>
                    <a:pt x="475" y="0"/>
                  </a:lnTo>
                  <a:lnTo>
                    <a:pt x="451" y="0"/>
                  </a:lnTo>
                  <a:lnTo>
                    <a:pt x="428" y="0"/>
                  </a:lnTo>
                  <a:lnTo>
                    <a:pt x="405" y="0"/>
                  </a:lnTo>
                  <a:lnTo>
                    <a:pt x="382" y="0"/>
                  </a:lnTo>
                  <a:lnTo>
                    <a:pt x="360" y="0"/>
                  </a:lnTo>
                  <a:lnTo>
                    <a:pt x="339" y="0"/>
                  </a:lnTo>
                  <a:lnTo>
                    <a:pt x="318" y="0"/>
                  </a:lnTo>
                  <a:lnTo>
                    <a:pt x="297" y="0"/>
                  </a:lnTo>
                  <a:lnTo>
                    <a:pt x="278" y="0"/>
                  </a:lnTo>
                  <a:lnTo>
                    <a:pt x="259" y="0"/>
                  </a:lnTo>
                  <a:lnTo>
                    <a:pt x="241" y="0"/>
                  </a:lnTo>
                  <a:lnTo>
                    <a:pt x="224" y="0"/>
                  </a:lnTo>
                  <a:lnTo>
                    <a:pt x="206" y="0"/>
                  </a:lnTo>
                  <a:lnTo>
                    <a:pt x="189" y="0"/>
                  </a:lnTo>
                  <a:lnTo>
                    <a:pt x="174" y="0"/>
                  </a:lnTo>
                  <a:lnTo>
                    <a:pt x="159" y="0"/>
                  </a:lnTo>
                  <a:lnTo>
                    <a:pt x="144" y="0"/>
                  </a:lnTo>
                  <a:lnTo>
                    <a:pt x="130" y="0"/>
                  </a:lnTo>
                  <a:lnTo>
                    <a:pt x="117" y="0"/>
                  </a:lnTo>
                  <a:lnTo>
                    <a:pt x="105" y="0"/>
                  </a:lnTo>
                  <a:lnTo>
                    <a:pt x="93" y="0"/>
                  </a:lnTo>
                  <a:lnTo>
                    <a:pt x="82" y="0"/>
                  </a:lnTo>
                  <a:lnTo>
                    <a:pt x="72" y="0"/>
                  </a:lnTo>
                  <a:lnTo>
                    <a:pt x="62" y="0"/>
                  </a:lnTo>
                  <a:lnTo>
                    <a:pt x="52" y="0"/>
                  </a:lnTo>
                  <a:lnTo>
                    <a:pt x="45" y="0"/>
                  </a:lnTo>
                  <a:lnTo>
                    <a:pt x="37" y="0"/>
                  </a:lnTo>
                  <a:lnTo>
                    <a:pt x="29" y="0"/>
                  </a:lnTo>
                  <a:lnTo>
                    <a:pt x="24" y="0"/>
                  </a:lnTo>
                  <a:lnTo>
                    <a:pt x="18" y="0"/>
                  </a:lnTo>
                  <a:lnTo>
                    <a:pt x="13" y="0"/>
                  </a:lnTo>
                  <a:lnTo>
                    <a:pt x="8" y="0"/>
                  </a:lnTo>
                  <a:lnTo>
                    <a:pt x="5" y="0"/>
                  </a:lnTo>
                  <a:lnTo>
                    <a:pt x="3" y="0"/>
                  </a:lnTo>
                  <a:lnTo>
                    <a:pt x="1" y="0"/>
                  </a:lnTo>
                  <a:lnTo>
                    <a:pt x="0" y="0"/>
                  </a:lnTo>
                  <a:lnTo>
                    <a:pt x="0" y="48"/>
                  </a:lnTo>
                  <a:lnTo>
                    <a:pt x="1" y="48"/>
                  </a:lnTo>
                  <a:lnTo>
                    <a:pt x="3" y="48"/>
                  </a:lnTo>
                  <a:lnTo>
                    <a:pt x="5" y="48"/>
                  </a:lnTo>
                  <a:lnTo>
                    <a:pt x="8" y="48"/>
                  </a:lnTo>
                  <a:lnTo>
                    <a:pt x="13" y="48"/>
                  </a:lnTo>
                  <a:lnTo>
                    <a:pt x="18" y="48"/>
                  </a:lnTo>
                  <a:lnTo>
                    <a:pt x="24" y="48"/>
                  </a:lnTo>
                  <a:lnTo>
                    <a:pt x="29" y="48"/>
                  </a:lnTo>
                  <a:lnTo>
                    <a:pt x="37" y="48"/>
                  </a:lnTo>
                  <a:lnTo>
                    <a:pt x="45" y="48"/>
                  </a:lnTo>
                  <a:lnTo>
                    <a:pt x="52" y="48"/>
                  </a:lnTo>
                  <a:lnTo>
                    <a:pt x="62" y="48"/>
                  </a:lnTo>
                  <a:lnTo>
                    <a:pt x="72" y="48"/>
                  </a:lnTo>
                  <a:lnTo>
                    <a:pt x="82" y="48"/>
                  </a:lnTo>
                  <a:lnTo>
                    <a:pt x="93" y="48"/>
                  </a:lnTo>
                  <a:lnTo>
                    <a:pt x="105" y="48"/>
                  </a:lnTo>
                  <a:lnTo>
                    <a:pt x="117" y="48"/>
                  </a:lnTo>
                  <a:lnTo>
                    <a:pt x="130" y="48"/>
                  </a:lnTo>
                  <a:lnTo>
                    <a:pt x="144" y="48"/>
                  </a:lnTo>
                  <a:lnTo>
                    <a:pt x="159" y="48"/>
                  </a:lnTo>
                  <a:lnTo>
                    <a:pt x="174" y="48"/>
                  </a:lnTo>
                  <a:lnTo>
                    <a:pt x="189" y="48"/>
                  </a:lnTo>
                  <a:lnTo>
                    <a:pt x="206" y="48"/>
                  </a:lnTo>
                  <a:lnTo>
                    <a:pt x="224" y="48"/>
                  </a:lnTo>
                  <a:lnTo>
                    <a:pt x="241" y="48"/>
                  </a:lnTo>
                  <a:lnTo>
                    <a:pt x="259" y="48"/>
                  </a:lnTo>
                  <a:lnTo>
                    <a:pt x="278" y="48"/>
                  </a:lnTo>
                  <a:lnTo>
                    <a:pt x="297" y="48"/>
                  </a:lnTo>
                  <a:lnTo>
                    <a:pt x="318" y="48"/>
                  </a:lnTo>
                  <a:lnTo>
                    <a:pt x="339" y="48"/>
                  </a:lnTo>
                  <a:lnTo>
                    <a:pt x="360" y="48"/>
                  </a:lnTo>
                  <a:lnTo>
                    <a:pt x="382" y="48"/>
                  </a:lnTo>
                  <a:lnTo>
                    <a:pt x="403" y="48"/>
                  </a:lnTo>
                  <a:lnTo>
                    <a:pt x="427" y="48"/>
                  </a:lnTo>
                  <a:lnTo>
                    <a:pt x="451" y="48"/>
                  </a:lnTo>
                  <a:lnTo>
                    <a:pt x="475" y="48"/>
                  </a:lnTo>
                  <a:lnTo>
                    <a:pt x="500" y="48"/>
                  </a:lnTo>
                  <a:lnTo>
                    <a:pt x="525" y="48"/>
                  </a:lnTo>
                  <a:lnTo>
                    <a:pt x="551" y="48"/>
                  </a:lnTo>
                  <a:lnTo>
                    <a:pt x="577" y="48"/>
                  </a:lnTo>
                  <a:lnTo>
                    <a:pt x="604" y="48"/>
                  </a:lnTo>
                  <a:lnTo>
                    <a:pt x="632" y="48"/>
                  </a:lnTo>
                  <a:lnTo>
                    <a:pt x="660" y="48"/>
                  </a:lnTo>
                  <a:lnTo>
                    <a:pt x="689" y="48"/>
                  </a:lnTo>
                  <a:lnTo>
                    <a:pt x="717" y="48"/>
                  </a:lnTo>
                  <a:lnTo>
                    <a:pt x="747" y="48"/>
                  </a:lnTo>
                  <a:lnTo>
                    <a:pt x="778" y="48"/>
                  </a:lnTo>
                  <a:lnTo>
                    <a:pt x="808" y="48"/>
                  </a:lnTo>
                  <a:lnTo>
                    <a:pt x="839" y="48"/>
                  </a:lnTo>
                  <a:lnTo>
                    <a:pt x="871" y="48"/>
                  </a:lnTo>
                  <a:lnTo>
                    <a:pt x="903" y="48"/>
                  </a:lnTo>
                  <a:lnTo>
                    <a:pt x="936" y="48"/>
                  </a:lnTo>
                  <a:lnTo>
                    <a:pt x="969" y="48"/>
                  </a:lnTo>
                  <a:lnTo>
                    <a:pt x="1003" y="48"/>
                  </a:lnTo>
                  <a:lnTo>
                    <a:pt x="1037" y="48"/>
                  </a:lnTo>
                  <a:lnTo>
                    <a:pt x="1071" y="48"/>
                  </a:lnTo>
                  <a:lnTo>
                    <a:pt x="1106" y="48"/>
                  </a:lnTo>
                  <a:lnTo>
                    <a:pt x="1141" y="48"/>
                  </a:lnTo>
                  <a:lnTo>
                    <a:pt x="1177" y="48"/>
                  </a:lnTo>
                  <a:lnTo>
                    <a:pt x="1213" y="48"/>
                  </a:lnTo>
                  <a:lnTo>
                    <a:pt x="1251" y="48"/>
                  </a:lnTo>
                  <a:lnTo>
                    <a:pt x="1288" y="48"/>
                  </a:lnTo>
                  <a:lnTo>
                    <a:pt x="1325" y="48"/>
                  </a:lnTo>
                  <a:lnTo>
                    <a:pt x="1364" y="48"/>
                  </a:lnTo>
                  <a:lnTo>
                    <a:pt x="1402" y="48"/>
                  </a:lnTo>
                  <a:lnTo>
                    <a:pt x="1441" y="48"/>
                  </a:lnTo>
                  <a:lnTo>
                    <a:pt x="1480" y="48"/>
                  </a:lnTo>
                  <a:lnTo>
                    <a:pt x="1520" y="48"/>
                  </a:lnTo>
                  <a:lnTo>
                    <a:pt x="1560" y="48"/>
                  </a:lnTo>
                  <a:lnTo>
                    <a:pt x="1601" y="48"/>
                  </a:lnTo>
                  <a:lnTo>
                    <a:pt x="1641" y="48"/>
                  </a:lnTo>
                  <a:lnTo>
                    <a:pt x="1683" y="48"/>
                  </a:lnTo>
                  <a:lnTo>
                    <a:pt x="1725" y="48"/>
                  </a:lnTo>
                  <a:lnTo>
                    <a:pt x="1766" y="48"/>
                  </a:lnTo>
                  <a:lnTo>
                    <a:pt x="1808" y="48"/>
                  </a:lnTo>
                  <a:lnTo>
                    <a:pt x="1851" y="48"/>
                  </a:lnTo>
                  <a:lnTo>
                    <a:pt x="1895" y="48"/>
                  </a:lnTo>
                  <a:lnTo>
                    <a:pt x="1938" y="48"/>
                  </a:lnTo>
                  <a:lnTo>
                    <a:pt x="1982" y="48"/>
                  </a:lnTo>
                  <a:lnTo>
                    <a:pt x="2025" y="48"/>
                  </a:lnTo>
                  <a:lnTo>
                    <a:pt x="2070" y="48"/>
                  </a:lnTo>
                  <a:lnTo>
                    <a:pt x="2115" y="48"/>
                  </a:lnTo>
                  <a:lnTo>
                    <a:pt x="2160" y="48"/>
                  </a:lnTo>
                  <a:lnTo>
                    <a:pt x="2205" y="48"/>
                  </a:lnTo>
                  <a:lnTo>
                    <a:pt x="2252" y="48"/>
                  </a:lnTo>
                  <a:lnTo>
                    <a:pt x="2298" y="48"/>
                  </a:lnTo>
                  <a:lnTo>
                    <a:pt x="2344" y="48"/>
                  </a:lnTo>
                  <a:lnTo>
                    <a:pt x="2391" y="48"/>
                  </a:lnTo>
                  <a:lnTo>
                    <a:pt x="2438" y="48"/>
                  </a:lnTo>
                  <a:lnTo>
                    <a:pt x="2485" y="48"/>
                  </a:lnTo>
                  <a:lnTo>
                    <a:pt x="2532" y="48"/>
                  </a:lnTo>
                  <a:lnTo>
                    <a:pt x="2581" y="48"/>
                  </a:lnTo>
                  <a:lnTo>
                    <a:pt x="2628" y="48"/>
                  </a:lnTo>
                  <a:lnTo>
                    <a:pt x="2676" y="48"/>
                  </a:lnTo>
                  <a:lnTo>
                    <a:pt x="2726" y="48"/>
                  </a:lnTo>
                  <a:lnTo>
                    <a:pt x="2774" y="48"/>
                  </a:lnTo>
                  <a:lnTo>
                    <a:pt x="2823" y="48"/>
                  </a:lnTo>
                  <a:lnTo>
                    <a:pt x="2873" y="48"/>
                  </a:lnTo>
                  <a:lnTo>
                    <a:pt x="2922" y="48"/>
                  </a:lnTo>
                  <a:lnTo>
                    <a:pt x="2973" y="48"/>
                  </a:lnTo>
                  <a:lnTo>
                    <a:pt x="3022" y="48"/>
                  </a:lnTo>
                  <a:lnTo>
                    <a:pt x="3072" y="48"/>
                  </a:lnTo>
                  <a:lnTo>
                    <a:pt x="3123" y="48"/>
                  </a:lnTo>
                  <a:lnTo>
                    <a:pt x="3173" y="48"/>
                  </a:lnTo>
                  <a:lnTo>
                    <a:pt x="3225" y="48"/>
                  </a:lnTo>
                  <a:lnTo>
                    <a:pt x="3275" y="48"/>
                  </a:lnTo>
                  <a:lnTo>
                    <a:pt x="3327" y="48"/>
                  </a:lnTo>
                  <a:lnTo>
                    <a:pt x="3379" y="48"/>
                  </a:lnTo>
                  <a:lnTo>
                    <a:pt x="3430" y="48"/>
                  </a:lnTo>
                  <a:lnTo>
                    <a:pt x="3483" y="48"/>
                  </a:lnTo>
                  <a:lnTo>
                    <a:pt x="3534" y="48"/>
                  </a:lnTo>
                  <a:lnTo>
                    <a:pt x="3587" y="48"/>
                  </a:lnTo>
                  <a:lnTo>
                    <a:pt x="3639" y="48"/>
                  </a:lnTo>
                  <a:lnTo>
                    <a:pt x="3691" y="48"/>
                  </a:lnTo>
                  <a:lnTo>
                    <a:pt x="3744" y="48"/>
                  </a:lnTo>
                  <a:lnTo>
                    <a:pt x="3798" y="48"/>
                  </a:lnTo>
                  <a:lnTo>
                    <a:pt x="3850" y="48"/>
                  </a:lnTo>
                  <a:lnTo>
                    <a:pt x="3903" y="48"/>
                  </a:lnTo>
                  <a:lnTo>
                    <a:pt x="3957" y="48"/>
                  </a:lnTo>
                  <a:lnTo>
                    <a:pt x="4011" y="48"/>
                  </a:lnTo>
                  <a:lnTo>
                    <a:pt x="4064" y="48"/>
                  </a:lnTo>
                  <a:lnTo>
                    <a:pt x="4118" y="48"/>
                  </a:lnTo>
                  <a:lnTo>
                    <a:pt x="4172" y="48"/>
                  </a:lnTo>
                  <a:lnTo>
                    <a:pt x="4226" y="48"/>
                  </a:lnTo>
                  <a:lnTo>
                    <a:pt x="4280" y="48"/>
                  </a:lnTo>
                  <a:lnTo>
                    <a:pt x="4333" y="48"/>
                  </a:lnTo>
                  <a:lnTo>
                    <a:pt x="4388" y="48"/>
                  </a:lnTo>
                  <a:lnTo>
                    <a:pt x="4442" y="48"/>
                  </a:lnTo>
                  <a:lnTo>
                    <a:pt x="4497" y="48"/>
                  </a:lnTo>
                  <a:lnTo>
                    <a:pt x="4551" y="48"/>
                  </a:lnTo>
                  <a:lnTo>
                    <a:pt x="4605" y="48"/>
                  </a:lnTo>
                  <a:lnTo>
                    <a:pt x="4660" y="48"/>
                  </a:lnTo>
                  <a:lnTo>
                    <a:pt x="4715" y="48"/>
                  </a:lnTo>
                  <a:lnTo>
                    <a:pt x="4770" y="48"/>
                  </a:lnTo>
                  <a:lnTo>
                    <a:pt x="4825" y="48"/>
                  </a:lnTo>
                  <a:lnTo>
                    <a:pt x="4880" y="48"/>
                  </a:lnTo>
                  <a:lnTo>
                    <a:pt x="4935" y="48"/>
                  </a:lnTo>
                  <a:lnTo>
                    <a:pt x="4990" y="48"/>
                  </a:lnTo>
                  <a:lnTo>
                    <a:pt x="5044" y="48"/>
                  </a:lnTo>
                  <a:lnTo>
                    <a:pt x="5099" y="48"/>
                  </a:lnTo>
                  <a:lnTo>
                    <a:pt x="5154" y="48"/>
                  </a:lnTo>
                  <a:lnTo>
                    <a:pt x="5209" y="48"/>
                  </a:lnTo>
                  <a:lnTo>
                    <a:pt x="5264" y="48"/>
                  </a:lnTo>
                  <a:lnTo>
                    <a:pt x="5319" y="48"/>
                  </a:lnTo>
                  <a:lnTo>
                    <a:pt x="5373" y="48"/>
                  </a:lnTo>
                  <a:lnTo>
                    <a:pt x="5429" y="48"/>
                  </a:lnTo>
                  <a:lnTo>
                    <a:pt x="5483" y="48"/>
                  </a:lnTo>
                  <a:lnTo>
                    <a:pt x="5538" y="48"/>
                  </a:lnTo>
                  <a:lnTo>
                    <a:pt x="5593" y="48"/>
                  </a:lnTo>
                  <a:lnTo>
                    <a:pt x="5648" y="48"/>
                  </a:lnTo>
                  <a:lnTo>
                    <a:pt x="5703" y="48"/>
                  </a:lnTo>
                  <a:lnTo>
                    <a:pt x="5758" y="48"/>
                  </a:lnTo>
                  <a:lnTo>
                    <a:pt x="5813" y="48"/>
                  </a:lnTo>
                  <a:lnTo>
                    <a:pt x="5868" y="48"/>
                  </a:lnTo>
                  <a:lnTo>
                    <a:pt x="5922" y="48"/>
                  </a:lnTo>
                  <a:lnTo>
                    <a:pt x="5977" y="48"/>
                  </a:lnTo>
                  <a:lnTo>
                    <a:pt x="6031" y="48"/>
                  </a:lnTo>
                  <a:lnTo>
                    <a:pt x="6086" y="48"/>
                  </a:lnTo>
                  <a:lnTo>
                    <a:pt x="6141" y="48"/>
                  </a:lnTo>
                  <a:lnTo>
                    <a:pt x="6195" y="48"/>
                  </a:lnTo>
                  <a:lnTo>
                    <a:pt x="6249" y="48"/>
                  </a:lnTo>
                  <a:lnTo>
                    <a:pt x="6303" y="48"/>
                  </a:lnTo>
                  <a:lnTo>
                    <a:pt x="6358" y="48"/>
                  </a:lnTo>
                  <a:lnTo>
                    <a:pt x="6412" y="48"/>
                  </a:lnTo>
                  <a:lnTo>
                    <a:pt x="6466" y="48"/>
                  </a:lnTo>
                  <a:lnTo>
                    <a:pt x="6519" y="48"/>
                  </a:lnTo>
                  <a:lnTo>
                    <a:pt x="6573" y="48"/>
                  </a:lnTo>
                  <a:lnTo>
                    <a:pt x="6627" y="48"/>
                  </a:lnTo>
                  <a:lnTo>
                    <a:pt x="6681" y="48"/>
                  </a:lnTo>
                  <a:lnTo>
                    <a:pt x="6733" y="48"/>
                  </a:lnTo>
                  <a:lnTo>
                    <a:pt x="6787" y="48"/>
                  </a:lnTo>
                  <a:lnTo>
                    <a:pt x="6840" y="48"/>
                  </a:lnTo>
                  <a:lnTo>
                    <a:pt x="6892" y="48"/>
                  </a:lnTo>
                  <a:lnTo>
                    <a:pt x="6945" y="48"/>
                  </a:lnTo>
                  <a:lnTo>
                    <a:pt x="6998" y="48"/>
                  </a:lnTo>
                  <a:lnTo>
                    <a:pt x="7051" y="48"/>
                  </a:lnTo>
                  <a:lnTo>
                    <a:pt x="7103" y="48"/>
                  </a:lnTo>
                  <a:lnTo>
                    <a:pt x="7155" y="48"/>
                  </a:lnTo>
                  <a:lnTo>
                    <a:pt x="7206" y="48"/>
                  </a:lnTo>
                  <a:lnTo>
                    <a:pt x="7258" y="48"/>
                  </a:lnTo>
                  <a:lnTo>
                    <a:pt x="7310" y="48"/>
                  </a:lnTo>
                  <a:lnTo>
                    <a:pt x="7361" y="48"/>
                  </a:lnTo>
                  <a:lnTo>
                    <a:pt x="7413" y="48"/>
                  </a:lnTo>
                  <a:lnTo>
                    <a:pt x="7463" y="48"/>
                  </a:lnTo>
                  <a:lnTo>
                    <a:pt x="7514" y="48"/>
                  </a:lnTo>
                  <a:lnTo>
                    <a:pt x="7565" y="48"/>
                  </a:lnTo>
                  <a:lnTo>
                    <a:pt x="7615" y="48"/>
                  </a:lnTo>
                  <a:lnTo>
                    <a:pt x="7665" y="48"/>
                  </a:lnTo>
                  <a:lnTo>
                    <a:pt x="7714" y="48"/>
                  </a:lnTo>
                  <a:lnTo>
                    <a:pt x="7765" y="48"/>
                  </a:lnTo>
                  <a:lnTo>
                    <a:pt x="7814" y="48"/>
                  </a:lnTo>
                  <a:lnTo>
                    <a:pt x="7863" y="48"/>
                  </a:lnTo>
                  <a:lnTo>
                    <a:pt x="7912" y="48"/>
                  </a:lnTo>
                  <a:lnTo>
                    <a:pt x="7960" y="48"/>
                  </a:lnTo>
                  <a:lnTo>
                    <a:pt x="8009" y="48"/>
                  </a:lnTo>
                  <a:lnTo>
                    <a:pt x="8057" y="48"/>
                  </a:lnTo>
                  <a:lnTo>
                    <a:pt x="8105" y="48"/>
                  </a:lnTo>
                  <a:lnTo>
                    <a:pt x="8152" y="48"/>
                  </a:lnTo>
                  <a:lnTo>
                    <a:pt x="8200" y="48"/>
                  </a:lnTo>
                  <a:lnTo>
                    <a:pt x="8247" y="48"/>
                  </a:lnTo>
                  <a:lnTo>
                    <a:pt x="8293" y="48"/>
                  </a:lnTo>
                  <a:lnTo>
                    <a:pt x="8340" y="48"/>
                  </a:lnTo>
                  <a:lnTo>
                    <a:pt x="8386" y="48"/>
                  </a:lnTo>
                  <a:lnTo>
                    <a:pt x="8431" y="48"/>
                  </a:lnTo>
                  <a:lnTo>
                    <a:pt x="8477" y="48"/>
                  </a:lnTo>
                  <a:lnTo>
                    <a:pt x="8522" y="48"/>
                  </a:lnTo>
                  <a:lnTo>
                    <a:pt x="8567" y="48"/>
                  </a:lnTo>
                  <a:lnTo>
                    <a:pt x="8611" y="48"/>
                  </a:lnTo>
                  <a:lnTo>
                    <a:pt x="8655" y="48"/>
                  </a:lnTo>
                  <a:lnTo>
                    <a:pt x="8699" y="48"/>
                  </a:lnTo>
                  <a:lnTo>
                    <a:pt x="8743" y="48"/>
                  </a:lnTo>
                  <a:lnTo>
                    <a:pt x="8786" y="48"/>
                  </a:lnTo>
                  <a:lnTo>
                    <a:pt x="8828" y="48"/>
                  </a:lnTo>
                  <a:lnTo>
                    <a:pt x="8871" y="48"/>
                  </a:lnTo>
                  <a:lnTo>
                    <a:pt x="8913" y="48"/>
                  </a:lnTo>
                  <a:lnTo>
                    <a:pt x="8955" y="48"/>
                  </a:lnTo>
                  <a:lnTo>
                    <a:pt x="8996" y="48"/>
                  </a:lnTo>
                  <a:lnTo>
                    <a:pt x="9037" y="48"/>
                  </a:lnTo>
                  <a:lnTo>
                    <a:pt x="9077" y="48"/>
                  </a:lnTo>
                  <a:lnTo>
                    <a:pt x="9117" y="48"/>
                  </a:lnTo>
                  <a:lnTo>
                    <a:pt x="9158" y="48"/>
                  </a:lnTo>
                  <a:lnTo>
                    <a:pt x="9196" y="48"/>
                  </a:lnTo>
                  <a:lnTo>
                    <a:pt x="9235" y="48"/>
                  </a:lnTo>
                  <a:lnTo>
                    <a:pt x="9274" y="48"/>
                  </a:lnTo>
                  <a:lnTo>
                    <a:pt x="9312" y="48"/>
                  </a:lnTo>
                  <a:lnTo>
                    <a:pt x="9350" y="48"/>
                  </a:lnTo>
                  <a:lnTo>
                    <a:pt x="9387" y="48"/>
                  </a:lnTo>
                  <a:lnTo>
                    <a:pt x="9423" y="48"/>
                  </a:lnTo>
                  <a:lnTo>
                    <a:pt x="9459" y="48"/>
                  </a:lnTo>
                  <a:lnTo>
                    <a:pt x="9496" y="48"/>
                  </a:lnTo>
                  <a:lnTo>
                    <a:pt x="9531" y="48"/>
                  </a:lnTo>
                  <a:lnTo>
                    <a:pt x="9566" y="48"/>
                  </a:lnTo>
                  <a:lnTo>
                    <a:pt x="9601" y="48"/>
                  </a:lnTo>
                  <a:lnTo>
                    <a:pt x="9635" y="48"/>
                  </a:lnTo>
                  <a:lnTo>
                    <a:pt x="9668" y="48"/>
                  </a:lnTo>
                  <a:lnTo>
                    <a:pt x="9702" y="48"/>
                  </a:lnTo>
                  <a:lnTo>
                    <a:pt x="9734" y="48"/>
                  </a:lnTo>
                  <a:lnTo>
                    <a:pt x="9767" y="48"/>
                  </a:lnTo>
                  <a:lnTo>
                    <a:pt x="9797" y="48"/>
                  </a:lnTo>
                  <a:lnTo>
                    <a:pt x="9829" y="48"/>
                  </a:lnTo>
                  <a:lnTo>
                    <a:pt x="9860" y="48"/>
                  </a:lnTo>
                  <a:lnTo>
                    <a:pt x="9890" y="48"/>
                  </a:lnTo>
                  <a:lnTo>
                    <a:pt x="9919" y="48"/>
                  </a:lnTo>
                  <a:lnTo>
                    <a:pt x="9949" y="48"/>
                  </a:lnTo>
                  <a:lnTo>
                    <a:pt x="9977" y="48"/>
                  </a:lnTo>
                  <a:lnTo>
                    <a:pt x="10005" y="48"/>
                  </a:lnTo>
                  <a:lnTo>
                    <a:pt x="10033" y="48"/>
                  </a:lnTo>
                  <a:lnTo>
                    <a:pt x="10060" y="48"/>
                  </a:lnTo>
                  <a:lnTo>
                    <a:pt x="10086" y="48"/>
                  </a:lnTo>
                  <a:lnTo>
                    <a:pt x="10112" y="48"/>
                  </a:lnTo>
                  <a:lnTo>
                    <a:pt x="10138" y="48"/>
                  </a:lnTo>
                  <a:lnTo>
                    <a:pt x="10163" y="48"/>
                  </a:lnTo>
                  <a:lnTo>
                    <a:pt x="10187" y="48"/>
                  </a:lnTo>
                  <a:lnTo>
                    <a:pt x="10210" y="48"/>
                  </a:lnTo>
                  <a:lnTo>
                    <a:pt x="10233" y="48"/>
                  </a:lnTo>
                  <a:lnTo>
                    <a:pt x="10256" y="48"/>
                  </a:lnTo>
                  <a:lnTo>
                    <a:pt x="10278" y="48"/>
                  </a:lnTo>
                  <a:lnTo>
                    <a:pt x="10299" y="48"/>
                  </a:lnTo>
                  <a:lnTo>
                    <a:pt x="10320" y="48"/>
                  </a:lnTo>
                  <a:lnTo>
                    <a:pt x="10339" y="48"/>
                  </a:lnTo>
                  <a:lnTo>
                    <a:pt x="10359" y="48"/>
                  </a:lnTo>
                  <a:lnTo>
                    <a:pt x="10378" y="48"/>
                  </a:lnTo>
                  <a:lnTo>
                    <a:pt x="10397" y="48"/>
                  </a:lnTo>
                  <a:lnTo>
                    <a:pt x="10414" y="48"/>
                  </a:lnTo>
                  <a:lnTo>
                    <a:pt x="10431" y="48"/>
                  </a:lnTo>
                  <a:lnTo>
                    <a:pt x="10447" y="48"/>
                  </a:lnTo>
                  <a:lnTo>
                    <a:pt x="10463" y="48"/>
                  </a:lnTo>
                  <a:lnTo>
                    <a:pt x="10479" y="48"/>
                  </a:lnTo>
                  <a:lnTo>
                    <a:pt x="10493" y="48"/>
                  </a:lnTo>
                  <a:lnTo>
                    <a:pt x="10506" y="48"/>
                  </a:lnTo>
                  <a:lnTo>
                    <a:pt x="10519" y="48"/>
                  </a:lnTo>
                  <a:lnTo>
                    <a:pt x="10533" y="48"/>
                  </a:lnTo>
                  <a:lnTo>
                    <a:pt x="10544" y="48"/>
                  </a:lnTo>
                  <a:lnTo>
                    <a:pt x="10556" y="48"/>
                  </a:lnTo>
                  <a:lnTo>
                    <a:pt x="10566" y="48"/>
                  </a:lnTo>
                  <a:lnTo>
                    <a:pt x="10575" y="48"/>
                  </a:lnTo>
                  <a:lnTo>
                    <a:pt x="10584" y="48"/>
                  </a:lnTo>
                  <a:lnTo>
                    <a:pt x="10593" y="48"/>
                  </a:lnTo>
                  <a:lnTo>
                    <a:pt x="10601" y="48"/>
                  </a:lnTo>
                  <a:lnTo>
                    <a:pt x="10607" y="48"/>
                  </a:lnTo>
                  <a:lnTo>
                    <a:pt x="10614" y="48"/>
                  </a:lnTo>
                  <a:lnTo>
                    <a:pt x="10619" y="48"/>
                  </a:lnTo>
                  <a:lnTo>
                    <a:pt x="10624" y="48"/>
                  </a:lnTo>
                  <a:lnTo>
                    <a:pt x="10628" y="48"/>
                  </a:lnTo>
                  <a:lnTo>
                    <a:pt x="10631" y="48"/>
                  </a:lnTo>
                  <a:lnTo>
                    <a:pt x="10635" y="48"/>
                  </a:lnTo>
                  <a:lnTo>
                    <a:pt x="10636" y="48"/>
                  </a:lnTo>
                  <a:lnTo>
                    <a:pt x="10637" y="48"/>
                  </a:lnTo>
                  <a:lnTo>
                    <a:pt x="10638" y="48"/>
                  </a:lnTo>
                  <a:lnTo>
                    <a:pt x="10639" y="48"/>
                  </a:lnTo>
                  <a:lnTo>
                    <a:pt x="10641" y="48"/>
                  </a:lnTo>
                  <a:lnTo>
                    <a:pt x="10642" y="48"/>
                  </a:lnTo>
                  <a:lnTo>
                    <a:pt x="10641" y="32"/>
                  </a:lnTo>
                  <a:lnTo>
                    <a:pt x="10641" y="16"/>
                  </a:lnTo>
                  <a:lnTo>
                    <a:pt x="10641" y="0"/>
                  </a:lnTo>
                </a:path>
              </a:pathLst>
            </a:custGeom>
            <a:solidFill>
              <a:srgbClr val="0000FF"/>
            </a:solidFill>
            <a:ln w="4763">
              <a:solidFill>
                <a:srgbClr val="000000"/>
              </a:solidFill>
              <a:prstDash val="solid"/>
              <a:round/>
              <a:headEnd/>
              <a:tailEnd/>
            </a:ln>
          </p:spPr>
          <p:txBody>
            <a:bodyPr/>
            <a:lstStyle/>
            <a:p>
              <a:endParaRPr lang="en-US"/>
            </a:p>
          </p:txBody>
        </p:sp>
      </p:grpSp>
      <p:sp>
        <p:nvSpPr>
          <p:cNvPr id="4518" name="Rectangle 2470"/>
          <p:cNvSpPr>
            <a:spLocks noGrp="1" noChangeArrowheads="1"/>
          </p:cNvSpPr>
          <p:nvPr>
            <p:ph type="sldNum" sz="quarter" idx="4"/>
          </p:nvPr>
        </p:nvSpPr>
        <p:spPr bwMode="auto">
          <a:xfrm>
            <a:off x="4114800" y="6672263"/>
            <a:ext cx="914400" cy="3810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900"/>
            </a:lvl1pPr>
          </a:lstStyle>
          <a:p>
            <a:pPr>
              <a:defRPr/>
            </a:pPr>
            <a:fld id="{EE72128D-998C-7145-A81D-35D3274806FC}" type="slidenum">
              <a:rPr lang="en-US"/>
              <a:pPr>
                <a:defRPr/>
              </a:pPr>
              <a:t>‹#›</a:t>
            </a:fld>
            <a:endParaRPr lang="en-US"/>
          </a:p>
        </p:txBody>
      </p:sp>
      <p:sp>
        <p:nvSpPr>
          <p:cNvPr id="1030" name="Text Box 2474"/>
          <p:cNvSpPr txBox="1">
            <a:spLocks noChangeArrowheads="1"/>
          </p:cNvSpPr>
          <p:nvPr userDrawn="1"/>
        </p:nvSpPr>
        <p:spPr bwMode="auto">
          <a:xfrm>
            <a:off x="7315200" y="6416675"/>
            <a:ext cx="1600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742950" indent="-285750" eaLnBrk="0" hangingPunct="0">
              <a:defRPr sz="2200">
                <a:solidFill>
                  <a:schemeClr val="tx1"/>
                </a:solidFill>
                <a:latin typeface="Arial" charset="0"/>
                <a:ea typeface="ＭＳ Ｐゴシック" charset="0"/>
              </a:defRPr>
            </a:lvl2pPr>
            <a:lvl3pPr marL="1143000" indent="-228600" eaLnBrk="0" hangingPunct="0">
              <a:defRPr sz="2200">
                <a:solidFill>
                  <a:schemeClr val="tx1"/>
                </a:solidFill>
                <a:latin typeface="Arial" charset="0"/>
                <a:ea typeface="ＭＳ Ｐゴシック" charset="0"/>
              </a:defRPr>
            </a:lvl3pPr>
            <a:lvl4pPr marL="1600200" indent="-228600" eaLnBrk="0" hangingPunct="0">
              <a:defRPr sz="2200">
                <a:solidFill>
                  <a:schemeClr val="tx1"/>
                </a:solidFill>
                <a:latin typeface="Arial" charset="0"/>
                <a:ea typeface="ＭＳ Ｐゴシック" charset="0"/>
              </a:defRPr>
            </a:lvl4pPr>
            <a:lvl5pPr marL="2057400" indent="-228600" eaLnBrk="0" hangingPunct="0">
              <a:defRPr sz="2200">
                <a:solidFill>
                  <a:schemeClr val="tx1"/>
                </a:solidFill>
                <a:latin typeface="Arial" charset="0"/>
                <a:ea typeface="ＭＳ Ｐゴシック" charset="0"/>
              </a:defRPr>
            </a:lvl5pPr>
            <a:lvl6pPr marL="2514600" indent="-228600" eaLnBrk="0" fontAlgn="base" hangingPunct="0">
              <a:spcBef>
                <a:spcPct val="0"/>
              </a:spcBef>
              <a:spcAft>
                <a:spcPct val="0"/>
              </a:spcAft>
              <a:defRPr sz="2200">
                <a:solidFill>
                  <a:schemeClr val="tx1"/>
                </a:solidFill>
                <a:latin typeface="Arial" charset="0"/>
                <a:ea typeface="ＭＳ Ｐゴシック" charset="0"/>
              </a:defRPr>
            </a:lvl6pPr>
            <a:lvl7pPr marL="2971800" indent="-228600" eaLnBrk="0" fontAlgn="base" hangingPunct="0">
              <a:spcBef>
                <a:spcPct val="0"/>
              </a:spcBef>
              <a:spcAft>
                <a:spcPct val="0"/>
              </a:spcAft>
              <a:defRPr sz="2200">
                <a:solidFill>
                  <a:schemeClr val="tx1"/>
                </a:solidFill>
                <a:latin typeface="Arial" charset="0"/>
                <a:ea typeface="ＭＳ Ｐゴシック" charset="0"/>
              </a:defRPr>
            </a:lvl7pPr>
            <a:lvl8pPr marL="3429000" indent="-228600" eaLnBrk="0" fontAlgn="base" hangingPunct="0">
              <a:spcBef>
                <a:spcPct val="0"/>
              </a:spcBef>
              <a:spcAft>
                <a:spcPct val="0"/>
              </a:spcAft>
              <a:defRPr sz="2200">
                <a:solidFill>
                  <a:schemeClr val="tx1"/>
                </a:solidFill>
                <a:latin typeface="Arial" charset="0"/>
                <a:ea typeface="ＭＳ Ｐゴシック" charset="0"/>
              </a:defRPr>
            </a:lvl8pPr>
            <a:lvl9pPr marL="3886200" indent="-228600" eaLnBrk="0" fontAlgn="base" hangingPunct="0">
              <a:spcBef>
                <a:spcPct val="0"/>
              </a:spcBef>
              <a:spcAft>
                <a:spcPct val="0"/>
              </a:spcAft>
              <a:defRPr sz="2200">
                <a:solidFill>
                  <a:schemeClr val="tx1"/>
                </a:solidFill>
                <a:latin typeface="Arial" charset="0"/>
                <a:ea typeface="ＭＳ Ｐゴシック" charset="0"/>
              </a:defRPr>
            </a:lvl9pPr>
          </a:lstStyle>
          <a:p>
            <a:pPr algn="r" eaLnBrk="1" hangingPunct="1">
              <a:defRPr/>
            </a:pPr>
            <a:r>
              <a:rPr lang="en-US" sz="600" b="1" i="1" smtClean="0"/>
              <a:t>September 12-13, 2013</a:t>
            </a:r>
          </a:p>
        </p:txBody>
      </p:sp>
      <p:grpSp>
        <p:nvGrpSpPr>
          <p:cNvPr id="1031" name="Group 2475"/>
          <p:cNvGrpSpPr>
            <a:grpSpLocks/>
          </p:cNvGrpSpPr>
          <p:nvPr userDrawn="1"/>
        </p:nvGrpSpPr>
        <p:grpSpPr bwMode="auto">
          <a:xfrm>
            <a:off x="381000" y="838200"/>
            <a:ext cx="8447088" cy="74613"/>
            <a:chOff x="247" y="3980"/>
            <a:chExt cx="5321" cy="24"/>
          </a:xfrm>
        </p:grpSpPr>
        <p:sp>
          <p:nvSpPr>
            <p:cNvPr id="1036" name="Rectangle 2476"/>
            <p:cNvSpPr>
              <a:spLocks noChangeArrowheads="1"/>
            </p:cNvSpPr>
            <p:nvPr userDrawn="1"/>
          </p:nvSpPr>
          <p:spPr bwMode="auto">
            <a:xfrm>
              <a:off x="247"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7" name="Rectangle 2477"/>
            <p:cNvSpPr>
              <a:spLocks noChangeArrowheads="1"/>
            </p:cNvSpPr>
            <p:nvPr userDrawn="1"/>
          </p:nvSpPr>
          <p:spPr bwMode="auto">
            <a:xfrm>
              <a:off x="560"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8" name="Rectangle 2478"/>
            <p:cNvSpPr>
              <a:spLocks noChangeArrowheads="1"/>
            </p:cNvSpPr>
            <p:nvPr userDrawn="1"/>
          </p:nvSpPr>
          <p:spPr bwMode="auto">
            <a:xfrm>
              <a:off x="873"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9" name="Rectangle 2479"/>
            <p:cNvSpPr>
              <a:spLocks noChangeArrowheads="1"/>
            </p:cNvSpPr>
            <p:nvPr userDrawn="1"/>
          </p:nvSpPr>
          <p:spPr bwMode="auto">
            <a:xfrm>
              <a:off x="1186"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40" name="Rectangle 2480"/>
            <p:cNvSpPr>
              <a:spLocks noChangeArrowheads="1"/>
            </p:cNvSpPr>
            <p:nvPr userDrawn="1"/>
          </p:nvSpPr>
          <p:spPr bwMode="auto">
            <a:xfrm>
              <a:off x="1499"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41" name="Rectangle 2481"/>
            <p:cNvSpPr>
              <a:spLocks noChangeArrowheads="1"/>
            </p:cNvSpPr>
            <p:nvPr userDrawn="1"/>
          </p:nvSpPr>
          <p:spPr bwMode="auto">
            <a:xfrm>
              <a:off x="1812"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42" name="Rectangle 2482"/>
            <p:cNvSpPr>
              <a:spLocks noChangeArrowheads="1"/>
            </p:cNvSpPr>
            <p:nvPr userDrawn="1"/>
          </p:nvSpPr>
          <p:spPr bwMode="auto">
            <a:xfrm>
              <a:off x="2125"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43" name="Rectangle 2483"/>
            <p:cNvSpPr>
              <a:spLocks noChangeArrowheads="1"/>
            </p:cNvSpPr>
            <p:nvPr userDrawn="1"/>
          </p:nvSpPr>
          <p:spPr bwMode="auto">
            <a:xfrm>
              <a:off x="2438"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44" name="Rectangle 2484"/>
            <p:cNvSpPr>
              <a:spLocks noChangeArrowheads="1"/>
            </p:cNvSpPr>
            <p:nvPr userDrawn="1"/>
          </p:nvSpPr>
          <p:spPr bwMode="auto">
            <a:xfrm>
              <a:off x="2751"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45" name="Rectangle 2485"/>
            <p:cNvSpPr>
              <a:spLocks noChangeArrowheads="1"/>
            </p:cNvSpPr>
            <p:nvPr userDrawn="1"/>
          </p:nvSpPr>
          <p:spPr bwMode="auto">
            <a:xfrm>
              <a:off x="3064"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46" name="Rectangle 2486"/>
            <p:cNvSpPr>
              <a:spLocks noChangeArrowheads="1"/>
            </p:cNvSpPr>
            <p:nvPr userDrawn="1"/>
          </p:nvSpPr>
          <p:spPr bwMode="auto">
            <a:xfrm>
              <a:off x="3377"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47" name="Rectangle 2487"/>
            <p:cNvSpPr>
              <a:spLocks noChangeArrowheads="1"/>
            </p:cNvSpPr>
            <p:nvPr userDrawn="1"/>
          </p:nvSpPr>
          <p:spPr bwMode="auto">
            <a:xfrm>
              <a:off x="3690"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48" name="Rectangle 2488"/>
            <p:cNvSpPr>
              <a:spLocks noChangeArrowheads="1"/>
            </p:cNvSpPr>
            <p:nvPr userDrawn="1"/>
          </p:nvSpPr>
          <p:spPr bwMode="auto">
            <a:xfrm>
              <a:off x="4003"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49" name="Rectangle 2489"/>
            <p:cNvSpPr>
              <a:spLocks noChangeArrowheads="1"/>
            </p:cNvSpPr>
            <p:nvPr userDrawn="1"/>
          </p:nvSpPr>
          <p:spPr bwMode="auto">
            <a:xfrm>
              <a:off x="4316"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50" name="Rectangle 2490"/>
            <p:cNvSpPr>
              <a:spLocks noChangeArrowheads="1"/>
            </p:cNvSpPr>
            <p:nvPr userDrawn="1"/>
          </p:nvSpPr>
          <p:spPr bwMode="auto">
            <a:xfrm>
              <a:off x="4629"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51" name="Rectangle 2491"/>
            <p:cNvSpPr>
              <a:spLocks noChangeArrowheads="1"/>
            </p:cNvSpPr>
            <p:nvPr userDrawn="1"/>
          </p:nvSpPr>
          <p:spPr bwMode="auto">
            <a:xfrm>
              <a:off x="4942"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52" name="Rectangle 2492"/>
            <p:cNvSpPr>
              <a:spLocks noChangeArrowheads="1"/>
            </p:cNvSpPr>
            <p:nvPr userDrawn="1"/>
          </p:nvSpPr>
          <p:spPr bwMode="auto">
            <a:xfrm>
              <a:off x="5255"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53" name="Freeform 2493"/>
            <p:cNvSpPr>
              <a:spLocks/>
            </p:cNvSpPr>
            <p:nvPr userDrawn="1"/>
          </p:nvSpPr>
          <p:spPr bwMode="auto">
            <a:xfrm>
              <a:off x="247" y="3980"/>
              <a:ext cx="5321" cy="24"/>
            </a:xfrm>
            <a:custGeom>
              <a:avLst/>
              <a:gdLst>
                <a:gd name="T0" fmla="*/ 332 w 10642"/>
                <a:gd name="T1" fmla="*/ 0 h 48"/>
                <a:gd name="T2" fmla="*/ 329 w 10642"/>
                <a:gd name="T3" fmla="*/ 0 h 48"/>
                <a:gd name="T4" fmla="*/ 324 w 10642"/>
                <a:gd name="T5" fmla="*/ 0 h 48"/>
                <a:gd name="T6" fmla="*/ 317 w 10642"/>
                <a:gd name="T7" fmla="*/ 0 h 48"/>
                <a:gd name="T8" fmla="*/ 308 w 10642"/>
                <a:gd name="T9" fmla="*/ 0 h 48"/>
                <a:gd name="T10" fmla="*/ 297 w 10642"/>
                <a:gd name="T11" fmla="*/ 0 h 48"/>
                <a:gd name="T12" fmla="*/ 285 w 10642"/>
                <a:gd name="T13" fmla="*/ 0 h 48"/>
                <a:gd name="T14" fmla="*/ 272 w 10642"/>
                <a:gd name="T15" fmla="*/ 0 h 48"/>
                <a:gd name="T16" fmla="*/ 258 w 10642"/>
                <a:gd name="T17" fmla="*/ 0 h 48"/>
                <a:gd name="T18" fmla="*/ 243 w 10642"/>
                <a:gd name="T19" fmla="*/ 0 h 48"/>
                <a:gd name="T20" fmla="*/ 227 w 10642"/>
                <a:gd name="T21" fmla="*/ 0 h 48"/>
                <a:gd name="T22" fmla="*/ 211 w 10642"/>
                <a:gd name="T23" fmla="*/ 0 h 48"/>
                <a:gd name="T24" fmla="*/ 194 w 10642"/>
                <a:gd name="T25" fmla="*/ 0 h 48"/>
                <a:gd name="T26" fmla="*/ 177 w 10642"/>
                <a:gd name="T27" fmla="*/ 0 h 48"/>
                <a:gd name="T28" fmla="*/ 160 w 10642"/>
                <a:gd name="T29" fmla="*/ 0 h 48"/>
                <a:gd name="T30" fmla="*/ 143 w 10642"/>
                <a:gd name="T31" fmla="*/ 0 h 48"/>
                <a:gd name="T32" fmla="*/ 126 w 10642"/>
                <a:gd name="T33" fmla="*/ 0 h 48"/>
                <a:gd name="T34" fmla="*/ 109 w 10642"/>
                <a:gd name="T35" fmla="*/ 0 h 48"/>
                <a:gd name="T36" fmla="*/ 93 w 10642"/>
                <a:gd name="T37" fmla="*/ 0 h 48"/>
                <a:gd name="T38" fmla="*/ 78 w 10642"/>
                <a:gd name="T39" fmla="*/ 0 h 48"/>
                <a:gd name="T40" fmla="*/ 64 w 10642"/>
                <a:gd name="T41" fmla="*/ 0 h 48"/>
                <a:gd name="T42" fmla="*/ 51 w 10642"/>
                <a:gd name="T43" fmla="*/ 0 h 48"/>
                <a:gd name="T44" fmla="*/ 38 w 10642"/>
                <a:gd name="T45" fmla="*/ 0 h 48"/>
                <a:gd name="T46" fmla="*/ 28 w 10642"/>
                <a:gd name="T47" fmla="*/ 0 h 48"/>
                <a:gd name="T48" fmla="*/ 19 w 10642"/>
                <a:gd name="T49" fmla="*/ 0 h 48"/>
                <a:gd name="T50" fmla="*/ 11 w 10642"/>
                <a:gd name="T51" fmla="*/ 0 h 48"/>
                <a:gd name="T52" fmla="*/ 5 w 10642"/>
                <a:gd name="T53" fmla="*/ 0 h 48"/>
                <a:gd name="T54" fmla="*/ 2 w 10642"/>
                <a:gd name="T55" fmla="*/ 0 h 48"/>
                <a:gd name="T56" fmla="*/ 0 w 10642"/>
                <a:gd name="T57" fmla="*/ 0 h 48"/>
                <a:gd name="T58" fmla="*/ 1 w 10642"/>
                <a:gd name="T59" fmla="*/ 2 h 48"/>
                <a:gd name="T60" fmla="*/ 3 w 10642"/>
                <a:gd name="T61" fmla="*/ 2 h 48"/>
                <a:gd name="T62" fmla="*/ 8 w 10642"/>
                <a:gd name="T63" fmla="*/ 2 h 48"/>
                <a:gd name="T64" fmla="*/ 15 w 10642"/>
                <a:gd name="T65" fmla="*/ 2 h 48"/>
                <a:gd name="T66" fmla="*/ 23 w 10642"/>
                <a:gd name="T67" fmla="*/ 2 h 48"/>
                <a:gd name="T68" fmla="*/ 33 w 10642"/>
                <a:gd name="T69" fmla="*/ 2 h 48"/>
                <a:gd name="T70" fmla="*/ 44 w 10642"/>
                <a:gd name="T71" fmla="*/ 2 h 48"/>
                <a:gd name="T72" fmla="*/ 57 w 10642"/>
                <a:gd name="T73" fmla="*/ 2 h 48"/>
                <a:gd name="T74" fmla="*/ 71 w 10642"/>
                <a:gd name="T75" fmla="*/ 2 h 48"/>
                <a:gd name="T76" fmla="*/ 86 w 10642"/>
                <a:gd name="T77" fmla="*/ 2 h 48"/>
                <a:gd name="T78" fmla="*/ 101 w 10642"/>
                <a:gd name="T79" fmla="*/ 2 h 48"/>
                <a:gd name="T80" fmla="*/ 117 w 10642"/>
                <a:gd name="T81" fmla="*/ 2 h 48"/>
                <a:gd name="T82" fmla="*/ 134 w 10642"/>
                <a:gd name="T83" fmla="*/ 2 h 48"/>
                <a:gd name="T84" fmla="*/ 151 w 10642"/>
                <a:gd name="T85" fmla="*/ 2 h 48"/>
                <a:gd name="T86" fmla="*/ 168 w 10642"/>
                <a:gd name="T87" fmla="*/ 2 h 48"/>
                <a:gd name="T88" fmla="*/ 186 w 10642"/>
                <a:gd name="T89" fmla="*/ 2 h 48"/>
                <a:gd name="T90" fmla="*/ 203 w 10642"/>
                <a:gd name="T91" fmla="*/ 2 h 48"/>
                <a:gd name="T92" fmla="*/ 219 w 10642"/>
                <a:gd name="T93" fmla="*/ 2 h 48"/>
                <a:gd name="T94" fmla="*/ 235 w 10642"/>
                <a:gd name="T95" fmla="*/ 2 h 48"/>
                <a:gd name="T96" fmla="*/ 251 w 10642"/>
                <a:gd name="T97" fmla="*/ 2 h 48"/>
                <a:gd name="T98" fmla="*/ 265 w 10642"/>
                <a:gd name="T99" fmla="*/ 2 h 48"/>
                <a:gd name="T100" fmla="*/ 279 w 10642"/>
                <a:gd name="T101" fmla="*/ 2 h 48"/>
                <a:gd name="T102" fmla="*/ 291 w 10642"/>
                <a:gd name="T103" fmla="*/ 2 h 48"/>
                <a:gd name="T104" fmla="*/ 303 w 10642"/>
                <a:gd name="T105" fmla="*/ 2 h 48"/>
                <a:gd name="T106" fmla="*/ 312 w 10642"/>
                <a:gd name="T107" fmla="*/ 2 h 48"/>
                <a:gd name="T108" fmla="*/ 320 w 10642"/>
                <a:gd name="T109" fmla="*/ 2 h 48"/>
                <a:gd name="T110" fmla="*/ 326 w 10642"/>
                <a:gd name="T111" fmla="*/ 2 h 48"/>
                <a:gd name="T112" fmla="*/ 331 w 10642"/>
                <a:gd name="T113" fmla="*/ 2 h 48"/>
                <a:gd name="T114" fmla="*/ 333 w 10642"/>
                <a:gd name="T115" fmla="*/ 2 h 48"/>
                <a:gd name="T116" fmla="*/ 333 w 10642"/>
                <a:gd name="T117" fmla="*/ 1 h 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642" h="48">
                  <a:moveTo>
                    <a:pt x="10641" y="0"/>
                  </a:moveTo>
                  <a:lnTo>
                    <a:pt x="10641" y="0"/>
                  </a:lnTo>
                  <a:lnTo>
                    <a:pt x="10640" y="0"/>
                  </a:lnTo>
                  <a:lnTo>
                    <a:pt x="10638" y="0"/>
                  </a:lnTo>
                  <a:lnTo>
                    <a:pt x="10636" y="0"/>
                  </a:lnTo>
                  <a:lnTo>
                    <a:pt x="10632" y="0"/>
                  </a:lnTo>
                  <a:lnTo>
                    <a:pt x="10628" y="0"/>
                  </a:lnTo>
                  <a:lnTo>
                    <a:pt x="10623" y="0"/>
                  </a:lnTo>
                  <a:lnTo>
                    <a:pt x="10617" y="0"/>
                  </a:lnTo>
                  <a:lnTo>
                    <a:pt x="10612" y="0"/>
                  </a:lnTo>
                  <a:lnTo>
                    <a:pt x="10604" y="0"/>
                  </a:lnTo>
                  <a:lnTo>
                    <a:pt x="10596" y="0"/>
                  </a:lnTo>
                  <a:lnTo>
                    <a:pt x="10589" y="0"/>
                  </a:lnTo>
                  <a:lnTo>
                    <a:pt x="10579" y="0"/>
                  </a:lnTo>
                  <a:lnTo>
                    <a:pt x="10570" y="0"/>
                  </a:lnTo>
                  <a:lnTo>
                    <a:pt x="10559" y="0"/>
                  </a:lnTo>
                  <a:lnTo>
                    <a:pt x="10548" y="0"/>
                  </a:lnTo>
                  <a:lnTo>
                    <a:pt x="10536" y="0"/>
                  </a:lnTo>
                  <a:lnTo>
                    <a:pt x="10524" y="0"/>
                  </a:lnTo>
                  <a:lnTo>
                    <a:pt x="10511" y="0"/>
                  </a:lnTo>
                  <a:lnTo>
                    <a:pt x="10496" y="0"/>
                  </a:lnTo>
                  <a:lnTo>
                    <a:pt x="10482" y="0"/>
                  </a:lnTo>
                  <a:lnTo>
                    <a:pt x="10467" y="0"/>
                  </a:lnTo>
                  <a:lnTo>
                    <a:pt x="10451" y="0"/>
                  </a:lnTo>
                  <a:lnTo>
                    <a:pt x="10435" y="0"/>
                  </a:lnTo>
                  <a:lnTo>
                    <a:pt x="10417" y="0"/>
                  </a:lnTo>
                  <a:lnTo>
                    <a:pt x="10400" y="0"/>
                  </a:lnTo>
                  <a:lnTo>
                    <a:pt x="10382" y="0"/>
                  </a:lnTo>
                  <a:lnTo>
                    <a:pt x="10363" y="0"/>
                  </a:lnTo>
                  <a:lnTo>
                    <a:pt x="10344" y="0"/>
                  </a:lnTo>
                  <a:lnTo>
                    <a:pt x="10323" y="0"/>
                  </a:lnTo>
                  <a:lnTo>
                    <a:pt x="10302" y="0"/>
                  </a:lnTo>
                  <a:lnTo>
                    <a:pt x="10281" y="0"/>
                  </a:lnTo>
                  <a:lnTo>
                    <a:pt x="10259" y="0"/>
                  </a:lnTo>
                  <a:lnTo>
                    <a:pt x="10236" y="0"/>
                  </a:lnTo>
                  <a:lnTo>
                    <a:pt x="10213" y="0"/>
                  </a:lnTo>
                  <a:lnTo>
                    <a:pt x="10190" y="0"/>
                  </a:lnTo>
                  <a:lnTo>
                    <a:pt x="10166" y="0"/>
                  </a:lnTo>
                  <a:lnTo>
                    <a:pt x="10141" y="0"/>
                  </a:lnTo>
                  <a:lnTo>
                    <a:pt x="10116" y="0"/>
                  </a:lnTo>
                  <a:lnTo>
                    <a:pt x="10090" y="0"/>
                  </a:lnTo>
                  <a:lnTo>
                    <a:pt x="10063" y="0"/>
                  </a:lnTo>
                  <a:lnTo>
                    <a:pt x="10037" y="0"/>
                  </a:lnTo>
                  <a:lnTo>
                    <a:pt x="10009" y="0"/>
                  </a:lnTo>
                  <a:lnTo>
                    <a:pt x="9981" y="0"/>
                  </a:lnTo>
                  <a:lnTo>
                    <a:pt x="9952" y="0"/>
                  </a:lnTo>
                  <a:lnTo>
                    <a:pt x="9924" y="0"/>
                  </a:lnTo>
                  <a:lnTo>
                    <a:pt x="9894" y="0"/>
                  </a:lnTo>
                  <a:lnTo>
                    <a:pt x="9863" y="0"/>
                  </a:lnTo>
                  <a:lnTo>
                    <a:pt x="9832" y="0"/>
                  </a:lnTo>
                  <a:lnTo>
                    <a:pt x="9802" y="0"/>
                  </a:lnTo>
                  <a:lnTo>
                    <a:pt x="9770" y="0"/>
                  </a:lnTo>
                  <a:lnTo>
                    <a:pt x="9738" y="0"/>
                  </a:lnTo>
                  <a:lnTo>
                    <a:pt x="9705" y="0"/>
                  </a:lnTo>
                  <a:lnTo>
                    <a:pt x="9672" y="0"/>
                  </a:lnTo>
                  <a:lnTo>
                    <a:pt x="9638" y="0"/>
                  </a:lnTo>
                  <a:lnTo>
                    <a:pt x="9604" y="0"/>
                  </a:lnTo>
                  <a:lnTo>
                    <a:pt x="9569" y="0"/>
                  </a:lnTo>
                  <a:lnTo>
                    <a:pt x="9535" y="0"/>
                  </a:lnTo>
                  <a:lnTo>
                    <a:pt x="9499" y="0"/>
                  </a:lnTo>
                  <a:lnTo>
                    <a:pt x="9464" y="0"/>
                  </a:lnTo>
                  <a:lnTo>
                    <a:pt x="9426" y="0"/>
                  </a:lnTo>
                  <a:lnTo>
                    <a:pt x="9390" y="0"/>
                  </a:lnTo>
                  <a:lnTo>
                    <a:pt x="9353" y="0"/>
                  </a:lnTo>
                  <a:lnTo>
                    <a:pt x="9316" y="0"/>
                  </a:lnTo>
                  <a:lnTo>
                    <a:pt x="9277" y="0"/>
                  </a:lnTo>
                  <a:lnTo>
                    <a:pt x="9239" y="0"/>
                  </a:lnTo>
                  <a:lnTo>
                    <a:pt x="9199" y="0"/>
                  </a:lnTo>
                  <a:lnTo>
                    <a:pt x="9161" y="0"/>
                  </a:lnTo>
                  <a:lnTo>
                    <a:pt x="9120" y="0"/>
                  </a:lnTo>
                  <a:lnTo>
                    <a:pt x="9081" y="0"/>
                  </a:lnTo>
                  <a:lnTo>
                    <a:pt x="9040" y="0"/>
                  </a:lnTo>
                  <a:lnTo>
                    <a:pt x="9000" y="0"/>
                  </a:lnTo>
                  <a:lnTo>
                    <a:pt x="8958" y="0"/>
                  </a:lnTo>
                  <a:lnTo>
                    <a:pt x="8916" y="0"/>
                  </a:lnTo>
                  <a:lnTo>
                    <a:pt x="8874" y="0"/>
                  </a:lnTo>
                  <a:lnTo>
                    <a:pt x="8832" y="0"/>
                  </a:lnTo>
                  <a:lnTo>
                    <a:pt x="8789" y="0"/>
                  </a:lnTo>
                  <a:lnTo>
                    <a:pt x="8746" y="0"/>
                  </a:lnTo>
                  <a:lnTo>
                    <a:pt x="8702" y="0"/>
                  </a:lnTo>
                  <a:lnTo>
                    <a:pt x="8658" y="0"/>
                  </a:lnTo>
                  <a:lnTo>
                    <a:pt x="8614" y="0"/>
                  </a:lnTo>
                  <a:lnTo>
                    <a:pt x="8569" y="0"/>
                  </a:lnTo>
                  <a:lnTo>
                    <a:pt x="8525" y="0"/>
                  </a:lnTo>
                  <a:lnTo>
                    <a:pt x="8479" y="0"/>
                  </a:lnTo>
                  <a:lnTo>
                    <a:pt x="8434" y="0"/>
                  </a:lnTo>
                  <a:lnTo>
                    <a:pt x="8388" y="0"/>
                  </a:lnTo>
                  <a:lnTo>
                    <a:pt x="8342" y="0"/>
                  </a:lnTo>
                  <a:lnTo>
                    <a:pt x="8296" y="0"/>
                  </a:lnTo>
                  <a:lnTo>
                    <a:pt x="8250" y="0"/>
                  </a:lnTo>
                  <a:lnTo>
                    <a:pt x="8203" y="0"/>
                  </a:lnTo>
                  <a:lnTo>
                    <a:pt x="8156" y="0"/>
                  </a:lnTo>
                  <a:lnTo>
                    <a:pt x="8107" y="0"/>
                  </a:lnTo>
                  <a:lnTo>
                    <a:pt x="8060" y="0"/>
                  </a:lnTo>
                  <a:lnTo>
                    <a:pt x="8012" y="0"/>
                  </a:lnTo>
                  <a:lnTo>
                    <a:pt x="7964" y="0"/>
                  </a:lnTo>
                  <a:lnTo>
                    <a:pt x="7914" y="0"/>
                  </a:lnTo>
                  <a:lnTo>
                    <a:pt x="7866" y="0"/>
                  </a:lnTo>
                  <a:lnTo>
                    <a:pt x="7817" y="0"/>
                  </a:lnTo>
                  <a:lnTo>
                    <a:pt x="7767" y="0"/>
                  </a:lnTo>
                  <a:lnTo>
                    <a:pt x="7718" y="0"/>
                  </a:lnTo>
                  <a:lnTo>
                    <a:pt x="7667" y="0"/>
                  </a:lnTo>
                  <a:lnTo>
                    <a:pt x="7618" y="0"/>
                  </a:lnTo>
                  <a:lnTo>
                    <a:pt x="7567" y="0"/>
                  </a:lnTo>
                  <a:lnTo>
                    <a:pt x="7517" y="0"/>
                  </a:lnTo>
                  <a:lnTo>
                    <a:pt x="7466" y="0"/>
                  </a:lnTo>
                  <a:lnTo>
                    <a:pt x="7415" y="0"/>
                  </a:lnTo>
                  <a:lnTo>
                    <a:pt x="7364" y="0"/>
                  </a:lnTo>
                  <a:lnTo>
                    <a:pt x="7313" y="0"/>
                  </a:lnTo>
                  <a:lnTo>
                    <a:pt x="7261" y="0"/>
                  </a:lnTo>
                  <a:lnTo>
                    <a:pt x="7210" y="0"/>
                  </a:lnTo>
                  <a:lnTo>
                    <a:pt x="7157" y="0"/>
                  </a:lnTo>
                  <a:lnTo>
                    <a:pt x="7105" y="0"/>
                  </a:lnTo>
                  <a:lnTo>
                    <a:pt x="7053" y="0"/>
                  </a:lnTo>
                  <a:lnTo>
                    <a:pt x="7000" y="0"/>
                  </a:lnTo>
                  <a:lnTo>
                    <a:pt x="6947" y="0"/>
                  </a:lnTo>
                  <a:lnTo>
                    <a:pt x="6895" y="0"/>
                  </a:lnTo>
                  <a:lnTo>
                    <a:pt x="6842" y="0"/>
                  </a:lnTo>
                  <a:lnTo>
                    <a:pt x="6789" y="0"/>
                  </a:lnTo>
                  <a:lnTo>
                    <a:pt x="6736" y="0"/>
                  </a:lnTo>
                  <a:lnTo>
                    <a:pt x="6683" y="0"/>
                  </a:lnTo>
                  <a:lnTo>
                    <a:pt x="6629" y="0"/>
                  </a:lnTo>
                  <a:lnTo>
                    <a:pt x="6575" y="0"/>
                  </a:lnTo>
                  <a:lnTo>
                    <a:pt x="6522" y="0"/>
                  </a:lnTo>
                  <a:lnTo>
                    <a:pt x="6468" y="0"/>
                  </a:lnTo>
                  <a:lnTo>
                    <a:pt x="6414" y="0"/>
                  </a:lnTo>
                  <a:lnTo>
                    <a:pt x="6360" y="0"/>
                  </a:lnTo>
                  <a:lnTo>
                    <a:pt x="6305" y="0"/>
                  </a:lnTo>
                  <a:lnTo>
                    <a:pt x="6252" y="0"/>
                  </a:lnTo>
                  <a:lnTo>
                    <a:pt x="6197" y="0"/>
                  </a:lnTo>
                  <a:lnTo>
                    <a:pt x="6143" y="0"/>
                  </a:lnTo>
                  <a:lnTo>
                    <a:pt x="6088" y="0"/>
                  </a:lnTo>
                  <a:lnTo>
                    <a:pt x="6033" y="0"/>
                  </a:lnTo>
                  <a:lnTo>
                    <a:pt x="5979" y="0"/>
                  </a:lnTo>
                  <a:lnTo>
                    <a:pt x="5925" y="0"/>
                  </a:lnTo>
                  <a:lnTo>
                    <a:pt x="5870" y="0"/>
                  </a:lnTo>
                  <a:lnTo>
                    <a:pt x="5815" y="0"/>
                  </a:lnTo>
                  <a:lnTo>
                    <a:pt x="5760" y="0"/>
                  </a:lnTo>
                  <a:lnTo>
                    <a:pt x="5705" y="0"/>
                  </a:lnTo>
                  <a:lnTo>
                    <a:pt x="5650" y="0"/>
                  </a:lnTo>
                  <a:lnTo>
                    <a:pt x="5595" y="0"/>
                  </a:lnTo>
                  <a:lnTo>
                    <a:pt x="5540" y="0"/>
                  </a:lnTo>
                  <a:lnTo>
                    <a:pt x="5485" y="0"/>
                  </a:lnTo>
                  <a:lnTo>
                    <a:pt x="5430" y="0"/>
                  </a:lnTo>
                  <a:lnTo>
                    <a:pt x="5375" y="0"/>
                  </a:lnTo>
                  <a:lnTo>
                    <a:pt x="5321" y="0"/>
                  </a:lnTo>
                  <a:lnTo>
                    <a:pt x="5266" y="0"/>
                  </a:lnTo>
                  <a:lnTo>
                    <a:pt x="5211" y="0"/>
                  </a:lnTo>
                  <a:lnTo>
                    <a:pt x="5156" y="0"/>
                  </a:lnTo>
                  <a:lnTo>
                    <a:pt x="5100" y="0"/>
                  </a:lnTo>
                  <a:lnTo>
                    <a:pt x="5046" y="0"/>
                  </a:lnTo>
                  <a:lnTo>
                    <a:pt x="4991" y="0"/>
                  </a:lnTo>
                  <a:lnTo>
                    <a:pt x="4936" y="0"/>
                  </a:lnTo>
                  <a:lnTo>
                    <a:pt x="4881" y="0"/>
                  </a:lnTo>
                  <a:lnTo>
                    <a:pt x="4826" y="0"/>
                  </a:lnTo>
                  <a:lnTo>
                    <a:pt x="4771" y="0"/>
                  </a:lnTo>
                  <a:lnTo>
                    <a:pt x="4716" y="0"/>
                  </a:lnTo>
                  <a:lnTo>
                    <a:pt x="4661" y="0"/>
                  </a:lnTo>
                  <a:lnTo>
                    <a:pt x="4608" y="0"/>
                  </a:lnTo>
                  <a:lnTo>
                    <a:pt x="4553" y="0"/>
                  </a:lnTo>
                  <a:lnTo>
                    <a:pt x="4498" y="0"/>
                  </a:lnTo>
                  <a:lnTo>
                    <a:pt x="4444" y="0"/>
                  </a:lnTo>
                  <a:lnTo>
                    <a:pt x="4389" y="0"/>
                  </a:lnTo>
                  <a:lnTo>
                    <a:pt x="4336" y="0"/>
                  </a:lnTo>
                  <a:lnTo>
                    <a:pt x="4281" y="0"/>
                  </a:lnTo>
                  <a:lnTo>
                    <a:pt x="4227" y="0"/>
                  </a:lnTo>
                  <a:lnTo>
                    <a:pt x="4173" y="0"/>
                  </a:lnTo>
                  <a:lnTo>
                    <a:pt x="4119" y="0"/>
                  </a:lnTo>
                  <a:lnTo>
                    <a:pt x="4066" y="0"/>
                  </a:lnTo>
                  <a:lnTo>
                    <a:pt x="4012" y="0"/>
                  </a:lnTo>
                  <a:lnTo>
                    <a:pt x="3958" y="0"/>
                  </a:lnTo>
                  <a:lnTo>
                    <a:pt x="3905" y="0"/>
                  </a:lnTo>
                  <a:lnTo>
                    <a:pt x="3852" y="0"/>
                  </a:lnTo>
                  <a:lnTo>
                    <a:pt x="3799" y="0"/>
                  </a:lnTo>
                  <a:lnTo>
                    <a:pt x="3746" y="0"/>
                  </a:lnTo>
                  <a:lnTo>
                    <a:pt x="3694" y="0"/>
                  </a:lnTo>
                  <a:lnTo>
                    <a:pt x="3641" y="0"/>
                  </a:lnTo>
                  <a:lnTo>
                    <a:pt x="3588" y="0"/>
                  </a:lnTo>
                  <a:lnTo>
                    <a:pt x="3536" y="0"/>
                  </a:lnTo>
                  <a:lnTo>
                    <a:pt x="3484" y="0"/>
                  </a:lnTo>
                  <a:lnTo>
                    <a:pt x="3431" y="0"/>
                  </a:lnTo>
                  <a:lnTo>
                    <a:pt x="3380" y="0"/>
                  </a:lnTo>
                  <a:lnTo>
                    <a:pt x="3328" y="0"/>
                  </a:lnTo>
                  <a:lnTo>
                    <a:pt x="3277" y="0"/>
                  </a:lnTo>
                  <a:lnTo>
                    <a:pt x="3226" y="0"/>
                  </a:lnTo>
                  <a:lnTo>
                    <a:pt x="3174" y="0"/>
                  </a:lnTo>
                  <a:lnTo>
                    <a:pt x="3124" y="0"/>
                  </a:lnTo>
                  <a:lnTo>
                    <a:pt x="3073" y="0"/>
                  </a:lnTo>
                  <a:lnTo>
                    <a:pt x="3023" y="0"/>
                  </a:lnTo>
                  <a:lnTo>
                    <a:pt x="2974" y="0"/>
                  </a:lnTo>
                  <a:lnTo>
                    <a:pt x="2923" y="0"/>
                  </a:lnTo>
                  <a:lnTo>
                    <a:pt x="2874" y="0"/>
                  </a:lnTo>
                  <a:lnTo>
                    <a:pt x="2824" y="0"/>
                  </a:lnTo>
                  <a:lnTo>
                    <a:pt x="2775" y="0"/>
                  </a:lnTo>
                  <a:lnTo>
                    <a:pt x="2727" y="0"/>
                  </a:lnTo>
                  <a:lnTo>
                    <a:pt x="2677" y="0"/>
                  </a:lnTo>
                  <a:lnTo>
                    <a:pt x="2629" y="0"/>
                  </a:lnTo>
                  <a:lnTo>
                    <a:pt x="2581" y="0"/>
                  </a:lnTo>
                  <a:lnTo>
                    <a:pt x="2534" y="0"/>
                  </a:lnTo>
                  <a:lnTo>
                    <a:pt x="2485" y="0"/>
                  </a:lnTo>
                  <a:lnTo>
                    <a:pt x="2438" y="0"/>
                  </a:lnTo>
                  <a:lnTo>
                    <a:pt x="2392" y="0"/>
                  </a:lnTo>
                  <a:lnTo>
                    <a:pt x="2345" y="0"/>
                  </a:lnTo>
                  <a:lnTo>
                    <a:pt x="2299" y="0"/>
                  </a:lnTo>
                  <a:lnTo>
                    <a:pt x="2253" y="0"/>
                  </a:lnTo>
                  <a:lnTo>
                    <a:pt x="2207" y="0"/>
                  </a:lnTo>
                  <a:lnTo>
                    <a:pt x="2162" y="0"/>
                  </a:lnTo>
                  <a:lnTo>
                    <a:pt x="2115" y="0"/>
                  </a:lnTo>
                  <a:lnTo>
                    <a:pt x="2072" y="0"/>
                  </a:lnTo>
                  <a:lnTo>
                    <a:pt x="2027" y="0"/>
                  </a:lnTo>
                  <a:lnTo>
                    <a:pt x="1983" y="0"/>
                  </a:lnTo>
                  <a:lnTo>
                    <a:pt x="1939" y="0"/>
                  </a:lnTo>
                  <a:lnTo>
                    <a:pt x="1895" y="0"/>
                  </a:lnTo>
                  <a:lnTo>
                    <a:pt x="1852" y="0"/>
                  </a:lnTo>
                  <a:lnTo>
                    <a:pt x="1809" y="0"/>
                  </a:lnTo>
                  <a:lnTo>
                    <a:pt x="1766" y="0"/>
                  </a:lnTo>
                  <a:lnTo>
                    <a:pt x="1725" y="0"/>
                  </a:lnTo>
                  <a:lnTo>
                    <a:pt x="1683" y="0"/>
                  </a:lnTo>
                  <a:lnTo>
                    <a:pt x="1641" y="0"/>
                  </a:lnTo>
                  <a:lnTo>
                    <a:pt x="1601" y="0"/>
                  </a:lnTo>
                  <a:lnTo>
                    <a:pt x="1560" y="0"/>
                  </a:lnTo>
                  <a:lnTo>
                    <a:pt x="1521" y="0"/>
                  </a:lnTo>
                  <a:lnTo>
                    <a:pt x="1481" y="0"/>
                  </a:lnTo>
                  <a:lnTo>
                    <a:pt x="1442" y="0"/>
                  </a:lnTo>
                  <a:lnTo>
                    <a:pt x="1402" y="0"/>
                  </a:lnTo>
                  <a:lnTo>
                    <a:pt x="1364" y="0"/>
                  </a:lnTo>
                  <a:lnTo>
                    <a:pt x="1325" y="0"/>
                  </a:lnTo>
                  <a:lnTo>
                    <a:pt x="1288" y="0"/>
                  </a:lnTo>
                  <a:lnTo>
                    <a:pt x="1251" y="0"/>
                  </a:lnTo>
                  <a:lnTo>
                    <a:pt x="1214" y="0"/>
                  </a:lnTo>
                  <a:lnTo>
                    <a:pt x="1178" y="0"/>
                  </a:lnTo>
                  <a:lnTo>
                    <a:pt x="1142" y="0"/>
                  </a:lnTo>
                  <a:lnTo>
                    <a:pt x="1107" y="0"/>
                  </a:lnTo>
                  <a:lnTo>
                    <a:pt x="1072" y="0"/>
                  </a:lnTo>
                  <a:lnTo>
                    <a:pt x="1037" y="0"/>
                  </a:lnTo>
                  <a:lnTo>
                    <a:pt x="1003" y="0"/>
                  </a:lnTo>
                  <a:lnTo>
                    <a:pt x="969" y="0"/>
                  </a:lnTo>
                  <a:lnTo>
                    <a:pt x="936" y="0"/>
                  </a:lnTo>
                  <a:lnTo>
                    <a:pt x="904" y="0"/>
                  </a:lnTo>
                  <a:lnTo>
                    <a:pt x="871" y="0"/>
                  </a:lnTo>
                  <a:lnTo>
                    <a:pt x="839" y="0"/>
                  </a:lnTo>
                  <a:lnTo>
                    <a:pt x="808" y="0"/>
                  </a:lnTo>
                  <a:lnTo>
                    <a:pt x="778" y="0"/>
                  </a:lnTo>
                  <a:lnTo>
                    <a:pt x="748" y="0"/>
                  </a:lnTo>
                  <a:lnTo>
                    <a:pt x="718" y="0"/>
                  </a:lnTo>
                  <a:lnTo>
                    <a:pt x="689" y="0"/>
                  </a:lnTo>
                  <a:lnTo>
                    <a:pt x="660" y="0"/>
                  </a:lnTo>
                  <a:lnTo>
                    <a:pt x="632" y="0"/>
                  </a:lnTo>
                  <a:lnTo>
                    <a:pt x="604" y="0"/>
                  </a:lnTo>
                  <a:lnTo>
                    <a:pt x="578" y="0"/>
                  </a:lnTo>
                  <a:lnTo>
                    <a:pt x="552" y="0"/>
                  </a:lnTo>
                  <a:lnTo>
                    <a:pt x="525" y="0"/>
                  </a:lnTo>
                  <a:lnTo>
                    <a:pt x="500" y="0"/>
                  </a:lnTo>
                  <a:lnTo>
                    <a:pt x="475" y="0"/>
                  </a:lnTo>
                  <a:lnTo>
                    <a:pt x="451" y="0"/>
                  </a:lnTo>
                  <a:lnTo>
                    <a:pt x="428" y="0"/>
                  </a:lnTo>
                  <a:lnTo>
                    <a:pt x="405" y="0"/>
                  </a:lnTo>
                  <a:lnTo>
                    <a:pt x="382" y="0"/>
                  </a:lnTo>
                  <a:lnTo>
                    <a:pt x="360" y="0"/>
                  </a:lnTo>
                  <a:lnTo>
                    <a:pt x="339" y="0"/>
                  </a:lnTo>
                  <a:lnTo>
                    <a:pt x="318" y="0"/>
                  </a:lnTo>
                  <a:lnTo>
                    <a:pt x="297" y="0"/>
                  </a:lnTo>
                  <a:lnTo>
                    <a:pt x="278" y="0"/>
                  </a:lnTo>
                  <a:lnTo>
                    <a:pt x="259" y="0"/>
                  </a:lnTo>
                  <a:lnTo>
                    <a:pt x="241" y="0"/>
                  </a:lnTo>
                  <a:lnTo>
                    <a:pt x="224" y="0"/>
                  </a:lnTo>
                  <a:lnTo>
                    <a:pt x="206" y="0"/>
                  </a:lnTo>
                  <a:lnTo>
                    <a:pt x="189" y="0"/>
                  </a:lnTo>
                  <a:lnTo>
                    <a:pt x="174" y="0"/>
                  </a:lnTo>
                  <a:lnTo>
                    <a:pt x="159" y="0"/>
                  </a:lnTo>
                  <a:lnTo>
                    <a:pt x="144" y="0"/>
                  </a:lnTo>
                  <a:lnTo>
                    <a:pt x="130" y="0"/>
                  </a:lnTo>
                  <a:lnTo>
                    <a:pt x="117" y="0"/>
                  </a:lnTo>
                  <a:lnTo>
                    <a:pt x="105" y="0"/>
                  </a:lnTo>
                  <a:lnTo>
                    <a:pt x="93" y="0"/>
                  </a:lnTo>
                  <a:lnTo>
                    <a:pt x="82" y="0"/>
                  </a:lnTo>
                  <a:lnTo>
                    <a:pt x="72" y="0"/>
                  </a:lnTo>
                  <a:lnTo>
                    <a:pt x="62" y="0"/>
                  </a:lnTo>
                  <a:lnTo>
                    <a:pt x="52" y="0"/>
                  </a:lnTo>
                  <a:lnTo>
                    <a:pt x="45" y="0"/>
                  </a:lnTo>
                  <a:lnTo>
                    <a:pt x="37" y="0"/>
                  </a:lnTo>
                  <a:lnTo>
                    <a:pt x="29" y="0"/>
                  </a:lnTo>
                  <a:lnTo>
                    <a:pt x="24" y="0"/>
                  </a:lnTo>
                  <a:lnTo>
                    <a:pt x="18" y="0"/>
                  </a:lnTo>
                  <a:lnTo>
                    <a:pt x="13" y="0"/>
                  </a:lnTo>
                  <a:lnTo>
                    <a:pt x="8" y="0"/>
                  </a:lnTo>
                  <a:lnTo>
                    <a:pt x="5" y="0"/>
                  </a:lnTo>
                  <a:lnTo>
                    <a:pt x="3" y="0"/>
                  </a:lnTo>
                  <a:lnTo>
                    <a:pt x="1" y="0"/>
                  </a:lnTo>
                  <a:lnTo>
                    <a:pt x="0" y="0"/>
                  </a:lnTo>
                  <a:lnTo>
                    <a:pt x="0" y="48"/>
                  </a:lnTo>
                  <a:lnTo>
                    <a:pt x="1" y="48"/>
                  </a:lnTo>
                  <a:lnTo>
                    <a:pt x="3" y="48"/>
                  </a:lnTo>
                  <a:lnTo>
                    <a:pt x="5" y="48"/>
                  </a:lnTo>
                  <a:lnTo>
                    <a:pt x="8" y="48"/>
                  </a:lnTo>
                  <a:lnTo>
                    <a:pt x="13" y="48"/>
                  </a:lnTo>
                  <a:lnTo>
                    <a:pt x="18" y="48"/>
                  </a:lnTo>
                  <a:lnTo>
                    <a:pt x="24" y="48"/>
                  </a:lnTo>
                  <a:lnTo>
                    <a:pt x="29" y="48"/>
                  </a:lnTo>
                  <a:lnTo>
                    <a:pt x="37" y="48"/>
                  </a:lnTo>
                  <a:lnTo>
                    <a:pt x="45" y="48"/>
                  </a:lnTo>
                  <a:lnTo>
                    <a:pt x="52" y="48"/>
                  </a:lnTo>
                  <a:lnTo>
                    <a:pt x="62" y="48"/>
                  </a:lnTo>
                  <a:lnTo>
                    <a:pt x="72" y="48"/>
                  </a:lnTo>
                  <a:lnTo>
                    <a:pt x="82" y="48"/>
                  </a:lnTo>
                  <a:lnTo>
                    <a:pt x="93" y="48"/>
                  </a:lnTo>
                  <a:lnTo>
                    <a:pt x="105" y="48"/>
                  </a:lnTo>
                  <a:lnTo>
                    <a:pt x="117" y="48"/>
                  </a:lnTo>
                  <a:lnTo>
                    <a:pt x="130" y="48"/>
                  </a:lnTo>
                  <a:lnTo>
                    <a:pt x="144" y="48"/>
                  </a:lnTo>
                  <a:lnTo>
                    <a:pt x="159" y="48"/>
                  </a:lnTo>
                  <a:lnTo>
                    <a:pt x="174" y="48"/>
                  </a:lnTo>
                  <a:lnTo>
                    <a:pt x="189" y="48"/>
                  </a:lnTo>
                  <a:lnTo>
                    <a:pt x="206" y="48"/>
                  </a:lnTo>
                  <a:lnTo>
                    <a:pt x="224" y="48"/>
                  </a:lnTo>
                  <a:lnTo>
                    <a:pt x="241" y="48"/>
                  </a:lnTo>
                  <a:lnTo>
                    <a:pt x="259" y="48"/>
                  </a:lnTo>
                  <a:lnTo>
                    <a:pt x="278" y="48"/>
                  </a:lnTo>
                  <a:lnTo>
                    <a:pt x="297" y="48"/>
                  </a:lnTo>
                  <a:lnTo>
                    <a:pt x="318" y="48"/>
                  </a:lnTo>
                  <a:lnTo>
                    <a:pt x="339" y="48"/>
                  </a:lnTo>
                  <a:lnTo>
                    <a:pt x="360" y="48"/>
                  </a:lnTo>
                  <a:lnTo>
                    <a:pt x="382" y="48"/>
                  </a:lnTo>
                  <a:lnTo>
                    <a:pt x="403" y="48"/>
                  </a:lnTo>
                  <a:lnTo>
                    <a:pt x="427" y="48"/>
                  </a:lnTo>
                  <a:lnTo>
                    <a:pt x="451" y="48"/>
                  </a:lnTo>
                  <a:lnTo>
                    <a:pt x="475" y="48"/>
                  </a:lnTo>
                  <a:lnTo>
                    <a:pt x="500" y="48"/>
                  </a:lnTo>
                  <a:lnTo>
                    <a:pt x="525" y="48"/>
                  </a:lnTo>
                  <a:lnTo>
                    <a:pt x="551" y="48"/>
                  </a:lnTo>
                  <a:lnTo>
                    <a:pt x="577" y="48"/>
                  </a:lnTo>
                  <a:lnTo>
                    <a:pt x="604" y="48"/>
                  </a:lnTo>
                  <a:lnTo>
                    <a:pt x="632" y="48"/>
                  </a:lnTo>
                  <a:lnTo>
                    <a:pt x="660" y="48"/>
                  </a:lnTo>
                  <a:lnTo>
                    <a:pt x="689" y="48"/>
                  </a:lnTo>
                  <a:lnTo>
                    <a:pt x="717" y="48"/>
                  </a:lnTo>
                  <a:lnTo>
                    <a:pt x="747" y="48"/>
                  </a:lnTo>
                  <a:lnTo>
                    <a:pt x="778" y="48"/>
                  </a:lnTo>
                  <a:lnTo>
                    <a:pt x="808" y="48"/>
                  </a:lnTo>
                  <a:lnTo>
                    <a:pt x="839" y="48"/>
                  </a:lnTo>
                  <a:lnTo>
                    <a:pt x="871" y="48"/>
                  </a:lnTo>
                  <a:lnTo>
                    <a:pt x="903" y="48"/>
                  </a:lnTo>
                  <a:lnTo>
                    <a:pt x="936" y="48"/>
                  </a:lnTo>
                  <a:lnTo>
                    <a:pt x="969" y="48"/>
                  </a:lnTo>
                  <a:lnTo>
                    <a:pt x="1003" y="48"/>
                  </a:lnTo>
                  <a:lnTo>
                    <a:pt x="1037" y="48"/>
                  </a:lnTo>
                  <a:lnTo>
                    <a:pt x="1071" y="48"/>
                  </a:lnTo>
                  <a:lnTo>
                    <a:pt x="1106" y="48"/>
                  </a:lnTo>
                  <a:lnTo>
                    <a:pt x="1141" y="48"/>
                  </a:lnTo>
                  <a:lnTo>
                    <a:pt x="1177" y="48"/>
                  </a:lnTo>
                  <a:lnTo>
                    <a:pt x="1213" y="48"/>
                  </a:lnTo>
                  <a:lnTo>
                    <a:pt x="1251" y="48"/>
                  </a:lnTo>
                  <a:lnTo>
                    <a:pt x="1288" y="48"/>
                  </a:lnTo>
                  <a:lnTo>
                    <a:pt x="1325" y="48"/>
                  </a:lnTo>
                  <a:lnTo>
                    <a:pt x="1364" y="48"/>
                  </a:lnTo>
                  <a:lnTo>
                    <a:pt x="1402" y="48"/>
                  </a:lnTo>
                  <a:lnTo>
                    <a:pt x="1441" y="48"/>
                  </a:lnTo>
                  <a:lnTo>
                    <a:pt x="1480" y="48"/>
                  </a:lnTo>
                  <a:lnTo>
                    <a:pt x="1520" y="48"/>
                  </a:lnTo>
                  <a:lnTo>
                    <a:pt x="1560" y="48"/>
                  </a:lnTo>
                  <a:lnTo>
                    <a:pt x="1601" y="48"/>
                  </a:lnTo>
                  <a:lnTo>
                    <a:pt x="1641" y="48"/>
                  </a:lnTo>
                  <a:lnTo>
                    <a:pt x="1683" y="48"/>
                  </a:lnTo>
                  <a:lnTo>
                    <a:pt x="1725" y="48"/>
                  </a:lnTo>
                  <a:lnTo>
                    <a:pt x="1766" y="48"/>
                  </a:lnTo>
                  <a:lnTo>
                    <a:pt x="1808" y="48"/>
                  </a:lnTo>
                  <a:lnTo>
                    <a:pt x="1851" y="48"/>
                  </a:lnTo>
                  <a:lnTo>
                    <a:pt x="1895" y="48"/>
                  </a:lnTo>
                  <a:lnTo>
                    <a:pt x="1938" y="48"/>
                  </a:lnTo>
                  <a:lnTo>
                    <a:pt x="1982" y="48"/>
                  </a:lnTo>
                  <a:lnTo>
                    <a:pt x="2025" y="48"/>
                  </a:lnTo>
                  <a:lnTo>
                    <a:pt x="2070" y="48"/>
                  </a:lnTo>
                  <a:lnTo>
                    <a:pt x="2115" y="48"/>
                  </a:lnTo>
                  <a:lnTo>
                    <a:pt x="2160" y="48"/>
                  </a:lnTo>
                  <a:lnTo>
                    <a:pt x="2205" y="48"/>
                  </a:lnTo>
                  <a:lnTo>
                    <a:pt x="2252" y="48"/>
                  </a:lnTo>
                  <a:lnTo>
                    <a:pt x="2298" y="48"/>
                  </a:lnTo>
                  <a:lnTo>
                    <a:pt x="2344" y="48"/>
                  </a:lnTo>
                  <a:lnTo>
                    <a:pt x="2391" y="48"/>
                  </a:lnTo>
                  <a:lnTo>
                    <a:pt x="2438" y="48"/>
                  </a:lnTo>
                  <a:lnTo>
                    <a:pt x="2485" y="48"/>
                  </a:lnTo>
                  <a:lnTo>
                    <a:pt x="2532" y="48"/>
                  </a:lnTo>
                  <a:lnTo>
                    <a:pt x="2581" y="48"/>
                  </a:lnTo>
                  <a:lnTo>
                    <a:pt x="2628" y="48"/>
                  </a:lnTo>
                  <a:lnTo>
                    <a:pt x="2676" y="48"/>
                  </a:lnTo>
                  <a:lnTo>
                    <a:pt x="2726" y="48"/>
                  </a:lnTo>
                  <a:lnTo>
                    <a:pt x="2774" y="48"/>
                  </a:lnTo>
                  <a:lnTo>
                    <a:pt x="2823" y="48"/>
                  </a:lnTo>
                  <a:lnTo>
                    <a:pt x="2873" y="48"/>
                  </a:lnTo>
                  <a:lnTo>
                    <a:pt x="2922" y="48"/>
                  </a:lnTo>
                  <a:lnTo>
                    <a:pt x="2973" y="48"/>
                  </a:lnTo>
                  <a:lnTo>
                    <a:pt x="3022" y="48"/>
                  </a:lnTo>
                  <a:lnTo>
                    <a:pt x="3072" y="48"/>
                  </a:lnTo>
                  <a:lnTo>
                    <a:pt x="3123" y="48"/>
                  </a:lnTo>
                  <a:lnTo>
                    <a:pt x="3173" y="48"/>
                  </a:lnTo>
                  <a:lnTo>
                    <a:pt x="3225" y="48"/>
                  </a:lnTo>
                  <a:lnTo>
                    <a:pt x="3275" y="48"/>
                  </a:lnTo>
                  <a:lnTo>
                    <a:pt x="3327" y="48"/>
                  </a:lnTo>
                  <a:lnTo>
                    <a:pt x="3379" y="48"/>
                  </a:lnTo>
                  <a:lnTo>
                    <a:pt x="3430" y="48"/>
                  </a:lnTo>
                  <a:lnTo>
                    <a:pt x="3483" y="48"/>
                  </a:lnTo>
                  <a:lnTo>
                    <a:pt x="3534" y="48"/>
                  </a:lnTo>
                  <a:lnTo>
                    <a:pt x="3587" y="48"/>
                  </a:lnTo>
                  <a:lnTo>
                    <a:pt x="3639" y="48"/>
                  </a:lnTo>
                  <a:lnTo>
                    <a:pt x="3691" y="48"/>
                  </a:lnTo>
                  <a:lnTo>
                    <a:pt x="3744" y="48"/>
                  </a:lnTo>
                  <a:lnTo>
                    <a:pt x="3798" y="48"/>
                  </a:lnTo>
                  <a:lnTo>
                    <a:pt x="3850" y="48"/>
                  </a:lnTo>
                  <a:lnTo>
                    <a:pt x="3903" y="48"/>
                  </a:lnTo>
                  <a:lnTo>
                    <a:pt x="3957" y="48"/>
                  </a:lnTo>
                  <a:lnTo>
                    <a:pt x="4011" y="48"/>
                  </a:lnTo>
                  <a:lnTo>
                    <a:pt x="4064" y="48"/>
                  </a:lnTo>
                  <a:lnTo>
                    <a:pt x="4118" y="48"/>
                  </a:lnTo>
                  <a:lnTo>
                    <a:pt x="4172" y="48"/>
                  </a:lnTo>
                  <a:lnTo>
                    <a:pt x="4226" y="48"/>
                  </a:lnTo>
                  <a:lnTo>
                    <a:pt x="4280" y="48"/>
                  </a:lnTo>
                  <a:lnTo>
                    <a:pt x="4333" y="48"/>
                  </a:lnTo>
                  <a:lnTo>
                    <a:pt x="4388" y="48"/>
                  </a:lnTo>
                  <a:lnTo>
                    <a:pt x="4442" y="48"/>
                  </a:lnTo>
                  <a:lnTo>
                    <a:pt x="4497" y="48"/>
                  </a:lnTo>
                  <a:lnTo>
                    <a:pt x="4551" y="48"/>
                  </a:lnTo>
                  <a:lnTo>
                    <a:pt x="4605" y="48"/>
                  </a:lnTo>
                  <a:lnTo>
                    <a:pt x="4660" y="48"/>
                  </a:lnTo>
                  <a:lnTo>
                    <a:pt x="4715" y="48"/>
                  </a:lnTo>
                  <a:lnTo>
                    <a:pt x="4770" y="48"/>
                  </a:lnTo>
                  <a:lnTo>
                    <a:pt x="4825" y="48"/>
                  </a:lnTo>
                  <a:lnTo>
                    <a:pt x="4880" y="48"/>
                  </a:lnTo>
                  <a:lnTo>
                    <a:pt x="4935" y="48"/>
                  </a:lnTo>
                  <a:lnTo>
                    <a:pt x="4990" y="48"/>
                  </a:lnTo>
                  <a:lnTo>
                    <a:pt x="5044" y="48"/>
                  </a:lnTo>
                  <a:lnTo>
                    <a:pt x="5099" y="48"/>
                  </a:lnTo>
                  <a:lnTo>
                    <a:pt x="5154" y="48"/>
                  </a:lnTo>
                  <a:lnTo>
                    <a:pt x="5209" y="48"/>
                  </a:lnTo>
                  <a:lnTo>
                    <a:pt x="5264" y="48"/>
                  </a:lnTo>
                  <a:lnTo>
                    <a:pt x="5319" y="48"/>
                  </a:lnTo>
                  <a:lnTo>
                    <a:pt x="5373" y="48"/>
                  </a:lnTo>
                  <a:lnTo>
                    <a:pt x="5429" y="48"/>
                  </a:lnTo>
                  <a:lnTo>
                    <a:pt x="5483" y="48"/>
                  </a:lnTo>
                  <a:lnTo>
                    <a:pt x="5538" y="48"/>
                  </a:lnTo>
                  <a:lnTo>
                    <a:pt x="5593" y="48"/>
                  </a:lnTo>
                  <a:lnTo>
                    <a:pt x="5648" y="48"/>
                  </a:lnTo>
                  <a:lnTo>
                    <a:pt x="5703" y="48"/>
                  </a:lnTo>
                  <a:lnTo>
                    <a:pt x="5758" y="48"/>
                  </a:lnTo>
                  <a:lnTo>
                    <a:pt x="5813" y="48"/>
                  </a:lnTo>
                  <a:lnTo>
                    <a:pt x="5868" y="48"/>
                  </a:lnTo>
                  <a:lnTo>
                    <a:pt x="5922" y="48"/>
                  </a:lnTo>
                  <a:lnTo>
                    <a:pt x="5977" y="48"/>
                  </a:lnTo>
                  <a:lnTo>
                    <a:pt x="6031" y="48"/>
                  </a:lnTo>
                  <a:lnTo>
                    <a:pt x="6086" y="48"/>
                  </a:lnTo>
                  <a:lnTo>
                    <a:pt x="6141" y="48"/>
                  </a:lnTo>
                  <a:lnTo>
                    <a:pt x="6195" y="48"/>
                  </a:lnTo>
                  <a:lnTo>
                    <a:pt x="6249" y="48"/>
                  </a:lnTo>
                  <a:lnTo>
                    <a:pt x="6303" y="48"/>
                  </a:lnTo>
                  <a:lnTo>
                    <a:pt x="6358" y="48"/>
                  </a:lnTo>
                  <a:lnTo>
                    <a:pt x="6412" y="48"/>
                  </a:lnTo>
                  <a:lnTo>
                    <a:pt x="6466" y="48"/>
                  </a:lnTo>
                  <a:lnTo>
                    <a:pt x="6519" y="48"/>
                  </a:lnTo>
                  <a:lnTo>
                    <a:pt x="6573" y="48"/>
                  </a:lnTo>
                  <a:lnTo>
                    <a:pt x="6627" y="48"/>
                  </a:lnTo>
                  <a:lnTo>
                    <a:pt x="6681" y="48"/>
                  </a:lnTo>
                  <a:lnTo>
                    <a:pt x="6733" y="48"/>
                  </a:lnTo>
                  <a:lnTo>
                    <a:pt x="6787" y="48"/>
                  </a:lnTo>
                  <a:lnTo>
                    <a:pt x="6840" y="48"/>
                  </a:lnTo>
                  <a:lnTo>
                    <a:pt x="6892" y="48"/>
                  </a:lnTo>
                  <a:lnTo>
                    <a:pt x="6945" y="48"/>
                  </a:lnTo>
                  <a:lnTo>
                    <a:pt x="6998" y="48"/>
                  </a:lnTo>
                  <a:lnTo>
                    <a:pt x="7051" y="48"/>
                  </a:lnTo>
                  <a:lnTo>
                    <a:pt x="7103" y="48"/>
                  </a:lnTo>
                  <a:lnTo>
                    <a:pt x="7155" y="48"/>
                  </a:lnTo>
                  <a:lnTo>
                    <a:pt x="7206" y="48"/>
                  </a:lnTo>
                  <a:lnTo>
                    <a:pt x="7258" y="48"/>
                  </a:lnTo>
                  <a:lnTo>
                    <a:pt x="7310" y="48"/>
                  </a:lnTo>
                  <a:lnTo>
                    <a:pt x="7361" y="48"/>
                  </a:lnTo>
                  <a:lnTo>
                    <a:pt x="7413" y="48"/>
                  </a:lnTo>
                  <a:lnTo>
                    <a:pt x="7463" y="48"/>
                  </a:lnTo>
                  <a:lnTo>
                    <a:pt x="7514" y="48"/>
                  </a:lnTo>
                  <a:lnTo>
                    <a:pt x="7565" y="48"/>
                  </a:lnTo>
                  <a:lnTo>
                    <a:pt x="7615" y="48"/>
                  </a:lnTo>
                  <a:lnTo>
                    <a:pt x="7665" y="48"/>
                  </a:lnTo>
                  <a:lnTo>
                    <a:pt x="7714" y="48"/>
                  </a:lnTo>
                  <a:lnTo>
                    <a:pt x="7765" y="48"/>
                  </a:lnTo>
                  <a:lnTo>
                    <a:pt x="7814" y="48"/>
                  </a:lnTo>
                  <a:lnTo>
                    <a:pt x="7863" y="48"/>
                  </a:lnTo>
                  <a:lnTo>
                    <a:pt x="7912" y="48"/>
                  </a:lnTo>
                  <a:lnTo>
                    <a:pt x="7960" y="48"/>
                  </a:lnTo>
                  <a:lnTo>
                    <a:pt x="8009" y="48"/>
                  </a:lnTo>
                  <a:lnTo>
                    <a:pt x="8057" y="48"/>
                  </a:lnTo>
                  <a:lnTo>
                    <a:pt x="8105" y="48"/>
                  </a:lnTo>
                  <a:lnTo>
                    <a:pt x="8152" y="48"/>
                  </a:lnTo>
                  <a:lnTo>
                    <a:pt x="8200" y="48"/>
                  </a:lnTo>
                  <a:lnTo>
                    <a:pt x="8247" y="48"/>
                  </a:lnTo>
                  <a:lnTo>
                    <a:pt x="8293" y="48"/>
                  </a:lnTo>
                  <a:lnTo>
                    <a:pt x="8340" y="48"/>
                  </a:lnTo>
                  <a:lnTo>
                    <a:pt x="8386" y="48"/>
                  </a:lnTo>
                  <a:lnTo>
                    <a:pt x="8431" y="48"/>
                  </a:lnTo>
                  <a:lnTo>
                    <a:pt x="8477" y="48"/>
                  </a:lnTo>
                  <a:lnTo>
                    <a:pt x="8522" y="48"/>
                  </a:lnTo>
                  <a:lnTo>
                    <a:pt x="8567" y="48"/>
                  </a:lnTo>
                  <a:lnTo>
                    <a:pt x="8611" y="48"/>
                  </a:lnTo>
                  <a:lnTo>
                    <a:pt x="8655" y="48"/>
                  </a:lnTo>
                  <a:lnTo>
                    <a:pt x="8699" y="48"/>
                  </a:lnTo>
                  <a:lnTo>
                    <a:pt x="8743" y="48"/>
                  </a:lnTo>
                  <a:lnTo>
                    <a:pt x="8786" y="48"/>
                  </a:lnTo>
                  <a:lnTo>
                    <a:pt x="8828" y="48"/>
                  </a:lnTo>
                  <a:lnTo>
                    <a:pt x="8871" y="48"/>
                  </a:lnTo>
                  <a:lnTo>
                    <a:pt x="8913" y="48"/>
                  </a:lnTo>
                  <a:lnTo>
                    <a:pt x="8955" y="48"/>
                  </a:lnTo>
                  <a:lnTo>
                    <a:pt x="8996" y="48"/>
                  </a:lnTo>
                  <a:lnTo>
                    <a:pt x="9037" y="48"/>
                  </a:lnTo>
                  <a:lnTo>
                    <a:pt x="9077" y="48"/>
                  </a:lnTo>
                  <a:lnTo>
                    <a:pt x="9117" y="48"/>
                  </a:lnTo>
                  <a:lnTo>
                    <a:pt x="9158" y="48"/>
                  </a:lnTo>
                  <a:lnTo>
                    <a:pt x="9196" y="48"/>
                  </a:lnTo>
                  <a:lnTo>
                    <a:pt x="9235" y="48"/>
                  </a:lnTo>
                  <a:lnTo>
                    <a:pt x="9274" y="48"/>
                  </a:lnTo>
                  <a:lnTo>
                    <a:pt x="9312" y="48"/>
                  </a:lnTo>
                  <a:lnTo>
                    <a:pt x="9350" y="48"/>
                  </a:lnTo>
                  <a:lnTo>
                    <a:pt x="9387" y="48"/>
                  </a:lnTo>
                  <a:lnTo>
                    <a:pt x="9423" y="48"/>
                  </a:lnTo>
                  <a:lnTo>
                    <a:pt x="9459" y="48"/>
                  </a:lnTo>
                  <a:lnTo>
                    <a:pt x="9496" y="48"/>
                  </a:lnTo>
                  <a:lnTo>
                    <a:pt x="9531" y="48"/>
                  </a:lnTo>
                  <a:lnTo>
                    <a:pt x="9566" y="48"/>
                  </a:lnTo>
                  <a:lnTo>
                    <a:pt x="9601" y="48"/>
                  </a:lnTo>
                  <a:lnTo>
                    <a:pt x="9635" y="48"/>
                  </a:lnTo>
                  <a:lnTo>
                    <a:pt x="9668" y="48"/>
                  </a:lnTo>
                  <a:lnTo>
                    <a:pt x="9702" y="48"/>
                  </a:lnTo>
                  <a:lnTo>
                    <a:pt x="9734" y="48"/>
                  </a:lnTo>
                  <a:lnTo>
                    <a:pt x="9767" y="48"/>
                  </a:lnTo>
                  <a:lnTo>
                    <a:pt x="9797" y="48"/>
                  </a:lnTo>
                  <a:lnTo>
                    <a:pt x="9829" y="48"/>
                  </a:lnTo>
                  <a:lnTo>
                    <a:pt x="9860" y="48"/>
                  </a:lnTo>
                  <a:lnTo>
                    <a:pt x="9890" y="48"/>
                  </a:lnTo>
                  <a:lnTo>
                    <a:pt x="9919" y="48"/>
                  </a:lnTo>
                  <a:lnTo>
                    <a:pt x="9949" y="48"/>
                  </a:lnTo>
                  <a:lnTo>
                    <a:pt x="9977" y="48"/>
                  </a:lnTo>
                  <a:lnTo>
                    <a:pt x="10005" y="48"/>
                  </a:lnTo>
                  <a:lnTo>
                    <a:pt x="10033" y="48"/>
                  </a:lnTo>
                  <a:lnTo>
                    <a:pt x="10060" y="48"/>
                  </a:lnTo>
                  <a:lnTo>
                    <a:pt x="10086" y="48"/>
                  </a:lnTo>
                  <a:lnTo>
                    <a:pt x="10112" y="48"/>
                  </a:lnTo>
                  <a:lnTo>
                    <a:pt x="10138" y="48"/>
                  </a:lnTo>
                  <a:lnTo>
                    <a:pt x="10163" y="48"/>
                  </a:lnTo>
                  <a:lnTo>
                    <a:pt x="10187" y="48"/>
                  </a:lnTo>
                  <a:lnTo>
                    <a:pt x="10210" y="48"/>
                  </a:lnTo>
                  <a:lnTo>
                    <a:pt x="10233" y="48"/>
                  </a:lnTo>
                  <a:lnTo>
                    <a:pt x="10256" y="48"/>
                  </a:lnTo>
                  <a:lnTo>
                    <a:pt x="10278" y="48"/>
                  </a:lnTo>
                  <a:lnTo>
                    <a:pt x="10299" y="48"/>
                  </a:lnTo>
                  <a:lnTo>
                    <a:pt x="10320" y="48"/>
                  </a:lnTo>
                  <a:lnTo>
                    <a:pt x="10339" y="48"/>
                  </a:lnTo>
                  <a:lnTo>
                    <a:pt x="10359" y="48"/>
                  </a:lnTo>
                  <a:lnTo>
                    <a:pt x="10378" y="48"/>
                  </a:lnTo>
                  <a:lnTo>
                    <a:pt x="10397" y="48"/>
                  </a:lnTo>
                  <a:lnTo>
                    <a:pt x="10414" y="48"/>
                  </a:lnTo>
                  <a:lnTo>
                    <a:pt x="10431" y="48"/>
                  </a:lnTo>
                  <a:lnTo>
                    <a:pt x="10447" y="48"/>
                  </a:lnTo>
                  <a:lnTo>
                    <a:pt x="10463" y="48"/>
                  </a:lnTo>
                  <a:lnTo>
                    <a:pt x="10479" y="48"/>
                  </a:lnTo>
                  <a:lnTo>
                    <a:pt x="10493" y="48"/>
                  </a:lnTo>
                  <a:lnTo>
                    <a:pt x="10506" y="48"/>
                  </a:lnTo>
                  <a:lnTo>
                    <a:pt x="10519" y="48"/>
                  </a:lnTo>
                  <a:lnTo>
                    <a:pt x="10533" y="48"/>
                  </a:lnTo>
                  <a:lnTo>
                    <a:pt x="10544" y="48"/>
                  </a:lnTo>
                  <a:lnTo>
                    <a:pt x="10556" y="48"/>
                  </a:lnTo>
                  <a:lnTo>
                    <a:pt x="10566" y="48"/>
                  </a:lnTo>
                  <a:lnTo>
                    <a:pt x="10575" y="48"/>
                  </a:lnTo>
                  <a:lnTo>
                    <a:pt x="10584" y="48"/>
                  </a:lnTo>
                  <a:lnTo>
                    <a:pt x="10593" y="48"/>
                  </a:lnTo>
                  <a:lnTo>
                    <a:pt x="10601" y="48"/>
                  </a:lnTo>
                  <a:lnTo>
                    <a:pt x="10607" y="48"/>
                  </a:lnTo>
                  <a:lnTo>
                    <a:pt x="10614" y="48"/>
                  </a:lnTo>
                  <a:lnTo>
                    <a:pt x="10619" y="48"/>
                  </a:lnTo>
                  <a:lnTo>
                    <a:pt x="10624" y="48"/>
                  </a:lnTo>
                  <a:lnTo>
                    <a:pt x="10628" y="48"/>
                  </a:lnTo>
                  <a:lnTo>
                    <a:pt x="10631" y="48"/>
                  </a:lnTo>
                  <a:lnTo>
                    <a:pt x="10635" y="48"/>
                  </a:lnTo>
                  <a:lnTo>
                    <a:pt x="10636" y="48"/>
                  </a:lnTo>
                  <a:lnTo>
                    <a:pt x="10637" y="48"/>
                  </a:lnTo>
                  <a:lnTo>
                    <a:pt x="10638" y="48"/>
                  </a:lnTo>
                  <a:lnTo>
                    <a:pt x="10639" y="48"/>
                  </a:lnTo>
                  <a:lnTo>
                    <a:pt x="10641" y="48"/>
                  </a:lnTo>
                  <a:lnTo>
                    <a:pt x="10642" y="48"/>
                  </a:lnTo>
                  <a:lnTo>
                    <a:pt x="10641" y="32"/>
                  </a:lnTo>
                  <a:lnTo>
                    <a:pt x="10641" y="16"/>
                  </a:lnTo>
                  <a:lnTo>
                    <a:pt x="10641"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 name="Rectangle 2494"/>
            <p:cNvSpPr>
              <a:spLocks noChangeArrowheads="1"/>
            </p:cNvSpPr>
            <p:nvPr userDrawn="1"/>
          </p:nvSpPr>
          <p:spPr bwMode="auto">
            <a:xfrm>
              <a:off x="247"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55" name="Rectangle 2495"/>
            <p:cNvSpPr>
              <a:spLocks noChangeArrowheads="1"/>
            </p:cNvSpPr>
            <p:nvPr userDrawn="1"/>
          </p:nvSpPr>
          <p:spPr bwMode="auto">
            <a:xfrm>
              <a:off x="560"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56" name="Rectangle 2496"/>
            <p:cNvSpPr>
              <a:spLocks noChangeArrowheads="1"/>
            </p:cNvSpPr>
            <p:nvPr userDrawn="1"/>
          </p:nvSpPr>
          <p:spPr bwMode="auto">
            <a:xfrm>
              <a:off x="873"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57" name="Rectangle 2497"/>
            <p:cNvSpPr>
              <a:spLocks noChangeArrowheads="1"/>
            </p:cNvSpPr>
            <p:nvPr userDrawn="1"/>
          </p:nvSpPr>
          <p:spPr bwMode="auto">
            <a:xfrm>
              <a:off x="1186"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58" name="Rectangle 2498"/>
            <p:cNvSpPr>
              <a:spLocks noChangeArrowheads="1"/>
            </p:cNvSpPr>
            <p:nvPr userDrawn="1"/>
          </p:nvSpPr>
          <p:spPr bwMode="auto">
            <a:xfrm>
              <a:off x="1499"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59" name="Rectangle 2499"/>
            <p:cNvSpPr>
              <a:spLocks noChangeArrowheads="1"/>
            </p:cNvSpPr>
            <p:nvPr userDrawn="1"/>
          </p:nvSpPr>
          <p:spPr bwMode="auto">
            <a:xfrm>
              <a:off x="1812"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60" name="Rectangle 2500"/>
            <p:cNvSpPr>
              <a:spLocks noChangeArrowheads="1"/>
            </p:cNvSpPr>
            <p:nvPr userDrawn="1"/>
          </p:nvSpPr>
          <p:spPr bwMode="auto">
            <a:xfrm>
              <a:off x="2125"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61" name="Rectangle 2501"/>
            <p:cNvSpPr>
              <a:spLocks noChangeArrowheads="1"/>
            </p:cNvSpPr>
            <p:nvPr userDrawn="1"/>
          </p:nvSpPr>
          <p:spPr bwMode="auto">
            <a:xfrm>
              <a:off x="2438"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62" name="Rectangle 2502"/>
            <p:cNvSpPr>
              <a:spLocks noChangeArrowheads="1"/>
            </p:cNvSpPr>
            <p:nvPr userDrawn="1"/>
          </p:nvSpPr>
          <p:spPr bwMode="auto">
            <a:xfrm>
              <a:off x="2751"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63" name="Rectangle 2503"/>
            <p:cNvSpPr>
              <a:spLocks noChangeArrowheads="1"/>
            </p:cNvSpPr>
            <p:nvPr userDrawn="1"/>
          </p:nvSpPr>
          <p:spPr bwMode="auto">
            <a:xfrm>
              <a:off x="3064"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64" name="Rectangle 2504"/>
            <p:cNvSpPr>
              <a:spLocks noChangeArrowheads="1"/>
            </p:cNvSpPr>
            <p:nvPr userDrawn="1"/>
          </p:nvSpPr>
          <p:spPr bwMode="auto">
            <a:xfrm>
              <a:off x="3377"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65" name="Rectangle 2505"/>
            <p:cNvSpPr>
              <a:spLocks noChangeArrowheads="1"/>
            </p:cNvSpPr>
            <p:nvPr userDrawn="1"/>
          </p:nvSpPr>
          <p:spPr bwMode="auto">
            <a:xfrm>
              <a:off x="3690"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66" name="Rectangle 2506"/>
            <p:cNvSpPr>
              <a:spLocks noChangeArrowheads="1"/>
            </p:cNvSpPr>
            <p:nvPr userDrawn="1"/>
          </p:nvSpPr>
          <p:spPr bwMode="auto">
            <a:xfrm>
              <a:off x="4003"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67" name="Rectangle 2507"/>
            <p:cNvSpPr>
              <a:spLocks noChangeArrowheads="1"/>
            </p:cNvSpPr>
            <p:nvPr userDrawn="1"/>
          </p:nvSpPr>
          <p:spPr bwMode="auto">
            <a:xfrm>
              <a:off x="4316"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68" name="Rectangle 2508"/>
            <p:cNvSpPr>
              <a:spLocks noChangeArrowheads="1"/>
            </p:cNvSpPr>
            <p:nvPr userDrawn="1"/>
          </p:nvSpPr>
          <p:spPr bwMode="auto">
            <a:xfrm>
              <a:off x="4629"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69" name="Rectangle 2509"/>
            <p:cNvSpPr>
              <a:spLocks noChangeArrowheads="1"/>
            </p:cNvSpPr>
            <p:nvPr userDrawn="1"/>
          </p:nvSpPr>
          <p:spPr bwMode="auto">
            <a:xfrm>
              <a:off x="4942"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70" name="Rectangle 2510"/>
            <p:cNvSpPr>
              <a:spLocks noChangeArrowheads="1"/>
            </p:cNvSpPr>
            <p:nvPr userDrawn="1"/>
          </p:nvSpPr>
          <p:spPr bwMode="auto">
            <a:xfrm>
              <a:off x="5255" y="3980"/>
              <a:ext cx="313" cy="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71" name="Freeform 2511"/>
            <p:cNvSpPr>
              <a:spLocks/>
            </p:cNvSpPr>
            <p:nvPr userDrawn="1"/>
          </p:nvSpPr>
          <p:spPr bwMode="auto">
            <a:xfrm>
              <a:off x="247" y="3980"/>
              <a:ext cx="5321" cy="24"/>
            </a:xfrm>
            <a:custGeom>
              <a:avLst/>
              <a:gdLst>
                <a:gd name="T0" fmla="*/ 332 w 10642"/>
                <a:gd name="T1" fmla="*/ 0 h 48"/>
                <a:gd name="T2" fmla="*/ 329 w 10642"/>
                <a:gd name="T3" fmla="*/ 0 h 48"/>
                <a:gd name="T4" fmla="*/ 324 w 10642"/>
                <a:gd name="T5" fmla="*/ 0 h 48"/>
                <a:gd name="T6" fmla="*/ 317 w 10642"/>
                <a:gd name="T7" fmla="*/ 0 h 48"/>
                <a:gd name="T8" fmla="*/ 308 w 10642"/>
                <a:gd name="T9" fmla="*/ 0 h 48"/>
                <a:gd name="T10" fmla="*/ 297 w 10642"/>
                <a:gd name="T11" fmla="*/ 0 h 48"/>
                <a:gd name="T12" fmla="*/ 285 w 10642"/>
                <a:gd name="T13" fmla="*/ 0 h 48"/>
                <a:gd name="T14" fmla="*/ 272 w 10642"/>
                <a:gd name="T15" fmla="*/ 0 h 48"/>
                <a:gd name="T16" fmla="*/ 258 w 10642"/>
                <a:gd name="T17" fmla="*/ 0 h 48"/>
                <a:gd name="T18" fmla="*/ 243 w 10642"/>
                <a:gd name="T19" fmla="*/ 0 h 48"/>
                <a:gd name="T20" fmla="*/ 227 w 10642"/>
                <a:gd name="T21" fmla="*/ 0 h 48"/>
                <a:gd name="T22" fmla="*/ 211 w 10642"/>
                <a:gd name="T23" fmla="*/ 0 h 48"/>
                <a:gd name="T24" fmla="*/ 194 w 10642"/>
                <a:gd name="T25" fmla="*/ 0 h 48"/>
                <a:gd name="T26" fmla="*/ 177 w 10642"/>
                <a:gd name="T27" fmla="*/ 0 h 48"/>
                <a:gd name="T28" fmla="*/ 160 w 10642"/>
                <a:gd name="T29" fmla="*/ 0 h 48"/>
                <a:gd name="T30" fmla="*/ 143 w 10642"/>
                <a:gd name="T31" fmla="*/ 0 h 48"/>
                <a:gd name="T32" fmla="*/ 126 w 10642"/>
                <a:gd name="T33" fmla="*/ 0 h 48"/>
                <a:gd name="T34" fmla="*/ 109 w 10642"/>
                <a:gd name="T35" fmla="*/ 0 h 48"/>
                <a:gd name="T36" fmla="*/ 93 w 10642"/>
                <a:gd name="T37" fmla="*/ 0 h 48"/>
                <a:gd name="T38" fmla="*/ 78 w 10642"/>
                <a:gd name="T39" fmla="*/ 0 h 48"/>
                <a:gd name="T40" fmla="*/ 64 w 10642"/>
                <a:gd name="T41" fmla="*/ 0 h 48"/>
                <a:gd name="T42" fmla="*/ 51 w 10642"/>
                <a:gd name="T43" fmla="*/ 0 h 48"/>
                <a:gd name="T44" fmla="*/ 38 w 10642"/>
                <a:gd name="T45" fmla="*/ 0 h 48"/>
                <a:gd name="T46" fmla="*/ 28 w 10642"/>
                <a:gd name="T47" fmla="*/ 0 h 48"/>
                <a:gd name="T48" fmla="*/ 19 w 10642"/>
                <a:gd name="T49" fmla="*/ 0 h 48"/>
                <a:gd name="T50" fmla="*/ 11 w 10642"/>
                <a:gd name="T51" fmla="*/ 0 h 48"/>
                <a:gd name="T52" fmla="*/ 5 w 10642"/>
                <a:gd name="T53" fmla="*/ 0 h 48"/>
                <a:gd name="T54" fmla="*/ 2 w 10642"/>
                <a:gd name="T55" fmla="*/ 0 h 48"/>
                <a:gd name="T56" fmla="*/ 0 w 10642"/>
                <a:gd name="T57" fmla="*/ 0 h 48"/>
                <a:gd name="T58" fmla="*/ 1 w 10642"/>
                <a:gd name="T59" fmla="*/ 2 h 48"/>
                <a:gd name="T60" fmla="*/ 3 w 10642"/>
                <a:gd name="T61" fmla="*/ 2 h 48"/>
                <a:gd name="T62" fmla="*/ 8 w 10642"/>
                <a:gd name="T63" fmla="*/ 2 h 48"/>
                <a:gd name="T64" fmla="*/ 15 w 10642"/>
                <a:gd name="T65" fmla="*/ 2 h 48"/>
                <a:gd name="T66" fmla="*/ 23 w 10642"/>
                <a:gd name="T67" fmla="*/ 2 h 48"/>
                <a:gd name="T68" fmla="*/ 33 w 10642"/>
                <a:gd name="T69" fmla="*/ 2 h 48"/>
                <a:gd name="T70" fmla="*/ 44 w 10642"/>
                <a:gd name="T71" fmla="*/ 2 h 48"/>
                <a:gd name="T72" fmla="*/ 57 w 10642"/>
                <a:gd name="T73" fmla="*/ 2 h 48"/>
                <a:gd name="T74" fmla="*/ 71 w 10642"/>
                <a:gd name="T75" fmla="*/ 2 h 48"/>
                <a:gd name="T76" fmla="*/ 86 w 10642"/>
                <a:gd name="T77" fmla="*/ 2 h 48"/>
                <a:gd name="T78" fmla="*/ 101 w 10642"/>
                <a:gd name="T79" fmla="*/ 2 h 48"/>
                <a:gd name="T80" fmla="*/ 117 w 10642"/>
                <a:gd name="T81" fmla="*/ 2 h 48"/>
                <a:gd name="T82" fmla="*/ 134 w 10642"/>
                <a:gd name="T83" fmla="*/ 2 h 48"/>
                <a:gd name="T84" fmla="*/ 151 w 10642"/>
                <a:gd name="T85" fmla="*/ 2 h 48"/>
                <a:gd name="T86" fmla="*/ 168 w 10642"/>
                <a:gd name="T87" fmla="*/ 2 h 48"/>
                <a:gd name="T88" fmla="*/ 186 w 10642"/>
                <a:gd name="T89" fmla="*/ 2 h 48"/>
                <a:gd name="T90" fmla="*/ 203 w 10642"/>
                <a:gd name="T91" fmla="*/ 2 h 48"/>
                <a:gd name="T92" fmla="*/ 219 w 10642"/>
                <a:gd name="T93" fmla="*/ 2 h 48"/>
                <a:gd name="T94" fmla="*/ 235 w 10642"/>
                <a:gd name="T95" fmla="*/ 2 h 48"/>
                <a:gd name="T96" fmla="*/ 251 w 10642"/>
                <a:gd name="T97" fmla="*/ 2 h 48"/>
                <a:gd name="T98" fmla="*/ 265 w 10642"/>
                <a:gd name="T99" fmla="*/ 2 h 48"/>
                <a:gd name="T100" fmla="*/ 279 w 10642"/>
                <a:gd name="T101" fmla="*/ 2 h 48"/>
                <a:gd name="T102" fmla="*/ 291 w 10642"/>
                <a:gd name="T103" fmla="*/ 2 h 48"/>
                <a:gd name="T104" fmla="*/ 303 w 10642"/>
                <a:gd name="T105" fmla="*/ 2 h 48"/>
                <a:gd name="T106" fmla="*/ 312 w 10642"/>
                <a:gd name="T107" fmla="*/ 2 h 48"/>
                <a:gd name="T108" fmla="*/ 320 w 10642"/>
                <a:gd name="T109" fmla="*/ 2 h 48"/>
                <a:gd name="T110" fmla="*/ 326 w 10642"/>
                <a:gd name="T111" fmla="*/ 2 h 48"/>
                <a:gd name="T112" fmla="*/ 331 w 10642"/>
                <a:gd name="T113" fmla="*/ 2 h 48"/>
                <a:gd name="T114" fmla="*/ 333 w 10642"/>
                <a:gd name="T115" fmla="*/ 2 h 48"/>
                <a:gd name="T116" fmla="*/ 333 w 10642"/>
                <a:gd name="T117" fmla="*/ 1 h 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642" h="48">
                  <a:moveTo>
                    <a:pt x="10641" y="0"/>
                  </a:moveTo>
                  <a:lnTo>
                    <a:pt x="10641" y="0"/>
                  </a:lnTo>
                  <a:lnTo>
                    <a:pt x="10640" y="0"/>
                  </a:lnTo>
                  <a:lnTo>
                    <a:pt x="10638" y="0"/>
                  </a:lnTo>
                  <a:lnTo>
                    <a:pt x="10636" y="0"/>
                  </a:lnTo>
                  <a:lnTo>
                    <a:pt x="10632" y="0"/>
                  </a:lnTo>
                  <a:lnTo>
                    <a:pt x="10628" y="0"/>
                  </a:lnTo>
                  <a:lnTo>
                    <a:pt x="10623" y="0"/>
                  </a:lnTo>
                  <a:lnTo>
                    <a:pt x="10617" y="0"/>
                  </a:lnTo>
                  <a:lnTo>
                    <a:pt x="10612" y="0"/>
                  </a:lnTo>
                  <a:lnTo>
                    <a:pt x="10604" y="0"/>
                  </a:lnTo>
                  <a:lnTo>
                    <a:pt x="10596" y="0"/>
                  </a:lnTo>
                  <a:lnTo>
                    <a:pt x="10589" y="0"/>
                  </a:lnTo>
                  <a:lnTo>
                    <a:pt x="10579" y="0"/>
                  </a:lnTo>
                  <a:lnTo>
                    <a:pt x="10570" y="0"/>
                  </a:lnTo>
                  <a:lnTo>
                    <a:pt x="10559" y="0"/>
                  </a:lnTo>
                  <a:lnTo>
                    <a:pt x="10548" y="0"/>
                  </a:lnTo>
                  <a:lnTo>
                    <a:pt x="10536" y="0"/>
                  </a:lnTo>
                  <a:lnTo>
                    <a:pt x="10524" y="0"/>
                  </a:lnTo>
                  <a:lnTo>
                    <a:pt x="10511" y="0"/>
                  </a:lnTo>
                  <a:lnTo>
                    <a:pt x="10496" y="0"/>
                  </a:lnTo>
                  <a:lnTo>
                    <a:pt x="10482" y="0"/>
                  </a:lnTo>
                  <a:lnTo>
                    <a:pt x="10467" y="0"/>
                  </a:lnTo>
                  <a:lnTo>
                    <a:pt x="10451" y="0"/>
                  </a:lnTo>
                  <a:lnTo>
                    <a:pt x="10435" y="0"/>
                  </a:lnTo>
                  <a:lnTo>
                    <a:pt x="10417" y="0"/>
                  </a:lnTo>
                  <a:lnTo>
                    <a:pt x="10400" y="0"/>
                  </a:lnTo>
                  <a:lnTo>
                    <a:pt x="10382" y="0"/>
                  </a:lnTo>
                  <a:lnTo>
                    <a:pt x="10363" y="0"/>
                  </a:lnTo>
                  <a:lnTo>
                    <a:pt x="10344" y="0"/>
                  </a:lnTo>
                  <a:lnTo>
                    <a:pt x="10323" y="0"/>
                  </a:lnTo>
                  <a:lnTo>
                    <a:pt x="10302" y="0"/>
                  </a:lnTo>
                  <a:lnTo>
                    <a:pt x="10281" y="0"/>
                  </a:lnTo>
                  <a:lnTo>
                    <a:pt x="10259" y="0"/>
                  </a:lnTo>
                  <a:lnTo>
                    <a:pt x="10236" y="0"/>
                  </a:lnTo>
                  <a:lnTo>
                    <a:pt x="10213" y="0"/>
                  </a:lnTo>
                  <a:lnTo>
                    <a:pt x="10190" y="0"/>
                  </a:lnTo>
                  <a:lnTo>
                    <a:pt x="10166" y="0"/>
                  </a:lnTo>
                  <a:lnTo>
                    <a:pt x="10141" y="0"/>
                  </a:lnTo>
                  <a:lnTo>
                    <a:pt x="10116" y="0"/>
                  </a:lnTo>
                  <a:lnTo>
                    <a:pt x="10090" y="0"/>
                  </a:lnTo>
                  <a:lnTo>
                    <a:pt x="10063" y="0"/>
                  </a:lnTo>
                  <a:lnTo>
                    <a:pt x="10037" y="0"/>
                  </a:lnTo>
                  <a:lnTo>
                    <a:pt x="10009" y="0"/>
                  </a:lnTo>
                  <a:lnTo>
                    <a:pt x="9981" y="0"/>
                  </a:lnTo>
                  <a:lnTo>
                    <a:pt x="9952" y="0"/>
                  </a:lnTo>
                  <a:lnTo>
                    <a:pt x="9924" y="0"/>
                  </a:lnTo>
                  <a:lnTo>
                    <a:pt x="9894" y="0"/>
                  </a:lnTo>
                  <a:lnTo>
                    <a:pt x="9863" y="0"/>
                  </a:lnTo>
                  <a:lnTo>
                    <a:pt x="9832" y="0"/>
                  </a:lnTo>
                  <a:lnTo>
                    <a:pt x="9802" y="0"/>
                  </a:lnTo>
                  <a:lnTo>
                    <a:pt x="9770" y="0"/>
                  </a:lnTo>
                  <a:lnTo>
                    <a:pt x="9738" y="0"/>
                  </a:lnTo>
                  <a:lnTo>
                    <a:pt x="9705" y="0"/>
                  </a:lnTo>
                  <a:lnTo>
                    <a:pt x="9672" y="0"/>
                  </a:lnTo>
                  <a:lnTo>
                    <a:pt x="9638" y="0"/>
                  </a:lnTo>
                  <a:lnTo>
                    <a:pt x="9604" y="0"/>
                  </a:lnTo>
                  <a:lnTo>
                    <a:pt x="9569" y="0"/>
                  </a:lnTo>
                  <a:lnTo>
                    <a:pt x="9535" y="0"/>
                  </a:lnTo>
                  <a:lnTo>
                    <a:pt x="9499" y="0"/>
                  </a:lnTo>
                  <a:lnTo>
                    <a:pt x="9464" y="0"/>
                  </a:lnTo>
                  <a:lnTo>
                    <a:pt x="9426" y="0"/>
                  </a:lnTo>
                  <a:lnTo>
                    <a:pt x="9390" y="0"/>
                  </a:lnTo>
                  <a:lnTo>
                    <a:pt x="9353" y="0"/>
                  </a:lnTo>
                  <a:lnTo>
                    <a:pt x="9316" y="0"/>
                  </a:lnTo>
                  <a:lnTo>
                    <a:pt x="9277" y="0"/>
                  </a:lnTo>
                  <a:lnTo>
                    <a:pt x="9239" y="0"/>
                  </a:lnTo>
                  <a:lnTo>
                    <a:pt x="9199" y="0"/>
                  </a:lnTo>
                  <a:lnTo>
                    <a:pt x="9161" y="0"/>
                  </a:lnTo>
                  <a:lnTo>
                    <a:pt x="9120" y="0"/>
                  </a:lnTo>
                  <a:lnTo>
                    <a:pt x="9081" y="0"/>
                  </a:lnTo>
                  <a:lnTo>
                    <a:pt x="9040" y="0"/>
                  </a:lnTo>
                  <a:lnTo>
                    <a:pt x="9000" y="0"/>
                  </a:lnTo>
                  <a:lnTo>
                    <a:pt x="8958" y="0"/>
                  </a:lnTo>
                  <a:lnTo>
                    <a:pt x="8916" y="0"/>
                  </a:lnTo>
                  <a:lnTo>
                    <a:pt x="8874" y="0"/>
                  </a:lnTo>
                  <a:lnTo>
                    <a:pt x="8832" y="0"/>
                  </a:lnTo>
                  <a:lnTo>
                    <a:pt x="8789" y="0"/>
                  </a:lnTo>
                  <a:lnTo>
                    <a:pt x="8746" y="0"/>
                  </a:lnTo>
                  <a:lnTo>
                    <a:pt x="8702" y="0"/>
                  </a:lnTo>
                  <a:lnTo>
                    <a:pt x="8658" y="0"/>
                  </a:lnTo>
                  <a:lnTo>
                    <a:pt x="8614" y="0"/>
                  </a:lnTo>
                  <a:lnTo>
                    <a:pt x="8569" y="0"/>
                  </a:lnTo>
                  <a:lnTo>
                    <a:pt x="8525" y="0"/>
                  </a:lnTo>
                  <a:lnTo>
                    <a:pt x="8479" y="0"/>
                  </a:lnTo>
                  <a:lnTo>
                    <a:pt x="8434" y="0"/>
                  </a:lnTo>
                  <a:lnTo>
                    <a:pt x="8388" y="0"/>
                  </a:lnTo>
                  <a:lnTo>
                    <a:pt x="8342" y="0"/>
                  </a:lnTo>
                  <a:lnTo>
                    <a:pt x="8296" y="0"/>
                  </a:lnTo>
                  <a:lnTo>
                    <a:pt x="8250" y="0"/>
                  </a:lnTo>
                  <a:lnTo>
                    <a:pt x="8203" y="0"/>
                  </a:lnTo>
                  <a:lnTo>
                    <a:pt x="8156" y="0"/>
                  </a:lnTo>
                  <a:lnTo>
                    <a:pt x="8107" y="0"/>
                  </a:lnTo>
                  <a:lnTo>
                    <a:pt x="8060" y="0"/>
                  </a:lnTo>
                  <a:lnTo>
                    <a:pt x="8012" y="0"/>
                  </a:lnTo>
                  <a:lnTo>
                    <a:pt x="7964" y="0"/>
                  </a:lnTo>
                  <a:lnTo>
                    <a:pt x="7914" y="0"/>
                  </a:lnTo>
                  <a:lnTo>
                    <a:pt x="7866" y="0"/>
                  </a:lnTo>
                  <a:lnTo>
                    <a:pt x="7817" y="0"/>
                  </a:lnTo>
                  <a:lnTo>
                    <a:pt x="7767" y="0"/>
                  </a:lnTo>
                  <a:lnTo>
                    <a:pt x="7718" y="0"/>
                  </a:lnTo>
                  <a:lnTo>
                    <a:pt x="7667" y="0"/>
                  </a:lnTo>
                  <a:lnTo>
                    <a:pt x="7618" y="0"/>
                  </a:lnTo>
                  <a:lnTo>
                    <a:pt x="7567" y="0"/>
                  </a:lnTo>
                  <a:lnTo>
                    <a:pt x="7517" y="0"/>
                  </a:lnTo>
                  <a:lnTo>
                    <a:pt x="7466" y="0"/>
                  </a:lnTo>
                  <a:lnTo>
                    <a:pt x="7415" y="0"/>
                  </a:lnTo>
                  <a:lnTo>
                    <a:pt x="7364" y="0"/>
                  </a:lnTo>
                  <a:lnTo>
                    <a:pt x="7313" y="0"/>
                  </a:lnTo>
                  <a:lnTo>
                    <a:pt x="7261" y="0"/>
                  </a:lnTo>
                  <a:lnTo>
                    <a:pt x="7210" y="0"/>
                  </a:lnTo>
                  <a:lnTo>
                    <a:pt x="7157" y="0"/>
                  </a:lnTo>
                  <a:lnTo>
                    <a:pt x="7105" y="0"/>
                  </a:lnTo>
                  <a:lnTo>
                    <a:pt x="7053" y="0"/>
                  </a:lnTo>
                  <a:lnTo>
                    <a:pt x="7000" y="0"/>
                  </a:lnTo>
                  <a:lnTo>
                    <a:pt x="6947" y="0"/>
                  </a:lnTo>
                  <a:lnTo>
                    <a:pt x="6895" y="0"/>
                  </a:lnTo>
                  <a:lnTo>
                    <a:pt x="6842" y="0"/>
                  </a:lnTo>
                  <a:lnTo>
                    <a:pt x="6789" y="0"/>
                  </a:lnTo>
                  <a:lnTo>
                    <a:pt x="6736" y="0"/>
                  </a:lnTo>
                  <a:lnTo>
                    <a:pt x="6683" y="0"/>
                  </a:lnTo>
                  <a:lnTo>
                    <a:pt x="6629" y="0"/>
                  </a:lnTo>
                  <a:lnTo>
                    <a:pt x="6575" y="0"/>
                  </a:lnTo>
                  <a:lnTo>
                    <a:pt x="6522" y="0"/>
                  </a:lnTo>
                  <a:lnTo>
                    <a:pt x="6468" y="0"/>
                  </a:lnTo>
                  <a:lnTo>
                    <a:pt x="6414" y="0"/>
                  </a:lnTo>
                  <a:lnTo>
                    <a:pt x="6360" y="0"/>
                  </a:lnTo>
                  <a:lnTo>
                    <a:pt x="6305" y="0"/>
                  </a:lnTo>
                  <a:lnTo>
                    <a:pt x="6252" y="0"/>
                  </a:lnTo>
                  <a:lnTo>
                    <a:pt x="6197" y="0"/>
                  </a:lnTo>
                  <a:lnTo>
                    <a:pt x="6143" y="0"/>
                  </a:lnTo>
                  <a:lnTo>
                    <a:pt x="6088" y="0"/>
                  </a:lnTo>
                  <a:lnTo>
                    <a:pt x="6033" y="0"/>
                  </a:lnTo>
                  <a:lnTo>
                    <a:pt x="5979" y="0"/>
                  </a:lnTo>
                  <a:lnTo>
                    <a:pt x="5925" y="0"/>
                  </a:lnTo>
                  <a:lnTo>
                    <a:pt x="5870" y="0"/>
                  </a:lnTo>
                  <a:lnTo>
                    <a:pt x="5815" y="0"/>
                  </a:lnTo>
                  <a:lnTo>
                    <a:pt x="5760" y="0"/>
                  </a:lnTo>
                  <a:lnTo>
                    <a:pt x="5705" y="0"/>
                  </a:lnTo>
                  <a:lnTo>
                    <a:pt x="5650" y="0"/>
                  </a:lnTo>
                  <a:lnTo>
                    <a:pt x="5595" y="0"/>
                  </a:lnTo>
                  <a:lnTo>
                    <a:pt x="5540" y="0"/>
                  </a:lnTo>
                  <a:lnTo>
                    <a:pt x="5485" y="0"/>
                  </a:lnTo>
                  <a:lnTo>
                    <a:pt x="5430" y="0"/>
                  </a:lnTo>
                  <a:lnTo>
                    <a:pt x="5375" y="0"/>
                  </a:lnTo>
                  <a:lnTo>
                    <a:pt x="5321" y="0"/>
                  </a:lnTo>
                  <a:lnTo>
                    <a:pt x="5266" y="0"/>
                  </a:lnTo>
                  <a:lnTo>
                    <a:pt x="5211" y="0"/>
                  </a:lnTo>
                  <a:lnTo>
                    <a:pt x="5156" y="0"/>
                  </a:lnTo>
                  <a:lnTo>
                    <a:pt x="5100" y="0"/>
                  </a:lnTo>
                  <a:lnTo>
                    <a:pt x="5046" y="0"/>
                  </a:lnTo>
                  <a:lnTo>
                    <a:pt x="4991" y="0"/>
                  </a:lnTo>
                  <a:lnTo>
                    <a:pt x="4936" y="0"/>
                  </a:lnTo>
                  <a:lnTo>
                    <a:pt x="4881" y="0"/>
                  </a:lnTo>
                  <a:lnTo>
                    <a:pt x="4826" y="0"/>
                  </a:lnTo>
                  <a:lnTo>
                    <a:pt x="4771" y="0"/>
                  </a:lnTo>
                  <a:lnTo>
                    <a:pt x="4716" y="0"/>
                  </a:lnTo>
                  <a:lnTo>
                    <a:pt x="4661" y="0"/>
                  </a:lnTo>
                  <a:lnTo>
                    <a:pt x="4608" y="0"/>
                  </a:lnTo>
                  <a:lnTo>
                    <a:pt x="4553" y="0"/>
                  </a:lnTo>
                  <a:lnTo>
                    <a:pt x="4498" y="0"/>
                  </a:lnTo>
                  <a:lnTo>
                    <a:pt x="4444" y="0"/>
                  </a:lnTo>
                  <a:lnTo>
                    <a:pt x="4389" y="0"/>
                  </a:lnTo>
                  <a:lnTo>
                    <a:pt x="4336" y="0"/>
                  </a:lnTo>
                  <a:lnTo>
                    <a:pt x="4281" y="0"/>
                  </a:lnTo>
                  <a:lnTo>
                    <a:pt x="4227" y="0"/>
                  </a:lnTo>
                  <a:lnTo>
                    <a:pt x="4173" y="0"/>
                  </a:lnTo>
                  <a:lnTo>
                    <a:pt x="4119" y="0"/>
                  </a:lnTo>
                  <a:lnTo>
                    <a:pt x="4066" y="0"/>
                  </a:lnTo>
                  <a:lnTo>
                    <a:pt x="4012" y="0"/>
                  </a:lnTo>
                  <a:lnTo>
                    <a:pt x="3958" y="0"/>
                  </a:lnTo>
                  <a:lnTo>
                    <a:pt x="3905" y="0"/>
                  </a:lnTo>
                  <a:lnTo>
                    <a:pt x="3852" y="0"/>
                  </a:lnTo>
                  <a:lnTo>
                    <a:pt x="3799" y="0"/>
                  </a:lnTo>
                  <a:lnTo>
                    <a:pt x="3746" y="0"/>
                  </a:lnTo>
                  <a:lnTo>
                    <a:pt x="3694" y="0"/>
                  </a:lnTo>
                  <a:lnTo>
                    <a:pt x="3641" y="0"/>
                  </a:lnTo>
                  <a:lnTo>
                    <a:pt x="3588" y="0"/>
                  </a:lnTo>
                  <a:lnTo>
                    <a:pt x="3536" y="0"/>
                  </a:lnTo>
                  <a:lnTo>
                    <a:pt x="3484" y="0"/>
                  </a:lnTo>
                  <a:lnTo>
                    <a:pt x="3431" y="0"/>
                  </a:lnTo>
                  <a:lnTo>
                    <a:pt x="3380" y="0"/>
                  </a:lnTo>
                  <a:lnTo>
                    <a:pt x="3328" y="0"/>
                  </a:lnTo>
                  <a:lnTo>
                    <a:pt x="3277" y="0"/>
                  </a:lnTo>
                  <a:lnTo>
                    <a:pt x="3226" y="0"/>
                  </a:lnTo>
                  <a:lnTo>
                    <a:pt x="3174" y="0"/>
                  </a:lnTo>
                  <a:lnTo>
                    <a:pt x="3124" y="0"/>
                  </a:lnTo>
                  <a:lnTo>
                    <a:pt x="3073" y="0"/>
                  </a:lnTo>
                  <a:lnTo>
                    <a:pt x="3023" y="0"/>
                  </a:lnTo>
                  <a:lnTo>
                    <a:pt x="2974" y="0"/>
                  </a:lnTo>
                  <a:lnTo>
                    <a:pt x="2923" y="0"/>
                  </a:lnTo>
                  <a:lnTo>
                    <a:pt x="2874" y="0"/>
                  </a:lnTo>
                  <a:lnTo>
                    <a:pt x="2824" y="0"/>
                  </a:lnTo>
                  <a:lnTo>
                    <a:pt x="2775" y="0"/>
                  </a:lnTo>
                  <a:lnTo>
                    <a:pt x="2727" y="0"/>
                  </a:lnTo>
                  <a:lnTo>
                    <a:pt x="2677" y="0"/>
                  </a:lnTo>
                  <a:lnTo>
                    <a:pt x="2629" y="0"/>
                  </a:lnTo>
                  <a:lnTo>
                    <a:pt x="2581" y="0"/>
                  </a:lnTo>
                  <a:lnTo>
                    <a:pt x="2534" y="0"/>
                  </a:lnTo>
                  <a:lnTo>
                    <a:pt x="2485" y="0"/>
                  </a:lnTo>
                  <a:lnTo>
                    <a:pt x="2438" y="0"/>
                  </a:lnTo>
                  <a:lnTo>
                    <a:pt x="2392" y="0"/>
                  </a:lnTo>
                  <a:lnTo>
                    <a:pt x="2345" y="0"/>
                  </a:lnTo>
                  <a:lnTo>
                    <a:pt x="2299" y="0"/>
                  </a:lnTo>
                  <a:lnTo>
                    <a:pt x="2253" y="0"/>
                  </a:lnTo>
                  <a:lnTo>
                    <a:pt x="2207" y="0"/>
                  </a:lnTo>
                  <a:lnTo>
                    <a:pt x="2162" y="0"/>
                  </a:lnTo>
                  <a:lnTo>
                    <a:pt x="2115" y="0"/>
                  </a:lnTo>
                  <a:lnTo>
                    <a:pt x="2072" y="0"/>
                  </a:lnTo>
                  <a:lnTo>
                    <a:pt x="2027" y="0"/>
                  </a:lnTo>
                  <a:lnTo>
                    <a:pt x="1983" y="0"/>
                  </a:lnTo>
                  <a:lnTo>
                    <a:pt x="1939" y="0"/>
                  </a:lnTo>
                  <a:lnTo>
                    <a:pt x="1895" y="0"/>
                  </a:lnTo>
                  <a:lnTo>
                    <a:pt x="1852" y="0"/>
                  </a:lnTo>
                  <a:lnTo>
                    <a:pt x="1809" y="0"/>
                  </a:lnTo>
                  <a:lnTo>
                    <a:pt x="1766" y="0"/>
                  </a:lnTo>
                  <a:lnTo>
                    <a:pt x="1725" y="0"/>
                  </a:lnTo>
                  <a:lnTo>
                    <a:pt x="1683" y="0"/>
                  </a:lnTo>
                  <a:lnTo>
                    <a:pt x="1641" y="0"/>
                  </a:lnTo>
                  <a:lnTo>
                    <a:pt x="1601" y="0"/>
                  </a:lnTo>
                  <a:lnTo>
                    <a:pt x="1560" y="0"/>
                  </a:lnTo>
                  <a:lnTo>
                    <a:pt x="1521" y="0"/>
                  </a:lnTo>
                  <a:lnTo>
                    <a:pt x="1481" y="0"/>
                  </a:lnTo>
                  <a:lnTo>
                    <a:pt x="1442" y="0"/>
                  </a:lnTo>
                  <a:lnTo>
                    <a:pt x="1402" y="0"/>
                  </a:lnTo>
                  <a:lnTo>
                    <a:pt x="1364" y="0"/>
                  </a:lnTo>
                  <a:lnTo>
                    <a:pt x="1325" y="0"/>
                  </a:lnTo>
                  <a:lnTo>
                    <a:pt x="1288" y="0"/>
                  </a:lnTo>
                  <a:lnTo>
                    <a:pt x="1251" y="0"/>
                  </a:lnTo>
                  <a:lnTo>
                    <a:pt x="1214" y="0"/>
                  </a:lnTo>
                  <a:lnTo>
                    <a:pt x="1178" y="0"/>
                  </a:lnTo>
                  <a:lnTo>
                    <a:pt x="1142" y="0"/>
                  </a:lnTo>
                  <a:lnTo>
                    <a:pt x="1107" y="0"/>
                  </a:lnTo>
                  <a:lnTo>
                    <a:pt x="1072" y="0"/>
                  </a:lnTo>
                  <a:lnTo>
                    <a:pt x="1037" y="0"/>
                  </a:lnTo>
                  <a:lnTo>
                    <a:pt x="1003" y="0"/>
                  </a:lnTo>
                  <a:lnTo>
                    <a:pt x="969" y="0"/>
                  </a:lnTo>
                  <a:lnTo>
                    <a:pt x="936" y="0"/>
                  </a:lnTo>
                  <a:lnTo>
                    <a:pt x="904" y="0"/>
                  </a:lnTo>
                  <a:lnTo>
                    <a:pt x="871" y="0"/>
                  </a:lnTo>
                  <a:lnTo>
                    <a:pt x="839" y="0"/>
                  </a:lnTo>
                  <a:lnTo>
                    <a:pt x="808" y="0"/>
                  </a:lnTo>
                  <a:lnTo>
                    <a:pt x="778" y="0"/>
                  </a:lnTo>
                  <a:lnTo>
                    <a:pt x="748" y="0"/>
                  </a:lnTo>
                  <a:lnTo>
                    <a:pt x="718" y="0"/>
                  </a:lnTo>
                  <a:lnTo>
                    <a:pt x="689" y="0"/>
                  </a:lnTo>
                  <a:lnTo>
                    <a:pt x="660" y="0"/>
                  </a:lnTo>
                  <a:lnTo>
                    <a:pt x="632" y="0"/>
                  </a:lnTo>
                  <a:lnTo>
                    <a:pt x="604" y="0"/>
                  </a:lnTo>
                  <a:lnTo>
                    <a:pt x="578" y="0"/>
                  </a:lnTo>
                  <a:lnTo>
                    <a:pt x="552" y="0"/>
                  </a:lnTo>
                  <a:lnTo>
                    <a:pt x="525" y="0"/>
                  </a:lnTo>
                  <a:lnTo>
                    <a:pt x="500" y="0"/>
                  </a:lnTo>
                  <a:lnTo>
                    <a:pt x="475" y="0"/>
                  </a:lnTo>
                  <a:lnTo>
                    <a:pt x="451" y="0"/>
                  </a:lnTo>
                  <a:lnTo>
                    <a:pt x="428" y="0"/>
                  </a:lnTo>
                  <a:lnTo>
                    <a:pt x="405" y="0"/>
                  </a:lnTo>
                  <a:lnTo>
                    <a:pt x="382" y="0"/>
                  </a:lnTo>
                  <a:lnTo>
                    <a:pt x="360" y="0"/>
                  </a:lnTo>
                  <a:lnTo>
                    <a:pt x="339" y="0"/>
                  </a:lnTo>
                  <a:lnTo>
                    <a:pt x="318" y="0"/>
                  </a:lnTo>
                  <a:lnTo>
                    <a:pt x="297" y="0"/>
                  </a:lnTo>
                  <a:lnTo>
                    <a:pt x="278" y="0"/>
                  </a:lnTo>
                  <a:lnTo>
                    <a:pt x="259" y="0"/>
                  </a:lnTo>
                  <a:lnTo>
                    <a:pt x="241" y="0"/>
                  </a:lnTo>
                  <a:lnTo>
                    <a:pt x="224" y="0"/>
                  </a:lnTo>
                  <a:lnTo>
                    <a:pt x="206" y="0"/>
                  </a:lnTo>
                  <a:lnTo>
                    <a:pt x="189" y="0"/>
                  </a:lnTo>
                  <a:lnTo>
                    <a:pt x="174" y="0"/>
                  </a:lnTo>
                  <a:lnTo>
                    <a:pt x="159" y="0"/>
                  </a:lnTo>
                  <a:lnTo>
                    <a:pt x="144" y="0"/>
                  </a:lnTo>
                  <a:lnTo>
                    <a:pt x="130" y="0"/>
                  </a:lnTo>
                  <a:lnTo>
                    <a:pt x="117" y="0"/>
                  </a:lnTo>
                  <a:lnTo>
                    <a:pt x="105" y="0"/>
                  </a:lnTo>
                  <a:lnTo>
                    <a:pt x="93" y="0"/>
                  </a:lnTo>
                  <a:lnTo>
                    <a:pt x="82" y="0"/>
                  </a:lnTo>
                  <a:lnTo>
                    <a:pt x="72" y="0"/>
                  </a:lnTo>
                  <a:lnTo>
                    <a:pt x="62" y="0"/>
                  </a:lnTo>
                  <a:lnTo>
                    <a:pt x="52" y="0"/>
                  </a:lnTo>
                  <a:lnTo>
                    <a:pt x="45" y="0"/>
                  </a:lnTo>
                  <a:lnTo>
                    <a:pt x="37" y="0"/>
                  </a:lnTo>
                  <a:lnTo>
                    <a:pt x="29" y="0"/>
                  </a:lnTo>
                  <a:lnTo>
                    <a:pt x="24" y="0"/>
                  </a:lnTo>
                  <a:lnTo>
                    <a:pt x="18" y="0"/>
                  </a:lnTo>
                  <a:lnTo>
                    <a:pt x="13" y="0"/>
                  </a:lnTo>
                  <a:lnTo>
                    <a:pt x="8" y="0"/>
                  </a:lnTo>
                  <a:lnTo>
                    <a:pt x="5" y="0"/>
                  </a:lnTo>
                  <a:lnTo>
                    <a:pt x="3" y="0"/>
                  </a:lnTo>
                  <a:lnTo>
                    <a:pt x="1" y="0"/>
                  </a:lnTo>
                  <a:lnTo>
                    <a:pt x="0" y="0"/>
                  </a:lnTo>
                  <a:lnTo>
                    <a:pt x="0" y="48"/>
                  </a:lnTo>
                  <a:lnTo>
                    <a:pt x="1" y="48"/>
                  </a:lnTo>
                  <a:lnTo>
                    <a:pt x="3" y="48"/>
                  </a:lnTo>
                  <a:lnTo>
                    <a:pt x="5" y="48"/>
                  </a:lnTo>
                  <a:lnTo>
                    <a:pt x="8" y="48"/>
                  </a:lnTo>
                  <a:lnTo>
                    <a:pt x="13" y="48"/>
                  </a:lnTo>
                  <a:lnTo>
                    <a:pt x="18" y="48"/>
                  </a:lnTo>
                  <a:lnTo>
                    <a:pt x="24" y="48"/>
                  </a:lnTo>
                  <a:lnTo>
                    <a:pt x="29" y="48"/>
                  </a:lnTo>
                  <a:lnTo>
                    <a:pt x="37" y="48"/>
                  </a:lnTo>
                  <a:lnTo>
                    <a:pt x="45" y="48"/>
                  </a:lnTo>
                  <a:lnTo>
                    <a:pt x="52" y="48"/>
                  </a:lnTo>
                  <a:lnTo>
                    <a:pt x="62" y="48"/>
                  </a:lnTo>
                  <a:lnTo>
                    <a:pt x="72" y="48"/>
                  </a:lnTo>
                  <a:lnTo>
                    <a:pt x="82" y="48"/>
                  </a:lnTo>
                  <a:lnTo>
                    <a:pt x="93" y="48"/>
                  </a:lnTo>
                  <a:lnTo>
                    <a:pt x="105" y="48"/>
                  </a:lnTo>
                  <a:lnTo>
                    <a:pt x="117" y="48"/>
                  </a:lnTo>
                  <a:lnTo>
                    <a:pt x="130" y="48"/>
                  </a:lnTo>
                  <a:lnTo>
                    <a:pt x="144" y="48"/>
                  </a:lnTo>
                  <a:lnTo>
                    <a:pt x="159" y="48"/>
                  </a:lnTo>
                  <a:lnTo>
                    <a:pt x="174" y="48"/>
                  </a:lnTo>
                  <a:lnTo>
                    <a:pt x="189" y="48"/>
                  </a:lnTo>
                  <a:lnTo>
                    <a:pt x="206" y="48"/>
                  </a:lnTo>
                  <a:lnTo>
                    <a:pt x="224" y="48"/>
                  </a:lnTo>
                  <a:lnTo>
                    <a:pt x="241" y="48"/>
                  </a:lnTo>
                  <a:lnTo>
                    <a:pt x="259" y="48"/>
                  </a:lnTo>
                  <a:lnTo>
                    <a:pt x="278" y="48"/>
                  </a:lnTo>
                  <a:lnTo>
                    <a:pt x="297" y="48"/>
                  </a:lnTo>
                  <a:lnTo>
                    <a:pt x="318" y="48"/>
                  </a:lnTo>
                  <a:lnTo>
                    <a:pt x="339" y="48"/>
                  </a:lnTo>
                  <a:lnTo>
                    <a:pt x="360" y="48"/>
                  </a:lnTo>
                  <a:lnTo>
                    <a:pt x="382" y="48"/>
                  </a:lnTo>
                  <a:lnTo>
                    <a:pt x="403" y="48"/>
                  </a:lnTo>
                  <a:lnTo>
                    <a:pt x="427" y="48"/>
                  </a:lnTo>
                  <a:lnTo>
                    <a:pt x="451" y="48"/>
                  </a:lnTo>
                  <a:lnTo>
                    <a:pt x="475" y="48"/>
                  </a:lnTo>
                  <a:lnTo>
                    <a:pt x="500" y="48"/>
                  </a:lnTo>
                  <a:lnTo>
                    <a:pt x="525" y="48"/>
                  </a:lnTo>
                  <a:lnTo>
                    <a:pt x="551" y="48"/>
                  </a:lnTo>
                  <a:lnTo>
                    <a:pt x="577" y="48"/>
                  </a:lnTo>
                  <a:lnTo>
                    <a:pt x="604" y="48"/>
                  </a:lnTo>
                  <a:lnTo>
                    <a:pt x="632" y="48"/>
                  </a:lnTo>
                  <a:lnTo>
                    <a:pt x="660" y="48"/>
                  </a:lnTo>
                  <a:lnTo>
                    <a:pt x="689" y="48"/>
                  </a:lnTo>
                  <a:lnTo>
                    <a:pt x="717" y="48"/>
                  </a:lnTo>
                  <a:lnTo>
                    <a:pt x="747" y="48"/>
                  </a:lnTo>
                  <a:lnTo>
                    <a:pt x="778" y="48"/>
                  </a:lnTo>
                  <a:lnTo>
                    <a:pt x="808" y="48"/>
                  </a:lnTo>
                  <a:lnTo>
                    <a:pt x="839" y="48"/>
                  </a:lnTo>
                  <a:lnTo>
                    <a:pt x="871" y="48"/>
                  </a:lnTo>
                  <a:lnTo>
                    <a:pt x="903" y="48"/>
                  </a:lnTo>
                  <a:lnTo>
                    <a:pt x="936" y="48"/>
                  </a:lnTo>
                  <a:lnTo>
                    <a:pt x="969" y="48"/>
                  </a:lnTo>
                  <a:lnTo>
                    <a:pt x="1003" y="48"/>
                  </a:lnTo>
                  <a:lnTo>
                    <a:pt x="1037" y="48"/>
                  </a:lnTo>
                  <a:lnTo>
                    <a:pt x="1071" y="48"/>
                  </a:lnTo>
                  <a:lnTo>
                    <a:pt x="1106" y="48"/>
                  </a:lnTo>
                  <a:lnTo>
                    <a:pt x="1141" y="48"/>
                  </a:lnTo>
                  <a:lnTo>
                    <a:pt x="1177" y="48"/>
                  </a:lnTo>
                  <a:lnTo>
                    <a:pt x="1213" y="48"/>
                  </a:lnTo>
                  <a:lnTo>
                    <a:pt x="1251" y="48"/>
                  </a:lnTo>
                  <a:lnTo>
                    <a:pt x="1288" y="48"/>
                  </a:lnTo>
                  <a:lnTo>
                    <a:pt x="1325" y="48"/>
                  </a:lnTo>
                  <a:lnTo>
                    <a:pt x="1364" y="48"/>
                  </a:lnTo>
                  <a:lnTo>
                    <a:pt x="1402" y="48"/>
                  </a:lnTo>
                  <a:lnTo>
                    <a:pt x="1441" y="48"/>
                  </a:lnTo>
                  <a:lnTo>
                    <a:pt x="1480" y="48"/>
                  </a:lnTo>
                  <a:lnTo>
                    <a:pt x="1520" y="48"/>
                  </a:lnTo>
                  <a:lnTo>
                    <a:pt x="1560" y="48"/>
                  </a:lnTo>
                  <a:lnTo>
                    <a:pt x="1601" y="48"/>
                  </a:lnTo>
                  <a:lnTo>
                    <a:pt x="1641" y="48"/>
                  </a:lnTo>
                  <a:lnTo>
                    <a:pt x="1683" y="48"/>
                  </a:lnTo>
                  <a:lnTo>
                    <a:pt x="1725" y="48"/>
                  </a:lnTo>
                  <a:lnTo>
                    <a:pt x="1766" y="48"/>
                  </a:lnTo>
                  <a:lnTo>
                    <a:pt x="1808" y="48"/>
                  </a:lnTo>
                  <a:lnTo>
                    <a:pt x="1851" y="48"/>
                  </a:lnTo>
                  <a:lnTo>
                    <a:pt x="1895" y="48"/>
                  </a:lnTo>
                  <a:lnTo>
                    <a:pt x="1938" y="48"/>
                  </a:lnTo>
                  <a:lnTo>
                    <a:pt x="1982" y="48"/>
                  </a:lnTo>
                  <a:lnTo>
                    <a:pt x="2025" y="48"/>
                  </a:lnTo>
                  <a:lnTo>
                    <a:pt x="2070" y="48"/>
                  </a:lnTo>
                  <a:lnTo>
                    <a:pt x="2115" y="48"/>
                  </a:lnTo>
                  <a:lnTo>
                    <a:pt x="2160" y="48"/>
                  </a:lnTo>
                  <a:lnTo>
                    <a:pt x="2205" y="48"/>
                  </a:lnTo>
                  <a:lnTo>
                    <a:pt x="2252" y="48"/>
                  </a:lnTo>
                  <a:lnTo>
                    <a:pt x="2298" y="48"/>
                  </a:lnTo>
                  <a:lnTo>
                    <a:pt x="2344" y="48"/>
                  </a:lnTo>
                  <a:lnTo>
                    <a:pt x="2391" y="48"/>
                  </a:lnTo>
                  <a:lnTo>
                    <a:pt x="2438" y="48"/>
                  </a:lnTo>
                  <a:lnTo>
                    <a:pt x="2485" y="48"/>
                  </a:lnTo>
                  <a:lnTo>
                    <a:pt x="2532" y="48"/>
                  </a:lnTo>
                  <a:lnTo>
                    <a:pt x="2581" y="48"/>
                  </a:lnTo>
                  <a:lnTo>
                    <a:pt x="2628" y="48"/>
                  </a:lnTo>
                  <a:lnTo>
                    <a:pt x="2676" y="48"/>
                  </a:lnTo>
                  <a:lnTo>
                    <a:pt x="2726" y="48"/>
                  </a:lnTo>
                  <a:lnTo>
                    <a:pt x="2774" y="48"/>
                  </a:lnTo>
                  <a:lnTo>
                    <a:pt x="2823" y="48"/>
                  </a:lnTo>
                  <a:lnTo>
                    <a:pt x="2873" y="48"/>
                  </a:lnTo>
                  <a:lnTo>
                    <a:pt x="2922" y="48"/>
                  </a:lnTo>
                  <a:lnTo>
                    <a:pt x="2973" y="48"/>
                  </a:lnTo>
                  <a:lnTo>
                    <a:pt x="3022" y="48"/>
                  </a:lnTo>
                  <a:lnTo>
                    <a:pt x="3072" y="48"/>
                  </a:lnTo>
                  <a:lnTo>
                    <a:pt x="3123" y="48"/>
                  </a:lnTo>
                  <a:lnTo>
                    <a:pt x="3173" y="48"/>
                  </a:lnTo>
                  <a:lnTo>
                    <a:pt x="3225" y="48"/>
                  </a:lnTo>
                  <a:lnTo>
                    <a:pt x="3275" y="48"/>
                  </a:lnTo>
                  <a:lnTo>
                    <a:pt x="3327" y="48"/>
                  </a:lnTo>
                  <a:lnTo>
                    <a:pt x="3379" y="48"/>
                  </a:lnTo>
                  <a:lnTo>
                    <a:pt x="3430" y="48"/>
                  </a:lnTo>
                  <a:lnTo>
                    <a:pt x="3483" y="48"/>
                  </a:lnTo>
                  <a:lnTo>
                    <a:pt x="3534" y="48"/>
                  </a:lnTo>
                  <a:lnTo>
                    <a:pt x="3587" y="48"/>
                  </a:lnTo>
                  <a:lnTo>
                    <a:pt x="3639" y="48"/>
                  </a:lnTo>
                  <a:lnTo>
                    <a:pt x="3691" y="48"/>
                  </a:lnTo>
                  <a:lnTo>
                    <a:pt x="3744" y="48"/>
                  </a:lnTo>
                  <a:lnTo>
                    <a:pt x="3798" y="48"/>
                  </a:lnTo>
                  <a:lnTo>
                    <a:pt x="3850" y="48"/>
                  </a:lnTo>
                  <a:lnTo>
                    <a:pt x="3903" y="48"/>
                  </a:lnTo>
                  <a:lnTo>
                    <a:pt x="3957" y="48"/>
                  </a:lnTo>
                  <a:lnTo>
                    <a:pt x="4011" y="48"/>
                  </a:lnTo>
                  <a:lnTo>
                    <a:pt x="4064" y="48"/>
                  </a:lnTo>
                  <a:lnTo>
                    <a:pt x="4118" y="48"/>
                  </a:lnTo>
                  <a:lnTo>
                    <a:pt x="4172" y="48"/>
                  </a:lnTo>
                  <a:lnTo>
                    <a:pt x="4226" y="48"/>
                  </a:lnTo>
                  <a:lnTo>
                    <a:pt x="4280" y="48"/>
                  </a:lnTo>
                  <a:lnTo>
                    <a:pt x="4333" y="48"/>
                  </a:lnTo>
                  <a:lnTo>
                    <a:pt x="4388" y="48"/>
                  </a:lnTo>
                  <a:lnTo>
                    <a:pt x="4442" y="48"/>
                  </a:lnTo>
                  <a:lnTo>
                    <a:pt x="4497" y="48"/>
                  </a:lnTo>
                  <a:lnTo>
                    <a:pt x="4551" y="48"/>
                  </a:lnTo>
                  <a:lnTo>
                    <a:pt x="4605" y="48"/>
                  </a:lnTo>
                  <a:lnTo>
                    <a:pt x="4660" y="48"/>
                  </a:lnTo>
                  <a:lnTo>
                    <a:pt x="4715" y="48"/>
                  </a:lnTo>
                  <a:lnTo>
                    <a:pt x="4770" y="48"/>
                  </a:lnTo>
                  <a:lnTo>
                    <a:pt x="4825" y="48"/>
                  </a:lnTo>
                  <a:lnTo>
                    <a:pt x="4880" y="48"/>
                  </a:lnTo>
                  <a:lnTo>
                    <a:pt x="4935" y="48"/>
                  </a:lnTo>
                  <a:lnTo>
                    <a:pt x="4990" y="48"/>
                  </a:lnTo>
                  <a:lnTo>
                    <a:pt x="5044" y="48"/>
                  </a:lnTo>
                  <a:lnTo>
                    <a:pt x="5099" y="48"/>
                  </a:lnTo>
                  <a:lnTo>
                    <a:pt x="5154" y="48"/>
                  </a:lnTo>
                  <a:lnTo>
                    <a:pt x="5209" y="48"/>
                  </a:lnTo>
                  <a:lnTo>
                    <a:pt x="5264" y="48"/>
                  </a:lnTo>
                  <a:lnTo>
                    <a:pt x="5319" y="48"/>
                  </a:lnTo>
                  <a:lnTo>
                    <a:pt x="5373" y="48"/>
                  </a:lnTo>
                  <a:lnTo>
                    <a:pt x="5429" y="48"/>
                  </a:lnTo>
                  <a:lnTo>
                    <a:pt x="5483" y="48"/>
                  </a:lnTo>
                  <a:lnTo>
                    <a:pt x="5538" y="48"/>
                  </a:lnTo>
                  <a:lnTo>
                    <a:pt x="5593" y="48"/>
                  </a:lnTo>
                  <a:lnTo>
                    <a:pt x="5648" y="48"/>
                  </a:lnTo>
                  <a:lnTo>
                    <a:pt x="5703" y="48"/>
                  </a:lnTo>
                  <a:lnTo>
                    <a:pt x="5758" y="48"/>
                  </a:lnTo>
                  <a:lnTo>
                    <a:pt x="5813" y="48"/>
                  </a:lnTo>
                  <a:lnTo>
                    <a:pt x="5868" y="48"/>
                  </a:lnTo>
                  <a:lnTo>
                    <a:pt x="5922" y="48"/>
                  </a:lnTo>
                  <a:lnTo>
                    <a:pt x="5977" y="48"/>
                  </a:lnTo>
                  <a:lnTo>
                    <a:pt x="6031" y="48"/>
                  </a:lnTo>
                  <a:lnTo>
                    <a:pt x="6086" y="48"/>
                  </a:lnTo>
                  <a:lnTo>
                    <a:pt x="6141" y="48"/>
                  </a:lnTo>
                  <a:lnTo>
                    <a:pt x="6195" y="48"/>
                  </a:lnTo>
                  <a:lnTo>
                    <a:pt x="6249" y="48"/>
                  </a:lnTo>
                  <a:lnTo>
                    <a:pt x="6303" y="48"/>
                  </a:lnTo>
                  <a:lnTo>
                    <a:pt x="6358" y="48"/>
                  </a:lnTo>
                  <a:lnTo>
                    <a:pt x="6412" y="48"/>
                  </a:lnTo>
                  <a:lnTo>
                    <a:pt x="6466" y="48"/>
                  </a:lnTo>
                  <a:lnTo>
                    <a:pt x="6519" y="48"/>
                  </a:lnTo>
                  <a:lnTo>
                    <a:pt x="6573" y="48"/>
                  </a:lnTo>
                  <a:lnTo>
                    <a:pt x="6627" y="48"/>
                  </a:lnTo>
                  <a:lnTo>
                    <a:pt x="6681" y="48"/>
                  </a:lnTo>
                  <a:lnTo>
                    <a:pt x="6733" y="48"/>
                  </a:lnTo>
                  <a:lnTo>
                    <a:pt x="6787" y="48"/>
                  </a:lnTo>
                  <a:lnTo>
                    <a:pt x="6840" y="48"/>
                  </a:lnTo>
                  <a:lnTo>
                    <a:pt x="6892" y="48"/>
                  </a:lnTo>
                  <a:lnTo>
                    <a:pt x="6945" y="48"/>
                  </a:lnTo>
                  <a:lnTo>
                    <a:pt x="6998" y="48"/>
                  </a:lnTo>
                  <a:lnTo>
                    <a:pt x="7051" y="48"/>
                  </a:lnTo>
                  <a:lnTo>
                    <a:pt x="7103" y="48"/>
                  </a:lnTo>
                  <a:lnTo>
                    <a:pt x="7155" y="48"/>
                  </a:lnTo>
                  <a:lnTo>
                    <a:pt x="7206" y="48"/>
                  </a:lnTo>
                  <a:lnTo>
                    <a:pt x="7258" y="48"/>
                  </a:lnTo>
                  <a:lnTo>
                    <a:pt x="7310" y="48"/>
                  </a:lnTo>
                  <a:lnTo>
                    <a:pt x="7361" y="48"/>
                  </a:lnTo>
                  <a:lnTo>
                    <a:pt x="7413" y="48"/>
                  </a:lnTo>
                  <a:lnTo>
                    <a:pt x="7463" y="48"/>
                  </a:lnTo>
                  <a:lnTo>
                    <a:pt x="7514" y="48"/>
                  </a:lnTo>
                  <a:lnTo>
                    <a:pt x="7565" y="48"/>
                  </a:lnTo>
                  <a:lnTo>
                    <a:pt x="7615" y="48"/>
                  </a:lnTo>
                  <a:lnTo>
                    <a:pt x="7665" y="48"/>
                  </a:lnTo>
                  <a:lnTo>
                    <a:pt x="7714" y="48"/>
                  </a:lnTo>
                  <a:lnTo>
                    <a:pt x="7765" y="48"/>
                  </a:lnTo>
                  <a:lnTo>
                    <a:pt x="7814" y="48"/>
                  </a:lnTo>
                  <a:lnTo>
                    <a:pt x="7863" y="48"/>
                  </a:lnTo>
                  <a:lnTo>
                    <a:pt x="7912" y="48"/>
                  </a:lnTo>
                  <a:lnTo>
                    <a:pt x="7960" y="48"/>
                  </a:lnTo>
                  <a:lnTo>
                    <a:pt x="8009" y="48"/>
                  </a:lnTo>
                  <a:lnTo>
                    <a:pt x="8057" y="48"/>
                  </a:lnTo>
                  <a:lnTo>
                    <a:pt x="8105" y="48"/>
                  </a:lnTo>
                  <a:lnTo>
                    <a:pt x="8152" y="48"/>
                  </a:lnTo>
                  <a:lnTo>
                    <a:pt x="8200" y="48"/>
                  </a:lnTo>
                  <a:lnTo>
                    <a:pt x="8247" y="48"/>
                  </a:lnTo>
                  <a:lnTo>
                    <a:pt x="8293" y="48"/>
                  </a:lnTo>
                  <a:lnTo>
                    <a:pt x="8340" y="48"/>
                  </a:lnTo>
                  <a:lnTo>
                    <a:pt x="8386" y="48"/>
                  </a:lnTo>
                  <a:lnTo>
                    <a:pt x="8431" y="48"/>
                  </a:lnTo>
                  <a:lnTo>
                    <a:pt x="8477" y="48"/>
                  </a:lnTo>
                  <a:lnTo>
                    <a:pt x="8522" y="48"/>
                  </a:lnTo>
                  <a:lnTo>
                    <a:pt x="8567" y="48"/>
                  </a:lnTo>
                  <a:lnTo>
                    <a:pt x="8611" y="48"/>
                  </a:lnTo>
                  <a:lnTo>
                    <a:pt x="8655" y="48"/>
                  </a:lnTo>
                  <a:lnTo>
                    <a:pt x="8699" y="48"/>
                  </a:lnTo>
                  <a:lnTo>
                    <a:pt x="8743" y="48"/>
                  </a:lnTo>
                  <a:lnTo>
                    <a:pt x="8786" y="48"/>
                  </a:lnTo>
                  <a:lnTo>
                    <a:pt x="8828" y="48"/>
                  </a:lnTo>
                  <a:lnTo>
                    <a:pt x="8871" y="48"/>
                  </a:lnTo>
                  <a:lnTo>
                    <a:pt x="8913" y="48"/>
                  </a:lnTo>
                  <a:lnTo>
                    <a:pt x="8955" y="48"/>
                  </a:lnTo>
                  <a:lnTo>
                    <a:pt x="8996" y="48"/>
                  </a:lnTo>
                  <a:lnTo>
                    <a:pt x="9037" y="48"/>
                  </a:lnTo>
                  <a:lnTo>
                    <a:pt x="9077" y="48"/>
                  </a:lnTo>
                  <a:lnTo>
                    <a:pt x="9117" y="48"/>
                  </a:lnTo>
                  <a:lnTo>
                    <a:pt x="9158" y="48"/>
                  </a:lnTo>
                  <a:lnTo>
                    <a:pt x="9196" y="48"/>
                  </a:lnTo>
                  <a:lnTo>
                    <a:pt x="9235" y="48"/>
                  </a:lnTo>
                  <a:lnTo>
                    <a:pt x="9274" y="48"/>
                  </a:lnTo>
                  <a:lnTo>
                    <a:pt x="9312" y="48"/>
                  </a:lnTo>
                  <a:lnTo>
                    <a:pt x="9350" y="48"/>
                  </a:lnTo>
                  <a:lnTo>
                    <a:pt x="9387" y="48"/>
                  </a:lnTo>
                  <a:lnTo>
                    <a:pt x="9423" y="48"/>
                  </a:lnTo>
                  <a:lnTo>
                    <a:pt x="9459" y="48"/>
                  </a:lnTo>
                  <a:lnTo>
                    <a:pt x="9496" y="48"/>
                  </a:lnTo>
                  <a:lnTo>
                    <a:pt x="9531" y="48"/>
                  </a:lnTo>
                  <a:lnTo>
                    <a:pt x="9566" y="48"/>
                  </a:lnTo>
                  <a:lnTo>
                    <a:pt x="9601" y="48"/>
                  </a:lnTo>
                  <a:lnTo>
                    <a:pt x="9635" y="48"/>
                  </a:lnTo>
                  <a:lnTo>
                    <a:pt x="9668" y="48"/>
                  </a:lnTo>
                  <a:lnTo>
                    <a:pt x="9702" y="48"/>
                  </a:lnTo>
                  <a:lnTo>
                    <a:pt x="9734" y="48"/>
                  </a:lnTo>
                  <a:lnTo>
                    <a:pt x="9767" y="48"/>
                  </a:lnTo>
                  <a:lnTo>
                    <a:pt x="9797" y="48"/>
                  </a:lnTo>
                  <a:lnTo>
                    <a:pt x="9829" y="48"/>
                  </a:lnTo>
                  <a:lnTo>
                    <a:pt x="9860" y="48"/>
                  </a:lnTo>
                  <a:lnTo>
                    <a:pt x="9890" y="48"/>
                  </a:lnTo>
                  <a:lnTo>
                    <a:pt x="9919" y="48"/>
                  </a:lnTo>
                  <a:lnTo>
                    <a:pt x="9949" y="48"/>
                  </a:lnTo>
                  <a:lnTo>
                    <a:pt x="9977" y="48"/>
                  </a:lnTo>
                  <a:lnTo>
                    <a:pt x="10005" y="48"/>
                  </a:lnTo>
                  <a:lnTo>
                    <a:pt x="10033" y="48"/>
                  </a:lnTo>
                  <a:lnTo>
                    <a:pt x="10060" y="48"/>
                  </a:lnTo>
                  <a:lnTo>
                    <a:pt x="10086" y="48"/>
                  </a:lnTo>
                  <a:lnTo>
                    <a:pt x="10112" y="48"/>
                  </a:lnTo>
                  <a:lnTo>
                    <a:pt x="10138" y="48"/>
                  </a:lnTo>
                  <a:lnTo>
                    <a:pt x="10163" y="48"/>
                  </a:lnTo>
                  <a:lnTo>
                    <a:pt x="10187" y="48"/>
                  </a:lnTo>
                  <a:lnTo>
                    <a:pt x="10210" y="48"/>
                  </a:lnTo>
                  <a:lnTo>
                    <a:pt x="10233" y="48"/>
                  </a:lnTo>
                  <a:lnTo>
                    <a:pt x="10256" y="48"/>
                  </a:lnTo>
                  <a:lnTo>
                    <a:pt x="10278" y="48"/>
                  </a:lnTo>
                  <a:lnTo>
                    <a:pt x="10299" y="48"/>
                  </a:lnTo>
                  <a:lnTo>
                    <a:pt x="10320" y="48"/>
                  </a:lnTo>
                  <a:lnTo>
                    <a:pt x="10339" y="48"/>
                  </a:lnTo>
                  <a:lnTo>
                    <a:pt x="10359" y="48"/>
                  </a:lnTo>
                  <a:lnTo>
                    <a:pt x="10378" y="48"/>
                  </a:lnTo>
                  <a:lnTo>
                    <a:pt x="10397" y="48"/>
                  </a:lnTo>
                  <a:lnTo>
                    <a:pt x="10414" y="48"/>
                  </a:lnTo>
                  <a:lnTo>
                    <a:pt x="10431" y="48"/>
                  </a:lnTo>
                  <a:lnTo>
                    <a:pt x="10447" y="48"/>
                  </a:lnTo>
                  <a:lnTo>
                    <a:pt x="10463" y="48"/>
                  </a:lnTo>
                  <a:lnTo>
                    <a:pt x="10479" y="48"/>
                  </a:lnTo>
                  <a:lnTo>
                    <a:pt x="10493" y="48"/>
                  </a:lnTo>
                  <a:lnTo>
                    <a:pt x="10506" y="48"/>
                  </a:lnTo>
                  <a:lnTo>
                    <a:pt x="10519" y="48"/>
                  </a:lnTo>
                  <a:lnTo>
                    <a:pt x="10533" y="48"/>
                  </a:lnTo>
                  <a:lnTo>
                    <a:pt x="10544" y="48"/>
                  </a:lnTo>
                  <a:lnTo>
                    <a:pt x="10556" y="48"/>
                  </a:lnTo>
                  <a:lnTo>
                    <a:pt x="10566" y="48"/>
                  </a:lnTo>
                  <a:lnTo>
                    <a:pt x="10575" y="48"/>
                  </a:lnTo>
                  <a:lnTo>
                    <a:pt x="10584" y="48"/>
                  </a:lnTo>
                  <a:lnTo>
                    <a:pt x="10593" y="48"/>
                  </a:lnTo>
                  <a:lnTo>
                    <a:pt x="10601" y="48"/>
                  </a:lnTo>
                  <a:lnTo>
                    <a:pt x="10607" y="48"/>
                  </a:lnTo>
                  <a:lnTo>
                    <a:pt x="10614" y="48"/>
                  </a:lnTo>
                  <a:lnTo>
                    <a:pt x="10619" y="48"/>
                  </a:lnTo>
                  <a:lnTo>
                    <a:pt x="10624" y="48"/>
                  </a:lnTo>
                  <a:lnTo>
                    <a:pt x="10628" y="48"/>
                  </a:lnTo>
                  <a:lnTo>
                    <a:pt x="10631" y="48"/>
                  </a:lnTo>
                  <a:lnTo>
                    <a:pt x="10635" y="48"/>
                  </a:lnTo>
                  <a:lnTo>
                    <a:pt x="10636" y="48"/>
                  </a:lnTo>
                  <a:lnTo>
                    <a:pt x="10637" y="48"/>
                  </a:lnTo>
                  <a:lnTo>
                    <a:pt x="10638" y="48"/>
                  </a:lnTo>
                  <a:lnTo>
                    <a:pt x="10639" y="48"/>
                  </a:lnTo>
                  <a:lnTo>
                    <a:pt x="10641" y="48"/>
                  </a:lnTo>
                  <a:lnTo>
                    <a:pt x="10642" y="48"/>
                  </a:lnTo>
                  <a:lnTo>
                    <a:pt x="10641" y="32"/>
                  </a:lnTo>
                  <a:lnTo>
                    <a:pt x="10641" y="16"/>
                  </a:lnTo>
                  <a:lnTo>
                    <a:pt x="10641" y="0"/>
                  </a:lnTo>
                </a:path>
              </a:pathLst>
            </a:custGeom>
            <a:solidFill>
              <a:srgbClr val="0000FF"/>
            </a:solidFill>
            <a:ln w="4763">
              <a:solidFill>
                <a:srgbClr val="000000"/>
              </a:solidFill>
              <a:prstDash val="solid"/>
              <a:round/>
              <a:headEnd/>
              <a:tailEnd/>
            </a:ln>
          </p:spPr>
          <p:txBody>
            <a:bodyPr/>
            <a:lstStyle/>
            <a:p>
              <a:endParaRPr lang="en-US"/>
            </a:p>
          </p:txBody>
        </p:sp>
      </p:grpSp>
      <p:pic>
        <p:nvPicPr>
          <p:cNvPr id="1032" name="Picture 2513" descr="BNL Logo_Small"/>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867400" y="6096000"/>
            <a:ext cx="1676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2" descr="Screen Shot 2013-08-01 at 9.54.44 AM.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57200" y="6019800"/>
            <a:ext cx="7620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4" descr="SC-Banner-CMYK-whitethumb[1]"/>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09800" y="6172200"/>
            <a:ext cx="13906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rtl="0" eaLnBrk="0" fontAlgn="base" hangingPunct="0">
        <a:spcBef>
          <a:spcPct val="0"/>
        </a:spcBef>
        <a:spcAft>
          <a:spcPct val="0"/>
        </a:spcAft>
        <a:defRPr sz="2600" b="1">
          <a:solidFill>
            <a:schemeClr val="tx2"/>
          </a:solidFill>
          <a:latin typeface="+mj-lt"/>
          <a:ea typeface="+mj-ea"/>
          <a:cs typeface="ＭＳ Ｐゴシック" charset="0"/>
        </a:defRPr>
      </a:lvl1pPr>
      <a:lvl2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2600" b="1">
          <a:solidFill>
            <a:schemeClr val="tx2"/>
          </a:solidFill>
          <a:latin typeface="Arial" charset="0"/>
          <a:ea typeface="ＭＳ Ｐゴシック" charset="0"/>
        </a:defRPr>
      </a:lvl6pPr>
      <a:lvl7pPr marL="914400" algn="l" rtl="0" fontAlgn="base">
        <a:spcBef>
          <a:spcPct val="0"/>
        </a:spcBef>
        <a:spcAft>
          <a:spcPct val="0"/>
        </a:spcAft>
        <a:defRPr sz="2600" b="1">
          <a:solidFill>
            <a:schemeClr val="tx2"/>
          </a:solidFill>
          <a:latin typeface="Arial" charset="0"/>
          <a:ea typeface="ＭＳ Ｐゴシック" charset="0"/>
        </a:defRPr>
      </a:lvl7pPr>
      <a:lvl8pPr marL="1371600" algn="l" rtl="0" fontAlgn="base">
        <a:spcBef>
          <a:spcPct val="0"/>
        </a:spcBef>
        <a:spcAft>
          <a:spcPct val="0"/>
        </a:spcAft>
        <a:defRPr sz="2600" b="1">
          <a:solidFill>
            <a:schemeClr val="tx2"/>
          </a:solidFill>
          <a:latin typeface="Arial" charset="0"/>
          <a:ea typeface="ＭＳ Ｐゴシック" charset="0"/>
        </a:defRPr>
      </a:lvl8pPr>
      <a:lvl9pPr marL="1828800" algn="l" rtl="0" fontAlgn="base">
        <a:spcBef>
          <a:spcPct val="0"/>
        </a:spcBef>
        <a:spcAft>
          <a:spcPct val="0"/>
        </a:spcAft>
        <a:defRPr sz="26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1"/>
        </a:buClr>
        <a:buChar char="•"/>
        <a:defRPr sz="2200">
          <a:solidFill>
            <a:schemeClr val="tx1"/>
          </a:solidFill>
          <a:latin typeface="+mn-lt"/>
          <a:ea typeface="+mn-ea"/>
          <a:cs typeface="Helvetica"/>
        </a:defRPr>
      </a:lvl1pPr>
      <a:lvl2pPr marL="742950" indent="-285750" algn="l" rtl="0" eaLnBrk="0" fontAlgn="base" hangingPunct="0">
        <a:spcBef>
          <a:spcPct val="20000"/>
        </a:spcBef>
        <a:spcAft>
          <a:spcPct val="0"/>
        </a:spcAft>
        <a:buClr>
          <a:schemeClr val="tx1"/>
        </a:buClr>
        <a:buChar char="–"/>
        <a:defRPr sz="2200">
          <a:solidFill>
            <a:schemeClr val="tx1"/>
          </a:solidFill>
          <a:latin typeface="+mn-lt"/>
          <a:ea typeface="+mn-ea"/>
        </a:defRPr>
      </a:lvl2pPr>
      <a:lvl3pPr marL="1143000" indent="-228600" algn="l" rtl="0" eaLnBrk="0" fontAlgn="base" hangingPunct="0">
        <a:spcBef>
          <a:spcPct val="20000"/>
        </a:spcBef>
        <a:spcAft>
          <a:spcPct val="0"/>
        </a:spcAft>
        <a:buClr>
          <a:schemeClr val="tx1"/>
        </a:buClr>
        <a:buFont typeface="Wingdings" charset="0"/>
        <a:buChar char="§"/>
        <a:defRPr sz="22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Helvetica" charset="0"/>
          <a:ea typeface="+mn-ea"/>
        </a:defRPr>
      </a:lvl4pPr>
      <a:lvl5pPr marL="2057400" indent="-228600" algn="l" rtl="0" eaLnBrk="0" fontAlgn="base" hangingPunct="0">
        <a:spcBef>
          <a:spcPct val="20000"/>
        </a:spcBef>
        <a:spcAft>
          <a:spcPct val="0"/>
        </a:spcAft>
        <a:buChar char="»"/>
        <a:defRPr sz="2000">
          <a:solidFill>
            <a:schemeClr val="tx1"/>
          </a:solidFill>
          <a:latin typeface="Helvetica" charset="0"/>
          <a:ea typeface="+mn-ea"/>
        </a:defRPr>
      </a:lvl5pPr>
      <a:lvl6pPr marL="2514600" indent="-228600" algn="l" rtl="0" fontAlgn="base">
        <a:spcBef>
          <a:spcPct val="20000"/>
        </a:spcBef>
        <a:spcAft>
          <a:spcPct val="0"/>
        </a:spcAft>
        <a:buChar char="»"/>
        <a:defRPr sz="2000">
          <a:solidFill>
            <a:schemeClr val="tx1"/>
          </a:solidFill>
          <a:latin typeface="Helvetica" charset="0"/>
          <a:ea typeface="+mn-ea"/>
        </a:defRPr>
      </a:lvl6pPr>
      <a:lvl7pPr marL="2971800" indent="-228600" algn="l" rtl="0" fontAlgn="base">
        <a:spcBef>
          <a:spcPct val="20000"/>
        </a:spcBef>
        <a:spcAft>
          <a:spcPct val="0"/>
        </a:spcAft>
        <a:buChar char="»"/>
        <a:defRPr sz="2000">
          <a:solidFill>
            <a:schemeClr val="tx1"/>
          </a:solidFill>
          <a:latin typeface="Helvetica" charset="0"/>
          <a:ea typeface="+mn-ea"/>
        </a:defRPr>
      </a:lvl7pPr>
      <a:lvl8pPr marL="3429000" indent="-228600" algn="l" rtl="0" fontAlgn="base">
        <a:spcBef>
          <a:spcPct val="20000"/>
        </a:spcBef>
        <a:spcAft>
          <a:spcPct val="0"/>
        </a:spcAft>
        <a:buChar char="»"/>
        <a:defRPr sz="2000">
          <a:solidFill>
            <a:schemeClr val="tx1"/>
          </a:solidFill>
          <a:latin typeface="Helvetica" charset="0"/>
          <a:ea typeface="+mn-ea"/>
        </a:defRPr>
      </a:lvl8pPr>
      <a:lvl9pPr marL="3886200" indent="-228600" algn="l" rtl="0" fontAlgn="base">
        <a:spcBef>
          <a:spcPct val="20000"/>
        </a:spcBef>
        <a:spcAft>
          <a:spcPct val="0"/>
        </a:spcAft>
        <a:buChar char="»"/>
        <a:defRPr sz="2000">
          <a:solidFill>
            <a:schemeClr val="tx1"/>
          </a:solidFill>
          <a:latin typeface="Helvetica"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5.wmf"/><Relationship Id="rId4" Type="http://schemas.openxmlformats.org/officeDocument/2006/relationships/image" Target="../media/image18.png"/><Relationship Id="rId5" Type="http://schemas.openxmlformats.org/officeDocument/2006/relationships/image" Target="../media/image6.jpe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2.jpeg"/><Relationship Id="rId5" Type="http://schemas.openxmlformats.org/officeDocument/2006/relationships/oleObject" Target="../embeddings/oleObject1.bin"/><Relationship Id="rId6" Type="http://schemas.openxmlformats.org/officeDocument/2006/relationships/image" Target="../media/image23.wmf"/><Relationship Id="rId7" Type="http://schemas.openxmlformats.org/officeDocument/2006/relationships/image" Target="../media/image24.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2.bin"/><Relationship Id="rId5" Type="http://schemas.openxmlformats.org/officeDocument/2006/relationships/image" Target="../media/image28.wmf"/><Relationship Id="rId6" Type="http://schemas.openxmlformats.org/officeDocument/2006/relationships/image" Target="../media/image30.wmf"/><Relationship Id="rId7" Type="http://schemas.openxmlformats.org/officeDocument/2006/relationships/oleObject" Target="../embeddings/oleObject3.bin"/><Relationship Id="rId8" Type="http://schemas.openxmlformats.org/officeDocument/2006/relationships/oleObject" Target="../embeddings/Microsoft_Excel_97_-_2004_Worksheet1.xls"/><Relationship Id="rId9" Type="http://schemas.openxmlformats.org/officeDocument/2006/relationships/image" Target="../media/image29.emf"/><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34.png"/><Relationship Id="rId1" Type="http://schemas.microsoft.com/office/2007/relationships/media" Target="file://localhost/Users/draparia/Documents/Documents/Documents%20&amp;%20Settings/talks/bnllecture/movielpm.mpeg" TargetMode="External"/><Relationship Id="rId2" Type="http://schemas.openxmlformats.org/officeDocument/2006/relationships/video" Target="file://localhost/Users/draparia/Documents/Documents/Documents%20&amp;%20Settings/talks/bnllecture/movielpm.mpe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 Id="rId3" Type="http://schemas.openxmlformats.org/officeDocument/2006/relationships/image" Target="../media/image3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chart" Target="../charts/char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wmf"/><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jpeg"/><Relationship Id="rId6" Type="http://schemas.openxmlformats.org/officeDocument/2006/relationships/image" Target="../media/image10.emf"/><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ctrTitle"/>
          </p:nvPr>
        </p:nvSpPr>
        <p:spPr>
          <a:xfrm>
            <a:off x="685800" y="1752600"/>
            <a:ext cx="7772400" cy="1143000"/>
          </a:xfrm>
        </p:spPr>
        <p:txBody>
          <a:bodyPr/>
          <a:lstStyle/>
          <a:p>
            <a:pPr algn="ctr" eaLnBrk="1" hangingPunct="1"/>
            <a:r>
              <a:rPr lang="en-US" dirty="0" smtClean="0">
                <a:solidFill>
                  <a:schemeClr val="tx1"/>
                </a:solidFill>
                <a:latin typeface="Arial" charset="0"/>
                <a:ea typeface="ＭＳ Ｐゴシック" charset="0"/>
              </a:rPr>
              <a:t>BNL Laser</a:t>
            </a:r>
            <a:br>
              <a:rPr lang="en-US" dirty="0" smtClean="0">
                <a:solidFill>
                  <a:schemeClr val="tx1"/>
                </a:solidFill>
                <a:latin typeface="Arial" charset="0"/>
                <a:ea typeface="ＭＳ Ｐゴシック" charset="0"/>
              </a:rPr>
            </a:br>
            <a:r>
              <a:rPr lang="en-US" dirty="0" smtClean="0">
                <a:solidFill>
                  <a:schemeClr val="tx1"/>
                </a:solidFill>
                <a:latin typeface="Arial" charset="0"/>
                <a:ea typeface="ＭＳ Ｐゴシック" charset="0"/>
              </a:rPr>
              <a:t>Profile, </a:t>
            </a:r>
            <a:r>
              <a:rPr lang="en-US" dirty="0">
                <a:solidFill>
                  <a:schemeClr val="tx1"/>
                </a:solidFill>
                <a:latin typeface="Arial" charset="0"/>
                <a:ea typeface="ＭＳ Ｐゴシック" charset="0"/>
              </a:rPr>
              <a:t>E</a:t>
            </a:r>
            <a:r>
              <a:rPr lang="en-US" dirty="0" smtClean="0">
                <a:solidFill>
                  <a:schemeClr val="tx1"/>
                </a:solidFill>
                <a:latin typeface="Arial" charset="0"/>
                <a:ea typeface="ＭＳ Ｐゴシック" charset="0"/>
              </a:rPr>
              <a:t>nergy and Space Charge Potential</a:t>
            </a:r>
            <a:br>
              <a:rPr lang="en-US" dirty="0" smtClean="0">
                <a:solidFill>
                  <a:schemeClr val="tx1"/>
                </a:solidFill>
                <a:latin typeface="Arial" charset="0"/>
                <a:ea typeface="ＭＳ Ｐゴシック" charset="0"/>
              </a:rPr>
            </a:br>
            <a:r>
              <a:rPr lang="en-US" dirty="0" smtClean="0">
                <a:solidFill>
                  <a:schemeClr val="tx1"/>
                </a:solidFill>
                <a:latin typeface="Arial" charset="0"/>
                <a:ea typeface="ＭＳ Ｐゴシック" charset="0"/>
              </a:rPr>
              <a:t>Monitor</a:t>
            </a:r>
            <a:r>
              <a:rPr lang="en-US" dirty="0">
                <a:solidFill>
                  <a:schemeClr val="tx1"/>
                </a:solidFill>
                <a:latin typeface="Arial" charset="0"/>
                <a:ea typeface="ＭＳ Ｐゴシック" charset="0"/>
              </a:rPr>
              <a:t/>
            </a:r>
            <a:br>
              <a:rPr lang="en-US" dirty="0">
                <a:solidFill>
                  <a:schemeClr val="tx1"/>
                </a:solidFill>
                <a:latin typeface="Arial" charset="0"/>
                <a:ea typeface="ＭＳ Ｐゴシック" charset="0"/>
              </a:rPr>
            </a:br>
            <a:endParaRPr lang="en-US" sz="2000" dirty="0">
              <a:solidFill>
                <a:schemeClr val="tx1"/>
              </a:solidFill>
              <a:latin typeface="Arial" charset="0"/>
              <a:ea typeface="ＭＳ Ｐゴシック" charset="0"/>
            </a:endParaRPr>
          </a:p>
        </p:txBody>
      </p:sp>
      <p:sp>
        <p:nvSpPr>
          <p:cNvPr id="17410" name="Rectangle 3"/>
          <p:cNvSpPr>
            <a:spLocks noGrp="1" noChangeArrowheads="1"/>
          </p:cNvSpPr>
          <p:nvPr>
            <p:ph type="subTitle" idx="1"/>
          </p:nvPr>
        </p:nvSpPr>
        <p:spPr>
          <a:xfrm>
            <a:off x="1371600" y="3543300"/>
            <a:ext cx="6400800" cy="1066800"/>
          </a:xfrm>
        </p:spPr>
        <p:txBody>
          <a:bodyPr/>
          <a:lstStyle/>
          <a:p>
            <a:pPr eaLnBrk="1" hangingPunct="1"/>
            <a:r>
              <a:rPr lang="en-US" sz="2600" b="1">
                <a:latin typeface="Arial" charset="0"/>
                <a:ea typeface="ＭＳ Ｐゴシック" charset="0"/>
              </a:rPr>
              <a:t>Deepak Raparia</a:t>
            </a:r>
          </a:p>
          <a:p>
            <a:pPr eaLnBrk="1" hangingPunct="1"/>
            <a:endParaRPr lang="en-US" b="1" i="1">
              <a:latin typeface="Arial" charset="0"/>
              <a:ea typeface="ＭＳ Ｐゴシック" charset="0"/>
            </a:endParaRPr>
          </a:p>
        </p:txBody>
      </p:sp>
      <p:sp>
        <p:nvSpPr>
          <p:cNvPr id="17411" name="Rectangle 4"/>
          <p:cNvSpPr>
            <a:spLocks noChangeArrowheads="1"/>
          </p:cNvSpPr>
          <p:nvPr/>
        </p:nvSpPr>
        <p:spPr bwMode="auto">
          <a:xfrm>
            <a:off x="1371600" y="5219700"/>
            <a:ext cx="6400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SzPct val="120000"/>
            </a:pPr>
            <a:r>
              <a:rPr lang="en-US" b="1" dirty="0"/>
              <a:t>September </a:t>
            </a:r>
            <a:r>
              <a:rPr lang="en-US" b="1" dirty="0" smtClean="0"/>
              <a:t>26, </a:t>
            </a:r>
            <a:r>
              <a:rPr lang="en-US" b="1" dirty="0"/>
              <a:t>2013</a:t>
            </a:r>
          </a:p>
        </p:txBody>
      </p:sp>
      <p:sp>
        <p:nvSpPr>
          <p:cNvPr id="17413" name="Text Box 6"/>
          <p:cNvSpPr txBox="1">
            <a:spLocks noChangeArrowheads="1"/>
          </p:cNvSpPr>
          <p:nvPr/>
        </p:nvSpPr>
        <p:spPr bwMode="auto">
          <a:xfrm>
            <a:off x="8229600" y="6205538"/>
            <a:ext cx="6096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200">
                <a:solidFill>
                  <a:schemeClr val="tx1"/>
                </a:solidFill>
                <a:latin typeface="Arial" charset="0"/>
                <a:ea typeface="ＭＳ Ｐゴシック" charset="0"/>
                <a:cs typeface="ＭＳ Ｐゴシック" charset="0"/>
              </a:defRPr>
            </a:lvl1pPr>
            <a:lvl2pPr marL="742950" indent="-285750" eaLnBrk="0" hangingPunct="0">
              <a:defRPr sz="2200">
                <a:solidFill>
                  <a:schemeClr val="tx1"/>
                </a:solidFill>
                <a:latin typeface="Arial" charset="0"/>
                <a:ea typeface="ＭＳ Ｐゴシック" charset="0"/>
              </a:defRPr>
            </a:lvl2pPr>
            <a:lvl3pPr marL="1143000" indent="-228600" eaLnBrk="0" hangingPunct="0">
              <a:defRPr sz="2200">
                <a:solidFill>
                  <a:schemeClr val="tx1"/>
                </a:solidFill>
                <a:latin typeface="Arial" charset="0"/>
                <a:ea typeface="ＭＳ Ｐゴシック" charset="0"/>
              </a:defRPr>
            </a:lvl3pPr>
            <a:lvl4pPr marL="1600200" indent="-228600" eaLnBrk="0" hangingPunct="0">
              <a:defRPr sz="2200">
                <a:solidFill>
                  <a:schemeClr val="tx1"/>
                </a:solidFill>
                <a:latin typeface="Arial" charset="0"/>
                <a:ea typeface="ＭＳ Ｐゴシック" charset="0"/>
              </a:defRPr>
            </a:lvl4pPr>
            <a:lvl5pPr marL="2057400" indent="-228600" eaLnBrk="0" hangingPunct="0">
              <a:defRPr sz="2200">
                <a:solidFill>
                  <a:schemeClr val="tx1"/>
                </a:solidFill>
                <a:latin typeface="Arial" charset="0"/>
                <a:ea typeface="ＭＳ Ｐゴシック" charset="0"/>
              </a:defRPr>
            </a:lvl5pPr>
            <a:lvl6pPr marL="2514600" indent="-228600" eaLnBrk="0" fontAlgn="base" hangingPunct="0">
              <a:spcBef>
                <a:spcPct val="0"/>
              </a:spcBef>
              <a:spcAft>
                <a:spcPct val="0"/>
              </a:spcAft>
              <a:defRPr sz="2200">
                <a:solidFill>
                  <a:schemeClr val="tx1"/>
                </a:solidFill>
                <a:latin typeface="Arial" charset="0"/>
                <a:ea typeface="ＭＳ Ｐゴシック" charset="0"/>
              </a:defRPr>
            </a:lvl6pPr>
            <a:lvl7pPr marL="2971800" indent="-228600" eaLnBrk="0" fontAlgn="base" hangingPunct="0">
              <a:spcBef>
                <a:spcPct val="0"/>
              </a:spcBef>
              <a:spcAft>
                <a:spcPct val="0"/>
              </a:spcAft>
              <a:defRPr sz="2200">
                <a:solidFill>
                  <a:schemeClr val="tx1"/>
                </a:solidFill>
                <a:latin typeface="Arial" charset="0"/>
                <a:ea typeface="ＭＳ Ｐゴシック" charset="0"/>
              </a:defRPr>
            </a:lvl7pPr>
            <a:lvl8pPr marL="3429000" indent="-228600" eaLnBrk="0" fontAlgn="base" hangingPunct="0">
              <a:spcBef>
                <a:spcPct val="0"/>
              </a:spcBef>
              <a:spcAft>
                <a:spcPct val="0"/>
              </a:spcAft>
              <a:defRPr sz="2200">
                <a:solidFill>
                  <a:schemeClr val="tx1"/>
                </a:solidFill>
                <a:latin typeface="Arial" charset="0"/>
                <a:ea typeface="ＭＳ Ｐゴシック" charset="0"/>
              </a:defRPr>
            </a:lvl8pPr>
            <a:lvl9pPr marL="3886200" indent="-228600" eaLnBrk="0" fontAlgn="base" hangingPunct="0">
              <a:spcBef>
                <a:spcPct val="0"/>
              </a:spcBef>
              <a:spcAft>
                <a:spcPct val="0"/>
              </a:spcAft>
              <a:defRPr sz="2200">
                <a:solidFill>
                  <a:schemeClr val="tx1"/>
                </a:solidFill>
                <a:latin typeface="Arial" charset="0"/>
                <a:ea typeface="ＭＳ Ｐゴシック" charset="0"/>
              </a:defRPr>
            </a:lvl9pPr>
          </a:lstStyle>
          <a:p>
            <a:pPr algn="r" eaLnBrk="1" hangingPunct="1">
              <a:spcBef>
                <a:spcPct val="50000"/>
              </a:spcBef>
            </a:pPr>
            <a:endParaRPr lang="en-US" sz="600">
              <a:solidFill>
                <a:schemeClr val="bg2"/>
              </a:solidFill>
              <a:latin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2000,colloboration with SNS</a:t>
            </a:r>
            <a:endParaRPr lang="en-US" dirty="0">
              <a:solidFill>
                <a:srgbClr val="FF0000"/>
              </a:solidFill>
            </a:endParaRPr>
          </a:p>
        </p:txBody>
      </p:sp>
      <p:sp>
        <p:nvSpPr>
          <p:cNvPr id="3" name="Content Placeholder 2"/>
          <p:cNvSpPr>
            <a:spLocks noGrp="1"/>
          </p:cNvSpPr>
          <p:nvPr>
            <p:ph idx="1"/>
          </p:nvPr>
        </p:nvSpPr>
        <p:spPr>
          <a:xfrm>
            <a:off x="304800" y="914400"/>
            <a:ext cx="8458200" cy="4648200"/>
          </a:xfrm>
        </p:spPr>
        <p:txBody>
          <a:bodyPr/>
          <a:lstStyle/>
          <a:p>
            <a:r>
              <a:rPr lang="en-US" dirty="0" smtClean="0"/>
              <a:t>At 750 </a:t>
            </a:r>
            <a:r>
              <a:rPr lang="en-US" dirty="0" err="1" smtClean="0"/>
              <a:t>keV</a:t>
            </a:r>
            <a:r>
              <a:rPr lang="en-US" dirty="0" smtClean="0"/>
              <a:t>, signal was </a:t>
            </a:r>
            <a:r>
              <a:rPr lang="en-US" dirty="0"/>
              <a:t>1</a:t>
            </a:r>
            <a:r>
              <a:rPr lang="en-US" dirty="0" smtClean="0"/>
              <a:t>0-ns notch in the beam created by removing electrons from the beam with a Q-switch </a:t>
            </a:r>
            <a:r>
              <a:rPr lang="en-US" dirty="0" err="1" smtClean="0"/>
              <a:t>Nd:YAG</a:t>
            </a:r>
            <a:r>
              <a:rPr lang="en-US" dirty="0" smtClean="0"/>
              <a:t>, 200mJ/pulse</a:t>
            </a:r>
          </a:p>
          <a:p>
            <a:r>
              <a:rPr lang="en-US" dirty="0" smtClean="0"/>
              <a:t>Detector : current transformer</a:t>
            </a:r>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6068681-3489-EE42-8D2A-59B2B0E11648}" type="slidenum">
              <a:rPr lang="en-US" smtClean="0"/>
              <a:pPr>
                <a:defRPr/>
              </a:pPr>
              <a:t>10</a:t>
            </a:fld>
            <a:endParaRPr lang="en-US"/>
          </a:p>
        </p:txBody>
      </p:sp>
      <p:pic>
        <p:nvPicPr>
          <p:cNvPr id="6" name="Picture 5"/>
          <p:cNvPicPr>
            <a:picLocks noChangeAspect="1"/>
          </p:cNvPicPr>
          <p:nvPr/>
        </p:nvPicPr>
        <p:blipFill>
          <a:blip r:embed="rId2"/>
          <a:stretch>
            <a:fillRect/>
          </a:stretch>
        </p:blipFill>
        <p:spPr>
          <a:xfrm>
            <a:off x="3124200" y="2362200"/>
            <a:ext cx="3048000" cy="2399071"/>
          </a:xfrm>
          <a:prstGeom prst="rect">
            <a:avLst/>
          </a:prstGeom>
        </p:spPr>
      </p:pic>
      <p:pic>
        <p:nvPicPr>
          <p:cNvPr id="7" name="Picture 6"/>
          <p:cNvPicPr>
            <a:picLocks noChangeAspect="1"/>
          </p:cNvPicPr>
          <p:nvPr/>
        </p:nvPicPr>
        <p:blipFill>
          <a:blip r:embed="rId3"/>
          <a:stretch>
            <a:fillRect/>
          </a:stretch>
        </p:blipFill>
        <p:spPr>
          <a:xfrm>
            <a:off x="6019800" y="3048000"/>
            <a:ext cx="2717800" cy="1803400"/>
          </a:xfrm>
          <a:prstGeom prst="rect">
            <a:avLst/>
          </a:prstGeom>
        </p:spPr>
      </p:pic>
      <p:pic>
        <p:nvPicPr>
          <p:cNvPr id="8" name="Picture 7"/>
          <p:cNvPicPr>
            <a:picLocks noChangeAspect="1"/>
          </p:cNvPicPr>
          <p:nvPr/>
        </p:nvPicPr>
        <p:blipFill>
          <a:blip r:embed="rId4"/>
          <a:stretch>
            <a:fillRect/>
          </a:stretch>
        </p:blipFill>
        <p:spPr>
          <a:xfrm>
            <a:off x="0" y="2819400"/>
            <a:ext cx="3289300" cy="2235200"/>
          </a:xfrm>
          <a:prstGeom prst="rect">
            <a:avLst/>
          </a:prstGeom>
        </p:spPr>
      </p:pic>
      <p:sp>
        <p:nvSpPr>
          <p:cNvPr id="9" name="TextBox 8"/>
          <p:cNvSpPr txBox="1"/>
          <p:nvPr/>
        </p:nvSpPr>
        <p:spPr>
          <a:xfrm>
            <a:off x="533400" y="5029200"/>
            <a:ext cx="2588569" cy="461665"/>
          </a:xfrm>
          <a:prstGeom prst="rect">
            <a:avLst/>
          </a:prstGeom>
          <a:noFill/>
        </p:spPr>
        <p:txBody>
          <a:bodyPr wrap="none" rtlCol="0">
            <a:spAutoFit/>
          </a:bodyPr>
          <a:lstStyle/>
          <a:p>
            <a:r>
              <a:rPr lang="en-US" sz="1200" dirty="0" smtClean="0"/>
              <a:t>10 </a:t>
            </a:r>
            <a:r>
              <a:rPr lang="en-US" sz="1200" dirty="0" err="1" smtClean="0"/>
              <a:t>Gm</a:t>
            </a:r>
            <a:r>
              <a:rPr lang="en-US" sz="1200" dirty="0" smtClean="0"/>
              <a:t> dipole to remove  electron</a:t>
            </a:r>
          </a:p>
          <a:p>
            <a:r>
              <a:rPr lang="en-US" sz="1200" dirty="0" smtClean="0"/>
              <a:t>Second one to straight the h- beam</a:t>
            </a:r>
            <a:endParaRPr lang="en-US" sz="1200" dirty="0"/>
          </a:p>
        </p:txBody>
      </p:sp>
      <p:sp>
        <p:nvSpPr>
          <p:cNvPr id="10" name="TextBox 9"/>
          <p:cNvSpPr txBox="1"/>
          <p:nvPr/>
        </p:nvSpPr>
        <p:spPr>
          <a:xfrm>
            <a:off x="3505200" y="4800600"/>
            <a:ext cx="2448657" cy="461665"/>
          </a:xfrm>
          <a:prstGeom prst="rect">
            <a:avLst/>
          </a:prstGeom>
          <a:noFill/>
        </p:spPr>
        <p:txBody>
          <a:bodyPr wrap="none" rtlCol="0">
            <a:spAutoFit/>
          </a:bodyPr>
          <a:lstStyle/>
          <a:p>
            <a:r>
              <a:rPr lang="en-US" sz="1200" dirty="0" smtClean="0"/>
              <a:t>Scope trace of CT showing notch</a:t>
            </a:r>
          </a:p>
          <a:p>
            <a:r>
              <a:rPr lang="en-US" sz="1200" dirty="0" smtClean="0"/>
              <a:t>Created by laser pulse</a:t>
            </a:r>
            <a:endParaRPr lang="en-US" sz="1200" dirty="0"/>
          </a:p>
        </p:txBody>
      </p:sp>
      <p:sp>
        <p:nvSpPr>
          <p:cNvPr id="11" name="TextBox 10"/>
          <p:cNvSpPr txBox="1"/>
          <p:nvPr/>
        </p:nvSpPr>
        <p:spPr>
          <a:xfrm>
            <a:off x="6248400" y="4876800"/>
            <a:ext cx="2758988" cy="276999"/>
          </a:xfrm>
          <a:prstGeom prst="rect">
            <a:avLst/>
          </a:prstGeom>
          <a:noFill/>
        </p:spPr>
        <p:txBody>
          <a:bodyPr wrap="none" rtlCol="0">
            <a:spAutoFit/>
          </a:bodyPr>
          <a:lstStyle/>
          <a:p>
            <a:r>
              <a:rPr lang="en-US" sz="1200" dirty="0" smtClean="0"/>
              <a:t>Measured profile (H) with Gaussian fit</a:t>
            </a:r>
            <a:endParaRPr lang="en-US" sz="1200" dirty="0"/>
          </a:p>
        </p:txBody>
      </p:sp>
      <p:sp>
        <p:nvSpPr>
          <p:cNvPr id="5" name="TextBox 4"/>
          <p:cNvSpPr txBox="1"/>
          <p:nvPr/>
        </p:nvSpPr>
        <p:spPr>
          <a:xfrm>
            <a:off x="6629400" y="533400"/>
            <a:ext cx="980106" cy="276999"/>
          </a:xfrm>
          <a:prstGeom prst="rect">
            <a:avLst/>
          </a:prstGeom>
          <a:noFill/>
        </p:spPr>
        <p:txBody>
          <a:bodyPr wrap="none" rtlCol="0">
            <a:spAutoFit/>
          </a:bodyPr>
          <a:lstStyle/>
          <a:p>
            <a:r>
              <a:rPr lang="en-US" sz="1200" dirty="0"/>
              <a:t>R. Connolly</a:t>
            </a:r>
          </a:p>
        </p:txBody>
      </p:sp>
    </p:spTree>
    <p:extLst>
      <p:ext uri="{BB962C8B-B14F-4D97-AF65-F5344CB8AC3E}">
        <p14:creationId xmlns:p14="http://schemas.microsoft.com/office/powerpoint/2010/main" val="37890350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 y="1905000"/>
            <a:ext cx="2978088" cy="2463800"/>
          </a:xfrm>
          <a:prstGeom prst="rect">
            <a:avLst/>
          </a:prstGeom>
        </p:spPr>
      </p:pic>
      <p:sp>
        <p:nvSpPr>
          <p:cNvPr id="2" name="Title 1"/>
          <p:cNvSpPr>
            <a:spLocks noGrp="1"/>
          </p:cNvSpPr>
          <p:nvPr>
            <p:ph type="title"/>
          </p:nvPr>
        </p:nvSpPr>
        <p:spPr/>
        <p:txBody>
          <a:bodyPr/>
          <a:lstStyle/>
          <a:p>
            <a:r>
              <a:rPr lang="en-US" dirty="0" smtClean="0"/>
              <a:t> </a:t>
            </a:r>
            <a:r>
              <a:rPr lang="en-US" dirty="0" smtClean="0">
                <a:solidFill>
                  <a:srgbClr val="FF0000"/>
                </a:solidFill>
              </a:rPr>
              <a:t>200 MeV: collaboration </a:t>
            </a:r>
            <a:r>
              <a:rPr lang="en-US" dirty="0">
                <a:solidFill>
                  <a:srgbClr val="FF0000"/>
                </a:solidFill>
              </a:rPr>
              <a:t>with SNS</a:t>
            </a:r>
          </a:p>
        </p:txBody>
      </p:sp>
      <p:sp>
        <p:nvSpPr>
          <p:cNvPr id="3" name="Content Placeholder 2"/>
          <p:cNvSpPr>
            <a:spLocks noGrp="1"/>
          </p:cNvSpPr>
          <p:nvPr>
            <p:ph idx="1"/>
          </p:nvPr>
        </p:nvSpPr>
        <p:spPr>
          <a:xfrm>
            <a:off x="381000" y="914400"/>
            <a:ext cx="8458200" cy="4648200"/>
          </a:xfrm>
        </p:spPr>
        <p:txBody>
          <a:bodyPr/>
          <a:lstStyle/>
          <a:p>
            <a:r>
              <a:rPr lang="en-US" dirty="0"/>
              <a:t>At 200 MeV, CFT 200laser , </a:t>
            </a:r>
            <a:r>
              <a:rPr lang="en-US" dirty="0" smtClean="0"/>
              <a:t>Three 45 </a:t>
            </a:r>
            <a:r>
              <a:rPr lang="en-US" dirty="0" err="1" smtClean="0"/>
              <a:t>deg</a:t>
            </a:r>
            <a:r>
              <a:rPr lang="en-US" dirty="0" smtClean="0"/>
              <a:t> mirrors and strip line </a:t>
            </a:r>
            <a:r>
              <a:rPr lang="en-US" dirty="0"/>
              <a:t>BPM before and after to measure notch created by </a:t>
            </a:r>
            <a:r>
              <a:rPr lang="en-US" dirty="0" smtClean="0"/>
              <a:t>laser</a:t>
            </a:r>
          </a:p>
          <a:p>
            <a:r>
              <a:rPr lang="en-US" dirty="0" smtClean="0"/>
              <a:t>Detector: </a:t>
            </a:r>
            <a:r>
              <a:rPr lang="en-US" dirty="0" err="1" smtClean="0"/>
              <a:t>stripline</a:t>
            </a:r>
            <a:r>
              <a:rPr lang="en-US" dirty="0" smtClean="0"/>
              <a:t> BPM</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56068681-3489-EE42-8D2A-59B2B0E11648}" type="slidenum">
              <a:rPr lang="en-US" smtClean="0"/>
              <a:pPr>
                <a:defRPr/>
              </a:pPr>
              <a:t>11</a:t>
            </a:fld>
            <a:endParaRPr lang="en-US"/>
          </a:p>
        </p:txBody>
      </p:sp>
      <p:pic>
        <p:nvPicPr>
          <p:cNvPr id="6" name="Picture 5"/>
          <p:cNvPicPr>
            <a:picLocks noChangeAspect="1"/>
          </p:cNvPicPr>
          <p:nvPr/>
        </p:nvPicPr>
        <p:blipFill>
          <a:blip r:embed="rId3"/>
          <a:stretch>
            <a:fillRect/>
          </a:stretch>
        </p:blipFill>
        <p:spPr>
          <a:xfrm>
            <a:off x="3200399" y="2362200"/>
            <a:ext cx="4607169" cy="1828800"/>
          </a:xfrm>
          <a:prstGeom prst="rect">
            <a:avLst/>
          </a:prstGeom>
        </p:spPr>
      </p:pic>
      <p:pic>
        <p:nvPicPr>
          <p:cNvPr id="8" name="Picture 7"/>
          <p:cNvPicPr>
            <a:picLocks noChangeAspect="1"/>
          </p:cNvPicPr>
          <p:nvPr/>
        </p:nvPicPr>
        <p:blipFill>
          <a:blip r:embed="rId4"/>
          <a:stretch>
            <a:fillRect/>
          </a:stretch>
        </p:blipFill>
        <p:spPr>
          <a:xfrm>
            <a:off x="6553200" y="4114800"/>
            <a:ext cx="2336800" cy="1660120"/>
          </a:xfrm>
          <a:prstGeom prst="rect">
            <a:avLst/>
          </a:prstGeom>
        </p:spPr>
      </p:pic>
      <p:pic>
        <p:nvPicPr>
          <p:cNvPr id="9" name="Picture 8"/>
          <p:cNvPicPr>
            <a:picLocks noChangeAspect="1"/>
          </p:cNvPicPr>
          <p:nvPr/>
        </p:nvPicPr>
        <p:blipFill>
          <a:blip r:embed="rId5"/>
          <a:stretch>
            <a:fillRect/>
          </a:stretch>
        </p:blipFill>
        <p:spPr>
          <a:xfrm>
            <a:off x="152400" y="4114800"/>
            <a:ext cx="2971800" cy="2222500"/>
          </a:xfrm>
          <a:prstGeom prst="rect">
            <a:avLst/>
          </a:prstGeom>
        </p:spPr>
      </p:pic>
      <p:sp>
        <p:nvSpPr>
          <p:cNvPr id="10" name="TextBox 9"/>
          <p:cNvSpPr txBox="1"/>
          <p:nvPr/>
        </p:nvSpPr>
        <p:spPr>
          <a:xfrm>
            <a:off x="4191000" y="2057400"/>
            <a:ext cx="2502984" cy="276999"/>
          </a:xfrm>
          <a:prstGeom prst="rect">
            <a:avLst/>
          </a:prstGeom>
          <a:noFill/>
        </p:spPr>
        <p:txBody>
          <a:bodyPr wrap="none" rtlCol="0">
            <a:spAutoFit/>
          </a:bodyPr>
          <a:lstStyle/>
          <a:p>
            <a:r>
              <a:rPr lang="en-US" sz="1200" dirty="0" smtClean="0"/>
              <a:t>Logic used to detect current notch</a:t>
            </a:r>
            <a:endParaRPr lang="en-US" sz="1200" dirty="0"/>
          </a:p>
        </p:txBody>
      </p:sp>
      <p:sp>
        <p:nvSpPr>
          <p:cNvPr id="11" name="TextBox 10"/>
          <p:cNvSpPr txBox="1"/>
          <p:nvPr/>
        </p:nvSpPr>
        <p:spPr>
          <a:xfrm>
            <a:off x="3581400" y="5257800"/>
            <a:ext cx="3272200" cy="276999"/>
          </a:xfrm>
          <a:prstGeom prst="rect">
            <a:avLst/>
          </a:prstGeom>
          <a:noFill/>
        </p:spPr>
        <p:txBody>
          <a:bodyPr wrap="none" rtlCol="0">
            <a:spAutoFit/>
          </a:bodyPr>
          <a:lstStyle/>
          <a:p>
            <a:r>
              <a:rPr lang="en-US" sz="1200" dirty="0" smtClean="0"/>
              <a:t>Profile with laser (Blue) and carbon wire (red)</a:t>
            </a:r>
            <a:endParaRPr lang="en-US" sz="1200" dirty="0"/>
          </a:p>
        </p:txBody>
      </p:sp>
      <p:sp>
        <p:nvSpPr>
          <p:cNvPr id="12" name="TextBox 11"/>
          <p:cNvSpPr txBox="1"/>
          <p:nvPr/>
        </p:nvSpPr>
        <p:spPr>
          <a:xfrm>
            <a:off x="381000" y="4114800"/>
            <a:ext cx="1647131" cy="276999"/>
          </a:xfrm>
          <a:prstGeom prst="rect">
            <a:avLst/>
          </a:prstGeom>
          <a:noFill/>
        </p:spPr>
        <p:txBody>
          <a:bodyPr wrap="none" rtlCol="0">
            <a:spAutoFit/>
          </a:bodyPr>
          <a:lstStyle/>
          <a:p>
            <a:r>
              <a:rPr lang="en-US" sz="1200" b="1" dirty="0" smtClean="0">
                <a:solidFill>
                  <a:srgbClr val="FF0000"/>
                </a:solidFill>
              </a:rPr>
              <a:t>200 MeV, BNL HEBT</a:t>
            </a:r>
            <a:endParaRPr lang="en-US" sz="1200" b="1" dirty="0">
              <a:solidFill>
                <a:srgbClr val="FF0000"/>
              </a:solidFill>
            </a:endParaRPr>
          </a:p>
        </p:txBody>
      </p:sp>
      <p:sp>
        <p:nvSpPr>
          <p:cNvPr id="13" name="TextBox 12"/>
          <p:cNvSpPr txBox="1"/>
          <p:nvPr/>
        </p:nvSpPr>
        <p:spPr>
          <a:xfrm>
            <a:off x="1828800" y="2057400"/>
            <a:ext cx="1251064" cy="276999"/>
          </a:xfrm>
          <a:prstGeom prst="rect">
            <a:avLst/>
          </a:prstGeom>
          <a:noFill/>
        </p:spPr>
        <p:txBody>
          <a:bodyPr wrap="none" rtlCol="0">
            <a:spAutoFit/>
          </a:bodyPr>
          <a:lstStyle/>
          <a:p>
            <a:r>
              <a:rPr lang="en-US" sz="1200" dirty="0" smtClean="0"/>
              <a:t>Setup at HEBT</a:t>
            </a:r>
            <a:endParaRPr lang="en-US" sz="1200" dirty="0"/>
          </a:p>
        </p:txBody>
      </p:sp>
      <p:sp>
        <p:nvSpPr>
          <p:cNvPr id="14" name="TextBox 13"/>
          <p:cNvSpPr txBox="1"/>
          <p:nvPr/>
        </p:nvSpPr>
        <p:spPr>
          <a:xfrm>
            <a:off x="6629400" y="533400"/>
            <a:ext cx="980106" cy="276999"/>
          </a:xfrm>
          <a:prstGeom prst="rect">
            <a:avLst/>
          </a:prstGeom>
          <a:noFill/>
        </p:spPr>
        <p:txBody>
          <a:bodyPr wrap="none" rtlCol="0">
            <a:spAutoFit/>
          </a:bodyPr>
          <a:lstStyle/>
          <a:p>
            <a:r>
              <a:rPr lang="en-US" sz="1200" dirty="0"/>
              <a:t>R. Connolly</a:t>
            </a:r>
          </a:p>
        </p:txBody>
      </p:sp>
    </p:spTree>
    <p:extLst>
      <p:ext uri="{BB962C8B-B14F-4D97-AF65-F5344CB8AC3E}">
        <p14:creationId xmlns:p14="http://schemas.microsoft.com/office/powerpoint/2010/main" val="37323602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52400"/>
            <a:ext cx="8229600" cy="609600"/>
          </a:xfrm>
        </p:spPr>
        <p:txBody>
          <a:bodyPr/>
          <a:lstStyle/>
          <a:p>
            <a:r>
              <a:rPr lang="en-US" sz="4000" dirty="0"/>
              <a:t> </a:t>
            </a:r>
            <a:r>
              <a:rPr lang="en-US" sz="4000" dirty="0">
                <a:solidFill>
                  <a:srgbClr val="FF0000"/>
                </a:solidFill>
              </a:rPr>
              <a:t> </a:t>
            </a:r>
            <a:r>
              <a:rPr lang="en-US" sz="4000" dirty="0" smtClean="0">
                <a:solidFill>
                  <a:srgbClr val="FF0000"/>
                </a:solidFill>
              </a:rPr>
              <a:t>2007: collaboration with FNAL</a:t>
            </a:r>
            <a:endParaRPr lang="en-US" sz="4000" dirty="0">
              <a:solidFill>
                <a:srgbClr val="FF0000"/>
              </a:solidFill>
            </a:endParaRPr>
          </a:p>
        </p:txBody>
      </p:sp>
      <p:pic>
        <p:nvPicPr>
          <p:cNvPr id="7171" name="Picture 3" descr="OPPIS_LEB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8915400" cy="29654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724400"/>
            <a:ext cx="31242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286000"/>
            <a:ext cx="31242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819400"/>
            <a:ext cx="30480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4419600"/>
            <a:ext cx="210343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5105400"/>
            <a:ext cx="2674938" cy="134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177" name="Line 9"/>
          <p:cNvSpPr>
            <a:spLocks noChangeShapeType="1"/>
          </p:cNvSpPr>
          <p:nvPr/>
        </p:nvSpPr>
        <p:spPr bwMode="auto">
          <a:xfrm>
            <a:off x="7391400" y="1371600"/>
            <a:ext cx="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78" name="Text Box 10"/>
          <p:cNvSpPr txBox="1">
            <a:spLocks noChangeArrowheads="1"/>
          </p:cNvSpPr>
          <p:nvPr/>
        </p:nvSpPr>
        <p:spPr bwMode="auto">
          <a:xfrm>
            <a:off x="2667000" y="4343400"/>
            <a:ext cx="21367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b="1">
                <a:solidFill>
                  <a:srgbClr val="003300"/>
                </a:solidFill>
              </a:rPr>
              <a:t>Transverse Optical System</a:t>
            </a:r>
          </a:p>
        </p:txBody>
      </p:sp>
      <p:sp>
        <p:nvSpPr>
          <p:cNvPr id="7179" name="Text Box 11"/>
          <p:cNvSpPr txBox="1">
            <a:spLocks noChangeArrowheads="1"/>
          </p:cNvSpPr>
          <p:nvPr/>
        </p:nvSpPr>
        <p:spPr bwMode="auto">
          <a:xfrm>
            <a:off x="3276600" y="6583363"/>
            <a:ext cx="29559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b="1">
                <a:solidFill>
                  <a:srgbClr val="003300"/>
                </a:solidFill>
              </a:rPr>
              <a:t>e from H- are guided by magnetic field</a:t>
            </a:r>
          </a:p>
        </p:txBody>
      </p:sp>
      <p:sp>
        <p:nvSpPr>
          <p:cNvPr id="7180" name="Text Box 12"/>
          <p:cNvSpPr txBox="1">
            <a:spLocks noChangeArrowheads="1"/>
          </p:cNvSpPr>
          <p:nvPr/>
        </p:nvSpPr>
        <p:spPr bwMode="auto">
          <a:xfrm>
            <a:off x="6765925" y="6510338"/>
            <a:ext cx="19335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b="1">
                <a:solidFill>
                  <a:srgbClr val="003300"/>
                </a:solidFill>
              </a:rPr>
              <a:t>Solenoid Magnetic Field</a:t>
            </a:r>
          </a:p>
        </p:txBody>
      </p:sp>
      <p:sp>
        <p:nvSpPr>
          <p:cNvPr id="7181" name="Text Box 13"/>
          <p:cNvSpPr txBox="1">
            <a:spLocks noChangeArrowheads="1"/>
          </p:cNvSpPr>
          <p:nvPr/>
        </p:nvSpPr>
        <p:spPr bwMode="auto">
          <a:xfrm>
            <a:off x="4343400" y="3657600"/>
            <a:ext cx="14065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b="1">
                <a:solidFill>
                  <a:schemeClr val="accent2"/>
                </a:solidFill>
              </a:rPr>
              <a:t>Nd:YAG (</a:t>
            </a:r>
            <a:r>
              <a:rPr lang="en-US" sz="1000" b="1">
                <a:solidFill>
                  <a:schemeClr val="accent2"/>
                </a:solidFill>
                <a:sym typeface="Symbol" charset="0"/>
              </a:rPr>
              <a:t>=1064nm)</a:t>
            </a:r>
          </a:p>
        </p:txBody>
      </p:sp>
      <p:sp>
        <p:nvSpPr>
          <p:cNvPr id="7182" name="Line 14"/>
          <p:cNvSpPr>
            <a:spLocks noChangeShapeType="1"/>
          </p:cNvSpPr>
          <p:nvPr/>
        </p:nvSpPr>
        <p:spPr bwMode="auto">
          <a:xfrm>
            <a:off x="7467600" y="4267200"/>
            <a:ext cx="0" cy="45720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3" name="Text Box 15"/>
          <p:cNvSpPr txBox="1">
            <a:spLocks noChangeArrowheads="1"/>
          </p:cNvSpPr>
          <p:nvPr/>
        </p:nvSpPr>
        <p:spPr bwMode="auto">
          <a:xfrm>
            <a:off x="990600" y="6583363"/>
            <a:ext cx="13096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b="1">
                <a:solidFill>
                  <a:srgbClr val="003300"/>
                </a:solidFill>
              </a:rPr>
              <a:t>H- Beam profile</a:t>
            </a:r>
          </a:p>
        </p:txBody>
      </p:sp>
      <p:sp>
        <p:nvSpPr>
          <p:cNvPr id="7184" name="Line 16"/>
          <p:cNvSpPr>
            <a:spLocks noChangeShapeType="1"/>
          </p:cNvSpPr>
          <p:nvPr/>
        </p:nvSpPr>
        <p:spPr bwMode="auto">
          <a:xfrm flipV="1">
            <a:off x="3429000" y="48006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5" name="Line 17"/>
          <p:cNvSpPr>
            <a:spLocks noChangeShapeType="1"/>
          </p:cNvSpPr>
          <p:nvPr/>
        </p:nvSpPr>
        <p:spPr bwMode="auto">
          <a:xfrm flipH="1">
            <a:off x="1981200" y="4800600"/>
            <a:ext cx="1447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6" name="Line 18"/>
          <p:cNvSpPr>
            <a:spLocks noChangeShapeType="1"/>
          </p:cNvSpPr>
          <p:nvPr/>
        </p:nvSpPr>
        <p:spPr bwMode="auto">
          <a:xfrm>
            <a:off x="1981200" y="4800600"/>
            <a:ext cx="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7" name="Text Box 19"/>
          <p:cNvSpPr txBox="1">
            <a:spLocks noChangeArrowheads="1"/>
          </p:cNvSpPr>
          <p:nvPr/>
        </p:nvSpPr>
        <p:spPr bwMode="auto">
          <a:xfrm>
            <a:off x="2133600" y="4800600"/>
            <a:ext cx="6826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b="1">
                <a:solidFill>
                  <a:schemeClr val="accent2"/>
                </a:solidFill>
              </a:rPr>
              <a:t>Labview</a:t>
            </a:r>
          </a:p>
        </p:txBody>
      </p:sp>
      <p:sp>
        <p:nvSpPr>
          <p:cNvPr id="2" name="TextBox 1"/>
          <p:cNvSpPr txBox="1"/>
          <p:nvPr/>
        </p:nvSpPr>
        <p:spPr>
          <a:xfrm>
            <a:off x="228600" y="3581400"/>
            <a:ext cx="1698677" cy="461665"/>
          </a:xfrm>
          <a:prstGeom prst="rect">
            <a:avLst/>
          </a:prstGeom>
          <a:noFill/>
        </p:spPr>
        <p:txBody>
          <a:bodyPr wrap="none" rtlCol="0">
            <a:spAutoFit/>
          </a:bodyPr>
          <a:lstStyle/>
          <a:p>
            <a:r>
              <a:rPr lang="en-US" sz="1200" dirty="0" smtClean="0"/>
              <a:t>Laser: </a:t>
            </a:r>
            <a:r>
              <a:rPr lang="en-US" sz="1200" dirty="0" err="1" smtClean="0"/>
              <a:t>Nd:YAG</a:t>
            </a:r>
            <a:endParaRPr lang="en-US" sz="1200" dirty="0" smtClean="0"/>
          </a:p>
          <a:p>
            <a:r>
              <a:rPr lang="en-US" sz="1200" dirty="0" smtClean="0"/>
              <a:t>Detector : faraday cup </a:t>
            </a:r>
            <a:endParaRPr lang="en-US" sz="1200" dirty="0"/>
          </a:p>
        </p:txBody>
      </p:sp>
    </p:spTree>
    <p:extLst>
      <p:ext uri="{BB962C8B-B14F-4D97-AF65-F5344CB8AC3E}">
        <p14:creationId xmlns:p14="http://schemas.microsoft.com/office/powerpoint/2010/main" val="28974785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De attached electron Energy measurement</a:t>
            </a:r>
            <a:endParaRPr lang="en-US" dirty="0">
              <a:solidFill>
                <a:srgbClr val="FF0000"/>
              </a:solidFill>
            </a:endParaRPr>
          </a:p>
        </p:txBody>
      </p:sp>
      <p:sp>
        <p:nvSpPr>
          <p:cNvPr id="3" name="Slide Number Placeholder 2"/>
          <p:cNvSpPr>
            <a:spLocks noGrp="1"/>
          </p:cNvSpPr>
          <p:nvPr>
            <p:ph type="sldNum" sz="quarter" idx="10"/>
          </p:nvPr>
        </p:nvSpPr>
        <p:spPr/>
        <p:txBody>
          <a:bodyPr/>
          <a:lstStyle/>
          <a:p>
            <a:pPr>
              <a:defRPr/>
            </a:pPr>
            <a:fld id="{8556F17C-F3CA-8146-B29D-72058C8AD900}" type="slidenum">
              <a:rPr lang="en-US" smtClean="0"/>
              <a:pPr>
                <a:defRPr/>
              </a:pPr>
              <a:t>13</a:t>
            </a:fld>
            <a:endParaRPr lang="en-US"/>
          </a:p>
        </p:txBody>
      </p:sp>
      <p:sp>
        <p:nvSpPr>
          <p:cNvPr id="4" name="TextBox 3"/>
          <p:cNvSpPr txBox="1"/>
          <p:nvPr/>
        </p:nvSpPr>
        <p:spPr>
          <a:xfrm>
            <a:off x="685800" y="1219200"/>
            <a:ext cx="4968027" cy="1785104"/>
          </a:xfrm>
          <a:prstGeom prst="rect">
            <a:avLst/>
          </a:prstGeom>
          <a:noFill/>
        </p:spPr>
        <p:txBody>
          <a:bodyPr wrap="none" rtlCol="0">
            <a:spAutoFit/>
          </a:bodyPr>
          <a:lstStyle/>
          <a:p>
            <a:pPr marL="342900" indent="-342900">
              <a:buFont typeface="Arial"/>
              <a:buChar char="•"/>
            </a:pPr>
            <a:r>
              <a:rPr lang="en-US" dirty="0" smtClean="0"/>
              <a:t>Energy of H-</a:t>
            </a:r>
          </a:p>
          <a:p>
            <a:pPr marL="342900" indent="-342900">
              <a:buFont typeface="Arial"/>
              <a:buChar char="•"/>
            </a:pPr>
            <a:r>
              <a:rPr lang="en-US" dirty="0" smtClean="0"/>
              <a:t>Energy spread of H-</a:t>
            </a:r>
          </a:p>
          <a:p>
            <a:pPr marL="342900" indent="-342900">
              <a:buFont typeface="Arial"/>
              <a:buChar char="•"/>
            </a:pPr>
            <a:r>
              <a:rPr lang="en-US" dirty="0" smtClean="0"/>
              <a:t>Space charge potential of H- beam</a:t>
            </a:r>
          </a:p>
          <a:p>
            <a:pPr marL="342900" indent="-342900">
              <a:buFont typeface="Arial"/>
              <a:buChar char="•"/>
            </a:pPr>
            <a:r>
              <a:rPr lang="en-US" dirty="0" smtClean="0"/>
              <a:t>Beam size of H- in three dimension</a:t>
            </a:r>
          </a:p>
          <a:p>
            <a:pPr marL="342900" indent="-342900">
              <a:buFont typeface="Arial"/>
              <a:buChar char="•"/>
            </a:pPr>
            <a:r>
              <a:rPr lang="en-US" dirty="0" smtClean="0"/>
              <a:t>Distribution (current density) of H-</a:t>
            </a:r>
            <a:endParaRPr lang="en-US" dirty="0"/>
          </a:p>
        </p:txBody>
      </p:sp>
      <p:pic>
        <p:nvPicPr>
          <p:cNvPr id="5" name="Picture 5" descr="ZLPM1_ps_sweep_2008_05_28_15_15_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667000"/>
            <a:ext cx="3810000" cy="372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7412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z="3200" dirty="0">
                <a:solidFill>
                  <a:srgbClr val="FF0000"/>
                </a:solidFill>
              </a:rPr>
              <a:t>Space Charge Potential DC Beam</a:t>
            </a:r>
          </a:p>
        </p:txBody>
      </p:sp>
      <p:sp>
        <p:nvSpPr>
          <p:cNvPr id="13315" name="Rectangle 3"/>
          <p:cNvSpPr>
            <a:spLocks noGrp="1" noChangeArrowheads="1"/>
          </p:cNvSpPr>
          <p:nvPr>
            <p:ph type="body" sz="half" idx="1"/>
          </p:nvPr>
        </p:nvSpPr>
        <p:spPr>
          <a:xfrm>
            <a:off x="457200" y="1371600"/>
            <a:ext cx="4038600" cy="4754563"/>
          </a:xfrm>
        </p:spPr>
        <p:txBody>
          <a:bodyPr/>
          <a:lstStyle/>
          <a:p>
            <a:pPr>
              <a:buFontTx/>
              <a:buNone/>
            </a:pPr>
            <a:endParaRPr lang="en-US" sz="2000" dirty="0">
              <a:sym typeface="Symbol" charset="0"/>
            </a:endParaRPr>
          </a:p>
          <a:p>
            <a:pPr>
              <a:buFontTx/>
              <a:buNone/>
            </a:pPr>
            <a:endParaRPr lang="en-US" sz="2000" dirty="0">
              <a:sym typeface="Symbol" charset="0"/>
            </a:endParaRPr>
          </a:p>
          <a:p>
            <a:pPr>
              <a:buFontTx/>
              <a:buNone/>
            </a:pPr>
            <a:endParaRPr lang="en-US" sz="2800" dirty="0">
              <a:sym typeface="Symbol" charset="0"/>
            </a:endParaRPr>
          </a:p>
          <a:p>
            <a:pPr>
              <a:buFontTx/>
              <a:buNone/>
            </a:pPr>
            <a:endParaRPr lang="en-US" sz="2800" dirty="0"/>
          </a:p>
        </p:txBody>
      </p:sp>
      <p:sp>
        <p:nvSpPr>
          <p:cNvPr id="13316" name="Text Box 4"/>
          <p:cNvSpPr txBox="1">
            <a:spLocks noChangeArrowheads="1"/>
          </p:cNvSpPr>
          <p:nvPr/>
        </p:nvSpPr>
        <p:spPr bwMode="auto">
          <a:xfrm>
            <a:off x="6553200" y="1219200"/>
            <a:ext cx="25908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sym typeface="Symbol" charset="0"/>
            </a:endParaRPr>
          </a:p>
          <a:p>
            <a:r>
              <a:rPr lang="en-US">
                <a:sym typeface="Symbol" charset="0"/>
              </a:rPr>
              <a:t>a</a:t>
            </a:r>
            <a:r>
              <a:rPr lang="en-US" baseline="-25000">
                <a:sym typeface="Symbol" charset="0"/>
              </a:rPr>
              <a:t>x</a:t>
            </a:r>
            <a:r>
              <a:rPr lang="en-US">
                <a:sym typeface="Symbol" charset="0"/>
              </a:rPr>
              <a:t>=13.5, a</a:t>
            </a:r>
            <a:r>
              <a:rPr lang="en-US" baseline="-25000">
                <a:sym typeface="Symbol" charset="0"/>
              </a:rPr>
              <a:t>y</a:t>
            </a:r>
            <a:r>
              <a:rPr lang="en-US">
                <a:sym typeface="Symbol" charset="0"/>
              </a:rPr>
              <a:t>=7.0 mm,  </a:t>
            </a:r>
          </a:p>
          <a:p>
            <a:r>
              <a:rPr lang="en-US">
                <a:sym typeface="Symbol" charset="0"/>
              </a:rPr>
              <a:t>b</a:t>
            </a:r>
            <a:r>
              <a:rPr lang="en-US" baseline="-25000">
                <a:sym typeface="Symbol" charset="0"/>
              </a:rPr>
              <a:t>x</a:t>
            </a:r>
            <a:r>
              <a:rPr lang="en-US">
                <a:sym typeface="Symbol" charset="0"/>
              </a:rPr>
              <a:t>=b</a:t>
            </a:r>
            <a:r>
              <a:rPr lang="en-US" baseline="-25000">
                <a:sym typeface="Symbol" charset="0"/>
              </a:rPr>
              <a:t>y</a:t>
            </a:r>
            <a:r>
              <a:rPr lang="en-US">
                <a:sym typeface="Symbol" charset="0"/>
              </a:rPr>
              <a:t>= 38 mm</a:t>
            </a:r>
          </a:p>
          <a:p>
            <a:r>
              <a:rPr lang="en-US">
                <a:sym typeface="Symbol" charset="0"/>
              </a:rPr>
              <a:t>R=(x+y)/2=10.25 mm</a:t>
            </a:r>
          </a:p>
          <a:p>
            <a:r>
              <a:rPr lang="en-US">
                <a:sym typeface="Symbol" charset="0"/>
              </a:rPr>
              <a:t>V</a:t>
            </a:r>
            <a:r>
              <a:rPr lang="en-US" baseline="-25000">
                <a:sym typeface="Symbol" charset="0"/>
              </a:rPr>
              <a:t>0</a:t>
            </a:r>
            <a:r>
              <a:rPr lang="en-US">
                <a:sym typeface="Symbol" charset="0"/>
              </a:rPr>
              <a:t>(70mA) ~ 200 V</a:t>
            </a:r>
          </a:p>
          <a:p>
            <a:r>
              <a:rPr lang="en-US">
                <a:sym typeface="Symbol" charset="0"/>
              </a:rPr>
              <a:t>T</a:t>
            </a:r>
            <a:r>
              <a:rPr lang="en-US" baseline="-25000">
                <a:sym typeface="Symbol" charset="0"/>
              </a:rPr>
              <a:t>e</a:t>
            </a:r>
            <a:r>
              <a:rPr lang="en-US">
                <a:sym typeface="Symbol" charset="0"/>
              </a:rPr>
              <a:t>=408+200 =~600 V</a:t>
            </a:r>
            <a:endParaRPr lang="en-US" baseline="-25000">
              <a:sym typeface="Symbol" charset="0"/>
            </a:endParaRPr>
          </a:p>
          <a:p>
            <a:endParaRPr lang="en-US"/>
          </a:p>
          <a:p>
            <a:endParaRPr lang="en-US"/>
          </a:p>
        </p:txBody>
      </p:sp>
      <p:pic>
        <p:nvPicPr>
          <p:cNvPr id="13317" name="Picture 5" descr="ZLPM1_ps_sweep_2008_05_28_15_15_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055938"/>
            <a:ext cx="3810000" cy="37258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318" name="Object 6"/>
          <p:cNvGraphicFramePr>
            <a:graphicFrameLocks noGrp="1" noChangeAspect="1"/>
          </p:cNvGraphicFramePr>
          <p:nvPr>
            <p:ph sz="half" idx="2"/>
          </p:nvPr>
        </p:nvGraphicFramePr>
        <p:xfrm>
          <a:off x="304800" y="1219200"/>
          <a:ext cx="3200400" cy="2727325"/>
        </p:xfrm>
        <a:graphic>
          <a:graphicData uri="http://schemas.openxmlformats.org/presentationml/2006/ole">
            <mc:AlternateContent xmlns:mc="http://schemas.openxmlformats.org/markup-compatibility/2006">
              <mc:Choice xmlns:v="urn:schemas-microsoft-com:vml" Requires="v">
                <p:oleObj spid="_x0000_s34859" name="Equation" r:id="rId5" imgW="2145960" imgH="1828800" progId="Equation.3">
                  <p:embed/>
                </p:oleObj>
              </mc:Choice>
              <mc:Fallback>
                <p:oleObj name="Equation" r:id="rId5" imgW="2145960" imgH="1828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219200"/>
                        <a:ext cx="3200400" cy="272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3319" name="Line 7"/>
          <p:cNvSpPr>
            <a:spLocks noChangeShapeType="1"/>
          </p:cNvSpPr>
          <p:nvPr/>
        </p:nvSpPr>
        <p:spPr bwMode="auto">
          <a:xfrm flipH="1">
            <a:off x="2362200" y="4495800"/>
            <a:ext cx="1447800" cy="38100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320" name="Text Box 8"/>
          <p:cNvSpPr txBox="1">
            <a:spLocks noChangeArrowheads="1"/>
          </p:cNvSpPr>
          <p:nvPr/>
        </p:nvSpPr>
        <p:spPr bwMode="auto">
          <a:xfrm>
            <a:off x="228600" y="4800600"/>
            <a:ext cx="192881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ym typeface="Symbol" charset="0"/>
              </a:rPr>
              <a:t>E</a:t>
            </a:r>
            <a:r>
              <a:rPr lang="en-US" baseline="-25000" dirty="0">
                <a:sym typeface="Symbol" charset="0"/>
              </a:rPr>
              <a:t>e0</a:t>
            </a:r>
            <a:r>
              <a:rPr lang="en-US" dirty="0">
                <a:sym typeface="Symbol" charset="0"/>
              </a:rPr>
              <a:t>=7.5.10</a:t>
            </a:r>
            <a:r>
              <a:rPr lang="en-US" baseline="30000" dirty="0">
                <a:sym typeface="Symbol" charset="0"/>
              </a:rPr>
              <a:t>5</a:t>
            </a:r>
            <a:r>
              <a:rPr lang="en-US" dirty="0">
                <a:sym typeface="Symbol" charset="0"/>
              </a:rPr>
              <a:t>/1838</a:t>
            </a:r>
          </a:p>
          <a:p>
            <a:r>
              <a:rPr lang="en-US" dirty="0">
                <a:sym typeface="Symbol" charset="0"/>
              </a:rPr>
              <a:t>      =408 V</a:t>
            </a:r>
          </a:p>
          <a:p>
            <a:endParaRPr lang="en-US" dirty="0">
              <a:sym typeface="Symbol" charset="0"/>
            </a:endParaRPr>
          </a:p>
          <a:p>
            <a:r>
              <a:rPr lang="en-US" dirty="0">
                <a:sym typeface="Symbol" charset="0"/>
              </a:rPr>
              <a:t> </a:t>
            </a:r>
          </a:p>
        </p:txBody>
      </p:sp>
      <p:sp>
        <p:nvSpPr>
          <p:cNvPr id="13321" name="Line 9"/>
          <p:cNvSpPr>
            <a:spLocks noChangeShapeType="1"/>
          </p:cNvSpPr>
          <p:nvPr/>
        </p:nvSpPr>
        <p:spPr bwMode="auto">
          <a:xfrm flipH="1">
            <a:off x="4191000" y="2819400"/>
            <a:ext cx="2438400"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3322" name="Group 10"/>
          <p:cNvGrpSpPr>
            <a:grpSpLocks/>
          </p:cNvGrpSpPr>
          <p:nvPr/>
        </p:nvGrpSpPr>
        <p:grpSpPr bwMode="auto">
          <a:xfrm>
            <a:off x="3733800" y="1295400"/>
            <a:ext cx="2133600" cy="1600200"/>
            <a:chOff x="714" y="1968"/>
            <a:chExt cx="629" cy="543"/>
          </a:xfrm>
        </p:grpSpPr>
        <p:pic>
          <p:nvPicPr>
            <p:cNvPr id="1332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 y="2048"/>
              <a:ext cx="585"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Line 12"/>
            <p:cNvSpPr>
              <a:spLocks noChangeShapeType="1"/>
            </p:cNvSpPr>
            <p:nvPr/>
          </p:nvSpPr>
          <p:spPr bwMode="auto">
            <a:xfrm>
              <a:off x="1007" y="2475"/>
              <a:ext cx="18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325" name="Oval 13"/>
            <p:cNvSpPr>
              <a:spLocks noChangeArrowheads="1"/>
            </p:cNvSpPr>
            <p:nvPr/>
          </p:nvSpPr>
          <p:spPr bwMode="auto">
            <a:xfrm>
              <a:off x="952" y="2190"/>
              <a:ext cx="19" cy="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26" name="Oval 14"/>
            <p:cNvSpPr>
              <a:spLocks noChangeArrowheads="1"/>
            </p:cNvSpPr>
            <p:nvPr/>
          </p:nvSpPr>
          <p:spPr bwMode="auto">
            <a:xfrm>
              <a:off x="1026" y="2190"/>
              <a:ext cx="18" cy="2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27" name="Line 15"/>
            <p:cNvSpPr>
              <a:spLocks noChangeShapeType="1"/>
            </p:cNvSpPr>
            <p:nvPr/>
          </p:nvSpPr>
          <p:spPr bwMode="auto">
            <a:xfrm>
              <a:off x="1044" y="2190"/>
              <a:ext cx="16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328" name="Line 16"/>
            <p:cNvSpPr>
              <a:spLocks noChangeShapeType="1"/>
            </p:cNvSpPr>
            <p:nvPr/>
          </p:nvSpPr>
          <p:spPr bwMode="auto">
            <a:xfrm>
              <a:off x="1209" y="2190"/>
              <a:ext cx="0" cy="244"/>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329" name="Text Box 17"/>
            <p:cNvSpPr txBox="1">
              <a:spLocks noChangeArrowheads="1"/>
            </p:cNvSpPr>
            <p:nvPr/>
          </p:nvSpPr>
          <p:spPr bwMode="auto">
            <a:xfrm>
              <a:off x="1196" y="2239"/>
              <a:ext cx="14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a:sym typeface="Symbol" charset="0"/>
                </a:rPr>
                <a:t></a:t>
              </a:r>
            </a:p>
          </p:txBody>
        </p:sp>
        <p:sp>
          <p:nvSpPr>
            <p:cNvPr id="13330" name="Text Box 18"/>
            <p:cNvSpPr txBox="1">
              <a:spLocks noChangeArrowheads="1"/>
            </p:cNvSpPr>
            <p:nvPr/>
          </p:nvSpPr>
          <p:spPr bwMode="auto">
            <a:xfrm>
              <a:off x="912" y="1968"/>
              <a:ext cx="265"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b="1"/>
                <a:t>T</a:t>
              </a:r>
              <a:r>
                <a:rPr lang="en-US" sz="1200" b="1" baseline="-25000"/>
                <a:t>e</a:t>
              </a:r>
              <a:r>
                <a:rPr lang="en-US" sz="1200" b="1"/>
                <a:t> =T</a:t>
              </a:r>
              <a:r>
                <a:rPr lang="en-US" sz="1200" b="1" baseline="-25000"/>
                <a:t>e0</a:t>
              </a:r>
              <a:r>
                <a:rPr lang="en-US" sz="1200" b="1"/>
                <a:t>+ </a:t>
              </a:r>
              <a:r>
                <a:rPr lang="en-US" sz="1200" b="1">
                  <a:sym typeface="Symbol" charset="0"/>
                </a:rPr>
                <a:t></a:t>
              </a:r>
            </a:p>
          </p:txBody>
        </p:sp>
      </p:grpSp>
      <p:sp>
        <p:nvSpPr>
          <p:cNvPr id="13331" name="Text Box 19"/>
          <p:cNvSpPr txBox="1">
            <a:spLocks noChangeArrowheads="1"/>
          </p:cNvSpPr>
          <p:nvPr/>
        </p:nvSpPr>
        <p:spPr bwMode="auto">
          <a:xfrm>
            <a:off x="5394325" y="2627313"/>
            <a:ext cx="260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r</a:t>
            </a:r>
          </a:p>
        </p:txBody>
      </p:sp>
    </p:spTree>
    <p:extLst>
      <p:ext uri="{BB962C8B-B14F-4D97-AF65-F5344CB8AC3E}">
        <p14:creationId xmlns:p14="http://schemas.microsoft.com/office/powerpoint/2010/main" val="32721612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810000"/>
            <a:ext cx="3581400" cy="276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411" name="Rectangle 3"/>
          <p:cNvSpPr>
            <a:spLocks noGrp="1" noChangeArrowheads="1"/>
          </p:cNvSpPr>
          <p:nvPr>
            <p:ph type="title"/>
          </p:nvPr>
        </p:nvSpPr>
        <p:spPr>
          <a:xfrm>
            <a:off x="457200" y="0"/>
            <a:ext cx="8229600" cy="762000"/>
          </a:xfrm>
        </p:spPr>
        <p:txBody>
          <a:bodyPr/>
          <a:lstStyle/>
          <a:p>
            <a:r>
              <a:rPr lang="en-US">
                <a:solidFill>
                  <a:srgbClr val="FF0000"/>
                </a:solidFill>
              </a:rPr>
              <a:t>KOBRA Simulations</a:t>
            </a:r>
          </a:p>
        </p:txBody>
      </p:sp>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85800"/>
            <a:ext cx="4876800" cy="376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838200"/>
            <a:ext cx="4495800" cy="347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414" name="Text Box 6"/>
          <p:cNvSpPr txBox="1">
            <a:spLocks noChangeArrowheads="1"/>
          </p:cNvSpPr>
          <p:nvPr/>
        </p:nvSpPr>
        <p:spPr bwMode="auto">
          <a:xfrm>
            <a:off x="838200" y="4114800"/>
            <a:ext cx="22987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003300"/>
                </a:solidFill>
              </a:rPr>
              <a:t>X-Z Plane</a:t>
            </a:r>
          </a:p>
          <a:p>
            <a:r>
              <a:rPr lang="en-US" b="1">
                <a:solidFill>
                  <a:srgbClr val="003300"/>
                </a:solidFill>
              </a:rPr>
              <a:t> Axial Mag. Field =0</a:t>
            </a:r>
          </a:p>
        </p:txBody>
      </p:sp>
      <p:sp>
        <p:nvSpPr>
          <p:cNvPr id="17415" name="Text Box 7"/>
          <p:cNvSpPr txBox="1">
            <a:spLocks noChangeArrowheads="1"/>
          </p:cNvSpPr>
          <p:nvPr/>
        </p:nvSpPr>
        <p:spPr bwMode="auto">
          <a:xfrm>
            <a:off x="5715000" y="4038600"/>
            <a:ext cx="27305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003300"/>
                </a:solidFill>
              </a:rPr>
              <a:t>X-Z Plane</a:t>
            </a:r>
          </a:p>
          <a:p>
            <a:r>
              <a:rPr lang="en-US" b="1">
                <a:solidFill>
                  <a:srgbClr val="003300"/>
                </a:solidFill>
              </a:rPr>
              <a:t> Axial Mag. Field =100G</a:t>
            </a:r>
          </a:p>
        </p:txBody>
      </p:sp>
      <p:sp>
        <p:nvSpPr>
          <p:cNvPr id="17416" name="Text Box 8"/>
          <p:cNvSpPr txBox="1">
            <a:spLocks noChangeArrowheads="1"/>
          </p:cNvSpPr>
          <p:nvPr/>
        </p:nvSpPr>
        <p:spPr bwMode="auto">
          <a:xfrm>
            <a:off x="1828800" y="6324600"/>
            <a:ext cx="5334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b="1" dirty="0">
                <a:solidFill>
                  <a:srgbClr val="003300"/>
                </a:solidFill>
              </a:rPr>
              <a:t>X-Y Plane; Axial Mag. Field =100G</a:t>
            </a:r>
          </a:p>
        </p:txBody>
      </p:sp>
    </p:spTree>
    <p:extLst>
      <p:ext uri="{BB962C8B-B14F-4D97-AF65-F5344CB8AC3E}">
        <p14:creationId xmlns:p14="http://schemas.microsoft.com/office/powerpoint/2010/main" val="10774525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838200"/>
          </a:xfrm>
        </p:spPr>
        <p:txBody>
          <a:bodyPr/>
          <a:lstStyle/>
          <a:p>
            <a:r>
              <a:rPr lang="en-US" sz="4000">
                <a:solidFill>
                  <a:srgbClr val="FF0000"/>
                </a:solidFill>
              </a:rPr>
              <a:t>SCP Bunched Beam</a:t>
            </a:r>
          </a:p>
        </p:txBody>
      </p:sp>
      <p:graphicFrame>
        <p:nvGraphicFramePr>
          <p:cNvPr id="21507" name="Object 3"/>
          <p:cNvGraphicFramePr>
            <a:graphicFrameLocks noGrp="1" noChangeAspect="1"/>
          </p:cNvGraphicFramePr>
          <p:nvPr>
            <p:ph sz="half" idx="1"/>
          </p:nvPr>
        </p:nvGraphicFramePr>
        <p:xfrm>
          <a:off x="152400" y="1676400"/>
          <a:ext cx="2667000" cy="2225675"/>
        </p:xfrm>
        <a:graphic>
          <a:graphicData uri="http://schemas.openxmlformats.org/presentationml/2006/ole">
            <mc:AlternateContent xmlns:mc="http://schemas.openxmlformats.org/markup-compatibility/2006">
              <mc:Choice xmlns:v="urn:schemas-microsoft-com:vml" Requires="v">
                <p:oleObj spid="_x0000_s40011" name="Equation" r:id="rId4" imgW="1917360" imgH="1600200" progId="Equation.3">
                  <p:embed/>
                </p:oleObj>
              </mc:Choice>
              <mc:Fallback>
                <p:oleObj name="Equation" r:id="rId4" imgW="1917360" imgH="1600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76400"/>
                        <a:ext cx="2667000" cy="222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21508" name="Picture 4" descr="sl00166_"/>
          <p:cNvPicPr>
            <a:picLocks noGrp="1" noChangeAspect="1" noChangeArrowheads="1"/>
          </p:cNvPicPr>
          <p:nvPr>
            <p:ph type="body" idx="4294967295"/>
          </p:nvPr>
        </p:nvPicPr>
        <p:blipFill>
          <a:blip r:embed="rId6">
            <a:extLst>
              <a:ext uri="{28A0092B-C50C-407E-A947-70E740481C1C}">
                <a14:useLocalDpi xmlns:a14="http://schemas.microsoft.com/office/drawing/2010/main" val="0"/>
              </a:ext>
            </a:extLst>
          </a:blip>
          <a:srcRect/>
          <a:stretch>
            <a:fillRect/>
          </a:stretch>
        </p:blipFill>
        <p:spPr>
          <a:xfrm>
            <a:off x="5791200" y="1447800"/>
            <a:ext cx="2813050" cy="1797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1509" name="Text Box 5"/>
          <p:cNvSpPr txBox="1">
            <a:spLocks noChangeArrowheads="1"/>
          </p:cNvSpPr>
          <p:nvPr/>
        </p:nvSpPr>
        <p:spPr bwMode="auto">
          <a:xfrm>
            <a:off x="593725" y="2170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graphicFrame>
        <p:nvGraphicFramePr>
          <p:cNvPr id="21510" name="Object 6"/>
          <p:cNvGraphicFramePr>
            <a:graphicFrameLocks noGrp="1" noChangeAspect="1"/>
          </p:cNvGraphicFramePr>
          <p:nvPr>
            <p:ph sz="half" idx="2"/>
          </p:nvPr>
        </p:nvGraphicFramePr>
        <p:xfrm>
          <a:off x="2209800" y="3657600"/>
          <a:ext cx="5257800" cy="2808288"/>
        </p:xfrm>
        <a:graphic>
          <a:graphicData uri="http://schemas.openxmlformats.org/presentationml/2006/ole">
            <mc:AlternateContent xmlns:mc="http://schemas.openxmlformats.org/markup-compatibility/2006">
              <mc:Choice xmlns:v="urn:schemas-microsoft-com:vml" Requires="v">
                <p:oleObj spid="_x0000_s40012" name="Chart" r:id="rId8" imgW="4579572" imgH="2445972" progId="Excel.Chart.8">
                  <p:embed/>
                </p:oleObj>
              </mc:Choice>
              <mc:Fallback>
                <p:oleObj name="Chart" r:id="rId8" imgW="4579572" imgH="2445972" progId="Excel.Char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3657600"/>
                        <a:ext cx="5257800"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511" name="Line 7"/>
          <p:cNvSpPr>
            <a:spLocks noChangeShapeType="1"/>
          </p:cNvSpPr>
          <p:nvPr/>
        </p:nvSpPr>
        <p:spPr bwMode="auto">
          <a:xfrm>
            <a:off x="5791200" y="2362200"/>
            <a:ext cx="27432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12" name="Text Box 8"/>
          <p:cNvSpPr txBox="1">
            <a:spLocks noChangeArrowheads="1"/>
          </p:cNvSpPr>
          <p:nvPr/>
        </p:nvSpPr>
        <p:spPr bwMode="auto">
          <a:xfrm>
            <a:off x="7696200" y="914400"/>
            <a:ext cx="120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3300"/>
                </a:solidFill>
              </a:rPr>
              <a:t>X-Z Plane</a:t>
            </a:r>
          </a:p>
        </p:txBody>
      </p:sp>
      <p:sp>
        <p:nvSpPr>
          <p:cNvPr id="21513" name="Text Box 9"/>
          <p:cNvSpPr txBox="1">
            <a:spLocks noChangeArrowheads="1"/>
          </p:cNvSpPr>
          <p:nvPr/>
        </p:nvSpPr>
        <p:spPr bwMode="auto">
          <a:xfrm>
            <a:off x="0" y="685800"/>
            <a:ext cx="3905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3300"/>
                </a:solidFill>
              </a:rPr>
              <a:t>Electric Field due to uniform ellipsoid</a:t>
            </a:r>
          </a:p>
        </p:txBody>
      </p:sp>
      <p:sp>
        <p:nvSpPr>
          <p:cNvPr id="21514" name="Text Box 10"/>
          <p:cNvSpPr txBox="1">
            <a:spLocks noChangeArrowheads="1"/>
          </p:cNvSpPr>
          <p:nvPr/>
        </p:nvSpPr>
        <p:spPr bwMode="auto">
          <a:xfrm>
            <a:off x="3581400" y="3352800"/>
            <a:ext cx="292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3300"/>
                </a:solidFill>
              </a:rPr>
              <a:t>SCP Potential in X-Z Plane</a:t>
            </a:r>
          </a:p>
        </p:txBody>
      </p:sp>
      <p:sp>
        <p:nvSpPr>
          <p:cNvPr id="21515" name="Text Box 11"/>
          <p:cNvSpPr txBox="1">
            <a:spLocks noChangeArrowheads="1"/>
          </p:cNvSpPr>
          <p:nvPr/>
        </p:nvSpPr>
        <p:spPr bwMode="auto">
          <a:xfrm>
            <a:off x="7848600" y="3505200"/>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00"/>
                </a:solidFill>
              </a:rPr>
              <a:t>LASER</a:t>
            </a:r>
          </a:p>
        </p:txBody>
      </p:sp>
      <p:sp>
        <p:nvSpPr>
          <p:cNvPr id="21516" name="Line 12"/>
          <p:cNvSpPr>
            <a:spLocks noChangeShapeType="1"/>
          </p:cNvSpPr>
          <p:nvPr/>
        </p:nvSpPr>
        <p:spPr bwMode="auto">
          <a:xfrm>
            <a:off x="7467600" y="2438400"/>
            <a:ext cx="609600" cy="114300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17" name="Line 13"/>
          <p:cNvSpPr>
            <a:spLocks noChangeShapeType="1"/>
          </p:cNvSpPr>
          <p:nvPr/>
        </p:nvSpPr>
        <p:spPr bwMode="auto">
          <a:xfrm flipH="1">
            <a:off x="2971800" y="2819400"/>
            <a:ext cx="2971800" cy="45720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18" name="Line 14"/>
          <p:cNvSpPr>
            <a:spLocks noChangeShapeType="1"/>
          </p:cNvSpPr>
          <p:nvPr/>
        </p:nvSpPr>
        <p:spPr bwMode="auto">
          <a:xfrm>
            <a:off x="1828800" y="3505200"/>
            <a:ext cx="1371600" cy="1752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19" name="Rectangle 15"/>
          <p:cNvSpPr>
            <a:spLocks noChangeArrowheads="1"/>
          </p:cNvSpPr>
          <p:nvPr/>
        </p:nvSpPr>
        <p:spPr bwMode="auto">
          <a:xfrm>
            <a:off x="228600" y="1066800"/>
            <a:ext cx="2743200" cy="2438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20" name="Rectangle 16"/>
          <p:cNvSpPr>
            <a:spLocks noChangeArrowheads="1"/>
          </p:cNvSpPr>
          <p:nvPr/>
        </p:nvSpPr>
        <p:spPr bwMode="auto">
          <a:xfrm>
            <a:off x="3124200" y="1143000"/>
            <a:ext cx="2895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400" b="1">
                <a:solidFill>
                  <a:schemeClr val="accent2"/>
                </a:solidFill>
              </a:rPr>
              <a:t>  </a:t>
            </a:r>
            <a:r>
              <a:rPr lang="en-US" sz="2400" b="1">
                <a:solidFill>
                  <a:schemeClr val="accent2"/>
                </a:solidFill>
              </a:rPr>
              <a:t>E</a:t>
            </a:r>
            <a:r>
              <a:rPr lang="en-US" sz="2400" b="1" baseline="-25000">
                <a:solidFill>
                  <a:schemeClr val="accent2"/>
                </a:solidFill>
              </a:rPr>
              <a:t>H-</a:t>
            </a:r>
            <a:r>
              <a:rPr lang="en-US" sz="2400" b="1">
                <a:solidFill>
                  <a:schemeClr val="accent2"/>
                </a:solidFill>
              </a:rPr>
              <a:t> = 750,000 eV</a:t>
            </a:r>
          </a:p>
          <a:p>
            <a:r>
              <a:rPr lang="en-US" sz="2400" b="1">
                <a:solidFill>
                  <a:schemeClr val="accent2"/>
                </a:solidFill>
                <a:sym typeface="Symbol" charset="0"/>
              </a:rPr>
              <a:t>E</a:t>
            </a:r>
            <a:r>
              <a:rPr lang="en-US" sz="2400" b="1" baseline="-25000">
                <a:solidFill>
                  <a:schemeClr val="accent2"/>
                </a:solidFill>
                <a:sym typeface="Symbol" charset="0"/>
              </a:rPr>
              <a:t>H-</a:t>
            </a:r>
            <a:r>
              <a:rPr lang="en-US" sz="2400" b="1">
                <a:solidFill>
                  <a:schemeClr val="accent2"/>
                </a:solidFill>
                <a:sym typeface="Symbol" charset="0"/>
              </a:rPr>
              <a:t>=20,000 eV</a:t>
            </a:r>
          </a:p>
          <a:p>
            <a:r>
              <a:rPr lang="en-US" sz="2400" b="1">
                <a:solidFill>
                  <a:schemeClr val="accent2"/>
                </a:solidFill>
                <a:sym typeface="Symbol" charset="0"/>
              </a:rPr>
              <a:t>  E</a:t>
            </a:r>
            <a:r>
              <a:rPr lang="en-US" sz="2400" b="1" baseline="-25000">
                <a:solidFill>
                  <a:schemeClr val="accent2"/>
                </a:solidFill>
                <a:sym typeface="Symbol" charset="0"/>
              </a:rPr>
              <a:t>e</a:t>
            </a:r>
            <a:r>
              <a:rPr lang="en-US" sz="2400" b="1">
                <a:solidFill>
                  <a:schemeClr val="accent2"/>
                </a:solidFill>
                <a:sym typeface="Symbol" charset="0"/>
              </a:rPr>
              <a:t>  =  408 eV</a:t>
            </a:r>
          </a:p>
          <a:p>
            <a:r>
              <a:rPr lang="en-US" sz="2400" b="1">
                <a:solidFill>
                  <a:schemeClr val="accent2"/>
                </a:solidFill>
                <a:sym typeface="Symbol" charset="0"/>
              </a:rPr>
              <a:t>E</a:t>
            </a:r>
            <a:r>
              <a:rPr lang="en-US" sz="2400" b="1" baseline="-25000">
                <a:solidFill>
                  <a:schemeClr val="accent2"/>
                </a:solidFill>
                <a:sym typeface="Symbol" charset="0"/>
              </a:rPr>
              <a:t>e</a:t>
            </a:r>
            <a:r>
              <a:rPr lang="en-US" sz="2400" b="1">
                <a:solidFill>
                  <a:schemeClr val="accent2"/>
                </a:solidFill>
                <a:sym typeface="Symbol" charset="0"/>
              </a:rPr>
              <a:t> =10.9 eV</a:t>
            </a:r>
          </a:p>
        </p:txBody>
      </p:sp>
    </p:spTree>
    <p:extLst>
      <p:ext uri="{BB962C8B-B14F-4D97-AF65-F5344CB8AC3E}">
        <p14:creationId xmlns:p14="http://schemas.microsoft.com/office/powerpoint/2010/main" val="31833406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solidFill>
                  <a:srgbClr val="FF0000"/>
                </a:solidFill>
              </a:rPr>
              <a:t>Buncher ON, Full Current</a:t>
            </a:r>
            <a:r>
              <a:rPr lang="en-US"/>
              <a:t> </a:t>
            </a:r>
          </a:p>
        </p:txBody>
      </p:sp>
      <p:pic>
        <p:nvPicPr>
          <p:cNvPr id="33795" name="Picture 3" descr="FLPM_ps_sweep_2008_05_28_15_57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066800"/>
            <a:ext cx="5638800" cy="5514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l="5052" t="7877" r="53174" b="6239"/>
          <a:stretch>
            <a:fillRect/>
          </a:stretch>
        </p:blipFill>
        <p:spPr bwMode="auto">
          <a:xfrm>
            <a:off x="304800" y="3810000"/>
            <a:ext cx="2743200" cy="167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91212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763000" cy="676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135371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solidFill>
                  <a:srgbClr val="FF0000"/>
                </a:solidFill>
              </a:rPr>
              <a:t>Electron Energy at Detector</a:t>
            </a:r>
          </a:p>
        </p:txBody>
      </p:sp>
      <p:pic>
        <p:nvPicPr>
          <p:cNvPr id="23556" name="movielpm.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914400" y="857142"/>
            <a:ext cx="6705600" cy="502993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21491982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355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3556"/>
                                        </p:tgtEl>
                                      </p:cBhvr>
                                    </p:cmd>
                                  </p:childTnLst>
                                </p:cTn>
                              </p:par>
                            </p:childTnLst>
                          </p:cTn>
                        </p:par>
                      </p:childTnLst>
                    </p:cTn>
                  </p:par>
                </p:childTnLst>
              </p:cTn>
              <p:nextCondLst>
                <p:cond evt="onClick" delay="0">
                  <p:tgtEl>
                    <p:spTgt spid="23556"/>
                  </p:tgtEl>
                </p:cond>
              </p:nextCondLst>
            </p:seq>
            <p:video>
              <p:cMediaNode>
                <p:cTn id="7" fill="hold" display="0">
                  <p:stCondLst>
                    <p:cond delay="indefinite"/>
                  </p:stCondLst>
                  <p:endCondLst>
                    <p:cond evt="onNext" delay="0">
                      <p:tgtEl>
                        <p:sldTgt/>
                      </p:tgtEl>
                    </p:cond>
                    <p:cond evt="onPrev" delay="0">
                      <p:tgtEl>
                        <p:sldTgt/>
                      </p:tgtEl>
                    </p:cond>
                  </p:endCondLst>
                </p:cTn>
                <p:tgtEl>
                  <p:spTgt spid="2355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Acknowledgements </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 B. Briscoe, R. </a:t>
            </a:r>
            <a:r>
              <a:rPr lang="en-US" dirty="0"/>
              <a:t>C</a:t>
            </a:r>
            <a:r>
              <a:rPr lang="en-US" dirty="0" smtClean="0"/>
              <a:t>onnolly,  , V. Lodestro,  W. Shaffer, C. </a:t>
            </a:r>
            <a:r>
              <a:rPr lang="en-US" dirty="0" err="1" smtClean="0"/>
              <a:t>Degen</a:t>
            </a:r>
            <a:r>
              <a:rPr lang="en-US" dirty="0" smtClean="0"/>
              <a:t>, L. </a:t>
            </a:r>
            <a:r>
              <a:rPr lang="en-US" dirty="0" err="1" smtClean="0"/>
              <a:t>DeSanto</a:t>
            </a:r>
            <a:r>
              <a:rPr lang="en-US" dirty="0" smtClean="0"/>
              <a:t>, W. </a:t>
            </a:r>
            <a:r>
              <a:rPr lang="en-US" dirty="0" err="1" smtClean="0"/>
              <a:t>Meng</a:t>
            </a:r>
            <a:r>
              <a:rPr lang="en-US" dirty="0" smtClean="0"/>
              <a:t>, S. </a:t>
            </a:r>
            <a:r>
              <a:rPr lang="en-US" dirty="0" err="1" smtClean="0"/>
              <a:t>Bellavia</a:t>
            </a:r>
            <a:r>
              <a:rPr lang="en-US" dirty="0" smtClean="0"/>
              <a:t>, N. </a:t>
            </a:r>
            <a:r>
              <a:rPr lang="en-US" dirty="0" err="1" smtClean="0"/>
              <a:t>Tsoupas</a:t>
            </a:r>
            <a:endParaRPr lang="en-US" dirty="0" smtClean="0">
              <a:solidFill>
                <a:srgbClr val="002060"/>
              </a:solidFill>
            </a:endParaRPr>
          </a:p>
          <a:p>
            <a:pPr marL="0" indent="0">
              <a:buNone/>
            </a:pPr>
            <a:endParaRPr lang="en-US" b="1" dirty="0">
              <a:solidFill>
                <a:srgbClr val="7030A0"/>
              </a:solidFill>
            </a:endParaRPr>
          </a:p>
        </p:txBody>
      </p:sp>
      <p:sp>
        <p:nvSpPr>
          <p:cNvPr id="4" name="Slide Number Placeholder 3"/>
          <p:cNvSpPr>
            <a:spLocks noGrp="1"/>
          </p:cNvSpPr>
          <p:nvPr>
            <p:ph type="sldNum" sz="quarter" idx="10"/>
          </p:nvPr>
        </p:nvSpPr>
        <p:spPr/>
        <p:txBody>
          <a:bodyPr/>
          <a:lstStyle/>
          <a:p>
            <a:pPr>
              <a:defRPr/>
            </a:pPr>
            <a:fld id="{56068681-3489-EE42-8D2A-59B2B0E11648}" type="slidenum">
              <a:rPr lang="en-US" smtClean="0"/>
              <a:pPr>
                <a:defRPr/>
              </a:pPr>
              <a:t>2</a:t>
            </a:fld>
            <a:endParaRPr lang="en-US"/>
          </a:p>
        </p:txBody>
      </p:sp>
    </p:spTree>
    <p:extLst>
      <p:ext uri="{BB962C8B-B14F-4D97-AF65-F5344CB8AC3E}">
        <p14:creationId xmlns:p14="http://schemas.microsoft.com/office/powerpoint/2010/main" val="42582532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52400" y="0"/>
            <a:ext cx="8839200" cy="1143000"/>
          </a:xfrm>
        </p:spPr>
        <p:txBody>
          <a:bodyPr/>
          <a:lstStyle/>
          <a:p>
            <a:r>
              <a:rPr lang="en-US" sz="3200" dirty="0">
                <a:solidFill>
                  <a:srgbClr val="FF0000"/>
                </a:solidFill>
              </a:rPr>
              <a:t>Beam Parameters Used in Calculations</a:t>
            </a:r>
          </a:p>
        </p:txBody>
      </p:sp>
      <p:graphicFrame>
        <p:nvGraphicFramePr>
          <p:cNvPr id="44035" name="Group 3"/>
          <p:cNvGraphicFramePr>
            <a:graphicFrameLocks noGrp="1"/>
          </p:cNvGraphicFramePr>
          <p:nvPr>
            <p:ph idx="1"/>
            <p:extLst>
              <p:ext uri="{D42A27DB-BD31-4B8C-83A1-F6EECF244321}">
                <p14:modId xmlns:p14="http://schemas.microsoft.com/office/powerpoint/2010/main" val="337239609"/>
              </p:ext>
            </p:extLst>
          </p:nvPr>
        </p:nvGraphicFramePr>
        <p:xfrm>
          <a:off x="762000" y="1447801"/>
          <a:ext cx="6934200" cy="4202815"/>
        </p:xfrm>
        <a:graphic>
          <a:graphicData uri="http://schemas.openxmlformats.org/drawingml/2006/table">
            <a:tbl>
              <a:tblPr/>
              <a:tblGrid>
                <a:gridCol w="1733550"/>
                <a:gridCol w="1733550"/>
                <a:gridCol w="1872561"/>
                <a:gridCol w="1594539"/>
              </a:tblGrid>
              <a:tr h="141464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Current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(mA)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Buncher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On/Off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rPr>
                        <a:t> DC Component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Bunch Length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(deg)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00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Off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360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8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rPr>
                        <a:t>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09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00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17.5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5012937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p:cNvSpPr>
          <p:nvPr>
            <p:ph type="title"/>
          </p:nvPr>
        </p:nvSpPr>
        <p:spPr/>
        <p:txBody>
          <a:bodyPr/>
          <a:lstStyle/>
          <a:p>
            <a:r>
              <a:rPr lang="en-US" dirty="0" smtClean="0">
                <a:solidFill>
                  <a:srgbClr val="FF0000"/>
                </a:solidFill>
              </a:rPr>
              <a:t> Energy Measurement</a:t>
            </a:r>
          </a:p>
        </p:txBody>
      </p:sp>
      <p:sp>
        <p:nvSpPr>
          <p:cNvPr id="516099" name="Rectangle 3"/>
          <p:cNvSpPr>
            <a:spLocks noGrp="1"/>
          </p:cNvSpPr>
          <p:nvPr>
            <p:ph type="body" idx="1"/>
          </p:nvPr>
        </p:nvSpPr>
        <p:spPr/>
        <p:txBody>
          <a:bodyPr/>
          <a:lstStyle/>
          <a:p>
            <a:pPr>
              <a:buNone/>
            </a:pPr>
            <a:endParaRPr lang="en-US" dirty="0" smtClean="0">
              <a:solidFill>
                <a:srgbClr val="800000"/>
              </a:solidFill>
            </a:endParaRPr>
          </a:p>
          <a:p>
            <a:r>
              <a:rPr lang="en-US" dirty="0" smtClean="0">
                <a:solidFill>
                  <a:srgbClr val="800000"/>
                </a:solidFill>
              </a:rPr>
              <a:t>At low energies (</a:t>
            </a:r>
            <a:r>
              <a:rPr lang="en-US" dirty="0" smtClean="0">
                <a:solidFill>
                  <a:srgbClr val="800000"/>
                </a:solidFill>
                <a:sym typeface="Symbol" pitchFamily="18" charset="2"/>
              </a:rPr>
              <a:t>E(m</a:t>
            </a:r>
            <a:r>
              <a:rPr lang="en-US" baseline="-25000" dirty="0" smtClean="0">
                <a:solidFill>
                  <a:srgbClr val="800000"/>
                </a:solidFill>
                <a:sym typeface="Symbol" pitchFamily="18" charset="2"/>
              </a:rPr>
              <a:t>e</a:t>
            </a:r>
            <a:r>
              <a:rPr lang="en-US" dirty="0" smtClean="0">
                <a:solidFill>
                  <a:srgbClr val="800000"/>
                </a:solidFill>
                <a:sym typeface="Symbol" pitchFamily="18" charset="2"/>
              </a:rPr>
              <a:t>/m</a:t>
            </a:r>
            <a:r>
              <a:rPr lang="en-US" baseline="-25000" dirty="0" smtClean="0">
                <a:solidFill>
                  <a:srgbClr val="800000"/>
                </a:solidFill>
                <a:sym typeface="Symbol" pitchFamily="18" charset="2"/>
              </a:rPr>
              <a:t>p</a:t>
            </a:r>
            <a:r>
              <a:rPr lang="en-US" dirty="0" smtClean="0">
                <a:solidFill>
                  <a:srgbClr val="800000"/>
                </a:solidFill>
                <a:sym typeface="Symbol" pitchFamily="18" charset="2"/>
              </a:rPr>
              <a:t>) &lt;&lt;  SCP</a:t>
            </a:r>
            <a:r>
              <a:rPr lang="en-US" dirty="0" smtClean="0">
                <a:solidFill>
                  <a:srgbClr val="800000"/>
                </a:solidFill>
              </a:rPr>
              <a:t>)</a:t>
            </a:r>
          </a:p>
          <a:p>
            <a:pPr>
              <a:buFont typeface="Arial" charset="0"/>
              <a:buNone/>
            </a:pPr>
            <a:r>
              <a:rPr lang="en-US" dirty="0" smtClean="0"/>
              <a:t> - Space Charge Potential (SCP)</a:t>
            </a:r>
          </a:p>
          <a:p>
            <a:pPr>
              <a:buFont typeface="Arial" charset="0"/>
              <a:buNone/>
            </a:pPr>
            <a:r>
              <a:rPr lang="en-US" dirty="0" smtClean="0"/>
              <a:t> - Bunch Length and Bunching Factor</a:t>
            </a:r>
          </a:p>
          <a:p>
            <a:r>
              <a:rPr lang="en-US" dirty="0" smtClean="0">
                <a:solidFill>
                  <a:srgbClr val="800000"/>
                </a:solidFill>
              </a:rPr>
              <a:t>At high (</a:t>
            </a:r>
            <a:r>
              <a:rPr lang="en-US" dirty="0" smtClean="0">
                <a:solidFill>
                  <a:srgbClr val="800000"/>
                </a:solidFill>
                <a:sym typeface="Symbol" pitchFamily="18" charset="2"/>
              </a:rPr>
              <a:t> E(m</a:t>
            </a:r>
            <a:r>
              <a:rPr lang="en-US" baseline="-25000" dirty="0" smtClean="0">
                <a:solidFill>
                  <a:srgbClr val="800000"/>
                </a:solidFill>
                <a:sym typeface="Symbol" pitchFamily="18" charset="2"/>
              </a:rPr>
              <a:t>e</a:t>
            </a:r>
            <a:r>
              <a:rPr lang="en-US" dirty="0" smtClean="0">
                <a:solidFill>
                  <a:srgbClr val="800000"/>
                </a:solidFill>
                <a:sym typeface="Symbol" pitchFamily="18" charset="2"/>
              </a:rPr>
              <a:t>/m</a:t>
            </a:r>
            <a:r>
              <a:rPr lang="en-US" baseline="-25000" dirty="0" smtClean="0">
                <a:solidFill>
                  <a:srgbClr val="800000"/>
                </a:solidFill>
                <a:sym typeface="Symbol" pitchFamily="18" charset="2"/>
              </a:rPr>
              <a:t>p</a:t>
            </a:r>
            <a:r>
              <a:rPr lang="en-US" dirty="0" smtClean="0">
                <a:solidFill>
                  <a:srgbClr val="800000"/>
                </a:solidFill>
                <a:sym typeface="Symbol" pitchFamily="18" charset="2"/>
              </a:rPr>
              <a:t>) &gt;&gt; SCP</a:t>
            </a:r>
            <a:r>
              <a:rPr lang="en-US" dirty="0" smtClean="0">
                <a:solidFill>
                  <a:srgbClr val="800000"/>
                </a:solidFill>
              </a:rPr>
              <a:t>)</a:t>
            </a:r>
          </a:p>
          <a:p>
            <a:pPr>
              <a:buFont typeface="Arial" charset="0"/>
              <a:buNone/>
            </a:pPr>
            <a:r>
              <a:rPr lang="en-US" dirty="0" smtClean="0"/>
              <a:t> - Energy Spread (</a:t>
            </a:r>
            <a:r>
              <a:rPr lang="en-US" dirty="0" smtClean="0">
                <a:sym typeface="Symbol" pitchFamily="18" charset="2"/>
              </a:rPr>
              <a:t>E)</a:t>
            </a:r>
            <a:r>
              <a:rPr lang="en-US" dirty="0" smtClean="0"/>
              <a:t> </a:t>
            </a:r>
          </a:p>
          <a:p>
            <a:pPr>
              <a:buFont typeface="Arial" charset="0"/>
              <a:buNone/>
            </a:pPr>
            <a:endParaRPr lang="en-US" dirty="0" smtClean="0"/>
          </a:p>
        </p:txBody>
      </p:sp>
    </p:spTree>
    <p:extLst>
      <p:ext uri="{BB962C8B-B14F-4D97-AF65-F5344CB8AC3E}">
        <p14:creationId xmlns:p14="http://schemas.microsoft.com/office/powerpoint/2010/main" val="7626108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81000" y="0"/>
            <a:ext cx="7467600" cy="790575"/>
          </a:xfrm>
        </p:spPr>
        <p:txBody>
          <a:bodyPr/>
          <a:lstStyle/>
          <a:p>
            <a:r>
              <a:rPr lang="en-US" sz="2800" dirty="0" smtClean="0">
                <a:latin typeface="Arial" charset="0"/>
                <a:ea typeface="ＭＳ Ｐゴシック" charset="0"/>
              </a:rPr>
              <a:t> </a:t>
            </a:r>
            <a:r>
              <a:rPr lang="en-US" sz="2800" dirty="0" smtClean="0">
                <a:solidFill>
                  <a:srgbClr val="FF0000"/>
                </a:solidFill>
                <a:latin typeface="Arial" charset="0"/>
                <a:ea typeface="ＭＳ Ｐゴシック" charset="0"/>
              </a:rPr>
              <a:t> </a:t>
            </a:r>
            <a:r>
              <a:rPr lang="en-US" sz="2800" dirty="0">
                <a:solidFill>
                  <a:srgbClr val="FF0000"/>
                </a:solidFill>
                <a:latin typeface="Arial" charset="0"/>
                <a:ea typeface="ＭＳ Ｐゴシック" charset="0"/>
              </a:rPr>
              <a:t>HEBT LPM</a:t>
            </a:r>
            <a:endParaRPr lang="en-US" dirty="0">
              <a:solidFill>
                <a:srgbClr val="FF0000"/>
              </a:solidFill>
              <a:latin typeface="Arial" charset="0"/>
              <a:ea typeface="ＭＳ Ｐゴシック" charset="0"/>
            </a:endParaRPr>
          </a:p>
        </p:txBody>
      </p:sp>
      <p:sp>
        <p:nvSpPr>
          <p:cNvPr id="23555"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FB672D2E-3849-9344-B8BE-02D3E7CA131D}" type="slidenum">
              <a:rPr lang="en-US" sz="900"/>
              <a:pPr eaLnBrk="1" hangingPunct="1"/>
              <a:t>22</a:t>
            </a:fld>
            <a:endParaRPr lang="en-US" sz="900"/>
          </a:p>
        </p:txBody>
      </p:sp>
      <p:pic>
        <p:nvPicPr>
          <p:cNvPr id="23556" name="Picture 4" descr="LPM_diagra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548640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rot="10800000">
            <a:off x="3962400" y="1905000"/>
            <a:ext cx="1676400" cy="990600"/>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0800000">
            <a:off x="4038600" y="3962400"/>
            <a:ext cx="1600200" cy="533400"/>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559" name="TextBox 7"/>
          <p:cNvSpPr txBox="1">
            <a:spLocks noChangeArrowheads="1"/>
          </p:cNvSpPr>
          <p:nvPr/>
        </p:nvSpPr>
        <p:spPr bwMode="auto">
          <a:xfrm>
            <a:off x="5638800" y="1143000"/>
            <a:ext cx="336391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r>
              <a:rPr lang="en-US" sz="2000" dirty="0"/>
              <a:t>This is the detector installed in the HEBT after DTL,9</a:t>
            </a:r>
            <a:r>
              <a:rPr lang="en-US" sz="2000" dirty="0" smtClean="0"/>
              <a:t>.</a:t>
            </a:r>
          </a:p>
          <a:p>
            <a:pPr eaLnBrk="1" hangingPunct="1"/>
            <a:endParaRPr lang="en-US" sz="2000" dirty="0"/>
          </a:p>
          <a:p>
            <a:pPr eaLnBrk="1" hangingPunct="1"/>
            <a:r>
              <a:rPr lang="en-US" sz="2000" dirty="0" smtClean="0"/>
              <a:t>  </a:t>
            </a:r>
            <a:endParaRPr lang="en-US" sz="2000" dirty="0"/>
          </a:p>
          <a:p>
            <a:pPr eaLnBrk="1" hangingPunct="1"/>
            <a:r>
              <a:rPr lang="en-US" sz="2000" dirty="0"/>
              <a:t>Laser head </a:t>
            </a:r>
            <a:r>
              <a:rPr lang="en-US" sz="2000" dirty="0" smtClean="0"/>
              <a:t>was  </a:t>
            </a:r>
            <a:r>
              <a:rPr lang="en-US" sz="2000" dirty="0"/>
              <a:t>on optics plate.  </a:t>
            </a:r>
            <a:endParaRPr lang="en-US" sz="2000" dirty="0" smtClean="0"/>
          </a:p>
          <a:p>
            <a:pPr eaLnBrk="1" hangingPunct="1"/>
            <a:endParaRPr lang="en-US" sz="2000" dirty="0"/>
          </a:p>
          <a:p>
            <a:pPr eaLnBrk="1" hangingPunct="1"/>
            <a:endParaRPr lang="en-US" sz="2000" dirty="0" smtClean="0"/>
          </a:p>
          <a:p>
            <a:pPr eaLnBrk="1" hangingPunct="1"/>
            <a:endParaRPr lang="en-US" sz="2000" dirty="0"/>
          </a:p>
          <a:p>
            <a:pPr eaLnBrk="1" hangingPunct="1"/>
            <a:endParaRPr lang="en-US" sz="2000" dirty="0"/>
          </a:p>
          <a:p>
            <a:pPr eaLnBrk="1" hangingPunct="1"/>
            <a:r>
              <a:rPr lang="en-US" sz="2000" dirty="0" smtClean="0"/>
              <a:t> </a:t>
            </a:r>
            <a:r>
              <a:rPr lang="en-US" sz="2000" dirty="0"/>
              <a:t>E</a:t>
            </a:r>
            <a:r>
              <a:rPr lang="en-US" sz="2000" dirty="0" smtClean="0"/>
              <a:t>nergy </a:t>
            </a:r>
            <a:r>
              <a:rPr lang="en-US" sz="2000" dirty="0"/>
              <a:t>analysis of the signal electrons.</a:t>
            </a:r>
          </a:p>
        </p:txBody>
      </p:sp>
    </p:spTree>
    <p:extLst>
      <p:ext uri="{BB962C8B-B14F-4D97-AF65-F5344CB8AC3E}">
        <p14:creationId xmlns:p14="http://schemas.microsoft.com/office/powerpoint/2010/main" val="159694106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4"/>
          <p:cNvSpPr txBox="1">
            <a:spLocks noChangeArrowheads="1"/>
          </p:cNvSpPr>
          <p:nvPr/>
        </p:nvSpPr>
        <p:spPr bwMode="auto">
          <a:xfrm>
            <a:off x="111125" y="5588000"/>
            <a:ext cx="29337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513" tIns="9757" rIns="19513" bIns="9757"/>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algn="ctr" eaLnBrk="1" hangingPunct="1"/>
            <a:endParaRPr lang="en-US" sz="800">
              <a:cs typeface="Arial" charset="0"/>
            </a:endParaRPr>
          </a:p>
        </p:txBody>
      </p:sp>
      <p:pic>
        <p:nvPicPr>
          <p:cNvPr id="24579" name="Picture 11" descr="Slid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36703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26"/>
          <p:cNvSpPr txBox="1">
            <a:spLocks noChangeArrowheads="1"/>
          </p:cNvSpPr>
          <p:nvPr/>
        </p:nvSpPr>
        <p:spPr bwMode="auto">
          <a:xfrm>
            <a:off x="6762750" y="7140575"/>
            <a:ext cx="1554163"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513" tIns="9757" rIns="19513" bIns="9757">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r>
              <a:rPr lang="en-US" sz="600"/>
              <a:t>Scan of signal vs. deflecting magnet current.</a:t>
            </a:r>
          </a:p>
        </p:txBody>
      </p:sp>
      <p:pic>
        <p:nvPicPr>
          <p:cNvPr id="24581" name="Picture 27" descr="IMG_5352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9906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4" descr="DSCF0002 cop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6576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Box 35"/>
          <p:cNvSpPr txBox="1">
            <a:spLocks noChangeArrowheads="1"/>
          </p:cNvSpPr>
          <p:nvPr/>
        </p:nvSpPr>
        <p:spPr bwMode="auto">
          <a:xfrm>
            <a:off x="762000" y="3276600"/>
            <a:ext cx="3019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r>
              <a:rPr lang="en-US" sz="1400"/>
              <a:t>Tunnel installation without optics plate</a:t>
            </a:r>
          </a:p>
        </p:txBody>
      </p:sp>
      <p:sp>
        <p:nvSpPr>
          <p:cNvPr id="24584" name="TextBox 36"/>
          <p:cNvSpPr txBox="1">
            <a:spLocks noChangeArrowheads="1"/>
          </p:cNvSpPr>
          <p:nvPr/>
        </p:nvSpPr>
        <p:spPr bwMode="auto">
          <a:xfrm>
            <a:off x="6477000" y="3733800"/>
            <a:ext cx="1057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r>
              <a:rPr lang="en-US" sz="1400"/>
              <a:t>Optics plate</a:t>
            </a:r>
          </a:p>
        </p:txBody>
      </p:sp>
      <p:sp>
        <p:nvSpPr>
          <p:cNvPr id="24585" name="TextBox 12"/>
          <p:cNvSpPr txBox="1">
            <a:spLocks noChangeArrowheads="1"/>
          </p:cNvSpPr>
          <p:nvPr/>
        </p:nvSpPr>
        <p:spPr bwMode="auto">
          <a:xfrm>
            <a:off x="4038600" y="4114800"/>
            <a:ext cx="4953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r>
              <a:rPr lang="en-US" sz="2000" dirty="0" smtClean="0"/>
              <a:t>Q-switched </a:t>
            </a:r>
            <a:r>
              <a:rPr lang="en-US" sz="2000" dirty="0" err="1" smtClean="0"/>
              <a:t>Nd:YAG</a:t>
            </a:r>
            <a:r>
              <a:rPr lang="en-US" sz="2000" dirty="0" smtClean="0"/>
              <a:t> , 100 </a:t>
            </a:r>
            <a:r>
              <a:rPr lang="en-US" sz="2000" dirty="0" err="1" smtClean="0"/>
              <a:t>mJ</a:t>
            </a:r>
            <a:r>
              <a:rPr lang="en-US" sz="2000" dirty="0" smtClean="0"/>
              <a:t>/pulse, 10 ns pulse, 20 Hz</a:t>
            </a:r>
            <a:endParaRPr lang="en-US" sz="2000" dirty="0"/>
          </a:p>
          <a:p>
            <a:pPr eaLnBrk="1" hangingPunct="1"/>
            <a:endParaRPr lang="en-US" sz="2000" dirty="0"/>
          </a:p>
          <a:p>
            <a:pPr eaLnBrk="1" hangingPunct="1"/>
            <a:r>
              <a:rPr lang="en-US" sz="2000" dirty="0" smtClean="0"/>
              <a:t>Lasted only few weeks</a:t>
            </a:r>
            <a:endParaRPr lang="en-US" sz="2000" dirty="0"/>
          </a:p>
        </p:txBody>
      </p:sp>
      <p:sp>
        <p:nvSpPr>
          <p:cNvPr id="24586" name="TextBox 14"/>
          <p:cNvSpPr txBox="1">
            <a:spLocks noChangeArrowheads="1"/>
          </p:cNvSpPr>
          <p:nvPr/>
        </p:nvSpPr>
        <p:spPr bwMode="auto">
          <a:xfrm>
            <a:off x="381000" y="228600"/>
            <a:ext cx="29722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r>
              <a:rPr lang="en-US" sz="2800" dirty="0" smtClean="0">
                <a:solidFill>
                  <a:srgbClr val="FF0000"/>
                </a:solidFill>
              </a:rPr>
              <a:t>2009: </a:t>
            </a:r>
            <a:r>
              <a:rPr lang="en-US" sz="2800" dirty="0">
                <a:solidFill>
                  <a:srgbClr val="FF0000"/>
                </a:solidFill>
              </a:rPr>
              <a:t>HEBT LPM</a:t>
            </a:r>
          </a:p>
        </p:txBody>
      </p:sp>
    </p:spTree>
    <p:extLst>
      <p:ext uri="{BB962C8B-B14F-4D97-AF65-F5344CB8AC3E}">
        <p14:creationId xmlns:p14="http://schemas.microsoft.com/office/powerpoint/2010/main" val="35412959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2009: Gas Stripped Electron Energy </a:t>
            </a:r>
            <a:r>
              <a:rPr lang="en-US" dirty="0">
                <a:solidFill>
                  <a:srgbClr val="FF0000"/>
                </a:solidFill>
              </a:rPr>
              <a:t>M</a:t>
            </a:r>
            <a:r>
              <a:rPr lang="en-US" dirty="0" smtClean="0">
                <a:solidFill>
                  <a:srgbClr val="FF0000"/>
                </a:solidFill>
              </a:rPr>
              <a:t>easurement   </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BLIP main interest to know the energy of H-</a:t>
            </a:r>
          </a:p>
          <a:p>
            <a:r>
              <a:rPr lang="en-US" dirty="0" smtClean="0"/>
              <a:t>We used gas stripped electrons for this measurement</a:t>
            </a:r>
            <a:endParaRPr lang="en-US" dirty="0"/>
          </a:p>
        </p:txBody>
      </p:sp>
      <p:sp>
        <p:nvSpPr>
          <p:cNvPr id="4" name="Slide Number Placeholder 3"/>
          <p:cNvSpPr>
            <a:spLocks noGrp="1"/>
          </p:cNvSpPr>
          <p:nvPr>
            <p:ph type="sldNum" sz="quarter" idx="10"/>
          </p:nvPr>
        </p:nvSpPr>
        <p:spPr/>
        <p:txBody>
          <a:bodyPr/>
          <a:lstStyle/>
          <a:p>
            <a:pPr>
              <a:defRPr/>
            </a:pPr>
            <a:fld id="{56068681-3489-EE42-8D2A-59B2B0E11648}" type="slidenum">
              <a:rPr lang="en-US" smtClean="0"/>
              <a:pPr>
                <a:defRPr/>
              </a:pPr>
              <a:t>24</a:t>
            </a:fld>
            <a:endParaRPr lang="en-US"/>
          </a:p>
        </p:txBody>
      </p:sp>
      <p:pic>
        <p:nvPicPr>
          <p:cNvPr id="5" name="Picture 4"/>
          <p:cNvPicPr>
            <a:picLocks noChangeAspect="1"/>
          </p:cNvPicPr>
          <p:nvPr/>
        </p:nvPicPr>
        <p:blipFill>
          <a:blip r:embed="rId2"/>
          <a:stretch>
            <a:fillRect/>
          </a:stretch>
        </p:blipFill>
        <p:spPr>
          <a:xfrm>
            <a:off x="457200" y="2286000"/>
            <a:ext cx="3314700" cy="2438400"/>
          </a:xfrm>
          <a:prstGeom prst="rect">
            <a:avLst/>
          </a:prstGeom>
        </p:spPr>
      </p:pic>
      <p:pic>
        <p:nvPicPr>
          <p:cNvPr id="6" name="Picture 5"/>
          <p:cNvPicPr>
            <a:picLocks noChangeAspect="1"/>
          </p:cNvPicPr>
          <p:nvPr/>
        </p:nvPicPr>
        <p:blipFill>
          <a:blip r:embed="rId3"/>
          <a:stretch>
            <a:fillRect/>
          </a:stretch>
        </p:blipFill>
        <p:spPr>
          <a:xfrm>
            <a:off x="4267200" y="2057400"/>
            <a:ext cx="4432300" cy="2705100"/>
          </a:xfrm>
          <a:prstGeom prst="rect">
            <a:avLst/>
          </a:prstGeom>
        </p:spPr>
      </p:pic>
    </p:spTree>
    <p:extLst>
      <p:ext uri="{BB962C8B-B14F-4D97-AF65-F5344CB8AC3E}">
        <p14:creationId xmlns:p14="http://schemas.microsoft.com/office/powerpoint/2010/main" val="26873145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Nominal_phas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78375" y="763588"/>
            <a:ext cx="43656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5"/>
          <p:cNvSpPr txBox="1">
            <a:spLocks noChangeArrowheads="1"/>
          </p:cNvSpPr>
          <p:nvPr/>
        </p:nvSpPr>
        <p:spPr bwMode="auto">
          <a:xfrm>
            <a:off x="304800" y="228600"/>
            <a:ext cx="8145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3200" b="1">
                <a:solidFill>
                  <a:srgbClr val="C00000"/>
                </a:solidFill>
              </a:rPr>
              <a:t>Data from Energy Scan</a:t>
            </a:r>
            <a:r>
              <a:rPr lang="en-US" sz="2400"/>
              <a:t>				</a:t>
            </a:r>
            <a:r>
              <a:rPr lang="en-US" sz="1200"/>
              <a:t>Connolly</a:t>
            </a:r>
            <a:endParaRPr lang="en-US" sz="2400"/>
          </a:p>
        </p:txBody>
      </p:sp>
      <p:sp>
        <p:nvSpPr>
          <p:cNvPr id="19460" name="TextBox 7"/>
          <p:cNvSpPr txBox="1">
            <a:spLocks noChangeArrowheads="1"/>
          </p:cNvSpPr>
          <p:nvPr/>
        </p:nvSpPr>
        <p:spPr bwMode="auto">
          <a:xfrm>
            <a:off x="4572000" y="4191000"/>
            <a:ext cx="4241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1400" dirty="0"/>
              <a:t>A Gaussian is fitted to the derivative of the signal vs. grid voltage data.  The center (64.2kV) is the average electron energy from the beam motion and the width (</a:t>
            </a:r>
            <a:r>
              <a:rPr lang="en-US" sz="1400" dirty="0" err="1"/>
              <a:t>σ</a:t>
            </a:r>
            <a:r>
              <a:rPr lang="en-US" sz="1400" dirty="0"/>
              <a:t>=0.87kV) is from beam-energy spread and from the space-charge potential spread.  The proton energy is </a:t>
            </a:r>
            <a:r>
              <a:rPr lang="en-US" sz="1400" dirty="0" err="1"/>
              <a:t>m</a:t>
            </a:r>
            <a:r>
              <a:rPr lang="en-US" sz="1400" baseline="-25000" dirty="0" err="1"/>
              <a:t>p</a:t>
            </a:r>
            <a:r>
              <a:rPr lang="en-US" sz="1400" dirty="0"/>
              <a:t>/m</a:t>
            </a:r>
            <a:r>
              <a:rPr lang="en-US" sz="1400" baseline="-25000" dirty="0"/>
              <a:t>e</a:t>
            </a:r>
            <a:r>
              <a:rPr lang="en-US" sz="1400" dirty="0"/>
              <a:t>=1836 times the measured electron energy:</a:t>
            </a:r>
          </a:p>
          <a:p>
            <a:endParaRPr lang="en-US" sz="1400" dirty="0"/>
          </a:p>
          <a:p>
            <a:r>
              <a:rPr lang="en-US" sz="1400" dirty="0"/>
              <a:t>	</a:t>
            </a:r>
            <a:r>
              <a:rPr lang="en-US" sz="1400" dirty="0" err="1"/>
              <a:t>E</a:t>
            </a:r>
            <a:r>
              <a:rPr lang="en-US" sz="1400" baseline="-25000" dirty="0" err="1"/>
              <a:t>p</a:t>
            </a:r>
            <a:r>
              <a:rPr lang="en-US" sz="1400" dirty="0"/>
              <a:t> = 118 MeV</a:t>
            </a:r>
          </a:p>
          <a:p>
            <a:r>
              <a:rPr lang="en-US" sz="1400" dirty="0"/>
              <a:t>	</a:t>
            </a:r>
            <a:r>
              <a:rPr lang="en-US" sz="1400" dirty="0" err="1"/>
              <a:t>σ</a:t>
            </a:r>
            <a:r>
              <a:rPr lang="en-US" sz="1400" baseline="-25000" dirty="0" err="1"/>
              <a:t>p</a:t>
            </a:r>
            <a:r>
              <a:rPr lang="en-US" sz="1400" dirty="0"/>
              <a:t> = 1.6 MeV   </a:t>
            </a:r>
          </a:p>
        </p:txBody>
      </p:sp>
      <p:pic>
        <p:nvPicPr>
          <p:cNvPr id="1946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3886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9"/>
          <p:cNvSpPr txBox="1">
            <a:spLocks noChangeArrowheads="1"/>
          </p:cNvSpPr>
          <p:nvPr/>
        </p:nvSpPr>
        <p:spPr bwMode="auto">
          <a:xfrm>
            <a:off x="304800" y="4953000"/>
            <a:ext cx="37508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1400" dirty="0"/>
              <a:t>Measured electron energy  verse time in the </a:t>
            </a:r>
            <a:r>
              <a:rPr lang="en-US" sz="1400" dirty="0" smtClean="0"/>
              <a:t>pulse</a:t>
            </a:r>
          </a:p>
          <a:p>
            <a:endParaRPr lang="en-US" sz="1400" dirty="0"/>
          </a:p>
        </p:txBody>
      </p:sp>
      <p:sp>
        <p:nvSpPr>
          <p:cNvPr id="7" name="TextBox 6"/>
          <p:cNvSpPr txBox="1"/>
          <p:nvPr/>
        </p:nvSpPr>
        <p:spPr>
          <a:xfrm>
            <a:off x="304800" y="5181600"/>
            <a:ext cx="4206701" cy="307777"/>
          </a:xfrm>
          <a:prstGeom prst="rect">
            <a:avLst/>
          </a:prstGeom>
          <a:noFill/>
        </p:spPr>
        <p:txBody>
          <a:bodyPr wrap="none" rtlCol="0">
            <a:spAutoFit/>
          </a:bodyPr>
          <a:lstStyle/>
          <a:p>
            <a:r>
              <a:rPr lang="en-US" sz="1400" dirty="0" smtClean="0"/>
              <a:t>0.6% drop in the energy during 0.5 </a:t>
            </a:r>
            <a:r>
              <a:rPr lang="en-US" sz="1400" dirty="0" err="1" smtClean="0"/>
              <a:t>ms</a:t>
            </a:r>
            <a:r>
              <a:rPr lang="en-US" sz="1400" dirty="0" smtClean="0"/>
              <a:t> beam pulse</a:t>
            </a:r>
            <a:endParaRPr lang="en-US" sz="1400" dirty="0"/>
          </a:p>
        </p:txBody>
      </p:sp>
    </p:spTree>
    <p:extLst>
      <p:ext uri="{BB962C8B-B14F-4D97-AF65-F5344CB8AC3E}">
        <p14:creationId xmlns:p14="http://schemas.microsoft.com/office/powerpoint/2010/main" val="347170758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2010: Profile measurement By LPM at HEBT </a:t>
            </a:r>
            <a:endParaRPr lang="en-US" dirty="0">
              <a:solidFill>
                <a:srgbClr val="FF0000"/>
              </a:solidFill>
            </a:endParaRPr>
          </a:p>
        </p:txBody>
      </p:sp>
      <p:pic>
        <p:nvPicPr>
          <p:cNvPr id="5" name="Content Placeholder 4"/>
          <p:cNvPicPr>
            <a:picLocks noGrp="1" noChangeAspect="1"/>
          </p:cNvPicPr>
          <p:nvPr>
            <p:ph idx="1"/>
          </p:nvPr>
        </p:nvPicPr>
        <p:blipFill>
          <a:blip r:embed="rId2"/>
          <a:srcRect l="9959" r="9959"/>
          <a:stretch>
            <a:fillRect/>
          </a:stretch>
        </p:blipFill>
        <p:spPr/>
      </p:pic>
      <p:sp>
        <p:nvSpPr>
          <p:cNvPr id="4" name="Slide Number Placeholder 3"/>
          <p:cNvSpPr>
            <a:spLocks noGrp="1"/>
          </p:cNvSpPr>
          <p:nvPr>
            <p:ph type="sldNum" sz="quarter" idx="10"/>
          </p:nvPr>
        </p:nvSpPr>
        <p:spPr/>
        <p:txBody>
          <a:bodyPr/>
          <a:lstStyle/>
          <a:p>
            <a:pPr>
              <a:defRPr/>
            </a:pPr>
            <a:fld id="{56068681-3489-EE42-8D2A-59B2B0E11648}" type="slidenum">
              <a:rPr lang="en-US" smtClean="0"/>
              <a:pPr>
                <a:defRPr/>
              </a:pPr>
              <a:t>26</a:t>
            </a:fld>
            <a:endParaRPr lang="en-US"/>
          </a:p>
        </p:txBody>
      </p:sp>
      <p:sp>
        <p:nvSpPr>
          <p:cNvPr id="6" name="TextBox 5"/>
          <p:cNvSpPr txBox="1"/>
          <p:nvPr/>
        </p:nvSpPr>
        <p:spPr>
          <a:xfrm>
            <a:off x="762000" y="1447800"/>
            <a:ext cx="1454795" cy="430887"/>
          </a:xfrm>
          <a:prstGeom prst="rect">
            <a:avLst/>
          </a:prstGeom>
          <a:noFill/>
        </p:spPr>
        <p:txBody>
          <a:bodyPr wrap="none" rtlCol="0">
            <a:spAutoFit/>
          </a:bodyPr>
          <a:lstStyle/>
          <a:p>
            <a:r>
              <a:rPr lang="en-US" dirty="0" smtClean="0"/>
              <a:t>Horizontal</a:t>
            </a:r>
            <a:endParaRPr lang="en-US" dirty="0"/>
          </a:p>
        </p:txBody>
      </p:sp>
      <p:sp>
        <p:nvSpPr>
          <p:cNvPr id="7" name="TextBox 6"/>
          <p:cNvSpPr txBox="1"/>
          <p:nvPr/>
        </p:nvSpPr>
        <p:spPr>
          <a:xfrm>
            <a:off x="6553200" y="1295400"/>
            <a:ext cx="1122673" cy="430887"/>
          </a:xfrm>
          <a:prstGeom prst="rect">
            <a:avLst/>
          </a:prstGeom>
          <a:noFill/>
        </p:spPr>
        <p:txBody>
          <a:bodyPr wrap="none" rtlCol="0">
            <a:spAutoFit/>
          </a:bodyPr>
          <a:lstStyle/>
          <a:p>
            <a:r>
              <a:rPr lang="en-US" dirty="0" smtClean="0"/>
              <a:t>Vertical</a:t>
            </a:r>
            <a:endParaRPr lang="en-US" dirty="0"/>
          </a:p>
        </p:txBody>
      </p:sp>
    </p:spTree>
    <p:extLst>
      <p:ext uri="{BB962C8B-B14F-4D97-AF65-F5344CB8AC3E}">
        <p14:creationId xmlns:p14="http://schemas.microsoft.com/office/powerpoint/2010/main" val="332230481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2013 New Fiber laser for HEBT LPM</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New YLIA M20EG is being install now for 2014 run</a:t>
            </a:r>
          </a:p>
          <a:p>
            <a:r>
              <a:rPr lang="en-US" dirty="0" smtClean="0"/>
              <a:t>Laser head will be outside tunnel</a:t>
            </a:r>
          </a:p>
          <a:p>
            <a:r>
              <a:rPr lang="en-US" dirty="0" smtClean="0"/>
              <a:t>We transport light into tunnel on 1 mm optical fiber in the tunnel</a:t>
            </a:r>
          </a:p>
          <a:p>
            <a:endParaRPr lang="en-US" dirty="0"/>
          </a:p>
        </p:txBody>
      </p:sp>
      <p:sp>
        <p:nvSpPr>
          <p:cNvPr id="4" name="Slide Number Placeholder 3"/>
          <p:cNvSpPr>
            <a:spLocks noGrp="1"/>
          </p:cNvSpPr>
          <p:nvPr>
            <p:ph type="sldNum" sz="quarter" idx="10"/>
          </p:nvPr>
        </p:nvSpPr>
        <p:spPr/>
        <p:txBody>
          <a:bodyPr/>
          <a:lstStyle/>
          <a:p>
            <a:pPr>
              <a:defRPr/>
            </a:pPr>
            <a:fld id="{56068681-3489-EE42-8D2A-59B2B0E11648}" type="slidenum">
              <a:rPr lang="en-US" smtClean="0"/>
              <a:pPr>
                <a:defRPr/>
              </a:pPr>
              <a:t>27</a:t>
            </a:fld>
            <a:endParaRPr lang="en-US"/>
          </a:p>
        </p:txBody>
      </p:sp>
    </p:spTree>
    <p:extLst>
      <p:ext uri="{BB962C8B-B14F-4D97-AF65-F5344CB8AC3E}">
        <p14:creationId xmlns:p14="http://schemas.microsoft.com/office/powerpoint/2010/main" val="12324142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z="2800" dirty="0">
                <a:solidFill>
                  <a:srgbClr val="FF0000"/>
                </a:solidFill>
              </a:rPr>
              <a:t>NEW LPM will be install in the BLIP line</a:t>
            </a:r>
            <a:r>
              <a:rPr lang="en-US" sz="2800" dirty="0">
                <a:latin typeface="Arial" charset="0"/>
                <a:ea typeface="ＭＳ Ｐゴシック" charset="0"/>
              </a:rPr>
              <a:t/>
            </a:r>
            <a:br>
              <a:rPr lang="en-US" sz="2800" dirty="0">
                <a:latin typeface="Arial" charset="0"/>
                <a:ea typeface="ＭＳ Ｐゴシック" charset="0"/>
              </a:rPr>
            </a:br>
            <a:endParaRPr lang="en-US" dirty="0">
              <a:latin typeface="Arial" charset="0"/>
              <a:ea typeface="ＭＳ Ｐゴシック" charset="0"/>
            </a:endParaRPr>
          </a:p>
        </p:txBody>
      </p:sp>
      <p:sp>
        <p:nvSpPr>
          <p:cNvPr id="22531"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D482E667-1CC7-1B4E-B793-3B6347F5035D}" type="slidenum">
              <a:rPr lang="en-US" sz="900"/>
              <a:pPr eaLnBrk="1" hangingPunct="1"/>
              <a:t>28</a:t>
            </a:fld>
            <a:endParaRPr lang="en-US" sz="900"/>
          </a:p>
        </p:txBody>
      </p:sp>
      <p:pic>
        <p:nvPicPr>
          <p:cNvPr id="22532" name="Picture 4" descr="LPM presentation.pp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700" y="927100"/>
            <a:ext cx="83566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629400" y="533400"/>
            <a:ext cx="980106" cy="276999"/>
          </a:xfrm>
          <a:prstGeom prst="rect">
            <a:avLst/>
          </a:prstGeom>
          <a:noFill/>
        </p:spPr>
        <p:txBody>
          <a:bodyPr wrap="none" rtlCol="0">
            <a:spAutoFit/>
          </a:bodyPr>
          <a:lstStyle/>
          <a:p>
            <a:r>
              <a:rPr lang="en-US" sz="1200" dirty="0"/>
              <a:t>R. Connolly</a:t>
            </a:r>
          </a:p>
        </p:txBody>
      </p:sp>
    </p:spTree>
    <p:extLst>
      <p:ext uri="{BB962C8B-B14F-4D97-AF65-F5344CB8AC3E}">
        <p14:creationId xmlns:p14="http://schemas.microsoft.com/office/powerpoint/2010/main" val="10008150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04800" y="0"/>
            <a:ext cx="7391400" cy="790575"/>
          </a:xfrm>
        </p:spPr>
        <p:txBody>
          <a:bodyPr/>
          <a:lstStyle/>
          <a:p>
            <a:r>
              <a:rPr lang="en-US" sz="2800" dirty="0" smtClean="0">
                <a:solidFill>
                  <a:srgbClr val="FF0000"/>
                </a:solidFill>
                <a:latin typeface="Arial" charset="0"/>
                <a:ea typeface="ＭＳ Ｐゴシック" charset="0"/>
              </a:rPr>
              <a:t>Operation for BLIP LPM</a:t>
            </a:r>
            <a:endParaRPr lang="en-US" dirty="0">
              <a:solidFill>
                <a:srgbClr val="FF0000"/>
              </a:solidFill>
              <a:latin typeface="Arial" charset="0"/>
              <a:ea typeface="ＭＳ Ｐゴシック" charset="0"/>
            </a:endParaRPr>
          </a:p>
        </p:txBody>
      </p:sp>
      <p:sp>
        <p:nvSpPr>
          <p:cNvPr id="25603" name="Content Placeholder 2"/>
          <p:cNvSpPr>
            <a:spLocks noGrp="1"/>
          </p:cNvSpPr>
          <p:nvPr>
            <p:ph idx="1"/>
          </p:nvPr>
        </p:nvSpPr>
        <p:spPr>
          <a:xfrm>
            <a:off x="381000" y="1219200"/>
            <a:ext cx="8458200" cy="3733800"/>
          </a:xfrm>
        </p:spPr>
        <p:txBody>
          <a:bodyPr/>
          <a:lstStyle/>
          <a:p>
            <a:r>
              <a:rPr lang="en-US" sz="2000">
                <a:latin typeface="Arial" charset="0"/>
                <a:ea typeface="ＭＳ Ｐゴシック" charset="0"/>
              </a:rPr>
              <a:t>The fiber laser produces 100ns light pulses 10-50μs apart.  During one 400μs linac cycle we will digitize 8-40 electron signal pulses.  </a:t>
            </a:r>
          </a:p>
          <a:p>
            <a:r>
              <a:rPr lang="en-US" sz="2000">
                <a:latin typeface="Arial" charset="0"/>
                <a:ea typeface="ＭＳ Ｐゴシック" charset="0"/>
              </a:rPr>
              <a:t>To construct the average beam profile we will sum all of these pulses for each laser position. </a:t>
            </a:r>
          </a:p>
          <a:p>
            <a:r>
              <a:rPr lang="en-US" sz="2000">
                <a:latin typeface="Arial" charset="0"/>
                <a:ea typeface="ＭＳ Ｐゴシック" charset="0"/>
              </a:rPr>
              <a:t>Beam raster at 5kHz executes two revolutions during single measurement.  To confirm rastering we will look for modulation of the electron signal during a single linac cycle.</a:t>
            </a:r>
          </a:p>
          <a:p>
            <a:r>
              <a:rPr lang="en-US" sz="2000">
                <a:latin typeface="Arial" charset="0"/>
                <a:ea typeface="ＭＳ Ｐゴシック" charset="0"/>
              </a:rPr>
              <a:t>Average profile is built up from 50-100 linac pulses.</a:t>
            </a:r>
          </a:p>
          <a:p>
            <a:r>
              <a:rPr lang="en-US" sz="2000">
                <a:latin typeface="Arial" charset="0"/>
                <a:ea typeface="ＭＳ Ｐゴシック" charset="0"/>
              </a:rPr>
              <a:t>One plane is measured at a time.  Raster modulation appears in both vertical and horizontal measurements.</a:t>
            </a:r>
          </a:p>
          <a:p>
            <a:endParaRPr lang="en-US" sz="2000">
              <a:latin typeface="Arial" charset="0"/>
              <a:ea typeface="ＭＳ Ｐゴシック" charset="0"/>
            </a:endParaRPr>
          </a:p>
        </p:txBody>
      </p:sp>
      <p:sp>
        <p:nvSpPr>
          <p:cNvPr id="25604"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144C5CD9-2DF8-564A-A0AD-C3BC9E7DB865}" type="slidenum">
              <a:rPr lang="en-US" sz="900"/>
              <a:pPr eaLnBrk="1" hangingPunct="1"/>
              <a:t>29</a:t>
            </a:fld>
            <a:endParaRPr lang="en-US" sz="900"/>
          </a:p>
        </p:txBody>
      </p:sp>
      <p:sp>
        <p:nvSpPr>
          <p:cNvPr id="5" name="TextBox 4"/>
          <p:cNvSpPr txBox="1"/>
          <p:nvPr/>
        </p:nvSpPr>
        <p:spPr>
          <a:xfrm>
            <a:off x="6629400" y="533400"/>
            <a:ext cx="980106" cy="276999"/>
          </a:xfrm>
          <a:prstGeom prst="rect">
            <a:avLst/>
          </a:prstGeom>
          <a:noFill/>
        </p:spPr>
        <p:txBody>
          <a:bodyPr wrap="none" rtlCol="0">
            <a:spAutoFit/>
          </a:bodyPr>
          <a:lstStyle/>
          <a:p>
            <a:r>
              <a:rPr lang="en-US" sz="1200" dirty="0"/>
              <a:t>R. Connolly</a:t>
            </a:r>
          </a:p>
        </p:txBody>
      </p:sp>
    </p:spTree>
    <p:extLst>
      <p:ext uri="{BB962C8B-B14F-4D97-AF65-F5344CB8AC3E}">
        <p14:creationId xmlns:p14="http://schemas.microsoft.com/office/powerpoint/2010/main" val="32586038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r>
              <a:rPr lang="en-US" dirty="0">
                <a:solidFill>
                  <a:srgbClr val="FF0000"/>
                </a:solidFill>
                <a:latin typeface="Arial" charset="0"/>
                <a:ea typeface="ＭＳ Ｐゴシック" charset="0"/>
              </a:rPr>
              <a:t>OUTLINE</a:t>
            </a:r>
          </a:p>
        </p:txBody>
      </p:sp>
      <p:sp>
        <p:nvSpPr>
          <p:cNvPr id="19458" name="Rectangle 3"/>
          <p:cNvSpPr>
            <a:spLocks noGrp="1" noChangeArrowheads="1"/>
          </p:cNvSpPr>
          <p:nvPr>
            <p:ph type="body" idx="1"/>
          </p:nvPr>
        </p:nvSpPr>
        <p:spPr/>
        <p:txBody>
          <a:bodyPr/>
          <a:lstStyle/>
          <a:p>
            <a:r>
              <a:rPr lang="en-US" b="1" dirty="0" smtClean="0">
                <a:latin typeface="Arial" charset="0"/>
                <a:ea typeface="ＭＳ Ｐゴシック" charset="0"/>
              </a:rPr>
              <a:t>Introduction</a:t>
            </a:r>
          </a:p>
          <a:p>
            <a:r>
              <a:rPr lang="en-US" b="1" dirty="0" smtClean="0">
                <a:latin typeface="Arial" charset="0"/>
                <a:ea typeface="ＭＳ Ｐゴシック" charset="0"/>
              </a:rPr>
              <a:t>LPM build at BNL</a:t>
            </a:r>
          </a:p>
          <a:p>
            <a:pPr marL="0" indent="0">
              <a:buNone/>
            </a:pPr>
            <a:r>
              <a:rPr lang="en-US" b="1" dirty="0" smtClean="0">
                <a:latin typeface="Arial" charset="0"/>
                <a:ea typeface="ＭＳ Ｐゴシック" charset="0"/>
              </a:rPr>
              <a:t>       2000: 0.750 and 200 MeV          (collaboration with SNS)</a:t>
            </a:r>
          </a:p>
          <a:p>
            <a:pPr marL="0" indent="0">
              <a:buNone/>
            </a:pPr>
            <a:r>
              <a:rPr lang="en-US" b="1" dirty="0">
                <a:latin typeface="Arial" charset="0"/>
                <a:ea typeface="ＭＳ Ｐゴシック" charset="0"/>
              </a:rPr>
              <a:t> </a:t>
            </a:r>
            <a:r>
              <a:rPr lang="en-US" b="1" dirty="0" smtClean="0">
                <a:latin typeface="Arial" charset="0"/>
                <a:ea typeface="ＭＳ Ｐゴシック" charset="0"/>
              </a:rPr>
              <a:t>      2007: 0.750 </a:t>
            </a:r>
            <a:r>
              <a:rPr lang="en-US" b="1" dirty="0">
                <a:latin typeface="Arial" charset="0"/>
                <a:ea typeface="ＭＳ Ｐゴシック" charset="0"/>
              </a:rPr>
              <a:t>M</a:t>
            </a:r>
            <a:r>
              <a:rPr lang="en-US" b="1" dirty="0" smtClean="0">
                <a:latin typeface="Arial" charset="0"/>
                <a:ea typeface="ＭＳ Ｐゴシック" charset="0"/>
              </a:rPr>
              <a:t>eV @ MEBT    </a:t>
            </a:r>
            <a:r>
              <a:rPr lang="en-US" b="1" dirty="0">
                <a:latin typeface="Arial" charset="0"/>
                <a:ea typeface="ＭＳ Ｐゴシック" charset="0"/>
              </a:rPr>
              <a:t>     (collaboration with </a:t>
            </a:r>
            <a:r>
              <a:rPr lang="en-US" b="1" dirty="0" smtClean="0">
                <a:latin typeface="Arial" charset="0"/>
                <a:ea typeface="ＭＳ Ｐゴシック" charset="0"/>
              </a:rPr>
              <a:t>FNAL)   </a:t>
            </a:r>
          </a:p>
          <a:p>
            <a:pPr marL="0" indent="0">
              <a:buNone/>
            </a:pPr>
            <a:r>
              <a:rPr lang="en-US" b="1" dirty="0" smtClean="0">
                <a:latin typeface="Arial" charset="0"/>
                <a:ea typeface="ＭＳ Ｐゴシック" charset="0"/>
              </a:rPr>
              <a:t>       2010: 66-200 MeV @ HEBT         (energy and profile)</a:t>
            </a:r>
          </a:p>
          <a:p>
            <a:pPr marL="0" indent="0">
              <a:buNone/>
            </a:pPr>
            <a:r>
              <a:rPr lang="en-US" b="1" dirty="0" smtClean="0">
                <a:latin typeface="Arial" charset="0"/>
                <a:ea typeface="ＭＳ Ｐゴシック" charset="0"/>
              </a:rPr>
              <a:t>       2015: 66-200 MeV @ BLIP      </a:t>
            </a:r>
          </a:p>
          <a:p>
            <a:r>
              <a:rPr lang="en-US" b="1" dirty="0" smtClean="0">
                <a:latin typeface="Arial" charset="0"/>
                <a:ea typeface="ＭＳ Ｐゴシック" charset="0"/>
              </a:rPr>
              <a:t>Conclusion</a:t>
            </a:r>
            <a:endParaRPr lang="en-US" b="1" dirty="0">
              <a:latin typeface="Arial" charset="0"/>
              <a:ea typeface="ＭＳ Ｐゴシック" charset="0"/>
            </a:endParaRPr>
          </a:p>
          <a:p>
            <a:pPr>
              <a:buFont typeface="Monotype Sorts" charset="0"/>
              <a:buNone/>
            </a:pPr>
            <a:endParaRPr lang="en-US" b="1" dirty="0">
              <a:solidFill>
                <a:srgbClr val="A72709"/>
              </a:solidFill>
              <a:latin typeface="Arial" charset="0"/>
              <a:ea typeface="ＭＳ Ｐゴシック" charset="0"/>
            </a:endParaRPr>
          </a:p>
          <a:p>
            <a:pPr>
              <a:buFont typeface="Monotype Sorts" charset="0"/>
              <a:buNone/>
            </a:pPr>
            <a:endParaRPr lang="en-US" dirty="0">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431641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514600"/>
            <a:ext cx="4648200" cy="386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8" name="Text Box 8"/>
          <p:cNvSpPr txBox="1">
            <a:spLocks noChangeArrowheads="1"/>
          </p:cNvSpPr>
          <p:nvPr/>
        </p:nvSpPr>
        <p:spPr bwMode="auto">
          <a:xfrm>
            <a:off x="1660525" y="569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29" name="Rectangle 9"/>
          <p:cNvSpPr>
            <a:spLocks noGrp="1" noChangeArrowheads="1"/>
          </p:cNvSpPr>
          <p:nvPr>
            <p:ph type="title"/>
          </p:nvPr>
        </p:nvSpPr>
        <p:spPr>
          <a:xfrm>
            <a:off x="457200" y="274638"/>
            <a:ext cx="8229600" cy="715962"/>
          </a:xfrm>
          <a:noFill/>
          <a:ln/>
        </p:spPr>
        <p:txBody>
          <a:bodyPr/>
          <a:lstStyle/>
          <a:p>
            <a:r>
              <a:rPr lang="en-US" sz="2400" dirty="0">
                <a:solidFill>
                  <a:srgbClr val="FF0000"/>
                </a:solidFill>
              </a:rPr>
              <a:t>Electron tracks from BLIP-beam</a:t>
            </a:r>
          </a:p>
        </p:txBody>
      </p:sp>
      <p:sp>
        <p:nvSpPr>
          <p:cNvPr id="5130" name="Text Box 10"/>
          <p:cNvSpPr txBox="1">
            <a:spLocks noChangeArrowheads="1"/>
          </p:cNvSpPr>
          <p:nvPr/>
        </p:nvSpPr>
        <p:spPr bwMode="auto">
          <a:xfrm>
            <a:off x="685800" y="1295400"/>
            <a:ext cx="193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Perspective View</a:t>
            </a:r>
          </a:p>
        </p:txBody>
      </p:sp>
      <p:sp>
        <p:nvSpPr>
          <p:cNvPr id="5131" name="Text Box 11"/>
          <p:cNvSpPr txBox="1">
            <a:spLocks noChangeArrowheads="1"/>
          </p:cNvSpPr>
          <p:nvPr/>
        </p:nvSpPr>
        <p:spPr bwMode="auto">
          <a:xfrm>
            <a:off x="5791200" y="1447800"/>
            <a:ext cx="120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Top  View</a:t>
            </a:r>
          </a:p>
        </p:txBody>
      </p:sp>
      <p:sp>
        <p:nvSpPr>
          <p:cNvPr id="8" name="TextBox 7"/>
          <p:cNvSpPr txBox="1"/>
          <p:nvPr/>
        </p:nvSpPr>
        <p:spPr>
          <a:xfrm>
            <a:off x="6629400" y="533400"/>
            <a:ext cx="791878" cy="276999"/>
          </a:xfrm>
          <a:prstGeom prst="rect">
            <a:avLst/>
          </a:prstGeom>
          <a:noFill/>
        </p:spPr>
        <p:txBody>
          <a:bodyPr wrap="none" rtlCol="0">
            <a:spAutoFit/>
          </a:bodyPr>
          <a:lstStyle/>
          <a:p>
            <a:r>
              <a:rPr lang="en-US" sz="1200" dirty="0" smtClean="0"/>
              <a:t>W. </a:t>
            </a:r>
            <a:r>
              <a:rPr lang="en-US" sz="1200" dirty="0" err="1" smtClean="0"/>
              <a:t>Meng</a:t>
            </a:r>
            <a:r>
              <a:rPr lang="en-US" sz="1200" dirty="0" smtClean="0"/>
              <a:t> </a:t>
            </a:r>
            <a:endParaRPr lang="en-US" sz="1200" dirty="0"/>
          </a:p>
        </p:txBody>
      </p:sp>
    </p:spTree>
    <p:extLst>
      <p:ext uri="{BB962C8B-B14F-4D97-AF65-F5344CB8AC3E}">
        <p14:creationId xmlns:p14="http://schemas.microsoft.com/office/powerpoint/2010/main" val="3275472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p:cNvPicPr>
            <a:picLocks noChangeAspect="1" noChangeArrowheads="1"/>
          </p:cNvPicPr>
          <p:nvPr/>
        </p:nvPicPr>
        <p:blipFill>
          <a:blip r:embed="rId2">
            <a:extLst>
              <a:ext uri="{28A0092B-C50C-407E-A947-70E740481C1C}">
                <a14:useLocalDpi xmlns:a14="http://schemas.microsoft.com/office/drawing/2010/main" val="0"/>
              </a:ext>
            </a:extLst>
          </a:blip>
          <a:srcRect t="22977" b="9956"/>
          <a:stretch>
            <a:fillRect/>
          </a:stretch>
        </p:blipFill>
        <p:spPr bwMode="auto">
          <a:xfrm>
            <a:off x="1828800" y="3200400"/>
            <a:ext cx="5410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1"/>
          <p:cNvSpPr>
            <a:spLocks noGrp="1"/>
          </p:cNvSpPr>
          <p:nvPr>
            <p:ph type="title"/>
          </p:nvPr>
        </p:nvSpPr>
        <p:spPr>
          <a:xfrm>
            <a:off x="304800" y="0"/>
            <a:ext cx="7391400" cy="914400"/>
          </a:xfrm>
        </p:spPr>
        <p:txBody>
          <a:bodyPr/>
          <a:lstStyle/>
          <a:p>
            <a:r>
              <a:rPr lang="en-US" sz="2800" dirty="0">
                <a:solidFill>
                  <a:srgbClr val="FF0000"/>
                </a:solidFill>
                <a:latin typeface="Arial" charset="0"/>
                <a:ea typeface="ＭＳ Ｐゴシック" charset="0"/>
              </a:rPr>
              <a:t>TLD Readings in the BLIP Spur During Operations</a:t>
            </a:r>
            <a:endParaRPr lang="en-US" dirty="0">
              <a:solidFill>
                <a:srgbClr val="FF0000"/>
              </a:solidFill>
              <a:latin typeface="Arial" charset="0"/>
              <a:ea typeface="ＭＳ Ｐゴシック"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04709241"/>
              </p:ext>
            </p:extLst>
          </p:nvPr>
        </p:nvGraphicFramePr>
        <p:xfrm>
          <a:off x="1066800" y="990600"/>
          <a:ext cx="6324600" cy="2057400"/>
        </p:xfrm>
        <a:graphic>
          <a:graphicData uri="http://schemas.openxmlformats.org/drawingml/2006/chart">
            <c:chart xmlns:c="http://schemas.openxmlformats.org/drawingml/2006/chart" xmlns:r="http://schemas.openxmlformats.org/officeDocument/2006/relationships" r:id="rId3"/>
          </a:graphicData>
        </a:graphic>
      </p:graphicFrame>
      <p:sp>
        <p:nvSpPr>
          <p:cNvPr id="28677"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D7CE0331-7576-0B45-A4AF-825F0CD2FAAC}" type="slidenum">
              <a:rPr lang="en-US" sz="900"/>
              <a:pPr eaLnBrk="1" hangingPunct="1"/>
              <a:t>31</a:t>
            </a:fld>
            <a:endParaRPr lang="en-US" sz="900"/>
          </a:p>
        </p:txBody>
      </p:sp>
      <p:sp>
        <p:nvSpPr>
          <p:cNvPr id="28678" name="TextBox 7"/>
          <p:cNvSpPr txBox="1">
            <a:spLocks noChangeArrowheads="1"/>
          </p:cNvSpPr>
          <p:nvPr/>
        </p:nvSpPr>
        <p:spPr bwMode="auto">
          <a:xfrm>
            <a:off x="1600200" y="2667000"/>
            <a:ext cx="2743200" cy="477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algn="ctr" eaLnBrk="1" hangingPunct="1"/>
            <a:r>
              <a:rPr lang="en-US" sz="1400" b="1"/>
              <a:t>1 </a:t>
            </a:r>
            <a:r>
              <a:rPr lang="en-US" sz="1100" b="1"/>
              <a:t>    </a:t>
            </a:r>
            <a:r>
              <a:rPr lang="en-US" sz="1400" b="1"/>
              <a:t>2</a:t>
            </a:r>
            <a:r>
              <a:rPr lang="en-US" sz="1100" b="1"/>
              <a:t>      </a:t>
            </a:r>
            <a:r>
              <a:rPr lang="en-US" sz="1400" b="1"/>
              <a:t>3     4     5    6     7    8</a:t>
            </a:r>
          </a:p>
          <a:p>
            <a:pPr algn="ctr" eaLnBrk="1" hangingPunct="1"/>
            <a:r>
              <a:rPr lang="en-US" sz="1100"/>
              <a:t>One minute duration</a:t>
            </a:r>
          </a:p>
        </p:txBody>
      </p:sp>
      <p:sp>
        <p:nvSpPr>
          <p:cNvPr id="12" name="TextBox 11"/>
          <p:cNvSpPr txBox="1"/>
          <p:nvPr/>
        </p:nvSpPr>
        <p:spPr>
          <a:xfrm>
            <a:off x="2057400" y="3276600"/>
            <a:ext cx="381000" cy="430213"/>
          </a:xfrm>
          <a:prstGeom prst="rect">
            <a:avLst/>
          </a:prstGeom>
          <a:solidFill>
            <a:schemeClr val="accent5">
              <a:lumMod val="75000"/>
            </a:schemeClr>
          </a:solidFill>
        </p:spPr>
        <p:txBody>
          <a:bodyPr anchor="ctr" anchorCtr="1">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r>
              <a:rPr lang="en-US"/>
              <a:t>1</a:t>
            </a:r>
          </a:p>
        </p:txBody>
      </p:sp>
      <p:sp>
        <p:nvSpPr>
          <p:cNvPr id="13" name="TextBox 12"/>
          <p:cNvSpPr txBox="1"/>
          <p:nvPr/>
        </p:nvSpPr>
        <p:spPr>
          <a:xfrm>
            <a:off x="3810000" y="4648200"/>
            <a:ext cx="381000" cy="430213"/>
          </a:xfrm>
          <a:prstGeom prst="rect">
            <a:avLst/>
          </a:prstGeom>
          <a:solidFill>
            <a:schemeClr val="accent5">
              <a:lumMod val="75000"/>
            </a:schemeClr>
          </a:solidFill>
        </p:spPr>
        <p:txBody>
          <a:bodyPr anchor="ctr" anchorCtr="1">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r>
              <a:rPr lang="en-US"/>
              <a:t>2</a:t>
            </a:r>
          </a:p>
        </p:txBody>
      </p:sp>
      <p:sp>
        <p:nvSpPr>
          <p:cNvPr id="16" name="TextBox 15"/>
          <p:cNvSpPr txBox="1"/>
          <p:nvPr/>
        </p:nvSpPr>
        <p:spPr>
          <a:xfrm>
            <a:off x="4724400" y="3200400"/>
            <a:ext cx="381000" cy="430213"/>
          </a:xfrm>
          <a:prstGeom prst="rect">
            <a:avLst/>
          </a:prstGeom>
          <a:solidFill>
            <a:schemeClr val="accent5">
              <a:lumMod val="75000"/>
            </a:schemeClr>
          </a:solidFill>
        </p:spPr>
        <p:txBody>
          <a:bodyPr anchor="ctr" anchorCtr="1">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r>
              <a:rPr lang="en-US"/>
              <a:t>4</a:t>
            </a:r>
          </a:p>
        </p:txBody>
      </p:sp>
      <p:sp>
        <p:nvSpPr>
          <p:cNvPr id="17" name="TextBox 16"/>
          <p:cNvSpPr txBox="1"/>
          <p:nvPr/>
        </p:nvSpPr>
        <p:spPr>
          <a:xfrm>
            <a:off x="5181600" y="3200400"/>
            <a:ext cx="381000" cy="430213"/>
          </a:xfrm>
          <a:prstGeom prst="rect">
            <a:avLst/>
          </a:prstGeom>
          <a:solidFill>
            <a:schemeClr val="accent5">
              <a:lumMod val="75000"/>
            </a:schemeClr>
          </a:solidFill>
        </p:spPr>
        <p:txBody>
          <a:bodyPr anchor="ctr" anchorCtr="1">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r>
              <a:rPr lang="en-US"/>
              <a:t>5</a:t>
            </a:r>
          </a:p>
        </p:txBody>
      </p:sp>
      <p:sp>
        <p:nvSpPr>
          <p:cNvPr id="18" name="TextBox 17"/>
          <p:cNvSpPr txBox="1"/>
          <p:nvPr/>
        </p:nvSpPr>
        <p:spPr>
          <a:xfrm>
            <a:off x="3886200" y="5181600"/>
            <a:ext cx="381000" cy="430213"/>
          </a:xfrm>
          <a:prstGeom prst="rect">
            <a:avLst/>
          </a:prstGeom>
          <a:solidFill>
            <a:schemeClr val="accent5">
              <a:lumMod val="75000"/>
            </a:schemeClr>
          </a:solidFill>
        </p:spPr>
        <p:txBody>
          <a:bodyPr anchor="ctr" anchorCtr="1">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r>
              <a:rPr lang="en-US"/>
              <a:t>3</a:t>
            </a:r>
          </a:p>
        </p:txBody>
      </p:sp>
      <p:sp>
        <p:nvSpPr>
          <p:cNvPr id="19" name="TextBox 18"/>
          <p:cNvSpPr txBox="1"/>
          <p:nvPr/>
        </p:nvSpPr>
        <p:spPr>
          <a:xfrm>
            <a:off x="5181600" y="4572000"/>
            <a:ext cx="381000" cy="430213"/>
          </a:xfrm>
          <a:prstGeom prst="rect">
            <a:avLst/>
          </a:prstGeom>
          <a:solidFill>
            <a:schemeClr val="accent5">
              <a:lumMod val="75000"/>
            </a:schemeClr>
          </a:solidFill>
        </p:spPr>
        <p:txBody>
          <a:bodyPr anchor="ctr" anchorCtr="1">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r>
              <a:rPr lang="en-US"/>
              <a:t>6</a:t>
            </a:r>
          </a:p>
        </p:txBody>
      </p:sp>
      <p:sp>
        <p:nvSpPr>
          <p:cNvPr id="20" name="TextBox 19"/>
          <p:cNvSpPr txBox="1"/>
          <p:nvPr/>
        </p:nvSpPr>
        <p:spPr>
          <a:xfrm>
            <a:off x="5181600" y="5181600"/>
            <a:ext cx="381000" cy="430213"/>
          </a:xfrm>
          <a:prstGeom prst="rect">
            <a:avLst/>
          </a:prstGeom>
          <a:solidFill>
            <a:schemeClr val="accent5">
              <a:lumMod val="75000"/>
            </a:schemeClr>
          </a:solidFill>
        </p:spPr>
        <p:txBody>
          <a:bodyPr anchor="ctr" anchorCtr="1">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r>
              <a:rPr lang="en-US"/>
              <a:t>7</a:t>
            </a:r>
          </a:p>
        </p:txBody>
      </p:sp>
      <p:sp>
        <p:nvSpPr>
          <p:cNvPr id="21" name="TextBox 20"/>
          <p:cNvSpPr txBox="1"/>
          <p:nvPr/>
        </p:nvSpPr>
        <p:spPr>
          <a:xfrm>
            <a:off x="5867400" y="5257800"/>
            <a:ext cx="381000" cy="430213"/>
          </a:xfrm>
          <a:prstGeom prst="rect">
            <a:avLst/>
          </a:prstGeom>
          <a:solidFill>
            <a:schemeClr val="accent5">
              <a:lumMod val="75000"/>
            </a:schemeClr>
          </a:solidFill>
        </p:spPr>
        <p:txBody>
          <a:bodyPr anchor="ctr" anchorCtr="1">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r>
              <a:rPr lang="en-US"/>
              <a:t>8</a:t>
            </a:r>
          </a:p>
        </p:txBody>
      </p:sp>
      <p:sp>
        <p:nvSpPr>
          <p:cNvPr id="28687" name="TextBox 21"/>
          <p:cNvSpPr txBox="1">
            <a:spLocks noChangeArrowheads="1"/>
          </p:cNvSpPr>
          <p:nvPr/>
        </p:nvSpPr>
        <p:spPr bwMode="auto">
          <a:xfrm>
            <a:off x="4419600" y="2667000"/>
            <a:ext cx="2743200" cy="477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algn="ctr" eaLnBrk="1" hangingPunct="1"/>
            <a:r>
              <a:rPr lang="en-US" sz="1400" b="1"/>
              <a:t>1 </a:t>
            </a:r>
            <a:r>
              <a:rPr lang="en-US" sz="1100" b="1"/>
              <a:t>    </a:t>
            </a:r>
            <a:r>
              <a:rPr lang="en-US" sz="1400" b="1"/>
              <a:t>2</a:t>
            </a:r>
            <a:r>
              <a:rPr lang="en-US" sz="1100" b="1"/>
              <a:t>      </a:t>
            </a:r>
            <a:r>
              <a:rPr lang="en-US" sz="1400" b="1"/>
              <a:t>3     4     5    6     7    8</a:t>
            </a:r>
          </a:p>
          <a:p>
            <a:pPr algn="ctr" eaLnBrk="1" hangingPunct="1"/>
            <a:r>
              <a:rPr lang="en-US" sz="1100"/>
              <a:t>Ten minute duration</a:t>
            </a:r>
          </a:p>
        </p:txBody>
      </p:sp>
      <p:sp>
        <p:nvSpPr>
          <p:cNvPr id="2" name="TextBox 1"/>
          <p:cNvSpPr txBox="1"/>
          <p:nvPr/>
        </p:nvSpPr>
        <p:spPr>
          <a:xfrm>
            <a:off x="7391400" y="3505200"/>
            <a:ext cx="1165403" cy="276999"/>
          </a:xfrm>
          <a:prstGeom prst="rect">
            <a:avLst/>
          </a:prstGeom>
          <a:noFill/>
        </p:spPr>
        <p:txBody>
          <a:bodyPr wrap="none" rtlCol="0">
            <a:spAutoFit/>
          </a:bodyPr>
          <a:lstStyle/>
          <a:p>
            <a:r>
              <a:rPr lang="en-US" sz="1200" dirty="0" smtClean="0"/>
              <a:t>BLIP TARGET</a:t>
            </a:r>
            <a:endParaRPr lang="en-US" sz="1200" dirty="0"/>
          </a:p>
        </p:txBody>
      </p:sp>
      <p:sp>
        <p:nvSpPr>
          <p:cNvPr id="3" name="TextBox 2"/>
          <p:cNvSpPr txBox="1"/>
          <p:nvPr/>
        </p:nvSpPr>
        <p:spPr>
          <a:xfrm>
            <a:off x="5562600" y="3200400"/>
            <a:ext cx="864339" cy="246221"/>
          </a:xfrm>
          <a:prstGeom prst="rect">
            <a:avLst/>
          </a:prstGeom>
          <a:noFill/>
        </p:spPr>
        <p:txBody>
          <a:bodyPr wrap="none" rtlCol="0">
            <a:spAutoFit/>
          </a:bodyPr>
          <a:lstStyle/>
          <a:p>
            <a:r>
              <a:rPr lang="en-US" sz="1000" b="1" dirty="0" smtClean="0"/>
              <a:t>Be window</a:t>
            </a:r>
            <a:endParaRPr lang="en-US" sz="1000" b="1" dirty="0"/>
          </a:p>
        </p:txBody>
      </p:sp>
      <p:sp>
        <p:nvSpPr>
          <p:cNvPr id="22" name="Straight Arrow Connector 21"/>
          <p:cNvSpPr/>
          <p:nvPr/>
        </p:nvSpPr>
        <p:spPr>
          <a:xfrm flipH="1">
            <a:off x="5410199" y="3429000"/>
            <a:ext cx="304851"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4" name="TextBox 3"/>
          <p:cNvSpPr txBox="1"/>
          <p:nvPr/>
        </p:nvSpPr>
        <p:spPr>
          <a:xfrm>
            <a:off x="3886200" y="4114800"/>
            <a:ext cx="455361" cy="246221"/>
          </a:xfrm>
          <a:prstGeom prst="rect">
            <a:avLst/>
          </a:prstGeom>
          <a:noFill/>
        </p:spPr>
        <p:txBody>
          <a:bodyPr wrap="none" rtlCol="0">
            <a:spAutoFit/>
          </a:bodyPr>
          <a:lstStyle/>
          <a:p>
            <a:r>
              <a:rPr lang="en-US" sz="1000" b="1" dirty="0" smtClean="0"/>
              <a:t>LPM</a:t>
            </a:r>
            <a:endParaRPr lang="en-US" sz="1000" b="1" dirty="0"/>
          </a:p>
        </p:txBody>
      </p:sp>
      <p:sp>
        <p:nvSpPr>
          <p:cNvPr id="23" name="TextBox 22"/>
          <p:cNvSpPr txBox="1"/>
          <p:nvPr/>
        </p:nvSpPr>
        <p:spPr>
          <a:xfrm>
            <a:off x="7239000" y="533400"/>
            <a:ext cx="817577" cy="276999"/>
          </a:xfrm>
          <a:prstGeom prst="rect">
            <a:avLst/>
          </a:prstGeom>
          <a:noFill/>
        </p:spPr>
        <p:txBody>
          <a:bodyPr wrap="none" rtlCol="0">
            <a:spAutoFit/>
          </a:bodyPr>
          <a:lstStyle/>
          <a:p>
            <a:r>
              <a:rPr lang="en-US" sz="1200" dirty="0" smtClean="0"/>
              <a:t>C. Cullen</a:t>
            </a:r>
            <a:endParaRPr lang="en-US" sz="1200" dirty="0"/>
          </a:p>
        </p:txBody>
      </p:sp>
      <p:cxnSp>
        <p:nvCxnSpPr>
          <p:cNvPr id="24" name="Straight Arrow Connector 23"/>
          <p:cNvCxnSpPr/>
          <p:nvPr/>
        </p:nvCxnSpPr>
        <p:spPr>
          <a:xfrm>
            <a:off x="4038600" y="3886200"/>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349407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81000" y="0"/>
            <a:ext cx="7391400" cy="914400"/>
          </a:xfrm>
        </p:spPr>
        <p:txBody>
          <a:bodyPr/>
          <a:lstStyle/>
          <a:p>
            <a:r>
              <a:rPr lang="en-US" sz="2800" dirty="0" smtClean="0">
                <a:solidFill>
                  <a:srgbClr val="FF0000"/>
                </a:solidFill>
                <a:latin typeface="Arial" charset="0"/>
                <a:ea typeface="ＭＳ Ｐゴシック" charset="0"/>
              </a:rPr>
              <a:t>Life time of fiber</a:t>
            </a:r>
            <a:endParaRPr lang="en-US" sz="2800" dirty="0">
              <a:solidFill>
                <a:srgbClr val="FF0000"/>
              </a:solidFill>
              <a:latin typeface="Arial" charset="0"/>
              <a:ea typeface="ＭＳ Ｐゴシック" charset="0"/>
            </a:endParaRPr>
          </a:p>
        </p:txBody>
      </p:sp>
      <p:sp>
        <p:nvSpPr>
          <p:cNvPr id="29699" name="Content Placeholder 2"/>
          <p:cNvSpPr>
            <a:spLocks noGrp="1"/>
          </p:cNvSpPr>
          <p:nvPr>
            <p:ph idx="1"/>
          </p:nvPr>
        </p:nvSpPr>
        <p:spPr>
          <a:xfrm>
            <a:off x="381000" y="914400"/>
            <a:ext cx="8458200" cy="685800"/>
          </a:xfrm>
        </p:spPr>
        <p:txBody>
          <a:bodyPr/>
          <a:lstStyle/>
          <a:p>
            <a:pPr>
              <a:buFontTx/>
              <a:buNone/>
            </a:pPr>
            <a:r>
              <a:rPr lang="en-US" sz="2000">
                <a:latin typeface="Arial" charset="0"/>
                <a:ea typeface="ＭＳ Ｐゴシック" charset="0"/>
              </a:rPr>
              <a:t>Darkening of fiber:</a:t>
            </a:r>
          </a:p>
          <a:p>
            <a:pPr lvl="1">
              <a:buFontTx/>
              <a:buNone/>
            </a:pPr>
            <a:r>
              <a:rPr lang="en-US" sz="1800">
                <a:latin typeface="Arial" charset="0"/>
                <a:ea typeface="ＭＳ Ｐゴシック" charset="0"/>
              </a:rPr>
              <a:t>This effect is much smaller at 1060nm wavelength than in visible</a:t>
            </a:r>
          </a:p>
          <a:p>
            <a:pPr lvl="1">
              <a:buFontTx/>
              <a:buNone/>
            </a:pPr>
            <a:endParaRPr lang="en-US" sz="2000">
              <a:latin typeface="Arial" charset="0"/>
              <a:ea typeface="ＭＳ Ｐゴシック" charset="0"/>
            </a:endParaRPr>
          </a:p>
        </p:txBody>
      </p:sp>
      <p:sp>
        <p:nvSpPr>
          <p:cNvPr id="29700"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812443B2-3398-6F48-A88A-2845A9FD0E4E}" type="slidenum">
              <a:rPr lang="en-US" sz="900"/>
              <a:pPr eaLnBrk="1" hangingPunct="1"/>
              <a:t>32</a:t>
            </a:fld>
            <a:endParaRPr lang="en-US" sz="900"/>
          </a:p>
        </p:txBody>
      </p:sp>
      <p:pic>
        <p:nvPicPr>
          <p:cNvPr id="29701" name="Picture 4" descr="Corning Infinicar fib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600200"/>
            <a:ext cx="4410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5"/>
          <p:cNvSpPr txBox="1">
            <a:spLocks noChangeArrowheads="1"/>
          </p:cNvSpPr>
          <p:nvPr/>
        </p:nvSpPr>
        <p:spPr bwMode="auto">
          <a:xfrm>
            <a:off x="5181600" y="342900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r>
              <a:rPr lang="en-US" sz="1800"/>
              <a:t>Co-60 source on Corning Infinicar fibers (non-rad-hard fiber).</a:t>
            </a:r>
          </a:p>
        </p:txBody>
      </p:sp>
      <p:sp>
        <p:nvSpPr>
          <p:cNvPr id="29703" name="TextBox 6"/>
          <p:cNvSpPr txBox="1">
            <a:spLocks noChangeArrowheads="1"/>
          </p:cNvSpPr>
          <p:nvPr/>
        </p:nvSpPr>
        <p:spPr bwMode="auto">
          <a:xfrm>
            <a:off x="457200" y="4343400"/>
            <a:ext cx="8464550" cy="14779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r>
              <a:rPr lang="en-US" sz="1800"/>
              <a:t>Radiation damage to linear actuators used to translate laser optics.  The NAI actuators currently used show no damage after one year in the HEBT however there are circuit boards in the tunnel for terminating the long drive lines.  During the 2015 beam run we can test several translation stages in the BLIP tunnel. </a:t>
            </a:r>
          </a:p>
          <a:p>
            <a:pPr eaLnBrk="1" hangingPunct="1"/>
            <a:endParaRPr lang="en-US" sz="1800"/>
          </a:p>
          <a:p>
            <a:pPr eaLnBrk="1" hangingPunct="1"/>
            <a:endParaRPr lang="en-US" sz="1800"/>
          </a:p>
        </p:txBody>
      </p:sp>
      <p:sp>
        <p:nvSpPr>
          <p:cNvPr id="29704" name="TextBox 7"/>
          <p:cNvSpPr txBox="1">
            <a:spLocks noChangeArrowheads="1"/>
          </p:cNvSpPr>
          <p:nvPr/>
        </p:nvSpPr>
        <p:spPr bwMode="auto">
          <a:xfrm>
            <a:off x="457200" y="1752600"/>
            <a:ext cx="38290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r>
              <a:rPr lang="en-US" sz="1800"/>
              <a:t>From the dosimetry data on the last slide we estimate the radiation dose rate at the LPM to be 2550 rad/hour.  100Mrad will be achieved after 1633days or 4.5 years of continuous running.</a:t>
            </a:r>
          </a:p>
          <a:p>
            <a:pPr eaLnBrk="1" hangingPunct="1"/>
            <a:endParaRPr lang="en-US" sz="1800"/>
          </a:p>
          <a:p>
            <a:pPr eaLnBrk="1" hangingPunct="1"/>
            <a:r>
              <a:rPr lang="en-US" sz="1800"/>
              <a:t>The glass fiber will be replaced as required.</a:t>
            </a:r>
          </a:p>
        </p:txBody>
      </p:sp>
      <p:sp>
        <p:nvSpPr>
          <p:cNvPr id="9" name="TextBox 8"/>
          <p:cNvSpPr txBox="1"/>
          <p:nvPr/>
        </p:nvSpPr>
        <p:spPr>
          <a:xfrm>
            <a:off x="6629400" y="533400"/>
            <a:ext cx="980106" cy="276999"/>
          </a:xfrm>
          <a:prstGeom prst="rect">
            <a:avLst/>
          </a:prstGeom>
          <a:noFill/>
        </p:spPr>
        <p:txBody>
          <a:bodyPr wrap="none" rtlCol="0">
            <a:spAutoFit/>
          </a:bodyPr>
          <a:lstStyle/>
          <a:p>
            <a:r>
              <a:rPr lang="en-US" sz="1200" dirty="0"/>
              <a:t>R. Connolly</a:t>
            </a:r>
          </a:p>
        </p:txBody>
      </p:sp>
    </p:spTree>
    <p:extLst>
      <p:ext uri="{BB962C8B-B14F-4D97-AF65-F5344CB8AC3E}">
        <p14:creationId xmlns:p14="http://schemas.microsoft.com/office/powerpoint/2010/main" val="416900359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04800" y="0"/>
            <a:ext cx="7391400" cy="790575"/>
          </a:xfrm>
        </p:spPr>
        <p:txBody>
          <a:bodyPr/>
          <a:lstStyle/>
          <a:p>
            <a:r>
              <a:rPr lang="en-US" sz="2800" dirty="0" smtClean="0">
                <a:solidFill>
                  <a:srgbClr val="FF0000"/>
                </a:solidFill>
                <a:latin typeface="Arial" charset="0"/>
                <a:ea typeface="ＭＳ Ｐゴシック" charset="0"/>
              </a:rPr>
              <a:t>Conclusions</a:t>
            </a:r>
            <a:endParaRPr lang="en-US" dirty="0">
              <a:solidFill>
                <a:srgbClr val="FF0000"/>
              </a:solidFill>
              <a:latin typeface="Arial" charset="0"/>
              <a:ea typeface="ＭＳ Ｐゴシック" charset="0"/>
            </a:endParaRPr>
          </a:p>
        </p:txBody>
      </p:sp>
      <p:sp>
        <p:nvSpPr>
          <p:cNvPr id="30723" name="Content Placeholder 2"/>
          <p:cNvSpPr>
            <a:spLocks noGrp="1"/>
          </p:cNvSpPr>
          <p:nvPr>
            <p:ph idx="1"/>
          </p:nvPr>
        </p:nvSpPr>
        <p:spPr/>
        <p:txBody>
          <a:bodyPr/>
          <a:lstStyle/>
          <a:p>
            <a:r>
              <a:rPr lang="en-US" dirty="0">
                <a:latin typeface="Arial" charset="0"/>
                <a:ea typeface="ＭＳ Ｐゴシック" charset="0"/>
              </a:rPr>
              <a:t>Measurement of </a:t>
            </a:r>
            <a:r>
              <a:rPr lang="en-US" dirty="0" smtClean="0">
                <a:latin typeface="Arial" charset="0"/>
                <a:ea typeface="ＭＳ Ｐゴシック" charset="0"/>
              </a:rPr>
              <a:t>profile H</a:t>
            </a:r>
            <a:r>
              <a:rPr lang="en-US" baseline="30000" dirty="0">
                <a:latin typeface="Arial" charset="0"/>
                <a:ea typeface="ＭＳ Ｐゴシック" charset="0"/>
              </a:rPr>
              <a:t>-</a:t>
            </a:r>
            <a:r>
              <a:rPr lang="en-US" dirty="0">
                <a:latin typeface="Arial" charset="0"/>
                <a:ea typeface="ＭＳ Ｐゴシック" charset="0"/>
              </a:rPr>
              <a:t> beams by laser neutralization is a proven technique used at </a:t>
            </a:r>
            <a:r>
              <a:rPr lang="en-US" dirty="0" smtClean="0">
                <a:latin typeface="Arial" charset="0"/>
                <a:ea typeface="ＭＳ Ｐゴシック" charset="0"/>
              </a:rPr>
              <a:t>BNL, </a:t>
            </a:r>
            <a:r>
              <a:rPr lang="en-US" dirty="0" err="1" smtClean="0">
                <a:latin typeface="Arial" charset="0"/>
                <a:ea typeface="ＭＳ Ｐゴシック" charset="0"/>
              </a:rPr>
              <a:t>Fermilab</a:t>
            </a:r>
            <a:r>
              <a:rPr lang="en-US" dirty="0" smtClean="0">
                <a:latin typeface="Arial" charset="0"/>
                <a:ea typeface="ＭＳ Ｐゴシック" charset="0"/>
              </a:rPr>
              <a:t> </a:t>
            </a:r>
            <a:r>
              <a:rPr lang="en-US" dirty="0">
                <a:latin typeface="Arial" charset="0"/>
                <a:ea typeface="ＭＳ Ｐゴシック" charset="0"/>
              </a:rPr>
              <a:t>and SNS.</a:t>
            </a:r>
          </a:p>
          <a:p>
            <a:r>
              <a:rPr lang="en-US" altLang="ja-JP" dirty="0" smtClean="0">
                <a:latin typeface="Arial" charset="0"/>
                <a:ea typeface="ＭＳ Ｐゴシック" charset="0"/>
              </a:rPr>
              <a:t>Measurement of H- energy  by measuring electrons energy is very convenient  and reliable</a:t>
            </a:r>
            <a:endParaRPr lang="en-US" altLang="ja-JP" dirty="0">
              <a:latin typeface="Arial" charset="0"/>
              <a:ea typeface="ＭＳ Ｐゴシック" charset="0"/>
            </a:endParaRPr>
          </a:p>
          <a:p>
            <a:r>
              <a:rPr lang="en-US" dirty="0" smtClean="0">
                <a:latin typeface="Arial" charset="0"/>
                <a:ea typeface="ＭＳ Ｐゴシック" charset="0"/>
              </a:rPr>
              <a:t>For low space charge beams, it is possible to measure energy spread</a:t>
            </a:r>
            <a:endParaRPr lang="en-US" dirty="0">
              <a:latin typeface="Arial" charset="0"/>
              <a:ea typeface="ＭＳ Ｐゴシック" charset="0"/>
            </a:endParaRPr>
          </a:p>
          <a:p>
            <a:r>
              <a:rPr lang="en-US" dirty="0" smtClean="0">
                <a:latin typeface="Arial" charset="0"/>
                <a:ea typeface="ＭＳ Ｐゴシック" charset="0"/>
              </a:rPr>
              <a:t>For space charge dominated beam, it space charge potential can be measured. </a:t>
            </a:r>
          </a:p>
          <a:p>
            <a:r>
              <a:rPr lang="en-US" dirty="0">
                <a:latin typeface="Arial" charset="0"/>
                <a:ea typeface="ＭＳ Ｐゴシック" charset="0"/>
              </a:rPr>
              <a:t>It may be possible for measure current densities for BLIP beams </a:t>
            </a:r>
          </a:p>
          <a:p>
            <a:endParaRPr lang="en-US" dirty="0">
              <a:latin typeface="Arial" charset="0"/>
              <a:ea typeface="ＭＳ Ｐゴシック" charset="0"/>
            </a:endParaRPr>
          </a:p>
        </p:txBody>
      </p:sp>
      <p:sp>
        <p:nvSpPr>
          <p:cNvPr id="30724"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37931725" indent="-37474525"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57200" eaLnBrk="0" fontAlgn="base" hangingPunct="0">
              <a:spcBef>
                <a:spcPct val="0"/>
              </a:spcBef>
              <a:spcAft>
                <a:spcPct val="0"/>
              </a:spcAft>
              <a:defRPr sz="2200">
                <a:solidFill>
                  <a:schemeClr val="tx1"/>
                </a:solidFill>
                <a:latin typeface="Arial" charset="0"/>
                <a:ea typeface="ＭＳ Ｐゴシック" charset="0"/>
              </a:defRPr>
            </a:lvl6pPr>
            <a:lvl7pPr marL="914400" eaLnBrk="0" fontAlgn="base" hangingPunct="0">
              <a:spcBef>
                <a:spcPct val="0"/>
              </a:spcBef>
              <a:spcAft>
                <a:spcPct val="0"/>
              </a:spcAft>
              <a:defRPr sz="2200">
                <a:solidFill>
                  <a:schemeClr val="tx1"/>
                </a:solidFill>
                <a:latin typeface="Arial" charset="0"/>
                <a:ea typeface="ＭＳ Ｐゴシック" charset="0"/>
              </a:defRPr>
            </a:lvl7pPr>
            <a:lvl8pPr marL="1371600" eaLnBrk="0" fontAlgn="base" hangingPunct="0">
              <a:spcBef>
                <a:spcPct val="0"/>
              </a:spcBef>
              <a:spcAft>
                <a:spcPct val="0"/>
              </a:spcAft>
              <a:defRPr sz="2200">
                <a:solidFill>
                  <a:schemeClr val="tx1"/>
                </a:solidFill>
                <a:latin typeface="Arial" charset="0"/>
                <a:ea typeface="ＭＳ Ｐゴシック" charset="0"/>
              </a:defRPr>
            </a:lvl8pPr>
            <a:lvl9pPr marL="182880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F550CD54-5BF0-C440-94C3-96DCDF09F757}" type="slidenum">
              <a:rPr lang="en-US" sz="900"/>
              <a:pPr eaLnBrk="1" hangingPunct="1"/>
              <a:t>33</a:t>
            </a:fld>
            <a:endParaRPr lang="en-US" sz="900"/>
          </a:p>
        </p:txBody>
      </p:sp>
    </p:spTree>
    <p:extLst>
      <p:ext uri="{BB962C8B-B14F-4D97-AF65-F5344CB8AC3E}">
        <p14:creationId xmlns:p14="http://schemas.microsoft.com/office/powerpoint/2010/main" val="32718554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b="12227"/>
          <a:stretch>
            <a:fillRect/>
          </a:stretch>
        </p:blipFill>
        <p:spPr bwMode="auto">
          <a:xfrm>
            <a:off x="-1" y="1052512"/>
            <a:ext cx="9146753" cy="5272087"/>
          </a:xfrm>
          <a:prstGeom prst="rect">
            <a:avLst/>
          </a:prstGeom>
          <a:noFill/>
          <a:ln w="9525">
            <a:noFill/>
            <a:miter lim="800000"/>
            <a:headEnd/>
            <a:tailEnd/>
          </a:ln>
        </p:spPr>
      </p:pic>
      <p:sp>
        <p:nvSpPr>
          <p:cNvPr id="6147" name="Oval 3"/>
          <p:cNvSpPr>
            <a:spLocks noChangeArrowheads="1"/>
          </p:cNvSpPr>
          <p:nvPr/>
        </p:nvSpPr>
        <p:spPr bwMode="auto">
          <a:xfrm>
            <a:off x="914400" y="1354138"/>
            <a:ext cx="7924800" cy="1676400"/>
          </a:xfrm>
          <a:prstGeom prst="ellipse">
            <a:avLst/>
          </a:prstGeom>
          <a:noFill/>
          <a:ln w="25400">
            <a:solidFill>
              <a:srgbClr val="0000FF"/>
            </a:solidFill>
            <a:round/>
            <a:headEnd/>
            <a:tailEnd/>
          </a:ln>
        </p:spPr>
        <p:txBody>
          <a:bodyPr wrap="none" anchor="ctr"/>
          <a:lstStyle/>
          <a:p>
            <a:endParaRPr lang="en-US"/>
          </a:p>
        </p:txBody>
      </p:sp>
      <p:sp>
        <p:nvSpPr>
          <p:cNvPr id="6148" name="Oval 4"/>
          <p:cNvSpPr>
            <a:spLocks noChangeArrowheads="1"/>
          </p:cNvSpPr>
          <p:nvPr/>
        </p:nvSpPr>
        <p:spPr bwMode="auto">
          <a:xfrm>
            <a:off x="914400" y="1385888"/>
            <a:ext cx="7924800" cy="1676400"/>
          </a:xfrm>
          <a:prstGeom prst="ellipse">
            <a:avLst/>
          </a:prstGeom>
          <a:noFill/>
          <a:ln w="25400">
            <a:solidFill>
              <a:srgbClr val="FFFF00"/>
            </a:solidFill>
            <a:round/>
            <a:headEnd/>
            <a:tailEnd/>
          </a:ln>
        </p:spPr>
        <p:txBody>
          <a:bodyPr wrap="none" anchor="ctr"/>
          <a:lstStyle/>
          <a:p>
            <a:endParaRPr lang="en-US"/>
          </a:p>
        </p:txBody>
      </p:sp>
      <p:sp>
        <p:nvSpPr>
          <p:cNvPr id="6149" name="Line 5"/>
          <p:cNvSpPr>
            <a:spLocks noChangeShapeType="1"/>
          </p:cNvSpPr>
          <p:nvPr/>
        </p:nvSpPr>
        <p:spPr bwMode="auto">
          <a:xfrm flipH="1">
            <a:off x="3200400" y="3259138"/>
            <a:ext cx="304800" cy="457200"/>
          </a:xfrm>
          <a:prstGeom prst="line">
            <a:avLst/>
          </a:prstGeom>
          <a:noFill/>
          <a:ln w="25400">
            <a:solidFill>
              <a:srgbClr val="00FF00"/>
            </a:solidFill>
            <a:round/>
            <a:headEnd/>
            <a:tailEnd/>
          </a:ln>
        </p:spPr>
        <p:txBody>
          <a:bodyPr/>
          <a:lstStyle/>
          <a:p>
            <a:endParaRPr lang="en-US"/>
          </a:p>
        </p:txBody>
      </p:sp>
      <p:sp>
        <p:nvSpPr>
          <p:cNvPr id="6150" name="Line 6"/>
          <p:cNvSpPr>
            <a:spLocks noChangeShapeType="1"/>
          </p:cNvSpPr>
          <p:nvPr/>
        </p:nvSpPr>
        <p:spPr bwMode="auto">
          <a:xfrm>
            <a:off x="3200400" y="3716338"/>
            <a:ext cx="76200" cy="533400"/>
          </a:xfrm>
          <a:prstGeom prst="line">
            <a:avLst/>
          </a:prstGeom>
          <a:noFill/>
          <a:ln w="25400">
            <a:solidFill>
              <a:srgbClr val="00FF00"/>
            </a:solidFill>
            <a:round/>
            <a:headEnd/>
            <a:tailEnd/>
          </a:ln>
        </p:spPr>
        <p:txBody>
          <a:bodyPr/>
          <a:lstStyle/>
          <a:p>
            <a:endParaRPr lang="en-US"/>
          </a:p>
        </p:txBody>
      </p:sp>
      <p:sp>
        <p:nvSpPr>
          <p:cNvPr id="6151" name="Arc 7"/>
          <p:cNvSpPr>
            <a:spLocks/>
          </p:cNvSpPr>
          <p:nvPr/>
        </p:nvSpPr>
        <p:spPr bwMode="auto">
          <a:xfrm>
            <a:off x="3200400" y="2954338"/>
            <a:ext cx="304800" cy="304800"/>
          </a:xfrm>
          <a:custGeom>
            <a:avLst/>
            <a:gdLst>
              <a:gd name="T0" fmla="*/ 0 w 21600"/>
              <a:gd name="T1" fmla="*/ 0 h 25397"/>
              <a:gd name="T2" fmla="*/ 59748765 w 21600"/>
              <a:gd name="T3" fmla="*/ 43901568 h 25397"/>
              <a:gd name="T4" fmla="*/ 0 w 21600"/>
              <a:gd name="T5" fmla="*/ 37338067 h 25397"/>
              <a:gd name="T6" fmla="*/ 0 60000 65536"/>
              <a:gd name="T7" fmla="*/ 0 60000 65536"/>
              <a:gd name="T8" fmla="*/ 0 60000 65536"/>
              <a:gd name="T9" fmla="*/ 0 w 21600"/>
              <a:gd name="T10" fmla="*/ 0 h 25397"/>
              <a:gd name="T11" fmla="*/ 21600 w 21600"/>
              <a:gd name="T12" fmla="*/ 25397 h 25397"/>
            </a:gdLst>
            <a:ahLst/>
            <a:cxnLst>
              <a:cxn ang="T6">
                <a:pos x="T0" y="T1"/>
              </a:cxn>
              <a:cxn ang="T7">
                <a:pos x="T2" y="T3"/>
              </a:cxn>
              <a:cxn ang="T8">
                <a:pos x="T4" y="T5"/>
              </a:cxn>
            </a:cxnLst>
            <a:rect l="T9" t="T10" r="T11" b="T12"/>
            <a:pathLst>
              <a:path w="21600" h="25397" fill="none" extrusionOk="0">
                <a:moveTo>
                  <a:pt x="-1" y="0"/>
                </a:moveTo>
                <a:cubicBezTo>
                  <a:pt x="11929" y="0"/>
                  <a:pt x="21600" y="9670"/>
                  <a:pt x="21600" y="21600"/>
                </a:cubicBezTo>
                <a:cubicBezTo>
                  <a:pt x="21600" y="22873"/>
                  <a:pt x="21487" y="24143"/>
                  <a:pt x="21263" y="25396"/>
                </a:cubicBezTo>
              </a:path>
              <a:path w="21600" h="25397" stroke="0" extrusionOk="0">
                <a:moveTo>
                  <a:pt x="-1" y="0"/>
                </a:moveTo>
                <a:cubicBezTo>
                  <a:pt x="11929" y="0"/>
                  <a:pt x="21600" y="9670"/>
                  <a:pt x="21600" y="21600"/>
                </a:cubicBezTo>
                <a:cubicBezTo>
                  <a:pt x="21600" y="22873"/>
                  <a:pt x="21487" y="24143"/>
                  <a:pt x="21263" y="25396"/>
                </a:cubicBezTo>
                <a:lnTo>
                  <a:pt x="0" y="21600"/>
                </a:lnTo>
                <a:close/>
              </a:path>
            </a:pathLst>
          </a:custGeom>
          <a:noFill/>
          <a:ln w="25400">
            <a:solidFill>
              <a:srgbClr val="0000FF"/>
            </a:solidFill>
            <a:round/>
            <a:headEnd/>
            <a:tailEnd/>
          </a:ln>
        </p:spPr>
        <p:txBody>
          <a:bodyPr wrap="none" anchor="ctr"/>
          <a:lstStyle/>
          <a:p>
            <a:endParaRPr lang="en-US"/>
          </a:p>
        </p:txBody>
      </p:sp>
      <p:sp>
        <p:nvSpPr>
          <p:cNvPr id="6152" name="Freeform 8"/>
          <p:cNvSpPr>
            <a:spLocks/>
          </p:cNvSpPr>
          <p:nvPr/>
        </p:nvSpPr>
        <p:spPr bwMode="auto">
          <a:xfrm>
            <a:off x="3505200" y="3041650"/>
            <a:ext cx="539750" cy="228600"/>
          </a:xfrm>
          <a:custGeom>
            <a:avLst/>
            <a:gdLst>
              <a:gd name="T0" fmla="*/ 0 w 288"/>
              <a:gd name="T1" fmla="*/ 362902445 h 144"/>
              <a:gd name="T2" fmla="*/ 337188171 w 288"/>
              <a:gd name="T3" fmla="*/ 120967498 h 144"/>
              <a:gd name="T4" fmla="*/ 1011562757 w 288"/>
              <a:gd name="T5" fmla="*/ 0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144"/>
                </a:moveTo>
                <a:cubicBezTo>
                  <a:pt x="24" y="108"/>
                  <a:pt x="48" y="72"/>
                  <a:pt x="96" y="48"/>
                </a:cubicBezTo>
                <a:cubicBezTo>
                  <a:pt x="144" y="24"/>
                  <a:pt x="256" y="8"/>
                  <a:pt x="288" y="0"/>
                </a:cubicBezTo>
              </a:path>
            </a:pathLst>
          </a:custGeom>
          <a:noFill/>
          <a:ln w="25400">
            <a:solidFill>
              <a:srgbClr val="FFFF00"/>
            </a:solidFill>
            <a:round/>
            <a:headEnd/>
            <a:tailEnd/>
          </a:ln>
        </p:spPr>
        <p:txBody>
          <a:bodyPr/>
          <a:lstStyle/>
          <a:p>
            <a:endParaRPr lang="en-US"/>
          </a:p>
        </p:txBody>
      </p:sp>
      <p:sp>
        <p:nvSpPr>
          <p:cNvPr id="6153" name="Line 9"/>
          <p:cNvSpPr>
            <a:spLocks noChangeShapeType="1"/>
          </p:cNvSpPr>
          <p:nvPr/>
        </p:nvSpPr>
        <p:spPr bwMode="auto">
          <a:xfrm rot="20365824" flipH="1">
            <a:off x="1274763" y="4056063"/>
            <a:ext cx="233362" cy="133350"/>
          </a:xfrm>
          <a:prstGeom prst="line">
            <a:avLst/>
          </a:prstGeom>
          <a:noFill/>
          <a:ln w="25400">
            <a:solidFill>
              <a:srgbClr val="33CCCC"/>
            </a:solidFill>
            <a:round/>
            <a:headEnd/>
            <a:tailEnd/>
          </a:ln>
        </p:spPr>
        <p:txBody>
          <a:bodyPr/>
          <a:lstStyle/>
          <a:p>
            <a:endParaRPr lang="en-US"/>
          </a:p>
        </p:txBody>
      </p:sp>
      <p:sp>
        <p:nvSpPr>
          <p:cNvPr id="6154" name="Line 10"/>
          <p:cNvSpPr>
            <a:spLocks noChangeShapeType="1"/>
          </p:cNvSpPr>
          <p:nvPr/>
        </p:nvSpPr>
        <p:spPr bwMode="auto">
          <a:xfrm>
            <a:off x="277813" y="3700463"/>
            <a:ext cx="733425" cy="323850"/>
          </a:xfrm>
          <a:prstGeom prst="line">
            <a:avLst/>
          </a:prstGeom>
          <a:noFill/>
          <a:ln w="25400">
            <a:solidFill>
              <a:srgbClr val="FF0000"/>
            </a:solidFill>
            <a:round/>
            <a:headEnd/>
            <a:tailEnd/>
          </a:ln>
        </p:spPr>
        <p:txBody>
          <a:bodyPr/>
          <a:lstStyle/>
          <a:p>
            <a:endParaRPr lang="en-US"/>
          </a:p>
        </p:txBody>
      </p:sp>
      <p:sp>
        <p:nvSpPr>
          <p:cNvPr id="6155" name="Line 11"/>
          <p:cNvSpPr>
            <a:spLocks noChangeShapeType="1"/>
          </p:cNvSpPr>
          <p:nvPr/>
        </p:nvSpPr>
        <p:spPr bwMode="auto">
          <a:xfrm rot="855002" flipV="1">
            <a:off x="1016000" y="3948113"/>
            <a:ext cx="26988" cy="79375"/>
          </a:xfrm>
          <a:prstGeom prst="line">
            <a:avLst/>
          </a:prstGeom>
          <a:noFill/>
          <a:ln w="25400">
            <a:solidFill>
              <a:srgbClr val="FF0000"/>
            </a:solidFill>
            <a:round/>
            <a:headEnd/>
            <a:tailEnd/>
          </a:ln>
        </p:spPr>
        <p:txBody>
          <a:bodyPr/>
          <a:lstStyle/>
          <a:p>
            <a:endParaRPr lang="en-US"/>
          </a:p>
        </p:txBody>
      </p:sp>
      <p:sp>
        <p:nvSpPr>
          <p:cNvPr id="6156" name="Line 12"/>
          <p:cNvSpPr>
            <a:spLocks noChangeShapeType="1"/>
          </p:cNvSpPr>
          <p:nvPr/>
        </p:nvSpPr>
        <p:spPr bwMode="auto">
          <a:xfrm>
            <a:off x="1066800" y="3944938"/>
            <a:ext cx="0" cy="0"/>
          </a:xfrm>
          <a:prstGeom prst="line">
            <a:avLst/>
          </a:prstGeom>
          <a:noFill/>
          <a:ln w="9525">
            <a:solidFill>
              <a:schemeClr val="tx1"/>
            </a:solidFill>
            <a:round/>
            <a:headEnd/>
            <a:tailEnd/>
          </a:ln>
        </p:spPr>
        <p:txBody>
          <a:bodyPr/>
          <a:lstStyle/>
          <a:p>
            <a:endParaRPr lang="en-US"/>
          </a:p>
        </p:txBody>
      </p:sp>
      <p:sp>
        <p:nvSpPr>
          <p:cNvPr id="6157" name="Line 13"/>
          <p:cNvSpPr>
            <a:spLocks noChangeShapeType="1"/>
          </p:cNvSpPr>
          <p:nvPr/>
        </p:nvSpPr>
        <p:spPr bwMode="auto">
          <a:xfrm rot="855002" flipV="1">
            <a:off x="149225" y="3660775"/>
            <a:ext cx="150813" cy="130175"/>
          </a:xfrm>
          <a:prstGeom prst="line">
            <a:avLst/>
          </a:prstGeom>
          <a:noFill/>
          <a:ln w="25400">
            <a:solidFill>
              <a:srgbClr val="FF0000"/>
            </a:solidFill>
            <a:round/>
            <a:headEnd/>
            <a:tailEnd/>
          </a:ln>
        </p:spPr>
        <p:txBody>
          <a:bodyPr/>
          <a:lstStyle/>
          <a:p>
            <a:endParaRPr lang="en-US"/>
          </a:p>
        </p:txBody>
      </p:sp>
      <p:sp>
        <p:nvSpPr>
          <p:cNvPr id="6158" name="Line 14"/>
          <p:cNvSpPr>
            <a:spLocks noChangeShapeType="1"/>
          </p:cNvSpPr>
          <p:nvPr/>
        </p:nvSpPr>
        <p:spPr bwMode="auto">
          <a:xfrm rot="855002" flipV="1">
            <a:off x="44450" y="3608388"/>
            <a:ext cx="150813" cy="130175"/>
          </a:xfrm>
          <a:prstGeom prst="line">
            <a:avLst/>
          </a:prstGeom>
          <a:noFill/>
          <a:ln w="25400">
            <a:solidFill>
              <a:srgbClr val="FF0000"/>
            </a:solidFill>
            <a:round/>
            <a:headEnd/>
            <a:tailEnd/>
          </a:ln>
        </p:spPr>
        <p:txBody>
          <a:bodyPr/>
          <a:lstStyle/>
          <a:p>
            <a:endParaRPr lang="en-US"/>
          </a:p>
        </p:txBody>
      </p:sp>
      <p:sp>
        <p:nvSpPr>
          <p:cNvPr id="6159" name="Line 15"/>
          <p:cNvSpPr>
            <a:spLocks noChangeShapeType="1"/>
          </p:cNvSpPr>
          <p:nvPr/>
        </p:nvSpPr>
        <p:spPr bwMode="auto">
          <a:xfrm rot="-741322">
            <a:off x="44450" y="3698875"/>
            <a:ext cx="92075" cy="76200"/>
          </a:xfrm>
          <a:prstGeom prst="line">
            <a:avLst/>
          </a:prstGeom>
          <a:noFill/>
          <a:ln w="25400">
            <a:solidFill>
              <a:srgbClr val="FF0000"/>
            </a:solidFill>
            <a:round/>
            <a:headEnd/>
            <a:tailEnd/>
          </a:ln>
        </p:spPr>
        <p:txBody>
          <a:bodyPr/>
          <a:lstStyle/>
          <a:p>
            <a:endParaRPr lang="en-US"/>
          </a:p>
        </p:txBody>
      </p:sp>
      <p:sp>
        <p:nvSpPr>
          <p:cNvPr id="6160" name="Line 16"/>
          <p:cNvSpPr>
            <a:spLocks noChangeShapeType="1"/>
          </p:cNvSpPr>
          <p:nvPr/>
        </p:nvSpPr>
        <p:spPr bwMode="auto">
          <a:xfrm rot="-369779">
            <a:off x="200025" y="3616325"/>
            <a:ext cx="109538" cy="76200"/>
          </a:xfrm>
          <a:prstGeom prst="line">
            <a:avLst/>
          </a:prstGeom>
          <a:noFill/>
          <a:ln w="25400">
            <a:solidFill>
              <a:srgbClr val="FF0000"/>
            </a:solidFill>
            <a:round/>
            <a:headEnd/>
            <a:tailEnd/>
          </a:ln>
        </p:spPr>
        <p:txBody>
          <a:bodyPr/>
          <a:lstStyle/>
          <a:p>
            <a:endParaRPr lang="en-US"/>
          </a:p>
        </p:txBody>
      </p:sp>
      <p:sp>
        <p:nvSpPr>
          <p:cNvPr id="6161" name="Line 17"/>
          <p:cNvSpPr>
            <a:spLocks noChangeShapeType="1"/>
          </p:cNvSpPr>
          <p:nvPr/>
        </p:nvSpPr>
        <p:spPr bwMode="auto">
          <a:xfrm rot="344547">
            <a:off x="1031875" y="3997325"/>
            <a:ext cx="26988" cy="344488"/>
          </a:xfrm>
          <a:prstGeom prst="line">
            <a:avLst/>
          </a:prstGeom>
          <a:noFill/>
          <a:ln w="25400">
            <a:solidFill>
              <a:srgbClr val="FFCC00"/>
            </a:solidFill>
            <a:round/>
            <a:headEnd/>
            <a:tailEnd/>
          </a:ln>
        </p:spPr>
        <p:txBody>
          <a:bodyPr/>
          <a:lstStyle/>
          <a:p>
            <a:endParaRPr lang="en-US"/>
          </a:p>
        </p:txBody>
      </p:sp>
      <p:sp>
        <p:nvSpPr>
          <p:cNvPr id="6162" name="Line 18"/>
          <p:cNvSpPr>
            <a:spLocks noChangeShapeType="1"/>
          </p:cNvSpPr>
          <p:nvPr/>
        </p:nvSpPr>
        <p:spPr bwMode="auto">
          <a:xfrm>
            <a:off x="1041400" y="4340225"/>
            <a:ext cx="101600" cy="138113"/>
          </a:xfrm>
          <a:prstGeom prst="line">
            <a:avLst/>
          </a:prstGeom>
          <a:noFill/>
          <a:ln w="25400">
            <a:solidFill>
              <a:srgbClr val="FFCC00"/>
            </a:solidFill>
            <a:round/>
            <a:headEnd/>
            <a:tailEnd/>
          </a:ln>
        </p:spPr>
        <p:txBody>
          <a:bodyPr/>
          <a:lstStyle/>
          <a:p>
            <a:endParaRPr lang="en-US"/>
          </a:p>
        </p:txBody>
      </p:sp>
      <p:sp>
        <p:nvSpPr>
          <p:cNvPr id="6163" name="Line 19"/>
          <p:cNvSpPr>
            <a:spLocks noChangeShapeType="1"/>
          </p:cNvSpPr>
          <p:nvPr/>
        </p:nvSpPr>
        <p:spPr bwMode="auto">
          <a:xfrm>
            <a:off x="1143000" y="4478338"/>
            <a:ext cx="1066800" cy="762000"/>
          </a:xfrm>
          <a:prstGeom prst="line">
            <a:avLst/>
          </a:prstGeom>
          <a:noFill/>
          <a:ln w="25400">
            <a:solidFill>
              <a:srgbClr val="FFCC00"/>
            </a:solidFill>
            <a:round/>
            <a:headEnd/>
            <a:tailEnd/>
          </a:ln>
        </p:spPr>
        <p:txBody>
          <a:bodyPr/>
          <a:lstStyle/>
          <a:p>
            <a:endParaRPr lang="en-US"/>
          </a:p>
        </p:txBody>
      </p:sp>
      <p:sp>
        <p:nvSpPr>
          <p:cNvPr id="6164" name="Line 20"/>
          <p:cNvSpPr>
            <a:spLocks noChangeShapeType="1"/>
          </p:cNvSpPr>
          <p:nvPr/>
        </p:nvSpPr>
        <p:spPr bwMode="auto">
          <a:xfrm>
            <a:off x="2209800" y="5240338"/>
            <a:ext cx="304800" cy="152400"/>
          </a:xfrm>
          <a:prstGeom prst="line">
            <a:avLst/>
          </a:prstGeom>
          <a:noFill/>
          <a:ln w="25400">
            <a:solidFill>
              <a:srgbClr val="FFCC00"/>
            </a:solidFill>
            <a:round/>
            <a:headEnd/>
            <a:tailEnd/>
          </a:ln>
        </p:spPr>
        <p:txBody>
          <a:bodyPr/>
          <a:lstStyle/>
          <a:p>
            <a:endParaRPr lang="en-US"/>
          </a:p>
        </p:txBody>
      </p:sp>
      <p:sp>
        <p:nvSpPr>
          <p:cNvPr id="6165" name="Line 21"/>
          <p:cNvSpPr>
            <a:spLocks noChangeShapeType="1"/>
          </p:cNvSpPr>
          <p:nvPr/>
        </p:nvSpPr>
        <p:spPr bwMode="auto">
          <a:xfrm>
            <a:off x="2514600" y="5392738"/>
            <a:ext cx="3200400" cy="152400"/>
          </a:xfrm>
          <a:prstGeom prst="line">
            <a:avLst/>
          </a:prstGeom>
          <a:noFill/>
          <a:ln w="25400">
            <a:solidFill>
              <a:srgbClr val="FFCC00"/>
            </a:solidFill>
            <a:round/>
            <a:headEnd/>
            <a:tailEnd/>
          </a:ln>
        </p:spPr>
        <p:txBody>
          <a:bodyPr/>
          <a:lstStyle/>
          <a:p>
            <a:endParaRPr lang="en-US"/>
          </a:p>
        </p:txBody>
      </p:sp>
      <p:sp>
        <p:nvSpPr>
          <p:cNvPr id="6166" name="Line 22"/>
          <p:cNvSpPr>
            <a:spLocks noChangeShapeType="1"/>
          </p:cNvSpPr>
          <p:nvPr/>
        </p:nvSpPr>
        <p:spPr bwMode="auto">
          <a:xfrm flipH="1">
            <a:off x="5638800" y="5545138"/>
            <a:ext cx="76200" cy="109537"/>
          </a:xfrm>
          <a:prstGeom prst="line">
            <a:avLst/>
          </a:prstGeom>
          <a:noFill/>
          <a:ln w="25400">
            <a:solidFill>
              <a:srgbClr val="FFCC00"/>
            </a:solidFill>
            <a:round/>
            <a:headEnd/>
            <a:tailEnd/>
          </a:ln>
        </p:spPr>
        <p:txBody>
          <a:bodyPr/>
          <a:lstStyle/>
          <a:p>
            <a:endParaRPr lang="en-US"/>
          </a:p>
        </p:txBody>
      </p:sp>
      <p:sp>
        <p:nvSpPr>
          <p:cNvPr id="6167" name="Rectangle 23"/>
          <p:cNvSpPr>
            <a:spLocks noChangeArrowheads="1"/>
          </p:cNvSpPr>
          <p:nvPr/>
        </p:nvSpPr>
        <p:spPr bwMode="auto">
          <a:xfrm rot="183840">
            <a:off x="4572000" y="5545138"/>
            <a:ext cx="304800" cy="76200"/>
          </a:xfrm>
          <a:prstGeom prst="rect">
            <a:avLst/>
          </a:prstGeom>
          <a:solidFill>
            <a:srgbClr val="FFCC00"/>
          </a:solidFill>
          <a:ln w="9525">
            <a:solidFill>
              <a:srgbClr val="FFCC00"/>
            </a:solidFill>
            <a:miter lim="800000"/>
            <a:headEnd/>
            <a:tailEnd/>
          </a:ln>
        </p:spPr>
        <p:txBody>
          <a:bodyPr wrap="none" anchor="ctr"/>
          <a:lstStyle/>
          <a:p>
            <a:endParaRPr lang="en-US"/>
          </a:p>
        </p:txBody>
      </p:sp>
      <p:sp>
        <p:nvSpPr>
          <p:cNvPr id="6168" name="Rectangle 24"/>
          <p:cNvSpPr>
            <a:spLocks noChangeArrowheads="1"/>
          </p:cNvSpPr>
          <p:nvPr/>
        </p:nvSpPr>
        <p:spPr bwMode="auto">
          <a:xfrm rot="183840">
            <a:off x="5105400" y="5581650"/>
            <a:ext cx="304800" cy="76200"/>
          </a:xfrm>
          <a:prstGeom prst="rect">
            <a:avLst/>
          </a:prstGeom>
          <a:solidFill>
            <a:srgbClr val="FFCC00"/>
          </a:solidFill>
          <a:ln w="9525">
            <a:solidFill>
              <a:srgbClr val="FFCC00"/>
            </a:solidFill>
            <a:miter lim="800000"/>
            <a:headEnd/>
            <a:tailEnd/>
          </a:ln>
        </p:spPr>
        <p:txBody>
          <a:bodyPr wrap="none" anchor="ctr"/>
          <a:lstStyle/>
          <a:p>
            <a:endParaRPr lang="en-US"/>
          </a:p>
        </p:txBody>
      </p:sp>
      <p:sp>
        <p:nvSpPr>
          <p:cNvPr id="6169" name="Line 25"/>
          <p:cNvSpPr>
            <a:spLocks noChangeShapeType="1"/>
          </p:cNvSpPr>
          <p:nvPr/>
        </p:nvSpPr>
        <p:spPr bwMode="auto">
          <a:xfrm rot="216884" flipH="1">
            <a:off x="5410200" y="5637213"/>
            <a:ext cx="255588" cy="0"/>
          </a:xfrm>
          <a:prstGeom prst="line">
            <a:avLst/>
          </a:prstGeom>
          <a:noFill/>
          <a:ln w="25400">
            <a:solidFill>
              <a:srgbClr val="FFCC00"/>
            </a:solidFill>
            <a:round/>
            <a:headEnd/>
            <a:tailEnd/>
          </a:ln>
        </p:spPr>
        <p:txBody>
          <a:bodyPr/>
          <a:lstStyle/>
          <a:p>
            <a:endParaRPr lang="en-US"/>
          </a:p>
        </p:txBody>
      </p:sp>
      <p:sp>
        <p:nvSpPr>
          <p:cNvPr id="6170" name="Line 26"/>
          <p:cNvSpPr>
            <a:spLocks noChangeShapeType="1"/>
          </p:cNvSpPr>
          <p:nvPr/>
        </p:nvSpPr>
        <p:spPr bwMode="auto">
          <a:xfrm rot="216884" flipH="1">
            <a:off x="4876800" y="5591175"/>
            <a:ext cx="152400" cy="0"/>
          </a:xfrm>
          <a:prstGeom prst="line">
            <a:avLst/>
          </a:prstGeom>
          <a:noFill/>
          <a:ln w="25400">
            <a:solidFill>
              <a:srgbClr val="FFCC00"/>
            </a:solidFill>
            <a:prstDash val="sysDot"/>
            <a:round/>
            <a:headEnd/>
            <a:tailEnd/>
          </a:ln>
        </p:spPr>
        <p:txBody>
          <a:bodyPr/>
          <a:lstStyle/>
          <a:p>
            <a:endParaRPr lang="en-US"/>
          </a:p>
        </p:txBody>
      </p:sp>
      <p:sp>
        <p:nvSpPr>
          <p:cNvPr id="6171" name="Line 27"/>
          <p:cNvSpPr>
            <a:spLocks noChangeShapeType="1"/>
          </p:cNvSpPr>
          <p:nvPr/>
        </p:nvSpPr>
        <p:spPr bwMode="auto">
          <a:xfrm rot="216884" flipH="1">
            <a:off x="5030788" y="5541963"/>
            <a:ext cx="76200" cy="76200"/>
          </a:xfrm>
          <a:prstGeom prst="line">
            <a:avLst/>
          </a:prstGeom>
          <a:noFill/>
          <a:ln w="25400">
            <a:solidFill>
              <a:srgbClr val="FFCC00"/>
            </a:solidFill>
            <a:prstDash val="sysDot"/>
            <a:round/>
            <a:headEnd/>
            <a:tailEnd/>
          </a:ln>
        </p:spPr>
        <p:txBody>
          <a:bodyPr/>
          <a:lstStyle/>
          <a:p>
            <a:endParaRPr lang="en-US"/>
          </a:p>
        </p:txBody>
      </p:sp>
      <p:sp>
        <p:nvSpPr>
          <p:cNvPr id="6172" name="Line 28"/>
          <p:cNvSpPr>
            <a:spLocks noChangeShapeType="1"/>
          </p:cNvSpPr>
          <p:nvPr/>
        </p:nvSpPr>
        <p:spPr bwMode="auto">
          <a:xfrm rot="274163" flipH="1">
            <a:off x="5105400" y="5549900"/>
            <a:ext cx="381000" cy="9525"/>
          </a:xfrm>
          <a:prstGeom prst="line">
            <a:avLst/>
          </a:prstGeom>
          <a:noFill/>
          <a:ln w="25400">
            <a:solidFill>
              <a:srgbClr val="FFCC00"/>
            </a:solidFill>
            <a:prstDash val="sysDot"/>
            <a:round/>
            <a:headEnd/>
            <a:tailEnd/>
          </a:ln>
        </p:spPr>
        <p:txBody>
          <a:bodyPr/>
          <a:lstStyle/>
          <a:p>
            <a:endParaRPr lang="en-US"/>
          </a:p>
        </p:txBody>
      </p:sp>
      <p:sp>
        <p:nvSpPr>
          <p:cNvPr id="6173" name="Line 29"/>
          <p:cNvSpPr>
            <a:spLocks noChangeShapeType="1"/>
          </p:cNvSpPr>
          <p:nvPr/>
        </p:nvSpPr>
        <p:spPr bwMode="auto">
          <a:xfrm rot="216884" flipH="1" flipV="1">
            <a:off x="5480050" y="5554663"/>
            <a:ext cx="76200" cy="76200"/>
          </a:xfrm>
          <a:prstGeom prst="line">
            <a:avLst/>
          </a:prstGeom>
          <a:noFill/>
          <a:ln w="25400">
            <a:solidFill>
              <a:srgbClr val="FFCC00"/>
            </a:solidFill>
            <a:prstDash val="sysDot"/>
            <a:round/>
            <a:headEnd/>
            <a:tailEnd/>
          </a:ln>
        </p:spPr>
        <p:txBody>
          <a:bodyPr/>
          <a:lstStyle/>
          <a:p>
            <a:endParaRPr lang="en-US"/>
          </a:p>
        </p:txBody>
      </p:sp>
      <p:sp>
        <p:nvSpPr>
          <p:cNvPr id="6174" name="Line 30"/>
          <p:cNvSpPr>
            <a:spLocks noChangeShapeType="1"/>
          </p:cNvSpPr>
          <p:nvPr/>
        </p:nvSpPr>
        <p:spPr bwMode="auto">
          <a:xfrm rot="-318485" flipH="1" flipV="1">
            <a:off x="2819400" y="3868738"/>
            <a:ext cx="381000" cy="228600"/>
          </a:xfrm>
          <a:prstGeom prst="line">
            <a:avLst/>
          </a:prstGeom>
          <a:noFill/>
          <a:ln w="25400">
            <a:solidFill>
              <a:srgbClr val="FF00FF"/>
            </a:solidFill>
            <a:round/>
            <a:headEnd/>
            <a:tailEnd/>
          </a:ln>
        </p:spPr>
        <p:txBody>
          <a:bodyPr/>
          <a:lstStyle/>
          <a:p>
            <a:endParaRPr lang="en-US"/>
          </a:p>
        </p:txBody>
      </p:sp>
      <p:sp>
        <p:nvSpPr>
          <p:cNvPr id="6175" name="Line 31"/>
          <p:cNvSpPr>
            <a:spLocks noChangeShapeType="1"/>
          </p:cNvSpPr>
          <p:nvPr/>
        </p:nvSpPr>
        <p:spPr bwMode="auto">
          <a:xfrm flipH="1">
            <a:off x="2514600" y="3890963"/>
            <a:ext cx="304800" cy="0"/>
          </a:xfrm>
          <a:prstGeom prst="line">
            <a:avLst/>
          </a:prstGeom>
          <a:noFill/>
          <a:ln w="25400">
            <a:solidFill>
              <a:srgbClr val="FF00FF"/>
            </a:solidFill>
            <a:round/>
            <a:headEnd/>
            <a:tailEnd/>
          </a:ln>
        </p:spPr>
        <p:txBody>
          <a:bodyPr/>
          <a:lstStyle/>
          <a:p>
            <a:endParaRPr lang="en-US"/>
          </a:p>
        </p:txBody>
      </p:sp>
      <p:sp>
        <p:nvSpPr>
          <p:cNvPr id="6176" name="Line 32"/>
          <p:cNvSpPr>
            <a:spLocks noChangeShapeType="1"/>
          </p:cNvSpPr>
          <p:nvPr/>
        </p:nvSpPr>
        <p:spPr bwMode="auto">
          <a:xfrm flipH="1" flipV="1">
            <a:off x="2362200" y="3817938"/>
            <a:ext cx="152400" cy="76200"/>
          </a:xfrm>
          <a:prstGeom prst="line">
            <a:avLst/>
          </a:prstGeom>
          <a:noFill/>
          <a:ln w="25400">
            <a:solidFill>
              <a:srgbClr val="FF00FF"/>
            </a:solidFill>
            <a:round/>
            <a:headEnd/>
            <a:tailEnd/>
          </a:ln>
        </p:spPr>
        <p:txBody>
          <a:bodyPr/>
          <a:lstStyle/>
          <a:p>
            <a:endParaRPr lang="en-US"/>
          </a:p>
        </p:txBody>
      </p:sp>
      <p:sp>
        <p:nvSpPr>
          <p:cNvPr id="6177" name="Oval 33"/>
          <p:cNvSpPr>
            <a:spLocks noChangeArrowheads="1"/>
          </p:cNvSpPr>
          <p:nvPr/>
        </p:nvSpPr>
        <p:spPr bwMode="auto">
          <a:xfrm>
            <a:off x="2286000" y="3744913"/>
            <a:ext cx="152400" cy="76200"/>
          </a:xfrm>
          <a:prstGeom prst="ellipse">
            <a:avLst/>
          </a:prstGeom>
          <a:noFill/>
          <a:ln w="25400">
            <a:solidFill>
              <a:srgbClr val="FF00FF"/>
            </a:solidFill>
            <a:round/>
            <a:headEnd/>
            <a:tailEnd/>
          </a:ln>
        </p:spPr>
        <p:txBody>
          <a:bodyPr wrap="none" anchor="ctr"/>
          <a:lstStyle/>
          <a:p>
            <a:endParaRPr lang="en-US"/>
          </a:p>
        </p:txBody>
      </p:sp>
      <p:sp>
        <p:nvSpPr>
          <p:cNvPr id="6178" name="Line 34"/>
          <p:cNvSpPr>
            <a:spLocks noChangeShapeType="1"/>
          </p:cNvSpPr>
          <p:nvPr/>
        </p:nvSpPr>
        <p:spPr bwMode="auto">
          <a:xfrm flipH="1">
            <a:off x="3200400" y="4325938"/>
            <a:ext cx="228600" cy="123825"/>
          </a:xfrm>
          <a:prstGeom prst="line">
            <a:avLst/>
          </a:prstGeom>
          <a:noFill/>
          <a:ln w="25400">
            <a:solidFill>
              <a:srgbClr val="00FF00"/>
            </a:solidFill>
            <a:round/>
            <a:headEnd/>
            <a:tailEnd/>
          </a:ln>
        </p:spPr>
        <p:txBody>
          <a:bodyPr/>
          <a:lstStyle/>
          <a:p>
            <a:endParaRPr lang="en-US"/>
          </a:p>
        </p:txBody>
      </p:sp>
      <p:sp>
        <p:nvSpPr>
          <p:cNvPr id="6179" name="Line 35"/>
          <p:cNvSpPr>
            <a:spLocks noChangeShapeType="1"/>
          </p:cNvSpPr>
          <p:nvPr/>
        </p:nvSpPr>
        <p:spPr bwMode="auto">
          <a:xfrm flipH="1">
            <a:off x="3276600" y="4021138"/>
            <a:ext cx="304800" cy="381000"/>
          </a:xfrm>
          <a:prstGeom prst="line">
            <a:avLst/>
          </a:prstGeom>
          <a:noFill/>
          <a:ln w="25400">
            <a:solidFill>
              <a:srgbClr val="00FF00"/>
            </a:solidFill>
            <a:round/>
            <a:headEnd/>
            <a:tailEnd/>
          </a:ln>
        </p:spPr>
        <p:txBody>
          <a:bodyPr/>
          <a:lstStyle/>
          <a:p>
            <a:endParaRPr lang="en-US"/>
          </a:p>
        </p:txBody>
      </p:sp>
      <p:sp>
        <p:nvSpPr>
          <p:cNvPr id="6180" name="Line 36"/>
          <p:cNvSpPr>
            <a:spLocks noChangeShapeType="1"/>
          </p:cNvSpPr>
          <p:nvPr/>
        </p:nvSpPr>
        <p:spPr bwMode="auto">
          <a:xfrm flipH="1">
            <a:off x="3429000" y="4173538"/>
            <a:ext cx="152400" cy="152400"/>
          </a:xfrm>
          <a:prstGeom prst="line">
            <a:avLst/>
          </a:prstGeom>
          <a:noFill/>
          <a:ln w="25400">
            <a:solidFill>
              <a:srgbClr val="00FF00"/>
            </a:solidFill>
            <a:round/>
            <a:headEnd/>
            <a:tailEnd/>
          </a:ln>
        </p:spPr>
        <p:txBody>
          <a:bodyPr/>
          <a:lstStyle/>
          <a:p>
            <a:endParaRPr lang="en-US"/>
          </a:p>
        </p:txBody>
      </p:sp>
      <p:sp>
        <p:nvSpPr>
          <p:cNvPr id="6181" name="Line 37"/>
          <p:cNvSpPr>
            <a:spLocks noChangeShapeType="1"/>
          </p:cNvSpPr>
          <p:nvPr/>
        </p:nvSpPr>
        <p:spPr bwMode="auto">
          <a:xfrm flipH="1">
            <a:off x="3429000" y="4173538"/>
            <a:ext cx="381000" cy="152400"/>
          </a:xfrm>
          <a:prstGeom prst="line">
            <a:avLst/>
          </a:prstGeom>
          <a:noFill/>
          <a:ln w="25400">
            <a:solidFill>
              <a:srgbClr val="00FF00"/>
            </a:solidFill>
            <a:round/>
            <a:headEnd/>
            <a:tailEnd/>
          </a:ln>
        </p:spPr>
        <p:txBody>
          <a:bodyPr/>
          <a:lstStyle/>
          <a:p>
            <a:endParaRPr lang="en-US"/>
          </a:p>
        </p:txBody>
      </p:sp>
      <p:sp>
        <p:nvSpPr>
          <p:cNvPr id="6182" name="Line 38"/>
          <p:cNvSpPr>
            <a:spLocks noChangeShapeType="1"/>
          </p:cNvSpPr>
          <p:nvPr/>
        </p:nvSpPr>
        <p:spPr bwMode="auto">
          <a:xfrm rot="20674670" flipH="1">
            <a:off x="3733800" y="4097338"/>
            <a:ext cx="152400" cy="76200"/>
          </a:xfrm>
          <a:prstGeom prst="line">
            <a:avLst/>
          </a:prstGeom>
          <a:noFill/>
          <a:ln w="25400">
            <a:solidFill>
              <a:srgbClr val="00FF00"/>
            </a:solidFill>
            <a:round/>
            <a:headEnd/>
            <a:tailEnd/>
          </a:ln>
        </p:spPr>
        <p:txBody>
          <a:bodyPr/>
          <a:lstStyle/>
          <a:p>
            <a:endParaRPr lang="en-US"/>
          </a:p>
        </p:txBody>
      </p:sp>
      <p:sp>
        <p:nvSpPr>
          <p:cNvPr id="6183" name="Line 39"/>
          <p:cNvSpPr>
            <a:spLocks noChangeShapeType="1"/>
          </p:cNvSpPr>
          <p:nvPr/>
        </p:nvSpPr>
        <p:spPr bwMode="auto">
          <a:xfrm rot="21278497" flipH="1">
            <a:off x="3808413" y="4000500"/>
            <a:ext cx="393700" cy="152400"/>
          </a:xfrm>
          <a:prstGeom prst="line">
            <a:avLst/>
          </a:prstGeom>
          <a:noFill/>
          <a:ln w="25400">
            <a:solidFill>
              <a:srgbClr val="00FF00"/>
            </a:solidFill>
            <a:round/>
            <a:headEnd/>
            <a:tailEnd/>
          </a:ln>
        </p:spPr>
        <p:txBody>
          <a:bodyPr/>
          <a:lstStyle/>
          <a:p>
            <a:endParaRPr lang="en-US"/>
          </a:p>
        </p:txBody>
      </p:sp>
      <p:sp>
        <p:nvSpPr>
          <p:cNvPr id="6184" name="Line 40"/>
          <p:cNvSpPr>
            <a:spLocks noChangeShapeType="1"/>
          </p:cNvSpPr>
          <p:nvPr/>
        </p:nvSpPr>
        <p:spPr bwMode="auto">
          <a:xfrm rot="1243533" flipH="1" flipV="1">
            <a:off x="3189288" y="4092575"/>
            <a:ext cx="92075" cy="76200"/>
          </a:xfrm>
          <a:prstGeom prst="line">
            <a:avLst/>
          </a:prstGeom>
          <a:noFill/>
          <a:ln w="25400">
            <a:solidFill>
              <a:srgbClr val="FF00FF"/>
            </a:solidFill>
            <a:round/>
            <a:headEnd/>
            <a:tailEnd/>
          </a:ln>
        </p:spPr>
        <p:txBody>
          <a:bodyPr/>
          <a:lstStyle/>
          <a:p>
            <a:endParaRPr lang="en-US"/>
          </a:p>
        </p:txBody>
      </p:sp>
      <p:sp>
        <p:nvSpPr>
          <p:cNvPr id="6185" name="Line 41"/>
          <p:cNvSpPr>
            <a:spLocks noChangeShapeType="1"/>
          </p:cNvSpPr>
          <p:nvPr/>
        </p:nvSpPr>
        <p:spPr bwMode="auto">
          <a:xfrm flipH="1" flipV="1">
            <a:off x="3124200" y="3487738"/>
            <a:ext cx="76200" cy="228600"/>
          </a:xfrm>
          <a:prstGeom prst="line">
            <a:avLst/>
          </a:prstGeom>
          <a:noFill/>
          <a:ln w="25400">
            <a:solidFill>
              <a:srgbClr val="00CCFF"/>
            </a:solidFill>
            <a:round/>
            <a:headEnd/>
            <a:tailEnd/>
          </a:ln>
        </p:spPr>
        <p:txBody>
          <a:bodyPr/>
          <a:lstStyle/>
          <a:p>
            <a:endParaRPr lang="en-US"/>
          </a:p>
        </p:txBody>
      </p:sp>
      <p:sp>
        <p:nvSpPr>
          <p:cNvPr id="6186" name="Line 42"/>
          <p:cNvSpPr>
            <a:spLocks noChangeShapeType="1"/>
          </p:cNvSpPr>
          <p:nvPr/>
        </p:nvSpPr>
        <p:spPr bwMode="auto">
          <a:xfrm rot="13263285" flipV="1">
            <a:off x="1322388" y="3824288"/>
            <a:ext cx="215900" cy="160337"/>
          </a:xfrm>
          <a:prstGeom prst="line">
            <a:avLst/>
          </a:prstGeom>
          <a:noFill/>
          <a:ln w="25400">
            <a:solidFill>
              <a:srgbClr val="993366"/>
            </a:solidFill>
            <a:round/>
            <a:headEnd/>
            <a:tailEnd/>
          </a:ln>
        </p:spPr>
        <p:txBody>
          <a:bodyPr/>
          <a:lstStyle/>
          <a:p>
            <a:endParaRPr lang="en-US"/>
          </a:p>
        </p:txBody>
      </p:sp>
      <p:sp>
        <p:nvSpPr>
          <p:cNvPr id="6187" name="Rectangle 43"/>
          <p:cNvSpPr>
            <a:spLocks noChangeArrowheads="1"/>
          </p:cNvSpPr>
          <p:nvPr/>
        </p:nvSpPr>
        <p:spPr bwMode="auto">
          <a:xfrm rot="4257526">
            <a:off x="1873250" y="3756025"/>
            <a:ext cx="76200" cy="152400"/>
          </a:xfrm>
          <a:prstGeom prst="rect">
            <a:avLst/>
          </a:prstGeom>
          <a:solidFill>
            <a:srgbClr val="800080"/>
          </a:solidFill>
          <a:ln w="9525">
            <a:solidFill>
              <a:srgbClr val="0000FF"/>
            </a:solidFill>
            <a:miter lim="800000"/>
            <a:headEnd/>
            <a:tailEnd/>
          </a:ln>
        </p:spPr>
        <p:txBody>
          <a:bodyPr wrap="none" anchor="ctr"/>
          <a:lstStyle/>
          <a:p>
            <a:endParaRPr lang="en-US"/>
          </a:p>
        </p:txBody>
      </p:sp>
      <p:sp>
        <p:nvSpPr>
          <p:cNvPr id="6188" name="Line 44"/>
          <p:cNvSpPr>
            <a:spLocks noChangeShapeType="1"/>
          </p:cNvSpPr>
          <p:nvPr/>
        </p:nvSpPr>
        <p:spPr bwMode="auto">
          <a:xfrm rot="21414741" flipH="1">
            <a:off x="1555750" y="3863975"/>
            <a:ext cx="284163" cy="49213"/>
          </a:xfrm>
          <a:prstGeom prst="line">
            <a:avLst/>
          </a:prstGeom>
          <a:noFill/>
          <a:ln w="25400">
            <a:solidFill>
              <a:srgbClr val="993366"/>
            </a:solidFill>
            <a:round/>
            <a:headEnd/>
            <a:tailEnd/>
          </a:ln>
        </p:spPr>
        <p:txBody>
          <a:bodyPr/>
          <a:lstStyle/>
          <a:p>
            <a:endParaRPr lang="en-US"/>
          </a:p>
        </p:txBody>
      </p:sp>
      <p:sp>
        <p:nvSpPr>
          <p:cNvPr id="6189" name="Text Box 45"/>
          <p:cNvSpPr txBox="1">
            <a:spLocks noChangeArrowheads="1"/>
          </p:cNvSpPr>
          <p:nvPr/>
        </p:nvSpPr>
        <p:spPr bwMode="auto">
          <a:xfrm>
            <a:off x="4140200" y="1952625"/>
            <a:ext cx="1112838" cy="519113"/>
          </a:xfrm>
          <a:prstGeom prst="rect">
            <a:avLst/>
          </a:prstGeom>
          <a:noFill/>
          <a:ln w="9525">
            <a:noFill/>
            <a:miter lim="800000"/>
            <a:headEnd/>
            <a:tailEnd/>
          </a:ln>
        </p:spPr>
        <p:txBody>
          <a:bodyPr wrap="none">
            <a:spAutoFit/>
          </a:bodyPr>
          <a:lstStyle/>
          <a:p>
            <a:pPr eaLnBrk="1" hangingPunct="1"/>
            <a:r>
              <a:rPr lang="en-US" b="1">
                <a:solidFill>
                  <a:schemeClr val="bg1"/>
                </a:solidFill>
                <a:latin typeface="Times New Roman" pitchFamily="18" charset="0"/>
              </a:rPr>
              <a:t>RHIC</a:t>
            </a:r>
          </a:p>
        </p:txBody>
      </p:sp>
      <p:sp>
        <p:nvSpPr>
          <p:cNvPr id="6190" name="Text Box 46"/>
          <p:cNvSpPr txBox="1">
            <a:spLocks noChangeArrowheads="1"/>
          </p:cNvSpPr>
          <p:nvPr/>
        </p:nvSpPr>
        <p:spPr bwMode="auto">
          <a:xfrm>
            <a:off x="1485900" y="3455988"/>
            <a:ext cx="658813" cy="304800"/>
          </a:xfrm>
          <a:prstGeom prst="rect">
            <a:avLst/>
          </a:prstGeom>
          <a:noFill/>
          <a:ln w="9525">
            <a:noFill/>
            <a:miter lim="800000"/>
            <a:headEnd/>
            <a:tailEnd/>
          </a:ln>
        </p:spPr>
        <p:txBody>
          <a:bodyPr wrap="none">
            <a:spAutoFit/>
          </a:bodyPr>
          <a:lstStyle/>
          <a:p>
            <a:pPr eaLnBrk="1" hangingPunct="1"/>
            <a:r>
              <a:rPr lang="en-US" sz="1400" b="1">
                <a:solidFill>
                  <a:schemeClr val="bg1"/>
                </a:solidFill>
                <a:latin typeface="Times New Roman" pitchFamily="18" charset="0"/>
              </a:rPr>
              <a:t>NSRL</a:t>
            </a:r>
          </a:p>
        </p:txBody>
      </p:sp>
      <p:sp>
        <p:nvSpPr>
          <p:cNvPr id="6191" name="Text Box 47"/>
          <p:cNvSpPr txBox="1">
            <a:spLocks noChangeArrowheads="1"/>
          </p:cNvSpPr>
          <p:nvPr/>
        </p:nvSpPr>
        <p:spPr bwMode="auto">
          <a:xfrm>
            <a:off x="-52388" y="3346450"/>
            <a:ext cx="758826" cy="304800"/>
          </a:xfrm>
          <a:prstGeom prst="rect">
            <a:avLst/>
          </a:prstGeom>
          <a:noFill/>
          <a:ln w="9525">
            <a:noFill/>
            <a:miter lim="800000"/>
            <a:headEnd/>
            <a:tailEnd/>
          </a:ln>
        </p:spPr>
        <p:txBody>
          <a:bodyPr wrap="none">
            <a:spAutoFit/>
          </a:bodyPr>
          <a:lstStyle/>
          <a:p>
            <a:pPr eaLnBrk="1" hangingPunct="1"/>
            <a:r>
              <a:rPr lang="en-US" sz="1400" b="1">
                <a:solidFill>
                  <a:schemeClr val="bg1"/>
                </a:solidFill>
                <a:latin typeface="Times New Roman" pitchFamily="18" charset="0"/>
              </a:rPr>
              <a:t>LINAC</a:t>
            </a:r>
          </a:p>
        </p:txBody>
      </p:sp>
      <p:sp>
        <p:nvSpPr>
          <p:cNvPr id="6192" name="Text Box 48"/>
          <p:cNvSpPr txBox="1">
            <a:spLocks noChangeArrowheads="1"/>
          </p:cNvSpPr>
          <p:nvPr/>
        </p:nvSpPr>
        <p:spPr bwMode="auto">
          <a:xfrm>
            <a:off x="971550" y="3648075"/>
            <a:ext cx="768350" cy="304800"/>
          </a:xfrm>
          <a:prstGeom prst="rect">
            <a:avLst/>
          </a:prstGeom>
          <a:noFill/>
          <a:ln w="9525">
            <a:noFill/>
            <a:miter lim="800000"/>
            <a:headEnd/>
            <a:tailEnd/>
          </a:ln>
        </p:spPr>
        <p:txBody>
          <a:bodyPr wrap="none">
            <a:spAutoFit/>
          </a:bodyPr>
          <a:lstStyle/>
          <a:p>
            <a:pPr eaLnBrk="1" hangingPunct="1"/>
            <a:r>
              <a:rPr lang="en-US" sz="1400" b="1">
                <a:solidFill>
                  <a:schemeClr val="bg1"/>
                </a:solidFill>
                <a:latin typeface="Times New Roman" pitchFamily="18" charset="0"/>
              </a:rPr>
              <a:t>Booster</a:t>
            </a:r>
          </a:p>
        </p:txBody>
      </p:sp>
      <p:sp>
        <p:nvSpPr>
          <p:cNvPr id="6193" name="Text Box 49"/>
          <p:cNvSpPr txBox="1">
            <a:spLocks noChangeArrowheads="1"/>
          </p:cNvSpPr>
          <p:nvPr/>
        </p:nvSpPr>
        <p:spPr bwMode="auto">
          <a:xfrm>
            <a:off x="1936750" y="4057650"/>
            <a:ext cx="654050" cy="366713"/>
          </a:xfrm>
          <a:prstGeom prst="rect">
            <a:avLst/>
          </a:prstGeom>
          <a:noFill/>
          <a:ln w="9525">
            <a:noFill/>
            <a:miter lim="800000"/>
            <a:headEnd/>
            <a:tailEnd/>
          </a:ln>
        </p:spPr>
        <p:txBody>
          <a:bodyPr wrap="none">
            <a:spAutoFit/>
          </a:bodyPr>
          <a:lstStyle/>
          <a:p>
            <a:pPr eaLnBrk="1" hangingPunct="1"/>
            <a:r>
              <a:rPr lang="en-US" sz="1800" b="1">
                <a:solidFill>
                  <a:schemeClr val="bg1"/>
                </a:solidFill>
                <a:latin typeface="Times New Roman" pitchFamily="18" charset="0"/>
              </a:rPr>
              <a:t>AGS</a:t>
            </a:r>
          </a:p>
        </p:txBody>
      </p:sp>
      <p:sp>
        <p:nvSpPr>
          <p:cNvPr id="6194" name="Text Box 50"/>
          <p:cNvSpPr txBox="1">
            <a:spLocks noChangeArrowheads="1"/>
          </p:cNvSpPr>
          <p:nvPr/>
        </p:nvSpPr>
        <p:spPr bwMode="auto">
          <a:xfrm>
            <a:off x="4600575" y="5240338"/>
            <a:ext cx="885825" cy="304800"/>
          </a:xfrm>
          <a:prstGeom prst="rect">
            <a:avLst/>
          </a:prstGeom>
          <a:noFill/>
          <a:ln w="9525">
            <a:noFill/>
            <a:miter lim="800000"/>
            <a:headEnd/>
            <a:tailEnd/>
          </a:ln>
        </p:spPr>
        <p:txBody>
          <a:bodyPr wrap="none">
            <a:spAutoFit/>
          </a:bodyPr>
          <a:lstStyle/>
          <a:p>
            <a:pPr eaLnBrk="1" hangingPunct="1"/>
            <a:r>
              <a:rPr lang="en-US" sz="1400" b="1">
                <a:solidFill>
                  <a:schemeClr val="bg1"/>
                </a:solidFill>
                <a:latin typeface="Times New Roman" pitchFamily="18" charset="0"/>
              </a:rPr>
              <a:t>Tandems</a:t>
            </a:r>
          </a:p>
        </p:txBody>
      </p:sp>
      <p:sp>
        <p:nvSpPr>
          <p:cNvPr id="6195" name="Rectangle 51"/>
          <p:cNvSpPr>
            <a:spLocks noChangeArrowheads="1"/>
          </p:cNvSpPr>
          <p:nvPr/>
        </p:nvSpPr>
        <p:spPr bwMode="auto">
          <a:xfrm rot="219660">
            <a:off x="3581400" y="2954338"/>
            <a:ext cx="152400" cy="98425"/>
          </a:xfrm>
          <a:prstGeom prst="rect">
            <a:avLst/>
          </a:prstGeom>
          <a:noFill/>
          <a:ln w="25400">
            <a:solidFill>
              <a:schemeClr val="bg1"/>
            </a:solidFill>
            <a:miter lim="800000"/>
            <a:headEnd/>
            <a:tailEnd/>
          </a:ln>
        </p:spPr>
        <p:txBody>
          <a:bodyPr wrap="none" anchor="ctr"/>
          <a:lstStyle/>
          <a:p>
            <a:endParaRPr lang="en-US"/>
          </a:p>
        </p:txBody>
      </p:sp>
      <p:sp>
        <p:nvSpPr>
          <p:cNvPr id="6196" name="Rectangle 52"/>
          <p:cNvSpPr>
            <a:spLocks noChangeArrowheads="1"/>
          </p:cNvSpPr>
          <p:nvPr/>
        </p:nvSpPr>
        <p:spPr bwMode="auto">
          <a:xfrm rot="3112852">
            <a:off x="900113" y="2322512"/>
            <a:ext cx="152400" cy="98425"/>
          </a:xfrm>
          <a:prstGeom prst="rect">
            <a:avLst/>
          </a:prstGeom>
          <a:noFill/>
          <a:ln w="25400">
            <a:solidFill>
              <a:schemeClr val="bg1"/>
            </a:solidFill>
            <a:miter lim="800000"/>
            <a:headEnd/>
            <a:tailEnd/>
          </a:ln>
        </p:spPr>
        <p:txBody>
          <a:bodyPr wrap="none" anchor="ctr"/>
          <a:lstStyle/>
          <a:p>
            <a:endParaRPr lang="en-US"/>
          </a:p>
        </p:txBody>
      </p:sp>
      <p:sp>
        <p:nvSpPr>
          <p:cNvPr id="6197" name="Rectangle 53"/>
          <p:cNvSpPr>
            <a:spLocks noChangeArrowheads="1"/>
          </p:cNvSpPr>
          <p:nvPr/>
        </p:nvSpPr>
        <p:spPr bwMode="auto">
          <a:xfrm rot="-771096">
            <a:off x="7829550" y="2697163"/>
            <a:ext cx="152400" cy="98425"/>
          </a:xfrm>
          <a:prstGeom prst="rect">
            <a:avLst/>
          </a:prstGeom>
          <a:noFill/>
          <a:ln w="25400">
            <a:solidFill>
              <a:schemeClr val="bg1"/>
            </a:solidFill>
            <a:miter lim="800000"/>
            <a:headEnd/>
            <a:tailEnd/>
          </a:ln>
        </p:spPr>
        <p:txBody>
          <a:bodyPr wrap="none" anchor="ctr"/>
          <a:lstStyle/>
          <a:p>
            <a:endParaRPr lang="en-US"/>
          </a:p>
        </p:txBody>
      </p:sp>
      <p:sp>
        <p:nvSpPr>
          <p:cNvPr id="6198" name="Rectangle 54"/>
          <p:cNvSpPr>
            <a:spLocks noChangeArrowheads="1"/>
          </p:cNvSpPr>
          <p:nvPr/>
        </p:nvSpPr>
        <p:spPr bwMode="auto">
          <a:xfrm rot="1180436">
            <a:off x="8226425" y="1741488"/>
            <a:ext cx="152400" cy="98425"/>
          </a:xfrm>
          <a:prstGeom prst="rect">
            <a:avLst/>
          </a:prstGeom>
          <a:noFill/>
          <a:ln w="25400">
            <a:solidFill>
              <a:schemeClr val="bg1"/>
            </a:solidFill>
            <a:miter lim="800000"/>
            <a:headEnd/>
            <a:tailEnd/>
          </a:ln>
        </p:spPr>
        <p:txBody>
          <a:bodyPr wrap="none" anchor="ctr"/>
          <a:lstStyle/>
          <a:p>
            <a:endParaRPr lang="en-US"/>
          </a:p>
        </p:txBody>
      </p:sp>
      <p:sp>
        <p:nvSpPr>
          <p:cNvPr id="6199" name="Rectangle 55"/>
          <p:cNvSpPr>
            <a:spLocks noChangeArrowheads="1"/>
          </p:cNvSpPr>
          <p:nvPr/>
        </p:nvSpPr>
        <p:spPr bwMode="auto">
          <a:xfrm rot="181585">
            <a:off x="5627688" y="1338263"/>
            <a:ext cx="152400" cy="98425"/>
          </a:xfrm>
          <a:prstGeom prst="rect">
            <a:avLst/>
          </a:prstGeom>
          <a:noFill/>
          <a:ln w="25400">
            <a:solidFill>
              <a:schemeClr val="bg1"/>
            </a:solidFill>
            <a:miter lim="800000"/>
            <a:headEnd/>
            <a:tailEnd/>
          </a:ln>
        </p:spPr>
        <p:txBody>
          <a:bodyPr wrap="none" anchor="ctr"/>
          <a:lstStyle/>
          <a:p>
            <a:endParaRPr lang="en-US"/>
          </a:p>
        </p:txBody>
      </p:sp>
      <p:sp>
        <p:nvSpPr>
          <p:cNvPr id="6200" name="Rectangle 56"/>
          <p:cNvSpPr>
            <a:spLocks noChangeArrowheads="1"/>
          </p:cNvSpPr>
          <p:nvPr/>
        </p:nvSpPr>
        <p:spPr bwMode="auto">
          <a:xfrm rot="-581619">
            <a:off x="2498725" y="1474788"/>
            <a:ext cx="152400" cy="98425"/>
          </a:xfrm>
          <a:prstGeom prst="rect">
            <a:avLst/>
          </a:prstGeom>
          <a:noFill/>
          <a:ln w="25400">
            <a:solidFill>
              <a:schemeClr val="bg1"/>
            </a:solidFill>
            <a:miter lim="800000"/>
            <a:headEnd/>
            <a:tailEnd/>
          </a:ln>
        </p:spPr>
        <p:txBody>
          <a:bodyPr wrap="none" anchor="ctr"/>
          <a:lstStyle/>
          <a:p>
            <a:endParaRPr lang="en-US"/>
          </a:p>
        </p:txBody>
      </p:sp>
      <p:sp>
        <p:nvSpPr>
          <p:cNvPr id="6201" name="Text Box 57"/>
          <p:cNvSpPr txBox="1">
            <a:spLocks noChangeArrowheads="1"/>
          </p:cNvSpPr>
          <p:nvPr/>
        </p:nvSpPr>
        <p:spPr bwMode="auto">
          <a:xfrm>
            <a:off x="3810000" y="3030538"/>
            <a:ext cx="1230313" cy="611187"/>
          </a:xfrm>
          <a:prstGeom prst="rect">
            <a:avLst/>
          </a:prstGeom>
          <a:noFill/>
          <a:ln w="9525">
            <a:noFill/>
            <a:miter lim="800000"/>
            <a:headEnd/>
            <a:tailEnd/>
          </a:ln>
        </p:spPr>
        <p:txBody>
          <a:bodyPr wrap="none">
            <a:spAutoFit/>
          </a:bodyPr>
          <a:lstStyle/>
          <a:p>
            <a:pPr eaLnBrk="1" hangingPunct="1"/>
            <a:r>
              <a:rPr lang="en-US" sz="1800" b="1" u="sng">
                <a:solidFill>
                  <a:schemeClr val="bg1"/>
                </a:solidFill>
                <a:latin typeface="Times New Roman" pitchFamily="18" charset="0"/>
              </a:rPr>
              <a:t>STAR</a:t>
            </a:r>
          </a:p>
          <a:p>
            <a:pPr eaLnBrk="1" hangingPunct="1"/>
            <a:r>
              <a:rPr lang="en-US" sz="1600" b="1">
                <a:solidFill>
                  <a:srgbClr val="FFFF00"/>
                </a:solidFill>
                <a:latin typeface="Times New Roman" pitchFamily="18" charset="0"/>
              </a:rPr>
              <a:t>6:00 o’clock</a:t>
            </a:r>
          </a:p>
        </p:txBody>
      </p:sp>
      <p:sp>
        <p:nvSpPr>
          <p:cNvPr id="6202" name="Text Box 58"/>
          <p:cNvSpPr txBox="1">
            <a:spLocks noChangeArrowheads="1"/>
          </p:cNvSpPr>
          <p:nvPr/>
        </p:nvSpPr>
        <p:spPr bwMode="auto">
          <a:xfrm>
            <a:off x="152400" y="2497138"/>
            <a:ext cx="1230313" cy="611187"/>
          </a:xfrm>
          <a:prstGeom prst="rect">
            <a:avLst/>
          </a:prstGeom>
          <a:noFill/>
          <a:ln w="9525">
            <a:noFill/>
            <a:miter lim="800000"/>
            <a:headEnd/>
            <a:tailEnd/>
          </a:ln>
        </p:spPr>
        <p:txBody>
          <a:bodyPr wrap="none">
            <a:spAutoFit/>
          </a:bodyPr>
          <a:lstStyle/>
          <a:p>
            <a:pPr eaLnBrk="1" hangingPunct="1"/>
            <a:r>
              <a:rPr lang="en-US" sz="1800" b="1" u="sng">
                <a:solidFill>
                  <a:schemeClr val="bg1"/>
                </a:solidFill>
                <a:latin typeface="Times New Roman" pitchFamily="18" charset="0"/>
              </a:rPr>
              <a:t>PHENIX</a:t>
            </a:r>
          </a:p>
          <a:p>
            <a:pPr eaLnBrk="1" hangingPunct="1"/>
            <a:r>
              <a:rPr lang="en-US" sz="1600" b="1">
                <a:solidFill>
                  <a:srgbClr val="FFFF00"/>
                </a:solidFill>
                <a:latin typeface="Times New Roman" pitchFamily="18" charset="0"/>
              </a:rPr>
              <a:t>8:00 o’clock</a:t>
            </a:r>
          </a:p>
        </p:txBody>
      </p:sp>
      <p:sp>
        <p:nvSpPr>
          <p:cNvPr id="6203" name="Text Box 59"/>
          <p:cNvSpPr txBox="1">
            <a:spLocks noChangeArrowheads="1"/>
          </p:cNvSpPr>
          <p:nvPr/>
        </p:nvSpPr>
        <p:spPr bwMode="auto">
          <a:xfrm>
            <a:off x="2173288" y="1565275"/>
            <a:ext cx="1398587" cy="581025"/>
          </a:xfrm>
          <a:prstGeom prst="rect">
            <a:avLst/>
          </a:prstGeom>
          <a:noFill/>
          <a:ln w="9525">
            <a:noFill/>
            <a:miter lim="800000"/>
            <a:headEnd/>
            <a:tailEnd/>
          </a:ln>
        </p:spPr>
        <p:txBody>
          <a:bodyPr wrap="none">
            <a:spAutoFit/>
          </a:bodyPr>
          <a:lstStyle/>
          <a:p>
            <a:pPr eaLnBrk="1" hangingPunct="1"/>
            <a:r>
              <a:rPr lang="en-US" sz="1600" b="1" u="sng">
                <a:solidFill>
                  <a:schemeClr val="bg1"/>
                </a:solidFill>
                <a:latin typeface="Times New Roman" pitchFamily="18" charset="0"/>
              </a:rPr>
              <a:t>Electron Lens</a:t>
            </a:r>
          </a:p>
          <a:p>
            <a:pPr eaLnBrk="1" hangingPunct="1"/>
            <a:r>
              <a:rPr lang="en-US" sz="1600" b="1">
                <a:solidFill>
                  <a:srgbClr val="FFFF00"/>
                </a:solidFill>
                <a:latin typeface="Times New Roman" pitchFamily="18" charset="0"/>
              </a:rPr>
              <a:t>10:00 o’clock</a:t>
            </a:r>
          </a:p>
        </p:txBody>
      </p:sp>
      <p:sp>
        <p:nvSpPr>
          <p:cNvPr id="6204" name="Text Box 60"/>
          <p:cNvSpPr txBox="1">
            <a:spLocks noChangeArrowheads="1"/>
          </p:cNvSpPr>
          <p:nvPr/>
        </p:nvSpPr>
        <p:spPr bwMode="auto">
          <a:xfrm>
            <a:off x="3862388" y="1392238"/>
            <a:ext cx="3640137" cy="581025"/>
          </a:xfrm>
          <a:prstGeom prst="rect">
            <a:avLst/>
          </a:prstGeom>
          <a:noFill/>
          <a:ln w="9525">
            <a:noFill/>
            <a:miter lim="800000"/>
            <a:headEnd/>
            <a:tailEnd/>
          </a:ln>
        </p:spPr>
        <p:txBody>
          <a:bodyPr>
            <a:spAutoFit/>
          </a:bodyPr>
          <a:lstStyle/>
          <a:p>
            <a:pPr algn="ctr" eaLnBrk="1" hangingPunct="1"/>
            <a:r>
              <a:rPr lang="en-US" sz="1600" b="1" u="sng">
                <a:solidFill>
                  <a:schemeClr val="bg1"/>
                </a:solidFill>
                <a:latin typeface="Times New Roman" pitchFamily="18" charset="0"/>
              </a:rPr>
              <a:t>Jet Target &amp; RHIC Polarimeters</a:t>
            </a:r>
          </a:p>
          <a:p>
            <a:pPr algn="ctr" eaLnBrk="1" hangingPunct="1"/>
            <a:r>
              <a:rPr lang="en-US" sz="1600" b="1">
                <a:solidFill>
                  <a:srgbClr val="FFFF00"/>
                </a:solidFill>
                <a:latin typeface="Times New Roman" pitchFamily="18" charset="0"/>
              </a:rPr>
              <a:t>12:00 o’clock</a:t>
            </a:r>
          </a:p>
        </p:txBody>
      </p:sp>
      <p:sp>
        <p:nvSpPr>
          <p:cNvPr id="6205" name="Text Box 61"/>
          <p:cNvSpPr txBox="1">
            <a:spLocks noChangeArrowheads="1"/>
          </p:cNvSpPr>
          <p:nvPr/>
        </p:nvSpPr>
        <p:spPr bwMode="auto">
          <a:xfrm>
            <a:off x="7742238" y="2762250"/>
            <a:ext cx="1230312" cy="581025"/>
          </a:xfrm>
          <a:prstGeom prst="rect">
            <a:avLst/>
          </a:prstGeom>
          <a:noFill/>
          <a:ln w="9525">
            <a:noFill/>
            <a:miter lim="800000"/>
            <a:headEnd/>
            <a:tailEnd/>
          </a:ln>
        </p:spPr>
        <p:txBody>
          <a:bodyPr wrap="none">
            <a:spAutoFit/>
          </a:bodyPr>
          <a:lstStyle/>
          <a:p>
            <a:pPr eaLnBrk="1" hangingPunct="1"/>
            <a:r>
              <a:rPr lang="en-US" sz="1600" b="1" u="sng">
                <a:solidFill>
                  <a:schemeClr val="bg1"/>
                </a:solidFill>
                <a:latin typeface="Times New Roman" pitchFamily="18" charset="0"/>
              </a:rPr>
              <a:t>RF</a:t>
            </a:r>
          </a:p>
          <a:p>
            <a:pPr eaLnBrk="1" hangingPunct="1"/>
            <a:r>
              <a:rPr lang="en-US" sz="1600" b="1">
                <a:solidFill>
                  <a:srgbClr val="FFFF00"/>
                </a:solidFill>
                <a:latin typeface="Times New Roman" pitchFamily="18" charset="0"/>
              </a:rPr>
              <a:t>4:00 o’clock</a:t>
            </a:r>
          </a:p>
        </p:txBody>
      </p:sp>
      <p:sp>
        <p:nvSpPr>
          <p:cNvPr id="6206" name="Text Box 62"/>
          <p:cNvSpPr txBox="1">
            <a:spLocks noChangeArrowheads="1"/>
          </p:cNvSpPr>
          <p:nvPr/>
        </p:nvSpPr>
        <p:spPr bwMode="auto">
          <a:xfrm>
            <a:off x="6470650" y="1724025"/>
            <a:ext cx="1957388" cy="825500"/>
          </a:xfrm>
          <a:prstGeom prst="rect">
            <a:avLst/>
          </a:prstGeom>
          <a:noFill/>
          <a:ln w="9525">
            <a:noFill/>
            <a:miter lim="800000"/>
            <a:headEnd/>
            <a:tailEnd/>
          </a:ln>
        </p:spPr>
        <p:txBody>
          <a:bodyPr>
            <a:spAutoFit/>
          </a:bodyPr>
          <a:lstStyle/>
          <a:p>
            <a:pPr algn="r" eaLnBrk="1" hangingPunct="1"/>
            <a:r>
              <a:rPr lang="en-US" sz="1600" b="1" u="sng">
                <a:solidFill>
                  <a:schemeClr val="bg1"/>
                </a:solidFill>
                <a:latin typeface="Times New Roman" pitchFamily="18" charset="0"/>
              </a:rPr>
              <a:t>Coherent electron Cooling</a:t>
            </a:r>
          </a:p>
          <a:p>
            <a:pPr algn="r" eaLnBrk="1" hangingPunct="1"/>
            <a:r>
              <a:rPr lang="en-US" sz="1600" b="1">
                <a:solidFill>
                  <a:srgbClr val="FFFF00"/>
                </a:solidFill>
                <a:latin typeface="Times New Roman" pitchFamily="18" charset="0"/>
              </a:rPr>
              <a:t>2:00 o’clock</a:t>
            </a:r>
          </a:p>
        </p:txBody>
      </p:sp>
      <p:sp>
        <p:nvSpPr>
          <p:cNvPr id="6207" name="Line 64"/>
          <p:cNvSpPr>
            <a:spLocks noChangeShapeType="1"/>
          </p:cNvSpPr>
          <p:nvPr/>
        </p:nvSpPr>
        <p:spPr bwMode="auto">
          <a:xfrm>
            <a:off x="836613" y="3913188"/>
            <a:ext cx="220662" cy="100012"/>
          </a:xfrm>
          <a:prstGeom prst="line">
            <a:avLst/>
          </a:prstGeom>
          <a:noFill/>
          <a:ln w="25400">
            <a:solidFill>
              <a:srgbClr val="0066FF"/>
            </a:solidFill>
            <a:round/>
            <a:headEnd/>
            <a:tailEnd/>
          </a:ln>
        </p:spPr>
        <p:txBody>
          <a:bodyPr/>
          <a:lstStyle/>
          <a:p>
            <a:endParaRPr lang="en-US"/>
          </a:p>
        </p:txBody>
      </p:sp>
      <p:sp>
        <p:nvSpPr>
          <p:cNvPr id="6208" name="Oval 65"/>
          <p:cNvSpPr>
            <a:spLocks noChangeArrowheads="1"/>
          </p:cNvSpPr>
          <p:nvPr/>
        </p:nvSpPr>
        <p:spPr bwMode="auto">
          <a:xfrm>
            <a:off x="1044575" y="3894138"/>
            <a:ext cx="473075" cy="166687"/>
          </a:xfrm>
          <a:prstGeom prst="ellipse">
            <a:avLst/>
          </a:prstGeom>
          <a:noFill/>
          <a:ln w="25400">
            <a:solidFill>
              <a:srgbClr val="33CCCC"/>
            </a:solidFill>
            <a:round/>
            <a:headEnd/>
            <a:tailEnd/>
          </a:ln>
        </p:spPr>
        <p:txBody>
          <a:bodyPr wrap="none" anchor="ctr"/>
          <a:lstStyle/>
          <a:p>
            <a:endParaRPr lang="en-US"/>
          </a:p>
        </p:txBody>
      </p:sp>
      <p:sp>
        <p:nvSpPr>
          <p:cNvPr id="6209" name="Oval 66"/>
          <p:cNvSpPr>
            <a:spLocks noChangeArrowheads="1"/>
          </p:cNvSpPr>
          <p:nvPr/>
        </p:nvSpPr>
        <p:spPr bwMode="auto">
          <a:xfrm>
            <a:off x="1295400" y="3917950"/>
            <a:ext cx="1981200" cy="758825"/>
          </a:xfrm>
          <a:prstGeom prst="ellipse">
            <a:avLst/>
          </a:prstGeom>
          <a:noFill/>
          <a:ln w="25400">
            <a:solidFill>
              <a:srgbClr val="00FF00"/>
            </a:solidFill>
            <a:round/>
            <a:headEnd/>
            <a:tailEnd/>
          </a:ln>
        </p:spPr>
        <p:txBody>
          <a:bodyPr wrap="none" anchor="ctr"/>
          <a:lstStyle/>
          <a:p>
            <a:endParaRPr lang="en-US"/>
          </a:p>
        </p:txBody>
      </p:sp>
      <p:sp>
        <p:nvSpPr>
          <p:cNvPr id="6210" name="Freeform 67"/>
          <p:cNvSpPr>
            <a:spLocks/>
          </p:cNvSpPr>
          <p:nvPr/>
        </p:nvSpPr>
        <p:spPr bwMode="auto">
          <a:xfrm>
            <a:off x="706438" y="3827463"/>
            <a:ext cx="246062" cy="107950"/>
          </a:xfrm>
          <a:custGeom>
            <a:avLst/>
            <a:gdLst>
              <a:gd name="T0" fmla="*/ 0 w 126"/>
              <a:gd name="T1" fmla="*/ 62303259 h 67"/>
              <a:gd name="T2" fmla="*/ 354674975 w 126"/>
              <a:gd name="T3" fmla="*/ 173928367 h 67"/>
              <a:gd name="T4" fmla="*/ 480527846 w 126"/>
              <a:gd name="T5" fmla="*/ 116818009 h 67"/>
              <a:gd name="T6" fmla="*/ 125852902 w 126"/>
              <a:gd name="T7" fmla="*/ 0 h 67"/>
              <a:gd name="T8" fmla="*/ 0 w 126"/>
              <a:gd name="T9" fmla="*/ 62303259 h 67"/>
              <a:gd name="T10" fmla="*/ 0 60000 65536"/>
              <a:gd name="T11" fmla="*/ 0 60000 65536"/>
              <a:gd name="T12" fmla="*/ 0 60000 65536"/>
              <a:gd name="T13" fmla="*/ 0 60000 65536"/>
              <a:gd name="T14" fmla="*/ 0 60000 65536"/>
              <a:gd name="T15" fmla="*/ 0 w 126"/>
              <a:gd name="T16" fmla="*/ 0 h 67"/>
              <a:gd name="T17" fmla="*/ 126 w 126"/>
              <a:gd name="T18" fmla="*/ 67 h 67"/>
            </a:gdLst>
            <a:ahLst/>
            <a:cxnLst>
              <a:cxn ang="T10">
                <a:pos x="T0" y="T1"/>
              </a:cxn>
              <a:cxn ang="T11">
                <a:pos x="T2" y="T3"/>
              </a:cxn>
              <a:cxn ang="T12">
                <a:pos x="T4" y="T5"/>
              </a:cxn>
              <a:cxn ang="T13">
                <a:pos x="T6" y="T7"/>
              </a:cxn>
              <a:cxn ang="T14">
                <a:pos x="T8" y="T9"/>
              </a:cxn>
            </a:cxnLst>
            <a:rect l="T15" t="T16" r="T17" b="T18"/>
            <a:pathLst>
              <a:path w="126" h="67">
                <a:moveTo>
                  <a:pt x="0" y="24"/>
                </a:moveTo>
                <a:lnTo>
                  <a:pt x="93" y="67"/>
                </a:lnTo>
                <a:lnTo>
                  <a:pt x="126" y="45"/>
                </a:lnTo>
                <a:lnTo>
                  <a:pt x="33" y="0"/>
                </a:lnTo>
                <a:lnTo>
                  <a:pt x="0" y="24"/>
                </a:lnTo>
                <a:close/>
              </a:path>
            </a:pathLst>
          </a:custGeom>
          <a:solidFill>
            <a:srgbClr val="0066FF"/>
          </a:solidFill>
          <a:ln w="9525" cap="flat" cmpd="sng">
            <a:solidFill>
              <a:srgbClr val="0066FF"/>
            </a:solidFill>
            <a:prstDash val="solid"/>
            <a:round/>
            <a:headEnd/>
            <a:tailEnd/>
          </a:ln>
        </p:spPr>
        <p:txBody>
          <a:bodyPr/>
          <a:lstStyle/>
          <a:p>
            <a:endParaRPr lang="en-US"/>
          </a:p>
        </p:txBody>
      </p:sp>
      <p:sp>
        <p:nvSpPr>
          <p:cNvPr id="6211" name="Text Box 68"/>
          <p:cNvSpPr txBox="1">
            <a:spLocks noChangeArrowheads="1"/>
          </p:cNvSpPr>
          <p:nvPr/>
        </p:nvSpPr>
        <p:spPr bwMode="auto">
          <a:xfrm>
            <a:off x="552450" y="3524250"/>
            <a:ext cx="590550" cy="304800"/>
          </a:xfrm>
          <a:prstGeom prst="rect">
            <a:avLst/>
          </a:prstGeom>
          <a:noFill/>
          <a:ln w="9525">
            <a:noFill/>
            <a:miter lim="800000"/>
            <a:headEnd/>
            <a:tailEnd/>
          </a:ln>
        </p:spPr>
        <p:txBody>
          <a:bodyPr wrap="none">
            <a:spAutoFit/>
          </a:bodyPr>
          <a:lstStyle/>
          <a:p>
            <a:pPr eaLnBrk="1" hangingPunct="1"/>
            <a:r>
              <a:rPr lang="en-US" sz="1400" b="1">
                <a:solidFill>
                  <a:schemeClr val="bg1"/>
                </a:solidFill>
                <a:latin typeface="Times New Roman" pitchFamily="18" charset="0"/>
              </a:rPr>
              <a:t>EBIS</a:t>
            </a:r>
          </a:p>
        </p:txBody>
      </p:sp>
      <p:sp>
        <p:nvSpPr>
          <p:cNvPr id="6212" name="Text Box 69"/>
          <p:cNvSpPr txBox="1">
            <a:spLocks noChangeArrowheads="1"/>
          </p:cNvSpPr>
          <p:nvPr/>
        </p:nvSpPr>
        <p:spPr bwMode="auto">
          <a:xfrm>
            <a:off x="0" y="4359275"/>
            <a:ext cx="858838" cy="396875"/>
          </a:xfrm>
          <a:prstGeom prst="rect">
            <a:avLst/>
          </a:prstGeom>
          <a:solidFill>
            <a:srgbClr val="FFFF00"/>
          </a:solidFill>
          <a:ln w="9525">
            <a:noFill/>
            <a:miter lim="800000"/>
            <a:headEnd/>
            <a:tailEnd/>
          </a:ln>
        </p:spPr>
        <p:txBody>
          <a:bodyPr>
            <a:spAutoFit/>
          </a:bodyPr>
          <a:lstStyle/>
          <a:p>
            <a:pPr>
              <a:spcBef>
                <a:spcPct val="50000"/>
              </a:spcBef>
            </a:pPr>
            <a:r>
              <a:rPr lang="en-US" sz="2000" b="1">
                <a:solidFill>
                  <a:srgbClr val="FF0000"/>
                </a:solidFill>
              </a:rPr>
              <a:t>BLIP </a:t>
            </a:r>
          </a:p>
        </p:txBody>
      </p:sp>
      <p:sp>
        <p:nvSpPr>
          <p:cNvPr id="6213" name="Line 70"/>
          <p:cNvSpPr>
            <a:spLocks noChangeShapeType="1"/>
          </p:cNvSpPr>
          <p:nvPr/>
        </p:nvSpPr>
        <p:spPr bwMode="auto">
          <a:xfrm flipV="1">
            <a:off x="598488" y="3990975"/>
            <a:ext cx="315912" cy="366713"/>
          </a:xfrm>
          <a:prstGeom prst="line">
            <a:avLst/>
          </a:prstGeom>
          <a:noFill/>
          <a:ln w="38100">
            <a:solidFill>
              <a:srgbClr val="FFFF3B"/>
            </a:solidFill>
            <a:round/>
            <a:headEnd/>
            <a:tailEnd type="triangle" w="med" len="med"/>
          </a:ln>
        </p:spPr>
        <p:txBody>
          <a:bodyPr/>
          <a:lstStyle/>
          <a:p>
            <a:endParaRPr lang="en-US"/>
          </a:p>
        </p:txBody>
      </p:sp>
      <p:sp>
        <p:nvSpPr>
          <p:cNvPr id="291911" name="Rectangle 71"/>
          <p:cNvSpPr>
            <a:spLocks noChangeArrowheads="1"/>
          </p:cNvSpPr>
          <p:nvPr/>
        </p:nvSpPr>
        <p:spPr bwMode="auto">
          <a:xfrm>
            <a:off x="0" y="0"/>
            <a:ext cx="9144000" cy="1101725"/>
          </a:xfrm>
          <a:prstGeom prst="rect">
            <a:avLst/>
          </a:prstGeom>
          <a:noFill/>
          <a:ln w="9525">
            <a:noFill/>
            <a:miter lim="800000"/>
            <a:headEnd/>
            <a:tailEnd/>
          </a:ln>
        </p:spPr>
        <p:txBody>
          <a:bodyPr anchor="ctr"/>
          <a:lstStyle/>
          <a:p>
            <a:pPr algn="ctr">
              <a:lnSpc>
                <a:spcPct val="80000"/>
              </a:lnSpc>
              <a:defRPr/>
            </a:pPr>
            <a:r>
              <a:rPr lang="en-US" b="1" i="1" dirty="0" smtClean="0">
                <a:solidFill>
                  <a:srgbClr val="FF0000"/>
                </a:solidFill>
                <a:effectLst>
                  <a:outerShdw blurRad="38100" dist="38100" dir="2700000" algn="tl">
                    <a:srgbClr val="C0C0C0"/>
                  </a:outerShdw>
                </a:effectLst>
                <a:latin typeface="Comic Sans MS" pitchFamily="66" charset="0"/>
              </a:rPr>
              <a:t>AGS/RHIC </a:t>
            </a:r>
            <a:r>
              <a:rPr lang="en-US" b="1" i="1" dirty="0">
                <a:solidFill>
                  <a:srgbClr val="FF0000"/>
                </a:solidFill>
                <a:effectLst>
                  <a:outerShdw blurRad="38100" dist="38100" dir="2700000" algn="tl">
                    <a:srgbClr val="C0C0C0"/>
                  </a:outerShdw>
                </a:effectLst>
                <a:latin typeface="Comic Sans MS" pitchFamily="66" charset="0"/>
              </a:rPr>
              <a:t>Accelerator Complex</a:t>
            </a:r>
          </a:p>
        </p:txBody>
      </p:sp>
      <p:sp>
        <p:nvSpPr>
          <p:cNvPr id="6219" name="Text Box 79"/>
          <p:cNvSpPr txBox="1">
            <a:spLocks noChangeArrowheads="1"/>
          </p:cNvSpPr>
          <p:nvPr/>
        </p:nvSpPr>
        <p:spPr bwMode="auto">
          <a:xfrm>
            <a:off x="0" y="4724400"/>
            <a:ext cx="1498600" cy="581025"/>
          </a:xfrm>
          <a:prstGeom prst="rect">
            <a:avLst/>
          </a:prstGeom>
          <a:solidFill>
            <a:srgbClr val="FFFF00"/>
          </a:solidFill>
          <a:ln w="9525">
            <a:noFill/>
            <a:miter lim="800000"/>
            <a:headEnd/>
            <a:tailEnd/>
          </a:ln>
        </p:spPr>
        <p:txBody>
          <a:bodyPr>
            <a:spAutoFit/>
          </a:bodyPr>
          <a:lstStyle/>
          <a:p>
            <a:pPr>
              <a:spcBef>
                <a:spcPct val="50000"/>
              </a:spcBef>
            </a:pPr>
            <a:r>
              <a:rPr lang="en-US" sz="1600" b="1">
                <a:solidFill>
                  <a:srgbClr val="FF0000"/>
                </a:solidFill>
              </a:rPr>
              <a:t>Launched ‘72 upgraded 2x</a:t>
            </a:r>
          </a:p>
        </p:txBody>
      </p:sp>
    </p:spTree>
    <p:extLst>
      <p:ext uri="{BB962C8B-B14F-4D97-AF65-F5344CB8AC3E}">
        <p14:creationId xmlns:p14="http://schemas.microsoft.com/office/powerpoint/2010/main" val="2629150121"/>
      </p:ext>
    </p:extLst>
  </p:cSld>
  <p:clrMapOvr>
    <a:masterClrMapping/>
  </p:clrMapOvr>
  <p:transition xmlns:p14="http://schemas.microsoft.com/office/powerpoint/2010/main">
    <p:wedg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304800" y="0"/>
            <a:ext cx="8458200" cy="1143000"/>
          </a:xfrm>
        </p:spPr>
        <p:txBody>
          <a:bodyPr/>
          <a:lstStyle/>
          <a:p>
            <a:r>
              <a:rPr lang="en-US" dirty="0">
                <a:solidFill>
                  <a:srgbClr val="FF0000"/>
                </a:solidFill>
                <a:latin typeface="Arial" charset="0"/>
                <a:ea typeface="ＭＳ Ｐゴシック" charset="0"/>
              </a:rPr>
              <a:t>LINAC Beam Parameters</a:t>
            </a:r>
          </a:p>
        </p:txBody>
      </p:sp>
      <p:sp>
        <p:nvSpPr>
          <p:cNvPr id="21506" name="Rectangle 3"/>
          <p:cNvSpPr>
            <a:spLocks noGrp="1" noChangeArrowheads="1"/>
          </p:cNvSpPr>
          <p:nvPr>
            <p:ph type="body" idx="1"/>
          </p:nvPr>
        </p:nvSpPr>
        <p:spPr>
          <a:xfrm>
            <a:off x="304800" y="1066800"/>
            <a:ext cx="8610600" cy="4648200"/>
          </a:xfrm>
        </p:spPr>
        <p:txBody>
          <a:bodyPr/>
          <a:lstStyle/>
          <a:p>
            <a:r>
              <a:rPr lang="en-US" sz="2400" b="1" dirty="0">
                <a:latin typeface="Arial" charset="0"/>
                <a:ea typeface="ＭＳ Ｐゴシック" charset="0"/>
              </a:rPr>
              <a:t>Frequency			201.25 MHz</a:t>
            </a:r>
          </a:p>
          <a:p>
            <a:r>
              <a:rPr lang="en-US" sz="2400" b="1" dirty="0">
                <a:latin typeface="Arial" charset="0"/>
                <a:ea typeface="ＭＳ Ｐゴシック" charset="0"/>
              </a:rPr>
              <a:t>Injection Energy			0.750 MeV</a:t>
            </a:r>
          </a:p>
          <a:p>
            <a:r>
              <a:rPr lang="en-US" sz="2400" b="1" dirty="0">
                <a:latin typeface="Arial" charset="0"/>
                <a:ea typeface="ＭＳ Ｐゴシック" charset="0"/>
              </a:rPr>
              <a:t>Final Energy</a:t>
            </a:r>
            <a:r>
              <a:rPr lang="en-US" sz="2400" b="1" dirty="0">
                <a:solidFill>
                  <a:schemeClr val="accent6">
                    <a:lumMod val="50000"/>
                  </a:schemeClr>
                </a:solidFill>
                <a:latin typeface="Arial" charset="0"/>
                <a:ea typeface="ＭＳ Ｐゴシック" charset="0"/>
              </a:rPr>
              <a:t>*</a:t>
            </a:r>
            <a:r>
              <a:rPr lang="en-US" sz="2400" b="1" dirty="0">
                <a:latin typeface="Arial" charset="0"/>
                <a:ea typeface="ＭＳ Ｐゴシック" charset="0"/>
              </a:rPr>
              <a:t> 			10-200 MeV</a:t>
            </a:r>
            <a:endParaRPr lang="en-US" sz="2400" b="1" dirty="0">
              <a:latin typeface="Arial" charset="0"/>
              <a:ea typeface="ＭＳ Ｐゴシック" charset="0"/>
              <a:sym typeface="Symbol" charset="0"/>
            </a:endParaRPr>
          </a:p>
          <a:p>
            <a:r>
              <a:rPr lang="en-US" sz="2400" b="1" dirty="0">
                <a:latin typeface="Arial" charset="0"/>
                <a:ea typeface="ＭＳ Ｐゴシック" charset="0"/>
                <a:sym typeface="Symbol" charset="0"/>
              </a:rPr>
              <a:t>Peak Current		          48 mA/ ~ .5 mA P^</a:t>
            </a:r>
          </a:p>
          <a:p>
            <a:r>
              <a:rPr lang="en-US" sz="2400" b="1" dirty="0">
                <a:latin typeface="Arial" charset="0"/>
                <a:ea typeface="ＭＳ Ｐゴシック" charset="0"/>
                <a:sym typeface="Symbol" charset="0"/>
              </a:rPr>
              <a:t>Pulse Length			</a:t>
            </a:r>
            <a:r>
              <a:rPr lang="en-US" sz="2400" b="1" dirty="0" smtClean="0">
                <a:latin typeface="Arial" charset="0"/>
                <a:ea typeface="ＭＳ Ｐゴシック" charset="0"/>
                <a:sym typeface="Symbol" charset="0"/>
              </a:rPr>
              <a:t>450 </a:t>
            </a:r>
            <a:r>
              <a:rPr lang="el-GR" sz="2400" b="1" dirty="0">
                <a:latin typeface="Arial" charset="0"/>
                <a:ea typeface="ＭＳ Ｐゴシック" charset="0"/>
                <a:sym typeface="Symbol" charset="0"/>
              </a:rPr>
              <a:t>μ</a:t>
            </a:r>
            <a:r>
              <a:rPr lang="en-US" sz="2400" b="1" dirty="0">
                <a:latin typeface="Arial" charset="0"/>
                <a:ea typeface="ＭＳ Ｐゴシック" charset="0"/>
                <a:sym typeface="Symbol" charset="0"/>
              </a:rPr>
              <a:t>s</a:t>
            </a:r>
          </a:p>
          <a:p>
            <a:r>
              <a:rPr lang="en-US" sz="2400" b="1" dirty="0">
                <a:latin typeface="Arial" charset="0"/>
                <a:ea typeface="ＭＳ Ｐゴシック" charset="0"/>
                <a:sym typeface="Symbol" charset="0"/>
              </a:rPr>
              <a:t>Repetition Rate			6.67 Hz</a:t>
            </a:r>
          </a:p>
          <a:p>
            <a:r>
              <a:rPr lang="en-US" sz="2400" b="1" dirty="0">
                <a:latin typeface="Arial" charset="0"/>
                <a:ea typeface="ＭＳ Ｐゴシック" charset="0"/>
                <a:sym typeface="Symbol" charset="0"/>
              </a:rPr>
              <a:t>Number of Tank			9</a:t>
            </a:r>
          </a:p>
          <a:p>
            <a:r>
              <a:rPr lang="en-US" sz="2400" b="1" dirty="0">
                <a:latin typeface="Arial" charset="0"/>
                <a:ea typeface="ＭＳ Ｐゴシック" charset="0"/>
                <a:sym typeface="Symbol" charset="0"/>
              </a:rPr>
              <a:t>Length				144.8 m</a:t>
            </a:r>
          </a:p>
          <a:p>
            <a:r>
              <a:rPr lang="en-US" sz="2400" b="1" dirty="0">
                <a:latin typeface="Arial" charset="0"/>
                <a:ea typeface="ＭＳ Ｐゴシック" charset="0"/>
                <a:sym typeface="Symbol" charset="0"/>
              </a:rPr>
              <a:t>Total Peak RF Power		22 MW</a:t>
            </a:r>
          </a:p>
          <a:p>
            <a:pPr>
              <a:buFontTx/>
              <a:buNone/>
            </a:pPr>
            <a:r>
              <a:rPr lang="en-US" sz="2800" b="1" dirty="0">
                <a:solidFill>
                  <a:schemeClr val="folHlink"/>
                </a:solidFill>
                <a:latin typeface="Arial" charset="0"/>
                <a:ea typeface="ＭＳ Ｐゴシック" charset="0"/>
                <a:sym typeface="Symbol" charset="0"/>
              </a:rPr>
              <a:t>	</a:t>
            </a:r>
            <a:r>
              <a:rPr lang="en-US" sz="2800" b="1" dirty="0">
                <a:solidFill>
                  <a:schemeClr val="accent6">
                    <a:lumMod val="50000"/>
                  </a:schemeClr>
                </a:solidFill>
                <a:latin typeface="Arial" charset="0"/>
                <a:ea typeface="ＭＳ Ｐゴシック" charset="0"/>
                <a:sym typeface="Symbol" charset="0"/>
              </a:rPr>
              <a:t>*</a:t>
            </a:r>
            <a:r>
              <a:rPr lang="en-US" sz="1400" b="1" dirty="0">
                <a:solidFill>
                  <a:schemeClr val="accent6">
                    <a:lumMod val="50000"/>
                  </a:schemeClr>
                </a:solidFill>
                <a:latin typeface="Arial" charset="0"/>
                <a:ea typeface="ＭＳ Ｐゴシック" charset="0"/>
                <a:sym typeface="Symbol" charset="0"/>
              </a:rPr>
              <a:t>Energy can be  changed energy pulse to pulse</a:t>
            </a:r>
          </a:p>
          <a:p>
            <a:endParaRPr lang="en-US" b="1" dirty="0">
              <a:solidFill>
                <a:schemeClr val="folHlink"/>
              </a:solidFill>
              <a:latin typeface="Arial" charset="0"/>
              <a:ea typeface="ＭＳ Ｐゴシック" charset="0"/>
              <a:sym typeface="Symbol" charset="0"/>
            </a:endParaRPr>
          </a:p>
          <a:p>
            <a:endParaRPr lang="en-US" b="1" dirty="0">
              <a:solidFill>
                <a:schemeClr val="folHlink"/>
              </a:solidFill>
              <a:latin typeface="Arial" charset="0"/>
              <a:ea typeface="ＭＳ Ｐゴシック" charset="0"/>
              <a:sym typeface="Symbol" charset="0"/>
            </a:endParaRPr>
          </a:p>
          <a:p>
            <a:pPr>
              <a:buFont typeface="Monotype Sorts" charset="0"/>
              <a:buNone/>
            </a:pPr>
            <a:endParaRPr lang="en-US" dirty="0">
              <a:solidFill>
                <a:schemeClr val="folHlink"/>
              </a:solidFill>
              <a:latin typeface="Arial" charset="0"/>
              <a:ea typeface="ＭＳ Ｐゴシック" charset="0"/>
            </a:endParaRPr>
          </a:p>
        </p:txBody>
      </p:sp>
    </p:spTree>
    <p:extLst>
      <p:ext uri="{BB962C8B-B14F-4D97-AF65-F5344CB8AC3E}">
        <p14:creationId xmlns:p14="http://schemas.microsoft.com/office/powerpoint/2010/main" val="27598417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r>
              <a:rPr lang="en-US" dirty="0">
                <a:solidFill>
                  <a:srgbClr val="FF0000"/>
                </a:solidFill>
                <a:latin typeface="Arial" charset="0"/>
                <a:ea typeface="ＭＳ Ｐゴシック" charset="0"/>
              </a:rPr>
              <a:t>Linac  Beam Parameters</a:t>
            </a:r>
          </a:p>
        </p:txBody>
      </p:sp>
      <p:sp>
        <p:nvSpPr>
          <p:cNvPr id="23554" name="Rectangle 3"/>
          <p:cNvSpPr>
            <a:spLocks noGrp="1" noChangeArrowheads="1"/>
          </p:cNvSpPr>
          <p:nvPr>
            <p:ph type="body" idx="1"/>
          </p:nvPr>
        </p:nvSpPr>
        <p:spPr>
          <a:xfrm>
            <a:off x="304800" y="990600"/>
            <a:ext cx="8610600" cy="4800600"/>
          </a:xfrm>
        </p:spPr>
        <p:txBody>
          <a:bodyPr/>
          <a:lstStyle/>
          <a:p>
            <a:pPr>
              <a:lnSpc>
                <a:spcPct val="80000"/>
              </a:lnSpc>
            </a:pPr>
            <a:r>
              <a:rPr lang="en-US" sz="2000" dirty="0">
                <a:latin typeface="Arial" charset="0"/>
                <a:ea typeface="ＭＳ Ｐゴシック" charset="0"/>
              </a:rPr>
              <a:t>BLIP </a:t>
            </a:r>
            <a:endParaRPr lang="en-US" sz="2000" dirty="0" smtClean="0">
              <a:latin typeface="Arial" charset="0"/>
              <a:ea typeface="ＭＳ Ｐゴシック" charset="0"/>
            </a:endParaRPr>
          </a:p>
          <a:p>
            <a:pPr>
              <a:lnSpc>
                <a:spcPct val="80000"/>
              </a:lnSpc>
              <a:buNone/>
            </a:pPr>
            <a:r>
              <a:rPr lang="en-US" sz="2000" dirty="0" smtClean="0">
                <a:latin typeface="Arial" charset="0"/>
                <a:ea typeface="ＭＳ Ｐゴシック" charset="0"/>
              </a:rPr>
              <a:t>     </a:t>
            </a:r>
            <a:r>
              <a:rPr lang="en-US" sz="2000" dirty="0" smtClean="0">
                <a:solidFill>
                  <a:srgbClr val="A50021"/>
                </a:solidFill>
                <a:latin typeface="Arial" charset="0"/>
                <a:ea typeface="ＭＳ Ｐゴシック" charset="0"/>
              </a:rPr>
              <a:t>Energy 66/116/139/181/200 MeV</a:t>
            </a:r>
            <a:endParaRPr lang="en-US" sz="2000" dirty="0">
              <a:solidFill>
                <a:srgbClr val="A50021"/>
              </a:solidFill>
              <a:latin typeface="Arial" charset="0"/>
              <a:ea typeface="ＭＳ Ｐゴシック" charset="0"/>
            </a:endParaRPr>
          </a:p>
          <a:p>
            <a:pPr>
              <a:lnSpc>
                <a:spcPct val="80000"/>
              </a:lnSpc>
              <a:buFont typeface="Monotype Sorts" charset="0"/>
              <a:buNone/>
            </a:pPr>
            <a:r>
              <a:rPr lang="en-US" sz="2000" dirty="0">
                <a:latin typeface="Arial" charset="0"/>
                <a:ea typeface="ＭＳ Ｐゴシック" charset="0"/>
              </a:rPr>
              <a:t>     RR 6.67 Hz, </a:t>
            </a:r>
            <a:r>
              <a:rPr lang="en-US" sz="2000" dirty="0" smtClean="0">
                <a:latin typeface="Arial" charset="0"/>
                <a:ea typeface="ＭＳ Ｐゴシック" charset="0"/>
              </a:rPr>
              <a:t>Pulse </a:t>
            </a:r>
            <a:r>
              <a:rPr lang="en-US" sz="2000" dirty="0">
                <a:latin typeface="Arial" charset="0"/>
                <a:ea typeface="ＭＳ Ｐゴシック" charset="0"/>
              </a:rPr>
              <a:t>width ~ </a:t>
            </a:r>
            <a:r>
              <a:rPr lang="en-US" sz="2000" dirty="0" smtClean="0">
                <a:latin typeface="Arial" charset="0"/>
                <a:ea typeface="ＭＳ Ｐゴシック" charset="0"/>
              </a:rPr>
              <a:t>450 </a:t>
            </a:r>
            <a:r>
              <a:rPr lang="en-US" sz="2000" dirty="0">
                <a:latin typeface="Arial" charset="0"/>
                <a:ea typeface="ＭＳ Ｐゴシック" charset="0"/>
              </a:rPr>
              <a:t>µs,</a:t>
            </a:r>
          </a:p>
          <a:p>
            <a:pPr>
              <a:lnSpc>
                <a:spcPct val="80000"/>
              </a:lnSpc>
              <a:buFont typeface="Monotype Sorts" charset="0"/>
              <a:buNone/>
            </a:pPr>
            <a:r>
              <a:rPr lang="en-US" sz="2000" dirty="0">
                <a:latin typeface="Arial" charset="0"/>
                <a:ea typeface="ＭＳ Ｐゴシック" charset="0"/>
              </a:rPr>
              <a:t>    </a:t>
            </a:r>
            <a:r>
              <a:rPr lang="en-US" sz="2000" dirty="0" smtClean="0">
                <a:latin typeface="Arial" charset="0"/>
                <a:ea typeface="ＭＳ Ｐゴシック" charset="0"/>
              </a:rPr>
              <a:t> Peak </a:t>
            </a:r>
            <a:r>
              <a:rPr lang="en-US" sz="2000" dirty="0">
                <a:latin typeface="Arial" charset="0"/>
                <a:ea typeface="ＭＳ Ｐゴシック" charset="0"/>
              </a:rPr>
              <a:t>Beam current ~ 48 mA</a:t>
            </a:r>
          </a:p>
          <a:p>
            <a:pPr>
              <a:lnSpc>
                <a:spcPct val="80000"/>
              </a:lnSpc>
              <a:buFont typeface="Monotype Sorts" charset="0"/>
              <a:buNone/>
            </a:pPr>
            <a:r>
              <a:rPr lang="en-US" sz="2000" dirty="0">
                <a:latin typeface="Arial" charset="0"/>
                <a:ea typeface="ＭＳ Ｐゴシック" charset="0"/>
              </a:rPr>
              <a:t>     Max integrated current 135 </a:t>
            </a:r>
            <a:r>
              <a:rPr lang="el-GR" sz="2000" dirty="0">
                <a:latin typeface="Arial" charset="0"/>
                <a:ea typeface="ＭＳ Ｐゴシック" charset="0"/>
              </a:rPr>
              <a:t>μ</a:t>
            </a:r>
            <a:r>
              <a:rPr lang="en-US" sz="2000" dirty="0">
                <a:latin typeface="Arial" charset="0"/>
                <a:ea typeface="ＭＳ Ｐゴシック" charset="0"/>
              </a:rPr>
              <a:t>A</a:t>
            </a:r>
          </a:p>
          <a:p>
            <a:pPr>
              <a:lnSpc>
                <a:spcPct val="80000"/>
              </a:lnSpc>
              <a:buFont typeface="Monotype Sorts" charset="0"/>
              <a:buNone/>
            </a:pPr>
            <a:r>
              <a:rPr lang="en-US" sz="2000" dirty="0">
                <a:latin typeface="Arial" charset="0"/>
                <a:ea typeface="ＭＳ Ｐゴシック" charset="0"/>
              </a:rPr>
              <a:t>     Beam time 92.5% /super Cycle</a:t>
            </a:r>
          </a:p>
          <a:p>
            <a:pPr>
              <a:lnSpc>
                <a:spcPct val="80000"/>
              </a:lnSpc>
            </a:pPr>
            <a:r>
              <a:rPr lang="en-US" sz="2000" dirty="0">
                <a:latin typeface="Arial" charset="0"/>
                <a:ea typeface="ＭＳ Ｐゴシック" charset="0"/>
              </a:rPr>
              <a:t>RHIC/Booster </a:t>
            </a:r>
          </a:p>
          <a:p>
            <a:pPr>
              <a:lnSpc>
                <a:spcPct val="80000"/>
              </a:lnSpc>
              <a:buFontTx/>
              <a:buNone/>
            </a:pPr>
            <a:r>
              <a:rPr lang="en-US" sz="2000" dirty="0">
                <a:latin typeface="Arial" charset="0"/>
                <a:ea typeface="ＭＳ Ｐゴシック" charset="0"/>
              </a:rPr>
              <a:t>     To booster one pulse every super cycle (Pulse width 226 µs)</a:t>
            </a:r>
          </a:p>
          <a:p>
            <a:pPr>
              <a:lnSpc>
                <a:spcPct val="80000"/>
              </a:lnSpc>
              <a:buFontTx/>
              <a:buNone/>
            </a:pPr>
            <a:r>
              <a:rPr lang="en-US" sz="2000" dirty="0">
                <a:latin typeface="Arial" charset="0"/>
                <a:ea typeface="ＭＳ Ｐゴシック" charset="0"/>
              </a:rPr>
              <a:t>     </a:t>
            </a:r>
            <a:r>
              <a:rPr lang="en-US" sz="2000" dirty="0" smtClean="0">
                <a:latin typeface="Arial" charset="0"/>
                <a:ea typeface="ＭＳ Ｐゴシック" charset="0"/>
              </a:rPr>
              <a:t>To </a:t>
            </a:r>
            <a:r>
              <a:rPr lang="en-US" sz="2000" dirty="0">
                <a:latin typeface="Arial" charset="0"/>
                <a:ea typeface="ＭＳ Ｐゴシック" charset="0"/>
              </a:rPr>
              <a:t>HEBT </a:t>
            </a:r>
            <a:r>
              <a:rPr lang="en-US" sz="2000" dirty="0" smtClean="0">
                <a:latin typeface="Arial" charset="0"/>
                <a:ea typeface="ＭＳ Ｐゴシック" charset="0"/>
              </a:rPr>
              <a:t>one </a:t>
            </a:r>
            <a:r>
              <a:rPr lang="en-US" sz="2000" dirty="0">
                <a:latin typeface="Arial" charset="0"/>
                <a:ea typeface="ＭＳ Ｐゴシック" charset="0"/>
              </a:rPr>
              <a:t>pulse every super cycle  (Pulse width 302 µs</a:t>
            </a:r>
            <a:r>
              <a:rPr lang="en-US" sz="2000" dirty="0" smtClean="0">
                <a:latin typeface="Arial" charset="0"/>
                <a:ea typeface="ＭＳ Ｐゴシック" charset="0"/>
              </a:rPr>
              <a:t>)</a:t>
            </a:r>
          </a:p>
          <a:p>
            <a:pPr>
              <a:lnSpc>
                <a:spcPct val="80000"/>
              </a:lnSpc>
              <a:buFontTx/>
              <a:buNone/>
            </a:pPr>
            <a:r>
              <a:rPr lang="en-US" sz="2000" dirty="0" smtClean="0">
                <a:latin typeface="Arial" charset="0"/>
                <a:ea typeface="ＭＳ Ｐゴシック" charset="0"/>
              </a:rPr>
              <a:t>     </a:t>
            </a:r>
            <a:r>
              <a:rPr lang="en-US" sz="2000" dirty="0" smtClean="0">
                <a:solidFill>
                  <a:srgbClr val="A50021"/>
                </a:solidFill>
                <a:latin typeface="Arial" charset="0"/>
                <a:ea typeface="ＭＳ Ｐゴシック" charset="0"/>
              </a:rPr>
              <a:t>Energy 200 MeV</a:t>
            </a:r>
            <a:endParaRPr lang="en-US" sz="2000" dirty="0">
              <a:solidFill>
                <a:srgbClr val="A50021"/>
              </a:solidFill>
              <a:latin typeface="Arial" charset="0"/>
              <a:ea typeface="ＭＳ Ｐゴシック" charset="0"/>
            </a:endParaRPr>
          </a:p>
          <a:p>
            <a:pPr>
              <a:lnSpc>
                <a:spcPct val="80000"/>
              </a:lnSpc>
              <a:buFontTx/>
              <a:buNone/>
            </a:pPr>
            <a:r>
              <a:rPr lang="en-US" sz="2000" dirty="0">
                <a:latin typeface="Arial" charset="0"/>
                <a:ea typeface="ＭＳ Ｐゴシック" charset="0"/>
              </a:rPr>
              <a:t>    </a:t>
            </a:r>
            <a:r>
              <a:rPr lang="en-US" sz="2000" dirty="0" smtClean="0">
                <a:latin typeface="Arial" charset="0"/>
                <a:ea typeface="ＭＳ Ｐゴシック" charset="0"/>
              </a:rPr>
              <a:t> Super </a:t>
            </a:r>
            <a:r>
              <a:rPr lang="en-US" sz="2000" dirty="0">
                <a:latin typeface="Arial" charset="0"/>
                <a:ea typeface="ＭＳ Ｐゴシック" charset="0"/>
              </a:rPr>
              <a:t>Cycle ~ 4 sec , Peak current ~ 500 µA</a:t>
            </a:r>
          </a:p>
          <a:p>
            <a:pPr>
              <a:lnSpc>
                <a:spcPct val="80000"/>
              </a:lnSpc>
              <a:buFontTx/>
              <a:buNone/>
            </a:pPr>
            <a:r>
              <a:rPr lang="en-US" sz="2000" dirty="0">
                <a:latin typeface="Arial" charset="0"/>
                <a:ea typeface="ＭＳ Ｐゴシック" charset="0"/>
              </a:rPr>
              <a:t>   </a:t>
            </a:r>
            <a:r>
              <a:rPr lang="en-US" sz="2000" dirty="0" smtClean="0">
                <a:latin typeface="Arial" charset="0"/>
                <a:ea typeface="ＭＳ Ｐゴシック" charset="0"/>
              </a:rPr>
              <a:t>  Beam </a:t>
            </a:r>
            <a:r>
              <a:rPr lang="en-US" sz="2000" dirty="0">
                <a:latin typeface="Arial" charset="0"/>
                <a:ea typeface="ＭＳ Ｐゴシック" charset="0"/>
              </a:rPr>
              <a:t>time 7.5%/super Cycle</a:t>
            </a:r>
          </a:p>
          <a:p>
            <a:pPr>
              <a:lnSpc>
                <a:spcPct val="80000"/>
              </a:lnSpc>
            </a:pPr>
            <a:r>
              <a:rPr lang="en-US" sz="2000" dirty="0">
                <a:latin typeface="Arial" charset="0"/>
                <a:ea typeface="ＭＳ Ｐゴシック" charset="0"/>
              </a:rPr>
              <a:t>NSRL</a:t>
            </a:r>
          </a:p>
          <a:p>
            <a:pPr>
              <a:lnSpc>
                <a:spcPct val="80000"/>
              </a:lnSpc>
              <a:buFontTx/>
              <a:buNone/>
            </a:pPr>
            <a:r>
              <a:rPr lang="en-US" sz="2000" dirty="0">
                <a:latin typeface="Arial" charset="0"/>
                <a:ea typeface="ＭＳ Ｐゴシック" charset="0"/>
              </a:rPr>
              <a:t>    </a:t>
            </a:r>
            <a:r>
              <a:rPr lang="en-US" sz="2000" dirty="0" smtClean="0">
                <a:solidFill>
                  <a:srgbClr val="A50021"/>
                </a:solidFill>
                <a:latin typeface="Arial" charset="0"/>
                <a:ea typeface="ＭＳ Ｐゴシック" charset="0"/>
              </a:rPr>
              <a:t> Energy 200/116 /</a:t>
            </a:r>
            <a:r>
              <a:rPr lang="en-US" sz="2000" dirty="0" smtClean="0">
                <a:solidFill>
                  <a:srgbClr val="0000FF"/>
                </a:solidFill>
                <a:latin typeface="Arial" charset="0"/>
                <a:ea typeface="ＭＳ Ｐゴシック" charset="0"/>
              </a:rPr>
              <a:t>38</a:t>
            </a:r>
            <a:r>
              <a:rPr lang="en-US" sz="2000" dirty="0" smtClean="0">
                <a:solidFill>
                  <a:srgbClr val="A50021"/>
                </a:solidFill>
                <a:latin typeface="Arial" charset="0"/>
                <a:ea typeface="ＭＳ Ｐゴシック" charset="0"/>
              </a:rPr>
              <a:t> MeV</a:t>
            </a:r>
          </a:p>
          <a:p>
            <a:pPr>
              <a:lnSpc>
                <a:spcPct val="80000"/>
              </a:lnSpc>
              <a:buFontTx/>
              <a:buNone/>
            </a:pPr>
            <a:r>
              <a:rPr lang="en-US" sz="2000" dirty="0" smtClean="0">
                <a:latin typeface="Arial" charset="0"/>
                <a:ea typeface="ＭＳ Ｐゴシック" charset="0"/>
              </a:rPr>
              <a:t>     Beam </a:t>
            </a:r>
            <a:r>
              <a:rPr lang="en-US" sz="2000" dirty="0">
                <a:latin typeface="Arial" charset="0"/>
                <a:ea typeface="ＭＳ Ｐゴシック" charset="0"/>
              </a:rPr>
              <a:t>time 7.5%/super </a:t>
            </a:r>
            <a:r>
              <a:rPr lang="en-US" sz="2000" dirty="0" smtClean="0">
                <a:latin typeface="Arial" charset="0"/>
                <a:ea typeface="ＭＳ Ｐゴシック" charset="0"/>
              </a:rPr>
              <a:t>Cycle, Pulse width 302 µs</a:t>
            </a:r>
            <a:endParaRPr lang="en-US" sz="2000" dirty="0">
              <a:latin typeface="Arial" charset="0"/>
              <a:ea typeface="ＭＳ Ｐゴシック" charset="0"/>
            </a:endParaRPr>
          </a:p>
        </p:txBody>
      </p:sp>
    </p:spTree>
    <p:extLst>
      <p:ext uri="{BB962C8B-B14F-4D97-AF65-F5344CB8AC3E}">
        <p14:creationId xmlns:p14="http://schemas.microsoft.com/office/powerpoint/2010/main" val="12623644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3825"/>
            <a:ext cx="8001000" cy="914400"/>
          </a:xfrm>
        </p:spPr>
        <p:txBody>
          <a:bodyPr/>
          <a:lstStyle/>
          <a:p>
            <a:r>
              <a:rPr lang="en-US" sz="2400" dirty="0" smtClean="0">
                <a:solidFill>
                  <a:srgbClr val="FF0000"/>
                </a:solidFill>
              </a:rPr>
              <a:t> Laser profile and  energy measurement devices build by BNL</a:t>
            </a:r>
            <a:endParaRPr lang="en-US" sz="2400" dirty="0">
              <a:solidFill>
                <a:srgbClr val="FF0000"/>
              </a:solidFill>
            </a:endParaRPr>
          </a:p>
        </p:txBody>
      </p:sp>
      <p:sp>
        <p:nvSpPr>
          <p:cNvPr id="3" name="Content Placeholder 2"/>
          <p:cNvSpPr>
            <a:spLocks noGrp="1"/>
          </p:cNvSpPr>
          <p:nvPr>
            <p:ph idx="1"/>
          </p:nvPr>
        </p:nvSpPr>
        <p:spPr>
          <a:xfrm>
            <a:off x="381000" y="1219200"/>
            <a:ext cx="8686800" cy="4648200"/>
          </a:xfrm>
        </p:spPr>
        <p:txBody>
          <a:bodyPr/>
          <a:lstStyle/>
          <a:p>
            <a:r>
              <a:rPr lang="en-US" dirty="0" smtClean="0"/>
              <a:t>Profile monitors at 0.75 and 200 MeV</a:t>
            </a:r>
            <a:r>
              <a:rPr lang="en-US" sz="1400" dirty="0" smtClean="0"/>
              <a:t>      </a:t>
            </a:r>
            <a:r>
              <a:rPr lang="en-US" sz="1400" b="1" dirty="0" smtClean="0">
                <a:latin typeface="Arial" charset="0"/>
                <a:ea typeface="ＭＳ Ｐゴシック" charset="0"/>
              </a:rPr>
              <a:t>(</a:t>
            </a:r>
            <a:r>
              <a:rPr lang="en-US" sz="1400" b="1" dirty="0">
                <a:latin typeface="Arial" charset="0"/>
                <a:ea typeface="ＭＳ Ｐゴシック" charset="0"/>
              </a:rPr>
              <a:t>Collaboration with SNS</a:t>
            </a:r>
            <a:r>
              <a:rPr lang="en-US" sz="1400" b="1" dirty="0" smtClean="0">
                <a:latin typeface="Arial" charset="0"/>
                <a:ea typeface="ＭＳ Ｐゴシック" charset="0"/>
              </a:rPr>
              <a:t>)</a:t>
            </a:r>
            <a:endParaRPr lang="en-US" sz="1400" dirty="0" smtClean="0"/>
          </a:p>
          <a:p>
            <a:pPr marL="0" indent="0">
              <a:buNone/>
            </a:pPr>
            <a:r>
              <a:rPr lang="en-US" dirty="0"/>
              <a:t> </a:t>
            </a:r>
            <a:r>
              <a:rPr lang="en-US" dirty="0" smtClean="0"/>
              <a:t>     2000 MEBT and HEBT, Laser: </a:t>
            </a:r>
            <a:r>
              <a:rPr lang="en-US" dirty="0" err="1" smtClean="0"/>
              <a:t>Nd:YAG</a:t>
            </a:r>
            <a:r>
              <a:rPr lang="en-US" dirty="0" smtClean="0"/>
              <a:t>; Detector: CT, &amp; BPM</a:t>
            </a:r>
          </a:p>
          <a:p>
            <a:r>
              <a:rPr lang="en-US" dirty="0" smtClean="0"/>
              <a:t>Energy,  profile and SCP at 750 </a:t>
            </a:r>
            <a:r>
              <a:rPr lang="en-US" dirty="0" err="1" smtClean="0"/>
              <a:t>keV</a:t>
            </a:r>
            <a:r>
              <a:rPr lang="en-US" dirty="0" smtClean="0"/>
              <a:t>       </a:t>
            </a:r>
            <a:r>
              <a:rPr lang="en-US" sz="1400" b="1" dirty="0">
                <a:latin typeface="Arial" charset="0"/>
                <a:ea typeface="ＭＳ Ｐゴシック" charset="0"/>
              </a:rPr>
              <a:t>(Collaboration with </a:t>
            </a:r>
            <a:r>
              <a:rPr lang="en-US" sz="1400" b="1" dirty="0" smtClean="0">
                <a:latin typeface="Arial" charset="0"/>
                <a:ea typeface="ＭＳ Ｐゴシック" charset="0"/>
              </a:rPr>
              <a:t>FNAL)</a:t>
            </a:r>
            <a:endParaRPr lang="en-US" sz="1400" dirty="0" smtClean="0"/>
          </a:p>
          <a:p>
            <a:pPr marL="0" indent="0">
              <a:buNone/>
            </a:pPr>
            <a:r>
              <a:rPr lang="en-US" dirty="0"/>
              <a:t> </a:t>
            </a:r>
            <a:r>
              <a:rPr lang="en-US" dirty="0" smtClean="0"/>
              <a:t>   2007 MEBT, Laser: </a:t>
            </a:r>
            <a:r>
              <a:rPr lang="en-US" dirty="0" err="1" smtClean="0"/>
              <a:t>Nd</a:t>
            </a:r>
            <a:r>
              <a:rPr lang="en-US" dirty="0" smtClean="0"/>
              <a:t>: YAG, detector: Faraday cup</a:t>
            </a:r>
          </a:p>
          <a:p>
            <a:r>
              <a:rPr lang="en-US" dirty="0" smtClean="0"/>
              <a:t>Energy and profile monitor at 200 MeV  </a:t>
            </a:r>
          </a:p>
          <a:p>
            <a:pPr marL="0" indent="0">
              <a:buNone/>
            </a:pPr>
            <a:r>
              <a:rPr lang="en-US" dirty="0"/>
              <a:t> </a:t>
            </a:r>
            <a:r>
              <a:rPr lang="en-US" dirty="0" smtClean="0"/>
              <a:t>    2009 HEBT, Laser: </a:t>
            </a:r>
            <a:r>
              <a:rPr lang="en-US" dirty="0" err="1" smtClean="0"/>
              <a:t>Nd:YAG</a:t>
            </a:r>
            <a:r>
              <a:rPr lang="en-US" dirty="0" smtClean="0"/>
              <a:t>,</a:t>
            </a:r>
            <a:r>
              <a:rPr lang="en-US" dirty="0"/>
              <a:t> </a:t>
            </a:r>
            <a:r>
              <a:rPr lang="en-US" dirty="0" smtClean="0"/>
              <a:t>YLIAM20EG ; detector: FC, screen</a:t>
            </a:r>
          </a:p>
          <a:p>
            <a:r>
              <a:rPr lang="en-US" dirty="0" smtClean="0"/>
              <a:t>Profile monitor at 200 MeV (2015 BLIP)</a:t>
            </a:r>
          </a:p>
          <a:p>
            <a:pPr marL="0" indent="0">
              <a:buNone/>
            </a:pPr>
            <a:r>
              <a:rPr lang="en-US" dirty="0"/>
              <a:t> </a:t>
            </a:r>
            <a:r>
              <a:rPr lang="en-US" dirty="0" smtClean="0"/>
              <a:t>     2015, BLIP, laser: YLIAM30EG ;Detector: faraday cup</a:t>
            </a:r>
            <a:endParaRPr lang="en-US" dirty="0"/>
          </a:p>
        </p:txBody>
      </p:sp>
      <p:sp>
        <p:nvSpPr>
          <p:cNvPr id="4" name="Slide Number Placeholder 3"/>
          <p:cNvSpPr>
            <a:spLocks noGrp="1"/>
          </p:cNvSpPr>
          <p:nvPr>
            <p:ph type="sldNum" sz="quarter" idx="10"/>
          </p:nvPr>
        </p:nvSpPr>
        <p:spPr/>
        <p:txBody>
          <a:bodyPr/>
          <a:lstStyle/>
          <a:p>
            <a:pPr>
              <a:defRPr/>
            </a:pPr>
            <a:fld id="{56068681-3489-EE42-8D2A-59B2B0E11648}" type="slidenum">
              <a:rPr lang="en-US" smtClean="0"/>
              <a:pPr>
                <a:defRPr/>
              </a:pPr>
              <a:t>7</a:t>
            </a:fld>
            <a:endParaRPr lang="en-US"/>
          </a:p>
        </p:txBody>
      </p:sp>
    </p:spTree>
    <p:extLst>
      <p:ext uri="{BB962C8B-B14F-4D97-AF65-F5344CB8AC3E}">
        <p14:creationId xmlns:p14="http://schemas.microsoft.com/office/powerpoint/2010/main" val="26603210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 MEBT  </a:t>
            </a:r>
            <a:endParaRPr lang="en-US" dirty="0">
              <a:solidFill>
                <a:srgbClr val="FF0000"/>
              </a:solidFill>
            </a:endParaRPr>
          </a:p>
        </p:txBody>
      </p:sp>
      <p:sp>
        <p:nvSpPr>
          <p:cNvPr id="4" name="Slide Number Placeholder 3"/>
          <p:cNvSpPr>
            <a:spLocks noGrp="1"/>
          </p:cNvSpPr>
          <p:nvPr>
            <p:ph type="sldNum" sz="quarter" idx="10"/>
          </p:nvPr>
        </p:nvSpPr>
        <p:spPr/>
        <p:txBody>
          <a:bodyPr/>
          <a:lstStyle/>
          <a:p>
            <a:pPr>
              <a:defRPr/>
            </a:pPr>
            <a:fld id="{56068681-3489-EE42-8D2A-59B2B0E11648}" type="slidenum">
              <a:rPr lang="en-US" smtClean="0"/>
              <a:pPr>
                <a:defRPr/>
              </a:pPr>
              <a:t>8</a:t>
            </a:fld>
            <a:endParaRPr lang="en-US"/>
          </a:p>
        </p:txBody>
      </p:sp>
      <p:pic>
        <p:nvPicPr>
          <p:cNvPr id="7" name="Picture 3" descr="OPPIS_LEB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8915400" cy="2965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285999"/>
            <a:ext cx="6096000" cy="3717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52500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blip_lay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857250"/>
            <a:ext cx="9144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7" name="Rectangle 2"/>
          <p:cNvSpPr>
            <a:spLocks noGrp="1" noChangeArrowheads="1"/>
          </p:cNvSpPr>
          <p:nvPr>
            <p:ph type="title"/>
          </p:nvPr>
        </p:nvSpPr>
        <p:spPr>
          <a:xfrm>
            <a:off x="685800" y="0"/>
            <a:ext cx="7772400" cy="685800"/>
          </a:xfrm>
        </p:spPr>
        <p:txBody>
          <a:bodyPr/>
          <a:lstStyle/>
          <a:p>
            <a:r>
              <a:rPr lang="en-US" dirty="0">
                <a:solidFill>
                  <a:srgbClr val="FF0000"/>
                </a:solidFill>
                <a:latin typeface="Arial" charset="0"/>
                <a:ea typeface="ＭＳ Ｐゴシック" charset="0"/>
              </a:rPr>
              <a:t>Layout of </a:t>
            </a:r>
            <a:r>
              <a:rPr lang="en-US" dirty="0" smtClean="0">
                <a:solidFill>
                  <a:srgbClr val="FF0000"/>
                </a:solidFill>
                <a:latin typeface="Arial" charset="0"/>
                <a:ea typeface="ＭＳ Ｐゴシック" charset="0"/>
              </a:rPr>
              <a:t> Existing BLIP </a:t>
            </a:r>
            <a:r>
              <a:rPr lang="en-US" dirty="0">
                <a:solidFill>
                  <a:srgbClr val="FF0000"/>
                </a:solidFill>
                <a:latin typeface="Arial" charset="0"/>
                <a:ea typeface="ＭＳ Ｐゴシック" charset="0"/>
              </a:rPr>
              <a:t>Beam Line</a:t>
            </a:r>
          </a:p>
        </p:txBody>
      </p:sp>
      <p:sp>
        <p:nvSpPr>
          <p:cNvPr id="2" name="TextBox 1"/>
          <p:cNvSpPr txBox="1"/>
          <p:nvPr/>
        </p:nvSpPr>
        <p:spPr>
          <a:xfrm>
            <a:off x="5410200" y="3048000"/>
            <a:ext cx="3399113" cy="430887"/>
          </a:xfrm>
          <a:prstGeom prst="rect">
            <a:avLst/>
          </a:prstGeom>
          <a:noFill/>
        </p:spPr>
        <p:txBody>
          <a:bodyPr wrap="none" rtlCol="0">
            <a:spAutoFit/>
          </a:bodyPr>
          <a:lstStyle/>
          <a:p>
            <a:r>
              <a:rPr lang="en-US" dirty="0" smtClean="0"/>
              <a:t>To Booster &amp; </a:t>
            </a:r>
            <a:r>
              <a:rPr lang="en-US" dirty="0" err="1" smtClean="0"/>
              <a:t>Polarimeter</a:t>
            </a:r>
            <a:endParaRPr lang="en-US" dirty="0"/>
          </a:p>
        </p:txBody>
      </p:sp>
      <p:sp>
        <p:nvSpPr>
          <p:cNvPr id="5" name="TextBox 4"/>
          <p:cNvSpPr txBox="1"/>
          <p:nvPr/>
        </p:nvSpPr>
        <p:spPr>
          <a:xfrm>
            <a:off x="25400" y="1752600"/>
            <a:ext cx="1033424" cy="430887"/>
          </a:xfrm>
          <a:prstGeom prst="rect">
            <a:avLst/>
          </a:prstGeom>
          <a:noFill/>
        </p:spPr>
        <p:txBody>
          <a:bodyPr wrap="none" rtlCol="0">
            <a:spAutoFit/>
          </a:bodyPr>
          <a:lstStyle/>
          <a:p>
            <a:r>
              <a:rPr lang="en-US" dirty="0" smtClean="0"/>
              <a:t>Tank-9</a:t>
            </a:r>
            <a:endParaRPr lang="en-US" dirty="0"/>
          </a:p>
        </p:txBody>
      </p:sp>
      <p:pic>
        <p:nvPicPr>
          <p:cNvPr id="3" name="Picture 2"/>
          <p:cNvPicPr>
            <a:picLocks noChangeAspect="1"/>
          </p:cNvPicPr>
          <p:nvPr/>
        </p:nvPicPr>
        <p:blipFill>
          <a:blip r:embed="rId4"/>
          <a:stretch>
            <a:fillRect/>
          </a:stretch>
        </p:blipFill>
        <p:spPr>
          <a:xfrm>
            <a:off x="4038600" y="4819650"/>
            <a:ext cx="2667000" cy="2000250"/>
          </a:xfrm>
          <a:prstGeom prst="rect">
            <a:avLst/>
          </a:prstGeom>
        </p:spPr>
      </p:pic>
      <p:sp>
        <p:nvSpPr>
          <p:cNvPr id="10" name="TextBox 9"/>
          <p:cNvSpPr txBox="1"/>
          <p:nvPr/>
        </p:nvSpPr>
        <p:spPr>
          <a:xfrm>
            <a:off x="4724400" y="5867400"/>
            <a:ext cx="812292" cy="430887"/>
          </a:xfrm>
          <a:prstGeom prst="rect">
            <a:avLst/>
          </a:prstGeom>
          <a:noFill/>
        </p:spPr>
        <p:txBody>
          <a:bodyPr wrap="none" rtlCol="0">
            <a:spAutoFit/>
          </a:bodyPr>
          <a:lstStyle/>
          <a:p>
            <a:r>
              <a:rPr lang="en-US" dirty="0" smtClean="0">
                <a:solidFill>
                  <a:schemeClr val="bg1"/>
                </a:solidFill>
              </a:rPr>
              <a:t>2015</a:t>
            </a:r>
            <a:endParaRPr lang="en-US" dirty="0">
              <a:solidFill>
                <a:schemeClr val="bg1"/>
              </a:solidFill>
            </a:endParaRPr>
          </a:p>
        </p:txBody>
      </p:sp>
      <p:pic>
        <p:nvPicPr>
          <p:cNvPr id="14" name="Picture 11" descr="Slide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276600"/>
            <a:ext cx="36703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905000" y="5181600"/>
            <a:ext cx="812292" cy="430887"/>
          </a:xfrm>
          <a:prstGeom prst="rect">
            <a:avLst/>
          </a:prstGeom>
          <a:noFill/>
        </p:spPr>
        <p:txBody>
          <a:bodyPr wrap="none" rtlCol="0">
            <a:spAutoFit/>
          </a:bodyPr>
          <a:lstStyle/>
          <a:p>
            <a:r>
              <a:rPr lang="en-US" dirty="0" smtClean="0">
                <a:solidFill>
                  <a:srgbClr val="FF0000"/>
                </a:solidFill>
              </a:rPr>
              <a:t>2010</a:t>
            </a:r>
            <a:endParaRPr lang="en-US" dirty="0">
              <a:solidFill>
                <a:srgbClr val="FF0000"/>
              </a:solidFill>
            </a:endParaRPr>
          </a:p>
        </p:txBody>
      </p:sp>
      <p:cxnSp>
        <p:nvCxnSpPr>
          <p:cNvPr id="7" name="Straight Arrow Connector 6"/>
          <p:cNvCxnSpPr/>
          <p:nvPr/>
        </p:nvCxnSpPr>
        <p:spPr>
          <a:xfrm flipH="1">
            <a:off x="1219200" y="2514600"/>
            <a:ext cx="76200" cy="6858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6705600" y="4876800"/>
            <a:ext cx="838200" cy="5334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724400" y="2514600"/>
            <a:ext cx="441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8382000" y="2209800"/>
            <a:ext cx="762000" cy="2286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6"/>
          <a:stretch>
            <a:fillRect/>
          </a:stretch>
        </p:blipFill>
        <p:spPr>
          <a:xfrm>
            <a:off x="5486400" y="838200"/>
            <a:ext cx="2971800" cy="2247900"/>
          </a:xfrm>
          <a:prstGeom prst="rect">
            <a:avLst/>
          </a:prstGeom>
        </p:spPr>
      </p:pic>
      <p:cxnSp>
        <p:nvCxnSpPr>
          <p:cNvPr id="19" name="Straight Arrow Connector 18"/>
          <p:cNvCxnSpPr/>
          <p:nvPr/>
        </p:nvCxnSpPr>
        <p:spPr>
          <a:xfrm flipH="1">
            <a:off x="8610600" y="2590800"/>
            <a:ext cx="5334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914400"/>
            <a:ext cx="812292" cy="430887"/>
          </a:xfrm>
          <a:prstGeom prst="rect">
            <a:avLst/>
          </a:prstGeom>
          <a:noFill/>
          <a:ln>
            <a:solidFill>
              <a:srgbClr val="800000"/>
            </a:solidFill>
          </a:ln>
        </p:spPr>
        <p:txBody>
          <a:bodyPr wrap="none" rtlCol="0">
            <a:spAutoFit/>
          </a:bodyPr>
          <a:lstStyle/>
          <a:p>
            <a:r>
              <a:rPr lang="en-US" dirty="0" smtClean="0">
                <a:solidFill>
                  <a:srgbClr val="FF0000"/>
                </a:solidFill>
              </a:rPr>
              <a:t>2000</a:t>
            </a:r>
            <a:endParaRPr lang="en-US" dirty="0">
              <a:solidFill>
                <a:srgbClr val="FF0000"/>
              </a:solidFill>
            </a:endParaRPr>
          </a:p>
        </p:txBody>
      </p:sp>
    </p:spTree>
    <p:extLst>
      <p:ext uri="{BB962C8B-B14F-4D97-AF65-F5344CB8AC3E}">
        <p14:creationId xmlns:p14="http://schemas.microsoft.com/office/powerpoint/2010/main" val="17418289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NS-review-TEMPLATE">
  <a:themeElements>
    <a:clrScheme name="">
      <a:dk1>
        <a:srgbClr val="000000"/>
      </a:dk1>
      <a:lt1>
        <a:srgbClr val="FFFFFF"/>
      </a:lt1>
      <a:dk2>
        <a:srgbClr val="000000"/>
      </a:dk2>
      <a:lt2>
        <a:srgbClr val="808080"/>
      </a:lt2>
      <a:accent1>
        <a:srgbClr val="00CC99"/>
      </a:accent1>
      <a:accent2>
        <a:srgbClr val="FF9966"/>
      </a:accent2>
      <a:accent3>
        <a:srgbClr val="FFFFFF"/>
      </a:accent3>
      <a:accent4>
        <a:srgbClr val="000000"/>
      </a:accent4>
      <a:accent5>
        <a:srgbClr val="AAE2CA"/>
      </a:accent5>
      <a:accent6>
        <a:srgbClr val="E78A5C"/>
      </a:accent6>
      <a:hlink>
        <a:srgbClr val="0099FF"/>
      </a:hlink>
      <a:folHlink>
        <a:srgbClr val="FFFF66"/>
      </a:folHlink>
    </a:clrScheme>
    <a:fontScheme name="SNS-review-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NS-review-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NS-review-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NS-review-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NS-review-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NS-review-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NS-review-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NS-review-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N:\Publishing\Publishing\March DOE Review\templates\SNS-review-TEMPLATE.pot</Template>
  <TotalTime>27548</TotalTime>
  <Words>1548</Words>
  <Application>Microsoft Macintosh PowerPoint</Application>
  <PresentationFormat>On-screen Show (4:3)</PresentationFormat>
  <Paragraphs>286</Paragraphs>
  <Slides>33</Slides>
  <Notes>15</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36" baseType="lpstr">
      <vt:lpstr>SNS-review-TEMPLATE</vt:lpstr>
      <vt:lpstr>Equation</vt:lpstr>
      <vt:lpstr>Chart</vt:lpstr>
      <vt:lpstr>BNL Laser Profile, Energy and Space Charge Potential Monitor </vt:lpstr>
      <vt:lpstr>Acknowledgements </vt:lpstr>
      <vt:lpstr>OUTLINE</vt:lpstr>
      <vt:lpstr>PowerPoint Presentation</vt:lpstr>
      <vt:lpstr>LINAC Beam Parameters</vt:lpstr>
      <vt:lpstr>Linac  Beam Parameters</vt:lpstr>
      <vt:lpstr> Laser profile and  energy measurement devices build by BNL</vt:lpstr>
      <vt:lpstr> MEBT  </vt:lpstr>
      <vt:lpstr>Layout of  Existing BLIP Beam Line</vt:lpstr>
      <vt:lpstr>2000,colloboration with SNS</vt:lpstr>
      <vt:lpstr> 200 MeV: collaboration with SNS</vt:lpstr>
      <vt:lpstr>  2007: collaboration with FNAL</vt:lpstr>
      <vt:lpstr>De attached electron Energy measurement</vt:lpstr>
      <vt:lpstr>Space Charge Potential DC Beam</vt:lpstr>
      <vt:lpstr>KOBRA Simulations</vt:lpstr>
      <vt:lpstr>SCP Bunched Beam</vt:lpstr>
      <vt:lpstr>Buncher ON, Full Current </vt:lpstr>
      <vt:lpstr>PowerPoint Presentation</vt:lpstr>
      <vt:lpstr>Electron Energy at Detector</vt:lpstr>
      <vt:lpstr>Beam Parameters Used in Calculations</vt:lpstr>
      <vt:lpstr> Energy Measurement</vt:lpstr>
      <vt:lpstr>  HEBT LPM</vt:lpstr>
      <vt:lpstr>PowerPoint Presentation</vt:lpstr>
      <vt:lpstr>2009: Gas Stripped Electron Energy Measurement   </vt:lpstr>
      <vt:lpstr>PowerPoint Presentation</vt:lpstr>
      <vt:lpstr>2010: Profile measurement By LPM at HEBT </vt:lpstr>
      <vt:lpstr>2013 New Fiber laser for HEBT LPM</vt:lpstr>
      <vt:lpstr>NEW LPM will be install in the BLIP line </vt:lpstr>
      <vt:lpstr>Operation for BLIP LPM</vt:lpstr>
      <vt:lpstr>Electron tracks from BLIP-beam</vt:lpstr>
      <vt:lpstr>TLD Readings in the BLIP Spur During Operations</vt:lpstr>
      <vt:lpstr>Life time of fiber</vt:lpstr>
      <vt:lpstr>Conclusions</vt:lpstr>
    </vt:vector>
  </TitlesOfParts>
  <Company>SNS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Mirabella, Kerry A</dc:creator>
  <cp:lastModifiedBy>Deepak Raparia</cp:lastModifiedBy>
  <cp:revision>388</cp:revision>
  <cp:lastPrinted>2013-09-04T19:46:44Z</cp:lastPrinted>
  <dcterms:created xsi:type="dcterms:W3CDTF">2000-02-17T14:31:25Z</dcterms:created>
  <dcterms:modified xsi:type="dcterms:W3CDTF">2013-09-26T13:03:18Z</dcterms:modified>
</cp:coreProperties>
</file>