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0"/>
  </p:notesMasterIdLst>
  <p:handoutMasterIdLst>
    <p:handoutMasterId r:id="rId21"/>
  </p:handoutMasterIdLst>
  <p:sldIdLst>
    <p:sldId id="256" r:id="rId2"/>
    <p:sldId id="273" r:id="rId3"/>
    <p:sldId id="258" r:id="rId4"/>
    <p:sldId id="259" r:id="rId5"/>
    <p:sldId id="260" r:id="rId6"/>
    <p:sldId id="261" r:id="rId7"/>
    <p:sldId id="263" r:id="rId8"/>
    <p:sldId id="269" r:id="rId9"/>
    <p:sldId id="274" r:id="rId10"/>
    <p:sldId id="264" r:id="rId11"/>
    <p:sldId id="265" r:id="rId12"/>
    <p:sldId id="266" r:id="rId13"/>
    <p:sldId id="268" r:id="rId14"/>
    <p:sldId id="262" r:id="rId15"/>
    <p:sldId id="267" r:id="rId16"/>
    <p:sldId id="272" r:id="rId17"/>
    <p:sldId id="270" r:id="rId18"/>
    <p:sldId id="271" r:id="rId19"/>
  </p:sldIdLst>
  <p:sldSz cx="9144000" cy="6858000" type="screen4x3"/>
  <p:notesSz cx="70104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CED001"/>
    <a:srgbClr val="00AE00"/>
    <a:srgbClr val="D2DCF2"/>
    <a:srgbClr val="B2B2B2"/>
    <a:srgbClr val="A6A6A6"/>
    <a:srgbClr val="4D4D4D"/>
    <a:srgbClr val="00539B"/>
    <a:srgbClr val="5D87A1"/>
    <a:srgbClr val="B30838"/>
    <a:srgbClr val="611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85679" autoAdjust="0"/>
  </p:normalViewPr>
  <p:slideViewPr>
    <p:cSldViewPr snapToGrid="0">
      <p:cViewPr>
        <p:scale>
          <a:sx n="100" d="100"/>
          <a:sy n="100" d="100"/>
        </p:scale>
        <p:origin x="-127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6" d="100"/>
          <a:sy n="96" d="100"/>
        </p:scale>
        <p:origin x="-2832" y="-120"/>
      </p:cViewPr>
      <p:guideLst>
        <p:guide orient="horz" pos="292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BD86D-4A27-2249-9922-B33721D02835}" type="doc">
      <dgm:prSet loTypeId="urn:microsoft.com/office/officeart/2005/8/layout/venn1" loCatId="" qsTypeId="urn:microsoft.com/office/officeart/2005/8/quickstyle/simple4" qsCatId="simple" csTypeId="urn:microsoft.com/office/officeart/2005/8/colors/accent1_2" csCatId="accent1" phldr="1"/>
      <dgm:spPr/>
    </dgm:pt>
    <dgm:pt modelId="{1DF3C246-3C72-4F4C-93F3-3B75F008FED4}">
      <dgm:prSet phldrT="[Text]"/>
      <dgm:spPr/>
      <dgm:t>
        <a:bodyPr/>
        <a:lstStyle/>
        <a:p>
          <a:r>
            <a:rPr lang="en-US" b="1" dirty="0" smtClean="0"/>
            <a:t>High average power</a:t>
          </a:r>
          <a:endParaRPr lang="en-US" b="1" dirty="0"/>
        </a:p>
      </dgm:t>
    </dgm:pt>
    <dgm:pt modelId="{0A1CE347-311B-7645-BB74-23673D44139C}" type="parTrans" cxnId="{951A4929-2AED-7349-8C2F-2A2B3CEC5DDA}">
      <dgm:prSet/>
      <dgm:spPr/>
      <dgm:t>
        <a:bodyPr/>
        <a:lstStyle/>
        <a:p>
          <a:endParaRPr lang="en-US"/>
        </a:p>
      </dgm:t>
    </dgm:pt>
    <dgm:pt modelId="{BB2DF59A-723B-3940-876C-CC600EF0D879}" type="sibTrans" cxnId="{951A4929-2AED-7349-8C2F-2A2B3CEC5DDA}">
      <dgm:prSet/>
      <dgm:spPr/>
      <dgm:t>
        <a:bodyPr/>
        <a:lstStyle/>
        <a:p>
          <a:endParaRPr lang="en-US"/>
        </a:p>
      </dgm:t>
    </dgm:pt>
    <dgm:pt modelId="{D0F2DF7D-F8A9-9C4C-8329-3D3D6966D2F9}">
      <dgm:prSet phldrT="[Text]"/>
      <dgm:spPr/>
      <dgm:t>
        <a:bodyPr/>
        <a:lstStyle/>
        <a:p>
          <a:r>
            <a:rPr lang="en-US" b="1" dirty="0" smtClean="0"/>
            <a:t>High peak power</a:t>
          </a:r>
          <a:endParaRPr lang="en-US" b="1" dirty="0"/>
        </a:p>
      </dgm:t>
    </dgm:pt>
    <dgm:pt modelId="{5AF02664-2CDF-4D4C-9A6B-BE82C21AA399}" type="parTrans" cxnId="{1B100A73-F728-F845-9245-7675B0AEF95F}">
      <dgm:prSet/>
      <dgm:spPr/>
      <dgm:t>
        <a:bodyPr/>
        <a:lstStyle/>
        <a:p>
          <a:endParaRPr lang="en-US"/>
        </a:p>
      </dgm:t>
    </dgm:pt>
    <dgm:pt modelId="{7556F154-CF94-7644-AEDC-DC35701DF6AF}" type="sibTrans" cxnId="{1B100A73-F728-F845-9245-7675B0AEF95F}">
      <dgm:prSet/>
      <dgm:spPr/>
      <dgm:t>
        <a:bodyPr/>
        <a:lstStyle/>
        <a:p>
          <a:endParaRPr lang="en-US"/>
        </a:p>
      </dgm:t>
    </dgm:pt>
    <dgm:pt modelId="{D29742D0-A69E-2A40-975E-D26F30EC88ED}" type="pres">
      <dgm:prSet presAssocID="{EA9BD86D-4A27-2249-9922-B33721D02835}" presName="compositeShape" presStyleCnt="0">
        <dgm:presLayoutVars>
          <dgm:chMax val="7"/>
          <dgm:dir/>
          <dgm:resizeHandles val="exact"/>
        </dgm:presLayoutVars>
      </dgm:prSet>
      <dgm:spPr/>
    </dgm:pt>
    <dgm:pt modelId="{3CA1EE06-881F-CF4C-A99F-556247EBA577}" type="pres">
      <dgm:prSet presAssocID="{1DF3C246-3C72-4F4C-93F3-3B75F008FED4}" presName="circ1" presStyleLbl="vennNode1" presStyleIdx="0" presStyleCnt="2" custLinFactNeighborX="-8924"/>
      <dgm:spPr/>
      <dgm:t>
        <a:bodyPr/>
        <a:lstStyle/>
        <a:p>
          <a:endParaRPr lang="en-US"/>
        </a:p>
      </dgm:t>
    </dgm:pt>
    <dgm:pt modelId="{82D00000-0A7D-3545-8DAD-DD7642999930}" type="pres">
      <dgm:prSet presAssocID="{1DF3C246-3C72-4F4C-93F3-3B75F008FED4}" presName="circ1Tx" presStyleLbl="revTx" presStyleIdx="0" presStyleCnt="0">
        <dgm:presLayoutVars>
          <dgm:chMax val="0"/>
          <dgm:chPref val="0"/>
          <dgm:bulletEnabled val="1"/>
        </dgm:presLayoutVars>
      </dgm:prSet>
      <dgm:spPr/>
      <dgm:t>
        <a:bodyPr/>
        <a:lstStyle/>
        <a:p>
          <a:endParaRPr lang="en-US"/>
        </a:p>
      </dgm:t>
    </dgm:pt>
    <dgm:pt modelId="{6BD68DE5-0AA7-9F45-A07B-7F7A35E7F8FD}" type="pres">
      <dgm:prSet presAssocID="{D0F2DF7D-F8A9-9C4C-8329-3D3D6966D2F9}" presName="circ2" presStyleLbl="vennNode1" presStyleIdx="1" presStyleCnt="2" custLinFactNeighborX="8924"/>
      <dgm:spPr/>
      <dgm:t>
        <a:bodyPr/>
        <a:lstStyle/>
        <a:p>
          <a:endParaRPr lang="en-US"/>
        </a:p>
      </dgm:t>
    </dgm:pt>
    <dgm:pt modelId="{70AE0FEE-72CB-AA41-B5B4-C8AEB6EADBE1}" type="pres">
      <dgm:prSet presAssocID="{D0F2DF7D-F8A9-9C4C-8329-3D3D6966D2F9}" presName="circ2Tx" presStyleLbl="revTx" presStyleIdx="0" presStyleCnt="0">
        <dgm:presLayoutVars>
          <dgm:chMax val="0"/>
          <dgm:chPref val="0"/>
          <dgm:bulletEnabled val="1"/>
        </dgm:presLayoutVars>
      </dgm:prSet>
      <dgm:spPr/>
      <dgm:t>
        <a:bodyPr/>
        <a:lstStyle/>
        <a:p>
          <a:endParaRPr lang="en-US"/>
        </a:p>
      </dgm:t>
    </dgm:pt>
  </dgm:ptLst>
  <dgm:cxnLst>
    <dgm:cxn modelId="{951A4929-2AED-7349-8C2F-2A2B3CEC5DDA}" srcId="{EA9BD86D-4A27-2249-9922-B33721D02835}" destId="{1DF3C246-3C72-4F4C-93F3-3B75F008FED4}" srcOrd="0" destOrd="0" parTransId="{0A1CE347-311B-7645-BB74-23673D44139C}" sibTransId="{BB2DF59A-723B-3940-876C-CC600EF0D879}"/>
    <dgm:cxn modelId="{EC3A4B07-7AD1-9B46-80AE-84ACCC55161F}" type="presOf" srcId="{1DF3C246-3C72-4F4C-93F3-3B75F008FED4}" destId="{3CA1EE06-881F-CF4C-A99F-556247EBA577}" srcOrd="0" destOrd="0" presId="urn:microsoft.com/office/officeart/2005/8/layout/venn1"/>
    <dgm:cxn modelId="{668DDFAC-F527-7E41-9677-8E406C4F8EF7}" type="presOf" srcId="{1DF3C246-3C72-4F4C-93F3-3B75F008FED4}" destId="{82D00000-0A7D-3545-8DAD-DD7642999930}" srcOrd="1" destOrd="0" presId="urn:microsoft.com/office/officeart/2005/8/layout/venn1"/>
    <dgm:cxn modelId="{8503BAD0-25D6-204A-8689-8F87DE5B58FE}" type="presOf" srcId="{D0F2DF7D-F8A9-9C4C-8329-3D3D6966D2F9}" destId="{70AE0FEE-72CB-AA41-B5B4-C8AEB6EADBE1}" srcOrd="1" destOrd="0" presId="urn:microsoft.com/office/officeart/2005/8/layout/venn1"/>
    <dgm:cxn modelId="{18AE396C-F5F5-5D47-9E6E-53C134C335DF}" type="presOf" srcId="{EA9BD86D-4A27-2249-9922-B33721D02835}" destId="{D29742D0-A69E-2A40-975E-D26F30EC88ED}" srcOrd="0" destOrd="0" presId="urn:microsoft.com/office/officeart/2005/8/layout/venn1"/>
    <dgm:cxn modelId="{955E2096-DFCF-F242-BB56-8994DF7DE608}" type="presOf" srcId="{D0F2DF7D-F8A9-9C4C-8329-3D3D6966D2F9}" destId="{6BD68DE5-0AA7-9F45-A07B-7F7A35E7F8FD}" srcOrd="0" destOrd="0" presId="urn:microsoft.com/office/officeart/2005/8/layout/venn1"/>
    <dgm:cxn modelId="{1B100A73-F728-F845-9245-7675B0AEF95F}" srcId="{EA9BD86D-4A27-2249-9922-B33721D02835}" destId="{D0F2DF7D-F8A9-9C4C-8329-3D3D6966D2F9}" srcOrd="1" destOrd="0" parTransId="{5AF02664-2CDF-4D4C-9A6B-BE82C21AA399}" sibTransId="{7556F154-CF94-7644-AEDC-DC35701DF6AF}"/>
    <dgm:cxn modelId="{1AA6ABB4-2F63-A545-8A54-59F98EB0C26B}" type="presParOf" srcId="{D29742D0-A69E-2A40-975E-D26F30EC88ED}" destId="{3CA1EE06-881F-CF4C-A99F-556247EBA577}" srcOrd="0" destOrd="0" presId="urn:microsoft.com/office/officeart/2005/8/layout/venn1"/>
    <dgm:cxn modelId="{C02F9C62-737E-4B47-B528-F3389BE3431E}" type="presParOf" srcId="{D29742D0-A69E-2A40-975E-D26F30EC88ED}" destId="{82D00000-0A7D-3545-8DAD-DD7642999930}" srcOrd="1" destOrd="0" presId="urn:microsoft.com/office/officeart/2005/8/layout/venn1"/>
    <dgm:cxn modelId="{12C4C25A-73E3-5C4D-9E97-02C92F6FA22D}" type="presParOf" srcId="{D29742D0-A69E-2A40-975E-D26F30EC88ED}" destId="{6BD68DE5-0AA7-9F45-A07B-7F7A35E7F8FD}" srcOrd="2" destOrd="0" presId="urn:microsoft.com/office/officeart/2005/8/layout/venn1"/>
    <dgm:cxn modelId="{CAF0B817-4D27-474A-892D-578DC8F06C2C}" type="presParOf" srcId="{D29742D0-A69E-2A40-975E-D26F30EC88ED}" destId="{70AE0FEE-72CB-AA41-B5B4-C8AEB6EADBE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1EE06-881F-CF4C-A99F-556247EBA577}">
      <dsp:nvSpPr>
        <dsp:cNvPr id="0" name=""/>
        <dsp:cNvSpPr/>
      </dsp:nvSpPr>
      <dsp:spPr>
        <a:xfrm>
          <a:off x="0" y="144653"/>
          <a:ext cx="1437894" cy="1437893"/>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b="1" kern="1200" dirty="0" smtClean="0"/>
            <a:t>High average power</a:t>
          </a:r>
          <a:endParaRPr lang="en-US" sz="1700" b="1" kern="1200" dirty="0"/>
        </a:p>
      </dsp:txBody>
      <dsp:txXfrm>
        <a:off x="200786" y="314211"/>
        <a:ext cx="829056" cy="1098776"/>
      </dsp:txXfrm>
    </dsp:sp>
    <dsp:sp modelId="{6BD68DE5-0AA7-9F45-A07B-7F7A35E7F8FD}">
      <dsp:nvSpPr>
        <dsp:cNvPr id="0" name=""/>
        <dsp:cNvSpPr/>
      </dsp:nvSpPr>
      <dsp:spPr>
        <a:xfrm>
          <a:off x="1152905" y="144653"/>
          <a:ext cx="1437894" cy="1437893"/>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b="1" kern="1200" dirty="0" smtClean="0"/>
            <a:t>High peak power</a:t>
          </a:r>
          <a:endParaRPr lang="en-US" sz="1700" b="1" kern="1200" dirty="0"/>
        </a:p>
      </dsp:txBody>
      <dsp:txXfrm>
        <a:off x="1560956" y="314211"/>
        <a:ext cx="829056" cy="10987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2151C11E-1A00-48AF-8C08-97C362C67874}" type="datetimeFigureOut">
              <a:rPr lang="en-US" smtClean="0"/>
              <a:pPr/>
              <a:t>9/23/2013</a:t>
            </a:fld>
            <a:endParaRPr lang="en-US"/>
          </a:p>
        </p:txBody>
      </p:sp>
      <p:sp>
        <p:nvSpPr>
          <p:cNvPr id="4" name="Footer Placeholder 3"/>
          <p:cNvSpPr>
            <a:spLocks noGrp="1"/>
          </p:cNvSpPr>
          <p:nvPr>
            <p:ph type="ftr" sz="quarter" idx="2"/>
          </p:nvPr>
        </p:nvSpPr>
        <p:spPr>
          <a:xfrm>
            <a:off x="0" y="8805863"/>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05863"/>
            <a:ext cx="3038475" cy="463550"/>
          </a:xfrm>
          <a:prstGeom prst="rect">
            <a:avLst/>
          </a:prstGeom>
        </p:spPr>
        <p:txBody>
          <a:bodyPr vert="horz" lIns="91440" tIns="45720" rIns="91440" bIns="45720" rtlCol="0" anchor="b"/>
          <a:lstStyle>
            <a:lvl1pPr algn="r">
              <a:defRPr sz="1200"/>
            </a:lvl1pPr>
          </a:lstStyle>
          <a:p>
            <a:fld id="{2AFFDF9B-F3F5-4382-A25B-4EAA3B410B8E}" type="slidenum">
              <a:rPr lang="en-US" smtClean="0"/>
              <a:pPr/>
              <a:t>‹#›</a:t>
            </a:fld>
            <a:endParaRPr lang="en-US"/>
          </a:p>
        </p:txBody>
      </p:sp>
    </p:spTree>
    <p:extLst>
      <p:ext uri="{BB962C8B-B14F-4D97-AF65-F5344CB8AC3E}">
        <p14:creationId xmlns:p14="http://schemas.microsoft.com/office/powerpoint/2010/main" val="698607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18" tIns="46510" rIns="93018" bIns="4651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970938" y="0"/>
            <a:ext cx="3037840" cy="463550"/>
          </a:xfrm>
          <a:prstGeom prst="rect">
            <a:avLst/>
          </a:prstGeom>
        </p:spPr>
        <p:txBody>
          <a:bodyPr vert="horz" lIns="93018" tIns="46510" rIns="93018" bIns="46510" rtlCol="0"/>
          <a:lstStyle>
            <a:lvl1pPr algn="r">
              <a:defRPr sz="1200">
                <a:latin typeface="Arial" pitchFamily="34" charset="0"/>
              </a:defRPr>
            </a:lvl1pPr>
          </a:lstStyle>
          <a:p>
            <a:fld id="{8C7BB64C-82E2-466C-9C50-B2DA6307AB11}" type="datetimeFigureOut">
              <a:rPr lang="en-US" smtClean="0"/>
              <a:pPr/>
              <a:t>9/23/2013</a:t>
            </a:fld>
            <a:endParaRPr lang="en-US" dirty="0"/>
          </a:p>
        </p:txBody>
      </p:sp>
      <p:sp>
        <p:nvSpPr>
          <p:cNvPr id="4" name="Slide Image Placeholder 3"/>
          <p:cNvSpPr>
            <a:spLocks noGrp="1" noRot="1" noChangeAspect="1"/>
          </p:cNvSpPr>
          <p:nvPr>
            <p:ph type="sldImg" idx="2"/>
          </p:nvPr>
        </p:nvSpPr>
        <p:spPr>
          <a:xfrm>
            <a:off x="1187450" y="696913"/>
            <a:ext cx="4635500" cy="3476625"/>
          </a:xfrm>
          <a:prstGeom prst="rect">
            <a:avLst/>
          </a:prstGeom>
          <a:noFill/>
          <a:ln w="12700">
            <a:solidFill>
              <a:prstClr val="black"/>
            </a:solidFill>
          </a:ln>
        </p:spPr>
        <p:txBody>
          <a:bodyPr vert="horz" lIns="93018" tIns="46510" rIns="93018" bIns="46510" rtlCol="0" anchor="ctr"/>
          <a:lstStyle/>
          <a:p>
            <a:endParaRPr lang="en-US" dirty="0"/>
          </a:p>
        </p:txBody>
      </p:sp>
      <p:sp>
        <p:nvSpPr>
          <p:cNvPr id="5" name="Notes Placeholder 4"/>
          <p:cNvSpPr>
            <a:spLocks noGrp="1"/>
          </p:cNvSpPr>
          <p:nvPr>
            <p:ph type="body" sz="quarter" idx="3"/>
          </p:nvPr>
        </p:nvSpPr>
        <p:spPr>
          <a:xfrm>
            <a:off x="701040" y="4403725"/>
            <a:ext cx="5608320" cy="4171950"/>
          </a:xfrm>
          <a:prstGeom prst="rect">
            <a:avLst/>
          </a:prstGeom>
        </p:spPr>
        <p:txBody>
          <a:bodyPr vert="horz" lIns="93018" tIns="46510" rIns="93018" bIns="4651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05842"/>
            <a:ext cx="3037840" cy="463550"/>
          </a:xfrm>
          <a:prstGeom prst="rect">
            <a:avLst/>
          </a:prstGeom>
        </p:spPr>
        <p:txBody>
          <a:bodyPr vert="horz" lIns="93018" tIns="46510" rIns="93018" bIns="4651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970938" y="8805842"/>
            <a:ext cx="3037840" cy="463550"/>
          </a:xfrm>
          <a:prstGeom prst="rect">
            <a:avLst/>
          </a:prstGeom>
        </p:spPr>
        <p:txBody>
          <a:bodyPr vert="horz" lIns="93018" tIns="46510" rIns="93018" bIns="46510" rtlCol="0" anchor="b"/>
          <a:lstStyle>
            <a:lvl1pPr algn="r">
              <a:defRPr sz="1200">
                <a:latin typeface="Arial" pitchFamily="34" charset="0"/>
              </a:defRPr>
            </a:lvl1pPr>
          </a:lstStyle>
          <a:p>
            <a:fld id="{A778FBA5-F957-4CE9-A734-9CFA9C4F5603}" type="slidenum">
              <a:rPr lang="en-US" smtClean="0"/>
              <a:pPr/>
              <a:t>‹#›</a:t>
            </a:fld>
            <a:endParaRPr lang="en-US" dirty="0"/>
          </a:p>
        </p:txBody>
      </p:sp>
    </p:spTree>
    <p:extLst>
      <p:ext uri="{BB962C8B-B14F-4D97-AF65-F5344CB8AC3E}">
        <p14:creationId xmlns:p14="http://schemas.microsoft.com/office/powerpoint/2010/main" val="2259545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page.</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a:t>
            </a:fld>
            <a:endParaRPr lang="en-US" dirty="0"/>
          </a:p>
        </p:txBody>
      </p:sp>
    </p:spTree>
    <p:extLst>
      <p:ext uri="{BB962C8B-B14F-4D97-AF65-F5344CB8AC3E}">
        <p14:creationId xmlns:p14="http://schemas.microsoft.com/office/powerpoint/2010/main" val="412161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built a proof-of-principle </a:t>
            </a:r>
            <a:r>
              <a:rPr lang="en-US" dirty="0" err="1" smtClean="0"/>
              <a:t>Yb:YLF</a:t>
            </a:r>
            <a:r>
              <a:rPr lang="en-US" dirty="0" smtClean="0"/>
              <a:t> laser operating in the 100-W class at 995 nm with ns-class pulsed waveform.  This laser performed with near diffraction limited beam quality.  Operation was very efficient (75% slope efficiency) requiring very modest amounts of liquid nitrogen for cooling.</a:t>
            </a:r>
          </a:p>
          <a:p>
            <a:endParaRPr lang="en-US" dirty="0"/>
          </a:p>
        </p:txBody>
      </p:sp>
      <p:sp>
        <p:nvSpPr>
          <p:cNvPr id="4" name="Slide Number Placeholder 3"/>
          <p:cNvSpPr>
            <a:spLocks noGrp="1"/>
          </p:cNvSpPr>
          <p:nvPr>
            <p:ph type="sldNum" sz="quarter" idx="10"/>
          </p:nvPr>
        </p:nvSpPr>
        <p:spPr/>
        <p:txBody>
          <a:bodyPr/>
          <a:lstStyle/>
          <a:p>
            <a:fld id="{E06F7A6C-718A-49E3-A289-6F71C36AB4A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Cryogenically cooled </a:t>
            </a:r>
            <a:r>
              <a:rPr lang="en-US" dirty="0" err="1" smtClean="0"/>
              <a:t>Yb:YLF</a:t>
            </a:r>
            <a:r>
              <a:rPr lang="en-US" dirty="0" smtClean="0"/>
              <a:t>, however, provides a path to </a:t>
            </a:r>
            <a:r>
              <a:rPr lang="en-US" dirty="0" err="1" smtClean="0"/>
              <a:t>killowatt</a:t>
            </a:r>
            <a:r>
              <a:rPr lang="en-US" dirty="0" smtClean="0"/>
              <a:t>-class </a:t>
            </a:r>
            <a:r>
              <a:rPr lang="en-US" dirty="0" err="1" smtClean="0"/>
              <a:t>femtosecond</a:t>
            </a:r>
            <a:r>
              <a:rPr lang="en-US" dirty="0" smtClean="0"/>
              <a:t> pulse operation.  It has a gain bandwidth which is significantly broader than </a:t>
            </a:r>
            <a:r>
              <a:rPr lang="en-US" dirty="0" err="1" smtClean="0"/>
              <a:t>Yb:YAG</a:t>
            </a:r>
            <a:r>
              <a:rPr lang="en-US" dirty="0" smtClean="0"/>
              <a:t>.  It has excellent thermo-optic properties, allows for direct diode pumping, and high efficiency.</a:t>
            </a:r>
          </a:p>
          <a:p>
            <a:r>
              <a:rPr lang="en-US" dirty="0" smtClean="0"/>
              <a:t>The amplifier system is composed of the following elements:</a:t>
            </a:r>
          </a:p>
          <a:p>
            <a:pPr>
              <a:buFont typeface="Arial" pitchFamily="34" charset="0"/>
              <a:buChar char="•"/>
            </a:pPr>
            <a:r>
              <a:rPr lang="en-US" dirty="0" smtClean="0"/>
              <a:t>A </a:t>
            </a:r>
            <a:r>
              <a:rPr lang="en-US" dirty="0" err="1" smtClean="0"/>
              <a:t>titanium:sapphire</a:t>
            </a:r>
            <a:r>
              <a:rPr lang="en-US" dirty="0" smtClean="0"/>
              <a:t> master oscillator which produces the seed pulses.</a:t>
            </a:r>
          </a:p>
          <a:p>
            <a:pPr>
              <a:buFont typeface="Arial" pitchFamily="34" charset="0"/>
              <a:buChar char="•"/>
            </a:pPr>
            <a:r>
              <a:rPr lang="en-US" dirty="0" smtClean="0"/>
              <a:t>A grating based pulse stretcher which increases the pulse duration to 400 ps.</a:t>
            </a:r>
          </a:p>
          <a:p>
            <a:pPr>
              <a:buFont typeface="Arial" pitchFamily="34" charset="0"/>
              <a:buChar char="•"/>
            </a:pPr>
            <a:r>
              <a:rPr lang="en-US" dirty="0" smtClean="0"/>
              <a:t>An RTP pulse picker which reduces the pulse repetition frequency.</a:t>
            </a:r>
          </a:p>
          <a:p>
            <a:pPr>
              <a:buFont typeface="Arial" pitchFamily="34" charset="0"/>
              <a:buChar char="•"/>
            </a:pPr>
            <a:r>
              <a:rPr lang="en-US" dirty="0" smtClean="0"/>
              <a:t>A regenerative pre amplifier which amplifier to 10 W.</a:t>
            </a:r>
          </a:p>
          <a:p>
            <a:pPr>
              <a:buFont typeface="Arial" pitchFamily="34" charset="0"/>
              <a:buChar char="•"/>
            </a:pPr>
            <a:r>
              <a:rPr lang="en-US" dirty="0" smtClean="0"/>
              <a:t>A power amplifier which amplifies to 100 W.</a:t>
            </a:r>
          </a:p>
          <a:p>
            <a:pPr>
              <a:buFont typeface="Arial" pitchFamily="34" charset="0"/>
              <a:buChar char="•"/>
            </a:pPr>
            <a:r>
              <a:rPr lang="en-US" dirty="0" smtClean="0"/>
              <a:t>A grating pulse compressor which compressed the pulses to sub-</a:t>
            </a:r>
            <a:r>
              <a:rPr lang="en-US" dirty="0" err="1" smtClean="0"/>
              <a:t>picosecond</a:t>
            </a:r>
            <a:r>
              <a:rPr lang="en-US" dirty="0" smtClean="0"/>
              <a:t> duration.</a:t>
            </a:r>
          </a:p>
          <a:p>
            <a:pPr>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E06F7A6C-718A-49E3-A289-6F71C36AB4A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a:defRPr/>
            </a:pPr>
            <a:r>
              <a:rPr lang="en-US" dirty="0" smtClean="0"/>
              <a:t>The amplified power out of the regenerative amplifier is 10 W at 46 W of absorbed pump power.  The amplified pulse energy is 1 </a:t>
            </a:r>
            <a:r>
              <a:rPr lang="en-US" dirty="0" err="1" smtClean="0"/>
              <a:t>mJ</a:t>
            </a:r>
            <a:r>
              <a:rPr lang="en-US" dirty="0" smtClean="0"/>
              <a:t> at 10 kHz PRF.  We use a beam profiler to measure the beam diameter at several locations after the output.  From the beam divergence we find that the beam quality is diffraction limited to within the accuracy of our measurement.</a:t>
            </a:r>
          </a:p>
          <a:p>
            <a:pPr>
              <a:defRPr/>
            </a:pPr>
            <a:endParaRPr lang="en-US" dirty="0" smtClean="0"/>
          </a:p>
          <a:p>
            <a:pPr>
              <a:defRPr/>
            </a:pPr>
            <a:r>
              <a:rPr lang="en-US" dirty="0" smtClean="0"/>
              <a:t>The power amplifier is operated at a constant pump power while the input power is controlled by a half-wave plate that redirects some fraction of RA output off a polarizer.  This maintains a consistent level of thermal focusing so the compensating optics do not need to be readjusted.  The gain elements absorb 280 W of the incident 350 W pump light.  The output power as a function of input from the RA is shown in the figure.  At full power the output reaches 106 W, corresponding to 10.6 </a:t>
            </a:r>
            <a:r>
              <a:rPr lang="en-US" dirty="0" err="1" smtClean="0"/>
              <a:t>mJ</a:t>
            </a:r>
            <a:r>
              <a:rPr lang="en-US" dirty="0" smtClean="0"/>
              <a:t> pulse energy.  The beam has an M</a:t>
            </a:r>
            <a:r>
              <a:rPr lang="en-US" baseline="30000" dirty="0" smtClean="0"/>
              <a:t>2</a:t>
            </a:r>
            <a:r>
              <a:rPr lang="en-US" dirty="0" smtClean="0"/>
              <a:t> of 1.3, as inferred from the beam divergence.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06F7A6C-718A-49E3-A289-6F71C36AB4A0}" type="slidenum">
              <a:rPr lang="en-US" smtClean="0"/>
              <a:pPr/>
              <a:t>12</a:t>
            </a:fld>
            <a:endParaRPr lang="en-US"/>
          </a:p>
        </p:txBody>
      </p:sp>
      <p:sp>
        <p:nvSpPr>
          <p:cNvPr id="6" name="Notes Placeholder 2"/>
          <p:cNvSpPr txBox="1">
            <a:spLocks/>
          </p:cNvSpPr>
          <p:nvPr/>
        </p:nvSpPr>
        <p:spPr>
          <a:xfrm>
            <a:off x="853440" y="4555709"/>
            <a:ext cx="5608320" cy="4171950"/>
          </a:xfrm>
          <a:prstGeom prst="rect">
            <a:avLst/>
          </a:prstGeom>
        </p:spPr>
        <p:txBody>
          <a:bodyPr vert="horz" lIns="93177" tIns="46589" rIns="93177" bIns="46589"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a:t>
            </a:r>
            <a:r>
              <a:rPr lang="en-US" baseline="0" dirty="0" smtClean="0"/>
              <a:t> the output spectrum and pulse width of this femtosecond laser system as the energy per pulse increases. There is beginning to be a bit of pulse broadening caused by nonlinear phase.</a:t>
            </a:r>
            <a:endParaRPr lang="en-US" dirty="0" smtClean="0"/>
          </a:p>
          <a:p>
            <a:endParaRPr lang="en-US" dirty="0"/>
          </a:p>
        </p:txBody>
      </p:sp>
      <p:sp>
        <p:nvSpPr>
          <p:cNvPr id="4" name="Slide Number Placeholder 3"/>
          <p:cNvSpPr>
            <a:spLocks noGrp="1"/>
          </p:cNvSpPr>
          <p:nvPr>
            <p:ph type="sldNum" sz="quarter" idx="10"/>
          </p:nvPr>
        </p:nvSpPr>
        <p:spPr/>
        <p:txBody>
          <a:bodyPr/>
          <a:lstStyle/>
          <a:p>
            <a:fld id="{E06F7A6C-718A-49E3-A289-6F71C36AB4A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29">
              <a:defRPr sz="2400">
                <a:solidFill>
                  <a:schemeClr val="tx1"/>
                </a:solidFill>
                <a:latin typeface="Arial" charset="0"/>
                <a:ea typeface="ＭＳ Ｐゴシック" charset="0"/>
                <a:cs typeface="ＭＳ Ｐゴシック" charset="0"/>
              </a:defRPr>
            </a:lvl1pPr>
            <a:lvl2pPr marL="38458976" indent="-37995421" defTabSz="930329">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3555" eaLnBrk="0" fontAlgn="base" hangingPunct="0">
              <a:spcBef>
                <a:spcPct val="0"/>
              </a:spcBef>
              <a:spcAft>
                <a:spcPct val="0"/>
              </a:spcAft>
              <a:defRPr sz="2400">
                <a:solidFill>
                  <a:schemeClr val="tx1"/>
                </a:solidFill>
                <a:latin typeface="Arial" charset="0"/>
                <a:ea typeface="ＭＳ Ｐゴシック" charset="0"/>
              </a:defRPr>
            </a:lvl6pPr>
            <a:lvl7pPr marL="927110" eaLnBrk="0" fontAlgn="base" hangingPunct="0">
              <a:spcBef>
                <a:spcPct val="0"/>
              </a:spcBef>
              <a:spcAft>
                <a:spcPct val="0"/>
              </a:spcAft>
              <a:defRPr sz="2400">
                <a:solidFill>
                  <a:schemeClr val="tx1"/>
                </a:solidFill>
                <a:latin typeface="Arial" charset="0"/>
                <a:ea typeface="ＭＳ Ｐゴシック" charset="0"/>
              </a:defRPr>
            </a:lvl7pPr>
            <a:lvl8pPr marL="1390665" eaLnBrk="0" fontAlgn="base" hangingPunct="0">
              <a:spcBef>
                <a:spcPct val="0"/>
              </a:spcBef>
              <a:spcAft>
                <a:spcPct val="0"/>
              </a:spcAft>
              <a:defRPr sz="2400">
                <a:solidFill>
                  <a:schemeClr val="tx1"/>
                </a:solidFill>
                <a:latin typeface="Arial" charset="0"/>
                <a:ea typeface="ＭＳ Ｐゴシック" charset="0"/>
              </a:defRPr>
            </a:lvl8pPr>
            <a:lvl9pPr marL="1854220" eaLnBrk="0" fontAlgn="base" hangingPunct="0">
              <a:spcBef>
                <a:spcPct val="0"/>
              </a:spcBef>
              <a:spcAft>
                <a:spcPct val="0"/>
              </a:spcAft>
              <a:defRPr sz="2400">
                <a:solidFill>
                  <a:schemeClr val="tx1"/>
                </a:solidFill>
                <a:latin typeface="Arial" charset="0"/>
                <a:ea typeface="ＭＳ Ｐゴシック" charset="0"/>
              </a:defRPr>
            </a:lvl9pPr>
          </a:lstStyle>
          <a:p>
            <a:fld id="{5F8552FD-EC50-AD43-BEE9-2B9B2D600A2C}" type="slidenum">
              <a:rPr lang="en-US" sz="1200">
                <a:latin typeface="Arial"/>
                <a:cs typeface="Arial"/>
              </a:rPr>
              <a:pPr/>
              <a:t>14</a:t>
            </a:fld>
            <a:endParaRPr lang="en-US" sz="1200" dirty="0">
              <a:latin typeface="Arial"/>
              <a:cs typeface="Arial"/>
            </a:endParaRPr>
          </a:p>
        </p:txBody>
      </p:sp>
      <p:sp>
        <p:nvSpPr>
          <p:cNvPr id="53251" name="Rectangle 2"/>
          <p:cNvSpPr>
            <a:spLocks noChangeArrowheads="1"/>
          </p:cNvSpPr>
          <p:nvPr/>
        </p:nvSpPr>
        <p:spPr bwMode="auto">
          <a:xfrm>
            <a:off x="3970938" y="0"/>
            <a:ext cx="3039462" cy="4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711" tIns="46356" rIns="92711" bIns="46356" anchor="ctr"/>
          <a:lstStyle/>
          <a:p>
            <a:endParaRPr lang="en-US"/>
          </a:p>
        </p:txBody>
      </p:sp>
      <p:sp>
        <p:nvSpPr>
          <p:cNvPr id="53252" name="Rectangle 3"/>
          <p:cNvSpPr>
            <a:spLocks noChangeArrowheads="1"/>
          </p:cNvSpPr>
          <p:nvPr/>
        </p:nvSpPr>
        <p:spPr bwMode="auto">
          <a:xfrm>
            <a:off x="0" y="8808649"/>
            <a:ext cx="3037840" cy="4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711" tIns="46356" rIns="92711" bIns="46356" anchor="ctr"/>
          <a:lstStyle/>
          <a:p>
            <a:endParaRPr lang="en-US"/>
          </a:p>
        </p:txBody>
      </p:sp>
      <p:sp>
        <p:nvSpPr>
          <p:cNvPr id="53253" name="Rectangle 4"/>
          <p:cNvSpPr>
            <a:spLocks noChangeArrowheads="1"/>
          </p:cNvSpPr>
          <p:nvPr/>
        </p:nvSpPr>
        <p:spPr bwMode="auto">
          <a:xfrm>
            <a:off x="0" y="0"/>
            <a:ext cx="3037840" cy="4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711" tIns="46356" rIns="92711" bIns="46356" anchor="ctr"/>
          <a:lstStyle/>
          <a:p>
            <a:endParaRPr lang="en-US"/>
          </a:p>
        </p:txBody>
      </p:sp>
      <p:sp>
        <p:nvSpPr>
          <p:cNvPr id="53254" name="Rectangle 5"/>
          <p:cNvSpPr>
            <a:spLocks noChangeArrowheads="1"/>
          </p:cNvSpPr>
          <p:nvPr/>
        </p:nvSpPr>
        <p:spPr bwMode="auto">
          <a:xfrm>
            <a:off x="3969315" y="0"/>
            <a:ext cx="3041086" cy="4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711" tIns="46356" rIns="92711" bIns="46356" anchor="ctr"/>
          <a:lstStyle/>
          <a:p>
            <a:endParaRPr lang="en-US"/>
          </a:p>
        </p:txBody>
      </p:sp>
      <p:sp>
        <p:nvSpPr>
          <p:cNvPr id="53255" name="Rectangle 6"/>
          <p:cNvSpPr>
            <a:spLocks noChangeArrowheads="1"/>
          </p:cNvSpPr>
          <p:nvPr/>
        </p:nvSpPr>
        <p:spPr bwMode="auto">
          <a:xfrm>
            <a:off x="3969315" y="8808649"/>
            <a:ext cx="3041086" cy="4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79" tIns="0" rIns="19379" bIns="0" anchor="b"/>
          <a:lstStyle/>
          <a:p>
            <a:pPr algn="r" defTabSz="930329"/>
            <a:endParaRPr lang="en-US" sz="1000" i="1" dirty="0"/>
          </a:p>
        </p:txBody>
      </p:sp>
      <p:sp>
        <p:nvSpPr>
          <p:cNvPr id="53256" name="Rectangle 7"/>
          <p:cNvSpPr>
            <a:spLocks noChangeArrowheads="1"/>
          </p:cNvSpPr>
          <p:nvPr/>
        </p:nvSpPr>
        <p:spPr bwMode="auto">
          <a:xfrm>
            <a:off x="0" y="8808649"/>
            <a:ext cx="3037840" cy="4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711" tIns="46356" rIns="92711" bIns="46356" anchor="ctr"/>
          <a:lstStyle/>
          <a:p>
            <a:endParaRPr lang="en-US"/>
          </a:p>
        </p:txBody>
      </p:sp>
      <p:sp>
        <p:nvSpPr>
          <p:cNvPr id="53257" name="Rectangle 8"/>
          <p:cNvSpPr>
            <a:spLocks noChangeArrowheads="1"/>
          </p:cNvSpPr>
          <p:nvPr/>
        </p:nvSpPr>
        <p:spPr bwMode="auto">
          <a:xfrm>
            <a:off x="0" y="0"/>
            <a:ext cx="3037840" cy="4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711" tIns="46356" rIns="92711" bIns="46356" anchor="ctr"/>
          <a:lstStyle/>
          <a:p>
            <a:endParaRPr lang="en-US"/>
          </a:p>
        </p:txBody>
      </p:sp>
      <p:sp>
        <p:nvSpPr>
          <p:cNvPr id="53258" name="Rectangle 9"/>
          <p:cNvSpPr>
            <a:spLocks noGrp="1" noRot="1" noChangeAspect="1" noChangeArrowheads="1" noTextEdit="1"/>
          </p:cNvSpPr>
          <p:nvPr>
            <p:ph type="sldImg"/>
          </p:nvPr>
        </p:nvSpPr>
        <p:spPr>
          <a:xfrm>
            <a:off x="1195388" y="701675"/>
            <a:ext cx="4618037" cy="3463925"/>
          </a:xfrm>
          <a:ln cap="flat"/>
        </p:spPr>
      </p:sp>
      <p:sp>
        <p:nvSpPr>
          <p:cNvPr id="53259" name="Rectangle 10"/>
          <p:cNvSpPr>
            <a:spLocks noGrp="1" noChangeArrowheads="1"/>
          </p:cNvSpPr>
          <p:nvPr>
            <p:ph type="body" idx="1"/>
          </p:nvPr>
        </p:nvSpPr>
        <p:spPr>
          <a:xfrm>
            <a:off x="931475" y="4172350"/>
            <a:ext cx="5144206" cy="4170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9" tIns="45218" rIns="92049" bIns="45218"/>
          <a:lstStyle/>
          <a:p>
            <a:r>
              <a:rPr lang="en-US" dirty="0">
                <a:latin typeface="Arial"/>
                <a:ea typeface="ＭＳ Ｐゴシック" charset="0"/>
                <a:cs typeface="Arial"/>
              </a:rPr>
              <a:t>A stop-light table is presented in this chart to compare </a:t>
            </a:r>
            <a:r>
              <a:rPr lang="en-US" dirty="0" err="1">
                <a:latin typeface="Arial"/>
                <a:ea typeface="ＭＳ Ｐゴシック" charset="0"/>
                <a:cs typeface="Arial"/>
              </a:rPr>
              <a:t>cryo-Yb</a:t>
            </a:r>
            <a:r>
              <a:rPr lang="en-US" dirty="0">
                <a:latin typeface="Arial"/>
                <a:ea typeface="ＭＳ Ｐゴシック" charset="0"/>
                <a:cs typeface="Arial"/>
              </a:rPr>
              <a:t> materials to other materials commonly used to generate short </a:t>
            </a:r>
            <a:r>
              <a:rPr lang="en-US" dirty="0" smtClean="0">
                <a:latin typeface="Arial"/>
                <a:ea typeface="ＭＳ Ｐゴシック" charset="0"/>
                <a:cs typeface="Arial"/>
              </a:rPr>
              <a:t>pulses. For H</a:t>
            </a:r>
            <a:r>
              <a:rPr lang="en-US" baseline="30000" dirty="0" smtClean="0">
                <a:latin typeface="Arial"/>
                <a:ea typeface="ＭＳ Ｐゴシック" charset="0"/>
                <a:cs typeface="Arial"/>
              </a:rPr>
              <a:t>-</a:t>
            </a:r>
            <a:r>
              <a:rPr lang="en-US" baseline="0" dirty="0" smtClean="0">
                <a:latin typeface="Arial"/>
                <a:ea typeface="ＭＳ Ｐゴシック" charset="0"/>
                <a:cs typeface="Arial"/>
              </a:rPr>
              <a:t> stripping, we assume that there</a:t>
            </a:r>
            <a:r>
              <a:rPr lang="en-US" dirty="0" smtClean="0">
                <a:latin typeface="Arial"/>
                <a:ea typeface="ＭＳ Ｐゴシック" charset="0"/>
                <a:cs typeface="Arial"/>
              </a:rPr>
              <a:t> i</a:t>
            </a:r>
            <a:r>
              <a:rPr lang="en-US" baseline="0" dirty="0" smtClean="0">
                <a:latin typeface="Arial"/>
                <a:ea typeface="ＭＳ Ｐゴシック" charset="0"/>
                <a:cs typeface="Arial"/>
              </a:rPr>
              <a:t>s no need for pulses shorter than about 50 ps.</a:t>
            </a:r>
            <a:r>
              <a:rPr lang="en-US" dirty="0" smtClean="0">
                <a:latin typeface="Arial"/>
                <a:ea typeface="ＭＳ Ｐゴシック" charset="0"/>
                <a:cs typeface="Arial"/>
              </a:rPr>
              <a:t> </a:t>
            </a:r>
            <a:r>
              <a:rPr lang="en-US" dirty="0">
                <a:latin typeface="Arial"/>
                <a:ea typeface="ＭＳ Ｐゴシック" charset="0"/>
                <a:cs typeface="Arial"/>
              </a:rPr>
              <a:t>In terms of </a:t>
            </a:r>
            <a:r>
              <a:rPr lang="en-US" dirty="0" smtClean="0">
                <a:latin typeface="Arial"/>
                <a:ea typeface="ＭＳ Ｐゴシック" charset="0"/>
                <a:cs typeface="Arial"/>
              </a:rPr>
              <a:t>the laser technology attributes needed for H- stripping, the </a:t>
            </a:r>
            <a:r>
              <a:rPr lang="en-US" dirty="0" err="1">
                <a:latin typeface="Arial"/>
                <a:ea typeface="ＭＳ Ｐゴシック" charset="0"/>
                <a:cs typeface="Arial"/>
              </a:rPr>
              <a:t>cryo-Yb</a:t>
            </a:r>
            <a:r>
              <a:rPr lang="en-US" dirty="0">
                <a:latin typeface="Arial"/>
                <a:ea typeface="ＭＳ Ｐゴシック" charset="0"/>
                <a:cs typeface="Arial"/>
              </a:rPr>
              <a:t> materials offer significant advantages in all of the relevant categories.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15</a:t>
            </a:fld>
            <a:endParaRPr lang="en-US" dirty="0"/>
          </a:p>
        </p:txBody>
      </p:sp>
    </p:spTree>
    <p:extLst>
      <p:ext uri="{BB962C8B-B14F-4D97-AF65-F5344CB8AC3E}">
        <p14:creationId xmlns:p14="http://schemas.microsoft.com/office/powerpoint/2010/main" val="3069379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8FBA5-F957-4CE9-A734-9CFA9C4F5603}" type="slidenum">
              <a:rPr lang="en-US" smtClean="0"/>
              <a:pPr/>
              <a:t>16</a:t>
            </a:fld>
            <a:endParaRPr lang="en-US" dirty="0"/>
          </a:p>
        </p:txBody>
      </p:sp>
    </p:spTree>
    <p:extLst>
      <p:ext uri="{BB962C8B-B14F-4D97-AF65-F5344CB8AC3E}">
        <p14:creationId xmlns:p14="http://schemas.microsoft.com/office/powerpoint/2010/main" val="1524116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xfrm>
            <a:off x="1196975" y="701675"/>
            <a:ext cx="4621213" cy="3465513"/>
          </a:xfrm>
          <a:ln/>
        </p:spPr>
      </p:sp>
      <p:sp>
        <p:nvSpPr>
          <p:cNvPr id="29700" name="Rectangle 3"/>
          <p:cNvSpPr>
            <a:spLocks noGrp="1" noChangeArrowheads="1"/>
          </p:cNvSpPr>
          <p:nvPr>
            <p:ph type="body" idx="1"/>
          </p:nvPr>
        </p:nvSpPr>
        <p:spPr>
          <a:noFill/>
          <a:ln/>
        </p:spPr>
        <p:txBody>
          <a:bodyPr/>
          <a:lstStyle/>
          <a:p>
            <a:r>
              <a:rPr lang="en-US" dirty="0" smtClean="0">
                <a:latin typeface="Arial"/>
                <a:cs typeface="Arial"/>
              </a:rPr>
              <a:t>We have built a phase control system based on multi-dither technique. The MO is split into eight legs and each leg has its own phase modulator and is amplified to 0.5 kW. The amplifier outputs are spliced to a fiber array and collimated with a  </a:t>
            </a:r>
            <a:r>
              <a:rPr lang="en-US" dirty="0" err="1" smtClean="0">
                <a:latin typeface="Arial"/>
                <a:cs typeface="Arial"/>
              </a:rPr>
              <a:t>microlens</a:t>
            </a:r>
            <a:r>
              <a:rPr lang="en-US" dirty="0" smtClean="0">
                <a:latin typeface="Arial"/>
                <a:cs typeface="Arial"/>
              </a:rPr>
              <a:t> array. Part of the output is tapped as the feedback sensor, and fed into the controller. The controller is FPGA-based and capable of 400-kHz dither rate. The controller drives the phase modulators directly since these modulators requires &lt; 1 mA drive current.</a:t>
            </a:r>
          </a:p>
        </p:txBody>
      </p:sp>
      <p:sp>
        <p:nvSpPr>
          <p:cNvPr id="5" name="Slide Number Placeholder 4"/>
          <p:cNvSpPr>
            <a:spLocks noGrp="1"/>
          </p:cNvSpPr>
          <p:nvPr>
            <p:ph type="sldNum" sz="quarter" idx="10"/>
          </p:nvPr>
        </p:nvSpPr>
        <p:spPr/>
        <p:txBody>
          <a:bodyPr/>
          <a:lstStyle/>
          <a:p>
            <a:fld id="{8FDD81A8-D986-174C-988D-271B252AFF8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95388" y="701675"/>
            <a:ext cx="4619625" cy="3463925"/>
          </a:xfrm>
          <a:ln/>
        </p:spPr>
      </p:sp>
      <p:sp>
        <p:nvSpPr>
          <p:cNvPr id="31747" name="Notes Placeholder 2"/>
          <p:cNvSpPr>
            <a:spLocks noGrp="1"/>
          </p:cNvSpPr>
          <p:nvPr>
            <p:ph type="body" idx="1"/>
          </p:nvPr>
        </p:nvSpPr>
        <p:spPr>
          <a:noFill/>
          <a:ln/>
        </p:spPr>
        <p:txBody>
          <a:bodyPr/>
          <a:lstStyle/>
          <a:p>
            <a:r>
              <a:rPr lang="en-US" dirty="0" smtClean="0">
                <a:latin typeface="Arial"/>
                <a:cs typeface="Arial"/>
              </a:rPr>
              <a:t>We measured far-field profile to characterize our combined outputs. The on-axis intensity is 50x that of a single 0.5-kW fiber amp. The ideal for 8 amps is 64x. Fifty-seven percent of the total energy is in the central lobe; our fill-factor is 70%. The beam quality is 1.25.</a:t>
            </a:r>
          </a:p>
          <a:p>
            <a:endParaRPr lang="en-US" dirty="0" smtClean="0"/>
          </a:p>
        </p:txBody>
      </p:sp>
      <p:sp>
        <p:nvSpPr>
          <p:cNvPr id="5" name="Slide Number Placeholder 4"/>
          <p:cNvSpPr>
            <a:spLocks noGrp="1"/>
          </p:cNvSpPr>
          <p:nvPr>
            <p:ph type="sldNum" sz="quarter" idx="10"/>
          </p:nvPr>
        </p:nvSpPr>
        <p:spPr/>
        <p:txBody>
          <a:bodyPr/>
          <a:lstStyle/>
          <a:p>
            <a:fld id="{8FDD81A8-D986-174C-988D-271B252AFF8A}"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unique performance requirements of H- stripping lead to three main challenges for laser systems. To meet these challenges, it is necessary that a candidate laser technology approach has the attributes of shown in the right-hand column.</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a:t>
            </a:fld>
            <a:endParaRPr lang="en-US" dirty="0"/>
          </a:p>
        </p:txBody>
      </p:sp>
    </p:spTree>
    <p:extLst>
      <p:ext uri="{BB962C8B-B14F-4D97-AF65-F5344CB8AC3E}">
        <p14:creationId xmlns:p14="http://schemas.microsoft.com/office/powerpoint/2010/main" val="135044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laser applications require both high peak and high average power.  For a given pulse energy, a shorter pulse duration gives you a higher peak power, whereas a higher pulse frequency results in higher average power.  And often, it’s required that that power be delivered with near diffraction limited beam quality.  But from a practical consideration, we may also need these lasers to be both manageable in size and highly efficient.  In fact, the weight and </a:t>
            </a:r>
            <a:r>
              <a:rPr lang="en-US" dirty="0" err="1" smtClean="0"/>
              <a:t>fieldability</a:t>
            </a:r>
            <a:r>
              <a:rPr lang="en-US" dirty="0" smtClean="0"/>
              <a:t> of a tactical laser is often limited by the system efficiency.  </a:t>
            </a:r>
          </a:p>
          <a:p>
            <a:endParaRPr lang="en-US" dirty="0" smtClean="0"/>
          </a:p>
          <a:p>
            <a:r>
              <a:rPr lang="en-US" dirty="0" smtClean="0"/>
              <a:t>We face two principle challenges in obtaining high average power and good beam quality from in a compact light-weight package.  First, power and beam quality of solid-state lasers are generally limited by thermo-optic effects.  Second, cost, size, and weight of packaged systems are generally limited by low efficiency.  Both of these challenges are addressed with cryogenic cooling.</a:t>
            </a:r>
          </a:p>
          <a:p>
            <a:endParaRPr lang="en-US" dirty="0"/>
          </a:p>
        </p:txBody>
      </p:sp>
      <p:sp>
        <p:nvSpPr>
          <p:cNvPr id="4" name="Slide Number Placeholder 3"/>
          <p:cNvSpPr>
            <a:spLocks noGrp="1"/>
          </p:cNvSpPr>
          <p:nvPr>
            <p:ph type="sldNum" sz="quarter" idx="10"/>
          </p:nvPr>
        </p:nvSpPr>
        <p:spPr/>
        <p:txBody>
          <a:bodyPr/>
          <a:lstStyle/>
          <a:p>
            <a:pPr>
              <a:defRPr/>
            </a:pPr>
            <a:fld id="{265A2F5B-46D6-46AB-87B9-E21C0710F7C4}"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thermo-optic properties of many </a:t>
            </a:r>
            <a:r>
              <a:rPr lang="en-US" dirty="0" err="1" smtClean="0"/>
              <a:t>Yb</a:t>
            </a:r>
            <a:r>
              <a:rPr lang="en-US" dirty="0" smtClean="0"/>
              <a:t> host systems improve as they are cooled to cryogenic temperatures. This graph shows the thermal conductivity, coefficient of thermal expansion, and temperature dependence of the refractive index for </a:t>
            </a:r>
            <a:r>
              <a:rPr lang="en-US" dirty="0" err="1" smtClean="0"/>
              <a:t>undoped</a:t>
            </a:r>
            <a:r>
              <a:rPr lang="en-US" dirty="0" smtClean="0"/>
              <a:t> YAG. All properties scale favorably as the temperature is decreased.  These trends are true in crystalline dielectrics in general.</a:t>
            </a:r>
          </a:p>
        </p:txBody>
      </p:sp>
      <p:sp>
        <p:nvSpPr>
          <p:cNvPr id="4" name="Slide Number Placeholder 3"/>
          <p:cNvSpPr>
            <a:spLocks noGrp="1"/>
          </p:cNvSpPr>
          <p:nvPr>
            <p:ph type="sldNum" sz="quarter" idx="10"/>
          </p:nvPr>
        </p:nvSpPr>
        <p:spPr/>
        <p:txBody>
          <a:bodyPr/>
          <a:lstStyle/>
          <a:p>
            <a:fld id="{E06F7A6C-718A-49E3-A289-6F71C36AB4A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Grp="1" noChangeArrowheads="1"/>
          </p:cNvSpPr>
          <p:nvPr>
            <p:ph type="sldNum" sz="quarter" idx="5"/>
          </p:nvPr>
        </p:nvSpPr>
        <p:spPr>
          <a:ln/>
        </p:spPr>
        <p:txBody>
          <a:bodyPr/>
          <a:lstStyle/>
          <a:p>
            <a:fld id="{47690C5E-CA09-412C-A96B-661C2AAA5059}" type="slidenum">
              <a:rPr lang="en-US"/>
              <a:pPr/>
              <a:t>5</a:t>
            </a:fld>
            <a:endParaRPr lang="en-US"/>
          </a:p>
        </p:txBody>
      </p:sp>
      <p:sp>
        <p:nvSpPr>
          <p:cNvPr id="620546" name="Rectangle 2"/>
          <p:cNvSpPr>
            <a:spLocks noChangeArrowheads="1"/>
          </p:cNvSpPr>
          <p:nvPr/>
        </p:nvSpPr>
        <p:spPr bwMode="auto">
          <a:xfrm>
            <a:off x="3972560" y="2"/>
            <a:ext cx="3037840" cy="462350"/>
          </a:xfrm>
          <a:prstGeom prst="rect">
            <a:avLst/>
          </a:prstGeom>
          <a:noFill/>
          <a:ln w="12700">
            <a:noFill/>
            <a:miter lim="800000"/>
            <a:headEnd/>
            <a:tailEnd/>
          </a:ln>
          <a:effectLst/>
        </p:spPr>
        <p:txBody>
          <a:bodyPr wrap="none" lIns="93177" tIns="46589" rIns="93177" bIns="46589" anchor="ctr"/>
          <a:lstStyle/>
          <a:p>
            <a:endParaRPr lang="en-US"/>
          </a:p>
        </p:txBody>
      </p:sp>
      <p:sp>
        <p:nvSpPr>
          <p:cNvPr id="620547" name="Rectangle 3"/>
          <p:cNvSpPr>
            <a:spLocks noChangeArrowheads="1"/>
          </p:cNvSpPr>
          <p:nvPr/>
        </p:nvSpPr>
        <p:spPr bwMode="auto">
          <a:xfrm>
            <a:off x="1" y="8808650"/>
            <a:ext cx="3036218" cy="462350"/>
          </a:xfrm>
          <a:prstGeom prst="rect">
            <a:avLst/>
          </a:prstGeom>
          <a:noFill/>
          <a:ln w="12700">
            <a:noFill/>
            <a:miter lim="800000"/>
            <a:headEnd/>
            <a:tailEnd/>
          </a:ln>
          <a:effectLst/>
        </p:spPr>
        <p:txBody>
          <a:bodyPr wrap="none" lIns="93177" tIns="46589" rIns="93177" bIns="46589" anchor="ctr"/>
          <a:lstStyle/>
          <a:p>
            <a:endParaRPr lang="en-US"/>
          </a:p>
        </p:txBody>
      </p:sp>
      <p:sp>
        <p:nvSpPr>
          <p:cNvPr id="620548" name="Rectangle 4"/>
          <p:cNvSpPr>
            <a:spLocks noChangeArrowheads="1"/>
          </p:cNvSpPr>
          <p:nvPr/>
        </p:nvSpPr>
        <p:spPr bwMode="auto">
          <a:xfrm>
            <a:off x="1" y="2"/>
            <a:ext cx="3036218" cy="462350"/>
          </a:xfrm>
          <a:prstGeom prst="rect">
            <a:avLst/>
          </a:prstGeom>
          <a:noFill/>
          <a:ln w="12700">
            <a:noFill/>
            <a:miter lim="800000"/>
            <a:headEnd/>
            <a:tailEnd/>
          </a:ln>
          <a:effectLst/>
        </p:spPr>
        <p:txBody>
          <a:bodyPr wrap="none" lIns="93177" tIns="46589" rIns="93177" bIns="46589" anchor="ctr"/>
          <a:lstStyle/>
          <a:p>
            <a:endParaRPr lang="en-US"/>
          </a:p>
        </p:txBody>
      </p:sp>
      <p:sp>
        <p:nvSpPr>
          <p:cNvPr id="620549" name="Rectangle 5"/>
          <p:cNvSpPr>
            <a:spLocks noChangeArrowheads="1"/>
          </p:cNvSpPr>
          <p:nvPr/>
        </p:nvSpPr>
        <p:spPr bwMode="auto">
          <a:xfrm>
            <a:off x="3970939" y="2"/>
            <a:ext cx="3039462" cy="462350"/>
          </a:xfrm>
          <a:prstGeom prst="rect">
            <a:avLst/>
          </a:prstGeom>
          <a:noFill/>
          <a:ln w="12700">
            <a:noFill/>
            <a:miter lim="800000"/>
            <a:headEnd/>
            <a:tailEnd/>
          </a:ln>
          <a:effectLst/>
        </p:spPr>
        <p:txBody>
          <a:bodyPr wrap="none" lIns="93177" tIns="46589" rIns="93177" bIns="46589" anchor="ctr"/>
          <a:lstStyle/>
          <a:p>
            <a:endParaRPr lang="en-US"/>
          </a:p>
        </p:txBody>
      </p:sp>
      <p:sp>
        <p:nvSpPr>
          <p:cNvPr id="620551" name="Rectangle 7"/>
          <p:cNvSpPr>
            <a:spLocks noChangeArrowheads="1"/>
          </p:cNvSpPr>
          <p:nvPr/>
        </p:nvSpPr>
        <p:spPr bwMode="auto">
          <a:xfrm>
            <a:off x="1" y="8808650"/>
            <a:ext cx="3036218" cy="462350"/>
          </a:xfrm>
          <a:prstGeom prst="rect">
            <a:avLst/>
          </a:prstGeom>
          <a:noFill/>
          <a:ln w="12700">
            <a:noFill/>
            <a:miter lim="800000"/>
            <a:headEnd/>
            <a:tailEnd/>
          </a:ln>
          <a:effectLst/>
        </p:spPr>
        <p:txBody>
          <a:bodyPr wrap="none" lIns="93177" tIns="46589" rIns="93177" bIns="46589" anchor="ctr"/>
          <a:lstStyle/>
          <a:p>
            <a:endParaRPr lang="en-US"/>
          </a:p>
        </p:txBody>
      </p:sp>
      <p:sp>
        <p:nvSpPr>
          <p:cNvPr id="620552" name="Rectangle 8"/>
          <p:cNvSpPr>
            <a:spLocks noChangeArrowheads="1"/>
          </p:cNvSpPr>
          <p:nvPr/>
        </p:nvSpPr>
        <p:spPr bwMode="auto">
          <a:xfrm>
            <a:off x="1" y="2"/>
            <a:ext cx="3036218" cy="462350"/>
          </a:xfrm>
          <a:prstGeom prst="rect">
            <a:avLst/>
          </a:prstGeom>
          <a:noFill/>
          <a:ln w="12700">
            <a:noFill/>
            <a:miter lim="800000"/>
            <a:headEnd/>
            <a:tailEnd/>
          </a:ln>
          <a:effectLst/>
        </p:spPr>
        <p:txBody>
          <a:bodyPr wrap="none" lIns="93177" tIns="46589" rIns="93177" bIns="46589" anchor="ctr"/>
          <a:lstStyle/>
          <a:p>
            <a:endParaRPr lang="en-US"/>
          </a:p>
        </p:txBody>
      </p:sp>
      <p:sp>
        <p:nvSpPr>
          <p:cNvPr id="620553" name="Rectangle 9"/>
          <p:cNvSpPr>
            <a:spLocks noGrp="1" noRot="1" noChangeAspect="1" noChangeArrowheads="1" noTextEdit="1"/>
          </p:cNvSpPr>
          <p:nvPr>
            <p:ph type="sldImg"/>
          </p:nvPr>
        </p:nvSpPr>
        <p:spPr>
          <a:xfrm>
            <a:off x="1196975" y="701675"/>
            <a:ext cx="4619625" cy="3465513"/>
          </a:xfrm>
          <a:ln cap="flat"/>
        </p:spPr>
      </p:sp>
      <p:sp>
        <p:nvSpPr>
          <p:cNvPr id="620554" name="Rectangle 10"/>
          <p:cNvSpPr>
            <a:spLocks noGrp="1" noChangeArrowheads="1"/>
          </p:cNvSpPr>
          <p:nvPr>
            <p:ph type="body" idx="1"/>
          </p:nvPr>
        </p:nvSpPr>
        <p:spPr>
          <a:xfrm>
            <a:off x="929853" y="4173950"/>
            <a:ext cx="5147451" cy="4169150"/>
          </a:xfrm>
          <a:noFill/>
          <a:ln/>
        </p:spPr>
        <p:txBody>
          <a:bodyPr lIns="92509" tIns="45444" rIns="92509" bIns="45444"/>
          <a:lstStyle/>
          <a:p>
            <a:r>
              <a:rPr lang="en-US" dirty="0" smtClean="0">
                <a:ea typeface="ＭＳ Ｐゴシック" charset="-128"/>
                <a:cs typeface="ＭＳ Ｐゴシック" charset="-128"/>
              </a:rPr>
              <a:t>The broad absorption features of </a:t>
            </a:r>
            <a:r>
              <a:rPr lang="en-US" dirty="0" err="1" smtClean="0">
                <a:ea typeface="ＭＳ Ｐゴシック" charset="-128"/>
                <a:cs typeface="ＭＳ Ｐゴシック" charset="-128"/>
              </a:rPr>
              <a:t>Yb</a:t>
            </a:r>
            <a:r>
              <a:rPr lang="en-US" dirty="0" smtClean="0">
                <a:ea typeface="ＭＳ Ｐゴシック" charset="-128"/>
                <a:cs typeface="ＭＳ Ｐゴシック" charset="-128"/>
              </a:rPr>
              <a:t> enable diode pumping, which has high electrical-to-optical efficiency, is scalable, and available from commercial vendors in convenient modules.  The very low quantum defect minimizes the heat load on the system.</a:t>
            </a: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Because of favorable spectroscopic properties at cryogenic temperatures, cooled </a:t>
            </a:r>
            <a:r>
              <a:rPr lang="en-US" dirty="0" err="1" smtClean="0">
                <a:ea typeface="ＭＳ Ｐゴシック" charset="-128"/>
                <a:cs typeface="ＭＳ Ｐゴシック" charset="-128"/>
              </a:rPr>
              <a:t>Yb:YAG</a:t>
            </a:r>
            <a:r>
              <a:rPr lang="en-US" dirty="0" smtClean="0">
                <a:ea typeface="ＭＳ Ｐゴシック" charset="-128"/>
                <a:cs typeface="ＭＳ Ｐゴシック" charset="-128"/>
              </a:rPr>
              <a:t> lasers are expected to be more efficient than their room temperature counterparts.  A schematic of the energy levels in </a:t>
            </a:r>
            <a:r>
              <a:rPr lang="en-US" dirty="0" err="1" smtClean="0">
                <a:ea typeface="ＭＳ Ｐゴシック" charset="-128"/>
                <a:cs typeface="ＭＳ Ｐゴシック" charset="-128"/>
              </a:rPr>
              <a:t>Yb:YAG</a:t>
            </a:r>
            <a:r>
              <a:rPr lang="en-US" dirty="0" smtClean="0">
                <a:ea typeface="ＭＳ Ｐゴシック" charset="-128"/>
                <a:cs typeface="ＭＳ Ｐゴシック" charset="-128"/>
              </a:rPr>
              <a:t> is shown on the right.  The final state of the lasing transition and the ground state are separated by 612 cm</a:t>
            </a:r>
            <a:r>
              <a:rPr lang="en-US" baseline="30000" dirty="0" smtClean="0">
                <a:ea typeface="ＭＳ Ｐゴシック" charset="-128"/>
                <a:cs typeface="ＭＳ Ｐゴシック" charset="-128"/>
              </a:rPr>
              <a:t>-1</a:t>
            </a:r>
            <a:r>
              <a:rPr lang="en-US" dirty="0" smtClean="0">
                <a:ea typeface="ＭＳ Ｐゴシック" charset="-128"/>
                <a:cs typeface="ＭＳ Ｐゴシック" charset="-128"/>
              </a:rPr>
              <a:t>, which is only 3kT at room temperature.  With this small of an energy difference, there is a significant thermal population in the final lasing state, leading to 3-level laser operation.  At 100 K, however, these two states are separated by 9kT, leading to more efficient 4-level laser operation.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29">
              <a:defRPr sz="2400">
                <a:solidFill>
                  <a:schemeClr val="tx1"/>
                </a:solidFill>
                <a:latin typeface="Arial" charset="0"/>
                <a:ea typeface="ＭＳ Ｐゴシック" charset="0"/>
                <a:cs typeface="ＭＳ Ｐゴシック" charset="0"/>
              </a:defRPr>
            </a:lvl1pPr>
            <a:lvl2pPr marL="38458976" indent="-37995421" defTabSz="930329">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3555" eaLnBrk="0" fontAlgn="base" hangingPunct="0">
              <a:spcBef>
                <a:spcPct val="0"/>
              </a:spcBef>
              <a:spcAft>
                <a:spcPct val="0"/>
              </a:spcAft>
              <a:defRPr sz="2400">
                <a:solidFill>
                  <a:schemeClr val="tx1"/>
                </a:solidFill>
                <a:latin typeface="Arial" charset="0"/>
                <a:ea typeface="ＭＳ Ｐゴシック" charset="0"/>
              </a:defRPr>
            </a:lvl6pPr>
            <a:lvl7pPr marL="927110" eaLnBrk="0" fontAlgn="base" hangingPunct="0">
              <a:spcBef>
                <a:spcPct val="0"/>
              </a:spcBef>
              <a:spcAft>
                <a:spcPct val="0"/>
              </a:spcAft>
              <a:defRPr sz="2400">
                <a:solidFill>
                  <a:schemeClr val="tx1"/>
                </a:solidFill>
                <a:latin typeface="Arial" charset="0"/>
                <a:ea typeface="ＭＳ Ｐゴシック" charset="0"/>
              </a:defRPr>
            </a:lvl7pPr>
            <a:lvl8pPr marL="1390665" eaLnBrk="0" fontAlgn="base" hangingPunct="0">
              <a:spcBef>
                <a:spcPct val="0"/>
              </a:spcBef>
              <a:spcAft>
                <a:spcPct val="0"/>
              </a:spcAft>
              <a:defRPr sz="2400">
                <a:solidFill>
                  <a:schemeClr val="tx1"/>
                </a:solidFill>
                <a:latin typeface="Arial" charset="0"/>
                <a:ea typeface="ＭＳ Ｐゴシック" charset="0"/>
              </a:defRPr>
            </a:lvl8pPr>
            <a:lvl9pPr marL="1854220" eaLnBrk="0" fontAlgn="base" hangingPunct="0">
              <a:spcBef>
                <a:spcPct val="0"/>
              </a:spcBef>
              <a:spcAft>
                <a:spcPct val="0"/>
              </a:spcAft>
              <a:defRPr sz="2400">
                <a:solidFill>
                  <a:schemeClr val="tx1"/>
                </a:solidFill>
                <a:latin typeface="Arial" charset="0"/>
                <a:ea typeface="ＭＳ Ｐゴシック" charset="0"/>
              </a:defRPr>
            </a:lvl9pPr>
          </a:lstStyle>
          <a:p>
            <a:fld id="{D8B592A0-4810-994C-883C-DC65688620BA}" type="slidenum">
              <a:rPr lang="en-US" sz="1200">
                <a:latin typeface="Arial"/>
                <a:cs typeface="Arial"/>
              </a:rPr>
              <a:pPr/>
              <a:t>6</a:t>
            </a:fld>
            <a:endParaRPr lang="en-US" sz="1200" dirty="0">
              <a:latin typeface="Arial"/>
              <a:cs typeface="Arial"/>
            </a:endParaRPr>
          </a:p>
        </p:txBody>
      </p:sp>
      <p:sp>
        <p:nvSpPr>
          <p:cNvPr id="38915" name="Rectangle 2"/>
          <p:cNvSpPr>
            <a:spLocks noGrp="1" noRot="1" noChangeAspect="1" noChangeArrowheads="1" noTextEdit="1"/>
          </p:cNvSpPr>
          <p:nvPr>
            <p:ph type="sldImg"/>
          </p:nvPr>
        </p:nvSpPr>
        <p:spPr>
          <a:xfrm>
            <a:off x="1187450" y="695325"/>
            <a:ext cx="4637088" cy="3476625"/>
          </a:xfrm>
          <a:ln/>
        </p:spPr>
      </p:sp>
      <p:sp>
        <p:nvSpPr>
          <p:cNvPr id="38916" name="Rectangle 3"/>
          <p:cNvSpPr>
            <a:spLocks noGrp="1" noChangeArrowheads="1"/>
          </p:cNvSpPr>
          <p:nvPr>
            <p:ph type="body" idx="1"/>
          </p:nvPr>
        </p:nvSpPr>
        <p:spPr>
          <a:xfrm>
            <a:off x="934720" y="4404325"/>
            <a:ext cx="5140960" cy="41707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a:ea typeface="ＭＳ Ｐゴシック" charset="0"/>
                <a:cs typeface="Arial"/>
              </a:rPr>
              <a:t>It is useful to understand how much heat is dissipated by these lasers in order to estimate the amount of L N</a:t>
            </a:r>
            <a:r>
              <a:rPr lang="en-US" baseline="-25000" dirty="0">
                <a:latin typeface="Arial"/>
                <a:ea typeface="ＭＳ Ｐゴシック" charset="0"/>
                <a:cs typeface="Arial"/>
              </a:rPr>
              <a:t>2</a:t>
            </a:r>
            <a:r>
              <a:rPr lang="en-US" dirty="0">
                <a:latin typeface="Arial"/>
                <a:ea typeface="ＭＳ Ｐゴシック" charset="0"/>
                <a:cs typeface="Arial"/>
              </a:rPr>
              <a:t> that is consumed during operation. In </a:t>
            </a:r>
            <a:r>
              <a:rPr lang="en-US" dirty="0" smtClean="0">
                <a:latin typeface="Arial"/>
                <a:ea typeface="ＭＳ Ｐゴシック" charset="0"/>
                <a:cs typeface="Arial"/>
              </a:rPr>
              <a:t>typical </a:t>
            </a:r>
            <a:r>
              <a:rPr lang="en-US" dirty="0" err="1" smtClean="0">
                <a:latin typeface="Arial"/>
                <a:ea typeface="ＭＳ Ｐゴシック" charset="0"/>
                <a:cs typeface="Arial"/>
              </a:rPr>
              <a:t>Yb:YAG</a:t>
            </a:r>
            <a:r>
              <a:rPr lang="en-US" dirty="0" smtClean="0">
                <a:latin typeface="Arial"/>
                <a:ea typeface="ＭＳ Ｐゴシック" charset="0"/>
                <a:cs typeface="Arial"/>
              </a:rPr>
              <a:t> </a:t>
            </a:r>
            <a:r>
              <a:rPr lang="en-US" dirty="0">
                <a:latin typeface="Arial"/>
                <a:ea typeface="ＭＳ Ｐゴシック" charset="0"/>
                <a:cs typeface="Arial"/>
              </a:rPr>
              <a:t>lasers developed at Lincoln Lab approximately </a:t>
            </a:r>
            <a:r>
              <a:rPr lang="en-US" dirty="0" smtClean="0">
                <a:latin typeface="Arial"/>
                <a:ea typeface="ＭＳ Ｐゴシック" charset="0"/>
                <a:cs typeface="Arial"/>
              </a:rPr>
              <a:t>0.3 W </a:t>
            </a:r>
            <a:r>
              <a:rPr lang="en-US" dirty="0">
                <a:latin typeface="Arial"/>
                <a:ea typeface="ＭＳ Ｐゴシック" charset="0"/>
                <a:cs typeface="Arial"/>
              </a:rPr>
              <a:t>of heat is generated for every W of output power. This corresponds to a 10-kW laser consuming 1 LPM of  L N</a:t>
            </a:r>
            <a:r>
              <a:rPr lang="en-US" baseline="-25000" dirty="0">
                <a:latin typeface="Arial"/>
                <a:ea typeface="ＭＳ Ｐゴシック" charset="0"/>
                <a:cs typeface="Arial"/>
              </a:rPr>
              <a:t>2</a:t>
            </a:r>
            <a:r>
              <a:rPr lang="en-US" dirty="0">
                <a:latin typeface="Arial"/>
                <a:ea typeface="ＭＳ Ｐゴシック" charset="0"/>
                <a:cs typeface="Arial"/>
              </a:rPr>
              <a:t>. This heat load primarily originates from quantum defect heating (small in </a:t>
            </a:r>
            <a:r>
              <a:rPr lang="en-US" dirty="0" err="1">
                <a:latin typeface="Arial"/>
                <a:ea typeface="ＭＳ Ｐゴシック" charset="0"/>
                <a:cs typeface="Arial"/>
              </a:rPr>
              <a:t>Yb</a:t>
            </a:r>
            <a:r>
              <a:rPr lang="en-US" dirty="0">
                <a:latin typeface="Arial"/>
                <a:ea typeface="ＭＳ Ｐゴシック" charset="0"/>
                <a:cs typeface="Arial"/>
              </a:rPr>
              <a:t> systems relative to other lasers) and trapped fluorescence</a:t>
            </a:r>
            <a:r>
              <a:rPr lang="en-US" dirty="0" smtClean="0">
                <a:latin typeface="Arial"/>
                <a:ea typeface="ＭＳ Ｐゴシック" charset="0"/>
                <a:cs typeface="Arial"/>
              </a:rPr>
              <a:t>. More recently, we have been putting effort into </a:t>
            </a:r>
            <a:r>
              <a:rPr lang="en-US" dirty="0" err="1" smtClean="0">
                <a:latin typeface="Arial"/>
                <a:ea typeface="ＭＳ Ｐゴシック" charset="0"/>
                <a:cs typeface="Arial"/>
              </a:rPr>
              <a:t>Yb:YLF</a:t>
            </a:r>
            <a:r>
              <a:rPr lang="en-US" dirty="0" smtClean="0">
                <a:latin typeface="Arial"/>
                <a:ea typeface="ＭＳ Ｐゴシック" charset="0"/>
                <a:cs typeface="Arial"/>
              </a:rPr>
              <a:t> because of the</a:t>
            </a:r>
            <a:r>
              <a:rPr lang="en-US" baseline="0" dirty="0" smtClean="0">
                <a:latin typeface="Arial"/>
                <a:ea typeface="ＭＳ Ｐゴシック" charset="0"/>
                <a:cs typeface="Arial"/>
              </a:rPr>
              <a:t> potential for low thermal load and demonstrated around 0.11 W of heat per W of laser output power.</a:t>
            </a:r>
            <a:endParaRPr lang="en-US" dirty="0">
              <a:latin typeface="Arial"/>
              <a:ea typeface="ＭＳ Ｐゴシック" charset="0"/>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p:cNvSpPr>
            <a:spLocks noGrp="1" noChangeArrowheads="1"/>
          </p:cNvSpPr>
          <p:nvPr>
            <p:ph type="sldNum" sz="quarter" idx="5"/>
          </p:nvPr>
        </p:nvSpPr>
        <p:spPr>
          <a:noFill/>
        </p:spPr>
        <p:txBody>
          <a:bodyPr/>
          <a:lstStyle/>
          <a:p>
            <a:fld id="{ABD68184-643A-4B99-A83C-D10AE846263E}" type="slidenum">
              <a:rPr lang="en-US"/>
              <a:pPr/>
              <a:t>7</a:t>
            </a:fld>
            <a:endParaRPr lang="en-US" dirty="0"/>
          </a:p>
        </p:txBody>
      </p:sp>
      <p:sp>
        <p:nvSpPr>
          <p:cNvPr id="55298" name="Rectangle 2"/>
          <p:cNvSpPr>
            <a:spLocks noGrp="1" noRot="1" noChangeAspect="1" noChangeArrowheads="1" noTextEdit="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p:spPr>
        <p:txBody>
          <a:bodyPr lIns="93029" tIns="46515" rIns="93029" bIns="46515"/>
          <a:lstStyle/>
          <a:p>
            <a:r>
              <a:rPr lang="en-US" dirty="0" smtClean="0">
                <a:latin typeface="Arial"/>
                <a:ea typeface="ＭＳ Ｐゴシック" pitchFamily="34" charset="-128"/>
                <a:cs typeface="Arial"/>
              </a:rPr>
              <a:t>Cryogenic </a:t>
            </a:r>
            <a:r>
              <a:rPr lang="en-US" dirty="0" err="1" smtClean="0">
                <a:latin typeface="Arial"/>
                <a:ea typeface="ＭＳ Ｐゴシック" pitchFamily="34" charset="-128"/>
                <a:cs typeface="Arial"/>
              </a:rPr>
              <a:t>Yb:YAG</a:t>
            </a:r>
            <a:r>
              <a:rPr lang="en-US" dirty="0" smtClean="0">
                <a:latin typeface="Arial"/>
                <a:ea typeface="ＭＳ Ｐゴシック" pitchFamily="34" charset="-128"/>
                <a:cs typeface="Arial"/>
              </a:rPr>
              <a:t> lasers have been operated in a Q-switched mode. In a very simple resonator, we obtained &gt;100-W average power with excellent beam quality and short pulses. This work was published in IEEE JQE in 2010.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p:spPr>
        <p:txBody>
          <a:bodyPr/>
          <a:lstStyle/>
          <a:p>
            <a:fld id="{65353740-2515-434E-ACD0-BC73D7347329}" type="slidenum">
              <a:rPr lang="en-US" smtClean="0">
                <a:ea typeface="ＭＳ Ｐゴシック" pitchFamily="34" charset="-128"/>
              </a:rPr>
              <a:pPr/>
              <a:t>8</a:t>
            </a:fld>
            <a:endParaRPr lang="en-US" smtClean="0">
              <a:ea typeface="ＭＳ Ｐゴシック" pitchFamily="34"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dirty="0" smtClean="0">
                <a:latin typeface="Arial"/>
                <a:ea typeface="ＭＳ Ｐゴシック" pitchFamily="34" charset="-128"/>
                <a:cs typeface="Arial"/>
              </a:rPr>
              <a:t>This chart describes how a cryogenically cooled </a:t>
            </a:r>
            <a:r>
              <a:rPr lang="en-US" dirty="0" err="1" smtClean="0">
                <a:latin typeface="Arial"/>
                <a:ea typeface="ＭＳ Ｐゴシック" pitchFamily="34" charset="-128"/>
                <a:cs typeface="Arial"/>
              </a:rPr>
              <a:t>Yb:YAG</a:t>
            </a:r>
            <a:r>
              <a:rPr lang="en-US" dirty="0" smtClean="0">
                <a:latin typeface="Arial"/>
                <a:ea typeface="ＭＳ Ｐゴシック" pitchFamily="34" charset="-128"/>
                <a:cs typeface="Arial"/>
              </a:rPr>
              <a:t> amplifier can be used to generate high-average-power </a:t>
            </a:r>
            <a:r>
              <a:rPr lang="en-US" dirty="0" err="1" smtClean="0">
                <a:latin typeface="Arial"/>
                <a:ea typeface="ＭＳ Ｐゴシック" pitchFamily="34" charset="-128"/>
                <a:cs typeface="Arial"/>
              </a:rPr>
              <a:t>ps</a:t>
            </a:r>
            <a:r>
              <a:rPr lang="en-US" dirty="0" smtClean="0">
                <a:latin typeface="Arial"/>
                <a:ea typeface="ＭＳ Ｐゴシック" pitchFamily="34" charset="-128"/>
                <a:cs typeface="Arial"/>
              </a:rPr>
              <a:t>-class laser output.  This work was performed in collaboration with the group of Franz Kaertner on campus at MIT.  On campus, a Watt-class </a:t>
            </a:r>
            <a:r>
              <a:rPr lang="en-US" dirty="0" err="1" smtClean="0">
                <a:latin typeface="Arial"/>
                <a:ea typeface="ＭＳ Ｐゴシック" pitchFamily="34" charset="-128"/>
                <a:cs typeface="Arial"/>
              </a:rPr>
              <a:t>ps</a:t>
            </a:r>
            <a:r>
              <a:rPr lang="en-US" dirty="0" smtClean="0">
                <a:latin typeface="Arial"/>
                <a:ea typeface="ＭＳ Ｐゴシック" pitchFamily="34" charset="-128"/>
                <a:cs typeface="Arial"/>
              </a:rPr>
              <a:t> laser system was generated using a fiber laser, fiber-based preamplifier, and a fiber-based amplifier.  This beam was then amplified with two passes through a cryogenically cooled </a:t>
            </a:r>
            <a:r>
              <a:rPr lang="en-US" dirty="0" err="1" smtClean="0">
                <a:latin typeface="Arial"/>
                <a:ea typeface="ＭＳ Ｐゴシック" pitchFamily="34" charset="-128"/>
                <a:cs typeface="Arial"/>
              </a:rPr>
              <a:t>Yb:YAG</a:t>
            </a:r>
            <a:r>
              <a:rPr lang="en-US" dirty="0" smtClean="0">
                <a:latin typeface="Arial"/>
                <a:ea typeface="ＭＳ Ｐゴシック" pitchFamily="34" charset="-128"/>
                <a:cs typeface="Arial"/>
              </a:rPr>
              <a:t> amplifier.  The output was 287 W of ~ 5 </a:t>
            </a:r>
            <a:r>
              <a:rPr lang="en-US" dirty="0" err="1" smtClean="0">
                <a:latin typeface="Arial"/>
                <a:ea typeface="ＭＳ Ｐゴシック" pitchFamily="34" charset="-128"/>
                <a:cs typeface="Arial"/>
              </a:rPr>
              <a:t>ps</a:t>
            </a:r>
            <a:r>
              <a:rPr lang="en-US" dirty="0" smtClean="0">
                <a:latin typeface="Arial"/>
                <a:ea typeface="ＭＳ Ｐゴシック" pitchFamily="34" charset="-128"/>
                <a:cs typeface="Arial"/>
              </a:rPr>
              <a:t> pulses.</a:t>
            </a:r>
          </a:p>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xfrm>
            <a:off x="1746250" y="873125"/>
            <a:ext cx="4619625" cy="3463925"/>
          </a:xfrm>
          <a:ln/>
        </p:spPr>
      </p:sp>
      <p:sp>
        <p:nvSpPr>
          <p:cNvPr id="67586" name="Notes Placeholder 2"/>
          <p:cNvSpPr>
            <a:spLocks noGrp="1"/>
          </p:cNvSpPr>
          <p:nvPr>
            <p:ph type="body" idx="1"/>
          </p:nvPr>
        </p:nvSpPr>
        <p:spPr>
          <a:noFill/>
          <a:ln/>
        </p:spPr>
        <p:txBody>
          <a:bodyPr/>
          <a:lstStyle/>
          <a:p>
            <a:r>
              <a:rPr lang="en-US" dirty="0" smtClean="0">
                <a:latin typeface="Arial"/>
                <a:ea typeface="ＭＳ Ｐゴシック" pitchFamily="34" charset="-128"/>
                <a:cs typeface="Arial"/>
              </a:rPr>
              <a:t>One interesting direction is development of high-average-power femtosecond sources. </a:t>
            </a:r>
            <a:r>
              <a:rPr lang="en-US" dirty="0" err="1" smtClean="0">
                <a:latin typeface="Arial"/>
                <a:ea typeface="ＭＳ Ｐゴシック" pitchFamily="34" charset="-128"/>
                <a:cs typeface="Arial"/>
              </a:rPr>
              <a:t>Yb:YLF</a:t>
            </a:r>
            <a:r>
              <a:rPr lang="en-US" dirty="0" smtClean="0">
                <a:latin typeface="Arial"/>
                <a:ea typeface="ＭＳ Ｐゴシック" pitchFamily="34" charset="-128"/>
                <a:cs typeface="Arial"/>
              </a:rPr>
              <a:t> is a promising material for building such a system. It has good thermo-optic properties (published in 2005) and reasonable gain bandwidth at cryogenic temperature, measured by both us and others. The figures thermo-optic figures of merit, as defined in the earlier part of this talk, are excellent.</a:t>
            </a:r>
          </a:p>
        </p:txBody>
      </p:sp>
      <p:sp>
        <p:nvSpPr>
          <p:cNvPr id="67587" name="Slide Number Placeholder 3"/>
          <p:cNvSpPr>
            <a:spLocks noGrp="1"/>
          </p:cNvSpPr>
          <p:nvPr>
            <p:ph type="sldNum" sz="quarter" idx="5"/>
          </p:nvPr>
        </p:nvSpPr>
        <p:spPr>
          <a:noFill/>
        </p:spPr>
        <p:txBody>
          <a:bodyPr/>
          <a:lstStyle/>
          <a:p>
            <a:fld id="{ED6FD17B-3F5A-41AD-90BB-201C6CBB7032}"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7"/>
          <p:cNvSpPr>
            <a:spLocks noGrp="1" noChangeArrowheads="1"/>
          </p:cNvSpPr>
          <p:nvPr>
            <p:ph type="subTitle" idx="1"/>
          </p:nvPr>
        </p:nvSpPr>
        <p:spPr>
          <a:xfrm>
            <a:off x="831273" y="3011559"/>
            <a:ext cx="7481454" cy="1792224"/>
          </a:xfrm>
          <a:prstGeom prst="rect">
            <a:avLst/>
          </a:prstGeom>
        </p:spPr>
        <p:txBody>
          <a:bodyPr lIns="91440" tIns="45720" rIns="91440" bIns="45720" anchor="ctr"/>
          <a:lstStyle>
            <a:lvl1pPr marL="0" indent="0" algn="ctr">
              <a:lnSpc>
                <a:spcPct val="100000"/>
              </a:lnSpc>
              <a:spcBef>
                <a:spcPts val="0"/>
              </a:spcBef>
              <a:spcAft>
                <a:spcPts val="2400"/>
              </a:spcAft>
              <a:buFont typeface="Arial" charset="0"/>
              <a:buNone/>
              <a:defRPr sz="2200">
                <a:solidFill>
                  <a:sysClr val="windowText" lastClr="000000"/>
                </a:solidFill>
              </a:defRPr>
            </a:lvl1pPr>
          </a:lstStyle>
          <a:p>
            <a:r>
              <a:rPr lang="en-US" smtClean="0"/>
              <a:t>Click to edit Master subtitle style</a:t>
            </a:r>
            <a:endParaRPr lang="en-US" dirty="0"/>
          </a:p>
        </p:txBody>
      </p:sp>
      <p:sp>
        <p:nvSpPr>
          <p:cNvPr id="6" name="Title Placeholder 1"/>
          <p:cNvSpPr>
            <a:spLocks noGrp="1"/>
          </p:cNvSpPr>
          <p:nvPr>
            <p:ph type="ctrTitle"/>
          </p:nvPr>
        </p:nvSpPr>
        <p:spPr>
          <a:xfrm>
            <a:off x="831273" y="1385453"/>
            <a:ext cx="7481454" cy="1294671"/>
          </a:xfrm>
        </p:spPr>
        <p:txBody>
          <a:bodyPr anchor="b" anchorCtr="0"/>
          <a:lstStyle>
            <a:lvl1pPr algn="ctr">
              <a:lnSpc>
                <a:spcPct val="100000"/>
              </a:lnSpc>
              <a:spcBef>
                <a:spcPts val="0"/>
              </a:spcBef>
              <a:spcAft>
                <a:spcPts val="600"/>
              </a:spcAft>
              <a:defRPr sz="3600" smtClean="0"/>
            </a:lvl1pPr>
          </a:lstStyle>
          <a:p>
            <a:r>
              <a:rPr lang="en-US" smtClean="0"/>
              <a:t>Click to edit Master title style</a:t>
            </a:r>
            <a:endParaRPr dirty="0" smtClean="0"/>
          </a:p>
        </p:txBody>
      </p:sp>
      <p:cxnSp>
        <p:nvCxnSpPr>
          <p:cNvPr id="12" name="Straight Connector 12"/>
          <p:cNvCxnSpPr>
            <a:cxnSpLocks noChangeShapeType="1"/>
          </p:cNvCxnSpPr>
          <p:nvPr userDrawn="1"/>
        </p:nvCxnSpPr>
        <p:spPr bwMode="auto">
          <a:xfrm>
            <a:off x="0" y="950913"/>
            <a:ext cx="9144000" cy="0"/>
          </a:xfrm>
          <a:prstGeom prst="line">
            <a:avLst/>
          </a:prstGeom>
          <a:noFill/>
          <a:ln w="22225" algn="ctr">
            <a:solidFill>
              <a:schemeClr val="accent4"/>
            </a:solidFill>
            <a:round/>
            <a:headEnd type="none" w="sm" len="sm"/>
            <a:tailEnd type="none" w="sm" len="sm"/>
          </a:ln>
        </p:spPr>
      </p:cxnSp>
      <p:cxnSp>
        <p:nvCxnSpPr>
          <p:cNvPr id="13" name="Straight Connector 12"/>
          <p:cNvCxnSpPr>
            <a:cxnSpLocks noChangeShapeType="1"/>
          </p:cNvCxnSpPr>
          <p:nvPr userDrawn="1"/>
        </p:nvCxnSpPr>
        <p:spPr bwMode="auto">
          <a:xfrm>
            <a:off x="0" y="6354186"/>
            <a:ext cx="9144000" cy="0"/>
          </a:xfrm>
          <a:prstGeom prst="line">
            <a:avLst/>
          </a:prstGeom>
          <a:noFill/>
          <a:ln w="22225" algn="ctr">
            <a:solidFill>
              <a:schemeClr val="accent4"/>
            </a:solidFill>
            <a:round/>
            <a:headEnd type="none" w="sm" len="sm"/>
            <a:tailEnd type="none" w="sm" len="sm"/>
          </a:ln>
        </p:spPr>
      </p:cxnSp>
      <p:pic>
        <p:nvPicPr>
          <p:cNvPr id="8" name="Picture 7" descr="LL_Logo_blue.png"/>
          <p:cNvPicPr>
            <a:picLocks noChangeAspect="1"/>
          </p:cNvPicPr>
          <p:nvPr userDrawn="1"/>
        </p:nvPicPr>
        <p:blipFill>
          <a:blip r:embed="rId2" cstate="print"/>
          <a:stretch>
            <a:fillRect/>
          </a:stretch>
        </p:blipFill>
        <p:spPr>
          <a:xfrm>
            <a:off x="2858465" y="5111496"/>
            <a:ext cx="3427070" cy="345245"/>
          </a:xfrm>
          <a:prstGeom prst="rect">
            <a:avLst/>
          </a:prstGeom>
        </p:spPr>
      </p:pic>
      <p:sp>
        <p:nvSpPr>
          <p:cNvPr id="7" name="Rectangle 1032"/>
          <p:cNvSpPr>
            <a:spLocks noChangeArrowheads="1"/>
          </p:cNvSpPr>
          <p:nvPr userDrawn="1"/>
        </p:nvSpPr>
        <p:spPr bwMode="auto">
          <a:xfrm>
            <a:off x="322036" y="6451134"/>
            <a:ext cx="1088136" cy="219456"/>
          </a:xfrm>
          <a:prstGeom prst="rect">
            <a:avLst/>
          </a:prstGeom>
          <a:noFill/>
          <a:ln w="9525">
            <a:noFill/>
            <a:miter lim="800000"/>
            <a:headEnd/>
            <a:tailEnd/>
          </a:ln>
          <a:effectLst/>
        </p:spPr>
        <p:txBody>
          <a:bodyPr wrap="square" lIns="45720" tIns="0" rIns="0" bIns="0"/>
          <a:lstStyle/>
          <a:p>
            <a:pPr>
              <a:defRPr/>
            </a:pPr>
            <a:r>
              <a:rPr lang="en-US" sz="700" dirty="0" smtClean="0">
                <a:solidFill>
                  <a:srgbClr val="000000"/>
                </a:solidFill>
                <a:cs typeface="Arial" pitchFamily="34" charset="0"/>
              </a:rPr>
              <a:t>DOE workshop - </a:t>
            </a:r>
            <a:fld id="{6A829F23-F466-44AA-A5B9-24580D3A690E}" type="slidenum">
              <a:rPr lang="en-US" sz="700" smtClean="0">
                <a:solidFill>
                  <a:srgbClr val="000000"/>
                </a:solidFill>
                <a:cs typeface="Arial" pitchFamily="34" charset="0"/>
              </a:rPr>
              <a:pPr>
                <a:defRPr/>
              </a:pPr>
              <a:t>‹#›</a:t>
            </a:fld>
            <a:endParaRPr lang="en-US" sz="700" dirty="0" smtClean="0">
              <a:solidFill>
                <a:srgbClr val="000000"/>
              </a:solidFill>
              <a:cs typeface="Arial" pitchFamily="34" charset="0"/>
            </a:endParaRPr>
          </a:p>
          <a:p>
            <a:pPr>
              <a:defRPr/>
            </a:pPr>
            <a:r>
              <a:rPr lang="en-US" sz="700" dirty="0" smtClean="0">
                <a:solidFill>
                  <a:srgbClr val="000000"/>
                </a:solidFill>
                <a:cs typeface="Arial" pitchFamily="34" charset="0"/>
              </a:rPr>
              <a:t>TYF  09/26/13</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hart Placeholder 3"/>
          <p:cNvSpPr>
            <a:spLocks noGrp="1"/>
          </p:cNvSpPr>
          <p:nvPr>
            <p:ph type="chart" sz="quarter" idx="10"/>
          </p:nvPr>
        </p:nvSpPr>
        <p:spPr>
          <a:xfrm>
            <a:off x="1339993" y="1700213"/>
            <a:ext cx="6454775" cy="3943350"/>
          </a:xfrm>
          <a:prstGeom prst="rect">
            <a:avLst/>
          </a:prstGeom>
          <a:ln w="12700">
            <a:solidFill>
              <a:schemeClr val="tx1"/>
            </a:solidFill>
          </a:ln>
        </p:spPr>
        <p:txBody>
          <a:bodyPr/>
          <a:lstStyle>
            <a:lvl1pPr marL="0" indent="0">
              <a:buFontTx/>
              <a:buNone/>
              <a:defRPr/>
            </a:lvl1pPr>
          </a:lstStyle>
          <a:p>
            <a:r>
              <a:rPr lang="en-US" smtClean="0"/>
              <a:t>Click icon to add chart</a:t>
            </a:r>
            <a:endParaRPr lang="en-US"/>
          </a:p>
        </p:txBody>
      </p:sp>
      <p:sp>
        <p:nvSpPr>
          <p:cNvPr id="5" name="Text Placeholder 3"/>
          <p:cNvSpPr>
            <a:spLocks noGrp="1"/>
          </p:cNvSpPr>
          <p:nvPr>
            <p:ph type="body" sz="half" idx="2"/>
          </p:nvPr>
        </p:nvSpPr>
        <p:spPr>
          <a:xfrm>
            <a:off x="1344168" y="5706497"/>
            <a:ext cx="6455664"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3"/>
          <p:cNvSpPr>
            <a:spLocks noGrp="1"/>
          </p:cNvSpPr>
          <p:nvPr>
            <p:ph type="body" sz="half" idx="11"/>
          </p:nvPr>
        </p:nvSpPr>
        <p:spPr>
          <a:xfrm>
            <a:off x="1344168" y="1249252"/>
            <a:ext cx="6455664" cy="377390"/>
          </a:xfrm>
          <a:prstGeom prst="rect">
            <a:avLst/>
          </a:prstGeom>
        </p:spPr>
        <p:txBody>
          <a:bodyPr anchor="b"/>
          <a:lstStyle>
            <a:lvl1pPr marL="0" indent="0" algn="ctr">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086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33513"/>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433513"/>
            <a:ext cx="3810000"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669177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293094"/>
            <a:ext cx="8188774" cy="4830616"/>
          </a:xfrm>
          <a:prstGeom prst="rect">
            <a:avLst/>
          </a:prstGeom>
        </p:spPr>
        <p:txBody>
          <a:bodyPr/>
          <a:lstStyle>
            <a:lvl1pPr>
              <a:lnSpc>
                <a:spcPts val="2200"/>
              </a:lnSpc>
              <a:spcBef>
                <a:spcPts val="1200"/>
              </a:spcBef>
              <a:spcAft>
                <a:spcPts val="0"/>
              </a:spcAft>
              <a:defRPr/>
            </a:lvl1pPr>
            <a:lvl2pPr marL="539750" indent="-255588">
              <a:lnSpc>
                <a:spcPts val="2000"/>
              </a:lnSpc>
              <a:spcBef>
                <a:spcPts val="600"/>
              </a:spcBef>
              <a:spcAft>
                <a:spcPts val="0"/>
              </a:spcAft>
              <a:defRPr sz="1800"/>
            </a:lvl2pPr>
            <a:lvl3pPr marL="757238" indent="-184150">
              <a:lnSpc>
                <a:spcPts val="1800"/>
              </a:lnSpc>
              <a:spcBef>
                <a:spcPts val="600"/>
              </a:spcBef>
              <a:spcAft>
                <a:spcPts val="0"/>
              </a:spcAft>
              <a:buSzPct val="90000"/>
              <a:buFont typeface="Arial" pitchFamily="34" charset="0"/>
              <a:buChar char="•"/>
              <a:defRPr/>
            </a:lvl3pPr>
            <a:lvl4pPr marL="1033272" indent="0">
              <a:lnSpc>
                <a:spcPts val="1600"/>
              </a:lnSpc>
              <a:spcBef>
                <a:spcPts val="600"/>
              </a:spcBef>
              <a:spcAft>
                <a:spcPts val="0"/>
              </a:spcAft>
              <a:buFontTx/>
              <a:buNone/>
              <a:defRPr/>
            </a:lvl4pPr>
            <a:lvl5pPr marL="1261872" indent="0">
              <a:lnSpc>
                <a:spcPts val="1400"/>
              </a:lnSpc>
              <a:spcBef>
                <a:spcPts val="6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293094"/>
            <a:ext cx="3989065" cy="4830616"/>
          </a:xfrm>
          <a:prstGeom prst="rect">
            <a:avLst/>
          </a:prstGeom>
        </p:spPr>
        <p:txBody>
          <a:bodyPr/>
          <a:lstStyle>
            <a:lvl1pPr>
              <a:lnSpc>
                <a:spcPts val="2200"/>
              </a:lnSpc>
              <a:spcBef>
                <a:spcPts val="1200"/>
              </a:spcBef>
              <a:spcAft>
                <a:spcPts val="0"/>
              </a:spcAft>
              <a:defRPr/>
            </a:lvl1pPr>
            <a:lvl2pPr marL="539750" indent="-255588">
              <a:lnSpc>
                <a:spcPts val="2000"/>
              </a:lnSpc>
              <a:spcBef>
                <a:spcPts val="600"/>
              </a:spcBef>
              <a:spcAft>
                <a:spcPts val="0"/>
              </a:spcAft>
              <a:defRPr sz="1800"/>
            </a:lvl2pPr>
            <a:lvl3pPr marL="757238" indent="-184150">
              <a:lnSpc>
                <a:spcPts val="1800"/>
              </a:lnSpc>
              <a:spcBef>
                <a:spcPts val="600"/>
              </a:spcBef>
              <a:spcAft>
                <a:spcPts val="0"/>
              </a:spcAft>
              <a:buSzPct val="90000"/>
              <a:buFont typeface="Arial" pitchFamily="34" charset="0"/>
              <a:buChar char="•"/>
              <a:defRPr/>
            </a:lvl3pPr>
            <a:lvl4pPr marL="1033272" indent="0">
              <a:lnSpc>
                <a:spcPts val="1600"/>
              </a:lnSpc>
              <a:spcBef>
                <a:spcPts val="600"/>
              </a:spcBef>
              <a:spcAft>
                <a:spcPts val="0"/>
              </a:spcAft>
              <a:buFontTx/>
              <a:buNone/>
              <a:defRPr/>
            </a:lvl4pPr>
            <a:lvl5pPr marL="1261872" indent="0">
              <a:lnSpc>
                <a:spcPts val="1400"/>
              </a:lnSpc>
              <a:spcBef>
                <a:spcPts val="6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
        <p:nvSpPr>
          <p:cNvPr id="6" name="Content Placeholder 7"/>
          <p:cNvSpPr>
            <a:spLocks noGrp="1"/>
          </p:cNvSpPr>
          <p:nvPr>
            <p:ph sz="quarter" idx="11"/>
          </p:nvPr>
        </p:nvSpPr>
        <p:spPr>
          <a:xfrm>
            <a:off x="4665335" y="1293094"/>
            <a:ext cx="3989065" cy="4830616"/>
          </a:xfrm>
          <a:prstGeom prst="rect">
            <a:avLst/>
          </a:prstGeom>
        </p:spPr>
        <p:txBody>
          <a:bodyPr/>
          <a:lstStyle>
            <a:lvl1pPr>
              <a:lnSpc>
                <a:spcPts val="2200"/>
              </a:lnSpc>
              <a:spcBef>
                <a:spcPts val="1200"/>
              </a:spcBef>
              <a:spcAft>
                <a:spcPts val="0"/>
              </a:spcAft>
              <a:defRPr/>
            </a:lvl1pPr>
            <a:lvl2pPr marL="539750" indent="-255588">
              <a:lnSpc>
                <a:spcPts val="2000"/>
              </a:lnSpc>
              <a:spcBef>
                <a:spcPts val="600"/>
              </a:spcBef>
              <a:spcAft>
                <a:spcPts val="0"/>
              </a:spcAft>
              <a:defRPr sz="1800"/>
            </a:lvl2pPr>
            <a:lvl3pPr marL="757238" indent="-184150">
              <a:lnSpc>
                <a:spcPts val="1800"/>
              </a:lnSpc>
              <a:spcBef>
                <a:spcPts val="600"/>
              </a:spcBef>
              <a:spcAft>
                <a:spcPts val="0"/>
              </a:spcAft>
              <a:buSzPct val="90000"/>
              <a:buFont typeface="Arial" pitchFamily="34" charset="0"/>
              <a:buChar char="•"/>
              <a:defRPr/>
            </a:lvl3pPr>
            <a:lvl4pPr marL="1033272" indent="1588">
              <a:lnSpc>
                <a:spcPts val="1600"/>
              </a:lnSpc>
              <a:spcBef>
                <a:spcPts val="600"/>
              </a:spcBef>
              <a:spcAft>
                <a:spcPts val="0"/>
              </a:spcAft>
              <a:buFontTx/>
              <a:buNone/>
              <a:defRPr/>
            </a:lvl4pPr>
            <a:lvl5pPr marL="1261872" indent="0">
              <a:lnSpc>
                <a:spcPts val="1400"/>
              </a:lnSpc>
              <a:spcBef>
                <a:spcPts val="6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293094"/>
            <a:ext cx="8188774" cy="4830616"/>
          </a:xfrm>
          <a:prstGeom prst="rect">
            <a:avLst/>
          </a:prstGeom>
        </p:spPr>
        <p:txBody>
          <a:bodyPr/>
          <a:lstStyle>
            <a:lvl1pPr>
              <a:lnSpc>
                <a:spcPts val="2200"/>
              </a:lnSpc>
              <a:spcBef>
                <a:spcPts val="1200"/>
              </a:spcBef>
              <a:spcAft>
                <a:spcPts val="0"/>
              </a:spcAft>
              <a:defRPr/>
            </a:lvl1pPr>
            <a:lvl2pPr marL="539750" indent="-255588">
              <a:lnSpc>
                <a:spcPts val="2000"/>
              </a:lnSpc>
              <a:spcBef>
                <a:spcPts val="600"/>
              </a:spcBef>
              <a:spcAft>
                <a:spcPts val="0"/>
              </a:spcAft>
              <a:defRPr sz="1800"/>
            </a:lvl2pPr>
            <a:lvl3pPr marL="757238" indent="-184150">
              <a:lnSpc>
                <a:spcPts val="1800"/>
              </a:lnSpc>
              <a:spcBef>
                <a:spcPts val="600"/>
              </a:spcBef>
              <a:spcAft>
                <a:spcPts val="0"/>
              </a:spcAft>
              <a:buSzPct val="90000"/>
              <a:buFont typeface="Arial" pitchFamily="34" charset="0"/>
              <a:buChar char="•"/>
              <a:defRPr/>
            </a:lvl3pPr>
            <a:lvl4pPr marL="1033272" indent="0">
              <a:lnSpc>
                <a:spcPts val="1600"/>
              </a:lnSpc>
              <a:spcBef>
                <a:spcPts val="600"/>
              </a:spcBef>
              <a:spcAft>
                <a:spcPts val="0"/>
              </a:spcAft>
              <a:buFontTx/>
              <a:buNone/>
              <a:defRPr/>
            </a:lvl4pPr>
            <a:lvl5pPr marL="1261872" indent="0">
              <a:lnSpc>
                <a:spcPts val="1400"/>
              </a:lnSpc>
              <a:spcBef>
                <a:spcPts val="6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940527" y="145147"/>
            <a:ext cx="7262946" cy="464455"/>
          </a:xfrm>
        </p:spPr>
        <p:txBody>
          <a:bodyPr/>
          <a:lstStyle/>
          <a:p>
            <a:r>
              <a:rPr lang="en-US" smtClean="0"/>
              <a:t>Click to edit Master title style</a:t>
            </a:r>
            <a:endParaRPr lang="en-US" dirty="0"/>
          </a:p>
        </p:txBody>
      </p:sp>
      <p:sp>
        <p:nvSpPr>
          <p:cNvPr id="9" name="Text Placeholder 8"/>
          <p:cNvSpPr>
            <a:spLocks noGrp="1"/>
          </p:cNvSpPr>
          <p:nvPr>
            <p:ph type="body" sz="quarter" idx="11" hasCustomPrompt="1"/>
          </p:nvPr>
        </p:nvSpPr>
        <p:spPr>
          <a:xfrm>
            <a:off x="940527" y="593818"/>
            <a:ext cx="7262879" cy="296863"/>
          </a:xfrm>
          <a:prstGeom prst="rect">
            <a:avLst/>
          </a:prstGeom>
        </p:spPr>
        <p:txBody>
          <a:bodyPr/>
          <a:lstStyle>
            <a:lvl1pPr marL="0" indent="0" algn="ctr">
              <a:lnSpc>
                <a:spcPts val="2400"/>
              </a:lnSpc>
              <a:buNone/>
              <a:defRPr sz="2400"/>
            </a:lvl1pPr>
          </a:lstStyle>
          <a:p>
            <a:pPr lvl="0"/>
            <a:r>
              <a:rPr lang="en-US" dirty="0" smtClean="0"/>
              <a:t>Click to add Subtitle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680754"/>
            <a:ext cx="8188774" cy="4442955"/>
          </a:xfrm>
          <a:prstGeom prst="rect">
            <a:avLst/>
          </a:prstGeom>
        </p:spPr>
        <p:txBody>
          <a:bodyPr anchor="t" anchorCtr="1"/>
          <a:lstStyle>
            <a:lvl1pPr>
              <a:lnSpc>
                <a:spcPts val="2200"/>
              </a:lnSpc>
              <a:spcBef>
                <a:spcPts val="1500"/>
              </a:spcBef>
              <a:spcAft>
                <a:spcPts val="0"/>
              </a:spcAft>
              <a:defRPr/>
            </a:lvl1pPr>
            <a:lvl2pPr marL="539750" indent="-255588">
              <a:lnSpc>
                <a:spcPts val="2000"/>
              </a:lnSpc>
              <a:spcBef>
                <a:spcPts val="1500"/>
              </a:spcBef>
              <a:spcAft>
                <a:spcPts val="0"/>
              </a:spcAft>
              <a:defRPr sz="1800"/>
            </a:lvl2pPr>
            <a:lvl3pPr marL="757238" indent="-184150">
              <a:lnSpc>
                <a:spcPts val="1800"/>
              </a:lnSpc>
              <a:spcBef>
                <a:spcPts val="1500"/>
              </a:spcBef>
              <a:spcAft>
                <a:spcPts val="0"/>
              </a:spcAft>
              <a:buSzPct val="90000"/>
              <a:buFont typeface="Arial" pitchFamily="34" charset="0"/>
              <a:buChar char="•"/>
              <a:defRPr/>
            </a:lvl3pPr>
            <a:lvl4pPr marL="1033272" indent="0">
              <a:lnSpc>
                <a:spcPts val="1600"/>
              </a:lnSpc>
              <a:spcBef>
                <a:spcPts val="1500"/>
              </a:spcBef>
              <a:spcAft>
                <a:spcPts val="0"/>
              </a:spcAft>
              <a:buFontTx/>
              <a:buNone/>
              <a:defRPr/>
            </a:lvl4pPr>
            <a:lvl5pPr marL="1261872" indent="0">
              <a:lnSpc>
                <a:spcPts val="1400"/>
              </a:lnSpc>
              <a:spcBef>
                <a:spcPts val="15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84899" y="1768103"/>
            <a:ext cx="5970446" cy="3773711"/>
          </a:xfrm>
          <a:prstGeom prst="rect">
            <a:avLst/>
          </a:prstGeom>
          <a:ln w="12700">
            <a:solidFill>
              <a:schemeClr val="tx1"/>
            </a:solidFill>
          </a:ln>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584899" y="5603133"/>
            <a:ext cx="5970446"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9" name="Text Placeholder 3"/>
          <p:cNvSpPr>
            <a:spLocks noGrp="1"/>
          </p:cNvSpPr>
          <p:nvPr>
            <p:ph type="body" sz="half" idx="10"/>
          </p:nvPr>
        </p:nvSpPr>
        <p:spPr>
          <a:xfrm>
            <a:off x="1584899" y="1312860"/>
            <a:ext cx="5970446" cy="377390"/>
          </a:xfrm>
          <a:prstGeom prst="rect">
            <a:avLst/>
          </a:prstGeom>
        </p:spPr>
        <p:txBody>
          <a:bodyPr anchor="b"/>
          <a:lstStyle>
            <a:lvl1pPr marL="0" indent="0" algn="ctr">
              <a:lnSpc>
                <a:spcPts val="2000"/>
              </a:lnSpc>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Media Placeholder 3"/>
          <p:cNvSpPr>
            <a:spLocks noGrp="1"/>
          </p:cNvSpPr>
          <p:nvPr>
            <p:ph type="media" sz="quarter" idx="10"/>
          </p:nvPr>
        </p:nvSpPr>
        <p:spPr>
          <a:xfrm>
            <a:off x="1736583" y="1828800"/>
            <a:ext cx="5687568" cy="3343275"/>
          </a:xfrm>
          <a:prstGeom prst="rect">
            <a:avLst/>
          </a:prstGeom>
          <a:ln w="12700">
            <a:solidFill>
              <a:schemeClr val="tx1"/>
            </a:solidFill>
          </a:ln>
        </p:spPr>
        <p:txBody>
          <a:bodyPr/>
          <a:lstStyle>
            <a:lvl1pPr marL="0" indent="0">
              <a:buFontTx/>
              <a:buNone/>
              <a:defRPr/>
            </a:lvl1pPr>
          </a:lstStyle>
          <a:p>
            <a:r>
              <a:rPr lang="en-US" smtClean="0"/>
              <a:t>Click icon to add media</a:t>
            </a:r>
            <a:endParaRPr lang="en-US" dirty="0"/>
          </a:p>
        </p:txBody>
      </p:sp>
      <p:sp>
        <p:nvSpPr>
          <p:cNvPr id="5" name="Text Placeholder 3"/>
          <p:cNvSpPr>
            <a:spLocks noGrp="1"/>
          </p:cNvSpPr>
          <p:nvPr>
            <p:ph type="body" sz="half" idx="2"/>
          </p:nvPr>
        </p:nvSpPr>
        <p:spPr>
          <a:xfrm>
            <a:off x="1737360" y="5229437"/>
            <a:ext cx="5687568"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3"/>
          <p:cNvSpPr>
            <a:spLocks noGrp="1"/>
          </p:cNvSpPr>
          <p:nvPr>
            <p:ph type="body" sz="half" idx="11"/>
          </p:nvPr>
        </p:nvSpPr>
        <p:spPr>
          <a:xfrm>
            <a:off x="1737360" y="1368517"/>
            <a:ext cx="5687568" cy="377390"/>
          </a:xfrm>
          <a:prstGeom prst="rect">
            <a:avLst/>
          </a:prstGeom>
        </p:spPr>
        <p:txBody>
          <a:bodyPr anchor="b"/>
          <a:lstStyle>
            <a:lvl1pPr marL="0" indent="0" algn="ctr">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0527" y="139701"/>
            <a:ext cx="7262946" cy="816989"/>
          </a:xfrm>
          <a:prstGeom prst="rect">
            <a:avLst/>
          </a:prstGeom>
        </p:spPr>
        <p:txBody>
          <a:bodyPr vert="horz" lIns="91440" tIns="45720" rIns="91440" bIns="45720" rtlCol="0" anchor="ctr">
            <a:noAutofit/>
          </a:bodyPr>
          <a:lstStyle/>
          <a:p>
            <a:r>
              <a:rPr lang="en-US" smtClean="0"/>
              <a:t>Click to edit Master title style</a:t>
            </a:r>
            <a:endParaRPr lang="en-US" dirty="0"/>
          </a:p>
        </p:txBody>
      </p:sp>
      <p:cxnSp>
        <p:nvCxnSpPr>
          <p:cNvPr id="18" name="Straight Connector 12"/>
          <p:cNvCxnSpPr>
            <a:cxnSpLocks noChangeShapeType="1"/>
          </p:cNvCxnSpPr>
          <p:nvPr/>
        </p:nvCxnSpPr>
        <p:spPr bwMode="auto">
          <a:xfrm>
            <a:off x="0" y="950913"/>
            <a:ext cx="9144000" cy="0"/>
          </a:xfrm>
          <a:prstGeom prst="line">
            <a:avLst/>
          </a:prstGeom>
          <a:noFill/>
          <a:ln w="22225" algn="ctr">
            <a:solidFill>
              <a:schemeClr val="accent4"/>
            </a:solidFill>
            <a:round/>
            <a:headEnd type="none" w="sm" len="sm"/>
            <a:tailEnd type="none" w="sm" len="sm"/>
          </a:ln>
        </p:spPr>
      </p:cxnSp>
      <p:cxnSp>
        <p:nvCxnSpPr>
          <p:cNvPr id="13" name="Straight Connector 12"/>
          <p:cNvCxnSpPr>
            <a:cxnSpLocks noChangeShapeType="1"/>
          </p:cNvCxnSpPr>
          <p:nvPr/>
        </p:nvCxnSpPr>
        <p:spPr bwMode="auto">
          <a:xfrm>
            <a:off x="0" y="6354186"/>
            <a:ext cx="9144000" cy="0"/>
          </a:xfrm>
          <a:prstGeom prst="line">
            <a:avLst/>
          </a:prstGeom>
          <a:noFill/>
          <a:ln w="22225" algn="ctr">
            <a:solidFill>
              <a:schemeClr val="accent4"/>
            </a:solidFill>
            <a:round/>
            <a:headEnd type="none" w="sm" len="sm"/>
            <a:tailEnd type="none" w="sm" len="sm"/>
          </a:ln>
        </p:spPr>
      </p:cxnSp>
      <p:sp>
        <p:nvSpPr>
          <p:cNvPr id="10" name="Rectangle 1032"/>
          <p:cNvSpPr>
            <a:spLocks noChangeArrowheads="1"/>
          </p:cNvSpPr>
          <p:nvPr/>
        </p:nvSpPr>
        <p:spPr bwMode="auto">
          <a:xfrm>
            <a:off x="322036" y="6451134"/>
            <a:ext cx="1088136" cy="219456"/>
          </a:xfrm>
          <a:prstGeom prst="rect">
            <a:avLst/>
          </a:prstGeom>
          <a:noFill/>
          <a:ln w="9525">
            <a:noFill/>
            <a:miter lim="800000"/>
            <a:headEnd/>
            <a:tailEnd/>
          </a:ln>
          <a:effectLst/>
        </p:spPr>
        <p:txBody>
          <a:bodyPr wrap="square" lIns="45720" tIns="0" rIns="0" bIns="0"/>
          <a:lstStyle/>
          <a:p>
            <a:pPr>
              <a:defRPr/>
            </a:pPr>
            <a:r>
              <a:rPr lang="en-US" sz="700" dirty="0" smtClean="0">
                <a:solidFill>
                  <a:srgbClr val="000000"/>
                </a:solidFill>
                <a:cs typeface="Arial" pitchFamily="34" charset="0"/>
              </a:rPr>
              <a:t>DOE workshop - </a:t>
            </a:r>
            <a:fld id="{6A829F23-F466-44AA-A5B9-24580D3A690E}" type="slidenum">
              <a:rPr lang="en-US" sz="700" smtClean="0">
                <a:solidFill>
                  <a:srgbClr val="000000"/>
                </a:solidFill>
                <a:cs typeface="Arial" pitchFamily="34" charset="0"/>
              </a:rPr>
              <a:pPr>
                <a:defRPr/>
              </a:pPr>
              <a:t>‹#›</a:t>
            </a:fld>
            <a:endParaRPr lang="en-US" sz="700" dirty="0" smtClean="0">
              <a:solidFill>
                <a:srgbClr val="000000"/>
              </a:solidFill>
              <a:cs typeface="Arial" pitchFamily="34" charset="0"/>
            </a:endParaRPr>
          </a:p>
          <a:p>
            <a:pPr>
              <a:defRPr/>
            </a:pPr>
            <a:r>
              <a:rPr lang="en-US" sz="700" dirty="0" smtClean="0">
                <a:solidFill>
                  <a:srgbClr val="000000"/>
                </a:solidFill>
                <a:cs typeface="Arial" pitchFamily="34" charset="0"/>
              </a:rPr>
              <a:t>TYF</a:t>
            </a:r>
            <a:r>
              <a:rPr lang="en-US" sz="700" baseline="0" dirty="0" smtClean="0">
                <a:solidFill>
                  <a:srgbClr val="000000"/>
                </a:solidFill>
                <a:cs typeface="Arial" pitchFamily="34" charset="0"/>
              </a:rPr>
              <a:t> </a:t>
            </a:r>
            <a:r>
              <a:rPr lang="en-US" sz="700" dirty="0" smtClean="0">
                <a:solidFill>
                  <a:srgbClr val="000000"/>
                </a:solidFill>
                <a:cs typeface="Arial" pitchFamily="34" charset="0"/>
              </a:rPr>
              <a:t>  09/26/14</a:t>
            </a:r>
          </a:p>
        </p:txBody>
      </p:sp>
      <p:pic>
        <p:nvPicPr>
          <p:cNvPr id="15" name="Content Placeholder 3" descr="LL_Logo_alone_blue.png"/>
          <p:cNvPicPr>
            <a:picLocks noChangeAspect="1"/>
          </p:cNvPicPr>
          <p:nvPr/>
        </p:nvPicPr>
        <p:blipFill>
          <a:blip r:embed="rId13" cstate="print"/>
          <a:stretch>
            <a:fillRect/>
          </a:stretch>
        </p:blipFill>
        <p:spPr>
          <a:xfrm>
            <a:off x="365760" y="246888"/>
            <a:ext cx="548640" cy="531083"/>
          </a:xfrm>
          <a:prstGeom prst="rect">
            <a:avLst/>
          </a:prstGeom>
        </p:spPr>
      </p:pic>
      <p:pic>
        <p:nvPicPr>
          <p:cNvPr id="16" name="Picture 15" descr="LL_Logo_blue_nomark.png"/>
          <p:cNvPicPr>
            <a:picLocks noChangeAspect="1"/>
          </p:cNvPicPr>
          <p:nvPr/>
        </p:nvPicPr>
        <p:blipFill>
          <a:blip r:embed="rId14" cstate="print"/>
          <a:stretch>
            <a:fillRect/>
          </a:stretch>
        </p:blipFill>
        <p:spPr>
          <a:xfrm>
            <a:off x="6775704" y="6473952"/>
            <a:ext cx="2007032" cy="228224"/>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94" r:id="rId3"/>
    <p:sldLayoutId id="2147483689" r:id="rId4"/>
    <p:sldLayoutId id="2147483695" r:id="rId5"/>
    <p:sldLayoutId id="2147483692" r:id="rId6"/>
    <p:sldLayoutId id="2147483693" r:id="rId7"/>
    <p:sldLayoutId id="2147483676" r:id="rId8"/>
    <p:sldLayoutId id="2147483690" r:id="rId9"/>
    <p:sldLayoutId id="2147483691" r:id="rId10"/>
    <p:sldLayoutId id="2147483696" r:id="rId11"/>
  </p:sldLayoutIdLst>
  <p:txStyles>
    <p:titleStyle>
      <a:lvl1pPr algn="ctr" eaLnBrk="1" hangingPunct="1">
        <a:lnSpc>
          <a:spcPts val="2800"/>
        </a:lnSpc>
        <a:defRPr sz="2800" b="1">
          <a:latin typeface="Arial" pitchFamily="34" charset="0"/>
          <a:cs typeface="Arial" pitchFamily="34" charset="0"/>
        </a:defRPr>
      </a:lvl1pPr>
    </p:titleStyle>
    <p:bodyStyle>
      <a:lvl1pPr marL="233363" indent="-233363" algn="l" eaLnBrk="1" hangingPunct="1">
        <a:lnSpc>
          <a:spcPts val="2000"/>
        </a:lnSpc>
        <a:spcBef>
          <a:spcPts val="300"/>
        </a:spcBef>
        <a:spcAft>
          <a:spcPts val="600"/>
        </a:spcAft>
        <a:buFont typeface="Arial" pitchFamily="34" charset="0"/>
        <a:buChar char="•"/>
        <a:defRPr sz="2000" b="1">
          <a:latin typeface="Arial" pitchFamily="34" charset="0"/>
          <a:cs typeface="Arial" pitchFamily="34" charset="0"/>
        </a:defRPr>
      </a:lvl1pPr>
      <a:lvl2pPr marL="509588" indent="-225425" algn="l" eaLnBrk="1" hangingPunct="1">
        <a:lnSpc>
          <a:spcPts val="2000"/>
        </a:lnSpc>
        <a:spcBef>
          <a:spcPts val="300"/>
        </a:spcBef>
        <a:spcAft>
          <a:spcPts val="600"/>
        </a:spcAft>
        <a:buFont typeface="Arial" pitchFamily="34" charset="0"/>
        <a:buChar char="–"/>
        <a:defRPr sz="2000" b="1">
          <a:latin typeface="Arial" pitchFamily="34" charset="0"/>
          <a:cs typeface="Arial" pitchFamily="34" charset="0"/>
        </a:defRPr>
      </a:lvl2pPr>
      <a:lvl3pPr marL="854075" indent="-223838" algn="l" eaLnBrk="1" hangingPunct="1">
        <a:lnSpc>
          <a:spcPts val="2000"/>
        </a:lnSpc>
        <a:spcBef>
          <a:spcPts val="300"/>
        </a:spcBef>
        <a:spcAft>
          <a:spcPts val="600"/>
        </a:spcAft>
        <a:buFont typeface="Arial" pitchFamily="34" charset="0"/>
        <a:buChar char="•"/>
        <a:defRPr sz="1600" b="1">
          <a:latin typeface="Arial" pitchFamily="34" charset="0"/>
          <a:cs typeface="Arial" pitchFamily="34" charset="0"/>
        </a:defRPr>
      </a:lvl3pPr>
      <a:lvl4pPr marL="1035050" indent="-180975" algn="l" eaLnBrk="1" hangingPunct="1">
        <a:lnSpc>
          <a:spcPts val="2000"/>
        </a:lnSpc>
        <a:spcBef>
          <a:spcPts val="300"/>
        </a:spcBef>
        <a:spcAft>
          <a:spcPts val="600"/>
        </a:spcAft>
        <a:buFont typeface="Courier New" pitchFamily="49" charset="0"/>
        <a:buChar char="o"/>
        <a:defRPr sz="1400" b="1">
          <a:latin typeface="Arial" pitchFamily="34" charset="0"/>
          <a:cs typeface="Arial" pitchFamily="34" charset="0"/>
        </a:defRPr>
      </a:lvl4pPr>
      <a:lvl5pPr marL="796925" indent="0" algn="l" eaLnBrk="1" hangingPunct="1">
        <a:spcBef>
          <a:spcPts val="600"/>
        </a:spcBef>
        <a:defRPr sz="1600" b="1">
          <a:latin typeface="Arial" pitchFamily="34" charset="0"/>
          <a:cs typeface="Arial" pitchFamily="34" charset="0"/>
        </a:defRPr>
      </a:lvl5pPr>
      <a:lvl6pPr marL="1147763" indent="0" algn="l" eaLnBrk="1" hangingPunct="1">
        <a:spcBef>
          <a:spcPts val="600"/>
        </a:spcBef>
        <a:defRPr sz="1400" b="1">
          <a:latin typeface="Arial" pitchFamily="34" charset="0"/>
          <a:cs typeface="Arial" pitchFamily="34" charset="0"/>
        </a:defRPr>
      </a:lvl6pPr>
      <a:lvl7pPr marL="1319213" indent="-179388" algn="l" eaLnBrk="1" hangingPunct="1">
        <a:lnSpc>
          <a:spcPts val="2000"/>
        </a:lnSpc>
        <a:spcBef>
          <a:spcPts val="300"/>
        </a:spcBef>
        <a:spcAft>
          <a:spcPts val="600"/>
        </a:spcAft>
        <a:buFont typeface="Arial" pitchFamily="34" charset="0"/>
        <a:buChar char="•"/>
        <a:defRPr sz="1200" b="1">
          <a:latin typeface="Arial" pitchFamily="34" charset="0"/>
          <a:cs typeface="Arial" pitchFamily="34" charset="0"/>
        </a:defRPr>
      </a:lvl7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11.xml"/><Relationship Id="rId7" Type="http://schemas.openxmlformats.org/officeDocument/2006/relationships/image" Target="../media/image28.emf"/><Relationship Id="rId2" Type="http://schemas.openxmlformats.org/officeDocument/2006/relationships/video" Target="file:///\\vmware-host\Shared%20Folders\Documents\Public%20Talks\Cleared_fiber_CBC%20ASSP12\17mmFL_movie.avi" TargetMode="External"/><Relationship Id="rId1" Type="http://schemas.microsoft.com/office/2007/relationships/media" Target="file:///\\vmware-host\Shared%20Folders\Documents\Public%20Talks\Cleared_fiber_CBC%20ASSP12\17mmFL_movie.avi" TargetMode="Externa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400" dirty="0" smtClean="0"/>
              <a:t>T. Y. Fan</a:t>
            </a:r>
          </a:p>
          <a:p>
            <a:r>
              <a:rPr lang="en-US" sz="2000" dirty="0" smtClean="0"/>
              <a:t>3</a:t>
            </a:r>
            <a:r>
              <a:rPr lang="en-US" sz="2000" baseline="30000" dirty="0" smtClean="0"/>
              <a:t>rd</a:t>
            </a:r>
            <a:r>
              <a:rPr lang="en-US" sz="2000" dirty="0" smtClean="0"/>
              <a:t> Mini-Workshop on H</a:t>
            </a:r>
            <a:r>
              <a:rPr lang="en-US" sz="2000" baseline="30000" dirty="0" smtClean="0"/>
              <a:t>-</a:t>
            </a:r>
            <a:r>
              <a:rPr lang="en-US" sz="2000" dirty="0" smtClean="0"/>
              <a:t> Laser Stripping and Accelerator Applications</a:t>
            </a:r>
          </a:p>
          <a:p>
            <a:r>
              <a:rPr lang="en-US" sz="2000" dirty="0" smtClean="0"/>
              <a:t>Sept. 26-27, 2013</a:t>
            </a:r>
            <a:endParaRPr lang="en-US" sz="2000" dirty="0"/>
          </a:p>
        </p:txBody>
      </p:sp>
      <p:sp>
        <p:nvSpPr>
          <p:cNvPr id="3" name="Title 2"/>
          <p:cNvSpPr>
            <a:spLocks noGrp="1"/>
          </p:cNvSpPr>
          <p:nvPr>
            <p:ph type="ctrTitle"/>
          </p:nvPr>
        </p:nvSpPr>
        <p:spPr/>
        <p:txBody>
          <a:bodyPr/>
          <a:lstStyle/>
          <a:p>
            <a:r>
              <a:rPr lang="en-US" dirty="0" smtClean="0"/>
              <a:t>Cryogenic Lasers for High-Power, Short-Pulse Sources*</a:t>
            </a:r>
            <a:endParaRPr lang="en-US" dirty="0"/>
          </a:p>
        </p:txBody>
      </p:sp>
      <p:sp>
        <p:nvSpPr>
          <p:cNvPr id="6" name="TextBox 5"/>
          <p:cNvSpPr txBox="1"/>
          <p:nvPr/>
        </p:nvSpPr>
        <p:spPr>
          <a:xfrm>
            <a:off x="370327" y="5756190"/>
            <a:ext cx="8534400" cy="461665"/>
          </a:xfrm>
          <a:prstGeom prst="rect">
            <a:avLst/>
          </a:prstGeom>
          <a:noFill/>
        </p:spPr>
        <p:txBody>
          <a:bodyPr wrap="square" rtlCol="0">
            <a:spAutoFit/>
          </a:bodyPr>
          <a:lstStyle/>
          <a:p>
            <a:pPr algn="ctr"/>
            <a:r>
              <a:rPr lang="en-US" sz="1200" dirty="0" smtClean="0"/>
              <a:t>*This work was sponsored by DARPA under Air Force contract FA8721-05-C-0002. Opinions, interpretations, conclusions, and recommendations are those of the authors, and are not necessarily endorsed by the United States Government</a:t>
            </a:r>
            <a:r>
              <a:rPr lang="en-US" sz="1200" dirty="0"/>
              <a:t>.</a:t>
            </a:r>
            <a:endParaRPr lang="en-US" sz="1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8600" y="3276600"/>
            <a:ext cx="8610600" cy="2971800"/>
          </a:xfrm>
          <a:prstGeom prst="roundRect">
            <a:avLst/>
          </a:prstGeom>
          <a:solidFill>
            <a:schemeClr val="bg1">
              <a:lumMod val="95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21" name="Rounded Rectangle 20"/>
          <p:cNvSpPr/>
          <p:nvPr/>
        </p:nvSpPr>
        <p:spPr>
          <a:xfrm>
            <a:off x="228600" y="990600"/>
            <a:ext cx="8610600" cy="2133600"/>
          </a:xfrm>
          <a:prstGeom prst="roundRect">
            <a:avLst/>
          </a:prstGeom>
          <a:solidFill>
            <a:schemeClr val="bg1">
              <a:lumMod val="95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3" name="Title 2"/>
          <p:cNvSpPr>
            <a:spLocks noGrp="1"/>
          </p:cNvSpPr>
          <p:nvPr>
            <p:ph type="title"/>
          </p:nvPr>
        </p:nvSpPr>
        <p:spPr>
          <a:xfrm>
            <a:off x="1131327" y="239488"/>
            <a:ext cx="7278912" cy="609600"/>
          </a:xfrm>
        </p:spPr>
        <p:txBody>
          <a:bodyPr/>
          <a:lstStyle/>
          <a:p>
            <a:r>
              <a:rPr lang="en-US" dirty="0" smtClean="0"/>
              <a:t>100-W-class Q-switched </a:t>
            </a:r>
            <a:r>
              <a:rPr lang="en-US" dirty="0" err="1" smtClean="0"/>
              <a:t>Yb:YLF</a:t>
            </a:r>
            <a:r>
              <a:rPr lang="en-US" dirty="0" smtClean="0"/>
              <a:t> (995 nm)</a:t>
            </a:r>
            <a:endParaRPr lang="en-US" sz="2400" i="1" dirty="0"/>
          </a:p>
        </p:txBody>
      </p:sp>
      <p:sp>
        <p:nvSpPr>
          <p:cNvPr id="54" name="Content Placeholder 1"/>
          <p:cNvSpPr txBox="1">
            <a:spLocks/>
          </p:cNvSpPr>
          <p:nvPr/>
        </p:nvSpPr>
        <p:spPr bwMode="auto">
          <a:xfrm>
            <a:off x="4494" y="3856265"/>
            <a:ext cx="4410075" cy="254453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7472" indent="-347472" algn="l" rtl="0" eaLnBrk="1" fontAlgn="base" hangingPunct="1">
              <a:lnSpc>
                <a:spcPct val="90000"/>
              </a:lnSpc>
              <a:spcBef>
                <a:spcPts val="600"/>
              </a:spcBef>
              <a:spcAft>
                <a:spcPts val="0"/>
              </a:spcAft>
              <a:buSzPct val="100000"/>
              <a:buFont typeface="Arial"/>
              <a:buChar char="•"/>
              <a:defRPr lang="en-US" sz="2000" b="1" kern="1200" dirty="0" smtClean="0">
                <a:solidFill>
                  <a:schemeClr val="tx1"/>
                </a:solidFill>
                <a:latin typeface="Arial" charset="0"/>
                <a:ea typeface="+mn-ea"/>
                <a:cs typeface="+mn-cs"/>
              </a:defRPr>
            </a:lvl1pPr>
            <a:lvl2pPr marL="859536" indent="-338328" algn="l" rtl="0" eaLnBrk="1" fontAlgn="base" hangingPunct="1">
              <a:lnSpc>
                <a:spcPct val="90000"/>
              </a:lnSpc>
              <a:spcBef>
                <a:spcPts val="30"/>
              </a:spcBef>
              <a:spcAft>
                <a:spcPct val="0"/>
              </a:spcAft>
              <a:buSzPct val="100000"/>
              <a:buChar char="–"/>
              <a:defRPr sz="1800" b="1">
                <a:solidFill>
                  <a:schemeClr val="tx1"/>
                </a:solidFill>
                <a:latin typeface="+mn-lt"/>
              </a:defRPr>
            </a:lvl2pPr>
            <a:lvl3pPr marL="1207008" indent="-228600" algn="l" rtl="0" eaLnBrk="1" fontAlgn="base" hangingPunct="1">
              <a:lnSpc>
                <a:spcPct val="90000"/>
              </a:lnSpc>
              <a:spcBef>
                <a:spcPts val="30"/>
              </a:spcBef>
              <a:spcAft>
                <a:spcPct val="0"/>
              </a:spcAft>
              <a:buSzPct val="100000"/>
              <a:buChar char=" "/>
              <a:defRPr sz="1600" b="1">
                <a:solidFill>
                  <a:schemeClr val="tx1"/>
                </a:solidFill>
                <a:latin typeface="+mn-lt"/>
              </a:defRPr>
            </a:lvl3pPr>
            <a:lvl4pPr marL="1545336" indent="-119063" algn="l" rtl="0" eaLnBrk="1" fontAlgn="base" hangingPunct="1">
              <a:lnSpc>
                <a:spcPct val="90000"/>
              </a:lnSpc>
              <a:spcBef>
                <a:spcPts val="30"/>
              </a:spcBef>
              <a:spcAft>
                <a:spcPct val="0"/>
              </a:spcAft>
              <a:buSzPct val="100000"/>
              <a:buChar char=" "/>
              <a:defRPr sz="1400" b="1">
                <a:solidFill>
                  <a:schemeClr val="tx1"/>
                </a:solidFill>
                <a:latin typeface="+mn-lt"/>
              </a:defRPr>
            </a:lvl4pPr>
            <a:lvl5pPr marL="1828800" indent="0" algn="l" rtl="0" eaLnBrk="1" fontAlgn="base" hangingPunct="1">
              <a:lnSpc>
                <a:spcPct val="90000"/>
              </a:lnSpc>
              <a:spcBef>
                <a:spcPts val="30"/>
              </a:spcBef>
              <a:spcAft>
                <a:spcPct val="0"/>
              </a:spcAft>
              <a:buSzPct val="100000"/>
              <a:buChar char=" "/>
              <a:defRPr sz="1400" b="1">
                <a:solidFill>
                  <a:schemeClr val="tx1"/>
                </a:solidFill>
                <a:latin typeface="+mn-lt"/>
              </a:defRPr>
            </a:lvl5pPr>
            <a:lvl6pPr marL="2286000" algn="l" rtl="0" eaLnBrk="1" fontAlgn="base" hangingPunct="1">
              <a:lnSpc>
                <a:spcPct val="90000"/>
              </a:lnSpc>
              <a:spcBef>
                <a:spcPct val="25000"/>
              </a:spcBef>
              <a:spcAft>
                <a:spcPct val="0"/>
              </a:spcAft>
              <a:buSzPct val="100000"/>
              <a:buChar char=" "/>
              <a:defRPr sz="1400" b="1">
                <a:solidFill>
                  <a:schemeClr val="tx1"/>
                </a:solidFill>
                <a:latin typeface="+mn-lt"/>
              </a:defRPr>
            </a:lvl6pPr>
            <a:lvl7pPr marL="2743200" algn="l" rtl="0" eaLnBrk="1" fontAlgn="base" hangingPunct="1">
              <a:lnSpc>
                <a:spcPct val="90000"/>
              </a:lnSpc>
              <a:spcBef>
                <a:spcPct val="25000"/>
              </a:spcBef>
              <a:spcAft>
                <a:spcPct val="0"/>
              </a:spcAft>
              <a:buSzPct val="100000"/>
              <a:buChar char=" "/>
              <a:defRPr sz="1400" b="1">
                <a:solidFill>
                  <a:schemeClr val="tx1"/>
                </a:solidFill>
                <a:latin typeface="+mn-lt"/>
              </a:defRPr>
            </a:lvl7pPr>
            <a:lvl8pPr marL="3200400" algn="l" rtl="0" eaLnBrk="1" fontAlgn="base" hangingPunct="1">
              <a:lnSpc>
                <a:spcPct val="90000"/>
              </a:lnSpc>
              <a:spcBef>
                <a:spcPct val="25000"/>
              </a:spcBef>
              <a:spcAft>
                <a:spcPct val="0"/>
              </a:spcAft>
              <a:buSzPct val="100000"/>
              <a:buChar char=" "/>
              <a:defRPr sz="1400" b="1">
                <a:solidFill>
                  <a:schemeClr val="tx1"/>
                </a:solidFill>
                <a:latin typeface="+mn-lt"/>
              </a:defRPr>
            </a:lvl8pPr>
            <a:lvl9pPr marL="3657600" algn="l" rtl="0" eaLnBrk="1" fontAlgn="base" hangingPunct="1">
              <a:lnSpc>
                <a:spcPct val="90000"/>
              </a:lnSpc>
              <a:spcBef>
                <a:spcPct val="25000"/>
              </a:spcBef>
              <a:spcAft>
                <a:spcPct val="0"/>
              </a:spcAft>
              <a:buSzPct val="100000"/>
              <a:buChar char=" "/>
              <a:defRPr sz="1400" b="1">
                <a:solidFill>
                  <a:schemeClr val="tx1"/>
                </a:solidFill>
                <a:latin typeface="+mn-lt"/>
              </a:defRPr>
            </a:lvl9pPr>
          </a:lstStyle>
          <a:p>
            <a:pPr indent="-182880"/>
            <a:endParaRPr lang="en-US" sz="1200" dirty="0" smtClean="0"/>
          </a:p>
          <a:p>
            <a:pPr indent="-182880"/>
            <a:endParaRPr lang="en-US" sz="1200" dirty="0"/>
          </a:p>
        </p:txBody>
      </p:sp>
      <p:sp>
        <p:nvSpPr>
          <p:cNvPr id="62" name="Content Placeholder 1"/>
          <p:cNvSpPr txBox="1">
            <a:spLocks/>
          </p:cNvSpPr>
          <p:nvPr/>
        </p:nvSpPr>
        <p:spPr bwMode="auto">
          <a:xfrm>
            <a:off x="304801" y="1143000"/>
            <a:ext cx="4495800" cy="206943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7472" indent="-347472" algn="l" rtl="0" eaLnBrk="1" fontAlgn="base" hangingPunct="1">
              <a:lnSpc>
                <a:spcPct val="90000"/>
              </a:lnSpc>
              <a:spcBef>
                <a:spcPts val="600"/>
              </a:spcBef>
              <a:spcAft>
                <a:spcPts val="0"/>
              </a:spcAft>
              <a:buSzPct val="100000"/>
              <a:buFont typeface="Arial"/>
              <a:buChar char="•"/>
              <a:defRPr lang="en-US" sz="2000" b="1" kern="1200" dirty="0" smtClean="0">
                <a:solidFill>
                  <a:schemeClr val="tx1"/>
                </a:solidFill>
                <a:latin typeface="Arial" charset="0"/>
                <a:ea typeface="+mn-ea"/>
                <a:cs typeface="+mn-cs"/>
              </a:defRPr>
            </a:lvl1pPr>
            <a:lvl2pPr marL="859536" indent="-338328" algn="l" rtl="0" eaLnBrk="1" fontAlgn="base" hangingPunct="1">
              <a:lnSpc>
                <a:spcPct val="90000"/>
              </a:lnSpc>
              <a:spcBef>
                <a:spcPts val="30"/>
              </a:spcBef>
              <a:spcAft>
                <a:spcPct val="0"/>
              </a:spcAft>
              <a:buSzPct val="100000"/>
              <a:buChar char="–"/>
              <a:defRPr sz="1800" b="1">
                <a:solidFill>
                  <a:schemeClr val="tx1"/>
                </a:solidFill>
                <a:latin typeface="+mn-lt"/>
              </a:defRPr>
            </a:lvl2pPr>
            <a:lvl3pPr marL="1207008" indent="-228600" algn="l" rtl="0" eaLnBrk="1" fontAlgn="base" hangingPunct="1">
              <a:lnSpc>
                <a:spcPct val="90000"/>
              </a:lnSpc>
              <a:spcBef>
                <a:spcPts val="30"/>
              </a:spcBef>
              <a:spcAft>
                <a:spcPct val="0"/>
              </a:spcAft>
              <a:buSzPct val="100000"/>
              <a:buChar char=" "/>
              <a:defRPr sz="1600" b="1">
                <a:solidFill>
                  <a:schemeClr val="tx1"/>
                </a:solidFill>
                <a:latin typeface="+mn-lt"/>
              </a:defRPr>
            </a:lvl3pPr>
            <a:lvl4pPr marL="1545336" indent="-119063" algn="l" rtl="0" eaLnBrk="1" fontAlgn="base" hangingPunct="1">
              <a:lnSpc>
                <a:spcPct val="90000"/>
              </a:lnSpc>
              <a:spcBef>
                <a:spcPts val="30"/>
              </a:spcBef>
              <a:spcAft>
                <a:spcPct val="0"/>
              </a:spcAft>
              <a:buSzPct val="100000"/>
              <a:buChar char=" "/>
              <a:defRPr sz="1400" b="1">
                <a:solidFill>
                  <a:schemeClr val="tx1"/>
                </a:solidFill>
                <a:latin typeface="+mn-lt"/>
              </a:defRPr>
            </a:lvl4pPr>
            <a:lvl5pPr marL="1828800" indent="0" algn="l" rtl="0" eaLnBrk="1" fontAlgn="base" hangingPunct="1">
              <a:lnSpc>
                <a:spcPct val="90000"/>
              </a:lnSpc>
              <a:spcBef>
                <a:spcPts val="30"/>
              </a:spcBef>
              <a:spcAft>
                <a:spcPct val="0"/>
              </a:spcAft>
              <a:buSzPct val="100000"/>
              <a:buChar char=" "/>
              <a:defRPr sz="1400" b="1">
                <a:solidFill>
                  <a:schemeClr val="tx1"/>
                </a:solidFill>
                <a:latin typeface="+mn-lt"/>
              </a:defRPr>
            </a:lvl5pPr>
            <a:lvl6pPr marL="2286000" algn="l" rtl="0" eaLnBrk="1" fontAlgn="base" hangingPunct="1">
              <a:lnSpc>
                <a:spcPct val="90000"/>
              </a:lnSpc>
              <a:spcBef>
                <a:spcPct val="25000"/>
              </a:spcBef>
              <a:spcAft>
                <a:spcPct val="0"/>
              </a:spcAft>
              <a:buSzPct val="100000"/>
              <a:buChar char=" "/>
              <a:defRPr sz="1400" b="1">
                <a:solidFill>
                  <a:schemeClr val="tx1"/>
                </a:solidFill>
                <a:latin typeface="+mn-lt"/>
              </a:defRPr>
            </a:lvl6pPr>
            <a:lvl7pPr marL="2743200" algn="l" rtl="0" eaLnBrk="1" fontAlgn="base" hangingPunct="1">
              <a:lnSpc>
                <a:spcPct val="90000"/>
              </a:lnSpc>
              <a:spcBef>
                <a:spcPct val="25000"/>
              </a:spcBef>
              <a:spcAft>
                <a:spcPct val="0"/>
              </a:spcAft>
              <a:buSzPct val="100000"/>
              <a:buChar char=" "/>
              <a:defRPr sz="1400" b="1">
                <a:solidFill>
                  <a:schemeClr val="tx1"/>
                </a:solidFill>
                <a:latin typeface="+mn-lt"/>
              </a:defRPr>
            </a:lvl7pPr>
            <a:lvl8pPr marL="3200400" algn="l" rtl="0" eaLnBrk="1" fontAlgn="base" hangingPunct="1">
              <a:lnSpc>
                <a:spcPct val="90000"/>
              </a:lnSpc>
              <a:spcBef>
                <a:spcPct val="25000"/>
              </a:spcBef>
              <a:spcAft>
                <a:spcPct val="0"/>
              </a:spcAft>
              <a:buSzPct val="100000"/>
              <a:buChar char=" "/>
              <a:defRPr sz="1400" b="1">
                <a:solidFill>
                  <a:schemeClr val="tx1"/>
                </a:solidFill>
                <a:latin typeface="+mn-lt"/>
              </a:defRPr>
            </a:lvl8pPr>
            <a:lvl9pPr marL="3657600" algn="l" rtl="0" eaLnBrk="1" fontAlgn="base" hangingPunct="1">
              <a:lnSpc>
                <a:spcPct val="90000"/>
              </a:lnSpc>
              <a:spcBef>
                <a:spcPct val="25000"/>
              </a:spcBef>
              <a:spcAft>
                <a:spcPct val="0"/>
              </a:spcAft>
              <a:buSzPct val="100000"/>
              <a:buChar char=" "/>
              <a:defRPr sz="1400" b="1">
                <a:solidFill>
                  <a:schemeClr val="tx1"/>
                </a:solidFill>
                <a:latin typeface="+mn-lt"/>
              </a:defRPr>
            </a:lvl9pPr>
          </a:lstStyle>
          <a:p>
            <a:pPr indent="-182880">
              <a:buNone/>
            </a:pPr>
            <a:r>
              <a:rPr lang="en-US" sz="1600" dirty="0" smtClean="0"/>
              <a:t>Proof-of-principle pulsed cryogenic </a:t>
            </a:r>
            <a:r>
              <a:rPr lang="en-US" sz="1600" dirty="0" err="1" smtClean="0"/>
              <a:t>Yb:YLF</a:t>
            </a:r>
            <a:r>
              <a:rPr lang="en-US" sz="1600" dirty="0" smtClean="0"/>
              <a:t> laser to demonstrate:</a:t>
            </a:r>
          </a:p>
          <a:p>
            <a:pPr indent="-182880">
              <a:buNone/>
            </a:pPr>
            <a:endParaRPr lang="en-US" sz="1600" dirty="0" smtClean="0"/>
          </a:p>
          <a:p>
            <a:pPr marL="457200" indent="-182880"/>
            <a:r>
              <a:rPr lang="en-US" sz="1400" dirty="0" smtClean="0"/>
              <a:t>Power scaling to &gt;100-W level</a:t>
            </a:r>
          </a:p>
          <a:p>
            <a:pPr marL="457200" indent="-182880"/>
            <a:r>
              <a:rPr lang="en-US" sz="1400" dirty="0" smtClean="0"/>
              <a:t>Diffraction limited beam quality</a:t>
            </a:r>
          </a:p>
          <a:p>
            <a:pPr marL="457200" indent="-182880"/>
            <a:r>
              <a:rPr lang="en-US" sz="1400" dirty="0" smtClean="0"/>
              <a:t>ns-class pulses with short coherence length</a:t>
            </a:r>
          </a:p>
          <a:p>
            <a:pPr marL="457200" indent="-182880"/>
            <a:r>
              <a:rPr lang="en-US" sz="1400" dirty="0"/>
              <a:t>Efficient operation</a:t>
            </a:r>
          </a:p>
          <a:p>
            <a:pPr indent="-182880"/>
            <a:endParaRPr lang="en-US" sz="1400" dirty="0"/>
          </a:p>
        </p:txBody>
      </p:sp>
      <p:pic>
        <p:nvPicPr>
          <p:cNvPr id="58" name="Picture 57" descr="C:\Documents and Settings\da21821\Desktop\CavityLayout_v2.png"/>
          <p:cNvPicPr>
            <a:picLocks noChangeAspect="1" noChangeArrowheads="1"/>
          </p:cNvPicPr>
          <p:nvPr/>
        </p:nvPicPr>
        <p:blipFill>
          <a:blip r:embed="rId3" cstate="print"/>
          <a:srcRect/>
          <a:stretch>
            <a:fillRect/>
          </a:stretch>
        </p:blipFill>
        <p:spPr bwMode="auto">
          <a:xfrm>
            <a:off x="4953000" y="1093788"/>
            <a:ext cx="3584575" cy="1878012"/>
          </a:xfrm>
          <a:prstGeom prst="rect">
            <a:avLst/>
          </a:prstGeom>
          <a:noFill/>
        </p:spPr>
      </p:pic>
      <p:sp>
        <p:nvSpPr>
          <p:cNvPr id="65" name="Content Placeholder 1"/>
          <p:cNvSpPr txBox="1">
            <a:spLocks/>
          </p:cNvSpPr>
          <p:nvPr/>
        </p:nvSpPr>
        <p:spPr bwMode="auto">
          <a:xfrm>
            <a:off x="4365214" y="3550882"/>
            <a:ext cx="4472876" cy="163563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7472" indent="-347472" algn="l" rtl="0" eaLnBrk="1" fontAlgn="base" hangingPunct="1">
              <a:lnSpc>
                <a:spcPct val="90000"/>
              </a:lnSpc>
              <a:spcBef>
                <a:spcPts val="600"/>
              </a:spcBef>
              <a:spcAft>
                <a:spcPts val="0"/>
              </a:spcAft>
              <a:buSzPct val="100000"/>
              <a:buFont typeface="Arial"/>
              <a:buChar char="•"/>
              <a:defRPr lang="en-US" sz="2000" b="1" kern="1200" dirty="0" smtClean="0">
                <a:solidFill>
                  <a:schemeClr val="tx1"/>
                </a:solidFill>
                <a:latin typeface="Arial" charset="0"/>
                <a:ea typeface="+mn-ea"/>
                <a:cs typeface="+mn-cs"/>
              </a:defRPr>
            </a:lvl1pPr>
            <a:lvl2pPr marL="859536" indent="-338328" algn="l" rtl="0" eaLnBrk="1" fontAlgn="base" hangingPunct="1">
              <a:lnSpc>
                <a:spcPct val="90000"/>
              </a:lnSpc>
              <a:spcBef>
                <a:spcPts val="30"/>
              </a:spcBef>
              <a:spcAft>
                <a:spcPct val="0"/>
              </a:spcAft>
              <a:buSzPct val="100000"/>
              <a:buChar char="–"/>
              <a:defRPr sz="1800" b="1">
                <a:solidFill>
                  <a:schemeClr val="tx1"/>
                </a:solidFill>
                <a:latin typeface="+mn-lt"/>
              </a:defRPr>
            </a:lvl2pPr>
            <a:lvl3pPr marL="1207008" indent="-228600" algn="l" rtl="0" eaLnBrk="1" fontAlgn="base" hangingPunct="1">
              <a:lnSpc>
                <a:spcPct val="90000"/>
              </a:lnSpc>
              <a:spcBef>
                <a:spcPts val="30"/>
              </a:spcBef>
              <a:spcAft>
                <a:spcPct val="0"/>
              </a:spcAft>
              <a:buSzPct val="100000"/>
              <a:buChar char=" "/>
              <a:defRPr sz="1600" b="1">
                <a:solidFill>
                  <a:schemeClr val="tx1"/>
                </a:solidFill>
                <a:latin typeface="+mn-lt"/>
              </a:defRPr>
            </a:lvl3pPr>
            <a:lvl4pPr marL="1545336" indent="-119063" algn="l" rtl="0" eaLnBrk="1" fontAlgn="base" hangingPunct="1">
              <a:lnSpc>
                <a:spcPct val="90000"/>
              </a:lnSpc>
              <a:spcBef>
                <a:spcPts val="30"/>
              </a:spcBef>
              <a:spcAft>
                <a:spcPct val="0"/>
              </a:spcAft>
              <a:buSzPct val="100000"/>
              <a:buChar char=" "/>
              <a:defRPr sz="1400" b="1">
                <a:solidFill>
                  <a:schemeClr val="tx1"/>
                </a:solidFill>
                <a:latin typeface="+mn-lt"/>
              </a:defRPr>
            </a:lvl4pPr>
            <a:lvl5pPr marL="1828800" indent="0" algn="l" rtl="0" eaLnBrk="1" fontAlgn="base" hangingPunct="1">
              <a:lnSpc>
                <a:spcPct val="90000"/>
              </a:lnSpc>
              <a:spcBef>
                <a:spcPts val="30"/>
              </a:spcBef>
              <a:spcAft>
                <a:spcPct val="0"/>
              </a:spcAft>
              <a:buSzPct val="100000"/>
              <a:buChar char=" "/>
              <a:defRPr sz="1400" b="1">
                <a:solidFill>
                  <a:schemeClr val="tx1"/>
                </a:solidFill>
                <a:latin typeface="+mn-lt"/>
              </a:defRPr>
            </a:lvl5pPr>
            <a:lvl6pPr marL="2286000" algn="l" rtl="0" eaLnBrk="1" fontAlgn="base" hangingPunct="1">
              <a:lnSpc>
                <a:spcPct val="90000"/>
              </a:lnSpc>
              <a:spcBef>
                <a:spcPct val="25000"/>
              </a:spcBef>
              <a:spcAft>
                <a:spcPct val="0"/>
              </a:spcAft>
              <a:buSzPct val="100000"/>
              <a:buChar char=" "/>
              <a:defRPr sz="1400" b="1">
                <a:solidFill>
                  <a:schemeClr val="tx1"/>
                </a:solidFill>
                <a:latin typeface="+mn-lt"/>
              </a:defRPr>
            </a:lvl6pPr>
            <a:lvl7pPr marL="2743200" algn="l" rtl="0" eaLnBrk="1" fontAlgn="base" hangingPunct="1">
              <a:lnSpc>
                <a:spcPct val="90000"/>
              </a:lnSpc>
              <a:spcBef>
                <a:spcPct val="25000"/>
              </a:spcBef>
              <a:spcAft>
                <a:spcPct val="0"/>
              </a:spcAft>
              <a:buSzPct val="100000"/>
              <a:buChar char=" "/>
              <a:defRPr sz="1400" b="1">
                <a:solidFill>
                  <a:schemeClr val="tx1"/>
                </a:solidFill>
                <a:latin typeface="+mn-lt"/>
              </a:defRPr>
            </a:lvl7pPr>
            <a:lvl8pPr marL="3200400" algn="l" rtl="0" eaLnBrk="1" fontAlgn="base" hangingPunct="1">
              <a:lnSpc>
                <a:spcPct val="90000"/>
              </a:lnSpc>
              <a:spcBef>
                <a:spcPct val="25000"/>
              </a:spcBef>
              <a:spcAft>
                <a:spcPct val="0"/>
              </a:spcAft>
              <a:buSzPct val="100000"/>
              <a:buChar char=" "/>
              <a:defRPr sz="1400" b="1">
                <a:solidFill>
                  <a:schemeClr val="tx1"/>
                </a:solidFill>
                <a:latin typeface="+mn-lt"/>
              </a:defRPr>
            </a:lvl8pPr>
            <a:lvl9pPr marL="3657600" algn="l" rtl="0" eaLnBrk="1" fontAlgn="base" hangingPunct="1">
              <a:lnSpc>
                <a:spcPct val="90000"/>
              </a:lnSpc>
              <a:spcBef>
                <a:spcPct val="25000"/>
              </a:spcBef>
              <a:spcAft>
                <a:spcPct val="0"/>
              </a:spcAft>
              <a:buSzPct val="100000"/>
              <a:buChar char=" "/>
              <a:defRPr sz="1400" b="1">
                <a:solidFill>
                  <a:schemeClr val="tx1"/>
                </a:solidFill>
                <a:latin typeface="+mn-lt"/>
              </a:defRPr>
            </a:lvl9pPr>
          </a:lstStyle>
          <a:p>
            <a:pPr indent="-182880">
              <a:lnSpc>
                <a:spcPct val="100000"/>
              </a:lnSpc>
            </a:pPr>
            <a:r>
              <a:rPr lang="en-US" sz="1600" dirty="0" smtClean="0">
                <a:solidFill>
                  <a:schemeClr val="accent1">
                    <a:lumMod val="50000"/>
                  </a:schemeClr>
                </a:solidFill>
              </a:rPr>
              <a:t>149 W</a:t>
            </a:r>
            <a:r>
              <a:rPr lang="en-US" sz="1600" dirty="0" smtClean="0"/>
              <a:t> output at 10 kHz Q-switched PRF</a:t>
            </a:r>
          </a:p>
          <a:p>
            <a:pPr indent="-182880">
              <a:lnSpc>
                <a:spcPct val="100000"/>
              </a:lnSpc>
            </a:pPr>
            <a:r>
              <a:rPr lang="en-US" sz="1600" dirty="0" smtClean="0">
                <a:solidFill>
                  <a:schemeClr val="accent1">
                    <a:lumMod val="50000"/>
                  </a:schemeClr>
                </a:solidFill>
              </a:rPr>
              <a:t>M</a:t>
            </a:r>
            <a:r>
              <a:rPr lang="en-US" sz="1600" baseline="30000" dirty="0" smtClean="0">
                <a:solidFill>
                  <a:schemeClr val="accent1">
                    <a:lumMod val="50000"/>
                  </a:schemeClr>
                </a:solidFill>
              </a:rPr>
              <a:t>2</a:t>
            </a:r>
            <a:r>
              <a:rPr lang="en-US" sz="1600" dirty="0" smtClean="0">
                <a:solidFill>
                  <a:schemeClr val="accent1">
                    <a:lumMod val="50000"/>
                  </a:schemeClr>
                </a:solidFill>
              </a:rPr>
              <a:t> beam quality </a:t>
            </a:r>
            <a:r>
              <a:rPr lang="en-US" sz="1600" dirty="0" smtClean="0"/>
              <a:t>of </a:t>
            </a:r>
            <a:r>
              <a:rPr lang="en-US" sz="1600" dirty="0" smtClean="0">
                <a:solidFill>
                  <a:schemeClr val="accent1">
                    <a:lumMod val="50000"/>
                  </a:schemeClr>
                </a:solidFill>
              </a:rPr>
              <a:t>1.04</a:t>
            </a:r>
            <a:r>
              <a:rPr lang="en-US" sz="1600" dirty="0" smtClean="0"/>
              <a:t> (at 143 W)</a:t>
            </a:r>
          </a:p>
          <a:p>
            <a:pPr indent="-182880">
              <a:lnSpc>
                <a:spcPct val="100000"/>
              </a:lnSpc>
            </a:pPr>
            <a:r>
              <a:rPr lang="en-US" sz="1600" dirty="0" smtClean="0"/>
              <a:t>64 ns pulse duration at 100 W, 10 kHz</a:t>
            </a:r>
          </a:p>
          <a:p>
            <a:pPr marL="347472" lvl="1" indent="-182880">
              <a:lnSpc>
                <a:spcPct val="100000"/>
              </a:lnSpc>
              <a:spcBef>
                <a:spcPts val="600"/>
              </a:spcBef>
              <a:spcAft>
                <a:spcPts val="0"/>
              </a:spcAft>
              <a:buFont typeface="Arial"/>
              <a:buChar char="•"/>
            </a:pPr>
            <a:r>
              <a:rPr lang="en-US" sz="1600" dirty="0" smtClean="0"/>
              <a:t>0.11 W heat deposited per 1 W output CW</a:t>
            </a:r>
          </a:p>
          <a:p>
            <a:pPr indent="-182880">
              <a:lnSpc>
                <a:spcPct val="100000"/>
              </a:lnSpc>
            </a:pPr>
            <a:r>
              <a:rPr lang="en-US" sz="1600" dirty="0" smtClean="0"/>
              <a:t>Minimal thermo-optic effects</a:t>
            </a:r>
          </a:p>
          <a:p>
            <a:pPr indent="-182880"/>
            <a:endParaRPr lang="en-US" sz="1200" dirty="0"/>
          </a:p>
        </p:txBody>
      </p:sp>
      <p:grpSp>
        <p:nvGrpSpPr>
          <p:cNvPr id="2" name="Group 72"/>
          <p:cNvGrpSpPr/>
          <p:nvPr/>
        </p:nvGrpSpPr>
        <p:grpSpPr>
          <a:xfrm>
            <a:off x="228600" y="3733800"/>
            <a:ext cx="3886200" cy="2547610"/>
            <a:chOff x="228600" y="3657600"/>
            <a:chExt cx="3886200" cy="2547610"/>
          </a:xfrm>
        </p:grpSpPr>
        <p:pic>
          <p:nvPicPr>
            <p:cNvPr id="59" name="Picture 3" descr="C:\Documents and Settings\da21821\Desktop\YbYLF Performance.png"/>
            <p:cNvPicPr>
              <a:picLocks noChangeAspect="1" noChangeArrowheads="1"/>
            </p:cNvPicPr>
            <p:nvPr/>
          </p:nvPicPr>
          <p:blipFill>
            <a:blip r:embed="rId4" cstate="print"/>
            <a:srcRect l="14366" t="21343"/>
            <a:stretch>
              <a:fillRect/>
            </a:stretch>
          </p:blipFill>
          <p:spPr bwMode="auto">
            <a:xfrm>
              <a:off x="498505" y="3657600"/>
              <a:ext cx="3616295" cy="2279650"/>
            </a:xfrm>
            <a:prstGeom prst="rect">
              <a:avLst/>
            </a:prstGeom>
            <a:noFill/>
          </p:spPr>
        </p:pic>
        <p:pic>
          <p:nvPicPr>
            <p:cNvPr id="2051" name="Picture 3" descr="C:\Documents and Settings\da21821\Desktop\Yb_YLF Qsw_102W.jpg"/>
            <p:cNvPicPr>
              <a:picLocks noChangeAspect="1" noChangeArrowheads="1"/>
            </p:cNvPicPr>
            <p:nvPr/>
          </p:nvPicPr>
          <p:blipFill>
            <a:blip r:embed="rId5" cstate="print"/>
            <a:srcRect l="28277" t="25671" r="20358" b="20471"/>
            <a:stretch>
              <a:fillRect/>
            </a:stretch>
          </p:blipFill>
          <p:spPr bwMode="auto">
            <a:xfrm>
              <a:off x="838200" y="3810000"/>
              <a:ext cx="966439" cy="990600"/>
            </a:xfrm>
            <a:prstGeom prst="rect">
              <a:avLst/>
            </a:prstGeom>
            <a:noFill/>
          </p:spPr>
        </p:pic>
        <p:sp>
          <p:nvSpPr>
            <p:cNvPr id="68" name="TextBox 67"/>
            <p:cNvSpPr txBox="1"/>
            <p:nvPr/>
          </p:nvSpPr>
          <p:spPr>
            <a:xfrm>
              <a:off x="1447800" y="5943600"/>
              <a:ext cx="2002471" cy="261610"/>
            </a:xfrm>
            <a:prstGeom prst="rect">
              <a:avLst/>
            </a:prstGeom>
            <a:noFill/>
          </p:spPr>
          <p:txBody>
            <a:bodyPr wrap="none" rtlCol="0">
              <a:spAutoFit/>
            </a:bodyPr>
            <a:lstStyle/>
            <a:p>
              <a:pPr algn="ctr"/>
              <a:r>
                <a:rPr lang="en-US" sz="1100" b="1" dirty="0" smtClean="0"/>
                <a:t>Absorbed Pump Power (W)</a:t>
              </a:r>
              <a:endParaRPr lang="en-US" sz="1100" b="1" dirty="0"/>
            </a:p>
          </p:txBody>
        </p:sp>
        <p:sp>
          <p:nvSpPr>
            <p:cNvPr id="70" name="TextBox 69"/>
            <p:cNvSpPr txBox="1"/>
            <p:nvPr/>
          </p:nvSpPr>
          <p:spPr>
            <a:xfrm rot="16200000">
              <a:off x="-326841" y="4670241"/>
              <a:ext cx="1372492" cy="261610"/>
            </a:xfrm>
            <a:prstGeom prst="rect">
              <a:avLst/>
            </a:prstGeom>
            <a:noFill/>
          </p:spPr>
          <p:txBody>
            <a:bodyPr wrap="none" rtlCol="0">
              <a:spAutoFit/>
            </a:bodyPr>
            <a:lstStyle/>
            <a:p>
              <a:pPr algn="ctr"/>
              <a:r>
                <a:rPr lang="en-US" sz="1100" b="1" dirty="0" smtClean="0"/>
                <a:t>Output Power (W)</a:t>
              </a:r>
              <a:endParaRPr lang="en-US" sz="1100" b="1" dirty="0"/>
            </a:p>
          </p:txBody>
        </p:sp>
        <p:sp>
          <p:nvSpPr>
            <p:cNvPr id="71" name="TextBox 70"/>
            <p:cNvSpPr txBox="1"/>
            <p:nvPr/>
          </p:nvSpPr>
          <p:spPr>
            <a:xfrm>
              <a:off x="1353166" y="5461084"/>
              <a:ext cx="1632178" cy="253916"/>
            </a:xfrm>
            <a:prstGeom prst="rect">
              <a:avLst/>
            </a:prstGeom>
            <a:noFill/>
          </p:spPr>
          <p:txBody>
            <a:bodyPr wrap="none" rtlCol="0">
              <a:spAutoFit/>
            </a:bodyPr>
            <a:lstStyle/>
            <a:p>
              <a:pPr algn="ctr"/>
              <a:r>
                <a:rPr lang="en-US" sz="1050" b="1" dirty="0" smtClean="0">
                  <a:solidFill>
                    <a:schemeClr val="bg2">
                      <a:lumMod val="50000"/>
                    </a:schemeClr>
                  </a:solidFill>
                </a:rPr>
                <a:t>13 W Pump Threshold </a:t>
              </a:r>
              <a:endParaRPr lang="en-US" sz="1050" b="1" dirty="0">
                <a:solidFill>
                  <a:schemeClr val="bg2">
                    <a:lumMod val="50000"/>
                  </a:schemeClr>
                </a:solidFill>
              </a:endParaRPr>
            </a:p>
          </p:txBody>
        </p:sp>
      </p:grpSp>
      <p:sp>
        <p:nvSpPr>
          <p:cNvPr id="75" name="TextBox 74"/>
          <p:cNvSpPr txBox="1"/>
          <p:nvPr/>
        </p:nvSpPr>
        <p:spPr>
          <a:xfrm>
            <a:off x="381000" y="3319046"/>
            <a:ext cx="3796393" cy="338554"/>
          </a:xfrm>
          <a:prstGeom prst="rect">
            <a:avLst/>
          </a:prstGeom>
          <a:noFill/>
        </p:spPr>
        <p:txBody>
          <a:bodyPr wrap="square" rtlCol="0">
            <a:spAutoFit/>
          </a:bodyPr>
          <a:lstStyle/>
          <a:p>
            <a:r>
              <a:rPr lang="en-US" sz="1600" b="1" dirty="0" smtClean="0"/>
              <a:t>Performance Data</a:t>
            </a:r>
            <a:endParaRPr lang="en-US" sz="1600" b="1" dirty="0"/>
          </a:p>
        </p:txBody>
      </p:sp>
      <p:cxnSp>
        <p:nvCxnSpPr>
          <p:cNvPr id="20" name="Straight Connector 19"/>
          <p:cNvCxnSpPr/>
          <p:nvPr/>
        </p:nvCxnSpPr>
        <p:spPr>
          <a:xfrm>
            <a:off x="457200" y="1676400"/>
            <a:ext cx="4191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200" y="3657600"/>
            <a:ext cx="18288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183774" y="5205213"/>
            <a:ext cx="4535979" cy="671453"/>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solidFill>
                  <a:schemeClr val="bg1"/>
                </a:solidFill>
              </a:rPr>
              <a:t>Excellent performance and low thermal load sets stage for significant power scaling</a:t>
            </a:r>
          </a:p>
        </p:txBody>
      </p:sp>
      <p:sp>
        <p:nvSpPr>
          <p:cNvPr id="4" name="TextBox 3"/>
          <p:cNvSpPr txBox="1"/>
          <p:nvPr/>
        </p:nvSpPr>
        <p:spPr>
          <a:xfrm>
            <a:off x="4369888" y="6032500"/>
            <a:ext cx="1655697" cy="276999"/>
          </a:xfrm>
          <a:prstGeom prst="rect">
            <a:avLst/>
          </a:prstGeom>
          <a:noFill/>
        </p:spPr>
        <p:txBody>
          <a:bodyPr wrap="none" rtlCol="0">
            <a:spAutoFit/>
          </a:bodyPr>
          <a:lstStyle/>
          <a:p>
            <a:pPr algn="ctr"/>
            <a:r>
              <a:rPr lang="en-US" sz="1200" b="1" dirty="0" smtClean="0"/>
              <a:t>Miller </a:t>
            </a:r>
            <a:r>
              <a:rPr lang="en-US" sz="1200" b="1" i="1" dirty="0" smtClean="0"/>
              <a:t>et al</a:t>
            </a:r>
            <a:r>
              <a:rPr lang="en-US" sz="1200" b="1" dirty="0" smtClean="0"/>
              <a:t>., in press</a:t>
            </a:r>
            <a:endParaRPr lang="en-US" sz="1200" b="1" dirty="0"/>
          </a:p>
        </p:txBody>
      </p:sp>
    </p:spTree>
    <p:extLst>
      <p:ext uri="{BB962C8B-B14F-4D97-AF65-F5344CB8AC3E}">
        <p14:creationId xmlns:p14="http://schemas.microsoft.com/office/powerpoint/2010/main" val="1802721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457200" y="1143000"/>
            <a:ext cx="8077200" cy="2362200"/>
          </a:xfrm>
          <a:prstGeom prst="roundRect">
            <a:avLst>
              <a:gd name="adj" fmla="val 985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5058" name="Rectangle 2"/>
          <p:cNvSpPr>
            <a:spLocks noGrp="1" noChangeArrowheads="1"/>
          </p:cNvSpPr>
          <p:nvPr>
            <p:ph type="title"/>
          </p:nvPr>
        </p:nvSpPr>
        <p:spPr>
          <a:xfrm>
            <a:off x="1295400" y="85374"/>
            <a:ext cx="6781800" cy="762000"/>
          </a:xfrm>
        </p:spPr>
        <p:txBody>
          <a:bodyPr/>
          <a:lstStyle/>
          <a:p>
            <a:r>
              <a:rPr lang="en-US" dirty="0" smtClean="0"/>
              <a:t>Cryogenic </a:t>
            </a:r>
            <a:r>
              <a:rPr lang="en-US" dirty="0" err="1" smtClean="0"/>
              <a:t>Yb:YLF</a:t>
            </a:r>
            <a:r>
              <a:rPr lang="en-US" dirty="0" smtClean="0"/>
              <a:t> at 1020 nm</a:t>
            </a:r>
          </a:p>
        </p:txBody>
      </p:sp>
      <p:sp>
        <p:nvSpPr>
          <p:cNvPr id="45059" name="Rectangle 3"/>
          <p:cNvSpPr>
            <a:spLocks noGrp="1" noChangeArrowheads="1"/>
          </p:cNvSpPr>
          <p:nvPr>
            <p:ph type="body" idx="4294967295"/>
          </p:nvPr>
        </p:nvSpPr>
        <p:spPr>
          <a:xfrm>
            <a:off x="609600" y="2133600"/>
            <a:ext cx="5257800" cy="1447800"/>
          </a:xfrm>
          <a:prstGeom prst="rect">
            <a:avLst/>
          </a:prstGeom>
        </p:spPr>
        <p:txBody>
          <a:bodyPr/>
          <a:lstStyle/>
          <a:p>
            <a:pPr marL="228600" indent="-228600">
              <a:lnSpc>
                <a:spcPct val="100000"/>
              </a:lnSpc>
            </a:pPr>
            <a:r>
              <a:rPr lang="en-US" sz="1600" dirty="0" smtClean="0"/>
              <a:t>Large gain bandwidth for short pulses.</a:t>
            </a:r>
          </a:p>
          <a:p>
            <a:pPr marL="228600" indent="-228600">
              <a:lnSpc>
                <a:spcPct val="100000"/>
              </a:lnSpc>
            </a:pPr>
            <a:r>
              <a:rPr lang="en-US" sz="1600" dirty="0" smtClean="0"/>
              <a:t>Similar to YAG in efficiency and superlative thermo-optics.</a:t>
            </a:r>
          </a:p>
          <a:p>
            <a:pPr marL="228600" indent="-228600">
              <a:lnSpc>
                <a:spcPct val="100000"/>
              </a:lnSpc>
            </a:pPr>
            <a:endParaRPr lang="en-US" sz="1600" dirty="0" smtClean="0"/>
          </a:p>
        </p:txBody>
      </p:sp>
      <p:pic>
        <p:nvPicPr>
          <p:cNvPr id="2051" name="Picture 3"/>
          <p:cNvPicPr>
            <a:picLocks noChangeAspect="1" noChangeArrowheads="1"/>
          </p:cNvPicPr>
          <p:nvPr/>
        </p:nvPicPr>
        <p:blipFill>
          <a:blip r:embed="rId3" cstate="print"/>
          <a:srcRect/>
          <a:stretch>
            <a:fillRect/>
          </a:stretch>
        </p:blipFill>
        <p:spPr bwMode="auto">
          <a:xfrm>
            <a:off x="5791200" y="1339701"/>
            <a:ext cx="2543175" cy="2013099"/>
          </a:xfrm>
          <a:prstGeom prst="rect">
            <a:avLst/>
          </a:prstGeom>
          <a:noFill/>
          <a:ln w="9525">
            <a:noFill/>
            <a:miter lim="800000"/>
            <a:headEnd/>
            <a:tailEnd/>
          </a:ln>
        </p:spPr>
      </p:pic>
      <p:sp>
        <p:nvSpPr>
          <p:cNvPr id="37" name="Rectangle 36"/>
          <p:cNvSpPr/>
          <p:nvPr/>
        </p:nvSpPr>
        <p:spPr>
          <a:xfrm>
            <a:off x="609600" y="1219200"/>
            <a:ext cx="3962400" cy="646331"/>
          </a:xfrm>
          <a:prstGeom prst="rect">
            <a:avLst/>
          </a:prstGeom>
        </p:spPr>
        <p:txBody>
          <a:bodyPr wrap="square">
            <a:spAutoFit/>
          </a:bodyPr>
          <a:lstStyle/>
          <a:p>
            <a:r>
              <a:rPr lang="en-US" sz="1800" b="1" dirty="0" smtClean="0"/>
              <a:t>Cryogenic </a:t>
            </a:r>
            <a:r>
              <a:rPr lang="en-US" sz="1800" b="1" dirty="0" err="1" smtClean="0"/>
              <a:t>Yb:YLF</a:t>
            </a:r>
            <a:r>
              <a:rPr lang="en-US" sz="1800" b="1" dirty="0" smtClean="0"/>
              <a:t> Provides Path to kW-Class </a:t>
            </a:r>
            <a:r>
              <a:rPr lang="en-US" sz="1800" b="1" dirty="0" err="1" smtClean="0"/>
              <a:t>Femtosecond</a:t>
            </a:r>
            <a:r>
              <a:rPr lang="en-US" sz="1800" b="1" dirty="0" smtClean="0"/>
              <a:t> Lasers</a:t>
            </a:r>
            <a:endParaRPr lang="en-US" sz="1800" b="1" dirty="0"/>
          </a:p>
        </p:txBody>
      </p:sp>
      <p:cxnSp>
        <p:nvCxnSpPr>
          <p:cNvPr id="41" name="Straight Connector 40"/>
          <p:cNvCxnSpPr/>
          <p:nvPr/>
        </p:nvCxnSpPr>
        <p:spPr bwMode="auto">
          <a:xfrm>
            <a:off x="685800" y="1905000"/>
            <a:ext cx="3733800" cy="0"/>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7" name="Left-Right Arrow 6"/>
          <p:cNvSpPr/>
          <p:nvPr/>
        </p:nvSpPr>
        <p:spPr>
          <a:xfrm>
            <a:off x="6663268" y="2302931"/>
            <a:ext cx="571500" cy="228600"/>
          </a:xfrm>
          <a:prstGeom prst="lef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nvGrpSpPr>
          <p:cNvPr id="26" name="Group 25"/>
          <p:cNvGrpSpPr/>
          <p:nvPr/>
        </p:nvGrpSpPr>
        <p:grpSpPr>
          <a:xfrm>
            <a:off x="457200" y="3962400"/>
            <a:ext cx="8077200" cy="2133600"/>
            <a:chOff x="457200" y="3962400"/>
            <a:chExt cx="8077200" cy="2133600"/>
          </a:xfrm>
        </p:grpSpPr>
        <p:sp>
          <p:nvSpPr>
            <p:cNvPr id="25" name="Rounded Rectangle 24"/>
            <p:cNvSpPr/>
            <p:nvPr/>
          </p:nvSpPr>
          <p:spPr>
            <a:xfrm>
              <a:off x="457200" y="3962400"/>
              <a:ext cx="8077200" cy="2133600"/>
            </a:xfrm>
            <a:prstGeom prst="roundRect">
              <a:avLst>
                <a:gd name="adj" fmla="val 985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nvGrpSpPr>
            <p:cNvPr id="22" name="Group 21"/>
            <p:cNvGrpSpPr/>
            <p:nvPr/>
          </p:nvGrpSpPr>
          <p:grpSpPr>
            <a:xfrm>
              <a:off x="4191000" y="4267200"/>
              <a:ext cx="4038600" cy="1447800"/>
              <a:chOff x="4419600" y="4572000"/>
              <a:chExt cx="4038600" cy="1447800"/>
            </a:xfrm>
          </p:grpSpPr>
          <p:sp>
            <p:nvSpPr>
              <p:cNvPr id="8" name="Rectangle 7"/>
              <p:cNvSpPr/>
              <p:nvPr/>
            </p:nvSpPr>
            <p:spPr>
              <a:xfrm>
                <a:off x="7239000" y="4572000"/>
                <a:ext cx="1066800" cy="6096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b="1" dirty="0" smtClean="0">
                    <a:solidFill>
                      <a:schemeClr val="tx1"/>
                    </a:solidFill>
                  </a:rPr>
                  <a:t>Pulse Pick from 85 MHz to 10 KHz</a:t>
                </a:r>
              </a:p>
            </p:txBody>
          </p:sp>
          <p:sp>
            <p:nvSpPr>
              <p:cNvPr id="9" name="Rectangle 8"/>
              <p:cNvSpPr/>
              <p:nvPr/>
            </p:nvSpPr>
            <p:spPr>
              <a:xfrm>
                <a:off x="6019800" y="5410200"/>
                <a:ext cx="1066800" cy="6096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b="1" dirty="0" smtClean="0">
                    <a:solidFill>
                      <a:schemeClr val="tx1"/>
                    </a:solidFill>
                  </a:rPr>
                  <a:t>Power Amplifier to 10 </a:t>
                </a:r>
                <a:r>
                  <a:rPr lang="en-US" sz="1100" b="1" dirty="0" err="1" smtClean="0">
                    <a:solidFill>
                      <a:schemeClr val="tx1"/>
                    </a:solidFill>
                  </a:rPr>
                  <a:t>mJ</a:t>
                </a:r>
                <a:r>
                  <a:rPr lang="en-US" sz="1100" b="1" dirty="0" smtClean="0">
                    <a:solidFill>
                      <a:schemeClr val="tx1"/>
                    </a:solidFill>
                  </a:rPr>
                  <a:t>, 100 W</a:t>
                </a:r>
              </a:p>
            </p:txBody>
          </p:sp>
          <p:sp>
            <p:nvSpPr>
              <p:cNvPr id="10" name="Rectangle 9"/>
              <p:cNvSpPr/>
              <p:nvPr/>
            </p:nvSpPr>
            <p:spPr>
              <a:xfrm>
                <a:off x="7391400" y="5410200"/>
                <a:ext cx="1066800" cy="6096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b="1" dirty="0" smtClean="0">
                    <a:solidFill>
                      <a:schemeClr val="tx1"/>
                    </a:solidFill>
                  </a:rPr>
                  <a:t>Compress to 865 </a:t>
                </a:r>
                <a:r>
                  <a:rPr lang="en-US" sz="1100" b="1" dirty="0" err="1" smtClean="0">
                    <a:solidFill>
                      <a:schemeClr val="tx1"/>
                    </a:solidFill>
                  </a:rPr>
                  <a:t>fs</a:t>
                </a:r>
                <a:endParaRPr lang="en-US" sz="1100" b="1" dirty="0" smtClean="0">
                  <a:solidFill>
                    <a:schemeClr val="tx1"/>
                  </a:solidFill>
                </a:endParaRPr>
              </a:p>
            </p:txBody>
          </p:sp>
          <p:sp>
            <p:nvSpPr>
              <p:cNvPr id="11" name="Rectangle 10"/>
              <p:cNvSpPr/>
              <p:nvPr/>
            </p:nvSpPr>
            <p:spPr>
              <a:xfrm>
                <a:off x="5867400" y="4572000"/>
                <a:ext cx="1066800" cy="6096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b="1" dirty="0" smtClean="0">
                    <a:solidFill>
                      <a:schemeClr val="tx1"/>
                    </a:solidFill>
                  </a:rPr>
                  <a:t>Stretch to 400 </a:t>
                </a:r>
                <a:r>
                  <a:rPr lang="en-US" sz="1100" b="1" dirty="0" err="1" smtClean="0">
                    <a:solidFill>
                      <a:schemeClr val="tx1"/>
                    </a:solidFill>
                  </a:rPr>
                  <a:t>ps</a:t>
                </a:r>
                <a:endParaRPr lang="en-US" sz="1100" b="1" dirty="0" smtClean="0">
                  <a:solidFill>
                    <a:schemeClr val="tx1"/>
                  </a:solidFill>
                </a:endParaRPr>
              </a:p>
            </p:txBody>
          </p:sp>
          <p:sp>
            <p:nvSpPr>
              <p:cNvPr id="12" name="Rectangle 11"/>
              <p:cNvSpPr/>
              <p:nvPr/>
            </p:nvSpPr>
            <p:spPr>
              <a:xfrm>
                <a:off x="4495800" y="4572000"/>
                <a:ext cx="1066800" cy="6096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b="1" dirty="0" err="1" smtClean="0">
                    <a:solidFill>
                      <a:schemeClr val="tx1"/>
                    </a:solidFill>
                  </a:rPr>
                  <a:t>Ti:Sapph</a:t>
                </a:r>
                <a:r>
                  <a:rPr lang="en-US" sz="1100" b="1" dirty="0" smtClean="0">
                    <a:solidFill>
                      <a:schemeClr val="tx1"/>
                    </a:solidFill>
                  </a:rPr>
                  <a:t> </a:t>
                </a:r>
              </a:p>
              <a:p>
                <a:pPr algn="ctr"/>
                <a:r>
                  <a:rPr lang="en-US" sz="1100" b="1" dirty="0" smtClean="0">
                    <a:solidFill>
                      <a:schemeClr val="tx1"/>
                    </a:solidFill>
                  </a:rPr>
                  <a:t>1-nJ Seed</a:t>
                </a:r>
              </a:p>
            </p:txBody>
          </p:sp>
          <p:sp>
            <p:nvSpPr>
              <p:cNvPr id="13" name="Right Arrow 12"/>
              <p:cNvSpPr/>
              <p:nvPr/>
            </p:nvSpPr>
            <p:spPr>
              <a:xfrm>
                <a:off x="5638800" y="4800600"/>
                <a:ext cx="152400" cy="152400"/>
              </a:xfrm>
              <a:prstGeom prst="rightArrow">
                <a:avLst>
                  <a:gd name="adj1" fmla="val 28125"/>
                  <a:gd name="adj2" fmla="val 50000"/>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b="1" dirty="0" smtClean="0">
                  <a:solidFill>
                    <a:schemeClr val="tx1"/>
                  </a:solidFill>
                </a:endParaRPr>
              </a:p>
            </p:txBody>
          </p:sp>
          <p:sp>
            <p:nvSpPr>
              <p:cNvPr id="14" name="Right Arrow 13"/>
              <p:cNvSpPr/>
              <p:nvPr/>
            </p:nvSpPr>
            <p:spPr>
              <a:xfrm>
                <a:off x="7010400" y="4800600"/>
                <a:ext cx="152400" cy="152400"/>
              </a:xfrm>
              <a:prstGeom prst="rightArrow">
                <a:avLst>
                  <a:gd name="adj1" fmla="val 28125"/>
                  <a:gd name="adj2" fmla="val 50000"/>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b="1" dirty="0" smtClean="0">
                  <a:solidFill>
                    <a:schemeClr val="tx1"/>
                  </a:solidFill>
                </a:endParaRPr>
              </a:p>
            </p:txBody>
          </p:sp>
          <p:sp>
            <p:nvSpPr>
              <p:cNvPr id="15" name="Right Arrow 14"/>
              <p:cNvSpPr/>
              <p:nvPr/>
            </p:nvSpPr>
            <p:spPr>
              <a:xfrm>
                <a:off x="5791200" y="5638800"/>
                <a:ext cx="152400" cy="152400"/>
              </a:xfrm>
              <a:prstGeom prst="rightArrow">
                <a:avLst>
                  <a:gd name="adj1" fmla="val 28125"/>
                  <a:gd name="adj2" fmla="val 50000"/>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b="1" dirty="0" smtClean="0">
                  <a:solidFill>
                    <a:schemeClr val="tx1"/>
                  </a:solidFill>
                </a:endParaRPr>
              </a:p>
            </p:txBody>
          </p:sp>
          <p:sp>
            <p:nvSpPr>
              <p:cNvPr id="16" name="Right Arrow 15"/>
              <p:cNvSpPr/>
              <p:nvPr/>
            </p:nvSpPr>
            <p:spPr>
              <a:xfrm>
                <a:off x="7162800" y="5638800"/>
                <a:ext cx="152400" cy="152400"/>
              </a:xfrm>
              <a:prstGeom prst="rightArrow">
                <a:avLst>
                  <a:gd name="adj1" fmla="val 28125"/>
                  <a:gd name="adj2" fmla="val 50000"/>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b="1" dirty="0" smtClean="0">
                  <a:solidFill>
                    <a:schemeClr val="tx1"/>
                  </a:solidFill>
                </a:endParaRPr>
              </a:p>
            </p:txBody>
          </p:sp>
          <p:sp>
            <p:nvSpPr>
              <p:cNvPr id="17" name="Rectangle 16"/>
              <p:cNvSpPr/>
              <p:nvPr/>
            </p:nvSpPr>
            <p:spPr>
              <a:xfrm>
                <a:off x="4648200" y="5410200"/>
                <a:ext cx="1066800" cy="6096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b="1" dirty="0" smtClean="0">
                    <a:solidFill>
                      <a:schemeClr val="tx1"/>
                    </a:solidFill>
                  </a:rPr>
                  <a:t>Regenerative Amplifier to 1 </a:t>
                </a:r>
                <a:r>
                  <a:rPr lang="en-US" sz="1100" b="1" dirty="0" err="1" smtClean="0">
                    <a:solidFill>
                      <a:schemeClr val="tx1"/>
                    </a:solidFill>
                  </a:rPr>
                  <a:t>mJ</a:t>
                </a:r>
                <a:r>
                  <a:rPr lang="en-US" sz="1100" b="1" dirty="0" smtClean="0">
                    <a:solidFill>
                      <a:schemeClr val="tx1"/>
                    </a:solidFill>
                  </a:rPr>
                  <a:t>, 10 W</a:t>
                </a:r>
              </a:p>
            </p:txBody>
          </p:sp>
          <p:sp>
            <p:nvSpPr>
              <p:cNvPr id="18" name="Right Arrow 17"/>
              <p:cNvSpPr/>
              <p:nvPr/>
            </p:nvSpPr>
            <p:spPr>
              <a:xfrm>
                <a:off x="4419600" y="5638800"/>
                <a:ext cx="152400" cy="152400"/>
              </a:xfrm>
              <a:prstGeom prst="rightArrow">
                <a:avLst>
                  <a:gd name="adj1" fmla="val 28125"/>
                  <a:gd name="adj2" fmla="val 50000"/>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b="1" dirty="0" smtClean="0">
                  <a:solidFill>
                    <a:schemeClr val="tx1"/>
                  </a:solidFill>
                </a:endParaRPr>
              </a:p>
            </p:txBody>
          </p:sp>
        </p:grpSp>
        <p:sp>
          <p:nvSpPr>
            <p:cNvPr id="23" name="TextBox 22"/>
            <p:cNvSpPr txBox="1"/>
            <p:nvPr/>
          </p:nvSpPr>
          <p:spPr>
            <a:xfrm>
              <a:off x="609600" y="5410200"/>
              <a:ext cx="3273204" cy="276999"/>
            </a:xfrm>
            <a:prstGeom prst="rect">
              <a:avLst/>
            </a:prstGeom>
            <a:noFill/>
          </p:spPr>
          <p:txBody>
            <a:bodyPr wrap="none" rtlCol="0">
              <a:spAutoFit/>
            </a:bodyPr>
            <a:lstStyle/>
            <a:p>
              <a:pPr algn="ctr"/>
              <a:r>
                <a:rPr lang="en-US" sz="1200" b="1" dirty="0" smtClean="0"/>
                <a:t>D. Miller </a:t>
              </a:r>
              <a:r>
                <a:rPr lang="en-US" sz="1200" b="1" i="1" dirty="0" smtClean="0"/>
                <a:t>et al.</a:t>
              </a:r>
              <a:r>
                <a:rPr lang="en-US" sz="1200" b="1" dirty="0" smtClean="0"/>
                <a:t>, Optics </a:t>
              </a:r>
              <a:r>
                <a:rPr lang="en-US" sz="1200" b="1" dirty="0" err="1" smtClean="0"/>
                <a:t>Lett</a:t>
              </a:r>
              <a:r>
                <a:rPr lang="en-US" sz="1200" b="1" dirty="0" smtClean="0"/>
                <a:t>. 37, 2700 (2012)</a:t>
              </a:r>
              <a:endParaRPr lang="en-US" sz="1200" b="1" dirty="0"/>
            </a:p>
          </p:txBody>
        </p:sp>
        <p:sp>
          <p:nvSpPr>
            <p:cNvPr id="24" name="Rectangle 23"/>
            <p:cNvSpPr/>
            <p:nvPr/>
          </p:nvSpPr>
          <p:spPr>
            <a:xfrm>
              <a:off x="533400" y="4191000"/>
              <a:ext cx="3505200" cy="923330"/>
            </a:xfrm>
            <a:prstGeom prst="rect">
              <a:avLst/>
            </a:prstGeom>
          </p:spPr>
          <p:txBody>
            <a:bodyPr wrap="square">
              <a:spAutoFit/>
            </a:bodyPr>
            <a:lstStyle/>
            <a:p>
              <a:r>
                <a:rPr lang="en-US" sz="1800" b="1" dirty="0" smtClean="0"/>
                <a:t>100-W </a:t>
              </a:r>
              <a:r>
                <a:rPr lang="en-US" b="1" dirty="0" smtClean="0"/>
                <a:t>c</a:t>
              </a:r>
              <a:r>
                <a:rPr lang="en-US" sz="1800" b="1" dirty="0" smtClean="0"/>
                <a:t>lass chirped </a:t>
              </a:r>
              <a:r>
                <a:rPr lang="en-US" b="1" dirty="0" smtClean="0"/>
                <a:t>p</a:t>
              </a:r>
              <a:r>
                <a:rPr lang="en-US" sz="1800" b="1" dirty="0" smtClean="0"/>
                <a:t>ulse </a:t>
              </a:r>
              <a:r>
                <a:rPr lang="en-US" b="1" dirty="0" smtClean="0"/>
                <a:t>a</a:t>
              </a:r>
              <a:r>
                <a:rPr lang="en-US" sz="1800" b="1" dirty="0" smtClean="0"/>
                <a:t>mplification </a:t>
              </a:r>
              <a:r>
                <a:rPr lang="en-US" b="1" dirty="0" smtClean="0"/>
                <a:t>s</a:t>
              </a:r>
              <a:r>
                <a:rPr lang="en-US" sz="1800" b="1" dirty="0" smtClean="0"/>
                <a:t>yste</a:t>
              </a:r>
              <a:r>
                <a:rPr lang="en-US" b="1" dirty="0" smtClean="0"/>
                <a:t>m for sub-</a:t>
              </a:r>
              <a:r>
                <a:rPr lang="en-US" b="1" dirty="0" err="1" smtClean="0"/>
                <a:t>picosecond</a:t>
              </a:r>
              <a:r>
                <a:rPr lang="en-US" b="1" dirty="0" smtClean="0"/>
                <a:t> pulses</a:t>
              </a:r>
              <a:endParaRPr lang="en-US" sz="1800" b="1" dirty="0"/>
            </a:p>
          </p:txBody>
        </p:sp>
      </p:grpSp>
    </p:spTree>
    <p:extLst>
      <p:ext uri="{BB962C8B-B14F-4D97-AF65-F5344CB8AC3E}">
        <p14:creationId xmlns:p14="http://schemas.microsoft.com/office/powerpoint/2010/main" val="397363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Effect transition="in" filter="fade">
                                      <p:cBhvr>
                                        <p:cTn id="11"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228600" y="4114800"/>
            <a:ext cx="8763000" cy="2133600"/>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5" name="Rounded Rectangle 24"/>
          <p:cNvSpPr/>
          <p:nvPr/>
        </p:nvSpPr>
        <p:spPr>
          <a:xfrm>
            <a:off x="228600" y="2057400"/>
            <a:ext cx="8763000" cy="1981200"/>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 name="Title 2"/>
          <p:cNvSpPr>
            <a:spLocks noGrp="1"/>
          </p:cNvSpPr>
          <p:nvPr>
            <p:ph type="title"/>
          </p:nvPr>
        </p:nvSpPr>
        <p:spPr/>
        <p:txBody>
          <a:bodyPr/>
          <a:lstStyle/>
          <a:p>
            <a:r>
              <a:rPr lang="en-US" dirty="0" err="1" smtClean="0"/>
              <a:t>Yb:YLF</a:t>
            </a:r>
            <a:r>
              <a:rPr lang="en-US" dirty="0" smtClean="0"/>
              <a:t> Amplification Results</a:t>
            </a:r>
            <a:endParaRPr lang="en-US" dirty="0"/>
          </a:p>
        </p:txBody>
      </p:sp>
      <p:sp>
        <p:nvSpPr>
          <p:cNvPr id="4" name="Content Placeholder 3"/>
          <p:cNvSpPr>
            <a:spLocks noGrp="1"/>
          </p:cNvSpPr>
          <p:nvPr>
            <p:ph sz="quarter" idx="11"/>
          </p:nvPr>
        </p:nvSpPr>
        <p:spPr>
          <a:xfrm>
            <a:off x="4572001" y="2133600"/>
            <a:ext cx="4343399" cy="3962400"/>
          </a:xfrm>
        </p:spPr>
        <p:txBody>
          <a:bodyPr/>
          <a:lstStyle/>
          <a:p>
            <a:pPr>
              <a:buNone/>
            </a:pPr>
            <a:r>
              <a:rPr lang="en-US" u="sng" dirty="0" smtClean="0"/>
              <a:t>Regenerative Amplifier</a:t>
            </a:r>
            <a:endParaRPr lang="en-US" sz="800" dirty="0" smtClean="0"/>
          </a:p>
          <a:p>
            <a:r>
              <a:rPr lang="en-US" sz="1800" dirty="0" smtClean="0"/>
              <a:t>10 W (1 </a:t>
            </a:r>
            <a:r>
              <a:rPr lang="en-US" sz="1800" dirty="0" err="1" smtClean="0"/>
              <a:t>mJ</a:t>
            </a:r>
            <a:r>
              <a:rPr lang="en-US" sz="1800" dirty="0" smtClean="0"/>
              <a:t>) output at 46 W of pump power.</a:t>
            </a:r>
          </a:p>
          <a:p>
            <a:r>
              <a:rPr lang="en-US" sz="1800" dirty="0" smtClean="0"/>
              <a:t>Nearly diffraction limited beam quality.</a:t>
            </a:r>
          </a:p>
          <a:p>
            <a:endParaRPr lang="en-US" dirty="0" smtClean="0"/>
          </a:p>
          <a:p>
            <a:pPr>
              <a:buNone/>
            </a:pPr>
            <a:r>
              <a:rPr lang="en-US" u="sng" dirty="0" smtClean="0"/>
              <a:t>Power Amplifier</a:t>
            </a:r>
            <a:endParaRPr lang="en-US" sz="800" dirty="0" smtClean="0"/>
          </a:p>
          <a:p>
            <a:r>
              <a:rPr lang="en-US" sz="1800" dirty="0" smtClean="0"/>
              <a:t>106 W (10.6 </a:t>
            </a:r>
            <a:r>
              <a:rPr lang="en-US" sz="1800" dirty="0" err="1" smtClean="0"/>
              <a:t>mJ</a:t>
            </a:r>
            <a:r>
              <a:rPr lang="en-US" sz="1800" dirty="0" smtClean="0"/>
              <a:t>) output at 280 W pump.</a:t>
            </a:r>
          </a:p>
          <a:p>
            <a:r>
              <a:rPr lang="en-US" sz="1800" dirty="0" smtClean="0"/>
              <a:t>M</a:t>
            </a:r>
            <a:r>
              <a:rPr lang="en-US" sz="1800" baseline="30000" dirty="0" smtClean="0"/>
              <a:t>2</a:t>
            </a:r>
            <a:r>
              <a:rPr lang="en-US" sz="1800" dirty="0" smtClean="0"/>
              <a:t> = 1.3 beam quality</a:t>
            </a:r>
            <a:endParaRPr lang="en-US" sz="1800" dirty="0"/>
          </a:p>
        </p:txBody>
      </p:sp>
      <p:grpSp>
        <p:nvGrpSpPr>
          <p:cNvPr id="2" name="Group 20"/>
          <p:cNvGrpSpPr/>
          <p:nvPr/>
        </p:nvGrpSpPr>
        <p:grpSpPr>
          <a:xfrm>
            <a:off x="762000" y="2362200"/>
            <a:ext cx="1600199" cy="1314449"/>
            <a:chOff x="1371600" y="1219200"/>
            <a:chExt cx="2133600" cy="1752600"/>
          </a:xfrm>
        </p:grpSpPr>
        <p:sp>
          <p:nvSpPr>
            <p:cNvPr id="6" name="Rectangle 5"/>
            <p:cNvSpPr/>
            <p:nvPr/>
          </p:nvSpPr>
          <p:spPr bwMode="auto">
            <a:xfrm>
              <a:off x="1371600" y="1219200"/>
              <a:ext cx="2133600" cy="1752600"/>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7" name="Picture 3"/>
            <p:cNvPicPr>
              <a:picLocks noChangeAspect="1" noChangeArrowheads="1"/>
            </p:cNvPicPr>
            <p:nvPr/>
          </p:nvPicPr>
          <p:blipFill>
            <a:blip r:embed="rId3" cstate="print"/>
            <a:srcRect/>
            <a:stretch>
              <a:fillRect/>
            </a:stretch>
          </p:blipFill>
          <p:spPr bwMode="auto">
            <a:xfrm>
              <a:off x="1413275" y="1371600"/>
              <a:ext cx="2091925" cy="1524000"/>
            </a:xfrm>
            <a:prstGeom prst="rect">
              <a:avLst/>
            </a:prstGeom>
            <a:noFill/>
            <a:ln w="9525">
              <a:noFill/>
              <a:miter lim="800000"/>
              <a:headEnd/>
              <a:tailEnd/>
            </a:ln>
          </p:spPr>
        </p:pic>
      </p:grpSp>
      <p:pic>
        <p:nvPicPr>
          <p:cNvPr id="8" name="Picture 4"/>
          <p:cNvPicPr>
            <a:picLocks noChangeAspect="1" noChangeArrowheads="1"/>
          </p:cNvPicPr>
          <p:nvPr/>
        </p:nvPicPr>
        <p:blipFill>
          <a:blip r:embed="rId4" cstate="print"/>
          <a:srcRect r="5263" b="2252"/>
          <a:stretch>
            <a:fillRect/>
          </a:stretch>
        </p:blipFill>
        <p:spPr bwMode="auto">
          <a:xfrm flipH="1">
            <a:off x="2590800" y="2343151"/>
            <a:ext cx="1371600" cy="13716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2514600" y="4419600"/>
            <a:ext cx="1435304" cy="1295400"/>
          </a:xfrm>
          <a:prstGeom prst="rect">
            <a:avLst/>
          </a:prstGeom>
          <a:noFill/>
          <a:ln w="9525">
            <a:noFill/>
            <a:miter lim="800000"/>
            <a:headEnd/>
            <a:tailEnd/>
          </a:ln>
          <a:effectLst/>
        </p:spPr>
      </p:pic>
      <p:pic>
        <p:nvPicPr>
          <p:cNvPr id="10" name="Picture 2" descr="C:\Documents and Settings\da21821\My Documents\Projects\2010_JTO_Year2_1688\Write Up\Figures\Figure3_draft.png"/>
          <p:cNvPicPr>
            <a:picLocks noChangeAspect="1" noChangeArrowheads="1"/>
          </p:cNvPicPr>
          <p:nvPr/>
        </p:nvPicPr>
        <p:blipFill>
          <a:blip r:embed="rId6" cstate="print"/>
          <a:srcRect t="3729" r="34533"/>
          <a:stretch>
            <a:fillRect/>
          </a:stretch>
        </p:blipFill>
        <p:spPr bwMode="auto">
          <a:xfrm>
            <a:off x="533400" y="4216398"/>
            <a:ext cx="1858962" cy="1967286"/>
          </a:xfrm>
          <a:prstGeom prst="rect">
            <a:avLst/>
          </a:prstGeom>
          <a:noFill/>
        </p:spPr>
      </p:pic>
      <p:grpSp>
        <p:nvGrpSpPr>
          <p:cNvPr id="11" name="Group 24"/>
          <p:cNvGrpSpPr/>
          <p:nvPr/>
        </p:nvGrpSpPr>
        <p:grpSpPr>
          <a:xfrm>
            <a:off x="2576144" y="1087554"/>
            <a:ext cx="4205656" cy="704917"/>
            <a:chOff x="242888" y="3111540"/>
            <a:chExt cx="4541871" cy="916754"/>
          </a:xfrm>
        </p:grpSpPr>
        <p:grpSp>
          <p:nvGrpSpPr>
            <p:cNvPr id="12" name="Group 11"/>
            <p:cNvGrpSpPr/>
            <p:nvPr/>
          </p:nvGrpSpPr>
          <p:grpSpPr>
            <a:xfrm>
              <a:off x="242888" y="3111540"/>
              <a:ext cx="4541871" cy="916754"/>
              <a:chOff x="242888" y="1371600"/>
              <a:chExt cx="8733987" cy="1195600"/>
            </a:xfrm>
          </p:grpSpPr>
          <p:sp>
            <p:nvSpPr>
              <p:cNvPr id="15" name="TextBox 22"/>
              <p:cNvSpPr txBox="1">
                <a:spLocks noChangeArrowheads="1"/>
              </p:cNvSpPr>
              <p:nvPr/>
            </p:nvSpPr>
            <p:spPr bwMode="auto">
              <a:xfrm>
                <a:off x="6325488" y="2123486"/>
                <a:ext cx="1994733" cy="443714"/>
              </a:xfrm>
              <a:prstGeom prst="rect">
                <a:avLst/>
              </a:prstGeom>
              <a:noFill/>
              <a:ln w="9525">
                <a:noFill/>
                <a:miter lim="800000"/>
                <a:headEnd/>
                <a:tailEnd/>
              </a:ln>
            </p:spPr>
            <p:txBody>
              <a:bodyPr wrap="none">
                <a:spAutoFit/>
              </a:bodyPr>
              <a:lstStyle/>
              <a:p>
                <a:pPr eaLnBrk="0" hangingPunct="0"/>
                <a:r>
                  <a:rPr lang="en-US" sz="1100" b="1" dirty="0" smtClean="0">
                    <a:solidFill>
                      <a:srgbClr val="C00000"/>
                    </a:solidFill>
                  </a:rPr>
                  <a:t>Power</a:t>
                </a:r>
                <a:r>
                  <a:rPr lang="en-US" sz="1100" dirty="0" smtClean="0">
                    <a:solidFill>
                      <a:srgbClr val="C00000"/>
                    </a:solidFill>
                  </a:rPr>
                  <a:t> </a:t>
                </a:r>
                <a:r>
                  <a:rPr lang="en-US" sz="1100" b="1" dirty="0" smtClean="0">
                    <a:solidFill>
                      <a:srgbClr val="C00000"/>
                    </a:solidFill>
                  </a:rPr>
                  <a:t>Amp</a:t>
                </a:r>
                <a:endParaRPr lang="en-US" sz="1100" b="1" dirty="0">
                  <a:solidFill>
                    <a:srgbClr val="C00000"/>
                  </a:solidFill>
                </a:endParaRPr>
              </a:p>
            </p:txBody>
          </p:sp>
          <p:cxnSp>
            <p:nvCxnSpPr>
              <p:cNvPr id="16" name="Straight Connector 15"/>
              <p:cNvCxnSpPr/>
              <p:nvPr/>
            </p:nvCxnSpPr>
            <p:spPr>
              <a:xfrm rot="5400000">
                <a:off x="6072390" y="2137568"/>
                <a:ext cx="685800" cy="1587"/>
              </a:xfrm>
              <a:prstGeom prst="line">
                <a:avLst/>
              </a:prstGeom>
            </p:spPr>
            <p:style>
              <a:lnRef idx="2">
                <a:schemeClr val="dk1"/>
              </a:lnRef>
              <a:fillRef idx="0">
                <a:schemeClr val="dk1"/>
              </a:fillRef>
              <a:effectRef idx="1">
                <a:schemeClr val="dk1"/>
              </a:effectRef>
              <a:fontRef idx="minor">
                <a:schemeClr val="tx1"/>
              </a:fontRef>
            </p:style>
          </p:cxnSp>
          <p:sp>
            <p:nvSpPr>
              <p:cNvPr id="17" name="TextBox 12"/>
              <p:cNvSpPr txBox="1">
                <a:spLocks noChangeArrowheads="1"/>
              </p:cNvSpPr>
              <p:nvPr/>
            </p:nvSpPr>
            <p:spPr bwMode="auto">
              <a:xfrm>
                <a:off x="242888" y="1371600"/>
                <a:ext cx="1042523" cy="722505"/>
              </a:xfrm>
              <a:prstGeom prst="rect">
                <a:avLst/>
              </a:prstGeom>
              <a:noFill/>
              <a:ln w="9525">
                <a:noFill/>
                <a:miter lim="800000"/>
                <a:headEnd/>
                <a:tailEnd/>
              </a:ln>
            </p:spPr>
            <p:txBody>
              <a:bodyPr wrap="none">
                <a:spAutoFit/>
              </a:bodyPr>
              <a:lstStyle/>
              <a:p>
                <a:pPr eaLnBrk="0" hangingPunct="0"/>
                <a:r>
                  <a:rPr lang="en-US" sz="1400" b="1" dirty="0"/>
                  <a:t>1 </a:t>
                </a:r>
                <a:r>
                  <a:rPr lang="en-US" sz="1400" b="1" dirty="0" err="1"/>
                  <a:t>nJ</a:t>
                </a:r>
                <a:endParaRPr lang="en-US" sz="1400" b="1" dirty="0"/>
              </a:p>
              <a:p>
                <a:pPr eaLnBrk="0" hangingPunct="0"/>
                <a:endParaRPr lang="en-US" sz="1600" dirty="0"/>
              </a:p>
            </p:txBody>
          </p:sp>
          <p:sp>
            <p:nvSpPr>
              <p:cNvPr id="18" name="TextBox 14"/>
              <p:cNvSpPr txBox="1">
                <a:spLocks noChangeArrowheads="1"/>
              </p:cNvSpPr>
              <p:nvPr/>
            </p:nvSpPr>
            <p:spPr bwMode="auto">
              <a:xfrm>
                <a:off x="5967386" y="1371600"/>
                <a:ext cx="1141166" cy="722505"/>
              </a:xfrm>
              <a:prstGeom prst="rect">
                <a:avLst/>
              </a:prstGeom>
              <a:noFill/>
              <a:ln w="9525">
                <a:noFill/>
                <a:miter lim="800000"/>
                <a:headEnd/>
                <a:tailEnd/>
              </a:ln>
            </p:spPr>
            <p:txBody>
              <a:bodyPr wrap="none">
                <a:spAutoFit/>
              </a:bodyPr>
              <a:lstStyle/>
              <a:p>
                <a:pPr eaLnBrk="0" hangingPunct="0"/>
                <a:r>
                  <a:rPr lang="en-US" sz="1400" b="1" dirty="0"/>
                  <a:t>1 </a:t>
                </a:r>
                <a:r>
                  <a:rPr lang="en-US" sz="1400" b="1" dirty="0" err="1"/>
                  <a:t>mJ</a:t>
                </a:r>
                <a:endParaRPr lang="en-US" sz="1400" b="1" dirty="0"/>
              </a:p>
              <a:p>
                <a:pPr eaLnBrk="0" hangingPunct="0"/>
                <a:endParaRPr lang="en-US" sz="1600" dirty="0"/>
              </a:p>
            </p:txBody>
          </p:sp>
          <p:sp>
            <p:nvSpPr>
              <p:cNvPr id="19" name="TextBox 15"/>
              <p:cNvSpPr txBox="1">
                <a:spLocks noChangeArrowheads="1"/>
              </p:cNvSpPr>
              <p:nvPr/>
            </p:nvSpPr>
            <p:spPr bwMode="auto">
              <a:xfrm>
                <a:off x="7644590" y="1371600"/>
                <a:ext cx="1332285" cy="722505"/>
              </a:xfrm>
              <a:prstGeom prst="rect">
                <a:avLst/>
              </a:prstGeom>
              <a:noFill/>
              <a:ln w="9525">
                <a:noFill/>
                <a:miter lim="800000"/>
                <a:headEnd/>
                <a:tailEnd/>
              </a:ln>
            </p:spPr>
            <p:txBody>
              <a:bodyPr wrap="none">
                <a:spAutoFit/>
              </a:bodyPr>
              <a:lstStyle/>
              <a:p>
                <a:pPr eaLnBrk="0" hangingPunct="0"/>
                <a:r>
                  <a:rPr lang="en-US" sz="1400" b="1" dirty="0"/>
                  <a:t>10 </a:t>
                </a:r>
                <a:r>
                  <a:rPr lang="en-US" sz="1400" b="1" dirty="0" err="1"/>
                  <a:t>mJ</a:t>
                </a:r>
                <a:endParaRPr lang="en-US" sz="1400" b="1" dirty="0"/>
              </a:p>
              <a:p>
                <a:pPr eaLnBrk="0" hangingPunct="0"/>
                <a:endParaRPr lang="en-US" sz="1600" dirty="0"/>
              </a:p>
            </p:txBody>
          </p:sp>
          <p:cxnSp>
            <p:nvCxnSpPr>
              <p:cNvPr id="20" name="Straight Connector 19"/>
              <p:cNvCxnSpPr/>
              <p:nvPr/>
            </p:nvCxnSpPr>
            <p:spPr>
              <a:xfrm>
                <a:off x="496767" y="2479675"/>
                <a:ext cx="7741273" cy="0"/>
              </a:xfrm>
              <a:prstGeom prst="line">
                <a:avLst/>
              </a:prstGeom>
            </p:spPr>
            <p:style>
              <a:lnRef idx="2">
                <a:schemeClr val="dk1"/>
              </a:lnRef>
              <a:fillRef idx="0">
                <a:schemeClr val="dk1"/>
              </a:fillRef>
              <a:effectRef idx="1">
                <a:schemeClr val="dk1"/>
              </a:effectRef>
              <a:fontRef idx="minor">
                <a:schemeClr val="tx1"/>
              </a:fontRef>
            </p:style>
          </p:cxnSp>
          <p:sp>
            <p:nvSpPr>
              <p:cNvPr id="21" name="Right Arrow 20"/>
              <p:cNvSpPr/>
              <p:nvPr/>
            </p:nvSpPr>
            <p:spPr>
              <a:xfrm>
                <a:off x="6547950" y="1863725"/>
                <a:ext cx="1600201" cy="381001"/>
              </a:xfrm>
              <a:prstGeom prst="rightArrow">
                <a:avLst/>
              </a:prstGeom>
              <a:solidFill>
                <a:srgbClr val="C00000">
                  <a:alpha val="61176"/>
                </a:srgbClr>
              </a:solidFill>
              <a:ln>
                <a:solidFill>
                  <a:schemeClr val="bg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0" hangingPunct="0">
                  <a:defRPr/>
                </a:pPr>
                <a:endParaRPr lang="en-US" sz="1600"/>
              </a:p>
            </p:txBody>
          </p:sp>
          <p:sp>
            <p:nvSpPr>
              <p:cNvPr id="22" name="Right Arrow 16"/>
              <p:cNvSpPr>
                <a:spLocks noChangeArrowheads="1"/>
              </p:cNvSpPr>
              <p:nvPr/>
            </p:nvSpPr>
            <p:spPr bwMode="auto">
              <a:xfrm>
                <a:off x="571353" y="1871662"/>
                <a:ext cx="5813468" cy="381001"/>
              </a:xfrm>
              <a:prstGeom prst="rightArrow">
                <a:avLst>
                  <a:gd name="adj1" fmla="val 50000"/>
                  <a:gd name="adj2" fmla="val 50026"/>
                </a:avLst>
              </a:prstGeom>
              <a:solidFill>
                <a:schemeClr val="accent5">
                  <a:lumMod val="9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0" hangingPunct="0"/>
                <a:endParaRPr lang="en-US" sz="1600"/>
              </a:p>
            </p:txBody>
          </p:sp>
          <p:sp>
            <p:nvSpPr>
              <p:cNvPr id="23" name="TextBox 36"/>
              <p:cNvSpPr txBox="1">
                <a:spLocks noChangeArrowheads="1"/>
              </p:cNvSpPr>
              <p:nvPr/>
            </p:nvSpPr>
            <p:spPr bwMode="auto">
              <a:xfrm>
                <a:off x="2913474" y="2089017"/>
                <a:ext cx="1258302" cy="361253"/>
              </a:xfrm>
              <a:prstGeom prst="rect">
                <a:avLst/>
              </a:prstGeom>
              <a:noFill/>
              <a:ln w="9525">
                <a:noFill/>
                <a:miter lim="800000"/>
                <a:headEnd/>
                <a:tailEnd/>
              </a:ln>
            </p:spPr>
            <p:txBody>
              <a:bodyPr wrap="none">
                <a:spAutoFit/>
              </a:bodyPr>
              <a:lstStyle/>
              <a:p>
                <a:pPr eaLnBrk="0" hangingPunct="0"/>
                <a:r>
                  <a:rPr lang="en-US" sz="1200" b="1" dirty="0" err="1" smtClean="0">
                    <a:solidFill>
                      <a:schemeClr val="accent4"/>
                    </a:solidFill>
                  </a:rPr>
                  <a:t>Regen</a:t>
                </a:r>
                <a:endParaRPr lang="en-US" sz="1200" b="1" dirty="0">
                  <a:solidFill>
                    <a:schemeClr val="accent4"/>
                  </a:solidFill>
                </a:endParaRPr>
              </a:p>
            </p:txBody>
          </p:sp>
        </p:grpSp>
        <p:cxnSp>
          <p:nvCxnSpPr>
            <p:cNvPr id="13" name="Straight Connector 12"/>
            <p:cNvCxnSpPr/>
            <p:nvPr/>
          </p:nvCxnSpPr>
          <p:spPr>
            <a:xfrm rot="5400000">
              <a:off x="4124511" y="3713104"/>
              <a:ext cx="525853" cy="825"/>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rot="5400000">
              <a:off x="118486" y="3701039"/>
              <a:ext cx="525853" cy="825"/>
            </a:xfrm>
            <a:prstGeom prst="line">
              <a:avLst/>
            </a:prstGeom>
          </p:spPr>
          <p:style>
            <a:lnRef idx="2">
              <a:schemeClr val="dk1"/>
            </a:lnRef>
            <a:fillRef idx="0">
              <a:schemeClr val="dk1"/>
            </a:fillRef>
            <a:effectRef idx="1">
              <a:schemeClr val="dk1"/>
            </a:effectRef>
            <a:fontRef idx="minor">
              <a:schemeClr val="tx1"/>
            </a:fontRef>
          </p:style>
        </p:cxnSp>
      </p:grpSp>
      <p:sp>
        <p:nvSpPr>
          <p:cNvPr id="24" name="TextBox 23"/>
          <p:cNvSpPr txBox="1"/>
          <p:nvPr/>
        </p:nvSpPr>
        <p:spPr>
          <a:xfrm>
            <a:off x="759162" y="2438400"/>
            <a:ext cx="917238" cy="276999"/>
          </a:xfrm>
          <a:prstGeom prst="rect">
            <a:avLst/>
          </a:prstGeom>
          <a:noFill/>
        </p:spPr>
        <p:txBody>
          <a:bodyPr wrap="none" rtlCol="0">
            <a:spAutoFit/>
          </a:bodyPr>
          <a:lstStyle/>
          <a:p>
            <a:pPr algn="ctr"/>
            <a:r>
              <a:rPr lang="en-US" sz="1200" b="1" dirty="0" smtClean="0"/>
              <a:t>28 passes</a:t>
            </a:r>
            <a:endParaRPr lang="en-US" sz="1200" b="1" dirty="0"/>
          </a:p>
        </p:txBody>
      </p:sp>
    </p:spTree>
    <p:extLst>
      <p:ext uri="{BB962C8B-B14F-4D97-AF65-F5344CB8AC3E}">
        <p14:creationId xmlns:p14="http://schemas.microsoft.com/office/powerpoint/2010/main" val="138756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8600" y="1066800"/>
            <a:ext cx="8763000" cy="2895600"/>
          </a:xfrm>
          <a:prstGeom prst="roundRect">
            <a:avLst>
              <a:gd name="adj" fmla="val 8188"/>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 name="Content Placeholder 7"/>
          <p:cNvSpPr>
            <a:spLocks noGrp="1"/>
          </p:cNvSpPr>
          <p:nvPr>
            <p:ph sz="quarter" idx="10"/>
          </p:nvPr>
        </p:nvSpPr>
        <p:spPr>
          <a:xfrm>
            <a:off x="457200" y="4114800"/>
            <a:ext cx="8153400" cy="1676400"/>
          </a:xfrm>
        </p:spPr>
        <p:txBody>
          <a:bodyPr/>
          <a:lstStyle/>
          <a:p>
            <a:r>
              <a:rPr lang="en-US" dirty="0" smtClean="0"/>
              <a:t>865 </a:t>
            </a:r>
            <a:r>
              <a:rPr lang="en-US" dirty="0" err="1" smtClean="0"/>
              <a:t>fs</a:t>
            </a:r>
            <a:r>
              <a:rPr lang="en-US" dirty="0" smtClean="0"/>
              <a:t> = shortest </a:t>
            </a:r>
            <a:r>
              <a:rPr lang="en-US" dirty="0" err="1" smtClean="0"/>
              <a:t>cryo-Yb</a:t>
            </a:r>
            <a:r>
              <a:rPr lang="en-US" dirty="0" smtClean="0"/>
              <a:t> pulses reported at high power.</a:t>
            </a:r>
          </a:p>
          <a:p>
            <a:r>
              <a:rPr lang="en-US" dirty="0" smtClean="0"/>
              <a:t>Spectral narrowing is modest.  </a:t>
            </a:r>
          </a:p>
          <a:p>
            <a:pPr lvl="1"/>
            <a:r>
              <a:rPr lang="en-US" dirty="0" smtClean="0"/>
              <a:t>Ideal system would use room temp pre-amp for broader bandwidth.</a:t>
            </a:r>
          </a:p>
          <a:p>
            <a:r>
              <a:rPr lang="en-US" dirty="0" smtClean="0"/>
              <a:t>Pulse compression limited by nonlinear phase (B-integral).</a:t>
            </a:r>
          </a:p>
          <a:p>
            <a:pPr marL="0" indent="0">
              <a:buNone/>
            </a:pPr>
            <a:endParaRPr lang="en-US" dirty="0" smtClean="0"/>
          </a:p>
        </p:txBody>
      </p:sp>
      <p:sp>
        <p:nvSpPr>
          <p:cNvPr id="2" name="Title 1"/>
          <p:cNvSpPr>
            <a:spLocks noGrp="1"/>
          </p:cNvSpPr>
          <p:nvPr>
            <p:ph type="title"/>
          </p:nvPr>
        </p:nvSpPr>
        <p:spPr/>
        <p:txBody>
          <a:bodyPr/>
          <a:lstStyle/>
          <a:p>
            <a:r>
              <a:rPr lang="en-US" dirty="0" err="1" smtClean="0"/>
              <a:t>Yb:YLF</a:t>
            </a:r>
            <a:r>
              <a:rPr lang="en-US" dirty="0" smtClean="0"/>
              <a:t> Pulse Compression</a:t>
            </a:r>
            <a:endParaRPr lang="en-US" dirty="0"/>
          </a:p>
        </p:txBody>
      </p:sp>
      <p:pic>
        <p:nvPicPr>
          <p:cNvPr id="7" name="Picture 6" descr="Figure3.png"/>
          <p:cNvPicPr/>
          <p:nvPr/>
        </p:nvPicPr>
        <p:blipFill>
          <a:blip r:embed="rId3" cstate="print"/>
          <a:srcRect l="2520" t="4033"/>
          <a:stretch>
            <a:fillRect/>
          </a:stretch>
        </p:blipFill>
        <p:spPr>
          <a:xfrm>
            <a:off x="990600" y="1143000"/>
            <a:ext cx="2947166" cy="1813404"/>
          </a:xfrm>
          <a:prstGeom prst="rect">
            <a:avLst/>
          </a:prstGeom>
        </p:spPr>
      </p:pic>
      <p:graphicFrame>
        <p:nvGraphicFramePr>
          <p:cNvPr id="10" name="Table 9"/>
          <p:cNvGraphicFramePr>
            <a:graphicFrameLocks noGrp="1"/>
          </p:cNvGraphicFramePr>
          <p:nvPr/>
        </p:nvGraphicFramePr>
        <p:xfrm>
          <a:off x="4572000" y="1676400"/>
          <a:ext cx="4038600" cy="1859691"/>
        </p:xfrm>
        <a:graphic>
          <a:graphicData uri="http://schemas.openxmlformats.org/drawingml/2006/table">
            <a:tbl>
              <a:tblPr firstRow="1" bandRow="1">
                <a:tableStyleId>{7DF18680-E054-41AD-8BC1-D1AEF772440D}</a:tableStyleId>
              </a:tblPr>
              <a:tblGrid>
                <a:gridCol w="1047750"/>
                <a:gridCol w="972911"/>
                <a:gridCol w="972911"/>
                <a:gridCol w="1045028"/>
              </a:tblGrid>
              <a:tr h="525370">
                <a:tc>
                  <a:txBody>
                    <a:bodyPr/>
                    <a:lstStyle/>
                    <a:p>
                      <a:pPr algn="ctr"/>
                      <a:r>
                        <a:rPr lang="en-US" dirty="0" smtClean="0">
                          <a:solidFill>
                            <a:schemeClr val="tx1"/>
                          </a:solidFill>
                        </a:rPr>
                        <a:t>Pulse Energy</a:t>
                      </a:r>
                      <a:endParaRPr lang="en-US" dirty="0">
                        <a:solidFill>
                          <a:schemeClr val="tx1"/>
                        </a:solidFill>
                      </a:endParaRPr>
                    </a:p>
                  </a:txBody>
                  <a:tcPr/>
                </a:tc>
                <a:tc>
                  <a:txBody>
                    <a:bodyPr/>
                    <a:lstStyle/>
                    <a:p>
                      <a:pPr algn="ctr"/>
                      <a:r>
                        <a:rPr lang="en-US" dirty="0" smtClean="0">
                          <a:solidFill>
                            <a:schemeClr val="tx1"/>
                          </a:solidFill>
                          <a:latin typeface="Symbol" pitchFamily="18" charset="2"/>
                        </a:rPr>
                        <a:t>Dl</a:t>
                      </a:r>
                      <a:endParaRPr lang="en-US" dirty="0">
                        <a:solidFill>
                          <a:schemeClr val="tx1"/>
                        </a:solidFill>
                        <a:latin typeface="Symbol" pitchFamily="18" charset="2"/>
                      </a:endParaRPr>
                    </a:p>
                  </a:txBody>
                  <a:tcPr/>
                </a:tc>
                <a:tc>
                  <a:txBody>
                    <a:bodyPr/>
                    <a:lstStyle/>
                    <a:p>
                      <a:pPr algn="ctr"/>
                      <a:r>
                        <a:rPr lang="en-US" dirty="0" err="1" smtClean="0">
                          <a:solidFill>
                            <a:schemeClr val="tx1"/>
                          </a:solidFill>
                          <a:latin typeface="Symbol" pitchFamily="18" charset="2"/>
                        </a:rPr>
                        <a:t>Dt</a:t>
                      </a:r>
                      <a:endParaRPr lang="en-US" dirty="0">
                        <a:solidFill>
                          <a:schemeClr val="tx1"/>
                        </a:solidFill>
                        <a:latin typeface="Symbol" pitchFamily="18" charset="2"/>
                      </a:endParaRPr>
                    </a:p>
                  </a:txBody>
                  <a:tcPr/>
                </a:tc>
                <a:tc>
                  <a:txBody>
                    <a:bodyPr/>
                    <a:lstStyle/>
                    <a:p>
                      <a:pPr algn="ctr"/>
                      <a:r>
                        <a:rPr lang="en-US" dirty="0" smtClean="0">
                          <a:solidFill>
                            <a:schemeClr val="tx1"/>
                          </a:solidFill>
                        </a:rPr>
                        <a:t>× trans.</a:t>
                      </a:r>
                    </a:p>
                    <a:p>
                      <a:pPr algn="ctr"/>
                      <a:r>
                        <a:rPr lang="en-US" dirty="0" smtClean="0">
                          <a:solidFill>
                            <a:schemeClr val="tx1"/>
                          </a:solidFill>
                        </a:rPr>
                        <a:t>limit</a:t>
                      </a:r>
                      <a:endParaRPr lang="en-US" dirty="0">
                        <a:solidFill>
                          <a:schemeClr val="tx1"/>
                        </a:solidFill>
                      </a:endParaRPr>
                    </a:p>
                  </a:txBody>
                  <a:tcPr/>
                </a:tc>
              </a:tr>
              <a:tr h="406537">
                <a:tc>
                  <a:txBody>
                    <a:bodyPr/>
                    <a:lstStyle/>
                    <a:p>
                      <a:pPr algn="ctr"/>
                      <a:r>
                        <a:rPr lang="en-US" dirty="0" smtClean="0"/>
                        <a:t>1</a:t>
                      </a:r>
                      <a:r>
                        <a:rPr lang="en-US" baseline="0" dirty="0" smtClean="0"/>
                        <a:t> </a:t>
                      </a:r>
                      <a:r>
                        <a:rPr lang="en-US" baseline="0" dirty="0" err="1" smtClean="0"/>
                        <a:t>mJ</a:t>
                      </a:r>
                      <a:endParaRPr lang="en-US" dirty="0"/>
                    </a:p>
                  </a:txBody>
                  <a:tcPr/>
                </a:tc>
                <a:tc>
                  <a:txBody>
                    <a:bodyPr/>
                    <a:lstStyle/>
                    <a:p>
                      <a:pPr algn="r"/>
                      <a:r>
                        <a:rPr lang="en-US" dirty="0" smtClean="0"/>
                        <a:t>2.4 nm</a:t>
                      </a:r>
                      <a:endParaRPr lang="en-US" dirty="0"/>
                    </a:p>
                  </a:txBody>
                  <a:tcPr/>
                </a:tc>
                <a:tc>
                  <a:txBody>
                    <a:bodyPr/>
                    <a:lstStyle/>
                    <a:p>
                      <a:pPr algn="r"/>
                      <a:r>
                        <a:rPr lang="en-US" dirty="0" smtClean="0"/>
                        <a:t>696 </a:t>
                      </a:r>
                      <a:r>
                        <a:rPr lang="en-US" dirty="0" err="1" smtClean="0"/>
                        <a:t>fs</a:t>
                      </a:r>
                      <a:endParaRPr lang="en-US" dirty="0"/>
                    </a:p>
                  </a:txBody>
                  <a:tcPr/>
                </a:tc>
                <a:tc>
                  <a:txBody>
                    <a:bodyPr/>
                    <a:lstStyle/>
                    <a:p>
                      <a:pPr algn="r"/>
                      <a:r>
                        <a:rPr lang="en-US" dirty="0" smtClean="0"/>
                        <a:t>1.1</a:t>
                      </a:r>
                      <a:endParaRPr lang="en-US" dirty="0"/>
                    </a:p>
                  </a:txBody>
                  <a:tcPr/>
                </a:tc>
              </a:tr>
              <a:tr h="406537">
                <a:tc>
                  <a:txBody>
                    <a:bodyPr/>
                    <a:lstStyle/>
                    <a:p>
                      <a:pPr algn="ctr"/>
                      <a:r>
                        <a:rPr lang="en-US" dirty="0" smtClean="0"/>
                        <a:t>6 </a:t>
                      </a:r>
                      <a:r>
                        <a:rPr lang="en-US" dirty="0" err="1" smtClean="0"/>
                        <a:t>mJ</a:t>
                      </a:r>
                      <a:endParaRPr lang="en-US" dirty="0"/>
                    </a:p>
                  </a:txBody>
                  <a:tcPr/>
                </a:tc>
                <a:tc>
                  <a:txBody>
                    <a:bodyPr/>
                    <a:lstStyle/>
                    <a:p>
                      <a:pPr algn="r"/>
                      <a:r>
                        <a:rPr lang="en-US" dirty="0" smtClean="0"/>
                        <a:t>2.2 nm</a:t>
                      </a:r>
                      <a:endParaRPr lang="en-US" dirty="0"/>
                    </a:p>
                  </a:txBody>
                  <a:tcPr/>
                </a:tc>
                <a:tc>
                  <a:txBody>
                    <a:bodyPr/>
                    <a:lstStyle/>
                    <a:p>
                      <a:pPr algn="r"/>
                      <a:r>
                        <a:rPr lang="en-US" dirty="0" smtClean="0"/>
                        <a:t>758 </a:t>
                      </a:r>
                      <a:r>
                        <a:rPr lang="en-US" dirty="0" err="1" smtClean="0"/>
                        <a:t>fs</a:t>
                      </a:r>
                      <a:endParaRPr lang="en-US" dirty="0"/>
                    </a:p>
                  </a:txBody>
                  <a:tcPr/>
                </a:tc>
                <a:tc>
                  <a:txBody>
                    <a:bodyPr/>
                    <a:lstStyle/>
                    <a:p>
                      <a:pPr algn="r"/>
                      <a:r>
                        <a:rPr lang="en-US" dirty="0" smtClean="0"/>
                        <a:t>1.15</a:t>
                      </a:r>
                    </a:p>
                  </a:txBody>
                  <a:tcPr/>
                </a:tc>
              </a:tr>
              <a:tr h="406537">
                <a:tc>
                  <a:txBody>
                    <a:bodyPr/>
                    <a:lstStyle/>
                    <a:p>
                      <a:pPr algn="ctr"/>
                      <a:r>
                        <a:rPr lang="en-US" dirty="0" smtClean="0"/>
                        <a:t>10 </a:t>
                      </a:r>
                      <a:r>
                        <a:rPr lang="en-US" dirty="0" err="1" smtClean="0"/>
                        <a:t>mJ</a:t>
                      </a:r>
                      <a:endParaRPr lang="en-US" dirty="0"/>
                    </a:p>
                  </a:txBody>
                  <a:tcPr/>
                </a:tc>
                <a:tc>
                  <a:txBody>
                    <a:bodyPr/>
                    <a:lstStyle/>
                    <a:p>
                      <a:pPr algn="r"/>
                      <a:r>
                        <a:rPr lang="en-US" dirty="0" smtClean="0"/>
                        <a:t>2.2 nm</a:t>
                      </a:r>
                      <a:endParaRPr lang="en-US" dirty="0"/>
                    </a:p>
                  </a:txBody>
                  <a:tcPr/>
                </a:tc>
                <a:tc>
                  <a:txBody>
                    <a:bodyPr/>
                    <a:lstStyle/>
                    <a:p>
                      <a:pPr algn="r"/>
                      <a:r>
                        <a:rPr lang="en-US" dirty="0" smtClean="0"/>
                        <a:t>865 </a:t>
                      </a:r>
                      <a:r>
                        <a:rPr lang="en-US" dirty="0" err="1" smtClean="0"/>
                        <a:t>fs</a:t>
                      </a:r>
                      <a:endParaRPr lang="en-US" dirty="0"/>
                    </a:p>
                  </a:txBody>
                  <a:tcPr/>
                </a:tc>
                <a:tc>
                  <a:txBody>
                    <a:bodyPr/>
                    <a:lstStyle/>
                    <a:p>
                      <a:pPr algn="r"/>
                      <a:r>
                        <a:rPr lang="en-US" dirty="0" smtClean="0"/>
                        <a:t>1.26</a:t>
                      </a:r>
                      <a:endParaRPr lang="en-US" dirty="0"/>
                    </a:p>
                  </a:txBody>
                  <a:tcPr/>
                </a:tc>
              </a:tr>
            </a:tbl>
          </a:graphicData>
        </a:graphic>
      </p:graphicFrame>
      <p:sp>
        <p:nvSpPr>
          <p:cNvPr id="11" name="TextBox 10"/>
          <p:cNvSpPr txBox="1"/>
          <p:nvPr/>
        </p:nvSpPr>
        <p:spPr>
          <a:xfrm>
            <a:off x="990600" y="3055203"/>
            <a:ext cx="2895600" cy="830997"/>
          </a:xfrm>
          <a:prstGeom prst="rect">
            <a:avLst/>
          </a:prstGeom>
          <a:noFill/>
        </p:spPr>
        <p:txBody>
          <a:bodyPr wrap="square" rtlCol="0">
            <a:spAutoFit/>
          </a:bodyPr>
          <a:lstStyle/>
          <a:p>
            <a:pPr algn="just"/>
            <a:r>
              <a:rPr lang="en-US" sz="1200" b="1" dirty="0" smtClean="0"/>
              <a:t>(a) optical spectra and (b) autocorrelation traces of amplified pulses at 1 </a:t>
            </a:r>
            <a:r>
              <a:rPr lang="en-US" sz="1200" b="1" dirty="0" err="1" smtClean="0"/>
              <a:t>mJ</a:t>
            </a:r>
            <a:r>
              <a:rPr lang="en-US" sz="1200" b="1" dirty="0" smtClean="0"/>
              <a:t> (blue dashed) and 10 </a:t>
            </a:r>
            <a:r>
              <a:rPr lang="en-US" sz="1200" b="1" dirty="0" err="1" smtClean="0"/>
              <a:t>mJ</a:t>
            </a:r>
            <a:r>
              <a:rPr lang="en-US" sz="1200" b="1" dirty="0" smtClean="0"/>
              <a:t> (red solid) pulse energy.</a:t>
            </a:r>
            <a:endParaRPr lang="en-US" sz="1200" b="1" dirty="0"/>
          </a:p>
        </p:txBody>
      </p:sp>
      <p:sp>
        <p:nvSpPr>
          <p:cNvPr id="12" name="Rounded Rectangle 11"/>
          <p:cNvSpPr/>
          <p:nvPr/>
        </p:nvSpPr>
        <p:spPr>
          <a:xfrm>
            <a:off x="228600" y="5752128"/>
            <a:ext cx="8763000" cy="496271"/>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err="1" smtClean="0">
                <a:solidFill>
                  <a:schemeClr val="bg1"/>
                </a:solidFill>
              </a:rPr>
              <a:t>Cryo</a:t>
            </a:r>
            <a:r>
              <a:rPr lang="en-US" sz="2000" b="1" dirty="0" smtClean="0">
                <a:solidFill>
                  <a:schemeClr val="bg1"/>
                </a:solidFill>
              </a:rPr>
              <a:t> </a:t>
            </a:r>
            <a:r>
              <a:rPr lang="en-US" sz="2000" b="1" dirty="0" err="1" smtClean="0">
                <a:solidFill>
                  <a:schemeClr val="bg1"/>
                </a:solidFill>
              </a:rPr>
              <a:t>Yb:YLF</a:t>
            </a:r>
            <a:r>
              <a:rPr lang="en-US" sz="2000" b="1" dirty="0" smtClean="0">
                <a:solidFill>
                  <a:schemeClr val="bg1"/>
                </a:solidFill>
              </a:rPr>
              <a:t> power amplifier may scale to kW-class for &gt;200 </a:t>
            </a:r>
            <a:r>
              <a:rPr lang="en-US" sz="2000" b="1" dirty="0" err="1" smtClean="0">
                <a:solidFill>
                  <a:schemeClr val="bg1"/>
                </a:solidFill>
              </a:rPr>
              <a:t>fs</a:t>
            </a:r>
            <a:r>
              <a:rPr lang="en-US" sz="2000" b="1" dirty="0" smtClean="0">
                <a:solidFill>
                  <a:schemeClr val="bg1"/>
                </a:solidFill>
              </a:rPr>
              <a:t> pulses</a:t>
            </a:r>
          </a:p>
        </p:txBody>
      </p:sp>
    </p:spTree>
    <p:extLst>
      <p:ext uri="{BB962C8B-B14F-4D97-AF65-F5344CB8AC3E}">
        <p14:creationId xmlns:p14="http://schemas.microsoft.com/office/powerpoint/2010/main" val="2697372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1038" y="685800"/>
            <a:ext cx="472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p>
            <a:pPr>
              <a:lnSpc>
                <a:spcPts val="2000"/>
              </a:lnSpc>
            </a:pPr>
            <a:endParaRPr lang="en-US" sz="1400" b="1">
              <a:solidFill>
                <a:schemeClr val="tx2"/>
              </a:solidFill>
            </a:endParaRPr>
          </a:p>
        </p:txBody>
      </p:sp>
      <p:sp>
        <p:nvSpPr>
          <p:cNvPr id="52227" name="Rectangle 3"/>
          <p:cNvSpPr>
            <a:spLocks noGrp="1" noChangeArrowheads="1"/>
          </p:cNvSpPr>
          <p:nvPr>
            <p:ph type="title"/>
          </p:nvPr>
        </p:nvSpPr>
        <p:spPr>
          <a:xfrm>
            <a:off x="914400" y="152400"/>
            <a:ext cx="7772400" cy="762000"/>
          </a:xfrm>
        </p:spPr>
        <p:txBody>
          <a:bodyPr/>
          <a:lstStyle/>
          <a:p>
            <a:r>
              <a:rPr lang="en-US" dirty="0" err="1" smtClean="0">
                <a:latin typeface="Arial" charset="0"/>
                <a:ea typeface="ＭＳ Ｐゴシック" charset="0"/>
                <a:cs typeface="ＭＳ Ｐゴシック" charset="0"/>
              </a:rPr>
              <a:t>Ultrashort</a:t>
            </a:r>
            <a:r>
              <a:rPr lang="en-US" dirty="0" smtClean="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Pulse </a:t>
            </a:r>
            <a:r>
              <a:rPr lang="en-US" dirty="0" smtClean="0">
                <a:latin typeface="Arial" charset="0"/>
                <a:ea typeface="ＭＳ Ｐゴシック" charset="0"/>
                <a:cs typeface="ＭＳ Ｐゴシック" charset="0"/>
              </a:rPr>
              <a:t>Lasers for H</a:t>
            </a:r>
            <a:r>
              <a:rPr lang="en-US" baseline="30000"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 Stripping</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(50 </a:t>
            </a:r>
            <a:r>
              <a:rPr lang="en-US" dirty="0" err="1" smtClean="0">
                <a:latin typeface="Arial" charset="0"/>
                <a:ea typeface="ＭＳ Ｐゴシック" charset="0"/>
                <a:cs typeface="ＭＳ Ｐゴシック" charset="0"/>
              </a:rPr>
              <a:t>ps</a:t>
            </a:r>
            <a:r>
              <a:rPr lang="en-US" dirty="0" smtClean="0">
                <a:latin typeface="Arial" charset="0"/>
                <a:ea typeface="ＭＳ Ｐゴシック" charset="0"/>
                <a:cs typeface="ＭＳ Ｐゴシック" charset="0"/>
              </a:rPr>
              <a:t> pulses)</a:t>
            </a:r>
            <a:endParaRPr lang="en-US" dirty="0">
              <a:latin typeface="Arial" charset="0"/>
              <a:ea typeface="ＭＳ Ｐゴシック" charset="0"/>
              <a:cs typeface="ＭＳ Ｐゴシック" charset="0"/>
            </a:endParaRPr>
          </a:p>
        </p:txBody>
      </p:sp>
      <p:graphicFrame>
        <p:nvGraphicFramePr>
          <p:cNvPr id="279634" name="Group 82"/>
          <p:cNvGraphicFramePr>
            <a:graphicFrameLocks noGrp="1"/>
          </p:cNvGraphicFramePr>
          <p:nvPr>
            <p:extLst>
              <p:ext uri="{D42A27DB-BD31-4B8C-83A1-F6EECF244321}">
                <p14:modId xmlns:p14="http://schemas.microsoft.com/office/powerpoint/2010/main" val="4245275309"/>
              </p:ext>
            </p:extLst>
          </p:nvPr>
        </p:nvGraphicFramePr>
        <p:xfrm>
          <a:off x="558800" y="1472667"/>
          <a:ext cx="8128000" cy="3912133"/>
        </p:xfrm>
        <a:graphic>
          <a:graphicData uri="http://schemas.openxmlformats.org/drawingml/2006/table">
            <a:tbl>
              <a:tblPr/>
              <a:tblGrid>
                <a:gridCol w="1558083"/>
                <a:gridCol w="1700908"/>
                <a:gridCol w="1726876"/>
                <a:gridCol w="1610019"/>
                <a:gridCol w="1532114"/>
              </a:tblGrid>
              <a:tr h="95828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rPr>
                        <a:t>Laser </a:t>
                      </a:r>
                      <a:r>
                        <a:rPr kumimoji="0" lang="en-US" sz="1600" b="1" i="0" u="none" strike="noStrike" cap="none" normalizeH="0" baseline="0" dirty="0" smtClean="0">
                          <a:ln>
                            <a:noFill/>
                          </a:ln>
                          <a:solidFill>
                            <a:schemeClr val="tx1"/>
                          </a:solidFill>
                          <a:effectLst/>
                          <a:latin typeface="Arial" charset="0"/>
                          <a:ea typeface="ＭＳ Ｐゴシック" charset="0"/>
                          <a:cs typeface="ＭＳ Ｐゴシック" charset="0"/>
                        </a:rPr>
                        <a:t>Technology Attributes</a:t>
                      </a:r>
                      <a:endPar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ea typeface="ＭＳ Ｐゴシック" charset="0"/>
                          <a:cs typeface="ＭＳ Ｐゴシック" charset="0"/>
                        </a:rPr>
                        <a:t>Cryo</a:t>
                      </a:r>
                      <a:r>
                        <a:rPr kumimoji="0" lang="en-US" sz="1600" b="1" i="0" u="none" strike="noStrike" cap="none" normalizeH="0" baseline="0" dirty="0" smtClean="0">
                          <a:ln>
                            <a:noFill/>
                          </a:ln>
                          <a:solidFill>
                            <a:schemeClr val="tx1"/>
                          </a:solidFill>
                          <a:effectLst/>
                          <a:latin typeface="Arial" charset="0"/>
                          <a:ea typeface="ＭＳ Ｐゴシック" charset="0"/>
                          <a:cs typeface="ＭＳ Ｐゴシック" charset="0"/>
                        </a:rPr>
                        <a:t> </a:t>
                      </a:r>
                      <a:r>
                        <a:rPr kumimoji="0" lang="en-US" sz="1600" b="1" i="0" u="none" strike="noStrike" cap="none" normalizeH="0" baseline="0" dirty="0" err="1" smtClean="0">
                          <a:ln>
                            <a:noFill/>
                          </a:ln>
                          <a:solidFill>
                            <a:schemeClr val="tx1"/>
                          </a:solidFill>
                          <a:effectLst/>
                          <a:latin typeface="Arial" charset="0"/>
                          <a:ea typeface="ＭＳ Ｐゴシック" charset="0"/>
                          <a:cs typeface="ＭＳ Ｐゴシック" charset="0"/>
                        </a:rPr>
                        <a:t>Yb:YLF</a:t>
                      </a:r>
                      <a:endParaRPr kumimoji="0" lang="en-US" sz="1600" b="1"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charset="0"/>
                          <a:cs typeface="ＭＳ Ｐゴシック" charset="0"/>
                        </a:rPr>
                        <a:t>(995 nm)</a:t>
                      </a:r>
                    </a:p>
                  </a:txBody>
                  <a:tcPr anchor="ct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ea typeface="ＭＳ Ｐゴシック" charset="0"/>
                          <a:cs typeface="ＭＳ Ｐゴシック" charset="0"/>
                        </a:rPr>
                        <a:t>Cryo</a:t>
                      </a:r>
                      <a:r>
                        <a:rPr kumimoji="0" lang="en-US" sz="1600" b="1" i="0" u="none" strike="noStrike" cap="none" normalizeH="0" baseline="0" dirty="0" smtClean="0">
                          <a:ln>
                            <a:noFill/>
                          </a:ln>
                          <a:solidFill>
                            <a:schemeClr val="tx1"/>
                          </a:solidFill>
                          <a:effectLst/>
                          <a:latin typeface="Arial" charset="0"/>
                          <a:ea typeface="ＭＳ Ｐゴシック" charset="0"/>
                          <a:cs typeface="ＭＳ Ｐゴシック" charset="0"/>
                        </a:rPr>
                        <a:t> </a:t>
                      </a:r>
                      <a:r>
                        <a:rPr kumimoji="0" lang="en-US" sz="1600" b="1" i="0" u="none" strike="noStrike" cap="none" normalizeH="0" baseline="0" dirty="0" err="1" smtClean="0">
                          <a:ln>
                            <a:noFill/>
                          </a:ln>
                          <a:solidFill>
                            <a:schemeClr val="tx1"/>
                          </a:solidFill>
                          <a:effectLst/>
                          <a:latin typeface="Arial" charset="0"/>
                          <a:ea typeface="ＭＳ Ｐゴシック" charset="0"/>
                          <a:cs typeface="ＭＳ Ｐゴシック" charset="0"/>
                        </a:rPr>
                        <a:t>Yb:YAG</a:t>
                      </a:r>
                      <a:endPar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ea typeface="ＭＳ Ｐゴシック" charset="0"/>
                          <a:cs typeface="ＭＳ Ｐゴシック" charset="0"/>
                        </a:rPr>
                        <a:t>Nd</a:t>
                      </a:r>
                      <a:r>
                        <a:rPr kumimoji="0" lang="en-US" sz="1600" b="1" i="0" u="none" strike="noStrike" cap="none" normalizeH="0" baseline="0" dirty="0" smtClean="0">
                          <a:ln>
                            <a:noFill/>
                          </a:ln>
                          <a:solidFill>
                            <a:schemeClr val="tx1"/>
                          </a:solidFill>
                          <a:effectLst/>
                          <a:latin typeface="Arial" charset="0"/>
                          <a:ea typeface="ＭＳ Ｐゴシック" charset="0"/>
                          <a:cs typeface="ＭＳ Ｐゴシック" charset="0"/>
                        </a:rPr>
                        <a:t> Lasers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charset="0"/>
                          <a:cs typeface="ＭＳ Ｐゴシック" charset="0"/>
                        </a:rPr>
                        <a:t>(300 K)</a:t>
                      </a:r>
                      <a:endPar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ea typeface="ＭＳ Ｐゴシック" charset="0"/>
                          <a:cs typeface="ＭＳ Ｐゴシック" charset="0"/>
                        </a:rPr>
                        <a:t>Yb</a:t>
                      </a:r>
                      <a:r>
                        <a:rPr kumimoji="0" lang="en-US" sz="1600" b="1" i="0" u="none" strike="noStrike" cap="none" normalizeH="0" baseline="0" dirty="0" smtClean="0">
                          <a:ln>
                            <a:noFill/>
                          </a:ln>
                          <a:solidFill>
                            <a:schemeClr val="tx1"/>
                          </a:solidFill>
                          <a:effectLst/>
                          <a:latin typeface="Arial" charset="0"/>
                          <a:ea typeface="ＭＳ Ｐゴシック" charset="0"/>
                          <a:cs typeface="ＭＳ Ｐゴシック" charset="0"/>
                        </a:rPr>
                        <a:t> Fibers</a:t>
                      </a:r>
                      <a:endPar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4138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0"/>
                          <a:cs typeface="ＭＳ Ｐゴシック" charset="0"/>
                        </a:rPr>
                        <a:t>Thermo-optics</a:t>
                      </a:r>
                      <a:endPar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0000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gradFill flip="none" rotWithShape="1">
                      <a:gsLst>
                        <a:gs pos="0">
                          <a:srgbClr val="00AE00"/>
                        </a:gs>
                        <a:gs pos="100000">
                          <a:srgbClr val="0000FF"/>
                        </a:gs>
                      </a:gsLst>
                      <a:lin ang="0" scaled="1"/>
                      <a:tileRect/>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0000FF"/>
                    </a:solidFill>
                  </a:tcPr>
                </a:tc>
              </a:tr>
              <a:tr h="35638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0"/>
                          <a:cs typeface="ＭＳ Ｐゴシック" charset="0"/>
                        </a:rPr>
                        <a:t>Efficiency</a:t>
                      </a:r>
                      <a:endPar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AE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AE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r>
              <a:tr h="4002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0"/>
                          <a:cs typeface="ＭＳ Ｐゴシック" charset="0"/>
                        </a:rPr>
                        <a:t>Nonlinearity</a:t>
                      </a:r>
                      <a:endPar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AE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flip="none" rotWithShape="1">
                      <a:gsLst>
                        <a:gs pos="0">
                          <a:srgbClr val="FFFF00"/>
                        </a:gs>
                        <a:gs pos="100000">
                          <a:srgbClr val="008000"/>
                        </a:gs>
                      </a:gsLst>
                      <a:lin ang="0" scaled="1"/>
                      <a:tileRect/>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0000"/>
                    </a:solidFill>
                  </a:tcPr>
                </a:tc>
              </a:tr>
              <a:tr h="33913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0"/>
                          <a:cs typeface="ＭＳ Ｐゴシック" charset="0"/>
                        </a:rPr>
                        <a:t>Energy storage</a:t>
                      </a:r>
                      <a:endPar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00AE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4442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0"/>
                          <a:cs typeface="ＭＳ Ｐゴシック" charset="0"/>
                        </a:rPr>
                        <a:t>Comments</a:t>
                      </a:r>
                      <a:endPar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0"/>
                          <a:cs typeface="ＭＳ Ｐゴシック" charset="0"/>
                        </a:rPr>
                        <a:t>Low thermal load, low nonlinear refractive index and long upper state lifetime make this attractive candidate</a:t>
                      </a:r>
                      <a:endParaRPr kumimoji="0" lang="en-US" sz="12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81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ea typeface="ＭＳ Ｐゴシック" charset="0"/>
                          <a:cs typeface="ＭＳ Ｐゴシック" charset="0"/>
                        </a:rPr>
                        <a:t>Higher thermal load, larger nonlinear refractive index, and shorter upper state lifetime than </a:t>
                      </a:r>
                      <a:r>
                        <a:rPr kumimoji="0" lang="en-US" sz="1200" b="1" i="0" u="none" strike="noStrike" cap="none" normalizeH="0" baseline="0" dirty="0" err="1" smtClean="0">
                          <a:ln>
                            <a:noFill/>
                          </a:ln>
                          <a:solidFill>
                            <a:schemeClr val="tx1"/>
                          </a:solidFill>
                          <a:effectLst/>
                          <a:latin typeface="Arial" charset="0"/>
                          <a:ea typeface="ＭＳ Ｐゴシック" charset="0"/>
                          <a:cs typeface="ＭＳ Ｐゴシック" charset="0"/>
                        </a:rPr>
                        <a:t>cryo</a:t>
                      </a:r>
                      <a:r>
                        <a:rPr kumimoji="0" lang="en-US" sz="1200" b="1" i="0" u="none" strike="noStrike" cap="none" normalizeH="0" baseline="0" dirty="0" smtClean="0">
                          <a:ln>
                            <a:noFill/>
                          </a:ln>
                          <a:solidFill>
                            <a:schemeClr val="tx1"/>
                          </a:solidFill>
                          <a:effectLst/>
                          <a:latin typeface="Arial" charset="0"/>
                          <a:ea typeface="ＭＳ Ｐゴシック" charset="0"/>
                          <a:cs typeface="ＭＳ Ｐゴシック" charset="0"/>
                        </a:rPr>
                        <a:t> </a:t>
                      </a:r>
                      <a:r>
                        <a:rPr kumimoji="0" lang="en-US" sz="1200" b="1" i="0" u="none" strike="noStrike" cap="none" normalizeH="0" baseline="0" dirty="0" err="1" smtClean="0">
                          <a:ln>
                            <a:noFill/>
                          </a:ln>
                          <a:solidFill>
                            <a:schemeClr val="tx1"/>
                          </a:solidFill>
                          <a:effectLst/>
                          <a:latin typeface="Arial" charset="0"/>
                          <a:ea typeface="ＭＳ Ｐゴシック" charset="0"/>
                          <a:cs typeface="ＭＳ Ｐゴシック" charset="0"/>
                        </a:rPr>
                        <a:t>Yb:YLF</a:t>
                      </a:r>
                      <a:endParaRPr kumimoji="0" lang="en-US" sz="1200" b="1" i="0" u="none" strike="noStrike" cap="none" normalizeH="0" baseline="0" dirty="0" smtClean="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0"/>
                          <a:cs typeface="ＭＳ Ｐゴシック" charset="0"/>
                        </a:rPr>
                        <a:t>Neither particularly poor nor attractive in any attribute compared with other approaches</a:t>
                      </a:r>
                      <a:endParaRPr kumimoji="0" lang="en-US" sz="12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0"/>
                          <a:cs typeface="ＭＳ Ｐゴシック" charset="0"/>
                        </a:rPr>
                        <a:t>Long length and small mode size drive nonlinearity and limit ability to store energy</a:t>
                      </a:r>
                      <a:endParaRPr kumimoji="0" lang="en-US" sz="12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 name="Rectangle 1"/>
          <p:cNvSpPr/>
          <p:nvPr/>
        </p:nvSpPr>
        <p:spPr>
          <a:xfrm>
            <a:off x="3771900" y="5689600"/>
            <a:ext cx="2197100" cy="279400"/>
          </a:xfrm>
          <a:prstGeom prst="rect">
            <a:avLst/>
          </a:prstGeom>
          <a:gradFill flip="none" rotWithShape="1">
            <a:gsLst>
              <a:gs pos="0">
                <a:srgbClr val="0000FF"/>
              </a:gs>
              <a:gs pos="34000">
                <a:srgbClr val="00AE00"/>
              </a:gs>
              <a:gs pos="100000">
                <a:srgbClr val="FF0000"/>
              </a:gs>
              <a:gs pos="68000">
                <a:srgbClr val="FFFF00"/>
              </a:gs>
            </a:gsLst>
            <a:lin ang="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 name="TextBox 2"/>
          <p:cNvSpPr txBox="1"/>
          <p:nvPr/>
        </p:nvSpPr>
        <p:spPr>
          <a:xfrm>
            <a:off x="2721610" y="5664200"/>
            <a:ext cx="710451" cy="307777"/>
          </a:xfrm>
          <a:prstGeom prst="rect">
            <a:avLst/>
          </a:prstGeom>
          <a:noFill/>
        </p:spPr>
        <p:txBody>
          <a:bodyPr wrap="none" rtlCol="0">
            <a:spAutoFit/>
          </a:bodyPr>
          <a:lstStyle/>
          <a:p>
            <a:pPr algn="ctr"/>
            <a:r>
              <a:rPr lang="en-US" sz="1400" b="1" dirty="0" smtClean="0"/>
              <a:t>Better</a:t>
            </a:r>
            <a:endParaRPr lang="en-US" sz="1400" b="1" dirty="0"/>
          </a:p>
        </p:txBody>
      </p:sp>
      <p:sp>
        <p:nvSpPr>
          <p:cNvPr id="7" name="TextBox 6"/>
          <p:cNvSpPr txBox="1"/>
          <p:nvPr/>
        </p:nvSpPr>
        <p:spPr>
          <a:xfrm>
            <a:off x="6074286" y="5664200"/>
            <a:ext cx="736099" cy="307777"/>
          </a:xfrm>
          <a:prstGeom prst="rect">
            <a:avLst/>
          </a:prstGeom>
          <a:noFill/>
        </p:spPr>
        <p:txBody>
          <a:bodyPr wrap="none" rtlCol="0">
            <a:spAutoFit/>
          </a:bodyPr>
          <a:lstStyle/>
          <a:p>
            <a:pPr algn="ctr"/>
            <a:r>
              <a:rPr lang="en-US" sz="1400" b="1" dirty="0" smtClean="0"/>
              <a:t>Worse</a:t>
            </a:r>
            <a:endParaRPr lang="en-US" sz="1400" b="1" dirty="0"/>
          </a:p>
        </p:txBody>
      </p:sp>
    </p:spTree>
    <p:extLst>
      <p:ext uri="{BB962C8B-B14F-4D97-AF65-F5344CB8AC3E}">
        <p14:creationId xmlns:p14="http://schemas.microsoft.com/office/powerpoint/2010/main" val="2880745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pPr>
              <a:lnSpc>
                <a:spcPct val="110000"/>
              </a:lnSpc>
            </a:pPr>
            <a:r>
              <a:rPr lang="en-US" dirty="0" err="1" smtClean="0"/>
              <a:t>Cryo</a:t>
            </a:r>
            <a:r>
              <a:rPr lang="en-US" dirty="0" smtClean="0"/>
              <a:t>-cooled </a:t>
            </a:r>
            <a:r>
              <a:rPr lang="en-US" dirty="0" err="1" smtClean="0"/>
              <a:t>Yb</a:t>
            </a:r>
            <a:r>
              <a:rPr lang="en-US" dirty="0" smtClean="0"/>
              <a:t> lasers are well suited for high average power while maintaining pristine beam quality</a:t>
            </a:r>
          </a:p>
          <a:p>
            <a:pPr>
              <a:lnSpc>
                <a:spcPct val="110000"/>
              </a:lnSpc>
            </a:pPr>
            <a:r>
              <a:rPr lang="en-US" dirty="0" smtClean="0"/>
              <a:t>Nanosecond pulse waveforms can be obtained from extremely simple lasers with small footprints and high efficiency</a:t>
            </a:r>
          </a:p>
          <a:p>
            <a:pPr>
              <a:lnSpc>
                <a:spcPct val="110000"/>
              </a:lnSpc>
            </a:pPr>
            <a:r>
              <a:rPr lang="en-US" dirty="0" err="1" smtClean="0"/>
              <a:t>Cryo</a:t>
            </a:r>
            <a:r>
              <a:rPr lang="en-US" dirty="0" smtClean="0"/>
              <a:t>-cooled </a:t>
            </a:r>
            <a:r>
              <a:rPr lang="en-US" dirty="0" err="1" smtClean="0"/>
              <a:t>Yb</a:t>
            </a:r>
            <a:r>
              <a:rPr lang="en-US" dirty="0" smtClean="0"/>
              <a:t> lasers enable the scaling of </a:t>
            </a:r>
            <a:r>
              <a:rPr lang="en-US" dirty="0" err="1" smtClean="0"/>
              <a:t>ultrashort</a:t>
            </a:r>
            <a:r>
              <a:rPr lang="en-US" dirty="0" smtClean="0"/>
              <a:t> pulse (</a:t>
            </a:r>
            <a:r>
              <a:rPr lang="en-US" dirty="0" err="1" smtClean="0"/>
              <a:t>ps</a:t>
            </a:r>
            <a:r>
              <a:rPr lang="en-US" dirty="0" smtClean="0"/>
              <a:t> and </a:t>
            </a:r>
            <a:r>
              <a:rPr lang="en-US" dirty="0" err="1" smtClean="0"/>
              <a:t>fs</a:t>
            </a:r>
            <a:r>
              <a:rPr lang="en-US" dirty="0" smtClean="0"/>
              <a:t>) laser systems to average and peak powers otherwise unobtainable</a:t>
            </a:r>
          </a:p>
          <a:p>
            <a:pPr>
              <a:lnSpc>
                <a:spcPct val="110000"/>
              </a:lnSpc>
            </a:pPr>
            <a:r>
              <a:rPr lang="en-US" dirty="0" smtClean="0"/>
              <a:t>Cryogenic </a:t>
            </a:r>
            <a:r>
              <a:rPr lang="en-US" dirty="0" err="1" smtClean="0"/>
              <a:t>Yb:YLF</a:t>
            </a:r>
            <a:r>
              <a:rPr lang="en-US" dirty="0" smtClean="0"/>
              <a:t> at 995 nm appears particularly attractive for H</a:t>
            </a:r>
            <a:r>
              <a:rPr lang="en-US" baseline="30000" dirty="0" smtClean="0"/>
              <a:t>-</a:t>
            </a:r>
            <a:r>
              <a:rPr lang="en-US" dirty="0" smtClean="0"/>
              <a:t> stripping application</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455697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a:p>
        </p:txBody>
      </p:sp>
      <p:sp>
        <p:nvSpPr>
          <p:cNvPr id="3" name="Title 2"/>
          <p:cNvSpPr>
            <a:spLocks noGrp="1"/>
          </p:cNvSpPr>
          <p:nvPr>
            <p:ph type="title"/>
          </p:nvPr>
        </p:nvSpPr>
        <p:spPr/>
        <p:txBody>
          <a:bodyPr/>
          <a:lstStyle/>
          <a:p>
            <a:r>
              <a:rPr lang="en-US" dirty="0" smtClean="0"/>
              <a:t>Backups</a:t>
            </a:r>
            <a:endParaRPr lang="en-US" dirty="0"/>
          </a:p>
        </p:txBody>
      </p:sp>
    </p:spTree>
    <p:extLst>
      <p:ext uri="{BB962C8B-B14F-4D97-AF65-F5344CB8AC3E}">
        <p14:creationId xmlns:p14="http://schemas.microsoft.com/office/powerpoint/2010/main" val="2699954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219200" y="152400"/>
            <a:ext cx="7086600" cy="762000"/>
          </a:xfrm>
        </p:spPr>
        <p:txBody>
          <a:bodyPr lIns="90487" tIns="44450" rIns="90487" bIns="44450"/>
          <a:lstStyle/>
          <a:p>
            <a:r>
              <a:rPr lang="en-US" dirty="0" smtClean="0"/>
              <a:t>8-Fiber Coherent Combining Schematic</a:t>
            </a:r>
          </a:p>
        </p:txBody>
      </p:sp>
      <p:pic>
        <p:nvPicPr>
          <p:cNvPr id="12291" name="Picture 4"/>
          <p:cNvPicPr>
            <a:picLocks noChangeAspect="1" noChangeArrowheads="1"/>
          </p:cNvPicPr>
          <p:nvPr/>
        </p:nvPicPr>
        <p:blipFill>
          <a:blip r:embed="rId3" cstate="print"/>
          <a:srcRect/>
          <a:stretch>
            <a:fillRect/>
          </a:stretch>
        </p:blipFill>
        <p:spPr bwMode="auto">
          <a:xfrm>
            <a:off x="1222375" y="4526756"/>
            <a:ext cx="2857500" cy="666750"/>
          </a:xfrm>
          <a:prstGeom prst="rect">
            <a:avLst/>
          </a:prstGeom>
          <a:noFill/>
          <a:ln w="9525">
            <a:noFill/>
            <a:miter lim="800000"/>
            <a:headEnd/>
            <a:tailEnd/>
          </a:ln>
        </p:spPr>
      </p:pic>
      <p:sp>
        <p:nvSpPr>
          <p:cNvPr id="12292" name="Text Box 8"/>
          <p:cNvSpPr txBox="1">
            <a:spLocks noChangeArrowheads="1"/>
          </p:cNvSpPr>
          <p:nvPr/>
        </p:nvSpPr>
        <p:spPr bwMode="auto">
          <a:xfrm>
            <a:off x="1316038" y="5087144"/>
            <a:ext cx="2489621" cy="523220"/>
          </a:xfrm>
          <a:prstGeom prst="rect">
            <a:avLst/>
          </a:prstGeom>
          <a:noFill/>
          <a:ln w="12700">
            <a:noFill/>
            <a:miter lim="800000"/>
            <a:headEnd/>
            <a:tailEnd/>
          </a:ln>
        </p:spPr>
        <p:txBody>
          <a:bodyPr wrap="none">
            <a:spAutoFit/>
          </a:bodyPr>
          <a:lstStyle/>
          <a:p>
            <a:pPr>
              <a:lnSpc>
                <a:spcPct val="100000"/>
              </a:lnSpc>
              <a:spcBef>
                <a:spcPct val="0"/>
              </a:spcBef>
              <a:buSzTx/>
              <a:buFontTx/>
              <a:buNone/>
            </a:pPr>
            <a:r>
              <a:rPr lang="en-US" sz="1400" dirty="0"/>
              <a:t>COTS EO Phase Modulators</a:t>
            </a:r>
          </a:p>
          <a:p>
            <a:pPr>
              <a:lnSpc>
                <a:spcPct val="100000"/>
              </a:lnSpc>
              <a:spcBef>
                <a:spcPct val="0"/>
              </a:spcBef>
              <a:buSzTx/>
              <a:buFontTx/>
              <a:buNone/>
            </a:pPr>
            <a:r>
              <a:rPr lang="en-US" sz="1400" dirty="0"/>
              <a:t>+/-30 V, 0.2 mA, 20-MHz BW</a:t>
            </a:r>
          </a:p>
        </p:txBody>
      </p:sp>
      <p:pic>
        <p:nvPicPr>
          <p:cNvPr id="12294" name="Picture 15" descr="IMG_000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4114800"/>
            <a:ext cx="2514600" cy="1510506"/>
          </a:xfrm>
          <a:prstGeom prst="rect">
            <a:avLst/>
          </a:prstGeom>
          <a:noFill/>
          <a:ln w="9525">
            <a:noFill/>
            <a:miter lim="800000"/>
            <a:headEnd/>
            <a:tailEnd/>
          </a:ln>
        </p:spPr>
      </p:pic>
      <p:sp>
        <p:nvSpPr>
          <p:cNvPr id="12295" name="Text Box 22"/>
          <p:cNvSpPr txBox="1">
            <a:spLocks noChangeArrowheads="1"/>
          </p:cNvSpPr>
          <p:nvPr/>
        </p:nvSpPr>
        <p:spPr bwMode="auto">
          <a:xfrm>
            <a:off x="6400800" y="5196681"/>
            <a:ext cx="1416049" cy="461665"/>
          </a:xfrm>
          <a:prstGeom prst="rect">
            <a:avLst/>
          </a:prstGeom>
          <a:solidFill>
            <a:schemeClr val="bg1"/>
          </a:solidFill>
          <a:ln w="12700">
            <a:noFill/>
            <a:miter lim="800000"/>
            <a:headEnd/>
            <a:tailEnd/>
          </a:ln>
        </p:spPr>
        <p:txBody>
          <a:bodyPr wrap="square">
            <a:spAutoFit/>
          </a:bodyPr>
          <a:lstStyle/>
          <a:p>
            <a:pPr>
              <a:lnSpc>
                <a:spcPct val="100000"/>
              </a:lnSpc>
              <a:spcBef>
                <a:spcPct val="0"/>
              </a:spcBef>
              <a:buSzTx/>
              <a:buFontTx/>
              <a:buNone/>
            </a:pPr>
            <a:r>
              <a:rPr lang="en-US" sz="1200" dirty="0"/>
              <a:t>FPGA-based</a:t>
            </a:r>
          </a:p>
          <a:p>
            <a:pPr>
              <a:lnSpc>
                <a:spcPct val="100000"/>
              </a:lnSpc>
              <a:spcBef>
                <a:spcPct val="0"/>
              </a:spcBef>
              <a:buSzTx/>
              <a:buFontTx/>
              <a:buNone/>
            </a:pPr>
            <a:r>
              <a:rPr lang="en-US" sz="1200" dirty="0"/>
              <a:t>Phase Controller</a:t>
            </a:r>
          </a:p>
        </p:txBody>
      </p:sp>
      <p:sp>
        <p:nvSpPr>
          <p:cNvPr id="12296" name="Rectangle 24"/>
          <p:cNvSpPr>
            <a:spLocks noChangeArrowheads="1"/>
          </p:cNvSpPr>
          <p:nvPr/>
        </p:nvSpPr>
        <p:spPr bwMode="auto">
          <a:xfrm rot="5400000">
            <a:off x="2125663" y="2513806"/>
            <a:ext cx="65087" cy="214313"/>
          </a:xfrm>
          <a:prstGeom prst="rect">
            <a:avLst/>
          </a:prstGeom>
          <a:solidFill>
            <a:schemeClr val="accent5"/>
          </a:solidFill>
          <a:ln w="7938">
            <a:solidFill>
              <a:schemeClr val="accent5"/>
            </a:solidFill>
            <a:miter lim="800000"/>
            <a:headEnd/>
            <a:tailEnd/>
          </a:ln>
        </p:spPr>
        <p:txBody>
          <a:bodyPr rot="10800000" vert="eaVert"/>
          <a:lstStyle/>
          <a:p>
            <a:pPr>
              <a:lnSpc>
                <a:spcPct val="100000"/>
              </a:lnSpc>
              <a:spcBef>
                <a:spcPct val="0"/>
              </a:spcBef>
              <a:buSzTx/>
              <a:buFontTx/>
              <a:buNone/>
              <a:defRPr/>
            </a:pPr>
            <a:endParaRPr lang="en-US" sz="2800"/>
          </a:p>
        </p:txBody>
      </p:sp>
      <p:sp>
        <p:nvSpPr>
          <p:cNvPr id="12297" name="Freeform 25"/>
          <p:cNvSpPr>
            <a:spLocks/>
          </p:cNvSpPr>
          <p:nvPr/>
        </p:nvSpPr>
        <p:spPr bwMode="auto">
          <a:xfrm rot="5400000">
            <a:off x="2165351" y="2320131"/>
            <a:ext cx="450850" cy="174625"/>
          </a:xfrm>
          <a:custGeom>
            <a:avLst/>
            <a:gdLst>
              <a:gd name="T0" fmla="*/ 2147483647 w 284"/>
              <a:gd name="T1" fmla="*/ 2147483647 h 110"/>
              <a:gd name="T2" fmla="*/ 2147483647 w 284"/>
              <a:gd name="T3" fmla="*/ 2147483647 h 110"/>
              <a:gd name="T4" fmla="*/ 0 w 284"/>
              <a:gd name="T5" fmla="*/ 0 h 110"/>
              <a:gd name="T6" fmla="*/ 0 60000 65536"/>
              <a:gd name="T7" fmla="*/ 0 60000 65536"/>
              <a:gd name="T8" fmla="*/ 0 60000 65536"/>
              <a:gd name="T9" fmla="*/ 0 w 284"/>
              <a:gd name="T10" fmla="*/ 0 h 110"/>
              <a:gd name="T11" fmla="*/ 284 w 284"/>
              <a:gd name="T12" fmla="*/ 110 h 110"/>
            </a:gdLst>
            <a:ahLst/>
            <a:cxnLst>
              <a:cxn ang="T6">
                <a:pos x="T0" y="T1"/>
              </a:cxn>
              <a:cxn ang="T7">
                <a:pos x="T2" y="T3"/>
              </a:cxn>
              <a:cxn ang="T8">
                <a:pos x="T4" y="T5"/>
              </a:cxn>
            </a:cxnLst>
            <a:rect l="T9" t="T10" r="T11" b="T12"/>
            <a:pathLst>
              <a:path w="284" h="110">
                <a:moveTo>
                  <a:pt x="284" y="110"/>
                </a:moveTo>
                <a:cubicBezTo>
                  <a:pt x="209" y="98"/>
                  <a:pt x="134" y="86"/>
                  <a:pt x="87" y="68"/>
                </a:cubicBezTo>
                <a:cubicBezTo>
                  <a:pt x="40" y="50"/>
                  <a:pt x="20" y="25"/>
                  <a:pt x="0" y="0"/>
                </a:cubicBezTo>
              </a:path>
            </a:pathLst>
          </a:custGeom>
          <a:noFill/>
          <a:ln w="9525">
            <a:solidFill>
              <a:schemeClr val="tx1"/>
            </a:solidFill>
            <a:round/>
            <a:headEnd/>
            <a:tailEnd/>
          </a:ln>
        </p:spPr>
        <p:txBody>
          <a:bodyPr rot="10800000" vert="eaVert"/>
          <a:lstStyle/>
          <a:p>
            <a:endParaRPr lang="en-US"/>
          </a:p>
        </p:txBody>
      </p:sp>
      <p:sp>
        <p:nvSpPr>
          <p:cNvPr id="12298" name="Freeform 26"/>
          <p:cNvSpPr>
            <a:spLocks/>
          </p:cNvSpPr>
          <p:nvPr/>
        </p:nvSpPr>
        <p:spPr bwMode="auto">
          <a:xfrm rot="5400000">
            <a:off x="2246313" y="2401094"/>
            <a:ext cx="288925" cy="174625"/>
          </a:xfrm>
          <a:custGeom>
            <a:avLst/>
            <a:gdLst>
              <a:gd name="T0" fmla="*/ 2147483647 w 182"/>
              <a:gd name="T1" fmla="*/ 2147483647 h 110"/>
              <a:gd name="T2" fmla="*/ 2147483647 w 182"/>
              <a:gd name="T3" fmla="*/ 2147483647 h 110"/>
              <a:gd name="T4" fmla="*/ 2147483647 w 182"/>
              <a:gd name="T5" fmla="*/ 0 h 110"/>
              <a:gd name="T6" fmla="*/ 0 60000 65536"/>
              <a:gd name="T7" fmla="*/ 0 60000 65536"/>
              <a:gd name="T8" fmla="*/ 0 60000 65536"/>
              <a:gd name="T9" fmla="*/ 0 w 182"/>
              <a:gd name="T10" fmla="*/ 0 h 110"/>
              <a:gd name="T11" fmla="*/ 182 w 182"/>
              <a:gd name="T12" fmla="*/ 110 h 110"/>
            </a:gdLst>
            <a:ahLst/>
            <a:cxnLst>
              <a:cxn ang="T6">
                <a:pos x="T0" y="T1"/>
              </a:cxn>
              <a:cxn ang="T7">
                <a:pos x="T2" y="T3"/>
              </a:cxn>
              <a:cxn ang="T8">
                <a:pos x="T4" y="T5"/>
              </a:cxn>
            </a:cxnLst>
            <a:rect l="T9" t="T10" r="T11" b="T12"/>
            <a:pathLst>
              <a:path w="182" h="110">
                <a:moveTo>
                  <a:pt x="182" y="110"/>
                </a:moveTo>
                <a:cubicBezTo>
                  <a:pt x="120" y="86"/>
                  <a:pt x="58" y="63"/>
                  <a:pt x="29" y="45"/>
                </a:cubicBezTo>
                <a:cubicBezTo>
                  <a:pt x="0" y="27"/>
                  <a:pt x="3" y="13"/>
                  <a:pt x="6" y="0"/>
                </a:cubicBezTo>
              </a:path>
            </a:pathLst>
          </a:custGeom>
          <a:noFill/>
          <a:ln w="9525">
            <a:solidFill>
              <a:schemeClr val="tx1"/>
            </a:solidFill>
            <a:round/>
            <a:headEnd/>
            <a:tailEnd/>
          </a:ln>
        </p:spPr>
        <p:txBody>
          <a:bodyPr rot="10800000" vert="eaVert"/>
          <a:lstStyle/>
          <a:p>
            <a:endParaRPr lang="en-US"/>
          </a:p>
        </p:txBody>
      </p:sp>
      <p:sp>
        <p:nvSpPr>
          <p:cNvPr id="12299" name="Freeform 27"/>
          <p:cNvSpPr>
            <a:spLocks/>
          </p:cNvSpPr>
          <p:nvPr/>
        </p:nvSpPr>
        <p:spPr bwMode="auto">
          <a:xfrm rot="5400000">
            <a:off x="2337594" y="2492375"/>
            <a:ext cx="104775" cy="176213"/>
          </a:xfrm>
          <a:custGeom>
            <a:avLst/>
            <a:gdLst>
              <a:gd name="T0" fmla="*/ 2147483647 w 66"/>
              <a:gd name="T1" fmla="*/ 2147483647 h 111"/>
              <a:gd name="T2" fmla="*/ 2147483647 w 66"/>
              <a:gd name="T3" fmla="*/ 2147483647 h 111"/>
              <a:gd name="T4" fmla="*/ 0 w 66"/>
              <a:gd name="T5" fmla="*/ 0 h 111"/>
              <a:gd name="T6" fmla="*/ 0 60000 65536"/>
              <a:gd name="T7" fmla="*/ 0 60000 65536"/>
              <a:gd name="T8" fmla="*/ 0 60000 65536"/>
              <a:gd name="T9" fmla="*/ 0 w 66"/>
              <a:gd name="T10" fmla="*/ 0 h 111"/>
              <a:gd name="T11" fmla="*/ 66 w 66"/>
              <a:gd name="T12" fmla="*/ 111 h 111"/>
            </a:gdLst>
            <a:ahLst/>
            <a:cxnLst>
              <a:cxn ang="T6">
                <a:pos x="T0" y="T1"/>
              </a:cxn>
              <a:cxn ang="T7">
                <a:pos x="T2" y="T3"/>
              </a:cxn>
              <a:cxn ang="T8">
                <a:pos x="T4" y="T5"/>
              </a:cxn>
            </a:cxnLst>
            <a:rect l="T9" t="T10" r="T11" b="T12"/>
            <a:pathLst>
              <a:path w="66" h="111">
                <a:moveTo>
                  <a:pt x="66" y="111"/>
                </a:moveTo>
                <a:cubicBezTo>
                  <a:pt x="46" y="89"/>
                  <a:pt x="27" y="68"/>
                  <a:pt x="16" y="49"/>
                </a:cubicBezTo>
                <a:cubicBezTo>
                  <a:pt x="5" y="30"/>
                  <a:pt x="2" y="15"/>
                  <a:pt x="0" y="0"/>
                </a:cubicBezTo>
              </a:path>
            </a:pathLst>
          </a:custGeom>
          <a:noFill/>
          <a:ln w="9525">
            <a:solidFill>
              <a:schemeClr val="tx1"/>
            </a:solidFill>
            <a:round/>
            <a:headEnd/>
            <a:tailEnd/>
          </a:ln>
        </p:spPr>
        <p:txBody>
          <a:bodyPr rot="10800000" vert="eaVert"/>
          <a:lstStyle/>
          <a:p>
            <a:endParaRPr lang="en-US"/>
          </a:p>
        </p:txBody>
      </p:sp>
      <p:sp>
        <p:nvSpPr>
          <p:cNvPr id="12300" name="Freeform 28"/>
          <p:cNvSpPr>
            <a:spLocks/>
          </p:cNvSpPr>
          <p:nvPr/>
        </p:nvSpPr>
        <p:spPr bwMode="auto">
          <a:xfrm rot="5400000">
            <a:off x="2345532" y="2593975"/>
            <a:ext cx="90487" cy="168275"/>
          </a:xfrm>
          <a:custGeom>
            <a:avLst/>
            <a:gdLst>
              <a:gd name="T0" fmla="*/ 0 w 57"/>
              <a:gd name="T1" fmla="*/ 2147483647 h 106"/>
              <a:gd name="T2" fmla="*/ 2147483647 w 57"/>
              <a:gd name="T3" fmla="*/ 2147483647 h 106"/>
              <a:gd name="T4" fmla="*/ 2147483647 w 57"/>
              <a:gd name="T5" fmla="*/ 0 h 106"/>
              <a:gd name="T6" fmla="*/ 0 60000 65536"/>
              <a:gd name="T7" fmla="*/ 0 60000 65536"/>
              <a:gd name="T8" fmla="*/ 0 60000 65536"/>
              <a:gd name="T9" fmla="*/ 0 w 57"/>
              <a:gd name="T10" fmla="*/ 0 h 106"/>
              <a:gd name="T11" fmla="*/ 57 w 57"/>
              <a:gd name="T12" fmla="*/ 106 h 106"/>
            </a:gdLst>
            <a:ahLst/>
            <a:cxnLst>
              <a:cxn ang="T6">
                <a:pos x="T0" y="T1"/>
              </a:cxn>
              <a:cxn ang="T7">
                <a:pos x="T2" y="T3"/>
              </a:cxn>
              <a:cxn ang="T8">
                <a:pos x="T4" y="T5"/>
              </a:cxn>
            </a:cxnLst>
            <a:rect l="T9" t="T10" r="T11" b="T12"/>
            <a:pathLst>
              <a:path w="57" h="106">
                <a:moveTo>
                  <a:pt x="0" y="106"/>
                </a:moveTo>
                <a:cubicBezTo>
                  <a:pt x="18" y="78"/>
                  <a:pt x="37" y="50"/>
                  <a:pt x="46" y="33"/>
                </a:cubicBezTo>
                <a:cubicBezTo>
                  <a:pt x="55" y="16"/>
                  <a:pt x="56" y="8"/>
                  <a:pt x="57" y="0"/>
                </a:cubicBezTo>
              </a:path>
            </a:pathLst>
          </a:custGeom>
          <a:noFill/>
          <a:ln w="9525">
            <a:solidFill>
              <a:schemeClr val="tx1"/>
            </a:solidFill>
            <a:round/>
            <a:headEnd/>
            <a:tailEnd/>
          </a:ln>
        </p:spPr>
        <p:txBody>
          <a:bodyPr rot="10800000" vert="eaVert"/>
          <a:lstStyle/>
          <a:p>
            <a:endParaRPr lang="en-US"/>
          </a:p>
        </p:txBody>
      </p:sp>
      <p:sp>
        <p:nvSpPr>
          <p:cNvPr id="12301" name="Freeform 29"/>
          <p:cNvSpPr>
            <a:spLocks/>
          </p:cNvSpPr>
          <p:nvPr/>
        </p:nvSpPr>
        <p:spPr bwMode="auto">
          <a:xfrm rot="5400000">
            <a:off x="2255838" y="2678906"/>
            <a:ext cx="273050" cy="171450"/>
          </a:xfrm>
          <a:custGeom>
            <a:avLst/>
            <a:gdLst>
              <a:gd name="T0" fmla="*/ 0 w 172"/>
              <a:gd name="T1" fmla="*/ 2147483647 h 108"/>
              <a:gd name="T2" fmla="*/ 2147483647 w 172"/>
              <a:gd name="T3" fmla="*/ 2147483647 h 108"/>
              <a:gd name="T4" fmla="*/ 2147483647 w 172"/>
              <a:gd name="T5" fmla="*/ 0 h 108"/>
              <a:gd name="T6" fmla="*/ 0 60000 65536"/>
              <a:gd name="T7" fmla="*/ 0 60000 65536"/>
              <a:gd name="T8" fmla="*/ 0 60000 65536"/>
              <a:gd name="T9" fmla="*/ 0 w 172"/>
              <a:gd name="T10" fmla="*/ 0 h 108"/>
              <a:gd name="T11" fmla="*/ 172 w 172"/>
              <a:gd name="T12" fmla="*/ 108 h 108"/>
            </a:gdLst>
            <a:ahLst/>
            <a:cxnLst>
              <a:cxn ang="T6">
                <a:pos x="T0" y="T1"/>
              </a:cxn>
              <a:cxn ang="T7">
                <a:pos x="T2" y="T3"/>
              </a:cxn>
              <a:cxn ang="T8">
                <a:pos x="T4" y="T5"/>
              </a:cxn>
            </a:cxnLst>
            <a:rect l="T9" t="T10" r="T11" b="T12"/>
            <a:pathLst>
              <a:path w="172" h="108">
                <a:moveTo>
                  <a:pt x="0" y="108"/>
                </a:moveTo>
                <a:cubicBezTo>
                  <a:pt x="58" y="88"/>
                  <a:pt x="116" y="68"/>
                  <a:pt x="144" y="50"/>
                </a:cubicBezTo>
                <a:cubicBezTo>
                  <a:pt x="172" y="32"/>
                  <a:pt x="170" y="16"/>
                  <a:pt x="169" y="0"/>
                </a:cubicBezTo>
              </a:path>
            </a:pathLst>
          </a:custGeom>
          <a:noFill/>
          <a:ln w="9525">
            <a:solidFill>
              <a:schemeClr val="tx1"/>
            </a:solidFill>
            <a:round/>
            <a:headEnd/>
            <a:tailEnd/>
          </a:ln>
        </p:spPr>
        <p:txBody>
          <a:bodyPr rot="10800000" vert="eaVert"/>
          <a:lstStyle/>
          <a:p>
            <a:endParaRPr lang="en-US"/>
          </a:p>
        </p:txBody>
      </p:sp>
      <p:sp>
        <p:nvSpPr>
          <p:cNvPr id="12302" name="Freeform 30"/>
          <p:cNvSpPr>
            <a:spLocks/>
          </p:cNvSpPr>
          <p:nvPr/>
        </p:nvSpPr>
        <p:spPr bwMode="auto">
          <a:xfrm rot="5400000">
            <a:off x="2174876" y="2764631"/>
            <a:ext cx="436562" cy="166687"/>
          </a:xfrm>
          <a:custGeom>
            <a:avLst/>
            <a:gdLst>
              <a:gd name="T0" fmla="*/ 0 w 275"/>
              <a:gd name="T1" fmla="*/ 2147483647 h 105"/>
              <a:gd name="T2" fmla="*/ 2147483647 w 275"/>
              <a:gd name="T3" fmla="*/ 2147483647 h 105"/>
              <a:gd name="T4" fmla="*/ 2147483647 w 275"/>
              <a:gd name="T5" fmla="*/ 0 h 105"/>
              <a:gd name="T6" fmla="*/ 0 60000 65536"/>
              <a:gd name="T7" fmla="*/ 0 60000 65536"/>
              <a:gd name="T8" fmla="*/ 0 60000 65536"/>
              <a:gd name="T9" fmla="*/ 0 w 275"/>
              <a:gd name="T10" fmla="*/ 0 h 105"/>
              <a:gd name="T11" fmla="*/ 275 w 275"/>
              <a:gd name="T12" fmla="*/ 105 h 105"/>
            </a:gdLst>
            <a:ahLst/>
            <a:cxnLst>
              <a:cxn ang="T6">
                <a:pos x="T0" y="T1"/>
              </a:cxn>
              <a:cxn ang="T7">
                <a:pos x="T2" y="T3"/>
              </a:cxn>
              <a:cxn ang="T8">
                <a:pos x="T4" y="T5"/>
              </a:cxn>
            </a:cxnLst>
            <a:rect l="T9" t="T10" r="T11" b="T12"/>
            <a:pathLst>
              <a:path w="275" h="105">
                <a:moveTo>
                  <a:pt x="0" y="105"/>
                </a:moveTo>
                <a:cubicBezTo>
                  <a:pt x="88" y="82"/>
                  <a:pt x="176" y="60"/>
                  <a:pt x="222" y="42"/>
                </a:cubicBezTo>
                <a:cubicBezTo>
                  <a:pt x="268" y="24"/>
                  <a:pt x="271" y="12"/>
                  <a:pt x="275" y="0"/>
                </a:cubicBezTo>
              </a:path>
            </a:pathLst>
          </a:custGeom>
          <a:noFill/>
          <a:ln w="9525">
            <a:solidFill>
              <a:schemeClr val="tx1"/>
            </a:solidFill>
            <a:round/>
            <a:headEnd/>
            <a:tailEnd/>
          </a:ln>
        </p:spPr>
        <p:txBody>
          <a:bodyPr rot="10800000" vert="eaVert"/>
          <a:lstStyle/>
          <a:p>
            <a:endParaRPr lang="en-US"/>
          </a:p>
        </p:txBody>
      </p:sp>
      <p:sp>
        <p:nvSpPr>
          <p:cNvPr id="12303" name="Rectangle 31"/>
          <p:cNvSpPr>
            <a:spLocks noChangeArrowheads="1"/>
          </p:cNvSpPr>
          <p:nvPr/>
        </p:nvSpPr>
        <p:spPr bwMode="auto">
          <a:xfrm>
            <a:off x="685800" y="2334419"/>
            <a:ext cx="914400" cy="685800"/>
          </a:xfrm>
          <a:prstGeom prst="rect">
            <a:avLst/>
          </a:prstGeom>
          <a:noFill/>
          <a:ln w="12700">
            <a:solidFill>
              <a:schemeClr val="tx1"/>
            </a:solidFill>
            <a:miter lim="800000"/>
            <a:headEnd/>
            <a:tailEnd/>
          </a:ln>
        </p:spPr>
        <p:txBody>
          <a:bodyPr wrap="none" anchor="ctr"/>
          <a:lstStyle/>
          <a:p>
            <a:pPr>
              <a:lnSpc>
                <a:spcPct val="100000"/>
              </a:lnSpc>
              <a:spcBef>
                <a:spcPct val="0"/>
              </a:spcBef>
              <a:buSzTx/>
              <a:buFontTx/>
              <a:buNone/>
            </a:pPr>
            <a:endParaRPr lang="en-US" sz="2800"/>
          </a:p>
        </p:txBody>
      </p:sp>
      <p:sp>
        <p:nvSpPr>
          <p:cNvPr id="12304" name="Text Box 32"/>
          <p:cNvSpPr txBox="1">
            <a:spLocks noChangeArrowheads="1"/>
          </p:cNvSpPr>
          <p:nvPr/>
        </p:nvSpPr>
        <p:spPr bwMode="auto">
          <a:xfrm>
            <a:off x="609600" y="2377281"/>
            <a:ext cx="1066801" cy="523220"/>
          </a:xfrm>
          <a:prstGeom prst="rect">
            <a:avLst/>
          </a:prstGeom>
          <a:noFill/>
          <a:ln w="12700">
            <a:noFill/>
            <a:miter lim="800000"/>
            <a:headEnd/>
            <a:tailEnd/>
          </a:ln>
        </p:spPr>
        <p:txBody>
          <a:bodyPr wrap="square">
            <a:spAutoFit/>
          </a:bodyPr>
          <a:lstStyle/>
          <a:p>
            <a:pPr algn="ctr">
              <a:lnSpc>
                <a:spcPct val="100000"/>
              </a:lnSpc>
              <a:spcBef>
                <a:spcPct val="0"/>
              </a:spcBef>
              <a:buSzTx/>
              <a:buFontTx/>
              <a:buNone/>
            </a:pPr>
            <a:r>
              <a:rPr lang="en-US" sz="1400" dirty="0"/>
              <a:t>Master</a:t>
            </a:r>
          </a:p>
          <a:p>
            <a:pPr algn="ctr">
              <a:lnSpc>
                <a:spcPct val="100000"/>
              </a:lnSpc>
              <a:spcBef>
                <a:spcPct val="0"/>
              </a:spcBef>
              <a:buSzTx/>
              <a:buFontTx/>
              <a:buNone/>
            </a:pPr>
            <a:r>
              <a:rPr lang="en-US" sz="1400" dirty="0"/>
              <a:t>Oscillator</a:t>
            </a:r>
          </a:p>
        </p:txBody>
      </p:sp>
      <p:sp>
        <p:nvSpPr>
          <p:cNvPr id="12305" name="Freeform 33"/>
          <p:cNvSpPr>
            <a:spLocks/>
          </p:cNvSpPr>
          <p:nvPr/>
        </p:nvSpPr>
        <p:spPr bwMode="auto">
          <a:xfrm rot="5400000">
            <a:off x="2085975" y="2867819"/>
            <a:ext cx="609600" cy="152400"/>
          </a:xfrm>
          <a:custGeom>
            <a:avLst/>
            <a:gdLst>
              <a:gd name="T0" fmla="*/ 0 w 275"/>
              <a:gd name="T1" fmla="*/ 2147483647 h 105"/>
              <a:gd name="T2" fmla="*/ 2147483647 w 275"/>
              <a:gd name="T3" fmla="*/ 2147483647 h 105"/>
              <a:gd name="T4" fmla="*/ 2147483647 w 275"/>
              <a:gd name="T5" fmla="*/ 0 h 105"/>
              <a:gd name="T6" fmla="*/ 0 60000 65536"/>
              <a:gd name="T7" fmla="*/ 0 60000 65536"/>
              <a:gd name="T8" fmla="*/ 0 60000 65536"/>
              <a:gd name="T9" fmla="*/ 0 w 275"/>
              <a:gd name="T10" fmla="*/ 0 h 105"/>
              <a:gd name="T11" fmla="*/ 275 w 275"/>
              <a:gd name="T12" fmla="*/ 105 h 105"/>
            </a:gdLst>
            <a:ahLst/>
            <a:cxnLst>
              <a:cxn ang="T6">
                <a:pos x="T0" y="T1"/>
              </a:cxn>
              <a:cxn ang="T7">
                <a:pos x="T2" y="T3"/>
              </a:cxn>
              <a:cxn ang="T8">
                <a:pos x="T4" y="T5"/>
              </a:cxn>
            </a:cxnLst>
            <a:rect l="T9" t="T10" r="T11" b="T12"/>
            <a:pathLst>
              <a:path w="275" h="105">
                <a:moveTo>
                  <a:pt x="0" y="105"/>
                </a:moveTo>
                <a:cubicBezTo>
                  <a:pt x="88" y="82"/>
                  <a:pt x="176" y="60"/>
                  <a:pt x="222" y="42"/>
                </a:cubicBezTo>
                <a:cubicBezTo>
                  <a:pt x="268" y="24"/>
                  <a:pt x="271" y="12"/>
                  <a:pt x="275" y="0"/>
                </a:cubicBezTo>
              </a:path>
            </a:pathLst>
          </a:custGeom>
          <a:noFill/>
          <a:ln w="9525">
            <a:solidFill>
              <a:schemeClr val="tx1"/>
            </a:solidFill>
            <a:round/>
            <a:headEnd/>
            <a:tailEnd/>
          </a:ln>
        </p:spPr>
        <p:txBody>
          <a:bodyPr rot="10800000" vert="eaVert"/>
          <a:lstStyle/>
          <a:p>
            <a:endParaRPr lang="en-US"/>
          </a:p>
        </p:txBody>
      </p:sp>
      <p:sp>
        <p:nvSpPr>
          <p:cNvPr id="12306" name="Freeform 35"/>
          <p:cNvSpPr>
            <a:spLocks/>
          </p:cNvSpPr>
          <p:nvPr/>
        </p:nvSpPr>
        <p:spPr bwMode="auto">
          <a:xfrm rot="5400000">
            <a:off x="2176463" y="2167731"/>
            <a:ext cx="450850" cy="174625"/>
          </a:xfrm>
          <a:custGeom>
            <a:avLst/>
            <a:gdLst>
              <a:gd name="T0" fmla="*/ 2147483647 w 284"/>
              <a:gd name="T1" fmla="*/ 2147483647 h 110"/>
              <a:gd name="T2" fmla="*/ 2147483647 w 284"/>
              <a:gd name="T3" fmla="*/ 2147483647 h 110"/>
              <a:gd name="T4" fmla="*/ 0 w 284"/>
              <a:gd name="T5" fmla="*/ 0 h 110"/>
              <a:gd name="T6" fmla="*/ 0 60000 65536"/>
              <a:gd name="T7" fmla="*/ 0 60000 65536"/>
              <a:gd name="T8" fmla="*/ 0 60000 65536"/>
              <a:gd name="T9" fmla="*/ 0 w 284"/>
              <a:gd name="T10" fmla="*/ 0 h 110"/>
              <a:gd name="T11" fmla="*/ 284 w 284"/>
              <a:gd name="T12" fmla="*/ 110 h 110"/>
            </a:gdLst>
            <a:ahLst/>
            <a:cxnLst>
              <a:cxn ang="T6">
                <a:pos x="T0" y="T1"/>
              </a:cxn>
              <a:cxn ang="T7">
                <a:pos x="T2" y="T3"/>
              </a:cxn>
              <a:cxn ang="T8">
                <a:pos x="T4" y="T5"/>
              </a:cxn>
            </a:cxnLst>
            <a:rect l="T9" t="T10" r="T11" b="T12"/>
            <a:pathLst>
              <a:path w="284" h="110">
                <a:moveTo>
                  <a:pt x="284" y="110"/>
                </a:moveTo>
                <a:cubicBezTo>
                  <a:pt x="209" y="98"/>
                  <a:pt x="134" y="86"/>
                  <a:pt x="87" y="68"/>
                </a:cubicBezTo>
                <a:cubicBezTo>
                  <a:pt x="40" y="50"/>
                  <a:pt x="20" y="25"/>
                  <a:pt x="0" y="0"/>
                </a:cubicBezTo>
              </a:path>
            </a:pathLst>
          </a:custGeom>
          <a:noFill/>
          <a:ln w="9525">
            <a:solidFill>
              <a:schemeClr val="tx1"/>
            </a:solidFill>
            <a:round/>
            <a:headEnd/>
            <a:tailEnd/>
          </a:ln>
        </p:spPr>
        <p:txBody>
          <a:bodyPr rot="10800000" vert="eaVert"/>
          <a:lstStyle/>
          <a:p>
            <a:endParaRPr lang="en-US"/>
          </a:p>
        </p:txBody>
      </p:sp>
      <p:sp>
        <p:nvSpPr>
          <p:cNvPr id="12307" name="Rectangle 36"/>
          <p:cNvSpPr>
            <a:spLocks noChangeArrowheads="1"/>
          </p:cNvSpPr>
          <p:nvPr/>
        </p:nvSpPr>
        <p:spPr bwMode="auto">
          <a:xfrm>
            <a:off x="2487613" y="1942306"/>
            <a:ext cx="990600" cy="130175"/>
          </a:xfrm>
          <a:prstGeom prst="rect">
            <a:avLst/>
          </a:prstGeom>
          <a:solidFill>
            <a:schemeClr val="accent5"/>
          </a:solidFill>
          <a:ln w="12700">
            <a:solidFill>
              <a:schemeClr val="tx1"/>
            </a:solidFill>
            <a:miter lim="800000"/>
            <a:headEnd/>
            <a:tailEnd/>
          </a:ln>
        </p:spPr>
        <p:txBody>
          <a:bodyPr wrap="none" anchor="ctr"/>
          <a:lstStyle/>
          <a:p>
            <a:pPr>
              <a:lnSpc>
                <a:spcPct val="100000"/>
              </a:lnSpc>
              <a:spcBef>
                <a:spcPct val="0"/>
              </a:spcBef>
              <a:buSzTx/>
              <a:buFontTx/>
              <a:buNone/>
              <a:defRPr/>
            </a:pPr>
            <a:endParaRPr lang="en-US" sz="2800"/>
          </a:p>
        </p:txBody>
      </p:sp>
      <p:sp>
        <p:nvSpPr>
          <p:cNvPr id="12308" name="Rectangle 37"/>
          <p:cNvSpPr>
            <a:spLocks noChangeArrowheads="1"/>
          </p:cNvSpPr>
          <p:nvPr/>
        </p:nvSpPr>
        <p:spPr bwMode="auto">
          <a:xfrm>
            <a:off x="2487613" y="2105819"/>
            <a:ext cx="990600" cy="130175"/>
          </a:xfrm>
          <a:prstGeom prst="rect">
            <a:avLst/>
          </a:prstGeom>
          <a:solidFill>
            <a:schemeClr val="accent5"/>
          </a:solidFill>
          <a:ln w="12700">
            <a:solidFill>
              <a:schemeClr val="tx1"/>
            </a:solidFill>
            <a:miter lim="800000"/>
            <a:headEnd/>
            <a:tailEnd/>
          </a:ln>
        </p:spPr>
        <p:txBody>
          <a:bodyPr wrap="none" anchor="ctr"/>
          <a:lstStyle/>
          <a:p>
            <a:pPr>
              <a:lnSpc>
                <a:spcPct val="100000"/>
              </a:lnSpc>
              <a:spcBef>
                <a:spcPct val="0"/>
              </a:spcBef>
              <a:buSzTx/>
              <a:buFontTx/>
              <a:buNone/>
              <a:defRPr/>
            </a:pPr>
            <a:endParaRPr lang="en-US" sz="2800"/>
          </a:p>
        </p:txBody>
      </p:sp>
      <p:sp>
        <p:nvSpPr>
          <p:cNvPr id="12309" name="Rectangle 38"/>
          <p:cNvSpPr>
            <a:spLocks noChangeArrowheads="1"/>
          </p:cNvSpPr>
          <p:nvPr/>
        </p:nvSpPr>
        <p:spPr bwMode="auto">
          <a:xfrm>
            <a:off x="2489200" y="2269331"/>
            <a:ext cx="990600" cy="130175"/>
          </a:xfrm>
          <a:prstGeom prst="rect">
            <a:avLst/>
          </a:prstGeom>
          <a:solidFill>
            <a:schemeClr val="accent5"/>
          </a:solidFill>
          <a:ln w="12700">
            <a:solidFill>
              <a:schemeClr val="tx1"/>
            </a:solidFill>
            <a:miter lim="800000"/>
            <a:headEnd/>
            <a:tailEnd/>
          </a:ln>
        </p:spPr>
        <p:txBody>
          <a:bodyPr wrap="none" anchor="ctr"/>
          <a:lstStyle/>
          <a:p>
            <a:pPr>
              <a:lnSpc>
                <a:spcPct val="100000"/>
              </a:lnSpc>
              <a:spcBef>
                <a:spcPct val="0"/>
              </a:spcBef>
              <a:buSzTx/>
              <a:buFontTx/>
              <a:buNone/>
              <a:defRPr/>
            </a:pPr>
            <a:endParaRPr lang="en-US" sz="2800"/>
          </a:p>
        </p:txBody>
      </p:sp>
      <p:sp>
        <p:nvSpPr>
          <p:cNvPr id="12310" name="Rectangle 39"/>
          <p:cNvSpPr>
            <a:spLocks noChangeArrowheads="1"/>
          </p:cNvSpPr>
          <p:nvPr/>
        </p:nvSpPr>
        <p:spPr bwMode="auto">
          <a:xfrm>
            <a:off x="2489200" y="2443956"/>
            <a:ext cx="990600" cy="130175"/>
          </a:xfrm>
          <a:prstGeom prst="rect">
            <a:avLst/>
          </a:prstGeom>
          <a:solidFill>
            <a:schemeClr val="accent5"/>
          </a:solidFill>
          <a:ln w="12700">
            <a:solidFill>
              <a:schemeClr val="tx1"/>
            </a:solidFill>
            <a:miter lim="800000"/>
            <a:headEnd/>
            <a:tailEnd/>
          </a:ln>
        </p:spPr>
        <p:txBody>
          <a:bodyPr wrap="none" anchor="ctr"/>
          <a:lstStyle/>
          <a:p>
            <a:pPr>
              <a:lnSpc>
                <a:spcPct val="100000"/>
              </a:lnSpc>
              <a:spcBef>
                <a:spcPct val="0"/>
              </a:spcBef>
              <a:buSzTx/>
              <a:buFontTx/>
              <a:buNone/>
              <a:defRPr/>
            </a:pPr>
            <a:endParaRPr lang="en-US" sz="2800"/>
          </a:p>
        </p:txBody>
      </p:sp>
      <p:sp>
        <p:nvSpPr>
          <p:cNvPr id="12311" name="Rectangle 40"/>
          <p:cNvSpPr>
            <a:spLocks noChangeArrowheads="1"/>
          </p:cNvSpPr>
          <p:nvPr/>
        </p:nvSpPr>
        <p:spPr bwMode="auto">
          <a:xfrm>
            <a:off x="2489200" y="2628106"/>
            <a:ext cx="990600" cy="130175"/>
          </a:xfrm>
          <a:prstGeom prst="rect">
            <a:avLst/>
          </a:prstGeom>
          <a:solidFill>
            <a:schemeClr val="accent5"/>
          </a:solidFill>
          <a:ln w="12700">
            <a:solidFill>
              <a:schemeClr val="tx1"/>
            </a:solidFill>
            <a:miter lim="800000"/>
            <a:headEnd/>
            <a:tailEnd/>
          </a:ln>
        </p:spPr>
        <p:txBody>
          <a:bodyPr wrap="none" anchor="ctr"/>
          <a:lstStyle/>
          <a:p>
            <a:pPr>
              <a:lnSpc>
                <a:spcPct val="100000"/>
              </a:lnSpc>
              <a:spcBef>
                <a:spcPct val="0"/>
              </a:spcBef>
              <a:buSzTx/>
              <a:buFontTx/>
              <a:buNone/>
              <a:defRPr/>
            </a:pPr>
            <a:endParaRPr lang="en-US" sz="2800"/>
          </a:p>
        </p:txBody>
      </p:sp>
      <p:sp>
        <p:nvSpPr>
          <p:cNvPr id="12312" name="Rectangle 41"/>
          <p:cNvSpPr>
            <a:spLocks noChangeArrowheads="1"/>
          </p:cNvSpPr>
          <p:nvPr/>
        </p:nvSpPr>
        <p:spPr bwMode="auto">
          <a:xfrm>
            <a:off x="2495550" y="2802731"/>
            <a:ext cx="990600" cy="130175"/>
          </a:xfrm>
          <a:prstGeom prst="rect">
            <a:avLst/>
          </a:prstGeom>
          <a:solidFill>
            <a:schemeClr val="accent5"/>
          </a:solidFill>
          <a:ln w="12700">
            <a:solidFill>
              <a:schemeClr val="tx1"/>
            </a:solidFill>
            <a:miter lim="800000"/>
            <a:headEnd/>
            <a:tailEnd/>
          </a:ln>
        </p:spPr>
        <p:txBody>
          <a:bodyPr wrap="none" anchor="ctr"/>
          <a:lstStyle/>
          <a:p>
            <a:pPr>
              <a:lnSpc>
                <a:spcPct val="100000"/>
              </a:lnSpc>
              <a:spcBef>
                <a:spcPct val="0"/>
              </a:spcBef>
              <a:buSzTx/>
              <a:buFontTx/>
              <a:buNone/>
              <a:defRPr/>
            </a:pPr>
            <a:endParaRPr lang="en-US" sz="2800"/>
          </a:p>
        </p:txBody>
      </p:sp>
      <p:sp>
        <p:nvSpPr>
          <p:cNvPr id="12313" name="Rectangle 42"/>
          <p:cNvSpPr>
            <a:spLocks noChangeArrowheads="1"/>
          </p:cNvSpPr>
          <p:nvPr/>
        </p:nvSpPr>
        <p:spPr bwMode="auto">
          <a:xfrm>
            <a:off x="2489200" y="2986881"/>
            <a:ext cx="990600" cy="130175"/>
          </a:xfrm>
          <a:prstGeom prst="rect">
            <a:avLst/>
          </a:prstGeom>
          <a:solidFill>
            <a:schemeClr val="accent5"/>
          </a:solidFill>
          <a:ln w="12700">
            <a:solidFill>
              <a:schemeClr val="tx1"/>
            </a:solidFill>
            <a:miter lim="800000"/>
            <a:headEnd/>
            <a:tailEnd/>
          </a:ln>
        </p:spPr>
        <p:txBody>
          <a:bodyPr wrap="none" anchor="ctr"/>
          <a:lstStyle/>
          <a:p>
            <a:pPr>
              <a:lnSpc>
                <a:spcPct val="100000"/>
              </a:lnSpc>
              <a:spcBef>
                <a:spcPct val="0"/>
              </a:spcBef>
              <a:buSzTx/>
              <a:buFontTx/>
              <a:buNone/>
              <a:defRPr/>
            </a:pPr>
            <a:endParaRPr lang="en-US" sz="2800"/>
          </a:p>
        </p:txBody>
      </p:sp>
      <p:sp>
        <p:nvSpPr>
          <p:cNvPr id="12314" name="Rectangle 43"/>
          <p:cNvSpPr>
            <a:spLocks noChangeArrowheads="1"/>
          </p:cNvSpPr>
          <p:nvPr/>
        </p:nvSpPr>
        <p:spPr bwMode="auto">
          <a:xfrm>
            <a:off x="2495550" y="3161506"/>
            <a:ext cx="990600" cy="130175"/>
          </a:xfrm>
          <a:prstGeom prst="rect">
            <a:avLst/>
          </a:prstGeom>
          <a:solidFill>
            <a:schemeClr val="accent5"/>
          </a:solidFill>
          <a:ln w="12700">
            <a:solidFill>
              <a:schemeClr val="tx1"/>
            </a:solidFill>
            <a:miter lim="800000"/>
            <a:headEnd/>
            <a:tailEnd/>
          </a:ln>
        </p:spPr>
        <p:txBody>
          <a:bodyPr wrap="none" anchor="ctr"/>
          <a:lstStyle/>
          <a:p>
            <a:pPr>
              <a:lnSpc>
                <a:spcPct val="100000"/>
              </a:lnSpc>
              <a:spcBef>
                <a:spcPct val="0"/>
              </a:spcBef>
              <a:buSzTx/>
              <a:buFontTx/>
              <a:buNone/>
              <a:defRPr/>
            </a:pPr>
            <a:endParaRPr lang="en-US" sz="2800"/>
          </a:p>
        </p:txBody>
      </p:sp>
      <p:sp>
        <p:nvSpPr>
          <p:cNvPr id="12315" name="Text Box 45"/>
          <p:cNvSpPr txBox="1">
            <a:spLocks noChangeArrowheads="1"/>
          </p:cNvSpPr>
          <p:nvPr/>
        </p:nvSpPr>
        <p:spPr bwMode="auto">
          <a:xfrm>
            <a:off x="1600200" y="2605881"/>
            <a:ext cx="813043" cy="523220"/>
          </a:xfrm>
          <a:prstGeom prst="rect">
            <a:avLst/>
          </a:prstGeom>
          <a:noFill/>
          <a:ln w="12700">
            <a:noFill/>
            <a:miter lim="800000"/>
            <a:headEnd/>
            <a:tailEnd/>
          </a:ln>
        </p:spPr>
        <p:txBody>
          <a:bodyPr wrap="none">
            <a:spAutoFit/>
          </a:bodyPr>
          <a:lstStyle/>
          <a:p>
            <a:pPr algn="ctr">
              <a:lnSpc>
                <a:spcPct val="100000"/>
              </a:lnSpc>
              <a:spcBef>
                <a:spcPct val="0"/>
              </a:spcBef>
              <a:buSzTx/>
              <a:buFontTx/>
              <a:buNone/>
            </a:pPr>
            <a:r>
              <a:rPr lang="en-US" sz="1400" dirty="0"/>
              <a:t>1x8</a:t>
            </a:r>
          </a:p>
          <a:p>
            <a:pPr algn="ctr">
              <a:lnSpc>
                <a:spcPct val="100000"/>
              </a:lnSpc>
              <a:spcBef>
                <a:spcPct val="0"/>
              </a:spcBef>
              <a:buSzTx/>
              <a:buFontTx/>
              <a:buNone/>
            </a:pPr>
            <a:r>
              <a:rPr lang="en-US" sz="1400" dirty="0"/>
              <a:t>Splitter</a:t>
            </a:r>
          </a:p>
        </p:txBody>
      </p:sp>
      <p:sp>
        <p:nvSpPr>
          <p:cNvPr id="12316" name="Text Box 48"/>
          <p:cNvSpPr txBox="1">
            <a:spLocks noChangeArrowheads="1"/>
          </p:cNvSpPr>
          <p:nvPr/>
        </p:nvSpPr>
        <p:spPr bwMode="auto">
          <a:xfrm>
            <a:off x="2425700" y="2347119"/>
            <a:ext cx="1152128" cy="523220"/>
          </a:xfrm>
          <a:prstGeom prst="rect">
            <a:avLst/>
          </a:prstGeom>
          <a:noFill/>
          <a:ln w="12700">
            <a:noFill/>
            <a:miter lim="800000"/>
            <a:headEnd/>
            <a:tailEnd/>
          </a:ln>
        </p:spPr>
        <p:txBody>
          <a:bodyPr wrap="none">
            <a:spAutoFit/>
          </a:bodyPr>
          <a:lstStyle/>
          <a:p>
            <a:pPr algn="ctr">
              <a:lnSpc>
                <a:spcPct val="100000"/>
              </a:lnSpc>
              <a:spcBef>
                <a:spcPct val="0"/>
              </a:spcBef>
              <a:buSzTx/>
              <a:buFontTx/>
              <a:buNone/>
            </a:pPr>
            <a:r>
              <a:rPr lang="en-US" sz="1400" dirty="0"/>
              <a:t>Phase</a:t>
            </a:r>
          </a:p>
          <a:p>
            <a:pPr algn="ctr">
              <a:lnSpc>
                <a:spcPct val="100000"/>
              </a:lnSpc>
              <a:spcBef>
                <a:spcPct val="0"/>
              </a:spcBef>
              <a:buSzTx/>
              <a:buFontTx/>
              <a:buNone/>
            </a:pPr>
            <a:r>
              <a:rPr lang="en-US" sz="1400" dirty="0"/>
              <a:t>Modulators</a:t>
            </a:r>
          </a:p>
        </p:txBody>
      </p:sp>
      <p:sp>
        <p:nvSpPr>
          <p:cNvPr id="12317" name="AutoShape 49"/>
          <p:cNvSpPr>
            <a:spLocks noChangeArrowheads="1"/>
          </p:cNvSpPr>
          <p:nvPr/>
        </p:nvSpPr>
        <p:spPr bwMode="auto">
          <a:xfrm>
            <a:off x="4270375" y="2280444"/>
            <a:ext cx="152400" cy="561975"/>
          </a:xfrm>
          <a:prstGeom prst="rightArrow">
            <a:avLst>
              <a:gd name="adj1" fmla="val 50000"/>
              <a:gd name="adj2" fmla="val 25000"/>
            </a:avLst>
          </a:prstGeom>
          <a:solidFill>
            <a:schemeClr val="hlink"/>
          </a:solidFill>
          <a:ln w="12700">
            <a:solidFill>
              <a:schemeClr val="tx1"/>
            </a:solidFill>
            <a:miter lim="800000"/>
            <a:headEnd/>
            <a:tailEnd/>
          </a:ln>
        </p:spPr>
        <p:txBody>
          <a:bodyPr wrap="none" anchor="ctr"/>
          <a:lstStyle/>
          <a:p>
            <a:pPr>
              <a:lnSpc>
                <a:spcPct val="100000"/>
              </a:lnSpc>
              <a:spcBef>
                <a:spcPct val="0"/>
              </a:spcBef>
              <a:buSzTx/>
              <a:buFontTx/>
              <a:buNone/>
            </a:pPr>
            <a:endParaRPr lang="en-US" sz="2800"/>
          </a:p>
        </p:txBody>
      </p:sp>
      <p:sp>
        <p:nvSpPr>
          <p:cNvPr id="12318" name="Rectangle 50"/>
          <p:cNvSpPr>
            <a:spLocks noChangeArrowheads="1"/>
          </p:cNvSpPr>
          <p:nvPr/>
        </p:nvSpPr>
        <p:spPr bwMode="auto">
          <a:xfrm>
            <a:off x="4486275" y="1953419"/>
            <a:ext cx="609600" cy="1295400"/>
          </a:xfrm>
          <a:prstGeom prst="rect">
            <a:avLst/>
          </a:prstGeom>
          <a:solidFill>
            <a:schemeClr val="accent5"/>
          </a:solidFill>
          <a:ln w="12700">
            <a:solidFill>
              <a:schemeClr val="accent5"/>
            </a:solidFill>
            <a:miter lim="800000"/>
            <a:headEnd/>
            <a:tailEnd/>
          </a:ln>
        </p:spPr>
        <p:txBody>
          <a:bodyPr wrap="none" anchor="ctr"/>
          <a:lstStyle/>
          <a:p>
            <a:pPr algn="ctr">
              <a:lnSpc>
                <a:spcPct val="100000"/>
              </a:lnSpc>
              <a:spcBef>
                <a:spcPct val="0"/>
              </a:spcBef>
              <a:buSzTx/>
              <a:buFontTx/>
              <a:buNone/>
              <a:defRPr/>
            </a:pPr>
            <a:r>
              <a:rPr lang="en-US" sz="1400" dirty="0"/>
              <a:t>Fiber</a:t>
            </a:r>
          </a:p>
          <a:p>
            <a:pPr algn="ctr">
              <a:lnSpc>
                <a:spcPct val="100000"/>
              </a:lnSpc>
              <a:spcBef>
                <a:spcPct val="0"/>
              </a:spcBef>
              <a:buSzTx/>
              <a:buFontTx/>
              <a:buNone/>
              <a:defRPr/>
            </a:pPr>
            <a:r>
              <a:rPr lang="en-US" sz="1400" dirty="0"/>
              <a:t>Amps</a:t>
            </a:r>
          </a:p>
        </p:txBody>
      </p:sp>
      <p:sp>
        <p:nvSpPr>
          <p:cNvPr id="12319" name="Rectangle 52"/>
          <p:cNvSpPr>
            <a:spLocks noChangeArrowheads="1"/>
          </p:cNvSpPr>
          <p:nvPr/>
        </p:nvSpPr>
        <p:spPr bwMode="auto">
          <a:xfrm rot="2901987">
            <a:off x="5672484" y="2513131"/>
            <a:ext cx="1833164" cy="94219"/>
          </a:xfrm>
          <a:prstGeom prst="rect">
            <a:avLst/>
          </a:prstGeom>
          <a:solidFill>
            <a:srgbClr val="00FFFF"/>
          </a:solidFill>
          <a:ln w="12700">
            <a:solidFill>
              <a:schemeClr val="tx1"/>
            </a:solidFill>
            <a:miter lim="800000"/>
            <a:headEnd/>
            <a:tailEnd/>
          </a:ln>
        </p:spPr>
        <p:txBody>
          <a:bodyPr rot="10800000" vert="eaVert" wrap="none" anchor="ctr"/>
          <a:lstStyle/>
          <a:p>
            <a:pPr>
              <a:lnSpc>
                <a:spcPct val="100000"/>
              </a:lnSpc>
              <a:spcBef>
                <a:spcPct val="0"/>
              </a:spcBef>
              <a:buSzTx/>
              <a:buFontTx/>
              <a:buNone/>
            </a:pPr>
            <a:endParaRPr lang="en-US" sz="2800"/>
          </a:p>
        </p:txBody>
      </p:sp>
      <p:sp>
        <p:nvSpPr>
          <p:cNvPr id="12320" name="AutoShape 53"/>
          <p:cNvSpPr>
            <a:spLocks noChangeArrowheads="1"/>
          </p:cNvSpPr>
          <p:nvPr/>
        </p:nvSpPr>
        <p:spPr bwMode="auto">
          <a:xfrm>
            <a:off x="5154613" y="2258219"/>
            <a:ext cx="171450" cy="561975"/>
          </a:xfrm>
          <a:prstGeom prst="rightArrow">
            <a:avLst>
              <a:gd name="adj1" fmla="val 50000"/>
              <a:gd name="adj2" fmla="val 25000"/>
            </a:avLst>
          </a:prstGeom>
          <a:solidFill>
            <a:schemeClr val="hlink"/>
          </a:solidFill>
          <a:ln w="12700">
            <a:solidFill>
              <a:schemeClr val="tx1"/>
            </a:solidFill>
            <a:miter lim="800000"/>
            <a:headEnd/>
            <a:tailEnd/>
          </a:ln>
        </p:spPr>
        <p:txBody>
          <a:bodyPr wrap="none" anchor="ctr"/>
          <a:lstStyle/>
          <a:p>
            <a:pPr>
              <a:lnSpc>
                <a:spcPct val="100000"/>
              </a:lnSpc>
              <a:spcBef>
                <a:spcPct val="0"/>
              </a:spcBef>
              <a:buSzTx/>
              <a:buFontTx/>
              <a:buNone/>
            </a:pPr>
            <a:endParaRPr lang="en-US" sz="2800"/>
          </a:p>
        </p:txBody>
      </p:sp>
      <p:sp>
        <p:nvSpPr>
          <p:cNvPr id="12321" name="AutoShape 54"/>
          <p:cNvSpPr>
            <a:spLocks noChangeArrowheads="1"/>
          </p:cNvSpPr>
          <p:nvPr/>
        </p:nvSpPr>
        <p:spPr bwMode="auto">
          <a:xfrm>
            <a:off x="6826250" y="2258219"/>
            <a:ext cx="609600" cy="561975"/>
          </a:xfrm>
          <a:prstGeom prst="rightArrow">
            <a:avLst>
              <a:gd name="adj1" fmla="val 50000"/>
              <a:gd name="adj2" fmla="val 27119"/>
            </a:avLst>
          </a:prstGeom>
          <a:solidFill>
            <a:schemeClr val="hlink"/>
          </a:solidFill>
          <a:ln w="12700">
            <a:solidFill>
              <a:schemeClr val="tx1"/>
            </a:solidFill>
            <a:miter lim="800000"/>
            <a:headEnd/>
            <a:tailEnd/>
          </a:ln>
        </p:spPr>
        <p:txBody>
          <a:bodyPr wrap="none" anchor="ctr"/>
          <a:lstStyle/>
          <a:p>
            <a:pPr>
              <a:lnSpc>
                <a:spcPct val="100000"/>
              </a:lnSpc>
              <a:spcBef>
                <a:spcPct val="0"/>
              </a:spcBef>
              <a:buSzTx/>
              <a:buFontTx/>
              <a:buNone/>
            </a:pPr>
            <a:endParaRPr lang="en-US" sz="2800"/>
          </a:p>
        </p:txBody>
      </p:sp>
      <p:sp>
        <p:nvSpPr>
          <p:cNvPr id="12322" name="AutoShape 55"/>
          <p:cNvSpPr>
            <a:spLocks noChangeArrowheads="1"/>
          </p:cNvSpPr>
          <p:nvPr/>
        </p:nvSpPr>
        <p:spPr bwMode="auto">
          <a:xfrm>
            <a:off x="6318250" y="2567781"/>
            <a:ext cx="82550" cy="184150"/>
          </a:xfrm>
          <a:prstGeom prst="downArrow">
            <a:avLst>
              <a:gd name="adj1" fmla="val 50000"/>
              <a:gd name="adj2" fmla="val 103648"/>
            </a:avLst>
          </a:prstGeom>
          <a:solidFill>
            <a:schemeClr val="hlink"/>
          </a:solidFill>
          <a:ln w="12700">
            <a:solidFill>
              <a:schemeClr val="tx1"/>
            </a:solidFill>
            <a:miter lim="800000"/>
            <a:headEnd/>
            <a:tailEnd/>
          </a:ln>
        </p:spPr>
        <p:txBody>
          <a:bodyPr wrap="none" anchor="ctr"/>
          <a:lstStyle/>
          <a:p>
            <a:pPr>
              <a:lnSpc>
                <a:spcPct val="100000"/>
              </a:lnSpc>
              <a:spcBef>
                <a:spcPct val="0"/>
              </a:spcBef>
              <a:buSzTx/>
              <a:buFontTx/>
              <a:buNone/>
            </a:pPr>
            <a:endParaRPr lang="en-US" sz="2800"/>
          </a:p>
        </p:txBody>
      </p:sp>
      <p:sp>
        <p:nvSpPr>
          <p:cNvPr id="12323" name="AutoShape 57"/>
          <p:cNvSpPr>
            <a:spLocks noChangeArrowheads="1"/>
          </p:cNvSpPr>
          <p:nvPr/>
        </p:nvSpPr>
        <p:spPr bwMode="auto">
          <a:xfrm>
            <a:off x="2997200" y="3810000"/>
            <a:ext cx="485775" cy="457200"/>
          </a:xfrm>
          <a:prstGeom prst="upArrow">
            <a:avLst>
              <a:gd name="adj1" fmla="val 50000"/>
              <a:gd name="adj2" fmla="val 25000"/>
            </a:avLst>
          </a:prstGeom>
          <a:solidFill>
            <a:srgbClr val="969696"/>
          </a:solidFill>
          <a:ln w="12700">
            <a:solidFill>
              <a:schemeClr val="tx1"/>
            </a:solidFill>
            <a:miter lim="800000"/>
            <a:headEnd/>
            <a:tailEnd/>
          </a:ln>
        </p:spPr>
        <p:txBody>
          <a:bodyPr wrap="none" anchor="ctr"/>
          <a:lstStyle/>
          <a:p>
            <a:pPr>
              <a:lnSpc>
                <a:spcPct val="100000"/>
              </a:lnSpc>
              <a:spcBef>
                <a:spcPct val="0"/>
              </a:spcBef>
              <a:buSzTx/>
              <a:buFontTx/>
              <a:buNone/>
            </a:pPr>
            <a:endParaRPr lang="en-US" sz="2800"/>
          </a:p>
        </p:txBody>
      </p:sp>
      <p:sp>
        <p:nvSpPr>
          <p:cNvPr id="12324" name="Rectangle 59"/>
          <p:cNvSpPr>
            <a:spLocks noChangeArrowheads="1"/>
          </p:cNvSpPr>
          <p:nvPr/>
        </p:nvSpPr>
        <p:spPr bwMode="auto">
          <a:xfrm>
            <a:off x="3124200" y="4191000"/>
            <a:ext cx="2165350" cy="94146"/>
          </a:xfrm>
          <a:prstGeom prst="rect">
            <a:avLst/>
          </a:prstGeom>
          <a:solidFill>
            <a:srgbClr val="969696"/>
          </a:solidFill>
          <a:ln w="12700">
            <a:solidFill>
              <a:schemeClr val="tx1"/>
            </a:solidFill>
            <a:miter lim="800000"/>
            <a:headEnd/>
            <a:tailEnd/>
          </a:ln>
        </p:spPr>
        <p:txBody>
          <a:bodyPr wrap="none" anchor="ctr"/>
          <a:lstStyle/>
          <a:p>
            <a:pPr>
              <a:lnSpc>
                <a:spcPct val="100000"/>
              </a:lnSpc>
              <a:spcBef>
                <a:spcPct val="0"/>
              </a:spcBef>
              <a:buSzTx/>
              <a:buFontTx/>
              <a:buNone/>
            </a:pPr>
            <a:endParaRPr lang="en-US" sz="2800"/>
          </a:p>
        </p:txBody>
      </p:sp>
      <p:sp>
        <p:nvSpPr>
          <p:cNvPr id="12325" name="AutoShape 60"/>
          <p:cNvSpPr>
            <a:spLocks noChangeArrowheads="1"/>
          </p:cNvSpPr>
          <p:nvPr/>
        </p:nvSpPr>
        <p:spPr bwMode="auto">
          <a:xfrm rot="10800000">
            <a:off x="1143000" y="4419600"/>
            <a:ext cx="2959100" cy="1146175"/>
          </a:xfrm>
          <a:prstGeom prst="wedgeRoundRectCallout">
            <a:avLst>
              <a:gd name="adj1" fmla="val 1661"/>
              <a:gd name="adj2" fmla="val 147503"/>
              <a:gd name="adj3" fmla="val 16667"/>
            </a:avLst>
          </a:prstGeom>
          <a:noFill/>
          <a:ln w="12700">
            <a:solidFill>
              <a:schemeClr val="tx1"/>
            </a:solidFill>
            <a:miter lim="800000"/>
            <a:headEnd/>
            <a:tailEnd/>
          </a:ln>
        </p:spPr>
        <p:txBody>
          <a:bodyPr rot="10800000"/>
          <a:lstStyle/>
          <a:p>
            <a:pPr>
              <a:lnSpc>
                <a:spcPct val="100000"/>
              </a:lnSpc>
              <a:spcBef>
                <a:spcPct val="0"/>
              </a:spcBef>
              <a:buSzTx/>
              <a:buFontTx/>
              <a:buNone/>
            </a:pPr>
            <a:endParaRPr lang="en-US" sz="2800"/>
          </a:p>
        </p:txBody>
      </p:sp>
      <p:sp>
        <p:nvSpPr>
          <p:cNvPr id="12326" name="Line 63"/>
          <p:cNvSpPr>
            <a:spLocks noChangeShapeType="1"/>
          </p:cNvSpPr>
          <p:nvPr/>
        </p:nvSpPr>
        <p:spPr bwMode="auto">
          <a:xfrm flipV="1">
            <a:off x="1587500" y="2628106"/>
            <a:ext cx="450850" cy="0"/>
          </a:xfrm>
          <a:prstGeom prst="line">
            <a:avLst/>
          </a:prstGeom>
          <a:noFill/>
          <a:ln w="12700">
            <a:solidFill>
              <a:schemeClr val="tx1"/>
            </a:solidFill>
            <a:round/>
            <a:headEnd/>
            <a:tailEnd type="triangle" w="med" len="med"/>
          </a:ln>
        </p:spPr>
        <p:txBody>
          <a:bodyPr/>
          <a:lstStyle/>
          <a:p>
            <a:endParaRPr lang="en-US"/>
          </a:p>
        </p:txBody>
      </p:sp>
      <p:sp>
        <p:nvSpPr>
          <p:cNvPr id="12329" name="Line 41"/>
          <p:cNvSpPr>
            <a:spLocks noChangeShapeType="1"/>
          </p:cNvSpPr>
          <p:nvPr/>
        </p:nvSpPr>
        <p:spPr bwMode="auto">
          <a:xfrm>
            <a:off x="6238875" y="3699934"/>
            <a:ext cx="152400" cy="0"/>
          </a:xfrm>
          <a:prstGeom prst="line">
            <a:avLst/>
          </a:prstGeom>
          <a:noFill/>
          <a:ln w="19050">
            <a:solidFill>
              <a:schemeClr val="tx1"/>
            </a:solidFill>
            <a:round/>
            <a:headEnd/>
            <a:tailEnd/>
          </a:ln>
        </p:spPr>
        <p:txBody>
          <a:bodyPr/>
          <a:lstStyle/>
          <a:p>
            <a:endParaRPr lang="en-US"/>
          </a:p>
        </p:txBody>
      </p:sp>
      <p:sp>
        <p:nvSpPr>
          <p:cNvPr id="12330" name="Line 42"/>
          <p:cNvSpPr>
            <a:spLocks noChangeShapeType="1"/>
          </p:cNvSpPr>
          <p:nvPr/>
        </p:nvSpPr>
        <p:spPr bwMode="auto">
          <a:xfrm>
            <a:off x="6467475" y="3699934"/>
            <a:ext cx="152400" cy="0"/>
          </a:xfrm>
          <a:prstGeom prst="line">
            <a:avLst/>
          </a:prstGeom>
          <a:noFill/>
          <a:ln w="19050">
            <a:solidFill>
              <a:schemeClr val="tx1"/>
            </a:solidFill>
            <a:round/>
            <a:headEnd/>
            <a:tailEnd/>
          </a:ln>
        </p:spPr>
        <p:txBody>
          <a:bodyPr/>
          <a:lstStyle/>
          <a:p>
            <a:endParaRPr lang="en-US"/>
          </a:p>
        </p:txBody>
      </p:sp>
      <p:sp>
        <p:nvSpPr>
          <p:cNvPr id="12332" name="Line 44"/>
          <p:cNvSpPr>
            <a:spLocks noChangeShapeType="1"/>
          </p:cNvSpPr>
          <p:nvPr/>
        </p:nvSpPr>
        <p:spPr bwMode="auto">
          <a:xfrm>
            <a:off x="6423025" y="3886200"/>
            <a:ext cx="0" cy="228600"/>
          </a:xfrm>
          <a:prstGeom prst="line">
            <a:avLst/>
          </a:prstGeom>
          <a:noFill/>
          <a:ln w="9525">
            <a:solidFill>
              <a:schemeClr val="tx1"/>
            </a:solidFill>
            <a:round/>
            <a:headEnd/>
            <a:tailEnd type="triangle" w="med" len="med"/>
          </a:ln>
        </p:spPr>
        <p:txBody>
          <a:bodyPr/>
          <a:lstStyle/>
          <a:p>
            <a:endParaRPr lang="en-US"/>
          </a:p>
        </p:txBody>
      </p:sp>
      <p:sp>
        <p:nvSpPr>
          <p:cNvPr id="12333" name="Text Box 45"/>
          <p:cNvSpPr txBox="1">
            <a:spLocks noChangeArrowheads="1"/>
          </p:cNvSpPr>
          <p:nvPr/>
        </p:nvSpPr>
        <p:spPr bwMode="auto">
          <a:xfrm>
            <a:off x="5638800" y="3429000"/>
            <a:ext cx="466794" cy="307777"/>
          </a:xfrm>
          <a:prstGeom prst="rect">
            <a:avLst/>
          </a:prstGeom>
          <a:noFill/>
          <a:ln w="9525" algn="ctr">
            <a:noFill/>
            <a:miter lim="800000"/>
            <a:headEnd/>
            <a:tailEnd/>
          </a:ln>
        </p:spPr>
        <p:txBody>
          <a:bodyPr wrap="none">
            <a:spAutoFit/>
          </a:bodyPr>
          <a:lstStyle/>
          <a:p>
            <a:pPr marL="342900" indent="-342900"/>
            <a:r>
              <a:rPr lang="en-US" sz="1400" dirty="0"/>
              <a:t>Slit</a:t>
            </a:r>
          </a:p>
        </p:txBody>
      </p:sp>
      <p:sp>
        <p:nvSpPr>
          <p:cNvPr id="12334" name="Rectangle 46"/>
          <p:cNvSpPr>
            <a:spLocks noChangeArrowheads="1"/>
          </p:cNvSpPr>
          <p:nvPr/>
        </p:nvSpPr>
        <p:spPr bwMode="auto">
          <a:xfrm>
            <a:off x="685800" y="5638800"/>
            <a:ext cx="7823200" cy="671513"/>
          </a:xfrm>
          <a:prstGeom prst="rect">
            <a:avLst/>
          </a:prstGeom>
          <a:noFill/>
          <a:ln w="12700">
            <a:noFill/>
            <a:miter lim="800000"/>
            <a:headEnd/>
            <a:tailEnd/>
          </a:ln>
        </p:spPr>
        <p:txBody>
          <a:bodyPr lIns="90487" tIns="44450" rIns="90487" bIns="44450"/>
          <a:lstStyle/>
          <a:p>
            <a:pPr marL="342900" indent="-342900" algn="l">
              <a:lnSpc>
                <a:spcPct val="90000"/>
              </a:lnSpc>
              <a:buFontTx/>
              <a:buChar char="•"/>
            </a:pPr>
            <a:r>
              <a:rPr lang="en-US" sz="1800" b="1" dirty="0"/>
              <a:t>All eight 0.5-kW IPG PM fiber amplifiers are coherently combined to achieve 4-kW with 70% fill-factor </a:t>
            </a:r>
            <a:r>
              <a:rPr lang="en-US" sz="1800" b="1" dirty="0" err="1">
                <a:latin typeface="Symbol" pitchFamily="18" charset="2"/>
              </a:rPr>
              <a:t>m</a:t>
            </a:r>
            <a:r>
              <a:rPr lang="en-US" sz="1800" b="1" dirty="0" err="1"/>
              <a:t>lens</a:t>
            </a:r>
            <a:endParaRPr lang="en-US" sz="1800" b="1" dirty="0"/>
          </a:p>
        </p:txBody>
      </p:sp>
      <p:sp>
        <p:nvSpPr>
          <p:cNvPr id="12335" name="Rectangle 47"/>
          <p:cNvSpPr>
            <a:spLocks noChangeArrowheads="1"/>
          </p:cNvSpPr>
          <p:nvPr/>
        </p:nvSpPr>
        <p:spPr bwMode="auto">
          <a:xfrm>
            <a:off x="762000" y="1006475"/>
            <a:ext cx="8382000" cy="969963"/>
          </a:xfrm>
          <a:prstGeom prst="rect">
            <a:avLst/>
          </a:prstGeom>
          <a:noFill/>
          <a:ln w="12700">
            <a:noFill/>
            <a:miter lim="800000"/>
            <a:headEnd/>
            <a:tailEnd/>
          </a:ln>
        </p:spPr>
        <p:txBody>
          <a:bodyPr lIns="90487" tIns="44450" rIns="90487" bIns="44450"/>
          <a:lstStyle/>
          <a:p>
            <a:pPr marL="342900" indent="-342900" algn="l">
              <a:lnSpc>
                <a:spcPct val="90000"/>
              </a:lnSpc>
              <a:buFontTx/>
              <a:buChar char="•"/>
            </a:pPr>
            <a:r>
              <a:rPr lang="en-US" sz="1800" b="1" dirty="0"/>
              <a:t>We have coherently combined eight 0.5-kW IPG PM fiber amplifiers</a:t>
            </a:r>
          </a:p>
          <a:p>
            <a:pPr marL="862013" lvl="1" indent="-341313" algn="l">
              <a:lnSpc>
                <a:spcPct val="90000"/>
              </a:lnSpc>
              <a:buSzPct val="100000"/>
              <a:buFontTx/>
              <a:buChar char="–"/>
            </a:pPr>
            <a:r>
              <a:rPr lang="en-US" sz="1600" b="1" dirty="0"/>
              <a:t>Beam combining uses tiled configuration via 1x8 fiber/</a:t>
            </a:r>
            <a:r>
              <a:rPr lang="en-US" sz="1600" b="1" dirty="0" err="1">
                <a:latin typeface="Symbol" pitchFamily="18" charset="2"/>
              </a:rPr>
              <a:t>m</a:t>
            </a:r>
            <a:r>
              <a:rPr lang="en-US" sz="1600" b="1" dirty="0" err="1"/>
              <a:t>lens</a:t>
            </a:r>
            <a:r>
              <a:rPr lang="en-US" sz="1600" b="1" dirty="0"/>
              <a:t> array</a:t>
            </a:r>
          </a:p>
          <a:p>
            <a:pPr marL="862013" lvl="1" indent="-341313" algn="l">
              <a:lnSpc>
                <a:spcPct val="90000"/>
              </a:lnSpc>
              <a:buSzPct val="100000"/>
              <a:buFontTx/>
              <a:buChar char="–"/>
            </a:pPr>
            <a:r>
              <a:rPr lang="en-US" sz="1600" b="1" dirty="0"/>
              <a:t>Phase control achieved via single detector and </a:t>
            </a:r>
            <a:r>
              <a:rPr lang="en-US" sz="1600" b="1" dirty="0" smtClean="0"/>
              <a:t>phase control algorithm</a:t>
            </a:r>
            <a:endParaRPr lang="en-US" sz="1600" b="1" dirty="0"/>
          </a:p>
        </p:txBody>
      </p:sp>
      <p:sp>
        <p:nvSpPr>
          <p:cNvPr id="12336" name="Text Box 8"/>
          <p:cNvSpPr txBox="1">
            <a:spLocks noChangeArrowheads="1"/>
          </p:cNvSpPr>
          <p:nvPr/>
        </p:nvSpPr>
        <p:spPr bwMode="auto">
          <a:xfrm>
            <a:off x="7467600" y="3200400"/>
            <a:ext cx="922886" cy="738664"/>
          </a:xfrm>
          <a:prstGeom prst="rect">
            <a:avLst/>
          </a:prstGeom>
          <a:noFill/>
          <a:ln w="9525" algn="ctr">
            <a:noFill/>
            <a:miter lim="800000"/>
            <a:headEnd/>
            <a:tailEnd/>
          </a:ln>
        </p:spPr>
        <p:txBody>
          <a:bodyPr wrap="none">
            <a:spAutoFit/>
          </a:bodyPr>
          <a:lstStyle/>
          <a:p>
            <a:pPr marL="342900" indent="-342900">
              <a:buFont typeface="ＭＳ Ｐゴシック" charset="-128"/>
              <a:buNone/>
            </a:pPr>
            <a:r>
              <a:rPr lang="en-US" sz="1400" dirty="0" smtClean="0"/>
              <a:t>Far-field </a:t>
            </a:r>
            <a:endParaRPr lang="en-US" sz="1400" dirty="0"/>
          </a:p>
          <a:p>
            <a:pPr marL="342900" indent="-342900">
              <a:buFont typeface="ＭＳ Ｐゴシック" charset="-128"/>
              <a:buNone/>
            </a:pPr>
            <a:r>
              <a:rPr lang="en-US" sz="1400" dirty="0"/>
              <a:t>on-axis </a:t>
            </a:r>
          </a:p>
          <a:p>
            <a:pPr marL="342900" indent="-342900">
              <a:buFont typeface="ＭＳ Ｐゴシック" charset="-128"/>
              <a:buNone/>
            </a:pPr>
            <a:r>
              <a:rPr lang="en-US" sz="1400" dirty="0"/>
              <a:t>intensity</a:t>
            </a:r>
          </a:p>
        </p:txBody>
      </p:sp>
      <p:sp>
        <p:nvSpPr>
          <p:cNvPr id="12337" name="Rectangle 50"/>
          <p:cNvSpPr>
            <a:spLocks noChangeArrowheads="1"/>
          </p:cNvSpPr>
          <p:nvPr/>
        </p:nvSpPr>
        <p:spPr bwMode="auto">
          <a:xfrm>
            <a:off x="5419725" y="1904206"/>
            <a:ext cx="228600" cy="1371600"/>
          </a:xfrm>
          <a:prstGeom prst="rect">
            <a:avLst/>
          </a:prstGeom>
          <a:solidFill>
            <a:schemeClr val="accent5"/>
          </a:solidFill>
          <a:ln w="12700">
            <a:solidFill>
              <a:schemeClr val="tx1"/>
            </a:solidFill>
            <a:miter lim="800000"/>
            <a:headEnd/>
            <a:tailEnd/>
          </a:ln>
        </p:spPr>
        <p:txBody>
          <a:bodyPr wrap="none" anchor="ctr"/>
          <a:lstStyle/>
          <a:p>
            <a:pPr>
              <a:lnSpc>
                <a:spcPct val="100000"/>
              </a:lnSpc>
              <a:spcBef>
                <a:spcPct val="0"/>
              </a:spcBef>
              <a:buSzTx/>
              <a:buFontTx/>
              <a:buNone/>
              <a:defRPr/>
            </a:pPr>
            <a:endParaRPr lang="en-US" sz="1600"/>
          </a:p>
        </p:txBody>
      </p:sp>
      <p:grpSp>
        <p:nvGrpSpPr>
          <p:cNvPr id="12338" name="Group 50"/>
          <p:cNvGrpSpPr>
            <a:grpSpLocks/>
          </p:cNvGrpSpPr>
          <p:nvPr/>
        </p:nvGrpSpPr>
        <p:grpSpPr bwMode="auto">
          <a:xfrm flipH="1">
            <a:off x="5691188" y="1904206"/>
            <a:ext cx="76200" cy="1371600"/>
            <a:chOff x="3600" y="1200"/>
            <a:chExt cx="48" cy="1152"/>
          </a:xfrm>
        </p:grpSpPr>
        <p:sp>
          <p:nvSpPr>
            <p:cNvPr id="12362" name="Oval 51"/>
            <p:cNvSpPr>
              <a:spLocks noChangeArrowheads="1"/>
            </p:cNvSpPr>
            <p:nvPr/>
          </p:nvSpPr>
          <p:spPr bwMode="auto">
            <a:xfrm>
              <a:off x="3600" y="1344"/>
              <a:ext cx="48" cy="144"/>
            </a:xfrm>
            <a:prstGeom prst="ellipse">
              <a:avLst/>
            </a:prstGeom>
            <a:solidFill>
              <a:srgbClr val="00FFFF"/>
            </a:solidFill>
            <a:ln w="12700">
              <a:solidFill>
                <a:schemeClr val="tx1"/>
              </a:solidFill>
              <a:round/>
              <a:headEnd/>
              <a:tailEnd/>
            </a:ln>
          </p:spPr>
          <p:txBody>
            <a:bodyPr wrap="none" anchor="ctr"/>
            <a:lstStyle/>
            <a:p>
              <a:endParaRPr lang="en-US"/>
            </a:p>
          </p:txBody>
        </p:sp>
        <p:sp>
          <p:nvSpPr>
            <p:cNvPr id="12363" name="Oval 52"/>
            <p:cNvSpPr>
              <a:spLocks noChangeArrowheads="1"/>
            </p:cNvSpPr>
            <p:nvPr/>
          </p:nvSpPr>
          <p:spPr bwMode="auto">
            <a:xfrm>
              <a:off x="3600" y="1488"/>
              <a:ext cx="48" cy="144"/>
            </a:xfrm>
            <a:prstGeom prst="ellipse">
              <a:avLst/>
            </a:prstGeom>
            <a:solidFill>
              <a:srgbClr val="00FFFF"/>
            </a:solidFill>
            <a:ln w="12700">
              <a:solidFill>
                <a:schemeClr val="tx1"/>
              </a:solidFill>
              <a:round/>
              <a:headEnd/>
              <a:tailEnd/>
            </a:ln>
          </p:spPr>
          <p:txBody>
            <a:bodyPr wrap="none" anchor="ctr"/>
            <a:lstStyle/>
            <a:p>
              <a:endParaRPr lang="en-US"/>
            </a:p>
          </p:txBody>
        </p:sp>
        <p:sp>
          <p:nvSpPr>
            <p:cNvPr id="12364" name="Oval 53"/>
            <p:cNvSpPr>
              <a:spLocks noChangeArrowheads="1"/>
            </p:cNvSpPr>
            <p:nvPr/>
          </p:nvSpPr>
          <p:spPr bwMode="auto">
            <a:xfrm>
              <a:off x="3600" y="1620"/>
              <a:ext cx="48" cy="144"/>
            </a:xfrm>
            <a:prstGeom prst="ellipse">
              <a:avLst/>
            </a:prstGeom>
            <a:solidFill>
              <a:srgbClr val="00FFFF"/>
            </a:solidFill>
            <a:ln w="12700">
              <a:solidFill>
                <a:schemeClr val="tx1"/>
              </a:solidFill>
              <a:round/>
              <a:headEnd/>
              <a:tailEnd/>
            </a:ln>
          </p:spPr>
          <p:txBody>
            <a:bodyPr wrap="none" anchor="ctr"/>
            <a:lstStyle/>
            <a:p>
              <a:endParaRPr lang="en-US"/>
            </a:p>
          </p:txBody>
        </p:sp>
        <p:sp>
          <p:nvSpPr>
            <p:cNvPr id="12365" name="Oval 54"/>
            <p:cNvSpPr>
              <a:spLocks noChangeArrowheads="1"/>
            </p:cNvSpPr>
            <p:nvPr/>
          </p:nvSpPr>
          <p:spPr bwMode="auto">
            <a:xfrm>
              <a:off x="3600" y="1767"/>
              <a:ext cx="48" cy="144"/>
            </a:xfrm>
            <a:prstGeom prst="ellipse">
              <a:avLst/>
            </a:prstGeom>
            <a:solidFill>
              <a:srgbClr val="00FFFF"/>
            </a:solidFill>
            <a:ln w="12700">
              <a:solidFill>
                <a:schemeClr val="tx1"/>
              </a:solidFill>
              <a:round/>
              <a:headEnd/>
              <a:tailEnd/>
            </a:ln>
          </p:spPr>
          <p:txBody>
            <a:bodyPr wrap="none" anchor="ctr"/>
            <a:lstStyle/>
            <a:p>
              <a:endParaRPr lang="en-US"/>
            </a:p>
          </p:txBody>
        </p:sp>
        <p:sp>
          <p:nvSpPr>
            <p:cNvPr id="12366" name="Oval 55"/>
            <p:cNvSpPr>
              <a:spLocks noChangeArrowheads="1"/>
            </p:cNvSpPr>
            <p:nvPr/>
          </p:nvSpPr>
          <p:spPr bwMode="auto">
            <a:xfrm>
              <a:off x="3600" y="1920"/>
              <a:ext cx="48" cy="144"/>
            </a:xfrm>
            <a:prstGeom prst="ellipse">
              <a:avLst/>
            </a:prstGeom>
            <a:solidFill>
              <a:srgbClr val="00FFFF"/>
            </a:solidFill>
            <a:ln w="12700">
              <a:solidFill>
                <a:schemeClr val="tx1"/>
              </a:solidFill>
              <a:round/>
              <a:headEnd/>
              <a:tailEnd/>
            </a:ln>
          </p:spPr>
          <p:txBody>
            <a:bodyPr wrap="none" anchor="ctr"/>
            <a:lstStyle/>
            <a:p>
              <a:endParaRPr lang="en-US"/>
            </a:p>
          </p:txBody>
        </p:sp>
        <p:sp>
          <p:nvSpPr>
            <p:cNvPr id="12367" name="Oval 56"/>
            <p:cNvSpPr>
              <a:spLocks noChangeArrowheads="1"/>
            </p:cNvSpPr>
            <p:nvPr/>
          </p:nvSpPr>
          <p:spPr bwMode="auto">
            <a:xfrm>
              <a:off x="3600" y="2064"/>
              <a:ext cx="48" cy="144"/>
            </a:xfrm>
            <a:prstGeom prst="ellipse">
              <a:avLst/>
            </a:prstGeom>
            <a:solidFill>
              <a:srgbClr val="00FFFF"/>
            </a:solidFill>
            <a:ln w="12700">
              <a:solidFill>
                <a:schemeClr val="tx1"/>
              </a:solidFill>
              <a:round/>
              <a:headEnd/>
              <a:tailEnd/>
            </a:ln>
          </p:spPr>
          <p:txBody>
            <a:bodyPr wrap="none" anchor="ctr"/>
            <a:lstStyle/>
            <a:p>
              <a:endParaRPr lang="en-US"/>
            </a:p>
          </p:txBody>
        </p:sp>
        <p:sp>
          <p:nvSpPr>
            <p:cNvPr id="12368" name="Oval 57"/>
            <p:cNvSpPr>
              <a:spLocks noChangeArrowheads="1"/>
            </p:cNvSpPr>
            <p:nvPr/>
          </p:nvSpPr>
          <p:spPr bwMode="auto">
            <a:xfrm>
              <a:off x="3600" y="1200"/>
              <a:ext cx="48" cy="144"/>
            </a:xfrm>
            <a:prstGeom prst="ellipse">
              <a:avLst/>
            </a:prstGeom>
            <a:solidFill>
              <a:srgbClr val="00FFFF"/>
            </a:solidFill>
            <a:ln w="12700">
              <a:solidFill>
                <a:schemeClr val="tx1"/>
              </a:solidFill>
              <a:round/>
              <a:headEnd/>
              <a:tailEnd/>
            </a:ln>
          </p:spPr>
          <p:txBody>
            <a:bodyPr wrap="none" anchor="ctr"/>
            <a:lstStyle/>
            <a:p>
              <a:endParaRPr lang="en-US"/>
            </a:p>
          </p:txBody>
        </p:sp>
        <p:sp>
          <p:nvSpPr>
            <p:cNvPr id="12369" name="Oval 58"/>
            <p:cNvSpPr>
              <a:spLocks noChangeArrowheads="1"/>
            </p:cNvSpPr>
            <p:nvPr/>
          </p:nvSpPr>
          <p:spPr bwMode="auto">
            <a:xfrm>
              <a:off x="3600" y="2208"/>
              <a:ext cx="48" cy="144"/>
            </a:xfrm>
            <a:prstGeom prst="ellipse">
              <a:avLst/>
            </a:prstGeom>
            <a:solidFill>
              <a:srgbClr val="00FFFF"/>
            </a:solidFill>
            <a:ln w="12700">
              <a:solidFill>
                <a:schemeClr val="tx1"/>
              </a:solidFill>
              <a:round/>
              <a:headEnd/>
              <a:tailEnd/>
            </a:ln>
          </p:spPr>
          <p:txBody>
            <a:bodyPr wrap="none" anchor="ctr"/>
            <a:lstStyle/>
            <a:p>
              <a:endParaRPr lang="en-US"/>
            </a:p>
          </p:txBody>
        </p:sp>
      </p:grpSp>
      <p:sp>
        <p:nvSpPr>
          <p:cNvPr id="12339" name="Line 59"/>
          <p:cNvSpPr>
            <a:spLocks noChangeShapeType="1"/>
          </p:cNvSpPr>
          <p:nvPr/>
        </p:nvSpPr>
        <p:spPr bwMode="auto">
          <a:xfrm>
            <a:off x="5419725" y="2008981"/>
            <a:ext cx="228600" cy="0"/>
          </a:xfrm>
          <a:prstGeom prst="line">
            <a:avLst/>
          </a:prstGeom>
          <a:noFill/>
          <a:ln w="12700">
            <a:solidFill>
              <a:schemeClr val="tx1"/>
            </a:solidFill>
            <a:round/>
            <a:headEnd/>
            <a:tailEnd type="triangle" w="med" len="med"/>
          </a:ln>
        </p:spPr>
        <p:txBody>
          <a:bodyPr/>
          <a:lstStyle/>
          <a:p>
            <a:endParaRPr lang="en-US"/>
          </a:p>
        </p:txBody>
      </p:sp>
      <p:sp>
        <p:nvSpPr>
          <p:cNvPr id="12340" name="Line 60"/>
          <p:cNvSpPr>
            <a:spLocks noChangeShapeType="1"/>
          </p:cNvSpPr>
          <p:nvPr/>
        </p:nvSpPr>
        <p:spPr bwMode="auto">
          <a:xfrm>
            <a:off x="5419725" y="2161381"/>
            <a:ext cx="228600" cy="0"/>
          </a:xfrm>
          <a:prstGeom prst="line">
            <a:avLst/>
          </a:prstGeom>
          <a:noFill/>
          <a:ln w="12700">
            <a:solidFill>
              <a:schemeClr val="tx1"/>
            </a:solidFill>
            <a:round/>
            <a:headEnd/>
            <a:tailEnd type="triangle" w="med" len="med"/>
          </a:ln>
        </p:spPr>
        <p:txBody>
          <a:bodyPr/>
          <a:lstStyle/>
          <a:p>
            <a:endParaRPr lang="en-US"/>
          </a:p>
        </p:txBody>
      </p:sp>
      <p:sp>
        <p:nvSpPr>
          <p:cNvPr id="12341" name="Line 61"/>
          <p:cNvSpPr>
            <a:spLocks noChangeShapeType="1"/>
          </p:cNvSpPr>
          <p:nvPr/>
        </p:nvSpPr>
        <p:spPr bwMode="auto">
          <a:xfrm>
            <a:off x="5434013" y="2313781"/>
            <a:ext cx="228600" cy="0"/>
          </a:xfrm>
          <a:prstGeom prst="line">
            <a:avLst/>
          </a:prstGeom>
          <a:noFill/>
          <a:ln w="12700">
            <a:solidFill>
              <a:schemeClr val="tx1"/>
            </a:solidFill>
            <a:round/>
            <a:headEnd/>
            <a:tailEnd type="triangle" w="med" len="med"/>
          </a:ln>
        </p:spPr>
        <p:txBody>
          <a:bodyPr/>
          <a:lstStyle/>
          <a:p>
            <a:endParaRPr lang="en-US"/>
          </a:p>
        </p:txBody>
      </p:sp>
      <p:sp>
        <p:nvSpPr>
          <p:cNvPr id="12342" name="Line 62"/>
          <p:cNvSpPr>
            <a:spLocks noChangeShapeType="1"/>
          </p:cNvSpPr>
          <p:nvPr/>
        </p:nvSpPr>
        <p:spPr bwMode="auto">
          <a:xfrm>
            <a:off x="5434013" y="2485231"/>
            <a:ext cx="228600" cy="0"/>
          </a:xfrm>
          <a:prstGeom prst="line">
            <a:avLst/>
          </a:prstGeom>
          <a:noFill/>
          <a:ln w="12700">
            <a:solidFill>
              <a:schemeClr val="tx1"/>
            </a:solidFill>
            <a:round/>
            <a:headEnd/>
            <a:tailEnd type="triangle" w="med" len="med"/>
          </a:ln>
        </p:spPr>
        <p:txBody>
          <a:bodyPr/>
          <a:lstStyle/>
          <a:p>
            <a:endParaRPr lang="en-US"/>
          </a:p>
        </p:txBody>
      </p:sp>
      <p:sp>
        <p:nvSpPr>
          <p:cNvPr id="12343" name="Line 63"/>
          <p:cNvSpPr>
            <a:spLocks noChangeShapeType="1"/>
          </p:cNvSpPr>
          <p:nvPr/>
        </p:nvSpPr>
        <p:spPr bwMode="auto">
          <a:xfrm>
            <a:off x="5419725" y="2661444"/>
            <a:ext cx="228600" cy="0"/>
          </a:xfrm>
          <a:prstGeom prst="line">
            <a:avLst/>
          </a:prstGeom>
          <a:noFill/>
          <a:ln w="12700">
            <a:solidFill>
              <a:schemeClr val="tx1"/>
            </a:solidFill>
            <a:round/>
            <a:headEnd/>
            <a:tailEnd type="triangle" w="med" len="med"/>
          </a:ln>
        </p:spPr>
        <p:txBody>
          <a:bodyPr/>
          <a:lstStyle/>
          <a:p>
            <a:endParaRPr lang="en-US"/>
          </a:p>
        </p:txBody>
      </p:sp>
      <p:sp>
        <p:nvSpPr>
          <p:cNvPr id="12344" name="Line 64"/>
          <p:cNvSpPr>
            <a:spLocks noChangeShapeType="1"/>
          </p:cNvSpPr>
          <p:nvPr/>
        </p:nvSpPr>
        <p:spPr bwMode="auto">
          <a:xfrm>
            <a:off x="5429250" y="2847181"/>
            <a:ext cx="228600" cy="0"/>
          </a:xfrm>
          <a:prstGeom prst="line">
            <a:avLst/>
          </a:prstGeom>
          <a:noFill/>
          <a:ln w="12700">
            <a:solidFill>
              <a:schemeClr val="tx1"/>
            </a:solidFill>
            <a:round/>
            <a:headEnd/>
            <a:tailEnd type="triangle" w="med" len="med"/>
          </a:ln>
        </p:spPr>
        <p:txBody>
          <a:bodyPr/>
          <a:lstStyle/>
          <a:p>
            <a:endParaRPr lang="en-US"/>
          </a:p>
        </p:txBody>
      </p:sp>
      <p:sp>
        <p:nvSpPr>
          <p:cNvPr id="12345" name="Line 65"/>
          <p:cNvSpPr>
            <a:spLocks noChangeShapeType="1"/>
          </p:cNvSpPr>
          <p:nvPr/>
        </p:nvSpPr>
        <p:spPr bwMode="auto">
          <a:xfrm>
            <a:off x="5434013" y="3013869"/>
            <a:ext cx="228600" cy="0"/>
          </a:xfrm>
          <a:prstGeom prst="line">
            <a:avLst/>
          </a:prstGeom>
          <a:noFill/>
          <a:ln w="12700">
            <a:solidFill>
              <a:schemeClr val="tx1"/>
            </a:solidFill>
            <a:round/>
            <a:headEnd/>
            <a:tailEnd type="triangle" w="med" len="med"/>
          </a:ln>
        </p:spPr>
        <p:txBody>
          <a:bodyPr/>
          <a:lstStyle/>
          <a:p>
            <a:endParaRPr lang="en-US"/>
          </a:p>
        </p:txBody>
      </p:sp>
      <p:sp>
        <p:nvSpPr>
          <p:cNvPr id="12346" name="Line 66"/>
          <p:cNvSpPr>
            <a:spLocks noChangeShapeType="1"/>
          </p:cNvSpPr>
          <p:nvPr/>
        </p:nvSpPr>
        <p:spPr bwMode="auto">
          <a:xfrm>
            <a:off x="5429250" y="3194844"/>
            <a:ext cx="228600" cy="0"/>
          </a:xfrm>
          <a:prstGeom prst="line">
            <a:avLst/>
          </a:prstGeom>
          <a:noFill/>
          <a:ln w="12700">
            <a:solidFill>
              <a:schemeClr val="tx1"/>
            </a:solidFill>
            <a:round/>
            <a:headEnd/>
            <a:tailEnd type="triangle" w="med" len="med"/>
          </a:ln>
        </p:spPr>
        <p:txBody>
          <a:bodyPr/>
          <a:lstStyle/>
          <a:p>
            <a:endParaRPr lang="en-US"/>
          </a:p>
        </p:txBody>
      </p:sp>
      <p:sp>
        <p:nvSpPr>
          <p:cNvPr id="12347" name="Text Box 67"/>
          <p:cNvSpPr txBox="1">
            <a:spLocks noChangeArrowheads="1"/>
          </p:cNvSpPr>
          <p:nvPr/>
        </p:nvSpPr>
        <p:spPr bwMode="auto">
          <a:xfrm>
            <a:off x="4648200" y="3215481"/>
            <a:ext cx="1136173" cy="523220"/>
          </a:xfrm>
          <a:prstGeom prst="rect">
            <a:avLst/>
          </a:prstGeom>
          <a:noFill/>
          <a:ln w="9525" algn="ctr">
            <a:noFill/>
            <a:miter lim="800000"/>
            <a:headEnd/>
            <a:tailEnd/>
          </a:ln>
        </p:spPr>
        <p:txBody>
          <a:bodyPr wrap="none">
            <a:spAutoFit/>
          </a:bodyPr>
          <a:lstStyle/>
          <a:p>
            <a:pPr marL="342900" indent="-342900" algn="ctr"/>
            <a:r>
              <a:rPr lang="en-US" sz="1400" dirty="0"/>
              <a:t>Fiber/</a:t>
            </a:r>
            <a:r>
              <a:rPr lang="en-US" sz="1400" dirty="0" err="1" smtClean="0">
                <a:latin typeface="Symbol" pitchFamily="18" charset="2"/>
              </a:rPr>
              <a:t>m</a:t>
            </a:r>
            <a:r>
              <a:rPr lang="en-US" sz="1400" dirty="0" err="1" smtClean="0"/>
              <a:t>lens</a:t>
            </a:r>
            <a:endParaRPr lang="en-US" sz="1400" dirty="0" smtClean="0"/>
          </a:p>
          <a:p>
            <a:pPr marL="342900" indent="-342900" algn="ctr"/>
            <a:r>
              <a:rPr lang="en-US" sz="1400" dirty="0" smtClean="0"/>
              <a:t>array</a:t>
            </a:r>
            <a:endParaRPr lang="en-US" sz="1400" dirty="0"/>
          </a:p>
        </p:txBody>
      </p:sp>
      <p:sp>
        <p:nvSpPr>
          <p:cNvPr id="12348" name="Line 68"/>
          <p:cNvSpPr>
            <a:spLocks noChangeShapeType="1"/>
          </p:cNvSpPr>
          <p:nvPr/>
        </p:nvSpPr>
        <p:spPr bwMode="auto">
          <a:xfrm flipH="1">
            <a:off x="6476999" y="3429000"/>
            <a:ext cx="1066799" cy="228600"/>
          </a:xfrm>
          <a:prstGeom prst="line">
            <a:avLst/>
          </a:prstGeom>
          <a:noFill/>
          <a:ln w="12700">
            <a:solidFill>
              <a:schemeClr val="tx1"/>
            </a:solidFill>
            <a:round/>
            <a:headEnd/>
            <a:tailEnd type="triangle" w="med" len="med"/>
          </a:ln>
        </p:spPr>
        <p:txBody>
          <a:bodyPr/>
          <a:lstStyle/>
          <a:p>
            <a:endParaRPr lang="en-US"/>
          </a:p>
        </p:txBody>
      </p:sp>
      <p:sp>
        <p:nvSpPr>
          <p:cNvPr id="69" name="Isosceles Triangle 68"/>
          <p:cNvSpPr/>
          <p:nvPr/>
        </p:nvSpPr>
        <p:spPr bwMode="auto">
          <a:xfrm rot="10800000">
            <a:off x="6403975" y="3462867"/>
            <a:ext cx="63500" cy="266700"/>
          </a:xfrm>
          <a:prstGeom prst="triangl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marL="342900" indent="-342900">
              <a:defRPr/>
            </a:pPr>
            <a:endParaRPr lang="en-US"/>
          </a:p>
        </p:txBody>
      </p:sp>
      <p:sp>
        <p:nvSpPr>
          <p:cNvPr id="12350" name="Text Box 32"/>
          <p:cNvSpPr txBox="1">
            <a:spLocks noChangeArrowheads="1"/>
          </p:cNvSpPr>
          <p:nvPr/>
        </p:nvSpPr>
        <p:spPr bwMode="auto">
          <a:xfrm>
            <a:off x="609600" y="2986881"/>
            <a:ext cx="1172116" cy="307777"/>
          </a:xfrm>
          <a:prstGeom prst="rect">
            <a:avLst/>
          </a:prstGeom>
          <a:noFill/>
          <a:ln w="12700">
            <a:noFill/>
            <a:miter lim="800000"/>
            <a:headEnd/>
            <a:tailEnd/>
          </a:ln>
        </p:spPr>
        <p:txBody>
          <a:bodyPr wrap="none">
            <a:spAutoFit/>
          </a:bodyPr>
          <a:lstStyle/>
          <a:p>
            <a:pPr>
              <a:lnSpc>
                <a:spcPct val="100000"/>
              </a:lnSpc>
              <a:spcBef>
                <a:spcPct val="0"/>
              </a:spcBef>
              <a:buSzTx/>
              <a:buFontTx/>
              <a:buNone/>
            </a:pPr>
            <a:r>
              <a:rPr lang="en-US" sz="1400" dirty="0" err="1">
                <a:latin typeface="Symbol" pitchFamily="18" charset="2"/>
              </a:rPr>
              <a:t>D</a:t>
            </a:r>
            <a:r>
              <a:rPr lang="en-US" sz="1400" dirty="0" err="1"/>
              <a:t>f</a:t>
            </a:r>
            <a:r>
              <a:rPr lang="en-US" sz="1400" dirty="0"/>
              <a:t> = </a:t>
            </a:r>
            <a:r>
              <a:rPr lang="en-US" sz="1400" dirty="0" smtClean="0"/>
              <a:t>10 GHz</a:t>
            </a:r>
            <a:endParaRPr lang="en-US" sz="1400" dirty="0"/>
          </a:p>
        </p:txBody>
      </p:sp>
      <p:sp>
        <p:nvSpPr>
          <p:cNvPr id="12351" name="AutoShape 49"/>
          <p:cNvSpPr>
            <a:spLocks noChangeArrowheads="1"/>
          </p:cNvSpPr>
          <p:nvPr/>
        </p:nvSpPr>
        <p:spPr bwMode="auto">
          <a:xfrm>
            <a:off x="3533775" y="2293144"/>
            <a:ext cx="152400" cy="561975"/>
          </a:xfrm>
          <a:prstGeom prst="rightArrow">
            <a:avLst>
              <a:gd name="adj1" fmla="val 50000"/>
              <a:gd name="adj2" fmla="val 25000"/>
            </a:avLst>
          </a:prstGeom>
          <a:solidFill>
            <a:schemeClr val="hlink"/>
          </a:solidFill>
          <a:ln w="12700">
            <a:solidFill>
              <a:schemeClr val="tx1"/>
            </a:solidFill>
            <a:miter lim="800000"/>
            <a:headEnd/>
            <a:tailEnd/>
          </a:ln>
        </p:spPr>
        <p:txBody>
          <a:bodyPr wrap="none" anchor="ctr"/>
          <a:lstStyle/>
          <a:p>
            <a:pPr>
              <a:lnSpc>
                <a:spcPct val="100000"/>
              </a:lnSpc>
              <a:spcBef>
                <a:spcPct val="0"/>
              </a:spcBef>
              <a:buSzTx/>
              <a:buFontTx/>
              <a:buNone/>
            </a:pPr>
            <a:endParaRPr lang="en-US" sz="2800"/>
          </a:p>
        </p:txBody>
      </p:sp>
      <p:grpSp>
        <p:nvGrpSpPr>
          <p:cNvPr id="12352" name="Group 79"/>
          <p:cNvGrpSpPr>
            <a:grpSpLocks/>
          </p:cNvGrpSpPr>
          <p:nvPr/>
        </p:nvGrpSpPr>
        <p:grpSpPr bwMode="auto">
          <a:xfrm>
            <a:off x="3708400" y="1942306"/>
            <a:ext cx="520700" cy="1349375"/>
            <a:chOff x="2220913" y="2295525"/>
            <a:chExt cx="998537" cy="1349375"/>
          </a:xfrm>
        </p:grpSpPr>
        <p:sp>
          <p:nvSpPr>
            <p:cNvPr id="72" name="Rectangle 36"/>
            <p:cNvSpPr>
              <a:spLocks noChangeArrowheads="1"/>
            </p:cNvSpPr>
            <p:nvPr/>
          </p:nvSpPr>
          <p:spPr bwMode="auto">
            <a:xfrm>
              <a:off x="2220913" y="2295525"/>
              <a:ext cx="989405" cy="130175"/>
            </a:xfrm>
            <a:prstGeom prst="rect">
              <a:avLst/>
            </a:prstGeom>
            <a:solidFill>
              <a:schemeClr val="accent5"/>
            </a:solidFill>
            <a:ln w="12700">
              <a:solidFill>
                <a:schemeClr val="tx1"/>
              </a:solidFill>
              <a:miter lim="800000"/>
              <a:headEnd/>
              <a:tailEnd/>
            </a:ln>
          </p:spPr>
          <p:txBody>
            <a:bodyPr wrap="none" anchor="ctr"/>
            <a:lstStyle/>
            <a:p>
              <a:pPr>
                <a:lnSpc>
                  <a:spcPct val="100000"/>
                </a:lnSpc>
                <a:spcBef>
                  <a:spcPct val="0"/>
                </a:spcBef>
                <a:buSzTx/>
                <a:buFontTx/>
                <a:buNone/>
                <a:defRPr/>
              </a:pPr>
              <a:endParaRPr lang="en-US" sz="2800"/>
            </a:p>
          </p:txBody>
        </p:sp>
        <p:sp>
          <p:nvSpPr>
            <p:cNvPr id="73" name="Rectangle 37"/>
            <p:cNvSpPr>
              <a:spLocks noChangeArrowheads="1"/>
            </p:cNvSpPr>
            <p:nvPr/>
          </p:nvSpPr>
          <p:spPr bwMode="auto">
            <a:xfrm>
              <a:off x="2220913" y="2459038"/>
              <a:ext cx="989405" cy="130175"/>
            </a:xfrm>
            <a:prstGeom prst="rect">
              <a:avLst/>
            </a:prstGeom>
            <a:solidFill>
              <a:schemeClr val="accent5"/>
            </a:solidFill>
            <a:ln w="12700">
              <a:solidFill>
                <a:schemeClr val="tx1"/>
              </a:solidFill>
              <a:miter lim="800000"/>
              <a:headEnd/>
              <a:tailEnd/>
            </a:ln>
          </p:spPr>
          <p:txBody>
            <a:bodyPr wrap="none" anchor="ctr"/>
            <a:lstStyle/>
            <a:p>
              <a:pPr>
                <a:lnSpc>
                  <a:spcPct val="100000"/>
                </a:lnSpc>
                <a:spcBef>
                  <a:spcPct val="0"/>
                </a:spcBef>
                <a:buSzTx/>
                <a:buFontTx/>
                <a:buNone/>
                <a:defRPr/>
              </a:pPr>
              <a:endParaRPr lang="en-US" sz="2800"/>
            </a:p>
          </p:txBody>
        </p:sp>
        <p:sp>
          <p:nvSpPr>
            <p:cNvPr id="74" name="Rectangle 38"/>
            <p:cNvSpPr>
              <a:spLocks noChangeArrowheads="1"/>
            </p:cNvSpPr>
            <p:nvPr/>
          </p:nvSpPr>
          <p:spPr bwMode="auto">
            <a:xfrm>
              <a:off x="2223958" y="2622550"/>
              <a:ext cx="989403" cy="130175"/>
            </a:xfrm>
            <a:prstGeom prst="rect">
              <a:avLst/>
            </a:prstGeom>
            <a:solidFill>
              <a:schemeClr val="accent5"/>
            </a:solidFill>
            <a:ln w="12700">
              <a:solidFill>
                <a:schemeClr val="tx1"/>
              </a:solidFill>
              <a:miter lim="800000"/>
              <a:headEnd/>
              <a:tailEnd/>
            </a:ln>
          </p:spPr>
          <p:txBody>
            <a:bodyPr wrap="none" anchor="ctr"/>
            <a:lstStyle/>
            <a:p>
              <a:pPr>
                <a:lnSpc>
                  <a:spcPct val="100000"/>
                </a:lnSpc>
                <a:spcBef>
                  <a:spcPct val="0"/>
                </a:spcBef>
                <a:buSzTx/>
                <a:buFontTx/>
                <a:buNone/>
                <a:defRPr/>
              </a:pPr>
              <a:endParaRPr lang="en-US" sz="2800"/>
            </a:p>
          </p:txBody>
        </p:sp>
        <p:sp>
          <p:nvSpPr>
            <p:cNvPr id="75" name="Rectangle 39"/>
            <p:cNvSpPr>
              <a:spLocks noChangeArrowheads="1"/>
            </p:cNvSpPr>
            <p:nvPr/>
          </p:nvSpPr>
          <p:spPr bwMode="auto">
            <a:xfrm>
              <a:off x="2223958" y="2797175"/>
              <a:ext cx="989403" cy="130175"/>
            </a:xfrm>
            <a:prstGeom prst="rect">
              <a:avLst/>
            </a:prstGeom>
            <a:solidFill>
              <a:schemeClr val="accent5"/>
            </a:solidFill>
            <a:ln w="12700">
              <a:solidFill>
                <a:schemeClr val="tx1"/>
              </a:solidFill>
              <a:miter lim="800000"/>
              <a:headEnd/>
              <a:tailEnd/>
            </a:ln>
          </p:spPr>
          <p:txBody>
            <a:bodyPr wrap="none" anchor="ctr"/>
            <a:lstStyle/>
            <a:p>
              <a:pPr>
                <a:lnSpc>
                  <a:spcPct val="100000"/>
                </a:lnSpc>
                <a:spcBef>
                  <a:spcPct val="0"/>
                </a:spcBef>
                <a:buSzTx/>
                <a:buFontTx/>
                <a:buNone/>
                <a:defRPr/>
              </a:pPr>
              <a:endParaRPr lang="en-US" sz="2800"/>
            </a:p>
          </p:txBody>
        </p:sp>
        <p:sp>
          <p:nvSpPr>
            <p:cNvPr id="76" name="Rectangle 40"/>
            <p:cNvSpPr>
              <a:spLocks noChangeArrowheads="1"/>
            </p:cNvSpPr>
            <p:nvPr/>
          </p:nvSpPr>
          <p:spPr bwMode="auto">
            <a:xfrm>
              <a:off x="2223958" y="2981325"/>
              <a:ext cx="989403" cy="130175"/>
            </a:xfrm>
            <a:prstGeom prst="rect">
              <a:avLst/>
            </a:prstGeom>
            <a:solidFill>
              <a:schemeClr val="accent5"/>
            </a:solidFill>
            <a:ln w="12700">
              <a:solidFill>
                <a:schemeClr val="tx1"/>
              </a:solidFill>
              <a:miter lim="800000"/>
              <a:headEnd/>
              <a:tailEnd/>
            </a:ln>
          </p:spPr>
          <p:txBody>
            <a:bodyPr wrap="none" anchor="ctr"/>
            <a:lstStyle/>
            <a:p>
              <a:pPr>
                <a:lnSpc>
                  <a:spcPct val="100000"/>
                </a:lnSpc>
                <a:spcBef>
                  <a:spcPct val="0"/>
                </a:spcBef>
                <a:buSzTx/>
                <a:buFontTx/>
                <a:buNone/>
                <a:defRPr/>
              </a:pPr>
              <a:endParaRPr lang="en-US" sz="2800"/>
            </a:p>
          </p:txBody>
        </p:sp>
        <p:sp>
          <p:nvSpPr>
            <p:cNvPr id="77" name="Rectangle 41"/>
            <p:cNvSpPr>
              <a:spLocks noChangeArrowheads="1"/>
            </p:cNvSpPr>
            <p:nvPr/>
          </p:nvSpPr>
          <p:spPr bwMode="auto">
            <a:xfrm>
              <a:off x="2230047" y="3155950"/>
              <a:ext cx="989403" cy="130175"/>
            </a:xfrm>
            <a:prstGeom prst="rect">
              <a:avLst/>
            </a:prstGeom>
            <a:solidFill>
              <a:schemeClr val="accent5"/>
            </a:solidFill>
            <a:ln w="12700">
              <a:solidFill>
                <a:schemeClr val="tx1"/>
              </a:solidFill>
              <a:miter lim="800000"/>
              <a:headEnd/>
              <a:tailEnd/>
            </a:ln>
          </p:spPr>
          <p:txBody>
            <a:bodyPr wrap="none" anchor="ctr"/>
            <a:lstStyle/>
            <a:p>
              <a:pPr>
                <a:lnSpc>
                  <a:spcPct val="100000"/>
                </a:lnSpc>
                <a:spcBef>
                  <a:spcPct val="0"/>
                </a:spcBef>
                <a:buSzTx/>
                <a:buFontTx/>
                <a:buNone/>
                <a:defRPr/>
              </a:pPr>
              <a:endParaRPr lang="en-US" sz="2800"/>
            </a:p>
          </p:txBody>
        </p:sp>
        <p:sp>
          <p:nvSpPr>
            <p:cNvPr id="78" name="Rectangle 42"/>
            <p:cNvSpPr>
              <a:spLocks noChangeArrowheads="1"/>
            </p:cNvSpPr>
            <p:nvPr/>
          </p:nvSpPr>
          <p:spPr bwMode="auto">
            <a:xfrm>
              <a:off x="2223958" y="3340100"/>
              <a:ext cx="989403" cy="130175"/>
            </a:xfrm>
            <a:prstGeom prst="rect">
              <a:avLst/>
            </a:prstGeom>
            <a:solidFill>
              <a:schemeClr val="accent5"/>
            </a:solidFill>
            <a:ln w="12700">
              <a:solidFill>
                <a:schemeClr val="tx1"/>
              </a:solidFill>
              <a:miter lim="800000"/>
              <a:headEnd/>
              <a:tailEnd/>
            </a:ln>
          </p:spPr>
          <p:txBody>
            <a:bodyPr wrap="none" anchor="ctr"/>
            <a:lstStyle/>
            <a:p>
              <a:pPr>
                <a:lnSpc>
                  <a:spcPct val="100000"/>
                </a:lnSpc>
                <a:spcBef>
                  <a:spcPct val="0"/>
                </a:spcBef>
                <a:buSzTx/>
                <a:buFontTx/>
                <a:buNone/>
                <a:defRPr/>
              </a:pPr>
              <a:endParaRPr lang="en-US" sz="2800"/>
            </a:p>
          </p:txBody>
        </p:sp>
        <p:sp>
          <p:nvSpPr>
            <p:cNvPr id="79" name="Rectangle 43"/>
            <p:cNvSpPr>
              <a:spLocks noChangeArrowheads="1"/>
            </p:cNvSpPr>
            <p:nvPr/>
          </p:nvSpPr>
          <p:spPr bwMode="auto">
            <a:xfrm>
              <a:off x="2230047" y="3514725"/>
              <a:ext cx="989403" cy="130175"/>
            </a:xfrm>
            <a:prstGeom prst="rect">
              <a:avLst/>
            </a:prstGeom>
            <a:solidFill>
              <a:schemeClr val="accent5"/>
            </a:solidFill>
            <a:ln w="12700">
              <a:solidFill>
                <a:schemeClr val="tx1"/>
              </a:solidFill>
              <a:miter lim="800000"/>
              <a:headEnd/>
              <a:tailEnd/>
            </a:ln>
          </p:spPr>
          <p:txBody>
            <a:bodyPr wrap="none" anchor="ctr"/>
            <a:lstStyle/>
            <a:p>
              <a:pPr>
                <a:lnSpc>
                  <a:spcPct val="100000"/>
                </a:lnSpc>
                <a:spcBef>
                  <a:spcPct val="0"/>
                </a:spcBef>
                <a:buSzTx/>
                <a:buFontTx/>
                <a:buNone/>
                <a:defRPr/>
              </a:pPr>
              <a:endParaRPr lang="en-US" sz="2800"/>
            </a:p>
          </p:txBody>
        </p:sp>
      </p:grpSp>
      <p:sp>
        <p:nvSpPr>
          <p:cNvPr id="12353" name="Text Box 32"/>
          <p:cNvSpPr txBox="1">
            <a:spLocks noChangeArrowheads="1"/>
          </p:cNvSpPr>
          <p:nvPr/>
        </p:nvSpPr>
        <p:spPr bwMode="auto">
          <a:xfrm>
            <a:off x="3657600" y="2334419"/>
            <a:ext cx="661988" cy="523875"/>
          </a:xfrm>
          <a:prstGeom prst="rect">
            <a:avLst/>
          </a:prstGeom>
          <a:noFill/>
          <a:ln w="12700">
            <a:noFill/>
            <a:miter lim="800000"/>
            <a:headEnd/>
            <a:tailEnd/>
          </a:ln>
        </p:spPr>
        <p:txBody>
          <a:bodyPr wrap="none">
            <a:spAutoFit/>
          </a:bodyPr>
          <a:lstStyle/>
          <a:p>
            <a:pPr>
              <a:lnSpc>
                <a:spcPct val="100000"/>
              </a:lnSpc>
              <a:spcBef>
                <a:spcPct val="0"/>
              </a:spcBef>
              <a:buSzTx/>
              <a:buFontTx/>
              <a:buNone/>
            </a:pPr>
            <a:r>
              <a:rPr lang="en-US" sz="1400"/>
              <a:t>Delay</a:t>
            </a:r>
          </a:p>
          <a:p>
            <a:pPr>
              <a:lnSpc>
                <a:spcPct val="100000"/>
              </a:lnSpc>
              <a:spcBef>
                <a:spcPct val="0"/>
              </a:spcBef>
              <a:buSzTx/>
              <a:buFontTx/>
              <a:buNone/>
            </a:pPr>
            <a:r>
              <a:rPr lang="en-US" sz="1400"/>
              <a:t>Lines</a:t>
            </a:r>
          </a:p>
        </p:txBody>
      </p:sp>
      <p:sp>
        <p:nvSpPr>
          <p:cNvPr id="12327" name="Rectangle 39"/>
          <p:cNvSpPr>
            <a:spLocks noChangeArrowheads="1"/>
          </p:cNvSpPr>
          <p:nvPr/>
        </p:nvSpPr>
        <p:spPr bwMode="auto">
          <a:xfrm>
            <a:off x="6019800" y="3733800"/>
            <a:ext cx="838200" cy="228600"/>
          </a:xfrm>
          <a:prstGeom prst="rect">
            <a:avLst/>
          </a:prstGeom>
          <a:solidFill>
            <a:schemeClr val="bg1"/>
          </a:solidFill>
          <a:ln w="9525" algn="ctr">
            <a:solidFill>
              <a:schemeClr val="tx1"/>
            </a:solidFill>
            <a:miter lim="800000"/>
            <a:headEnd/>
            <a:tailEnd/>
          </a:ln>
        </p:spPr>
        <p:txBody>
          <a:bodyPr wrap="none" anchor="ctr"/>
          <a:lstStyle/>
          <a:p>
            <a:pPr algn="ctr"/>
            <a:r>
              <a:rPr lang="en-US" sz="1400" dirty="0" smtClean="0"/>
              <a:t>Detector</a:t>
            </a:r>
            <a:endParaRPr lang="en-US" sz="1400" dirty="0"/>
          </a:p>
        </p:txBody>
      </p:sp>
      <p:sp>
        <p:nvSpPr>
          <p:cNvPr id="12331" name="Oval 43"/>
          <p:cNvSpPr>
            <a:spLocks noChangeArrowheads="1"/>
          </p:cNvSpPr>
          <p:nvPr/>
        </p:nvSpPr>
        <p:spPr bwMode="auto">
          <a:xfrm>
            <a:off x="5791200" y="3444081"/>
            <a:ext cx="1295400" cy="61119"/>
          </a:xfrm>
          <a:prstGeom prst="ellipse">
            <a:avLst/>
          </a:prstGeom>
          <a:solidFill>
            <a:srgbClr val="00FFFF"/>
          </a:solidFill>
          <a:ln w="9525" algn="ctr">
            <a:solidFill>
              <a:schemeClr val="tx1"/>
            </a:solidFill>
            <a:round/>
            <a:headEnd/>
            <a:tailEnd/>
          </a:ln>
        </p:spPr>
        <p:txBody>
          <a:bodyPr wrap="none" anchor="ctr"/>
          <a:lstStyle/>
          <a:p>
            <a:endParaRPr lang="en-US"/>
          </a:p>
        </p:txBody>
      </p:sp>
      <p:sp>
        <p:nvSpPr>
          <p:cNvPr id="81" name="Line 68"/>
          <p:cNvSpPr>
            <a:spLocks noChangeShapeType="1"/>
          </p:cNvSpPr>
          <p:nvPr/>
        </p:nvSpPr>
        <p:spPr bwMode="auto">
          <a:xfrm>
            <a:off x="6045200" y="3598333"/>
            <a:ext cx="160867" cy="101599"/>
          </a:xfrm>
          <a:prstGeom prst="line">
            <a:avLst/>
          </a:prstGeom>
          <a:noFill/>
          <a:ln w="1270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2138454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17mmFL_movie.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914400" y="1905000"/>
            <a:ext cx="3429000" cy="3581400"/>
          </a:xfrm>
          <a:prstGeom prst="rect">
            <a:avLst/>
          </a:prstGeom>
        </p:spPr>
      </p:pic>
      <p:pic>
        <p:nvPicPr>
          <p:cNvPr id="14338" name="Picture 2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06900" y="3683000"/>
            <a:ext cx="4114800" cy="1828800"/>
          </a:xfrm>
          <a:prstGeom prst="rect">
            <a:avLst/>
          </a:prstGeom>
          <a:noFill/>
          <a:ln w="12700">
            <a:noFill/>
            <a:miter lim="800000"/>
            <a:headEnd/>
            <a:tailEnd/>
          </a:ln>
        </p:spPr>
      </p:pic>
      <p:sp>
        <p:nvSpPr>
          <p:cNvPr id="14339" name="Text Box 25"/>
          <p:cNvSpPr txBox="1">
            <a:spLocks noChangeArrowheads="1"/>
          </p:cNvSpPr>
          <p:nvPr/>
        </p:nvSpPr>
        <p:spPr bwMode="auto">
          <a:xfrm>
            <a:off x="5656263" y="5435600"/>
            <a:ext cx="1636712" cy="239713"/>
          </a:xfrm>
          <a:prstGeom prst="rect">
            <a:avLst/>
          </a:prstGeom>
          <a:solidFill>
            <a:schemeClr val="bg1"/>
          </a:solidFill>
          <a:ln w="12700">
            <a:noFill/>
            <a:miter lim="800000"/>
            <a:headEnd/>
            <a:tailEnd/>
          </a:ln>
        </p:spPr>
        <p:txBody>
          <a:bodyPr wrap="none">
            <a:spAutoFit/>
          </a:bodyPr>
          <a:lstStyle/>
          <a:p>
            <a:r>
              <a:rPr lang="en-US" sz="1200"/>
              <a:t>Bucket Radius (</a:t>
            </a:r>
            <a:r>
              <a:rPr lang="en-US" sz="1200">
                <a:latin typeface="Symbol" pitchFamily="18" charset="2"/>
              </a:rPr>
              <a:t>l</a:t>
            </a:r>
            <a:r>
              <a:rPr lang="en-US" sz="1200"/>
              <a:t>/D)</a:t>
            </a:r>
          </a:p>
        </p:txBody>
      </p:sp>
      <p:pic>
        <p:nvPicPr>
          <p:cNvPr id="14341"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65625" y="1817688"/>
            <a:ext cx="4162425" cy="1784350"/>
          </a:xfrm>
          <a:prstGeom prst="rect">
            <a:avLst/>
          </a:prstGeom>
          <a:noFill/>
          <a:ln w="6350">
            <a:noFill/>
            <a:miter lim="800000"/>
            <a:headEnd/>
            <a:tailEnd/>
          </a:ln>
        </p:spPr>
      </p:pic>
      <p:sp>
        <p:nvSpPr>
          <p:cNvPr id="14342" name="Rectangle 2"/>
          <p:cNvSpPr>
            <a:spLocks noGrp="1" noChangeArrowheads="1"/>
          </p:cNvSpPr>
          <p:nvPr>
            <p:ph type="title"/>
          </p:nvPr>
        </p:nvSpPr>
        <p:spPr/>
        <p:txBody>
          <a:bodyPr/>
          <a:lstStyle/>
          <a:p>
            <a:r>
              <a:rPr lang="en-US" smtClean="0"/>
              <a:t>8-Fiber Coherent Combining Results</a:t>
            </a:r>
          </a:p>
        </p:txBody>
      </p:sp>
      <p:sp>
        <p:nvSpPr>
          <p:cNvPr id="14343" name="Rectangle 3"/>
          <p:cNvSpPr>
            <a:spLocks noGrp="1" noChangeArrowheads="1"/>
          </p:cNvSpPr>
          <p:nvPr>
            <p:ph type="body" sz="half" idx="1"/>
          </p:nvPr>
        </p:nvSpPr>
        <p:spPr>
          <a:xfrm>
            <a:off x="457200" y="1066800"/>
            <a:ext cx="8318500" cy="649287"/>
          </a:xfrm>
        </p:spPr>
        <p:txBody>
          <a:bodyPr/>
          <a:lstStyle/>
          <a:p>
            <a:r>
              <a:rPr lang="en-US" dirty="0" smtClean="0"/>
              <a:t>We measured far-field profile at full power to characterize combining performance</a:t>
            </a:r>
          </a:p>
        </p:txBody>
      </p:sp>
      <p:sp>
        <p:nvSpPr>
          <p:cNvPr id="14344" name="Line 14"/>
          <p:cNvSpPr>
            <a:spLocks noChangeShapeType="1"/>
          </p:cNvSpPr>
          <p:nvPr/>
        </p:nvSpPr>
        <p:spPr bwMode="auto">
          <a:xfrm>
            <a:off x="6499225" y="1951038"/>
            <a:ext cx="14288" cy="1400175"/>
          </a:xfrm>
          <a:prstGeom prst="line">
            <a:avLst/>
          </a:prstGeom>
          <a:noFill/>
          <a:ln w="19050">
            <a:solidFill>
              <a:schemeClr val="tx1"/>
            </a:solidFill>
            <a:prstDash val="lgDash"/>
            <a:round/>
            <a:headEnd type="arrow" w="med" len="med"/>
            <a:tailEnd type="arrow" w="med" len="med"/>
          </a:ln>
        </p:spPr>
        <p:txBody>
          <a:bodyPr/>
          <a:lstStyle/>
          <a:p>
            <a:endParaRPr lang="en-US"/>
          </a:p>
        </p:txBody>
      </p:sp>
      <p:sp>
        <p:nvSpPr>
          <p:cNvPr id="14345" name="Text Box 15"/>
          <p:cNvSpPr txBox="1">
            <a:spLocks noChangeArrowheads="1"/>
          </p:cNvSpPr>
          <p:nvPr/>
        </p:nvSpPr>
        <p:spPr bwMode="auto">
          <a:xfrm>
            <a:off x="6021388" y="2579688"/>
            <a:ext cx="492443" cy="307777"/>
          </a:xfrm>
          <a:prstGeom prst="rect">
            <a:avLst/>
          </a:prstGeom>
          <a:noFill/>
          <a:ln w="12700">
            <a:noFill/>
            <a:miter lim="800000"/>
            <a:headEnd/>
            <a:tailEnd/>
          </a:ln>
        </p:spPr>
        <p:txBody>
          <a:bodyPr wrap="none">
            <a:spAutoFit/>
          </a:bodyPr>
          <a:lstStyle/>
          <a:p>
            <a:r>
              <a:rPr lang="en-US" sz="1400"/>
              <a:t>50x</a:t>
            </a:r>
          </a:p>
        </p:txBody>
      </p:sp>
      <p:sp>
        <p:nvSpPr>
          <p:cNvPr id="14346" name="Text Box 16"/>
          <p:cNvSpPr txBox="1">
            <a:spLocks noChangeArrowheads="1"/>
          </p:cNvSpPr>
          <p:nvPr/>
        </p:nvSpPr>
        <p:spPr bwMode="auto">
          <a:xfrm>
            <a:off x="6511925" y="2274888"/>
            <a:ext cx="1701169" cy="307777"/>
          </a:xfrm>
          <a:prstGeom prst="rect">
            <a:avLst/>
          </a:prstGeom>
          <a:noFill/>
          <a:ln w="12700">
            <a:noFill/>
            <a:miter lim="800000"/>
            <a:headEnd/>
            <a:tailEnd/>
          </a:ln>
        </p:spPr>
        <p:txBody>
          <a:bodyPr wrap="none">
            <a:spAutoFit/>
          </a:bodyPr>
          <a:lstStyle/>
          <a:p>
            <a:r>
              <a:rPr lang="en-US" sz="1400"/>
              <a:t>8 amps combined</a:t>
            </a:r>
          </a:p>
        </p:txBody>
      </p:sp>
      <p:sp>
        <p:nvSpPr>
          <p:cNvPr id="14347" name="Text Box 17"/>
          <p:cNvSpPr txBox="1">
            <a:spLocks noChangeArrowheads="1"/>
          </p:cNvSpPr>
          <p:nvPr/>
        </p:nvSpPr>
        <p:spPr bwMode="auto">
          <a:xfrm>
            <a:off x="6503988" y="2765425"/>
            <a:ext cx="1122498" cy="307777"/>
          </a:xfrm>
          <a:prstGeom prst="rect">
            <a:avLst/>
          </a:prstGeom>
          <a:noFill/>
          <a:ln w="12700">
            <a:noFill/>
            <a:miter lim="800000"/>
            <a:headEnd/>
            <a:tailEnd/>
          </a:ln>
        </p:spPr>
        <p:txBody>
          <a:bodyPr wrap="none">
            <a:spAutoFit/>
          </a:bodyPr>
          <a:lstStyle/>
          <a:p>
            <a:r>
              <a:rPr lang="en-US" sz="1400"/>
              <a:t>1 amp only</a:t>
            </a:r>
          </a:p>
        </p:txBody>
      </p:sp>
      <p:sp>
        <p:nvSpPr>
          <p:cNvPr id="14348" name="Line 18"/>
          <p:cNvSpPr>
            <a:spLocks noChangeShapeType="1"/>
          </p:cNvSpPr>
          <p:nvPr/>
        </p:nvSpPr>
        <p:spPr bwMode="auto">
          <a:xfrm flipH="1">
            <a:off x="6546850" y="2517775"/>
            <a:ext cx="166688" cy="180975"/>
          </a:xfrm>
          <a:prstGeom prst="line">
            <a:avLst/>
          </a:prstGeom>
          <a:noFill/>
          <a:ln w="12700">
            <a:solidFill>
              <a:schemeClr val="tx1"/>
            </a:solidFill>
            <a:round/>
            <a:headEnd/>
            <a:tailEnd type="triangle" w="med" len="med"/>
          </a:ln>
        </p:spPr>
        <p:txBody>
          <a:bodyPr/>
          <a:lstStyle/>
          <a:p>
            <a:endParaRPr lang="en-US"/>
          </a:p>
        </p:txBody>
      </p:sp>
      <p:sp>
        <p:nvSpPr>
          <p:cNvPr id="14349" name="Line 19"/>
          <p:cNvSpPr>
            <a:spLocks noChangeShapeType="1"/>
          </p:cNvSpPr>
          <p:nvPr/>
        </p:nvSpPr>
        <p:spPr bwMode="auto">
          <a:xfrm flipH="1">
            <a:off x="6546850" y="3046413"/>
            <a:ext cx="228600" cy="304800"/>
          </a:xfrm>
          <a:prstGeom prst="line">
            <a:avLst/>
          </a:prstGeom>
          <a:noFill/>
          <a:ln w="12700">
            <a:solidFill>
              <a:schemeClr val="tx1"/>
            </a:solidFill>
            <a:round/>
            <a:headEnd/>
            <a:tailEnd type="triangle" w="med" len="med"/>
          </a:ln>
        </p:spPr>
        <p:txBody>
          <a:bodyPr/>
          <a:lstStyle/>
          <a:p>
            <a:endParaRPr lang="en-US"/>
          </a:p>
        </p:txBody>
      </p:sp>
      <p:sp>
        <p:nvSpPr>
          <p:cNvPr id="14350" name="Text Box 20"/>
          <p:cNvSpPr txBox="1">
            <a:spLocks noChangeArrowheads="1"/>
          </p:cNvSpPr>
          <p:nvPr/>
        </p:nvSpPr>
        <p:spPr bwMode="auto">
          <a:xfrm>
            <a:off x="5413375" y="1679575"/>
            <a:ext cx="2140016" cy="307777"/>
          </a:xfrm>
          <a:prstGeom prst="rect">
            <a:avLst/>
          </a:prstGeom>
          <a:noFill/>
          <a:ln w="12700">
            <a:noFill/>
            <a:miter lim="800000"/>
            <a:headEnd/>
            <a:tailEnd/>
          </a:ln>
        </p:spPr>
        <p:txBody>
          <a:bodyPr wrap="none">
            <a:spAutoFit/>
          </a:bodyPr>
          <a:lstStyle/>
          <a:p>
            <a:r>
              <a:rPr lang="en-US" sz="1400" dirty="0" smtClean="0"/>
              <a:t>Far-field </a:t>
            </a:r>
            <a:r>
              <a:rPr lang="en-US" sz="1400" dirty="0"/>
              <a:t>Cross-section</a:t>
            </a:r>
          </a:p>
        </p:txBody>
      </p:sp>
      <p:sp>
        <p:nvSpPr>
          <p:cNvPr id="11280" name="Rectangle 24"/>
          <p:cNvSpPr>
            <a:spLocks noChangeArrowheads="1"/>
          </p:cNvSpPr>
          <p:nvPr/>
        </p:nvSpPr>
        <p:spPr bwMode="auto">
          <a:xfrm>
            <a:off x="442913" y="5853113"/>
            <a:ext cx="7900987" cy="382587"/>
          </a:xfrm>
          <a:prstGeom prst="rect">
            <a:avLst/>
          </a:prstGeom>
          <a:solidFill>
            <a:schemeClr val="accent5">
              <a:lumMod val="90000"/>
            </a:schemeClr>
          </a:solidFill>
          <a:ln w="12700">
            <a:noFill/>
            <a:miter lim="800000"/>
            <a:headEnd/>
            <a:tailEnd/>
          </a:ln>
        </p:spPr>
        <p:txBody>
          <a:bodyPr lIns="90487" tIns="44450" rIns="90487" bIns="44450"/>
          <a:lstStyle/>
          <a:p>
            <a:pPr marL="342900" indent="-342900" algn="l">
              <a:spcBef>
                <a:spcPct val="50000"/>
              </a:spcBef>
              <a:buFontTx/>
              <a:buChar char="•"/>
              <a:defRPr/>
            </a:pPr>
            <a:r>
              <a:rPr lang="en-US" sz="2000" dirty="0">
                <a:latin typeface="Arial" charset="0"/>
              </a:rPr>
              <a:t>Achieved highest combined power with good BQ from fibers</a:t>
            </a:r>
          </a:p>
          <a:p>
            <a:pPr marL="342900" indent="-342900" algn="l">
              <a:spcBef>
                <a:spcPct val="50000"/>
              </a:spcBef>
              <a:buFontTx/>
              <a:buChar char="•"/>
              <a:defRPr/>
            </a:pPr>
            <a:endParaRPr lang="en-US" sz="1800" dirty="0">
              <a:latin typeface="Arial" charset="0"/>
            </a:endParaRPr>
          </a:p>
        </p:txBody>
      </p:sp>
      <p:sp>
        <p:nvSpPr>
          <p:cNvPr id="14353" name="Text Box 26"/>
          <p:cNvSpPr txBox="1">
            <a:spLocks noChangeArrowheads="1"/>
          </p:cNvSpPr>
          <p:nvPr/>
        </p:nvSpPr>
        <p:spPr bwMode="auto">
          <a:xfrm rot="-5400000">
            <a:off x="4037806" y="2564607"/>
            <a:ext cx="1201737" cy="241300"/>
          </a:xfrm>
          <a:prstGeom prst="rect">
            <a:avLst/>
          </a:prstGeom>
          <a:solidFill>
            <a:schemeClr val="bg1"/>
          </a:solidFill>
          <a:ln w="12700">
            <a:noFill/>
            <a:miter lim="800000"/>
            <a:headEnd/>
            <a:tailEnd/>
          </a:ln>
        </p:spPr>
        <p:txBody>
          <a:bodyPr wrap="none">
            <a:spAutoFit/>
          </a:bodyPr>
          <a:lstStyle/>
          <a:p>
            <a:r>
              <a:rPr lang="en-US" sz="1200"/>
              <a:t>Intensity, a. u.</a:t>
            </a:r>
          </a:p>
        </p:txBody>
      </p:sp>
      <p:sp>
        <p:nvSpPr>
          <p:cNvPr id="14354" name="Text Box 28"/>
          <p:cNvSpPr txBox="1">
            <a:spLocks noChangeArrowheads="1"/>
          </p:cNvSpPr>
          <p:nvPr/>
        </p:nvSpPr>
        <p:spPr bwMode="auto">
          <a:xfrm>
            <a:off x="5719763" y="3517900"/>
            <a:ext cx="1617662" cy="239713"/>
          </a:xfrm>
          <a:prstGeom prst="rect">
            <a:avLst/>
          </a:prstGeom>
          <a:solidFill>
            <a:schemeClr val="bg1"/>
          </a:solidFill>
          <a:ln w="12700">
            <a:noFill/>
            <a:miter lim="800000"/>
            <a:headEnd/>
            <a:tailEnd/>
          </a:ln>
        </p:spPr>
        <p:txBody>
          <a:bodyPr wrap="none">
            <a:spAutoFit/>
          </a:bodyPr>
          <a:lstStyle/>
          <a:p>
            <a:r>
              <a:rPr lang="en-US" sz="1200"/>
              <a:t>Farfield Angle (a.u.)</a:t>
            </a:r>
          </a:p>
        </p:txBody>
      </p:sp>
      <p:sp>
        <p:nvSpPr>
          <p:cNvPr id="14355" name="Text Box 27"/>
          <p:cNvSpPr txBox="1">
            <a:spLocks noChangeArrowheads="1"/>
          </p:cNvSpPr>
          <p:nvPr/>
        </p:nvSpPr>
        <p:spPr bwMode="auto">
          <a:xfrm rot="-5400000">
            <a:off x="3589338" y="4478338"/>
            <a:ext cx="2055812" cy="239712"/>
          </a:xfrm>
          <a:prstGeom prst="rect">
            <a:avLst/>
          </a:prstGeom>
          <a:solidFill>
            <a:schemeClr val="bg1"/>
          </a:solidFill>
          <a:ln w="12700">
            <a:noFill/>
            <a:miter lim="800000"/>
            <a:headEnd/>
            <a:tailEnd/>
          </a:ln>
        </p:spPr>
        <p:txBody>
          <a:bodyPr wrap="none">
            <a:spAutoFit/>
          </a:bodyPr>
          <a:lstStyle/>
          <a:p>
            <a:r>
              <a:rPr lang="en-US" sz="1200"/>
              <a:t>Fraction encircled energy</a:t>
            </a:r>
          </a:p>
        </p:txBody>
      </p:sp>
      <p:sp>
        <p:nvSpPr>
          <p:cNvPr id="14356" name="Text Box 8"/>
          <p:cNvSpPr txBox="1">
            <a:spLocks noChangeArrowheads="1"/>
          </p:cNvSpPr>
          <p:nvPr/>
        </p:nvSpPr>
        <p:spPr bwMode="auto">
          <a:xfrm>
            <a:off x="4953000" y="3886200"/>
            <a:ext cx="686080" cy="276999"/>
          </a:xfrm>
          <a:prstGeom prst="rect">
            <a:avLst/>
          </a:prstGeom>
          <a:noFill/>
          <a:ln w="12700">
            <a:noFill/>
            <a:miter lim="800000"/>
            <a:headEnd/>
            <a:tailEnd/>
          </a:ln>
        </p:spPr>
        <p:txBody>
          <a:bodyPr wrap="none">
            <a:spAutoFit/>
          </a:bodyPr>
          <a:lstStyle/>
          <a:p>
            <a:r>
              <a:rPr lang="en-US" sz="1200" dirty="0" err="1" smtClean="0">
                <a:solidFill>
                  <a:srgbClr val="FF0000"/>
                </a:solidFill>
              </a:rPr>
              <a:t>Tophat</a:t>
            </a:r>
            <a:endParaRPr lang="en-US" sz="1200" dirty="0">
              <a:solidFill>
                <a:srgbClr val="FF0000"/>
              </a:solidFill>
            </a:endParaRPr>
          </a:p>
        </p:txBody>
      </p:sp>
      <p:sp>
        <p:nvSpPr>
          <p:cNvPr id="14357" name="Text Box 8"/>
          <p:cNvSpPr txBox="1">
            <a:spLocks noChangeArrowheads="1"/>
          </p:cNvSpPr>
          <p:nvPr/>
        </p:nvSpPr>
        <p:spPr bwMode="auto">
          <a:xfrm>
            <a:off x="6172200" y="3962400"/>
            <a:ext cx="1555985" cy="276999"/>
          </a:xfrm>
          <a:prstGeom prst="rect">
            <a:avLst/>
          </a:prstGeom>
          <a:noFill/>
          <a:ln w="12700">
            <a:noFill/>
            <a:miter lim="800000"/>
            <a:headEnd/>
            <a:tailEnd/>
          </a:ln>
        </p:spPr>
        <p:txBody>
          <a:bodyPr wrap="none">
            <a:spAutoFit/>
          </a:bodyPr>
          <a:lstStyle/>
          <a:p>
            <a:r>
              <a:rPr lang="en-US" sz="1200" dirty="0">
                <a:solidFill>
                  <a:srgbClr val="0000FF"/>
                </a:solidFill>
              </a:rPr>
              <a:t>Ideal 70%-fill Array</a:t>
            </a:r>
          </a:p>
        </p:txBody>
      </p:sp>
      <p:sp>
        <p:nvSpPr>
          <p:cNvPr id="14358" name="Text Box 8"/>
          <p:cNvSpPr txBox="1">
            <a:spLocks noChangeArrowheads="1"/>
          </p:cNvSpPr>
          <p:nvPr/>
        </p:nvSpPr>
        <p:spPr bwMode="auto">
          <a:xfrm>
            <a:off x="6629400" y="4343400"/>
            <a:ext cx="1342209" cy="276999"/>
          </a:xfrm>
          <a:prstGeom prst="rect">
            <a:avLst/>
          </a:prstGeom>
          <a:noFill/>
          <a:ln w="12700">
            <a:noFill/>
            <a:miter lim="800000"/>
            <a:headEnd/>
            <a:tailEnd/>
          </a:ln>
        </p:spPr>
        <p:txBody>
          <a:bodyPr wrap="none">
            <a:spAutoFit/>
          </a:bodyPr>
          <a:lstStyle/>
          <a:p>
            <a:r>
              <a:rPr lang="en-US" sz="1200" dirty="0"/>
              <a:t>Measured Array</a:t>
            </a:r>
          </a:p>
        </p:txBody>
      </p:sp>
      <p:sp>
        <p:nvSpPr>
          <p:cNvPr id="14359" name="Text Box 8"/>
          <p:cNvSpPr txBox="1">
            <a:spLocks noChangeArrowheads="1"/>
          </p:cNvSpPr>
          <p:nvPr/>
        </p:nvSpPr>
        <p:spPr bwMode="auto">
          <a:xfrm>
            <a:off x="5850467" y="3797300"/>
            <a:ext cx="287258" cy="307777"/>
          </a:xfrm>
          <a:prstGeom prst="rect">
            <a:avLst/>
          </a:prstGeom>
          <a:noFill/>
          <a:ln w="12700">
            <a:noFill/>
            <a:miter lim="800000"/>
            <a:headEnd/>
            <a:tailEnd/>
          </a:ln>
        </p:spPr>
        <p:txBody>
          <a:bodyPr wrap="none">
            <a:spAutoFit/>
          </a:bodyPr>
          <a:lstStyle/>
          <a:p>
            <a:r>
              <a:rPr lang="en-US" sz="1400" dirty="0">
                <a:solidFill>
                  <a:srgbClr val="FF0000"/>
                </a:solidFill>
              </a:rPr>
              <a:t>a</a:t>
            </a:r>
          </a:p>
        </p:txBody>
      </p:sp>
      <p:sp>
        <p:nvSpPr>
          <p:cNvPr id="14360" name="Text Box 8"/>
          <p:cNvSpPr txBox="1">
            <a:spLocks noChangeArrowheads="1"/>
          </p:cNvSpPr>
          <p:nvPr/>
        </p:nvSpPr>
        <p:spPr bwMode="auto">
          <a:xfrm>
            <a:off x="5846233" y="4030133"/>
            <a:ext cx="294334" cy="307777"/>
          </a:xfrm>
          <a:prstGeom prst="rect">
            <a:avLst/>
          </a:prstGeom>
          <a:noFill/>
          <a:ln w="12700">
            <a:noFill/>
            <a:miter lim="800000"/>
            <a:headEnd/>
            <a:tailEnd/>
          </a:ln>
        </p:spPr>
        <p:txBody>
          <a:bodyPr wrap="none">
            <a:spAutoFit/>
          </a:bodyPr>
          <a:lstStyle/>
          <a:p>
            <a:r>
              <a:rPr lang="en-US" sz="1400" dirty="0">
                <a:solidFill>
                  <a:srgbClr val="0000FF"/>
                </a:solidFill>
              </a:rPr>
              <a:t>b</a:t>
            </a:r>
          </a:p>
        </p:txBody>
      </p:sp>
      <p:sp>
        <p:nvSpPr>
          <p:cNvPr id="14361" name="Text Box 8"/>
          <p:cNvSpPr txBox="1">
            <a:spLocks noChangeArrowheads="1"/>
          </p:cNvSpPr>
          <p:nvPr/>
        </p:nvSpPr>
        <p:spPr bwMode="auto">
          <a:xfrm>
            <a:off x="5854700" y="4233333"/>
            <a:ext cx="284515" cy="307777"/>
          </a:xfrm>
          <a:prstGeom prst="rect">
            <a:avLst/>
          </a:prstGeom>
          <a:noFill/>
          <a:ln w="12700">
            <a:noFill/>
            <a:miter lim="800000"/>
            <a:headEnd/>
            <a:tailEnd/>
          </a:ln>
        </p:spPr>
        <p:txBody>
          <a:bodyPr wrap="none">
            <a:spAutoFit/>
          </a:bodyPr>
          <a:lstStyle/>
          <a:p>
            <a:r>
              <a:rPr lang="en-US" sz="1400" dirty="0"/>
              <a:t>c</a:t>
            </a:r>
          </a:p>
        </p:txBody>
      </p:sp>
      <p:sp>
        <p:nvSpPr>
          <p:cNvPr id="14362" name="Text Box 8"/>
          <p:cNvSpPr txBox="1">
            <a:spLocks noChangeArrowheads="1"/>
          </p:cNvSpPr>
          <p:nvPr/>
        </p:nvSpPr>
        <p:spPr bwMode="auto">
          <a:xfrm>
            <a:off x="5962650" y="4826000"/>
            <a:ext cx="1939616" cy="307777"/>
          </a:xfrm>
          <a:prstGeom prst="rect">
            <a:avLst/>
          </a:prstGeom>
          <a:noFill/>
          <a:ln w="12700">
            <a:noFill/>
            <a:miter lim="800000"/>
            <a:headEnd/>
            <a:tailEnd/>
          </a:ln>
        </p:spPr>
        <p:txBody>
          <a:bodyPr wrap="none">
            <a:spAutoFit/>
          </a:bodyPr>
          <a:lstStyle/>
          <a:p>
            <a:r>
              <a:rPr lang="en-US" sz="1400" dirty="0" smtClean="0"/>
              <a:t>PITB </a:t>
            </a:r>
            <a:r>
              <a:rPr lang="en-US" sz="1400" dirty="0"/>
              <a:t>BQ=√(a/c)=1.25</a:t>
            </a:r>
          </a:p>
        </p:txBody>
      </p:sp>
      <p:cxnSp>
        <p:nvCxnSpPr>
          <p:cNvPr id="14363" name="Straight Connector 30"/>
          <p:cNvCxnSpPr>
            <a:cxnSpLocks noChangeShapeType="1"/>
          </p:cNvCxnSpPr>
          <p:nvPr/>
        </p:nvCxnSpPr>
        <p:spPr bwMode="auto">
          <a:xfrm rot="5400000">
            <a:off x="5181600" y="4559300"/>
            <a:ext cx="1447800" cy="0"/>
          </a:xfrm>
          <a:prstGeom prst="line">
            <a:avLst/>
          </a:prstGeom>
          <a:noFill/>
          <a:ln w="12700" algn="ctr">
            <a:solidFill>
              <a:schemeClr val="tx1"/>
            </a:solidFill>
            <a:round/>
            <a:headEnd/>
            <a:tailEnd/>
          </a:ln>
        </p:spPr>
      </p:cxnSp>
      <p:pic>
        <p:nvPicPr>
          <p:cNvPr id="14351" name="Picture 21" descr="DC_005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14400" y="1905000"/>
            <a:ext cx="1295400" cy="971550"/>
          </a:xfrm>
          <a:prstGeom prst="rect">
            <a:avLst/>
          </a:prstGeom>
          <a:noFill/>
          <a:ln w="9525">
            <a:noFill/>
            <a:miter lim="800000"/>
            <a:headEnd/>
            <a:tailEnd/>
          </a:ln>
        </p:spPr>
      </p:pic>
      <p:sp>
        <p:nvSpPr>
          <p:cNvPr id="2" name="TextBox 1"/>
          <p:cNvSpPr txBox="1"/>
          <p:nvPr/>
        </p:nvSpPr>
        <p:spPr>
          <a:xfrm>
            <a:off x="1981200" y="6550223"/>
            <a:ext cx="1422134" cy="307777"/>
          </a:xfrm>
          <a:prstGeom prst="rect">
            <a:avLst/>
          </a:prstGeom>
          <a:noFill/>
        </p:spPr>
        <p:txBody>
          <a:bodyPr wrap="none" rtlCol="0">
            <a:spAutoFit/>
          </a:bodyPr>
          <a:lstStyle/>
          <a:p>
            <a:pPr algn="ctr"/>
            <a:r>
              <a:rPr lang="en-US" sz="1400" b="1" dirty="0" smtClean="0"/>
              <a:t>Yu et al. (2011)</a:t>
            </a:r>
            <a:endParaRPr lang="en-US" sz="1400" b="1" dirty="0"/>
          </a:p>
        </p:txBody>
      </p:sp>
      <p:sp>
        <p:nvSpPr>
          <p:cNvPr id="29" name="Rounded Rectangle 28"/>
          <p:cNvSpPr/>
          <p:nvPr/>
        </p:nvSpPr>
        <p:spPr>
          <a:xfrm>
            <a:off x="228600" y="5752128"/>
            <a:ext cx="8763000" cy="496271"/>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solidFill>
                  <a:schemeClr val="bg1"/>
                </a:solidFill>
              </a:rPr>
              <a:t>Highest power fiber-beam-combined system with good beam quality</a:t>
            </a:r>
          </a:p>
        </p:txBody>
      </p:sp>
    </p:spTree>
    <p:extLst>
      <p:ext uri="{BB962C8B-B14F-4D97-AF65-F5344CB8AC3E}">
        <p14:creationId xmlns:p14="http://schemas.microsoft.com/office/powerpoint/2010/main" val="34905426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8"/>
                                        </p:tgtEl>
                                      </p:cBhvr>
                                    </p:cmd>
                                  </p:childTnLst>
                                </p:cTn>
                              </p:par>
                            </p:childTnLst>
                          </p:cTn>
                        </p:par>
                      </p:childTnLst>
                    </p:cTn>
                  </p:par>
                </p:childTnLst>
              </p:cTn>
              <p:nextCondLst>
                <p:cond evt="onClick" delay="0">
                  <p:tgtEl>
                    <p:spTgt spid="28"/>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28"/>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t>
            </a:r>
            <a:r>
              <a:rPr lang="en-US" baseline="30000" dirty="0" smtClean="0"/>
              <a:t>-</a:t>
            </a:r>
            <a:r>
              <a:rPr lang="en-US" dirty="0" smtClean="0"/>
              <a:t> Stripping Laser Performance Requirements and Challenges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46532828"/>
              </p:ext>
            </p:extLst>
          </p:nvPr>
        </p:nvGraphicFramePr>
        <p:xfrm>
          <a:off x="355600" y="1358899"/>
          <a:ext cx="2379069" cy="3897368"/>
        </p:xfrm>
        <a:graphic>
          <a:graphicData uri="http://schemas.openxmlformats.org/drawingml/2006/table">
            <a:tbl>
              <a:tblPr firstRow="1" bandRow="1">
                <a:tableStyleId>{5C22544A-7EE6-4342-B048-85BDC9FD1C3A}</a:tableStyleId>
              </a:tblPr>
              <a:tblGrid>
                <a:gridCol w="2379069"/>
              </a:tblGrid>
              <a:tr h="609863">
                <a:tc>
                  <a:txBody>
                    <a:bodyPr/>
                    <a:lstStyle/>
                    <a:p>
                      <a:pPr algn="ctr"/>
                      <a:r>
                        <a:rPr lang="en-US" dirty="0" smtClean="0"/>
                        <a:t>Performance</a:t>
                      </a:r>
                      <a:r>
                        <a:rPr lang="en-US" baseline="0" dirty="0" smtClean="0"/>
                        <a:t> requirements</a:t>
                      </a:r>
                      <a:endParaRPr lang="en-US" dirty="0"/>
                    </a:p>
                  </a:txBody>
                  <a:tcPr/>
                </a:tc>
              </a:tr>
              <a:tr h="401321">
                <a:tc>
                  <a:txBody>
                    <a:bodyPr/>
                    <a:lstStyle/>
                    <a:p>
                      <a:r>
                        <a:rPr lang="en-US" sz="1400" b="1" i="0" dirty="0" smtClean="0">
                          <a:latin typeface="Arial"/>
                          <a:cs typeface="Arial"/>
                        </a:rPr>
                        <a:t>Diffraction</a:t>
                      </a:r>
                      <a:r>
                        <a:rPr lang="en-US" sz="1400" b="1" i="0" baseline="0" dirty="0" smtClean="0">
                          <a:latin typeface="Arial"/>
                          <a:cs typeface="Arial"/>
                        </a:rPr>
                        <a:t> limited BQ</a:t>
                      </a:r>
                      <a:endParaRPr lang="en-US" sz="1400" b="1" i="0" dirty="0">
                        <a:latin typeface="Arial"/>
                        <a:cs typeface="Arial"/>
                      </a:endParaRPr>
                    </a:p>
                  </a:txBody>
                  <a:tcPr/>
                </a:tc>
              </a:tr>
              <a:tr h="544567">
                <a:tc>
                  <a:txBody>
                    <a:bodyPr/>
                    <a:lstStyle/>
                    <a:p>
                      <a:r>
                        <a:rPr lang="en-US" sz="1400" b="1" i="0" dirty="0" smtClean="0">
                          <a:latin typeface="Arial"/>
                          <a:cs typeface="Arial"/>
                        </a:rPr>
                        <a:t>Transform</a:t>
                      </a:r>
                      <a:r>
                        <a:rPr lang="en-US" sz="1400" b="1" i="0" baseline="0" dirty="0" smtClean="0">
                          <a:latin typeface="Arial"/>
                          <a:cs typeface="Arial"/>
                        </a:rPr>
                        <a:t>-limited pulses</a:t>
                      </a:r>
                      <a:endParaRPr lang="en-US" sz="1400" b="1" i="0" dirty="0">
                        <a:latin typeface="Arial"/>
                        <a:cs typeface="Arial"/>
                      </a:endParaRPr>
                    </a:p>
                  </a:txBody>
                  <a:tcPr/>
                </a:tc>
              </a:tr>
              <a:tr h="696986">
                <a:tc>
                  <a:txBody>
                    <a:bodyPr/>
                    <a:lstStyle/>
                    <a:p>
                      <a:r>
                        <a:rPr lang="en-US" sz="1400" b="1" i="0" dirty="0" smtClean="0">
                          <a:latin typeface="Arial"/>
                          <a:cs typeface="Arial"/>
                        </a:rPr>
                        <a:t>Temporal</a:t>
                      </a:r>
                      <a:r>
                        <a:rPr lang="en-US" sz="1400" b="1" i="0" baseline="0" dirty="0" smtClean="0">
                          <a:latin typeface="Arial"/>
                          <a:cs typeface="Arial"/>
                        </a:rPr>
                        <a:t> waveform (10’s </a:t>
                      </a:r>
                      <a:r>
                        <a:rPr lang="en-US" sz="1400" b="1" i="0" baseline="0" dirty="0" err="1" smtClean="0">
                          <a:latin typeface="Arial"/>
                          <a:cs typeface="Arial"/>
                        </a:rPr>
                        <a:t>ps</a:t>
                      </a:r>
                      <a:r>
                        <a:rPr lang="en-US" sz="1400" b="1" i="0" baseline="0" dirty="0" smtClean="0">
                          <a:latin typeface="Arial"/>
                          <a:cs typeface="Arial"/>
                        </a:rPr>
                        <a:t> pulses in </a:t>
                      </a:r>
                      <a:r>
                        <a:rPr lang="en-US" sz="1400" b="1" i="0" baseline="0" dirty="0" err="1" smtClean="0">
                          <a:latin typeface="Arial"/>
                          <a:cs typeface="Arial"/>
                        </a:rPr>
                        <a:t>macropulse</a:t>
                      </a:r>
                      <a:r>
                        <a:rPr lang="en-US" sz="1400" b="1" i="0" baseline="0" dirty="0" smtClean="0">
                          <a:latin typeface="Arial"/>
                          <a:cs typeface="Arial"/>
                        </a:rPr>
                        <a:t>, high peak power)</a:t>
                      </a:r>
                      <a:endParaRPr lang="en-US" sz="1400" b="1" i="0" dirty="0">
                        <a:latin typeface="Arial"/>
                        <a:cs typeface="Arial"/>
                      </a:endParaRPr>
                    </a:p>
                  </a:txBody>
                  <a:tcPr/>
                </a:tc>
              </a:tr>
              <a:tr h="544567">
                <a:tc>
                  <a:txBody>
                    <a:bodyPr/>
                    <a:lstStyle/>
                    <a:p>
                      <a:r>
                        <a:rPr lang="en-US" sz="1400" b="1" i="0" dirty="0" smtClean="0">
                          <a:latin typeface="Arial"/>
                          <a:cs typeface="Arial"/>
                        </a:rPr>
                        <a:t>Large energy per </a:t>
                      </a:r>
                      <a:r>
                        <a:rPr lang="en-US" sz="1400" b="1" i="0" dirty="0" err="1" smtClean="0">
                          <a:latin typeface="Arial"/>
                          <a:cs typeface="Arial"/>
                        </a:rPr>
                        <a:t>macropulse</a:t>
                      </a:r>
                      <a:endParaRPr lang="en-US" sz="1400" b="1" i="0" dirty="0">
                        <a:latin typeface="Arial"/>
                        <a:cs typeface="Arial"/>
                      </a:endParaRPr>
                    </a:p>
                  </a:txBody>
                  <a:tcPr/>
                </a:tc>
              </a:tr>
              <a:tr h="490746">
                <a:tc>
                  <a:txBody>
                    <a:bodyPr/>
                    <a:lstStyle/>
                    <a:p>
                      <a:r>
                        <a:rPr lang="en-US" sz="1400" b="1" i="0" dirty="0" smtClean="0">
                          <a:latin typeface="Arial"/>
                          <a:cs typeface="Arial"/>
                        </a:rPr>
                        <a:t>Linearly polarized</a:t>
                      </a:r>
                      <a:endParaRPr lang="en-US" sz="1400" b="1" i="0" dirty="0">
                        <a:latin typeface="Arial"/>
                        <a:cs typeface="Arial"/>
                      </a:endParaRPr>
                    </a:p>
                  </a:txBody>
                  <a:tcPr/>
                </a:tc>
              </a:tr>
              <a:tr h="544567">
                <a:tc>
                  <a:txBody>
                    <a:bodyPr/>
                    <a:lstStyle/>
                    <a:p>
                      <a:r>
                        <a:rPr lang="en-US" sz="1400" b="1" i="0" dirty="0" smtClean="0">
                          <a:latin typeface="Arial"/>
                          <a:cs typeface="Arial"/>
                        </a:rPr>
                        <a:t>High average power</a:t>
                      </a:r>
                      <a:endParaRPr lang="en-US" sz="1400" b="1" i="0" dirty="0">
                        <a:latin typeface="Arial"/>
                        <a:cs typeface="Arial"/>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39636995"/>
              </p:ext>
            </p:extLst>
          </p:nvPr>
        </p:nvGraphicFramePr>
        <p:xfrm>
          <a:off x="4066275" y="2166366"/>
          <a:ext cx="1591575" cy="2403312"/>
        </p:xfrm>
        <a:graphic>
          <a:graphicData uri="http://schemas.openxmlformats.org/drawingml/2006/table">
            <a:tbl>
              <a:tblPr firstRow="1" bandRow="1">
                <a:tableStyleId>{5C22544A-7EE6-4342-B048-85BDC9FD1C3A}</a:tableStyleId>
              </a:tblPr>
              <a:tblGrid>
                <a:gridCol w="1591575"/>
              </a:tblGrid>
              <a:tr h="600828">
                <a:tc>
                  <a:txBody>
                    <a:bodyPr/>
                    <a:lstStyle/>
                    <a:p>
                      <a:pPr algn="ctr"/>
                      <a:r>
                        <a:rPr lang="en-US" dirty="0" smtClean="0"/>
                        <a:t>Challenges</a:t>
                      </a:r>
                      <a:endParaRPr lang="en-US" dirty="0"/>
                    </a:p>
                  </a:txBody>
                  <a:tcPr/>
                </a:tc>
              </a:tr>
              <a:tr h="600828">
                <a:tc>
                  <a:txBody>
                    <a:bodyPr/>
                    <a:lstStyle/>
                    <a:p>
                      <a:r>
                        <a:rPr lang="en-US" sz="1400" b="1" i="0" dirty="0" smtClean="0">
                          <a:latin typeface="Arial"/>
                          <a:cs typeface="Arial"/>
                        </a:rPr>
                        <a:t>Managing</a:t>
                      </a:r>
                      <a:r>
                        <a:rPr lang="en-US" sz="1400" b="1" i="0" baseline="0" dirty="0" smtClean="0">
                          <a:latin typeface="Arial"/>
                          <a:cs typeface="Arial"/>
                        </a:rPr>
                        <a:t> thermo-optics</a:t>
                      </a:r>
                      <a:endParaRPr lang="en-US" sz="1400" b="1" i="0" dirty="0">
                        <a:latin typeface="Arial"/>
                        <a:cs typeface="Arial"/>
                      </a:endParaRPr>
                    </a:p>
                  </a:txBody>
                  <a:tcPr/>
                </a:tc>
              </a:tr>
              <a:tr h="600828">
                <a:tc>
                  <a:txBody>
                    <a:bodyPr/>
                    <a:lstStyle/>
                    <a:p>
                      <a:r>
                        <a:rPr lang="en-US" sz="1400" b="1" i="0" dirty="0" smtClean="0">
                          <a:latin typeface="Arial"/>
                          <a:cs typeface="Arial"/>
                        </a:rPr>
                        <a:t>Managing</a:t>
                      </a:r>
                      <a:r>
                        <a:rPr lang="en-US" sz="1400" b="1" i="0" baseline="0" dirty="0" smtClean="0">
                          <a:latin typeface="Arial"/>
                          <a:cs typeface="Arial"/>
                        </a:rPr>
                        <a:t> nonlinearities</a:t>
                      </a:r>
                      <a:endParaRPr lang="en-US" sz="1400" b="1" i="0" dirty="0">
                        <a:latin typeface="Arial"/>
                        <a:cs typeface="Arial"/>
                      </a:endParaRPr>
                    </a:p>
                  </a:txBody>
                  <a:tcPr/>
                </a:tc>
              </a:tr>
              <a:tr h="600828">
                <a:tc>
                  <a:txBody>
                    <a:bodyPr/>
                    <a:lstStyle/>
                    <a:p>
                      <a:r>
                        <a:rPr lang="en-US" sz="1400" b="1" i="0" dirty="0" smtClean="0">
                          <a:latin typeface="Arial"/>
                          <a:cs typeface="Arial"/>
                        </a:rPr>
                        <a:t>Cost/Complexity</a:t>
                      </a:r>
                      <a:endParaRPr lang="en-US" sz="1400" b="1" i="0" dirty="0">
                        <a:latin typeface="Arial"/>
                        <a:cs typeface="Arial"/>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01649325"/>
              </p:ext>
            </p:extLst>
          </p:nvPr>
        </p:nvGraphicFramePr>
        <p:xfrm>
          <a:off x="6796314" y="1689643"/>
          <a:ext cx="1814286" cy="3448404"/>
        </p:xfrm>
        <a:graphic>
          <a:graphicData uri="http://schemas.openxmlformats.org/drawingml/2006/table">
            <a:tbl>
              <a:tblPr firstRow="1" bandRow="1">
                <a:tableStyleId>{5C22544A-7EE6-4342-B048-85BDC9FD1C3A}</a:tableStyleId>
              </a:tblPr>
              <a:tblGrid>
                <a:gridCol w="1814286"/>
              </a:tblGrid>
              <a:tr h="866665">
                <a:tc>
                  <a:txBody>
                    <a:bodyPr/>
                    <a:lstStyle/>
                    <a:p>
                      <a:pPr algn="ctr"/>
                      <a:r>
                        <a:rPr lang="en-US" dirty="0" smtClean="0"/>
                        <a:t>Laser</a:t>
                      </a:r>
                      <a:r>
                        <a:rPr lang="en-US" baseline="0" dirty="0" smtClean="0"/>
                        <a:t> technology attributes</a:t>
                      </a:r>
                      <a:endParaRPr lang="en-US" dirty="0"/>
                    </a:p>
                  </a:txBody>
                  <a:tcPr/>
                </a:tc>
              </a:tr>
              <a:tr h="600828">
                <a:tc>
                  <a:txBody>
                    <a:bodyPr/>
                    <a:lstStyle/>
                    <a:p>
                      <a:r>
                        <a:rPr lang="en-US" sz="1400" b="1" i="0" dirty="0" smtClean="0">
                          <a:latin typeface="Arial"/>
                          <a:cs typeface="Arial"/>
                        </a:rPr>
                        <a:t>Excellent thermo-optic</a:t>
                      </a:r>
                      <a:r>
                        <a:rPr lang="en-US" sz="1400" b="1" i="0" baseline="0" dirty="0" smtClean="0">
                          <a:latin typeface="Arial"/>
                          <a:cs typeface="Arial"/>
                        </a:rPr>
                        <a:t> performance</a:t>
                      </a:r>
                      <a:endParaRPr lang="en-US" sz="1400" b="1" i="0" dirty="0">
                        <a:latin typeface="Arial"/>
                        <a:cs typeface="Arial"/>
                      </a:endParaRPr>
                    </a:p>
                  </a:txBody>
                  <a:tcPr/>
                </a:tc>
              </a:tr>
              <a:tr h="600828">
                <a:tc>
                  <a:txBody>
                    <a:bodyPr/>
                    <a:lstStyle/>
                    <a:p>
                      <a:r>
                        <a:rPr lang="en-US" sz="1400" b="1" i="0" dirty="0" smtClean="0">
                          <a:latin typeface="Arial"/>
                          <a:cs typeface="Arial"/>
                        </a:rPr>
                        <a:t>High efficiency</a:t>
                      </a:r>
                      <a:endParaRPr lang="en-US" sz="1400" b="1" i="0" dirty="0">
                        <a:latin typeface="Arial"/>
                        <a:cs typeface="Arial"/>
                      </a:endParaRPr>
                    </a:p>
                  </a:txBody>
                  <a:tcPr/>
                </a:tc>
              </a:tr>
              <a:tr h="600828">
                <a:tc>
                  <a:txBody>
                    <a:bodyPr/>
                    <a:lstStyle/>
                    <a:p>
                      <a:r>
                        <a:rPr lang="en-US" sz="1400" b="1" i="0" dirty="0" smtClean="0">
                          <a:latin typeface="Arial"/>
                          <a:cs typeface="Arial"/>
                        </a:rPr>
                        <a:t>Low</a:t>
                      </a:r>
                      <a:r>
                        <a:rPr lang="en-US" sz="1400" b="1" i="0" baseline="0" dirty="0" smtClean="0">
                          <a:latin typeface="Arial"/>
                          <a:cs typeface="Arial"/>
                        </a:rPr>
                        <a:t> nonlinearity</a:t>
                      </a:r>
                      <a:endParaRPr lang="en-US" sz="1400" b="1" i="0" dirty="0">
                        <a:latin typeface="Arial"/>
                        <a:cs typeface="Arial"/>
                      </a:endParaRPr>
                    </a:p>
                  </a:txBody>
                  <a:tcPr/>
                </a:tc>
              </a:tr>
              <a:tr h="600828">
                <a:tc>
                  <a:txBody>
                    <a:bodyPr/>
                    <a:lstStyle/>
                    <a:p>
                      <a:r>
                        <a:rPr lang="en-US" sz="1400" b="1" i="0" dirty="0" smtClean="0">
                          <a:latin typeface="Arial"/>
                          <a:cs typeface="Arial"/>
                        </a:rPr>
                        <a:t>Long</a:t>
                      </a:r>
                      <a:r>
                        <a:rPr lang="en-US" sz="1400" b="1" i="0" baseline="0" dirty="0" smtClean="0">
                          <a:latin typeface="Arial"/>
                          <a:cs typeface="Arial"/>
                        </a:rPr>
                        <a:t> upper-state lifetime and high energy storage</a:t>
                      </a:r>
                      <a:endParaRPr lang="en-US" sz="1400" b="1" i="0" dirty="0">
                        <a:latin typeface="Arial"/>
                        <a:cs typeface="Arial"/>
                      </a:endParaRPr>
                    </a:p>
                  </a:txBody>
                  <a:tcPr/>
                </a:tc>
              </a:tr>
            </a:tbl>
          </a:graphicData>
        </a:graphic>
      </p:graphicFrame>
      <p:cxnSp>
        <p:nvCxnSpPr>
          <p:cNvPr id="8" name="Straight Arrow Connector 7"/>
          <p:cNvCxnSpPr/>
          <p:nvPr/>
        </p:nvCxnSpPr>
        <p:spPr>
          <a:xfrm>
            <a:off x="2717800" y="2159000"/>
            <a:ext cx="1333500" cy="838200"/>
          </a:xfrm>
          <a:prstGeom prst="straightConnector1">
            <a:avLst/>
          </a:prstGeom>
          <a:ln w="190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30500" y="2184400"/>
            <a:ext cx="1333500" cy="1473200"/>
          </a:xfrm>
          <a:prstGeom prst="straightConnector1">
            <a:avLst/>
          </a:prstGeom>
          <a:ln w="190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05100" y="2692400"/>
            <a:ext cx="1308100" cy="939800"/>
          </a:xfrm>
          <a:prstGeom prst="straightConnector1">
            <a:avLst/>
          </a:prstGeom>
          <a:ln w="190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p:cNvCxnSpPr>
          <p:nvPr/>
        </p:nvCxnSpPr>
        <p:spPr>
          <a:xfrm>
            <a:off x="2734669" y="3307583"/>
            <a:ext cx="1316631" cy="362717"/>
          </a:xfrm>
          <a:prstGeom prst="straightConnector1">
            <a:avLst/>
          </a:prstGeom>
          <a:ln w="190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30500" y="3987800"/>
            <a:ext cx="1308100" cy="254000"/>
          </a:xfrm>
          <a:prstGeom prst="straightConnector1">
            <a:avLst/>
          </a:prstGeom>
          <a:ln w="190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730500" y="2971800"/>
            <a:ext cx="1346200" cy="1562100"/>
          </a:xfrm>
          <a:prstGeom prst="straightConnector1">
            <a:avLst/>
          </a:prstGeom>
          <a:ln w="190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743200" y="4267200"/>
            <a:ext cx="1270000" cy="736600"/>
          </a:xfrm>
          <a:prstGeom prst="straightConnector1">
            <a:avLst/>
          </a:prstGeom>
          <a:ln w="190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743200" y="2997200"/>
            <a:ext cx="1320800" cy="2006600"/>
          </a:xfrm>
          <a:prstGeom prst="straightConnector1">
            <a:avLst/>
          </a:prstGeom>
          <a:ln w="190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575300" y="2882900"/>
            <a:ext cx="1244600" cy="114300"/>
          </a:xfrm>
          <a:prstGeom prst="straightConnector1">
            <a:avLst/>
          </a:prstGeom>
          <a:ln w="190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562600" y="3009900"/>
            <a:ext cx="1257300" cy="558800"/>
          </a:xfrm>
          <a:prstGeom prst="straightConnector1">
            <a:avLst/>
          </a:prstGeom>
          <a:ln w="190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88000" y="3619500"/>
            <a:ext cx="1193800" cy="495300"/>
          </a:xfrm>
          <a:prstGeom prst="straightConnector1">
            <a:avLst/>
          </a:prstGeom>
          <a:ln w="190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562600" y="4216400"/>
            <a:ext cx="1257300" cy="533400"/>
          </a:xfrm>
          <a:prstGeom prst="straightConnector1">
            <a:avLst/>
          </a:prstGeom>
          <a:ln w="190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575300" y="3568700"/>
            <a:ext cx="1193800" cy="647700"/>
          </a:xfrm>
          <a:prstGeom prst="straightConnector1">
            <a:avLst/>
          </a:prstGeom>
          <a:ln w="190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104900" y="5549900"/>
            <a:ext cx="7264400" cy="646331"/>
          </a:xfrm>
          <a:prstGeom prst="rect">
            <a:avLst/>
          </a:prstGeom>
          <a:solidFill>
            <a:schemeClr val="accent5"/>
          </a:solidFill>
          <a:ln>
            <a:solidFill>
              <a:schemeClr val="tx1"/>
            </a:solidFill>
          </a:ln>
        </p:spPr>
        <p:txBody>
          <a:bodyPr wrap="square" rtlCol="0">
            <a:spAutoFit/>
          </a:bodyPr>
          <a:lstStyle/>
          <a:p>
            <a:pPr algn="ctr"/>
            <a:r>
              <a:rPr lang="en-US" b="1" dirty="0" smtClean="0"/>
              <a:t>Cryogenic </a:t>
            </a:r>
            <a:r>
              <a:rPr lang="en-US" b="1" dirty="0" err="1" smtClean="0"/>
              <a:t>Yb</a:t>
            </a:r>
            <a:r>
              <a:rPr lang="en-US" b="1" dirty="0" smtClean="0"/>
              <a:t> laser technology has attractive laser technology attributes needed to meet H- stripping requirements</a:t>
            </a:r>
            <a:endParaRPr lang="en-US" b="1" dirty="0"/>
          </a:p>
        </p:txBody>
      </p:sp>
      <p:cxnSp>
        <p:nvCxnSpPr>
          <p:cNvPr id="20" name="Straight Arrow Connector 19"/>
          <p:cNvCxnSpPr>
            <a:stCxn id="4" idx="3"/>
          </p:cNvCxnSpPr>
          <p:nvPr/>
        </p:nvCxnSpPr>
        <p:spPr>
          <a:xfrm>
            <a:off x="2734669" y="3307583"/>
            <a:ext cx="1291231" cy="908817"/>
          </a:xfrm>
          <a:prstGeom prst="straightConnector1">
            <a:avLst/>
          </a:prstGeom>
          <a:ln w="190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455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09600" y="1143000"/>
            <a:ext cx="7924800" cy="4648200"/>
          </a:xfrm>
        </p:spPr>
        <p:txBody>
          <a:bodyPr/>
          <a:lstStyle/>
          <a:p>
            <a:r>
              <a:rPr lang="en-US" u="sng" dirty="0" smtClean="0"/>
              <a:t>Goal</a:t>
            </a:r>
            <a:r>
              <a:rPr lang="en-US" dirty="0" smtClean="0"/>
              <a:t>: Many laser applications require</a:t>
            </a:r>
          </a:p>
          <a:p>
            <a:pPr lvl="1">
              <a:lnSpc>
                <a:spcPct val="100000"/>
              </a:lnSpc>
            </a:pPr>
            <a:r>
              <a:rPr lang="en-US" dirty="0" smtClean="0">
                <a:solidFill>
                  <a:srgbClr val="000000"/>
                </a:solidFill>
              </a:rPr>
              <a:t>High average and peak power</a:t>
            </a:r>
          </a:p>
          <a:p>
            <a:pPr lvl="1">
              <a:lnSpc>
                <a:spcPct val="100000"/>
              </a:lnSpc>
            </a:pPr>
            <a:r>
              <a:rPr lang="en-US" dirty="0" smtClean="0">
                <a:solidFill>
                  <a:srgbClr val="000000"/>
                </a:solidFill>
              </a:rPr>
              <a:t>Near-diffraction-limited beam quality</a:t>
            </a:r>
          </a:p>
          <a:p>
            <a:pPr lvl="1">
              <a:lnSpc>
                <a:spcPct val="100000"/>
              </a:lnSpc>
            </a:pPr>
            <a:r>
              <a:rPr lang="en-US" dirty="0" smtClean="0">
                <a:solidFill>
                  <a:srgbClr val="000000"/>
                </a:solidFill>
              </a:rPr>
              <a:t>Manageable size</a:t>
            </a:r>
          </a:p>
          <a:p>
            <a:pPr lvl="1">
              <a:lnSpc>
                <a:spcPct val="100000"/>
              </a:lnSpc>
            </a:pPr>
            <a:r>
              <a:rPr lang="en-US" dirty="0" smtClean="0">
                <a:solidFill>
                  <a:srgbClr val="000000"/>
                </a:solidFill>
              </a:rPr>
              <a:t>High efficiency</a:t>
            </a:r>
            <a:endParaRPr lang="en-US" sz="1200" dirty="0">
              <a:solidFill>
                <a:srgbClr val="000000"/>
              </a:solidFill>
            </a:endParaRPr>
          </a:p>
          <a:p>
            <a:pPr lvl="1">
              <a:lnSpc>
                <a:spcPct val="100000"/>
              </a:lnSpc>
            </a:pPr>
            <a:endParaRPr lang="en-US" sz="1100" u="sng" dirty="0" smtClean="0"/>
          </a:p>
          <a:p>
            <a:r>
              <a:rPr lang="en-US" u="sng" dirty="0" smtClean="0"/>
              <a:t>Challenges</a:t>
            </a:r>
          </a:p>
          <a:p>
            <a:pPr lvl="1"/>
            <a:r>
              <a:rPr lang="en-US" dirty="0" smtClean="0">
                <a:solidFill>
                  <a:srgbClr val="000000"/>
                </a:solidFill>
                <a:ea typeface="ＭＳ Ｐゴシック" charset="-128"/>
                <a:cs typeface="ＭＳ Ｐゴシック" charset="-128"/>
              </a:rPr>
              <a:t>Average power and beam quality of solid-state lasers are generally limited by thermo-optic effects </a:t>
            </a:r>
          </a:p>
          <a:p>
            <a:pPr lvl="1"/>
            <a:r>
              <a:rPr lang="en-US" dirty="0" smtClean="0">
                <a:solidFill>
                  <a:srgbClr val="000000"/>
                </a:solidFill>
                <a:ea typeface="ＭＳ Ｐゴシック" charset="-128"/>
                <a:cs typeface="ＭＳ Ｐゴシック" charset="-128"/>
              </a:rPr>
              <a:t>Size and cost of solid-state laser systems generally driven by low efficiency</a:t>
            </a:r>
          </a:p>
          <a:p>
            <a:pPr lvl="2"/>
            <a:r>
              <a:rPr lang="en-US" dirty="0" smtClean="0">
                <a:solidFill>
                  <a:srgbClr val="000000"/>
                </a:solidFill>
              </a:rPr>
              <a:t>Lower efficiency systems require more pump lasers, larger power supplies, and larger cooling systems</a:t>
            </a:r>
          </a:p>
          <a:p>
            <a:endParaRPr lang="en-US" dirty="0" smtClean="0"/>
          </a:p>
        </p:txBody>
      </p:sp>
      <p:sp>
        <p:nvSpPr>
          <p:cNvPr id="2" name="Title 1"/>
          <p:cNvSpPr>
            <a:spLocks noGrp="1"/>
          </p:cNvSpPr>
          <p:nvPr>
            <p:ph type="title"/>
          </p:nvPr>
        </p:nvSpPr>
        <p:spPr/>
        <p:txBody>
          <a:bodyPr/>
          <a:lstStyle/>
          <a:p>
            <a:r>
              <a:rPr lang="en-US" dirty="0" smtClean="0"/>
              <a:t>Motivation</a:t>
            </a:r>
            <a:endParaRPr lang="en-US" dirty="0"/>
          </a:p>
        </p:txBody>
      </p:sp>
      <p:graphicFrame>
        <p:nvGraphicFramePr>
          <p:cNvPr id="4" name="Diagram 3"/>
          <p:cNvGraphicFramePr/>
          <p:nvPr>
            <p:extLst>
              <p:ext uri="{D42A27DB-BD31-4B8C-83A1-F6EECF244321}">
                <p14:modId xmlns:p14="http://schemas.microsoft.com/office/powerpoint/2010/main" val="2575620902"/>
              </p:ext>
            </p:extLst>
          </p:nvPr>
        </p:nvGraphicFramePr>
        <p:xfrm>
          <a:off x="6096000" y="1447800"/>
          <a:ext cx="2590800" cy="172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57200" y="5486400"/>
            <a:ext cx="8229600" cy="7620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t>Cryogenically cooled </a:t>
            </a:r>
            <a:r>
              <a:rPr lang="en-US" sz="2000" b="1" dirty="0" err="1" smtClean="0"/>
              <a:t>Yb</a:t>
            </a:r>
            <a:r>
              <a:rPr lang="en-US" sz="2000" b="1" dirty="0" smtClean="0"/>
              <a:t> lasers offer the most promise </a:t>
            </a:r>
          </a:p>
          <a:p>
            <a:pPr algn="ctr"/>
            <a:r>
              <a:rPr lang="en-US" sz="2000" b="1" dirty="0" smtClean="0"/>
              <a:t>in addressing these challenges.</a:t>
            </a:r>
            <a:endParaRPr lang="en-US" sz="2000" b="1" dirty="0"/>
          </a:p>
        </p:txBody>
      </p:sp>
    </p:spTree>
    <p:extLst>
      <p:ext uri="{BB962C8B-B14F-4D97-AF65-F5344CB8AC3E}">
        <p14:creationId xmlns:p14="http://schemas.microsoft.com/office/powerpoint/2010/main" val="3135512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bwMode="auto">
          <a:xfrm>
            <a:off x="304800" y="1066800"/>
            <a:ext cx="8382000" cy="2070725"/>
          </a:xfrm>
          <a:prstGeom prst="roundRect">
            <a:avLst/>
          </a:prstGeom>
          <a:solidFill>
            <a:schemeClr val="bg1">
              <a:lumMod val="95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Thermo-optic Properties at </a:t>
            </a:r>
            <a:br>
              <a:rPr lang="en-US" dirty="0" smtClean="0"/>
            </a:br>
            <a:r>
              <a:rPr lang="en-US" dirty="0" smtClean="0"/>
              <a:t>Cryogenic Temperature</a:t>
            </a:r>
            <a:endParaRPr lang="en-US" dirty="0"/>
          </a:p>
        </p:txBody>
      </p:sp>
      <p:grpSp>
        <p:nvGrpSpPr>
          <p:cNvPr id="52" name="Group 51"/>
          <p:cNvGrpSpPr/>
          <p:nvPr/>
        </p:nvGrpSpPr>
        <p:grpSpPr>
          <a:xfrm>
            <a:off x="4038600" y="1953323"/>
            <a:ext cx="1219200" cy="757611"/>
            <a:chOff x="3429000" y="1871285"/>
            <a:chExt cx="1219200" cy="757611"/>
          </a:xfrm>
        </p:grpSpPr>
        <p:sp>
          <p:nvSpPr>
            <p:cNvPr id="22" name="Oval 21"/>
            <p:cNvSpPr/>
            <p:nvPr/>
          </p:nvSpPr>
          <p:spPr>
            <a:xfrm>
              <a:off x="4114800" y="2171696"/>
              <a:ext cx="457200" cy="304800"/>
            </a:xfrm>
            <a:prstGeom prst="ellipse">
              <a:avLst/>
            </a:prstGeom>
            <a:blipFill>
              <a:blip r:embed="rId3" cstate="print"/>
              <a:stretch>
                <a:fillRect/>
              </a:stretch>
            </a:blipFill>
            <a:ln w="12700">
              <a:solidFill>
                <a:schemeClr val="tx1"/>
              </a:solidFill>
            </a:ln>
            <a:scene3d>
              <a:camera prst="isometricOffAxis1Right"/>
              <a:lightRig rig="soft" dir="t"/>
            </a:scene3d>
            <a:sp3d extrusionH="2222500">
              <a:extrusionClr>
                <a:srgbClr val="66FF99"/>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0" name="Rectangle 19"/>
            <p:cNvSpPr/>
            <p:nvPr/>
          </p:nvSpPr>
          <p:spPr>
            <a:xfrm>
              <a:off x="3429000" y="2400536"/>
              <a:ext cx="1219200" cy="228360"/>
            </a:xfrm>
            <a:prstGeom prst="rect">
              <a:avLst/>
            </a:prstGeom>
            <a:solidFill>
              <a:srgbClr val="C89800"/>
            </a:solidFill>
            <a:ln w="12700">
              <a:noFill/>
            </a:ln>
            <a:scene3d>
              <a:camera prst="isometricOffAxis1Right"/>
              <a:lightRig rig="flat" dir="t"/>
            </a:scene3d>
            <a:sp3d extrusionH="635000" contourW="12700" prstMaterial="matte">
              <a:extrusionClr>
                <a:srgbClr val="C89800"/>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1" name="Rectangle 20"/>
            <p:cNvSpPr/>
            <p:nvPr/>
          </p:nvSpPr>
          <p:spPr>
            <a:xfrm>
              <a:off x="3664974" y="1871285"/>
              <a:ext cx="707923" cy="548063"/>
            </a:xfrm>
            <a:prstGeom prst="rect">
              <a:avLst/>
            </a:prstGeom>
            <a:solidFill>
              <a:srgbClr val="D2DCF2">
                <a:alpha val="80000"/>
              </a:srgbClr>
            </a:solidFill>
            <a:ln w="12700">
              <a:noFill/>
            </a:ln>
            <a:scene3d>
              <a:camera prst="isometricOffAxis1Right"/>
              <a:lightRig rig="flat" dir="t"/>
            </a:scene3d>
            <a:sp3d extrusionH="635000" contourW="12700" prstMaterial="matte">
              <a:extrusionClr>
                <a:schemeClr val="accent1">
                  <a:lumMod val="20000"/>
                  <a:lumOff val="80000"/>
                </a:schemeClr>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 name="Oval 4"/>
            <p:cNvSpPr/>
            <p:nvPr/>
          </p:nvSpPr>
          <p:spPr>
            <a:xfrm>
              <a:off x="4114800" y="2171696"/>
              <a:ext cx="457200" cy="304800"/>
            </a:xfrm>
            <a:prstGeom prst="ellipse">
              <a:avLst/>
            </a:prstGeom>
            <a:blipFill>
              <a:blip r:embed="rId3" cstate="print">
                <a:lum/>
              </a:blip>
              <a:stretch>
                <a:fillRect/>
              </a:stretch>
            </a:blipFill>
            <a:ln w="12700">
              <a:solidFill>
                <a:schemeClr val="tx1"/>
              </a:solidFill>
            </a:ln>
            <a:scene3d>
              <a:camera prst="isometricOffAxis1Right"/>
              <a:lightRig rig="soft" dir="t"/>
            </a:scene3d>
            <a:sp3d extrusionH="762000">
              <a:extrusionClr>
                <a:srgbClr val="66FF99"/>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nvGrpSpPr>
          <p:cNvPr id="54" name="Group 53"/>
          <p:cNvGrpSpPr/>
          <p:nvPr/>
        </p:nvGrpSpPr>
        <p:grpSpPr>
          <a:xfrm>
            <a:off x="1219200" y="1952113"/>
            <a:ext cx="1219200" cy="1066800"/>
            <a:chOff x="1219200" y="1870075"/>
            <a:chExt cx="1219200" cy="1066800"/>
          </a:xfrm>
        </p:grpSpPr>
        <p:grpSp>
          <p:nvGrpSpPr>
            <p:cNvPr id="14" name="Group 13"/>
            <p:cNvGrpSpPr/>
            <p:nvPr/>
          </p:nvGrpSpPr>
          <p:grpSpPr>
            <a:xfrm>
              <a:off x="1219200" y="1870075"/>
              <a:ext cx="1219200" cy="1066800"/>
              <a:chOff x="3810000" y="2209800"/>
              <a:chExt cx="1219200" cy="1066800"/>
            </a:xfrm>
          </p:grpSpPr>
          <p:grpSp>
            <p:nvGrpSpPr>
              <p:cNvPr id="11" name="Group 10"/>
              <p:cNvGrpSpPr/>
              <p:nvPr/>
            </p:nvGrpSpPr>
            <p:grpSpPr>
              <a:xfrm>
                <a:off x="3810000" y="2209800"/>
                <a:ext cx="1219200" cy="762000"/>
                <a:chOff x="4495800" y="2362200"/>
                <a:chExt cx="2362200" cy="1271336"/>
              </a:xfrm>
            </p:grpSpPr>
            <p:sp>
              <p:nvSpPr>
                <p:cNvPr id="12" name="Rectangle 11"/>
                <p:cNvSpPr/>
                <p:nvPr/>
              </p:nvSpPr>
              <p:spPr>
                <a:xfrm>
                  <a:off x="4495800" y="3252536"/>
                  <a:ext cx="2362200" cy="381000"/>
                </a:xfrm>
                <a:prstGeom prst="rect">
                  <a:avLst/>
                </a:prstGeom>
                <a:solidFill>
                  <a:srgbClr val="C89800"/>
                </a:solidFill>
                <a:ln w="12700">
                  <a:noFill/>
                </a:ln>
                <a:scene3d>
                  <a:camera prst="isometricOffAxis1Right"/>
                  <a:lightRig rig="flat" dir="t"/>
                </a:scene3d>
                <a:sp3d extrusionH="635000" contourW="12700" prstMaterial="matte">
                  <a:extrusionClr>
                    <a:srgbClr val="C89800"/>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 name="Rectangle 12"/>
                <p:cNvSpPr/>
                <p:nvPr/>
              </p:nvSpPr>
              <p:spPr>
                <a:xfrm>
                  <a:off x="4953000" y="2362200"/>
                  <a:ext cx="1371600" cy="914400"/>
                </a:xfrm>
                <a:prstGeom prst="rect">
                  <a:avLst/>
                </a:prstGeom>
                <a:blipFill>
                  <a:blip r:embed="rId4" cstate="print">
                    <a:lum bright="24000" contrast="23000"/>
                  </a:blip>
                  <a:stretch>
                    <a:fillRect/>
                  </a:stretch>
                </a:blipFill>
                <a:ln w="12700">
                  <a:noFill/>
                </a:ln>
                <a:scene3d>
                  <a:camera prst="isometricOffAxis1Right"/>
                  <a:lightRig rig="flat" dir="t"/>
                </a:scene3d>
                <a:sp3d extrusionH="635000" contourW="12700" prstMaterial="matte">
                  <a:extrusionClr>
                    <a:schemeClr val="accent1">
                      <a:lumMod val="20000"/>
                      <a:lumOff val="80000"/>
                    </a:schemeClr>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0" name="Down Arrow 9"/>
              <p:cNvSpPr/>
              <p:nvPr/>
            </p:nvSpPr>
            <p:spPr>
              <a:xfrm>
                <a:off x="4191000" y="2819400"/>
                <a:ext cx="457200" cy="457200"/>
              </a:xfrm>
              <a:prstGeom prst="downArrow">
                <a:avLst/>
              </a:prstGeom>
              <a:gradFill>
                <a:gsLst>
                  <a:gs pos="0">
                    <a:srgbClr val="FFF200"/>
                  </a:gs>
                  <a:gs pos="45000">
                    <a:srgbClr val="FF7A00"/>
                  </a:gs>
                  <a:gs pos="70000">
                    <a:srgbClr val="FF0300"/>
                  </a:gs>
                  <a:gs pos="100000">
                    <a:srgbClr val="4D0808"/>
                  </a:gs>
                </a:gsLst>
                <a:lin ang="16200000" scaled="0"/>
              </a:gra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bg1"/>
                  </a:solidFill>
                  <a:latin typeface="Symbol" pitchFamily="18" charset="2"/>
                </a:endParaRPr>
              </a:p>
            </p:txBody>
          </p:sp>
        </p:grpSp>
        <p:cxnSp>
          <p:nvCxnSpPr>
            <p:cNvPr id="31" name="Straight Arrow Connector 30"/>
            <p:cNvCxnSpPr>
              <a:cxnSpLocks noChangeAspect="1"/>
            </p:cNvCxnSpPr>
            <p:nvPr/>
          </p:nvCxnSpPr>
          <p:spPr>
            <a:xfrm>
              <a:off x="1816102" y="2168527"/>
              <a:ext cx="484633" cy="3230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6477000" y="1872734"/>
            <a:ext cx="1219200" cy="828563"/>
            <a:chOff x="5867400" y="1990837"/>
            <a:chExt cx="1219200" cy="828563"/>
          </a:xfrm>
        </p:grpSpPr>
        <p:sp>
          <p:nvSpPr>
            <p:cNvPr id="26" name="Rectangle 25"/>
            <p:cNvSpPr/>
            <p:nvPr/>
          </p:nvSpPr>
          <p:spPr>
            <a:xfrm>
              <a:off x="5867400" y="2591040"/>
              <a:ext cx="1219200" cy="228360"/>
            </a:xfrm>
            <a:prstGeom prst="rect">
              <a:avLst/>
            </a:prstGeom>
            <a:solidFill>
              <a:srgbClr val="C89800"/>
            </a:solidFill>
            <a:ln w="12700">
              <a:noFill/>
            </a:ln>
            <a:scene3d>
              <a:camera prst="isometricOffAxis1Right"/>
              <a:lightRig rig="flat" dir="t"/>
            </a:scene3d>
            <a:sp3d extrusionH="635000" contourW="12700" prstMaterial="matte">
              <a:extrusionClr>
                <a:srgbClr val="C89800"/>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7" name="Rectangle 26"/>
            <p:cNvSpPr/>
            <p:nvPr/>
          </p:nvSpPr>
          <p:spPr>
            <a:xfrm>
              <a:off x="6103374" y="2057400"/>
              <a:ext cx="707923" cy="548063"/>
            </a:xfrm>
            <a:prstGeom prst="rect">
              <a:avLst/>
            </a:prstGeom>
            <a:blipFill>
              <a:blip r:embed="rId5" cstate="print"/>
              <a:stretch>
                <a:fillRect/>
              </a:stretch>
            </a:blipFill>
            <a:ln w="12700">
              <a:noFill/>
            </a:ln>
            <a:scene3d>
              <a:camera prst="isometricOffAxis1Right"/>
              <a:lightRig rig="flat" dir="t"/>
            </a:scene3d>
            <a:sp3d extrusionH="635000" contourW="12700" prstMaterial="matte">
              <a:extrusionClr>
                <a:schemeClr val="accent1">
                  <a:lumMod val="20000"/>
                  <a:lumOff val="80000"/>
                </a:schemeClr>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2" name="Right Arrow 31"/>
            <p:cNvSpPr/>
            <p:nvPr/>
          </p:nvSpPr>
          <p:spPr>
            <a:xfrm rot="21131947">
              <a:off x="5953237" y="2524238"/>
              <a:ext cx="152400" cy="152400"/>
            </a:xfrm>
            <a:prstGeom prst="rightArrow">
              <a:avLst>
                <a:gd name="adj1" fmla="val 40286"/>
                <a:gd name="adj2" fmla="val 5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3" name="Right Arrow 32"/>
            <p:cNvSpPr/>
            <p:nvPr/>
          </p:nvSpPr>
          <p:spPr>
            <a:xfrm rot="21131947">
              <a:off x="6791437" y="1990837"/>
              <a:ext cx="152400" cy="152400"/>
            </a:xfrm>
            <a:prstGeom prst="rightArrow">
              <a:avLst>
                <a:gd name="adj1" fmla="val 40286"/>
                <a:gd name="adj2" fmla="val 5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4" name="Right Arrow 33"/>
            <p:cNvSpPr/>
            <p:nvPr/>
          </p:nvSpPr>
          <p:spPr>
            <a:xfrm rot="10331947">
              <a:off x="6791439" y="2371838"/>
              <a:ext cx="152400" cy="152400"/>
            </a:xfrm>
            <a:prstGeom prst="rightArrow">
              <a:avLst>
                <a:gd name="adj1" fmla="val 40286"/>
                <a:gd name="adj2" fmla="val 5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5" name="Right Arrow 34"/>
            <p:cNvSpPr/>
            <p:nvPr/>
          </p:nvSpPr>
          <p:spPr>
            <a:xfrm rot="10331947">
              <a:off x="5953238" y="2143237"/>
              <a:ext cx="152400" cy="152400"/>
            </a:xfrm>
            <a:prstGeom prst="rightArrow">
              <a:avLst>
                <a:gd name="adj1" fmla="val 40286"/>
                <a:gd name="adj2" fmla="val 5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41" name="Text Box 14"/>
          <p:cNvSpPr txBox="1">
            <a:spLocks noChangeArrowheads="1"/>
          </p:cNvSpPr>
          <p:nvPr/>
        </p:nvSpPr>
        <p:spPr bwMode="auto">
          <a:xfrm>
            <a:off x="6248400" y="6019800"/>
            <a:ext cx="1360488" cy="274638"/>
          </a:xfrm>
          <a:prstGeom prst="rect">
            <a:avLst/>
          </a:prstGeom>
          <a:noFill/>
          <a:ln w="12700">
            <a:noFill/>
            <a:miter lim="800000"/>
            <a:headEnd type="none" w="sm" len="sm"/>
            <a:tailEnd type="none" w="sm" len="sm"/>
          </a:ln>
        </p:spPr>
        <p:txBody>
          <a:bodyPr wrap="none">
            <a:spAutoFit/>
          </a:bodyPr>
          <a:lstStyle/>
          <a:p>
            <a:r>
              <a:rPr lang="en-US" sz="1200" b="1">
                <a:ea typeface="ＭＳ Ｐゴシック" pitchFamily="48" charset="-128"/>
              </a:rPr>
              <a:t>Temperature (K)</a:t>
            </a:r>
          </a:p>
        </p:txBody>
      </p:sp>
      <p:grpSp>
        <p:nvGrpSpPr>
          <p:cNvPr id="64" name="Group 63"/>
          <p:cNvGrpSpPr/>
          <p:nvPr/>
        </p:nvGrpSpPr>
        <p:grpSpPr>
          <a:xfrm>
            <a:off x="5181600" y="3310113"/>
            <a:ext cx="3548063" cy="2514600"/>
            <a:chOff x="5105400" y="3505200"/>
            <a:chExt cx="3548063" cy="2514600"/>
          </a:xfrm>
        </p:grpSpPr>
        <p:sp>
          <p:nvSpPr>
            <p:cNvPr id="37" name="Text Box 10"/>
            <p:cNvSpPr txBox="1">
              <a:spLocks noChangeArrowheads="1"/>
            </p:cNvSpPr>
            <p:nvPr/>
          </p:nvSpPr>
          <p:spPr bwMode="auto">
            <a:xfrm>
              <a:off x="5486400" y="3505200"/>
              <a:ext cx="2871788" cy="336550"/>
            </a:xfrm>
            <a:prstGeom prst="rect">
              <a:avLst/>
            </a:prstGeom>
            <a:noFill/>
            <a:ln w="12700">
              <a:noFill/>
              <a:miter lim="800000"/>
              <a:headEnd/>
              <a:tailEnd/>
            </a:ln>
          </p:spPr>
          <p:txBody>
            <a:bodyPr wrap="none">
              <a:spAutoFit/>
            </a:bodyPr>
            <a:lstStyle/>
            <a:p>
              <a:pPr algn="ctr"/>
              <a:r>
                <a:rPr lang="en-US" sz="1600" b="1">
                  <a:ea typeface="ＭＳ Ｐゴシック" pitchFamily="48" charset="-128"/>
                </a:rPr>
                <a:t>Properties of Undoped YAG</a:t>
              </a:r>
              <a:endParaRPr lang="en-US">
                <a:ea typeface="ＭＳ Ｐゴシック" pitchFamily="48" charset="-128"/>
              </a:endParaRPr>
            </a:p>
          </p:txBody>
        </p:sp>
        <p:pic>
          <p:nvPicPr>
            <p:cNvPr id="38" name="Picture 11" descr="121404_YAG_TC,CTE&amp;dndT"/>
            <p:cNvPicPr>
              <a:picLocks noChangeAspect="1" noChangeArrowheads="1"/>
            </p:cNvPicPr>
            <p:nvPr/>
          </p:nvPicPr>
          <p:blipFill>
            <a:blip r:embed="rId6" cstate="print"/>
            <a:srcRect l="7143" r="7143" b="8147"/>
            <a:stretch>
              <a:fillRect/>
            </a:stretch>
          </p:blipFill>
          <p:spPr bwMode="auto">
            <a:xfrm>
              <a:off x="5334000" y="3784600"/>
              <a:ext cx="2971800" cy="2235200"/>
            </a:xfrm>
            <a:prstGeom prst="rect">
              <a:avLst/>
            </a:prstGeom>
            <a:noFill/>
            <a:ln w="9525">
              <a:noFill/>
              <a:miter lim="800000"/>
              <a:headEnd/>
              <a:tailEnd/>
            </a:ln>
          </p:spPr>
        </p:pic>
        <p:sp>
          <p:nvSpPr>
            <p:cNvPr id="39" name="Text Box 12"/>
            <p:cNvSpPr txBox="1">
              <a:spLocks noChangeArrowheads="1"/>
            </p:cNvSpPr>
            <p:nvPr/>
          </p:nvSpPr>
          <p:spPr bwMode="auto">
            <a:xfrm rot="-5400000">
              <a:off x="4062412" y="4700588"/>
              <a:ext cx="2360613" cy="274638"/>
            </a:xfrm>
            <a:prstGeom prst="rect">
              <a:avLst/>
            </a:prstGeom>
            <a:noFill/>
            <a:ln w="12700">
              <a:noFill/>
              <a:miter lim="800000"/>
              <a:headEnd type="none" w="sm" len="sm"/>
              <a:tailEnd type="none" w="sm" len="sm"/>
            </a:ln>
          </p:spPr>
          <p:txBody>
            <a:bodyPr wrap="none">
              <a:spAutoFit/>
            </a:bodyPr>
            <a:lstStyle/>
            <a:p>
              <a:r>
                <a:rPr lang="en-US" sz="1200" b="1">
                  <a:ea typeface="ＭＳ Ｐゴシック" pitchFamily="48" charset="-128"/>
                </a:rPr>
                <a:t>Thermal Conductivity (W/m K)</a:t>
              </a:r>
              <a:endParaRPr lang="en-US" sz="1800" b="1">
                <a:ea typeface="ＭＳ Ｐゴシック" pitchFamily="48" charset="-128"/>
              </a:endParaRPr>
            </a:p>
          </p:txBody>
        </p:sp>
        <p:sp>
          <p:nvSpPr>
            <p:cNvPr id="40" name="Text Box 13"/>
            <p:cNvSpPr txBox="1">
              <a:spLocks noChangeArrowheads="1"/>
            </p:cNvSpPr>
            <p:nvPr/>
          </p:nvSpPr>
          <p:spPr bwMode="auto">
            <a:xfrm rot="5400000">
              <a:off x="7400925" y="4711700"/>
              <a:ext cx="2230438" cy="274638"/>
            </a:xfrm>
            <a:prstGeom prst="rect">
              <a:avLst/>
            </a:prstGeom>
            <a:noFill/>
            <a:ln w="12700">
              <a:noFill/>
              <a:miter lim="800000"/>
              <a:headEnd type="none" w="sm" len="sm"/>
              <a:tailEnd type="none" w="sm" len="sm"/>
            </a:ln>
          </p:spPr>
          <p:txBody>
            <a:bodyPr wrap="none">
              <a:spAutoFit/>
            </a:bodyPr>
            <a:lstStyle/>
            <a:p>
              <a:r>
                <a:rPr lang="en-US" sz="1200" b="1">
                  <a:solidFill>
                    <a:srgbClr val="0000FF"/>
                  </a:solidFill>
                  <a:ea typeface="ＭＳ Ｐゴシック" pitchFamily="48" charset="-128"/>
                </a:rPr>
                <a:t>CTE (ppm/K)</a:t>
              </a:r>
              <a:r>
                <a:rPr lang="en-US" sz="1200" b="1">
                  <a:ea typeface="ＭＳ Ｐゴシック" pitchFamily="48" charset="-128"/>
                </a:rPr>
                <a:t>, </a:t>
              </a:r>
              <a:r>
                <a:rPr lang="en-US" sz="1200" b="1">
                  <a:solidFill>
                    <a:schemeClr val="hlink"/>
                  </a:solidFill>
                  <a:ea typeface="ＭＳ Ｐゴシック" pitchFamily="48" charset="-128"/>
                </a:rPr>
                <a:t>dn/dT (ppm/K)</a:t>
              </a:r>
              <a:endParaRPr lang="en-US" sz="1800" b="1">
                <a:solidFill>
                  <a:schemeClr val="hlink"/>
                </a:solidFill>
                <a:ea typeface="ＭＳ Ｐゴシック" pitchFamily="48" charset="-128"/>
              </a:endParaRPr>
            </a:p>
          </p:txBody>
        </p:sp>
        <p:sp>
          <p:nvSpPr>
            <p:cNvPr id="42" name="Text Box 56"/>
            <p:cNvSpPr txBox="1">
              <a:spLocks noChangeArrowheads="1"/>
            </p:cNvSpPr>
            <p:nvPr/>
          </p:nvSpPr>
          <p:spPr bwMode="auto">
            <a:xfrm>
              <a:off x="5975350" y="4132730"/>
              <a:ext cx="1020763" cy="304800"/>
            </a:xfrm>
            <a:prstGeom prst="rect">
              <a:avLst/>
            </a:prstGeom>
            <a:noFill/>
            <a:ln w="12700">
              <a:noFill/>
              <a:miter lim="800000"/>
              <a:headEnd/>
              <a:tailEnd/>
            </a:ln>
            <a:effectLst/>
          </p:spPr>
          <p:txBody>
            <a:bodyPr wrap="none">
              <a:spAutoFit/>
            </a:bodyPr>
            <a:lstStyle/>
            <a:p>
              <a:pPr algn="ctr"/>
              <a:r>
                <a:rPr lang="en-US" sz="1400" b="1" dirty="0"/>
                <a:t>Favorable</a:t>
              </a:r>
              <a:endParaRPr lang="en-US" sz="2000" dirty="0"/>
            </a:p>
          </p:txBody>
        </p:sp>
        <p:sp>
          <p:nvSpPr>
            <p:cNvPr id="43" name="Line 57"/>
            <p:cNvSpPr>
              <a:spLocks noChangeShapeType="1"/>
            </p:cNvSpPr>
            <p:nvPr/>
          </p:nvSpPr>
          <p:spPr bwMode="auto">
            <a:xfrm flipH="1" flipV="1">
              <a:off x="5994400" y="4191000"/>
              <a:ext cx="0" cy="304800"/>
            </a:xfrm>
            <a:prstGeom prst="line">
              <a:avLst/>
            </a:prstGeom>
            <a:noFill/>
            <a:ln w="28575">
              <a:solidFill>
                <a:schemeClr val="tx1"/>
              </a:solidFill>
              <a:round/>
              <a:headEnd type="none" w="sm" len="sm"/>
              <a:tailEnd type="triangle" w="med" len="med"/>
            </a:ln>
            <a:effectLst/>
          </p:spPr>
          <p:txBody>
            <a:bodyPr/>
            <a:lstStyle/>
            <a:p>
              <a:endParaRPr lang="en-US"/>
            </a:p>
          </p:txBody>
        </p:sp>
        <p:sp>
          <p:nvSpPr>
            <p:cNvPr id="44" name="Line 58"/>
            <p:cNvSpPr>
              <a:spLocks noChangeShapeType="1"/>
            </p:cNvSpPr>
            <p:nvPr/>
          </p:nvSpPr>
          <p:spPr bwMode="auto">
            <a:xfrm>
              <a:off x="6005513" y="5507038"/>
              <a:ext cx="0" cy="304800"/>
            </a:xfrm>
            <a:prstGeom prst="line">
              <a:avLst/>
            </a:prstGeom>
            <a:noFill/>
            <a:ln w="28575">
              <a:solidFill>
                <a:schemeClr val="hlink"/>
              </a:solidFill>
              <a:round/>
              <a:headEnd type="none" w="sm" len="sm"/>
              <a:tailEnd type="triangle" w="med" len="med"/>
            </a:ln>
            <a:effectLst/>
          </p:spPr>
          <p:txBody>
            <a:bodyPr/>
            <a:lstStyle/>
            <a:p>
              <a:endParaRPr lang="en-US"/>
            </a:p>
          </p:txBody>
        </p:sp>
        <p:sp>
          <p:nvSpPr>
            <p:cNvPr id="45" name="Text Box 59"/>
            <p:cNvSpPr txBox="1">
              <a:spLocks noChangeArrowheads="1"/>
            </p:cNvSpPr>
            <p:nvPr/>
          </p:nvSpPr>
          <p:spPr bwMode="auto">
            <a:xfrm>
              <a:off x="5989638" y="5562600"/>
              <a:ext cx="1020762" cy="304800"/>
            </a:xfrm>
            <a:prstGeom prst="rect">
              <a:avLst/>
            </a:prstGeom>
            <a:noFill/>
            <a:ln w="12700">
              <a:noFill/>
              <a:miter lim="800000"/>
              <a:headEnd/>
              <a:tailEnd/>
            </a:ln>
            <a:effectLst/>
          </p:spPr>
          <p:txBody>
            <a:bodyPr wrap="none">
              <a:spAutoFit/>
            </a:bodyPr>
            <a:lstStyle/>
            <a:p>
              <a:pPr algn="ctr"/>
              <a:r>
                <a:rPr lang="en-US" sz="1400" b="1" dirty="0"/>
                <a:t>Favorable</a:t>
              </a:r>
              <a:endParaRPr lang="en-US" sz="2000" dirty="0"/>
            </a:p>
          </p:txBody>
        </p:sp>
        <p:sp>
          <p:nvSpPr>
            <p:cNvPr id="46" name="Line 60"/>
            <p:cNvSpPr>
              <a:spLocks noChangeShapeType="1"/>
            </p:cNvSpPr>
            <p:nvPr/>
          </p:nvSpPr>
          <p:spPr bwMode="auto">
            <a:xfrm>
              <a:off x="5886450" y="5507038"/>
              <a:ext cx="0" cy="304800"/>
            </a:xfrm>
            <a:prstGeom prst="line">
              <a:avLst/>
            </a:prstGeom>
            <a:noFill/>
            <a:ln w="28575">
              <a:solidFill>
                <a:srgbClr val="0000FF"/>
              </a:solidFill>
              <a:round/>
              <a:headEnd type="none" w="sm" len="sm"/>
              <a:tailEnd type="triangle" w="med" len="med"/>
            </a:ln>
            <a:effectLst/>
          </p:spPr>
          <p:txBody>
            <a:bodyPr/>
            <a:lstStyle/>
            <a:p>
              <a:endParaRPr lang="en-US"/>
            </a:p>
          </p:txBody>
        </p:sp>
      </p:grpSp>
      <p:sp>
        <p:nvSpPr>
          <p:cNvPr id="53" name="Content Placeholder 4"/>
          <p:cNvSpPr txBox="1">
            <a:spLocks/>
          </p:cNvSpPr>
          <p:nvPr/>
        </p:nvSpPr>
        <p:spPr>
          <a:xfrm>
            <a:off x="228600" y="3505200"/>
            <a:ext cx="4876800" cy="2618510"/>
          </a:xfrm>
          <a:prstGeom prst="rect">
            <a:avLst/>
          </a:prstGeom>
        </p:spPr>
        <p:txBody>
          <a:bodyPr/>
          <a:lstStyle/>
          <a:p>
            <a:pPr marL="233363" indent="-233363">
              <a:lnSpc>
                <a:spcPts val="2000"/>
              </a:lnSpc>
              <a:spcBef>
                <a:spcPts val="300"/>
              </a:spcBef>
              <a:spcAft>
                <a:spcPts val="600"/>
              </a:spcAft>
              <a:buFont typeface="Arial" pitchFamily="34" charset="0"/>
              <a:buChar char="•"/>
            </a:pPr>
            <a:r>
              <a:rPr kumimoji="0" lang="en-US" sz="1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Poor thermal conductivity </a:t>
            </a:r>
            <a:r>
              <a:rPr lang="en-US" sz="1600" b="1" dirty="0" smtClean="0">
                <a:latin typeface="Symbol" pitchFamily="18" charset="2"/>
              </a:rPr>
              <a:t>k</a:t>
            </a:r>
            <a:r>
              <a:rPr kumimoji="0" lang="en-US" sz="1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can inhibit heat removal, resulting in large temperature non-uniformity.</a:t>
            </a:r>
          </a:p>
          <a:p>
            <a:pPr marL="233363" indent="-233363">
              <a:lnSpc>
                <a:spcPts val="2000"/>
              </a:lnSpc>
              <a:spcBef>
                <a:spcPts val="300"/>
              </a:spcBef>
              <a:spcAft>
                <a:spcPts val="600"/>
              </a:spcAft>
              <a:buFont typeface="Arial" pitchFamily="34" charset="0"/>
              <a:buChar char="•"/>
            </a:pPr>
            <a:r>
              <a:rPr kumimoji="0" lang="en-US" sz="1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This changes the index, through </a:t>
            </a:r>
            <a:r>
              <a:rPr kumimoji="0" lang="en-US" sz="1600" b="1"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dn</a:t>
            </a:r>
            <a:r>
              <a:rPr kumimoji="0" lang="en-US" sz="1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t>
            </a:r>
            <a:r>
              <a:rPr kumimoji="0" lang="en-US" sz="1600" b="1"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dT</a:t>
            </a:r>
            <a:r>
              <a:rPr kumimoji="0" lang="en-US" sz="1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and results in beam distortion.</a:t>
            </a:r>
          </a:p>
          <a:p>
            <a:pPr marL="233363" indent="-233363">
              <a:lnSpc>
                <a:spcPts val="2000"/>
              </a:lnSpc>
              <a:spcBef>
                <a:spcPts val="300"/>
              </a:spcBef>
              <a:spcAft>
                <a:spcPts val="600"/>
              </a:spcAft>
              <a:buFont typeface="Arial" pitchFamily="34" charset="0"/>
              <a:buChar char="•"/>
            </a:pPr>
            <a:r>
              <a:rPr lang="en-US" sz="1600" b="1" kern="0" dirty="0" smtClean="0">
                <a:solidFill>
                  <a:sysClr val="windowText" lastClr="000000"/>
                </a:solidFill>
                <a:latin typeface="Arial" pitchFamily="34" charset="0"/>
                <a:cs typeface="Arial" pitchFamily="34" charset="0"/>
              </a:rPr>
              <a:t>Thermal expansion (CTE) creates stress which can cause depolarization and damage.</a:t>
            </a:r>
            <a:endParaRPr kumimoji="0" lang="en-US" sz="16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5" name="Rectangle 54"/>
          <p:cNvSpPr/>
          <p:nvPr/>
        </p:nvSpPr>
        <p:spPr>
          <a:xfrm>
            <a:off x="304800" y="1066800"/>
            <a:ext cx="8382000" cy="3810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solidFill>
                  <a:schemeClr val="bg1"/>
                </a:solidFill>
              </a:rPr>
              <a:t>Thermal effects limit average power and beam quality</a:t>
            </a:r>
          </a:p>
        </p:txBody>
      </p:sp>
      <p:sp>
        <p:nvSpPr>
          <p:cNvPr id="57" name="TextBox 56"/>
          <p:cNvSpPr txBox="1"/>
          <p:nvPr/>
        </p:nvSpPr>
        <p:spPr>
          <a:xfrm>
            <a:off x="3429000" y="2025134"/>
            <a:ext cx="606256" cy="276999"/>
          </a:xfrm>
          <a:prstGeom prst="rect">
            <a:avLst/>
          </a:prstGeom>
          <a:noFill/>
        </p:spPr>
        <p:txBody>
          <a:bodyPr wrap="none" rtlCol="0">
            <a:spAutoFit/>
          </a:bodyPr>
          <a:lstStyle/>
          <a:p>
            <a:pPr algn="ctr"/>
            <a:r>
              <a:rPr lang="en-US" sz="1200" b="1" dirty="0" err="1" smtClean="0"/>
              <a:t>dn</a:t>
            </a:r>
            <a:r>
              <a:rPr lang="en-US" sz="1200" b="1" dirty="0" smtClean="0"/>
              <a:t>/</a:t>
            </a:r>
            <a:r>
              <a:rPr lang="en-US" sz="1200" b="1" dirty="0" err="1" smtClean="0"/>
              <a:t>dT</a:t>
            </a:r>
            <a:endParaRPr lang="en-US" sz="1200" b="1" dirty="0"/>
          </a:p>
        </p:txBody>
      </p:sp>
      <p:sp>
        <p:nvSpPr>
          <p:cNvPr id="58" name="TextBox 57"/>
          <p:cNvSpPr txBox="1"/>
          <p:nvPr/>
        </p:nvSpPr>
        <p:spPr>
          <a:xfrm>
            <a:off x="4450768" y="2662535"/>
            <a:ext cx="1340432" cy="276999"/>
          </a:xfrm>
          <a:prstGeom prst="rect">
            <a:avLst/>
          </a:prstGeom>
          <a:noFill/>
        </p:spPr>
        <p:txBody>
          <a:bodyPr wrap="none" rtlCol="0">
            <a:spAutoFit/>
          </a:bodyPr>
          <a:lstStyle/>
          <a:p>
            <a:pPr algn="ctr"/>
            <a:r>
              <a:rPr lang="en-US" sz="1200" b="1" dirty="0" smtClean="0"/>
              <a:t>beam distortion</a:t>
            </a:r>
            <a:endParaRPr lang="en-US" sz="1200" b="1" dirty="0"/>
          </a:p>
        </p:txBody>
      </p:sp>
      <p:sp>
        <p:nvSpPr>
          <p:cNvPr id="59" name="TextBox 58"/>
          <p:cNvSpPr txBox="1"/>
          <p:nvPr/>
        </p:nvSpPr>
        <p:spPr>
          <a:xfrm>
            <a:off x="5908356" y="2025134"/>
            <a:ext cx="492444" cy="276999"/>
          </a:xfrm>
          <a:prstGeom prst="rect">
            <a:avLst/>
          </a:prstGeom>
          <a:noFill/>
        </p:spPr>
        <p:txBody>
          <a:bodyPr wrap="none" rtlCol="0">
            <a:spAutoFit/>
          </a:bodyPr>
          <a:lstStyle/>
          <a:p>
            <a:pPr algn="ctr"/>
            <a:r>
              <a:rPr lang="en-US" sz="1200" b="1" dirty="0" smtClean="0"/>
              <a:t>CTE</a:t>
            </a:r>
            <a:endParaRPr lang="en-US" sz="1200" b="1" dirty="0"/>
          </a:p>
        </p:txBody>
      </p:sp>
      <p:sp>
        <p:nvSpPr>
          <p:cNvPr id="60" name="TextBox 59"/>
          <p:cNvSpPr txBox="1"/>
          <p:nvPr/>
        </p:nvSpPr>
        <p:spPr>
          <a:xfrm>
            <a:off x="6916419" y="2662535"/>
            <a:ext cx="1313181" cy="461665"/>
          </a:xfrm>
          <a:prstGeom prst="rect">
            <a:avLst/>
          </a:prstGeom>
          <a:noFill/>
        </p:spPr>
        <p:txBody>
          <a:bodyPr wrap="none" rtlCol="0">
            <a:spAutoFit/>
          </a:bodyPr>
          <a:lstStyle/>
          <a:p>
            <a:pPr algn="ctr"/>
            <a:r>
              <a:rPr lang="en-US" sz="1200" b="1" dirty="0" smtClean="0"/>
              <a:t>stress induced </a:t>
            </a:r>
          </a:p>
          <a:p>
            <a:pPr algn="ctr"/>
            <a:r>
              <a:rPr lang="en-US" sz="1200" b="1" dirty="0" smtClean="0"/>
              <a:t>birefringence</a:t>
            </a:r>
            <a:endParaRPr lang="en-US" sz="1200" b="1" dirty="0"/>
          </a:p>
        </p:txBody>
      </p:sp>
      <p:sp>
        <p:nvSpPr>
          <p:cNvPr id="61" name="TextBox 60"/>
          <p:cNvSpPr txBox="1"/>
          <p:nvPr/>
        </p:nvSpPr>
        <p:spPr>
          <a:xfrm>
            <a:off x="1955552" y="2634734"/>
            <a:ext cx="1273105" cy="461665"/>
          </a:xfrm>
          <a:prstGeom prst="rect">
            <a:avLst/>
          </a:prstGeom>
          <a:noFill/>
        </p:spPr>
        <p:txBody>
          <a:bodyPr wrap="none" rtlCol="0">
            <a:spAutoFit/>
          </a:bodyPr>
          <a:lstStyle/>
          <a:p>
            <a:pPr algn="ctr"/>
            <a:r>
              <a:rPr lang="en-US" sz="1200" b="1" dirty="0" smtClean="0"/>
              <a:t>temperature </a:t>
            </a:r>
          </a:p>
          <a:p>
            <a:pPr algn="ctr"/>
            <a:r>
              <a:rPr lang="en-US" sz="1200" b="1" dirty="0" smtClean="0"/>
              <a:t>non-uniformity</a:t>
            </a:r>
            <a:endParaRPr lang="en-US" sz="1200" b="1" dirty="0"/>
          </a:p>
        </p:txBody>
      </p:sp>
      <p:sp>
        <p:nvSpPr>
          <p:cNvPr id="62" name="Rectangle 61"/>
          <p:cNvSpPr/>
          <p:nvPr/>
        </p:nvSpPr>
        <p:spPr>
          <a:xfrm>
            <a:off x="838200" y="1884402"/>
            <a:ext cx="311304" cy="369332"/>
          </a:xfrm>
          <a:prstGeom prst="rect">
            <a:avLst/>
          </a:prstGeom>
        </p:spPr>
        <p:txBody>
          <a:bodyPr wrap="none">
            <a:spAutoFit/>
          </a:bodyPr>
          <a:lstStyle/>
          <a:p>
            <a:pPr algn="ctr"/>
            <a:r>
              <a:rPr lang="en-US" b="1" dirty="0" smtClean="0">
                <a:latin typeface="Symbol" pitchFamily="18" charset="2"/>
              </a:rPr>
              <a:t>k</a:t>
            </a:r>
          </a:p>
        </p:txBody>
      </p:sp>
      <p:sp>
        <p:nvSpPr>
          <p:cNvPr id="63" name="Rectangle 62"/>
          <p:cNvSpPr/>
          <p:nvPr/>
        </p:nvSpPr>
        <p:spPr>
          <a:xfrm>
            <a:off x="256149" y="5923753"/>
            <a:ext cx="8538314" cy="3810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chemeClr val="bg1"/>
                </a:solidFill>
              </a:rPr>
              <a:t>Cryogenic cooling significantly improves thermo-optic properties in crystals</a:t>
            </a:r>
          </a:p>
        </p:txBody>
      </p:sp>
    </p:spTree>
    <p:extLst>
      <p:ext uri="{BB962C8B-B14F-4D97-AF65-F5344CB8AC3E}">
        <p14:creationId xmlns:p14="http://schemas.microsoft.com/office/powerpoint/2010/main" val="1299915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5410200" y="1295400"/>
            <a:ext cx="3352800" cy="2971800"/>
          </a:xfrm>
          <a:prstGeom prst="roundRect">
            <a:avLst>
              <a:gd name="adj" fmla="val 9664"/>
            </a:avLst>
          </a:prstGeom>
          <a:solidFill>
            <a:schemeClr val="bg1">
              <a:lumMod val="95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19522" name="Rectangle 2"/>
          <p:cNvSpPr>
            <a:spLocks noGrp="1" noChangeArrowheads="1"/>
          </p:cNvSpPr>
          <p:nvPr>
            <p:ph type="title"/>
          </p:nvPr>
        </p:nvSpPr>
        <p:spPr/>
        <p:txBody>
          <a:bodyPr/>
          <a:lstStyle/>
          <a:p>
            <a:r>
              <a:rPr lang="en-US" dirty="0" smtClean="0"/>
              <a:t>Properties of Yb</a:t>
            </a:r>
            <a:r>
              <a:rPr lang="en-US" baseline="30000" dirty="0" smtClean="0"/>
              <a:t>3+</a:t>
            </a:r>
            <a:endParaRPr lang="en-US" baseline="30000" dirty="0"/>
          </a:p>
        </p:txBody>
      </p:sp>
      <p:sp>
        <p:nvSpPr>
          <p:cNvPr id="619523" name="Rectangle 3"/>
          <p:cNvSpPr>
            <a:spLocks noGrp="1" noChangeArrowheads="1"/>
          </p:cNvSpPr>
          <p:nvPr>
            <p:ph type="body" idx="4294967295"/>
          </p:nvPr>
        </p:nvSpPr>
        <p:spPr>
          <a:xfrm>
            <a:off x="304800" y="1371600"/>
            <a:ext cx="4800600" cy="4572000"/>
          </a:xfrm>
          <a:prstGeom prst="rect">
            <a:avLst/>
          </a:prstGeom>
        </p:spPr>
        <p:txBody>
          <a:bodyPr/>
          <a:lstStyle/>
          <a:p>
            <a:pPr marL="228600" indent="-228600">
              <a:lnSpc>
                <a:spcPct val="100000"/>
              </a:lnSpc>
              <a:spcBef>
                <a:spcPts val="600"/>
              </a:spcBef>
              <a:spcAft>
                <a:spcPts val="0"/>
              </a:spcAft>
            </a:pPr>
            <a:r>
              <a:rPr lang="en-US" sz="1800" dirty="0" smtClean="0"/>
              <a:t>Broad absorption enables diode-laser pumping.</a:t>
            </a:r>
          </a:p>
          <a:p>
            <a:pPr marL="504825" lvl="1" indent="-228600">
              <a:lnSpc>
                <a:spcPct val="100000"/>
              </a:lnSpc>
              <a:spcBef>
                <a:spcPts val="600"/>
              </a:spcBef>
              <a:spcAft>
                <a:spcPts val="0"/>
              </a:spcAft>
            </a:pPr>
            <a:r>
              <a:rPr lang="en-US" sz="1400" dirty="0" smtClean="0"/>
              <a:t>High E-O efficiency, scalability, convenience.</a:t>
            </a:r>
          </a:p>
          <a:p>
            <a:pPr marL="228600" indent="-228600">
              <a:lnSpc>
                <a:spcPct val="100000"/>
              </a:lnSpc>
              <a:spcBef>
                <a:spcPts val="600"/>
              </a:spcBef>
              <a:spcAft>
                <a:spcPts val="0"/>
              </a:spcAft>
            </a:pPr>
            <a:r>
              <a:rPr lang="en-US" sz="1800" dirty="0" smtClean="0"/>
              <a:t>Low quantum defect minimizes heat load and results in high </a:t>
            </a:r>
            <a:r>
              <a:rPr lang="en-US" sz="1800" dirty="0"/>
              <a:t>intrinsic efficiency </a:t>
            </a:r>
            <a:endParaRPr lang="en-US" sz="1800" dirty="0" smtClean="0"/>
          </a:p>
          <a:p>
            <a:pPr marL="228600" indent="-228600">
              <a:lnSpc>
                <a:spcPct val="100000"/>
              </a:lnSpc>
              <a:spcBef>
                <a:spcPts val="600"/>
              </a:spcBef>
              <a:spcAft>
                <a:spcPts val="0"/>
              </a:spcAft>
            </a:pPr>
            <a:endParaRPr lang="en-US" sz="1800" dirty="0" smtClean="0"/>
          </a:p>
          <a:p>
            <a:pPr marL="228600" indent="-228600">
              <a:lnSpc>
                <a:spcPct val="100000"/>
              </a:lnSpc>
              <a:spcBef>
                <a:spcPts val="600"/>
              </a:spcBef>
              <a:spcAft>
                <a:spcPts val="0"/>
              </a:spcAft>
            </a:pPr>
            <a:endParaRPr lang="en-US" sz="1800" dirty="0" smtClean="0"/>
          </a:p>
          <a:p>
            <a:pPr marL="228600" indent="-228600">
              <a:lnSpc>
                <a:spcPct val="100000"/>
              </a:lnSpc>
              <a:spcBef>
                <a:spcPts val="600"/>
              </a:spcBef>
              <a:spcAft>
                <a:spcPts val="0"/>
              </a:spcAft>
            </a:pPr>
            <a:endParaRPr lang="en-US" sz="1800" dirty="0" smtClean="0"/>
          </a:p>
          <a:p>
            <a:pPr marL="228600" indent="-228600">
              <a:lnSpc>
                <a:spcPct val="100000"/>
              </a:lnSpc>
              <a:spcBef>
                <a:spcPts val="600"/>
              </a:spcBef>
              <a:spcAft>
                <a:spcPts val="0"/>
              </a:spcAft>
            </a:pPr>
            <a:r>
              <a:rPr lang="en-US" sz="1800" dirty="0" smtClean="0"/>
              <a:t>Transition from quasi-three level to four level at low temperature.</a:t>
            </a:r>
          </a:p>
          <a:p>
            <a:pPr marL="228600" indent="-228600">
              <a:lnSpc>
                <a:spcPct val="100000"/>
              </a:lnSpc>
              <a:spcBef>
                <a:spcPts val="600"/>
              </a:spcBef>
              <a:spcAft>
                <a:spcPts val="0"/>
              </a:spcAft>
            </a:pPr>
            <a:endParaRPr lang="en-US" sz="1800" dirty="0" smtClean="0"/>
          </a:p>
          <a:p>
            <a:pPr marL="742950" lvl="1" indent="-285750">
              <a:lnSpc>
                <a:spcPct val="100000"/>
              </a:lnSpc>
              <a:spcBef>
                <a:spcPts val="600"/>
              </a:spcBef>
              <a:spcAft>
                <a:spcPts val="0"/>
              </a:spcAft>
              <a:buFontTx/>
              <a:buNone/>
            </a:pPr>
            <a:endParaRPr lang="en-US" sz="300" dirty="0"/>
          </a:p>
          <a:p>
            <a:pPr marL="228600" indent="-228600">
              <a:lnSpc>
                <a:spcPct val="100000"/>
              </a:lnSpc>
            </a:pPr>
            <a:endParaRPr lang="en-US" sz="1600" dirty="0"/>
          </a:p>
        </p:txBody>
      </p:sp>
      <p:sp>
        <p:nvSpPr>
          <p:cNvPr id="619525" name="Rectangle 5"/>
          <p:cNvSpPr>
            <a:spLocks noChangeArrowheads="1"/>
          </p:cNvSpPr>
          <p:nvPr/>
        </p:nvSpPr>
        <p:spPr bwMode="auto">
          <a:xfrm>
            <a:off x="5568950" y="1371600"/>
            <a:ext cx="3041650" cy="228600"/>
          </a:xfrm>
          <a:prstGeom prst="rect">
            <a:avLst/>
          </a:prstGeom>
          <a:noFill/>
          <a:ln w="12700">
            <a:noFill/>
            <a:miter lim="800000"/>
            <a:headEnd/>
            <a:tailEnd/>
          </a:ln>
          <a:effectLst/>
        </p:spPr>
        <p:txBody>
          <a:bodyPr lIns="90487" tIns="44450" rIns="90487" bIns="44450" anchor="ctr"/>
          <a:lstStyle/>
          <a:p>
            <a:pPr algn="ctr">
              <a:lnSpc>
                <a:spcPts val="3000"/>
              </a:lnSpc>
            </a:pPr>
            <a:r>
              <a:rPr lang="en-US" sz="1600" b="1" dirty="0">
                <a:solidFill>
                  <a:schemeClr val="tx2"/>
                </a:solidFill>
              </a:rPr>
              <a:t>Energy Levels </a:t>
            </a:r>
            <a:r>
              <a:rPr lang="en-US" sz="1600" b="1" dirty="0" smtClean="0">
                <a:solidFill>
                  <a:schemeClr val="tx2"/>
                </a:solidFill>
              </a:rPr>
              <a:t>in </a:t>
            </a:r>
            <a:r>
              <a:rPr lang="en-US" sz="1600" b="1" dirty="0" err="1">
                <a:solidFill>
                  <a:schemeClr val="tx2"/>
                </a:solidFill>
              </a:rPr>
              <a:t>Yb:YAG</a:t>
            </a:r>
            <a:endParaRPr lang="en-US" sz="1800" b="1" dirty="0">
              <a:solidFill>
                <a:schemeClr val="tx2"/>
              </a:solidFill>
            </a:endParaRPr>
          </a:p>
        </p:txBody>
      </p:sp>
      <p:grpSp>
        <p:nvGrpSpPr>
          <p:cNvPr id="2" name="Group 6"/>
          <p:cNvGrpSpPr>
            <a:grpSpLocks noChangeAspect="1"/>
          </p:cNvGrpSpPr>
          <p:nvPr/>
        </p:nvGrpSpPr>
        <p:grpSpPr bwMode="auto">
          <a:xfrm>
            <a:off x="5440027" y="1905000"/>
            <a:ext cx="3475373" cy="2057400"/>
            <a:chOff x="3263" y="1026"/>
            <a:chExt cx="2209" cy="1308"/>
          </a:xfrm>
        </p:grpSpPr>
        <p:sp>
          <p:nvSpPr>
            <p:cNvPr id="619527" name="Rectangle 7"/>
            <p:cNvSpPr>
              <a:spLocks noChangeArrowheads="1"/>
            </p:cNvSpPr>
            <p:nvPr/>
          </p:nvSpPr>
          <p:spPr bwMode="auto">
            <a:xfrm>
              <a:off x="4361" y="1266"/>
              <a:ext cx="624" cy="249"/>
            </a:xfrm>
            <a:prstGeom prst="rect">
              <a:avLst/>
            </a:prstGeom>
            <a:noFill/>
            <a:ln w="12700">
              <a:noFill/>
              <a:miter lim="800000"/>
              <a:headEnd/>
              <a:tailEnd/>
            </a:ln>
            <a:effectLst/>
          </p:spPr>
          <p:txBody>
            <a:bodyPr lIns="90487" tIns="44450" rIns="90487" bIns="44450" anchor="ctr"/>
            <a:lstStyle/>
            <a:p>
              <a:pPr algn="ctr">
                <a:lnSpc>
                  <a:spcPts val="1400"/>
                </a:lnSpc>
              </a:pPr>
              <a:r>
                <a:rPr lang="en-US" sz="1200" b="1" dirty="0">
                  <a:solidFill>
                    <a:schemeClr val="tx2"/>
                  </a:solidFill>
                </a:rPr>
                <a:t>Laser:</a:t>
              </a:r>
              <a:br>
                <a:rPr lang="en-US" sz="1200" b="1" dirty="0">
                  <a:solidFill>
                    <a:schemeClr val="tx2"/>
                  </a:solidFill>
                </a:rPr>
              </a:br>
              <a:r>
                <a:rPr lang="en-US" sz="1200" b="1" dirty="0">
                  <a:solidFill>
                    <a:schemeClr val="tx2"/>
                  </a:solidFill>
                </a:rPr>
                <a:t>1030 nm</a:t>
              </a:r>
              <a:endParaRPr lang="en-US" sz="1600" b="1" dirty="0">
                <a:solidFill>
                  <a:schemeClr val="tx2"/>
                </a:solidFill>
              </a:endParaRPr>
            </a:p>
          </p:txBody>
        </p:sp>
        <p:sp>
          <p:nvSpPr>
            <p:cNvPr id="619528" name="Rectangle 8"/>
            <p:cNvSpPr>
              <a:spLocks noChangeArrowheads="1"/>
            </p:cNvSpPr>
            <p:nvPr/>
          </p:nvSpPr>
          <p:spPr bwMode="auto">
            <a:xfrm>
              <a:off x="3384" y="1507"/>
              <a:ext cx="624" cy="336"/>
            </a:xfrm>
            <a:prstGeom prst="rect">
              <a:avLst/>
            </a:prstGeom>
            <a:noFill/>
            <a:ln w="12700">
              <a:noFill/>
              <a:miter lim="800000"/>
              <a:headEnd/>
              <a:tailEnd/>
            </a:ln>
            <a:effectLst/>
          </p:spPr>
          <p:txBody>
            <a:bodyPr lIns="90487" tIns="44450" rIns="90487" bIns="44450" anchor="ctr"/>
            <a:lstStyle/>
            <a:p>
              <a:pPr algn="ctr">
                <a:lnSpc>
                  <a:spcPts val="1400"/>
                </a:lnSpc>
              </a:pPr>
              <a:r>
                <a:rPr lang="en-US" sz="1200" b="1" dirty="0">
                  <a:solidFill>
                    <a:schemeClr val="tx2"/>
                  </a:solidFill>
                </a:rPr>
                <a:t>Pump:</a:t>
              </a:r>
              <a:br>
                <a:rPr lang="en-US" sz="1200" b="1" dirty="0">
                  <a:solidFill>
                    <a:schemeClr val="tx2"/>
                  </a:solidFill>
                </a:rPr>
              </a:br>
              <a:r>
                <a:rPr lang="en-US" sz="1200" b="1" dirty="0">
                  <a:solidFill>
                    <a:schemeClr val="tx2"/>
                  </a:solidFill>
                </a:rPr>
                <a:t>940 nm</a:t>
              </a:r>
              <a:endParaRPr lang="en-US" sz="1600" b="1" dirty="0">
                <a:solidFill>
                  <a:schemeClr val="tx2"/>
                </a:solidFill>
              </a:endParaRPr>
            </a:p>
          </p:txBody>
        </p:sp>
        <p:sp>
          <p:nvSpPr>
            <p:cNvPr id="619529" name="Rectangle 9"/>
            <p:cNvSpPr>
              <a:spLocks noChangeArrowheads="1"/>
            </p:cNvSpPr>
            <p:nvPr/>
          </p:nvSpPr>
          <p:spPr bwMode="auto">
            <a:xfrm rot="16200000">
              <a:off x="3036" y="1699"/>
              <a:ext cx="636" cy="181"/>
            </a:xfrm>
            <a:prstGeom prst="rect">
              <a:avLst/>
            </a:prstGeom>
            <a:noFill/>
            <a:ln w="12700">
              <a:noFill/>
              <a:miter lim="800000"/>
              <a:headEnd/>
              <a:tailEnd/>
            </a:ln>
            <a:effectLst/>
          </p:spPr>
          <p:txBody>
            <a:bodyPr lIns="90487" tIns="44450" rIns="90487" bIns="44450" anchor="ctr"/>
            <a:lstStyle/>
            <a:p>
              <a:pPr algn="ctr">
                <a:lnSpc>
                  <a:spcPts val="1400"/>
                </a:lnSpc>
              </a:pPr>
              <a:r>
                <a:rPr lang="en-US" sz="1200" b="1" dirty="0">
                  <a:solidFill>
                    <a:schemeClr val="tx2"/>
                  </a:solidFill>
                </a:rPr>
                <a:t>Energy</a:t>
              </a:r>
            </a:p>
          </p:txBody>
        </p:sp>
        <p:sp>
          <p:nvSpPr>
            <p:cNvPr id="619530" name="Line 10"/>
            <p:cNvSpPr>
              <a:spLocks noChangeShapeType="1"/>
            </p:cNvSpPr>
            <p:nvPr/>
          </p:nvSpPr>
          <p:spPr bwMode="auto">
            <a:xfrm flipV="1">
              <a:off x="3348" y="1232"/>
              <a:ext cx="0" cy="341"/>
            </a:xfrm>
            <a:prstGeom prst="line">
              <a:avLst/>
            </a:prstGeom>
            <a:noFill/>
            <a:ln w="12700">
              <a:solidFill>
                <a:schemeClr val="tx1"/>
              </a:solidFill>
              <a:round/>
              <a:headEnd/>
              <a:tailEnd type="triangle" w="med" len="med"/>
            </a:ln>
            <a:effectLst/>
          </p:spPr>
          <p:txBody>
            <a:bodyPr wrap="none" anchor="ctr"/>
            <a:lstStyle/>
            <a:p>
              <a:endParaRPr lang="en-US" sz="1600"/>
            </a:p>
          </p:txBody>
        </p:sp>
        <p:sp>
          <p:nvSpPr>
            <p:cNvPr id="619531" name="Line 11"/>
            <p:cNvSpPr>
              <a:spLocks noChangeShapeType="1"/>
            </p:cNvSpPr>
            <p:nvPr/>
          </p:nvSpPr>
          <p:spPr bwMode="auto">
            <a:xfrm flipV="1">
              <a:off x="3929" y="1026"/>
              <a:ext cx="0" cy="1296"/>
            </a:xfrm>
            <a:prstGeom prst="line">
              <a:avLst/>
            </a:prstGeom>
            <a:noFill/>
            <a:ln w="38100">
              <a:solidFill>
                <a:schemeClr val="hlink"/>
              </a:solidFill>
              <a:round/>
              <a:headEnd type="none" w="sm" len="sm"/>
              <a:tailEnd type="triangle" w="sm" len="sm"/>
            </a:ln>
            <a:effectLst/>
          </p:spPr>
          <p:txBody>
            <a:bodyPr/>
            <a:lstStyle/>
            <a:p>
              <a:endParaRPr lang="en-US" sz="1600"/>
            </a:p>
          </p:txBody>
        </p:sp>
        <p:sp>
          <p:nvSpPr>
            <p:cNvPr id="619532" name="Line 12"/>
            <p:cNvSpPr>
              <a:spLocks noChangeShapeType="1"/>
            </p:cNvSpPr>
            <p:nvPr/>
          </p:nvSpPr>
          <p:spPr bwMode="auto">
            <a:xfrm>
              <a:off x="4217" y="1191"/>
              <a:ext cx="0" cy="816"/>
            </a:xfrm>
            <a:prstGeom prst="line">
              <a:avLst/>
            </a:prstGeom>
            <a:noFill/>
            <a:ln w="38100">
              <a:solidFill>
                <a:schemeClr val="hlink"/>
              </a:solidFill>
              <a:round/>
              <a:headEnd type="none" w="sm" len="sm"/>
              <a:tailEnd type="triangle" w="sm" len="sm"/>
            </a:ln>
            <a:effectLst/>
          </p:spPr>
          <p:txBody>
            <a:bodyPr/>
            <a:lstStyle/>
            <a:p>
              <a:endParaRPr lang="en-US" sz="1600"/>
            </a:p>
          </p:txBody>
        </p:sp>
        <p:sp>
          <p:nvSpPr>
            <p:cNvPr id="619533" name="Freeform 13"/>
            <p:cNvSpPr>
              <a:spLocks/>
            </p:cNvSpPr>
            <p:nvPr/>
          </p:nvSpPr>
          <p:spPr bwMode="auto">
            <a:xfrm>
              <a:off x="4265" y="1536"/>
              <a:ext cx="768" cy="209"/>
            </a:xfrm>
            <a:custGeom>
              <a:avLst/>
              <a:gdLst/>
              <a:ahLst/>
              <a:cxnLst>
                <a:cxn ang="0">
                  <a:pos x="0" y="160"/>
                </a:cxn>
                <a:cxn ang="0">
                  <a:pos x="48" y="16"/>
                </a:cxn>
                <a:cxn ang="0">
                  <a:pos x="96" y="256"/>
                </a:cxn>
                <a:cxn ang="0">
                  <a:pos x="144" y="16"/>
                </a:cxn>
                <a:cxn ang="0">
                  <a:pos x="192" y="256"/>
                </a:cxn>
                <a:cxn ang="0">
                  <a:pos x="240" y="16"/>
                </a:cxn>
                <a:cxn ang="0">
                  <a:pos x="288" y="256"/>
                </a:cxn>
                <a:cxn ang="0">
                  <a:pos x="336" y="16"/>
                </a:cxn>
                <a:cxn ang="0">
                  <a:pos x="384" y="256"/>
                </a:cxn>
                <a:cxn ang="0">
                  <a:pos x="432" y="16"/>
                </a:cxn>
                <a:cxn ang="0">
                  <a:pos x="480" y="256"/>
                </a:cxn>
                <a:cxn ang="0">
                  <a:pos x="528" y="112"/>
                </a:cxn>
                <a:cxn ang="0">
                  <a:pos x="624" y="112"/>
                </a:cxn>
              </a:cxnLst>
              <a:rect l="0" t="0" r="r" b="b"/>
              <a:pathLst>
                <a:path w="624" h="272">
                  <a:moveTo>
                    <a:pt x="0" y="160"/>
                  </a:moveTo>
                  <a:cubicBezTo>
                    <a:pt x="16" y="80"/>
                    <a:pt x="32" y="0"/>
                    <a:pt x="48" y="16"/>
                  </a:cubicBezTo>
                  <a:cubicBezTo>
                    <a:pt x="64" y="32"/>
                    <a:pt x="80" y="256"/>
                    <a:pt x="96" y="256"/>
                  </a:cubicBezTo>
                  <a:cubicBezTo>
                    <a:pt x="112" y="256"/>
                    <a:pt x="128" y="16"/>
                    <a:pt x="144" y="16"/>
                  </a:cubicBezTo>
                  <a:cubicBezTo>
                    <a:pt x="160" y="16"/>
                    <a:pt x="176" y="256"/>
                    <a:pt x="192" y="256"/>
                  </a:cubicBezTo>
                  <a:cubicBezTo>
                    <a:pt x="208" y="256"/>
                    <a:pt x="224" y="16"/>
                    <a:pt x="240" y="16"/>
                  </a:cubicBezTo>
                  <a:cubicBezTo>
                    <a:pt x="256" y="16"/>
                    <a:pt x="272" y="256"/>
                    <a:pt x="288" y="256"/>
                  </a:cubicBezTo>
                  <a:cubicBezTo>
                    <a:pt x="304" y="256"/>
                    <a:pt x="320" y="16"/>
                    <a:pt x="336" y="16"/>
                  </a:cubicBezTo>
                  <a:cubicBezTo>
                    <a:pt x="352" y="16"/>
                    <a:pt x="368" y="256"/>
                    <a:pt x="384" y="256"/>
                  </a:cubicBezTo>
                  <a:cubicBezTo>
                    <a:pt x="400" y="256"/>
                    <a:pt x="416" y="16"/>
                    <a:pt x="432" y="16"/>
                  </a:cubicBezTo>
                  <a:cubicBezTo>
                    <a:pt x="448" y="16"/>
                    <a:pt x="464" y="240"/>
                    <a:pt x="480" y="256"/>
                  </a:cubicBezTo>
                  <a:cubicBezTo>
                    <a:pt x="496" y="272"/>
                    <a:pt x="504" y="136"/>
                    <a:pt x="528" y="112"/>
                  </a:cubicBezTo>
                  <a:cubicBezTo>
                    <a:pt x="552" y="88"/>
                    <a:pt x="608" y="112"/>
                    <a:pt x="624" y="112"/>
                  </a:cubicBezTo>
                </a:path>
              </a:pathLst>
            </a:custGeom>
            <a:noFill/>
            <a:ln w="28575" cap="flat" cmpd="sng">
              <a:solidFill>
                <a:schemeClr val="hlink"/>
              </a:solidFill>
              <a:prstDash val="solid"/>
              <a:round/>
              <a:headEnd type="none" w="sm" len="sm"/>
              <a:tailEnd type="triangle" w="med" len="med"/>
            </a:ln>
            <a:effectLst/>
          </p:spPr>
          <p:txBody>
            <a:bodyPr/>
            <a:lstStyle/>
            <a:p>
              <a:endParaRPr lang="en-US" sz="1600"/>
            </a:p>
          </p:txBody>
        </p:sp>
        <p:sp>
          <p:nvSpPr>
            <p:cNvPr id="619534" name="Line 14"/>
            <p:cNvSpPr>
              <a:spLocks noChangeShapeType="1"/>
            </p:cNvSpPr>
            <p:nvPr/>
          </p:nvSpPr>
          <p:spPr bwMode="auto">
            <a:xfrm>
              <a:off x="3938" y="1026"/>
              <a:ext cx="288" cy="144"/>
            </a:xfrm>
            <a:prstGeom prst="line">
              <a:avLst/>
            </a:prstGeom>
            <a:noFill/>
            <a:ln w="38100">
              <a:solidFill>
                <a:srgbClr val="0033CC"/>
              </a:solidFill>
              <a:round/>
              <a:headEnd type="none" w="sm" len="sm"/>
              <a:tailEnd type="triangle" w="sm" len="sm"/>
            </a:ln>
            <a:effectLst/>
          </p:spPr>
          <p:txBody>
            <a:bodyPr/>
            <a:lstStyle/>
            <a:p>
              <a:endParaRPr lang="en-US" sz="1600"/>
            </a:p>
          </p:txBody>
        </p:sp>
        <p:sp>
          <p:nvSpPr>
            <p:cNvPr id="619535" name="Line 15"/>
            <p:cNvSpPr>
              <a:spLocks noChangeShapeType="1"/>
            </p:cNvSpPr>
            <p:nvPr/>
          </p:nvSpPr>
          <p:spPr bwMode="auto">
            <a:xfrm flipH="1">
              <a:off x="3929" y="2016"/>
              <a:ext cx="288" cy="315"/>
            </a:xfrm>
            <a:prstGeom prst="line">
              <a:avLst/>
            </a:prstGeom>
            <a:noFill/>
            <a:ln w="38100">
              <a:solidFill>
                <a:srgbClr val="0033CC"/>
              </a:solidFill>
              <a:round/>
              <a:headEnd type="none" w="sm" len="sm"/>
              <a:tailEnd type="triangle" w="sm" len="sm"/>
            </a:ln>
            <a:effectLst/>
          </p:spPr>
          <p:txBody>
            <a:bodyPr/>
            <a:lstStyle/>
            <a:p>
              <a:endParaRPr lang="en-US" sz="1600"/>
            </a:p>
          </p:txBody>
        </p:sp>
        <p:sp>
          <p:nvSpPr>
            <p:cNvPr id="619536" name="Line 16"/>
            <p:cNvSpPr>
              <a:spLocks noChangeShapeType="1"/>
            </p:cNvSpPr>
            <p:nvPr/>
          </p:nvSpPr>
          <p:spPr bwMode="auto">
            <a:xfrm>
              <a:off x="3737" y="2334"/>
              <a:ext cx="576" cy="0"/>
            </a:xfrm>
            <a:prstGeom prst="line">
              <a:avLst/>
            </a:prstGeom>
            <a:noFill/>
            <a:ln w="57150">
              <a:solidFill>
                <a:schemeClr val="tx1"/>
              </a:solidFill>
              <a:round/>
              <a:headEnd type="none" w="sm" len="sm"/>
              <a:tailEnd type="none" w="sm" len="sm"/>
            </a:ln>
            <a:effectLst/>
          </p:spPr>
          <p:txBody>
            <a:bodyPr/>
            <a:lstStyle/>
            <a:p>
              <a:endParaRPr lang="en-US" sz="1600"/>
            </a:p>
          </p:txBody>
        </p:sp>
        <p:sp>
          <p:nvSpPr>
            <p:cNvPr id="619537" name="Line 17"/>
            <p:cNvSpPr>
              <a:spLocks noChangeShapeType="1"/>
            </p:cNvSpPr>
            <p:nvPr/>
          </p:nvSpPr>
          <p:spPr bwMode="auto">
            <a:xfrm>
              <a:off x="3737" y="1029"/>
              <a:ext cx="576" cy="0"/>
            </a:xfrm>
            <a:prstGeom prst="line">
              <a:avLst/>
            </a:prstGeom>
            <a:noFill/>
            <a:ln w="57150">
              <a:solidFill>
                <a:schemeClr val="tx1"/>
              </a:solidFill>
              <a:round/>
              <a:headEnd type="none" w="sm" len="sm"/>
              <a:tailEnd type="none" w="sm" len="sm"/>
            </a:ln>
            <a:effectLst/>
          </p:spPr>
          <p:txBody>
            <a:bodyPr/>
            <a:lstStyle/>
            <a:p>
              <a:endParaRPr lang="en-US" sz="1600"/>
            </a:p>
          </p:txBody>
        </p:sp>
        <p:sp>
          <p:nvSpPr>
            <p:cNvPr id="619538" name="Line 18"/>
            <p:cNvSpPr>
              <a:spLocks noChangeShapeType="1"/>
            </p:cNvSpPr>
            <p:nvPr/>
          </p:nvSpPr>
          <p:spPr bwMode="auto">
            <a:xfrm>
              <a:off x="4121" y="1182"/>
              <a:ext cx="576" cy="0"/>
            </a:xfrm>
            <a:prstGeom prst="line">
              <a:avLst/>
            </a:prstGeom>
            <a:noFill/>
            <a:ln w="57150">
              <a:solidFill>
                <a:schemeClr val="tx1"/>
              </a:solidFill>
              <a:round/>
              <a:headEnd type="none" w="sm" len="sm"/>
              <a:tailEnd type="none" w="sm" len="sm"/>
            </a:ln>
            <a:effectLst/>
          </p:spPr>
          <p:txBody>
            <a:bodyPr/>
            <a:lstStyle/>
            <a:p>
              <a:endParaRPr lang="en-US" sz="1600"/>
            </a:p>
          </p:txBody>
        </p:sp>
        <p:sp>
          <p:nvSpPr>
            <p:cNvPr id="619539" name="Line 19"/>
            <p:cNvSpPr>
              <a:spLocks noChangeShapeType="1"/>
            </p:cNvSpPr>
            <p:nvPr/>
          </p:nvSpPr>
          <p:spPr bwMode="auto">
            <a:xfrm>
              <a:off x="4121" y="2016"/>
              <a:ext cx="576" cy="0"/>
            </a:xfrm>
            <a:prstGeom prst="line">
              <a:avLst/>
            </a:prstGeom>
            <a:noFill/>
            <a:ln w="57150">
              <a:solidFill>
                <a:schemeClr val="tx1"/>
              </a:solidFill>
              <a:round/>
              <a:headEnd type="none" w="sm" len="sm"/>
              <a:tailEnd type="none" w="sm" len="sm"/>
            </a:ln>
            <a:effectLst/>
          </p:spPr>
          <p:txBody>
            <a:bodyPr/>
            <a:lstStyle/>
            <a:p>
              <a:endParaRPr lang="en-US" sz="1600"/>
            </a:p>
          </p:txBody>
        </p:sp>
        <p:sp>
          <p:nvSpPr>
            <p:cNvPr id="619540" name="Line 20"/>
            <p:cNvSpPr>
              <a:spLocks noChangeShapeType="1"/>
            </p:cNvSpPr>
            <p:nvPr/>
          </p:nvSpPr>
          <p:spPr bwMode="auto">
            <a:xfrm>
              <a:off x="4265" y="2322"/>
              <a:ext cx="439" cy="0"/>
            </a:xfrm>
            <a:prstGeom prst="line">
              <a:avLst/>
            </a:prstGeom>
            <a:noFill/>
            <a:ln w="12700">
              <a:solidFill>
                <a:schemeClr val="tx1"/>
              </a:solidFill>
              <a:prstDash val="sysDot"/>
              <a:round/>
              <a:headEnd type="none" w="sm" len="sm"/>
              <a:tailEnd type="none" w="sm" len="sm"/>
            </a:ln>
            <a:effectLst/>
          </p:spPr>
          <p:txBody>
            <a:bodyPr/>
            <a:lstStyle/>
            <a:p>
              <a:endParaRPr lang="en-US" sz="1600"/>
            </a:p>
          </p:txBody>
        </p:sp>
        <p:sp>
          <p:nvSpPr>
            <p:cNvPr id="619541" name="Line 21"/>
            <p:cNvSpPr>
              <a:spLocks noChangeShapeType="1"/>
            </p:cNvSpPr>
            <p:nvPr/>
          </p:nvSpPr>
          <p:spPr bwMode="auto">
            <a:xfrm>
              <a:off x="4511" y="2025"/>
              <a:ext cx="0" cy="288"/>
            </a:xfrm>
            <a:prstGeom prst="line">
              <a:avLst/>
            </a:prstGeom>
            <a:noFill/>
            <a:ln w="12700">
              <a:solidFill>
                <a:schemeClr val="tx1"/>
              </a:solidFill>
              <a:round/>
              <a:headEnd type="triangle" w="med" len="med"/>
              <a:tailEnd type="triangle" w="med" len="med"/>
            </a:ln>
            <a:effectLst/>
          </p:spPr>
          <p:txBody>
            <a:bodyPr/>
            <a:lstStyle/>
            <a:p>
              <a:endParaRPr lang="en-US" sz="1600"/>
            </a:p>
          </p:txBody>
        </p:sp>
        <p:sp>
          <p:nvSpPr>
            <p:cNvPr id="619542" name="Rectangle 22"/>
            <p:cNvSpPr>
              <a:spLocks noChangeArrowheads="1"/>
            </p:cNvSpPr>
            <p:nvPr/>
          </p:nvSpPr>
          <p:spPr bwMode="auto">
            <a:xfrm>
              <a:off x="4464" y="2055"/>
              <a:ext cx="1008" cy="249"/>
            </a:xfrm>
            <a:prstGeom prst="rect">
              <a:avLst/>
            </a:prstGeom>
            <a:noFill/>
            <a:ln w="12700">
              <a:noFill/>
              <a:miter lim="800000"/>
              <a:headEnd/>
              <a:tailEnd/>
            </a:ln>
            <a:effectLst/>
          </p:spPr>
          <p:txBody>
            <a:bodyPr lIns="90487" tIns="44450" rIns="90487" bIns="44450" anchor="ctr"/>
            <a:lstStyle/>
            <a:p>
              <a:pPr algn="ctr">
                <a:lnSpc>
                  <a:spcPts val="1400"/>
                </a:lnSpc>
              </a:pPr>
              <a:r>
                <a:rPr lang="en-US" sz="1200" b="1" dirty="0">
                  <a:solidFill>
                    <a:schemeClr val="tx2"/>
                  </a:solidFill>
                </a:rPr>
                <a:t>3k</a:t>
              </a:r>
              <a:r>
                <a:rPr lang="en-US" sz="1200" b="1" baseline="-25000" dirty="0">
                  <a:solidFill>
                    <a:schemeClr val="tx2"/>
                  </a:solidFill>
                </a:rPr>
                <a:t>B</a:t>
              </a:r>
              <a:r>
                <a:rPr lang="en-US" sz="1200" b="1" dirty="0">
                  <a:solidFill>
                    <a:schemeClr val="tx2"/>
                  </a:solidFill>
                </a:rPr>
                <a:t>T @ 300K, </a:t>
              </a:r>
              <a:endParaRPr lang="en-US" sz="1200" b="1" dirty="0" smtClean="0">
                <a:solidFill>
                  <a:schemeClr val="tx2"/>
                </a:solidFill>
              </a:endParaRPr>
            </a:p>
            <a:p>
              <a:pPr algn="ctr">
                <a:lnSpc>
                  <a:spcPts val="1400"/>
                </a:lnSpc>
              </a:pPr>
              <a:r>
                <a:rPr lang="en-US" sz="1200" b="1" dirty="0" smtClean="0">
                  <a:solidFill>
                    <a:schemeClr val="tx2"/>
                  </a:solidFill>
                </a:rPr>
                <a:t>9k</a:t>
              </a:r>
              <a:r>
                <a:rPr lang="en-US" sz="1200" b="1" baseline="-25000" dirty="0" smtClean="0">
                  <a:solidFill>
                    <a:schemeClr val="tx2"/>
                  </a:solidFill>
                </a:rPr>
                <a:t>B</a:t>
              </a:r>
              <a:r>
                <a:rPr lang="en-US" sz="1200" b="1" dirty="0" smtClean="0">
                  <a:solidFill>
                    <a:schemeClr val="tx2"/>
                  </a:solidFill>
                </a:rPr>
                <a:t>T </a:t>
              </a:r>
              <a:r>
                <a:rPr lang="en-US" sz="1200" b="1" dirty="0">
                  <a:solidFill>
                    <a:schemeClr val="tx2"/>
                  </a:solidFill>
                </a:rPr>
                <a:t>@ 100K</a:t>
              </a:r>
            </a:p>
          </p:txBody>
        </p:sp>
      </p:grpSp>
      <p:graphicFrame>
        <p:nvGraphicFramePr>
          <p:cNvPr id="44" name="Table 43"/>
          <p:cNvGraphicFramePr>
            <a:graphicFrameLocks noGrp="1"/>
          </p:cNvGraphicFramePr>
          <p:nvPr>
            <p:extLst>
              <p:ext uri="{D42A27DB-BD31-4B8C-83A1-F6EECF244321}">
                <p14:modId xmlns:p14="http://schemas.microsoft.com/office/powerpoint/2010/main" val="4177250483"/>
              </p:ext>
            </p:extLst>
          </p:nvPr>
        </p:nvGraphicFramePr>
        <p:xfrm>
          <a:off x="457200" y="3352800"/>
          <a:ext cx="4572000" cy="708660"/>
        </p:xfrm>
        <a:graphic>
          <a:graphicData uri="http://schemas.openxmlformats.org/drawingml/2006/table">
            <a:tbl>
              <a:tblPr firstRow="1" bandRow="1">
                <a:tableStyleId>{5940675A-B579-460E-94D1-54222C63F5DA}</a:tableStyleId>
              </a:tblPr>
              <a:tblGrid>
                <a:gridCol w="914400"/>
                <a:gridCol w="914400"/>
                <a:gridCol w="838200"/>
                <a:gridCol w="914400"/>
                <a:gridCol w="990600"/>
              </a:tblGrid>
              <a:tr h="342900">
                <a:tc>
                  <a:txBody>
                    <a:bodyPr/>
                    <a:lstStyle/>
                    <a:p>
                      <a:r>
                        <a:rPr lang="en-US" sz="1400" b="1" dirty="0" smtClean="0"/>
                        <a:t>Material</a:t>
                      </a:r>
                    </a:p>
                  </a:txBody>
                  <a:tcPr/>
                </a:tc>
                <a:tc>
                  <a:txBody>
                    <a:bodyPr/>
                    <a:lstStyle/>
                    <a:p>
                      <a:r>
                        <a:rPr lang="en-US" sz="1400" b="1" dirty="0" err="1" smtClean="0"/>
                        <a:t>Yb:YAG</a:t>
                      </a:r>
                      <a:r>
                        <a:rPr lang="en-US" sz="1400" b="1" dirty="0" smtClean="0"/>
                        <a:t> </a:t>
                      </a:r>
                    </a:p>
                  </a:txBody>
                  <a:tcPr/>
                </a:tc>
                <a:tc>
                  <a:txBody>
                    <a:bodyPr/>
                    <a:lstStyle/>
                    <a:p>
                      <a:r>
                        <a:rPr lang="en-US" sz="1400" b="1" dirty="0" err="1" smtClean="0"/>
                        <a:t>Yb:YLF</a:t>
                      </a:r>
                      <a:endParaRPr lang="en-US" sz="1400" b="1" dirty="0" smtClean="0"/>
                    </a:p>
                  </a:txBody>
                  <a:tcPr/>
                </a:tc>
                <a:tc>
                  <a:txBody>
                    <a:bodyPr/>
                    <a:lstStyle/>
                    <a:p>
                      <a:r>
                        <a:rPr lang="en-US" sz="1400" b="1" dirty="0" err="1" smtClean="0"/>
                        <a:t>Nd:YAG</a:t>
                      </a:r>
                      <a:endParaRPr lang="en-US" sz="1400" b="1" dirty="0"/>
                    </a:p>
                  </a:txBody>
                  <a:tcPr/>
                </a:tc>
                <a:tc>
                  <a:txBody>
                    <a:bodyPr/>
                    <a:lstStyle/>
                    <a:p>
                      <a:r>
                        <a:rPr lang="en-US" sz="1400" b="1" dirty="0" err="1" smtClean="0"/>
                        <a:t>Ti:Sapph</a:t>
                      </a:r>
                      <a:endParaRPr lang="en-US" sz="1400" b="1" dirty="0"/>
                    </a:p>
                  </a:txBody>
                  <a:tcPr/>
                </a:tc>
              </a:tr>
              <a:tr h="342900">
                <a:tc>
                  <a:txBody>
                    <a:bodyPr/>
                    <a:lstStyle/>
                    <a:p>
                      <a:pPr algn="ctr"/>
                      <a:r>
                        <a:rPr lang="en-US" sz="1800" b="1" dirty="0" err="1" smtClean="0">
                          <a:latin typeface="Symbol" pitchFamily="18" charset="2"/>
                        </a:rPr>
                        <a:t>c</a:t>
                      </a:r>
                      <a:r>
                        <a:rPr lang="en-US" sz="1400" b="1" baseline="-25000" dirty="0" err="1" smtClean="0"/>
                        <a:t>QL</a:t>
                      </a:r>
                      <a:endParaRPr lang="en-US" sz="1400" b="1" baseline="-25000" dirty="0"/>
                    </a:p>
                  </a:txBody>
                  <a:tcPr/>
                </a:tc>
                <a:tc>
                  <a:txBody>
                    <a:bodyPr/>
                    <a:lstStyle/>
                    <a:p>
                      <a:pPr algn="r"/>
                      <a:r>
                        <a:rPr lang="en-US" sz="1400" b="1" dirty="0" smtClean="0">
                          <a:solidFill>
                            <a:srgbClr val="008000"/>
                          </a:solidFill>
                        </a:rPr>
                        <a:t>9.6 %</a:t>
                      </a:r>
                      <a:endParaRPr lang="en-US" sz="1400" b="1" dirty="0">
                        <a:solidFill>
                          <a:srgbClr val="008000"/>
                        </a:solidFill>
                      </a:endParaRPr>
                    </a:p>
                  </a:txBody>
                  <a:tcPr/>
                </a:tc>
                <a:tc>
                  <a:txBody>
                    <a:bodyPr/>
                    <a:lstStyle/>
                    <a:p>
                      <a:pPr algn="r"/>
                      <a:r>
                        <a:rPr lang="en-US" sz="1400" b="1" dirty="0" smtClean="0">
                          <a:solidFill>
                            <a:schemeClr val="accent1">
                              <a:lumMod val="75000"/>
                            </a:schemeClr>
                          </a:solidFill>
                        </a:rPr>
                        <a:t>3.6 %</a:t>
                      </a:r>
                      <a:endParaRPr lang="en-US" sz="1400" b="1" dirty="0">
                        <a:solidFill>
                          <a:schemeClr val="accent1">
                            <a:lumMod val="75000"/>
                          </a:schemeClr>
                        </a:solidFill>
                      </a:endParaRPr>
                    </a:p>
                  </a:txBody>
                  <a:tcPr/>
                </a:tc>
                <a:tc>
                  <a:txBody>
                    <a:bodyPr/>
                    <a:lstStyle/>
                    <a:p>
                      <a:pPr algn="ctr"/>
                      <a:r>
                        <a:rPr lang="en-US" sz="1400" b="1" dirty="0" smtClean="0">
                          <a:solidFill>
                            <a:srgbClr val="CED001"/>
                          </a:solidFill>
                        </a:rPr>
                        <a:t>31 %</a:t>
                      </a:r>
                      <a:endParaRPr lang="en-US" sz="1400" b="1" dirty="0">
                        <a:solidFill>
                          <a:srgbClr val="CED001"/>
                        </a:solidFill>
                      </a:endParaRPr>
                    </a:p>
                  </a:txBody>
                  <a:tcPr>
                    <a:noFill/>
                  </a:tcPr>
                </a:tc>
                <a:tc>
                  <a:txBody>
                    <a:bodyPr/>
                    <a:lstStyle/>
                    <a:p>
                      <a:pPr algn="ctr"/>
                      <a:r>
                        <a:rPr lang="en-US" sz="1400" b="1" dirty="0" smtClean="0">
                          <a:solidFill>
                            <a:srgbClr val="C00000"/>
                          </a:solidFill>
                        </a:rPr>
                        <a:t>50 %</a:t>
                      </a:r>
                      <a:endParaRPr lang="en-US" sz="1400" b="1" dirty="0">
                        <a:solidFill>
                          <a:srgbClr val="C00000"/>
                        </a:solidFill>
                      </a:endParaRPr>
                    </a:p>
                  </a:txBody>
                  <a:tcPr/>
                </a:tc>
              </a:tr>
            </a:tbl>
          </a:graphicData>
        </a:graphic>
      </p:graphicFrame>
      <p:sp>
        <p:nvSpPr>
          <p:cNvPr id="45" name="Rectangle 44"/>
          <p:cNvSpPr/>
          <p:nvPr/>
        </p:nvSpPr>
        <p:spPr>
          <a:xfrm>
            <a:off x="304800" y="5486400"/>
            <a:ext cx="8382000" cy="5334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solidFill>
                  <a:schemeClr val="bg1"/>
                </a:solidFill>
              </a:rPr>
              <a:t>Cryogenic </a:t>
            </a:r>
            <a:r>
              <a:rPr lang="en-US" sz="2000" b="1" dirty="0" smtClean="0"/>
              <a:t>Yb</a:t>
            </a:r>
            <a:r>
              <a:rPr lang="en-US" sz="2000" b="1" baseline="30000" dirty="0" smtClean="0"/>
              <a:t>3+</a:t>
            </a:r>
            <a:r>
              <a:rPr lang="en-US" sz="2000" b="1" dirty="0" smtClean="0">
                <a:solidFill>
                  <a:schemeClr val="bg1"/>
                </a:solidFill>
              </a:rPr>
              <a:t> lasers are very efficient and can dissipate little heat</a:t>
            </a:r>
          </a:p>
        </p:txBody>
      </p:sp>
    </p:spTree>
    <p:extLst>
      <p:ext uri="{BB962C8B-B14F-4D97-AF65-F5344CB8AC3E}">
        <p14:creationId xmlns:p14="http://schemas.microsoft.com/office/powerpoint/2010/main" val="22596710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66800" y="152400"/>
            <a:ext cx="7086600" cy="762000"/>
          </a:xfrm>
        </p:spPr>
        <p:txBody>
          <a:bodyPr/>
          <a:lstStyle/>
          <a:p>
            <a:r>
              <a:rPr lang="en-US" dirty="0">
                <a:latin typeface="Arial" charset="0"/>
                <a:ea typeface="ＭＳ Ｐゴシック" charset="0"/>
                <a:cs typeface="ＭＳ Ｐゴシック" charset="0"/>
              </a:rPr>
              <a:t>Thermal </a:t>
            </a:r>
            <a:r>
              <a:rPr lang="en-US" dirty="0" smtClean="0">
                <a:latin typeface="Arial" charset="0"/>
                <a:ea typeface="ＭＳ Ｐゴシック" charset="0"/>
                <a:cs typeface="ＭＳ Ｐゴシック" charset="0"/>
              </a:rPr>
              <a:t>Dissipation </a:t>
            </a:r>
            <a:r>
              <a:rPr lang="en-US" dirty="0">
                <a:latin typeface="Arial" charset="0"/>
                <a:ea typeface="ＭＳ Ｐゴシック" charset="0"/>
                <a:cs typeface="ＭＳ Ｐゴシック" charset="0"/>
              </a:rPr>
              <a:t>for </a:t>
            </a:r>
            <a:r>
              <a:rPr lang="en-US" dirty="0" err="1" smtClean="0">
                <a:latin typeface="Arial" charset="0"/>
                <a:ea typeface="ＭＳ Ｐゴシック" charset="0"/>
                <a:cs typeface="ＭＳ Ｐゴシック" charset="0"/>
              </a:rPr>
              <a:t>Yb</a:t>
            </a:r>
            <a:r>
              <a:rPr lang="en-US" dirty="0" smtClean="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Lasers</a:t>
            </a:r>
          </a:p>
        </p:txBody>
      </p:sp>
      <p:sp>
        <p:nvSpPr>
          <p:cNvPr id="37891" name="Rectangle 3"/>
          <p:cNvSpPr>
            <a:spLocks noGrp="1" noChangeArrowheads="1"/>
          </p:cNvSpPr>
          <p:nvPr>
            <p:ph type="body" idx="4294967295"/>
          </p:nvPr>
        </p:nvSpPr>
        <p:spPr>
          <a:xfrm>
            <a:off x="490043" y="3808676"/>
            <a:ext cx="8229600" cy="2453988"/>
          </a:xfrm>
          <a:prstGeom prst="rect">
            <a:avLst/>
          </a:prstGeom>
        </p:spPr>
        <p:txBody>
          <a:bodyPr/>
          <a:lstStyle/>
          <a:p>
            <a:pPr>
              <a:lnSpc>
                <a:spcPct val="100000"/>
              </a:lnSpc>
              <a:spcBef>
                <a:spcPct val="30000"/>
              </a:spcBef>
            </a:pPr>
            <a:r>
              <a:rPr lang="en-US" sz="1800" dirty="0">
                <a:latin typeface="Arial" charset="0"/>
                <a:ea typeface="ＭＳ Ｐゴシック" charset="0"/>
                <a:cs typeface="ＭＳ Ｐゴシック" charset="0"/>
              </a:rPr>
              <a:t>Typical </a:t>
            </a:r>
            <a:r>
              <a:rPr lang="en-US" sz="1800" dirty="0" smtClean="0">
                <a:latin typeface="Arial" charset="0"/>
                <a:ea typeface="ＭＳ Ｐゴシック" charset="0"/>
                <a:cs typeface="ＭＳ Ｐゴシック" charset="0"/>
              </a:rPr>
              <a:t>cryogenic </a:t>
            </a:r>
            <a:r>
              <a:rPr lang="en-US" sz="1800" dirty="0">
                <a:latin typeface="Arial" charset="0"/>
                <a:ea typeface="ＭＳ Ｐゴシック" charset="0"/>
                <a:cs typeface="ＭＳ Ｐゴシック" charset="0"/>
              </a:rPr>
              <a:t>heat load </a:t>
            </a:r>
            <a:r>
              <a:rPr lang="en-US" sz="1800" dirty="0" smtClean="0">
                <a:latin typeface="Arial" charset="0"/>
                <a:ea typeface="ＭＳ Ｐゴシック" charset="0"/>
                <a:cs typeface="ＭＳ Ｐゴシック" charset="0"/>
              </a:rPr>
              <a:t>in </a:t>
            </a:r>
            <a:r>
              <a:rPr lang="en-US" sz="1800" dirty="0" err="1" smtClean="0">
                <a:latin typeface="Arial" charset="0"/>
                <a:ea typeface="ＭＳ Ｐゴシック" charset="0"/>
                <a:cs typeface="ＭＳ Ｐゴシック" charset="0"/>
              </a:rPr>
              <a:t>Yb:YAG</a:t>
            </a:r>
            <a:r>
              <a:rPr lang="en-US" sz="1800" dirty="0" smtClean="0">
                <a:latin typeface="Arial" charset="0"/>
                <a:ea typeface="ＭＳ Ｐゴシック" charset="0"/>
                <a:cs typeface="ＭＳ Ｐゴシック" charset="0"/>
              </a:rPr>
              <a:t> is </a:t>
            </a:r>
            <a:r>
              <a:rPr lang="en-US" sz="1800" dirty="0">
                <a:latin typeface="Arial" charset="0"/>
                <a:ea typeface="ＭＳ Ｐゴシック" charset="0"/>
                <a:cs typeface="ＭＳ Ｐゴシック" charset="0"/>
              </a:rPr>
              <a:t>0.3 W dissipated per W output</a:t>
            </a:r>
          </a:p>
          <a:p>
            <a:pPr marL="798513" lvl="1">
              <a:lnSpc>
                <a:spcPct val="100000"/>
              </a:lnSpc>
              <a:spcBef>
                <a:spcPct val="30000"/>
              </a:spcBef>
            </a:pPr>
            <a:r>
              <a:rPr lang="en-US" sz="1600" dirty="0">
                <a:latin typeface="Arial" charset="0"/>
                <a:ea typeface="ＭＳ Ｐゴシック" charset="0"/>
              </a:rPr>
              <a:t>9% of absorbed pump power dissipated in </a:t>
            </a:r>
            <a:r>
              <a:rPr lang="en-US" sz="1600" dirty="0" err="1">
                <a:latin typeface="Arial" charset="0"/>
                <a:ea typeface="ＭＳ Ｐゴシック" charset="0"/>
              </a:rPr>
              <a:t>Yb:YAG</a:t>
            </a:r>
            <a:r>
              <a:rPr lang="en-US" sz="1600" dirty="0">
                <a:latin typeface="Arial" charset="0"/>
                <a:ea typeface="ＭＳ Ｐゴシック" charset="0"/>
              </a:rPr>
              <a:t> by quantum defect</a:t>
            </a:r>
          </a:p>
          <a:p>
            <a:pPr marL="798513" lvl="1">
              <a:lnSpc>
                <a:spcPct val="100000"/>
              </a:lnSpc>
              <a:spcBef>
                <a:spcPct val="30000"/>
              </a:spcBef>
            </a:pPr>
            <a:r>
              <a:rPr lang="en-US" sz="1600" dirty="0">
                <a:latin typeface="Arial" charset="0"/>
                <a:ea typeface="ＭＳ Ｐゴシック" charset="0"/>
              </a:rPr>
              <a:t>Additional contribution to cold-tip thermal load from trapped </a:t>
            </a:r>
            <a:r>
              <a:rPr lang="en-US" sz="1600" dirty="0" smtClean="0">
                <a:latin typeface="Arial" charset="0"/>
                <a:ea typeface="ＭＳ Ｐゴシック" charset="0"/>
              </a:rPr>
              <a:t>fluorescence</a:t>
            </a:r>
          </a:p>
          <a:p>
            <a:pPr marL="798513" lvl="1">
              <a:lnSpc>
                <a:spcPct val="100000"/>
              </a:lnSpc>
              <a:spcBef>
                <a:spcPct val="30000"/>
              </a:spcBef>
            </a:pPr>
            <a:r>
              <a:rPr lang="en-US" sz="1600" dirty="0" smtClean="0">
                <a:latin typeface="Arial" charset="0"/>
                <a:ea typeface="ＭＳ Ｐゴシック" charset="0"/>
              </a:rPr>
              <a:t>At 0.3 W dissipated per W of output, </a:t>
            </a:r>
            <a:r>
              <a:rPr lang="en-US" sz="1600" dirty="0">
                <a:latin typeface="Arial" charset="0"/>
                <a:ea typeface="ＭＳ Ｐゴシック" charset="0"/>
              </a:rPr>
              <a:t>10-kW laser (</a:t>
            </a:r>
            <a:r>
              <a:rPr lang="en-US" sz="1600" dirty="0" smtClean="0">
                <a:latin typeface="Arial" charset="0"/>
                <a:ea typeface="ＭＳ Ｐゴシック" charset="0"/>
              </a:rPr>
              <a:t>3 kW </a:t>
            </a:r>
            <a:r>
              <a:rPr lang="en-US" sz="1600" dirty="0">
                <a:latin typeface="Arial" charset="0"/>
                <a:ea typeface="ＭＳ Ｐゴシック" charset="0"/>
              </a:rPr>
              <a:t>of heat) will consume </a:t>
            </a:r>
            <a:r>
              <a:rPr lang="en-US" sz="1600" dirty="0" smtClean="0">
                <a:latin typeface="Arial" charset="0"/>
                <a:ea typeface="ＭＳ Ｐゴシック" charset="0"/>
              </a:rPr>
              <a:t>~1 </a:t>
            </a:r>
            <a:r>
              <a:rPr lang="en-US" sz="1600" dirty="0">
                <a:latin typeface="Arial" charset="0"/>
                <a:ea typeface="ＭＳ Ｐゴシック" charset="0"/>
              </a:rPr>
              <a:t>LPM of L </a:t>
            </a:r>
            <a:r>
              <a:rPr lang="en-US" sz="1600" dirty="0" smtClean="0">
                <a:latin typeface="Arial" charset="0"/>
                <a:ea typeface="ＭＳ Ｐゴシック" charset="0"/>
              </a:rPr>
              <a:t>N</a:t>
            </a:r>
            <a:r>
              <a:rPr lang="en-US" sz="1600" baseline="-25000" dirty="0" smtClean="0">
                <a:latin typeface="Arial" charset="0"/>
                <a:ea typeface="ＭＳ Ｐゴシック" charset="0"/>
              </a:rPr>
              <a:t>2</a:t>
            </a:r>
            <a:endParaRPr lang="en-US" sz="500" dirty="0" smtClean="0">
              <a:latin typeface="Arial" charset="0"/>
              <a:ea typeface="ＭＳ Ｐゴシック" charset="0"/>
            </a:endParaRPr>
          </a:p>
          <a:p>
            <a:pPr>
              <a:lnSpc>
                <a:spcPct val="100000"/>
              </a:lnSpc>
              <a:spcBef>
                <a:spcPct val="30000"/>
              </a:spcBef>
            </a:pPr>
            <a:r>
              <a:rPr lang="en-US" sz="1800" dirty="0" smtClean="0">
                <a:latin typeface="Arial" charset="0"/>
                <a:ea typeface="ＭＳ Ｐゴシック" charset="0"/>
                <a:cs typeface="ＭＳ Ｐゴシック" charset="0"/>
              </a:rPr>
              <a:t>Recent demonstration of cryogenic dissipation of 0.11 W per W output in </a:t>
            </a:r>
            <a:r>
              <a:rPr lang="en-US" sz="1800" dirty="0" err="1" smtClean="0">
                <a:latin typeface="Arial" charset="0"/>
                <a:ea typeface="ＭＳ Ｐゴシック" charset="0"/>
                <a:cs typeface="ＭＳ Ｐゴシック" charset="0"/>
              </a:rPr>
              <a:t>Yb:YLF</a:t>
            </a:r>
            <a:endParaRPr lang="en-US" sz="1800" dirty="0" smtClean="0">
              <a:latin typeface="Arial" charset="0"/>
              <a:ea typeface="ＭＳ Ｐゴシック" charset="0"/>
              <a:cs typeface="ＭＳ Ｐゴシック" charset="0"/>
            </a:endParaRPr>
          </a:p>
        </p:txBody>
      </p:sp>
      <p:grpSp>
        <p:nvGrpSpPr>
          <p:cNvPr id="37892" name="Group 4"/>
          <p:cNvGrpSpPr>
            <a:grpSpLocks/>
          </p:cNvGrpSpPr>
          <p:nvPr/>
        </p:nvGrpSpPr>
        <p:grpSpPr bwMode="auto">
          <a:xfrm>
            <a:off x="990600" y="914400"/>
            <a:ext cx="6746875" cy="2774950"/>
            <a:chOff x="624" y="816"/>
            <a:chExt cx="4250" cy="1748"/>
          </a:xfrm>
        </p:grpSpPr>
        <p:sp>
          <p:nvSpPr>
            <p:cNvPr id="37893" name="Rectangle 5"/>
            <p:cNvSpPr>
              <a:spLocks noChangeArrowheads="1"/>
            </p:cNvSpPr>
            <p:nvPr/>
          </p:nvSpPr>
          <p:spPr bwMode="auto">
            <a:xfrm>
              <a:off x="3456" y="2208"/>
              <a:ext cx="864" cy="14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a:r>
                <a:rPr lang="en-US" sz="1600" b="1"/>
                <a:t>Fluorescence</a:t>
              </a:r>
              <a:endParaRPr lang="en-US" b="1">
                <a:solidFill>
                  <a:schemeClr val="bg1"/>
                </a:solidFill>
              </a:endParaRPr>
            </a:p>
          </p:txBody>
        </p:sp>
        <p:sp>
          <p:nvSpPr>
            <p:cNvPr id="37894" name="Line 6"/>
            <p:cNvSpPr>
              <a:spLocks noChangeShapeType="1"/>
            </p:cNvSpPr>
            <p:nvPr/>
          </p:nvSpPr>
          <p:spPr bwMode="auto">
            <a:xfrm>
              <a:off x="1680" y="1488"/>
              <a:ext cx="1104" cy="0"/>
            </a:xfrm>
            <a:prstGeom prst="line">
              <a:avLst/>
            </a:prstGeom>
            <a:noFill/>
            <a:ln w="2921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895" name="Freeform 7"/>
            <p:cNvSpPr>
              <a:spLocks/>
            </p:cNvSpPr>
            <p:nvPr/>
          </p:nvSpPr>
          <p:spPr bwMode="auto">
            <a:xfrm>
              <a:off x="1680" y="1296"/>
              <a:ext cx="2448" cy="64"/>
            </a:xfrm>
            <a:custGeom>
              <a:avLst/>
              <a:gdLst>
                <a:gd name="T0" fmla="*/ 0 w 1632"/>
                <a:gd name="T1" fmla="*/ 238 h 56"/>
                <a:gd name="T2" fmla="*/ 80981 w 1632"/>
                <a:gd name="T3" fmla="*/ 238 h 56"/>
                <a:gd name="T4" fmla="*/ 211755 w 1632"/>
                <a:gd name="T5" fmla="*/ 0 h 56"/>
                <a:gd name="T6" fmla="*/ 0 60000 65536"/>
                <a:gd name="T7" fmla="*/ 0 60000 65536"/>
                <a:gd name="T8" fmla="*/ 0 60000 65536"/>
                <a:gd name="T9" fmla="*/ 0 w 1632"/>
                <a:gd name="T10" fmla="*/ 0 h 56"/>
                <a:gd name="T11" fmla="*/ 1632 w 1632"/>
                <a:gd name="T12" fmla="*/ 56 h 56"/>
              </a:gdLst>
              <a:ahLst/>
              <a:cxnLst>
                <a:cxn ang="T6">
                  <a:pos x="T0" y="T1"/>
                </a:cxn>
                <a:cxn ang="T7">
                  <a:pos x="T2" y="T3"/>
                </a:cxn>
                <a:cxn ang="T8">
                  <a:pos x="T4" y="T5"/>
                </a:cxn>
              </a:cxnLst>
              <a:rect l="T9" t="T10" r="T11" b="T12"/>
              <a:pathLst>
                <a:path w="1632" h="56">
                  <a:moveTo>
                    <a:pt x="0" y="48"/>
                  </a:moveTo>
                  <a:cubicBezTo>
                    <a:pt x="176" y="52"/>
                    <a:pt x="352" y="56"/>
                    <a:pt x="624" y="48"/>
                  </a:cubicBezTo>
                  <a:cubicBezTo>
                    <a:pt x="896" y="40"/>
                    <a:pt x="1464" y="7"/>
                    <a:pt x="1632" y="0"/>
                  </a:cubicBezTo>
                </a:path>
              </a:pathLst>
            </a:custGeom>
            <a:noFill/>
            <a:ln w="2286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6" name="Line 8"/>
            <p:cNvSpPr>
              <a:spLocks noChangeShapeType="1"/>
            </p:cNvSpPr>
            <p:nvPr/>
          </p:nvSpPr>
          <p:spPr bwMode="auto">
            <a:xfrm>
              <a:off x="1680" y="1776"/>
              <a:ext cx="2784" cy="0"/>
            </a:xfrm>
            <a:prstGeom prst="line">
              <a:avLst/>
            </a:prstGeom>
            <a:noFill/>
            <a:ln w="6604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897" name="Freeform 9"/>
            <p:cNvSpPr>
              <a:spLocks/>
            </p:cNvSpPr>
            <p:nvPr/>
          </p:nvSpPr>
          <p:spPr bwMode="auto">
            <a:xfrm flipV="1">
              <a:off x="1680" y="2064"/>
              <a:ext cx="2448" cy="56"/>
            </a:xfrm>
            <a:custGeom>
              <a:avLst/>
              <a:gdLst>
                <a:gd name="T0" fmla="*/ 0 w 1632"/>
                <a:gd name="T1" fmla="*/ 48 h 56"/>
                <a:gd name="T2" fmla="*/ 80981 w 1632"/>
                <a:gd name="T3" fmla="*/ 48 h 56"/>
                <a:gd name="T4" fmla="*/ 211755 w 1632"/>
                <a:gd name="T5" fmla="*/ 0 h 56"/>
                <a:gd name="T6" fmla="*/ 0 60000 65536"/>
                <a:gd name="T7" fmla="*/ 0 60000 65536"/>
                <a:gd name="T8" fmla="*/ 0 60000 65536"/>
                <a:gd name="T9" fmla="*/ 0 w 1632"/>
                <a:gd name="T10" fmla="*/ 0 h 56"/>
                <a:gd name="T11" fmla="*/ 1632 w 1632"/>
                <a:gd name="T12" fmla="*/ 56 h 56"/>
              </a:gdLst>
              <a:ahLst/>
              <a:cxnLst>
                <a:cxn ang="T6">
                  <a:pos x="T0" y="T1"/>
                </a:cxn>
                <a:cxn ang="T7">
                  <a:pos x="T2" y="T3"/>
                </a:cxn>
                <a:cxn ang="T8">
                  <a:pos x="T4" y="T5"/>
                </a:cxn>
              </a:cxnLst>
              <a:rect l="T9" t="T10" r="T11" b="T12"/>
              <a:pathLst>
                <a:path w="1632" h="56">
                  <a:moveTo>
                    <a:pt x="0" y="48"/>
                  </a:moveTo>
                  <a:cubicBezTo>
                    <a:pt x="176" y="52"/>
                    <a:pt x="352" y="56"/>
                    <a:pt x="624" y="48"/>
                  </a:cubicBezTo>
                  <a:cubicBezTo>
                    <a:pt x="896" y="40"/>
                    <a:pt x="1464" y="7"/>
                    <a:pt x="1632" y="0"/>
                  </a:cubicBezTo>
                </a:path>
              </a:pathLst>
            </a:custGeom>
            <a:noFill/>
            <a:ln w="2921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8" name="Freeform 10"/>
            <p:cNvSpPr>
              <a:spLocks/>
            </p:cNvSpPr>
            <p:nvPr/>
          </p:nvSpPr>
          <p:spPr bwMode="auto">
            <a:xfrm>
              <a:off x="1680" y="2208"/>
              <a:ext cx="1687" cy="246"/>
            </a:xfrm>
            <a:custGeom>
              <a:avLst/>
              <a:gdLst>
                <a:gd name="T0" fmla="*/ 0 w 871"/>
                <a:gd name="T1" fmla="*/ 8 h 254"/>
                <a:gd name="T2" fmla="*/ 1070707 w 871"/>
                <a:gd name="T3" fmla="*/ 8 h 254"/>
                <a:gd name="T4" fmla="*/ 1338006 w 871"/>
                <a:gd name="T5" fmla="*/ 8 h 254"/>
                <a:gd name="T6" fmla="*/ 1874032 w 871"/>
                <a:gd name="T7" fmla="*/ 39 h 254"/>
                <a:gd name="T8" fmla="*/ 2199178 w 871"/>
                <a:gd name="T9" fmla="*/ 98 h 254"/>
                <a:gd name="T10" fmla="*/ 2427304 w 871"/>
                <a:gd name="T11" fmla="*/ 173 h 254"/>
                <a:gd name="T12" fmla="*/ 0 60000 65536"/>
                <a:gd name="T13" fmla="*/ 0 60000 65536"/>
                <a:gd name="T14" fmla="*/ 0 60000 65536"/>
                <a:gd name="T15" fmla="*/ 0 60000 65536"/>
                <a:gd name="T16" fmla="*/ 0 60000 65536"/>
                <a:gd name="T17" fmla="*/ 0 60000 65536"/>
                <a:gd name="T18" fmla="*/ 0 w 871"/>
                <a:gd name="T19" fmla="*/ 0 h 254"/>
                <a:gd name="T20" fmla="*/ 871 w 871"/>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871" h="254">
                  <a:moveTo>
                    <a:pt x="0" y="8"/>
                  </a:moveTo>
                  <a:cubicBezTo>
                    <a:pt x="152" y="8"/>
                    <a:pt x="304" y="8"/>
                    <a:pt x="384" y="8"/>
                  </a:cubicBezTo>
                  <a:cubicBezTo>
                    <a:pt x="464" y="8"/>
                    <a:pt x="432" y="0"/>
                    <a:pt x="480" y="8"/>
                  </a:cubicBezTo>
                  <a:cubicBezTo>
                    <a:pt x="528" y="16"/>
                    <a:pt x="620" y="33"/>
                    <a:pt x="672" y="56"/>
                  </a:cubicBezTo>
                  <a:cubicBezTo>
                    <a:pt x="723" y="78"/>
                    <a:pt x="755" y="109"/>
                    <a:pt x="789" y="142"/>
                  </a:cubicBezTo>
                  <a:cubicBezTo>
                    <a:pt x="822" y="175"/>
                    <a:pt x="854" y="230"/>
                    <a:pt x="871" y="254"/>
                  </a:cubicBezTo>
                </a:path>
              </a:pathLst>
            </a:custGeom>
            <a:noFill/>
            <a:ln w="2032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9" name="Rectangle 11"/>
            <p:cNvSpPr>
              <a:spLocks noChangeArrowheads="1"/>
            </p:cNvSpPr>
            <p:nvPr/>
          </p:nvSpPr>
          <p:spPr bwMode="auto">
            <a:xfrm>
              <a:off x="1728" y="1056"/>
              <a:ext cx="2208" cy="148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folHlink"/>
                </a:solidFill>
              </a:endParaRPr>
            </a:p>
          </p:txBody>
        </p:sp>
        <p:sp>
          <p:nvSpPr>
            <p:cNvPr id="37900" name="Text Box 12"/>
            <p:cNvSpPr txBox="1">
              <a:spLocks noChangeArrowheads="1"/>
            </p:cNvSpPr>
            <p:nvPr/>
          </p:nvSpPr>
          <p:spPr bwMode="auto">
            <a:xfrm>
              <a:off x="3936" y="1584"/>
              <a:ext cx="53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chemeClr val="bg1"/>
                  </a:solidFill>
                </a:rPr>
                <a:t>Laser</a:t>
              </a:r>
            </a:p>
            <a:p>
              <a:pPr algn="ctr"/>
              <a:r>
                <a:rPr lang="en-US" sz="1600" b="1">
                  <a:solidFill>
                    <a:schemeClr val="bg1"/>
                  </a:solidFill>
                </a:rPr>
                <a:t>Output</a:t>
              </a:r>
              <a:endParaRPr lang="en-US" b="1">
                <a:solidFill>
                  <a:schemeClr val="bg1"/>
                </a:solidFill>
              </a:endParaRPr>
            </a:p>
          </p:txBody>
        </p:sp>
        <p:sp>
          <p:nvSpPr>
            <p:cNvPr id="37901" name="Oval 13"/>
            <p:cNvSpPr>
              <a:spLocks noChangeArrowheads="1"/>
            </p:cNvSpPr>
            <p:nvPr/>
          </p:nvSpPr>
          <p:spPr bwMode="auto">
            <a:xfrm rot="-2493387">
              <a:off x="2969" y="2096"/>
              <a:ext cx="624" cy="240"/>
            </a:xfrm>
            <a:prstGeom prst="ellipse">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bg1"/>
                </a:solidFill>
              </a:endParaRPr>
            </a:p>
          </p:txBody>
        </p:sp>
        <p:sp>
          <p:nvSpPr>
            <p:cNvPr id="37902" name="Text Box 14"/>
            <p:cNvSpPr txBox="1">
              <a:spLocks noChangeArrowheads="1"/>
            </p:cNvSpPr>
            <p:nvPr/>
          </p:nvSpPr>
          <p:spPr bwMode="auto">
            <a:xfrm>
              <a:off x="3504" y="2195"/>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b="1"/>
            </a:p>
          </p:txBody>
        </p:sp>
        <p:sp>
          <p:nvSpPr>
            <p:cNvPr id="37903" name="Text Box 15"/>
            <p:cNvSpPr txBox="1">
              <a:spLocks noChangeArrowheads="1"/>
            </p:cNvSpPr>
            <p:nvPr/>
          </p:nvSpPr>
          <p:spPr bwMode="auto">
            <a:xfrm>
              <a:off x="2736" y="1392"/>
              <a:ext cx="11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t>Quantum Defect</a:t>
              </a:r>
              <a:endParaRPr lang="en-US" b="1"/>
            </a:p>
          </p:txBody>
        </p:sp>
        <p:sp>
          <p:nvSpPr>
            <p:cNvPr id="37904" name="Text Box 16"/>
            <p:cNvSpPr txBox="1">
              <a:spLocks noChangeArrowheads="1"/>
            </p:cNvSpPr>
            <p:nvPr/>
          </p:nvSpPr>
          <p:spPr bwMode="auto">
            <a:xfrm>
              <a:off x="3983" y="1056"/>
              <a:ext cx="8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t>Unabsorbed</a:t>
              </a:r>
            </a:p>
            <a:p>
              <a:pPr algn="ctr"/>
              <a:r>
                <a:rPr lang="en-US" sz="1600" b="1"/>
                <a:t>Pump</a:t>
              </a:r>
              <a:endParaRPr lang="en-US" b="1"/>
            </a:p>
          </p:txBody>
        </p:sp>
        <p:sp>
          <p:nvSpPr>
            <p:cNvPr id="37905" name="Text Box 17"/>
            <p:cNvSpPr txBox="1">
              <a:spLocks noChangeArrowheads="1"/>
            </p:cNvSpPr>
            <p:nvPr/>
          </p:nvSpPr>
          <p:spPr bwMode="auto">
            <a:xfrm>
              <a:off x="4118" y="2006"/>
              <a:ext cx="7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t>Untrapped</a:t>
              </a:r>
              <a:endParaRPr lang="en-US" b="1"/>
            </a:p>
          </p:txBody>
        </p:sp>
        <p:sp>
          <p:nvSpPr>
            <p:cNvPr id="37906" name="Text Box 18"/>
            <p:cNvSpPr txBox="1">
              <a:spLocks noChangeArrowheads="1"/>
            </p:cNvSpPr>
            <p:nvPr/>
          </p:nvSpPr>
          <p:spPr bwMode="auto">
            <a:xfrm>
              <a:off x="3360" y="2352"/>
              <a:ext cx="6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t>Trapped</a:t>
              </a:r>
              <a:endParaRPr lang="en-US" b="1"/>
            </a:p>
          </p:txBody>
        </p:sp>
        <p:sp>
          <p:nvSpPr>
            <p:cNvPr id="37907" name="Text Box 19"/>
            <p:cNvSpPr txBox="1">
              <a:spLocks noChangeArrowheads="1"/>
            </p:cNvSpPr>
            <p:nvPr/>
          </p:nvSpPr>
          <p:spPr bwMode="auto">
            <a:xfrm>
              <a:off x="672" y="1536"/>
              <a:ext cx="62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chemeClr val="hlink"/>
                  </a:solidFill>
                </a:rPr>
                <a:t>Pump</a:t>
              </a:r>
            </a:p>
            <a:p>
              <a:pPr algn="ctr"/>
              <a:r>
                <a:rPr lang="en-US" sz="1600" b="1">
                  <a:solidFill>
                    <a:schemeClr val="hlink"/>
                  </a:solidFill>
                </a:rPr>
                <a:t>Photons</a:t>
              </a:r>
              <a:endParaRPr lang="en-US" b="1"/>
            </a:p>
          </p:txBody>
        </p:sp>
        <p:sp>
          <p:nvSpPr>
            <p:cNvPr id="37908" name="Text Box 20"/>
            <p:cNvSpPr txBox="1">
              <a:spLocks noChangeArrowheads="1"/>
            </p:cNvSpPr>
            <p:nvPr/>
          </p:nvSpPr>
          <p:spPr bwMode="auto">
            <a:xfrm>
              <a:off x="2008" y="816"/>
              <a:ext cx="157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dirty="0"/>
                <a:t>Cooled </a:t>
              </a:r>
              <a:r>
                <a:rPr lang="en-US" sz="1800" b="1" dirty="0" smtClean="0"/>
                <a:t>Gain Element</a:t>
              </a:r>
              <a:endParaRPr lang="en-US" b="1" dirty="0"/>
            </a:p>
          </p:txBody>
        </p:sp>
        <p:sp>
          <p:nvSpPr>
            <p:cNvPr id="37909" name="AutoShape 21"/>
            <p:cNvSpPr>
              <a:spLocks noChangeArrowheads="1"/>
            </p:cNvSpPr>
            <p:nvPr/>
          </p:nvSpPr>
          <p:spPr bwMode="auto">
            <a:xfrm>
              <a:off x="624" y="1344"/>
              <a:ext cx="912" cy="738"/>
            </a:xfrm>
            <a:prstGeom prst="rightArrow">
              <a:avLst>
                <a:gd name="adj1" fmla="val 50000"/>
                <a:gd name="adj2" fmla="val 30894"/>
              </a:avLst>
            </a:prstGeom>
            <a:noFill/>
            <a:ln w="28575">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10" name="Line 22"/>
            <p:cNvSpPr>
              <a:spLocks noChangeShapeType="1"/>
            </p:cNvSpPr>
            <p:nvPr/>
          </p:nvSpPr>
          <p:spPr bwMode="auto">
            <a:xfrm>
              <a:off x="2592" y="1440"/>
              <a:ext cx="0" cy="816"/>
            </a:xfrm>
            <a:prstGeom prst="line">
              <a:avLst/>
            </a:prstGeom>
            <a:noFill/>
            <a:ln w="19050">
              <a:solidFill>
                <a:schemeClr val="bg1"/>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11" name="Text Box 23"/>
            <p:cNvSpPr txBox="1">
              <a:spLocks noChangeArrowheads="1"/>
            </p:cNvSpPr>
            <p:nvPr/>
          </p:nvSpPr>
          <p:spPr bwMode="auto">
            <a:xfrm>
              <a:off x="1870" y="1632"/>
              <a:ext cx="71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chemeClr val="bg1"/>
                  </a:solidFill>
                </a:rPr>
                <a:t>Absorbed</a:t>
              </a:r>
            </a:p>
            <a:p>
              <a:pPr algn="ctr"/>
              <a:r>
                <a:rPr lang="en-US" sz="1600" b="1">
                  <a:solidFill>
                    <a:schemeClr val="bg1"/>
                  </a:solidFill>
                </a:rPr>
                <a:t>Pump</a:t>
              </a:r>
              <a:endParaRPr lang="en-US" b="1"/>
            </a:p>
          </p:txBody>
        </p:sp>
      </p:grpSp>
    </p:spTree>
    <p:extLst>
      <p:ext uri="{BB962C8B-B14F-4D97-AF65-F5344CB8AC3E}">
        <p14:creationId xmlns:p14="http://schemas.microsoft.com/office/powerpoint/2010/main" val="1350858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80" descr="fig 3.tif"/>
          <p:cNvPicPr>
            <a:picLocks noChangeAspect="1"/>
          </p:cNvPicPr>
          <p:nvPr/>
        </p:nvPicPr>
        <p:blipFill>
          <a:blip r:embed="rId4"/>
          <a:srcRect l="7654" b="5376"/>
          <a:stretch>
            <a:fillRect/>
          </a:stretch>
        </p:blipFill>
        <p:spPr bwMode="auto">
          <a:xfrm>
            <a:off x="552450" y="1071563"/>
            <a:ext cx="2635250" cy="1985962"/>
          </a:xfrm>
          <a:prstGeom prst="rect">
            <a:avLst/>
          </a:prstGeom>
          <a:noFill/>
          <a:ln w="9525">
            <a:noFill/>
            <a:miter lim="800000"/>
            <a:headEnd/>
            <a:tailEnd/>
          </a:ln>
        </p:spPr>
      </p:pic>
      <p:sp>
        <p:nvSpPr>
          <p:cNvPr id="54274" name="Rectangle 3"/>
          <p:cNvSpPr>
            <a:spLocks noGrp="1" noChangeArrowheads="1"/>
          </p:cNvSpPr>
          <p:nvPr>
            <p:ph type="title"/>
          </p:nvPr>
        </p:nvSpPr>
        <p:spPr/>
        <p:txBody>
          <a:bodyPr/>
          <a:lstStyle/>
          <a:p>
            <a:r>
              <a:rPr lang="en-US" dirty="0" smtClean="0">
                <a:ea typeface="ＭＳ Ｐゴシック" pitchFamily="34" charset="-128"/>
              </a:rPr>
              <a:t>100-W </a:t>
            </a:r>
            <a:r>
              <a:rPr lang="en-US" dirty="0" err="1" smtClean="0">
                <a:ea typeface="ＭＳ Ｐゴシック" pitchFamily="34" charset="-128"/>
              </a:rPr>
              <a:t>Yb:YAG</a:t>
            </a:r>
            <a:r>
              <a:rPr lang="en-US" dirty="0" smtClean="0">
                <a:ea typeface="ＭＳ Ｐゴシック" pitchFamily="34" charset="-128"/>
              </a:rPr>
              <a:t> Q-switched Oscillator  </a:t>
            </a:r>
          </a:p>
        </p:txBody>
      </p:sp>
      <p:sp>
        <p:nvSpPr>
          <p:cNvPr id="54275" name="Rectangle 4"/>
          <p:cNvSpPr>
            <a:spLocks noGrp="1" noChangeArrowheads="1"/>
          </p:cNvSpPr>
          <p:nvPr>
            <p:ph idx="4294967295"/>
          </p:nvPr>
        </p:nvSpPr>
        <p:spPr>
          <a:xfrm>
            <a:off x="4264025" y="3643313"/>
            <a:ext cx="4572000" cy="2147887"/>
          </a:xfrm>
          <a:prstGeom prst="rect">
            <a:avLst/>
          </a:prstGeom>
        </p:spPr>
        <p:txBody>
          <a:bodyPr/>
          <a:lstStyle/>
          <a:p>
            <a:pPr>
              <a:lnSpc>
                <a:spcPct val="100000"/>
              </a:lnSpc>
            </a:pPr>
            <a:r>
              <a:rPr lang="en-US" sz="1800" dirty="0" smtClean="0">
                <a:ea typeface="ＭＳ Ｐゴシック" pitchFamily="34" charset="-128"/>
              </a:rPr>
              <a:t>114-W average power</a:t>
            </a:r>
          </a:p>
          <a:p>
            <a:pPr>
              <a:lnSpc>
                <a:spcPct val="100000"/>
              </a:lnSpc>
            </a:pPr>
            <a:r>
              <a:rPr lang="en-US" sz="1800" dirty="0" smtClean="0">
                <a:ea typeface="ＭＳ Ｐゴシック" pitchFamily="34" charset="-128"/>
              </a:rPr>
              <a:t>55% optical-optical efficiency</a:t>
            </a:r>
          </a:p>
          <a:p>
            <a:pPr>
              <a:lnSpc>
                <a:spcPct val="100000"/>
              </a:lnSpc>
            </a:pPr>
            <a:r>
              <a:rPr lang="en-US" sz="1800" dirty="0" smtClean="0">
                <a:ea typeface="ＭＳ Ｐゴシック" pitchFamily="34" charset="-128"/>
              </a:rPr>
              <a:t>M</a:t>
            </a:r>
            <a:r>
              <a:rPr lang="en-US" sz="1800" baseline="30000" dirty="0" smtClean="0">
                <a:ea typeface="ＭＳ Ｐゴシック" pitchFamily="34" charset="-128"/>
              </a:rPr>
              <a:t>2</a:t>
            </a:r>
            <a:r>
              <a:rPr lang="en-US" sz="1800" dirty="0" smtClean="0">
                <a:ea typeface="ＭＳ Ｐゴシック" pitchFamily="34" charset="-128"/>
              </a:rPr>
              <a:t> &lt; 1.06, linearly polarized</a:t>
            </a:r>
          </a:p>
          <a:p>
            <a:pPr>
              <a:lnSpc>
                <a:spcPct val="100000"/>
              </a:lnSpc>
            </a:pPr>
            <a:r>
              <a:rPr lang="en-US" sz="1800" dirty="0" smtClean="0">
                <a:ea typeface="ＭＳ Ｐゴシック" pitchFamily="34" charset="-128"/>
              </a:rPr>
              <a:t>OC reflectivity = 10%, L = 0.5 m,    Near-flat-flat resonator</a:t>
            </a:r>
          </a:p>
          <a:p>
            <a:pPr>
              <a:lnSpc>
                <a:spcPct val="100000"/>
              </a:lnSpc>
            </a:pPr>
            <a:r>
              <a:rPr lang="en-US" sz="1800" dirty="0" smtClean="0">
                <a:ea typeface="ＭＳ Ｐゴシック" pitchFamily="34" charset="-128"/>
              </a:rPr>
              <a:t>16-ns pulses at 5-kHz repetition rate</a:t>
            </a:r>
          </a:p>
        </p:txBody>
      </p:sp>
      <p:sp>
        <p:nvSpPr>
          <p:cNvPr id="54276" name="Text Box 5"/>
          <p:cNvSpPr txBox="1">
            <a:spLocks noChangeArrowheads="1"/>
          </p:cNvSpPr>
          <p:nvPr/>
        </p:nvSpPr>
        <p:spPr bwMode="auto">
          <a:xfrm>
            <a:off x="1565275" y="1362075"/>
            <a:ext cx="1273175" cy="523875"/>
          </a:xfrm>
          <a:prstGeom prst="rect">
            <a:avLst/>
          </a:prstGeom>
          <a:noFill/>
          <a:ln w="12700">
            <a:noFill/>
            <a:miter lim="800000"/>
            <a:headEnd type="none" w="sm" len="sm"/>
            <a:tailEnd type="none" w="sm" len="sm"/>
          </a:ln>
        </p:spPr>
        <p:txBody>
          <a:bodyPr wrap="none">
            <a:spAutoFit/>
          </a:bodyPr>
          <a:lstStyle/>
          <a:p>
            <a:pPr algn="ctr"/>
            <a:r>
              <a:rPr lang="en-US" sz="1400" b="1"/>
              <a:t>Pulse Profile </a:t>
            </a:r>
          </a:p>
          <a:p>
            <a:pPr algn="ctr"/>
            <a:r>
              <a:rPr lang="en-US" sz="1400" b="1"/>
              <a:t>At 114 W</a:t>
            </a:r>
          </a:p>
        </p:txBody>
      </p:sp>
      <p:sp>
        <p:nvSpPr>
          <p:cNvPr id="54277" name="Text Box 72"/>
          <p:cNvSpPr txBox="1">
            <a:spLocks noChangeArrowheads="1"/>
          </p:cNvSpPr>
          <p:nvPr/>
        </p:nvSpPr>
        <p:spPr bwMode="auto">
          <a:xfrm>
            <a:off x="7900988" y="2101850"/>
            <a:ext cx="1404937" cy="581025"/>
          </a:xfrm>
          <a:prstGeom prst="rect">
            <a:avLst/>
          </a:prstGeom>
          <a:noFill/>
          <a:ln w="12700">
            <a:noFill/>
            <a:miter lim="800000"/>
            <a:headEnd/>
            <a:tailEnd/>
          </a:ln>
        </p:spPr>
        <p:txBody>
          <a:bodyPr>
            <a:spAutoFit/>
          </a:bodyPr>
          <a:lstStyle/>
          <a:p>
            <a:pPr algn="ctr"/>
            <a:r>
              <a:rPr lang="en-US" sz="1600" b="1">
                <a:solidFill>
                  <a:schemeClr val="hlink"/>
                </a:solidFill>
              </a:rPr>
              <a:t>Laser Output</a:t>
            </a:r>
            <a:endParaRPr lang="en-US"/>
          </a:p>
        </p:txBody>
      </p:sp>
      <p:sp>
        <p:nvSpPr>
          <p:cNvPr id="54278" name="Text Box 78"/>
          <p:cNvSpPr txBox="1">
            <a:spLocks noChangeArrowheads="1"/>
          </p:cNvSpPr>
          <p:nvPr/>
        </p:nvSpPr>
        <p:spPr bwMode="auto">
          <a:xfrm>
            <a:off x="7553325" y="2606675"/>
            <a:ext cx="1238250" cy="517525"/>
          </a:xfrm>
          <a:prstGeom prst="rect">
            <a:avLst/>
          </a:prstGeom>
          <a:noFill/>
          <a:ln w="12700">
            <a:noFill/>
            <a:miter lim="800000"/>
            <a:headEnd type="none" w="sm" len="sm"/>
            <a:tailEnd type="none" w="sm" len="sm"/>
          </a:ln>
        </p:spPr>
        <p:txBody>
          <a:bodyPr>
            <a:spAutoFit/>
          </a:bodyPr>
          <a:lstStyle/>
          <a:p>
            <a:pPr algn="ctr"/>
            <a:r>
              <a:rPr lang="en-US" sz="1400" b="1"/>
              <a:t>Output</a:t>
            </a:r>
            <a:br>
              <a:rPr lang="en-US" sz="1400" b="1"/>
            </a:br>
            <a:r>
              <a:rPr lang="en-US" sz="1400" b="1"/>
              <a:t>Coupler</a:t>
            </a:r>
          </a:p>
        </p:txBody>
      </p:sp>
      <p:sp>
        <p:nvSpPr>
          <p:cNvPr id="54279" name="Text Box 81"/>
          <p:cNvSpPr txBox="1">
            <a:spLocks noChangeArrowheads="1"/>
          </p:cNvSpPr>
          <p:nvPr/>
        </p:nvSpPr>
        <p:spPr bwMode="auto">
          <a:xfrm flipH="1">
            <a:off x="5114925" y="1306513"/>
            <a:ext cx="735013" cy="517525"/>
          </a:xfrm>
          <a:prstGeom prst="rect">
            <a:avLst/>
          </a:prstGeom>
          <a:noFill/>
          <a:ln w="12700">
            <a:noFill/>
            <a:miter lim="800000"/>
            <a:headEnd type="none" w="sm" len="sm"/>
            <a:tailEnd type="none" w="sm" len="sm"/>
          </a:ln>
        </p:spPr>
        <p:txBody>
          <a:bodyPr>
            <a:spAutoFit/>
          </a:bodyPr>
          <a:lstStyle/>
          <a:p>
            <a:pPr algn="ctr"/>
            <a:r>
              <a:rPr lang="en-US" sz="1400" b="1"/>
              <a:t>LN</a:t>
            </a:r>
            <a:r>
              <a:rPr lang="en-US" sz="1400" b="1" baseline="-25000"/>
              <a:t>2</a:t>
            </a:r>
            <a:r>
              <a:rPr lang="en-US" sz="1400" b="1"/>
              <a:t> Dewar</a:t>
            </a:r>
          </a:p>
        </p:txBody>
      </p:sp>
      <p:sp>
        <p:nvSpPr>
          <p:cNvPr id="54280" name="Text Box 84"/>
          <p:cNvSpPr txBox="1">
            <a:spLocks noChangeArrowheads="1"/>
          </p:cNvSpPr>
          <p:nvPr/>
        </p:nvSpPr>
        <p:spPr bwMode="auto">
          <a:xfrm flipH="1">
            <a:off x="5876925" y="1387475"/>
            <a:ext cx="1504950" cy="307975"/>
          </a:xfrm>
          <a:prstGeom prst="rect">
            <a:avLst/>
          </a:prstGeom>
          <a:noFill/>
          <a:ln w="12700">
            <a:noFill/>
            <a:miter lim="800000"/>
            <a:headEnd type="none" w="sm" len="sm"/>
            <a:tailEnd type="none" w="sm" len="sm"/>
          </a:ln>
        </p:spPr>
        <p:txBody>
          <a:bodyPr wrap="none">
            <a:spAutoFit/>
          </a:bodyPr>
          <a:lstStyle/>
          <a:p>
            <a:r>
              <a:rPr lang="en-US" sz="1400" b="1"/>
              <a:t>Yb:YAG Crystal</a:t>
            </a:r>
          </a:p>
        </p:txBody>
      </p:sp>
      <p:sp>
        <p:nvSpPr>
          <p:cNvPr id="54281" name="Text Box 109"/>
          <p:cNvSpPr txBox="1">
            <a:spLocks noChangeArrowheads="1"/>
          </p:cNvSpPr>
          <p:nvPr/>
        </p:nvSpPr>
        <p:spPr bwMode="auto">
          <a:xfrm>
            <a:off x="3209925" y="1158875"/>
            <a:ext cx="914400" cy="942975"/>
          </a:xfrm>
          <a:prstGeom prst="rect">
            <a:avLst/>
          </a:prstGeom>
          <a:noFill/>
          <a:ln w="12700">
            <a:noFill/>
            <a:miter lim="800000"/>
            <a:headEnd type="none" w="sm" len="sm"/>
            <a:tailEnd type="none" w="sm" len="sm"/>
          </a:ln>
        </p:spPr>
        <p:txBody>
          <a:bodyPr>
            <a:spAutoFit/>
          </a:bodyPr>
          <a:lstStyle/>
          <a:p>
            <a:pPr algn="ctr"/>
            <a:r>
              <a:rPr lang="en-US" sz="1400" b="1"/>
              <a:t>Fiber-Coupled Pump Laser</a:t>
            </a:r>
          </a:p>
        </p:txBody>
      </p:sp>
      <p:sp>
        <p:nvSpPr>
          <p:cNvPr id="54282" name="Text Box 116"/>
          <p:cNvSpPr txBox="1">
            <a:spLocks noChangeArrowheads="1"/>
          </p:cNvSpPr>
          <p:nvPr/>
        </p:nvSpPr>
        <p:spPr bwMode="auto">
          <a:xfrm>
            <a:off x="4200525" y="1458913"/>
            <a:ext cx="1144588" cy="517525"/>
          </a:xfrm>
          <a:prstGeom prst="rect">
            <a:avLst/>
          </a:prstGeom>
          <a:noFill/>
          <a:ln w="12700">
            <a:noFill/>
            <a:miter lim="800000"/>
            <a:headEnd type="none" w="sm" len="sm"/>
            <a:tailEnd type="none" w="sm" len="sm"/>
          </a:ln>
        </p:spPr>
        <p:txBody>
          <a:bodyPr>
            <a:spAutoFit/>
          </a:bodyPr>
          <a:lstStyle/>
          <a:p>
            <a:pPr algn="ctr"/>
            <a:r>
              <a:rPr lang="en-US" sz="1400" b="1"/>
              <a:t>Dichroic Mirror</a:t>
            </a:r>
          </a:p>
        </p:txBody>
      </p:sp>
      <p:sp>
        <p:nvSpPr>
          <p:cNvPr id="54283" name="Line 77"/>
          <p:cNvSpPr>
            <a:spLocks noChangeShapeType="1"/>
          </p:cNvSpPr>
          <p:nvPr/>
        </p:nvSpPr>
        <p:spPr bwMode="auto">
          <a:xfrm flipH="1">
            <a:off x="8180388" y="2451100"/>
            <a:ext cx="0" cy="209550"/>
          </a:xfrm>
          <a:prstGeom prst="line">
            <a:avLst/>
          </a:prstGeom>
          <a:noFill/>
          <a:ln w="28575">
            <a:solidFill>
              <a:schemeClr val="tx1"/>
            </a:solidFill>
            <a:round/>
            <a:headEnd type="triangle" w="med" len="med"/>
            <a:tailEnd type="none" w="sm" len="sm"/>
          </a:ln>
        </p:spPr>
        <p:txBody>
          <a:bodyPr/>
          <a:lstStyle/>
          <a:p>
            <a:endParaRPr lang="en-US"/>
          </a:p>
        </p:txBody>
      </p:sp>
      <p:sp>
        <p:nvSpPr>
          <p:cNvPr id="54284" name="Line 75"/>
          <p:cNvSpPr>
            <a:spLocks noChangeShapeType="1"/>
          </p:cNvSpPr>
          <p:nvPr/>
        </p:nvSpPr>
        <p:spPr bwMode="auto">
          <a:xfrm flipH="1" flipV="1">
            <a:off x="5411788" y="1844675"/>
            <a:ext cx="166687" cy="293688"/>
          </a:xfrm>
          <a:prstGeom prst="line">
            <a:avLst/>
          </a:prstGeom>
          <a:noFill/>
          <a:ln w="28575">
            <a:solidFill>
              <a:schemeClr val="tx1"/>
            </a:solidFill>
            <a:round/>
            <a:headEnd type="triangle" w="med" len="med"/>
            <a:tailEnd type="none" w="sm" len="sm"/>
          </a:ln>
        </p:spPr>
        <p:txBody>
          <a:bodyPr/>
          <a:lstStyle/>
          <a:p>
            <a:endParaRPr lang="en-US"/>
          </a:p>
        </p:txBody>
      </p:sp>
      <p:sp>
        <p:nvSpPr>
          <p:cNvPr id="54285" name="Line 82"/>
          <p:cNvSpPr>
            <a:spLocks noChangeShapeType="1"/>
          </p:cNvSpPr>
          <p:nvPr/>
        </p:nvSpPr>
        <p:spPr bwMode="auto">
          <a:xfrm flipV="1">
            <a:off x="5648325" y="1692275"/>
            <a:ext cx="457200" cy="685800"/>
          </a:xfrm>
          <a:prstGeom prst="line">
            <a:avLst/>
          </a:prstGeom>
          <a:noFill/>
          <a:ln w="28575">
            <a:solidFill>
              <a:schemeClr val="tx1"/>
            </a:solidFill>
            <a:round/>
            <a:headEnd type="triangle" w="med" len="med"/>
            <a:tailEnd type="none" w="sm" len="sm"/>
          </a:ln>
        </p:spPr>
        <p:txBody>
          <a:bodyPr/>
          <a:lstStyle/>
          <a:p>
            <a:endParaRPr lang="en-US"/>
          </a:p>
        </p:txBody>
      </p:sp>
      <p:sp>
        <p:nvSpPr>
          <p:cNvPr id="54286" name="Line 110"/>
          <p:cNvSpPr>
            <a:spLocks noChangeShapeType="1"/>
          </p:cNvSpPr>
          <p:nvPr/>
        </p:nvSpPr>
        <p:spPr bwMode="auto">
          <a:xfrm flipH="1" flipV="1">
            <a:off x="3590925" y="2073275"/>
            <a:ext cx="30163" cy="260350"/>
          </a:xfrm>
          <a:prstGeom prst="line">
            <a:avLst/>
          </a:prstGeom>
          <a:noFill/>
          <a:ln w="28575">
            <a:solidFill>
              <a:schemeClr val="tx1"/>
            </a:solidFill>
            <a:round/>
            <a:headEnd type="triangle" w="med" len="med"/>
            <a:tailEnd type="none" w="sm" len="sm"/>
          </a:ln>
        </p:spPr>
        <p:txBody>
          <a:bodyPr/>
          <a:lstStyle/>
          <a:p>
            <a:endParaRPr lang="en-US"/>
          </a:p>
        </p:txBody>
      </p:sp>
      <p:sp>
        <p:nvSpPr>
          <p:cNvPr id="54287" name="Line 117"/>
          <p:cNvSpPr>
            <a:spLocks noChangeShapeType="1"/>
          </p:cNvSpPr>
          <p:nvPr/>
        </p:nvSpPr>
        <p:spPr bwMode="auto">
          <a:xfrm flipH="1" flipV="1">
            <a:off x="4810125" y="1920875"/>
            <a:ext cx="233363" cy="228600"/>
          </a:xfrm>
          <a:prstGeom prst="line">
            <a:avLst/>
          </a:prstGeom>
          <a:noFill/>
          <a:ln w="28575">
            <a:solidFill>
              <a:schemeClr val="tx1"/>
            </a:solidFill>
            <a:round/>
            <a:headEnd type="triangle" w="med" len="med"/>
            <a:tailEnd type="none" w="sm" len="sm"/>
          </a:ln>
        </p:spPr>
        <p:txBody>
          <a:bodyPr/>
          <a:lstStyle/>
          <a:p>
            <a:endParaRPr lang="en-US"/>
          </a:p>
        </p:txBody>
      </p:sp>
      <p:sp>
        <p:nvSpPr>
          <p:cNvPr id="54288" name="Line 2"/>
          <p:cNvSpPr>
            <a:spLocks noChangeShapeType="1"/>
          </p:cNvSpPr>
          <p:nvPr/>
        </p:nvSpPr>
        <p:spPr bwMode="auto">
          <a:xfrm rot="10800000" flipH="1" flipV="1">
            <a:off x="7405688" y="2117725"/>
            <a:ext cx="1282700" cy="0"/>
          </a:xfrm>
          <a:prstGeom prst="line">
            <a:avLst/>
          </a:prstGeom>
          <a:noFill/>
          <a:ln w="57150">
            <a:solidFill>
              <a:schemeClr val="hlink"/>
            </a:solidFill>
            <a:round/>
            <a:headEnd/>
            <a:tailEnd type="stealth" w="med" len="lg"/>
          </a:ln>
        </p:spPr>
        <p:txBody>
          <a:bodyPr/>
          <a:lstStyle/>
          <a:p>
            <a:endParaRPr lang="en-US"/>
          </a:p>
        </p:txBody>
      </p:sp>
      <p:sp>
        <p:nvSpPr>
          <p:cNvPr id="54289" name="Rectangle 6"/>
          <p:cNvSpPr>
            <a:spLocks noChangeAspect="1" noChangeArrowheads="1"/>
          </p:cNvSpPr>
          <p:nvPr/>
        </p:nvSpPr>
        <p:spPr bwMode="auto">
          <a:xfrm rot="10800000">
            <a:off x="8101013" y="1849438"/>
            <a:ext cx="130175" cy="544512"/>
          </a:xfrm>
          <a:prstGeom prst="rect">
            <a:avLst/>
          </a:prstGeom>
          <a:solidFill>
            <a:schemeClr val="bg2"/>
          </a:solidFill>
          <a:ln w="12700">
            <a:noFill/>
            <a:miter lim="800000"/>
            <a:headEnd type="none" w="sm" len="sm"/>
            <a:tailEnd type="none" w="sm" len="sm"/>
          </a:ln>
        </p:spPr>
        <p:txBody>
          <a:bodyPr wrap="none" anchor="ctr"/>
          <a:lstStyle/>
          <a:p>
            <a:endParaRPr lang="en-US"/>
          </a:p>
        </p:txBody>
      </p:sp>
      <p:sp>
        <p:nvSpPr>
          <p:cNvPr id="54290" name="Rectangle 7"/>
          <p:cNvSpPr>
            <a:spLocks noChangeArrowheads="1"/>
          </p:cNvSpPr>
          <p:nvPr/>
        </p:nvSpPr>
        <p:spPr bwMode="auto">
          <a:xfrm rot="16200000" flipH="1">
            <a:off x="4394994" y="2196307"/>
            <a:ext cx="215900" cy="487362"/>
          </a:xfrm>
          <a:prstGeom prst="rect">
            <a:avLst/>
          </a:prstGeom>
          <a:solidFill>
            <a:srgbClr val="F99398"/>
          </a:solidFill>
          <a:ln w="12700">
            <a:noFill/>
            <a:miter lim="800000"/>
            <a:headEnd/>
            <a:tailEnd/>
          </a:ln>
        </p:spPr>
        <p:txBody>
          <a:bodyPr wrap="none" anchor="ctr"/>
          <a:lstStyle/>
          <a:p>
            <a:endParaRPr lang="en-US"/>
          </a:p>
        </p:txBody>
      </p:sp>
      <p:sp>
        <p:nvSpPr>
          <p:cNvPr id="54291" name="AutoShape 8"/>
          <p:cNvSpPr>
            <a:spLocks noChangeArrowheads="1"/>
          </p:cNvSpPr>
          <p:nvPr/>
        </p:nvSpPr>
        <p:spPr bwMode="auto">
          <a:xfrm rot="-5400000">
            <a:off x="5171282" y="1869281"/>
            <a:ext cx="211138" cy="1139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rgbClr val="F99398"/>
          </a:solidFill>
          <a:ln w="12700">
            <a:noFill/>
            <a:miter lim="800000"/>
            <a:headEnd type="none" w="sm" len="sm"/>
            <a:tailEnd type="none" w="sm" len="sm"/>
          </a:ln>
        </p:spPr>
        <p:txBody>
          <a:bodyPr wrap="none" anchor="ctr"/>
          <a:lstStyle/>
          <a:p>
            <a:endParaRPr lang="en-US"/>
          </a:p>
        </p:txBody>
      </p:sp>
      <p:sp>
        <p:nvSpPr>
          <p:cNvPr id="54292" name="Oval 9"/>
          <p:cNvSpPr>
            <a:spLocks noChangeArrowheads="1"/>
          </p:cNvSpPr>
          <p:nvPr/>
        </p:nvSpPr>
        <p:spPr bwMode="auto">
          <a:xfrm rot="10800000">
            <a:off x="4724400" y="2255838"/>
            <a:ext cx="53975" cy="374650"/>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sp>
        <p:nvSpPr>
          <p:cNvPr id="54293" name="Line 12"/>
          <p:cNvSpPr>
            <a:spLocks noChangeShapeType="1"/>
          </p:cNvSpPr>
          <p:nvPr/>
        </p:nvSpPr>
        <p:spPr bwMode="auto">
          <a:xfrm flipH="1" flipV="1">
            <a:off x="5105400" y="2438400"/>
            <a:ext cx="2300288" cy="0"/>
          </a:xfrm>
          <a:prstGeom prst="line">
            <a:avLst/>
          </a:prstGeom>
          <a:noFill/>
          <a:ln w="57150">
            <a:solidFill>
              <a:schemeClr val="hlink"/>
            </a:solidFill>
            <a:round/>
            <a:headEnd/>
            <a:tailEnd type="none" w="med" len="lg"/>
          </a:ln>
        </p:spPr>
        <p:txBody>
          <a:bodyPr/>
          <a:lstStyle/>
          <a:p>
            <a:endParaRPr lang="en-US"/>
          </a:p>
        </p:txBody>
      </p:sp>
      <p:sp>
        <p:nvSpPr>
          <p:cNvPr id="54294" name="Rectangle 13"/>
          <p:cNvSpPr>
            <a:spLocks noChangeArrowheads="1"/>
          </p:cNvSpPr>
          <p:nvPr/>
        </p:nvSpPr>
        <p:spPr bwMode="auto">
          <a:xfrm>
            <a:off x="5473700" y="2384425"/>
            <a:ext cx="361950" cy="123825"/>
          </a:xfrm>
          <a:prstGeom prst="rect">
            <a:avLst/>
          </a:prstGeom>
          <a:solidFill>
            <a:srgbClr val="00817E"/>
          </a:solidFill>
          <a:ln w="12700">
            <a:noFill/>
            <a:miter lim="800000"/>
            <a:headEnd type="none" w="sm" len="sm"/>
            <a:tailEnd type="none" w="sm" len="sm"/>
          </a:ln>
        </p:spPr>
        <p:txBody>
          <a:bodyPr wrap="none" anchor="ctr"/>
          <a:lstStyle/>
          <a:p>
            <a:endParaRPr lang="en-US"/>
          </a:p>
        </p:txBody>
      </p:sp>
      <p:sp>
        <p:nvSpPr>
          <p:cNvPr id="54295" name="Oval 21"/>
          <p:cNvSpPr>
            <a:spLocks noChangeArrowheads="1"/>
          </p:cNvSpPr>
          <p:nvPr/>
        </p:nvSpPr>
        <p:spPr bwMode="auto">
          <a:xfrm flipH="1" flipV="1">
            <a:off x="5211763" y="2171700"/>
            <a:ext cx="862012" cy="533400"/>
          </a:xfrm>
          <a:prstGeom prst="ellipse">
            <a:avLst/>
          </a:prstGeom>
          <a:solidFill>
            <a:schemeClr val="folHlink">
              <a:alpha val="50195"/>
            </a:schemeClr>
          </a:solidFill>
          <a:ln w="12700">
            <a:solidFill>
              <a:schemeClr val="tx1"/>
            </a:solidFill>
            <a:round/>
            <a:headEnd type="none" w="sm" len="sm"/>
            <a:tailEnd type="none" w="sm" len="sm"/>
          </a:ln>
        </p:spPr>
        <p:txBody>
          <a:bodyPr wrap="none" anchor="ctr"/>
          <a:lstStyle/>
          <a:p>
            <a:endParaRPr lang="en-US"/>
          </a:p>
        </p:txBody>
      </p:sp>
      <p:sp>
        <p:nvSpPr>
          <p:cNvPr id="54296" name="Line 22"/>
          <p:cNvSpPr>
            <a:spLocks noChangeShapeType="1"/>
          </p:cNvSpPr>
          <p:nvPr/>
        </p:nvSpPr>
        <p:spPr bwMode="auto">
          <a:xfrm flipV="1">
            <a:off x="7377113" y="2117725"/>
            <a:ext cx="80962" cy="327025"/>
          </a:xfrm>
          <a:prstGeom prst="line">
            <a:avLst/>
          </a:prstGeom>
          <a:noFill/>
          <a:ln w="57150">
            <a:solidFill>
              <a:schemeClr val="hlink"/>
            </a:solidFill>
            <a:round/>
            <a:headEnd type="none" w="sm" len="sm"/>
            <a:tailEnd type="none" w="sm" len="sm"/>
          </a:ln>
        </p:spPr>
        <p:txBody>
          <a:bodyPr/>
          <a:lstStyle/>
          <a:p>
            <a:endParaRPr lang="en-US"/>
          </a:p>
        </p:txBody>
      </p:sp>
      <p:sp>
        <p:nvSpPr>
          <p:cNvPr id="54297" name="Rectangle 23"/>
          <p:cNvSpPr>
            <a:spLocks noChangeArrowheads="1"/>
          </p:cNvSpPr>
          <p:nvPr/>
        </p:nvSpPr>
        <p:spPr bwMode="auto">
          <a:xfrm rot="2700000">
            <a:off x="7341394" y="2189957"/>
            <a:ext cx="63500" cy="576262"/>
          </a:xfrm>
          <a:prstGeom prst="rect">
            <a:avLst/>
          </a:prstGeom>
          <a:solidFill>
            <a:schemeClr val="bg2"/>
          </a:solidFill>
          <a:ln w="12700">
            <a:noFill/>
            <a:miter lim="800000"/>
            <a:headEnd type="none" w="sm" len="sm"/>
            <a:tailEnd type="none" w="sm" len="sm"/>
          </a:ln>
        </p:spPr>
        <p:txBody>
          <a:bodyPr wrap="none" anchor="ctr"/>
          <a:lstStyle/>
          <a:p>
            <a:endParaRPr lang="en-US"/>
          </a:p>
        </p:txBody>
      </p:sp>
      <p:sp>
        <p:nvSpPr>
          <p:cNvPr id="54298" name="AutoShape 24"/>
          <p:cNvSpPr>
            <a:spLocks noChangeArrowheads="1"/>
          </p:cNvSpPr>
          <p:nvPr/>
        </p:nvSpPr>
        <p:spPr bwMode="auto">
          <a:xfrm rot="5400000" flipH="1">
            <a:off x="3945732" y="2228056"/>
            <a:ext cx="211138" cy="4286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rgbClr val="F99398"/>
          </a:solidFill>
          <a:ln w="12700">
            <a:noFill/>
            <a:miter lim="800000"/>
            <a:headEnd type="none" w="sm" len="sm"/>
            <a:tailEnd type="none" w="sm" len="sm"/>
          </a:ln>
        </p:spPr>
        <p:txBody>
          <a:bodyPr wrap="none" anchor="ctr"/>
          <a:lstStyle/>
          <a:p>
            <a:endParaRPr lang="en-US"/>
          </a:p>
        </p:txBody>
      </p:sp>
      <p:sp>
        <p:nvSpPr>
          <p:cNvPr id="54299" name="Oval 25"/>
          <p:cNvSpPr>
            <a:spLocks noChangeArrowheads="1"/>
          </p:cNvSpPr>
          <p:nvPr/>
        </p:nvSpPr>
        <p:spPr bwMode="auto">
          <a:xfrm rot="10800000">
            <a:off x="4217988" y="2255838"/>
            <a:ext cx="52387" cy="374650"/>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sp>
        <p:nvSpPr>
          <p:cNvPr id="54300" name="Rectangle 26"/>
          <p:cNvSpPr>
            <a:spLocks noChangeArrowheads="1"/>
          </p:cNvSpPr>
          <p:nvPr/>
        </p:nvSpPr>
        <p:spPr bwMode="auto">
          <a:xfrm>
            <a:off x="3438525" y="2416175"/>
            <a:ext cx="488950" cy="52388"/>
          </a:xfrm>
          <a:prstGeom prst="rect">
            <a:avLst/>
          </a:prstGeom>
          <a:solidFill>
            <a:srgbClr val="00CC66"/>
          </a:solidFill>
          <a:ln w="12700">
            <a:noFill/>
            <a:miter lim="800000"/>
            <a:headEnd type="none" w="sm" len="sm"/>
            <a:tailEnd type="none" w="sm" len="sm"/>
          </a:ln>
        </p:spPr>
        <p:txBody>
          <a:bodyPr wrap="none" anchor="ctr"/>
          <a:lstStyle/>
          <a:p>
            <a:endParaRPr lang="en-US"/>
          </a:p>
        </p:txBody>
      </p:sp>
      <p:sp>
        <p:nvSpPr>
          <p:cNvPr id="54301" name="Rectangle 37"/>
          <p:cNvSpPr>
            <a:spLocks noChangeArrowheads="1"/>
          </p:cNvSpPr>
          <p:nvPr/>
        </p:nvSpPr>
        <p:spPr bwMode="auto">
          <a:xfrm rot="2700000">
            <a:off x="7332663" y="1868487"/>
            <a:ext cx="63500" cy="574675"/>
          </a:xfrm>
          <a:prstGeom prst="rect">
            <a:avLst/>
          </a:prstGeom>
          <a:solidFill>
            <a:schemeClr val="bg2"/>
          </a:solidFill>
          <a:ln w="12700">
            <a:noFill/>
            <a:miter lim="800000"/>
            <a:headEnd type="none" w="sm" len="sm"/>
            <a:tailEnd type="none" w="sm" len="sm"/>
          </a:ln>
        </p:spPr>
        <p:txBody>
          <a:bodyPr wrap="none" anchor="ctr"/>
          <a:lstStyle/>
          <a:p>
            <a:endParaRPr lang="en-US"/>
          </a:p>
        </p:txBody>
      </p:sp>
      <p:sp>
        <p:nvSpPr>
          <p:cNvPr id="54302" name="Rectangle 39"/>
          <p:cNvSpPr>
            <a:spLocks noChangeAspect="1" noChangeArrowheads="1"/>
          </p:cNvSpPr>
          <p:nvPr/>
        </p:nvSpPr>
        <p:spPr bwMode="auto">
          <a:xfrm>
            <a:off x="5051425" y="2171700"/>
            <a:ext cx="53975" cy="542925"/>
          </a:xfrm>
          <a:prstGeom prst="rect">
            <a:avLst/>
          </a:prstGeom>
          <a:solidFill>
            <a:schemeClr val="bg2"/>
          </a:solidFill>
          <a:ln w="12700">
            <a:noFill/>
            <a:miter lim="800000"/>
            <a:headEnd type="none" w="sm" len="sm"/>
            <a:tailEnd type="none" w="sm" len="sm"/>
          </a:ln>
        </p:spPr>
        <p:txBody>
          <a:bodyPr wrap="none" anchor="ctr"/>
          <a:lstStyle/>
          <a:p>
            <a:endParaRPr lang="en-US"/>
          </a:p>
        </p:txBody>
      </p:sp>
      <p:sp>
        <p:nvSpPr>
          <p:cNvPr id="54303" name="Rectangle 40"/>
          <p:cNvSpPr>
            <a:spLocks noChangeArrowheads="1"/>
          </p:cNvSpPr>
          <p:nvPr/>
        </p:nvSpPr>
        <p:spPr bwMode="auto">
          <a:xfrm>
            <a:off x="6175375" y="2332038"/>
            <a:ext cx="374650" cy="160337"/>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4304" name="Rectangle 44"/>
          <p:cNvSpPr>
            <a:spLocks noChangeAspect="1" noChangeArrowheads="1"/>
          </p:cNvSpPr>
          <p:nvPr/>
        </p:nvSpPr>
        <p:spPr bwMode="auto">
          <a:xfrm>
            <a:off x="6870700" y="2224088"/>
            <a:ext cx="101600" cy="428625"/>
          </a:xfrm>
          <a:prstGeom prst="rect">
            <a:avLst/>
          </a:prstGeom>
          <a:solidFill>
            <a:schemeClr val="bg2"/>
          </a:solidFill>
          <a:ln w="12700">
            <a:solidFill>
              <a:schemeClr val="tx1"/>
            </a:solidFill>
            <a:miter lim="800000"/>
            <a:headEnd type="none" w="sm" len="sm"/>
            <a:tailEnd type="none" w="sm" len="sm"/>
          </a:ln>
        </p:spPr>
        <p:txBody>
          <a:bodyPr wrap="none" anchor="ctr"/>
          <a:lstStyle/>
          <a:p>
            <a:endParaRPr lang="en-US"/>
          </a:p>
        </p:txBody>
      </p:sp>
      <p:sp>
        <p:nvSpPr>
          <p:cNvPr id="54305" name="Text Box 84"/>
          <p:cNvSpPr txBox="1">
            <a:spLocks noChangeArrowheads="1"/>
          </p:cNvSpPr>
          <p:nvPr/>
        </p:nvSpPr>
        <p:spPr bwMode="auto">
          <a:xfrm flipH="1">
            <a:off x="5572125" y="2759075"/>
            <a:ext cx="1690688" cy="307975"/>
          </a:xfrm>
          <a:prstGeom prst="rect">
            <a:avLst/>
          </a:prstGeom>
          <a:noFill/>
          <a:ln w="12700">
            <a:noFill/>
            <a:miter lim="800000"/>
            <a:headEnd type="none" w="sm" len="sm"/>
            <a:tailEnd type="none" w="sm" len="sm"/>
          </a:ln>
        </p:spPr>
        <p:txBody>
          <a:bodyPr wrap="none">
            <a:spAutoFit/>
          </a:bodyPr>
          <a:lstStyle/>
          <a:p>
            <a:r>
              <a:rPr lang="en-US" sz="1400" b="1"/>
              <a:t>BBO Pockels Cell</a:t>
            </a:r>
          </a:p>
        </p:txBody>
      </p:sp>
      <p:sp>
        <p:nvSpPr>
          <p:cNvPr id="54306" name="Line 77"/>
          <p:cNvSpPr>
            <a:spLocks noChangeShapeType="1"/>
          </p:cNvSpPr>
          <p:nvPr/>
        </p:nvSpPr>
        <p:spPr bwMode="auto">
          <a:xfrm flipH="1">
            <a:off x="6334125" y="2530475"/>
            <a:ext cx="0" cy="304800"/>
          </a:xfrm>
          <a:prstGeom prst="line">
            <a:avLst/>
          </a:prstGeom>
          <a:noFill/>
          <a:ln w="28575">
            <a:solidFill>
              <a:schemeClr val="tx1"/>
            </a:solidFill>
            <a:round/>
            <a:headEnd type="triangle" w="med" len="med"/>
            <a:tailEnd type="none" w="sm" len="sm"/>
          </a:ln>
        </p:spPr>
        <p:txBody>
          <a:bodyPr/>
          <a:lstStyle/>
          <a:p>
            <a:endParaRPr lang="en-US"/>
          </a:p>
        </p:txBody>
      </p:sp>
      <p:sp>
        <p:nvSpPr>
          <p:cNvPr id="54307" name="Text Box 84"/>
          <p:cNvSpPr txBox="1">
            <a:spLocks noChangeArrowheads="1"/>
          </p:cNvSpPr>
          <p:nvPr/>
        </p:nvSpPr>
        <p:spPr bwMode="auto">
          <a:xfrm flipH="1">
            <a:off x="6715125" y="1920875"/>
            <a:ext cx="441325" cy="307975"/>
          </a:xfrm>
          <a:prstGeom prst="rect">
            <a:avLst/>
          </a:prstGeom>
          <a:noFill/>
          <a:ln w="12700">
            <a:noFill/>
            <a:miter lim="800000"/>
            <a:headEnd type="none" w="sm" len="sm"/>
            <a:tailEnd type="none" w="sm" len="sm"/>
          </a:ln>
        </p:spPr>
        <p:txBody>
          <a:bodyPr wrap="none">
            <a:spAutoFit/>
          </a:bodyPr>
          <a:lstStyle/>
          <a:p>
            <a:r>
              <a:rPr lang="en-US" sz="1400" b="1">
                <a:latin typeface="Symbol" pitchFamily="18" charset="2"/>
              </a:rPr>
              <a:t>l</a:t>
            </a:r>
            <a:r>
              <a:rPr lang="en-US" sz="1400" b="1"/>
              <a:t>/4</a:t>
            </a:r>
          </a:p>
        </p:txBody>
      </p:sp>
      <p:sp>
        <p:nvSpPr>
          <p:cNvPr id="54308" name="Text Box 84"/>
          <p:cNvSpPr txBox="1">
            <a:spLocks noChangeArrowheads="1"/>
          </p:cNvSpPr>
          <p:nvPr/>
        </p:nvSpPr>
        <p:spPr bwMode="auto">
          <a:xfrm flipH="1">
            <a:off x="7324725" y="1387475"/>
            <a:ext cx="1042988" cy="307975"/>
          </a:xfrm>
          <a:prstGeom prst="rect">
            <a:avLst/>
          </a:prstGeom>
          <a:noFill/>
          <a:ln w="12700">
            <a:noFill/>
            <a:miter lim="800000"/>
            <a:headEnd type="none" w="sm" len="sm"/>
            <a:tailEnd type="none" w="sm" len="sm"/>
          </a:ln>
        </p:spPr>
        <p:txBody>
          <a:bodyPr wrap="none">
            <a:spAutoFit/>
          </a:bodyPr>
          <a:lstStyle/>
          <a:p>
            <a:r>
              <a:rPr lang="en-US" sz="1400" b="1"/>
              <a:t>Polarizers</a:t>
            </a:r>
          </a:p>
        </p:txBody>
      </p:sp>
      <p:sp>
        <p:nvSpPr>
          <p:cNvPr id="54309" name="Line 82"/>
          <p:cNvSpPr>
            <a:spLocks noChangeShapeType="1"/>
          </p:cNvSpPr>
          <p:nvPr/>
        </p:nvSpPr>
        <p:spPr bwMode="auto">
          <a:xfrm flipV="1">
            <a:off x="7324725" y="1692275"/>
            <a:ext cx="228600" cy="381000"/>
          </a:xfrm>
          <a:prstGeom prst="line">
            <a:avLst/>
          </a:prstGeom>
          <a:noFill/>
          <a:ln w="28575">
            <a:solidFill>
              <a:schemeClr val="tx1"/>
            </a:solidFill>
            <a:round/>
            <a:headEnd type="triangle" w="med" len="med"/>
            <a:tailEnd type="none" w="sm" len="sm"/>
          </a:ln>
        </p:spPr>
        <p:txBody>
          <a:bodyPr/>
          <a:lstStyle/>
          <a:p>
            <a:endParaRPr lang="en-US"/>
          </a:p>
        </p:txBody>
      </p:sp>
      <p:grpSp>
        <p:nvGrpSpPr>
          <p:cNvPr id="54310" name="Group 78"/>
          <p:cNvGrpSpPr>
            <a:grpSpLocks/>
          </p:cNvGrpSpPr>
          <p:nvPr/>
        </p:nvGrpSpPr>
        <p:grpSpPr bwMode="auto">
          <a:xfrm>
            <a:off x="-89779" y="3082835"/>
            <a:ext cx="4114800" cy="3448050"/>
            <a:chOff x="-76200" y="3140075"/>
            <a:chExt cx="4114800" cy="3448050"/>
          </a:xfrm>
        </p:grpSpPr>
        <p:graphicFrame>
          <p:nvGraphicFramePr>
            <p:cNvPr id="54314" name="Object 2"/>
            <p:cNvGraphicFramePr>
              <a:graphicFrameLocks noChangeAspect="1"/>
            </p:cNvGraphicFramePr>
            <p:nvPr/>
          </p:nvGraphicFramePr>
          <p:xfrm>
            <a:off x="-76200" y="3140075"/>
            <a:ext cx="4114800" cy="3448050"/>
          </p:xfrm>
          <a:graphic>
            <a:graphicData uri="http://schemas.openxmlformats.org/presentationml/2006/ole">
              <mc:AlternateContent xmlns:mc="http://schemas.openxmlformats.org/markup-compatibility/2006">
                <mc:Choice xmlns:v="urn:schemas-microsoft-com:vml" Requires="v">
                  <p:oleObj spid="_x0000_s5159" name="Graph" r:id="rId5" imgW="3533242" imgH="2962656" progId="">
                    <p:embed/>
                  </p:oleObj>
                </mc:Choice>
                <mc:Fallback>
                  <p:oleObj name="Graph" r:id="rId5" imgW="3533242" imgH="296265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140075"/>
                          <a:ext cx="411480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54315" name="Picture 77" descr="fig 2.tif"/>
            <p:cNvPicPr>
              <a:picLocks noChangeAspect="1"/>
            </p:cNvPicPr>
            <p:nvPr/>
          </p:nvPicPr>
          <p:blipFill>
            <a:blip r:embed="rId7"/>
            <a:srcRect l="6000" b="7352"/>
            <a:stretch>
              <a:fillRect/>
            </a:stretch>
          </p:blipFill>
          <p:spPr bwMode="auto">
            <a:xfrm>
              <a:off x="372241" y="3311636"/>
              <a:ext cx="3581400" cy="2819400"/>
            </a:xfrm>
            <a:prstGeom prst="rect">
              <a:avLst/>
            </a:prstGeom>
            <a:noFill/>
            <a:ln w="9525">
              <a:noFill/>
              <a:miter lim="800000"/>
              <a:headEnd/>
              <a:tailEnd/>
            </a:ln>
          </p:spPr>
        </p:pic>
      </p:grpSp>
      <p:sp>
        <p:nvSpPr>
          <p:cNvPr id="54311" name="TextBox 81"/>
          <p:cNvSpPr txBox="1">
            <a:spLocks noChangeArrowheads="1"/>
          </p:cNvSpPr>
          <p:nvPr/>
        </p:nvSpPr>
        <p:spPr bwMode="auto">
          <a:xfrm>
            <a:off x="1314450" y="2933700"/>
            <a:ext cx="865892" cy="276999"/>
          </a:xfrm>
          <a:prstGeom prst="rect">
            <a:avLst/>
          </a:prstGeom>
          <a:noFill/>
          <a:ln w="9525">
            <a:noFill/>
            <a:miter lim="800000"/>
            <a:headEnd/>
            <a:tailEnd/>
          </a:ln>
        </p:spPr>
        <p:txBody>
          <a:bodyPr wrap="none">
            <a:spAutoFit/>
          </a:bodyPr>
          <a:lstStyle/>
          <a:p>
            <a:r>
              <a:rPr lang="en-US" sz="1200" b="1" dirty="0"/>
              <a:t>Time (ns)</a:t>
            </a:r>
          </a:p>
        </p:txBody>
      </p:sp>
      <p:sp>
        <p:nvSpPr>
          <p:cNvPr id="54312" name="TextBox 82"/>
          <p:cNvSpPr txBox="1">
            <a:spLocks noChangeArrowheads="1"/>
          </p:cNvSpPr>
          <p:nvPr/>
        </p:nvSpPr>
        <p:spPr bwMode="auto">
          <a:xfrm rot="-5400000">
            <a:off x="-217493" y="1897469"/>
            <a:ext cx="1330337" cy="276999"/>
          </a:xfrm>
          <a:prstGeom prst="rect">
            <a:avLst/>
          </a:prstGeom>
          <a:noFill/>
          <a:ln w="9525">
            <a:noFill/>
            <a:miter lim="800000"/>
            <a:headEnd/>
            <a:tailEnd/>
          </a:ln>
        </p:spPr>
        <p:txBody>
          <a:bodyPr wrap="none">
            <a:spAutoFit/>
          </a:bodyPr>
          <a:lstStyle/>
          <a:p>
            <a:r>
              <a:rPr lang="en-US" sz="1200" b="1" dirty="0"/>
              <a:t>Rel. </a:t>
            </a:r>
            <a:r>
              <a:rPr lang="en-US" sz="1200" b="1" dirty="0" err="1"/>
              <a:t>Inten</a:t>
            </a:r>
            <a:r>
              <a:rPr lang="en-US" sz="1200" b="1" dirty="0"/>
              <a:t>. (</a:t>
            </a:r>
            <a:r>
              <a:rPr lang="en-US" sz="1200" b="1" dirty="0" err="1"/>
              <a:t>a.u</a:t>
            </a:r>
            <a:r>
              <a:rPr lang="en-US" sz="1200" b="1" dirty="0"/>
              <a:t>.)</a:t>
            </a:r>
          </a:p>
        </p:txBody>
      </p:sp>
      <p:sp>
        <p:nvSpPr>
          <p:cNvPr id="54313" name="TextBox 43"/>
          <p:cNvSpPr txBox="1">
            <a:spLocks noChangeArrowheads="1"/>
          </p:cNvSpPr>
          <p:nvPr/>
        </p:nvSpPr>
        <p:spPr bwMode="auto">
          <a:xfrm>
            <a:off x="5334000" y="5943600"/>
            <a:ext cx="2901950" cy="338138"/>
          </a:xfrm>
          <a:prstGeom prst="rect">
            <a:avLst/>
          </a:prstGeom>
          <a:noFill/>
          <a:ln w="9525">
            <a:noFill/>
            <a:miter lim="800000"/>
            <a:headEnd/>
            <a:tailEnd/>
          </a:ln>
        </p:spPr>
        <p:txBody>
          <a:bodyPr wrap="none">
            <a:spAutoFit/>
          </a:bodyPr>
          <a:lstStyle/>
          <a:p>
            <a:r>
              <a:rPr lang="en-US" sz="1600" b="1" i="1"/>
              <a:t>Hybl et al., IEEE JQE (2010)</a:t>
            </a:r>
          </a:p>
        </p:txBody>
      </p:sp>
    </p:spTree>
    <p:extLst>
      <p:ext uri="{BB962C8B-B14F-4D97-AF65-F5344CB8AC3E}">
        <p14:creationId xmlns:p14="http://schemas.microsoft.com/office/powerpoint/2010/main" val="1406342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 y="1025525"/>
            <a:ext cx="6477000" cy="4003675"/>
            <a:chOff x="0" y="1140"/>
            <a:chExt cx="4368" cy="2700"/>
          </a:xfrm>
        </p:grpSpPr>
        <p:pic>
          <p:nvPicPr>
            <p:cNvPr id="21518" name="Picture 3"/>
            <p:cNvPicPr>
              <a:picLocks noChangeAspect="1" noChangeArrowheads="1"/>
            </p:cNvPicPr>
            <p:nvPr/>
          </p:nvPicPr>
          <p:blipFill>
            <a:blip r:embed="rId3" cstate="print"/>
            <a:srcRect b="17583"/>
            <a:stretch>
              <a:fillRect/>
            </a:stretch>
          </p:blipFill>
          <p:spPr bwMode="auto">
            <a:xfrm>
              <a:off x="0" y="1140"/>
              <a:ext cx="4368" cy="2700"/>
            </a:xfrm>
            <a:prstGeom prst="rect">
              <a:avLst/>
            </a:prstGeom>
            <a:noFill/>
            <a:ln w="12700">
              <a:noFill/>
              <a:miter lim="800000"/>
              <a:headEnd type="none" w="sm" len="sm"/>
              <a:tailEnd type="none" w="sm" len="sm"/>
            </a:ln>
          </p:spPr>
        </p:pic>
        <p:sp>
          <p:nvSpPr>
            <p:cNvPr id="21519" name="Rectangle 4"/>
            <p:cNvSpPr>
              <a:spLocks noChangeArrowheads="1"/>
            </p:cNvSpPr>
            <p:nvPr/>
          </p:nvSpPr>
          <p:spPr bwMode="auto">
            <a:xfrm>
              <a:off x="2348" y="1739"/>
              <a:ext cx="282" cy="235"/>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1520" name="Rectangle 5"/>
            <p:cNvSpPr>
              <a:spLocks noChangeArrowheads="1"/>
            </p:cNvSpPr>
            <p:nvPr/>
          </p:nvSpPr>
          <p:spPr bwMode="auto">
            <a:xfrm>
              <a:off x="167" y="1325"/>
              <a:ext cx="209" cy="226"/>
            </a:xfrm>
            <a:prstGeom prst="rect">
              <a:avLst/>
            </a:prstGeom>
            <a:solidFill>
              <a:schemeClr val="bg1"/>
            </a:solidFill>
            <a:ln w="12700">
              <a:noFill/>
              <a:miter lim="800000"/>
              <a:headEnd type="none" w="sm" len="sm"/>
              <a:tailEnd type="none" w="sm" len="sm"/>
            </a:ln>
          </p:spPr>
          <p:txBody>
            <a:bodyPr wrap="none" anchor="ctr"/>
            <a:lstStyle/>
            <a:p>
              <a:endParaRPr lang="en-US"/>
            </a:p>
          </p:txBody>
        </p:sp>
      </p:grpSp>
      <p:sp>
        <p:nvSpPr>
          <p:cNvPr id="21507" name="Rectangle 6"/>
          <p:cNvSpPr>
            <a:spLocks noGrp="1" noChangeArrowheads="1"/>
          </p:cNvSpPr>
          <p:nvPr>
            <p:ph type="title"/>
          </p:nvPr>
        </p:nvSpPr>
        <p:spPr/>
        <p:txBody>
          <a:bodyPr/>
          <a:lstStyle/>
          <a:p>
            <a:r>
              <a:rPr lang="en-US" dirty="0" smtClean="0">
                <a:ea typeface="ＭＳ Ｐゴシック" pitchFamily="34" charset="-128"/>
              </a:rPr>
              <a:t>High-Power </a:t>
            </a:r>
            <a:r>
              <a:rPr lang="en-US" dirty="0" err="1" smtClean="0">
                <a:ea typeface="ＭＳ Ｐゴシック" pitchFamily="34" charset="-128"/>
              </a:rPr>
              <a:t>Yb:YAG</a:t>
            </a:r>
            <a:r>
              <a:rPr lang="en-US" dirty="0" smtClean="0">
                <a:ea typeface="ＭＳ Ｐゴシック" pitchFamily="34" charset="-128"/>
              </a:rPr>
              <a:t> </a:t>
            </a:r>
            <a:r>
              <a:rPr lang="en-US" dirty="0" err="1" smtClean="0">
                <a:ea typeface="ＭＳ Ｐゴシック" pitchFamily="34" charset="-128"/>
              </a:rPr>
              <a:t>ps</a:t>
            </a:r>
            <a:r>
              <a:rPr lang="en-US" dirty="0" smtClean="0">
                <a:ea typeface="ＭＳ Ｐゴシック" pitchFamily="34" charset="-128"/>
              </a:rPr>
              <a:t>-pulse Laser System</a:t>
            </a:r>
          </a:p>
        </p:txBody>
      </p:sp>
      <p:sp>
        <p:nvSpPr>
          <p:cNvPr id="21510" name="Text Box 10"/>
          <p:cNvSpPr txBox="1">
            <a:spLocks noChangeArrowheads="1"/>
          </p:cNvSpPr>
          <p:nvPr/>
        </p:nvSpPr>
        <p:spPr bwMode="auto">
          <a:xfrm>
            <a:off x="6705600" y="2895600"/>
            <a:ext cx="2286000" cy="523220"/>
          </a:xfrm>
          <a:prstGeom prst="rect">
            <a:avLst/>
          </a:prstGeom>
          <a:noFill/>
          <a:ln w="12700">
            <a:noFill/>
            <a:miter lim="800000"/>
            <a:headEnd type="none" w="sm" len="sm"/>
            <a:tailEnd type="none" w="sm" len="sm"/>
          </a:ln>
        </p:spPr>
        <p:txBody>
          <a:bodyPr>
            <a:spAutoFit/>
          </a:bodyPr>
          <a:lstStyle/>
          <a:p>
            <a:pPr algn="ctr"/>
            <a:r>
              <a:rPr lang="en-US" sz="1400" b="1" i="1" dirty="0"/>
              <a:t>Hong </a:t>
            </a:r>
            <a:r>
              <a:rPr lang="en-US" sz="1400" b="1" i="1" dirty="0" smtClean="0"/>
              <a:t>et </a:t>
            </a:r>
            <a:r>
              <a:rPr lang="en-US" sz="1400" b="1" i="1" dirty="0"/>
              <a:t>al., Opt. </a:t>
            </a:r>
            <a:r>
              <a:rPr lang="en-US" sz="1400" b="1" i="1" dirty="0" err="1"/>
              <a:t>Lett</a:t>
            </a:r>
            <a:r>
              <a:rPr lang="en-US" sz="1400" b="1" i="1" dirty="0"/>
              <a:t>. (2008)</a:t>
            </a:r>
          </a:p>
        </p:txBody>
      </p:sp>
      <p:pic>
        <p:nvPicPr>
          <p:cNvPr id="21511" name="Picture 6"/>
          <p:cNvPicPr>
            <a:picLocks noChangeAspect="1" noChangeArrowheads="1"/>
          </p:cNvPicPr>
          <p:nvPr/>
        </p:nvPicPr>
        <p:blipFill>
          <a:blip r:embed="rId4" cstate="print"/>
          <a:srcRect/>
          <a:stretch>
            <a:fillRect/>
          </a:stretch>
        </p:blipFill>
        <p:spPr bwMode="auto">
          <a:xfrm>
            <a:off x="8153400" y="195263"/>
            <a:ext cx="804863" cy="414337"/>
          </a:xfrm>
          <a:prstGeom prst="rect">
            <a:avLst/>
          </a:prstGeom>
          <a:noFill/>
          <a:ln w="9525">
            <a:noFill/>
            <a:miter lim="800000"/>
            <a:headEnd/>
            <a:tailEnd/>
          </a:ln>
        </p:spPr>
      </p:pic>
      <p:sp>
        <p:nvSpPr>
          <p:cNvPr id="21514" name="Rectangle 16"/>
          <p:cNvSpPr>
            <a:spLocks noChangeArrowheads="1"/>
          </p:cNvSpPr>
          <p:nvPr/>
        </p:nvSpPr>
        <p:spPr bwMode="auto">
          <a:xfrm>
            <a:off x="4145280" y="3124200"/>
            <a:ext cx="426720" cy="1524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1516" name="Rectangle 18"/>
          <p:cNvSpPr>
            <a:spLocks noChangeArrowheads="1"/>
          </p:cNvSpPr>
          <p:nvPr/>
        </p:nvSpPr>
        <p:spPr bwMode="auto">
          <a:xfrm>
            <a:off x="4267200" y="3733800"/>
            <a:ext cx="1981200" cy="381000"/>
          </a:xfrm>
          <a:prstGeom prst="rect">
            <a:avLst/>
          </a:prstGeom>
          <a:solidFill>
            <a:schemeClr val="bg1"/>
          </a:solidFill>
          <a:ln w="12700">
            <a:noFill/>
            <a:miter lim="800000"/>
            <a:headEnd type="none" w="sm" len="sm"/>
            <a:tailEnd type="none" w="sm" len="sm"/>
          </a:ln>
        </p:spPr>
        <p:txBody>
          <a:bodyPr wrap="none" anchor="ctr"/>
          <a:lstStyle/>
          <a:p>
            <a:r>
              <a:rPr lang="en-US" sz="1200" b="1" dirty="0" smtClean="0">
                <a:solidFill>
                  <a:srgbClr val="FF0000"/>
                </a:solidFill>
              </a:rPr>
              <a:t>Output</a:t>
            </a:r>
            <a:endParaRPr lang="en-US" sz="1200" b="1" dirty="0">
              <a:solidFill>
                <a:srgbClr val="FF0000"/>
              </a:solidFill>
            </a:endParaRPr>
          </a:p>
        </p:txBody>
      </p:sp>
      <p:sp>
        <p:nvSpPr>
          <p:cNvPr id="21517" name="Text Box 19"/>
          <p:cNvSpPr txBox="1">
            <a:spLocks noChangeArrowheads="1"/>
          </p:cNvSpPr>
          <p:nvPr/>
        </p:nvSpPr>
        <p:spPr bwMode="auto">
          <a:xfrm>
            <a:off x="6781800" y="1905000"/>
            <a:ext cx="2133600" cy="923330"/>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b="1" dirty="0"/>
              <a:t>287-W, 5.5-ps, </a:t>
            </a:r>
            <a:endParaRPr lang="en-US" b="1" dirty="0" smtClean="0"/>
          </a:p>
          <a:p>
            <a:pPr algn="ctr"/>
            <a:r>
              <a:rPr lang="en-US" b="1" dirty="0" smtClean="0"/>
              <a:t>3.7 </a:t>
            </a:r>
            <a:r>
              <a:rPr lang="en-US" b="1" dirty="0" err="1">
                <a:latin typeface="Symbol" pitchFamily="18" charset="2"/>
              </a:rPr>
              <a:t>m</a:t>
            </a:r>
            <a:r>
              <a:rPr lang="en-US" b="1" dirty="0" err="1"/>
              <a:t>J</a:t>
            </a:r>
            <a:r>
              <a:rPr lang="en-US" b="1" dirty="0"/>
              <a:t> </a:t>
            </a:r>
            <a:r>
              <a:rPr lang="en-US" b="1" dirty="0" smtClean="0"/>
              <a:t>@ </a:t>
            </a:r>
            <a:r>
              <a:rPr lang="en-US" b="1" dirty="0"/>
              <a:t>78 MHz </a:t>
            </a:r>
            <a:endParaRPr lang="en-US" b="1" dirty="0" smtClean="0"/>
          </a:p>
          <a:p>
            <a:pPr algn="ctr"/>
            <a:r>
              <a:rPr lang="en-US" b="1" dirty="0" smtClean="0"/>
              <a:t>output</a:t>
            </a:r>
            <a:endParaRPr lang="en-US" sz="2400" dirty="0"/>
          </a:p>
        </p:txBody>
      </p:sp>
      <p:sp>
        <p:nvSpPr>
          <p:cNvPr id="17" name="Rectangle 16"/>
          <p:cNvSpPr/>
          <p:nvPr/>
        </p:nvSpPr>
        <p:spPr>
          <a:xfrm>
            <a:off x="381000" y="5410200"/>
            <a:ext cx="8229600" cy="6858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solidFill>
                  <a:schemeClr val="bg1"/>
                </a:solidFill>
              </a:rPr>
              <a:t>Simple, nearly ideal, drop-in power amplifier</a:t>
            </a:r>
          </a:p>
        </p:txBody>
      </p:sp>
      <p:sp>
        <p:nvSpPr>
          <p:cNvPr id="18" name="Rounded Rectangle 17"/>
          <p:cNvSpPr/>
          <p:nvPr/>
        </p:nvSpPr>
        <p:spPr>
          <a:xfrm>
            <a:off x="3505200" y="1828800"/>
            <a:ext cx="2971800" cy="1600200"/>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9" name="Rectangle 18"/>
          <p:cNvSpPr/>
          <p:nvPr/>
        </p:nvSpPr>
        <p:spPr>
          <a:xfrm>
            <a:off x="3886200" y="1524000"/>
            <a:ext cx="2286000" cy="228600"/>
          </a:xfrm>
          <a:prstGeom prst="rect">
            <a:avLst/>
          </a:prstGeom>
          <a:solidFill>
            <a:srgbClr val="FFD85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Yb:YAG</a:t>
            </a:r>
            <a:r>
              <a:rPr lang="en-US" sz="1400" dirty="0" smtClean="0">
                <a:solidFill>
                  <a:schemeClr val="tx1"/>
                </a:solidFill>
              </a:rPr>
              <a:t> Power Amplifier</a:t>
            </a:r>
          </a:p>
        </p:txBody>
      </p:sp>
    </p:spTree>
    <p:extLst>
      <p:ext uri="{BB962C8B-B14F-4D97-AF65-F5344CB8AC3E}">
        <p14:creationId xmlns:p14="http://schemas.microsoft.com/office/powerpoint/2010/main" val="501926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ject 2"/>
          <p:cNvPicPr>
            <a:picLocks noChangeAspect="1" noChangeArrowheads="1"/>
          </p:cNvPicPr>
          <p:nvPr/>
        </p:nvPicPr>
        <p:blipFill>
          <a:blip r:embed="rId3"/>
          <a:srcRect/>
          <a:stretch>
            <a:fillRect/>
          </a:stretch>
        </p:blipFill>
        <p:spPr bwMode="auto">
          <a:xfrm>
            <a:off x="4572000" y="1066800"/>
            <a:ext cx="3733800" cy="2695575"/>
          </a:xfrm>
          <a:prstGeom prst="rect">
            <a:avLst/>
          </a:prstGeom>
          <a:noFill/>
          <a:ln w="12700">
            <a:miter lim="800000"/>
            <a:headEnd type="none" w="sm" len="sm"/>
            <a:tailEnd type="none" w="sm" len="sm"/>
          </a:ln>
          <a:effectLst/>
        </p:spPr>
      </p:pic>
      <p:pic>
        <p:nvPicPr>
          <p:cNvPr id="13" name="Object 3"/>
          <p:cNvPicPr>
            <a:picLocks noChangeAspect="1" noChangeArrowheads="1"/>
          </p:cNvPicPr>
          <p:nvPr/>
        </p:nvPicPr>
        <p:blipFill>
          <a:blip r:embed="rId4"/>
          <a:srcRect/>
          <a:stretch>
            <a:fillRect/>
          </a:stretch>
        </p:blipFill>
        <p:spPr bwMode="auto">
          <a:xfrm>
            <a:off x="0" y="3505200"/>
            <a:ext cx="4918075" cy="2794000"/>
          </a:xfrm>
          <a:prstGeom prst="rect">
            <a:avLst/>
          </a:prstGeom>
          <a:noFill/>
          <a:ln w="12700">
            <a:miter lim="800000"/>
            <a:headEnd type="none" w="sm" len="sm"/>
            <a:tailEnd type="none" w="sm" len="sm"/>
          </a:ln>
          <a:effectLst/>
        </p:spPr>
      </p:pic>
      <p:sp>
        <p:nvSpPr>
          <p:cNvPr id="66563" name="Rectangle 2"/>
          <p:cNvSpPr>
            <a:spLocks noGrp="1" noChangeArrowheads="1"/>
          </p:cNvSpPr>
          <p:nvPr>
            <p:ph type="title"/>
          </p:nvPr>
        </p:nvSpPr>
        <p:spPr>
          <a:xfrm>
            <a:off x="1295400" y="88900"/>
            <a:ext cx="6781800" cy="762000"/>
          </a:xfrm>
        </p:spPr>
        <p:txBody>
          <a:bodyPr/>
          <a:lstStyle/>
          <a:p>
            <a:r>
              <a:rPr lang="en-US" dirty="0" smtClean="0">
                <a:ea typeface="ＭＳ Ｐゴシック" pitchFamily="34" charset="-128"/>
              </a:rPr>
              <a:t>Cryogenic </a:t>
            </a:r>
            <a:r>
              <a:rPr lang="en-US" dirty="0" err="1" smtClean="0">
                <a:ea typeface="ＭＳ Ｐゴシック" pitchFamily="34" charset="-128"/>
              </a:rPr>
              <a:t>Yb:YLF</a:t>
            </a:r>
            <a:r>
              <a:rPr lang="en-US" dirty="0" smtClean="0">
                <a:ea typeface="ＭＳ Ｐゴシック" pitchFamily="34" charset="-128"/>
              </a:rPr>
              <a:t> Provides Path to High-Power Short-Pulse Lasers</a:t>
            </a:r>
          </a:p>
        </p:txBody>
      </p:sp>
      <p:sp>
        <p:nvSpPr>
          <p:cNvPr id="66564" name="Rectangle 3"/>
          <p:cNvSpPr>
            <a:spLocks noGrp="1" noChangeArrowheads="1"/>
          </p:cNvSpPr>
          <p:nvPr>
            <p:ph idx="4294967295"/>
          </p:nvPr>
        </p:nvSpPr>
        <p:spPr>
          <a:xfrm>
            <a:off x="215900" y="1054100"/>
            <a:ext cx="4343400" cy="2147888"/>
          </a:xfrm>
          <a:prstGeom prst="rect">
            <a:avLst/>
          </a:prstGeom>
        </p:spPr>
        <p:txBody>
          <a:bodyPr/>
          <a:lstStyle/>
          <a:p>
            <a:pPr marL="177800" indent="-177800">
              <a:lnSpc>
                <a:spcPct val="90000"/>
              </a:lnSpc>
            </a:pPr>
            <a:r>
              <a:rPr lang="en-US" sz="1600" dirty="0" smtClean="0">
                <a:ea typeface="ＭＳ Ｐゴシック" pitchFamily="34" charset="-128"/>
              </a:rPr>
              <a:t>Low thermo-optic effects for good beam quality</a:t>
            </a:r>
          </a:p>
          <a:p>
            <a:pPr marL="177800" indent="-177800">
              <a:lnSpc>
                <a:spcPct val="90000"/>
              </a:lnSpc>
            </a:pPr>
            <a:r>
              <a:rPr lang="en-US" sz="1600" dirty="0">
                <a:ea typeface="ＭＳ Ｐゴシック" pitchFamily="34" charset="-128"/>
              </a:rPr>
              <a:t>S</a:t>
            </a:r>
            <a:r>
              <a:rPr lang="en-US" sz="1600" dirty="0" smtClean="0">
                <a:ea typeface="ＭＳ Ｐゴシック" pitchFamily="34" charset="-128"/>
              </a:rPr>
              <a:t>mall quantum defect for high efficiency</a:t>
            </a:r>
          </a:p>
          <a:p>
            <a:pPr marL="504825" lvl="1" indent="-228600">
              <a:lnSpc>
                <a:spcPct val="90000"/>
              </a:lnSpc>
            </a:pPr>
            <a:r>
              <a:rPr lang="en-US" sz="1400" dirty="0" smtClean="0">
                <a:ea typeface="ＭＳ Ｐゴシック" pitchFamily="34" charset="-128"/>
              </a:rPr>
              <a:t>Pump at 960 nm</a:t>
            </a:r>
          </a:p>
          <a:p>
            <a:pPr marL="177800" indent="-177800">
              <a:lnSpc>
                <a:spcPct val="90000"/>
              </a:lnSpc>
            </a:pPr>
            <a:r>
              <a:rPr lang="en-US" sz="1600" dirty="0" smtClean="0">
                <a:ea typeface="ＭＳ Ｐゴシック" pitchFamily="34" charset="-128"/>
              </a:rPr>
              <a:t>Longer upper state lifetime than </a:t>
            </a:r>
            <a:r>
              <a:rPr lang="en-US" sz="1600" dirty="0" err="1" smtClean="0">
                <a:ea typeface="ＭＳ Ｐゴシック" pitchFamily="34" charset="-128"/>
              </a:rPr>
              <a:t>Yb:YAG</a:t>
            </a:r>
            <a:r>
              <a:rPr lang="en-US" sz="1600" dirty="0" smtClean="0">
                <a:ea typeface="ＭＳ Ｐゴシック" pitchFamily="34" charset="-128"/>
              </a:rPr>
              <a:t> (0.95 </a:t>
            </a:r>
            <a:r>
              <a:rPr lang="en-US" sz="1600" dirty="0" err="1" smtClean="0">
                <a:ea typeface="ＭＳ Ｐゴシック" pitchFamily="34" charset="-128"/>
              </a:rPr>
              <a:t>ms</a:t>
            </a:r>
            <a:r>
              <a:rPr lang="en-US" sz="1600" dirty="0" smtClean="0">
                <a:ea typeface="ＭＳ Ｐゴシック" pitchFamily="34" charset="-128"/>
              </a:rPr>
              <a:t> </a:t>
            </a:r>
            <a:r>
              <a:rPr lang="en-US" sz="1600" dirty="0" err="1" smtClean="0">
                <a:ea typeface="ＭＳ Ｐゴシック" pitchFamily="34" charset="-128"/>
              </a:rPr>
              <a:t>vs</a:t>
            </a:r>
            <a:r>
              <a:rPr lang="en-US" sz="1600" dirty="0" smtClean="0">
                <a:ea typeface="ＭＳ Ｐゴシック" pitchFamily="34" charset="-128"/>
              </a:rPr>
              <a:t> 2.0 </a:t>
            </a:r>
            <a:r>
              <a:rPr lang="en-US" sz="1600" dirty="0" err="1" smtClean="0">
                <a:ea typeface="ＭＳ Ｐゴシック" pitchFamily="34" charset="-128"/>
              </a:rPr>
              <a:t>ms</a:t>
            </a:r>
            <a:r>
              <a:rPr lang="en-US" sz="1600" dirty="0" smtClean="0">
                <a:ea typeface="ＭＳ Ｐゴシック" pitchFamily="34" charset="-128"/>
              </a:rPr>
              <a:t>) and ~5x reduced nonlinear refractive index for small nonlinear effects</a:t>
            </a:r>
          </a:p>
        </p:txBody>
      </p:sp>
      <p:sp>
        <p:nvSpPr>
          <p:cNvPr id="66565" name="Rectangle 4"/>
          <p:cNvSpPr>
            <a:spLocks noChangeArrowheads="1"/>
          </p:cNvSpPr>
          <p:nvPr/>
        </p:nvSpPr>
        <p:spPr bwMode="auto">
          <a:xfrm>
            <a:off x="838200" y="3289300"/>
            <a:ext cx="3124200" cy="381000"/>
          </a:xfrm>
          <a:prstGeom prst="rect">
            <a:avLst/>
          </a:prstGeom>
          <a:noFill/>
          <a:ln w="12700">
            <a:noFill/>
            <a:miter lim="800000"/>
            <a:headEnd/>
            <a:tailEnd/>
          </a:ln>
        </p:spPr>
        <p:txBody>
          <a:bodyPr lIns="90487" tIns="44450" rIns="90487" bIns="44450" anchor="ctr"/>
          <a:lstStyle/>
          <a:p>
            <a:pPr algn="ctr"/>
            <a:r>
              <a:rPr lang="en-US" sz="1600" b="1" dirty="0" err="1"/>
              <a:t>Yb:YLF</a:t>
            </a:r>
            <a:r>
              <a:rPr lang="en-US" sz="1600" b="1" dirty="0"/>
              <a:t> Gain Spectrum</a:t>
            </a:r>
          </a:p>
        </p:txBody>
      </p:sp>
      <p:sp>
        <p:nvSpPr>
          <p:cNvPr id="66566" name="Rectangle 6"/>
          <p:cNvSpPr>
            <a:spLocks noChangeArrowheads="1"/>
          </p:cNvSpPr>
          <p:nvPr/>
        </p:nvSpPr>
        <p:spPr bwMode="auto">
          <a:xfrm>
            <a:off x="5257800" y="1066800"/>
            <a:ext cx="2743200" cy="304800"/>
          </a:xfrm>
          <a:prstGeom prst="rect">
            <a:avLst/>
          </a:prstGeom>
          <a:solidFill>
            <a:schemeClr val="bg1"/>
          </a:solidFill>
          <a:ln w="12700">
            <a:noFill/>
            <a:miter lim="800000"/>
            <a:headEnd type="none" w="sm" len="sm"/>
            <a:tailEnd type="none" w="sm" len="sm"/>
          </a:ln>
        </p:spPr>
        <p:txBody>
          <a:bodyPr wrap="none" anchor="ctr"/>
          <a:lstStyle/>
          <a:p>
            <a:pPr algn="ctr"/>
            <a:r>
              <a:rPr lang="en-US" sz="1600" b="1" dirty="0"/>
              <a:t>YLF Properties</a:t>
            </a:r>
            <a:endParaRPr lang="en-US" dirty="0"/>
          </a:p>
        </p:txBody>
      </p:sp>
      <p:graphicFrame>
        <p:nvGraphicFramePr>
          <p:cNvPr id="465957" name="Group 37"/>
          <p:cNvGraphicFramePr>
            <a:graphicFrameLocks noGrp="1"/>
          </p:cNvGraphicFramePr>
          <p:nvPr/>
        </p:nvGraphicFramePr>
        <p:xfrm>
          <a:off x="4495800" y="4267200"/>
          <a:ext cx="4419600" cy="1985964"/>
        </p:xfrm>
        <a:graphic>
          <a:graphicData uri="http://schemas.openxmlformats.org/drawingml/2006/table">
            <a:tbl>
              <a:tblPr/>
              <a:tblGrid>
                <a:gridCol w="1341438"/>
                <a:gridCol w="1020762"/>
                <a:gridCol w="1189038"/>
                <a:gridCol w="868362"/>
              </a:tblGrid>
              <a:tr h="693738">
                <a:tc>
                  <a:txBody>
                    <a:bodyPr/>
                    <a:lstStyle/>
                    <a:p>
                      <a:pPr marL="0" marR="0" lvl="0" indent="0" algn="l" defTabSz="914400" rtl="0" eaLnBrk="0" fontAlgn="base" latinLnBrk="0" hangingPunct="0">
                        <a:lnSpc>
                          <a:spcPct val="90000"/>
                        </a:lnSpc>
                        <a:spcBef>
                          <a:spcPct val="25000"/>
                        </a:spcBef>
                        <a:spcAft>
                          <a:spcPct val="0"/>
                        </a:spcAft>
                        <a:buClrTx/>
                        <a:buSzPct val="125000"/>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txBody>
                  <a:tcPr marT="45730" marB="4573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0" fontAlgn="base" latinLnBrk="0" hangingPunct="0">
                        <a:lnSpc>
                          <a:spcPct val="90000"/>
                        </a:lnSpc>
                        <a:spcBef>
                          <a:spcPct val="25000"/>
                        </a:spcBef>
                        <a:spcAft>
                          <a:spcPct val="0"/>
                        </a:spcAft>
                        <a:buClrTx/>
                        <a:buSzPct val="125000"/>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Yb:YAG (100 K)</a:t>
                      </a:r>
                    </a:p>
                  </a:txBody>
                  <a:tcPr marT="45730" marB="4573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0" fontAlgn="base" latinLnBrk="0" hangingPunct="0">
                        <a:lnSpc>
                          <a:spcPct val="90000"/>
                        </a:lnSpc>
                        <a:spcBef>
                          <a:spcPct val="25000"/>
                        </a:spcBef>
                        <a:spcAft>
                          <a:spcPct val="0"/>
                        </a:spcAft>
                        <a:buClrTx/>
                        <a:buSzPct val="125000"/>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Yb:YLF (100 K)</a:t>
                      </a:r>
                    </a:p>
                  </a:txBody>
                  <a:tcPr marT="45730" marB="4573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0" fontAlgn="base" latinLnBrk="0" hangingPunct="0">
                        <a:lnSpc>
                          <a:spcPct val="90000"/>
                        </a:lnSpc>
                        <a:spcBef>
                          <a:spcPct val="25000"/>
                        </a:spcBef>
                        <a:spcAft>
                          <a:spcPct val="0"/>
                        </a:spcAft>
                        <a:buClrTx/>
                        <a:buSzPct val="125000"/>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Nd:YAG (300 K)</a:t>
                      </a:r>
                    </a:p>
                  </a:txBody>
                  <a:tcPr marT="45730" marB="4573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r>
              <a:tr h="709613">
                <a:tc>
                  <a:txBody>
                    <a:bodyPr/>
                    <a:lstStyle/>
                    <a:p>
                      <a:pPr marL="0" marR="0" lvl="0" indent="0" algn="l" defTabSz="914400" rtl="0" eaLnBrk="0" fontAlgn="base" latinLnBrk="0" hangingPunct="0">
                        <a:lnSpc>
                          <a:spcPct val="90000"/>
                        </a:lnSpc>
                        <a:spcBef>
                          <a:spcPct val="25000"/>
                        </a:spcBef>
                        <a:spcAft>
                          <a:spcPct val="0"/>
                        </a:spcAft>
                        <a:buClrTx/>
                        <a:buSzPct val="125000"/>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Optical Distortion</a:t>
                      </a:r>
                    </a:p>
                  </a:txBody>
                  <a:tcPr marT="45730" marB="4573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25000"/>
                        </a:spcBef>
                        <a:spcAft>
                          <a:spcPct val="0"/>
                        </a:spcAft>
                        <a:buClrTx/>
                        <a:buSzPct val="125000"/>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~90</a:t>
                      </a:r>
                    </a:p>
                    <a:p>
                      <a:pPr marL="0" marR="0" lvl="0" indent="0" algn="ctr" defTabSz="914400" rtl="0" eaLnBrk="0" fontAlgn="base" latinLnBrk="0" hangingPunct="0">
                        <a:lnSpc>
                          <a:spcPct val="90000"/>
                        </a:lnSpc>
                        <a:spcBef>
                          <a:spcPct val="25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Symbol" pitchFamily="18" charset="2"/>
                          <a:ea typeface="ＭＳ Ｐゴシック" pitchFamily="34" charset="-128"/>
                        </a:rPr>
                        <a:t>l</a:t>
                      </a:r>
                      <a:r>
                        <a:rPr kumimoji="0" lang="en-US" sz="1200" b="1" i="0" u="none" strike="noStrike" cap="none" normalizeH="0" baseline="-25000" smtClean="0">
                          <a:ln>
                            <a:noFill/>
                          </a:ln>
                          <a:solidFill>
                            <a:schemeClr val="tx1"/>
                          </a:solidFill>
                          <a:effectLst/>
                          <a:latin typeface="Arial" pitchFamily="34" charset="0"/>
                          <a:ea typeface="ＭＳ Ｐゴシック" pitchFamily="34" charset="-128"/>
                        </a:rPr>
                        <a:t>p</a:t>
                      </a:r>
                      <a:r>
                        <a:rPr kumimoji="0" lang="en-US" sz="1200" b="1" i="0" u="none" strike="noStrike" cap="none" normalizeH="0" baseline="0" smtClean="0">
                          <a:ln>
                            <a:noFill/>
                          </a:ln>
                          <a:solidFill>
                            <a:schemeClr val="tx1"/>
                          </a:solidFill>
                          <a:effectLst/>
                          <a:latin typeface="Arial" pitchFamily="34" charset="0"/>
                          <a:ea typeface="ＭＳ Ｐゴシック" pitchFamily="34" charset="-128"/>
                        </a:rPr>
                        <a:t> = 0.94 µm</a:t>
                      </a:r>
                    </a:p>
                  </a:txBody>
                  <a:tcPr marT="45730" marB="4573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25000"/>
                        </a:spcBef>
                        <a:spcAft>
                          <a:spcPct val="0"/>
                        </a:spcAft>
                        <a:buClrTx/>
                        <a:buSzPct val="125000"/>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~90</a:t>
                      </a:r>
                    </a:p>
                    <a:p>
                      <a:pPr marL="0" marR="0" lvl="0" indent="0" algn="ctr" defTabSz="914400" rtl="0" eaLnBrk="0" fontAlgn="base" latinLnBrk="0" hangingPunct="0">
                        <a:lnSpc>
                          <a:spcPct val="90000"/>
                        </a:lnSpc>
                        <a:spcBef>
                          <a:spcPct val="25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Symbol" pitchFamily="18" charset="2"/>
                          <a:ea typeface="ＭＳ Ｐゴシック" pitchFamily="34" charset="-128"/>
                        </a:rPr>
                        <a:t>l</a:t>
                      </a:r>
                      <a:r>
                        <a:rPr kumimoji="0" lang="en-US" sz="1200" b="1" i="0" u="none" strike="noStrike" cap="none" normalizeH="0" baseline="-25000" smtClean="0">
                          <a:ln>
                            <a:noFill/>
                          </a:ln>
                          <a:solidFill>
                            <a:schemeClr val="tx1"/>
                          </a:solidFill>
                          <a:effectLst/>
                          <a:latin typeface="Arial" pitchFamily="34" charset="0"/>
                          <a:ea typeface="ＭＳ Ｐゴシック" pitchFamily="34" charset="-128"/>
                        </a:rPr>
                        <a:t>p</a:t>
                      </a:r>
                      <a:r>
                        <a:rPr kumimoji="0" lang="en-US" sz="1200" b="1" i="0" u="none" strike="noStrike" cap="none" normalizeH="0" baseline="0" smtClean="0">
                          <a:ln>
                            <a:noFill/>
                          </a:ln>
                          <a:solidFill>
                            <a:schemeClr val="tx1"/>
                          </a:solidFill>
                          <a:effectLst/>
                          <a:latin typeface="Arial" pitchFamily="34" charset="0"/>
                          <a:ea typeface="ＭＳ Ｐゴシック" pitchFamily="34" charset="-128"/>
                        </a:rPr>
                        <a:t> = 0.96 µm</a:t>
                      </a:r>
                    </a:p>
                    <a:p>
                      <a:pPr marL="0" marR="0" lvl="0" indent="0" algn="ctr" defTabSz="914400" rtl="0" eaLnBrk="0" fontAlgn="base" latinLnBrk="0" hangingPunct="0">
                        <a:lnSpc>
                          <a:spcPct val="90000"/>
                        </a:lnSpc>
                        <a:spcBef>
                          <a:spcPct val="25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Symbol" pitchFamily="18" charset="2"/>
                          <a:ea typeface="ＭＳ Ｐゴシック" pitchFamily="34" charset="-128"/>
                        </a:rPr>
                        <a:t>l</a:t>
                      </a:r>
                      <a:r>
                        <a:rPr kumimoji="0" lang="en-US" sz="1200" b="1" i="0" u="none" strike="noStrike" cap="none" normalizeH="0" baseline="-25000" smtClean="0">
                          <a:ln>
                            <a:noFill/>
                          </a:ln>
                          <a:solidFill>
                            <a:schemeClr val="tx1"/>
                          </a:solidFill>
                          <a:effectLst/>
                          <a:latin typeface="Arial" pitchFamily="34" charset="0"/>
                          <a:ea typeface="ＭＳ Ｐゴシック" pitchFamily="34" charset="-128"/>
                        </a:rPr>
                        <a:t>l</a:t>
                      </a:r>
                      <a:r>
                        <a:rPr kumimoji="0" lang="en-US" sz="1200" b="1" i="0" u="none" strike="noStrike" cap="none" normalizeH="0" baseline="0" smtClean="0">
                          <a:ln>
                            <a:noFill/>
                          </a:ln>
                          <a:solidFill>
                            <a:schemeClr val="tx1"/>
                          </a:solidFill>
                          <a:effectLst/>
                          <a:latin typeface="Arial" pitchFamily="34" charset="0"/>
                          <a:ea typeface="ＭＳ Ｐゴシック" pitchFamily="34" charset="-128"/>
                        </a:rPr>
                        <a:t> = 0.995 µm</a:t>
                      </a:r>
                    </a:p>
                  </a:txBody>
                  <a:tcPr marT="45730" marB="4573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25000"/>
                        </a:spcBef>
                        <a:spcAft>
                          <a:spcPct val="0"/>
                        </a:spcAft>
                        <a:buClrTx/>
                        <a:buSzPct val="125000"/>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1</a:t>
                      </a:r>
                    </a:p>
                  </a:txBody>
                  <a:tcPr marT="45730" marB="4573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2613">
                <a:tc>
                  <a:txBody>
                    <a:bodyPr/>
                    <a:lstStyle/>
                    <a:p>
                      <a:pPr marL="0" marR="0" lvl="0" indent="0" algn="l" defTabSz="914400" rtl="0" eaLnBrk="0" fontAlgn="base" latinLnBrk="0" hangingPunct="0">
                        <a:lnSpc>
                          <a:spcPct val="90000"/>
                        </a:lnSpc>
                        <a:spcBef>
                          <a:spcPct val="25000"/>
                        </a:spcBef>
                        <a:spcAft>
                          <a:spcPct val="0"/>
                        </a:spcAft>
                        <a:buClrTx/>
                        <a:buSzPct val="125000"/>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Birefringence</a:t>
                      </a:r>
                    </a:p>
                  </a:txBody>
                  <a:tcPr marT="45730" marB="4573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25000"/>
                        </a:spcBef>
                        <a:spcAft>
                          <a:spcPct val="0"/>
                        </a:spcAft>
                        <a:buClrTx/>
                        <a:buSzPct val="125000"/>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~35</a:t>
                      </a:r>
                    </a:p>
                  </a:txBody>
                  <a:tcPr marT="45730" marB="4573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25000"/>
                        </a:spcBef>
                        <a:spcAft>
                          <a:spcPct val="0"/>
                        </a:spcAft>
                        <a:buClrTx/>
                        <a:buSzPct val="125000"/>
                        <a:buFontTx/>
                        <a:buNone/>
                        <a:tabLst/>
                      </a:pPr>
                      <a:r>
                        <a:rPr kumimoji="0" lang="en-US" sz="1400" b="1" i="0" u="none" strike="noStrike" cap="none" normalizeH="0" baseline="0" smtClean="0">
                          <a:ln>
                            <a:noFill/>
                          </a:ln>
                          <a:solidFill>
                            <a:schemeClr val="tx1"/>
                          </a:solidFill>
                          <a:effectLst/>
                          <a:latin typeface="Symbol" pitchFamily="18" charset="2"/>
                          <a:ea typeface="ＭＳ Ｐゴシック" pitchFamily="34" charset="-128"/>
                          <a:sym typeface="Symbol" pitchFamily="18" charset="2"/>
                        </a:rPr>
                        <a:t></a:t>
                      </a:r>
                      <a:endParaRPr kumimoji="0" lang="en-US" sz="1400" b="1" i="0" u="none" strike="noStrike" cap="none" normalizeH="0" baseline="0" smtClean="0">
                        <a:ln>
                          <a:noFill/>
                        </a:ln>
                        <a:solidFill>
                          <a:schemeClr val="tx1"/>
                        </a:solidFill>
                        <a:effectLst/>
                        <a:latin typeface="Arial" pitchFamily="34" charset="0"/>
                        <a:ea typeface="ＭＳ Ｐゴシック" pitchFamily="34" charset="-128"/>
                        <a:sym typeface="Symbol" pitchFamily="18" charset="2"/>
                      </a:endParaRPr>
                    </a:p>
                  </a:txBody>
                  <a:tcPr marT="45730" marB="4573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25000"/>
                        </a:spcBef>
                        <a:spcAft>
                          <a:spcPct val="0"/>
                        </a:spcAft>
                        <a:buClrTx/>
                        <a:buSzPct val="125000"/>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1</a:t>
                      </a:r>
                    </a:p>
                  </a:txBody>
                  <a:tcPr marT="45730" marB="4573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66589" name="Text Box 29"/>
          <p:cNvSpPr txBox="1">
            <a:spLocks noChangeArrowheads="1"/>
          </p:cNvSpPr>
          <p:nvPr/>
        </p:nvSpPr>
        <p:spPr bwMode="auto">
          <a:xfrm>
            <a:off x="5029200" y="3810000"/>
            <a:ext cx="3321050" cy="366713"/>
          </a:xfrm>
          <a:prstGeom prst="rect">
            <a:avLst/>
          </a:prstGeom>
          <a:noFill/>
          <a:ln w="12700">
            <a:noFill/>
            <a:miter lim="800000"/>
            <a:headEnd type="none" w="sm" len="sm"/>
            <a:tailEnd type="none" w="sm" len="sm"/>
          </a:ln>
        </p:spPr>
        <p:txBody>
          <a:bodyPr wrap="none">
            <a:spAutoFit/>
          </a:bodyPr>
          <a:lstStyle/>
          <a:p>
            <a:pPr algn="ctr"/>
            <a:r>
              <a:rPr lang="en-US" sz="1800" b="1"/>
              <a:t>Relative Thermo-Optic FOMs</a:t>
            </a:r>
          </a:p>
        </p:txBody>
      </p:sp>
      <p:sp>
        <p:nvSpPr>
          <p:cNvPr id="66590" name="Line 32"/>
          <p:cNvSpPr>
            <a:spLocks noChangeShapeType="1"/>
          </p:cNvSpPr>
          <p:nvPr/>
        </p:nvSpPr>
        <p:spPr bwMode="auto">
          <a:xfrm>
            <a:off x="2590800" y="5638800"/>
            <a:ext cx="990600" cy="0"/>
          </a:xfrm>
          <a:prstGeom prst="line">
            <a:avLst/>
          </a:prstGeom>
          <a:noFill/>
          <a:ln w="28575">
            <a:solidFill>
              <a:schemeClr val="hlink"/>
            </a:solidFill>
            <a:round/>
            <a:headEnd type="triangle" w="med" len="med"/>
            <a:tailEnd type="triangle" w="med" len="med"/>
          </a:ln>
        </p:spPr>
        <p:txBody>
          <a:bodyPr wrap="none" anchor="ctr"/>
          <a:lstStyle/>
          <a:p>
            <a:endParaRPr lang="en-US"/>
          </a:p>
        </p:txBody>
      </p:sp>
      <p:sp>
        <p:nvSpPr>
          <p:cNvPr id="66591" name="Text Box 33"/>
          <p:cNvSpPr txBox="1">
            <a:spLocks noChangeArrowheads="1"/>
          </p:cNvSpPr>
          <p:nvPr/>
        </p:nvSpPr>
        <p:spPr bwMode="auto">
          <a:xfrm>
            <a:off x="2133600" y="5105400"/>
            <a:ext cx="1239838" cy="276225"/>
          </a:xfrm>
          <a:prstGeom prst="rect">
            <a:avLst/>
          </a:prstGeom>
          <a:noFill/>
          <a:ln w="12700">
            <a:noFill/>
            <a:miter lim="800000"/>
            <a:headEnd type="none" w="sm" len="sm"/>
            <a:tailEnd type="none" w="sm" len="sm"/>
          </a:ln>
        </p:spPr>
        <p:txBody>
          <a:bodyPr wrap="none">
            <a:spAutoFit/>
          </a:bodyPr>
          <a:lstStyle/>
          <a:p>
            <a:r>
              <a:rPr lang="en-US" sz="1200" b="1">
                <a:solidFill>
                  <a:schemeClr val="hlink"/>
                </a:solidFill>
              </a:rPr>
              <a:t>~17 nm FWHM</a:t>
            </a:r>
          </a:p>
        </p:txBody>
      </p:sp>
    </p:spTree>
    <p:extLst>
      <p:ext uri="{BB962C8B-B14F-4D97-AF65-F5344CB8AC3E}">
        <p14:creationId xmlns:p14="http://schemas.microsoft.com/office/powerpoint/2010/main" val="3965624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Lincoln_2013">
  <a:themeElements>
    <a:clrScheme name="Custom 1">
      <a:dk1>
        <a:srgbClr val="000000"/>
      </a:dk1>
      <a:lt1>
        <a:srgbClr val="FFFFFF"/>
      </a:lt1>
      <a:dk2>
        <a:srgbClr val="000000"/>
      </a:dk2>
      <a:lt2>
        <a:srgbClr val="919191"/>
      </a:lt2>
      <a:accent1>
        <a:srgbClr val="618FFD"/>
      </a:accent1>
      <a:accent2>
        <a:srgbClr val="00AE00"/>
      </a:accent2>
      <a:accent3>
        <a:srgbClr val="FFFFFF"/>
      </a:accent3>
      <a:accent4>
        <a:srgbClr val="003767"/>
      </a:accent4>
      <a:accent5>
        <a:srgbClr val="D2DCF2"/>
      </a:accent5>
      <a:accent6>
        <a:srgbClr val="009D00"/>
      </a:accent6>
      <a:hlink>
        <a:srgbClr val="FC0128"/>
      </a:hlink>
      <a:folHlink>
        <a:srgbClr val="CECEC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2DCF2"/>
        </a:solidFill>
        <a:ln w="12700">
          <a:solidFill>
            <a:schemeClr val="tx1"/>
          </a:solidFill>
        </a:ln>
      </a:spPr>
      <a:bodyPr rtlCol="0" anchor="ctr"/>
      <a:lstStyle>
        <a:defPPr algn="ctr">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1400" b="1"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Lincoln_2013.potx</Template>
  <TotalTime>764</TotalTime>
  <Words>2753</Words>
  <Application>Microsoft Office PowerPoint</Application>
  <PresentationFormat>On-screen Show (4:3)</PresentationFormat>
  <Paragraphs>345</Paragraphs>
  <Slides>18</Slides>
  <Notes>18</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Lincoln_2013</vt:lpstr>
      <vt:lpstr>Graph</vt:lpstr>
      <vt:lpstr>Cryogenic Lasers for High-Power, Short-Pulse Sources*</vt:lpstr>
      <vt:lpstr>H- Stripping Laser Performance Requirements and Challenges</vt:lpstr>
      <vt:lpstr>Motivation</vt:lpstr>
      <vt:lpstr>Thermo-optic Properties at  Cryogenic Temperature</vt:lpstr>
      <vt:lpstr>Properties of Yb3+</vt:lpstr>
      <vt:lpstr>Thermal Dissipation for Yb Lasers</vt:lpstr>
      <vt:lpstr>100-W Yb:YAG Q-switched Oscillator  </vt:lpstr>
      <vt:lpstr>High-Power Yb:YAG ps-pulse Laser System</vt:lpstr>
      <vt:lpstr>Cryogenic Yb:YLF Provides Path to High-Power Short-Pulse Lasers</vt:lpstr>
      <vt:lpstr>100-W-class Q-switched Yb:YLF (995 nm)</vt:lpstr>
      <vt:lpstr>Cryogenic Yb:YLF at 1020 nm</vt:lpstr>
      <vt:lpstr>Yb:YLF Amplification Results</vt:lpstr>
      <vt:lpstr>Yb:YLF Pulse Compression</vt:lpstr>
      <vt:lpstr>Ultrashort Pulse Lasers for H- Stripping (50 ps pulses)</vt:lpstr>
      <vt:lpstr>Summary</vt:lpstr>
      <vt:lpstr>Backups</vt:lpstr>
      <vt:lpstr>8-Fiber Coherent Combining Schematic</vt:lpstr>
      <vt:lpstr>8-Fiber Coherent Combining Results</vt:lpstr>
    </vt:vector>
  </TitlesOfParts>
  <Company>MIT Lincoln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- 0800 - MITLL</dc:creator>
  <cp:lastModifiedBy>Authorized User</cp:lastModifiedBy>
  <cp:revision>38</cp:revision>
  <cp:lastPrinted>2013-07-10T15:48:29Z</cp:lastPrinted>
  <dcterms:created xsi:type="dcterms:W3CDTF">2013-05-07T17:46:41Z</dcterms:created>
  <dcterms:modified xsi:type="dcterms:W3CDTF">2013-09-23T14:06:03Z</dcterms:modified>
</cp:coreProperties>
</file>