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tiff" ContentType="image/tiff"/>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8" r:id="rId2"/>
    <p:sldId id="401" r:id="rId3"/>
    <p:sldId id="418" r:id="rId4"/>
    <p:sldId id="369" r:id="rId5"/>
    <p:sldId id="351" r:id="rId6"/>
    <p:sldId id="398" r:id="rId7"/>
    <p:sldId id="380" r:id="rId8"/>
    <p:sldId id="349" r:id="rId9"/>
    <p:sldId id="350" r:id="rId10"/>
    <p:sldId id="399" r:id="rId11"/>
    <p:sldId id="419" r:id="rId12"/>
    <p:sldId id="356" r:id="rId13"/>
    <p:sldId id="408" r:id="rId14"/>
    <p:sldId id="352" r:id="rId15"/>
    <p:sldId id="406" r:id="rId16"/>
    <p:sldId id="353" r:id="rId17"/>
    <p:sldId id="354" r:id="rId18"/>
    <p:sldId id="355" r:id="rId19"/>
    <p:sldId id="414" r:id="rId20"/>
    <p:sldId id="417" r:id="rId21"/>
    <p:sldId id="424" r:id="rId22"/>
    <p:sldId id="415" r:id="rId23"/>
    <p:sldId id="416" r:id="rId24"/>
    <p:sldId id="423" r:id="rId25"/>
    <p:sldId id="402" r:id="rId26"/>
    <p:sldId id="420" r:id="rId27"/>
    <p:sldId id="421" r:id="rId28"/>
    <p:sldId id="422" r:id="rId29"/>
    <p:sldId id="409" r:id="rId30"/>
    <p:sldId id="410" r:id="rId31"/>
    <p:sldId id="344" r:id="rId32"/>
    <p:sldId id="357" r:id="rId33"/>
    <p:sldId id="413" r:id="rId34"/>
    <p:sldId id="404" r:id="rId35"/>
    <p:sldId id="403" r:id="rId36"/>
    <p:sldId id="405" r:id="rId37"/>
    <p:sldId id="407" r:id="rId38"/>
    <p:sldId id="412" r:id="rId39"/>
    <p:sldId id="411" r:id="rId40"/>
  </p:sldIdLst>
  <p:sldSz cx="9144000" cy="6858000" type="screen4x3"/>
  <p:notesSz cx="7315200" cy="9601200"/>
  <p:custDataLst>
    <p:tags r:id="rId42"/>
  </p:custDataLst>
  <p:defaultTextStyle>
    <a:defPPr>
      <a:defRPr lang="en-US"/>
    </a:defPPr>
    <a:lvl1pPr algn="l" rtl="0" fontAlgn="base">
      <a:spcBef>
        <a:spcPct val="0"/>
      </a:spcBef>
      <a:spcAft>
        <a:spcPct val="0"/>
      </a:spcAft>
      <a:defRPr kern="1200">
        <a:solidFill>
          <a:schemeClr val="tx1"/>
        </a:solidFill>
        <a:latin typeface="Tahoma" charset="0"/>
        <a:ea typeface="+mn-ea"/>
        <a:cs typeface="Arial"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5DAA"/>
    <a:srgbClr val="003E6A"/>
    <a:srgbClr val="575F6D"/>
    <a:srgbClr val="FF9933"/>
    <a:srgbClr val="5DAA00"/>
    <a:srgbClr val="4FAFFF"/>
    <a:srgbClr val="0099FF"/>
    <a:srgbClr val="CCECFF"/>
    <a:srgbClr val="99CCFF"/>
    <a:srgbClr val="66CC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9248" autoAdjust="0"/>
    <p:restoredTop sz="97959" autoAdjust="0"/>
  </p:normalViewPr>
  <p:slideViewPr>
    <p:cSldViewPr snapToGrid="0">
      <p:cViewPr>
        <p:scale>
          <a:sx n="80" d="100"/>
          <a:sy n="80" d="100"/>
        </p:scale>
        <p:origin x="-600" y="-72"/>
      </p:cViewPr>
      <p:guideLst>
        <p:guide orient="horz" pos="3132"/>
        <p:guide orient="horz" pos="3455"/>
        <p:guide orient="horz" pos="3530"/>
        <p:guide orient="horz" pos="3854"/>
        <p:guide orient="horz" pos="3921"/>
        <p:guide orient="horz" pos="4244"/>
        <p:guide orient="horz" pos="291"/>
        <p:guide pos="4507"/>
        <p:guide pos="5553"/>
      </p:guideLst>
    </p:cSldViewPr>
  </p:slideViewPr>
  <p:notesTextViewPr>
    <p:cViewPr>
      <p:scale>
        <a:sx n="100" d="100"/>
        <a:sy n="100" d="100"/>
      </p:scale>
      <p:origin x="0" y="0"/>
    </p:cViewPr>
  </p:notesTextViewPr>
  <p:sorterViewPr>
    <p:cViewPr>
      <p:scale>
        <a:sx n="100" d="100"/>
        <a:sy n="100" d="100"/>
      </p:scale>
      <p:origin x="0" y="6948"/>
    </p:cViewPr>
  </p:sorterViewPr>
  <p:notesViewPr>
    <p:cSldViewPr snapToGrid="0">
      <p:cViewPr varScale="1">
        <p:scale>
          <a:sx n="52" d="100"/>
          <a:sy n="52" d="100"/>
        </p:scale>
        <p:origin x="-1818" y="-84"/>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smtClean="0">
                <a:latin typeface="Arial" charset="0"/>
              </a:defRPr>
            </a:lvl1pPr>
          </a:lstStyle>
          <a:p>
            <a:pPr>
              <a:defRPr/>
            </a:pPr>
            <a:endParaRPr lang="en-US"/>
          </a:p>
        </p:txBody>
      </p:sp>
      <p:sp>
        <p:nvSpPr>
          <p:cNvPr id="125955"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smtClean="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25957"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5958"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smtClean="0">
                <a:latin typeface="Arial" charset="0"/>
              </a:defRPr>
            </a:lvl1pPr>
          </a:lstStyle>
          <a:p>
            <a:pPr>
              <a:defRPr/>
            </a:pPr>
            <a:endParaRPr lang="en-US"/>
          </a:p>
        </p:txBody>
      </p:sp>
      <p:sp>
        <p:nvSpPr>
          <p:cNvPr id="125959"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smtClean="0">
                <a:latin typeface="Arial" charset="0"/>
              </a:defRPr>
            </a:lvl1pPr>
          </a:lstStyle>
          <a:p>
            <a:pPr>
              <a:defRPr/>
            </a:pPr>
            <a:fld id="{6C2B205D-311F-449C-BC2F-DB011333AA5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0C4354-6391-4EE7-ACE4-5442695B0CEF}" type="slidenum">
              <a:rPr lang="en-US"/>
              <a:pPr/>
              <a:t>1</a:t>
            </a:fld>
            <a:endParaRPr lang="en-US"/>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rtl="0" eaLnBrk="1" fontAlgn="t" latinLnBrk="0" hangingPunct="1"/>
            <a:endParaRPr lang="en-US" sz="1300" dirty="0" smtClean="0"/>
          </a:p>
          <a:p>
            <a:pPr rtl="0" eaLnBrk="1" fontAlgn="t" latinLnBrk="0" hangingPunct="1"/>
            <a:r>
              <a:rPr lang="en-US" sz="1300" dirty="0" smtClean="0"/>
              <a:t>Single-Bar Golden Bullets</a:t>
            </a:r>
            <a:r>
              <a:rPr lang="en-US" sz="1300" baseline="30000" dirty="0" smtClean="0"/>
              <a:t>TM</a:t>
            </a:r>
            <a:endParaRPr lang="en-US" sz="1300" dirty="0" smtClean="0"/>
          </a:p>
          <a:p>
            <a:pPr rtl="0" eaLnBrk="1" fontAlgn="t" latinLnBrk="0" hangingPunct="1"/>
            <a:r>
              <a:rPr lang="en-US" sz="1300" dirty="0" smtClean="0"/>
              <a:t>Four-Bar Golden Bullets</a:t>
            </a:r>
            <a:r>
              <a:rPr lang="en-US" sz="1300" baseline="30000" dirty="0" smtClean="0"/>
              <a:t>TM</a:t>
            </a:r>
            <a:endParaRPr lang="en-US" sz="1300" dirty="0" smtClean="0"/>
          </a:p>
          <a:p>
            <a:pPr rtl="0" eaLnBrk="1" fontAlgn="t" latinLnBrk="0" hangingPunct="1"/>
            <a:r>
              <a:rPr lang="en-US" sz="1300" dirty="0" smtClean="0"/>
              <a:t>Sample Size (packages)</a:t>
            </a:r>
          </a:p>
          <a:p>
            <a:pPr rtl="0" eaLnBrk="1" fontAlgn="t" latinLnBrk="0" hangingPunct="1"/>
            <a:r>
              <a:rPr lang="en-US" sz="1300" dirty="0" smtClean="0"/>
              <a:t>24</a:t>
            </a:r>
          </a:p>
          <a:p>
            <a:pPr rtl="0" eaLnBrk="1" fontAlgn="t" latinLnBrk="0" hangingPunct="1"/>
            <a:r>
              <a:rPr lang="en-US" sz="1300" dirty="0" smtClean="0"/>
              <a:t>15</a:t>
            </a:r>
          </a:p>
          <a:p>
            <a:pPr rtl="0" eaLnBrk="1" fontAlgn="t" latinLnBrk="0" hangingPunct="1"/>
            <a:r>
              <a:rPr lang="en-US" sz="1300" dirty="0" smtClean="0"/>
              <a:t>Sample Size (bars)</a:t>
            </a:r>
          </a:p>
          <a:p>
            <a:pPr rtl="0" eaLnBrk="1" fontAlgn="t" latinLnBrk="0" hangingPunct="1"/>
            <a:r>
              <a:rPr lang="en-US" sz="1300" dirty="0" smtClean="0"/>
              <a:t>24</a:t>
            </a:r>
          </a:p>
          <a:p>
            <a:pPr rtl="0" eaLnBrk="1" fontAlgn="t" latinLnBrk="0" hangingPunct="1"/>
            <a:r>
              <a:rPr lang="en-US" sz="1300" dirty="0" smtClean="0"/>
              <a:t>60</a:t>
            </a:r>
          </a:p>
          <a:p>
            <a:pPr rtl="0" eaLnBrk="1" fontAlgn="t" latinLnBrk="0" hangingPunct="1"/>
            <a:r>
              <a:rPr lang="en-US" sz="1300" dirty="0" smtClean="0"/>
              <a:t>Wafers used</a:t>
            </a:r>
          </a:p>
          <a:p>
            <a:pPr rtl="0" eaLnBrk="1" fontAlgn="t" latinLnBrk="0" hangingPunct="1"/>
            <a:r>
              <a:rPr lang="en-US" sz="1300" dirty="0" smtClean="0"/>
              <a:t>3</a:t>
            </a:r>
          </a:p>
          <a:p>
            <a:pPr rtl="0" eaLnBrk="1" fontAlgn="t" latinLnBrk="0" hangingPunct="1"/>
            <a:r>
              <a:rPr lang="en-US" sz="1300" dirty="0" smtClean="0"/>
              <a:t>3</a:t>
            </a:r>
          </a:p>
          <a:p>
            <a:pPr rtl="0" eaLnBrk="1" fontAlgn="t" latinLnBrk="0" hangingPunct="1"/>
            <a:r>
              <a:rPr lang="en-US" sz="1300" dirty="0" smtClean="0"/>
              <a:t>Drive Current (A)</a:t>
            </a:r>
          </a:p>
          <a:p>
            <a:pPr rtl="0" eaLnBrk="1" fontAlgn="t" latinLnBrk="0" hangingPunct="1"/>
            <a:r>
              <a:rPr lang="en-US" sz="1300" dirty="0" smtClean="0"/>
              <a:t>110</a:t>
            </a:r>
          </a:p>
          <a:p>
            <a:pPr rtl="0" eaLnBrk="1" fontAlgn="t" latinLnBrk="0" hangingPunct="1"/>
            <a:r>
              <a:rPr lang="en-US" sz="1300" dirty="0" smtClean="0"/>
              <a:t>110</a:t>
            </a:r>
          </a:p>
          <a:p>
            <a:pPr rtl="0" eaLnBrk="1" fontAlgn="t" latinLnBrk="0" hangingPunct="1"/>
            <a:r>
              <a:rPr lang="en-US" sz="1300" dirty="0" smtClean="0"/>
              <a:t>Peak Power / bar (W)</a:t>
            </a:r>
          </a:p>
          <a:p>
            <a:pPr rtl="0" eaLnBrk="1" fontAlgn="t" latinLnBrk="0" hangingPunct="1"/>
            <a:r>
              <a:rPr lang="en-US" sz="1300" dirty="0" smtClean="0"/>
              <a:t>~ 120</a:t>
            </a:r>
          </a:p>
          <a:p>
            <a:pPr rtl="0" eaLnBrk="1" fontAlgn="t" latinLnBrk="0" hangingPunct="1"/>
            <a:r>
              <a:rPr lang="en-US" sz="1300" dirty="0" smtClean="0"/>
              <a:t>~ 120</a:t>
            </a:r>
          </a:p>
          <a:p>
            <a:pPr rtl="0" eaLnBrk="1" fontAlgn="t" latinLnBrk="0" hangingPunct="1"/>
            <a:r>
              <a:rPr lang="en-US" sz="1300" dirty="0" smtClean="0"/>
              <a:t>Peak Power / array (W)</a:t>
            </a:r>
          </a:p>
          <a:p>
            <a:pPr rtl="0" eaLnBrk="1" fontAlgn="t" latinLnBrk="0" hangingPunct="1"/>
            <a:r>
              <a:rPr lang="en-US" sz="1300" dirty="0" smtClean="0"/>
              <a:t>~ 120</a:t>
            </a:r>
          </a:p>
          <a:p>
            <a:pPr rtl="0" eaLnBrk="1" fontAlgn="t" latinLnBrk="0" hangingPunct="1"/>
            <a:r>
              <a:rPr lang="en-US" sz="1300" dirty="0" smtClean="0"/>
              <a:t>~ 480</a:t>
            </a:r>
          </a:p>
          <a:p>
            <a:pPr rtl="0" eaLnBrk="1" fontAlgn="t" latinLnBrk="0" hangingPunct="1"/>
            <a:r>
              <a:rPr lang="en-US" sz="1300" dirty="0" smtClean="0"/>
              <a:t>Repetition Rate (Hz)</a:t>
            </a:r>
          </a:p>
          <a:p>
            <a:pPr rtl="0" eaLnBrk="1" fontAlgn="t" latinLnBrk="0" hangingPunct="1"/>
            <a:r>
              <a:rPr lang="en-US" sz="1300" dirty="0" smtClean="0"/>
              <a:t>750</a:t>
            </a:r>
          </a:p>
          <a:p>
            <a:pPr rtl="0" eaLnBrk="1" fontAlgn="t" latinLnBrk="0" hangingPunct="1"/>
            <a:r>
              <a:rPr lang="en-US" sz="1300" dirty="0" smtClean="0"/>
              <a:t>750</a:t>
            </a:r>
          </a:p>
          <a:p>
            <a:pPr rtl="0" eaLnBrk="1" fontAlgn="t" latinLnBrk="0" hangingPunct="1"/>
            <a:r>
              <a:rPr lang="en-US" sz="1300" dirty="0" smtClean="0"/>
              <a:t>Pulse Width (µs)</a:t>
            </a:r>
          </a:p>
          <a:p>
            <a:pPr rtl="0" eaLnBrk="1" fontAlgn="t" latinLnBrk="0" hangingPunct="1"/>
            <a:r>
              <a:rPr lang="en-US" sz="1300" dirty="0" smtClean="0"/>
              <a:t>200</a:t>
            </a:r>
          </a:p>
          <a:p>
            <a:pPr rtl="0" eaLnBrk="1" fontAlgn="t" latinLnBrk="0" hangingPunct="1"/>
            <a:r>
              <a:rPr lang="en-US" sz="1300" dirty="0" smtClean="0"/>
              <a:t>200</a:t>
            </a:r>
          </a:p>
          <a:p>
            <a:pPr rtl="0" eaLnBrk="1" fontAlgn="t" latinLnBrk="0" hangingPunct="1"/>
            <a:r>
              <a:rPr lang="en-US" sz="1300" dirty="0" smtClean="0"/>
              <a:t>Duty Factor</a:t>
            </a:r>
          </a:p>
          <a:p>
            <a:pPr rtl="0" eaLnBrk="1" fontAlgn="t" latinLnBrk="0" hangingPunct="1"/>
            <a:r>
              <a:rPr lang="en-US" sz="1300" dirty="0" smtClean="0"/>
              <a:t>15%</a:t>
            </a:r>
          </a:p>
          <a:p>
            <a:pPr rtl="0" eaLnBrk="1" fontAlgn="t" latinLnBrk="0" hangingPunct="1"/>
            <a:r>
              <a:rPr lang="en-US" sz="1300" dirty="0" smtClean="0"/>
              <a:t>15%</a:t>
            </a:r>
          </a:p>
          <a:p>
            <a:endParaRPr lang="en-US" dirty="0"/>
          </a:p>
        </p:txBody>
      </p:sp>
      <p:sp>
        <p:nvSpPr>
          <p:cNvPr id="4" name="Slide Number Placeholder 3"/>
          <p:cNvSpPr>
            <a:spLocks noGrp="1"/>
          </p:cNvSpPr>
          <p:nvPr>
            <p:ph type="sldNum" sz="quarter" idx="10"/>
          </p:nvPr>
        </p:nvSpPr>
        <p:spPr/>
        <p:txBody>
          <a:bodyPr/>
          <a:lstStyle/>
          <a:p>
            <a:fld id="{B312BF2B-3AFA-44E0-AB34-A37C88487A15}" type="slidenum">
              <a:rPr lang="en-US" smtClean="0"/>
              <a:pPr/>
              <a:t>14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Slope efficiency</a:t>
            </a:r>
            <a:r>
              <a:rPr lang="en-US" baseline="0" dirty="0" smtClean="0"/>
              <a:t> 47% Good coupling</a:t>
            </a:r>
          </a:p>
          <a:p>
            <a:r>
              <a:rPr lang="en-US" baseline="0" dirty="0" smtClean="0"/>
              <a:t>4.2J output</a:t>
            </a:r>
          </a:p>
          <a:p>
            <a:r>
              <a:rPr lang="en-US" baseline="0" dirty="0" smtClean="0"/>
              <a:t>Linear</a:t>
            </a:r>
          </a:p>
          <a:p>
            <a:endParaRPr lang="en-US" dirty="0"/>
          </a:p>
        </p:txBody>
      </p:sp>
      <p:sp>
        <p:nvSpPr>
          <p:cNvPr id="4" name="Slide Number Placeholder 3"/>
          <p:cNvSpPr>
            <a:spLocks noGrp="1"/>
          </p:cNvSpPr>
          <p:nvPr>
            <p:ph type="sldNum" sz="quarter" idx="10"/>
          </p:nvPr>
        </p:nvSpPr>
        <p:spPr/>
        <p:txBody>
          <a:bodyPr/>
          <a:lstStyle/>
          <a:p>
            <a:fld id="{B312BF2B-3AFA-44E0-AB34-A37C88487A15}" type="slidenum">
              <a:rPr lang="en-US" smtClean="0"/>
              <a:pPr/>
              <a:t>17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Slope efficiency</a:t>
            </a:r>
            <a:r>
              <a:rPr lang="en-US" baseline="0" dirty="0" smtClean="0"/>
              <a:t> 47% Good coupling</a:t>
            </a:r>
          </a:p>
          <a:p>
            <a:r>
              <a:rPr lang="en-US" baseline="0" dirty="0" smtClean="0"/>
              <a:t>4.2J output</a:t>
            </a:r>
          </a:p>
          <a:p>
            <a:r>
              <a:rPr lang="en-US" baseline="0" dirty="0" smtClean="0"/>
              <a:t>Linear</a:t>
            </a:r>
          </a:p>
          <a:p>
            <a:endParaRPr lang="en-US" dirty="0"/>
          </a:p>
        </p:txBody>
      </p:sp>
      <p:sp>
        <p:nvSpPr>
          <p:cNvPr id="4" name="Slide Number Placeholder 3"/>
          <p:cNvSpPr>
            <a:spLocks noGrp="1"/>
          </p:cNvSpPr>
          <p:nvPr>
            <p:ph type="sldNum" sz="quarter" idx="10"/>
          </p:nvPr>
        </p:nvSpPr>
        <p:spPr/>
        <p:txBody>
          <a:bodyPr/>
          <a:lstStyle/>
          <a:p>
            <a:fld id="{B312BF2B-3AFA-44E0-AB34-A37C88487A15}" type="slidenum">
              <a:rPr lang="en-US" smtClean="0"/>
              <a:pPr/>
              <a:t>18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Opt 1]">
    <p:spTree>
      <p:nvGrpSpPr>
        <p:cNvPr id="1" name=""/>
        <p:cNvGrpSpPr/>
        <p:nvPr/>
      </p:nvGrpSpPr>
      <p:grpSpPr>
        <a:xfrm>
          <a:off x="0" y="0"/>
          <a:ext cx="0" cy="0"/>
          <a:chOff x="0" y="0"/>
          <a:chExt cx="0" cy="0"/>
        </a:xfrm>
      </p:grpSpPr>
      <p:pic>
        <p:nvPicPr>
          <p:cNvPr id="24" name="Picture 23" descr="noc_performance_graphic[3].png"/>
          <p:cNvPicPr>
            <a:picLocks noChangeAspect="1"/>
          </p:cNvPicPr>
          <p:nvPr userDrawn="1"/>
        </p:nvPicPr>
        <p:blipFill>
          <a:blip r:embed="rId2" cstate="print"/>
          <a:stretch>
            <a:fillRect/>
          </a:stretch>
        </p:blipFill>
        <p:spPr>
          <a:xfrm>
            <a:off x="0" y="0"/>
            <a:ext cx="4190666" cy="6858000"/>
          </a:xfrm>
          <a:prstGeom prst="rect">
            <a:avLst/>
          </a:prstGeom>
        </p:spPr>
      </p:pic>
      <p:sp>
        <p:nvSpPr>
          <p:cNvPr id="26" name="Title 4"/>
          <p:cNvSpPr>
            <a:spLocks noGrp="1"/>
          </p:cNvSpPr>
          <p:nvPr>
            <p:ph type="ctrTitle" hasCustomPrompt="1"/>
          </p:nvPr>
        </p:nvSpPr>
        <p:spPr>
          <a:xfrm>
            <a:off x="3992881" y="1231163"/>
            <a:ext cx="4864588" cy="2011094"/>
          </a:xfrm>
        </p:spPr>
        <p:txBody>
          <a:bodyPr tIns="457200" bIns="548640"/>
          <a:lstStyle>
            <a:lvl1pPr algn="r">
              <a:defRPr sz="3200" b="1" spc="40" baseline="0">
                <a:solidFill>
                  <a:schemeClr val="tx1"/>
                </a:solidFill>
                <a:latin typeface="Arial" pitchFamily="34" charset="0"/>
                <a:cs typeface="Arial" pitchFamily="34" charset="0"/>
              </a:defRPr>
            </a:lvl1pPr>
          </a:lstStyle>
          <a:p>
            <a:r>
              <a:rPr lang="en-US" dirty="0" smtClean="0"/>
              <a:t>Main Title, Font: </a:t>
            </a:r>
            <a:br>
              <a:rPr lang="en-US" dirty="0" smtClean="0"/>
            </a:br>
            <a:r>
              <a:rPr lang="en-US" dirty="0" smtClean="0"/>
              <a:t>Arial Bold 32pt.</a:t>
            </a:r>
            <a:endParaRPr lang="en-US" dirty="0"/>
          </a:p>
        </p:txBody>
      </p:sp>
      <p:sp>
        <p:nvSpPr>
          <p:cNvPr id="27" name="Text Placeholder 32"/>
          <p:cNvSpPr>
            <a:spLocks noGrp="1"/>
          </p:cNvSpPr>
          <p:nvPr>
            <p:ph type="body" sz="quarter" idx="14" hasCustomPrompt="1"/>
          </p:nvPr>
        </p:nvSpPr>
        <p:spPr>
          <a:xfrm>
            <a:off x="3885634" y="4263457"/>
            <a:ext cx="4968114" cy="457200"/>
          </a:xfrm>
        </p:spPr>
        <p:txBody>
          <a:bodyPr wrap="none" tIns="0"/>
          <a:lstStyle>
            <a:lvl1pPr algn="r">
              <a:buNone/>
              <a:defRPr sz="2000" baseline="0">
                <a:solidFill>
                  <a:schemeClr val="tx1"/>
                </a:solidFill>
                <a:latin typeface="Arial" pitchFamily="34" charset="0"/>
                <a:cs typeface="Arial" pitchFamily="34" charset="0"/>
              </a:defRPr>
            </a:lvl1pPr>
            <a:lvl2pPr>
              <a:buNone/>
              <a:defRPr sz="2000"/>
            </a:lvl2pPr>
            <a:lvl3pPr>
              <a:buNone/>
              <a:defRPr sz="2000"/>
            </a:lvl3pPr>
            <a:lvl4pPr>
              <a:buNone/>
              <a:defRPr sz="2000"/>
            </a:lvl4pPr>
            <a:lvl5pPr>
              <a:buNone/>
              <a:defRPr sz="2000"/>
            </a:lvl5pPr>
          </a:lstStyle>
          <a:p>
            <a:pPr lvl="0"/>
            <a:r>
              <a:rPr lang="en-US" dirty="0" smtClean="0"/>
              <a:t>Meeting date(s), Arial 20pt.</a:t>
            </a:r>
            <a:endParaRPr lang="en-US" dirty="0"/>
          </a:p>
        </p:txBody>
      </p:sp>
      <p:sp>
        <p:nvSpPr>
          <p:cNvPr id="28" name="Text Placeholder 37"/>
          <p:cNvSpPr>
            <a:spLocks noGrp="1"/>
          </p:cNvSpPr>
          <p:nvPr>
            <p:ph type="body" sz="quarter" idx="15" hasCustomPrompt="1"/>
          </p:nvPr>
        </p:nvSpPr>
        <p:spPr>
          <a:xfrm>
            <a:off x="3886164" y="4722131"/>
            <a:ext cx="4972728" cy="457200"/>
          </a:xfrm>
        </p:spPr>
        <p:txBody>
          <a:bodyPr wrap="none" bIns="18288" anchor="b" anchorCtr="0"/>
          <a:lstStyle>
            <a:lvl1pPr algn="r">
              <a:buNone/>
              <a:defRPr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Speaker’s name, Arial 20pt.</a:t>
            </a:r>
            <a:endParaRPr lang="en-US" dirty="0"/>
          </a:p>
        </p:txBody>
      </p:sp>
      <p:sp>
        <p:nvSpPr>
          <p:cNvPr id="29" name="Text Placeholder 40"/>
          <p:cNvSpPr>
            <a:spLocks noGrp="1"/>
          </p:cNvSpPr>
          <p:nvPr>
            <p:ph type="body" sz="quarter" idx="16" hasCustomPrompt="1"/>
          </p:nvPr>
        </p:nvSpPr>
        <p:spPr>
          <a:xfrm>
            <a:off x="3886164" y="5222875"/>
            <a:ext cx="4972726" cy="381000"/>
          </a:xfrm>
        </p:spPr>
        <p:txBody>
          <a:bodyPr wrap="none" tIns="0" bIns="438912">
            <a:noAutofit/>
          </a:bodyPr>
          <a:lstStyle>
            <a:lvl1pPr algn="r">
              <a:buNone/>
              <a:defRPr sz="1600" baseline="0">
                <a:solidFill>
                  <a:schemeClr val="tx1"/>
                </a:solidFill>
                <a:latin typeface="Arial" pitchFamily="34" charset="0"/>
                <a:cs typeface="Arial" pitchFamily="34" charset="0"/>
              </a:defRPr>
            </a:lvl1pPr>
            <a:lvl2pPr>
              <a:buNone/>
              <a:defRPr sz="1800"/>
            </a:lvl2pPr>
            <a:lvl3pPr>
              <a:buNone/>
              <a:defRPr sz="1800"/>
            </a:lvl3pPr>
            <a:lvl4pPr>
              <a:buNone/>
              <a:defRPr sz="1800"/>
            </a:lvl4pPr>
            <a:lvl5pPr>
              <a:buNone/>
              <a:defRPr sz="1800"/>
            </a:lvl5pPr>
          </a:lstStyle>
          <a:p>
            <a:pPr lvl="0"/>
            <a:r>
              <a:rPr lang="en-US" dirty="0" smtClean="0"/>
              <a:t>Speaker’s title, Arial 16pt.</a:t>
            </a:r>
            <a:endParaRPr lang="en-US" dirty="0"/>
          </a:p>
        </p:txBody>
      </p:sp>
      <p:sp>
        <p:nvSpPr>
          <p:cNvPr id="30" name="Text Placeholder 43"/>
          <p:cNvSpPr>
            <a:spLocks noGrp="1"/>
          </p:cNvSpPr>
          <p:nvPr>
            <p:ph type="body" sz="quarter" idx="17" hasCustomPrompt="1"/>
          </p:nvPr>
        </p:nvSpPr>
        <p:spPr>
          <a:xfrm>
            <a:off x="3894625" y="3760788"/>
            <a:ext cx="4959912"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Sub-title, Arial Bold 24pt.</a:t>
            </a:r>
            <a:endParaRPr lang="en-US" dirty="0"/>
          </a:p>
        </p:txBody>
      </p:sp>
      <p:pic>
        <p:nvPicPr>
          <p:cNvPr id="31" name="Picture 30" descr="noc_white_PNG.png"/>
          <p:cNvPicPr>
            <a:picLocks noChangeAspect="1"/>
          </p:cNvPicPr>
          <p:nvPr userDrawn="1"/>
        </p:nvPicPr>
        <p:blipFill>
          <a:blip r:embed="rId3" cstate="print"/>
          <a:srcRect l="2146" r="3456"/>
          <a:stretch>
            <a:fillRect/>
          </a:stretch>
        </p:blipFill>
        <p:spPr>
          <a:xfrm>
            <a:off x="1119188" y="3209769"/>
            <a:ext cx="1928683" cy="569855"/>
          </a:xfrm>
          <a:prstGeom prst="rect">
            <a:avLst/>
          </a:prstGeom>
        </p:spPr>
      </p:pic>
      <p:sp>
        <p:nvSpPr>
          <p:cNvPr id="32" name="Text Placeholder 27"/>
          <p:cNvSpPr>
            <a:spLocks noGrp="1"/>
          </p:cNvSpPr>
          <p:nvPr>
            <p:ph type="body" sz="quarter" idx="19" hasCustomPrompt="1"/>
          </p:nvPr>
        </p:nvSpPr>
        <p:spPr>
          <a:xfrm>
            <a:off x="4748213" y="0"/>
            <a:ext cx="4059237" cy="118872"/>
          </a:xfrm>
        </p:spPr>
        <p:txBody>
          <a:bodyPr tIns="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
        <p:nvSpPr>
          <p:cNvPr id="33" name="Text Placeholder 37"/>
          <p:cNvSpPr>
            <a:spLocks noGrp="1"/>
          </p:cNvSpPr>
          <p:nvPr>
            <p:ph type="body" sz="quarter" idx="21" hasCustomPrompt="1"/>
          </p:nvPr>
        </p:nvSpPr>
        <p:spPr>
          <a:xfrm>
            <a:off x="4748213" y="6737350"/>
            <a:ext cx="4059237" cy="120650"/>
          </a:xfrm>
        </p:spPr>
        <p:txBody>
          <a:bodyPr bIns="0" anchor="b" anchorCtr="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
        <p:nvSpPr>
          <p:cNvPr id="15" name="Text Placeholder 14"/>
          <p:cNvSpPr>
            <a:spLocks noGrp="1"/>
          </p:cNvSpPr>
          <p:nvPr>
            <p:ph type="body" sz="quarter" idx="22" hasCustomPrompt="1"/>
          </p:nvPr>
        </p:nvSpPr>
        <p:spPr>
          <a:xfrm>
            <a:off x="0" y="4972050"/>
            <a:ext cx="3282950" cy="512763"/>
          </a:xfrm>
          <a:solidFill>
            <a:schemeClr val="bg1">
              <a:alpha val="50000"/>
            </a:schemeClr>
          </a:solidFill>
          <a:ln w="12700">
            <a:solidFill>
              <a:schemeClr val="bg1">
                <a:lumMod val="85000"/>
              </a:schemeClr>
            </a:solidFill>
          </a:ln>
        </p:spPr>
        <p:txBody>
          <a:bodyPr>
            <a:noAutofit/>
          </a:bodyPr>
          <a:lstStyle>
            <a:lvl1pPr marL="0" indent="0" algn="just">
              <a:buNone/>
              <a:defRPr sz="900" baseline="0">
                <a:latin typeface="Arial Narrow" pitchFamily="34" charset="0"/>
              </a:defRPr>
            </a:lvl1pPr>
            <a:lvl2pPr algn="just">
              <a:buNone/>
              <a:defRPr sz="900">
                <a:latin typeface="Arial Narrow" pitchFamily="34" charset="0"/>
              </a:defRPr>
            </a:lvl2pPr>
            <a:lvl3pPr algn="just">
              <a:buNone/>
              <a:defRPr sz="900">
                <a:latin typeface="Arial Narrow" pitchFamily="34" charset="0"/>
              </a:defRPr>
            </a:lvl3pPr>
            <a:lvl4pPr algn="just">
              <a:buNone/>
              <a:defRPr sz="900">
                <a:latin typeface="Arial Narrow" pitchFamily="34" charset="0"/>
              </a:defRPr>
            </a:lvl4pPr>
            <a:lvl5pPr algn="just">
              <a:buNone/>
              <a:defRPr sz="900">
                <a:latin typeface="Arial Narrow" pitchFamily="34" charset="0"/>
              </a:defRPr>
            </a:lvl5pPr>
          </a:lstStyle>
          <a:p>
            <a:pPr lvl="0"/>
            <a:r>
              <a:rPr lang="en-US" dirty="0" smtClean="0"/>
              <a:t>Insert Government required information here or delete this text box. Insert Government required information here or delete this text box. Insert Government required information here or delete this text box.</a:t>
            </a:r>
            <a:endParaRPr lang="en-US" dirty="0"/>
          </a:p>
        </p:txBody>
      </p:sp>
      <p:sp>
        <p:nvSpPr>
          <p:cNvPr id="17" name="Text Placeholder 16"/>
          <p:cNvSpPr>
            <a:spLocks noGrp="1"/>
          </p:cNvSpPr>
          <p:nvPr>
            <p:ph type="body" sz="quarter" idx="23" hasCustomPrompt="1"/>
          </p:nvPr>
        </p:nvSpPr>
        <p:spPr>
          <a:xfrm>
            <a:off x="0" y="5603875"/>
            <a:ext cx="6416675" cy="514350"/>
          </a:xfrm>
          <a:solidFill>
            <a:schemeClr val="bg1">
              <a:alpha val="50000"/>
            </a:schemeClr>
          </a:solidFill>
        </p:spPr>
        <p:txBody>
          <a:bodyPr>
            <a:normAutofit/>
          </a:bodyPr>
          <a:lstStyle>
            <a:lvl1pPr marL="0" indent="0" algn="just">
              <a:buNone/>
              <a:defRPr sz="900">
                <a:latin typeface="Arial Narrow" pitchFamily="34" charset="0"/>
              </a:defRPr>
            </a:lvl1pPr>
          </a:lstStyle>
          <a:p>
            <a:pPr lvl="0"/>
            <a:r>
              <a:rPr lang="en-US" dirty="0" smtClean="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endParaRPr lang="en-US" dirty="0"/>
          </a:p>
        </p:txBody>
      </p:sp>
      <p:sp>
        <p:nvSpPr>
          <p:cNvPr id="19" name="Text Placeholder 18"/>
          <p:cNvSpPr>
            <a:spLocks noGrp="1"/>
          </p:cNvSpPr>
          <p:nvPr>
            <p:ph type="body" sz="quarter" idx="24" hasCustomPrompt="1"/>
          </p:nvPr>
        </p:nvSpPr>
        <p:spPr>
          <a:xfrm>
            <a:off x="0" y="6224588"/>
            <a:ext cx="6416675" cy="512762"/>
          </a:xfrm>
          <a:solidFill>
            <a:schemeClr val="bg1">
              <a:alpha val="50000"/>
            </a:schemeClr>
          </a:solidFill>
        </p:spPr>
        <p:txBody>
          <a:bodyPr>
            <a:normAutofit/>
          </a:bodyPr>
          <a:lstStyle>
            <a:lvl1pPr marL="0" indent="0">
              <a:buNone/>
              <a:defRPr sz="900">
                <a:latin typeface="Arial Narrow" pitchFamily="34" charset="0"/>
              </a:defRPr>
            </a:lvl1pPr>
          </a:lstStyle>
          <a:p>
            <a:pPr lvl="0"/>
            <a:r>
              <a:rPr lang="en-US" dirty="0" smtClean="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Opt 2]">
    <p:spTree>
      <p:nvGrpSpPr>
        <p:cNvPr id="1" name=""/>
        <p:cNvGrpSpPr/>
        <p:nvPr/>
      </p:nvGrpSpPr>
      <p:grpSpPr>
        <a:xfrm>
          <a:off x="0" y="0"/>
          <a:ext cx="0" cy="0"/>
          <a:chOff x="0" y="0"/>
          <a:chExt cx="0" cy="0"/>
        </a:xfrm>
      </p:grpSpPr>
      <p:pic>
        <p:nvPicPr>
          <p:cNvPr id="11" name="Picture 10" descr="noc_performance_graphic[3].png"/>
          <p:cNvPicPr>
            <a:picLocks noChangeAspect="1"/>
          </p:cNvPicPr>
          <p:nvPr userDrawn="1"/>
        </p:nvPicPr>
        <p:blipFill>
          <a:blip r:embed="rId2" cstate="print"/>
          <a:srcRect l="66733"/>
          <a:stretch>
            <a:fillRect/>
          </a:stretch>
        </p:blipFill>
        <p:spPr>
          <a:xfrm>
            <a:off x="0" y="0"/>
            <a:ext cx="1394126" cy="6858000"/>
          </a:xfrm>
          <a:prstGeom prst="rect">
            <a:avLst/>
          </a:prstGeom>
        </p:spPr>
      </p:pic>
      <p:sp>
        <p:nvSpPr>
          <p:cNvPr id="13" name="Title 4"/>
          <p:cNvSpPr>
            <a:spLocks noGrp="1"/>
          </p:cNvSpPr>
          <p:nvPr>
            <p:ph type="ctrTitle" hasCustomPrompt="1"/>
          </p:nvPr>
        </p:nvSpPr>
        <p:spPr>
          <a:xfrm>
            <a:off x="1562100" y="1231163"/>
            <a:ext cx="7295369" cy="2011094"/>
          </a:xfrm>
        </p:spPr>
        <p:txBody>
          <a:bodyPr tIns="457200" bIns="548640"/>
          <a:lstStyle>
            <a:lvl1pPr algn="r">
              <a:defRPr sz="3200" b="1" spc="40" baseline="0">
                <a:solidFill>
                  <a:schemeClr val="tx1"/>
                </a:solidFill>
                <a:latin typeface="Arial" pitchFamily="34" charset="0"/>
                <a:cs typeface="Arial" pitchFamily="34" charset="0"/>
              </a:defRPr>
            </a:lvl1pPr>
          </a:lstStyle>
          <a:p>
            <a:r>
              <a:rPr lang="en-US" dirty="0" smtClean="0"/>
              <a:t>Main Title, Font: </a:t>
            </a:r>
            <a:br>
              <a:rPr lang="en-US" dirty="0" smtClean="0"/>
            </a:br>
            <a:r>
              <a:rPr lang="en-US" dirty="0" smtClean="0"/>
              <a:t>Arial Bold 32pt.</a:t>
            </a:r>
            <a:endParaRPr lang="en-US" dirty="0"/>
          </a:p>
        </p:txBody>
      </p:sp>
      <p:sp>
        <p:nvSpPr>
          <p:cNvPr id="14" name="Text Placeholder 32"/>
          <p:cNvSpPr>
            <a:spLocks noGrp="1"/>
          </p:cNvSpPr>
          <p:nvPr>
            <p:ph type="body" sz="quarter" idx="14" hasCustomPrompt="1"/>
          </p:nvPr>
        </p:nvSpPr>
        <p:spPr>
          <a:xfrm>
            <a:off x="3885634" y="4263457"/>
            <a:ext cx="4968114" cy="457200"/>
          </a:xfrm>
        </p:spPr>
        <p:txBody>
          <a:bodyPr wrap="none" tIns="0"/>
          <a:lstStyle>
            <a:lvl1pPr algn="r">
              <a:buNone/>
              <a:defRPr sz="2000" baseline="0">
                <a:solidFill>
                  <a:schemeClr val="tx1"/>
                </a:solidFill>
                <a:latin typeface="Arial" pitchFamily="34" charset="0"/>
                <a:cs typeface="Arial" pitchFamily="34" charset="0"/>
              </a:defRPr>
            </a:lvl1pPr>
            <a:lvl2pPr>
              <a:buNone/>
              <a:defRPr sz="2000"/>
            </a:lvl2pPr>
            <a:lvl3pPr>
              <a:buNone/>
              <a:defRPr sz="2000"/>
            </a:lvl3pPr>
            <a:lvl4pPr>
              <a:buNone/>
              <a:defRPr sz="2000"/>
            </a:lvl4pPr>
            <a:lvl5pPr>
              <a:buNone/>
              <a:defRPr sz="2000"/>
            </a:lvl5pPr>
          </a:lstStyle>
          <a:p>
            <a:pPr lvl="0"/>
            <a:r>
              <a:rPr lang="en-US" dirty="0" smtClean="0"/>
              <a:t>Meeting date(s), Arial 20pt.</a:t>
            </a:r>
            <a:endParaRPr lang="en-US" dirty="0"/>
          </a:p>
        </p:txBody>
      </p:sp>
      <p:sp>
        <p:nvSpPr>
          <p:cNvPr id="15" name="Text Placeholder 37"/>
          <p:cNvSpPr>
            <a:spLocks noGrp="1"/>
          </p:cNvSpPr>
          <p:nvPr>
            <p:ph type="body" sz="quarter" idx="15" hasCustomPrompt="1"/>
          </p:nvPr>
        </p:nvSpPr>
        <p:spPr>
          <a:xfrm>
            <a:off x="3886164" y="4722131"/>
            <a:ext cx="4972728" cy="457200"/>
          </a:xfrm>
        </p:spPr>
        <p:txBody>
          <a:bodyPr wrap="none" bIns="18288" anchor="b" anchorCtr="0"/>
          <a:lstStyle>
            <a:lvl1pPr algn="r">
              <a:buNone/>
              <a:defRPr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Speaker’s name, Arial 20pt.</a:t>
            </a:r>
            <a:endParaRPr lang="en-US" dirty="0"/>
          </a:p>
        </p:txBody>
      </p:sp>
      <p:sp>
        <p:nvSpPr>
          <p:cNvPr id="16" name="Text Placeholder 40"/>
          <p:cNvSpPr>
            <a:spLocks noGrp="1"/>
          </p:cNvSpPr>
          <p:nvPr>
            <p:ph type="body" sz="quarter" idx="16" hasCustomPrompt="1"/>
          </p:nvPr>
        </p:nvSpPr>
        <p:spPr>
          <a:xfrm>
            <a:off x="3886164" y="5222875"/>
            <a:ext cx="4972726" cy="381000"/>
          </a:xfrm>
        </p:spPr>
        <p:txBody>
          <a:bodyPr wrap="none" tIns="0" bIns="438912">
            <a:noAutofit/>
          </a:bodyPr>
          <a:lstStyle>
            <a:lvl1pPr algn="r">
              <a:buNone/>
              <a:defRPr sz="1600" baseline="0">
                <a:solidFill>
                  <a:schemeClr val="tx1"/>
                </a:solidFill>
                <a:latin typeface="Arial" pitchFamily="34" charset="0"/>
                <a:cs typeface="Arial" pitchFamily="34" charset="0"/>
              </a:defRPr>
            </a:lvl1pPr>
            <a:lvl2pPr>
              <a:buNone/>
              <a:defRPr sz="1800"/>
            </a:lvl2pPr>
            <a:lvl3pPr>
              <a:buNone/>
              <a:defRPr sz="1800"/>
            </a:lvl3pPr>
            <a:lvl4pPr>
              <a:buNone/>
              <a:defRPr sz="1800"/>
            </a:lvl4pPr>
            <a:lvl5pPr>
              <a:buNone/>
              <a:defRPr sz="1800"/>
            </a:lvl5pPr>
          </a:lstStyle>
          <a:p>
            <a:pPr lvl="0"/>
            <a:r>
              <a:rPr lang="en-US" dirty="0" smtClean="0"/>
              <a:t>Speaker’s title, Arial 16pt.</a:t>
            </a:r>
            <a:endParaRPr lang="en-US" dirty="0"/>
          </a:p>
        </p:txBody>
      </p:sp>
      <p:sp>
        <p:nvSpPr>
          <p:cNvPr id="17" name="Text Placeholder 43"/>
          <p:cNvSpPr>
            <a:spLocks noGrp="1"/>
          </p:cNvSpPr>
          <p:nvPr>
            <p:ph type="body" sz="quarter" idx="17" hasCustomPrompt="1"/>
          </p:nvPr>
        </p:nvSpPr>
        <p:spPr>
          <a:xfrm>
            <a:off x="3894625" y="3760788"/>
            <a:ext cx="4959912"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Sub-title, Arial Bold 24pt.</a:t>
            </a:r>
            <a:endParaRPr lang="en-US" dirty="0"/>
          </a:p>
        </p:txBody>
      </p:sp>
      <p:pic>
        <p:nvPicPr>
          <p:cNvPr id="18" name="Picture 17" descr="noc_white_PNG.png"/>
          <p:cNvPicPr>
            <a:picLocks noChangeAspect="1"/>
          </p:cNvPicPr>
          <p:nvPr userDrawn="1"/>
        </p:nvPicPr>
        <p:blipFill>
          <a:blip r:embed="rId3" cstate="print"/>
          <a:srcRect l="2146" r="3456"/>
          <a:stretch>
            <a:fillRect/>
          </a:stretch>
        </p:blipFill>
        <p:spPr>
          <a:xfrm>
            <a:off x="1119188" y="3209769"/>
            <a:ext cx="1928683" cy="569855"/>
          </a:xfrm>
          <a:prstGeom prst="rect">
            <a:avLst/>
          </a:prstGeom>
        </p:spPr>
      </p:pic>
      <p:sp>
        <p:nvSpPr>
          <p:cNvPr id="19" name="Text Placeholder 27"/>
          <p:cNvSpPr>
            <a:spLocks noGrp="1"/>
          </p:cNvSpPr>
          <p:nvPr>
            <p:ph type="body" sz="quarter" idx="19" hasCustomPrompt="1"/>
          </p:nvPr>
        </p:nvSpPr>
        <p:spPr>
          <a:xfrm>
            <a:off x="4748213" y="0"/>
            <a:ext cx="4059237" cy="118872"/>
          </a:xfrm>
        </p:spPr>
        <p:txBody>
          <a:bodyPr tIns="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
        <p:nvSpPr>
          <p:cNvPr id="20" name="Text Placeholder 37"/>
          <p:cNvSpPr>
            <a:spLocks noGrp="1"/>
          </p:cNvSpPr>
          <p:nvPr>
            <p:ph type="body" sz="quarter" idx="21" hasCustomPrompt="1"/>
          </p:nvPr>
        </p:nvSpPr>
        <p:spPr>
          <a:xfrm>
            <a:off x="4748213" y="6737350"/>
            <a:ext cx="4059237" cy="120650"/>
          </a:xfrm>
        </p:spPr>
        <p:txBody>
          <a:bodyPr bIns="0" anchor="b" anchorCtr="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
        <p:nvSpPr>
          <p:cNvPr id="21" name="Text Placeholder 14"/>
          <p:cNvSpPr>
            <a:spLocks noGrp="1"/>
          </p:cNvSpPr>
          <p:nvPr>
            <p:ph type="body" sz="quarter" idx="22" hasCustomPrompt="1"/>
          </p:nvPr>
        </p:nvSpPr>
        <p:spPr>
          <a:xfrm>
            <a:off x="0" y="4972050"/>
            <a:ext cx="3282950" cy="512763"/>
          </a:xfrm>
          <a:solidFill>
            <a:schemeClr val="bg1">
              <a:alpha val="50000"/>
            </a:schemeClr>
          </a:solidFill>
          <a:ln w="12700">
            <a:solidFill>
              <a:schemeClr val="bg1">
                <a:lumMod val="85000"/>
              </a:schemeClr>
            </a:solidFill>
          </a:ln>
        </p:spPr>
        <p:txBody>
          <a:bodyPr>
            <a:noAutofit/>
          </a:bodyPr>
          <a:lstStyle>
            <a:lvl1pPr marL="0" indent="0" algn="just">
              <a:buNone/>
              <a:defRPr sz="900" baseline="0">
                <a:latin typeface="Arial Narrow" pitchFamily="34" charset="0"/>
              </a:defRPr>
            </a:lvl1pPr>
            <a:lvl2pPr algn="just">
              <a:buNone/>
              <a:defRPr sz="900">
                <a:latin typeface="Arial Narrow" pitchFamily="34" charset="0"/>
              </a:defRPr>
            </a:lvl2pPr>
            <a:lvl3pPr algn="just">
              <a:buNone/>
              <a:defRPr sz="900">
                <a:latin typeface="Arial Narrow" pitchFamily="34" charset="0"/>
              </a:defRPr>
            </a:lvl3pPr>
            <a:lvl4pPr algn="just">
              <a:buNone/>
              <a:defRPr sz="900">
                <a:latin typeface="Arial Narrow" pitchFamily="34" charset="0"/>
              </a:defRPr>
            </a:lvl4pPr>
            <a:lvl5pPr algn="just">
              <a:buNone/>
              <a:defRPr sz="900">
                <a:latin typeface="Arial Narrow" pitchFamily="34" charset="0"/>
              </a:defRPr>
            </a:lvl5pPr>
          </a:lstStyle>
          <a:p>
            <a:pPr lvl="0"/>
            <a:r>
              <a:rPr lang="en-US" dirty="0" smtClean="0"/>
              <a:t>Insert Government required information here or delete this text box. Insert Government required information here or delete this text box. Insert Government required information here or delete this text box.</a:t>
            </a:r>
            <a:endParaRPr lang="en-US" dirty="0"/>
          </a:p>
        </p:txBody>
      </p:sp>
      <p:sp>
        <p:nvSpPr>
          <p:cNvPr id="22" name="Text Placeholder 16"/>
          <p:cNvSpPr>
            <a:spLocks noGrp="1"/>
          </p:cNvSpPr>
          <p:nvPr>
            <p:ph type="body" sz="quarter" idx="23" hasCustomPrompt="1"/>
          </p:nvPr>
        </p:nvSpPr>
        <p:spPr>
          <a:xfrm>
            <a:off x="0" y="5603875"/>
            <a:ext cx="6416675" cy="514350"/>
          </a:xfrm>
          <a:solidFill>
            <a:schemeClr val="bg1">
              <a:alpha val="50000"/>
            </a:schemeClr>
          </a:solidFill>
        </p:spPr>
        <p:txBody>
          <a:bodyPr>
            <a:normAutofit/>
          </a:bodyPr>
          <a:lstStyle>
            <a:lvl1pPr marL="0" indent="0" algn="just">
              <a:buNone/>
              <a:defRPr sz="900">
                <a:latin typeface="Arial Narrow" pitchFamily="34" charset="0"/>
              </a:defRPr>
            </a:lvl1pPr>
          </a:lstStyle>
          <a:p>
            <a:pPr lvl="0"/>
            <a:r>
              <a:rPr lang="en-US" dirty="0" smtClean="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endParaRPr lang="en-US" dirty="0"/>
          </a:p>
        </p:txBody>
      </p:sp>
      <p:sp>
        <p:nvSpPr>
          <p:cNvPr id="23" name="Text Placeholder 18"/>
          <p:cNvSpPr>
            <a:spLocks noGrp="1"/>
          </p:cNvSpPr>
          <p:nvPr>
            <p:ph type="body" sz="quarter" idx="24" hasCustomPrompt="1"/>
          </p:nvPr>
        </p:nvSpPr>
        <p:spPr>
          <a:xfrm>
            <a:off x="0" y="6224588"/>
            <a:ext cx="6416675" cy="512762"/>
          </a:xfrm>
          <a:solidFill>
            <a:schemeClr val="bg1">
              <a:alpha val="50000"/>
            </a:schemeClr>
          </a:solidFill>
        </p:spPr>
        <p:txBody>
          <a:bodyPr>
            <a:normAutofit/>
          </a:bodyPr>
          <a:lstStyle>
            <a:lvl1pPr marL="0" indent="0">
              <a:buNone/>
              <a:defRPr sz="900">
                <a:latin typeface="Arial Narrow" pitchFamily="34" charset="0"/>
              </a:defRPr>
            </a:lvl1pPr>
          </a:lstStyle>
          <a:p>
            <a:pPr lvl="0"/>
            <a:r>
              <a:rPr lang="en-US" dirty="0" smtClean="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endParaRPr lang="en-US" dirty="0"/>
          </a:p>
        </p:txBody>
      </p:sp>
      <p:pic>
        <p:nvPicPr>
          <p:cNvPr id="24" name="Picture 23" descr="noc_blue_AI-01.png"/>
          <p:cNvPicPr>
            <a:picLocks noChangeAspect="1"/>
          </p:cNvPicPr>
          <p:nvPr userDrawn="1"/>
        </p:nvPicPr>
        <p:blipFill>
          <a:blip r:embed="rId4" cstate="print"/>
          <a:stretch>
            <a:fillRect/>
          </a:stretch>
        </p:blipFill>
        <p:spPr>
          <a:xfrm>
            <a:off x="1350259" y="469391"/>
            <a:ext cx="2169250" cy="60502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24" name="Picture 23" descr="noc_performance_graphic[3].png"/>
          <p:cNvPicPr>
            <a:picLocks noChangeAspect="1"/>
          </p:cNvPicPr>
          <p:nvPr userDrawn="1"/>
        </p:nvPicPr>
        <p:blipFill>
          <a:blip r:embed="rId2" cstate="print"/>
          <a:stretch>
            <a:fillRect/>
          </a:stretch>
        </p:blipFill>
        <p:spPr>
          <a:xfrm>
            <a:off x="0" y="0"/>
            <a:ext cx="4190666" cy="6858000"/>
          </a:xfrm>
          <a:prstGeom prst="rect">
            <a:avLst/>
          </a:prstGeom>
        </p:spPr>
      </p:pic>
      <p:sp>
        <p:nvSpPr>
          <p:cNvPr id="14" name="Rectangle 13"/>
          <p:cNvSpPr/>
          <p:nvPr userDrawn="1"/>
        </p:nvSpPr>
        <p:spPr>
          <a:xfrm>
            <a:off x="0" y="0"/>
            <a:ext cx="9144000" cy="6858000"/>
          </a:xfrm>
          <a:prstGeom prst="rect">
            <a:avLst/>
          </a:prstGeom>
          <a:solidFill>
            <a:schemeClr val="bg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0" name="Text Placeholder 43"/>
          <p:cNvSpPr>
            <a:spLocks noGrp="1"/>
          </p:cNvSpPr>
          <p:nvPr>
            <p:ph type="body" sz="quarter" idx="17" hasCustomPrompt="1"/>
          </p:nvPr>
        </p:nvSpPr>
        <p:spPr>
          <a:xfrm>
            <a:off x="3444240" y="3200400"/>
            <a:ext cx="5410297"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Section Break (Click to Add Title)</a:t>
            </a:r>
            <a:endParaRPr lang="en-US" dirty="0"/>
          </a:p>
        </p:txBody>
      </p:sp>
      <p:pic>
        <p:nvPicPr>
          <p:cNvPr id="31" name="Picture 30" descr="noc_white_PNG.png"/>
          <p:cNvPicPr>
            <a:picLocks noChangeAspect="1"/>
          </p:cNvPicPr>
          <p:nvPr userDrawn="1"/>
        </p:nvPicPr>
        <p:blipFill>
          <a:blip r:embed="rId3" cstate="print"/>
          <a:srcRect l="2146" r="3456"/>
          <a:stretch>
            <a:fillRect/>
          </a:stretch>
        </p:blipFill>
        <p:spPr>
          <a:xfrm>
            <a:off x="1119188" y="3209769"/>
            <a:ext cx="1928683" cy="569855"/>
          </a:xfrm>
          <a:prstGeom prst="rect">
            <a:avLst/>
          </a:prstGeom>
        </p:spPr>
      </p:pic>
      <p:sp>
        <p:nvSpPr>
          <p:cNvPr id="32" name="Text Placeholder 27"/>
          <p:cNvSpPr>
            <a:spLocks noGrp="1"/>
          </p:cNvSpPr>
          <p:nvPr>
            <p:ph type="body" sz="quarter" idx="19" hasCustomPrompt="1"/>
          </p:nvPr>
        </p:nvSpPr>
        <p:spPr>
          <a:xfrm>
            <a:off x="4748213" y="0"/>
            <a:ext cx="4059237" cy="118872"/>
          </a:xfrm>
        </p:spPr>
        <p:txBody>
          <a:bodyPr tIns="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
        <p:nvSpPr>
          <p:cNvPr id="33" name="Text Placeholder 37"/>
          <p:cNvSpPr>
            <a:spLocks noGrp="1"/>
          </p:cNvSpPr>
          <p:nvPr>
            <p:ph type="body" sz="quarter" idx="21" hasCustomPrompt="1"/>
          </p:nvPr>
        </p:nvSpPr>
        <p:spPr>
          <a:xfrm>
            <a:off x="4748213" y="6737350"/>
            <a:ext cx="4059237" cy="120650"/>
          </a:xfrm>
        </p:spPr>
        <p:txBody>
          <a:bodyPr bIns="0" anchor="b" anchorCtr="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04800" y="1402080"/>
            <a:ext cx="8382000" cy="4524333"/>
          </a:xfrm>
        </p:spPr>
        <p:txBody>
          <a:bodyPr/>
          <a:lstStyle>
            <a:lvl1pPr>
              <a:spcBef>
                <a:spcPts val="24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89"/>
          <p:cNvSpPr>
            <a:spLocks noGrp="1" noChangeArrowheads="1"/>
          </p:cNvSpPr>
          <p:nvPr>
            <p:ph type="sldNum" sz="quarter" idx="11"/>
          </p:nvPr>
        </p:nvSpPr>
        <p:spPr>
          <a:ln/>
        </p:spPr>
        <p:txBody>
          <a:bodyPr/>
          <a:lstStyle>
            <a:lvl1pPr>
              <a:defRPr/>
            </a:lvl1pPr>
          </a:lstStyle>
          <a:p>
            <a:fld id="{F6EFC63E-F8D9-44BB-A462-AC735E845F95}" type="slidenum">
              <a:rPr lang="en-US"/>
              <a:pPr/>
              <a:t>‹#›</a:t>
            </a:fld>
            <a:endParaRPr lang="en-US"/>
          </a:p>
        </p:txBody>
      </p:sp>
      <p:sp>
        <p:nvSpPr>
          <p:cNvPr id="6"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4800" y="1402289"/>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0545" y="1402289"/>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89"/>
          <p:cNvSpPr>
            <a:spLocks noGrp="1" noChangeArrowheads="1"/>
          </p:cNvSpPr>
          <p:nvPr>
            <p:ph type="sldNum" sz="quarter" idx="11"/>
          </p:nvPr>
        </p:nvSpPr>
        <p:spPr>
          <a:ln/>
        </p:spPr>
        <p:txBody>
          <a:bodyPr/>
          <a:lstStyle>
            <a:lvl1pPr>
              <a:defRPr/>
            </a:lvl1pPr>
          </a:lstStyle>
          <a:p>
            <a:fld id="{BE6D4B03-E339-4C9D-AC39-0BD7C921B5B0}" type="slidenum">
              <a:rPr lang="en-US"/>
              <a:pPr/>
              <a:t>‹#›</a:t>
            </a:fld>
            <a:endParaRPr lang="en-US"/>
          </a:p>
        </p:txBody>
      </p:sp>
      <p:sp>
        <p:nvSpPr>
          <p:cNvPr id="7"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sp>
        <p:nvSpPr>
          <p:cNvPr id="4"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endParaRPr lang="en-US" dirty="0"/>
          </a:p>
        </p:txBody>
      </p:sp>
      <p:pic>
        <p:nvPicPr>
          <p:cNvPr id="5" name="Picture 4" descr="noc_blue_AI-01.png"/>
          <p:cNvPicPr>
            <a:picLocks noChangeAspect="1"/>
          </p:cNvPicPr>
          <p:nvPr userDrawn="1"/>
        </p:nvPicPr>
        <p:blipFill>
          <a:blip r:embed="rId2" cstate="print"/>
          <a:stretch>
            <a:fillRect/>
          </a:stretch>
        </p:blipFill>
        <p:spPr>
          <a:xfrm>
            <a:off x="774452" y="2369821"/>
            <a:ext cx="7595096" cy="211835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15450" name="Picture 90" descr="ppt_future_globe"/>
          <p:cNvPicPr>
            <a:picLocks noChangeAspect="1" noChangeArrowheads="1"/>
          </p:cNvPicPr>
          <p:nvPr/>
        </p:nvPicPr>
        <p:blipFill>
          <a:blip r:embed="rId2" cstate="print"/>
          <a:srcRect l="18333"/>
          <a:stretch>
            <a:fillRect/>
          </a:stretch>
        </p:blipFill>
        <p:spPr bwMode="auto">
          <a:xfrm>
            <a:off x="0" y="0"/>
            <a:ext cx="7467600" cy="6858000"/>
          </a:xfrm>
          <a:prstGeom prst="rect">
            <a:avLst/>
          </a:prstGeom>
          <a:noFill/>
        </p:spPr>
      </p:pic>
      <p:pic>
        <p:nvPicPr>
          <p:cNvPr id="15449" name="Picture 89" descr="noc_logo blue"/>
          <p:cNvPicPr>
            <a:picLocks noChangeAspect="1" noChangeArrowheads="1"/>
          </p:cNvPicPr>
          <p:nvPr/>
        </p:nvPicPr>
        <p:blipFill>
          <a:blip r:embed="rId3" cstate="print"/>
          <a:srcRect/>
          <a:stretch>
            <a:fillRect/>
          </a:stretch>
        </p:blipFill>
        <p:spPr bwMode="auto">
          <a:xfrm>
            <a:off x="5486400" y="533400"/>
            <a:ext cx="2819400" cy="495300"/>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10" name="Date Placeholder 9"/>
          <p:cNvSpPr>
            <a:spLocks noGrp="1"/>
          </p:cNvSpPr>
          <p:nvPr>
            <p:ph type="dt" sz="half" idx="10"/>
          </p:nvPr>
        </p:nvSpPr>
        <p:spPr/>
        <p:txBody>
          <a:bodyPr/>
          <a:lstStyle/>
          <a:p>
            <a:endParaRPr lang="en-US"/>
          </a:p>
        </p:txBody>
      </p:sp>
      <p:sp>
        <p:nvSpPr>
          <p:cNvPr id="11" name="Slide Number Placeholder 10"/>
          <p:cNvSpPr>
            <a:spLocks noGrp="1"/>
          </p:cNvSpPr>
          <p:nvPr>
            <p:ph type="sldNum" sz="quarter" idx="11"/>
          </p:nvPr>
        </p:nvSpPr>
        <p:spPr/>
        <p:txBody>
          <a:bodyPr/>
          <a:lstStyle/>
          <a:p>
            <a:fld id="{AF0D63AF-D702-4682-9215-63ACC94D943D}" type="slidenum">
              <a:rPr lang="en-US" smtClean="0"/>
              <a:pPr/>
              <a:t>‹#›</a:t>
            </a:fld>
            <a:endParaRPr lang="en-US"/>
          </a:p>
        </p:txBody>
      </p:sp>
      <p:sp>
        <p:nvSpPr>
          <p:cNvPr id="12" name="Footer Placeholder 11"/>
          <p:cNvSpPr>
            <a:spLocks noGrp="1"/>
          </p:cNvSpPr>
          <p:nvPr>
            <p:ph type="ftr" sz="quarter" idx="12"/>
          </p:nvPr>
        </p:nvSpPr>
        <p:spPr>
          <a:xfrm>
            <a:off x="1905000" y="6689725"/>
            <a:ext cx="6400800" cy="168275"/>
          </a:xfrm>
          <a:prstGeom prst="rect">
            <a:avLst/>
          </a:prstGeom>
        </p:spPr>
        <p:txBody>
          <a:bodyPr/>
          <a:lstStyle/>
          <a:p>
            <a:r>
              <a:rPr lang="en-US" smtClean="0">
                <a:solidFill>
                  <a:srgbClr val="ED1A2D"/>
                </a:solidFill>
                <a:latin typeface="Arial Narrow" pitchFamily="34" charset="0"/>
              </a:rPr>
              <a:t>NORTHROP GRUMMAN CUTTING EDGE OPTRONICS PROPRIETARY LEVEL I</a:t>
            </a:r>
          </a:p>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6764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04800" y="1402080"/>
            <a:ext cx="8389034" cy="45243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609600" y="6661150"/>
            <a:ext cx="1828800" cy="1524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sz="800" smtClean="0">
                <a:latin typeface="Arial Narrow" pitchFamily="34" charset="0"/>
              </a:defRPr>
            </a:lvl1pPr>
          </a:lstStyle>
          <a:p>
            <a:pPr>
              <a:defRPr/>
            </a:pPr>
            <a:endParaRPr lang="en-US" dirty="0"/>
          </a:p>
        </p:txBody>
      </p:sp>
      <p:sp>
        <p:nvSpPr>
          <p:cNvPr id="1113" name="Rectangle 89"/>
          <p:cNvSpPr>
            <a:spLocks noGrp="1" noChangeArrowheads="1"/>
          </p:cNvSpPr>
          <p:nvPr>
            <p:ph type="sldNum" sz="quarter" idx="4"/>
          </p:nvPr>
        </p:nvSpPr>
        <p:spPr bwMode="auto">
          <a:xfrm>
            <a:off x="28411" y="6477000"/>
            <a:ext cx="400378" cy="297651"/>
          </a:xfrm>
          <a:prstGeom prst="rect">
            <a:avLst/>
          </a:prstGeom>
          <a:noFill/>
          <a:ln w="9525">
            <a:noFill/>
            <a:miter lim="800000"/>
            <a:headEnd/>
            <a:tailEnd/>
          </a:ln>
          <a:effectLst/>
        </p:spPr>
        <p:txBody>
          <a:bodyPr vert="horz" wrap="none" lIns="96653" tIns="48326" rIns="96653" bIns="48326" numCol="1" anchor="t" anchorCtr="0" compatLnSpc="1">
            <a:prstTxWarp prst="textNoShape">
              <a:avLst/>
            </a:prstTxWarp>
            <a:spAutoFit/>
          </a:bodyPr>
          <a:lstStyle>
            <a:lvl1pPr algn="ctr">
              <a:defRPr sz="1300">
                <a:solidFill>
                  <a:srgbClr val="000000"/>
                </a:solidFill>
                <a:latin typeface="Arial" charset="0"/>
              </a:defRPr>
            </a:lvl1pPr>
          </a:lstStyle>
          <a:p>
            <a:fld id="{8E41F33A-8A61-4937-A58C-46521EFFC1C2}" type="slidenum">
              <a:rPr lang="en-US"/>
              <a:pPr/>
              <a:t>‹#›</a:t>
            </a:fld>
            <a:endParaRPr lang="en-US" dirty="0"/>
          </a:p>
        </p:txBody>
      </p:sp>
      <p:cxnSp>
        <p:nvCxnSpPr>
          <p:cNvPr id="12" name="Straight Connector 11"/>
          <p:cNvCxnSpPr/>
          <p:nvPr/>
        </p:nvCxnSpPr>
        <p:spPr>
          <a:xfrm>
            <a:off x="0" y="1026938"/>
            <a:ext cx="9144000" cy="0"/>
          </a:xfrm>
          <a:prstGeom prst="line">
            <a:avLst/>
          </a:prstGeom>
          <a:ln w="47625">
            <a:solidFill>
              <a:srgbClr val="005DAA"/>
            </a:solidFill>
          </a:ln>
        </p:spPr>
        <p:style>
          <a:lnRef idx="1">
            <a:schemeClr val="accent1"/>
          </a:lnRef>
          <a:fillRef idx="0">
            <a:schemeClr val="accent1"/>
          </a:fillRef>
          <a:effectRef idx="0">
            <a:schemeClr val="accent1"/>
          </a:effectRef>
          <a:fontRef idx="minor">
            <a:schemeClr val="tx1"/>
          </a:fontRef>
        </p:style>
      </p:cxnSp>
      <p:pic>
        <p:nvPicPr>
          <p:cNvPr id="9" name="Picture 109" descr="noc_logo blue"/>
          <p:cNvPicPr>
            <a:picLocks noChangeAspect="1" noChangeArrowheads="1"/>
          </p:cNvPicPr>
          <p:nvPr/>
        </p:nvPicPr>
        <p:blipFill>
          <a:blip r:embed="rId11" cstate="screen"/>
          <a:srcRect/>
          <a:stretch>
            <a:fillRect/>
          </a:stretch>
        </p:blipFill>
        <p:spPr bwMode="auto">
          <a:xfrm>
            <a:off x="7146925" y="381000"/>
            <a:ext cx="1768475" cy="307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1" r:id="rId1"/>
    <p:sldLayoutId id="2147483673" r:id="rId2"/>
    <p:sldLayoutId id="2147483674" r:id="rId3"/>
    <p:sldLayoutId id="2147483661" r:id="rId4"/>
    <p:sldLayoutId id="2147483663" r:id="rId5"/>
    <p:sldLayoutId id="2147483672" r:id="rId6"/>
    <p:sldLayoutId id="2147483666" r:id="rId7"/>
    <p:sldLayoutId id="2147483675" r:id="rId8"/>
    <p:sldLayoutId id="2147483676" r:id="rId9"/>
  </p:sldLayoutIdLst>
  <p:hf hdr="0" ftr="0" dt="0"/>
  <p:txStyles>
    <p:titleStyle>
      <a:lvl1pPr algn="l" rtl="0" eaLnBrk="1" fontAlgn="base" hangingPunct="1">
        <a:spcBef>
          <a:spcPct val="0"/>
        </a:spcBef>
        <a:spcAft>
          <a:spcPct val="0"/>
        </a:spcAft>
        <a:defRPr sz="24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a:solidFill>
            <a:schemeClr val="tx1"/>
          </a:solidFill>
          <a:latin typeface="Tahoma" charset="0"/>
          <a:cs typeface="Arial" charset="0"/>
        </a:defRPr>
      </a:lvl2pPr>
      <a:lvl3pPr algn="l" rtl="0" eaLnBrk="1" fontAlgn="base" hangingPunct="1">
        <a:spcBef>
          <a:spcPct val="0"/>
        </a:spcBef>
        <a:spcAft>
          <a:spcPct val="0"/>
        </a:spcAft>
        <a:defRPr sz="2600">
          <a:solidFill>
            <a:schemeClr val="tx1"/>
          </a:solidFill>
          <a:latin typeface="Tahoma" charset="0"/>
          <a:cs typeface="Arial" charset="0"/>
        </a:defRPr>
      </a:lvl3pPr>
      <a:lvl4pPr algn="l" rtl="0" eaLnBrk="1" fontAlgn="base" hangingPunct="1">
        <a:spcBef>
          <a:spcPct val="0"/>
        </a:spcBef>
        <a:spcAft>
          <a:spcPct val="0"/>
        </a:spcAft>
        <a:defRPr sz="2600">
          <a:solidFill>
            <a:schemeClr val="tx1"/>
          </a:solidFill>
          <a:latin typeface="Tahoma" charset="0"/>
          <a:cs typeface="Arial" charset="0"/>
        </a:defRPr>
      </a:lvl4pPr>
      <a:lvl5pPr algn="l" rtl="0" eaLnBrk="1" fontAlgn="base" hangingPunct="1">
        <a:spcBef>
          <a:spcPct val="0"/>
        </a:spcBef>
        <a:spcAft>
          <a:spcPct val="0"/>
        </a:spcAft>
        <a:defRPr sz="2600">
          <a:solidFill>
            <a:schemeClr val="tx1"/>
          </a:solidFill>
          <a:latin typeface="Tahoma" charset="0"/>
          <a:cs typeface="Arial" charset="0"/>
        </a:defRPr>
      </a:lvl5pPr>
      <a:lvl6pPr marL="457200" algn="l" rtl="0" eaLnBrk="1" fontAlgn="base" hangingPunct="1">
        <a:spcBef>
          <a:spcPct val="0"/>
        </a:spcBef>
        <a:spcAft>
          <a:spcPct val="0"/>
        </a:spcAft>
        <a:defRPr sz="2600">
          <a:solidFill>
            <a:schemeClr val="tx1"/>
          </a:solidFill>
          <a:latin typeface="Tahoma" charset="0"/>
          <a:cs typeface="Arial" charset="0"/>
        </a:defRPr>
      </a:lvl6pPr>
      <a:lvl7pPr marL="914400" algn="l" rtl="0" eaLnBrk="1" fontAlgn="base" hangingPunct="1">
        <a:spcBef>
          <a:spcPct val="0"/>
        </a:spcBef>
        <a:spcAft>
          <a:spcPct val="0"/>
        </a:spcAft>
        <a:defRPr sz="2600">
          <a:solidFill>
            <a:schemeClr val="tx1"/>
          </a:solidFill>
          <a:latin typeface="Tahoma" charset="0"/>
          <a:cs typeface="Arial" charset="0"/>
        </a:defRPr>
      </a:lvl7pPr>
      <a:lvl8pPr marL="1371600" algn="l" rtl="0" eaLnBrk="1" fontAlgn="base" hangingPunct="1">
        <a:spcBef>
          <a:spcPct val="0"/>
        </a:spcBef>
        <a:spcAft>
          <a:spcPct val="0"/>
        </a:spcAft>
        <a:defRPr sz="2600">
          <a:solidFill>
            <a:schemeClr val="tx1"/>
          </a:solidFill>
          <a:latin typeface="Tahoma" charset="0"/>
          <a:cs typeface="Arial" charset="0"/>
        </a:defRPr>
      </a:lvl8pPr>
      <a:lvl9pPr marL="1828800" algn="l" rtl="0" eaLnBrk="1" fontAlgn="base" hangingPunct="1">
        <a:spcBef>
          <a:spcPct val="0"/>
        </a:spcBef>
        <a:spcAft>
          <a:spcPct val="0"/>
        </a:spcAft>
        <a:defRPr sz="2600">
          <a:solidFill>
            <a:schemeClr val="tx1"/>
          </a:solidFill>
          <a:latin typeface="Tahoma" charset="0"/>
          <a:cs typeface="Arial" charset="0"/>
        </a:defRPr>
      </a:lvl9pPr>
    </p:titleStyle>
    <p:bodyStyle>
      <a:lvl1pPr marL="230188" indent="-230188" algn="l" rtl="0" eaLnBrk="1" fontAlgn="base" hangingPunct="1">
        <a:spcBef>
          <a:spcPts val="2400"/>
        </a:spcBef>
        <a:spcAft>
          <a:spcPct val="0"/>
        </a:spcAft>
        <a:buChar char="•"/>
        <a:defRPr sz="2000">
          <a:solidFill>
            <a:schemeClr val="tx1"/>
          </a:solidFill>
          <a:latin typeface="Arial" pitchFamily="34" charset="0"/>
          <a:ea typeface="+mn-ea"/>
          <a:cs typeface="Arial" pitchFamily="34" charset="0"/>
        </a:defRPr>
      </a:lvl1pPr>
      <a:lvl2pPr marL="684213" indent="-227013" algn="l" rtl="0" eaLnBrk="1" fontAlgn="base" hangingPunct="1">
        <a:spcBef>
          <a:spcPts val="600"/>
        </a:spcBef>
        <a:spcAft>
          <a:spcPct val="0"/>
        </a:spcAft>
        <a:buChar char="–"/>
        <a:defRPr sz="1600">
          <a:solidFill>
            <a:schemeClr val="tx1"/>
          </a:solidFill>
          <a:latin typeface="Arial" pitchFamily="34" charset="0"/>
          <a:cs typeface="Arial" pitchFamily="34" charset="0"/>
        </a:defRPr>
      </a:lvl2pPr>
      <a:lvl3pPr marL="10874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3pPr>
      <a:lvl4pPr marL="1541463" indent="-169863" algn="l" rtl="0" eaLnBrk="1" fontAlgn="base" hangingPunct="1">
        <a:spcBef>
          <a:spcPts val="600"/>
        </a:spcBef>
        <a:spcAft>
          <a:spcPct val="0"/>
        </a:spcAft>
        <a:buChar char="–"/>
        <a:defRPr sz="1600">
          <a:solidFill>
            <a:schemeClr val="tx1"/>
          </a:solidFill>
          <a:latin typeface="Arial" pitchFamily="34" charset="0"/>
          <a:cs typeface="Arial" pitchFamily="34" charset="0"/>
        </a:defRPr>
      </a:lvl4pPr>
      <a:lvl5pPr marL="20018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700">
          <a:solidFill>
            <a:schemeClr val="tx1"/>
          </a:solidFill>
          <a:latin typeface="+mn-lt"/>
          <a:cs typeface="+mn-cs"/>
        </a:defRPr>
      </a:lvl6pPr>
      <a:lvl7pPr marL="2971800" indent="-228600" algn="l" rtl="0" eaLnBrk="1" fontAlgn="base" hangingPunct="1">
        <a:spcBef>
          <a:spcPct val="20000"/>
        </a:spcBef>
        <a:spcAft>
          <a:spcPct val="0"/>
        </a:spcAft>
        <a:buChar char="»"/>
        <a:defRPr sz="1700">
          <a:solidFill>
            <a:schemeClr val="tx1"/>
          </a:solidFill>
          <a:latin typeface="+mn-lt"/>
          <a:cs typeface="+mn-cs"/>
        </a:defRPr>
      </a:lvl7pPr>
      <a:lvl8pPr marL="3429000" indent="-228600" algn="l" rtl="0" eaLnBrk="1" fontAlgn="base" hangingPunct="1">
        <a:spcBef>
          <a:spcPct val="20000"/>
        </a:spcBef>
        <a:spcAft>
          <a:spcPct val="0"/>
        </a:spcAft>
        <a:buChar char="»"/>
        <a:defRPr sz="1700">
          <a:solidFill>
            <a:schemeClr val="tx1"/>
          </a:solidFill>
          <a:latin typeface="+mn-lt"/>
          <a:cs typeface="+mn-cs"/>
        </a:defRPr>
      </a:lvl8pPr>
      <a:lvl9pPr marL="3886200" indent="-228600" algn="l" rtl="0" eaLnBrk="1" fontAlgn="base" hangingPunct="1">
        <a:spcBef>
          <a:spcPct val="20000"/>
        </a:spcBef>
        <a:spcAft>
          <a:spcPct val="0"/>
        </a:spcAft>
        <a:buChar char="»"/>
        <a:defRPr sz="17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 Id="rId4" Type="http://schemas.openxmlformats.org/officeDocument/2006/relationships/image" Target="../media/image38.tiff"/></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www.spectralenergies.net/"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www.northropgrumman.com/BusinessVentures/CEO/Products/LaserDiodeDrivers/Pages/default.aspx"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 Id="rId6" Type="http://schemas.openxmlformats.org/officeDocument/2006/relationships/image" Target="../media/image28.tiff"/><Relationship Id="rId5" Type="http://schemas.openxmlformats.org/officeDocument/2006/relationships/image" Target="../media/image50.jpeg"/><Relationship Id="rId4" Type="http://schemas.openxmlformats.org/officeDocument/2006/relationships/hyperlink" Target="http://www.northropgrumman.com/BusinessVentures/CEO/Products/CustomLasers/Pages/LaserCapabilities.aspx"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8.tif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hyperlink" Target="mailto:ryan.feeler@ngc.com" TargetMode="External"/><Relationship Id="rId2" Type="http://schemas.openxmlformats.org/officeDocument/2006/relationships/image" Target="../media/image8.tiff"/><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23.png"/><Relationship Id="rId4" Type="http://schemas.openxmlformats.org/officeDocument/2006/relationships/hyperlink" Target="http://www.ceolaser.com/"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27.jpeg"/><Relationship Id="rId1" Type="http://schemas.openxmlformats.org/officeDocument/2006/relationships/slideLayout" Target="../slideLayouts/slideLayout5.xml"/><Relationship Id="rId4" Type="http://schemas.openxmlformats.org/officeDocument/2006/relationships/image" Target="../media/image28.tiff"/></Relationships>
</file>

<file path=ppt/slides/_rels/slide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805" name="Rectangle 109"/>
          <p:cNvSpPr>
            <a:spLocks noChangeArrowheads="1"/>
          </p:cNvSpPr>
          <p:nvPr/>
        </p:nvSpPr>
        <p:spPr bwMode="auto">
          <a:xfrm>
            <a:off x="4329113" y="1905000"/>
            <a:ext cx="4127500" cy="1371600"/>
          </a:xfrm>
          <a:prstGeom prst="rect">
            <a:avLst/>
          </a:prstGeom>
          <a:noFill/>
          <a:ln w="9525">
            <a:noFill/>
            <a:miter lim="800000"/>
            <a:headEnd/>
            <a:tailEnd/>
          </a:ln>
          <a:effectLst/>
        </p:spPr>
        <p:txBody>
          <a:bodyPr/>
          <a:lstStyle/>
          <a:p>
            <a:pPr algn="r">
              <a:lnSpc>
                <a:spcPct val="105000"/>
              </a:lnSpc>
              <a:spcBef>
                <a:spcPct val="40000"/>
              </a:spcBef>
              <a:spcAft>
                <a:spcPct val="40000"/>
              </a:spcAft>
            </a:pPr>
            <a:endParaRPr lang="en-US" sz="2800" b="1" dirty="0"/>
          </a:p>
        </p:txBody>
      </p:sp>
      <p:sp>
        <p:nvSpPr>
          <p:cNvPr id="5" name="Title 4"/>
          <p:cNvSpPr>
            <a:spLocks noGrp="1"/>
          </p:cNvSpPr>
          <p:nvPr>
            <p:ph type="ctrTitle"/>
          </p:nvPr>
        </p:nvSpPr>
        <p:spPr>
          <a:xfrm>
            <a:off x="3455719" y="2252440"/>
            <a:ext cx="5354248" cy="1108276"/>
          </a:xfrm>
        </p:spPr>
        <p:txBody>
          <a:bodyPr/>
          <a:lstStyle/>
          <a:p>
            <a:r>
              <a:rPr lang="en-US" sz="2800" dirty="0" smtClean="0"/>
              <a:t>Diode-Pumped Solid-State Amplifiers</a:t>
            </a:r>
            <a:r>
              <a:rPr lang="en-US" dirty="0" smtClean="0"/>
              <a:t/>
            </a:r>
            <a:br>
              <a:rPr lang="en-US" dirty="0" smtClean="0"/>
            </a:br>
            <a:r>
              <a:rPr lang="en-US" dirty="0" smtClean="0"/>
              <a:t/>
            </a:r>
            <a:br>
              <a:rPr lang="en-US" dirty="0" smtClean="0"/>
            </a:br>
            <a:endParaRPr lang="en-US" dirty="0"/>
          </a:p>
        </p:txBody>
      </p:sp>
      <p:sp>
        <p:nvSpPr>
          <p:cNvPr id="15" name="Text Placeholder 14"/>
          <p:cNvSpPr>
            <a:spLocks noGrp="1"/>
          </p:cNvSpPr>
          <p:nvPr>
            <p:ph type="body" sz="quarter" idx="14"/>
          </p:nvPr>
        </p:nvSpPr>
        <p:spPr/>
        <p:txBody>
          <a:bodyPr>
            <a:normAutofit/>
          </a:bodyPr>
          <a:lstStyle/>
          <a:p>
            <a:r>
              <a:rPr lang="en-US" dirty="0" smtClean="0"/>
              <a:t>September 27</a:t>
            </a:r>
            <a:r>
              <a:rPr lang="en-US" baseline="30000" dirty="0" smtClean="0"/>
              <a:t>th</a:t>
            </a:r>
            <a:r>
              <a:rPr lang="en-US" dirty="0" smtClean="0"/>
              <a:t>, 2013</a:t>
            </a:r>
          </a:p>
          <a:p>
            <a:endParaRPr lang="en-US" dirty="0"/>
          </a:p>
        </p:txBody>
      </p:sp>
      <p:sp>
        <p:nvSpPr>
          <p:cNvPr id="16" name="Text Placeholder 15"/>
          <p:cNvSpPr>
            <a:spLocks noGrp="1"/>
          </p:cNvSpPr>
          <p:nvPr>
            <p:ph type="body" sz="quarter" idx="15"/>
          </p:nvPr>
        </p:nvSpPr>
        <p:spPr>
          <a:xfrm>
            <a:off x="3850538" y="4726378"/>
            <a:ext cx="4972728" cy="1116281"/>
          </a:xfrm>
        </p:spPr>
        <p:txBody>
          <a:bodyPr>
            <a:normAutofit/>
          </a:bodyPr>
          <a:lstStyle/>
          <a:p>
            <a:pPr>
              <a:spcBef>
                <a:spcPts val="600"/>
              </a:spcBef>
            </a:pPr>
            <a:r>
              <a:rPr lang="en-US" dirty="0" smtClean="0"/>
              <a:t>Jay Doster, </a:t>
            </a:r>
            <a:r>
              <a:rPr lang="en-US" u="sng" dirty="0" smtClean="0"/>
              <a:t>Ryan Feeler,</a:t>
            </a:r>
            <a:r>
              <a:rPr lang="en-US" dirty="0" smtClean="0"/>
              <a:t> Faming Xu</a:t>
            </a:r>
            <a:endParaRPr lang="en-US" dirty="0"/>
          </a:p>
        </p:txBody>
      </p:sp>
      <p:sp>
        <p:nvSpPr>
          <p:cNvPr id="7" name="Text Placeholder 6"/>
          <p:cNvSpPr>
            <a:spLocks noGrp="1"/>
          </p:cNvSpPr>
          <p:nvPr>
            <p:ph type="body" sz="quarter" idx="17"/>
          </p:nvPr>
        </p:nvSpPr>
        <p:spPr>
          <a:xfrm>
            <a:off x="3882749" y="3285775"/>
            <a:ext cx="4959912" cy="457200"/>
          </a:xfrm>
        </p:spPr>
        <p:txBody>
          <a:bodyPr/>
          <a:lstStyle/>
          <a:p>
            <a:r>
              <a:rPr lang="en-US" dirty="0" smtClean="0"/>
              <a:t>3</a:t>
            </a:r>
            <a:r>
              <a:rPr lang="en-US" baseline="30000" dirty="0" smtClean="0"/>
              <a:t>rd</a:t>
            </a:r>
            <a:r>
              <a:rPr lang="en-US" dirty="0" smtClean="0"/>
              <a:t> mini-Workshop on H- Laser Stripping and Accelerator Applications</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17079" t="15124" r="23719" b="20752"/>
          <a:stretch>
            <a:fillRect/>
          </a:stretch>
        </p:blipFill>
        <p:spPr bwMode="auto">
          <a:xfrm>
            <a:off x="653144" y="3646705"/>
            <a:ext cx="3645724" cy="3050977"/>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Gain Module Architecture (2)</a:t>
            </a:r>
            <a:endParaRPr lang="en-US" dirty="0"/>
          </a:p>
        </p:txBody>
      </p:sp>
      <p:sp>
        <p:nvSpPr>
          <p:cNvPr id="3" name="Content Placeholder 2"/>
          <p:cNvSpPr>
            <a:spLocks noGrp="1"/>
          </p:cNvSpPr>
          <p:nvPr>
            <p:ph idx="1"/>
          </p:nvPr>
        </p:nvSpPr>
        <p:spPr>
          <a:xfrm>
            <a:off x="304800" y="1402080"/>
            <a:ext cx="4148447" cy="4524333"/>
          </a:xfrm>
        </p:spPr>
        <p:txBody>
          <a:bodyPr/>
          <a:lstStyle/>
          <a:p>
            <a:r>
              <a:rPr lang="en-US" dirty="0" smtClean="0"/>
              <a:t>Transition to 7-around pumping for rod diameters &gt; 12mm</a:t>
            </a:r>
          </a:p>
          <a:p>
            <a:r>
              <a:rPr lang="en-US" dirty="0" smtClean="0"/>
              <a:t>3-around pumping for smaller rod diameters (2-3mm)</a:t>
            </a:r>
          </a:p>
          <a:p>
            <a:pPr lvl="1"/>
            <a:r>
              <a:rPr lang="en-US" dirty="0" smtClean="0"/>
              <a:t>Often used as pre-amplifiers for multi-stage systems</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10</a:t>
            </a:fld>
            <a:endParaRPr lang="en-US"/>
          </a:p>
        </p:txBody>
      </p:sp>
      <p:pic>
        <p:nvPicPr>
          <p:cNvPr id="1028" name="Picture 4"/>
          <p:cNvPicPr>
            <a:picLocks noChangeAspect="1" noChangeArrowheads="1"/>
          </p:cNvPicPr>
          <p:nvPr/>
        </p:nvPicPr>
        <p:blipFill>
          <a:blip r:embed="rId3" cstate="print"/>
          <a:srcRect l="22849" t="15774" r="27231" b="17343"/>
          <a:stretch>
            <a:fillRect/>
          </a:stretch>
        </p:blipFill>
        <p:spPr bwMode="auto">
          <a:xfrm>
            <a:off x="5284520" y="700645"/>
            <a:ext cx="3005611" cy="3111335"/>
          </a:xfrm>
          <a:prstGeom prst="rect">
            <a:avLst/>
          </a:prstGeom>
          <a:noFill/>
          <a:ln w="9525">
            <a:noFill/>
            <a:miter lim="800000"/>
            <a:headEnd/>
            <a:tailEnd/>
          </a:ln>
          <a:effectLst/>
        </p:spPr>
      </p:pic>
      <p:pic>
        <p:nvPicPr>
          <p:cNvPr id="7" name="Picture 6" descr="15mm_opening_with_dime_small.jpg"/>
          <p:cNvPicPr>
            <a:picLocks noChangeAspect="1"/>
          </p:cNvPicPr>
          <p:nvPr/>
        </p:nvPicPr>
        <p:blipFill>
          <a:blip r:embed="rId4" cstate="print"/>
          <a:stretch>
            <a:fillRect/>
          </a:stretch>
        </p:blipFill>
        <p:spPr>
          <a:xfrm>
            <a:off x="4975760" y="3798683"/>
            <a:ext cx="3577945" cy="289010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cstate="print"/>
          <a:srcRect/>
          <a:stretch>
            <a:fillRect/>
          </a:stretch>
        </p:blipFill>
        <p:spPr bwMode="auto">
          <a:xfrm>
            <a:off x="3734850" y="1448789"/>
            <a:ext cx="4578372" cy="4355399"/>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Gain Module Architecture (3)</a:t>
            </a:r>
            <a:endParaRPr lang="en-US" dirty="0"/>
          </a:p>
        </p:txBody>
      </p:sp>
      <p:sp>
        <p:nvSpPr>
          <p:cNvPr id="3" name="Content Placeholder 2"/>
          <p:cNvSpPr>
            <a:spLocks noGrp="1"/>
          </p:cNvSpPr>
          <p:nvPr>
            <p:ph idx="1"/>
          </p:nvPr>
        </p:nvSpPr>
        <p:spPr>
          <a:xfrm>
            <a:off x="304800" y="1402080"/>
            <a:ext cx="3875314" cy="4524333"/>
          </a:xfrm>
        </p:spPr>
        <p:txBody>
          <a:bodyPr/>
          <a:lstStyle/>
          <a:p>
            <a:r>
              <a:rPr lang="en-US" dirty="0" smtClean="0"/>
              <a:t>18-25mm amplifiers utilize 9-fold pumping design</a:t>
            </a:r>
          </a:p>
          <a:p>
            <a:r>
              <a:rPr lang="en-US" dirty="0" smtClean="0"/>
              <a:t>Same arrays as previous slides, just more of them</a:t>
            </a:r>
          </a:p>
          <a:p>
            <a:r>
              <a:rPr lang="en-US" dirty="0" smtClean="0"/>
              <a:t># of arrays is based on optimal filling of laser rod – leads to superior uniformity</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Uniformity</a:t>
            </a:r>
            <a:endParaRPr lang="en-US" dirty="0"/>
          </a:p>
        </p:txBody>
      </p:sp>
      <p:sp>
        <p:nvSpPr>
          <p:cNvPr id="3" name="Content Placeholder 2"/>
          <p:cNvSpPr>
            <a:spLocks noGrp="1"/>
          </p:cNvSpPr>
          <p:nvPr>
            <p:ph idx="1"/>
          </p:nvPr>
        </p:nvSpPr>
        <p:spPr>
          <a:xfrm>
            <a:off x="304800" y="1259577"/>
            <a:ext cx="8382000" cy="1436122"/>
          </a:xfrm>
        </p:spPr>
        <p:txBody>
          <a:bodyPr>
            <a:normAutofit fontScale="92500" lnSpcReduction="20000"/>
          </a:bodyPr>
          <a:lstStyle/>
          <a:p>
            <a:r>
              <a:rPr lang="en-US" dirty="0" smtClean="0"/>
              <a:t>The gain uniformity of the larger REA series modules has been greatly improved.</a:t>
            </a:r>
          </a:p>
          <a:p>
            <a:r>
              <a:rPr lang="en-US" dirty="0" smtClean="0"/>
              <a:t>Results in less beam distortion, more usable aperture area, and higher system efficiency.</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12</a:t>
            </a:fld>
            <a:endParaRPr lang="en-US"/>
          </a:p>
        </p:txBody>
      </p:sp>
      <p:pic>
        <p:nvPicPr>
          <p:cNvPr id="3075" name="Picture 3"/>
          <p:cNvPicPr>
            <a:picLocks noChangeAspect="1" noChangeArrowheads="1"/>
          </p:cNvPicPr>
          <p:nvPr/>
        </p:nvPicPr>
        <p:blipFill>
          <a:blip r:embed="rId2" cstate="print"/>
          <a:srcRect/>
          <a:stretch>
            <a:fillRect/>
          </a:stretch>
        </p:blipFill>
        <p:spPr bwMode="auto">
          <a:xfrm>
            <a:off x="4499016" y="2708502"/>
            <a:ext cx="4324350" cy="3986213"/>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223899" y="2708502"/>
            <a:ext cx="4324350" cy="398621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Laser Diode Arrays</a:t>
            </a:r>
            <a:endParaRPr lang="en-US" dirty="0"/>
          </a:p>
        </p:txBody>
      </p:sp>
      <p:sp>
        <p:nvSpPr>
          <p:cNvPr id="3" name="Content Placeholder 2"/>
          <p:cNvSpPr>
            <a:spLocks noGrp="1"/>
          </p:cNvSpPr>
          <p:nvPr>
            <p:ph idx="1"/>
          </p:nvPr>
        </p:nvSpPr>
        <p:spPr>
          <a:xfrm>
            <a:off x="304800" y="1402080"/>
            <a:ext cx="8382000" cy="2801785"/>
          </a:xfrm>
        </p:spPr>
        <p:txBody>
          <a:bodyPr/>
          <a:lstStyle/>
          <a:p>
            <a:r>
              <a:rPr lang="en-US" dirty="0" smtClean="0"/>
              <a:t>NGCEO diode array fabrication is very modular</a:t>
            </a:r>
          </a:p>
          <a:p>
            <a:pPr lvl="1"/>
            <a:r>
              <a:rPr lang="en-US" dirty="0" smtClean="0"/>
              <a:t>Varied # bars per subassembly</a:t>
            </a:r>
          </a:p>
          <a:p>
            <a:pPr lvl="1"/>
            <a:r>
              <a:rPr lang="en-US" dirty="0" smtClean="0"/>
              <a:t>Varied # of subassemblies per array</a:t>
            </a:r>
          </a:p>
          <a:p>
            <a:r>
              <a:rPr lang="en-US" dirty="0" smtClean="0">
                <a:sym typeface="Wingdings" pitchFamily="2" charset="2"/>
              </a:rPr>
              <a:t> Pump power can be easily tailored for any application with COTS arrays and COTS pricing</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13</a:t>
            </a:fld>
            <a:endParaRPr lang="en-US"/>
          </a:p>
        </p:txBody>
      </p:sp>
      <p:pic>
        <p:nvPicPr>
          <p:cNvPr id="5" name="Picture 5" descr="X:\Product Photos\Diodes\golden ASM- 1-2-3-bar.JPG"/>
          <p:cNvPicPr>
            <a:picLocks noChangeAspect="1" noChangeArrowheads="1"/>
          </p:cNvPicPr>
          <p:nvPr/>
        </p:nvPicPr>
        <p:blipFill>
          <a:blip r:embed="rId2" cstate="print"/>
          <a:srcRect/>
          <a:stretch>
            <a:fillRect/>
          </a:stretch>
        </p:blipFill>
        <p:spPr bwMode="auto">
          <a:xfrm>
            <a:off x="253340" y="3993078"/>
            <a:ext cx="3696669" cy="1505197"/>
          </a:xfrm>
          <a:prstGeom prst="rect">
            <a:avLst/>
          </a:prstGeom>
          <a:noFill/>
        </p:spPr>
      </p:pic>
      <p:pic>
        <p:nvPicPr>
          <p:cNvPr id="5122" name="Picture 2" descr="X:\Product Photos\Diodes\6 Shooter-GB.JPG"/>
          <p:cNvPicPr>
            <a:picLocks noChangeAspect="1" noChangeArrowheads="1"/>
          </p:cNvPicPr>
          <p:nvPr/>
        </p:nvPicPr>
        <p:blipFill>
          <a:blip r:embed="rId3" cstate="print"/>
          <a:srcRect/>
          <a:stretch>
            <a:fillRect/>
          </a:stretch>
        </p:blipFill>
        <p:spPr bwMode="auto">
          <a:xfrm>
            <a:off x="5682313" y="3277589"/>
            <a:ext cx="2404041" cy="1626734"/>
          </a:xfrm>
          <a:prstGeom prst="rect">
            <a:avLst/>
          </a:prstGeom>
          <a:noFill/>
        </p:spPr>
      </p:pic>
      <p:pic>
        <p:nvPicPr>
          <p:cNvPr id="5123" name="Picture 3"/>
          <p:cNvPicPr>
            <a:picLocks noChangeAspect="1" noChangeArrowheads="1"/>
          </p:cNvPicPr>
          <p:nvPr/>
        </p:nvPicPr>
        <p:blipFill>
          <a:blip r:embed="rId4" cstate="print"/>
          <a:srcRect/>
          <a:stretch>
            <a:fillRect/>
          </a:stretch>
        </p:blipFill>
        <p:spPr bwMode="auto">
          <a:xfrm>
            <a:off x="5116285" y="4884717"/>
            <a:ext cx="3325044" cy="1973283"/>
          </a:xfrm>
          <a:prstGeom prst="rect">
            <a:avLst/>
          </a:prstGeom>
          <a:noFill/>
          <a:ln w="9525">
            <a:noFill/>
            <a:miter lim="800000"/>
            <a:headEnd/>
            <a:tailEnd/>
          </a:ln>
          <a:effectLst/>
        </p:spPr>
      </p:pic>
      <p:sp>
        <p:nvSpPr>
          <p:cNvPr id="8" name="TextBox 7"/>
          <p:cNvSpPr txBox="1"/>
          <p:nvPr/>
        </p:nvSpPr>
        <p:spPr>
          <a:xfrm>
            <a:off x="510639" y="5557653"/>
            <a:ext cx="3371436" cy="338554"/>
          </a:xfrm>
          <a:prstGeom prst="rect">
            <a:avLst/>
          </a:prstGeom>
          <a:noFill/>
        </p:spPr>
        <p:txBody>
          <a:bodyPr wrap="none" rtlCol="0">
            <a:spAutoFit/>
          </a:bodyPr>
          <a:lstStyle/>
          <a:p>
            <a:r>
              <a:rPr lang="en-US" sz="1600" dirty="0" smtClean="0">
                <a:latin typeface="Arial" pitchFamily="34" charset="0"/>
                <a:cs typeface="Arial" pitchFamily="34" charset="0"/>
              </a:rPr>
              <a:t>Bars/Subassembly = 1, 2, 3, … ~ 8</a:t>
            </a:r>
            <a:endParaRPr lang="en-US" sz="1600" dirty="0">
              <a:latin typeface="Arial" pitchFamily="34" charset="0"/>
              <a:cs typeface="Arial" pitchFamily="34" charset="0"/>
            </a:endParaRPr>
          </a:p>
        </p:txBody>
      </p:sp>
      <p:cxnSp>
        <p:nvCxnSpPr>
          <p:cNvPr id="10" name="Straight Arrow Connector 9"/>
          <p:cNvCxnSpPr>
            <a:stCxn id="5" idx="3"/>
          </p:cNvCxnSpPr>
          <p:nvPr/>
        </p:nvCxnSpPr>
        <p:spPr>
          <a:xfrm flipV="1">
            <a:off x="3950009" y="4381995"/>
            <a:ext cx="1738272" cy="363682"/>
          </a:xfrm>
          <a:prstGeom prst="straightConnector1">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3"/>
          </p:cNvCxnSpPr>
          <p:nvPr/>
        </p:nvCxnSpPr>
        <p:spPr>
          <a:xfrm>
            <a:off x="3950009" y="4745677"/>
            <a:ext cx="1263259" cy="526967"/>
          </a:xfrm>
          <a:prstGeom prst="straightConnector1">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293923" y="4880757"/>
            <a:ext cx="2232561" cy="584775"/>
          </a:xfrm>
          <a:prstGeom prst="rect">
            <a:avLst/>
          </a:prstGeom>
          <a:noFill/>
        </p:spPr>
        <p:txBody>
          <a:bodyPr wrap="square" rtlCol="0">
            <a:spAutoFit/>
          </a:bodyPr>
          <a:lstStyle/>
          <a:p>
            <a:r>
              <a:rPr lang="en-US" sz="1600" dirty="0" smtClean="0">
                <a:latin typeface="Arial" pitchFamily="34" charset="0"/>
                <a:cs typeface="Arial" pitchFamily="34" charset="0"/>
              </a:rPr>
              <a:t>Subassemblies/Array = 1, 2, 3 … 17</a:t>
            </a:r>
            <a:endParaRPr lang="en-US" sz="1600" dirty="0">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Diode Pump Life Time</a:t>
            </a:r>
            <a:endParaRPr lang="en-US" dirty="0"/>
          </a:p>
        </p:txBody>
      </p:sp>
      <p:sp>
        <p:nvSpPr>
          <p:cNvPr id="3" name="Content Placeholder 2"/>
          <p:cNvSpPr>
            <a:spLocks noGrp="1"/>
          </p:cNvSpPr>
          <p:nvPr>
            <p:ph idx="1"/>
          </p:nvPr>
        </p:nvSpPr>
        <p:spPr>
          <a:xfrm>
            <a:off x="304800" y="1155866"/>
            <a:ext cx="8305800" cy="1456705"/>
          </a:xfrm>
          <a:solidFill>
            <a:schemeClr val="bg1">
              <a:alpha val="75000"/>
            </a:schemeClr>
          </a:solidFill>
        </p:spPr>
        <p:txBody>
          <a:bodyPr>
            <a:normAutofit fontScale="47500" lnSpcReduction="20000"/>
          </a:bodyPr>
          <a:lstStyle/>
          <a:p>
            <a:pPr>
              <a:spcBef>
                <a:spcPts val="800"/>
              </a:spcBef>
            </a:pPr>
            <a:r>
              <a:rPr lang="en-US" sz="3600" dirty="0" smtClean="0"/>
              <a:t>Diode are life tested under full operating conditions.</a:t>
            </a:r>
          </a:p>
          <a:p>
            <a:pPr>
              <a:spcBef>
                <a:spcPts val="800"/>
              </a:spcBef>
            </a:pPr>
            <a:r>
              <a:rPr lang="en-US" sz="3600" dirty="0" smtClean="0"/>
              <a:t>12+ billion shot life times (corresponds to ‘macro’ pulses)</a:t>
            </a:r>
          </a:p>
          <a:p>
            <a:pPr lvl="1">
              <a:spcBef>
                <a:spcPts val="800"/>
              </a:spcBef>
            </a:pPr>
            <a:r>
              <a:rPr lang="en-US" sz="3200" dirty="0" smtClean="0"/>
              <a:t>10,000 operating hours at ~370 Hz.</a:t>
            </a:r>
          </a:p>
          <a:p>
            <a:pPr>
              <a:spcBef>
                <a:spcPts val="800"/>
              </a:spcBef>
            </a:pPr>
            <a:r>
              <a:rPr lang="en-US" sz="3600" dirty="0" smtClean="0"/>
              <a:t>Quality has improved significantly since this data was taken – new life test underway</a:t>
            </a:r>
          </a:p>
          <a:p>
            <a:endParaRPr lang="en-US" dirty="0" smtClean="0"/>
          </a:p>
        </p:txBody>
      </p:sp>
      <p:sp>
        <p:nvSpPr>
          <p:cNvPr id="4" name="Slide Number Placeholder 3"/>
          <p:cNvSpPr>
            <a:spLocks noGrp="1"/>
          </p:cNvSpPr>
          <p:nvPr>
            <p:ph type="sldNum" sz="quarter" idx="11"/>
          </p:nvPr>
        </p:nvSpPr>
        <p:spPr/>
        <p:txBody>
          <a:bodyPr/>
          <a:lstStyle/>
          <a:p>
            <a:fld id="{B2887DB7-D76C-493C-902D-D80D28D4F4FD}" type="slidenum">
              <a:rPr lang="en-US" smtClean="0"/>
              <a:pPr/>
              <a:t>14</a:t>
            </a:fld>
            <a:endParaRPr lang="en-US" dirty="0"/>
          </a:p>
        </p:txBody>
      </p:sp>
      <p:pic>
        <p:nvPicPr>
          <p:cNvPr id="3075" name="Picture 3"/>
          <p:cNvPicPr>
            <a:picLocks noChangeAspect="1" noChangeArrowheads="1"/>
          </p:cNvPicPr>
          <p:nvPr/>
        </p:nvPicPr>
        <p:blipFill>
          <a:blip r:embed="rId3" cstate="print"/>
          <a:srcRect/>
          <a:stretch>
            <a:fillRect/>
          </a:stretch>
        </p:blipFill>
        <p:spPr bwMode="auto">
          <a:xfrm>
            <a:off x="895597" y="2643249"/>
            <a:ext cx="5262563" cy="3827319"/>
          </a:xfrm>
          <a:prstGeom prst="rect">
            <a:avLst/>
          </a:prstGeom>
          <a:noFill/>
          <a:ln w="9525">
            <a:noFill/>
            <a:miter lim="800000"/>
            <a:headEnd/>
            <a:tailEnd/>
          </a:ln>
        </p:spPr>
      </p:pic>
      <p:sp>
        <p:nvSpPr>
          <p:cNvPr id="7" name="TextBox 6"/>
          <p:cNvSpPr txBox="1"/>
          <p:nvPr/>
        </p:nvSpPr>
        <p:spPr>
          <a:xfrm>
            <a:off x="6234546" y="3515097"/>
            <a:ext cx="2743200" cy="2062103"/>
          </a:xfrm>
          <a:prstGeom prst="rect">
            <a:avLst/>
          </a:prstGeom>
          <a:noFill/>
          <a:ln w="25400">
            <a:solidFill>
              <a:schemeClr val="accent1"/>
            </a:solidFill>
          </a:ln>
        </p:spPr>
        <p:txBody>
          <a:bodyPr wrap="square" rtlCol="0">
            <a:spAutoFit/>
          </a:bodyPr>
          <a:lstStyle/>
          <a:p>
            <a:pPr>
              <a:buFont typeface="Arial" pitchFamily="34" charset="0"/>
              <a:buChar char="•"/>
            </a:pPr>
            <a:r>
              <a:rPr lang="en-US" sz="1600" dirty="0" smtClean="0">
                <a:latin typeface="Arial" pitchFamily="34" charset="0"/>
                <a:cs typeface="Arial" pitchFamily="34" charset="0"/>
              </a:rPr>
              <a:t> SPIE 758304</a:t>
            </a:r>
          </a:p>
          <a:p>
            <a:pPr>
              <a:buFont typeface="Arial" pitchFamily="34" charset="0"/>
              <a:buChar char="•"/>
            </a:pPr>
            <a:endParaRPr lang="en-US" sz="1600" dirty="0" smtClean="0">
              <a:latin typeface="Arial" pitchFamily="34" charset="0"/>
              <a:cs typeface="Arial" pitchFamily="34" charset="0"/>
            </a:endParaRPr>
          </a:p>
          <a:p>
            <a:pPr>
              <a:buFont typeface="Arial" pitchFamily="34" charset="0"/>
              <a:buChar char="•"/>
            </a:pPr>
            <a:r>
              <a:rPr lang="en-US" sz="1600" dirty="0" smtClean="0">
                <a:latin typeface="Arial" pitchFamily="34" charset="0"/>
                <a:cs typeface="Arial" pitchFamily="34" charset="0"/>
              </a:rPr>
              <a:t> Summed output of 60 bars</a:t>
            </a:r>
          </a:p>
          <a:p>
            <a:pPr>
              <a:buFont typeface="Arial" pitchFamily="34" charset="0"/>
              <a:buChar char="•"/>
            </a:pPr>
            <a:endParaRPr lang="en-US" sz="1600" dirty="0" smtClean="0">
              <a:latin typeface="Arial" pitchFamily="34" charset="0"/>
              <a:cs typeface="Arial" pitchFamily="34" charset="0"/>
            </a:endParaRPr>
          </a:p>
          <a:p>
            <a:pPr>
              <a:buFont typeface="Arial" pitchFamily="34" charset="0"/>
              <a:buChar char="•"/>
            </a:pPr>
            <a:r>
              <a:rPr lang="en-US" sz="1600" dirty="0" smtClean="0">
                <a:latin typeface="Arial" pitchFamily="34" charset="0"/>
                <a:cs typeface="Arial" pitchFamily="34" charset="0"/>
              </a:rPr>
              <a:t> Packaged in an REA-like configuration</a:t>
            </a:r>
          </a:p>
          <a:p>
            <a:pPr>
              <a:buFont typeface="Arial" pitchFamily="34" charset="0"/>
              <a:buChar char="•"/>
            </a:pPr>
            <a:endParaRPr lang="en-US" sz="1600" dirty="0" smtClean="0">
              <a:latin typeface="Arial" pitchFamily="34" charset="0"/>
              <a:cs typeface="Arial" pitchFamily="34" charset="0"/>
            </a:endParaRPr>
          </a:p>
          <a:p>
            <a:pPr>
              <a:buFont typeface="Arial" pitchFamily="34" charset="0"/>
              <a:buChar char="•"/>
            </a:pPr>
            <a:r>
              <a:rPr lang="en-US" sz="1600" dirty="0" smtClean="0">
                <a:latin typeface="Arial" pitchFamily="34" charset="0"/>
                <a:cs typeface="Arial" pitchFamily="34" charset="0"/>
              </a:rPr>
              <a:t> See also SPIE 791808</a:t>
            </a:r>
            <a:endParaRPr lang="en-US"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Infinitely-Customizable Laser Solutions</a:t>
            </a:r>
            <a:endParaRPr lang="en-US" dirty="0"/>
          </a:p>
        </p:txBody>
      </p:sp>
      <p:sp>
        <p:nvSpPr>
          <p:cNvPr id="3" name="Content Placeholder 2"/>
          <p:cNvSpPr>
            <a:spLocks noGrp="1"/>
          </p:cNvSpPr>
          <p:nvPr>
            <p:ph idx="1"/>
          </p:nvPr>
        </p:nvSpPr>
        <p:spPr>
          <a:xfrm>
            <a:off x="304800" y="1402081"/>
            <a:ext cx="8382000" cy="1436122"/>
          </a:xfrm>
        </p:spPr>
        <p:txBody>
          <a:bodyPr>
            <a:normAutofit/>
          </a:bodyPr>
          <a:lstStyle/>
          <a:p>
            <a:r>
              <a:rPr lang="en-US" dirty="0" smtClean="0"/>
              <a:t>A wide variety of COTS parts allows the customer to select from a nearly infinite array of potential amplifiers</a:t>
            </a:r>
          </a:p>
          <a:p>
            <a:r>
              <a:rPr lang="en-US" dirty="0" smtClean="0"/>
              <a:t>All at standard COTS pricing</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15</a:t>
            </a:fld>
            <a:endParaRPr lang="en-US"/>
          </a:p>
        </p:txBody>
      </p:sp>
      <p:graphicFrame>
        <p:nvGraphicFramePr>
          <p:cNvPr id="5" name="Table 4"/>
          <p:cNvGraphicFramePr>
            <a:graphicFrameLocks noGrp="1"/>
          </p:cNvGraphicFramePr>
          <p:nvPr/>
        </p:nvGraphicFramePr>
        <p:xfrm>
          <a:off x="427510" y="2790703"/>
          <a:ext cx="7881260" cy="3354184"/>
        </p:xfrm>
        <a:graphic>
          <a:graphicData uri="http://schemas.openxmlformats.org/drawingml/2006/table">
            <a:tbl>
              <a:tblPr firstRow="1" bandRow="1">
                <a:tableStyleId>{5C22544A-7EE6-4342-B048-85BDC9FD1C3A}</a:tableStyleId>
              </a:tblPr>
              <a:tblGrid>
                <a:gridCol w="1970315"/>
                <a:gridCol w="1970315"/>
                <a:gridCol w="1970315"/>
                <a:gridCol w="1970315"/>
              </a:tblGrid>
              <a:tr h="409457">
                <a:tc>
                  <a:txBody>
                    <a:bodyPr/>
                    <a:lstStyle/>
                    <a:p>
                      <a:pPr algn="ctr"/>
                      <a:r>
                        <a:rPr lang="en-US" dirty="0" smtClean="0"/>
                        <a:t>Parameter</a:t>
                      </a:r>
                      <a:endParaRPr lang="en-US" dirty="0"/>
                    </a:p>
                  </a:txBody>
                  <a:tcPr/>
                </a:tc>
                <a:tc>
                  <a:txBody>
                    <a:bodyPr/>
                    <a:lstStyle/>
                    <a:p>
                      <a:pPr algn="ctr"/>
                      <a:r>
                        <a:rPr lang="en-US" dirty="0" smtClean="0"/>
                        <a:t>Min</a:t>
                      </a:r>
                      <a:endParaRPr lang="en-US" dirty="0"/>
                    </a:p>
                  </a:txBody>
                  <a:tcPr/>
                </a:tc>
                <a:tc>
                  <a:txBody>
                    <a:bodyPr/>
                    <a:lstStyle/>
                    <a:p>
                      <a:pPr algn="ctr"/>
                      <a:r>
                        <a:rPr lang="en-US" dirty="0" smtClean="0"/>
                        <a:t>Max</a:t>
                      </a:r>
                      <a:endParaRPr lang="en-US" dirty="0"/>
                    </a:p>
                  </a:txBody>
                  <a:tcPr/>
                </a:tc>
                <a:tc>
                  <a:txBody>
                    <a:bodyPr/>
                    <a:lstStyle/>
                    <a:p>
                      <a:pPr algn="ctr"/>
                      <a:r>
                        <a:rPr lang="en-US" dirty="0" smtClean="0"/>
                        <a:t>Comment</a:t>
                      </a:r>
                      <a:endParaRPr lang="en-US" dirty="0"/>
                    </a:p>
                  </a:txBody>
                  <a:tcPr/>
                </a:tc>
              </a:tr>
              <a:tr h="409457">
                <a:tc>
                  <a:txBody>
                    <a:bodyPr/>
                    <a:lstStyle/>
                    <a:p>
                      <a:pPr algn="ctr"/>
                      <a:r>
                        <a:rPr lang="en-US" dirty="0" smtClean="0"/>
                        <a:t>Rod Diameter</a:t>
                      </a:r>
                      <a:endParaRPr lang="en-US" dirty="0"/>
                    </a:p>
                  </a:txBody>
                  <a:tcPr/>
                </a:tc>
                <a:tc>
                  <a:txBody>
                    <a:bodyPr/>
                    <a:lstStyle/>
                    <a:p>
                      <a:pPr algn="ctr"/>
                      <a:r>
                        <a:rPr lang="en-US" dirty="0" smtClean="0"/>
                        <a:t>2mm</a:t>
                      </a:r>
                      <a:endParaRPr lang="en-US" dirty="0"/>
                    </a:p>
                  </a:txBody>
                  <a:tcPr/>
                </a:tc>
                <a:tc>
                  <a:txBody>
                    <a:bodyPr/>
                    <a:lstStyle/>
                    <a:p>
                      <a:pPr algn="ctr"/>
                      <a:r>
                        <a:rPr lang="en-US" dirty="0" smtClean="0"/>
                        <a:t>25mm</a:t>
                      </a:r>
                      <a:endParaRPr lang="en-US" dirty="0"/>
                    </a:p>
                  </a:txBody>
                  <a:tcPr/>
                </a:tc>
                <a:tc>
                  <a:txBody>
                    <a:bodyPr/>
                    <a:lstStyle/>
                    <a:p>
                      <a:pPr algn="ctr"/>
                      <a:endParaRPr lang="en-US" dirty="0"/>
                    </a:p>
                  </a:txBody>
                  <a:tcPr/>
                </a:tc>
              </a:tr>
              <a:tr h="409457">
                <a:tc>
                  <a:txBody>
                    <a:bodyPr/>
                    <a:lstStyle/>
                    <a:p>
                      <a:pPr algn="ctr"/>
                      <a:r>
                        <a:rPr lang="en-US" dirty="0" smtClean="0"/>
                        <a:t>Pump Length</a:t>
                      </a:r>
                      <a:endParaRPr lang="en-US" dirty="0"/>
                    </a:p>
                  </a:txBody>
                  <a:tcPr/>
                </a:tc>
                <a:tc>
                  <a:txBody>
                    <a:bodyPr/>
                    <a:lstStyle/>
                    <a:p>
                      <a:pPr algn="ctr"/>
                      <a:r>
                        <a:rPr lang="en-US" dirty="0" smtClean="0"/>
                        <a:t>1cm</a:t>
                      </a:r>
                      <a:endParaRPr lang="en-US" dirty="0"/>
                    </a:p>
                  </a:txBody>
                  <a:tcPr/>
                </a:tc>
                <a:tc>
                  <a:txBody>
                    <a:bodyPr/>
                    <a:lstStyle/>
                    <a:p>
                      <a:pPr algn="ctr"/>
                      <a:r>
                        <a:rPr lang="en-US" dirty="0" smtClean="0"/>
                        <a:t>17cm</a:t>
                      </a:r>
                      <a:endParaRPr lang="en-US" dirty="0"/>
                    </a:p>
                  </a:txBody>
                  <a:tcPr/>
                </a:tc>
                <a:tc>
                  <a:txBody>
                    <a:bodyPr/>
                    <a:lstStyle/>
                    <a:p>
                      <a:pPr algn="ctr"/>
                      <a:endParaRPr lang="en-US" dirty="0"/>
                    </a:p>
                  </a:txBody>
                  <a:tcPr/>
                </a:tc>
              </a:tr>
              <a:tr h="1009621">
                <a:tc>
                  <a:txBody>
                    <a:bodyPr/>
                    <a:lstStyle/>
                    <a:p>
                      <a:pPr algn="ctr"/>
                      <a:r>
                        <a:rPr lang="en-US" dirty="0" smtClean="0"/>
                        <a:t>Duty</a:t>
                      </a:r>
                      <a:r>
                        <a:rPr lang="en-US" baseline="0" dirty="0" smtClean="0"/>
                        <a:t> Cycle</a:t>
                      </a:r>
                      <a:endParaRPr lang="en-US" dirty="0"/>
                    </a:p>
                  </a:txBody>
                  <a:tcPr/>
                </a:tc>
                <a:tc>
                  <a:txBody>
                    <a:bodyPr/>
                    <a:lstStyle/>
                    <a:p>
                      <a:pPr algn="ctr"/>
                      <a:r>
                        <a:rPr lang="en-US" dirty="0" smtClean="0"/>
                        <a:t>0%</a:t>
                      </a:r>
                      <a:endParaRPr lang="en-US" dirty="0"/>
                    </a:p>
                  </a:txBody>
                  <a:tcPr/>
                </a:tc>
                <a:tc>
                  <a:txBody>
                    <a:bodyPr/>
                    <a:lstStyle/>
                    <a:p>
                      <a:pPr algn="ctr"/>
                      <a:r>
                        <a:rPr lang="en-US" dirty="0" smtClean="0"/>
                        <a:t>CW</a:t>
                      </a:r>
                      <a:endParaRPr lang="en-US" dirty="0"/>
                    </a:p>
                  </a:txBody>
                  <a:tcPr/>
                </a:tc>
                <a:tc>
                  <a:txBody>
                    <a:bodyPr/>
                    <a:lstStyle/>
                    <a:p>
                      <a:pPr algn="ctr"/>
                      <a:r>
                        <a:rPr lang="en-US" dirty="0" smtClean="0"/>
                        <a:t>Must account for thermal </a:t>
                      </a:r>
                      <a:r>
                        <a:rPr lang="en-US" dirty="0" err="1" smtClean="0"/>
                        <a:t>lensing</a:t>
                      </a:r>
                      <a:r>
                        <a:rPr lang="en-US" baseline="0" dirty="0" smtClean="0"/>
                        <a:t> and distortion</a:t>
                      </a:r>
                      <a:endParaRPr lang="en-US" dirty="0"/>
                    </a:p>
                  </a:txBody>
                  <a:tcPr/>
                </a:tc>
              </a:tr>
              <a:tr h="706735">
                <a:tc>
                  <a:txBody>
                    <a:bodyPr/>
                    <a:lstStyle/>
                    <a:p>
                      <a:pPr algn="ctr"/>
                      <a:r>
                        <a:rPr lang="en-US" dirty="0" smtClean="0"/>
                        <a:t>Peak Pump Power per</a:t>
                      </a:r>
                      <a:r>
                        <a:rPr lang="en-US" baseline="0" dirty="0" smtClean="0"/>
                        <a:t> cm</a:t>
                      </a:r>
                      <a:endParaRPr lang="en-US" dirty="0"/>
                    </a:p>
                  </a:txBody>
                  <a:tcPr/>
                </a:tc>
                <a:tc>
                  <a:txBody>
                    <a:bodyPr/>
                    <a:lstStyle/>
                    <a:p>
                      <a:pPr algn="ctr"/>
                      <a:r>
                        <a:rPr lang="en-US" dirty="0" smtClean="0"/>
                        <a:t>N/A</a:t>
                      </a:r>
                      <a:endParaRPr lang="en-US" dirty="0"/>
                    </a:p>
                  </a:txBody>
                  <a:tcPr/>
                </a:tc>
                <a:tc>
                  <a:txBody>
                    <a:bodyPr/>
                    <a:lstStyle/>
                    <a:p>
                      <a:pPr algn="ctr"/>
                      <a:r>
                        <a:rPr lang="en-US" dirty="0" smtClean="0"/>
                        <a:t>&gt; 6kW</a:t>
                      </a:r>
                      <a:endParaRPr lang="en-US" dirty="0"/>
                    </a:p>
                  </a:txBody>
                  <a:tcPr/>
                </a:tc>
                <a:tc>
                  <a:txBody>
                    <a:bodyPr/>
                    <a:lstStyle/>
                    <a:p>
                      <a:pPr algn="ctr"/>
                      <a:r>
                        <a:rPr lang="en-US" dirty="0" smtClean="0"/>
                        <a:t>Impacts duty cycle</a:t>
                      </a:r>
                      <a:endParaRPr lang="en-US" dirty="0"/>
                    </a:p>
                  </a:txBody>
                  <a:tcPr/>
                </a:tc>
              </a:tr>
              <a:tr h="409457">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Gain Module Amplifier Performance</a:t>
            </a:r>
            <a:endParaRPr lang="en-US" dirty="0"/>
          </a:p>
        </p:txBody>
      </p:sp>
      <p:sp>
        <p:nvSpPr>
          <p:cNvPr id="4" name="Slide Number Placeholder 3"/>
          <p:cNvSpPr>
            <a:spLocks noGrp="1"/>
          </p:cNvSpPr>
          <p:nvPr>
            <p:ph type="sldNum" sz="quarter" idx="11"/>
          </p:nvPr>
        </p:nvSpPr>
        <p:spPr/>
        <p:txBody>
          <a:bodyPr/>
          <a:lstStyle/>
          <a:p>
            <a:fld id="{B2887DB7-D76C-493C-902D-D80D28D4F4FD}" type="slidenum">
              <a:rPr lang="en-US" smtClean="0"/>
              <a:pPr/>
              <a:t>16</a:t>
            </a:fld>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914400" y="1143040"/>
            <a:ext cx="7543800" cy="54879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 Modules Output Energy</a:t>
            </a:r>
            <a:endParaRPr lang="en-US" dirty="0"/>
          </a:p>
        </p:txBody>
      </p:sp>
      <p:sp>
        <p:nvSpPr>
          <p:cNvPr id="4" name="Slide Number Placeholder 3"/>
          <p:cNvSpPr>
            <a:spLocks noGrp="1"/>
          </p:cNvSpPr>
          <p:nvPr>
            <p:ph type="sldNum" sz="quarter" idx="11"/>
          </p:nvPr>
        </p:nvSpPr>
        <p:spPr/>
        <p:txBody>
          <a:bodyPr/>
          <a:lstStyle/>
          <a:p>
            <a:fld id="{B2887DB7-D76C-493C-902D-D80D28D4F4FD}" type="slidenum">
              <a:rPr lang="en-US" smtClean="0"/>
              <a:pPr/>
              <a:t>17</a:t>
            </a:fld>
            <a:endParaRPr lang="en-US" dirty="0"/>
          </a:p>
        </p:txBody>
      </p:sp>
      <p:pic>
        <p:nvPicPr>
          <p:cNvPr id="1028" name="Picture 4"/>
          <p:cNvPicPr>
            <a:picLocks noGrp="1" noChangeAspect="1" noChangeArrowheads="1"/>
          </p:cNvPicPr>
          <p:nvPr>
            <p:ph idx="1"/>
          </p:nvPr>
        </p:nvPicPr>
        <p:blipFill>
          <a:blip r:embed="rId3" cstate="print"/>
          <a:srcRect/>
          <a:stretch>
            <a:fillRect/>
          </a:stretch>
        </p:blipFill>
        <p:spPr bwMode="auto">
          <a:xfrm>
            <a:off x="838200" y="1143035"/>
            <a:ext cx="7596188" cy="55260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 Modules Output Energy</a:t>
            </a:r>
            <a:endParaRPr lang="en-US" dirty="0"/>
          </a:p>
        </p:txBody>
      </p:sp>
      <p:sp>
        <p:nvSpPr>
          <p:cNvPr id="4" name="Slide Number Placeholder 3"/>
          <p:cNvSpPr>
            <a:spLocks noGrp="1"/>
          </p:cNvSpPr>
          <p:nvPr>
            <p:ph type="sldNum" sz="quarter" idx="11"/>
          </p:nvPr>
        </p:nvSpPr>
        <p:spPr/>
        <p:txBody>
          <a:bodyPr/>
          <a:lstStyle/>
          <a:p>
            <a:fld id="{B2887DB7-D76C-493C-902D-D80D28D4F4FD}" type="slidenum">
              <a:rPr lang="en-US" smtClean="0"/>
              <a:pPr/>
              <a:t>18</a:t>
            </a:fld>
            <a:endParaRPr lang="en-US"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838200" y="1143035"/>
            <a:ext cx="7596188" cy="55260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Pulse Trains</a:t>
            </a:r>
            <a:endParaRPr lang="en-US" dirty="0"/>
          </a:p>
        </p:txBody>
      </p:sp>
      <p:sp>
        <p:nvSpPr>
          <p:cNvPr id="3" name="Content Placeholder 2"/>
          <p:cNvSpPr>
            <a:spLocks noGrp="1"/>
          </p:cNvSpPr>
          <p:nvPr>
            <p:ph idx="1"/>
          </p:nvPr>
        </p:nvSpPr>
        <p:spPr>
          <a:xfrm>
            <a:off x="269174" y="1128949"/>
            <a:ext cx="8382000" cy="2303020"/>
          </a:xfrm>
        </p:spPr>
        <p:txBody>
          <a:bodyPr>
            <a:normAutofit fontScale="85000" lnSpcReduction="20000"/>
          </a:bodyPr>
          <a:lstStyle/>
          <a:p>
            <a:r>
              <a:rPr lang="en-US" dirty="0" smtClean="0"/>
              <a:t>What are pulse trains?</a:t>
            </a:r>
          </a:p>
          <a:p>
            <a:pPr lvl="1"/>
            <a:r>
              <a:rPr lang="en-US" dirty="0" smtClean="0"/>
              <a:t>A series a short pulse width, closely spaced pulses, occurring in a series of bursts.</a:t>
            </a:r>
          </a:p>
          <a:p>
            <a:pPr lvl="1"/>
            <a:r>
              <a:rPr lang="en-US" dirty="0" smtClean="0"/>
              <a:t>Pulse width 100ns or shorter.</a:t>
            </a:r>
          </a:p>
          <a:p>
            <a:pPr lvl="1"/>
            <a:r>
              <a:rPr lang="en-US" dirty="0" smtClean="0"/>
              <a:t>Repetition rates of 5kHz or more.</a:t>
            </a:r>
          </a:p>
          <a:p>
            <a:pPr lvl="1"/>
            <a:r>
              <a:rPr lang="en-US" dirty="0" smtClean="0"/>
              <a:t>Bursts of 100Hz or less.</a:t>
            </a:r>
          </a:p>
          <a:p>
            <a:pPr lvl="1"/>
            <a:r>
              <a:rPr lang="en-US" dirty="0" smtClean="0"/>
              <a:t>The burst of pulses is called a ‘macro-pulse’.</a:t>
            </a:r>
          </a:p>
          <a:p>
            <a:r>
              <a:rPr lang="en-US" dirty="0" smtClean="0"/>
              <a:t>These are not hard limits, but guidelines.</a:t>
            </a:r>
          </a:p>
          <a:p>
            <a:pPr lvl="1"/>
            <a:r>
              <a:rPr lang="en-US" dirty="0" smtClean="0"/>
              <a:t>Engineering trades to accommodate ‘unusual’ situations.</a:t>
            </a:r>
          </a:p>
          <a:p>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19</a:t>
            </a:fld>
            <a:endParaRPr lang="en-US"/>
          </a:p>
        </p:txBody>
      </p:sp>
      <p:grpSp>
        <p:nvGrpSpPr>
          <p:cNvPr id="5" name="Group 4"/>
          <p:cNvGrpSpPr/>
          <p:nvPr/>
        </p:nvGrpSpPr>
        <p:grpSpPr>
          <a:xfrm>
            <a:off x="1877290" y="3424535"/>
            <a:ext cx="5096933" cy="3433465"/>
            <a:chOff x="2209800" y="3239869"/>
            <a:chExt cx="5096933" cy="3433465"/>
          </a:xfrm>
        </p:grpSpPr>
        <p:cxnSp>
          <p:nvCxnSpPr>
            <p:cNvPr id="6" name="Straight Connector 5"/>
            <p:cNvCxnSpPr/>
            <p:nvPr/>
          </p:nvCxnSpPr>
          <p:spPr>
            <a:xfrm>
              <a:off x="2209800" y="4535269"/>
              <a:ext cx="28956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667000" y="5525869"/>
              <a:ext cx="0" cy="38100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438400" y="4230469"/>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019800" y="4230469"/>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Brace 9"/>
            <p:cNvSpPr/>
            <p:nvPr/>
          </p:nvSpPr>
          <p:spPr>
            <a:xfrm rot="16200000" flipH="1">
              <a:off x="2895600" y="3239869"/>
              <a:ext cx="228600" cy="1143000"/>
            </a:xfrm>
            <a:prstGeom prst="lef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2438400" y="3239869"/>
              <a:ext cx="1145635" cy="461665"/>
            </a:xfrm>
            <a:prstGeom prst="rect">
              <a:avLst/>
            </a:prstGeom>
            <a:noFill/>
          </p:spPr>
          <p:txBody>
            <a:bodyPr wrap="square" rtlCol="0">
              <a:spAutoFit/>
            </a:bodyPr>
            <a:lstStyle/>
            <a:p>
              <a:pPr algn="ctr"/>
              <a:r>
                <a:rPr lang="en-US" sz="1200" dirty="0" smtClean="0"/>
                <a:t>2ms long ‘macro-pulse’</a:t>
              </a:r>
              <a:endParaRPr lang="en-US" sz="1200" dirty="0"/>
            </a:p>
          </p:txBody>
        </p:sp>
        <p:sp>
          <p:nvSpPr>
            <p:cNvPr id="12" name="Left Brace 11"/>
            <p:cNvSpPr/>
            <p:nvPr/>
          </p:nvSpPr>
          <p:spPr>
            <a:xfrm rot="16200000" flipH="1">
              <a:off x="4114800" y="2249269"/>
              <a:ext cx="228600" cy="3581400"/>
            </a:xfrm>
            <a:prstGeom prst="lef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3581400" y="3316069"/>
              <a:ext cx="1447800" cy="646331"/>
            </a:xfrm>
            <a:prstGeom prst="rect">
              <a:avLst/>
            </a:prstGeom>
            <a:noFill/>
          </p:spPr>
          <p:txBody>
            <a:bodyPr wrap="square" rtlCol="0">
              <a:spAutoFit/>
            </a:bodyPr>
            <a:lstStyle/>
            <a:p>
              <a:pPr algn="ctr"/>
              <a:r>
                <a:rPr lang="en-US" sz="1200" dirty="0" smtClean="0"/>
                <a:t>10 Hz</a:t>
              </a:r>
            </a:p>
            <a:p>
              <a:pPr algn="ctr"/>
              <a:r>
                <a:rPr lang="en-US" sz="1200" dirty="0" smtClean="0"/>
                <a:t>‘macro-pulse’ repetition rate</a:t>
              </a:r>
              <a:endParaRPr lang="en-US" sz="1200" dirty="0"/>
            </a:p>
          </p:txBody>
        </p:sp>
        <p:cxnSp>
          <p:nvCxnSpPr>
            <p:cNvPr id="14" name="Straight Connector 13"/>
            <p:cNvCxnSpPr/>
            <p:nvPr/>
          </p:nvCxnSpPr>
          <p:spPr>
            <a:xfrm>
              <a:off x="2209800" y="5906869"/>
              <a:ext cx="19812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819400" y="5525869"/>
              <a:ext cx="0" cy="3810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971800" y="5525869"/>
              <a:ext cx="0" cy="3810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124200" y="5525869"/>
              <a:ext cx="0" cy="3810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276600" y="5525869"/>
              <a:ext cx="0" cy="3810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429000" y="5525869"/>
              <a:ext cx="0" cy="3810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581400" y="5525869"/>
              <a:ext cx="0" cy="3810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733800" y="5525869"/>
              <a:ext cx="0" cy="3810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886200" y="5525869"/>
              <a:ext cx="0" cy="3810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038600" y="5525869"/>
              <a:ext cx="0" cy="3810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191000" y="5525869"/>
              <a:ext cx="0" cy="3810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343400" y="5525869"/>
              <a:ext cx="0" cy="3810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495800" y="5525869"/>
              <a:ext cx="0" cy="3810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4648200" y="5525869"/>
              <a:ext cx="0" cy="3810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800600" y="5525869"/>
              <a:ext cx="0" cy="3810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953000" y="5525869"/>
              <a:ext cx="0" cy="3810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5105400" y="5525869"/>
              <a:ext cx="0" cy="3810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257800" y="5525869"/>
              <a:ext cx="0" cy="3810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5410200" y="5525869"/>
              <a:ext cx="0" cy="3810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5562600" y="5525869"/>
              <a:ext cx="0" cy="3810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5715000" y="5525869"/>
              <a:ext cx="0" cy="3810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5867400" y="5525869"/>
              <a:ext cx="0" cy="3810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6019800" y="5525869"/>
              <a:ext cx="0" cy="3810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6172200" y="5525869"/>
              <a:ext cx="0" cy="3810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173133" y="4546599"/>
              <a:ext cx="21336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9" name="Curved Connector 38"/>
            <p:cNvCxnSpPr/>
            <p:nvPr/>
          </p:nvCxnSpPr>
          <p:spPr>
            <a:xfrm rot="5400000">
              <a:off x="4914900" y="4497169"/>
              <a:ext cx="457200" cy="76200"/>
            </a:xfrm>
            <a:prstGeom prst="curved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438400" y="4535269"/>
              <a:ext cx="228600" cy="1371600"/>
            </a:xfrm>
            <a:prstGeom prst="line">
              <a:avLst/>
            </a:prstGeom>
            <a:ln w="1905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581400" y="4535269"/>
              <a:ext cx="2667000" cy="1371600"/>
            </a:xfrm>
            <a:prstGeom prst="line">
              <a:avLst/>
            </a:prstGeom>
            <a:ln w="1905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Curved Connector 41"/>
            <p:cNvCxnSpPr/>
            <p:nvPr/>
          </p:nvCxnSpPr>
          <p:spPr>
            <a:xfrm rot="5400000">
              <a:off x="3914044" y="5706113"/>
              <a:ext cx="633048" cy="84992"/>
            </a:xfrm>
            <a:prstGeom prst="curvedConnector3">
              <a:avLst>
                <a:gd name="adj1" fmla="val 76389"/>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267200" y="5906869"/>
              <a:ext cx="25908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4" name="Left Brace 43"/>
            <p:cNvSpPr/>
            <p:nvPr/>
          </p:nvSpPr>
          <p:spPr>
            <a:xfrm rot="16200000">
              <a:off x="4343400" y="4306669"/>
              <a:ext cx="228600" cy="3581400"/>
            </a:xfrm>
            <a:prstGeom prst="lef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p:cNvSpPr txBox="1"/>
            <p:nvPr/>
          </p:nvSpPr>
          <p:spPr>
            <a:xfrm>
              <a:off x="3581400" y="6211669"/>
              <a:ext cx="1752600" cy="461665"/>
            </a:xfrm>
            <a:prstGeom prst="rect">
              <a:avLst/>
            </a:prstGeom>
            <a:noFill/>
          </p:spPr>
          <p:txBody>
            <a:bodyPr wrap="square" rtlCol="0">
              <a:spAutoFit/>
            </a:bodyPr>
            <a:lstStyle/>
            <a:p>
              <a:pPr algn="ctr"/>
              <a:r>
                <a:rPr lang="en-US" sz="1200" dirty="0" smtClean="0"/>
                <a:t>40ns pulses, at ‘high’ repetition rate</a:t>
              </a:r>
              <a:endParaRPr lang="en-US" sz="1200" dirty="0"/>
            </a:p>
          </p:txBody>
        </p:sp>
      </p:grpSp>
      <p:sp>
        <p:nvSpPr>
          <p:cNvPr id="46" name="TextBox 45"/>
          <p:cNvSpPr txBox="1"/>
          <p:nvPr/>
        </p:nvSpPr>
        <p:spPr>
          <a:xfrm>
            <a:off x="5355771" y="4904509"/>
            <a:ext cx="3592650" cy="584775"/>
          </a:xfrm>
          <a:prstGeom prst="rect">
            <a:avLst/>
          </a:prstGeom>
          <a:noFill/>
        </p:spPr>
        <p:txBody>
          <a:bodyPr wrap="none" rtlCol="0">
            <a:spAutoFit/>
          </a:bodyPr>
          <a:lstStyle/>
          <a:p>
            <a:r>
              <a:rPr lang="en-US" sz="1600" dirty="0" smtClean="0">
                <a:latin typeface="Arial" pitchFamily="34" charset="0"/>
                <a:cs typeface="Arial" pitchFamily="34" charset="0"/>
              </a:rPr>
              <a:t>10s of kHz – Combustion Diagnostics</a:t>
            </a:r>
          </a:p>
          <a:p>
            <a:r>
              <a:rPr lang="en-US" sz="1600" dirty="0" smtClean="0">
                <a:latin typeface="Arial" pitchFamily="34" charset="0"/>
                <a:cs typeface="Arial" pitchFamily="34" charset="0"/>
              </a:rPr>
              <a:t>MHz – Particle Physics</a:t>
            </a:r>
            <a:endParaRPr lang="en-US" sz="1600" dirty="0">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ngceo\common\Product Photos\Modules\REB_REA family.tif"/>
          <p:cNvPicPr>
            <a:picLocks noChangeAspect="1" noChangeArrowheads="1"/>
          </p:cNvPicPr>
          <p:nvPr/>
        </p:nvPicPr>
        <p:blipFill>
          <a:blip r:embed="rId2" cstate="print"/>
          <a:srcRect/>
          <a:stretch>
            <a:fillRect/>
          </a:stretch>
        </p:blipFill>
        <p:spPr bwMode="auto">
          <a:xfrm>
            <a:off x="4502727" y="1506187"/>
            <a:ext cx="4371033" cy="2762250"/>
          </a:xfrm>
          <a:prstGeom prst="rect">
            <a:avLst/>
          </a:prstGeom>
          <a:noFill/>
        </p:spPr>
      </p:pic>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NGCEO Company Overview</a:t>
            </a:r>
          </a:p>
          <a:p>
            <a:r>
              <a:rPr lang="en-US" dirty="0" smtClean="0"/>
              <a:t>DPSS vs. </a:t>
            </a:r>
            <a:r>
              <a:rPr lang="en-US" dirty="0" err="1" smtClean="0"/>
              <a:t>Flashlamp</a:t>
            </a:r>
            <a:r>
              <a:rPr lang="en-US" dirty="0" smtClean="0"/>
              <a:t> Lasers</a:t>
            </a:r>
          </a:p>
          <a:p>
            <a:r>
              <a:rPr lang="en-US" dirty="0" smtClean="0"/>
              <a:t>DPSS Amplifier Architecture</a:t>
            </a:r>
          </a:p>
          <a:p>
            <a:r>
              <a:rPr lang="en-US" dirty="0" smtClean="0"/>
              <a:t>Pulse trains w/DPSS Amplifiers</a:t>
            </a:r>
          </a:p>
          <a:p>
            <a:r>
              <a:rPr lang="en-US" dirty="0" smtClean="0"/>
              <a:t>Example Lasers </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Combustion Diagnostics</a:t>
            </a:r>
            <a:endParaRPr lang="en-US" dirty="0"/>
          </a:p>
        </p:txBody>
      </p:sp>
      <p:sp>
        <p:nvSpPr>
          <p:cNvPr id="3" name="Content Placeholder 2"/>
          <p:cNvSpPr>
            <a:spLocks noGrp="1"/>
          </p:cNvSpPr>
          <p:nvPr>
            <p:ph idx="1"/>
          </p:nvPr>
        </p:nvSpPr>
        <p:spPr>
          <a:xfrm>
            <a:off x="304800" y="1402080"/>
            <a:ext cx="4243449" cy="4524333"/>
          </a:xfrm>
        </p:spPr>
        <p:txBody>
          <a:bodyPr>
            <a:normAutofit fontScale="92500" lnSpcReduction="10000"/>
          </a:bodyPr>
          <a:lstStyle/>
          <a:p>
            <a:r>
              <a:rPr lang="en-US" dirty="0" smtClean="0"/>
              <a:t>Combustion diagnostics utilizes longer macro pulses (5-100ms) and lower micro-pulse repetition rates (~ 10kHz)</a:t>
            </a:r>
          </a:p>
          <a:p>
            <a:r>
              <a:rPr lang="en-US" dirty="0" smtClean="0"/>
              <a:t>Mikhail Slipchenko, et. al.</a:t>
            </a:r>
          </a:p>
          <a:p>
            <a:pPr lvl="1"/>
            <a:r>
              <a:rPr lang="en-US" dirty="0" smtClean="0">
                <a:hlinkClick r:id="rId2"/>
              </a:rPr>
              <a:t>www.spectralenergies.net</a:t>
            </a:r>
            <a:endParaRPr lang="en-US" dirty="0" smtClean="0"/>
          </a:p>
          <a:p>
            <a:r>
              <a:rPr lang="en-US" dirty="0" smtClean="0"/>
              <a:t>Optics Letters</a:t>
            </a:r>
          </a:p>
          <a:p>
            <a:pPr lvl="1"/>
            <a:r>
              <a:rPr lang="en-US" dirty="0" smtClean="0"/>
              <a:t>Volume 37, No. 8, April 15</a:t>
            </a:r>
            <a:r>
              <a:rPr lang="en-US" baseline="30000" dirty="0" smtClean="0"/>
              <a:t>th</a:t>
            </a:r>
            <a:r>
              <a:rPr lang="en-US" dirty="0" smtClean="0"/>
              <a:t>, 2012</a:t>
            </a:r>
          </a:p>
          <a:p>
            <a:r>
              <a:rPr lang="en-US" dirty="0" smtClean="0"/>
              <a:t>Demonstrates energy stability to 10ms</a:t>
            </a:r>
          </a:p>
          <a:p>
            <a:r>
              <a:rPr lang="en-US" dirty="0" smtClean="0"/>
              <a:t>Subsequent work done to stretch the stable region to 40-100ms</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20</a:t>
            </a:fld>
            <a:endParaRPr lang="en-US"/>
          </a:p>
        </p:txBody>
      </p:sp>
      <p:pic>
        <p:nvPicPr>
          <p:cNvPr id="2050" name="Picture 2"/>
          <p:cNvPicPr>
            <a:picLocks noChangeAspect="1" noChangeArrowheads="1"/>
          </p:cNvPicPr>
          <p:nvPr/>
        </p:nvPicPr>
        <p:blipFill>
          <a:blip r:embed="rId3" cstate="print"/>
          <a:srcRect/>
          <a:stretch>
            <a:fillRect/>
          </a:stretch>
        </p:blipFill>
        <p:spPr bwMode="auto">
          <a:xfrm>
            <a:off x="4961907" y="1968954"/>
            <a:ext cx="3944800" cy="3743077"/>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Laser Stripping</a:t>
            </a:r>
            <a:endParaRPr lang="en-US" dirty="0"/>
          </a:p>
        </p:txBody>
      </p:sp>
      <p:sp>
        <p:nvSpPr>
          <p:cNvPr id="3" name="Content Placeholder 2"/>
          <p:cNvSpPr>
            <a:spLocks noGrp="1"/>
          </p:cNvSpPr>
          <p:nvPr>
            <p:ph idx="1"/>
          </p:nvPr>
        </p:nvSpPr>
        <p:spPr>
          <a:xfrm>
            <a:off x="304800" y="1402081"/>
            <a:ext cx="8382000" cy="2469276"/>
          </a:xfrm>
        </p:spPr>
        <p:txBody>
          <a:bodyPr>
            <a:normAutofit lnSpcReduction="10000"/>
          </a:bodyPr>
          <a:lstStyle/>
          <a:p>
            <a:r>
              <a:rPr lang="en-US" dirty="0" smtClean="0"/>
              <a:t>Input pulse train is 10ps, 400MHz, 0.5mJ per pulse. The macro-pulse width is about 1.2ms.</a:t>
            </a:r>
          </a:p>
          <a:p>
            <a:r>
              <a:rPr lang="en-US" dirty="0" smtClean="0"/>
              <a:t>Amplifier architecture is a RBA double passed followed by an REA single passed.</a:t>
            </a:r>
          </a:p>
          <a:p>
            <a:r>
              <a:rPr lang="en-US" dirty="0" smtClean="0"/>
              <a:t>Output is 200mJ per pulse.  This equates to an overall amplification of 400. </a:t>
            </a:r>
          </a:p>
        </p:txBody>
      </p:sp>
      <p:sp>
        <p:nvSpPr>
          <p:cNvPr id="4" name="Slide Number Placeholder 3"/>
          <p:cNvSpPr>
            <a:spLocks noGrp="1"/>
          </p:cNvSpPr>
          <p:nvPr>
            <p:ph type="sldNum" sz="quarter" idx="11"/>
          </p:nvPr>
        </p:nvSpPr>
        <p:spPr/>
        <p:txBody>
          <a:bodyPr/>
          <a:lstStyle/>
          <a:p>
            <a:fld id="{AF0D63AF-D702-4682-9215-63ACC94D943D}" type="slidenum">
              <a:rPr lang="en-US" smtClean="0"/>
              <a:pPr/>
              <a:t>21</a:t>
            </a:fld>
            <a:endParaRPr lang="en-US"/>
          </a:p>
        </p:txBody>
      </p:sp>
      <p:sp>
        <p:nvSpPr>
          <p:cNvPr id="5" name="Rectangle 4"/>
          <p:cNvSpPr/>
          <p:nvPr/>
        </p:nvSpPr>
        <p:spPr>
          <a:xfrm>
            <a:off x="332508" y="6052250"/>
            <a:ext cx="8372104" cy="553998"/>
          </a:xfrm>
          <a:prstGeom prst="rect">
            <a:avLst/>
          </a:prstGeom>
        </p:spPr>
        <p:txBody>
          <a:bodyPr wrap="square">
            <a:spAutoFit/>
          </a:bodyPr>
          <a:lstStyle/>
          <a:p>
            <a:r>
              <a:rPr lang="en-US" baseline="30000" dirty="0" err="1" smtClean="0"/>
              <a:t>Russel</a:t>
            </a:r>
            <a:r>
              <a:rPr lang="en-US" baseline="30000" dirty="0" smtClean="0"/>
              <a:t> Wilcox, LBNL, “An H- stripping laser using commercial, diode-pumped </a:t>
            </a:r>
            <a:r>
              <a:rPr lang="en-US" baseline="30000" dirty="0" err="1" smtClean="0"/>
              <a:t>Nd:YAG</a:t>
            </a:r>
            <a:r>
              <a:rPr lang="en-US" baseline="30000" dirty="0" smtClean="0"/>
              <a:t> amplifiers”, presented at Laser Stripping Workshop, April 11, 2011.</a:t>
            </a:r>
            <a:endParaRPr lang="en-US" dirty="0"/>
          </a:p>
        </p:txBody>
      </p:sp>
      <p:grpSp>
        <p:nvGrpSpPr>
          <p:cNvPr id="6" name="Group 26"/>
          <p:cNvGrpSpPr/>
          <p:nvPr/>
        </p:nvGrpSpPr>
        <p:grpSpPr>
          <a:xfrm>
            <a:off x="1359725" y="3529940"/>
            <a:ext cx="5936673" cy="2387929"/>
            <a:chOff x="552203" y="3529941"/>
            <a:chExt cx="5936673" cy="2387929"/>
          </a:xfrm>
        </p:grpSpPr>
        <p:sp>
          <p:nvSpPr>
            <p:cNvPr id="7" name="Cube 6"/>
            <p:cNvSpPr/>
            <p:nvPr/>
          </p:nvSpPr>
          <p:spPr>
            <a:xfrm>
              <a:off x="3945576" y="3910941"/>
              <a:ext cx="1371600" cy="762000"/>
            </a:xfrm>
            <a:prstGeom prst="cube">
              <a:avLst/>
            </a:prstGeom>
            <a:solidFill>
              <a:srgbClr val="00B0F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Amplifier Module</a:t>
              </a:r>
              <a:endParaRPr lang="en-US" dirty="0"/>
            </a:p>
          </p:txBody>
        </p:sp>
        <p:sp>
          <p:nvSpPr>
            <p:cNvPr id="8" name="Cube 7"/>
            <p:cNvSpPr/>
            <p:nvPr/>
          </p:nvSpPr>
          <p:spPr>
            <a:xfrm>
              <a:off x="552203" y="4194623"/>
              <a:ext cx="1447800" cy="304800"/>
            </a:xfrm>
            <a:prstGeom prst="cub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Source Laser</a:t>
              </a:r>
              <a:endParaRPr lang="en-US" sz="1000" dirty="0"/>
            </a:p>
          </p:txBody>
        </p:sp>
        <p:sp>
          <p:nvSpPr>
            <p:cNvPr id="9" name="TextBox 8"/>
            <p:cNvSpPr txBox="1"/>
            <p:nvPr/>
          </p:nvSpPr>
          <p:spPr>
            <a:xfrm>
              <a:off x="4021776" y="3529941"/>
              <a:ext cx="1317990" cy="369332"/>
            </a:xfrm>
            <a:prstGeom prst="rect">
              <a:avLst/>
            </a:prstGeom>
            <a:noFill/>
          </p:spPr>
          <p:txBody>
            <a:bodyPr wrap="none" rtlCol="0">
              <a:spAutoFit/>
            </a:bodyPr>
            <a:lstStyle/>
            <a:p>
              <a:r>
                <a:rPr lang="en-US" dirty="0" smtClean="0"/>
                <a:t>RBA20-1P1</a:t>
              </a:r>
              <a:endParaRPr lang="en-US" dirty="0"/>
            </a:p>
          </p:txBody>
        </p:sp>
        <p:sp>
          <p:nvSpPr>
            <p:cNvPr id="10" name="Right Arrow 9"/>
            <p:cNvSpPr/>
            <p:nvPr/>
          </p:nvSpPr>
          <p:spPr>
            <a:xfrm flipV="1">
              <a:off x="2000003" y="4358046"/>
              <a:ext cx="1895103" cy="45719"/>
            </a:xfrm>
            <a:prstGeom prst="rightArrow">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ube 12"/>
            <p:cNvSpPr/>
            <p:nvPr/>
          </p:nvSpPr>
          <p:spPr>
            <a:xfrm>
              <a:off x="3852553" y="5155870"/>
              <a:ext cx="1371600" cy="762000"/>
            </a:xfrm>
            <a:prstGeom prst="cube">
              <a:avLst/>
            </a:prstGeom>
            <a:solidFill>
              <a:srgbClr val="00B0F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Amplifier Module</a:t>
              </a:r>
              <a:endParaRPr lang="en-US" dirty="0"/>
            </a:p>
          </p:txBody>
        </p:sp>
        <p:sp>
          <p:nvSpPr>
            <p:cNvPr id="14" name="TextBox 13"/>
            <p:cNvSpPr txBox="1"/>
            <p:nvPr/>
          </p:nvSpPr>
          <p:spPr>
            <a:xfrm>
              <a:off x="3928753" y="4774870"/>
              <a:ext cx="1564852" cy="369332"/>
            </a:xfrm>
            <a:prstGeom prst="rect">
              <a:avLst/>
            </a:prstGeom>
            <a:noFill/>
          </p:spPr>
          <p:txBody>
            <a:bodyPr wrap="none" rtlCol="0">
              <a:spAutoFit/>
            </a:bodyPr>
            <a:lstStyle/>
            <a:p>
              <a:r>
                <a:rPr lang="en-US" dirty="0" smtClean="0"/>
                <a:t>REA4006-1P1</a:t>
              </a:r>
              <a:endParaRPr lang="en-US" dirty="0"/>
            </a:p>
          </p:txBody>
        </p:sp>
        <p:sp>
          <p:nvSpPr>
            <p:cNvPr id="21" name="Right Arrow 20"/>
            <p:cNvSpPr/>
            <p:nvPr/>
          </p:nvSpPr>
          <p:spPr>
            <a:xfrm flipV="1">
              <a:off x="5237017" y="5430983"/>
              <a:ext cx="1048986" cy="209798"/>
            </a:xfrm>
            <a:prstGeom prst="rightArrow">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Bent Arrow 21"/>
            <p:cNvSpPr/>
            <p:nvPr/>
          </p:nvSpPr>
          <p:spPr>
            <a:xfrm rot="10800000" flipH="1">
              <a:off x="2438400" y="5177641"/>
              <a:ext cx="1385454" cy="463138"/>
            </a:xfrm>
            <a:prstGeom prst="bentArrow">
              <a:avLst>
                <a:gd name="adj1" fmla="val 5424"/>
                <a:gd name="adj2" fmla="val 6655"/>
                <a:gd name="adj3" fmla="val 8467"/>
                <a:gd name="adj4" fmla="val 16412"/>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Bent Arrow 22"/>
            <p:cNvSpPr/>
            <p:nvPr/>
          </p:nvSpPr>
          <p:spPr>
            <a:xfrm rot="5400000" flipV="1">
              <a:off x="2156100" y="4690491"/>
              <a:ext cx="706118" cy="196933"/>
            </a:xfrm>
            <a:prstGeom prst="bentArrow">
              <a:avLst>
                <a:gd name="adj1" fmla="val 18696"/>
                <a:gd name="adj2" fmla="val 17170"/>
                <a:gd name="adj3" fmla="val 30811"/>
                <a:gd name="adj4" fmla="val 16412"/>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ight Arrow 23"/>
            <p:cNvSpPr/>
            <p:nvPr/>
          </p:nvSpPr>
          <p:spPr>
            <a:xfrm flipH="1" flipV="1">
              <a:off x="2678876" y="4424881"/>
              <a:ext cx="1219200" cy="76200"/>
            </a:xfrm>
            <a:prstGeom prst="rightArrow">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eft-Right Arrow 24"/>
            <p:cNvSpPr/>
            <p:nvPr/>
          </p:nvSpPr>
          <p:spPr>
            <a:xfrm>
              <a:off x="5269676" y="4251366"/>
              <a:ext cx="1143000" cy="152400"/>
            </a:xfrm>
            <a:prstGeom prst="leftRightArrow">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412676" y="4098966"/>
              <a:ext cx="76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Modeling Output</a:t>
            </a:r>
            <a:endParaRPr lang="en-US" dirty="0"/>
          </a:p>
        </p:txBody>
      </p:sp>
      <p:sp>
        <p:nvSpPr>
          <p:cNvPr id="3" name="Content Placeholder 2"/>
          <p:cNvSpPr>
            <a:spLocks noGrp="1"/>
          </p:cNvSpPr>
          <p:nvPr>
            <p:ph idx="1"/>
          </p:nvPr>
        </p:nvSpPr>
        <p:spPr>
          <a:xfrm>
            <a:off x="304800" y="1402081"/>
            <a:ext cx="8382000" cy="2100244"/>
          </a:xfrm>
        </p:spPr>
        <p:txBody>
          <a:bodyPr>
            <a:normAutofit fontScale="85000" lnSpcReduction="20000"/>
          </a:bodyPr>
          <a:lstStyle/>
          <a:p>
            <a:r>
              <a:rPr lang="en-US" dirty="0" smtClean="0"/>
              <a:t>The biggest challenge is generating pulse trains with equal output energies</a:t>
            </a:r>
          </a:p>
          <a:p>
            <a:pPr lvl="1"/>
            <a:r>
              <a:rPr lang="en-US" dirty="0" smtClean="0"/>
              <a:t>Becomes more difficult with more ‘layers’</a:t>
            </a:r>
          </a:p>
          <a:p>
            <a:r>
              <a:rPr lang="en-US" dirty="0" smtClean="0"/>
              <a:t>Modeled Example:</a:t>
            </a:r>
          </a:p>
          <a:p>
            <a:pPr lvl="1"/>
            <a:r>
              <a:rPr lang="en-US" dirty="0" smtClean="0"/>
              <a:t>Input laser pulse train is characterized by 12ns pulses, 100µJ, 10kHz repetition rate.</a:t>
            </a:r>
          </a:p>
          <a:p>
            <a:pPr lvl="1"/>
            <a:r>
              <a:rPr lang="en-US" dirty="0" smtClean="0"/>
              <a:t>The macro-pulse is 1ms long and repeats at 2Hz.</a:t>
            </a:r>
          </a:p>
          <a:p>
            <a:pPr lvl="1"/>
            <a:r>
              <a:rPr lang="en-US" dirty="0" smtClean="0"/>
              <a:t>The amplifier is a REA6308-2P200.</a:t>
            </a:r>
          </a:p>
          <a:p>
            <a:pPr lvl="1"/>
            <a:r>
              <a:rPr lang="en-US" dirty="0" smtClean="0"/>
              <a:t>How long before optical pulses arrive should the current pulse begin?</a:t>
            </a:r>
          </a:p>
        </p:txBody>
      </p:sp>
      <p:sp>
        <p:nvSpPr>
          <p:cNvPr id="4" name="Slide Number Placeholder 3"/>
          <p:cNvSpPr>
            <a:spLocks noGrp="1"/>
          </p:cNvSpPr>
          <p:nvPr>
            <p:ph type="sldNum" sz="quarter" idx="11"/>
          </p:nvPr>
        </p:nvSpPr>
        <p:spPr/>
        <p:txBody>
          <a:bodyPr/>
          <a:lstStyle/>
          <a:p>
            <a:fld id="{F6EFC63E-F8D9-44BB-A462-AC735E845F95}" type="slidenum">
              <a:rPr lang="en-US" smtClean="0"/>
              <a:pPr/>
              <a:t>22</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380011" y="3466598"/>
            <a:ext cx="4073843" cy="2963609"/>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4579731" y="3477798"/>
            <a:ext cx="4078319" cy="296808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Right….</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23</a:t>
            </a:fld>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1041762" y="1330511"/>
            <a:ext cx="6962207" cy="5064814"/>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way to smooth output</a:t>
            </a:r>
            <a:endParaRPr lang="en-US" dirty="0"/>
          </a:p>
        </p:txBody>
      </p:sp>
      <p:sp>
        <p:nvSpPr>
          <p:cNvPr id="3" name="Content Placeholder 2"/>
          <p:cNvSpPr>
            <a:spLocks noGrp="1"/>
          </p:cNvSpPr>
          <p:nvPr>
            <p:ph idx="1"/>
          </p:nvPr>
        </p:nvSpPr>
        <p:spPr>
          <a:xfrm>
            <a:off x="304801" y="1402080"/>
            <a:ext cx="4837216" cy="4524333"/>
          </a:xfrm>
        </p:spPr>
        <p:txBody>
          <a:bodyPr/>
          <a:lstStyle/>
          <a:p>
            <a:r>
              <a:rPr lang="en-US" dirty="0" smtClean="0"/>
              <a:t>NGCEO is currently developing the software necessary to shape the current pulses in our drivers</a:t>
            </a:r>
          </a:p>
          <a:p>
            <a:r>
              <a:rPr lang="en-US" dirty="0" smtClean="0"/>
              <a:t>Pulse shape supplied to driver via RS-232</a:t>
            </a:r>
          </a:p>
          <a:p>
            <a:r>
              <a:rPr lang="en-US" dirty="0" smtClean="0"/>
              <a:t>~ 350 current values per pulse</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24</a:t>
            </a:fld>
            <a:endParaRPr lang="en-US"/>
          </a:p>
        </p:txBody>
      </p:sp>
      <p:pic>
        <p:nvPicPr>
          <p:cNvPr id="54274" name="Picture 2" descr="Laser Diode Drivers">
            <a:hlinkClick r:id="rId2" tooltip="Laser Diode Drivers"/>
          </p:cNvPr>
          <p:cNvPicPr>
            <a:picLocks noChangeAspect="1" noChangeArrowheads="1"/>
          </p:cNvPicPr>
          <p:nvPr/>
        </p:nvPicPr>
        <p:blipFill>
          <a:blip r:embed="rId3" cstate="print"/>
          <a:srcRect/>
          <a:stretch>
            <a:fillRect/>
          </a:stretch>
        </p:blipFill>
        <p:spPr bwMode="auto">
          <a:xfrm>
            <a:off x="5265839" y="1664050"/>
            <a:ext cx="3406963" cy="218355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US" dirty="0" smtClean="0"/>
              <a:t>Example Lasers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cstate="print"/>
          <a:srcRect/>
          <a:stretch>
            <a:fillRect/>
          </a:stretch>
        </p:blipFill>
        <p:spPr bwMode="auto">
          <a:xfrm>
            <a:off x="280988" y="1852552"/>
            <a:ext cx="2197059" cy="3538845"/>
          </a:xfrm>
          <a:prstGeom prst="rect">
            <a:avLst/>
          </a:prstGeom>
          <a:noFill/>
          <a:ln w="9525">
            <a:noFill/>
            <a:miter lim="800000"/>
            <a:headEnd/>
            <a:tailEnd/>
          </a:ln>
        </p:spPr>
      </p:pic>
      <p:pic>
        <p:nvPicPr>
          <p:cNvPr id="2053" name="Picture 5"/>
          <p:cNvPicPr>
            <a:picLocks noChangeAspect="1" noChangeArrowheads="1"/>
          </p:cNvPicPr>
          <p:nvPr/>
        </p:nvPicPr>
        <p:blipFill>
          <a:blip r:embed="rId3" cstate="print"/>
          <a:srcRect/>
          <a:stretch>
            <a:fillRect/>
          </a:stretch>
        </p:blipFill>
        <p:spPr bwMode="auto">
          <a:xfrm>
            <a:off x="5599993" y="2980707"/>
            <a:ext cx="3544007" cy="1945266"/>
          </a:xfrm>
          <a:prstGeom prst="rect">
            <a:avLst/>
          </a:prstGeom>
          <a:noFill/>
          <a:ln w="9525">
            <a:noFill/>
            <a:miter lim="800000"/>
            <a:headEnd/>
            <a:tailEnd/>
          </a:ln>
        </p:spPr>
      </p:pic>
      <p:pic>
        <p:nvPicPr>
          <p:cNvPr id="2052" name="Picture 4" descr="Laser Capabilities">
            <a:hlinkClick r:id="rId4" tooltip="Laser Capabilities"/>
          </p:cNvPr>
          <p:cNvPicPr>
            <a:picLocks noChangeAspect="1" noChangeArrowheads="1"/>
          </p:cNvPicPr>
          <p:nvPr/>
        </p:nvPicPr>
        <p:blipFill>
          <a:blip r:embed="rId5" cstate="print"/>
          <a:srcRect/>
          <a:stretch>
            <a:fillRect/>
          </a:stretch>
        </p:blipFill>
        <p:spPr bwMode="auto">
          <a:xfrm>
            <a:off x="3382840" y="1070283"/>
            <a:ext cx="2095500" cy="1343026"/>
          </a:xfrm>
          <a:prstGeom prst="rect">
            <a:avLst/>
          </a:prstGeom>
          <a:noFill/>
        </p:spPr>
      </p:pic>
      <p:sp>
        <p:nvSpPr>
          <p:cNvPr id="2" name="Title 1"/>
          <p:cNvSpPr>
            <a:spLocks noGrp="1"/>
          </p:cNvSpPr>
          <p:nvPr>
            <p:ph type="title"/>
          </p:nvPr>
        </p:nvSpPr>
        <p:spPr/>
        <p:txBody>
          <a:bodyPr/>
          <a:lstStyle/>
          <a:p>
            <a:r>
              <a:rPr lang="en-US" dirty="0" smtClean="0"/>
              <a:t>Example Lasers</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26</a:t>
            </a:fld>
            <a:endParaRPr lang="en-US"/>
          </a:p>
        </p:txBody>
      </p:sp>
      <p:sp>
        <p:nvSpPr>
          <p:cNvPr id="5" name="Quad Arrow 4"/>
          <p:cNvSpPr/>
          <p:nvPr/>
        </p:nvSpPr>
        <p:spPr>
          <a:xfrm>
            <a:off x="2078181" y="2006928"/>
            <a:ext cx="4785755" cy="3990111"/>
          </a:xfrm>
          <a:prstGeom prst="quadArrow">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3" descr="\\ngceo\common\Product Photos\Modules\REA Series.tif"/>
          <p:cNvPicPr>
            <a:picLocks noChangeAspect="1" noChangeArrowheads="1"/>
          </p:cNvPicPr>
          <p:nvPr/>
        </p:nvPicPr>
        <p:blipFill>
          <a:blip r:embed="rId6" cstate="print"/>
          <a:srcRect/>
          <a:stretch>
            <a:fillRect/>
          </a:stretch>
        </p:blipFill>
        <p:spPr bwMode="auto">
          <a:xfrm>
            <a:off x="3049979" y="3137066"/>
            <a:ext cx="2803303" cy="1779319"/>
          </a:xfrm>
          <a:prstGeom prst="rect">
            <a:avLst/>
          </a:prstGeom>
          <a:noFill/>
        </p:spPr>
      </p:pic>
      <p:sp>
        <p:nvSpPr>
          <p:cNvPr id="9" name="TextBox 8"/>
          <p:cNvSpPr txBox="1"/>
          <p:nvPr/>
        </p:nvSpPr>
        <p:spPr>
          <a:xfrm>
            <a:off x="5462650" y="1318161"/>
            <a:ext cx="2694969" cy="584775"/>
          </a:xfrm>
          <a:prstGeom prst="rect">
            <a:avLst/>
          </a:prstGeom>
          <a:noFill/>
        </p:spPr>
        <p:txBody>
          <a:bodyPr wrap="none" rtlCol="0">
            <a:spAutoFit/>
          </a:bodyPr>
          <a:lstStyle/>
          <a:p>
            <a:r>
              <a:rPr lang="en-US" sz="1600" dirty="0" smtClean="0">
                <a:latin typeface="Arial" pitchFamily="34" charset="0"/>
                <a:cs typeface="Arial" pitchFamily="34" charset="0"/>
              </a:rPr>
              <a:t>Mine Detection Laser</a:t>
            </a:r>
          </a:p>
          <a:p>
            <a:r>
              <a:rPr lang="en-US" sz="1600" dirty="0" smtClean="0">
                <a:latin typeface="Arial" pitchFamily="34" charset="0"/>
                <a:cs typeface="Arial" pitchFamily="34" charset="0"/>
              </a:rPr>
              <a:t>- Helicopter platform (Navy)</a:t>
            </a:r>
            <a:endParaRPr lang="en-US" sz="1600" dirty="0">
              <a:latin typeface="Arial" pitchFamily="34" charset="0"/>
              <a:cs typeface="Arial" pitchFamily="34" charset="0"/>
            </a:endParaRPr>
          </a:p>
        </p:txBody>
      </p:sp>
      <p:sp>
        <p:nvSpPr>
          <p:cNvPr id="11" name="TextBox 10"/>
          <p:cNvSpPr txBox="1"/>
          <p:nvPr/>
        </p:nvSpPr>
        <p:spPr>
          <a:xfrm>
            <a:off x="6305797" y="4963885"/>
            <a:ext cx="2680542" cy="1077218"/>
          </a:xfrm>
          <a:prstGeom prst="rect">
            <a:avLst/>
          </a:prstGeom>
          <a:noFill/>
        </p:spPr>
        <p:txBody>
          <a:bodyPr wrap="none" rtlCol="0">
            <a:spAutoFit/>
          </a:bodyPr>
          <a:lstStyle/>
          <a:p>
            <a:r>
              <a:rPr lang="en-US" sz="1600" dirty="0" smtClean="0">
                <a:latin typeface="Arial" pitchFamily="34" charset="0"/>
                <a:cs typeface="Arial" pitchFamily="34" charset="0"/>
              </a:rPr>
              <a:t>DPSS EO Q-switched laser</a:t>
            </a:r>
          </a:p>
          <a:p>
            <a:r>
              <a:rPr lang="en-US" sz="1600" dirty="0" smtClean="0">
                <a:latin typeface="Arial" pitchFamily="34" charset="0"/>
                <a:cs typeface="Arial" pitchFamily="34" charset="0"/>
              </a:rPr>
              <a:t>~ 8ns pulse width</a:t>
            </a:r>
          </a:p>
          <a:p>
            <a:r>
              <a:rPr lang="en-US" sz="1600" dirty="0" smtClean="0">
                <a:latin typeface="Arial" pitchFamily="34" charset="0"/>
                <a:cs typeface="Arial" pitchFamily="34" charset="0"/>
              </a:rPr>
              <a:t>~ 350mJ IR</a:t>
            </a:r>
          </a:p>
          <a:p>
            <a:r>
              <a:rPr lang="en-US" sz="1600" dirty="0" smtClean="0">
                <a:latin typeface="Arial" pitchFamily="34" charset="0"/>
                <a:cs typeface="Arial" pitchFamily="34" charset="0"/>
              </a:rPr>
              <a:t>~ 110Hz</a:t>
            </a:r>
            <a:endParaRPr lang="en-US" sz="1600" dirty="0">
              <a:latin typeface="Arial" pitchFamily="34" charset="0"/>
              <a:cs typeface="Arial" pitchFamily="34" charset="0"/>
            </a:endParaRPr>
          </a:p>
        </p:txBody>
      </p:sp>
      <p:sp>
        <p:nvSpPr>
          <p:cNvPr id="14" name="TextBox 13"/>
          <p:cNvSpPr txBox="1"/>
          <p:nvPr/>
        </p:nvSpPr>
        <p:spPr>
          <a:xfrm>
            <a:off x="3206338" y="6168526"/>
            <a:ext cx="2502608" cy="523220"/>
          </a:xfrm>
          <a:prstGeom prst="rect">
            <a:avLst/>
          </a:prstGeom>
          <a:noFill/>
        </p:spPr>
        <p:txBody>
          <a:bodyPr wrap="none" rtlCol="0">
            <a:spAutoFit/>
          </a:bodyPr>
          <a:lstStyle/>
          <a:p>
            <a:r>
              <a:rPr lang="en-US" sz="2800" dirty="0" smtClean="0">
                <a:latin typeface="Arial" pitchFamily="34" charset="0"/>
                <a:cs typeface="Arial" pitchFamily="34" charset="0"/>
              </a:rPr>
              <a:t>External Sales</a:t>
            </a:r>
            <a:endParaRPr lang="en-US" sz="2800" dirty="0">
              <a:latin typeface="Arial" pitchFamily="34" charset="0"/>
              <a:cs typeface="Arial" pitchFamily="34" charset="0"/>
            </a:endParaRPr>
          </a:p>
        </p:txBody>
      </p:sp>
      <p:sp>
        <p:nvSpPr>
          <p:cNvPr id="15" name="TextBox 14"/>
          <p:cNvSpPr txBox="1"/>
          <p:nvPr/>
        </p:nvSpPr>
        <p:spPr>
          <a:xfrm>
            <a:off x="285008" y="5628904"/>
            <a:ext cx="2669192" cy="830997"/>
          </a:xfrm>
          <a:prstGeom prst="rect">
            <a:avLst/>
          </a:prstGeom>
          <a:noFill/>
        </p:spPr>
        <p:txBody>
          <a:bodyPr wrap="none" rtlCol="0">
            <a:spAutoFit/>
          </a:bodyPr>
          <a:lstStyle/>
          <a:p>
            <a:r>
              <a:rPr lang="en-US" sz="1600" dirty="0" smtClean="0">
                <a:latin typeface="Arial" pitchFamily="34" charset="0"/>
                <a:cs typeface="Arial" pitchFamily="34" charset="0"/>
              </a:rPr>
              <a:t>DPSS AO Q-switched laser</a:t>
            </a:r>
          </a:p>
          <a:p>
            <a:r>
              <a:rPr lang="en-US" sz="1600" dirty="0" smtClean="0">
                <a:latin typeface="Arial" pitchFamily="34" charset="0"/>
                <a:cs typeface="Arial" pitchFamily="34" charset="0"/>
              </a:rPr>
              <a:t>~ 100ns pulse width</a:t>
            </a:r>
          </a:p>
          <a:p>
            <a:r>
              <a:rPr lang="en-US" sz="1600" dirty="0" smtClean="0">
                <a:latin typeface="Arial" pitchFamily="34" charset="0"/>
                <a:cs typeface="Arial" pitchFamily="34" charset="0"/>
              </a:rPr>
              <a:t>20-400W @ 10kHz</a:t>
            </a:r>
            <a:endParaRPr lang="en-US" sz="1600" dirty="0">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AO Q-Switched IR Lasers</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27</a:t>
            </a:fld>
            <a:endParaRPr lang="en-US"/>
          </a:p>
        </p:txBody>
      </p:sp>
      <p:graphicFrame>
        <p:nvGraphicFramePr>
          <p:cNvPr id="5" name="Table 4"/>
          <p:cNvGraphicFramePr>
            <a:graphicFrameLocks noGrp="1"/>
          </p:cNvGraphicFramePr>
          <p:nvPr/>
        </p:nvGraphicFramePr>
        <p:xfrm>
          <a:off x="926275" y="1729509"/>
          <a:ext cx="7097486" cy="3510280"/>
        </p:xfrm>
        <a:graphic>
          <a:graphicData uri="http://schemas.openxmlformats.org/drawingml/2006/table">
            <a:tbl>
              <a:tblPr firstRow="1" bandRow="1">
                <a:tableStyleId>{5C22544A-7EE6-4342-B048-85BDC9FD1C3A}</a:tableStyleId>
              </a:tblPr>
              <a:tblGrid>
                <a:gridCol w="1626919"/>
                <a:gridCol w="1591293"/>
                <a:gridCol w="1175657"/>
                <a:gridCol w="1187533"/>
                <a:gridCol w="1516084"/>
              </a:tblGrid>
              <a:tr h="370840">
                <a:tc>
                  <a:txBody>
                    <a:bodyPr/>
                    <a:lstStyle/>
                    <a:p>
                      <a:r>
                        <a:rPr lang="en-US" dirty="0" smtClean="0"/>
                        <a:t>Model</a:t>
                      </a:r>
                      <a:endParaRPr lang="en-US" dirty="0"/>
                    </a:p>
                  </a:txBody>
                  <a:tcPr/>
                </a:tc>
                <a:tc>
                  <a:txBody>
                    <a:bodyPr/>
                    <a:lstStyle/>
                    <a:p>
                      <a:r>
                        <a:rPr lang="en-US" dirty="0" smtClean="0"/>
                        <a:t>Repetition Rate Range</a:t>
                      </a:r>
                      <a:r>
                        <a:rPr lang="en-US" baseline="0" dirty="0" smtClean="0"/>
                        <a:t> (kHz)</a:t>
                      </a:r>
                      <a:endParaRPr lang="en-US" dirty="0"/>
                    </a:p>
                  </a:txBody>
                  <a:tcPr/>
                </a:tc>
                <a:tc>
                  <a:txBody>
                    <a:bodyPr/>
                    <a:lstStyle/>
                    <a:p>
                      <a:r>
                        <a:rPr lang="en-US" dirty="0" smtClean="0"/>
                        <a:t>Average Power (W)</a:t>
                      </a:r>
                      <a:endParaRPr lang="en-US" dirty="0"/>
                    </a:p>
                  </a:txBody>
                  <a:tcPr/>
                </a:tc>
                <a:tc>
                  <a:txBody>
                    <a:bodyPr/>
                    <a:lstStyle/>
                    <a:p>
                      <a:r>
                        <a:rPr lang="en-US" dirty="0" smtClean="0"/>
                        <a:t>Pulse Width (ns)</a:t>
                      </a:r>
                      <a:endParaRPr lang="en-US" dirty="0"/>
                    </a:p>
                  </a:txBody>
                  <a:tcPr/>
                </a:tc>
                <a:tc>
                  <a:txBody>
                    <a:bodyPr/>
                    <a:lstStyle/>
                    <a:p>
                      <a:r>
                        <a:rPr lang="en-US" dirty="0" smtClean="0"/>
                        <a:t>M</a:t>
                      </a:r>
                      <a:r>
                        <a:rPr lang="en-US" baseline="30000" dirty="0" smtClean="0"/>
                        <a:t>2</a:t>
                      </a:r>
                      <a:endParaRPr lang="en-US" baseline="30000" dirty="0"/>
                    </a:p>
                  </a:txBody>
                  <a:tcPr/>
                </a:tc>
              </a:tr>
              <a:tr h="370840">
                <a:tc>
                  <a:txBody>
                    <a:bodyPr/>
                    <a:lstStyle/>
                    <a:p>
                      <a:r>
                        <a:rPr lang="en-US" dirty="0" smtClean="0"/>
                        <a:t>PA-20-QTI</a:t>
                      </a:r>
                      <a:endParaRPr lang="en-US" dirty="0"/>
                    </a:p>
                  </a:txBody>
                  <a:tcPr/>
                </a:tc>
                <a:tc>
                  <a:txBody>
                    <a:bodyPr/>
                    <a:lstStyle/>
                    <a:p>
                      <a:r>
                        <a:rPr lang="en-US" dirty="0" smtClean="0"/>
                        <a:t>5-30</a:t>
                      </a:r>
                      <a:endParaRPr lang="en-US" dirty="0"/>
                    </a:p>
                  </a:txBody>
                  <a:tcPr/>
                </a:tc>
                <a:tc>
                  <a:txBody>
                    <a:bodyPr/>
                    <a:lstStyle/>
                    <a:p>
                      <a:r>
                        <a:rPr lang="en-US" dirty="0" smtClean="0"/>
                        <a:t>20</a:t>
                      </a:r>
                      <a:endParaRPr lang="en-US" dirty="0"/>
                    </a:p>
                  </a:txBody>
                  <a:tcPr/>
                </a:tc>
                <a:tc>
                  <a:txBody>
                    <a:bodyPr/>
                    <a:lstStyle/>
                    <a:p>
                      <a:r>
                        <a:rPr lang="en-US" dirty="0" smtClean="0"/>
                        <a:t>&lt; 100</a:t>
                      </a:r>
                      <a:endParaRPr lang="en-US" dirty="0"/>
                    </a:p>
                  </a:txBody>
                  <a:tcPr/>
                </a:tc>
                <a:tc>
                  <a:txBody>
                    <a:bodyPr/>
                    <a:lstStyle/>
                    <a:p>
                      <a:r>
                        <a:rPr lang="en-US" dirty="0" smtClean="0"/>
                        <a:t>&lt; 1.3</a:t>
                      </a:r>
                      <a:endParaRPr lang="en-US" dirty="0"/>
                    </a:p>
                  </a:txBody>
                  <a:tcPr/>
                </a:tc>
              </a:tr>
              <a:tr h="370840">
                <a:tc>
                  <a:txBody>
                    <a:bodyPr/>
                    <a:lstStyle/>
                    <a:p>
                      <a:r>
                        <a:rPr lang="en-US" dirty="0" smtClean="0"/>
                        <a:t>PA-35-QMI</a:t>
                      </a:r>
                      <a:endParaRPr lang="en-US" dirty="0"/>
                    </a:p>
                  </a:txBody>
                  <a:tcPr/>
                </a:tc>
                <a:tc>
                  <a:txBody>
                    <a:bodyPr/>
                    <a:lstStyle/>
                    <a:p>
                      <a:r>
                        <a:rPr lang="en-US" dirty="0" smtClean="0"/>
                        <a:t>5-50</a:t>
                      </a:r>
                      <a:endParaRPr lang="en-US" dirty="0"/>
                    </a:p>
                  </a:txBody>
                  <a:tcPr/>
                </a:tc>
                <a:tc>
                  <a:txBody>
                    <a:bodyPr/>
                    <a:lstStyle/>
                    <a:p>
                      <a:r>
                        <a:rPr lang="en-US" dirty="0" smtClean="0"/>
                        <a:t>35</a:t>
                      </a:r>
                      <a:endParaRPr lang="en-US" dirty="0"/>
                    </a:p>
                  </a:txBody>
                  <a:tcPr/>
                </a:tc>
                <a:tc>
                  <a:txBody>
                    <a:bodyPr/>
                    <a:lstStyle/>
                    <a:p>
                      <a:r>
                        <a:rPr lang="en-US" dirty="0" smtClean="0"/>
                        <a:t>&lt; 200</a:t>
                      </a:r>
                      <a:endParaRPr lang="en-US" dirty="0"/>
                    </a:p>
                  </a:txBody>
                  <a:tcPr/>
                </a:tc>
                <a:tc>
                  <a:txBody>
                    <a:bodyPr/>
                    <a:lstStyle/>
                    <a:p>
                      <a:r>
                        <a:rPr lang="en-US" dirty="0" smtClean="0"/>
                        <a:t>&lt; 6</a:t>
                      </a:r>
                      <a:endParaRPr lang="en-US" dirty="0"/>
                    </a:p>
                  </a:txBody>
                  <a:tcPr/>
                </a:tc>
              </a:tr>
              <a:tr h="370840">
                <a:tc>
                  <a:txBody>
                    <a:bodyPr/>
                    <a:lstStyle/>
                    <a:p>
                      <a:r>
                        <a:rPr lang="en-US" dirty="0" smtClean="0"/>
                        <a:t>PA-50-QMI</a:t>
                      </a:r>
                      <a:endParaRPr lang="en-US" dirty="0"/>
                    </a:p>
                  </a:txBody>
                  <a:tcPr/>
                </a:tc>
                <a:tc>
                  <a:txBody>
                    <a:bodyPr/>
                    <a:lstStyle/>
                    <a:p>
                      <a:r>
                        <a:rPr lang="en-US" dirty="0" smtClean="0"/>
                        <a:t>5-50</a:t>
                      </a:r>
                      <a:endParaRPr lang="en-US" dirty="0"/>
                    </a:p>
                  </a:txBody>
                  <a:tcPr/>
                </a:tc>
                <a:tc>
                  <a:txBody>
                    <a:bodyPr/>
                    <a:lstStyle/>
                    <a:p>
                      <a:r>
                        <a:rPr lang="en-US" dirty="0" smtClean="0"/>
                        <a:t>50</a:t>
                      </a:r>
                      <a:endParaRPr lang="en-US" dirty="0"/>
                    </a:p>
                  </a:txBody>
                  <a:tcPr/>
                </a:tc>
                <a:tc>
                  <a:txBody>
                    <a:bodyPr/>
                    <a:lstStyle/>
                    <a:p>
                      <a:r>
                        <a:rPr lang="en-US" dirty="0" smtClean="0"/>
                        <a:t>&lt; 200</a:t>
                      </a:r>
                      <a:endParaRPr lang="en-US" dirty="0"/>
                    </a:p>
                  </a:txBody>
                  <a:tcPr/>
                </a:tc>
                <a:tc>
                  <a:txBody>
                    <a:bodyPr/>
                    <a:lstStyle/>
                    <a:p>
                      <a:r>
                        <a:rPr lang="en-US" dirty="0" smtClean="0"/>
                        <a:t>&lt; 6</a:t>
                      </a:r>
                      <a:endParaRPr lang="en-US" dirty="0"/>
                    </a:p>
                  </a:txBody>
                  <a:tcPr/>
                </a:tc>
              </a:tr>
              <a:tr h="370840">
                <a:tc>
                  <a:txBody>
                    <a:bodyPr/>
                    <a:lstStyle/>
                    <a:p>
                      <a:r>
                        <a:rPr lang="en-US" dirty="0" smtClean="0"/>
                        <a:t>PA-100-QMI</a:t>
                      </a:r>
                      <a:endParaRPr lang="en-US" dirty="0"/>
                    </a:p>
                  </a:txBody>
                  <a:tcPr/>
                </a:tc>
                <a:tc>
                  <a:txBody>
                    <a:bodyPr/>
                    <a:lstStyle/>
                    <a:p>
                      <a:r>
                        <a:rPr lang="en-US" dirty="0" smtClean="0"/>
                        <a:t>5-50</a:t>
                      </a:r>
                      <a:endParaRPr lang="en-US" dirty="0"/>
                    </a:p>
                  </a:txBody>
                  <a:tcPr/>
                </a:tc>
                <a:tc>
                  <a:txBody>
                    <a:bodyPr/>
                    <a:lstStyle/>
                    <a:p>
                      <a:r>
                        <a:rPr lang="en-US" dirty="0" smtClean="0"/>
                        <a:t>100</a:t>
                      </a:r>
                      <a:endParaRPr lang="en-US" dirty="0"/>
                    </a:p>
                  </a:txBody>
                  <a:tcPr/>
                </a:tc>
                <a:tc>
                  <a:txBody>
                    <a:bodyPr/>
                    <a:lstStyle/>
                    <a:p>
                      <a:r>
                        <a:rPr lang="en-US" dirty="0" smtClean="0"/>
                        <a:t>&lt; 200</a:t>
                      </a:r>
                      <a:endParaRPr lang="en-US" dirty="0"/>
                    </a:p>
                  </a:txBody>
                  <a:tcPr/>
                </a:tc>
                <a:tc>
                  <a:txBody>
                    <a:bodyPr/>
                    <a:lstStyle/>
                    <a:p>
                      <a:r>
                        <a:rPr lang="en-US" dirty="0" smtClean="0"/>
                        <a:t>&lt; 15</a:t>
                      </a:r>
                      <a:endParaRPr lang="en-US" dirty="0"/>
                    </a:p>
                  </a:txBody>
                  <a:tcPr/>
                </a:tc>
              </a:tr>
              <a:tr h="370840">
                <a:tc>
                  <a:txBody>
                    <a:bodyPr/>
                    <a:lstStyle/>
                    <a:p>
                      <a:r>
                        <a:rPr lang="en-US" dirty="0" smtClean="0"/>
                        <a:t>PA-150-QMI</a:t>
                      </a:r>
                      <a:endParaRPr lang="en-US" dirty="0"/>
                    </a:p>
                  </a:txBody>
                  <a:tcPr/>
                </a:tc>
                <a:tc>
                  <a:txBody>
                    <a:bodyPr/>
                    <a:lstStyle/>
                    <a:p>
                      <a:r>
                        <a:rPr lang="en-US" dirty="0" smtClean="0"/>
                        <a:t>5-50</a:t>
                      </a:r>
                      <a:endParaRPr lang="en-US" dirty="0"/>
                    </a:p>
                  </a:txBody>
                  <a:tcPr/>
                </a:tc>
                <a:tc>
                  <a:txBody>
                    <a:bodyPr/>
                    <a:lstStyle/>
                    <a:p>
                      <a:r>
                        <a:rPr lang="en-US" dirty="0" smtClean="0"/>
                        <a:t>150</a:t>
                      </a:r>
                      <a:endParaRPr lang="en-US" dirty="0"/>
                    </a:p>
                  </a:txBody>
                  <a:tcPr/>
                </a:tc>
                <a:tc>
                  <a:txBody>
                    <a:bodyPr/>
                    <a:lstStyle/>
                    <a:p>
                      <a:r>
                        <a:rPr lang="en-US" dirty="0" smtClean="0"/>
                        <a:t>&lt; 200</a:t>
                      </a:r>
                      <a:endParaRPr lang="en-US" dirty="0"/>
                    </a:p>
                  </a:txBody>
                  <a:tcPr/>
                </a:tc>
                <a:tc>
                  <a:txBody>
                    <a:bodyPr/>
                    <a:lstStyle/>
                    <a:p>
                      <a:r>
                        <a:rPr lang="en-US" dirty="0" smtClean="0"/>
                        <a:t>&lt; 20</a:t>
                      </a:r>
                      <a:endParaRPr lang="en-US" dirty="0"/>
                    </a:p>
                  </a:txBody>
                  <a:tcPr/>
                </a:tc>
              </a:tr>
              <a:tr h="370840">
                <a:tc>
                  <a:txBody>
                    <a:bodyPr/>
                    <a:lstStyle/>
                    <a:p>
                      <a:r>
                        <a:rPr lang="en-US" dirty="0" smtClean="0"/>
                        <a:t>PA-200-QMI</a:t>
                      </a:r>
                      <a:endParaRPr lang="en-US" dirty="0"/>
                    </a:p>
                  </a:txBody>
                  <a:tcPr/>
                </a:tc>
                <a:tc>
                  <a:txBody>
                    <a:bodyPr/>
                    <a:lstStyle/>
                    <a:p>
                      <a:r>
                        <a:rPr lang="en-US" dirty="0" smtClean="0"/>
                        <a:t>5-50</a:t>
                      </a:r>
                      <a:endParaRPr lang="en-US" dirty="0"/>
                    </a:p>
                  </a:txBody>
                  <a:tcPr/>
                </a:tc>
                <a:tc>
                  <a:txBody>
                    <a:bodyPr/>
                    <a:lstStyle/>
                    <a:p>
                      <a:r>
                        <a:rPr lang="en-US" dirty="0" smtClean="0"/>
                        <a:t>200</a:t>
                      </a:r>
                      <a:endParaRPr lang="en-US" dirty="0"/>
                    </a:p>
                  </a:txBody>
                  <a:tcPr/>
                </a:tc>
                <a:tc>
                  <a:txBody>
                    <a:bodyPr/>
                    <a:lstStyle/>
                    <a:p>
                      <a:r>
                        <a:rPr lang="en-US" dirty="0" smtClean="0"/>
                        <a:t>&lt; 200</a:t>
                      </a:r>
                      <a:endParaRPr lang="en-US" dirty="0"/>
                    </a:p>
                  </a:txBody>
                  <a:tcPr/>
                </a:tc>
                <a:tc>
                  <a:txBody>
                    <a:bodyPr/>
                    <a:lstStyle/>
                    <a:p>
                      <a:r>
                        <a:rPr lang="en-US" dirty="0" smtClean="0"/>
                        <a:t>&lt; 20</a:t>
                      </a:r>
                      <a:endParaRPr lang="en-US" dirty="0"/>
                    </a:p>
                  </a:txBody>
                  <a:tcPr/>
                </a:tc>
              </a:tr>
              <a:tr h="370840">
                <a:tc>
                  <a:txBody>
                    <a:bodyPr/>
                    <a:lstStyle/>
                    <a:p>
                      <a:r>
                        <a:rPr lang="en-US" dirty="0" smtClean="0"/>
                        <a:t>PA-400-QMI</a:t>
                      </a:r>
                      <a:endParaRPr lang="en-US" dirty="0"/>
                    </a:p>
                  </a:txBody>
                  <a:tcPr/>
                </a:tc>
                <a:tc>
                  <a:txBody>
                    <a:bodyPr/>
                    <a:lstStyle/>
                    <a:p>
                      <a:r>
                        <a:rPr lang="en-US" dirty="0" smtClean="0"/>
                        <a:t>~ 10</a:t>
                      </a:r>
                      <a:endParaRPr lang="en-US" dirty="0"/>
                    </a:p>
                  </a:txBody>
                  <a:tcPr/>
                </a:tc>
                <a:tc>
                  <a:txBody>
                    <a:bodyPr/>
                    <a:lstStyle/>
                    <a:p>
                      <a:r>
                        <a:rPr lang="en-US" dirty="0" smtClean="0"/>
                        <a:t>400</a:t>
                      </a:r>
                      <a:endParaRPr lang="en-US" dirty="0"/>
                    </a:p>
                  </a:txBody>
                  <a:tcPr/>
                </a:tc>
                <a:tc>
                  <a:txBody>
                    <a:bodyPr/>
                    <a:lstStyle/>
                    <a:p>
                      <a:r>
                        <a:rPr lang="en-US" dirty="0" smtClean="0"/>
                        <a:t>&lt; 220</a:t>
                      </a:r>
                      <a:endParaRPr lang="en-US" dirty="0"/>
                    </a:p>
                  </a:txBody>
                  <a:tcPr/>
                </a:tc>
                <a:tc>
                  <a:txBody>
                    <a:bodyPr/>
                    <a:lstStyle/>
                    <a:p>
                      <a:r>
                        <a:rPr lang="en-US" dirty="0" smtClean="0"/>
                        <a:t>&lt; 37</a:t>
                      </a:r>
                      <a:endParaRPr lang="en-US" dirty="0"/>
                    </a:p>
                  </a:txBody>
                  <a:tcPr/>
                </a:tc>
              </a:tr>
            </a:tbl>
          </a:graphicData>
        </a:graphic>
      </p:graphicFrame>
      <p:sp>
        <p:nvSpPr>
          <p:cNvPr id="6" name="TextBox 5"/>
          <p:cNvSpPr txBox="1"/>
          <p:nvPr/>
        </p:nvSpPr>
        <p:spPr>
          <a:xfrm>
            <a:off x="2660073" y="5391398"/>
            <a:ext cx="3722494" cy="1323439"/>
          </a:xfrm>
          <a:prstGeom prst="rect">
            <a:avLst/>
          </a:prstGeom>
          <a:noFill/>
        </p:spPr>
        <p:txBody>
          <a:bodyPr wrap="none" rtlCol="0">
            <a:spAutoFit/>
          </a:bodyPr>
          <a:lstStyle/>
          <a:p>
            <a:pPr>
              <a:buFont typeface="Arial" pitchFamily="34" charset="0"/>
              <a:buChar char="•"/>
            </a:pPr>
            <a:r>
              <a:rPr lang="en-US" sz="1600" dirty="0" smtClean="0">
                <a:latin typeface="Arial" pitchFamily="34" charset="0"/>
                <a:cs typeface="Arial" pitchFamily="34" charset="0"/>
              </a:rPr>
              <a:t>  CW pumped, AO Q-switched</a:t>
            </a:r>
          </a:p>
          <a:p>
            <a:pPr>
              <a:buFont typeface="Arial" pitchFamily="34" charset="0"/>
              <a:buChar char="•"/>
            </a:pPr>
            <a:r>
              <a:rPr lang="en-US" sz="1600" dirty="0" smtClean="0">
                <a:latin typeface="Arial" pitchFamily="34" charset="0"/>
                <a:cs typeface="Arial" pitchFamily="34" charset="0"/>
              </a:rPr>
              <a:t>  Low gain, high average power</a:t>
            </a:r>
          </a:p>
          <a:p>
            <a:pPr>
              <a:buFont typeface="Arial" pitchFamily="34" charset="0"/>
              <a:buChar char="•"/>
            </a:pPr>
            <a:r>
              <a:rPr lang="en-US" sz="1600" dirty="0" smtClean="0">
                <a:latin typeface="Arial" pitchFamily="34" charset="0"/>
                <a:cs typeface="Arial" pitchFamily="34" charset="0"/>
              </a:rPr>
              <a:t>  Green versions of all lasers available</a:t>
            </a:r>
          </a:p>
          <a:p>
            <a:pPr lvl="1">
              <a:buFont typeface="Arial" pitchFamily="34" charset="0"/>
              <a:buChar char="•"/>
            </a:pPr>
            <a:r>
              <a:rPr lang="en-US" sz="1600" dirty="0" smtClean="0">
                <a:latin typeface="Arial" pitchFamily="34" charset="0"/>
                <a:cs typeface="Arial" pitchFamily="34" charset="0"/>
              </a:rPr>
              <a:t> Diamond cutting</a:t>
            </a:r>
          </a:p>
          <a:p>
            <a:pPr lvl="1">
              <a:buFont typeface="Arial" pitchFamily="34" charset="0"/>
              <a:buChar char="•"/>
            </a:pPr>
            <a:r>
              <a:rPr lang="en-US" sz="1600" dirty="0" err="1" smtClean="0">
                <a:latin typeface="Arial" pitchFamily="34" charset="0"/>
                <a:cs typeface="Arial" pitchFamily="34" charset="0"/>
              </a:rPr>
              <a:t>Ti:Sapphire</a:t>
            </a:r>
            <a:r>
              <a:rPr lang="en-US" sz="1600" dirty="0" smtClean="0">
                <a:latin typeface="Arial" pitchFamily="34" charset="0"/>
                <a:cs typeface="Arial" pitchFamily="34" charset="0"/>
              </a:rPr>
              <a:t> pumping</a:t>
            </a:r>
            <a:endParaRPr lang="en-US" sz="1600" dirty="0">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EO Q-Switched Lasers</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28</a:t>
            </a:fld>
            <a:endParaRPr lang="en-US"/>
          </a:p>
        </p:txBody>
      </p:sp>
      <p:pic>
        <p:nvPicPr>
          <p:cNvPr id="53250" name="Picture 2"/>
          <p:cNvPicPr>
            <a:picLocks noChangeAspect="1" noChangeArrowheads="1"/>
          </p:cNvPicPr>
          <p:nvPr/>
        </p:nvPicPr>
        <p:blipFill>
          <a:blip r:embed="rId2" cstate="print"/>
          <a:srcRect/>
          <a:stretch>
            <a:fillRect/>
          </a:stretch>
        </p:blipFill>
        <p:spPr bwMode="auto">
          <a:xfrm>
            <a:off x="0" y="1794473"/>
            <a:ext cx="6187044" cy="4026338"/>
          </a:xfrm>
          <a:prstGeom prst="rect">
            <a:avLst/>
          </a:prstGeom>
          <a:noFill/>
          <a:ln w="9525">
            <a:noFill/>
            <a:miter lim="800000"/>
            <a:headEnd/>
            <a:tailEnd/>
          </a:ln>
        </p:spPr>
      </p:pic>
      <p:pic>
        <p:nvPicPr>
          <p:cNvPr id="53251" name="Picture 3"/>
          <p:cNvPicPr>
            <a:picLocks noChangeAspect="1" noChangeArrowheads="1"/>
          </p:cNvPicPr>
          <p:nvPr/>
        </p:nvPicPr>
        <p:blipFill>
          <a:blip r:embed="rId3" cstate="print"/>
          <a:srcRect/>
          <a:stretch>
            <a:fillRect/>
          </a:stretch>
        </p:blipFill>
        <p:spPr bwMode="auto">
          <a:xfrm>
            <a:off x="6162675" y="1513300"/>
            <a:ext cx="2981325" cy="2905125"/>
          </a:xfrm>
          <a:prstGeom prst="rect">
            <a:avLst/>
          </a:prstGeom>
          <a:noFill/>
          <a:ln w="9525">
            <a:noFill/>
            <a:miter lim="800000"/>
            <a:headEnd/>
            <a:tailEnd/>
          </a:ln>
        </p:spPr>
      </p:pic>
      <p:sp>
        <p:nvSpPr>
          <p:cNvPr id="7" name="TextBox 6"/>
          <p:cNvSpPr txBox="1"/>
          <p:nvPr/>
        </p:nvSpPr>
        <p:spPr>
          <a:xfrm>
            <a:off x="831273" y="6008914"/>
            <a:ext cx="7739619" cy="461665"/>
          </a:xfrm>
          <a:prstGeom prst="rect">
            <a:avLst/>
          </a:prstGeom>
          <a:noFill/>
        </p:spPr>
        <p:txBody>
          <a:bodyPr wrap="none" rtlCol="0">
            <a:spAutoFit/>
          </a:bodyPr>
          <a:lstStyle/>
          <a:p>
            <a:r>
              <a:rPr lang="en-US" sz="2400" dirty="0" smtClean="0">
                <a:latin typeface="Arial" pitchFamily="34" charset="0"/>
                <a:cs typeface="Arial" pitchFamily="34" charset="0"/>
              </a:rPr>
              <a:t>Additional pulse energies and repetition rates available.</a:t>
            </a:r>
            <a:endParaRPr lang="en-US" sz="2400" dirty="0">
              <a:latin typeface="Arial" pitchFamily="34" charset="0"/>
              <a:cs typeface="Arial" pitchFamily="34" charset="0"/>
            </a:endParaRPr>
          </a:p>
        </p:txBody>
      </p:sp>
      <p:sp>
        <p:nvSpPr>
          <p:cNvPr id="8" name="TextBox 7"/>
          <p:cNvSpPr txBox="1"/>
          <p:nvPr/>
        </p:nvSpPr>
        <p:spPr>
          <a:xfrm>
            <a:off x="6037059" y="4714504"/>
            <a:ext cx="3156505" cy="584775"/>
          </a:xfrm>
          <a:prstGeom prst="rect">
            <a:avLst/>
          </a:prstGeom>
          <a:noFill/>
        </p:spPr>
        <p:txBody>
          <a:bodyPr wrap="none" rtlCol="0">
            <a:spAutoFit/>
          </a:bodyPr>
          <a:lstStyle/>
          <a:p>
            <a:pPr>
              <a:buFont typeface="Arial" pitchFamily="34" charset="0"/>
              <a:buChar char="•"/>
            </a:pPr>
            <a:r>
              <a:rPr lang="en-US" sz="1600" dirty="0" smtClean="0">
                <a:latin typeface="Arial" pitchFamily="34" charset="0"/>
                <a:cs typeface="Arial" pitchFamily="34" charset="0"/>
              </a:rPr>
              <a:t>  QCW pumped, EO Q-switched</a:t>
            </a:r>
          </a:p>
          <a:p>
            <a:pPr>
              <a:buFont typeface="Arial" pitchFamily="34" charset="0"/>
              <a:buChar char="•"/>
            </a:pPr>
            <a:r>
              <a:rPr lang="en-US" sz="1600" dirty="0" smtClean="0">
                <a:latin typeface="Arial" pitchFamily="34" charset="0"/>
                <a:cs typeface="Arial" pitchFamily="34" charset="0"/>
              </a:rPr>
              <a:t>  High gain, low average power</a:t>
            </a:r>
            <a:endParaRPr lang="en-US" sz="1600" dirty="0">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gceo\common\Product Photos\Modules\REB_REA family.tif"/>
          <p:cNvPicPr>
            <a:picLocks noChangeAspect="1" noChangeArrowheads="1"/>
          </p:cNvPicPr>
          <p:nvPr/>
        </p:nvPicPr>
        <p:blipFill>
          <a:blip r:embed="rId2" cstate="print"/>
          <a:srcRect/>
          <a:stretch>
            <a:fillRect/>
          </a:stretch>
        </p:blipFill>
        <p:spPr bwMode="auto">
          <a:xfrm>
            <a:off x="581892" y="4132021"/>
            <a:ext cx="4313636" cy="2725979"/>
          </a:xfrm>
          <a:prstGeom prst="rect">
            <a:avLst/>
          </a:prstGeom>
          <a:noFill/>
        </p:spPr>
      </p:pic>
      <p:sp>
        <p:nvSpPr>
          <p:cNvPr id="3" name="Content Placeholder 2"/>
          <p:cNvSpPr>
            <a:spLocks noGrp="1"/>
          </p:cNvSpPr>
          <p:nvPr>
            <p:ph idx="1"/>
          </p:nvPr>
        </p:nvSpPr>
        <p:spPr/>
        <p:txBody>
          <a:bodyPr/>
          <a:lstStyle/>
          <a:p>
            <a:r>
              <a:rPr lang="en-US" dirty="0" smtClean="0"/>
              <a:t>DPSS Amplifiers/Systems offer numerous advantages over </a:t>
            </a:r>
            <a:r>
              <a:rPr lang="en-US" dirty="0" err="1" smtClean="0"/>
              <a:t>flashlamps</a:t>
            </a:r>
            <a:endParaRPr lang="en-US" dirty="0" smtClean="0"/>
          </a:p>
          <a:p>
            <a:pPr lvl="1"/>
            <a:r>
              <a:rPr lang="en-US" dirty="0" smtClean="0"/>
              <a:t>Higher efficiency</a:t>
            </a:r>
          </a:p>
          <a:p>
            <a:pPr lvl="1"/>
            <a:r>
              <a:rPr lang="en-US" dirty="0" smtClean="0"/>
              <a:t>Higher repetition rates</a:t>
            </a:r>
          </a:p>
          <a:p>
            <a:pPr lvl="1"/>
            <a:r>
              <a:rPr lang="en-US" dirty="0" smtClean="0"/>
              <a:t>Less thermal distortion &amp; thermal </a:t>
            </a:r>
            <a:r>
              <a:rPr lang="en-US" dirty="0" err="1" smtClean="0"/>
              <a:t>lensing</a:t>
            </a:r>
            <a:r>
              <a:rPr lang="en-US" dirty="0" smtClean="0"/>
              <a:t> effects</a:t>
            </a:r>
          </a:p>
          <a:p>
            <a:r>
              <a:rPr lang="en-US" dirty="0" smtClean="0"/>
              <a:t>Wide applicability to pulse trains</a:t>
            </a:r>
          </a:p>
        </p:txBody>
      </p:sp>
      <p:sp>
        <p:nvSpPr>
          <p:cNvPr id="2" name="Title 1"/>
          <p:cNvSpPr>
            <a:spLocks noGrp="1"/>
          </p:cNvSpPr>
          <p:nvPr>
            <p:ph type="title"/>
          </p:nvPr>
        </p:nvSpPr>
        <p:spPr/>
        <p:txBody>
          <a:bodyPr/>
          <a:lstStyle/>
          <a:p>
            <a:r>
              <a:rPr lang="en-US" dirty="0" smtClean="0"/>
              <a:t>Conclusion</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29</a:t>
            </a:fld>
            <a:endParaRPr lang="en-US"/>
          </a:p>
        </p:txBody>
      </p:sp>
      <p:pic>
        <p:nvPicPr>
          <p:cNvPr id="7" name="Picture 6" descr="15mm_opening_with_dime_small.jpg"/>
          <p:cNvPicPr>
            <a:picLocks noChangeAspect="1"/>
          </p:cNvPicPr>
          <p:nvPr/>
        </p:nvPicPr>
        <p:blipFill>
          <a:blip r:embed="rId3" cstate="print"/>
          <a:stretch>
            <a:fillRect/>
          </a:stretch>
        </p:blipFill>
        <p:spPr>
          <a:xfrm>
            <a:off x="5463242" y="4061360"/>
            <a:ext cx="3149839" cy="254429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NGCEO Overview</a:t>
            </a:r>
            <a:endParaRPr lang="en-US" dirty="0"/>
          </a:p>
        </p:txBody>
      </p:sp>
      <p:sp>
        <p:nvSpPr>
          <p:cNvPr id="3" name="Content Placeholder 2"/>
          <p:cNvSpPr>
            <a:spLocks noGrp="1"/>
          </p:cNvSpPr>
          <p:nvPr>
            <p:ph idx="1"/>
          </p:nvPr>
        </p:nvSpPr>
        <p:spPr>
          <a:xfrm>
            <a:off x="304800" y="1402080"/>
            <a:ext cx="5656613" cy="2896788"/>
          </a:xfrm>
        </p:spPr>
        <p:txBody>
          <a:bodyPr>
            <a:normAutofit fontScale="92500" lnSpcReduction="10000"/>
          </a:bodyPr>
          <a:lstStyle/>
          <a:p>
            <a:r>
              <a:rPr lang="en-US" dirty="0" smtClean="0"/>
              <a:t>Cutting Edge </a:t>
            </a:r>
            <a:r>
              <a:rPr lang="en-US" dirty="0" err="1" smtClean="0"/>
              <a:t>Optronics</a:t>
            </a:r>
            <a:r>
              <a:rPr lang="en-US" dirty="0" smtClean="0"/>
              <a:t> is a wholly-owned subsidiary of Northrop Grumman</a:t>
            </a:r>
          </a:p>
          <a:p>
            <a:r>
              <a:rPr lang="en-US" dirty="0" smtClean="0"/>
              <a:t>Located outside of St. Louis, MO</a:t>
            </a:r>
          </a:p>
          <a:p>
            <a:r>
              <a:rPr lang="en-US" dirty="0" smtClean="0"/>
              <a:t>In business since 1992</a:t>
            </a:r>
          </a:p>
          <a:p>
            <a:r>
              <a:rPr lang="en-US" dirty="0" smtClean="0"/>
              <a:t>36,000 ft</a:t>
            </a:r>
            <a:r>
              <a:rPr lang="en-US" baseline="30000" dirty="0" smtClean="0"/>
              <a:t>2</a:t>
            </a:r>
            <a:r>
              <a:rPr lang="en-US" dirty="0" smtClean="0"/>
              <a:t> facility – 85-90 people</a:t>
            </a:r>
          </a:p>
          <a:p>
            <a:r>
              <a:rPr lang="en-US" dirty="0" smtClean="0"/>
              <a:t>All manufacturing and R&amp;D done at this facility</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3</a:t>
            </a:fld>
            <a:endParaRPr lang="en-US"/>
          </a:p>
        </p:txBody>
      </p:sp>
      <p:pic>
        <p:nvPicPr>
          <p:cNvPr id="5" name="Picture 7"/>
          <p:cNvPicPr>
            <a:picLocks noChangeAspect="1" noChangeArrowheads="1"/>
          </p:cNvPicPr>
          <p:nvPr/>
        </p:nvPicPr>
        <p:blipFill>
          <a:blip r:embed="rId2" cstate="print"/>
          <a:srcRect/>
          <a:stretch>
            <a:fillRect/>
          </a:stretch>
        </p:blipFill>
        <p:spPr bwMode="auto">
          <a:xfrm>
            <a:off x="439738" y="4340225"/>
            <a:ext cx="2241550" cy="2143125"/>
          </a:xfrm>
          <a:prstGeom prst="rect">
            <a:avLst/>
          </a:prstGeom>
          <a:noFill/>
          <a:ln w="9525">
            <a:noFill/>
            <a:miter lim="800000"/>
            <a:headEnd/>
            <a:tailEnd/>
          </a:ln>
        </p:spPr>
      </p:pic>
      <p:pic>
        <p:nvPicPr>
          <p:cNvPr id="6" name="Picture 12" descr="(45) GD8Z7815_Array Fab"/>
          <p:cNvPicPr>
            <a:picLocks noChangeAspect="1" noChangeArrowheads="1"/>
          </p:cNvPicPr>
          <p:nvPr/>
        </p:nvPicPr>
        <p:blipFill>
          <a:blip r:embed="rId3" cstate="print"/>
          <a:srcRect/>
          <a:stretch>
            <a:fillRect/>
          </a:stretch>
        </p:blipFill>
        <p:spPr bwMode="auto">
          <a:xfrm>
            <a:off x="2930525" y="4351338"/>
            <a:ext cx="3233738" cy="2122487"/>
          </a:xfrm>
          <a:prstGeom prst="rect">
            <a:avLst/>
          </a:prstGeom>
          <a:noFill/>
          <a:ln w="15875">
            <a:solidFill>
              <a:schemeClr val="tx1"/>
            </a:solidFill>
            <a:miter lim="800000"/>
            <a:headEnd/>
            <a:tailEnd/>
          </a:ln>
        </p:spPr>
      </p:pic>
      <p:pic>
        <p:nvPicPr>
          <p:cNvPr id="7" name="Picture 13" descr="(41) New outside shot-1"/>
          <p:cNvPicPr>
            <a:picLocks noChangeAspect="1" noChangeArrowheads="1"/>
          </p:cNvPicPr>
          <p:nvPr/>
        </p:nvPicPr>
        <p:blipFill>
          <a:blip r:embed="rId4" cstate="print"/>
          <a:srcRect/>
          <a:stretch>
            <a:fillRect/>
          </a:stretch>
        </p:blipFill>
        <p:spPr bwMode="auto">
          <a:xfrm>
            <a:off x="6054725" y="1152525"/>
            <a:ext cx="2962275" cy="2922588"/>
          </a:xfrm>
          <a:prstGeom prst="rect">
            <a:avLst/>
          </a:prstGeom>
          <a:noFill/>
          <a:ln w="15875">
            <a:solidFill>
              <a:schemeClr val="tx1"/>
            </a:solidFill>
            <a:miter lim="800000"/>
            <a:headEnd/>
            <a:tailEnd/>
          </a:ln>
        </p:spPr>
      </p:pic>
      <p:pic>
        <p:nvPicPr>
          <p:cNvPr id="9" name="Picture 6" descr="Patara HP"/>
          <p:cNvPicPr>
            <a:picLocks noChangeAspect="1" noChangeArrowheads="1"/>
          </p:cNvPicPr>
          <p:nvPr/>
        </p:nvPicPr>
        <p:blipFill>
          <a:blip r:embed="rId5" cstate="print"/>
          <a:srcRect/>
          <a:stretch>
            <a:fillRect/>
          </a:stretch>
        </p:blipFill>
        <p:spPr bwMode="auto">
          <a:xfrm>
            <a:off x="6252648" y="4346368"/>
            <a:ext cx="2621533" cy="2137559"/>
          </a:xfrm>
          <a:prstGeom prst="rect">
            <a:avLst/>
          </a:prstGeom>
          <a:noFill/>
          <a:ln w="25400">
            <a:solidFill>
              <a:schemeClr val="tx1"/>
            </a:solid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gceo\common\Product Photos\Modules\REB_REA family.tif"/>
          <p:cNvPicPr>
            <a:picLocks noChangeAspect="1" noChangeArrowheads="1"/>
          </p:cNvPicPr>
          <p:nvPr/>
        </p:nvPicPr>
        <p:blipFill>
          <a:blip r:embed="rId2" cstate="print"/>
          <a:srcRect/>
          <a:stretch>
            <a:fillRect/>
          </a:stretch>
        </p:blipFill>
        <p:spPr bwMode="auto">
          <a:xfrm>
            <a:off x="653143" y="3562005"/>
            <a:ext cx="3646530" cy="2304405"/>
          </a:xfrm>
          <a:prstGeom prst="rect">
            <a:avLst/>
          </a:prstGeom>
          <a:noFill/>
        </p:spPr>
      </p:pic>
      <p:sp>
        <p:nvSpPr>
          <p:cNvPr id="3" name="Content Placeholder 2"/>
          <p:cNvSpPr>
            <a:spLocks noGrp="1"/>
          </p:cNvSpPr>
          <p:nvPr>
            <p:ph idx="1"/>
          </p:nvPr>
        </p:nvSpPr>
        <p:spPr/>
        <p:txBody>
          <a:bodyPr/>
          <a:lstStyle/>
          <a:p>
            <a:r>
              <a:rPr lang="en-US" dirty="0" smtClean="0">
                <a:hlinkClick r:id="rId3"/>
              </a:rPr>
              <a:t>ryan.feeler@ngc.com</a:t>
            </a:r>
            <a:endParaRPr lang="en-US" dirty="0" smtClean="0"/>
          </a:p>
          <a:p>
            <a:r>
              <a:rPr lang="en-US" dirty="0" smtClean="0">
                <a:hlinkClick r:id="rId4"/>
              </a:rPr>
              <a:t>www.ceolaser.com</a:t>
            </a:r>
            <a:endParaRPr lang="en-US" dirty="0" smtClean="0"/>
          </a:p>
          <a:p>
            <a:pPr lvl="1"/>
            <a:r>
              <a:rPr lang="en-US" dirty="0" smtClean="0"/>
              <a:t>Application note #18 – pulse train amplification</a:t>
            </a:r>
          </a:p>
          <a:p>
            <a:endParaRPr lang="en-US" dirty="0"/>
          </a:p>
        </p:txBody>
      </p:sp>
      <p:sp>
        <p:nvSpPr>
          <p:cNvPr id="2" name="Title 1"/>
          <p:cNvSpPr>
            <a:spLocks noGrp="1"/>
          </p:cNvSpPr>
          <p:nvPr>
            <p:ph type="title"/>
          </p:nvPr>
        </p:nvSpPr>
        <p:spPr/>
        <p:txBody>
          <a:bodyPr/>
          <a:lstStyle/>
          <a:p>
            <a:r>
              <a:rPr lang="en-US" dirty="0" smtClean="0"/>
              <a:t>For More Information</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30</a:t>
            </a:fld>
            <a:endParaRPr lang="en-US"/>
          </a:p>
        </p:txBody>
      </p:sp>
      <p:pic>
        <p:nvPicPr>
          <p:cNvPr id="1028" name="Picture 4" descr="Gigashot"/>
          <p:cNvPicPr>
            <a:picLocks noChangeAspect="1" noChangeArrowheads="1"/>
          </p:cNvPicPr>
          <p:nvPr/>
        </p:nvPicPr>
        <p:blipFill>
          <a:blip r:embed="rId5" cstate="print"/>
          <a:srcRect/>
          <a:stretch>
            <a:fillRect/>
          </a:stretch>
        </p:blipFill>
        <p:spPr bwMode="auto">
          <a:xfrm>
            <a:off x="4520019" y="837210"/>
            <a:ext cx="4202670" cy="2521602"/>
          </a:xfrm>
          <a:prstGeom prst="rect">
            <a:avLst/>
          </a:prstGeom>
          <a:noFill/>
        </p:spPr>
      </p:pic>
      <p:sp>
        <p:nvSpPr>
          <p:cNvPr id="9" name="TextBox 8"/>
          <p:cNvSpPr txBox="1"/>
          <p:nvPr/>
        </p:nvSpPr>
        <p:spPr>
          <a:xfrm>
            <a:off x="4657130" y="3206338"/>
            <a:ext cx="3928448" cy="584775"/>
          </a:xfrm>
          <a:prstGeom prst="rect">
            <a:avLst/>
          </a:prstGeom>
          <a:noFill/>
        </p:spPr>
        <p:txBody>
          <a:bodyPr wrap="none" rtlCol="0">
            <a:spAutoFit/>
          </a:bodyPr>
          <a:lstStyle/>
          <a:p>
            <a:pPr>
              <a:buFont typeface="Arial" pitchFamily="34" charset="0"/>
              <a:buChar char="•"/>
            </a:pPr>
            <a:r>
              <a:rPr lang="en-US" sz="1600" dirty="0" smtClean="0">
                <a:latin typeface="Arial" pitchFamily="34" charset="0"/>
                <a:cs typeface="Arial" pitchFamily="34" charset="0"/>
              </a:rPr>
              <a:t>  320mJ, 110Hz, 1064nm, M</a:t>
            </a:r>
            <a:r>
              <a:rPr lang="en-US" sz="1600" baseline="30000" dirty="0" smtClean="0">
                <a:latin typeface="Arial" pitchFamily="34" charset="0"/>
                <a:cs typeface="Arial" pitchFamily="34" charset="0"/>
              </a:rPr>
              <a:t>2</a:t>
            </a:r>
            <a:r>
              <a:rPr lang="en-US" sz="1600" dirty="0" smtClean="0">
                <a:latin typeface="Arial" pitchFamily="34" charset="0"/>
                <a:cs typeface="Arial" pitchFamily="34" charset="0"/>
              </a:rPr>
              <a:t> &lt; 2, &lt;9 ns</a:t>
            </a:r>
          </a:p>
          <a:p>
            <a:pPr>
              <a:buFont typeface="Arial" pitchFamily="34" charset="0"/>
              <a:buChar char="•"/>
            </a:pPr>
            <a:r>
              <a:rPr lang="en-US" sz="1600" dirty="0" smtClean="0">
                <a:latin typeface="Arial" pitchFamily="34" charset="0"/>
                <a:cs typeface="Arial" pitchFamily="34" charset="0"/>
              </a:rPr>
              <a:t>  150mJ, 110Hz, 532nm, M</a:t>
            </a:r>
            <a:r>
              <a:rPr lang="en-US" sz="1600" baseline="30000" dirty="0" smtClean="0">
                <a:latin typeface="Arial" pitchFamily="34" charset="0"/>
                <a:cs typeface="Arial" pitchFamily="34" charset="0"/>
              </a:rPr>
              <a:t>2</a:t>
            </a:r>
            <a:r>
              <a:rPr lang="en-US" sz="1600" dirty="0" smtClean="0">
                <a:latin typeface="Arial" pitchFamily="34" charset="0"/>
                <a:cs typeface="Arial" pitchFamily="34" charset="0"/>
              </a:rPr>
              <a:t> &lt; 2, &lt;9 ns</a:t>
            </a:r>
            <a:endParaRPr lang="en-US" sz="1600" dirty="0">
              <a:latin typeface="Arial" pitchFamily="34" charset="0"/>
              <a:cs typeface="Arial" pitchFamily="34" charset="0"/>
            </a:endParaRPr>
          </a:p>
        </p:txBody>
      </p:sp>
      <p:pic>
        <p:nvPicPr>
          <p:cNvPr id="1030" name="Picture 6" descr="Patara HP"/>
          <p:cNvPicPr>
            <a:picLocks noChangeAspect="1" noChangeArrowheads="1"/>
          </p:cNvPicPr>
          <p:nvPr/>
        </p:nvPicPr>
        <p:blipFill>
          <a:blip r:embed="rId6" cstate="print"/>
          <a:srcRect/>
          <a:stretch>
            <a:fillRect/>
          </a:stretch>
        </p:blipFill>
        <p:spPr bwMode="auto">
          <a:xfrm>
            <a:off x="5073542" y="3669494"/>
            <a:ext cx="3095625" cy="2524126"/>
          </a:xfrm>
          <a:prstGeom prst="rect">
            <a:avLst/>
          </a:prstGeom>
          <a:noFill/>
        </p:spPr>
      </p:pic>
      <p:sp>
        <p:nvSpPr>
          <p:cNvPr id="11" name="TextBox 10"/>
          <p:cNvSpPr txBox="1"/>
          <p:nvPr/>
        </p:nvSpPr>
        <p:spPr>
          <a:xfrm>
            <a:off x="4970421" y="6282047"/>
            <a:ext cx="3301866" cy="338554"/>
          </a:xfrm>
          <a:prstGeom prst="rect">
            <a:avLst/>
          </a:prstGeom>
          <a:noFill/>
        </p:spPr>
        <p:txBody>
          <a:bodyPr wrap="none" rtlCol="0">
            <a:spAutoFit/>
          </a:bodyPr>
          <a:lstStyle/>
          <a:p>
            <a:pPr>
              <a:buFont typeface="Arial" pitchFamily="34" charset="0"/>
              <a:buChar char="•"/>
            </a:pPr>
            <a:r>
              <a:rPr lang="en-US" sz="1600" dirty="0" smtClean="0">
                <a:latin typeface="Arial" pitchFamily="34" charset="0"/>
                <a:cs typeface="Arial" pitchFamily="34" charset="0"/>
              </a:rPr>
              <a:t>  200W Average Power @ 532nm</a:t>
            </a:r>
            <a:endParaRPr lang="en-US" sz="1600" dirty="0">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8 Shooter-GB.jpg"/>
          <p:cNvPicPr>
            <a:picLocks noChangeAspect="1"/>
          </p:cNvPicPr>
          <p:nvPr/>
        </p:nvPicPr>
        <p:blipFill>
          <a:blip r:embed="rId2" cstate="print"/>
          <a:stretch>
            <a:fillRect/>
          </a:stretch>
        </p:blipFill>
        <p:spPr>
          <a:xfrm>
            <a:off x="2133600" y="4724400"/>
            <a:ext cx="2514600" cy="1765009"/>
          </a:xfrm>
          <a:prstGeom prst="rect">
            <a:avLst/>
          </a:prstGeom>
        </p:spPr>
      </p:pic>
      <p:pic>
        <p:nvPicPr>
          <p:cNvPr id="5" name="Picture 3" descr="\\ngceo\common\Product Photos\Modules\REA Series.tif"/>
          <p:cNvPicPr>
            <a:picLocks noChangeAspect="1" noChangeArrowheads="1"/>
          </p:cNvPicPr>
          <p:nvPr/>
        </p:nvPicPr>
        <p:blipFill>
          <a:blip r:embed="rId3" cstate="print"/>
          <a:srcRect/>
          <a:stretch>
            <a:fillRect/>
          </a:stretch>
        </p:blipFill>
        <p:spPr bwMode="auto">
          <a:xfrm>
            <a:off x="5181600" y="4648200"/>
            <a:ext cx="3125787" cy="1984007"/>
          </a:xfrm>
          <a:prstGeom prst="rect">
            <a:avLst/>
          </a:prstGeom>
          <a:noFill/>
        </p:spPr>
      </p:pic>
      <p:sp>
        <p:nvSpPr>
          <p:cNvPr id="2" name="Title 1"/>
          <p:cNvSpPr>
            <a:spLocks noGrp="1"/>
          </p:cNvSpPr>
          <p:nvPr>
            <p:ph type="title"/>
          </p:nvPr>
        </p:nvSpPr>
        <p:spPr/>
        <p:txBody>
          <a:bodyPr/>
          <a:lstStyle/>
          <a:p>
            <a:r>
              <a:rPr lang="en-US" dirty="0" smtClean="0"/>
              <a:t>Different Gain Materials: Nd:YLF</a:t>
            </a:r>
            <a:endParaRPr lang="en-US" dirty="0"/>
          </a:p>
        </p:txBody>
      </p:sp>
      <p:sp>
        <p:nvSpPr>
          <p:cNvPr id="3" name="Content Placeholder 2"/>
          <p:cNvSpPr>
            <a:spLocks noGrp="1"/>
          </p:cNvSpPr>
          <p:nvPr>
            <p:ph idx="1"/>
          </p:nvPr>
        </p:nvSpPr>
        <p:spPr>
          <a:xfrm>
            <a:off x="304800" y="1524000"/>
            <a:ext cx="8229600" cy="2705100"/>
          </a:xfrm>
        </p:spPr>
        <p:txBody>
          <a:bodyPr>
            <a:normAutofit/>
          </a:bodyPr>
          <a:lstStyle/>
          <a:p>
            <a:r>
              <a:rPr lang="en-US" dirty="0" smtClean="0"/>
              <a:t>Quasi-CW pump YLF gain modules are also available.</a:t>
            </a:r>
          </a:p>
          <a:p>
            <a:r>
              <a:rPr lang="en-US" dirty="0" smtClean="0"/>
              <a:t>Rod sizes up to 25mm.</a:t>
            </a:r>
          </a:p>
          <a:p>
            <a:pPr lvl="1"/>
            <a:r>
              <a:rPr lang="en-US" dirty="0" smtClean="0"/>
              <a:t>Uses same technology and parts as a standard </a:t>
            </a:r>
            <a:r>
              <a:rPr lang="en-US" dirty="0" err="1" smtClean="0"/>
              <a:t>Nd:YAG</a:t>
            </a:r>
            <a:r>
              <a:rPr lang="en-US" dirty="0" smtClean="0"/>
              <a:t> module</a:t>
            </a:r>
          </a:p>
          <a:p>
            <a:r>
              <a:rPr lang="en-US" dirty="0" smtClean="0"/>
              <a:t>Long pulse energies over 1 Joule at 5Hz have been demonstrated.</a:t>
            </a:r>
          </a:p>
          <a:p>
            <a:pPr lvl="1"/>
            <a:r>
              <a:rPr lang="en-US" sz="1800" dirty="0" smtClean="0"/>
              <a:t>6.35 mm rod, 60 mm pumped length, 30 bars, 3 Joules pump energy.</a:t>
            </a:r>
            <a:endParaRPr lang="en-US" dirty="0" smtClean="0"/>
          </a:p>
        </p:txBody>
      </p:sp>
      <p:sp>
        <p:nvSpPr>
          <p:cNvPr id="4" name="Slide Number Placeholder 3"/>
          <p:cNvSpPr>
            <a:spLocks noGrp="1"/>
          </p:cNvSpPr>
          <p:nvPr>
            <p:ph type="sldNum" sz="quarter" idx="11"/>
          </p:nvPr>
        </p:nvSpPr>
        <p:spPr/>
        <p:txBody>
          <a:bodyPr/>
          <a:lstStyle/>
          <a:p>
            <a:fld id="{B2887DB7-D76C-493C-902D-D80D28D4F4FD}" type="slidenum">
              <a:rPr lang="en-US" smtClean="0"/>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Pulse Train Applications</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33</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201880" y="1449531"/>
            <a:ext cx="8764373" cy="4167497"/>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Data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Data on following slides shows the interactions between a few key input variables and output parameters:</a:t>
            </a:r>
          </a:p>
          <a:p>
            <a:pPr lvl="1"/>
            <a:r>
              <a:rPr lang="en-US" dirty="0" smtClean="0"/>
              <a:t>Rod size</a:t>
            </a:r>
          </a:p>
          <a:p>
            <a:pPr lvl="1"/>
            <a:r>
              <a:rPr lang="en-US" dirty="0" smtClean="0"/>
              <a:t>Pump power</a:t>
            </a:r>
          </a:p>
          <a:p>
            <a:pPr lvl="1"/>
            <a:r>
              <a:rPr lang="en-US" dirty="0" smtClean="0"/>
              <a:t>Small-signal gain</a:t>
            </a:r>
          </a:p>
          <a:p>
            <a:pPr lvl="1"/>
            <a:r>
              <a:rPr lang="en-US" dirty="0" smtClean="0"/>
              <a:t>Stored energy</a:t>
            </a:r>
          </a:p>
          <a:p>
            <a:r>
              <a:rPr lang="en-US" dirty="0" smtClean="0"/>
              <a:t>Model has been pegged to experimental data (dozens of different configurations)</a:t>
            </a:r>
          </a:p>
          <a:p>
            <a:r>
              <a:rPr lang="en-US" dirty="0" smtClean="0"/>
              <a:t>All applications are handled (and modeled) on a case-by case basis in order to compensate for:</a:t>
            </a:r>
          </a:p>
          <a:p>
            <a:pPr lvl="1"/>
            <a:r>
              <a:rPr lang="en-US" dirty="0" smtClean="0"/>
              <a:t>Input beam characteristics (flat-top vs. Gaussian, pulse width considerations, etc.)</a:t>
            </a:r>
          </a:p>
          <a:p>
            <a:pPr lvl="1"/>
            <a:r>
              <a:rPr lang="en-US" dirty="0" smtClean="0"/>
              <a:t>ASE</a:t>
            </a:r>
          </a:p>
          <a:p>
            <a:pPr lvl="1"/>
            <a:r>
              <a:rPr lang="en-US" dirty="0" smtClean="0"/>
              <a:t>Potential for gain clamping</a:t>
            </a:r>
          </a:p>
          <a:p>
            <a:pPr lvl="1"/>
            <a:r>
              <a:rPr lang="en-US" dirty="0" smtClean="0"/>
              <a:t>Etc.</a:t>
            </a:r>
          </a:p>
          <a:p>
            <a:pPr lvl="1"/>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 SSG vs. Rod Diameter</a:t>
            </a:r>
            <a:br>
              <a:rPr lang="en-US" dirty="0" smtClean="0"/>
            </a:br>
            <a:r>
              <a:rPr lang="en-US" dirty="0" smtClean="0"/>
              <a:t>(Fixed Stored Energy)</a:t>
            </a:r>
            <a:endParaRPr lang="en-US" dirty="0"/>
          </a:p>
        </p:txBody>
      </p:sp>
      <p:sp>
        <p:nvSpPr>
          <p:cNvPr id="3" name="Content Placeholder 2"/>
          <p:cNvSpPr>
            <a:spLocks noGrp="1"/>
          </p:cNvSpPr>
          <p:nvPr>
            <p:ph idx="1"/>
          </p:nvPr>
        </p:nvSpPr>
        <p:spPr>
          <a:xfrm>
            <a:off x="304800" y="1402080"/>
            <a:ext cx="3910940" cy="4524333"/>
          </a:xfrm>
        </p:spPr>
        <p:txBody>
          <a:bodyPr/>
          <a:lstStyle/>
          <a:p>
            <a:r>
              <a:rPr lang="en-US" dirty="0" smtClean="0"/>
              <a:t>SSG plotted as a function of rod diameter</a:t>
            </a:r>
          </a:p>
          <a:p>
            <a:r>
              <a:rPr lang="en-US" dirty="0" smtClean="0"/>
              <a:t>Fixed stored energy – 1J</a:t>
            </a:r>
          </a:p>
          <a:p>
            <a:r>
              <a:rPr lang="en-US" dirty="0" smtClean="0"/>
              <a:t>6cm pump length</a:t>
            </a:r>
          </a:p>
          <a:p>
            <a:r>
              <a:rPr lang="en-US" dirty="0" smtClean="0"/>
              <a:t>60 pump bars</a:t>
            </a:r>
          </a:p>
          <a:p>
            <a:pPr lvl="1"/>
            <a:r>
              <a:rPr lang="en-US" dirty="0" smtClean="0"/>
              <a:t>12kW pump power</a:t>
            </a:r>
          </a:p>
          <a:p>
            <a:pPr lvl="1"/>
            <a:r>
              <a:rPr lang="en-US" dirty="0" smtClean="0"/>
              <a:t>250 µs pump pulse</a:t>
            </a:r>
          </a:p>
          <a:p>
            <a:pPr lvl="1"/>
            <a:r>
              <a:rPr lang="en-US" dirty="0" smtClean="0">
                <a:sym typeface="Wingdings" pitchFamily="2" charset="2"/>
              </a:rPr>
              <a:t> </a:t>
            </a:r>
            <a:r>
              <a:rPr lang="en-US" dirty="0" smtClean="0"/>
              <a:t>3J pump energy</a:t>
            </a:r>
          </a:p>
          <a:p>
            <a:r>
              <a:rPr lang="en-US" dirty="0" smtClean="0"/>
              <a:t>5-around symmetry </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35</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4402148" y="1923802"/>
            <a:ext cx="4577392" cy="3323999"/>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 Performance vs. Pump Length</a:t>
            </a:r>
            <a:endParaRPr lang="en-US" dirty="0"/>
          </a:p>
        </p:txBody>
      </p:sp>
      <p:sp>
        <p:nvSpPr>
          <p:cNvPr id="3" name="Content Placeholder 2"/>
          <p:cNvSpPr>
            <a:spLocks noGrp="1"/>
          </p:cNvSpPr>
          <p:nvPr>
            <p:ph idx="1"/>
          </p:nvPr>
        </p:nvSpPr>
        <p:spPr>
          <a:xfrm>
            <a:off x="304800" y="1402080"/>
            <a:ext cx="3637808" cy="4524333"/>
          </a:xfrm>
        </p:spPr>
        <p:txBody>
          <a:bodyPr/>
          <a:lstStyle/>
          <a:p>
            <a:r>
              <a:rPr lang="en-US" dirty="0" smtClean="0"/>
              <a:t>SSG can be increased by increasing the pump length</a:t>
            </a:r>
          </a:p>
          <a:p>
            <a:r>
              <a:rPr lang="en-US" dirty="0" smtClean="0"/>
              <a:t>Assume pump power per cm is fixed</a:t>
            </a:r>
          </a:p>
          <a:p>
            <a:r>
              <a:rPr lang="en-US" dirty="0" smtClean="0"/>
              <a:t>At SSG ~ 280, the gain is clamped</a:t>
            </a:r>
          </a:p>
          <a:p>
            <a:pPr lvl="1"/>
            <a:r>
              <a:rPr lang="en-US" dirty="0" smtClean="0"/>
              <a:t>Adding pump length is to no advantage</a:t>
            </a:r>
          </a:p>
          <a:p>
            <a:pPr lvl="1"/>
            <a:r>
              <a:rPr lang="en-US" dirty="0" smtClean="0"/>
              <a:t>Power/bar can be decreased and still maintain the same SSG</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36</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4073236" y="1916945"/>
            <a:ext cx="4799426" cy="3485235"/>
          </a:xfrm>
          <a:prstGeom prst="rect">
            <a:avLst/>
          </a:prstGeom>
          <a:noFill/>
          <a:ln w="9525">
            <a:noFill/>
            <a:miter lim="800000"/>
            <a:headEnd/>
            <a:tailEnd/>
          </a:ln>
          <a:effectLst/>
        </p:spPr>
      </p:pic>
      <p:sp>
        <p:nvSpPr>
          <p:cNvPr id="6" name="Rectangle 5"/>
          <p:cNvSpPr/>
          <p:nvPr/>
        </p:nvSpPr>
        <p:spPr>
          <a:xfrm>
            <a:off x="6650182" y="2018805"/>
            <a:ext cx="1472540" cy="2766951"/>
          </a:xfrm>
          <a:prstGeom prst="rect">
            <a:avLst/>
          </a:prstGeom>
          <a:solidFill>
            <a:schemeClr val="accent2">
              <a:lumMod val="40000"/>
              <a:lumOff val="60000"/>
              <a:alpha val="1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334494" y="5438899"/>
            <a:ext cx="4203395" cy="830997"/>
          </a:xfrm>
          <a:prstGeom prst="rect">
            <a:avLst/>
          </a:prstGeom>
          <a:noFill/>
        </p:spPr>
        <p:txBody>
          <a:bodyPr wrap="none" rtlCol="0">
            <a:spAutoFit/>
          </a:bodyPr>
          <a:lstStyle/>
          <a:p>
            <a:pPr>
              <a:buFont typeface="Arial" pitchFamily="34" charset="0"/>
              <a:buChar char="•"/>
            </a:pPr>
            <a:r>
              <a:rPr lang="en-US" sz="1600" dirty="0" smtClean="0">
                <a:latin typeface="Arial" pitchFamily="34" charset="0"/>
                <a:cs typeface="Arial" pitchFamily="34" charset="0"/>
              </a:rPr>
              <a:t>  6.35mm diameter rod</a:t>
            </a:r>
          </a:p>
          <a:p>
            <a:pPr>
              <a:buFont typeface="Arial" pitchFamily="34" charset="0"/>
              <a:buChar char="•"/>
            </a:pPr>
            <a:r>
              <a:rPr lang="en-US" sz="1600" dirty="0" smtClean="0">
                <a:latin typeface="Arial" pitchFamily="34" charset="0"/>
                <a:cs typeface="Arial" pitchFamily="34" charset="0"/>
              </a:rPr>
              <a:t>  2kW/cm pump power in unclamped region</a:t>
            </a:r>
          </a:p>
          <a:p>
            <a:pPr>
              <a:buFont typeface="Arial" pitchFamily="34" charset="0"/>
              <a:buChar char="•"/>
            </a:pPr>
            <a:r>
              <a:rPr lang="en-US" sz="1600" dirty="0" smtClean="0">
                <a:latin typeface="Arial" pitchFamily="34" charset="0"/>
                <a:cs typeface="Arial" pitchFamily="34" charset="0"/>
              </a:rPr>
              <a:t>  Gain is clamped at ~ 280</a:t>
            </a:r>
            <a:endParaRPr lang="en-US" sz="1600" dirty="0">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 Performance vs. Pump Power</a:t>
            </a:r>
            <a:br>
              <a:rPr lang="en-US" dirty="0" smtClean="0"/>
            </a:br>
            <a:r>
              <a:rPr lang="en-US" dirty="0" smtClean="0"/>
              <a:t>(Fixed Physical Dimensions)</a:t>
            </a:r>
            <a:endParaRPr lang="en-US" dirty="0"/>
          </a:p>
        </p:txBody>
      </p:sp>
      <p:sp>
        <p:nvSpPr>
          <p:cNvPr id="3" name="Content Placeholder 2"/>
          <p:cNvSpPr>
            <a:spLocks noGrp="1"/>
          </p:cNvSpPr>
          <p:nvPr>
            <p:ph idx="1"/>
          </p:nvPr>
        </p:nvSpPr>
        <p:spPr>
          <a:xfrm>
            <a:off x="304800" y="1402080"/>
            <a:ext cx="4231574" cy="4524333"/>
          </a:xfrm>
        </p:spPr>
        <p:txBody>
          <a:bodyPr/>
          <a:lstStyle/>
          <a:p>
            <a:r>
              <a:rPr lang="en-US" dirty="0" smtClean="0"/>
              <a:t>SSG can be increased by increasing the pump power per cm</a:t>
            </a:r>
          </a:p>
          <a:p>
            <a:r>
              <a:rPr lang="en-US" dirty="0" smtClean="0"/>
              <a:t>Assume the physical configuration is fixed</a:t>
            </a:r>
          </a:p>
          <a:p>
            <a:pPr lvl="1"/>
            <a:r>
              <a:rPr lang="en-US" dirty="0" smtClean="0"/>
              <a:t>Fixed rod diameter</a:t>
            </a:r>
          </a:p>
          <a:p>
            <a:pPr lvl="1"/>
            <a:r>
              <a:rPr lang="en-US" dirty="0" smtClean="0"/>
              <a:t>Fixed pump length</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37</a:t>
            </a:fld>
            <a:endParaRPr lang="en-US"/>
          </a:p>
        </p:txBody>
      </p:sp>
      <p:pic>
        <p:nvPicPr>
          <p:cNvPr id="4099" name="Picture 3"/>
          <p:cNvPicPr>
            <a:picLocks noChangeAspect="1" noChangeArrowheads="1"/>
          </p:cNvPicPr>
          <p:nvPr/>
        </p:nvPicPr>
        <p:blipFill>
          <a:blip r:embed="rId2" cstate="print"/>
          <a:srcRect/>
          <a:stretch>
            <a:fillRect/>
          </a:stretch>
        </p:blipFill>
        <p:spPr bwMode="auto">
          <a:xfrm>
            <a:off x="4311285" y="2030681"/>
            <a:ext cx="4687242" cy="3402362"/>
          </a:xfrm>
          <a:prstGeom prst="rect">
            <a:avLst/>
          </a:prstGeom>
          <a:noFill/>
          <a:ln w="9525">
            <a:noFill/>
            <a:miter lim="800000"/>
            <a:headEnd/>
            <a:tailEnd/>
          </a:ln>
          <a:effectLst/>
        </p:spPr>
      </p:pic>
      <p:sp>
        <p:nvSpPr>
          <p:cNvPr id="7" name="TextBox 6"/>
          <p:cNvSpPr txBox="1"/>
          <p:nvPr/>
        </p:nvSpPr>
        <p:spPr>
          <a:xfrm>
            <a:off x="5260769" y="5450775"/>
            <a:ext cx="2648482" cy="830997"/>
          </a:xfrm>
          <a:prstGeom prst="rect">
            <a:avLst/>
          </a:prstGeom>
          <a:noFill/>
        </p:spPr>
        <p:txBody>
          <a:bodyPr wrap="none" rtlCol="0">
            <a:spAutoFit/>
          </a:bodyPr>
          <a:lstStyle/>
          <a:p>
            <a:pPr>
              <a:buFont typeface="Arial" pitchFamily="34" charset="0"/>
              <a:buChar char="•"/>
            </a:pPr>
            <a:r>
              <a:rPr lang="en-US" sz="1600" dirty="0" smtClean="0">
                <a:latin typeface="Arial" pitchFamily="34" charset="0"/>
                <a:cs typeface="Arial" pitchFamily="34" charset="0"/>
              </a:rPr>
              <a:t>  6.35mm diameter rod</a:t>
            </a:r>
          </a:p>
          <a:p>
            <a:pPr>
              <a:buFont typeface="Arial" pitchFamily="34" charset="0"/>
              <a:buChar char="•"/>
            </a:pPr>
            <a:r>
              <a:rPr lang="en-US" sz="1600" dirty="0" smtClean="0">
                <a:latin typeface="Arial" pitchFamily="34" charset="0"/>
                <a:cs typeface="Arial" pitchFamily="34" charset="0"/>
              </a:rPr>
              <a:t>  6 cm pump length</a:t>
            </a:r>
          </a:p>
          <a:p>
            <a:pPr>
              <a:buFont typeface="Arial" pitchFamily="34" charset="0"/>
              <a:buChar char="•"/>
            </a:pPr>
            <a:r>
              <a:rPr lang="en-US" sz="1600" dirty="0" smtClean="0">
                <a:latin typeface="Arial" pitchFamily="34" charset="0"/>
                <a:cs typeface="Arial" pitchFamily="34" charset="0"/>
              </a:rPr>
              <a:t>  Gain is clamped at ~ 280</a:t>
            </a:r>
            <a:endParaRPr lang="en-US" sz="1600" dirty="0">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300-qmi-0020.jpg"/>
          <p:cNvPicPr>
            <a:picLocks noChangeAspect="1"/>
          </p:cNvPicPr>
          <p:nvPr/>
        </p:nvPicPr>
        <p:blipFill>
          <a:blip r:embed="rId2" cstate="print">
            <a:lum/>
          </a:blip>
          <a:stretch>
            <a:fillRect/>
          </a:stretch>
        </p:blipFill>
        <p:spPr>
          <a:xfrm>
            <a:off x="2858641" y="1061560"/>
            <a:ext cx="6285359" cy="4066997"/>
          </a:xfrm>
          <a:prstGeom prst="rect">
            <a:avLst/>
          </a:prstGeom>
        </p:spPr>
      </p:pic>
      <p:sp>
        <p:nvSpPr>
          <p:cNvPr id="2" name="Title 1"/>
          <p:cNvSpPr>
            <a:spLocks noGrp="1"/>
          </p:cNvSpPr>
          <p:nvPr>
            <p:ph type="title"/>
          </p:nvPr>
        </p:nvSpPr>
        <p:spPr/>
        <p:txBody>
          <a:bodyPr/>
          <a:lstStyle/>
          <a:p>
            <a:r>
              <a:rPr lang="en-US" dirty="0" smtClean="0"/>
              <a:t>Example Laser - </a:t>
            </a:r>
            <a:r>
              <a:rPr lang="en-US" dirty="0" err="1" smtClean="0"/>
              <a:t>Gigashot</a:t>
            </a:r>
            <a:endParaRPr lang="en-US" dirty="0"/>
          </a:p>
        </p:txBody>
      </p:sp>
      <p:sp>
        <p:nvSpPr>
          <p:cNvPr id="3" name="Content Placeholder 2"/>
          <p:cNvSpPr>
            <a:spLocks noGrp="1"/>
          </p:cNvSpPr>
          <p:nvPr>
            <p:ph idx="1"/>
          </p:nvPr>
        </p:nvSpPr>
        <p:spPr>
          <a:xfrm>
            <a:off x="304800" y="1402080"/>
            <a:ext cx="4257675" cy="4524333"/>
          </a:xfrm>
        </p:spPr>
        <p:txBody>
          <a:bodyPr/>
          <a:lstStyle/>
          <a:p>
            <a:r>
              <a:rPr lang="en-US" dirty="0" smtClean="0"/>
              <a:t>Wavelength: 1064 nm</a:t>
            </a:r>
          </a:p>
          <a:p>
            <a:r>
              <a:rPr lang="en-US" dirty="0" smtClean="0"/>
              <a:t>Repetition Rate: 110 Hz</a:t>
            </a:r>
          </a:p>
          <a:p>
            <a:r>
              <a:rPr lang="en-US" dirty="0" smtClean="0"/>
              <a:t>Pulse Energy: 350 mJ</a:t>
            </a:r>
          </a:p>
          <a:p>
            <a:r>
              <a:rPr lang="en-US" dirty="0" smtClean="0"/>
              <a:t>Pulse Width: 6-8 ns</a:t>
            </a:r>
          </a:p>
          <a:p>
            <a:r>
              <a:rPr lang="en-US" dirty="0" smtClean="0"/>
              <a:t>Beam Quality: M</a:t>
            </a:r>
            <a:r>
              <a:rPr lang="en-US" baseline="30000" dirty="0" smtClean="0"/>
              <a:t>2</a:t>
            </a:r>
            <a:r>
              <a:rPr lang="en-US" dirty="0" smtClean="0"/>
              <a:t> &lt;2</a:t>
            </a:r>
          </a:p>
          <a:p>
            <a:r>
              <a:rPr lang="en-US" dirty="0" smtClean="0"/>
              <a:t>Beam Diameter: ~5.6 mm</a:t>
            </a:r>
          </a:p>
          <a:p>
            <a:r>
              <a:rPr lang="en-US" dirty="0" smtClean="0"/>
              <a:t>Full Divergence Angle: ~0.6 mrad</a:t>
            </a:r>
          </a:p>
          <a:p>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38</a:t>
            </a:fld>
            <a:endParaRPr lang="en-US" dirty="0"/>
          </a:p>
        </p:txBody>
      </p:sp>
      <p:pic>
        <p:nvPicPr>
          <p:cNvPr id="6" name="Picture 5" descr="Two Heed Compensated 100Hz, 90A, POL CB, POL PL, NEG, HR, GRM R24.5 Wm1.19 n3.12 r1.3m.JPG"/>
          <p:cNvPicPr>
            <a:picLocks noChangeAspect="1"/>
          </p:cNvPicPr>
          <p:nvPr/>
        </p:nvPicPr>
        <p:blipFill>
          <a:blip r:embed="rId3" cstate="print"/>
          <a:stretch>
            <a:fillRect/>
          </a:stretch>
        </p:blipFill>
        <p:spPr>
          <a:xfrm>
            <a:off x="6317672" y="3808282"/>
            <a:ext cx="2423545" cy="2562829"/>
          </a:xfrm>
          <a:prstGeom prst="rect">
            <a:avLst/>
          </a:prstGeom>
        </p:spPr>
      </p:pic>
      <p:sp>
        <p:nvSpPr>
          <p:cNvPr id="7" name="TextBox 6"/>
          <p:cNvSpPr txBox="1"/>
          <p:nvPr/>
        </p:nvSpPr>
        <p:spPr>
          <a:xfrm>
            <a:off x="6685808" y="6353299"/>
            <a:ext cx="1823704" cy="338554"/>
          </a:xfrm>
          <a:prstGeom prst="rect">
            <a:avLst/>
          </a:prstGeom>
          <a:noFill/>
        </p:spPr>
        <p:txBody>
          <a:bodyPr wrap="none" rtlCol="0">
            <a:spAutoFit/>
          </a:bodyPr>
          <a:lstStyle/>
          <a:p>
            <a:r>
              <a:rPr lang="en-US" sz="1600" dirty="0" smtClean="0">
                <a:latin typeface="Arial" pitchFamily="34" charset="0"/>
                <a:cs typeface="Arial" pitchFamily="34" charset="0"/>
              </a:rPr>
              <a:t>110 Hz Burn Mark</a:t>
            </a:r>
            <a:endParaRPr lang="en-US" sz="1600" dirty="0">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4962525" y="3714750"/>
            <a:ext cx="4181475" cy="314325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Example Laser</a:t>
            </a:r>
            <a:endParaRPr lang="en-US" dirty="0"/>
          </a:p>
        </p:txBody>
      </p:sp>
      <p:sp>
        <p:nvSpPr>
          <p:cNvPr id="3" name="Content Placeholder 2"/>
          <p:cNvSpPr>
            <a:spLocks noGrp="1"/>
          </p:cNvSpPr>
          <p:nvPr>
            <p:ph idx="1"/>
          </p:nvPr>
        </p:nvSpPr>
        <p:spPr>
          <a:xfrm>
            <a:off x="304800" y="1402079"/>
            <a:ext cx="8451011" cy="3181795"/>
          </a:xfrm>
        </p:spPr>
        <p:txBody>
          <a:bodyPr>
            <a:normAutofit/>
          </a:bodyPr>
          <a:lstStyle/>
          <a:p>
            <a:r>
              <a:rPr lang="en-US" dirty="0" smtClean="0"/>
              <a:t>High average power, high energy laser system.</a:t>
            </a:r>
          </a:p>
          <a:p>
            <a:r>
              <a:rPr lang="en-US" dirty="0" smtClean="0"/>
              <a:t>100mJ, 1064nm, 1000Hz, 10ns, M</a:t>
            </a:r>
            <a:r>
              <a:rPr lang="en-US" baseline="30000" dirty="0" smtClean="0"/>
              <a:t>2</a:t>
            </a:r>
            <a:r>
              <a:rPr lang="en-US" dirty="0" smtClean="0"/>
              <a:t>&lt;3</a:t>
            </a:r>
          </a:p>
          <a:p>
            <a:r>
              <a:rPr lang="en-US" dirty="0" smtClean="0"/>
              <a:t>Oscillator is based on a RBA with an output of 20mJ q-switched at 1000Hz, M</a:t>
            </a:r>
            <a:r>
              <a:rPr lang="en-US" baseline="30000" dirty="0" smtClean="0"/>
              <a:t>2</a:t>
            </a:r>
            <a:r>
              <a:rPr lang="en-US" dirty="0" smtClean="0"/>
              <a:t> = 1.2 </a:t>
            </a:r>
          </a:p>
          <a:p>
            <a:r>
              <a:rPr lang="en-US" dirty="0" smtClean="0"/>
              <a:t>Followed by one RBA class and two REA class amplifiers leading to 100mJ, M</a:t>
            </a:r>
            <a:r>
              <a:rPr lang="en-US" baseline="30000" dirty="0" smtClean="0"/>
              <a:t>2</a:t>
            </a:r>
            <a:r>
              <a:rPr lang="en-US" dirty="0" smtClean="0"/>
              <a:t>=3 output.</a:t>
            </a:r>
          </a:p>
          <a:p>
            <a:pPr lvl="0"/>
            <a:endParaRPr lang="en-US" dirty="0" smtClean="0"/>
          </a:p>
          <a:p>
            <a:pPr lvl="0"/>
            <a:endParaRPr lang="en-US" dirty="0" smtClean="0"/>
          </a:p>
          <a:p>
            <a:endParaRPr lang="en-US" dirty="0" smtClean="0"/>
          </a:p>
          <a:p>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228600" y="261427"/>
            <a:ext cx="6705600" cy="461649"/>
          </a:xfrm>
        </p:spPr>
        <p:txBody>
          <a:bodyPr lIns="91424" tIns="45712" rIns="91424" bIns="45712">
            <a:spAutoFit/>
          </a:bodyPr>
          <a:lstStyle/>
          <a:p>
            <a:r>
              <a:rPr lang="en-US" dirty="0"/>
              <a:t>NGCEO </a:t>
            </a:r>
            <a:r>
              <a:rPr lang="en-US" dirty="0" smtClean="0"/>
              <a:t>Product Overview / Business Model</a:t>
            </a:r>
            <a:endParaRPr lang="en-US" dirty="0"/>
          </a:p>
        </p:txBody>
      </p:sp>
      <p:sp>
        <p:nvSpPr>
          <p:cNvPr id="28" name="Slide Number Placeholder 2"/>
          <p:cNvSpPr>
            <a:spLocks noGrp="1"/>
          </p:cNvSpPr>
          <p:nvPr>
            <p:ph type="sldNum" sz="quarter" idx="11"/>
          </p:nvPr>
        </p:nvSpPr>
        <p:spPr>
          <a:prstGeom prst="rect">
            <a:avLst/>
          </a:prstGeom>
        </p:spPr>
        <p:txBody>
          <a:bodyPr/>
          <a:lstStyle/>
          <a:p>
            <a:fld id="{7B74074B-C2B0-48EE-A804-FC1ECC232571}" type="slidenum">
              <a:rPr lang="en-US"/>
              <a:pPr/>
              <a:t>4</a:t>
            </a:fld>
            <a:endParaRPr lang="en-US"/>
          </a:p>
        </p:txBody>
      </p:sp>
      <p:pic>
        <p:nvPicPr>
          <p:cNvPr id="18" name="Diagram 17"/>
          <p:cNvPicPr>
            <a:picLocks noChangeArrowheads="1"/>
          </p:cNvPicPr>
          <p:nvPr/>
        </p:nvPicPr>
        <p:blipFill>
          <a:blip r:embed="rId2" cstate="print"/>
          <a:srcRect r="12416"/>
          <a:stretch>
            <a:fillRect/>
          </a:stretch>
        </p:blipFill>
        <p:spPr bwMode="auto">
          <a:xfrm>
            <a:off x="541338" y="1393825"/>
            <a:ext cx="5554662" cy="5092700"/>
          </a:xfrm>
          <a:prstGeom prst="rect">
            <a:avLst/>
          </a:prstGeom>
          <a:noFill/>
        </p:spPr>
      </p:pic>
      <p:grpSp>
        <p:nvGrpSpPr>
          <p:cNvPr id="2" name="Right Arrow 33"/>
          <p:cNvGrpSpPr>
            <a:grpSpLocks/>
          </p:cNvGrpSpPr>
          <p:nvPr/>
        </p:nvGrpSpPr>
        <p:grpSpPr bwMode="auto">
          <a:xfrm>
            <a:off x="463550" y="1371600"/>
            <a:ext cx="2279650" cy="1114425"/>
            <a:chOff x="845" y="1094"/>
            <a:chExt cx="1659" cy="373"/>
          </a:xfrm>
        </p:grpSpPr>
        <p:pic>
          <p:nvPicPr>
            <p:cNvPr id="270341" name="Right Arrow 33"/>
            <p:cNvPicPr>
              <a:picLocks noChangeArrowheads="1"/>
            </p:cNvPicPr>
            <p:nvPr/>
          </p:nvPicPr>
          <p:blipFill>
            <a:blip r:embed="rId3" cstate="print"/>
            <a:srcRect/>
            <a:stretch>
              <a:fillRect/>
            </a:stretch>
          </p:blipFill>
          <p:spPr bwMode="auto">
            <a:xfrm>
              <a:off x="845" y="1094"/>
              <a:ext cx="1659" cy="373"/>
            </a:xfrm>
            <a:prstGeom prst="rect">
              <a:avLst/>
            </a:prstGeom>
            <a:noFill/>
          </p:spPr>
        </p:pic>
        <p:sp>
          <p:nvSpPr>
            <p:cNvPr id="270342" name="Text Box 6"/>
            <p:cNvSpPr txBox="1">
              <a:spLocks noChangeArrowheads="1"/>
            </p:cNvSpPr>
            <p:nvPr/>
          </p:nvSpPr>
          <p:spPr bwMode="auto">
            <a:xfrm>
              <a:off x="882" y="1192"/>
              <a:ext cx="1512" cy="153"/>
            </a:xfrm>
            <a:prstGeom prst="rect">
              <a:avLst/>
            </a:prstGeom>
            <a:noFill/>
            <a:ln w="9525">
              <a:noFill/>
              <a:miter lim="800000"/>
              <a:headEnd/>
              <a:tailEnd/>
            </a:ln>
          </p:spPr>
          <p:txBody>
            <a:bodyPr lIns="86486" tIns="43243" rIns="86486" bIns="43243" anchor="ctr"/>
            <a:lstStyle/>
            <a:p>
              <a:pPr algn="ctr" defTabSz="865188">
                <a:buFontTx/>
                <a:buNone/>
              </a:pPr>
              <a:r>
                <a:rPr lang="en-US" sz="1400"/>
                <a:t>Outsourced EPI Growth</a:t>
              </a:r>
            </a:p>
          </p:txBody>
        </p:sp>
      </p:grpSp>
      <p:grpSp>
        <p:nvGrpSpPr>
          <p:cNvPr id="3" name="Right Arrow 34"/>
          <p:cNvGrpSpPr>
            <a:grpSpLocks/>
          </p:cNvGrpSpPr>
          <p:nvPr/>
        </p:nvGrpSpPr>
        <p:grpSpPr bwMode="auto">
          <a:xfrm>
            <a:off x="469900" y="2743200"/>
            <a:ext cx="2273300" cy="1143000"/>
            <a:chOff x="868" y="2004"/>
            <a:chExt cx="1632" cy="377"/>
          </a:xfrm>
        </p:grpSpPr>
        <p:pic>
          <p:nvPicPr>
            <p:cNvPr id="270344" name="Right Arrow 34"/>
            <p:cNvPicPr>
              <a:picLocks noChangeArrowheads="1"/>
            </p:cNvPicPr>
            <p:nvPr/>
          </p:nvPicPr>
          <p:blipFill>
            <a:blip r:embed="rId4" cstate="print"/>
            <a:srcRect/>
            <a:stretch>
              <a:fillRect/>
            </a:stretch>
          </p:blipFill>
          <p:spPr bwMode="auto">
            <a:xfrm>
              <a:off x="868" y="2004"/>
              <a:ext cx="1632" cy="377"/>
            </a:xfrm>
            <a:prstGeom prst="rect">
              <a:avLst/>
            </a:prstGeom>
            <a:noFill/>
          </p:spPr>
        </p:pic>
        <p:sp>
          <p:nvSpPr>
            <p:cNvPr id="270345" name="Text Box 9"/>
            <p:cNvSpPr txBox="1">
              <a:spLocks noChangeArrowheads="1"/>
            </p:cNvSpPr>
            <p:nvPr/>
          </p:nvSpPr>
          <p:spPr bwMode="auto">
            <a:xfrm>
              <a:off x="906" y="2104"/>
              <a:ext cx="1482" cy="153"/>
            </a:xfrm>
            <a:prstGeom prst="rect">
              <a:avLst/>
            </a:prstGeom>
            <a:noFill/>
            <a:ln w="9525">
              <a:noFill/>
              <a:miter lim="800000"/>
              <a:headEnd/>
              <a:tailEnd/>
            </a:ln>
          </p:spPr>
          <p:txBody>
            <a:bodyPr lIns="86486" tIns="43243" rIns="86486" bIns="43243" anchor="ctr"/>
            <a:lstStyle/>
            <a:p>
              <a:pPr algn="ctr" defTabSz="865188">
                <a:buFontTx/>
                <a:buNone/>
              </a:pPr>
              <a:r>
                <a:rPr lang="en-US" sz="1400"/>
                <a:t>Internal or External Diode Bars</a:t>
              </a:r>
            </a:p>
          </p:txBody>
        </p:sp>
      </p:grpSp>
      <p:grpSp>
        <p:nvGrpSpPr>
          <p:cNvPr id="4" name="Right Arrow 35"/>
          <p:cNvGrpSpPr>
            <a:grpSpLocks/>
          </p:cNvGrpSpPr>
          <p:nvPr/>
        </p:nvGrpSpPr>
        <p:grpSpPr bwMode="auto">
          <a:xfrm>
            <a:off x="4521200" y="1617663"/>
            <a:ext cx="1416050" cy="560387"/>
            <a:chOff x="3694" y="1087"/>
            <a:chExt cx="937" cy="376"/>
          </a:xfrm>
        </p:grpSpPr>
        <p:pic>
          <p:nvPicPr>
            <p:cNvPr id="270347" name="Right Arrow 35"/>
            <p:cNvPicPr>
              <a:picLocks noChangeArrowheads="1"/>
            </p:cNvPicPr>
            <p:nvPr/>
          </p:nvPicPr>
          <p:blipFill>
            <a:blip r:embed="rId5" cstate="print"/>
            <a:srcRect/>
            <a:stretch>
              <a:fillRect/>
            </a:stretch>
          </p:blipFill>
          <p:spPr bwMode="auto">
            <a:xfrm>
              <a:off x="3694" y="1087"/>
              <a:ext cx="937" cy="376"/>
            </a:xfrm>
            <a:prstGeom prst="rect">
              <a:avLst/>
            </a:prstGeom>
            <a:noFill/>
          </p:spPr>
        </p:pic>
        <p:sp>
          <p:nvSpPr>
            <p:cNvPr id="270348" name="Text Box 12"/>
            <p:cNvSpPr txBox="1">
              <a:spLocks noChangeArrowheads="1"/>
            </p:cNvSpPr>
            <p:nvPr/>
          </p:nvSpPr>
          <p:spPr bwMode="auto">
            <a:xfrm>
              <a:off x="3738" y="1186"/>
              <a:ext cx="782" cy="153"/>
            </a:xfrm>
            <a:prstGeom prst="rect">
              <a:avLst/>
            </a:prstGeom>
            <a:noFill/>
            <a:ln w="9525">
              <a:noFill/>
              <a:miter lim="800000"/>
              <a:headEnd/>
              <a:tailEnd/>
            </a:ln>
          </p:spPr>
          <p:txBody>
            <a:bodyPr lIns="86486" tIns="43243" rIns="86486" bIns="43243" anchor="ctr"/>
            <a:lstStyle/>
            <a:p>
              <a:pPr algn="ctr" defTabSz="865188">
                <a:buFontTx/>
                <a:buNone/>
              </a:pPr>
              <a:r>
                <a:rPr lang="en-US" sz="1700">
                  <a:solidFill>
                    <a:srgbClr val="FFFFFF"/>
                  </a:solidFill>
                </a:rPr>
                <a:t>Ext. Sales</a:t>
              </a:r>
            </a:p>
          </p:txBody>
        </p:sp>
      </p:grpSp>
      <p:grpSp>
        <p:nvGrpSpPr>
          <p:cNvPr id="5" name="Right Arrow 36"/>
          <p:cNvGrpSpPr>
            <a:grpSpLocks/>
          </p:cNvGrpSpPr>
          <p:nvPr/>
        </p:nvGrpSpPr>
        <p:grpSpPr bwMode="auto">
          <a:xfrm>
            <a:off x="4533900" y="2965450"/>
            <a:ext cx="1409700" cy="560388"/>
            <a:chOff x="3702" y="1993"/>
            <a:chExt cx="933" cy="376"/>
          </a:xfrm>
        </p:grpSpPr>
        <p:pic>
          <p:nvPicPr>
            <p:cNvPr id="270350" name="Right Arrow 36"/>
            <p:cNvPicPr>
              <a:picLocks noChangeArrowheads="1"/>
            </p:cNvPicPr>
            <p:nvPr/>
          </p:nvPicPr>
          <p:blipFill>
            <a:blip r:embed="rId6" cstate="print"/>
            <a:srcRect/>
            <a:stretch>
              <a:fillRect/>
            </a:stretch>
          </p:blipFill>
          <p:spPr bwMode="auto">
            <a:xfrm>
              <a:off x="3702" y="1993"/>
              <a:ext cx="933" cy="376"/>
            </a:xfrm>
            <a:prstGeom prst="rect">
              <a:avLst/>
            </a:prstGeom>
            <a:noFill/>
          </p:spPr>
        </p:pic>
        <p:sp>
          <p:nvSpPr>
            <p:cNvPr id="270351" name="Text Box 15"/>
            <p:cNvSpPr txBox="1">
              <a:spLocks noChangeArrowheads="1"/>
            </p:cNvSpPr>
            <p:nvPr/>
          </p:nvSpPr>
          <p:spPr bwMode="auto">
            <a:xfrm>
              <a:off x="3744" y="2092"/>
              <a:ext cx="782" cy="153"/>
            </a:xfrm>
            <a:prstGeom prst="rect">
              <a:avLst/>
            </a:prstGeom>
            <a:noFill/>
            <a:ln w="9525">
              <a:noFill/>
              <a:miter lim="800000"/>
              <a:headEnd/>
              <a:tailEnd/>
            </a:ln>
          </p:spPr>
          <p:txBody>
            <a:bodyPr lIns="86486" tIns="43243" rIns="86486" bIns="43243" anchor="ctr"/>
            <a:lstStyle/>
            <a:p>
              <a:pPr algn="ctr" defTabSz="865188">
                <a:buFontTx/>
                <a:buNone/>
              </a:pPr>
              <a:r>
                <a:rPr lang="en-US" sz="1700">
                  <a:solidFill>
                    <a:srgbClr val="FFFFFF"/>
                  </a:solidFill>
                </a:rPr>
                <a:t>Ext. Sales</a:t>
              </a:r>
            </a:p>
          </p:txBody>
        </p:sp>
      </p:grpSp>
      <p:grpSp>
        <p:nvGrpSpPr>
          <p:cNvPr id="6" name="Right Arrow 37"/>
          <p:cNvGrpSpPr>
            <a:grpSpLocks/>
          </p:cNvGrpSpPr>
          <p:nvPr/>
        </p:nvGrpSpPr>
        <p:grpSpPr bwMode="auto">
          <a:xfrm>
            <a:off x="4521200" y="4332288"/>
            <a:ext cx="1416050" cy="560387"/>
            <a:chOff x="3694" y="2911"/>
            <a:chExt cx="937" cy="376"/>
          </a:xfrm>
        </p:grpSpPr>
        <p:pic>
          <p:nvPicPr>
            <p:cNvPr id="270353" name="Right Arrow 37"/>
            <p:cNvPicPr>
              <a:picLocks noChangeArrowheads="1"/>
            </p:cNvPicPr>
            <p:nvPr/>
          </p:nvPicPr>
          <p:blipFill>
            <a:blip r:embed="rId7" cstate="print"/>
            <a:srcRect/>
            <a:stretch>
              <a:fillRect/>
            </a:stretch>
          </p:blipFill>
          <p:spPr bwMode="auto">
            <a:xfrm>
              <a:off x="3694" y="2911"/>
              <a:ext cx="937" cy="376"/>
            </a:xfrm>
            <a:prstGeom prst="rect">
              <a:avLst/>
            </a:prstGeom>
            <a:noFill/>
          </p:spPr>
        </p:pic>
        <p:sp>
          <p:nvSpPr>
            <p:cNvPr id="270354" name="Text Box 18"/>
            <p:cNvSpPr txBox="1">
              <a:spLocks noChangeArrowheads="1"/>
            </p:cNvSpPr>
            <p:nvPr/>
          </p:nvSpPr>
          <p:spPr bwMode="auto">
            <a:xfrm>
              <a:off x="3738" y="3010"/>
              <a:ext cx="782" cy="153"/>
            </a:xfrm>
            <a:prstGeom prst="rect">
              <a:avLst/>
            </a:prstGeom>
            <a:noFill/>
            <a:ln w="9525">
              <a:noFill/>
              <a:miter lim="800000"/>
              <a:headEnd/>
              <a:tailEnd/>
            </a:ln>
          </p:spPr>
          <p:txBody>
            <a:bodyPr lIns="86486" tIns="43243" rIns="86486" bIns="43243" anchor="ctr"/>
            <a:lstStyle/>
            <a:p>
              <a:pPr algn="ctr" defTabSz="865188">
                <a:buFontTx/>
                <a:buNone/>
              </a:pPr>
              <a:r>
                <a:rPr lang="en-US" sz="1700">
                  <a:solidFill>
                    <a:srgbClr val="FFFFFF"/>
                  </a:solidFill>
                </a:rPr>
                <a:t>Ext. Sales</a:t>
              </a:r>
            </a:p>
          </p:txBody>
        </p:sp>
      </p:grpSp>
      <p:grpSp>
        <p:nvGrpSpPr>
          <p:cNvPr id="7" name="Right Arrow 38"/>
          <p:cNvGrpSpPr>
            <a:grpSpLocks/>
          </p:cNvGrpSpPr>
          <p:nvPr/>
        </p:nvGrpSpPr>
        <p:grpSpPr bwMode="auto">
          <a:xfrm>
            <a:off x="4521200" y="5697538"/>
            <a:ext cx="1416050" cy="560387"/>
            <a:chOff x="3694" y="3828"/>
            <a:chExt cx="937" cy="377"/>
          </a:xfrm>
        </p:grpSpPr>
        <p:pic>
          <p:nvPicPr>
            <p:cNvPr id="270356" name="Right Arrow 38"/>
            <p:cNvPicPr>
              <a:picLocks noChangeArrowheads="1"/>
            </p:cNvPicPr>
            <p:nvPr/>
          </p:nvPicPr>
          <p:blipFill>
            <a:blip r:embed="rId8" cstate="print"/>
            <a:srcRect/>
            <a:stretch>
              <a:fillRect/>
            </a:stretch>
          </p:blipFill>
          <p:spPr bwMode="auto">
            <a:xfrm>
              <a:off x="3694" y="3828"/>
              <a:ext cx="937" cy="377"/>
            </a:xfrm>
            <a:prstGeom prst="rect">
              <a:avLst/>
            </a:prstGeom>
            <a:noFill/>
          </p:spPr>
        </p:pic>
        <p:sp>
          <p:nvSpPr>
            <p:cNvPr id="270357" name="Text Box 21"/>
            <p:cNvSpPr txBox="1">
              <a:spLocks noChangeArrowheads="1"/>
            </p:cNvSpPr>
            <p:nvPr/>
          </p:nvSpPr>
          <p:spPr bwMode="auto">
            <a:xfrm>
              <a:off x="3738" y="3928"/>
              <a:ext cx="782" cy="153"/>
            </a:xfrm>
            <a:prstGeom prst="rect">
              <a:avLst/>
            </a:prstGeom>
            <a:noFill/>
            <a:ln w="9525">
              <a:noFill/>
              <a:miter lim="800000"/>
              <a:headEnd/>
              <a:tailEnd/>
            </a:ln>
          </p:spPr>
          <p:txBody>
            <a:bodyPr lIns="86486" tIns="43243" rIns="86486" bIns="43243" anchor="ctr"/>
            <a:lstStyle/>
            <a:p>
              <a:pPr algn="ctr" defTabSz="865188">
                <a:buFontTx/>
                <a:buNone/>
              </a:pPr>
              <a:r>
                <a:rPr lang="en-US" sz="1700">
                  <a:solidFill>
                    <a:srgbClr val="FFFFFF"/>
                  </a:solidFill>
                </a:rPr>
                <a:t>Ext. Sales</a:t>
              </a:r>
            </a:p>
          </p:txBody>
        </p:sp>
      </p:grpSp>
      <p:pic>
        <p:nvPicPr>
          <p:cNvPr id="270360" name="Picture 24" descr="RBA Family"/>
          <p:cNvPicPr>
            <a:picLocks noChangeAspect="1" noChangeArrowheads="1"/>
          </p:cNvPicPr>
          <p:nvPr/>
        </p:nvPicPr>
        <p:blipFill>
          <a:blip r:embed="rId9" cstate="print"/>
          <a:srcRect/>
          <a:stretch>
            <a:fillRect/>
          </a:stretch>
        </p:blipFill>
        <p:spPr bwMode="auto">
          <a:xfrm>
            <a:off x="5943600" y="4038600"/>
            <a:ext cx="2895600" cy="1331913"/>
          </a:xfrm>
          <a:prstGeom prst="rect">
            <a:avLst/>
          </a:prstGeom>
          <a:noFill/>
        </p:spPr>
      </p:pic>
      <p:pic>
        <p:nvPicPr>
          <p:cNvPr id="270363" name="Picture 27" descr="bars"/>
          <p:cNvPicPr>
            <a:picLocks noChangeAspect="1" noChangeArrowheads="1"/>
          </p:cNvPicPr>
          <p:nvPr/>
        </p:nvPicPr>
        <p:blipFill>
          <a:blip r:embed="rId10" cstate="print"/>
          <a:srcRect/>
          <a:stretch>
            <a:fillRect/>
          </a:stretch>
        </p:blipFill>
        <p:spPr bwMode="auto">
          <a:xfrm rot="-569809">
            <a:off x="6705600" y="1219200"/>
            <a:ext cx="1612900" cy="1436688"/>
          </a:xfrm>
          <a:prstGeom prst="rect">
            <a:avLst/>
          </a:prstGeom>
          <a:noFill/>
        </p:spPr>
      </p:pic>
      <p:sp>
        <p:nvSpPr>
          <p:cNvPr id="270365" name="Text Box 29"/>
          <p:cNvSpPr txBox="1">
            <a:spLocks noChangeArrowheads="1"/>
          </p:cNvSpPr>
          <p:nvPr/>
        </p:nvSpPr>
        <p:spPr bwMode="auto">
          <a:xfrm>
            <a:off x="0" y="3938650"/>
            <a:ext cx="2673927" cy="1322119"/>
          </a:xfrm>
          <a:prstGeom prst="rect">
            <a:avLst/>
          </a:prstGeom>
          <a:noFill/>
          <a:ln w="9525" algn="ctr">
            <a:noFill/>
            <a:miter lim="800000"/>
            <a:headEnd/>
            <a:tailEnd/>
          </a:ln>
          <a:effectLst/>
        </p:spPr>
        <p:txBody>
          <a:bodyPr/>
          <a:lstStyle/>
          <a:p>
            <a:pPr>
              <a:buFontTx/>
              <a:buNone/>
            </a:pPr>
            <a:r>
              <a:rPr lang="en-US" sz="1600" dirty="0"/>
              <a:t>NGCEO designs &amp; manufactures OEM laser components</a:t>
            </a:r>
          </a:p>
          <a:p>
            <a:pPr>
              <a:buFontTx/>
              <a:buNone/>
            </a:pPr>
            <a:r>
              <a:rPr lang="en-US" sz="1600" dirty="0"/>
              <a:t>for </a:t>
            </a:r>
            <a:r>
              <a:rPr lang="en-US" sz="1600" dirty="0" smtClean="0"/>
              <a:t>commercial</a:t>
            </a:r>
            <a:r>
              <a:rPr lang="en-US" sz="1600" dirty="0"/>
              <a:t>, </a:t>
            </a:r>
            <a:r>
              <a:rPr lang="en-US" sz="1600" dirty="0" smtClean="0"/>
              <a:t>scientific, and military applications</a:t>
            </a:r>
            <a:endParaRPr lang="en-US" sz="1600" dirty="0"/>
          </a:p>
        </p:txBody>
      </p:sp>
      <p:pic>
        <p:nvPicPr>
          <p:cNvPr id="270359" name="Picture 6" descr="(21) GB group 1"/>
          <p:cNvPicPr>
            <a:picLocks noChangeAspect="1" noChangeArrowheads="1"/>
          </p:cNvPicPr>
          <p:nvPr/>
        </p:nvPicPr>
        <p:blipFill>
          <a:blip r:embed="rId11" cstate="print"/>
          <a:srcRect l="18045" t="15208" r="14929" b="20912"/>
          <a:stretch>
            <a:fillRect/>
          </a:stretch>
        </p:blipFill>
        <p:spPr bwMode="auto">
          <a:xfrm>
            <a:off x="6553200" y="2667000"/>
            <a:ext cx="1676400" cy="1354138"/>
          </a:xfrm>
          <a:prstGeom prst="rect">
            <a:avLst/>
          </a:prstGeom>
          <a:noFill/>
          <a:ln w="9525">
            <a:noFill/>
            <a:miter lim="800000"/>
            <a:headEnd/>
            <a:tailEnd/>
          </a:ln>
        </p:spPr>
      </p:pic>
      <p:pic>
        <p:nvPicPr>
          <p:cNvPr id="31" name="Picture 4" descr="Gigashot"/>
          <p:cNvPicPr>
            <a:picLocks noChangeAspect="1" noChangeArrowheads="1"/>
          </p:cNvPicPr>
          <p:nvPr/>
        </p:nvPicPr>
        <p:blipFill>
          <a:blip r:embed="rId12" cstate="print"/>
          <a:srcRect/>
          <a:stretch>
            <a:fillRect/>
          </a:stretch>
        </p:blipFill>
        <p:spPr bwMode="auto">
          <a:xfrm>
            <a:off x="6460176" y="5368834"/>
            <a:ext cx="2244437" cy="1346662"/>
          </a:xfrm>
          <a:prstGeom prst="rect">
            <a:avLst/>
          </a:prstGeom>
          <a:noFill/>
        </p:spPr>
      </p:pic>
      <p:sp>
        <p:nvSpPr>
          <p:cNvPr id="30" name="Rounded Rectangle 29"/>
          <p:cNvSpPr/>
          <p:nvPr/>
        </p:nvSpPr>
        <p:spPr>
          <a:xfrm>
            <a:off x="593769" y="5522027"/>
            <a:ext cx="1686296" cy="926276"/>
          </a:xfrm>
          <a:prstGeom prst="roundRect">
            <a:avLst/>
          </a:prstGeom>
          <a:solidFill>
            <a:schemeClr val="accent1"/>
          </a:solidFill>
          <a:ln>
            <a:noFill/>
          </a:ln>
          <a:scene3d>
            <a:camera prst="orthographicFront"/>
            <a:lightRig rig="threePt" dir="t"/>
          </a:scene3d>
          <a:sp3d>
            <a:bevelT w="63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Manufacture Laser Control Electronics</a:t>
            </a:r>
            <a:endParaRPr lang="en-US" dirty="0"/>
          </a:p>
        </p:txBody>
      </p:sp>
      <p:sp>
        <p:nvSpPr>
          <p:cNvPr id="32" name="Right Arrow 31"/>
          <p:cNvSpPr/>
          <p:nvPr/>
        </p:nvSpPr>
        <p:spPr>
          <a:xfrm>
            <a:off x="2434442" y="5735781"/>
            <a:ext cx="356260" cy="439387"/>
          </a:xfrm>
          <a:prstGeom prst="rightArrow">
            <a:avLst/>
          </a:prstGeom>
          <a:solidFill>
            <a:schemeClr val="accent5">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500748" y="3560753"/>
            <a:ext cx="4186052" cy="3044402"/>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Motivation – Why choose DPSS?</a:t>
            </a:r>
            <a:endParaRPr lang="en-US" dirty="0"/>
          </a:p>
        </p:txBody>
      </p:sp>
      <p:sp>
        <p:nvSpPr>
          <p:cNvPr id="3" name="Content Placeholder 2"/>
          <p:cNvSpPr>
            <a:spLocks noGrp="1"/>
          </p:cNvSpPr>
          <p:nvPr>
            <p:ph idx="1"/>
          </p:nvPr>
        </p:nvSpPr>
        <p:spPr>
          <a:xfrm>
            <a:off x="281049" y="1155866"/>
            <a:ext cx="8534400" cy="2438400"/>
          </a:xfrm>
          <a:solidFill>
            <a:schemeClr val="bg1">
              <a:alpha val="75000"/>
            </a:schemeClr>
          </a:solidFill>
        </p:spPr>
        <p:txBody>
          <a:bodyPr>
            <a:normAutofit fontScale="77500" lnSpcReduction="20000"/>
          </a:bodyPr>
          <a:lstStyle/>
          <a:p>
            <a:r>
              <a:rPr lang="en-US" dirty="0" smtClean="0"/>
              <a:t>Diodes are spectrally matched to the absorption line of laser crystal.</a:t>
            </a:r>
          </a:p>
          <a:p>
            <a:pPr lvl="1"/>
            <a:r>
              <a:rPr lang="en-US" dirty="0" smtClean="0"/>
              <a:t>Increased system efficiency.</a:t>
            </a:r>
          </a:p>
          <a:p>
            <a:pPr lvl="1"/>
            <a:r>
              <a:rPr lang="en-US" dirty="0" smtClean="0"/>
              <a:t>Reduced heat loads on rod.</a:t>
            </a:r>
          </a:p>
          <a:p>
            <a:r>
              <a:rPr lang="en-US" dirty="0" smtClean="0"/>
              <a:t>This allows higher pump powers or higher repetition rates than lamp pumped counterparts.</a:t>
            </a:r>
          </a:p>
          <a:p>
            <a:pPr lvl="1"/>
            <a:r>
              <a:rPr lang="en-US" dirty="0" smtClean="0"/>
              <a:t>Direct replacement of lamp pumped units.</a:t>
            </a:r>
          </a:p>
          <a:p>
            <a:pPr lvl="1"/>
            <a:r>
              <a:rPr lang="en-US" dirty="0" smtClean="0"/>
              <a:t>Increased performance of existing architectures.</a:t>
            </a:r>
          </a:p>
          <a:p>
            <a:r>
              <a:rPr lang="en-US" dirty="0" smtClean="0"/>
              <a:t>Diodes are highly efficient (typically 55-60% at operating point)</a:t>
            </a:r>
            <a:endParaRPr lang="en-US" dirty="0"/>
          </a:p>
        </p:txBody>
      </p:sp>
      <p:sp>
        <p:nvSpPr>
          <p:cNvPr id="4" name="Slide Number Placeholder 3"/>
          <p:cNvSpPr>
            <a:spLocks noGrp="1"/>
          </p:cNvSpPr>
          <p:nvPr>
            <p:ph type="sldNum" sz="quarter" idx="11"/>
          </p:nvPr>
        </p:nvSpPr>
        <p:spPr/>
        <p:txBody>
          <a:bodyPr/>
          <a:lstStyle/>
          <a:p>
            <a:fld id="{B2887DB7-D76C-493C-902D-D80D28D4F4FD}" type="slidenum">
              <a:rPr lang="en-US" smtClean="0"/>
              <a:pPr/>
              <a:t>5</a:t>
            </a:fld>
            <a:endParaRPr lang="en-US" dirty="0"/>
          </a:p>
        </p:txBody>
      </p:sp>
      <p:pic>
        <p:nvPicPr>
          <p:cNvPr id="5" name="Picture 4" descr="8 Shooter-GB.jpg"/>
          <p:cNvPicPr>
            <a:picLocks noChangeAspect="1"/>
          </p:cNvPicPr>
          <p:nvPr/>
        </p:nvPicPr>
        <p:blipFill>
          <a:blip r:embed="rId3" cstate="print"/>
          <a:stretch>
            <a:fillRect/>
          </a:stretch>
        </p:blipFill>
        <p:spPr>
          <a:xfrm>
            <a:off x="457200" y="4038600"/>
            <a:ext cx="3200400" cy="224637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 What are the Advantages of Diode Pumping?</a:t>
            </a:r>
            <a:endParaRPr lang="en-US" dirty="0"/>
          </a:p>
        </p:txBody>
      </p:sp>
      <p:sp>
        <p:nvSpPr>
          <p:cNvPr id="3" name="Content Placeholder 2"/>
          <p:cNvSpPr>
            <a:spLocks noGrp="1"/>
          </p:cNvSpPr>
          <p:nvPr>
            <p:ph idx="1"/>
          </p:nvPr>
        </p:nvSpPr>
        <p:spPr/>
        <p:txBody>
          <a:bodyPr/>
          <a:lstStyle/>
          <a:p>
            <a:r>
              <a:rPr lang="en-US" dirty="0" smtClean="0"/>
              <a:t>Efficient pump source and efficient coupling lead to the following:</a:t>
            </a:r>
          </a:p>
          <a:p>
            <a:pPr lvl="1"/>
            <a:r>
              <a:rPr lang="en-US" dirty="0" smtClean="0"/>
              <a:t>Higher repetition rate capability (&gt; 10X)</a:t>
            </a:r>
          </a:p>
          <a:p>
            <a:pPr lvl="1"/>
            <a:r>
              <a:rPr lang="en-US" dirty="0" smtClean="0"/>
              <a:t>Lower thermal </a:t>
            </a:r>
            <a:r>
              <a:rPr lang="en-US" dirty="0" err="1" smtClean="0"/>
              <a:t>lensing</a:t>
            </a:r>
            <a:endParaRPr lang="en-US" dirty="0" smtClean="0"/>
          </a:p>
          <a:p>
            <a:pPr lvl="1"/>
            <a:r>
              <a:rPr lang="en-US" dirty="0" smtClean="0"/>
              <a:t>Less beam distortion</a:t>
            </a:r>
          </a:p>
          <a:p>
            <a:pPr lvl="1"/>
            <a:r>
              <a:rPr lang="en-US" dirty="0" smtClean="0"/>
              <a:t>Extremely long lifetimes (&gt; 10 Billion shots for typical DPSS systems, with additional </a:t>
            </a:r>
            <a:r>
              <a:rPr lang="en-US" dirty="0" err="1" smtClean="0"/>
              <a:t>derating</a:t>
            </a:r>
            <a:r>
              <a:rPr lang="en-US" dirty="0" smtClean="0"/>
              <a:t> possible for multi-year lifetimes)</a:t>
            </a:r>
          </a:p>
          <a:p>
            <a:pPr lvl="1"/>
            <a:r>
              <a:rPr lang="en-US" dirty="0" smtClean="0"/>
              <a:t>Greater/easier control</a:t>
            </a:r>
          </a:p>
          <a:p>
            <a:pPr lvl="2"/>
            <a:r>
              <a:rPr lang="en-US" dirty="0" smtClean="0"/>
              <a:t>Compared to most SSL time scales, the response time of a diode is infinitely fast</a:t>
            </a:r>
          </a:p>
          <a:p>
            <a:pPr lvl="2"/>
            <a:r>
              <a:rPr lang="en-US" dirty="0" smtClean="0"/>
              <a:t>Straight-forward to control and pulse shape with electronics</a:t>
            </a:r>
          </a:p>
          <a:p>
            <a:pPr lvl="2"/>
            <a:r>
              <a:rPr lang="en-US" dirty="0" smtClean="0"/>
              <a:t>Much lower voltages (arcing issues diminished)</a:t>
            </a:r>
          </a:p>
          <a:p>
            <a:pPr lvl="1"/>
            <a:r>
              <a:rPr lang="en-US" dirty="0" smtClean="0"/>
              <a:t>Higher wall plug efficiencies</a:t>
            </a:r>
          </a:p>
          <a:p>
            <a:pPr lvl="1"/>
            <a:r>
              <a:rPr lang="en-US" dirty="0" smtClean="0"/>
              <a:t>Improved pulse-to-pulse stability</a:t>
            </a:r>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6</a:t>
            </a:fld>
            <a:endParaRPr lang="en-US"/>
          </a:p>
        </p:txBody>
      </p:sp>
      <p:pic>
        <p:nvPicPr>
          <p:cNvPr id="5" name="Content Placeholder 4"/>
          <p:cNvPicPr>
            <a:picLocks noChangeAspect="1" noChangeArrowheads="1"/>
          </p:cNvPicPr>
          <p:nvPr/>
        </p:nvPicPr>
        <p:blipFill>
          <a:blip r:embed="rId2" cstate="print"/>
          <a:srcRect l="31704" t="16788" b="2370"/>
          <a:stretch>
            <a:fillRect/>
          </a:stretch>
        </p:blipFill>
        <p:spPr bwMode="auto">
          <a:xfrm>
            <a:off x="5735781" y="4470455"/>
            <a:ext cx="2470068" cy="2275090"/>
          </a:xfrm>
          <a:prstGeom prst="rect">
            <a:avLst/>
          </a:prstGeom>
          <a:noFill/>
          <a:ln w="1">
            <a:noFill/>
            <a:miter lim="800000"/>
            <a:headEnd/>
            <a:tailEnd type="none" w="med" len="med"/>
          </a:ln>
          <a:effectLst/>
        </p:spPr>
      </p:pic>
      <p:sp>
        <p:nvSpPr>
          <p:cNvPr id="6" name="TextBox 5"/>
          <p:cNvSpPr txBox="1"/>
          <p:nvPr/>
        </p:nvSpPr>
        <p:spPr>
          <a:xfrm>
            <a:off x="5771409" y="4500747"/>
            <a:ext cx="2474524" cy="584775"/>
          </a:xfrm>
          <a:prstGeom prst="rect">
            <a:avLst/>
          </a:prstGeom>
          <a:noFill/>
        </p:spPr>
        <p:txBody>
          <a:bodyPr wrap="none" rtlCol="0">
            <a:spAutoFit/>
          </a:bodyPr>
          <a:lstStyle/>
          <a:p>
            <a:r>
              <a:rPr lang="en-US" sz="1600" dirty="0" err="1" smtClean="0">
                <a:solidFill>
                  <a:srgbClr val="FFFF00"/>
                </a:solidFill>
                <a:latin typeface="Arial" pitchFamily="34" charset="0"/>
                <a:cs typeface="Arial" pitchFamily="34" charset="0"/>
              </a:rPr>
              <a:t>Gigashot</a:t>
            </a:r>
            <a:r>
              <a:rPr lang="en-US" sz="1600" dirty="0" smtClean="0">
                <a:solidFill>
                  <a:srgbClr val="FFFF00"/>
                </a:solidFill>
                <a:latin typeface="Arial" pitchFamily="34" charset="0"/>
                <a:cs typeface="Arial" pitchFamily="34" charset="0"/>
              </a:rPr>
              <a:t> beam profile</a:t>
            </a:r>
          </a:p>
          <a:p>
            <a:r>
              <a:rPr lang="en-US" sz="1600" dirty="0" smtClean="0">
                <a:solidFill>
                  <a:srgbClr val="FFFF00"/>
                </a:solidFill>
                <a:latin typeface="Arial" pitchFamily="34" charset="0"/>
                <a:cs typeface="Arial" pitchFamily="34" charset="0"/>
              </a:rPr>
              <a:t>- 350mJ, 1064nm, 110Hz</a:t>
            </a:r>
            <a:endParaRPr lang="en-US" sz="1600" dirty="0">
              <a:solidFill>
                <a:srgbClr val="FFFF00"/>
              </a:solidFill>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US" dirty="0" smtClean="0"/>
              <a:t>Quasi-CW Laser Gain Modules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olden ASM- 1-2-3-bar_scaled.JPG"/>
          <p:cNvPicPr>
            <a:picLocks noChangeAspect="1"/>
          </p:cNvPicPr>
          <p:nvPr/>
        </p:nvPicPr>
        <p:blipFill>
          <a:blip r:embed="rId2" cstate="print"/>
          <a:stretch>
            <a:fillRect/>
          </a:stretch>
        </p:blipFill>
        <p:spPr>
          <a:xfrm rot="20141708">
            <a:off x="1058102" y="4115870"/>
            <a:ext cx="3657600" cy="1485900"/>
          </a:xfrm>
          <a:prstGeom prst="rect">
            <a:avLst/>
          </a:prstGeom>
        </p:spPr>
      </p:pic>
      <p:sp>
        <p:nvSpPr>
          <p:cNvPr id="2" name="Title 1"/>
          <p:cNvSpPr>
            <a:spLocks noGrp="1"/>
          </p:cNvSpPr>
          <p:nvPr>
            <p:ph type="title"/>
          </p:nvPr>
        </p:nvSpPr>
        <p:spPr/>
        <p:txBody>
          <a:bodyPr/>
          <a:lstStyle/>
          <a:p>
            <a:r>
              <a:rPr lang="en-US" dirty="0" smtClean="0"/>
              <a:t>Quasi-CW Gain Modules</a:t>
            </a:r>
            <a:endParaRPr lang="en-US" dirty="0"/>
          </a:p>
        </p:txBody>
      </p:sp>
      <p:sp>
        <p:nvSpPr>
          <p:cNvPr id="5" name="Content Placeholder 4"/>
          <p:cNvSpPr>
            <a:spLocks noGrp="1"/>
          </p:cNvSpPr>
          <p:nvPr>
            <p:ph sz="half" idx="1"/>
          </p:nvPr>
        </p:nvSpPr>
        <p:spPr>
          <a:xfrm>
            <a:off x="381000" y="1371600"/>
            <a:ext cx="4038600" cy="5029200"/>
          </a:xfrm>
          <a:solidFill>
            <a:schemeClr val="bg1">
              <a:alpha val="42000"/>
            </a:schemeClr>
          </a:solidFill>
        </p:spPr>
        <p:txBody>
          <a:bodyPr>
            <a:normAutofit/>
          </a:bodyPr>
          <a:lstStyle/>
          <a:p>
            <a:r>
              <a:rPr lang="en-US" dirty="0" smtClean="0"/>
              <a:t>Data shown is for </a:t>
            </a:r>
            <a:r>
              <a:rPr lang="en-US" dirty="0" err="1" smtClean="0"/>
              <a:t>Nd:YAG</a:t>
            </a:r>
            <a:endParaRPr lang="en-US" dirty="0" smtClean="0"/>
          </a:p>
          <a:p>
            <a:pPr lvl="1"/>
            <a:r>
              <a:rPr lang="en-US" dirty="0" smtClean="0"/>
              <a:t>Others available (</a:t>
            </a:r>
            <a:r>
              <a:rPr lang="en-US" dirty="0" err="1" smtClean="0"/>
              <a:t>Nd:YLF</a:t>
            </a:r>
            <a:r>
              <a:rPr lang="en-US" dirty="0" smtClean="0"/>
              <a:t>, </a:t>
            </a:r>
            <a:r>
              <a:rPr lang="en-US" dirty="0" err="1" smtClean="0"/>
              <a:t>Yb:YAG</a:t>
            </a:r>
            <a:r>
              <a:rPr lang="en-US" dirty="0" smtClean="0"/>
              <a:t>, </a:t>
            </a:r>
            <a:r>
              <a:rPr lang="en-US" dirty="0" err="1" smtClean="0"/>
              <a:t>Nd:Glass</a:t>
            </a:r>
            <a:r>
              <a:rPr lang="en-US" dirty="0" smtClean="0"/>
              <a:t>, etc.)</a:t>
            </a:r>
            <a:endParaRPr lang="en-US" sz="2000" dirty="0" smtClean="0"/>
          </a:p>
          <a:p>
            <a:r>
              <a:rPr lang="en-US" sz="2000" dirty="0" smtClean="0"/>
              <a:t>Incorporate long life diode packages.</a:t>
            </a:r>
          </a:p>
          <a:p>
            <a:r>
              <a:rPr lang="en-US" sz="2000" dirty="0" smtClean="0"/>
              <a:t>Modules are available with rod sizes from 2mm to </a:t>
            </a:r>
            <a:r>
              <a:rPr lang="en-US" dirty="0" smtClean="0"/>
              <a:t>25</a:t>
            </a:r>
            <a:r>
              <a:rPr lang="en-US" sz="2000" dirty="0" smtClean="0"/>
              <a:t>mm in diameter, 3cm to 170cm long, bar counts from 9 to 360, and pump energies up to 40 Joules.</a:t>
            </a:r>
          </a:p>
          <a:p>
            <a:r>
              <a:rPr lang="en-US" sz="2000" dirty="0" smtClean="0"/>
              <a:t>Modules use common parts to reduce costs and manufacturing times.</a:t>
            </a:r>
          </a:p>
        </p:txBody>
      </p:sp>
      <p:sp>
        <p:nvSpPr>
          <p:cNvPr id="4" name="Slide Number Placeholder 3"/>
          <p:cNvSpPr>
            <a:spLocks noGrp="1"/>
          </p:cNvSpPr>
          <p:nvPr>
            <p:ph type="sldNum" sz="quarter" idx="11"/>
          </p:nvPr>
        </p:nvSpPr>
        <p:spPr/>
        <p:txBody>
          <a:bodyPr/>
          <a:lstStyle/>
          <a:p>
            <a:fld id="{B2887DB7-D76C-493C-902D-D80D28D4F4FD}" type="slidenum">
              <a:rPr lang="en-US" smtClean="0"/>
              <a:pPr/>
              <a:t>8</a:t>
            </a:fld>
            <a:endParaRPr lang="en-US" dirty="0"/>
          </a:p>
        </p:txBody>
      </p:sp>
      <p:pic>
        <p:nvPicPr>
          <p:cNvPr id="1026" name="Picture 2" descr="\\ngceo\common\Product Photos\Modules\REB_REA family.tif"/>
          <p:cNvPicPr>
            <a:picLocks noChangeAspect="1" noChangeArrowheads="1"/>
          </p:cNvPicPr>
          <p:nvPr/>
        </p:nvPicPr>
        <p:blipFill>
          <a:blip r:embed="rId3" cstate="print"/>
          <a:srcRect/>
          <a:stretch>
            <a:fillRect/>
          </a:stretch>
        </p:blipFill>
        <p:spPr bwMode="auto">
          <a:xfrm>
            <a:off x="4419600" y="1066800"/>
            <a:ext cx="4371033" cy="2762250"/>
          </a:xfrm>
          <a:prstGeom prst="rect">
            <a:avLst/>
          </a:prstGeom>
          <a:noFill/>
        </p:spPr>
      </p:pic>
      <p:pic>
        <p:nvPicPr>
          <p:cNvPr id="1027" name="Picture 3" descr="\\ngceo\common\Product Photos\Modules\REA Series.tif"/>
          <p:cNvPicPr>
            <a:picLocks noChangeAspect="1" noChangeArrowheads="1"/>
          </p:cNvPicPr>
          <p:nvPr/>
        </p:nvPicPr>
        <p:blipFill>
          <a:blip r:embed="rId4" cstate="print"/>
          <a:srcRect/>
          <a:stretch>
            <a:fillRect/>
          </a:stretch>
        </p:blipFill>
        <p:spPr bwMode="auto">
          <a:xfrm>
            <a:off x="4724400" y="3505200"/>
            <a:ext cx="3963987" cy="251603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Gain Module Architecture</a:t>
            </a:r>
            <a:endParaRPr lang="en-US" dirty="0"/>
          </a:p>
        </p:txBody>
      </p:sp>
      <p:sp>
        <p:nvSpPr>
          <p:cNvPr id="4" name="Slide Number Placeholder 3"/>
          <p:cNvSpPr>
            <a:spLocks noGrp="1"/>
          </p:cNvSpPr>
          <p:nvPr>
            <p:ph type="sldNum" sz="quarter" idx="11"/>
          </p:nvPr>
        </p:nvSpPr>
        <p:spPr/>
        <p:txBody>
          <a:bodyPr/>
          <a:lstStyle/>
          <a:p>
            <a:fld id="{B2887DB7-D76C-493C-902D-D80D28D4F4FD}" type="slidenum">
              <a:rPr lang="en-US" smtClean="0"/>
              <a:pPr/>
              <a:t>9</a:t>
            </a:fld>
            <a:endParaRPr lang="en-US" dirty="0"/>
          </a:p>
        </p:txBody>
      </p:sp>
      <p:pic>
        <p:nvPicPr>
          <p:cNvPr id="9" name="Content Placeholder 8" descr="rea6308-assy-section_fixed_scaled.jpg"/>
          <p:cNvPicPr>
            <a:picLocks noGrp="1" noChangeAspect="1"/>
          </p:cNvPicPr>
          <p:nvPr>
            <p:ph idx="1"/>
          </p:nvPr>
        </p:nvPicPr>
        <p:blipFill>
          <a:blip r:embed="rId2" cstate="print"/>
          <a:stretch>
            <a:fillRect/>
          </a:stretch>
        </p:blipFill>
        <p:spPr>
          <a:xfrm>
            <a:off x="4185752" y="1852551"/>
            <a:ext cx="4755398" cy="3870366"/>
          </a:xfrm>
        </p:spPr>
      </p:pic>
      <p:sp>
        <p:nvSpPr>
          <p:cNvPr id="6" name="Content Placeholder 2"/>
          <p:cNvSpPr txBox="1">
            <a:spLocks/>
          </p:cNvSpPr>
          <p:nvPr/>
        </p:nvSpPr>
        <p:spPr bwMode="auto">
          <a:xfrm>
            <a:off x="304800" y="1371600"/>
            <a:ext cx="42672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65000"/>
              </a:spcBef>
              <a:spcAft>
                <a:spcPct val="0"/>
              </a:spcAft>
              <a:buClrTx/>
              <a:buSzTx/>
              <a:buFontTx/>
              <a:buChar char="•"/>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The laser crystal is cooled by passing water over the rod at high Reynolds number.</a:t>
            </a:r>
          </a:p>
          <a:p>
            <a:pPr marL="342900" marR="0" lvl="0" indent="-342900" algn="l" defTabSz="914400" rtl="0" eaLnBrk="1" fontAlgn="base" latinLnBrk="0" hangingPunct="1">
              <a:lnSpc>
                <a:spcPct val="100000"/>
              </a:lnSpc>
              <a:spcBef>
                <a:spcPct val="65000"/>
              </a:spcBef>
              <a:spcAft>
                <a:spcPct val="0"/>
              </a:spcAft>
              <a:buClrTx/>
              <a:buSzTx/>
              <a:buFontTx/>
              <a:buChar char="•"/>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Five around array design gives more uniform pump light distribution.</a:t>
            </a:r>
          </a:p>
          <a:p>
            <a:pPr marL="342900" marR="0" lvl="0" indent="-342900" algn="l" defTabSz="914400" rtl="0" eaLnBrk="1" fontAlgn="base" latinLnBrk="0" hangingPunct="1">
              <a:lnSpc>
                <a:spcPct val="100000"/>
              </a:lnSpc>
              <a:spcBef>
                <a:spcPct val="65000"/>
              </a:spcBef>
              <a:spcAft>
                <a:spcPct val="0"/>
              </a:spcAft>
              <a:buClrTx/>
              <a:buSzTx/>
              <a:buFontTx/>
              <a:buChar char="•"/>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Pump chamber includes a high reflector to increase the optical to optical coupling and increases the uniformity of the pump distribution.</a:t>
            </a:r>
          </a:p>
          <a:p>
            <a:pPr marL="342900" marR="0" lvl="0" indent="-342900" algn="l" defTabSz="914400" rtl="0" eaLnBrk="1" fontAlgn="base" latinLnBrk="0" hangingPunct="1">
              <a:lnSpc>
                <a:spcPct val="100000"/>
              </a:lnSpc>
              <a:spcBef>
                <a:spcPct val="65000"/>
              </a:spcBef>
              <a:spcAft>
                <a:spcPct val="0"/>
              </a:spcAft>
              <a:buClrTx/>
              <a:buSzTx/>
              <a:buFontTx/>
              <a:buChar char="•"/>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Design allows easily changing pump lengths and rod sizes.</a:t>
            </a:r>
          </a:p>
          <a:p>
            <a:pPr marL="342900" marR="0" lvl="0" indent="-342900" algn="l" defTabSz="914400" rtl="0" eaLnBrk="1" fontAlgn="base" latinLnBrk="0" hangingPunct="1">
              <a:lnSpc>
                <a:spcPct val="100000"/>
              </a:lnSpc>
              <a:spcBef>
                <a:spcPct val="65000"/>
              </a:spcBef>
              <a:spcAft>
                <a:spcPct val="0"/>
              </a:spcAft>
              <a:buClrTx/>
              <a:buSzTx/>
              <a:buFontTx/>
              <a:buChar char="•"/>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Coolant interface to module is easily modified to accommodate plumbing configuration of choice.</a:t>
            </a:r>
          </a:p>
        </p:txBody>
      </p:sp>
      <p:sp>
        <p:nvSpPr>
          <p:cNvPr id="7" name="TextBox 6"/>
          <p:cNvSpPr txBox="1"/>
          <p:nvPr/>
        </p:nvSpPr>
        <p:spPr>
          <a:xfrm>
            <a:off x="5011386" y="5759532"/>
            <a:ext cx="3243196" cy="338554"/>
          </a:xfrm>
          <a:prstGeom prst="rect">
            <a:avLst/>
          </a:prstGeom>
          <a:noFill/>
        </p:spPr>
        <p:txBody>
          <a:bodyPr wrap="none" rtlCol="0">
            <a:spAutoFit/>
          </a:bodyPr>
          <a:lstStyle/>
          <a:p>
            <a:r>
              <a:rPr lang="en-US" sz="1600" dirty="0" smtClean="0">
                <a:latin typeface="Arial" pitchFamily="34" charset="0"/>
                <a:cs typeface="Arial" pitchFamily="34" charset="0"/>
              </a:rPr>
              <a:t>Design for 4-12mm rod diameters</a:t>
            </a:r>
            <a:endParaRPr lang="en-US"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3/6/2008 12:03:03 PM&quot;&gt;&lt;Slide id=&quot;335&quot; dur=&quot;.609375&quot;/&gt;&lt;Slide id=&quot;337&quot; dur=&quot;13.53516&quot;/&gt;&lt;Slide id=&quot;335&quot; dur=&quot;.765625&quot;/&gt;&lt;Slide id=&quot;337&quot; dur=&quot;4.699219&quot;/&gt;&lt;Slide id=&quot;312&quot; dur=&quot;2.902344&quot;/&gt;&lt;Slide id=&quot;313&quot; dur=&quot;7.195313&quot;/&gt;&lt;Slide id=&quot;316&quot; dur=&quot;10.69141&quot;/&gt;&lt;Slide id=&quot;317&quot; dur=&quot;1.734375&quot;/&gt;&lt;Slide id=&quot;336&quot; dur=&quot;1.703125&quot;/&gt;&lt;Slide id=&quot;338&quot; dur=&quot;1&quot;/&gt;&lt;/Timings&gt;&lt;/WMTools&gt;"/>
</p:tagLst>
</file>

<file path=ppt/theme/theme1.xml><?xml version="1.0" encoding="utf-8"?>
<a:theme xmlns:a="http://schemas.openxmlformats.org/drawingml/2006/main" name="noc_ppt_template_jan2012">
  <a:themeElements>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fontScheme name="Default Desig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40000"/>
            <a:lumOff val="60000"/>
          </a:schemeClr>
        </a:solidFill>
        <a:ln>
          <a:solidFill>
            <a:schemeClr val="accent2">
              <a:lumMod val="60000"/>
              <a:lumOff val="40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dirty="0">
            <a:latin typeface="Arial" pitchFamily="34" charset="0"/>
            <a:cs typeface="Arial"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noc_ppt_template_jan2012</Template>
  <TotalTime>2511</TotalTime>
  <Words>1868</Words>
  <Application>Microsoft Office PowerPoint</Application>
  <PresentationFormat>On-screen Show (4:3)</PresentationFormat>
  <Paragraphs>373</Paragraphs>
  <Slides>39</Slides>
  <Notes>4</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noc_ppt_template_jan2012</vt:lpstr>
      <vt:lpstr>Diode-Pumped Solid-State Amplifiers  </vt:lpstr>
      <vt:lpstr>Overview</vt:lpstr>
      <vt:lpstr>NGCEO Overview</vt:lpstr>
      <vt:lpstr>NGCEO Product Overview / Business Model</vt:lpstr>
      <vt:lpstr>Motivation – Why choose DPSS?</vt:lpstr>
      <vt:lpstr>Motivation – What are the Advantages of Diode Pumping?</vt:lpstr>
      <vt:lpstr>Slide 7</vt:lpstr>
      <vt:lpstr>Quasi-CW Gain Modules</vt:lpstr>
      <vt:lpstr>Gain Module Architecture</vt:lpstr>
      <vt:lpstr>Gain Module Architecture (2)</vt:lpstr>
      <vt:lpstr>Gain Module Architecture (3)</vt:lpstr>
      <vt:lpstr>Uniformity</vt:lpstr>
      <vt:lpstr>Laser Diode Arrays</vt:lpstr>
      <vt:lpstr>Diode Pump Life Time</vt:lpstr>
      <vt:lpstr>Infinitely-Customizable Laser Solutions</vt:lpstr>
      <vt:lpstr>Gain Module Amplifier Performance</vt:lpstr>
      <vt:lpstr>REA Modules Output Energy</vt:lpstr>
      <vt:lpstr>REA Modules Output Energy</vt:lpstr>
      <vt:lpstr>Pulse Trains</vt:lpstr>
      <vt:lpstr>Example – Combustion Diagnostics</vt:lpstr>
      <vt:lpstr>Example – Laser Stripping</vt:lpstr>
      <vt:lpstr>Examples of Modeling Output</vt:lpstr>
      <vt:lpstr>Just Right….</vt:lpstr>
      <vt:lpstr>Another way to smooth output</vt:lpstr>
      <vt:lpstr>Slide 25</vt:lpstr>
      <vt:lpstr>Example Lasers</vt:lpstr>
      <vt:lpstr>AO Q-Switched IR Lasers</vt:lpstr>
      <vt:lpstr>EO Q-Switched Lasers</vt:lpstr>
      <vt:lpstr>Conclusion</vt:lpstr>
      <vt:lpstr>For More Information</vt:lpstr>
      <vt:lpstr>Slide 31</vt:lpstr>
      <vt:lpstr>Different Gain Materials: Nd:YLF</vt:lpstr>
      <vt:lpstr>Pulse Train Applications</vt:lpstr>
      <vt:lpstr>Example Data</vt:lpstr>
      <vt:lpstr>Example #1 – SSG vs. Rod Diameter (Fixed Stored Energy)</vt:lpstr>
      <vt:lpstr>Example #2 – Performance vs. Pump Length</vt:lpstr>
      <vt:lpstr>Example #3 – Performance vs. Pump Power (Fixed Physical Dimensions)</vt:lpstr>
      <vt:lpstr>Example Laser - Gigashot</vt:lpstr>
      <vt:lpstr>Example Laser</vt:lpstr>
    </vt:vector>
  </TitlesOfParts>
  <Company>Northrop Grumman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 of I - Chicago </dc:title>
  <dc:creator>Doster</dc:creator>
  <cp:lastModifiedBy>a83220</cp:lastModifiedBy>
  <cp:revision>121</cp:revision>
  <dcterms:created xsi:type="dcterms:W3CDTF">2012-03-05T19:10:58Z</dcterms:created>
  <dcterms:modified xsi:type="dcterms:W3CDTF">2013-09-27T02:22:31Z</dcterms:modified>
</cp:coreProperties>
</file>