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2" r:id="rId4"/>
    <p:sldId id="283" r:id="rId5"/>
    <p:sldId id="258" r:id="rId6"/>
    <p:sldId id="279" r:id="rId7"/>
    <p:sldId id="280" r:id="rId8"/>
    <p:sldId id="281" r:id="rId9"/>
    <p:sldId id="284" r:id="rId10"/>
    <p:sldId id="303" r:id="rId11"/>
    <p:sldId id="304" r:id="rId12"/>
    <p:sldId id="285" r:id="rId13"/>
    <p:sldId id="287" r:id="rId14"/>
    <p:sldId id="288" r:id="rId15"/>
    <p:sldId id="289" r:id="rId16"/>
    <p:sldId id="290" r:id="rId17"/>
    <p:sldId id="291" r:id="rId18"/>
    <p:sldId id="292" r:id="rId19"/>
    <p:sldId id="294" r:id="rId20"/>
    <p:sldId id="295" r:id="rId21"/>
    <p:sldId id="299" r:id="rId22"/>
    <p:sldId id="300" r:id="rId23"/>
    <p:sldId id="301" r:id="rId24"/>
    <p:sldId id="302" r:id="rId25"/>
    <p:sldId id="30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29" autoAdjust="0"/>
    <p:restoredTop sz="94660"/>
  </p:normalViewPr>
  <p:slideViewPr>
    <p:cSldViewPr snapToGrid="0" snapToObjects="1">
      <p:cViewPr>
        <p:scale>
          <a:sx n="80" d="100"/>
          <a:sy n="80" d="100"/>
        </p:scale>
        <p:origin x="-216" y="-5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D661-1836-44F7-8FAF-35E8F866ECD3}" type="datetime1">
              <a:rPr lang="en-US" smtClean="0"/>
              <a:pPr/>
              <a:t>26/09/13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1CE-B899-4B2B-848D-9F12F0C901B6}" type="datetimeFigureOut">
              <a:rPr lang="en-US" smtClean="0"/>
              <a:t>26/09/13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606D-E5C4-4C2F-8241-EC2663EF1C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1CA-F464-4B29-B867-EAF8A9B936E3}" type="datetime1">
              <a:rPr lang="en-US" smtClean="0"/>
              <a:pPr/>
              <a:t>26/09/13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B357-51B9-47D2-A71D-0D06CB03185D}" type="datetime1">
              <a:rPr lang="en-US" smtClean="0"/>
              <a:pPr/>
              <a:t>26/09/13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B827-F132-4DF6-9FB9-4035A4C798EF}" type="datetime1">
              <a:rPr lang="en-US" smtClean="0"/>
              <a:pPr/>
              <a:t>26/09/13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A601-7D32-4ED7-AD1A-974B6DDBDCDC}" type="datetime1">
              <a:rPr lang="en-US" smtClean="0"/>
              <a:pPr/>
              <a:t>26/09/13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7B41-4A0C-4639-A132-E5C8F99A4BE8}" type="datetime1">
              <a:rPr lang="en-US" smtClean="0"/>
              <a:pPr/>
              <a:t>26/09/13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67FD-6084-4075-993E-77EC8038773F}" type="datetime1">
              <a:rPr lang="en-US" smtClean="0"/>
              <a:pPr/>
              <a:t>26/09/13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26/09/13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52C1-9A39-494C-9977-BBEFAB872C1F}" type="datetime1">
              <a:rPr lang="en-US" smtClean="0"/>
              <a:pPr/>
              <a:t>26/09/13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ACE2-EA00-4376-9A66-47ABB8B02CF5}" type="datetime1">
              <a:rPr lang="en-US" smtClean="0"/>
              <a:pPr/>
              <a:t>26/09/13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DA47DADC-55EA-4839-91C8-5BCC0EC06F5C}" type="datetime1">
              <a:rPr lang="en-US" smtClean="0"/>
              <a:pPr/>
              <a:t>26/09/13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990" y="1669145"/>
            <a:ext cx="9144000" cy="1077684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en-US" sz="3200" kern="0" dirty="0"/>
              <a:t>Fiber laser transport for </a:t>
            </a:r>
            <a:r>
              <a:rPr lang="en-US" sz="3200" kern="0" dirty="0" smtClean="0"/>
              <a:t>the photo-detachment </a:t>
            </a:r>
            <a:r>
              <a:rPr lang="en-US" sz="3200" kern="0" dirty="0" err="1" smtClean="0"/>
              <a:t>emittance</a:t>
            </a:r>
            <a:r>
              <a:rPr lang="en-US" sz="3200" kern="0" dirty="0" smtClean="0"/>
              <a:t> measurements </a:t>
            </a:r>
            <a:r>
              <a:rPr lang="en-US" sz="3200" kern="0" dirty="0"/>
              <a:t>at </a:t>
            </a:r>
            <a:r>
              <a:rPr lang="en-US" sz="3200" kern="0" dirty="0" smtClean="0"/>
              <a:t>FETS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89" y="3545535"/>
            <a:ext cx="6295572" cy="2579908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sz="1600" i="1" u="sng" kern="0" dirty="0">
                <a:solidFill>
                  <a:srgbClr val="FFFFFF"/>
                </a:solidFill>
                <a:ea typeface="ＭＳ Ｐゴシック"/>
                <a:cs typeface="Times New Roman"/>
              </a:rPr>
              <a:t>Alessio </a:t>
            </a:r>
            <a:r>
              <a:rPr lang="en-US" sz="1600" i="1" u="sng" kern="0" dirty="0" smtClean="0">
                <a:solidFill>
                  <a:srgbClr val="FFFFFF"/>
                </a:solidFill>
                <a:ea typeface="ＭＳ Ｐゴシック"/>
                <a:cs typeface="Times New Roman"/>
              </a:rPr>
              <a:t>Bosco</a:t>
            </a:r>
            <a:r>
              <a:rPr lang="en-US" sz="1600" i="1" kern="0" dirty="0" smtClean="0">
                <a:solidFill>
                  <a:srgbClr val="FFFFFF"/>
                </a:solidFill>
                <a:ea typeface="ＭＳ Ｐゴシック"/>
                <a:cs typeface="Times New Roman"/>
              </a:rPr>
              <a:t>  JAI @ Royal Holloway University of London</a:t>
            </a:r>
            <a:endParaRPr lang="en-US" sz="1600" i="1" kern="0" dirty="0">
              <a:solidFill>
                <a:srgbClr val="FFFFFF"/>
              </a:solidFill>
              <a:ea typeface="ＭＳ Ｐゴシック"/>
              <a:cs typeface="Times New Roman"/>
            </a:endParaRPr>
          </a:p>
          <a:p>
            <a:pPr lvl="0">
              <a:lnSpc>
                <a:spcPct val="90000"/>
              </a:lnSpc>
              <a:defRPr/>
            </a:pPr>
            <a:endParaRPr lang="en-US" sz="1600" i="1" kern="0" dirty="0">
              <a:solidFill>
                <a:srgbClr val="FFFFFF"/>
              </a:solidFill>
              <a:ea typeface="ＭＳ Ｐゴシック"/>
              <a:cs typeface="Times New Roman"/>
            </a:endParaRPr>
          </a:p>
          <a:p>
            <a:pPr lvl="0">
              <a:lnSpc>
                <a:spcPct val="90000"/>
              </a:lnSpc>
              <a:defRPr/>
            </a:pPr>
            <a:endParaRPr lang="en-US" sz="1600" i="1" kern="0" dirty="0" smtClean="0">
              <a:solidFill>
                <a:srgbClr val="FFFFFF"/>
              </a:solidFill>
              <a:ea typeface="ＭＳ Ｐゴシック"/>
              <a:cs typeface="Times New Roman"/>
              <a:sym typeface="Gill Sans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1600" i="1" kern="0" dirty="0" smtClean="0">
                <a:solidFill>
                  <a:srgbClr val="FFFFFF"/>
                </a:solidFill>
                <a:ea typeface="ＭＳ Ｐゴシック"/>
                <a:cs typeface="Times New Roman"/>
                <a:sym typeface="Gill Sans" charset="0"/>
              </a:rPr>
              <a:t>Main Contributors:</a:t>
            </a:r>
          </a:p>
          <a:p>
            <a:pPr>
              <a:lnSpc>
                <a:spcPct val="90000"/>
              </a:lnSpc>
              <a:defRPr/>
            </a:pPr>
            <a:endParaRPr lang="en-US" sz="1600" i="1" kern="0" dirty="0" smtClean="0">
              <a:solidFill>
                <a:srgbClr val="FFFFFF"/>
              </a:solidFill>
              <a:ea typeface="ＭＳ Ｐゴシック"/>
              <a:cs typeface="Times New Roman"/>
              <a:sym typeface="Gill Sans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1600" i="1" kern="0" dirty="0" smtClean="0">
                <a:solidFill>
                  <a:srgbClr val="FFFFFF"/>
                </a:solidFill>
                <a:ea typeface="ＭＳ Ｐゴシック"/>
                <a:cs typeface="Times New Roman"/>
                <a:sym typeface="Gill Sans" charset="0"/>
              </a:rPr>
              <a:t>G</a:t>
            </a:r>
            <a:r>
              <a:rPr lang="en-US" sz="1600" i="1" kern="0" dirty="0">
                <a:solidFill>
                  <a:srgbClr val="FFFFFF"/>
                </a:solidFill>
                <a:ea typeface="ＭＳ Ｐゴシック"/>
                <a:cs typeface="Times New Roman"/>
                <a:sym typeface="Gill Sans" charset="0"/>
              </a:rPr>
              <a:t>. </a:t>
            </a:r>
            <a:r>
              <a:rPr lang="en-US" sz="1600" i="1" kern="0" dirty="0" err="1">
                <a:solidFill>
                  <a:srgbClr val="FFFFFF"/>
                </a:solidFill>
                <a:ea typeface="ＭＳ Ｐゴシック"/>
                <a:cs typeface="Times New Roman"/>
                <a:sym typeface="Gill Sans" charset="0"/>
              </a:rPr>
              <a:t>Boorman</a:t>
            </a:r>
            <a:r>
              <a:rPr lang="en-US" sz="1600" i="1" kern="0" dirty="0">
                <a:solidFill>
                  <a:srgbClr val="FFFFFF"/>
                </a:solidFill>
                <a:ea typeface="ＭＳ Ｐゴシック"/>
                <a:cs typeface="Times New Roman"/>
                <a:sym typeface="Gill Sans" charset="0"/>
              </a:rPr>
              <a:t>,</a:t>
            </a:r>
            <a:r>
              <a:rPr lang="en-US" sz="1600" i="1" kern="0" dirty="0">
                <a:solidFill>
                  <a:srgbClr val="FFFFFF"/>
                </a:solidFill>
                <a:cs typeface="Times New Roman"/>
              </a:rPr>
              <a:t> S. Emery, </a:t>
            </a:r>
            <a:r>
              <a:rPr lang="en-US" sz="1600" i="1" kern="0" dirty="0">
                <a:solidFill>
                  <a:srgbClr val="FFFFFF"/>
                </a:solidFill>
                <a:ea typeface="ＭＳ Ｐゴシック"/>
                <a:cs typeface="Times New Roman"/>
                <a:sym typeface="Gill Sans" charset="0"/>
              </a:rPr>
              <a:t>S. Gibson – RHUL</a:t>
            </a:r>
          </a:p>
          <a:p>
            <a:pPr lvl="0">
              <a:lnSpc>
                <a:spcPct val="90000"/>
              </a:lnSpc>
              <a:defRPr/>
            </a:pPr>
            <a:r>
              <a:rPr lang="en-US" sz="1600" i="1" kern="0" dirty="0" smtClean="0">
                <a:solidFill>
                  <a:srgbClr val="FFFFFF"/>
                </a:solidFill>
                <a:ea typeface="ＭＳ Ｐゴシック"/>
                <a:cs typeface="Times New Roman"/>
                <a:sym typeface="Gill Sans" charset="0"/>
              </a:rPr>
              <a:t>C</a:t>
            </a:r>
            <a:r>
              <a:rPr lang="en-US" sz="1600" i="1" kern="0" dirty="0">
                <a:solidFill>
                  <a:srgbClr val="FFFFFF"/>
                </a:solidFill>
                <a:ea typeface="ＭＳ Ｐゴシック"/>
                <a:cs typeface="Times New Roman"/>
                <a:sym typeface="Gill Sans" charset="0"/>
              </a:rPr>
              <a:t>. Gabor, </a:t>
            </a:r>
            <a:r>
              <a:rPr lang="en-US" sz="1600" i="1" kern="0" dirty="0">
                <a:solidFill>
                  <a:srgbClr val="FFFFFF"/>
                </a:solidFill>
                <a:cs typeface="Times New Roman"/>
              </a:rPr>
              <a:t>A. </a:t>
            </a:r>
            <a:r>
              <a:rPr lang="en-US" sz="1600" i="1" kern="0" dirty="0" err="1">
                <a:solidFill>
                  <a:srgbClr val="FFFFFF"/>
                </a:solidFill>
                <a:cs typeface="Times New Roman"/>
              </a:rPr>
              <a:t>Letchford</a:t>
            </a:r>
            <a:r>
              <a:rPr lang="en-US" sz="1600" i="1" kern="0" dirty="0">
                <a:solidFill>
                  <a:srgbClr val="FFFFFF"/>
                </a:solidFill>
                <a:ea typeface="ＭＳ Ｐゴシック"/>
                <a:cs typeface="Times New Roman"/>
                <a:sym typeface="Gill Sans" charset="0"/>
              </a:rPr>
              <a:t>  - STFC RAL</a:t>
            </a:r>
          </a:p>
          <a:p>
            <a:pPr lvl="0">
              <a:lnSpc>
                <a:spcPct val="90000"/>
              </a:lnSpc>
              <a:defRPr/>
            </a:pPr>
            <a:r>
              <a:rPr lang="en-US" sz="1600" i="1" kern="0" dirty="0">
                <a:solidFill>
                  <a:srgbClr val="FFFFFF"/>
                </a:solidFill>
                <a:cs typeface="Times New Roman"/>
              </a:rPr>
              <a:t>J. </a:t>
            </a:r>
            <a:r>
              <a:rPr lang="en-US" sz="1600" i="1" kern="0" dirty="0" err="1">
                <a:solidFill>
                  <a:srgbClr val="FFFFFF"/>
                </a:solidFill>
                <a:cs typeface="Times New Roman"/>
              </a:rPr>
              <a:t>Pozimski</a:t>
            </a:r>
            <a:r>
              <a:rPr lang="en-US" sz="1600" i="1" kern="0" dirty="0">
                <a:solidFill>
                  <a:srgbClr val="FFFFFF"/>
                </a:solidFill>
                <a:cs typeface="Times New Roman"/>
              </a:rPr>
              <a:t>, </a:t>
            </a:r>
            <a:r>
              <a:rPr lang="en-US" sz="1600" i="1" kern="0" dirty="0">
                <a:solidFill>
                  <a:srgbClr val="FFFFFF"/>
                </a:solidFill>
                <a:ea typeface="ＭＳ Ｐゴシック"/>
                <a:cs typeface="Times New Roman"/>
              </a:rPr>
              <a:t>P Savage</a:t>
            </a:r>
            <a:r>
              <a:rPr lang="en-US" sz="1600" i="1" kern="0" dirty="0">
                <a:solidFill>
                  <a:srgbClr val="FFFFFF"/>
                </a:solidFill>
                <a:cs typeface="Times New Roman"/>
              </a:rPr>
              <a:t> – Imperial College</a:t>
            </a:r>
            <a:endParaRPr lang="en-US" sz="1600" i="1" kern="0" dirty="0">
              <a:solidFill>
                <a:srgbClr val="FFFFFF"/>
              </a:solidFill>
              <a:ea typeface="ＭＳ Ｐゴシック"/>
              <a:cs typeface="Times New Roman"/>
              <a:sym typeface="Gill Sans" charset="0"/>
            </a:endParaRPr>
          </a:p>
          <a:p>
            <a:pPr lvl="0">
              <a:lnSpc>
                <a:spcPct val="90000"/>
              </a:lnSpc>
              <a:defRPr/>
            </a:pPr>
            <a:r>
              <a:rPr lang="en-US" sz="1600" i="1" kern="0" dirty="0" smtClean="0">
                <a:solidFill>
                  <a:srgbClr val="FFFFFF"/>
                </a:solidFill>
                <a:ea typeface="ＭＳ Ｐゴシック"/>
                <a:cs typeface="Times New Roman"/>
              </a:rPr>
              <a:t>T. </a:t>
            </a:r>
            <a:r>
              <a:rPr lang="en-US" sz="1600" i="1" kern="0" dirty="0">
                <a:solidFill>
                  <a:srgbClr val="FFFFFF"/>
                </a:solidFill>
                <a:ea typeface="ＭＳ Ｐゴシック"/>
                <a:cs typeface="Times New Roman"/>
              </a:rPr>
              <a:t>Hofmann - CERN</a:t>
            </a:r>
            <a:endParaRPr lang="en-US" sz="1600" i="1" kern="0" dirty="0">
              <a:solidFill>
                <a:srgbClr val="FFFFFF"/>
              </a:solidFill>
              <a:ea typeface="ＭＳ Ｐゴシック"/>
              <a:cs typeface="Times New Roman"/>
              <a:sym typeface="Gill Sans" charset="0"/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76" y="592577"/>
            <a:ext cx="1128394" cy="56419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 descr="stfc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92" y="589647"/>
            <a:ext cx="2120590" cy="5648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9201" y="584353"/>
            <a:ext cx="2016446" cy="572421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6288" y="6273224"/>
            <a:ext cx="86505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</a:t>
            </a:r>
            <a:r>
              <a:rPr lang="en-US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Applications</a:t>
            </a:r>
          </a:p>
          <a:p>
            <a:pPr algn="r"/>
            <a:r>
              <a:rPr lang="en-US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Fermi National Accelerator Laboratory – Batavia, </a:t>
            </a:r>
            <a:r>
              <a:rPr lang="en-US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IL, USA – 26-27 September 2013</a:t>
            </a:r>
            <a:endParaRPr lang="en-US" sz="16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1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393" y="589646"/>
            <a:ext cx="1841364" cy="54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2415" y="3561410"/>
            <a:ext cx="3418710" cy="2564033"/>
          </a:xfrm>
          <a:prstGeom prst="rect">
            <a:avLst/>
          </a:prstGeom>
        </p:spPr>
      </p:pic>
      <p:pic>
        <p:nvPicPr>
          <p:cNvPr id="7" name="Picture 6" descr="CERNlogo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71" y="584353"/>
            <a:ext cx="565762" cy="56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08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10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571500"/>
            <a:ext cx="9144000" cy="589643"/>
          </a:xfrm>
          <a:prstGeom prst="rect">
            <a:avLst/>
          </a:prstGeom>
        </p:spPr>
        <p:txBody>
          <a:bodyPr vert="horz" lIns="0" tIns="0" rIns="0" bIns="1188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small" dirty="0" smtClean="0"/>
              <a:t>Pre-Transport Laser </a:t>
            </a:r>
            <a:r>
              <a:rPr lang="en-US" sz="2800" cap="small" dirty="0" smtClean="0"/>
              <a:t>Measurements</a:t>
            </a:r>
            <a:endParaRPr lang="en-US" sz="2800" cap="small" dirty="0"/>
          </a:p>
        </p:txBody>
      </p:sp>
      <p:pic>
        <p:nvPicPr>
          <p:cNvPr id="10" name="Picture 9" descr="FETSlaserhead_noBE_10A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7" y="2122278"/>
            <a:ext cx="2561595" cy="1619833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2421" y="3905541"/>
            <a:ext cx="2558492" cy="177993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097" y="3898009"/>
            <a:ext cx="2567075" cy="178574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839923" y="1934044"/>
            <a:ext cx="2414702" cy="1963965"/>
          </a:xfrm>
        </p:spPr>
        <p:txBody>
          <a:bodyPr>
            <a:normAutofit fontScale="85000" lnSpcReduction="20000"/>
          </a:bodyPr>
          <a:lstStyle/>
          <a:p>
            <a:pPr marL="45720" indent="0" algn="ctr">
              <a:lnSpc>
                <a:spcPct val="200000"/>
              </a:lnSpc>
              <a:buNone/>
            </a:pPr>
            <a:r>
              <a:rPr lang="en-US" sz="1800" dirty="0" smtClean="0"/>
              <a:t>Transverse Mode</a:t>
            </a:r>
          </a:p>
          <a:p>
            <a:pPr marL="45720" indent="0" algn="ctr">
              <a:lnSpc>
                <a:spcPct val="200000"/>
              </a:lnSpc>
              <a:buNone/>
            </a:pPr>
            <a:r>
              <a:rPr lang="en-US" sz="1800" dirty="0" smtClean="0"/>
              <a:t>M</a:t>
            </a:r>
            <a:r>
              <a:rPr lang="en-US" sz="1800" baseline="30000" dirty="0" smtClean="0"/>
              <a:t>2</a:t>
            </a:r>
            <a:r>
              <a:rPr lang="en-US" sz="1800" baseline="-25000" dirty="0" smtClean="0"/>
              <a:t>x</a:t>
            </a:r>
            <a:r>
              <a:rPr lang="en-US" sz="1800" dirty="0" smtClean="0"/>
              <a:t> = 1.81</a:t>
            </a:r>
          </a:p>
          <a:p>
            <a:pPr marL="45720" indent="0" algn="ctr">
              <a:lnSpc>
                <a:spcPct val="200000"/>
              </a:lnSpc>
              <a:buNone/>
            </a:pPr>
            <a:r>
              <a:rPr lang="en-US" sz="1800" dirty="0" smtClean="0"/>
              <a:t>M</a:t>
            </a:r>
            <a:r>
              <a:rPr lang="en-US" sz="1800" baseline="30000" dirty="0" smtClean="0"/>
              <a:t>2</a:t>
            </a:r>
            <a:r>
              <a:rPr lang="en-US" sz="1800" baseline="-25000" dirty="0" smtClean="0"/>
              <a:t>y</a:t>
            </a:r>
            <a:r>
              <a:rPr lang="en-US" sz="1800" dirty="0" smtClean="0"/>
              <a:t> </a:t>
            </a:r>
            <a:r>
              <a:rPr lang="en-US" sz="1800" dirty="0"/>
              <a:t>= </a:t>
            </a:r>
            <a:r>
              <a:rPr lang="en-US" sz="1800" dirty="0" smtClean="0"/>
              <a:t>1.61</a:t>
            </a:r>
          </a:p>
          <a:p>
            <a:pPr marL="45720" indent="0" algn="ctr">
              <a:lnSpc>
                <a:spcPct val="200000"/>
              </a:lnSpc>
              <a:buNone/>
            </a:pPr>
            <a:r>
              <a:rPr lang="en-US" sz="1800" dirty="0" smtClean="0"/>
              <a:t>Shows some astigmatism</a:t>
            </a:r>
            <a:endParaRPr lang="en-US" sz="1800" dirty="0"/>
          </a:p>
          <a:p>
            <a:pPr marL="45720" indent="0" algn="ctr">
              <a:lnSpc>
                <a:spcPct val="200000"/>
              </a:lnSpc>
              <a:buNone/>
            </a:pPr>
            <a:endParaRPr lang="en-US" sz="1800" dirty="0" smtClean="0"/>
          </a:p>
        </p:txBody>
      </p:sp>
      <p:pic>
        <p:nvPicPr>
          <p:cNvPr id="22" name="Picture 2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887" y="2122278"/>
            <a:ext cx="3043801" cy="22080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5910887" y="4120124"/>
            <a:ext cx="3244580" cy="798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200000"/>
              </a:lnSpc>
              <a:buFont typeface="Wingdings" charset="2"/>
              <a:buNone/>
            </a:pPr>
            <a:r>
              <a:rPr lang="en-US" sz="1800" dirty="0" smtClean="0"/>
              <a:t>Power </a:t>
            </a:r>
            <a:r>
              <a:rPr lang="en-US" sz="1800" dirty="0" err="1" smtClean="0"/>
              <a:t>Vs</a:t>
            </a:r>
            <a:r>
              <a:rPr lang="en-US" sz="1800" dirty="0" smtClean="0"/>
              <a:t> Current</a:t>
            </a:r>
          </a:p>
        </p:txBody>
      </p:sp>
    </p:spTree>
    <p:extLst>
      <p:ext uri="{BB962C8B-B14F-4D97-AF65-F5344CB8AC3E}">
        <p14:creationId xmlns:p14="http://schemas.microsoft.com/office/powerpoint/2010/main" val="345362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11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81060" y="3199577"/>
            <a:ext cx="4112755" cy="705674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200000"/>
              </a:lnSpc>
              <a:buNone/>
            </a:pPr>
            <a:r>
              <a:rPr lang="en-US" sz="1800" dirty="0" smtClean="0"/>
              <a:t>Amplification Rise Time = 430 </a:t>
            </a:r>
            <a:r>
              <a:rPr lang="en-US" sz="1800" dirty="0" err="1" smtClean="0">
                <a:latin typeface="Symbol" charset="2"/>
                <a:cs typeface="Symbol" charset="2"/>
              </a:rPr>
              <a:t>m</a:t>
            </a:r>
            <a:r>
              <a:rPr lang="en-US" sz="1800" dirty="0" err="1" smtClean="0"/>
              <a:t>s</a:t>
            </a:r>
            <a:endParaRPr lang="en-US" sz="1800" dirty="0"/>
          </a:p>
          <a:p>
            <a:pPr marL="45720" indent="0" algn="ctr">
              <a:lnSpc>
                <a:spcPct val="200000"/>
              </a:lnSpc>
              <a:buNone/>
            </a:pPr>
            <a:endParaRPr lang="en-US" sz="1800" dirty="0" smtClean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4493814" y="5868756"/>
            <a:ext cx="4329231" cy="798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200000"/>
              </a:lnSpc>
              <a:buFont typeface="Wingdings" charset="2"/>
              <a:buNone/>
            </a:pPr>
            <a:r>
              <a:rPr lang="en-US" sz="1800" dirty="0" smtClean="0"/>
              <a:t>Pulse Duration ~ 92 ns</a:t>
            </a:r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66" y="3857625"/>
            <a:ext cx="3172677" cy="261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896" y="3493097"/>
            <a:ext cx="3757730" cy="256906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571500"/>
            <a:ext cx="9144000" cy="589643"/>
          </a:xfrm>
          <a:prstGeom prst="rect">
            <a:avLst/>
          </a:prstGeom>
        </p:spPr>
        <p:txBody>
          <a:bodyPr vert="horz" lIns="0" tIns="0" rIns="0" bIns="1188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small" dirty="0" smtClean="0"/>
              <a:t>Pre-Transport Laser </a:t>
            </a:r>
            <a:r>
              <a:rPr lang="en-US" sz="2800" cap="small" dirty="0" smtClean="0"/>
              <a:t>Measurements</a:t>
            </a:r>
            <a:endParaRPr lang="en-US" sz="2800" cap="smal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2" t="18914" r="3982" b="25989"/>
          <a:stretch/>
        </p:blipFill>
        <p:spPr>
          <a:xfrm>
            <a:off x="842566" y="1381125"/>
            <a:ext cx="7587060" cy="1945293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953691" y="1920875"/>
            <a:ext cx="7587060" cy="1462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200000"/>
              </a:lnSpc>
              <a:buFont typeface="Wingdings" charset="2"/>
              <a:buNone/>
            </a:pPr>
            <a:r>
              <a:rPr lang="en-US" sz="1800" dirty="0" smtClean="0"/>
              <a:t>2.5 </a:t>
            </a:r>
            <a:r>
              <a:rPr lang="en-US" sz="1800" dirty="0" err="1" smtClean="0"/>
              <a:t>ms</a:t>
            </a:r>
            <a:r>
              <a:rPr lang="en-US" sz="1800" dirty="0" smtClean="0"/>
              <a:t> Pulses @ 50 Hz Rep. Rate (12.5% duty cycle)</a:t>
            </a:r>
          </a:p>
          <a:p>
            <a:pPr marL="45720" indent="0" algn="ctr">
              <a:lnSpc>
                <a:spcPct val="200000"/>
              </a:lnSpc>
              <a:buFont typeface="Wingdings" charset="2"/>
              <a:buNone/>
            </a:pPr>
            <a:r>
              <a:rPr lang="en-US" sz="1800" dirty="0" smtClean="0"/>
              <a:t>28 W within the </a:t>
            </a:r>
            <a:r>
              <a:rPr lang="en-US" sz="1800" dirty="0" err="1" smtClean="0"/>
              <a:t>macropulse</a:t>
            </a:r>
            <a:r>
              <a:rPr lang="en-US" sz="1800" dirty="0" smtClean="0"/>
              <a:t>, 3.5 W average power</a:t>
            </a:r>
          </a:p>
          <a:p>
            <a:pPr marL="45720" indent="0" algn="ctr">
              <a:lnSpc>
                <a:spcPct val="200000"/>
              </a:lnSpc>
              <a:buFont typeface="Wingdings" charset="2"/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82105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6" y="2011261"/>
            <a:ext cx="4298464" cy="260931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12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2139" y="4190997"/>
            <a:ext cx="1705429" cy="22315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71500"/>
            <a:ext cx="9144000" cy="589643"/>
          </a:xfrm>
          <a:prstGeom prst="rect">
            <a:avLst/>
          </a:prstGeom>
        </p:spPr>
        <p:txBody>
          <a:bodyPr vert="horz" lIns="0" tIns="0" rIns="0" bIns="1188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small" dirty="0" smtClean="0"/>
              <a:t>Post Transport Measurements</a:t>
            </a:r>
            <a:endParaRPr lang="en-US" sz="2800" cap="small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0733" y="1365077"/>
            <a:ext cx="9113266" cy="45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127000" dist="67816" dir="3156569" algn="ctr" rotWithShape="0">
                    <a:srgbClr val="333333">
                      <a:alpha val="75000"/>
                    </a:srgbClr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M</a:t>
            </a:r>
            <a:r>
              <a:rPr lang="en-US" sz="2400" baseline="30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2</a:t>
            </a: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measurement</a:t>
            </a:r>
            <a:r>
              <a:rPr lang="en-US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Setup</a:t>
            </a:r>
            <a:endParaRPr lang="en-US" sz="2400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162" y="4514832"/>
            <a:ext cx="2081195" cy="15608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30445" y="4893396"/>
            <a:ext cx="2532255" cy="1266813"/>
            <a:chOff x="7022686" y="1117557"/>
            <a:chExt cx="5096674" cy="2549717"/>
          </a:xfrm>
          <a:noFill/>
        </p:grpSpPr>
        <p:pic>
          <p:nvPicPr>
            <p:cNvPr id="13" name="Picture 2" descr="File:GaussianBeamWaist.sv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71938" y="1235028"/>
              <a:ext cx="4747422" cy="2305240"/>
            </a:xfrm>
            <a:prstGeom prst="rect">
              <a:avLst/>
            </a:prstGeom>
            <a:grpFill/>
          </p:spPr>
        </p:pic>
        <p:sp>
          <p:nvSpPr>
            <p:cNvPr id="14" name="Oval 13"/>
            <p:cNvSpPr/>
            <p:nvPr/>
          </p:nvSpPr>
          <p:spPr>
            <a:xfrm>
              <a:off x="7022686" y="1117557"/>
              <a:ext cx="390486" cy="254971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16589" y="3189578"/>
            <a:ext cx="1261554" cy="529968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32464" y="4221977"/>
            <a:ext cx="1203385" cy="68358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71108" y="5243355"/>
            <a:ext cx="2221402" cy="783693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572000" y="1545904"/>
            <a:ext cx="4571999" cy="369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9pPr>
          </a:lstStyle>
          <a:p>
            <a:pPr marL="889000" eaLnBrk="1" hangingPunct="1">
              <a:spcBef>
                <a:spcPts val="1913"/>
              </a:spcBef>
              <a:buSzPct val="93000"/>
              <a:buFont typeface="Gill Sans" charset="0"/>
              <a:buBlip>
                <a:blip r:embed="rId8"/>
              </a:buBlip>
              <a:defRPr/>
            </a:pPr>
            <a:endParaRPr lang="en-GB" sz="1800" dirty="0" smtClean="0">
              <a:solidFill>
                <a:srgbClr val="FFFFFF"/>
              </a:solidFill>
              <a:latin typeface="Gill Sans"/>
              <a:ea typeface="ＭＳ Ｐゴシック"/>
            </a:endParaRPr>
          </a:p>
          <a:p>
            <a:pPr marL="317500" indent="0" algn="ctr" eaLnBrk="1" hangingPunct="1">
              <a:spcBef>
                <a:spcPts val="1000"/>
              </a:spcBef>
              <a:buSzPct val="93000"/>
              <a:buNone/>
              <a:defRPr/>
            </a:pPr>
            <a:r>
              <a:rPr lang="en-GB" sz="1800" dirty="0" smtClean="0">
                <a:solidFill>
                  <a:srgbClr val="FFFFFF"/>
                </a:solidFill>
                <a:latin typeface="Gill Sans"/>
                <a:ea typeface="ＭＳ Ｐゴシック"/>
              </a:rPr>
              <a:t>Camera scanned through +/- 75 </a:t>
            </a:r>
            <a:r>
              <a:rPr lang="en-GB" sz="1800" dirty="0" smtClean="0">
                <a:solidFill>
                  <a:srgbClr val="FFFFFF"/>
                </a:solidFill>
                <a:latin typeface="Gill Sans"/>
                <a:ea typeface="ＭＳ Ｐゴシック"/>
              </a:rPr>
              <a:t>mm</a:t>
            </a:r>
          </a:p>
          <a:p>
            <a:pPr marL="317500" indent="0" algn="ctr" eaLnBrk="1" hangingPunct="1">
              <a:spcBef>
                <a:spcPts val="1000"/>
              </a:spcBef>
              <a:buSzPct val="93000"/>
              <a:buNone/>
              <a:defRPr/>
            </a:pPr>
            <a:r>
              <a:rPr lang="en-GB" sz="1800" dirty="0" smtClean="0">
                <a:solidFill>
                  <a:srgbClr val="FFFFFF"/>
                </a:solidFill>
                <a:latin typeface="Gill Sans"/>
                <a:ea typeface="ＭＳ Ｐゴシック"/>
              </a:rPr>
              <a:t>to </a:t>
            </a:r>
            <a:r>
              <a:rPr lang="en-GB" sz="1800" dirty="0" smtClean="0">
                <a:solidFill>
                  <a:srgbClr val="FFFFFF"/>
                </a:solidFill>
                <a:latin typeface="Gill Sans"/>
                <a:ea typeface="ＭＳ Ｐゴシック"/>
              </a:rPr>
              <a:t>measure beam variation around </a:t>
            </a:r>
            <a:r>
              <a:rPr lang="en-GB" sz="1800" dirty="0" smtClean="0">
                <a:solidFill>
                  <a:srgbClr val="FFFFFF"/>
                </a:solidFill>
                <a:latin typeface="Gill Sans"/>
                <a:ea typeface="ＭＳ Ｐゴシック"/>
              </a:rPr>
              <a:t>focus.</a:t>
            </a:r>
          </a:p>
          <a:p>
            <a:pPr marL="317500" indent="0" algn="ctr" eaLnBrk="1" hangingPunct="1">
              <a:spcBef>
                <a:spcPts val="1913"/>
              </a:spcBef>
              <a:buSzPct val="93000"/>
              <a:buNone/>
              <a:defRPr/>
            </a:pPr>
            <a:r>
              <a:rPr lang="en-GB" sz="1800" dirty="0" smtClean="0">
                <a:solidFill>
                  <a:srgbClr val="FFFFFF"/>
                </a:solidFill>
              </a:rPr>
              <a:t>Beam waist</a:t>
            </a:r>
          </a:p>
          <a:p>
            <a:pPr marL="317500" indent="0" algn="ctr" eaLnBrk="1" hangingPunct="1">
              <a:spcBef>
                <a:spcPts val="1913"/>
              </a:spcBef>
              <a:buSzPct val="93000"/>
              <a:buNone/>
              <a:defRPr/>
            </a:pPr>
            <a:endParaRPr lang="en-GB" sz="1800" dirty="0" smtClean="0">
              <a:solidFill>
                <a:srgbClr val="FFFFFF"/>
              </a:solidFill>
            </a:endParaRPr>
          </a:p>
          <a:p>
            <a:pPr marL="317500" indent="0" algn="ctr" eaLnBrk="1" hangingPunct="1">
              <a:spcBef>
                <a:spcPts val="1913"/>
              </a:spcBef>
              <a:buSzPct val="93000"/>
              <a:buNone/>
              <a:defRPr/>
            </a:pPr>
            <a:r>
              <a:rPr lang="en-GB" sz="1800" dirty="0" smtClean="0">
                <a:solidFill>
                  <a:srgbClr val="FFFFFF"/>
                </a:solidFill>
              </a:rPr>
              <a:t>Rayleigh range</a:t>
            </a:r>
          </a:p>
          <a:p>
            <a:pPr marL="317500" indent="0" algn="ctr" eaLnBrk="1" hangingPunct="1">
              <a:spcBef>
                <a:spcPts val="1913"/>
              </a:spcBef>
              <a:buSzPct val="93000"/>
              <a:buNone/>
              <a:defRPr/>
            </a:pPr>
            <a:endParaRPr lang="en-GB" sz="1800" dirty="0" smtClean="0">
              <a:solidFill>
                <a:srgbClr val="FFFFFF"/>
              </a:solidFill>
            </a:endParaRPr>
          </a:p>
          <a:p>
            <a:pPr marL="317500" indent="0" algn="ctr" eaLnBrk="1" hangingPunct="1">
              <a:spcBef>
                <a:spcPts val="1913"/>
              </a:spcBef>
              <a:buSzPct val="93000"/>
              <a:buNone/>
              <a:defRPr/>
            </a:pPr>
            <a:r>
              <a:rPr lang="en-GB" sz="1800" dirty="0" smtClean="0">
                <a:solidFill>
                  <a:srgbClr val="FFFFFF"/>
                </a:solidFill>
              </a:rPr>
              <a:t>Beam transverse size (@ 1</a:t>
            </a:r>
            <a:r>
              <a:rPr lang="en-GB" sz="1800" dirty="0" smtClean="0">
                <a:solidFill>
                  <a:srgbClr val="FFFFFF"/>
                </a:solidFill>
              </a:rPr>
              <a:t>/e</a:t>
            </a:r>
            <a:r>
              <a:rPr lang="en-GB" sz="1800" baseline="30000" dirty="0" smtClean="0">
                <a:solidFill>
                  <a:srgbClr val="FFFFFF"/>
                </a:solidFill>
              </a:rPr>
              <a:t>2</a:t>
            </a:r>
            <a:r>
              <a:rPr lang="en-GB" sz="1800" dirty="0" smtClean="0">
                <a:solidFill>
                  <a:srgbClr val="FFFFFF"/>
                </a:solidFill>
              </a:rPr>
              <a:t>)</a:t>
            </a:r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2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13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71500"/>
            <a:ext cx="9144000" cy="589643"/>
          </a:xfrm>
          <a:prstGeom prst="rect">
            <a:avLst/>
          </a:prstGeom>
        </p:spPr>
        <p:txBody>
          <a:bodyPr vert="horz" lIns="0" tIns="0" rIns="0" bIns="1188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small" dirty="0" smtClean="0"/>
              <a:t>Post Transport Measurements</a:t>
            </a:r>
            <a:endParaRPr lang="en-US" sz="2800" cap="smal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" r="25151" b="1246"/>
          <a:stretch/>
        </p:blipFill>
        <p:spPr>
          <a:xfrm>
            <a:off x="1152000" y="2088000"/>
            <a:ext cx="6966000" cy="4320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0733" y="1365077"/>
            <a:ext cx="9113266" cy="45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127000" dist="67816" dir="3156569" algn="ctr" rotWithShape="0">
                    <a:srgbClr val="333333">
                      <a:alpha val="75000"/>
                    </a:srgbClr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M</a:t>
            </a:r>
            <a:r>
              <a:rPr lang="en-US" sz="2400" baseline="30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2</a:t>
            </a: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 measurement: </a:t>
            </a: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Z = -</a:t>
            </a: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75mm</a:t>
            </a:r>
          </a:p>
        </p:txBody>
      </p:sp>
    </p:spTree>
    <p:extLst>
      <p:ext uri="{BB962C8B-B14F-4D97-AF65-F5344CB8AC3E}">
        <p14:creationId xmlns:p14="http://schemas.microsoft.com/office/powerpoint/2010/main" val="1498254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14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71500"/>
            <a:ext cx="9144000" cy="589643"/>
          </a:xfrm>
          <a:prstGeom prst="rect">
            <a:avLst/>
          </a:prstGeom>
        </p:spPr>
        <p:txBody>
          <a:bodyPr vert="horz" lIns="0" tIns="0" rIns="0" bIns="1188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small" dirty="0" smtClean="0"/>
              <a:t>Post Transport Measurements</a:t>
            </a:r>
            <a:endParaRPr lang="en-US" sz="2800" cap="smal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" t="134" r="25148" b="1342"/>
          <a:stretch/>
        </p:blipFill>
        <p:spPr>
          <a:xfrm>
            <a:off x="1116000" y="2088000"/>
            <a:ext cx="6984000" cy="43200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733" y="1365077"/>
            <a:ext cx="9113266" cy="45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127000" dist="67816" dir="3156569" algn="ctr" rotWithShape="0">
                    <a:srgbClr val="333333">
                      <a:alpha val="75000"/>
                    </a:srgbClr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M</a:t>
            </a:r>
            <a:r>
              <a:rPr lang="en-US" sz="2400" baseline="30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2</a:t>
            </a: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 measurement: </a:t>
            </a: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Z = -</a:t>
            </a:r>
            <a:r>
              <a:rPr lang="en-US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4</a:t>
            </a: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5mm</a:t>
            </a:r>
            <a:endParaRPr lang="en-US" sz="2400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9082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15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71500"/>
            <a:ext cx="9144000" cy="589643"/>
          </a:xfrm>
          <a:prstGeom prst="rect">
            <a:avLst/>
          </a:prstGeom>
        </p:spPr>
        <p:txBody>
          <a:bodyPr vert="horz" lIns="0" tIns="0" rIns="0" bIns="1188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small" dirty="0" smtClean="0"/>
              <a:t>Post Transport Measurements</a:t>
            </a:r>
            <a:endParaRPr lang="en-US" sz="2800" cap="smal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" r="25056" b="955"/>
          <a:stretch/>
        </p:blipFill>
        <p:spPr>
          <a:xfrm>
            <a:off x="1152000" y="2088000"/>
            <a:ext cx="6948000" cy="43200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0733" y="1365077"/>
            <a:ext cx="9113266" cy="45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127000" dist="67816" dir="3156569" algn="ctr" rotWithShape="0">
                    <a:srgbClr val="333333">
                      <a:alpha val="75000"/>
                    </a:srgbClr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M</a:t>
            </a:r>
            <a:r>
              <a:rPr lang="en-US" sz="2400" baseline="30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2</a:t>
            </a: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 measurement: </a:t>
            </a: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Z = -</a:t>
            </a:r>
            <a:r>
              <a:rPr lang="en-US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1</a:t>
            </a: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5mm</a:t>
            </a:r>
            <a:endParaRPr lang="en-US" sz="2400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4107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16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71500"/>
            <a:ext cx="9144000" cy="589643"/>
          </a:xfrm>
          <a:prstGeom prst="rect">
            <a:avLst/>
          </a:prstGeom>
        </p:spPr>
        <p:txBody>
          <a:bodyPr vert="horz" lIns="0" tIns="0" rIns="0" bIns="1188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small" dirty="0" smtClean="0"/>
              <a:t>Post Transport Measurements</a:t>
            </a:r>
            <a:endParaRPr lang="en-US" sz="2800" cap="smal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" r="25053" b="812"/>
          <a:stretch/>
        </p:blipFill>
        <p:spPr>
          <a:xfrm>
            <a:off x="1151999" y="2088000"/>
            <a:ext cx="6948000" cy="43200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0733" y="1365077"/>
            <a:ext cx="9113266" cy="45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127000" dist="67816" dir="3156569" algn="ctr" rotWithShape="0">
                    <a:srgbClr val="333333">
                      <a:alpha val="75000"/>
                    </a:srgbClr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M</a:t>
            </a:r>
            <a:r>
              <a:rPr lang="en-US" sz="2400" baseline="30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2</a:t>
            </a: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 measurement: </a:t>
            </a: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Z = +</a:t>
            </a: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1</a:t>
            </a: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5mm</a:t>
            </a:r>
            <a:endParaRPr lang="en-US" sz="2400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670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17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71500"/>
            <a:ext cx="9144000" cy="589643"/>
          </a:xfrm>
          <a:prstGeom prst="rect">
            <a:avLst/>
          </a:prstGeom>
        </p:spPr>
        <p:txBody>
          <a:bodyPr vert="horz" lIns="0" tIns="0" rIns="0" bIns="1188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small" dirty="0" smtClean="0"/>
              <a:t>Post Transport Measurements</a:t>
            </a:r>
            <a:endParaRPr lang="en-US" sz="2800" cap="smal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" r="25122" b="916"/>
          <a:stretch/>
        </p:blipFill>
        <p:spPr>
          <a:xfrm>
            <a:off x="1152000" y="2088000"/>
            <a:ext cx="6948000" cy="43200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0733" y="1365077"/>
            <a:ext cx="9113266" cy="45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127000" dist="67816" dir="3156569" algn="ctr" rotWithShape="0">
                    <a:srgbClr val="333333">
                      <a:alpha val="75000"/>
                    </a:srgbClr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M</a:t>
            </a:r>
            <a:r>
              <a:rPr lang="en-US" sz="2400" baseline="30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2</a:t>
            </a: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 measurement: </a:t>
            </a: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Z = +45mm</a:t>
            </a:r>
            <a:endParaRPr lang="en-US" sz="2400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3682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18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71500"/>
            <a:ext cx="9144000" cy="589643"/>
          </a:xfrm>
          <a:prstGeom prst="rect">
            <a:avLst/>
          </a:prstGeom>
        </p:spPr>
        <p:txBody>
          <a:bodyPr vert="horz" lIns="0" tIns="0" rIns="0" bIns="1188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small" dirty="0" smtClean="0"/>
              <a:t>Post Transport Measurements</a:t>
            </a:r>
            <a:endParaRPr lang="en-US" sz="2800" cap="smal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r="25139" b="1068"/>
          <a:stretch/>
        </p:blipFill>
        <p:spPr>
          <a:xfrm>
            <a:off x="1152000" y="2088000"/>
            <a:ext cx="6956008" cy="43200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0733" y="1365077"/>
            <a:ext cx="9113266" cy="45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127000" dist="67816" dir="3156569" algn="ctr" rotWithShape="0">
                    <a:srgbClr val="333333">
                      <a:alpha val="75000"/>
                    </a:srgbClr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M</a:t>
            </a:r>
            <a:r>
              <a:rPr lang="en-US" sz="2400" baseline="30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2</a:t>
            </a: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 measurement: </a:t>
            </a: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Z = +75mm</a:t>
            </a:r>
            <a:endParaRPr lang="en-US" sz="2400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88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19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71500"/>
            <a:ext cx="9144000" cy="589643"/>
          </a:xfrm>
          <a:prstGeom prst="rect">
            <a:avLst/>
          </a:prstGeom>
        </p:spPr>
        <p:txBody>
          <a:bodyPr vert="horz" lIns="0" tIns="0" rIns="0" bIns="1188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small" dirty="0" smtClean="0"/>
              <a:t>Post Transport Measurements</a:t>
            </a:r>
            <a:endParaRPr lang="en-US" sz="2800" cap="small" dirty="0"/>
          </a:p>
        </p:txBody>
      </p:sp>
      <p:grpSp>
        <p:nvGrpSpPr>
          <p:cNvPr id="2" name="Group 1"/>
          <p:cNvGrpSpPr/>
          <p:nvPr/>
        </p:nvGrpSpPr>
        <p:grpSpPr>
          <a:xfrm>
            <a:off x="488457" y="1280695"/>
            <a:ext cx="8273315" cy="2834318"/>
            <a:chOff x="254001" y="2452974"/>
            <a:chExt cx="8784483" cy="30094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1" y="2452974"/>
              <a:ext cx="4303705" cy="3009437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779" y="2452974"/>
              <a:ext cx="4303705" cy="3009437"/>
            </a:xfrm>
            <a:prstGeom prst="rect">
              <a:avLst/>
            </a:prstGeom>
            <a:solidFill>
              <a:schemeClr val="tx1"/>
            </a:solidFill>
          </p:spPr>
        </p:pic>
      </p:grpSp>
      <p:sp>
        <p:nvSpPr>
          <p:cNvPr id="21" name="TextBox 20"/>
          <p:cNvSpPr txBox="1"/>
          <p:nvPr/>
        </p:nvSpPr>
        <p:spPr>
          <a:xfrm>
            <a:off x="507995" y="4164889"/>
            <a:ext cx="377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</a:rPr>
              <a:t>M</a:t>
            </a:r>
            <a:r>
              <a:rPr lang="en-US" sz="2000" i="1" baseline="30000" dirty="0" smtClean="0">
                <a:solidFill>
                  <a:schemeClr val="tx1">
                    <a:lumMod val="95000"/>
                  </a:schemeClr>
                </a:solidFill>
              </a:rPr>
              <a:t>2</a:t>
            </a:r>
            <a:r>
              <a:rPr lang="en-US" sz="2000" i="1" baseline="-25000" dirty="0" smtClean="0">
                <a:solidFill>
                  <a:schemeClr val="tx1">
                    <a:lumMod val="95000"/>
                  </a:schemeClr>
                </a:solidFill>
              </a:rPr>
              <a:t>x</a:t>
            </a:r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</a:rPr>
              <a:t>= 1.756 +/- </a:t>
            </a:r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</a:rPr>
              <a:t>0.012</a:t>
            </a:r>
          </a:p>
          <a:p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</a:rPr>
              <a:t>w</a:t>
            </a:r>
            <a:r>
              <a:rPr lang="en-US" sz="2000" i="1" baseline="-25000" dirty="0" smtClean="0">
                <a:solidFill>
                  <a:schemeClr val="tx1">
                    <a:lumMod val="95000"/>
                  </a:schemeClr>
                </a:solidFill>
              </a:rPr>
              <a:t>0x </a:t>
            </a:r>
            <a:r>
              <a:rPr lang="en-US" sz="2000" i="1" dirty="0">
                <a:solidFill>
                  <a:schemeClr val="tx1">
                    <a:lumMod val="95000"/>
                  </a:schemeClr>
                </a:solidFill>
              </a:rPr>
              <a:t>(2</a:t>
            </a:r>
            <a:r>
              <a:rPr lang="en-US" sz="2000" i="1" dirty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s)</a:t>
            </a:r>
            <a:r>
              <a:rPr lang="en-US" sz="2000" i="1" dirty="0">
                <a:solidFill>
                  <a:schemeClr val="tx1">
                    <a:lumMod val="95000"/>
                  </a:schemeClr>
                </a:solidFill>
              </a:rPr>
              <a:t> = 176 +/- 1.4 </a:t>
            </a:r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</a:rPr>
              <a:t>m</a:t>
            </a:r>
            <a:endParaRPr lang="en-US" sz="2000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0" y="4887796"/>
            <a:ext cx="9144000" cy="1687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9pPr>
          </a:lstStyle>
          <a:p>
            <a:pPr marL="540000" lvl="1" indent="-342900" eaLnBrk="1" hangingPunct="1">
              <a:lnSpc>
                <a:spcPct val="80000"/>
              </a:lnSpc>
              <a:spcBef>
                <a:spcPts val="1913"/>
              </a:spcBef>
              <a:buClr>
                <a:srgbClr val="FF6600"/>
              </a:buClr>
              <a:buSzPct val="100000"/>
              <a:buFont typeface="Arial"/>
              <a:buChar char="•"/>
              <a:defRPr/>
            </a:pPr>
            <a:r>
              <a:rPr lang="en-GB" sz="2200" dirty="0" smtClean="0">
                <a:solidFill>
                  <a:srgbClr val="F2F2F2"/>
                </a:solidFill>
              </a:rPr>
              <a:t>Transverse </a:t>
            </a:r>
            <a:r>
              <a:rPr lang="en-GB" sz="2200" dirty="0" smtClean="0">
                <a:solidFill>
                  <a:srgbClr val="F2F2F2"/>
                </a:solidFill>
              </a:rPr>
              <a:t>mode very near Gaussian at focus.</a:t>
            </a:r>
          </a:p>
          <a:p>
            <a:pPr marL="540000" lvl="1" indent="-342900" eaLnBrk="1" hangingPunct="1">
              <a:lnSpc>
                <a:spcPct val="80000"/>
              </a:lnSpc>
              <a:spcBef>
                <a:spcPts val="1913"/>
              </a:spcBef>
              <a:buClr>
                <a:srgbClr val="FF6600"/>
              </a:buClr>
              <a:buSzPct val="100000"/>
              <a:buFont typeface="Arial"/>
              <a:buChar char="•"/>
              <a:defRPr/>
            </a:pPr>
            <a:r>
              <a:rPr lang="en-GB" sz="2200" dirty="0" smtClean="0">
                <a:solidFill>
                  <a:srgbClr val="F2F2F2"/>
                </a:solidFill>
                <a:latin typeface="Gill Sans"/>
                <a:ea typeface="ＭＳ Ｐゴシック"/>
              </a:rPr>
              <a:t>M</a:t>
            </a:r>
            <a:r>
              <a:rPr lang="en-GB" sz="2200" baseline="30000" dirty="0" smtClean="0">
                <a:solidFill>
                  <a:srgbClr val="F2F2F2"/>
                </a:solidFill>
                <a:latin typeface="Gill Sans"/>
                <a:ea typeface="ＭＳ Ｐゴシック"/>
              </a:rPr>
              <a:t>2</a:t>
            </a:r>
            <a:r>
              <a:rPr lang="en-GB" sz="2200" dirty="0" smtClean="0">
                <a:solidFill>
                  <a:srgbClr val="F2F2F2"/>
                </a:solidFill>
                <a:latin typeface="Gill Sans"/>
                <a:ea typeface="ＭＳ Ｐゴシック"/>
              </a:rPr>
              <a:t> better than expected from fiber</a:t>
            </a:r>
            <a:r>
              <a:rPr lang="en-GB" sz="2200" dirty="0">
                <a:solidFill>
                  <a:srgbClr val="F2F2F2"/>
                </a:solidFill>
                <a:latin typeface="Gill Sans"/>
                <a:ea typeface="ＭＳ Ｐゴシック"/>
              </a:rPr>
              <a:t> </a:t>
            </a:r>
            <a:r>
              <a:rPr lang="en-GB" sz="2200" dirty="0" smtClean="0">
                <a:solidFill>
                  <a:srgbClr val="F2F2F2"/>
                </a:solidFill>
                <a:latin typeface="Gill Sans"/>
                <a:ea typeface="ＭＳ Ｐゴシック"/>
              </a:rPr>
              <a:t>specs.</a:t>
            </a:r>
          </a:p>
          <a:p>
            <a:pPr marL="540000" lvl="1" indent="-342900" eaLnBrk="1" hangingPunct="1">
              <a:lnSpc>
                <a:spcPct val="80000"/>
              </a:lnSpc>
              <a:spcBef>
                <a:spcPts val="1913"/>
              </a:spcBef>
              <a:buClr>
                <a:srgbClr val="FF6600"/>
              </a:buClr>
              <a:buSzPct val="100000"/>
              <a:buFont typeface="Arial"/>
              <a:buChar char="•"/>
              <a:defRPr/>
            </a:pPr>
            <a:r>
              <a:rPr lang="en-GB" sz="2200" dirty="0" smtClean="0">
                <a:solidFill>
                  <a:srgbClr val="F2F2F2"/>
                </a:solidFill>
                <a:latin typeface="Gill Sans"/>
                <a:ea typeface="ＭＳ Ｐゴシック"/>
              </a:rPr>
              <a:t>Fiber transport corrects the laser astigmatism and improves laser mode.</a:t>
            </a:r>
            <a:endParaRPr lang="en-GB" sz="2200" dirty="0">
              <a:solidFill>
                <a:srgbClr val="F2F2F2"/>
              </a:solidFill>
              <a:latin typeface="Gill Sans"/>
              <a:ea typeface="ＭＳ Ｐゴシック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7320" y="4125595"/>
            <a:ext cx="377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</a:rPr>
              <a:t>M</a:t>
            </a:r>
            <a:r>
              <a:rPr lang="en-US" sz="2000" i="1" baseline="30000" dirty="0" smtClean="0">
                <a:solidFill>
                  <a:schemeClr val="tx1">
                    <a:lumMod val="95000"/>
                  </a:schemeClr>
                </a:solidFill>
              </a:rPr>
              <a:t>2</a:t>
            </a:r>
            <a:r>
              <a:rPr lang="en-US" sz="2000" i="1" baseline="-25000" dirty="0" smtClean="0">
                <a:solidFill>
                  <a:schemeClr val="tx1">
                    <a:lumMod val="95000"/>
                  </a:schemeClr>
                </a:solidFill>
              </a:rPr>
              <a:t>y</a:t>
            </a:r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</a:rPr>
              <a:t>= 1.756 +/- </a:t>
            </a:r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</a:rPr>
              <a:t>0.018</a:t>
            </a:r>
          </a:p>
          <a:p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</a:rPr>
              <a:t>w</a:t>
            </a:r>
            <a:r>
              <a:rPr lang="en-US" sz="2000" i="1" baseline="-25000" dirty="0" smtClean="0">
                <a:solidFill>
                  <a:schemeClr val="tx1">
                    <a:lumMod val="95000"/>
                  </a:schemeClr>
                </a:solidFill>
              </a:rPr>
              <a:t>0y </a:t>
            </a:r>
            <a:r>
              <a:rPr lang="en-US" sz="2000" i="1" dirty="0">
                <a:solidFill>
                  <a:schemeClr val="tx1">
                    <a:lumMod val="95000"/>
                  </a:schemeClr>
                </a:solidFill>
              </a:rPr>
              <a:t>(2</a:t>
            </a:r>
            <a:r>
              <a:rPr lang="en-US" sz="2000" i="1" dirty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s)</a:t>
            </a:r>
            <a:r>
              <a:rPr lang="en-US" sz="2000" i="1" dirty="0">
                <a:solidFill>
                  <a:schemeClr val="tx1">
                    <a:lumMod val="95000"/>
                  </a:schemeClr>
                </a:solidFill>
              </a:rPr>
              <a:t> = </a:t>
            </a:r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</a:rPr>
              <a:t>174 </a:t>
            </a:r>
            <a:r>
              <a:rPr lang="en-US" sz="2000" i="1" dirty="0">
                <a:solidFill>
                  <a:schemeClr val="tx1">
                    <a:lumMod val="95000"/>
                  </a:schemeClr>
                </a:solidFill>
              </a:rPr>
              <a:t>+/- </a:t>
            </a:r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</a:rPr>
              <a:t>1.7 </a:t>
            </a:r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</a:rPr>
              <a:t>m</a:t>
            </a:r>
            <a:endParaRPr lang="en-US" sz="2000" i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3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"/>
            <a:ext cx="9144000" cy="589643"/>
          </a:xfrm>
        </p:spPr>
        <p:txBody>
          <a:bodyPr lIns="0" tIns="0" rIns="0" bIns="118800">
            <a:noAutofit/>
          </a:bodyPr>
          <a:lstStyle/>
          <a:p>
            <a:pPr algn="ctr"/>
            <a:r>
              <a:rPr lang="en-US" sz="2800" cap="small" dirty="0" smtClean="0"/>
              <a:t>Outline</a:t>
            </a:r>
            <a:endParaRPr lang="en-US" sz="2800" cap="small" dirty="0"/>
          </a:p>
        </p:txBody>
      </p:sp>
      <p:sp>
        <p:nvSpPr>
          <p:cNvPr id="4" name="Rectangle 3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2625" y="979370"/>
            <a:ext cx="7747001" cy="5361214"/>
          </a:xfrm>
        </p:spPr>
        <p:txBody>
          <a:bodyPr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dirty="0" smtClean="0"/>
              <a:t>Introduction</a:t>
            </a:r>
          </a:p>
          <a:p>
            <a:pPr algn="just">
              <a:lnSpc>
                <a:spcPct val="200000"/>
              </a:lnSpc>
            </a:pPr>
            <a:r>
              <a:rPr lang="en-US" dirty="0"/>
              <a:t>Fiber </a:t>
            </a:r>
            <a:r>
              <a:rPr lang="en-US" dirty="0" smtClean="0"/>
              <a:t>laser</a:t>
            </a:r>
          </a:p>
          <a:p>
            <a:pPr algn="just">
              <a:lnSpc>
                <a:spcPct val="200000"/>
              </a:lnSpc>
            </a:pPr>
            <a:r>
              <a:rPr lang="en-US" dirty="0" smtClean="0"/>
              <a:t>Fiber transport</a:t>
            </a:r>
          </a:p>
          <a:p>
            <a:pPr algn="just">
              <a:lnSpc>
                <a:spcPct val="200000"/>
              </a:lnSpc>
            </a:pPr>
            <a:r>
              <a:rPr lang="en-US" dirty="0" smtClean="0"/>
              <a:t>Final focus assembly</a:t>
            </a:r>
          </a:p>
          <a:p>
            <a:pPr algn="just">
              <a:lnSpc>
                <a:spcPct val="200000"/>
              </a:lnSpc>
            </a:pPr>
            <a:r>
              <a:rPr lang="en-US" dirty="0" smtClean="0"/>
              <a:t>Laser </a:t>
            </a:r>
            <a:r>
              <a:rPr lang="en-US" dirty="0" smtClean="0"/>
              <a:t>measurements before and </a:t>
            </a:r>
            <a:r>
              <a:rPr lang="en-US" dirty="0" smtClean="0"/>
              <a:t>after transport</a:t>
            </a:r>
          </a:p>
          <a:p>
            <a:pPr algn="just">
              <a:lnSpc>
                <a:spcPct val="200000"/>
              </a:lnSpc>
            </a:pPr>
            <a:r>
              <a:rPr lang="en-US" dirty="0" smtClean="0"/>
              <a:t>Tests at Linac4</a:t>
            </a:r>
          </a:p>
          <a:p>
            <a:pPr algn="just">
              <a:lnSpc>
                <a:spcPct val="200000"/>
              </a:lnSpc>
            </a:pPr>
            <a:r>
              <a:rPr lang="en-US" dirty="0" smtClean="0"/>
              <a:t>Summary and outlook</a:t>
            </a:r>
            <a:endParaRPr lang="en-US" dirty="0" smtClean="0"/>
          </a:p>
          <a:p>
            <a:pPr algn="just">
              <a:lnSpc>
                <a:spcPct val="200000"/>
              </a:lnSpc>
            </a:pPr>
            <a:endParaRPr lang="en-US" dirty="0" smtClean="0"/>
          </a:p>
          <a:p>
            <a:pPr algn="just">
              <a:lnSpc>
                <a:spcPct val="2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73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20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71500"/>
            <a:ext cx="9144000" cy="589643"/>
          </a:xfrm>
          <a:prstGeom prst="rect">
            <a:avLst/>
          </a:prstGeom>
        </p:spPr>
        <p:txBody>
          <a:bodyPr vert="horz" lIns="0" tIns="0" rIns="0" bIns="1188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small" dirty="0" smtClean="0"/>
              <a:t>Post Transport Measurements</a:t>
            </a:r>
            <a:endParaRPr lang="en-US" sz="2800" cap="small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0733" y="1208773"/>
            <a:ext cx="9113266" cy="45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127000" dist="67816" dir="3156569" algn="ctr" rotWithShape="0">
                    <a:srgbClr val="333333">
                      <a:alpha val="75000"/>
                    </a:srgbClr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Longitudinal Pulse Profile</a:t>
            </a:r>
            <a:endParaRPr lang="en-US" sz="2400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25" y="2561070"/>
            <a:ext cx="5088000" cy="38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02" y="3245439"/>
            <a:ext cx="241604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rgbClr val="F2F2F2"/>
                </a:solidFill>
              </a:rPr>
              <a:t>Peak Power = 0.62 kW</a:t>
            </a:r>
            <a:endParaRPr lang="en-US" sz="1700" dirty="0">
              <a:solidFill>
                <a:srgbClr val="F2F2F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71" y="1796829"/>
            <a:ext cx="91132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F2F2F2"/>
                </a:solidFill>
              </a:rPr>
              <a:t>Measured with a 10 W laser (Max Peak Power = 2.5 kW) that we borrowed</a:t>
            </a:r>
          </a:p>
          <a:p>
            <a:pPr algn="ctr"/>
            <a:r>
              <a:rPr lang="en-US" sz="1700" dirty="0" smtClean="0">
                <a:solidFill>
                  <a:srgbClr val="F2F2F2"/>
                </a:solidFill>
              </a:rPr>
              <a:t>from the laser company whilst our 30W system was under maintenance.</a:t>
            </a:r>
            <a:endParaRPr lang="en-US" sz="1700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5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21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71500"/>
            <a:ext cx="9144000" cy="589643"/>
          </a:xfrm>
          <a:prstGeom prst="rect">
            <a:avLst/>
          </a:prstGeom>
        </p:spPr>
        <p:txBody>
          <a:bodyPr vert="horz" lIns="0" tIns="0" rIns="0" bIns="1188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small" dirty="0" smtClean="0"/>
              <a:t>Post Transport Measurements</a:t>
            </a:r>
            <a:endParaRPr lang="en-US" sz="2800" cap="small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0733" y="1208773"/>
            <a:ext cx="9113266" cy="45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127000" dist="67816" dir="3156569" algn="ctr" rotWithShape="0">
                    <a:srgbClr val="333333">
                      <a:alpha val="75000"/>
                    </a:srgbClr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Longitudinal Pulse Profile</a:t>
            </a:r>
            <a:endParaRPr lang="en-US" sz="2400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25" y="2561070"/>
            <a:ext cx="5088000" cy="38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02" y="3245439"/>
            <a:ext cx="241604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rgbClr val="F2F2F2"/>
                </a:solidFill>
              </a:rPr>
              <a:t>Peak Power = 1.25 kW</a:t>
            </a:r>
            <a:endParaRPr lang="en-US" sz="1700" dirty="0">
              <a:solidFill>
                <a:srgbClr val="F2F2F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71" y="1796829"/>
            <a:ext cx="91132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F2F2F2"/>
                </a:solidFill>
              </a:rPr>
              <a:t>Measured with a 10 W laser (Max Peak Power = 2.5 kW) that we borrowed</a:t>
            </a:r>
          </a:p>
          <a:p>
            <a:pPr algn="ctr"/>
            <a:r>
              <a:rPr lang="en-US" sz="1700" dirty="0" smtClean="0">
                <a:solidFill>
                  <a:srgbClr val="F2F2F2"/>
                </a:solidFill>
              </a:rPr>
              <a:t>from the laser company whilst our 30W system was under maintenance.</a:t>
            </a:r>
            <a:endParaRPr lang="en-US" sz="1700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0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22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71500"/>
            <a:ext cx="9144000" cy="589643"/>
          </a:xfrm>
          <a:prstGeom prst="rect">
            <a:avLst/>
          </a:prstGeom>
        </p:spPr>
        <p:txBody>
          <a:bodyPr vert="horz" lIns="0" tIns="0" rIns="0" bIns="1188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small" dirty="0" smtClean="0"/>
              <a:t>Post Transport Measurements</a:t>
            </a:r>
            <a:endParaRPr lang="en-US" sz="2800" cap="small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0733" y="1208773"/>
            <a:ext cx="9113266" cy="45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127000" dist="67816" dir="3156569" algn="ctr" rotWithShape="0">
                    <a:srgbClr val="333333">
                      <a:alpha val="75000"/>
                    </a:srgbClr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Longitudinal Pulse Profile</a:t>
            </a:r>
            <a:endParaRPr lang="en-US" sz="2400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25" y="2561070"/>
            <a:ext cx="5088000" cy="38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02" y="3245439"/>
            <a:ext cx="241604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rgbClr val="F2F2F2"/>
                </a:solidFill>
              </a:rPr>
              <a:t>Peak Power = 1.87 kW</a:t>
            </a:r>
            <a:endParaRPr lang="en-US" sz="1700" dirty="0">
              <a:solidFill>
                <a:srgbClr val="F2F2F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71" y="1796829"/>
            <a:ext cx="91132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F2F2F2"/>
                </a:solidFill>
              </a:rPr>
              <a:t>Measured with a 10 W laser (Max Peak Power = 2.5 kW) that we borrowed</a:t>
            </a:r>
          </a:p>
          <a:p>
            <a:pPr algn="ctr"/>
            <a:r>
              <a:rPr lang="en-US" sz="1700" dirty="0" smtClean="0">
                <a:solidFill>
                  <a:srgbClr val="F2F2F2"/>
                </a:solidFill>
              </a:rPr>
              <a:t>from the laser company whilst our 30W system was under maintenance.</a:t>
            </a:r>
            <a:endParaRPr lang="en-US" sz="1700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945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02675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23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71500"/>
            <a:ext cx="9144000" cy="589643"/>
          </a:xfrm>
          <a:prstGeom prst="rect">
            <a:avLst/>
          </a:prstGeom>
        </p:spPr>
        <p:txBody>
          <a:bodyPr vert="horz" lIns="0" tIns="0" rIns="0" bIns="1188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small" dirty="0" smtClean="0"/>
              <a:t>Post Transport Measurements</a:t>
            </a:r>
            <a:endParaRPr lang="en-US" sz="2800" cap="small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0733" y="1208773"/>
            <a:ext cx="9113266" cy="45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127000" dist="67816" dir="3156569" algn="ctr" rotWithShape="0">
                    <a:srgbClr val="333333">
                      <a:alpha val="75000"/>
                    </a:srgbClr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Longitudinal Pulse Profile</a:t>
            </a:r>
            <a:endParaRPr lang="en-US" sz="2400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25" y="2561070"/>
            <a:ext cx="5088000" cy="38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02" y="3245439"/>
            <a:ext cx="241604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rgbClr val="F2F2F2"/>
                </a:solidFill>
              </a:rPr>
              <a:t>Peak Power = 2.50 kW</a:t>
            </a:r>
            <a:endParaRPr lang="en-US" sz="1700" dirty="0">
              <a:solidFill>
                <a:srgbClr val="F2F2F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71" y="1796829"/>
            <a:ext cx="91132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F2F2F2"/>
                </a:solidFill>
              </a:rPr>
              <a:t>Measured with a 10 W laser (Max Peak Power = 2.5 kW) that we borrowed</a:t>
            </a:r>
          </a:p>
          <a:p>
            <a:pPr algn="ctr"/>
            <a:r>
              <a:rPr lang="en-US" sz="1700" dirty="0" smtClean="0">
                <a:solidFill>
                  <a:srgbClr val="F2F2F2"/>
                </a:solidFill>
              </a:rPr>
              <a:t>from the laser company whilst our 30W system was under maintenance.</a:t>
            </a:r>
            <a:endParaRPr lang="en-US" sz="1700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7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24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71500"/>
            <a:ext cx="9144000" cy="589643"/>
          </a:xfrm>
          <a:prstGeom prst="rect">
            <a:avLst/>
          </a:prstGeom>
        </p:spPr>
        <p:txBody>
          <a:bodyPr vert="horz" lIns="0" tIns="0" rIns="0" bIns="1188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small" dirty="0" smtClean="0"/>
              <a:t>Tests At Linac4</a:t>
            </a:r>
            <a:endParaRPr lang="en-US" sz="2800" cap="small" dirty="0"/>
          </a:p>
        </p:txBody>
      </p:sp>
      <p:pic>
        <p:nvPicPr>
          <p:cNvPr id="10" name="Picture 2" descr="Y:\3MeV_Setup\FETS\boite optique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t="1089" r="32114" b="17104"/>
          <a:stretch/>
        </p:blipFill>
        <p:spPr bwMode="auto">
          <a:xfrm>
            <a:off x="0" y="1726073"/>
            <a:ext cx="3951383" cy="30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733" y="6118525"/>
            <a:ext cx="91132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F2F2F2"/>
                </a:solidFill>
              </a:rPr>
              <a:t>Please refer to </a:t>
            </a:r>
            <a:r>
              <a:rPr lang="en-US" sz="1700" u="sng" dirty="0" smtClean="0">
                <a:solidFill>
                  <a:srgbClr val="F2F2F2"/>
                </a:solidFill>
              </a:rPr>
              <a:t>Thomas Hofmann’s </a:t>
            </a:r>
            <a:r>
              <a:rPr lang="en-US" sz="1700" dirty="0" smtClean="0">
                <a:solidFill>
                  <a:srgbClr val="F2F2F2"/>
                </a:solidFill>
              </a:rPr>
              <a:t>talk for details on the detection and simulations</a:t>
            </a:r>
            <a:endParaRPr lang="en-US" sz="1700" dirty="0">
              <a:solidFill>
                <a:srgbClr val="F2F2F2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66" y="3284199"/>
            <a:ext cx="2598907" cy="258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7123686" y="3752645"/>
            <a:ext cx="1389412" cy="1164110"/>
            <a:chOff x="7549124" y="3885381"/>
            <a:chExt cx="834497" cy="1031374"/>
          </a:xfrm>
        </p:grpSpPr>
        <p:sp>
          <p:nvSpPr>
            <p:cNvPr id="26" name="Arc 25"/>
            <p:cNvSpPr/>
            <p:nvPr/>
          </p:nvSpPr>
          <p:spPr>
            <a:xfrm flipV="1">
              <a:off x="7549124" y="4465764"/>
              <a:ext cx="834497" cy="450991"/>
            </a:xfrm>
            <a:prstGeom prst="arc">
              <a:avLst>
                <a:gd name="adj1" fmla="val 15725186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cxnSp>
          <p:nvCxnSpPr>
            <p:cNvPr id="27" name="Straight Connector 26"/>
            <p:cNvCxnSpPr>
              <a:stCxn id="26" idx="2"/>
            </p:cNvCxnSpPr>
            <p:nvPr/>
          </p:nvCxnSpPr>
          <p:spPr>
            <a:xfrm flipH="1" flipV="1">
              <a:off x="8383617" y="3885381"/>
              <a:ext cx="4" cy="8058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5766486" y="1723548"/>
            <a:ext cx="2746611" cy="4253710"/>
            <a:chOff x="5766486" y="1723548"/>
            <a:chExt cx="2746611" cy="4253710"/>
          </a:xfrm>
        </p:grpSpPr>
        <p:grpSp>
          <p:nvGrpSpPr>
            <p:cNvPr id="4" name="Group 3"/>
            <p:cNvGrpSpPr/>
            <p:nvPr/>
          </p:nvGrpSpPr>
          <p:grpSpPr>
            <a:xfrm>
              <a:off x="6945131" y="1723548"/>
              <a:ext cx="1283068" cy="1863123"/>
              <a:chOff x="8399074" y="3853240"/>
              <a:chExt cx="1127581" cy="186312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8399074" y="3855765"/>
                <a:ext cx="991303" cy="175226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401521" y="5151908"/>
                <a:ext cx="988857" cy="22639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399074" y="3853240"/>
                <a:ext cx="988857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900" dirty="0" smtClean="0"/>
                  <a:t>Diagnostics rack</a:t>
                </a:r>
                <a:endParaRPr lang="en-GB" sz="900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426389" y="5151908"/>
                <a:ext cx="963989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900" dirty="0" smtClean="0"/>
                  <a:t>Class 4 </a:t>
                </a:r>
                <a:r>
                  <a:rPr lang="de-DE" sz="900" dirty="0" smtClean="0"/>
                  <a:t>fiber </a:t>
                </a:r>
                <a:r>
                  <a:rPr lang="de-DE" sz="900" dirty="0" smtClean="0"/>
                  <a:t>laser</a:t>
                </a:r>
                <a:endParaRPr lang="en-GB" sz="900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438648" y="5401297"/>
                <a:ext cx="884694" cy="3150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900" dirty="0" smtClean="0"/>
                  <a:t>Coupling</a:t>
                </a:r>
                <a:endParaRPr lang="en-GB" sz="900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99074" y="4925739"/>
                <a:ext cx="988857" cy="22639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429603" y="4938473"/>
                <a:ext cx="1097052" cy="3150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900" dirty="0" smtClean="0"/>
                  <a:t>PXI-System</a:t>
                </a:r>
                <a:endParaRPr lang="en-GB" sz="900" dirty="0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766486" y="3381833"/>
              <a:ext cx="2746611" cy="2595425"/>
              <a:chOff x="5766486" y="3381833"/>
              <a:chExt cx="2746611" cy="2595425"/>
            </a:xfrm>
          </p:grpSpPr>
          <p:sp>
            <p:nvSpPr>
              <p:cNvPr id="16" name="Arc 15"/>
              <p:cNvSpPr/>
              <p:nvPr/>
            </p:nvSpPr>
            <p:spPr>
              <a:xfrm rot="10800000" flipH="1" flipV="1">
                <a:off x="7726515" y="3381833"/>
                <a:ext cx="786582" cy="779859"/>
              </a:xfrm>
              <a:prstGeom prst="arc">
                <a:avLst>
                  <a:gd name="adj1" fmla="val 15725186"/>
                  <a:gd name="adj2" fmla="val 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074520" y="5348253"/>
                <a:ext cx="1153679" cy="4515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399561" y="4700961"/>
                <a:ext cx="117799" cy="64729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7441350" y="4786343"/>
                <a:ext cx="35818" cy="262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099103" y="4309869"/>
                <a:ext cx="11281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900" dirty="0" smtClean="0"/>
                  <a:t>Linear stage with </a:t>
                </a:r>
                <a:r>
                  <a:rPr lang="de-DE" sz="900" dirty="0"/>
                  <a:t>5</a:t>
                </a:r>
                <a:r>
                  <a:rPr lang="de-DE" sz="900" dirty="0" smtClean="0"/>
                  <a:t>00 </a:t>
                </a:r>
                <a:r>
                  <a:rPr lang="de-DE" sz="900" dirty="0"/>
                  <a:t>mm </a:t>
                </a:r>
                <a:r>
                  <a:rPr lang="de-DE" sz="900" dirty="0" err="1" smtClean="0"/>
                  <a:t>lens</a:t>
                </a:r>
                <a:endParaRPr lang="en-GB" sz="900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074520" y="4303148"/>
                <a:ext cx="1153679" cy="104510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7790904" y="4911657"/>
                <a:ext cx="0" cy="43659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8162153" y="3586672"/>
                <a:ext cx="350939" cy="408386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 flipV="1">
                <a:off x="5766486" y="4916755"/>
                <a:ext cx="2030694" cy="94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/>
              <p:cNvSpPr/>
              <p:nvPr/>
            </p:nvSpPr>
            <p:spPr>
              <a:xfrm>
                <a:off x="6629298" y="4812498"/>
                <a:ext cx="445221" cy="22878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681817" y="4830551"/>
                <a:ext cx="44186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900" dirty="0" err="1" smtClean="0"/>
                  <a:t>tube</a:t>
                </a:r>
                <a:endParaRPr lang="en-GB" sz="900" dirty="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489371" y="5397710"/>
                <a:ext cx="323976" cy="5795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</p:grpSp>
      </p:grpSp>
      <p:sp>
        <p:nvSpPr>
          <p:cNvPr id="43" name="TextBox 42"/>
          <p:cNvSpPr txBox="1"/>
          <p:nvPr/>
        </p:nvSpPr>
        <p:spPr>
          <a:xfrm>
            <a:off x="4002566" y="1676075"/>
            <a:ext cx="2815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2F2F2"/>
                </a:solidFill>
              </a:rPr>
              <a:t>Laser and fiber installation expected for the first half of November 2013</a:t>
            </a:r>
            <a:endParaRPr lang="en-US" sz="2000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75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25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71500"/>
            <a:ext cx="9144000" cy="589643"/>
          </a:xfrm>
          <a:prstGeom prst="rect">
            <a:avLst/>
          </a:prstGeom>
        </p:spPr>
        <p:txBody>
          <a:bodyPr vert="horz" lIns="0" tIns="0" rIns="0" bIns="1188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small" dirty="0" smtClean="0"/>
              <a:t>Summary and Outlook</a:t>
            </a:r>
            <a:endParaRPr lang="en-US" sz="2800" cap="small" dirty="0"/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793750" y="979370"/>
            <a:ext cx="8016876" cy="5361214"/>
          </a:xfrm>
        </p:spPr>
        <p:txBody>
          <a:bodyPr>
            <a:noAutofit/>
          </a:bodyPr>
          <a:lstStyle/>
          <a:p>
            <a:pPr marL="45720" indent="0">
              <a:lnSpc>
                <a:spcPct val="200000"/>
              </a:lnSpc>
              <a:buNone/>
            </a:pPr>
            <a:r>
              <a:rPr lang="en-US" dirty="0" smtClean="0"/>
              <a:t>ADVANTAGES of FIBER TRANSPORT</a:t>
            </a:r>
            <a:endParaRPr lang="en-US" dirty="0" smtClean="0"/>
          </a:p>
          <a:p>
            <a:pPr>
              <a:lnSpc>
                <a:spcPct val="200000"/>
              </a:lnSpc>
            </a:pPr>
            <a:r>
              <a:rPr lang="en-US" dirty="0" smtClean="0"/>
              <a:t>Extremely stable and virtually alignment-free</a:t>
            </a:r>
            <a:endParaRPr lang="en-US" dirty="0" smtClean="0"/>
          </a:p>
          <a:p>
            <a:pPr>
              <a:lnSpc>
                <a:spcPct val="200000"/>
              </a:lnSpc>
            </a:pPr>
            <a:r>
              <a:rPr lang="en-US" dirty="0" smtClean="0"/>
              <a:t>Excellent transverse mode quality</a:t>
            </a:r>
            <a:endParaRPr lang="en-US" dirty="0" smtClean="0"/>
          </a:p>
          <a:p>
            <a:pPr>
              <a:lnSpc>
                <a:spcPct val="200000"/>
              </a:lnSpc>
            </a:pPr>
            <a:r>
              <a:rPr lang="en-US" dirty="0" smtClean="0"/>
              <a:t>Close to zero position jitter</a:t>
            </a:r>
          </a:p>
          <a:p>
            <a:pPr>
              <a:lnSpc>
                <a:spcPct val="200000"/>
              </a:lnSpc>
            </a:pPr>
            <a:endParaRPr lang="en-US" dirty="0" smtClean="0"/>
          </a:p>
          <a:p>
            <a:pPr marL="45720" indent="0">
              <a:lnSpc>
                <a:spcPct val="200000"/>
              </a:lnSpc>
              <a:buNone/>
            </a:pPr>
            <a:r>
              <a:rPr lang="en-US" dirty="0" smtClean="0"/>
              <a:t>LIMITS of </a:t>
            </a:r>
            <a:r>
              <a:rPr lang="en-US" dirty="0"/>
              <a:t>FIBER TRANSPORT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Peak power handling capabilities (limit on transport length?)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Coupling efficiency (70 – 80%)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217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"/>
            <a:ext cx="9144000" cy="589643"/>
          </a:xfrm>
        </p:spPr>
        <p:txBody>
          <a:bodyPr lIns="0" tIns="0" rIns="0" bIns="118800">
            <a:noAutofit/>
          </a:bodyPr>
          <a:lstStyle/>
          <a:p>
            <a:pPr algn="ctr"/>
            <a:r>
              <a:rPr lang="en-US" sz="2800" cap="small" dirty="0" smtClean="0"/>
              <a:t>Introduction</a:t>
            </a:r>
            <a:endParaRPr lang="en-US" sz="2800" cap="small" dirty="0"/>
          </a:p>
        </p:txBody>
      </p:sp>
      <p:sp>
        <p:nvSpPr>
          <p:cNvPr id="4" name="Rectangle 3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75000"/>
                  </a:schemeClr>
                </a:solidFill>
              </a:rPr>
              <a:t>3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733" y="959826"/>
            <a:ext cx="9113266" cy="1333501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200000"/>
              </a:lnSpc>
              <a:buNone/>
            </a:pPr>
            <a:r>
              <a:rPr lang="en-US" dirty="0" smtClean="0"/>
              <a:t>Laser based diagnostic at the Front End Test Stand (FETS) at Rutherford Labs</a:t>
            </a:r>
          </a:p>
          <a:p>
            <a:pPr marL="45720" indent="0" algn="ctr">
              <a:lnSpc>
                <a:spcPct val="200000"/>
              </a:lnSpc>
              <a:buNone/>
            </a:pPr>
            <a:r>
              <a:rPr lang="en-US" dirty="0" smtClean="0"/>
              <a:t>Photo-neutralization of H- ions for </a:t>
            </a:r>
            <a:r>
              <a:rPr lang="en-US" dirty="0" smtClean="0"/>
              <a:t>size and </a:t>
            </a:r>
            <a:r>
              <a:rPr lang="en-US" dirty="0" err="1" smtClean="0"/>
              <a:t>emittance</a:t>
            </a:r>
            <a:r>
              <a:rPr lang="en-US" dirty="0" smtClean="0"/>
              <a:t> </a:t>
            </a:r>
            <a:r>
              <a:rPr lang="en-US" dirty="0" smtClean="0"/>
              <a:t>measurements @ 3MeV</a:t>
            </a:r>
            <a:endParaRPr lang="en-US" dirty="0" smtClean="0"/>
          </a:p>
        </p:txBody>
      </p:sp>
      <p:pic>
        <p:nvPicPr>
          <p:cNvPr id="3" name="Picture 2" descr="FETSdiagnostics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8" y="2508251"/>
            <a:ext cx="4783667" cy="3587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33" y="6118525"/>
            <a:ext cx="91132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F2F2F2"/>
                </a:solidFill>
              </a:rPr>
              <a:t>Please refer to </a:t>
            </a:r>
            <a:r>
              <a:rPr lang="en-US" sz="1700" u="sng" dirty="0" err="1" smtClean="0">
                <a:solidFill>
                  <a:srgbClr val="F2F2F2"/>
                </a:solidFill>
              </a:rPr>
              <a:t>Christoph</a:t>
            </a:r>
            <a:r>
              <a:rPr lang="en-US" sz="1700" u="sng" dirty="0" smtClean="0">
                <a:solidFill>
                  <a:srgbClr val="F2F2F2"/>
                </a:solidFill>
              </a:rPr>
              <a:t> Gabor’s </a:t>
            </a:r>
            <a:r>
              <a:rPr lang="en-US" sz="1700" dirty="0" smtClean="0">
                <a:solidFill>
                  <a:srgbClr val="F2F2F2"/>
                </a:solidFill>
              </a:rPr>
              <a:t>talk for details on the Photo-detachment Experiment</a:t>
            </a:r>
            <a:endParaRPr lang="en-US" sz="1700" dirty="0">
              <a:solidFill>
                <a:srgbClr val="F2F2F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969" t="135" r="35279" b="13463"/>
          <a:stretch/>
        </p:blipFill>
        <p:spPr>
          <a:xfrm>
            <a:off x="5392800" y="3903451"/>
            <a:ext cx="3394800" cy="11412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318760" y="3331951"/>
            <a:ext cx="3761739" cy="666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200000"/>
              </a:lnSpc>
              <a:buFont typeface="Wingdings" charset="2"/>
              <a:buNone/>
            </a:pPr>
            <a:r>
              <a:rPr lang="en-US" sz="1600" dirty="0" smtClean="0"/>
              <a:t>Summary of Accelerator Parameters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40749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"/>
            <a:ext cx="9144000" cy="589643"/>
          </a:xfrm>
        </p:spPr>
        <p:txBody>
          <a:bodyPr lIns="0" tIns="0" rIns="0" bIns="118800">
            <a:noAutofit/>
          </a:bodyPr>
          <a:lstStyle/>
          <a:p>
            <a:pPr algn="ctr"/>
            <a:r>
              <a:rPr lang="en-US" sz="2800" cap="small" dirty="0" smtClean="0"/>
              <a:t>Introduction</a:t>
            </a:r>
            <a:endParaRPr lang="en-US" sz="2800" cap="small" dirty="0"/>
          </a:p>
        </p:txBody>
      </p:sp>
      <p:sp>
        <p:nvSpPr>
          <p:cNvPr id="4" name="Rectangle 3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400336" y="1088571"/>
            <a:ext cx="4743663" cy="5995113"/>
          </a:xfrm>
        </p:spPr>
        <p:txBody>
          <a:bodyPr>
            <a:noAutofit/>
          </a:bodyPr>
          <a:lstStyle/>
          <a:p>
            <a:pPr marL="45720" indent="0" algn="just">
              <a:lnSpc>
                <a:spcPct val="200000"/>
              </a:lnSpc>
              <a:buNone/>
            </a:pPr>
            <a:r>
              <a:rPr lang="en-US" dirty="0" smtClean="0"/>
              <a:t>Experimental setup layout:</a:t>
            </a:r>
          </a:p>
          <a:p>
            <a:pPr marL="45720" indent="0" algn="just">
              <a:lnSpc>
                <a:spcPct val="200000"/>
              </a:lnSpc>
              <a:buNone/>
            </a:pPr>
            <a:endParaRPr lang="en-US" dirty="0" smtClean="0"/>
          </a:p>
          <a:p>
            <a:pPr algn="just">
              <a:lnSpc>
                <a:spcPct val="200000"/>
              </a:lnSpc>
            </a:pPr>
            <a:r>
              <a:rPr lang="en-US" dirty="0" smtClean="0"/>
              <a:t>Laser System</a:t>
            </a:r>
          </a:p>
          <a:p>
            <a:pPr algn="just">
              <a:lnSpc>
                <a:spcPct val="200000"/>
              </a:lnSpc>
            </a:pPr>
            <a:r>
              <a:rPr lang="en-US" dirty="0" smtClean="0"/>
              <a:t>Fiber Transport (10 – 100 m)</a:t>
            </a:r>
            <a:endParaRPr lang="en-US" dirty="0" smtClean="0"/>
          </a:p>
          <a:p>
            <a:pPr algn="just">
              <a:lnSpc>
                <a:spcPct val="200000"/>
              </a:lnSpc>
            </a:pPr>
            <a:r>
              <a:rPr lang="en-US" dirty="0" smtClean="0"/>
              <a:t>Laser delivery to interaction area</a:t>
            </a:r>
            <a:endParaRPr lang="en-US" dirty="0"/>
          </a:p>
          <a:p>
            <a:pPr algn="just">
              <a:lnSpc>
                <a:spcPct val="200000"/>
              </a:lnSpc>
            </a:pPr>
            <a:r>
              <a:rPr lang="en-US" dirty="0"/>
              <a:t>Control and DAQ (</a:t>
            </a:r>
            <a:r>
              <a:rPr lang="en-US" dirty="0" err="1"/>
              <a:t>Labview</a:t>
            </a:r>
            <a:r>
              <a:rPr lang="en-US" dirty="0"/>
              <a:t> based</a:t>
            </a:r>
            <a:r>
              <a:rPr lang="en-US" dirty="0" smtClean="0"/>
              <a:t>)</a:t>
            </a:r>
          </a:p>
          <a:p>
            <a:pPr algn="just">
              <a:lnSpc>
                <a:spcPct val="200000"/>
              </a:lnSpc>
            </a:pPr>
            <a:r>
              <a:rPr lang="en-US" dirty="0" smtClean="0"/>
              <a:t>Particle detection (not discussed here)</a:t>
            </a:r>
            <a:endParaRPr lang="en-US" dirty="0" smtClean="0"/>
          </a:p>
          <a:p>
            <a:pPr algn="just">
              <a:lnSpc>
                <a:spcPct val="200000"/>
              </a:lnSpc>
            </a:pPr>
            <a:endParaRPr lang="en-US" dirty="0" smtClean="0"/>
          </a:p>
          <a:p>
            <a:pPr algn="just">
              <a:lnSpc>
                <a:spcPct val="200000"/>
              </a:lnSpc>
            </a:pPr>
            <a:endParaRPr lang="en-US" dirty="0" smtClean="0"/>
          </a:p>
          <a:p>
            <a:pPr algn="just">
              <a:lnSpc>
                <a:spcPct val="200000"/>
              </a:lnSpc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0" y="1432469"/>
            <a:ext cx="4073766" cy="49152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4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33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"/>
            <a:ext cx="9144000" cy="589643"/>
          </a:xfrm>
        </p:spPr>
        <p:txBody>
          <a:bodyPr lIns="0" tIns="0" rIns="0" bIns="118800">
            <a:noAutofit/>
          </a:bodyPr>
          <a:lstStyle/>
          <a:p>
            <a:pPr algn="ctr"/>
            <a:r>
              <a:rPr lang="en-US" sz="2800" cap="small" dirty="0" smtClean="0"/>
              <a:t>Fiber Laser Description</a:t>
            </a:r>
            <a:endParaRPr lang="en-US" sz="2800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8901" y="1208768"/>
            <a:ext cx="3975098" cy="4839607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sz="1800" dirty="0" smtClean="0"/>
              <a:t>All </a:t>
            </a:r>
            <a:r>
              <a:rPr lang="en-US" sz="1800" dirty="0" smtClean="0"/>
              <a:t>Fiber (</a:t>
            </a:r>
            <a:r>
              <a:rPr lang="en-US" sz="1800" dirty="0" err="1" smtClean="0"/>
              <a:t>Yb</a:t>
            </a:r>
            <a:r>
              <a:rPr lang="en-US" sz="1800" dirty="0" err="1"/>
              <a:t>:</a:t>
            </a:r>
            <a:r>
              <a:rPr lang="en-US" sz="1800" dirty="0" err="1" smtClean="0"/>
              <a:t>doped</a:t>
            </a:r>
            <a:r>
              <a:rPr lang="en-US" sz="1800" dirty="0" smtClean="0"/>
              <a:t>) MOPA</a:t>
            </a:r>
          </a:p>
          <a:p>
            <a:pPr>
              <a:lnSpc>
                <a:spcPct val="200000"/>
              </a:lnSpc>
            </a:pPr>
            <a:r>
              <a:rPr lang="en-US" sz="1800" dirty="0" smtClean="0"/>
              <a:t>2m Fiber Pigtail</a:t>
            </a:r>
          </a:p>
          <a:p>
            <a:pPr>
              <a:lnSpc>
                <a:spcPct val="200000"/>
              </a:lnSpc>
            </a:pPr>
            <a:r>
              <a:rPr lang="en-US" sz="1800" dirty="0"/>
              <a:t>TTL driven </a:t>
            </a:r>
            <a:r>
              <a:rPr lang="en-US" sz="1800" dirty="0" smtClean="0"/>
              <a:t>Pump</a:t>
            </a:r>
          </a:p>
          <a:p>
            <a:pPr>
              <a:lnSpc>
                <a:spcPct val="200000"/>
              </a:lnSpc>
            </a:pPr>
            <a:r>
              <a:rPr lang="en-US" sz="1800" dirty="0" smtClean="0"/>
              <a:t> </a:t>
            </a:r>
            <a:r>
              <a:rPr lang="en-US" sz="1800" dirty="0" smtClean="0">
                <a:latin typeface="Symbol" charset="2"/>
                <a:cs typeface="Symbol" charset="2"/>
              </a:rPr>
              <a:t>l</a:t>
            </a:r>
            <a:r>
              <a:rPr lang="en-US" sz="1800" dirty="0" smtClean="0"/>
              <a:t> = 1080 nm</a:t>
            </a:r>
          </a:p>
          <a:p>
            <a:pPr>
              <a:lnSpc>
                <a:spcPct val="200000"/>
              </a:lnSpc>
            </a:pPr>
            <a:r>
              <a:rPr lang="en-US" sz="1800" dirty="0" smtClean="0"/>
              <a:t>Pulse Duration 90 – 110 ns</a:t>
            </a:r>
          </a:p>
          <a:p>
            <a:pPr>
              <a:lnSpc>
                <a:spcPct val="200000"/>
              </a:lnSpc>
            </a:pPr>
            <a:r>
              <a:rPr lang="en-US" sz="1800" dirty="0" smtClean="0"/>
              <a:t>Max Peak Power = 8 kW</a:t>
            </a:r>
          </a:p>
          <a:p>
            <a:pPr>
              <a:lnSpc>
                <a:spcPct val="200000"/>
              </a:lnSpc>
            </a:pPr>
            <a:r>
              <a:rPr lang="en-US" sz="1800" dirty="0" smtClean="0"/>
              <a:t>Rep </a:t>
            </a:r>
            <a:r>
              <a:rPr lang="en-US" sz="1800" dirty="0"/>
              <a:t>rate = 30 – 100 </a:t>
            </a:r>
            <a:r>
              <a:rPr lang="en-US" sz="1800" dirty="0" smtClean="0"/>
              <a:t>kHz</a:t>
            </a:r>
          </a:p>
          <a:p>
            <a:pPr>
              <a:lnSpc>
                <a:spcPct val="200000"/>
              </a:lnSpc>
            </a:pPr>
            <a:r>
              <a:rPr lang="en-US" sz="1800" dirty="0" smtClean="0"/>
              <a:t>Max Av. </a:t>
            </a:r>
            <a:r>
              <a:rPr lang="en-US" sz="1800" dirty="0"/>
              <a:t>Power </a:t>
            </a:r>
            <a:r>
              <a:rPr lang="en-US" sz="1800" dirty="0" smtClean="0"/>
              <a:t>(CW Pump) = </a:t>
            </a:r>
            <a:r>
              <a:rPr lang="en-US" sz="1800" dirty="0"/>
              <a:t>30 </a:t>
            </a:r>
            <a:r>
              <a:rPr lang="en-US" sz="1800" dirty="0" smtClean="0"/>
              <a:t>W</a:t>
            </a:r>
          </a:p>
          <a:p>
            <a:pPr marL="45720" indent="0">
              <a:lnSpc>
                <a:spcPct val="200000"/>
              </a:lnSpc>
              <a:buNone/>
            </a:pP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75000"/>
                  </a:schemeClr>
                </a:solidFill>
              </a:rPr>
              <a:t>5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61" b="16074"/>
          <a:stretch/>
        </p:blipFill>
        <p:spPr>
          <a:xfrm>
            <a:off x="238107" y="1432280"/>
            <a:ext cx="4905393" cy="1849176"/>
          </a:xfrm>
          <a:prstGeom prst="rect">
            <a:avLst/>
          </a:prstGeom>
        </p:spPr>
      </p:pic>
      <p:pic>
        <p:nvPicPr>
          <p:cNvPr id="9" name="Picture 8" descr="P133030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2" t="24237" r="14837" b="-292"/>
          <a:stretch/>
        </p:blipFill>
        <p:spPr>
          <a:xfrm rot="16200000">
            <a:off x="1972529" y="2660179"/>
            <a:ext cx="1436552" cy="49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67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6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571500"/>
            <a:ext cx="9144000" cy="589643"/>
          </a:xfrm>
          <a:prstGeom prst="rect">
            <a:avLst/>
          </a:prstGeom>
        </p:spPr>
        <p:txBody>
          <a:bodyPr vert="horz" lIns="0" tIns="0" rIns="0" bIns="1188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small" dirty="0" smtClean="0"/>
              <a:t>Fiber Transport Description</a:t>
            </a:r>
            <a:endParaRPr lang="en-US" sz="2800" cap="small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01628" y="3889375"/>
            <a:ext cx="8318498" cy="2841624"/>
          </a:xfrm>
        </p:spPr>
        <p:txBody>
          <a:bodyPr>
            <a:normAutofit/>
          </a:bodyPr>
          <a:lstStyle/>
          <a:p>
            <a:pPr marL="45720" indent="0" algn="r">
              <a:lnSpc>
                <a:spcPct val="170000"/>
              </a:lnSpc>
              <a:buNone/>
            </a:pPr>
            <a:r>
              <a:rPr lang="en-US" sz="1700" dirty="0" smtClean="0"/>
              <a:t>Fiber </a:t>
            </a:r>
            <a:r>
              <a:rPr lang="en-US" sz="1700" dirty="0"/>
              <a:t>Model LMA-GDF-20/130-</a:t>
            </a:r>
            <a:r>
              <a:rPr lang="en-US" sz="1700" dirty="0" smtClean="0"/>
              <a:t>M 		</a:t>
            </a:r>
            <a:r>
              <a:rPr lang="en-US" sz="1700" dirty="0" smtClean="0"/>
              <a:t>Length </a:t>
            </a:r>
            <a:r>
              <a:rPr lang="en-US" sz="1700" dirty="0" smtClean="0"/>
              <a:t>of fiber = 100 m </a:t>
            </a:r>
            <a:r>
              <a:rPr lang="en-US" sz="1700" dirty="0" smtClean="0"/>
              <a:t>(under </a:t>
            </a:r>
            <a:r>
              <a:rPr lang="en-US" sz="1700" dirty="0" smtClean="0"/>
              <a:t>test)</a:t>
            </a:r>
          </a:p>
          <a:p>
            <a:pPr marL="45720" indent="0" algn="r">
              <a:lnSpc>
                <a:spcPct val="170000"/>
              </a:lnSpc>
              <a:buNone/>
            </a:pPr>
            <a:r>
              <a:rPr lang="en-US" sz="1700" dirty="0" smtClean="0"/>
              <a:t>Coupling Efficiency in fiber = 70%</a:t>
            </a:r>
          </a:p>
          <a:p>
            <a:pPr marL="45720" indent="0" algn="r">
              <a:lnSpc>
                <a:spcPct val="170000"/>
              </a:lnSpc>
              <a:buNone/>
            </a:pPr>
            <a:r>
              <a:rPr lang="en-US" sz="1700" dirty="0" smtClean="0"/>
              <a:t>Numerical Aperture = 0.08</a:t>
            </a:r>
          </a:p>
          <a:p>
            <a:pPr marL="45720" indent="0" algn="r">
              <a:lnSpc>
                <a:spcPct val="170000"/>
              </a:lnSpc>
              <a:buNone/>
            </a:pPr>
            <a:r>
              <a:rPr lang="en-US" sz="1700" dirty="0"/>
              <a:t>Core Diameter = 20 </a:t>
            </a:r>
            <a:r>
              <a:rPr lang="en-US" sz="1700" dirty="0" smtClean="0">
                <a:latin typeface="Symbol" charset="2"/>
                <a:cs typeface="Symbol" charset="2"/>
              </a:rPr>
              <a:t>m</a:t>
            </a:r>
            <a:r>
              <a:rPr lang="en-US" sz="1700" dirty="0" smtClean="0"/>
              <a:t>m</a:t>
            </a:r>
          </a:p>
          <a:p>
            <a:pPr marL="45720" indent="0" algn="r">
              <a:lnSpc>
                <a:spcPct val="170000"/>
              </a:lnSpc>
              <a:buNone/>
            </a:pPr>
            <a:r>
              <a:rPr lang="en-US" sz="1700" dirty="0" smtClean="0"/>
              <a:t>Equivalent M</a:t>
            </a:r>
            <a:r>
              <a:rPr lang="en-US" sz="1700" baseline="30000" dirty="0" smtClean="0"/>
              <a:t>2</a:t>
            </a:r>
            <a:r>
              <a:rPr lang="en-US" sz="1700" dirty="0" smtClean="0"/>
              <a:t> = 2.35</a:t>
            </a:r>
            <a:endParaRPr lang="en-US" sz="1700" dirty="0"/>
          </a:p>
          <a:p>
            <a:pPr marL="45720" indent="0" algn="r">
              <a:lnSpc>
                <a:spcPct val="170000"/>
              </a:lnSpc>
              <a:buNone/>
            </a:pPr>
            <a:endParaRPr lang="en-US" sz="1800" dirty="0" smtClean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1945999" y="994101"/>
            <a:ext cx="4261126" cy="205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200000"/>
              </a:lnSpc>
              <a:buFont typeface="Wingdings" charset="2"/>
              <a:buNone/>
            </a:pPr>
            <a:r>
              <a:rPr lang="en-US" sz="1800" dirty="0" smtClean="0"/>
              <a:t>Fiber coupling:</a:t>
            </a:r>
          </a:p>
          <a:p>
            <a:pPr marL="45720" indent="0" algn="ctr">
              <a:lnSpc>
                <a:spcPct val="200000"/>
              </a:lnSpc>
              <a:buFont typeface="Wingdings" charset="2"/>
              <a:buNone/>
            </a:pPr>
            <a:r>
              <a:rPr lang="en-US" sz="1800" dirty="0" smtClean="0"/>
              <a:t>3 axes </a:t>
            </a:r>
            <a:r>
              <a:rPr lang="en-US" sz="1800" dirty="0" smtClean="0"/>
              <a:t>stage with 100 nm </a:t>
            </a:r>
            <a:r>
              <a:rPr lang="en-US" sz="1800" dirty="0" smtClean="0"/>
              <a:t>resolution</a:t>
            </a:r>
            <a:endParaRPr lang="en-US" sz="1800" dirty="0" smtClean="0"/>
          </a:p>
          <a:p>
            <a:pPr marL="45720" indent="0" algn="ctr">
              <a:lnSpc>
                <a:spcPct val="200000"/>
              </a:lnSpc>
              <a:buFont typeface="Wingdings" charset="2"/>
              <a:buNone/>
            </a:pPr>
            <a:r>
              <a:rPr lang="en-US" sz="1800" dirty="0" smtClean="0"/>
              <a:t>Optics will be aligned in a 19” rack box</a:t>
            </a:r>
          </a:p>
        </p:txBody>
      </p:sp>
      <p:pic>
        <p:nvPicPr>
          <p:cNvPr id="10" name="Picture 9" descr="P13303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854" y="1566354"/>
            <a:ext cx="2056166" cy="1542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25" y="1309333"/>
            <a:ext cx="2741551" cy="20561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238" y="5498213"/>
            <a:ext cx="895394" cy="847255"/>
          </a:xfrm>
          <a:prstGeom prst="rect">
            <a:avLst/>
          </a:prstGeom>
        </p:spPr>
      </p:pic>
      <p:pic>
        <p:nvPicPr>
          <p:cNvPr id="12" name="Picture 23" descr="2013-06-13 16.52.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86" y="4598046"/>
            <a:ext cx="2932341" cy="176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943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7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689427" y="1211817"/>
            <a:ext cx="8273142" cy="2056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1800" dirty="0" smtClean="0"/>
              <a:t>Longitudinal and transversal motorized translation stages (1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 resolution)</a:t>
            </a:r>
          </a:p>
          <a:p>
            <a:pPr>
              <a:lnSpc>
                <a:spcPct val="200000"/>
              </a:lnSpc>
            </a:pPr>
            <a:r>
              <a:rPr lang="en-US" sz="1800" dirty="0" smtClean="0"/>
              <a:t>Fixed plate contains all the optical element for virtually alignment-free operation </a:t>
            </a:r>
            <a:endParaRPr lang="en-US" sz="1800" dirty="0"/>
          </a:p>
          <a:p>
            <a:pPr>
              <a:lnSpc>
                <a:spcPct val="200000"/>
              </a:lnSpc>
            </a:pPr>
            <a:r>
              <a:rPr lang="en-US" sz="1800" dirty="0" smtClean="0"/>
              <a:t>Motorized zoom beam expander 1 – 8 times magnification factor (collimated beam)</a:t>
            </a:r>
          </a:p>
          <a:p>
            <a:pPr>
              <a:lnSpc>
                <a:spcPct val="200000"/>
              </a:lnSpc>
            </a:pPr>
            <a:r>
              <a:rPr lang="en-US" sz="1800" dirty="0" smtClean="0"/>
              <a:t>Possibility to add a lens after the BE for spot sizes variable from 1/8 – 1 times (focused beam)</a:t>
            </a:r>
            <a:endParaRPr lang="en-US" sz="1800" dirty="0" smtClean="0"/>
          </a:p>
        </p:txBody>
      </p:sp>
      <p:pic>
        <p:nvPicPr>
          <p:cNvPr id="12" name="Picture 11" descr="LaserDelivery_2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7" y="3623021"/>
            <a:ext cx="3508973" cy="2631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841" y="3623020"/>
            <a:ext cx="3335785" cy="263172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571500"/>
            <a:ext cx="9144000" cy="589643"/>
          </a:xfrm>
          <a:prstGeom prst="rect">
            <a:avLst/>
          </a:prstGeom>
        </p:spPr>
        <p:txBody>
          <a:bodyPr vert="horz" lIns="0" tIns="0" rIns="0" bIns="1188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small" dirty="0" smtClean="0"/>
              <a:t>Laser Delivery</a:t>
            </a:r>
            <a:endParaRPr lang="en-US" sz="2800" cap="small" dirty="0"/>
          </a:p>
        </p:txBody>
      </p:sp>
    </p:spTree>
    <p:extLst>
      <p:ext uri="{BB962C8B-B14F-4D97-AF65-F5344CB8AC3E}">
        <p14:creationId xmlns:p14="http://schemas.microsoft.com/office/powerpoint/2010/main" val="150524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8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571500"/>
            <a:ext cx="9144000" cy="589643"/>
          </a:xfrm>
          <a:prstGeom prst="rect">
            <a:avLst/>
          </a:prstGeom>
        </p:spPr>
        <p:txBody>
          <a:bodyPr vert="horz" lIns="0" tIns="0" rIns="0" bIns="1188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small" dirty="0" smtClean="0"/>
              <a:t>Laser Delivery</a:t>
            </a:r>
            <a:endParaRPr lang="en-US" sz="2800" cap="small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742074" y="994101"/>
            <a:ext cx="7687552" cy="2056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200000"/>
              </a:lnSpc>
              <a:buNone/>
            </a:pPr>
            <a:r>
              <a:rPr lang="en-US" sz="1600" dirty="0"/>
              <a:t>Beam delivery system enclosed in aluminum box, on 450x450mm breadboard.</a:t>
            </a:r>
          </a:p>
          <a:p>
            <a:pPr marL="45720" indent="0">
              <a:lnSpc>
                <a:spcPct val="200000"/>
              </a:lnSpc>
              <a:buNone/>
            </a:pPr>
            <a:r>
              <a:rPr lang="en-US" sz="1600" dirty="0"/>
              <a:t>The top and two side panels are removable for access.</a:t>
            </a:r>
          </a:p>
          <a:p>
            <a:pPr marL="45720" indent="0">
              <a:lnSpc>
                <a:spcPct val="200000"/>
              </a:lnSpc>
              <a:buNone/>
            </a:pPr>
            <a:r>
              <a:rPr lang="en-US" sz="1600" dirty="0"/>
              <a:t>Opening the box breaks the interlock and dumps the laser beam.</a:t>
            </a:r>
          </a:p>
          <a:p>
            <a:pPr marL="45720" indent="0">
              <a:lnSpc>
                <a:spcPct val="200000"/>
              </a:lnSpc>
              <a:buNone/>
            </a:pPr>
            <a:r>
              <a:rPr lang="en-US" sz="1600" dirty="0"/>
              <a:t>Key to override interlock for exceptional access / alignment.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6149" r="18369" b="6082"/>
          <a:stretch/>
        </p:blipFill>
        <p:spPr>
          <a:xfrm>
            <a:off x="869074" y="3270250"/>
            <a:ext cx="2957817" cy="31233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255" y="3270250"/>
            <a:ext cx="3089995" cy="310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83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86800" y="6535964"/>
            <a:ext cx="457199" cy="2937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36000" rIns="108000" bIns="72000" rtlCol="0" anchor="t" anchorCtr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9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472468"/>
            <a:ext cx="8429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kern="0" dirty="0">
                <a:solidFill>
                  <a:srgbClr val="FF8600"/>
                </a:solidFill>
              </a:rPr>
              <a:t>Fiber laser transport for the photo-detachment </a:t>
            </a:r>
            <a:r>
              <a:rPr lang="en-US" sz="1000" b="1" kern="0" dirty="0" err="1">
                <a:solidFill>
                  <a:srgbClr val="FF8600"/>
                </a:solidFill>
              </a:rPr>
              <a:t>emittance</a:t>
            </a:r>
            <a:r>
              <a:rPr lang="en-US" sz="1000" b="1" kern="0" dirty="0">
                <a:solidFill>
                  <a:srgbClr val="FF8600"/>
                </a:solidFill>
              </a:rPr>
              <a:t> measurements at FETS</a:t>
            </a:r>
            <a:br>
              <a:rPr lang="en-US" sz="1000" b="1" kern="0" dirty="0">
                <a:solidFill>
                  <a:srgbClr val="FF8600"/>
                </a:solidFill>
              </a:rPr>
            </a:br>
            <a:r>
              <a:rPr lang="en-US" sz="1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3rd mini-Workshop on H- Laser Stripping and Accelerator Applications</a:t>
            </a:r>
            <a:endParaRPr lang="en-US" sz="1000" b="1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" y="1306710"/>
            <a:ext cx="9143996" cy="822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200000"/>
              </a:lnSpc>
              <a:buNone/>
            </a:pPr>
            <a:r>
              <a:rPr lang="en-US" dirty="0" smtClean="0"/>
              <a:t>CAD </a:t>
            </a:r>
            <a:r>
              <a:rPr lang="en-US" dirty="0" smtClean="0"/>
              <a:t>model </a:t>
            </a:r>
            <a:r>
              <a:rPr lang="en-US" dirty="0" smtClean="0"/>
              <a:t>of </a:t>
            </a:r>
            <a:r>
              <a:rPr lang="en-US" dirty="0" smtClean="0"/>
              <a:t>the FETS diagnostic chamber.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71500"/>
            <a:ext cx="9144000" cy="589643"/>
          </a:xfrm>
          <a:prstGeom prst="rect">
            <a:avLst/>
          </a:prstGeom>
        </p:spPr>
        <p:txBody>
          <a:bodyPr vert="horz" lIns="0" tIns="0" rIns="0" bIns="1188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small" dirty="0" smtClean="0"/>
              <a:t>Laser Delivery</a:t>
            </a:r>
            <a:endParaRPr lang="en-US" sz="2800" cap="small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464" y="2188300"/>
            <a:ext cx="5506824" cy="413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61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728</TotalTime>
  <Words>1180</Words>
  <Application>Microsoft Macintosh PowerPoint</Application>
  <PresentationFormat>On-screen Show (4:3)</PresentationFormat>
  <Paragraphs>192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Perspective</vt:lpstr>
      <vt:lpstr>Fiber laser transport for the photo-detachment emittance measurements at FETS</vt:lpstr>
      <vt:lpstr>Outline</vt:lpstr>
      <vt:lpstr>Introduction</vt:lpstr>
      <vt:lpstr>Introduction</vt:lpstr>
      <vt:lpstr>Fiber Laser Description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M2 measurement Setup</vt:lpstr>
      <vt:lpstr>M2 measurement: Z = -75mm</vt:lpstr>
      <vt:lpstr>M2 measurement: Z = -45mm</vt:lpstr>
      <vt:lpstr>M2 measurement: Z = -15mm</vt:lpstr>
      <vt:lpstr>M2 measurement: Z = +15mm</vt:lpstr>
      <vt:lpstr>M2 measurement: Z = +45mm</vt:lpstr>
      <vt:lpstr>M2 measurement: Z = +75mm</vt:lpstr>
      <vt:lpstr>PowerPoint Presentation</vt:lpstr>
      <vt:lpstr>Longitudinal Pulse Profile</vt:lpstr>
      <vt:lpstr>Longitudinal Pulse Profile</vt:lpstr>
      <vt:lpstr>Longitudinal Pulse Profile</vt:lpstr>
      <vt:lpstr>Longitudinal Pulse Profile</vt:lpstr>
      <vt:lpstr>PowerPoint Presentation</vt:lpstr>
      <vt:lpstr>PowerPoint Presentation</vt:lpstr>
    </vt:vector>
  </TitlesOfParts>
  <Company>RHUL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Fiber laser transport for the photo-detachment emittance measurements at FETS</dc:title>
  <dc:creator>Alessio Bosco</dc:creator>
  <cp:lastModifiedBy>Alessio Bosco</cp:lastModifiedBy>
  <cp:revision>85</cp:revision>
  <dcterms:created xsi:type="dcterms:W3CDTF">2013-09-25T19:59:42Z</dcterms:created>
  <dcterms:modified xsi:type="dcterms:W3CDTF">2013-09-26T20:10:27Z</dcterms:modified>
</cp:coreProperties>
</file>