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3" r:id="rId3"/>
    <p:sldId id="257" r:id="rId4"/>
    <p:sldId id="272" r:id="rId5"/>
    <p:sldId id="270" r:id="rId6"/>
    <p:sldId id="261" r:id="rId7"/>
    <p:sldId id="273" r:id="rId8"/>
    <p:sldId id="262" r:id="rId9"/>
    <p:sldId id="274" r:id="rId10"/>
    <p:sldId id="276" r:id="rId11"/>
    <p:sldId id="277" r:id="rId12"/>
    <p:sldId id="275" r:id="rId13"/>
    <p:sldId id="269" r:id="rId14"/>
    <p:sldId id="268" r:id="rId15"/>
    <p:sldId id="265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857" autoAdjust="0"/>
  </p:normalViewPr>
  <p:slideViewPr>
    <p:cSldViewPr>
      <p:cViewPr varScale="1">
        <p:scale>
          <a:sx n="64" d="100"/>
          <a:sy n="64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Genetic Algorithm</a:t>
            </a:r>
            <a:r>
              <a:rPr lang="en-US" baseline="0"/>
              <a:t> Run Time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Sheet1!$A$1:$A$2</c:f>
              <c:strCache>
                <c:ptCount val="2"/>
                <c:pt idx="0">
                  <c:v>Desktop Computer</c:v>
                </c:pt>
                <c:pt idx="1">
                  <c:v>Cluster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140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056320"/>
        <c:axId val="95835200"/>
      </c:barChart>
      <c:catAx>
        <c:axId val="10405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5835200"/>
        <c:crosses val="autoZero"/>
        <c:auto val="1"/>
        <c:lblAlgn val="ctr"/>
        <c:lblOffset val="100"/>
        <c:noMultiLvlLbl val="0"/>
      </c:catAx>
      <c:valAx>
        <c:axId val="9583520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4056320"/>
        <c:crosses val="autoZero"/>
        <c:crossBetween val="between"/>
      </c:valAx>
      <c:spPr>
        <a:ln cap="sq"/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5C22A-F451-4E9F-9AAD-17AF6388BD10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B9C8-0241-42A2-A768-A883B1B36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9C8-0241-42A2-A768-A883B1B360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6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Neural engineers</a:t>
            </a:r>
            <a:r>
              <a:rPr lang="en-US" baseline="0" dirty="0" smtClean="0"/>
              <a:t> work with technology that interfaces between the organic and inorganic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9C8-0241-42A2-A768-A883B1B360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3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</a:t>
            </a:r>
            <a:r>
              <a:rPr lang="en-US" baseline="0" dirty="0" smtClean="0"/>
              <a:t>, DBS uses high frequency, “regular” patterns of stimulation. We think that the pattern of stimulation could be exploited to increase the efficacy or efficiency of stimulation.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can we do for the people (a) for which drugs do not help anymore or (b) for which aren’t responsive to the drugs (e.g., Depression, etc…).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9C8-0241-42A2-A768-A883B1B360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1E90D-7179-4CC0-9DCB-1EF654474E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DSCR = Duke Shared Cluster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9C8-0241-42A2-A768-A883B1B360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0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9C8-0241-42A2-A768-A883B1B360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45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9C8-0241-42A2-A768-A883B1B360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6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540E-BE6D-46BC-8F38-2824D82BFAAB}" type="datetime1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A69A-2C71-4CC4-84AE-5AD8EE6F89FF}" type="datetime1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BFF-C569-4ADB-A5E5-649D1188A214}" type="datetime1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6022-6073-4074-A341-E4A410CFED27}" type="datetime1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84DC-12BC-4A02-8DD7-11026709EBA0}" type="datetime1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0C75-D5E6-4949-99B0-19157106A46C}" type="datetime1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69F-2CED-4E6C-9F9B-AE4255B61B98}" type="datetime1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83E-47CA-444D-9778-D30711D5C109}" type="datetime1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07A9-AA35-415C-9635-E1037BF8376F}" type="datetime1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6711-2712-4227-B75E-8E36A74FC562}" type="datetime1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4DF7-4D24-4C98-BEBA-A81F52D6383E}" type="datetime1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848F-A3E7-4AE2-B412-0A4502F974AE}" type="datetime1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3458-C458-4303-8A93-41113678F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lifejourney.wordpress.com/2012/07/17/one-way-to-deal-with-frustration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.net.com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Computational Needs for the Growing Field of Neural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Bryan Howell</a:t>
            </a:r>
          </a:p>
          <a:p>
            <a:r>
              <a:rPr lang="en-US" sz="2400" dirty="0" smtClean="0"/>
              <a:t>PhD Candidate in Biomedical Engineering</a:t>
            </a:r>
          </a:p>
          <a:p>
            <a:r>
              <a:rPr lang="en-US" sz="2400" dirty="0" smtClean="0"/>
              <a:t>CIEMAS 1133</a:t>
            </a:r>
          </a:p>
          <a:p>
            <a:r>
              <a:rPr lang="en-US" sz="2400" dirty="0" smtClean="0"/>
              <a:t>August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How to make computational neural </a:t>
            </a:r>
            <a:r>
              <a:rPr lang="en-US" sz="3600" dirty="0"/>
              <a:t>e</a:t>
            </a:r>
            <a:r>
              <a:rPr lang="en-US" sz="3600" dirty="0" smtClean="0"/>
              <a:t>ngineering more…enjoyable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More available nodes (more jobs / unit time)</a:t>
            </a:r>
          </a:p>
          <a:p>
            <a:r>
              <a:rPr lang="en-US" sz="2400" dirty="0" smtClean="0"/>
              <a:t>Better interface between cluster and local machine</a:t>
            </a:r>
          </a:p>
          <a:p>
            <a:pPr lvl="1"/>
            <a:r>
              <a:rPr lang="en-US" sz="1600" dirty="0" smtClean="0"/>
              <a:t>File transfer can be a rate limiting step!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895600"/>
            <a:ext cx="23622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FEM Spine Model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~ 30 minutes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733800"/>
            <a:ext cx="23622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NEURON Simulations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~ 60 minutes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5524500"/>
            <a:ext cx="23622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Selectivity Analysis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~ 5 years</a:t>
            </a:r>
          </a:p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38300" y="4573575"/>
            <a:ext cx="2171699" cy="760425"/>
            <a:chOff x="6896100" y="4725975"/>
            <a:chExt cx="2171699" cy="76042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896100" y="4725975"/>
              <a:ext cx="0" cy="7604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010400" y="4747736"/>
              <a:ext cx="20573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10 GA</a:t>
              </a:r>
            </a:p>
            <a:p>
              <a:r>
                <a:rPr lang="en-US" sz="1400" i="1" dirty="0" smtClean="0"/>
                <a:t>20 solutions / generation</a:t>
              </a:r>
            </a:p>
            <a:p>
              <a:r>
                <a:rPr lang="en-US" sz="1400" i="1" dirty="0" smtClean="0"/>
                <a:t>150 generations</a:t>
              </a:r>
              <a:endParaRPr lang="en-US" sz="1400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400" y="3847563"/>
            <a:ext cx="2133600" cy="800637"/>
            <a:chOff x="3429000" y="3847563"/>
            <a:chExt cx="2133600" cy="80063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562350" y="4648200"/>
              <a:ext cx="1866901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429000" y="3847563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Bug, oversight, error, network down, etc…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10200" y="2852738"/>
            <a:ext cx="3595916" cy="3596461"/>
            <a:chOff x="5410200" y="2852738"/>
            <a:chExt cx="3595916" cy="3596461"/>
          </a:xfrm>
        </p:grpSpPr>
        <p:pic>
          <p:nvPicPr>
            <p:cNvPr id="1026" name="Picture 2" descr="C:\Users\bryan_howell\Desktop\osgworkshop_presentation\images\frustration_me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852738"/>
              <a:ext cx="3595916" cy="3243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055633" y="6172200"/>
              <a:ext cx="23050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hlinkClick r:id="rId3"/>
                </a:rPr>
                <a:t>http://</a:t>
              </a:r>
              <a:r>
                <a:rPr lang="en-US" sz="1200" dirty="0" smtClean="0">
                  <a:hlinkClick r:id="rId3"/>
                </a:rPr>
                <a:t>ilifejourney.wordpress.com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08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Warren M. Grill</a:t>
            </a:r>
          </a:p>
          <a:p>
            <a:pPr lvl="1"/>
            <a:r>
              <a:rPr lang="en-US" dirty="0" smtClean="0"/>
              <a:t>Advisor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Brocker</a:t>
            </a:r>
            <a:endParaRPr lang="en-US" dirty="0" smtClean="0"/>
          </a:p>
          <a:p>
            <a:pPr lvl="1"/>
            <a:r>
              <a:rPr lang="en-US" dirty="0" smtClean="0"/>
              <a:t>GA to optimize</a:t>
            </a:r>
          </a:p>
          <a:p>
            <a:pPr marL="457200" lvl="1" indent="0">
              <a:buNone/>
            </a:pPr>
            <a:r>
              <a:rPr lang="en-US" dirty="0" smtClean="0"/>
              <a:t>temporal patterns for DBS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NIH Grant R01-NS040894 and NIH F31-NS079105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C:\Users\Bryan Howell\Google Drive\my_publications\consideration_for_dbs_modeling\biography_photos\Grill_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94" y="1447800"/>
            <a:ext cx="130400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yan Howell\Desktop\pho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98" y="3276600"/>
            <a:ext cx="131140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Bryan Howell</a:t>
            </a:r>
          </a:p>
          <a:p>
            <a:r>
              <a:rPr lang="en-US" sz="2400" dirty="0" smtClean="0"/>
              <a:t>PhD Candidate in Biomedical Engineering</a:t>
            </a:r>
          </a:p>
          <a:p>
            <a:r>
              <a:rPr lang="en-US" sz="2400" dirty="0" smtClean="0"/>
              <a:t>CIEMAS 1133</a:t>
            </a:r>
          </a:p>
          <a:p>
            <a:r>
              <a:rPr lang="en-US" sz="2400" dirty="0" smtClean="0"/>
              <a:t>August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neural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Future developments in pharmacological therapies for central nervous system (CNS) disorders doesn’t look promising </a:t>
            </a:r>
          </a:p>
          <a:p>
            <a:r>
              <a:rPr lang="en-US" sz="2400" dirty="0" smtClean="0"/>
              <a:t>Regardless, pharmacological therapies do not work for everyone</a:t>
            </a:r>
            <a:endParaRPr lang="en-US" sz="2400" dirty="0"/>
          </a:p>
        </p:txBody>
      </p:sp>
      <p:pic>
        <p:nvPicPr>
          <p:cNvPr id="2051" name="Picture 3" descr="C:\Users\bh80\Desktop\nohelpfrompharma_clinicalsuccess.JPG"/>
          <p:cNvPicPr>
            <a:picLocks noChangeAspect="1" noChangeArrowheads="1"/>
          </p:cNvPicPr>
          <p:nvPr/>
        </p:nvPicPr>
        <p:blipFill>
          <a:blip r:embed="rId2" cstate="print"/>
          <a:srcRect b="42392"/>
          <a:stretch>
            <a:fillRect/>
          </a:stretch>
        </p:blipFill>
        <p:spPr bwMode="auto">
          <a:xfrm>
            <a:off x="1295400" y="3124200"/>
            <a:ext cx="3124200" cy="3352800"/>
          </a:xfrm>
          <a:prstGeom prst="rect">
            <a:avLst/>
          </a:prstGeom>
          <a:noFill/>
        </p:spPr>
      </p:pic>
      <p:pic>
        <p:nvPicPr>
          <p:cNvPr id="6" name="Picture 3" descr="C:\Users\bh80\Desktop\nohelpfrompharma_clinicalsuccess.JPG"/>
          <p:cNvPicPr>
            <a:picLocks noChangeAspect="1" noChangeArrowheads="1"/>
          </p:cNvPicPr>
          <p:nvPr/>
        </p:nvPicPr>
        <p:blipFill>
          <a:blip r:embed="rId2" cstate="print"/>
          <a:srcRect t="56299"/>
          <a:stretch>
            <a:fillRect/>
          </a:stretch>
        </p:blipFill>
        <p:spPr bwMode="auto">
          <a:xfrm>
            <a:off x="4572000" y="3528912"/>
            <a:ext cx="3124200" cy="254337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neural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Future developments in pharmacological therapies for central nervous system (CNS) disorders doesn’t look promising </a:t>
            </a:r>
          </a:p>
          <a:p>
            <a:r>
              <a:rPr lang="en-US" sz="2400" dirty="0" smtClean="0"/>
              <a:t>Regardless, pharmacological therapies do not work for everyone</a:t>
            </a:r>
            <a:endParaRPr lang="en-US" sz="2400" dirty="0"/>
          </a:p>
        </p:txBody>
      </p:sp>
      <p:pic>
        <p:nvPicPr>
          <p:cNvPr id="2050" name="Picture 2" descr="C:\Users\bh80\Desktop\nohelpfrompharma_researchc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7306999" cy="2743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CNS Electrical Stimulation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Implanted electrodes deliver electrical pulses within specific regions of the CNS to modulate neural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42FC-0112-402A-BB3C-1B5C133AD751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19"/>
          <p:cNvGrpSpPr/>
          <p:nvPr/>
        </p:nvGrpSpPr>
        <p:grpSpPr>
          <a:xfrm>
            <a:off x="232236" y="2966715"/>
            <a:ext cx="3425364" cy="3525669"/>
            <a:chOff x="308436" y="3086100"/>
            <a:chExt cx="3425364" cy="3525669"/>
          </a:xfrm>
        </p:grpSpPr>
        <p:sp>
          <p:nvSpPr>
            <p:cNvPr id="5" name="Rectangle 4"/>
            <p:cNvSpPr/>
            <p:nvPr/>
          </p:nvSpPr>
          <p:spPr>
            <a:xfrm>
              <a:off x="1068517" y="6334770"/>
              <a:ext cx="19052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http://</a:t>
              </a:r>
              <a:r>
                <a:rPr lang="en-US" sz="1200" dirty="0" smtClean="0"/>
                <a:t>www..wikipedia.com</a:t>
              </a:r>
              <a:endParaRPr lang="en-US" sz="1200" dirty="0"/>
            </a:p>
          </p:txBody>
        </p:sp>
        <p:pic>
          <p:nvPicPr>
            <p:cNvPr id="3074" name="Picture 2" descr="C:\Users\Bryan Howell\Desktop\presentation_7\pres7_images\spinalcordstim_image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49" b="23065"/>
            <a:stretch/>
          </p:blipFill>
          <p:spPr bwMode="auto">
            <a:xfrm>
              <a:off x="699964" y="3524806"/>
              <a:ext cx="2642308" cy="2824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08436" y="3086100"/>
              <a:ext cx="34253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Spinal Cord Stimulation (SCS)</a:t>
              </a:r>
              <a:endParaRPr lang="en-US" sz="2000" b="1" dirty="0"/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5413836" y="2895600"/>
            <a:ext cx="3425364" cy="3667899"/>
            <a:chOff x="5185236" y="3086100"/>
            <a:chExt cx="3425364" cy="3667899"/>
          </a:xfrm>
        </p:grpSpPr>
        <p:sp>
          <p:nvSpPr>
            <p:cNvPr id="8" name="TextBox 7"/>
            <p:cNvSpPr txBox="1"/>
            <p:nvPr/>
          </p:nvSpPr>
          <p:spPr>
            <a:xfrm>
              <a:off x="5949871" y="6477000"/>
              <a:ext cx="1896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hlinkClick r:id="rId3"/>
                </a:rPr>
                <a:t>www.medicine.net.com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 descr="C:\Users\bh80\Desktop\fig_0\illustration_dbs_device_and_array.jpg"/>
            <p:cNvPicPr>
              <a:picLocks noChangeAspect="1"/>
            </p:cNvPicPr>
            <p:nvPr/>
          </p:nvPicPr>
          <p:blipFill rotWithShape="1">
            <a:blip r:embed="rId4" cstate="print"/>
            <a:srcRect l="5576" t="16950" r="35323" b="6803"/>
            <a:stretch/>
          </p:blipFill>
          <p:spPr bwMode="auto">
            <a:xfrm>
              <a:off x="5490745" y="3467220"/>
              <a:ext cx="2814346" cy="305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185236" y="3086100"/>
              <a:ext cx="34253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Deep Brain Stimulation (DBS)</a:t>
              </a:r>
              <a:endParaRPr lang="en-US" sz="2000" b="1" dirty="0"/>
            </a:p>
          </p:txBody>
        </p:sp>
      </p:grpSp>
      <p:grpSp>
        <p:nvGrpSpPr>
          <p:cNvPr id="20" name="Group 21"/>
          <p:cNvGrpSpPr/>
          <p:nvPr/>
        </p:nvGrpSpPr>
        <p:grpSpPr>
          <a:xfrm>
            <a:off x="3581400" y="3281749"/>
            <a:ext cx="1712682" cy="2895600"/>
            <a:chOff x="3661135" y="3352800"/>
            <a:chExt cx="1712682" cy="2895600"/>
          </a:xfrm>
        </p:grpSpPr>
        <p:grpSp>
          <p:nvGrpSpPr>
            <p:cNvPr id="21" name="Group 13"/>
            <p:cNvGrpSpPr/>
            <p:nvPr/>
          </p:nvGrpSpPr>
          <p:grpSpPr>
            <a:xfrm>
              <a:off x="3788312" y="3751339"/>
              <a:ext cx="1458328" cy="2308514"/>
              <a:chOff x="6631167" y="3276600"/>
              <a:chExt cx="1750833" cy="2804426"/>
            </a:xfrm>
          </p:grpSpPr>
          <p:pic>
            <p:nvPicPr>
              <p:cNvPr id="25" name="Picture 24" descr="C:\Users\bh80\Desktop\fig_0\illustration_dbs_device_and_array.jpg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76816" t="16950" r="4016" b="6803"/>
              <a:stretch/>
            </p:blipFill>
            <p:spPr bwMode="auto">
              <a:xfrm>
                <a:off x="7543800" y="3276600"/>
                <a:ext cx="838200" cy="2804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6631167" y="4307328"/>
                <a:ext cx="1065033" cy="33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1.5 mm</a:t>
                </a:r>
                <a:endParaRPr lang="en-US" sz="120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7543800" y="4406900"/>
                <a:ext cx="0" cy="219456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3679276" y="5971401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www.soniclab.umn.edu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61135" y="3352800"/>
              <a:ext cx="17126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CNS Electrode</a:t>
              </a:r>
              <a:endParaRPr lang="en-US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6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Methodology for Non-Regular Temporal Patterns of Stimulation</a:t>
            </a:r>
            <a:endParaRPr lang="en-US" dirty="0"/>
          </a:p>
        </p:txBody>
      </p:sp>
      <p:pic>
        <p:nvPicPr>
          <p:cNvPr id="3" name="Picture 2" descr="C:\Users\David\Documents\Duke_University\PRELIM\PRELIM_FIGS\PRELIM_Fig4.jpg"/>
          <p:cNvPicPr/>
          <p:nvPr/>
        </p:nvPicPr>
        <p:blipFill>
          <a:blip r:embed="rId2" cstate="print"/>
          <a:srcRect l="10975" r="10051" b="70059"/>
          <a:stretch>
            <a:fillRect/>
          </a:stretch>
        </p:blipFill>
        <p:spPr bwMode="auto">
          <a:xfrm>
            <a:off x="304800" y="3709481"/>
            <a:ext cx="4038600" cy="223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2947481"/>
            <a:ext cx="281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Complex Biophysical Model </a:t>
            </a:r>
          </a:p>
          <a:p>
            <a:pPr algn="ctr"/>
            <a:r>
              <a:rPr lang="en-US" u="sng" dirty="0" smtClean="0"/>
              <a:t>of Relevant Brain Structures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3248514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945173" y="2947481"/>
            <a:ext cx="18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Genetic Algorithm</a:t>
            </a:r>
            <a:endParaRPr lang="en-US" u="sng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276600" y="2286000"/>
            <a:ext cx="11430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95800" y="2286000"/>
            <a:ext cx="13716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99176" y="182880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Couple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Nervous System (CNS) Electrical Recording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Recording electrodes extract information from the nervous system by measuring the electrical activity of neural elements (e.g. axons and neurons) residing in the tissue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727762" y="3083123"/>
            <a:ext cx="3592199" cy="3559552"/>
            <a:chOff x="3727762" y="3118247"/>
            <a:chExt cx="3592199" cy="3559552"/>
          </a:xfrm>
        </p:grpSpPr>
        <p:pic>
          <p:nvPicPr>
            <p:cNvPr id="1026" name="Picture 2" descr="C:\Users\bh80\Desktop\bmi_realpatientima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7762" y="3810000"/>
              <a:ext cx="3592199" cy="2391022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3811179" y="3118247"/>
              <a:ext cx="34253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Brain Machine Interface (BMI)</a:t>
              </a:r>
            </a:p>
            <a:p>
              <a:pPr algn="ctr"/>
              <a:r>
                <a:rPr lang="en-US" sz="1600" b="1" dirty="0" smtClean="0"/>
                <a:t>(</a:t>
              </a:r>
              <a:r>
                <a:rPr lang="en-US" sz="1600" b="1" i="1" dirty="0" smtClean="0"/>
                <a:t>single unit recordings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8461" y="6400800"/>
              <a:ext cx="2590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http://emergingtruth.wordpress.com</a:t>
              </a:r>
              <a:endParaRPr lang="en-US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3050917"/>
            <a:ext cx="3314700" cy="3623965"/>
            <a:chOff x="647700" y="3234035"/>
            <a:chExt cx="3314700" cy="3623965"/>
          </a:xfrm>
        </p:grpSpPr>
        <p:sp>
          <p:nvSpPr>
            <p:cNvPr id="7" name="Rectangle 6"/>
            <p:cNvSpPr/>
            <p:nvPr/>
          </p:nvSpPr>
          <p:spPr>
            <a:xfrm>
              <a:off x="1314450" y="6581001"/>
              <a:ext cx="1981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http://futurepredictions.com</a:t>
              </a:r>
              <a:endParaRPr lang="en-US" sz="1200" dirty="0"/>
            </a:p>
          </p:txBody>
        </p:sp>
        <p:pic>
          <p:nvPicPr>
            <p:cNvPr id="1027" name="Picture 3" descr="C:\Users\bh80\Desktop\bci_eegillustrati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550" y="3886200"/>
              <a:ext cx="2667000" cy="2667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47700" y="3234035"/>
              <a:ext cx="3314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Brain Computer Interface (BCI)</a:t>
              </a:r>
            </a:p>
            <a:p>
              <a:pPr algn="ctr"/>
              <a:r>
                <a:rPr lang="en-US" sz="1600" b="1" dirty="0" smtClean="0"/>
                <a:t>(</a:t>
              </a:r>
              <a:r>
                <a:rPr lang="en-US" sz="1600" b="1" i="1" dirty="0" smtClean="0"/>
                <a:t>electroencephalogram (EEG)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15200" y="3042047"/>
            <a:ext cx="1676400" cy="1910953"/>
            <a:chOff x="7391400" y="2907268"/>
            <a:chExt cx="1676400" cy="1910953"/>
          </a:xfrm>
        </p:grpSpPr>
        <p:pic>
          <p:nvPicPr>
            <p:cNvPr id="1028" name="Picture 4" descr="C:\Users\bh80\Google Drive\my_publications\bookchapter_stimrecord_electrodes\figure_scripts\electrode_types\utah_microelectrode_array.jpg"/>
            <p:cNvPicPr>
              <a:picLocks noChangeAspect="1" noChangeArrowheads="1"/>
            </p:cNvPicPr>
            <p:nvPr/>
          </p:nvPicPr>
          <p:blipFill>
            <a:blip r:embed="rId5" cstate="print"/>
            <a:srcRect l="8771" t="6091" r="7901"/>
            <a:stretch>
              <a:fillRect/>
            </a:stretch>
          </p:blipFill>
          <p:spPr bwMode="auto">
            <a:xfrm>
              <a:off x="7505700" y="3352800"/>
              <a:ext cx="1447800" cy="117475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7391400" y="4572000"/>
              <a:ext cx="1676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err="1" smtClean="0"/>
                <a:t>Branner</a:t>
              </a:r>
              <a:r>
                <a:rPr lang="en-US" sz="1000" dirty="0" smtClean="0"/>
                <a:t> and </a:t>
              </a:r>
              <a:r>
                <a:rPr lang="en-US" sz="1000" dirty="0" err="1" smtClean="0"/>
                <a:t>Normann</a:t>
              </a:r>
              <a:r>
                <a:rPr lang="en-US" sz="1000" dirty="0" smtClean="0"/>
                <a:t>, 1999</a:t>
              </a:r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0" y="29072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Utah Array</a:t>
              </a:r>
              <a:endParaRPr lang="en-US" b="1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S Intro Fig1.jpg"/>
          <p:cNvPicPr>
            <a:picLocks noChangeAspect="1"/>
          </p:cNvPicPr>
          <p:nvPr/>
        </p:nvPicPr>
        <p:blipFill>
          <a:blip r:embed="rId3" cstate="print"/>
          <a:srcRect t="9889" r="2926"/>
          <a:stretch>
            <a:fillRect/>
          </a:stretch>
        </p:blipFill>
        <p:spPr>
          <a:xfrm>
            <a:off x="5181600" y="1600200"/>
            <a:ext cx="3124200" cy="2824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4419600"/>
            <a:ext cx="1968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http://www.biotele.com/DBS.htm</a:t>
            </a:r>
            <a:endParaRPr lang="en-US" sz="1000" dirty="0"/>
          </a:p>
        </p:txBody>
      </p:sp>
      <p:pic>
        <p:nvPicPr>
          <p:cNvPr id="4" name="Picture 21" descr="Gauss6IPI"/>
          <p:cNvPicPr>
            <a:picLocks noChangeAspect="1" noChangeArrowheads="1"/>
          </p:cNvPicPr>
          <p:nvPr/>
        </p:nvPicPr>
        <p:blipFill>
          <a:blip r:embed="rId4" cstate="print"/>
          <a:srcRect l="29389" t="-15385"/>
          <a:stretch>
            <a:fillRect/>
          </a:stretch>
        </p:blipFill>
        <p:spPr bwMode="auto">
          <a:xfrm>
            <a:off x="5029200" y="5715000"/>
            <a:ext cx="3733800" cy="9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5257800"/>
            <a:ext cx="416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Deep Brain Stimulation Patterns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624" y="1447800"/>
            <a:ext cx="3121975" cy="5153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642556"/>
            <a:ext cx="4622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http://medical-</a:t>
            </a:r>
            <a:r>
              <a:rPr lang="en-US" sz="800" dirty="0" err="1"/>
              <a:t>dictionary.thefreedictionary.com</a:t>
            </a:r>
            <a:r>
              <a:rPr lang="en-US" sz="800" dirty="0"/>
              <a:t>/_/</a:t>
            </a:r>
            <a:r>
              <a:rPr lang="en-US" sz="800" dirty="0" err="1"/>
              <a:t>viewer.aspx?path</a:t>
            </a:r>
            <a:r>
              <a:rPr lang="en-US" sz="800" dirty="0"/>
              <a:t>=</a:t>
            </a:r>
            <a:r>
              <a:rPr lang="en-US" sz="800" dirty="0" err="1"/>
              <a:t>mosbyCAM&amp;name</a:t>
            </a:r>
            <a:r>
              <a:rPr lang="en-US" sz="800" dirty="0"/>
              <a:t>=500070-fx19.jpg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Brain Stimulation is an Effective Therapy for Parkinson’s Disease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r="73194" b="48464"/>
          <a:stretch>
            <a:fillRect/>
          </a:stretch>
        </p:blipFill>
        <p:spPr bwMode="auto">
          <a:xfrm>
            <a:off x="5029200" y="48768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62400" y="4876800"/>
            <a:ext cx="89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Regular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802868"/>
            <a:ext cx="13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Non-regular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66957" y="2590800"/>
            <a:ext cx="16028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Symptoms</a:t>
            </a:r>
          </a:p>
          <a:p>
            <a:r>
              <a:rPr lang="en-US" sz="1400" b="1" i="1" dirty="0" smtClean="0"/>
              <a:t>T</a:t>
            </a:r>
            <a:r>
              <a:rPr lang="en-US" sz="1400" i="1" dirty="0" smtClean="0"/>
              <a:t>remor</a:t>
            </a:r>
          </a:p>
          <a:p>
            <a:r>
              <a:rPr lang="en-US" sz="1400" b="1" i="1" dirty="0" smtClean="0"/>
              <a:t>R</a:t>
            </a:r>
            <a:r>
              <a:rPr lang="en-US" sz="1400" i="1" dirty="0" smtClean="0"/>
              <a:t>igidity</a:t>
            </a:r>
          </a:p>
          <a:p>
            <a:r>
              <a:rPr lang="en-US" sz="1400" b="1" i="1" dirty="0" err="1" smtClean="0"/>
              <a:t>A</a:t>
            </a:r>
            <a:r>
              <a:rPr lang="en-US" sz="1400" i="1" dirty="0" err="1" smtClean="0"/>
              <a:t>kinesia</a:t>
            </a:r>
            <a:endParaRPr lang="en-US" sz="1400" i="1" dirty="0" smtClean="0"/>
          </a:p>
          <a:p>
            <a:r>
              <a:rPr lang="en-US" sz="1400" b="1" i="1" dirty="0" smtClean="0"/>
              <a:t>P</a:t>
            </a:r>
            <a:r>
              <a:rPr lang="en-US" sz="1400" i="1" dirty="0" smtClean="0"/>
              <a:t>ostural Instability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 to model DBS?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22437"/>
            <a:ext cx="41910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Volume conductor model, model of stimulating electrode in brain </a:t>
            </a:r>
            <a:r>
              <a:rPr lang="en-US" sz="2400" dirty="0" smtClean="0"/>
              <a:t>tissue</a:t>
            </a:r>
          </a:p>
          <a:p>
            <a:pPr marL="914400" lvl="1" indent="-514350"/>
            <a:r>
              <a:rPr lang="en-US" sz="1600" dirty="0" smtClean="0"/>
              <a:t>Finite Element Method (FEM)</a:t>
            </a:r>
            <a:endParaRPr lang="en-US" sz="1600" dirty="0" smtClean="0"/>
          </a:p>
          <a:p>
            <a:pPr marL="914400" lvl="1" indent="-514350"/>
            <a:endParaRPr lang="en-US" sz="2000" dirty="0" smtClean="0"/>
          </a:p>
          <a:p>
            <a:pPr marL="914400" lvl="1" indent="-514350"/>
            <a:endParaRPr lang="en-US" sz="2000" dirty="0" smtClean="0"/>
          </a:p>
          <a:p>
            <a:pPr marL="914400" lvl="1" indent="-514350"/>
            <a:endParaRPr lang="en-US" sz="2000" dirty="0" smtClean="0"/>
          </a:p>
          <a:p>
            <a:pPr marL="914400" lvl="1" indent="-514350"/>
            <a:endParaRPr lang="en-US" sz="2000" dirty="0" smtClean="0"/>
          </a:p>
          <a:p>
            <a:pPr marL="914400" lvl="1" indent="-514350">
              <a:buNone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Cable models of neural elements (e.g., neurons and axons</a:t>
            </a:r>
            <a:r>
              <a:rPr lang="en-US" sz="2400" dirty="0" smtClean="0"/>
              <a:t>)</a:t>
            </a:r>
          </a:p>
          <a:p>
            <a:pPr marL="914400" lvl="1" indent="-514350"/>
            <a:r>
              <a:rPr lang="en-US" sz="2000" dirty="0" smtClean="0"/>
              <a:t>Finite Difference Method (FDM)</a:t>
            </a:r>
            <a:endParaRPr lang="en-US" sz="20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142247" y="1493837"/>
            <a:ext cx="4773153" cy="2562384"/>
            <a:chOff x="4142247" y="1493837"/>
            <a:chExt cx="4773153" cy="2562384"/>
          </a:xfrm>
        </p:grpSpPr>
        <p:pic>
          <p:nvPicPr>
            <p:cNvPr id="2050" name="Picture 2" descr="C:\Users\bh80\Desktop\patientspecmodel_image1.JPG"/>
            <p:cNvPicPr>
              <a:picLocks noChangeAspect="1" noChangeArrowheads="1"/>
            </p:cNvPicPr>
            <p:nvPr/>
          </p:nvPicPr>
          <p:blipFill>
            <a:blip r:embed="rId2" cstate="print"/>
            <a:srcRect r="50409"/>
            <a:stretch>
              <a:fillRect/>
            </a:stretch>
          </p:blipFill>
          <p:spPr bwMode="auto">
            <a:xfrm>
              <a:off x="4142247" y="1493837"/>
              <a:ext cx="2329961" cy="2286000"/>
            </a:xfrm>
            <a:prstGeom prst="rect">
              <a:avLst/>
            </a:prstGeom>
            <a:noFill/>
          </p:spPr>
        </p:pic>
        <p:pic>
          <p:nvPicPr>
            <p:cNvPr id="2051" name="Picture 3" descr="C:\Users\bh80\Desktop\patientspecmodel_image2.JPG"/>
            <p:cNvPicPr>
              <a:picLocks noChangeAspect="1" noChangeArrowheads="1"/>
            </p:cNvPicPr>
            <p:nvPr/>
          </p:nvPicPr>
          <p:blipFill>
            <a:blip r:embed="rId3" cstate="print"/>
            <a:srcRect l="49767"/>
            <a:stretch>
              <a:fillRect/>
            </a:stretch>
          </p:blipFill>
          <p:spPr bwMode="auto">
            <a:xfrm>
              <a:off x="6580647" y="1493837"/>
              <a:ext cx="2334753" cy="22860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5867400" y="3810000"/>
              <a:ext cx="1371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err="1" smtClean="0"/>
                <a:t>Chaturvedi</a:t>
              </a:r>
              <a:r>
                <a:rPr lang="en-US" sz="1000" dirty="0" smtClean="0"/>
                <a:t> et al., 2010</a:t>
              </a:r>
              <a:endParaRPr lang="en-US" sz="1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28561" y="4191000"/>
            <a:ext cx="4200525" cy="2379821"/>
            <a:chOff x="4343400" y="4191000"/>
            <a:chExt cx="4200525" cy="2379821"/>
          </a:xfrm>
        </p:grpSpPr>
        <p:pic>
          <p:nvPicPr>
            <p:cNvPr id="2052" name="Picture 4" descr="C:\Users\bh80\Desktop\thalamocortproj_neuron_mcintyr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4191000"/>
              <a:ext cx="4200525" cy="22098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757862" y="6324600"/>
              <a:ext cx="1371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McIntyre et al., 2004</a:t>
              </a:r>
              <a:endParaRPr lang="en-US" sz="10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2000" y="2971800"/>
            <a:ext cx="3048000" cy="1600200"/>
          </a:xfrm>
          <a:prstGeom prst="rect">
            <a:avLst/>
          </a:prstGeom>
          <a:solidFill>
            <a:schemeClr val="accent2">
              <a:alpha val="4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 LOT OF TIME!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Closed-Loop Optimization Using a Numerical Algorithm</a:t>
            </a:r>
            <a:endParaRPr lang="en-US" sz="2800" b="1" dirty="0"/>
          </a:p>
        </p:txBody>
      </p:sp>
      <p:grpSp>
        <p:nvGrpSpPr>
          <p:cNvPr id="7" name="Group 120"/>
          <p:cNvGrpSpPr/>
          <p:nvPr/>
        </p:nvGrpSpPr>
        <p:grpSpPr>
          <a:xfrm>
            <a:off x="2286000" y="5334000"/>
            <a:ext cx="3810000" cy="1379840"/>
            <a:chOff x="2438400" y="4507468"/>
            <a:chExt cx="3810000" cy="1379840"/>
          </a:xfrm>
        </p:grpSpPr>
        <p:grpSp>
          <p:nvGrpSpPr>
            <p:cNvPr id="8" name="Group 119"/>
            <p:cNvGrpSpPr/>
            <p:nvPr/>
          </p:nvGrpSpPr>
          <p:grpSpPr>
            <a:xfrm>
              <a:off x="2438400" y="4887363"/>
              <a:ext cx="3810000" cy="999945"/>
              <a:chOff x="2438400" y="4887363"/>
              <a:chExt cx="3810000" cy="999945"/>
            </a:xfrm>
          </p:grpSpPr>
          <p:pic>
            <p:nvPicPr>
              <p:cNvPr id="59399" name="Picture 7" descr="C:\Users\bryan_howell\AppData\Local\Microsoft\Windows\Temporary Internet Files\Content.IE5\SA8SM6QY\MC90005487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4887363"/>
                <a:ext cx="1577423" cy="999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" name="TextBox 117"/>
              <p:cNvSpPr txBox="1"/>
              <p:nvPr/>
            </p:nvSpPr>
            <p:spPr>
              <a:xfrm>
                <a:off x="4191000" y="5064170"/>
                <a:ext cx="205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i="1" dirty="0" smtClean="0"/>
                  <a:t>Power Efficiency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i="1" dirty="0" smtClean="0"/>
                  <a:t>Selectivity </a:t>
                </a: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3003135" y="4507468"/>
              <a:ext cx="2635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3.  Evaluate Cost Function</a:t>
              </a:r>
              <a:endParaRPr lang="en-US" i="1" dirty="0"/>
            </a:p>
          </p:txBody>
        </p:sp>
      </p:grpSp>
      <p:pic>
        <p:nvPicPr>
          <p:cNvPr id="59403" name="Picture 11" descr="http://www.decodeunicode.org/en/data/glyph/196x196/27F3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22770" r="16689" b="25122"/>
          <a:stretch/>
        </p:blipFill>
        <p:spPr bwMode="auto">
          <a:xfrm>
            <a:off x="3695700" y="3657600"/>
            <a:ext cx="990600" cy="8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24"/>
          <p:cNvGrpSpPr/>
          <p:nvPr/>
        </p:nvGrpSpPr>
        <p:grpSpPr>
          <a:xfrm>
            <a:off x="381000" y="3152555"/>
            <a:ext cx="2971800" cy="1631359"/>
            <a:chOff x="152400" y="3169241"/>
            <a:chExt cx="2971800" cy="1631359"/>
          </a:xfrm>
        </p:grpSpPr>
        <p:sp>
          <p:nvSpPr>
            <p:cNvPr id="122" name="Flowchart: Process 121"/>
            <p:cNvSpPr/>
            <p:nvPr/>
          </p:nvSpPr>
          <p:spPr>
            <a:xfrm>
              <a:off x="838200" y="3648153"/>
              <a:ext cx="1600200" cy="1152447"/>
            </a:xfrm>
            <a:prstGeom prst="flowChartProces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/>
                <a:t>Numerical</a:t>
              </a:r>
            </a:p>
            <a:p>
              <a:pPr algn="ctr"/>
              <a:r>
                <a:rPr lang="en-US" sz="2000" b="1" i="1" dirty="0" smtClean="0"/>
                <a:t>Algorithm</a:t>
              </a:r>
              <a:endParaRPr lang="en-US" sz="2000" b="1" i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52400" y="3169241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4.  Update Geometry (Repeat)</a:t>
              </a:r>
              <a:endParaRPr lang="en-US" i="1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438400" y="914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 smtClean="0"/>
              <a:t>Solve Volume Conductor Model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42FC-0112-402A-BB3C-1B5C133AD7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C:\Users\bh80\Google Drive\my_publications\ieee_conference_paper_2013\dbsmodel_illustration.tif"/>
          <p:cNvPicPr>
            <a:picLocks noChangeAspect="1" noChangeArrowheads="1"/>
          </p:cNvPicPr>
          <p:nvPr/>
        </p:nvPicPr>
        <p:blipFill>
          <a:blip r:embed="rId5" cstate="print"/>
          <a:srcRect l="75734" t="11193"/>
          <a:stretch>
            <a:fillRect/>
          </a:stretch>
        </p:blipFill>
        <p:spPr bwMode="auto">
          <a:xfrm>
            <a:off x="4267200" y="1248417"/>
            <a:ext cx="1143000" cy="1951983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5257800" y="2831068"/>
            <a:ext cx="3657601" cy="2274332"/>
            <a:chOff x="5257800" y="2831068"/>
            <a:chExt cx="3657601" cy="2274332"/>
          </a:xfrm>
        </p:grpSpPr>
        <p:sp>
          <p:nvSpPr>
            <p:cNvPr id="119" name="TextBox 118"/>
            <p:cNvSpPr txBox="1"/>
            <p:nvPr/>
          </p:nvSpPr>
          <p:spPr>
            <a:xfrm>
              <a:off x="5562600" y="2831068"/>
              <a:ext cx="315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2.  Stimulate Neural Population</a:t>
              </a:r>
              <a:endParaRPr lang="en-US" i="1" dirty="0"/>
            </a:p>
          </p:txBody>
        </p:sp>
        <p:pic>
          <p:nvPicPr>
            <p:cNvPr id="33" name="Picture 2" descr="C:\Users\bh80\Google Drive\my_publications\ieee_conference_paper_2013\dbsmodel_illustration.tif"/>
            <p:cNvPicPr>
              <a:picLocks noChangeAspect="1" noChangeArrowheads="1"/>
            </p:cNvPicPr>
            <p:nvPr/>
          </p:nvPicPr>
          <p:blipFill>
            <a:blip r:embed="rId5" cstate="print"/>
            <a:srcRect l="41515" t="67785" r="26877"/>
            <a:stretch>
              <a:fillRect/>
            </a:stretch>
          </p:blipFill>
          <p:spPr bwMode="auto">
            <a:xfrm>
              <a:off x="7162801" y="3774236"/>
              <a:ext cx="1752600" cy="833528"/>
            </a:xfrm>
            <a:prstGeom prst="rect">
              <a:avLst/>
            </a:prstGeom>
            <a:noFill/>
          </p:spPr>
        </p:pic>
        <p:pic>
          <p:nvPicPr>
            <p:cNvPr id="34" name="Picture 2" descr="C:\Users\bh80\Google Drive\my_publications\ieee_conference_paper_2013\dbsmodel_illustration.tif"/>
            <p:cNvPicPr>
              <a:picLocks noChangeAspect="1" noChangeArrowheads="1"/>
            </p:cNvPicPr>
            <p:nvPr/>
          </p:nvPicPr>
          <p:blipFill>
            <a:blip r:embed="rId6" cstate="print"/>
            <a:srcRect t="5575" r="58485"/>
            <a:stretch>
              <a:fillRect/>
            </a:stretch>
          </p:blipFill>
          <p:spPr bwMode="auto">
            <a:xfrm>
              <a:off x="5257800" y="3276600"/>
              <a:ext cx="1723100" cy="1828800"/>
            </a:xfrm>
            <a:prstGeom prst="rect">
              <a:avLst/>
            </a:prstGeom>
            <a:noFill/>
          </p:spPr>
        </p:pic>
      </p:grpSp>
      <p:pic>
        <p:nvPicPr>
          <p:cNvPr id="36" name="Picture 35" descr="figure_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53319" r="80245" b="-1"/>
          <a:stretch/>
        </p:blipFill>
        <p:spPr>
          <a:xfrm>
            <a:off x="2684810" y="1458209"/>
            <a:ext cx="1506190" cy="143739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638800" y="1600200"/>
            <a:ext cx="22098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Solve Time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5 s - 1 hr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86600" y="4800600"/>
            <a:ext cx="1905000" cy="1066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Solve Time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10 min – 1.5 hr (100 elements)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 Design Steps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3048000" cy="6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981200"/>
            <a:ext cx="1436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DBS Current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142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Binary Sequence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34964" y="2514600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 ms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16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1)   Initialize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371600"/>
            <a:ext cx="169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)   Evaluate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974068"/>
            <a:ext cx="187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)   </a:t>
            </a:r>
            <a:r>
              <a:rPr lang="en-US" sz="2400" dirty="0" smtClean="0"/>
              <a:t>Reproduce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962400"/>
            <a:ext cx="228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4)   Best Solution</a:t>
            </a:r>
            <a:endParaRPr lang="en-US" sz="2400" dirty="0"/>
          </a:p>
        </p:txBody>
      </p:sp>
      <p:pic>
        <p:nvPicPr>
          <p:cNvPr id="11" name="Picture 10" descr="C:\Users\David\Documents\Duke_University\PRELIM\PRELIM_FIGS\PRELIM_Fig4.jpg"/>
          <p:cNvPicPr/>
          <p:nvPr/>
        </p:nvPicPr>
        <p:blipFill>
          <a:blip r:embed="rId3" cstate="print"/>
          <a:srcRect l="10975" r="10051" b="70059"/>
          <a:stretch>
            <a:fillRect/>
          </a:stretch>
        </p:blipFill>
        <p:spPr bwMode="auto">
          <a:xfrm>
            <a:off x="5105400" y="1905000"/>
            <a:ext cx="26950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6452937" y="3505200"/>
            <a:ext cx="328863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3581400"/>
            <a:ext cx="193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Outcome Measure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76800"/>
            <a:ext cx="424179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600200" y="4495800"/>
            <a:ext cx="1740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Uniform Crossover</a:t>
            </a:r>
            <a:endParaRPr lang="en-US" sz="1600" dirty="0"/>
          </a:p>
        </p:txBody>
      </p:sp>
      <p:grpSp>
        <p:nvGrpSpPr>
          <p:cNvPr id="12" name="Group 17"/>
          <p:cNvGrpSpPr/>
          <p:nvPr/>
        </p:nvGrpSpPr>
        <p:grpSpPr>
          <a:xfrm>
            <a:off x="4419600" y="4419600"/>
            <a:ext cx="2819400" cy="2274875"/>
            <a:chOff x="2209800" y="3505200"/>
            <a:chExt cx="3962400" cy="3292293"/>
          </a:xfrm>
        </p:grpSpPr>
        <p:pic>
          <p:nvPicPr>
            <p:cNvPr id="19" name="Picture 18" descr="C:\Users\David\Documents\Duke_University\PRELIM\PRELIM_FIGS\PRELIM_Fig5.jpg"/>
            <p:cNvPicPr/>
            <p:nvPr/>
          </p:nvPicPr>
          <p:blipFill>
            <a:blip r:embed="rId5" cstate="print"/>
            <a:srcRect l="70171" b="55000"/>
            <a:stretch>
              <a:fillRect/>
            </a:stretch>
          </p:blipFill>
          <p:spPr bwMode="auto">
            <a:xfrm>
              <a:off x="2362200" y="3733800"/>
              <a:ext cx="3810000" cy="3063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9"/>
            <p:cNvSpPr/>
            <p:nvPr/>
          </p:nvSpPr>
          <p:spPr>
            <a:xfrm>
              <a:off x="2209800" y="4724400"/>
              <a:ext cx="304800" cy="9144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362200" y="3505200"/>
              <a:ext cx="457200" cy="9144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572000" y="1219200"/>
            <a:ext cx="0" cy="563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Users\David\Documents\Duke_University\My_Research\PD_GA_Design\Paper_Figs\NEW_GA_FIG2_RAT.jpg"/>
          <p:cNvPicPr>
            <a:picLocks noChangeAspect="1" noChangeArrowheads="1"/>
          </p:cNvPicPr>
          <p:nvPr/>
        </p:nvPicPr>
        <p:blipFill>
          <a:blip r:embed="rId6" cstate="print"/>
          <a:srcRect l="5556" t="5093" r="61111" b="50343"/>
          <a:stretch>
            <a:fillRect/>
          </a:stretch>
        </p:blipFill>
        <p:spPr bwMode="auto">
          <a:xfrm>
            <a:off x="7772400" y="4267200"/>
            <a:ext cx="1127760" cy="1096434"/>
          </a:xfrm>
          <a:prstGeom prst="rect">
            <a:avLst/>
          </a:prstGeom>
          <a:noFill/>
        </p:spPr>
      </p:pic>
      <p:pic>
        <p:nvPicPr>
          <p:cNvPr id="35" name="Picture 2" descr="C:\Users\David\Documents\Duke_University\My_Research\PD_GA_Design\Paper_Figs\NEW_GA_FIG3_CLINICAL2.jpg"/>
          <p:cNvPicPr>
            <a:picLocks noChangeAspect="1" noChangeArrowheads="1"/>
          </p:cNvPicPr>
          <p:nvPr/>
        </p:nvPicPr>
        <p:blipFill>
          <a:blip r:embed="rId7" cstate="print"/>
          <a:srcRect t="4166" r="82500" b="85834"/>
          <a:stretch>
            <a:fillRect/>
          </a:stretch>
        </p:blipFill>
        <p:spPr bwMode="auto">
          <a:xfrm>
            <a:off x="7658100" y="5638800"/>
            <a:ext cx="1333500" cy="762000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 flipV="1">
            <a:off x="7315200" y="5105400"/>
            <a:ext cx="3048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315200" y="5638800"/>
            <a:ext cx="3048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Usefulness of </a:t>
            </a:r>
            <a:r>
              <a:rPr lang="en-US" dirty="0" smtClean="0"/>
              <a:t>(DSCR)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828799"/>
          </a:xfrm>
        </p:spPr>
        <p:txBody>
          <a:bodyPr>
            <a:noAutofit/>
          </a:bodyPr>
          <a:lstStyle/>
          <a:p>
            <a:r>
              <a:rPr lang="en-US" sz="2400" dirty="0" smtClean="0"/>
              <a:t>Efficiency analyses</a:t>
            </a:r>
          </a:p>
          <a:p>
            <a:pPr lvl="1"/>
            <a:r>
              <a:rPr lang="en-US" sz="1800" dirty="0" smtClean="0"/>
              <a:t>Brute force: 600 FEM simulations + 600 </a:t>
            </a:r>
            <a:r>
              <a:rPr lang="en-US" sz="1800" dirty="0" smtClean="0"/>
              <a:t>(FDM) NEURON </a:t>
            </a:r>
            <a:r>
              <a:rPr lang="en-US" sz="1800" dirty="0" smtClean="0"/>
              <a:t>simulations</a:t>
            </a:r>
          </a:p>
          <a:p>
            <a:r>
              <a:rPr lang="en-US" sz="2400" dirty="0" smtClean="0"/>
              <a:t>Selectivity analyses</a:t>
            </a:r>
          </a:p>
          <a:p>
            <a:pPr lvl="1"/>
            <a:r>
              <a:rPr lang="en-US" sz="1800" dirty="0" smtClean="0"/>
              <a:t>Genetic algorithm (GA): 10 GA, 20 </a:t>
            </a:r>
            <a:r>
              <a:rPr lang="en-US" sz="1800" dirty="0" smtClean="0"/>
              <a:t>solutions/ </a:t>
            </a:r>
            <a:r>
              <a:rPr lang="en-US" sz="1800" dirty="0" smtClean="0"/>
              <a:t>generation, 150 generations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 descr="C:\Users\bryan_howell\Desktop\osgworkshop_presentation\comptimes_efficiencyselectivity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7298" r="8828" b="4290"/>
          <a:stretch/>
        </p:blipFill>
        <p:spPr bwMode="auto">
          <a:xfrm>
            <a:off x="1045316" y="3078554"/>
            <a:ext cx="7053368" cy="37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98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Typical GA Simulation</a:t>
            </a:r>
          </a:p>
          <a:p>
            <a:pPr lvl="1"/>
            <a:r>
              <a:rPr lang="en-US" sz="2000" dirty="0" smtClean="0"/>
              <a:t>100 Generations</a:t>
            </a:r>
          </a:p>
          <a:p>
            <a:pPr lvl="1"/>
            <a:r>
              <a:rPr lang="en-US" sz="2000" dirty="0" smtClean="0"/>
              <a:t>200 Patterns Evaluated in Each Generation</a:t>
            </a:r>
          </a:p>
          <a:p>
            <a:pPr lvl="1"/>
            <a:r>
              <a:rPr lang="en-US" sz="2000" dirty="0" smtClean="0"/>
              <a:t>Approximately 10-30 min/job</a:t>
            </a:r>
          </a:p>
          <a:p>
            <a:pPr lvl="2"/>
            <a:r>
              <a:rPr lang="en-US" sz="1600" dirty="0" smtClean="0"/>
              <a:t>Depends on model complexity (relatively simple)</a:t>
            </a:r>
          </a:p>
          <a:p>
            <a:pPr lvl="1">
              <a:buNone/>
            </a:pPr>
            <a:endParaRPr lang="en-US" sz="2000" dirty="0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1676400" y="3474720"/>
          <a:ext cx="525780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66974" y="397406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~140 days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2213" y="5791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~2 days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Growing Need for Cluster Computing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models our lab uses are relatively simplistic</a:t>
            </a:r>
          </a:p>
          <a:p>
            <a:r>
              <a:rPr lang="en-US" sz="2400" dirty="0" smtClean="0"/>
              <a:t>More complex models require more computational resources</a:t>
            </a:r>
          </a:p>
          <a:p>
            <a:pPr lvl="1"/>
            <a:r>
              <a:rPr lang="en-US" sz="1400" i="1" dirty="0" smtClean="0"/>
              <a:t>Patient-specific models of brain, spine, and nerves</a:t>
            </a:r>
          </a:p>
          <a:p>
            <a:pPr lvl="1"/>
            <a:r>
              <a:rPr lang="en-US" sz="1400" i="1" dirty="0" smtClean="0"/>
              <a:t>Network models that include the phenomenon of adaption and plasticity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3458-C458-4303-8A93-41113678FE3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C:\Users\bryan_howell\Google Drive 2\spinalcordstimulation_model\model_images\fem_model\globalview_highlight_spcolum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2686241"/>
            <a:ext cx="2819400" cy="40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yan_howell\Google Drive 2\spinalcordstimulation_model\model_images\fem_model\globalview_highlight_spc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54" y="2667000"/>
            <a:ext cx="2671646" cy="41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0" y="3048000"/>
            <a:ext cx="23622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FEM Spine Model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~ 30 minutes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3886200"/>
            <a:ext cx="23622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NEURON Simulations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~ 60 minutes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15000" y="5676900"/>
            <a:ext cx="23622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Selectivity Analysis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~ 5 years</a:t>
            </a:r>
          </a:p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96100" y="4725975"/>
            <a:ext cx="2171699" cy="760425"/>
            <a:chOff x="6896100" y="4725975"/>
            <a:chExt cx="2171699" cy="76042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896100" y="4725975"/>
              <a:ext cx="0" cy="7604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010400" y="4747736"/>
              <a:ext cx="20573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10 GA</a:t>
              </a:r>
            </a:p>
            <a:p>
              <a:r>
                <a:rPr lang="en-US" sz="1400" i="1" dirty="0" smtClean="0"/>
                <a:t>20 solutions / generation</a:t>
              </a:r>
            </a:p>
            <a:p>
              <a:r>
                <a:rPr lang="en-US" sz="1400" i="1" dirty="0" smtClean="0"/>
                <a:t>150 generations</a:t>
              </a:r>
              <a:endParaRPr lang="en-US" sz="1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738</Words>
  <Application>Microsoft Office PowerPoint</Application>
  <PresentationFormat>On-screen Show (4:3)</PresentationFormat>
  <Paragraphs>176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Computational Needs for the Growing Field of Neural Engineering</vt:lpstr>
      <vt:lpstr>Central Nervous System (CNS) Electrical Recording Therapies</vt:lpstr>
      <vt:lpstr>Deep Brain Stimulation is an Effective Therapy for Parkinson’s Disease</vt:lpstr>
      <vt:lpstr>What is needed to model DBS?</vt:lpstr>
      <vt:lpstr>Closed-Loop Optimization Using a Numerical Algorithm</vt:lpstr>
      <vt:lpstr>Genetic Algorithm Design Steps</vt:lpstr>
      <vt:lpstr>The Usefulness of (DSCR) Cluster</vt:lpstr>
      <vt:lpstr>Impact of Cluster</vt:lpstr>
      <vt:lpstr>The Growing Need for Cluster Computing</vt:lpstr>
      <vt:lpstr>How to make computational neural engineering more…enjoyable</vt:lpstr>
      <vt:lpstr>Aknowledgements</vt:lpstr>
      <vt:lpstr>Questions?</vt:lpstr>
      <vt:lpstr>Why do we need neural engineering?</vt:lpstr>
      <vt:lpstr>Why do we need neural engineering?</vt:lpstr>
      <vt:lpstr>CNS Electrical Stimulation Therapies</vt:lpstr>
      <vt:lpstr>Design Methodology for Non-Regular Temporal Patterns of Stimulation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Bryan</dc:title>
  <dc:creator>David T. Brocker</dc:creator>
  <cp:lastModifiedBy>Bryan Howell</cp:lastModifiedBy>
  <cp:revision>51</cp:revision>
  <dcterms:created xsi:type="dcterms:W3CDTF">2013-08-20T16:26:08Z</dcterms:created>
  <dcterms:modified xsi:type="dcterms:W3CDTF">2013-08-27T04:19:06Z</dcterms:modified>
</cp:coreProperties>
</file>