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embeddings/Microsoft_Equation3.bin" ContentType="application/vnd.openxmlformats-officedocument.oleObject"/>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embeddings/Microsoft_Equation10.bin" ContentType="application/vnd.openxmlformats-officedocument.oleObject"/>
  <Override PartName="/ppt/notesSlides/notesSlide45.xml" ContentType="application/vnd.openxmlformats-officedocument.presentationml.notesSlide+xml"/>
  <Override PartName="/ppt/slides/slide47.xml" ContentType="application/vnd.openxmlformats-officedocument.presentationml.slide+xml"/>
  <Override PartName="/ppt/embeddings/Microsoft_Equation20.bin" ContentType="application/vnd.openxmlformats-officedocument.oleObject"/>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slides/slide66.xml" ContentType="application/vnd.openxmlformats-officedocument.presentationml.slide+xml"/>
  <Override PartName="/ppt/theme/theme1.xml" ContentType="application/vnd.openxmlformats-officedocument.theme+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s/slide75.xml" ContentType="application/vnd.openxmlformats-officedocument.presentationml.slide+xml"/>
  <Override PartName="/ppt/embeddings/Microsoft_Equation16.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embeddings/oleObject7.bin" ContentType="application/vnd.openxmlformats-officedocument.oleObject"/>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embeddings/Microsoft_Equation4.bin" ContentType="application/vnd.openxmlformats-officedocument.oleObject"/>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embeddings/Microsoft_Equation11.bin" ContentType="application/vnd.openxmlformats-officedocument.oleObject"/>
  <Override PartName="/ppt/slides/slide80.xml" ContentType="application/vnd.openxmlformats-officedocument.presentationml.slide+xml"/>
  <Override PartName="/ppt/slides/slide48.xml" ContentType="application/vnd.openxmlformats-officedocument.presentationml.slide+xml"/>
  <Override PartName="/ppt/embeddings/Microsoft_Equation21.bin" ContentType="application/vnd.openxmlformats-officedocument.oleObject"/>
  <Override PartName="/ppt/slides/slide57.xml" ContentType="application/vnd.openxmlformats-officedocument.presentationml.slide+xml"/>
  <Override PartName="/ppt/embeddings/Microsoft_Equation30.bin" ContentType="application/vnd.openxmlformats-officedocument.oleObject"/>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embeddings/Microsoft_Equation17.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Microsoft_Equation26.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embeddings/oleObject8.bin" ContentType="application/vnd.openxmlformats-officedocument.oleObject"/>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embeddings/Microsoft_Equation5.bin" ContentType="application/vnd.openxmlformats-officedocument.oleObject"/>
  <Override PartName="/ppt/slides/slide62.xml" ContentType="application/vnd.openxmlformats-officedocument.presentationml.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embeddings/Microsoft_Equation12.bin" ContentType="application/vnd.openxmlformats-officedocument.oleObject"/>
  <Override PartName="/ppt/slides/slide81.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Override PartName="/ppt/embeddings/Microsoft_Equation22.bin" ContentType="application/vnd.openxmlformats-officedocument.oleObject"/>
  <Override PartName="/ppt/slides/slide58.xml" ContentType="application/vnd.openxmlformats-officedocument.presentationml.slide+xml"/>
  <Override PartName="/docProps/core.xml" ContentType="application/vnd.openxmlformats-package.core-properties+xml"/>
  <Override PartName="/ppt/embeddings/Microsoft_Equation31.bin" ContentType="application/vnd.openxmlformats-officedocument.oleObject"/>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embeddings/Microsoft_Equation18.bin" ContentType="application/vnd.openxmlformats-officedocument.oleObject"/>
  <Override PartName="/ppt/embeddings/oleObject3.bin" ContentType="application/vnd.openxmlformats-officedocument.oleObject"/>
  <Override PartName="/ppt/embeddings/Microsoft_Equation27.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embeddings/oleObject9.bin" ContentType="application/vnd.openxmlformats-officedocument.oleObject"/>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embeddings/Microsoft_Equation6.bin" ContentType="application/vnd.openxmlformats-officedocument.oleObject"/>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embeddings/Microsoft_Equation13.bin" ContentType="application/vnd.openxmlformats-officedocument.oleObject"/>
  <Override PartName="/ppt/slides/slide82.xml" ContentType="application/vnd.openxmlformats-officedocument.presentationml.slide+xml"/>
  <Override PartName="/ppt/embeddings/oleObject11.bin" ContentType="application/vnd.openxmlformats-officedocument.oleObject"/>
  <Override PartName="/ppt/embeddings/Microsoft_Equation23.bin" ContentType="application/vnd.openxmlformats-officedocument.oleObject"/>
  <Override PartName="/ppt/slides/slide59.xml" ContentType="application/vnd.openxmlformats-officedocument.presentationml.slide+xml"/>
  <Override PartName="/ppt/embeddings/Microsoft_Equation32.bin" ContentType="application/vnd.openxmlformats-officedocument.oleObject"/>
  <Override PartName="/ppt/slideLayouts/slideLayout18.xml" ContentType="application/vnd.openxmlformats-officedocument.presentationml.slideLayout+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embeddings/Microsoft_Equation19.bin" ContentType="application/vnd.openxmlformats-officedocument.oleObject"/>
  <Override PartName="/ppt/embeddings/oleObject4.bin" ContentType="application/vnd.openxmlformats-officedocument.oleObject"/>
  <Override PartName="/ppt/slides/slide20.xml" ContentType="application/vnd.openxmlformats-officedocument.presentationml.slide+xml"/>
  <Override PartName="/ppt/embeddings/Microsoft_Equation28.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Override PartName="/ppt/notesSlides/notesSlide24.xml" ContentType="application/vnd.openxmlformats-officedocument.presentationml.notesSlide+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Default Extension="rels" ContentType="application/vnd.openxmlformats-package.relationships+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slides/slide54.xml" ContentType="application/vnd.openxmlformats-officedocument.presentationml.slide+xml"/>
  <Override PartName="/ppt/embeddings/Microsoft_Equation7.bin" ContentType="application/vnd.openxmlformats-officedocument.oleObject"/>
  <Override PartName="/ppt/slides/slide64.xml" ContentType="application/vnd.openxmlformats-officedocument.presentationml.slide+xml"/>
  <Override PartName="/ppt/presProps.xml" ContentType="application/vnd.openxmlformats-officedocument.presentationml.presProps+xml"/>
  <Override PartName="/ppt/slideLayouts/slideLayout13.xml" ContentType="application/vnd.openxmlformats-officedocument.presentationml.slideLayout+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embeddings/Microsoft_Equation14.bin" ContentType="application/vnd.openxmlformats-officedocument.oleObject"/>
  <Override PartName="/ppt/embeddings/oleObject12.bin" ContentType="application/vnd.openxmlformats-officedocument.oleObject"/>
  <Override PartName="/ppt/embeddings/Microsoft_Equation24.bin" ContentType="application/vnd.openxmlformats-officedocument.oleObject"/>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embeddings/oleObject5.bin" ContentType="application/vnd.openxmlformats-officedocument.oleObject"/>
  <Override PartName="/ppt/slides/slide21.xml" ContentType="application/vnd.openxmlformats-officedocument.presentationml.slide+xml"/>
  <Override PartName="/ppt/embeddings/Microsoft_Equation29.bin" ContentType="application/vnd.openxmlformats-officedocument.oleObject"/>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embeddings/Microsoft_Equation2.bin" ContentType="application/vnd.openxmlformats-officedocument.oleObject"/>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embeddings/Microsoft_Equation8.bin" ContentType="application/vnd.openxmlformats-officedocument.oleObject"/>
  <Override PartName="/ppt/notesSlides/notesSlide1.xml" ContentType="application/vnd.openxmlformats-officedocument.presentationml.notesSlide+xml"/>
  <Override PartName="/ppt/slides/slide74.xml" ContentType="application/vnd.openxmlformats-officedocument.presentationml.slide+xml"/>
  <Override PartName="/ppt/embeddings/Microsoft_Equation15.bin" ContentType="application/vnd.openxmlformats-officedocument.oleObject"/>
  <Override PartName="/ppt/embeddings/Microsoft_Equation25.bin" ContentType="application/vnd.openxmlformats-officedocument.oleObject"/>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embeddings/oleObject6.bin" ContentType="application/vnd.openxmlformats-officedocument.oleObject"/>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4"/>
  </p:notesMasterIdLst>
  <p:handoutMasterIdLst>
    <p:handoutMasterId r:id="rId85"/>
  </p:handoutMasterIdLst>
  <p:sldIdLst>
    <p:sldId id="1420" r:id="rId2"/>
    <p:sldId id="1599" r:id="rId3"/>
    <p:sldId id="1598" r:id="rId4"/>
    <p:sldId id="1525" r:id="rId5"/>
    <p:sldId id="1514" r:id="rId6"/>
    <p:sldId id="1526" r:id="rId7"/>
    <p:sldId id="1527" r:id="rId8"/>
    <p:sldId id="1528" r:id="rId9"/>
    <p:sldId id="1530" r:id="rId10"/>
    <p:sldId id="1522" r:id="rId11"/>
    <p:sldId id="1536" r:id="rId12"/>
    <p:sldId id="1537" r:id="rId13"/>
    <p:sldId id="1538" r:id="rId14"/>
    <p:sldId id="1539" r:id="rId15"/>
    <p:sldId id="1592" r:id="rId16"/>
    <p:sldId id="1541" r:id="rId17"/>
    <p:sldId id="1542" r:id="rId18"/>
    <p:sldId id="1543" r:id="rId19"/>
    <p:sldId id="1544" r:id="rId20"/>
    <p:sldId id="1545" r:id="rId21"/>
    <p:sldId id="1547" r:id="rId22"/>
    <p:sldId id="1549" r:id="rId23"/>
    <p:sldId id="1551" r:id="rId24"/>
    <p:sldId id="1552" r:id="rId25"/>
    <p:sldId id="1553" r:id="rId26"/>
    <p:sldId id="1554" r:id="rId27"/>
    <p:sldId id="1596" r:id="rId28"/>
    <p:sldId id="1555" r:id="rId29"/>
    <p:sldId id="1556" r:id="rId30"/>
    <p:sldId id="1557" r:id="rId31"/>
    <p:sldId id="1558" r:id="rId32"/>
    <p:sldId id="1560" r:id="rId33"/>
    <p:sldId id="1550" r:id="rId34"/>
    <p:sldId id="1561" r:id="rId35"/>
    <p:sldId id="1562" r:id="rId36"/>
    <p:sldId id="1563" r:id="rId37"/>
    <p:sldId id="1564" r:id="rId38"/>
    <p:sldId id="1565" r:id="rId39"/>
    <p:sldId id="1566" r:id="rId40"/>
    <p:sldId id="1567" r:id="rId41"/>
    <p:sldId id="1569" r:id="rId42"/>
    <p:sldId id="1571" r:id="rId43"/>
    <p:sldId id="1572" r:id="rId44"/>
    <p:sldId id="1574" r:id="rId45"/>
    <p:sldId id="1575" r:id="rId46"/>
    <p:sldId id="1576" r:id="rId47"/>
    <p:sldId id="1577" r:id="rId48"/>
    <p:sldId id="1578" r:id="rId49"/>
    <p:sldId id="1580" r:id="rId50"/>
    <p:sldId id="1582" r:id="rId51"/>
    <p:sldId id="1583" r:id="rId52"/>
    <p:sldId id="1586" r:id="rId53"/>
    <p:sldId id="1588" r:id="rId54"/>
    <p:sldId id="1590" r:id="rId55"/>
    <p:sldId id="1591" r:id="rId56"/>
    <p:sldId id="1597" r:id="rId57"/>
    <p:sldId id="1587" r:id="rId58"/>
    <p:sldId id="1323" r:id="rId59"/>
    <p:sldId id="1570" r:id="rId60"/>
    <p:sldId id="1573" r:id="rId61"/>
    <p:sldId id="1579" r:id="rId62"/>
    <p:sldId id="1568" r:id="rId63"/>
    <p:sldId id="1581" r:id="rId64"/>
    <p:sldId id="1584" r:id="rId65"/>
    <p:sldId id="1585" r:id="rId66"/>
    <p:sldId id="1520" r:id="rId67"/>
    <p:sldId id="1593" r:id="rId68"/>
    <p:sldId id="1594" r:id="rId69"/>
    <p:sldId id="1595" r:id="rId70"/>
    <p:sldId id="1519" r:id="rId71"/>
    <p:sldId id="1481" r:id="rId72"/>
    <p:sldId id="1482" r:id="rId73"/>
    <p:sldId id="1483" r:id="rId74"/>
    <p:sldId id="1476" r:id="rId75"/>
    <p:sldId id="1410" r:id="rId76"/>
    <p:sldId id="1490" r:id="rId77"/>
    <p:sldId id="1384" r:id="rId78"/>
    <p:sldId id="1388" r:id="rId79"/>
    <p:sldId id="1532" r:id="rId80"/>
    <p:sldId id="1533" r:id="rId81"/>
    <p:sldId id="1534" r:id="rId82"/>
    <p:sldId id="1535" r:id="rId83"/>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3300"/>
    <a:srgbClr val="E51B3D"/>
    <a:srgbClr val="003399"/>
    <a:srgbClr val="009900"/>
    <a:srgbClr val="000099"/>
    <a:srgbClr val="000066"/>
    <a:srgbClr val="FF27D0"/>
    <a:srgbClr val="99187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p:cViewPr>
        <p:scale>
          <a:sx n="100" d="100"/>
          <a:sy n="100" d="100"/>
        </p:scale>
        <p:origin x="-896" y="-36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7720"/>
    </p:cViewPr>
  </p:sorterViewPr>
  <p:gridSpacing cx="39327138" cy="3932713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wmf"/><Relationship Id="rId2"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7.wmf"/><Relationship Id="rId2" Type="http://schemas.openxmlformats.org/officeDocument/2006/relationships/image" Target="../media/image88.wmf"/><Relationship Id="rId3"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90.wmf"/><Relationship Id="rId1" Type="http://schemas.openxmlformats.org/officeDocument/2006/relationships/image" Target="../media/image87.wmf"/><Relationship Id="rId2"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1" Type="http://schemas.openxmlformats.org/officeDocument/2006/relationships/image" Target="../media/image25.wmf"/><Relationship Id="rId2"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46.wmf"/><Relationship Id="rId12" Type="http://schemas.openxmlformats.org/officeDocument/2006/relationships/image" Target="../media/image47.wmf"/><Relationship Id="rId13" Type="http://schemas.openxmlformats.org/officeDocument/2006/relationships/image" Target="../media/image48.wmf"/><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pict"/><Relationship Id="rId7" Type="http://schemas.openxmlformats.org/officeDocument/2006/relationships/image" Target="../media/image42.pict"/><Relationship Id="rId8" Type="http://schemas.openxmlformats.org/officeDocument/2006/relationships/image" Target="../media/image43.wmf"/><Relationship Id="rId9" Type="http://schemas.openxmlformats.org/officeDocument/2006/relationships/image" Target="../media/image44.wmf"/><Relationship Id="rId10"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 Id="rId3"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11" tIns="46508" rIns="93011" bIns="46508" numCol="1" anchor="t" anchorCtr="0" compatLnSpc="1">
            <a:prstTxWarp prst="textNoShape">
              <a:avLst/>
            </a:prstTxWarp>
          </a:bodyPr>
          <a:lstStyle>
            <a:lvl1pPr defTabSz="930275" eaLnBrk="0" hangingPunct="0">
              <a:defRPr sz="1200">
                <a:latin typeface="Arial" charset="0"/>
                <a:ea typeface="ＭＳ Ｐゴシック" pitchFamily="-107" charset="-128"/>
                <a:cs typeface="+mn-cs"/>
              </a:defRPr>
            </a:lvl1pPr>
          </a:lstStyle>
          <a:p>
            <a:pPr>
              <a:defRPr/>
            </a:pPr>
            <a:endParaRPr lang="en-US"/>
          </a:p>
        </p:txBody>
      </p:sp>
      <p:sp>
        <p:nvSpPr>
          <p:cNvPr id="20992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11" tIns="46508" rIns="93011" bIns="46508" numCol="1" anchor="t" anchorCtr="0" compatLnSpc="1">
            <a:prstTxWarp prst="textNoShape">
              <a:avLst/>
            </a:prstTxWarp>
          </a:bodyPr>
          <a:lstStyle>
            <a:lvl1pPr algn="r" defTabSz="930275" eaLnBrk="0" hangingPunct="0">
              <a:defRPr sz="1200"/>
            </a:lvl1pPr>
          </a:lstStyle>
          <a:p>
            <a:fld id="{60E8CA2A-5D1E-467C-BFF0-CE05A624EF8F}" type="datetime1">
              <a:rPr lang="en-US"/>
              <a:pPr/>
              <a:t>7/31/13</a:t>
            </a:fld>
            <a:endParaRPr lang="en-US"/>
          </a:p>
        </p:txBody>
      </p:sp>
      <p:sp>
        <p:nvSpPr>
          <p:cNvPr id="209924"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11" tIns="46508" rIns="93011" bIns="46508" numCol="1" anchor="b" anchorCtr="0" compatLnSpc="1">
            <a:prstTxWarp prst="textNoShape">
              <a:avLst/>
            </a:prstTxWarp>
          </a:bodyPr>
          <a:lstStyle>
            <a:lvl1pPr defTabSz="930275" eaLnBrk="0" hangingPunct="0">
              <a:defRPr sz="1200">
                <a:latin typeface="Arial" charset="0"/>
                <a:ea typeface="ＭＳ Ｐゴシック" pitchFamily="-107" charset="-128"/>
                <a:cs typeface="+mn-cs"/>
              </a:defRPr>
            </a:lvl1pPr>
          </a:lstStyle>
          <a:p>
            <a:pPr>
              <a:defRPr/>
            </a:pPr>
            <a:endParaRPr lang="en-US"/>
          </a:p>
        </p:txBody>
      </p:sp>
      <p:sp>
        <p:nvSpPr>
          <p:cNvPr id="209925"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11" tIns="46508" rIns="93011" bIns="46508" numCol="1" anchor="b" anchorCtr="0" compatLnSpc="1">
            <a:prstTxWarp prst="textNoShape">
              <a:avLst/>
            </a:prstTxWarp>
          </a:bodyPr>
          <a:lstStyle>
            <a:lvl1pPr algn="r" defTabSz="930275" eaLnBrk="0" hangingPunct="0">
              <a:defRPr sz="1200"/>
            </a:lvl1pPr>
          </a:lstStyle>
          <a:p>
            <a:fld id="{504C79AC-5C9B-4FAB-AF99-8767B5DF96D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11" tIns="46508" rIns="93011" bIns="46508" numCol="1" anchor="t" anchorCtr="0" compatLnSpc="1">
            <a:prstTxWarp prst="textNoShape">
              <a:avLst/>
            </a:prstTxWarp>
          </a:bodyPr>
          <a:lstStyle>
            <a:lvl1pPr defTabSz="930275">
              <a:defRPr sz="1200">
                <a:latin typeface="Arial" charset="0"/>
                <a:ea typeface="ＭＳ Ｐゴシック" pitchFamily="-107" charset="-128"/>
                <a:cs typeface="+mn-cs"/>
              </a:defRPr>
            </a:lvl1pPr>
          </a:lstStyle>
          <a:p>
            <a:pPr>
              <a:defRPr/>
            </a:pPr>
            <a:endParaRPr lang="en-US"/>
          </a:p>
        </p:txBody>
      </p:sp>
      <p:sp>
        <p:nvSpPr>
          <p:cNvPr id="4099"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11" tIns="46508" rIns="93011" bIns="46508" numCol="1" anchor="t" anchorCtr="0" compatLnSpc="1">
            <a:prstTxWarp prst="textNoShape">
              <a:avLst/>
            </a:prstTxWarp>
          </a:bodyPr>
          <a:lstStyle>
            <a:lvl1pPr algn="r" defTabSz="930275">
              <a:defRPr sz="1200">
                <a:latin typeface="Arial" charset="0"/>
                <a:ea typeface="ＭＳ Ｐゴシック" pitchFamily="-107" charset="-128"/>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11" tIns="46508" rIns="93011" bIns="46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11" tIns="46508" rIns="93011" bIns="46508" numCol="1" anchor="b" anchorCtr="0" compatLnSpc="1">
            <a:prstTxWarp prst="textNoShape">
              <a:avLst/>
            </a:prstTxWarp>
          </a:bodyPr>
          <a:lstStyle>
            <a:lvl1pPr defTabSz="930275">
              <a:defRPr sz="1200">
                <a:latin typeface="Arial" charset="0"/>
                <a:ea typeface="ＭＳ Ｐゴシック" pitchFamily="-107"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11" tIns="46508" rIns="93011" bIns="46508" numCol="1" anchor="b" anchorCtr="0" compatLnSpc="1">
            <a:prstTxWarp prst="textNoShape">
              <a:avLst/>
            </a:prstTxWarp>
          </a:bodyPr>
          <a:lstStyle>
            <a:lvl1pPr algn="r" defTabSz="930275">
              <a:defRPr sz="1200"/>
            </a:lvl1pPr>
          </a:lstStyle>
          <a:p>
            <a:fld id="{753E5861-CD42-4A21-A783-94CDABD3A4D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99332" name="Slide Number Placeholder 3"/>
          <p:cNvSpPr>
            <a:spLocks noGrp="1"/>
          </p:cNvSpPr>
          <p:nvPr>
            <p:ph type="sldNum" sz="quarter" idx="5"/>
          </p:nvPr>
        </p:nvSpPr>
        <p:spPr>
          <a:noFill/>
        </p:spPr>
        <p:txBody>
          <a:bodyPr/>
          <a:lstStyle/>
          <a:p>
            <a:fld id="{58D4A187-5F61-45D0-92EE-2BF678DD013F}" type="slidenum">
              <a:rPr lang="en-US" smtClean="0">
                <a:latin typeface="Arial" pitchFamily="34" charset="0"/>
                <a:ea typeface="ＭＳ Ｐゴシック" pitchFamily="34" charset="-128"/>
              </a:rPr>
              <a:pPr/>
              <a:t>1</a:t>
            </a:fld>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nl-NL">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CCD7FE1-4342-E64F-8F3E-B41332683FF5}" type="slidenum">
              <a:rPr lang="en-US">
                <a:latin typeface="Arial" charset="0"/>
                <a:ea typeface="ＭＳ Ｐゴシック" charset="-128"/>
                <a:cs typeface="ＭＳ Ｐゴシック" charset="-128"/>
              </a:rPr>
              <a:pPr/>
              <a:t>17</a:t>
            </a:fld>
            <a:endParaRPr lang="en-US">
              <a:latin typeface="Arial" charset="0"/>
              <a:ea typeface="ＭＳ Ｐゴシック" charset="-128"/>
              <a:cs typeface="ＭＳ Ｐゴシック" charset="-128"/>
            </a:endParaRPr>
          </a:p>
        </p:txBody>
      </p:sp>
      <p:sp>
        <p:nvSpPr>
          <p:cNvPr id="69635"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02" tIns="46503" rIns="93002" bIns="46503" anchor="b">
            <a:prstTxWarp prst="textNoShape">
              <a:avLst/>
            </a:prstTxWarp>
          </a:bodyPr>
          <a:lstStyle/>
          <a:p>
            <a:pPr algn="r"/>
            <a:fld id="{F19CCF3F-E2D4-D242-99F6-2588FF6591E0}" type="slidenum">
              <a:rPr lang="en-US" sz="1200"/>
              <a:pPr algn="r"/>
              <a:t>17</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lIns="93002" tIns="46503" rIns="93002" bIns="46503"/>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CCD7FE1-4342-E64F-8F3E-B41332683FF5}" type="slidenum">
              <a:rPr lang="en-US">
                <a:latin typeface="Arial" charset="0"/>
                <a:ea typeface="ＭＳ Ｐゴシック" charset="-128"/>
                <a:cs typeface="ＭＳ Ｐゴシック" charset="-128"/>
              </a:rPr>
              <a:pPr/>
              <a:t>18</a:t>
            </a:fld>
            <a:endParaRPr lang="en-US">
              <a:latin typeface="Arial" charset="0"/>
              <a:ea typeface="ＭＳ Ｐゴシック" charset="-128"/>
              <a:cs typeface="ＭＳ Ｐゴシック" charset="-128"/>
            </a:endParaRPr>
          </a:p>
        </p:txBody>
      </p:sp>
      <p:sp>
        <p:nvSpPr>
          <p:cNvPr id="69635"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02" tIns="46503" rIns="93002" bIns="46503" anchor="b">
            <a:prstTxWarp prst="textNoShape">
              <a:avLst/>
            </a:prstTxWarp>
          </a:bodyPr>
          <a:lstStyle/>
          <a:p>
            <a:pPr algn="r"/>
            <a:fld id="{F19CCF3F-E2D4-D242-99F6-2588FF6591E0}" type="slidenum">
              <a:rPr lang="en-US" sz="1200"/>
              <a:pPr algn="r"/>
              <a:t>18</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lIns="93002" tIns="46503" rIns="93002" bIns="46503"/>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BA18C8-4124-9C46-8F31-DA8FE5FCC522}"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33825" y="8828088"/>
            <a:ext cx="3028950" cy="455612"/>
          </a:xfrm>
          <a:prstGeom prst="rect">
            <a:avLst/>
          </a:prstGeom>
          <a:noFill/>
          <a:ln w="9525">
            <a:noFill/>
            <a:miter lim="800000"/>
            <a:headEnd/>
            <a:tailEnd/>
          </a:ln>
        </p:spPr>
        <p:txBody>
          <a:bodyPr lIns="91083" tIns="45541" rIns="91083" bIns="45541" anchor="b">
            <a:prstTxWarp prst="textNoShape">
              <a:avLst/>
            </a:prstTxWarp>
          </a:bodyPr>
          <a:lstStyle/>
          <a:p>
            <a:pPr algn="r" defTabSz="912813" eaLnBrk="0" hangingPunct="0"/>
            <a:fld id="{ABB94E13-9CE6-4341-A815-9640B70A21C9}" type="slidenum">
              <a:rPr lang="en-US" sz="1200" b="1">
                <a:solidFill>
                  <a:schemeClr val="accent1"/>
                </a:solidFill>
                <a:latin typeface="Times New Roman" charset="0"/>
              </a:rPr>
              <a:pPr algn="r" defTabSz="912813" eaLnBrk="0" hangingPunct="0"/>
              <a:t>22</a:t>
            </a:fld>
            <a:endParaRPr lang="en-US" sz="1200" b="1">
              <a:solidFill>
                <a:schemeClr val="accent1"/>
              </a:solidFill>
              <a:latin typeface="Times New Roman" charset="0"/>
            </a:endParaRPr>
          </a:p>
        </p:txBody>
      </p:sp>
      <p:sp>
        <p:nvSpPr>
          <p:cNvPr id="68611" name="Rectangle 2"/>
          <p:cNvSpPr>
            <a:spLocks noGrp="1" noRot="1" noChangeAspect="1" noChangeArrowheads="1" noTextEdit="1"/>
          </p:cNvSpPr>
          <p:nvPr>
            <p:ph type="sldImg"/>
          </p:nvPr>
        </p:nvSpPr>
        <p:spPr>
          <a:xfrm>
            <a:off x="1147763" y="684213"/>
            <a:ext cx="4668837" cy="3502025"/>
          </a:xfrm>
          <a:ln/>
        </p:spPr>
      </p:sp>
      <p:sp>
        <p:nvSpPr>
          <p:cNvPr id="68612" name="Rectangle 3"/>
          <p:cNvSpPr>
            <a:spLocks noGrp="1" noChangeArrowheads="1"/>
          </p:cNvSpPr>
          <p:nvPr>
            <p:ph type="body" idx="1"/>
          </p:nvPr>
        </p:nvSpPr>
        <p:spPr>
          <a:xfrm>
            <a:off x="909638" y="4413250"/>
            <a:ext cx="5143500" cy="4186238"/>
          </a:xfrm>
          <a:noFill/>
          <a:ln/>
        </p:spPr>
        <p:txBody>
          <a:bodyPr lIns="91083" tIns="45541" rIns="91083" bIns="45541"/>
          <a:lstStyle/>
          <a:p>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atin typeface="Times New Roman" charset="0"/>
            </a:endParaRPr>
          </a:p>
        </p:txBody>
      </p:sp>
      <p:sp>
        <p:nvSpPr>
          <p:cNvPr id="109572" name="Footer Placeholder 3"/>
          <p:cNvSpPr>
            <a:spLocks noGrp="1"/>
          </p:cNvSpPr>
          <p:nvPr>
            <p:ph type="ftr" sz="quarter" idx="4"/>
          </p:nvPr>
        </p:nvSpPr>
        <p:spPr>
          <a:noFill/>
        </p:spPr>
        <p:txBody>
          <a:bodyPr/>
          <a:lstStyle/>
          <a:p>
            <a:r>
              <a:rPr lang="en-US">
                <a:latin typeface="Times New Roman" charset="0"/>
              </a:rPr>
              <a:t>Yannis Semertzidis, BNL.   ICHEP02, 31 July 2002</a:t>
            </a:r>
          </a:p>
        </p:txBody>
      </p:sp>
      <p:sp>
        <p:nvSpPr>
          <p:cNvPr id="109573" name="Slide Number Placeholder 4"/>
          <p:cNvSpPr>
            <a:spLocks noGrp="1"/>
          </p:cNvSpPr>
          <p:nvPr>
            <p:ph type="sldNum" sz="quarter" idx="5"/>
          </p:nvPr>
        </p:nvSpPr>
        <p:spPr>
          <a:noFill/>
        </p:spPr>
        <p:txBody>
          <a:bodyPr/>
          <a:lstStyle/>
          <a:p>
            <a:fld id="{1EA9CC6A-F8A8-7240-B8FE-7CFED237BB7D}" type="slidenum">
              <a:rPr lang="en-US"/>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latin typeface="Times New Roman" charset="0"/>
            </a:endParaRPr>
          </a:p>
        </p:txBody>
      </p:sp>
      <p:sp>
        <p:nvSpPr>
          <p:cNvPr id="112644" name="Footer Placeholder 3"/>
          <p:cNvSpPr>
            <a:spLocks noGrp="1"/>
          </p:cNvSpPr>
          <p:nvPr>
            <p:ph type="ftr" sz="quarter" idx="4"/>
          </p:nvPr>
        </p:nvSpPr>
        <p:spPr>
          <a:noFill/>
        </p:spPr>
        <p:txBody>
          <a:bodyPr/>
          <a:lstStyle/>
          <a:p>
            <a:r>
              <a:rPr lang="en-US">
                <a:latin typeface="Times New Roman" charset="0"/>
              </a:rPr>
              <a:t>Yannis Semertzidis, BNL.   ICHEP02, 31 July 2002</a:t>
            </a:r>
          </a:p>
        </p:txBody>
      </p:sp>
      <p:sp>
        <p:nvSpPr>
          <p:cNvPr id="112645" name="Slide Number Placeholder 4"/>
          <p:cNvSpPr>
            <a:spLocks noGrp="1"/>
          </p:cNvSpPr>
          <p:nvPr>
            <p:ph type="sldNum" sz="quarter" idx="5"/>
          </p:nvPr>
        </p:nvSpPr>
        <p:spPr>
          <a:noFill/>
        </p:spPr>
        <p:txBody>
          <a:bodyPr/>
          <a:lstStyle/>
          <a:p>
            <a:fld id="{02299663-A9F3-1141-B3C1-3B4D23EEEBD2}" type="slidenum">
              <a:rPr lang="en-US"/>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t>Yannis Semertzidis, BNL</a:t>
            </a:r>
          </a:p>
        </p:txBody>
      </p:sp>
      <p:sp>
        <p:nvSpPr>
          <p:cNvPr id="72707" name="Rectangle 7"/>
          <p:cNvSpPr>
            <a:spLocks noGrp="1" noChangeArrowheads="1"/>
          </p:cNvSpPr>
          <p:nvPr>
            <p:ph type="sldNum" sz="quarter" idx="5"/>
          </p:nvPr>
        </p:nvSpPr>
        <p:spPr>
          <a:noFill/>
        </p:spPr>
        <p:txBody>
          <a:bodyPr/>
          <a:lstStyle/>
          <a:p>
            <a:fld id="{82D6D6C8-5F20-1644-B5F9-CE49C9D5F7B0}" type="slidenum">
              <a:rPr lang="en-US" smtClean="0"/>
              <a:pPr/>
              <a:t>27</a:t>
            </a:fld>
            <a:endParaRPr lang="en-US" smtClean="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818563"/>
            <a:ext cx="3032125" cy="463550"/>
          </a:xfrm>
          <a:prstGeom prst="rect">
            <a:avLst/>
          </a:prstGeom>
          <a:noFill/>
          <a:ln w="9525">
            <a:noFill/>
            <a:miter lim="800000"/>
            <a:headEnd/>
            <a:tailEnd/>
          </a:ln>
        </p:spPr>
        <p:txBody>
          <a:bodyPr lIns="93011" tIns="46508" rIns="93011" bIns="46508" anchor="b"/>
          <a:lstStyle/>
          <a:p>
            <a:pPr defTabSz="930275"/>
            <a:r>
              <a:rPr lang="en-US" sz="1200"/>
              <a:t>Yannis Semertzidis, BNL</a:t>
            </a:r>
          </a:p>
        </p:txBody>
      </p:sp>
      <p:sp>
        <p:nvSpPr>
          <p:cNvPr id="35843"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11" tIns="46508" rIns="93011" bIns="46508" anchor="b"/>
          <a:lstStyle/>
          <a:p>
            <a:pPr algn="r" defTabSz="930275"/>
            <a:fld id="{D44B2941-C00C-4A2C-82F3-6BD20BE755FD}" type="slidenum">
              <a:rPr lang="en-US" sz="1200"/>
              <a:pPr algn="r" defTabSz="930275"/>
              <a:t>28</a:t>
            </a:fld>
            <a:endParaRPr lang="en-US" sz="120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A34C5A7-2216-46B0-AA06-01B0F9747551}" type="slidenum">
              <a:rPr lang="en-US">
                <a:ea typeface="ＭＳ Ｐゴシック" pitchFamily="34" charset="-128"/>
              </a:rPr>
              <a:pPr/>
              <a:t>6</a:t>
            </a:fld>
            <a:endParaRPr lang="en-US">
              <a:ea typeface="ＭＳ Ｐゴシック" pitchFamily="34" charset="-128"/>
            </a:endParaRPr>
          </a:p>
        </p:txBody>
      </p:sp>
      <p:sp>
        <p:nvSpPr>
          <p:cNvPr id="150531" name="Rectangle 2"/>
          <p:cNvSpPr>
            <a:spLocks noGrp="1" noRot="1" noChangeAspect="1" noChangeArrowheads="1" noTextEdit="1"/>
          </p:cNvSpPr>
          <p:nvPr>
            <p:ph type="sldImg"/>
          </p:nvPr>
        </p:nvSpPr>
        <p:spPr>
          <a:xfrm>
            <a:off x="1376363" y="928688"/>
            <a:ext cx="4243387" cy="3182937"/>
          </a:xfrm>
          <a:solidFill>
            <a:srgbClr val="FFFFFF"/>
          </a:solidFill>
          <a:ln/>
        </p:spPr>
      </p:sp>
      <p:sp>
        <p:nvSpPr>
          <p:cNvPr id="150532" name="Rectangle 3"/>
          <p:cNvSpPr>
            <a:spLocks noGrp="1" noChangeArrowheads="1"/>
          </p:cNvSpPr>
          <p:nvPr>
            <p:ph type="body" idx="1"/>
          </p:nvPr>
        </p:nvSpPr>
        <p:spPr>
          <a:xfrm>
            <a:off x="1066800" y="4419600"/>
            <a:ext cx="4868863" cy="3532188"/>
          </a:xfrm>
          <a:noFill/>
          <a:ln/>
        </p:spPr>
        <p:txBody>
          <a:bodyPr wrap="none" anchor="ct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54A14EE-C6CA-4B1B-8517-C2754B3581EE}" type="slidenum">
              <a:rPr lang="en-US"/>
              <a:pPr/>
              <a:t>30</a:t>
            </a:fld>
            <a:endParaRPr lang="en-US"/>
          </a:p>
        </p:txBody>
      </p:sp>
      <p:sp>
        <p:nvSpPr>
          <p:cNvPr id="41987" name="Rectangle 2"/>
          <p:cNvSpPr>
            <a:spLocks noGrp="1" noRot="1" noChangeAspect="1" noChangeArrowheads="1" noTextEdit="1"/>
          </p:cNvSpPr>
          <p:nvPr>
            <p:ph type="sldImg"/>
          </p:nvPr>
        </p:nvSpPr>
        <p:spPr>
          <a:xfrm>
            <a:off x="1179513" y="698500"/>
            <a:ext cx="4640262" cy="3479800"/>
          </a:xfrm>
          <a:ln/>
        </p:spPr>
      </p:sp>
      <p:sp>
        <p:nvSpPr>
          <p:cNvPr id="41988" name="Rectangle 3"/>
          <p:cNvSpPr>
            <a:spLocks noGrp="1" noChangeArrowheads="1"/>
          </p:cNvSpPr>
          <p:nvPr>
            <p:ph type="body" idx="1"/>
          </p:nvPr>
        </p:nvSpPr>
        <p:spPr>
          <a:xfrm>
            <a:off x="700088" y="4410075"/>
            <a:ext cx="5597525" cy="4175125"/>
          </a:xfrm>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23E90879-3C4A-4D75-9F82-DE22E906DDBA}" type="slidenum">
              <a:rPr lang="en-US"/>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a:noFill/>
        </p:spPr>
        <p:txBody>
          <a:bodyPr/>
          <a:lstStyle/>
          <a:p>
            <a:r>
              <a:rPr lang="en-US" smtClean="0">
                <a:ea typeface="MS PGothic" pitchFamily="34" charset="-128"/>
              </a:rPr>
              <a:t>Yannis Semertzidis, BNL</a:t>
            </a:r>
          </a:p>
        </p:txBody>
      </p:sp>
      <p:sp>
        <p:nvSpPr>
          <p:cNvPr id="117763" name="Rectangle 7"/>
          <p:cNvSpPr>
            <a:spLocks noGrp="1" noChangeArrowheads="1"/>
          </p:cNvSpPr>
          <p:nvPr>
            <p:ph type="sldNum" sz="quarter" idx="5"/>
          </p:nvPr>
        </p:nvSpPr>
        <p:spPr>
          <a:noFill/>
        </p:spPr>
        <p:txBody>
          <a:bodyPr/>
          <a:lstStyle/>
          <a:p>
            <a:fld id="{6111BF64-CA4C-4543-8E7B-4D9E44290B8F}" type="slidenum">
              <a:rPr lang="en-US"/>
              <a:pPr/>
              <a:t>32</a:t>
            </a:fld>
            <a:endParaRPr lang="en-US"/>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33825" y="8828088"/>
            <a:ext cx="3028950" cy="455612"/>
          </a:xfrm>
          <a:prstGeom prst="rect">
            <a:avLst/>
          </a:prstGeom>
          <a:noFill/>
          <a:ln w="9525">
            <a:noFill/>
            <a:miter lim="800000"/>
            <a:headEnd/>
            <a:tailEnd/>
          </a:ln>
        </p:spPr>
        <p:txBody>
          <a:bodyPr lIns="91083" tIns="45541" rIns="91083" bIns="45541" anchor="b"/>
          <a:lstStyle/>
          <a:p>
            <a:pPr algn="r" defTabSz="912813" eaLnBrk="0" hangingPunct="0"/>
            <a:fld id="{A062B400-06F1-4269-AB37-919C08861B13}" type="slidenum">
              <a:rPr lang="en-US" sz="1200" b="1">
                <a:solidFill>
                  <a:schemeClr val="accent1"/>
                </a:solidFill>
                <a:latin typeface="Times New Roman" charset="0"/>
              </a:rPr>
              <a:pPr algn="r" defTabSz="912813" eaLnBrk="0" hangingPunct="0"/>
              <a:t>33</a:t>
            </a:fld>
            <a:endParaRPr lang="en-US" sz="1200" b="1">
              <a:solidFill>
                <a:schemeClr val="accent1"/>
              </a:solidFill>
              <a:latin typeface="Times New Roman" charset="0"/>
            </a:endParaRPr>
          </a:p>
        </p:txBody>
      </p:sp>
      <p:sp>
        <p:nvSpPr>
          <p:cNvPr id="56323" name="Rectangle 2"/>
          <p:cNvSpPr>
            <a:spLocks noGrp="1" noRot="1" noChangeAspect="1" noChangeArrowheads="1" noTextEdit="1"/>
          </p:cNvSpPr>
          <p:nvPr>
            <p:ph type="sldImg"/>
          </p:nvPr>
        </p:nvSpPr>
        <p:spPr>
          <a:xfrm>
            <a:off x="1147763" y="684213"/>
            <a:ext cx="4668837" cy="3502025"/>
          </a:xfrm>
          <a:ln/>
        </p:spPr>
      </p:sp>
      <p:sp>
        <p:nvSpPr>
          <p:cNvPr id="56324" name="Rectangle 3"/>
          <p:cNvSpPr>
            <a:spLocks noGrp="1" noChangeArrowheads="1"/>
          </p:cNvSpPr>
          <p:nvPr>
            <p:ph type="body" idx="1"/>
          </p:nvPr>
        </p:nvSpPr>
        <p:spPr>
          <a:xfrm>
            <a:off x="909638" y="4413250"/>
            <a:ext cx="5143500" cy="4186238"/>
          </a:xfrm>
          <a:noFill/>
          <a:ln/>
        </p:spPr>
        <p:txBody>
          <a:bodyPr lIns="91083" tIns="45541" rIns="91083" bIns="45541"/>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6E6CF7A-6BE3-4559-9622-94105D613E30}" type="slidenum">
              <a:rPr lang="de-DE" smtClean="0">
                <a:cs typeface="Arial" charset="0"/>
              </a:rPr>
              <a:pPr/>
              <a:t>37</a:t>
            </a:fld>
            <a:endParaRPr lang="de-DE" smtClean="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97284" name="Slide Number Placeholder 3"/>
          <p:cNvSpPr>
            <a:spLocks noGrp="1"/>
          </p:cNvSpPr>
          <p:nvPr>
            <p:ph type="sldNum" sz="quarter" idx="5"/>
          </p:nvPr>
        </p:nvSpPr>
        <p:spPr>
          <a:noFill/>
        </p:spPr>
        <p:txBody>
          <a:bodyPr/>
          <a:lstStyle/>
          <a:p>
            <a:fld id="{CD3C0190-E99D-484A-9825-109C6F967633}" type="slidenum">
              <a:rPr lang="en-US"/>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CFE15875-E470-4476-8232-63F038A8A377}" type="slidenum">
              <a:rPr lang="en-US"/>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A97653F4-FF2E-4F82-93CF-64388F01B8B7}" type="slidenum">
              <a:rPr lang="en-US"/>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A97653F4-FF2E-4F82-93CF-64388F01B8B7}" type="slidenum">
              <a:rPr lang="en-US"/>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258ACA4A-69BA-4C14-8E49-01F412D38E60}" type="slidenum">
              <a:rPr lang="en-US"/>
              <a:pPr/>
              <a:t>55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60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11" tIns="46508" rIns="93011" bIns="46508" anchor="b"/>
          <a:lstStyle/>
          <a:p>
            <a:pPr algn="r" defTabSz="930275"/>
            <a:fld id="{961DF524-85DC-4B86-A3AF-B6F0ED9CC5A7}" type="slidenum">
              <a:rPr lang="en-US" sz="1200"/>
              <a:pPr algn="r" defTabSz="930275"/>
              <a:t>61</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ea typeface="ＭＳ Ｐゴシック" charset="-128"/>
            </a:endParaRPr>
          </a:p>
        </p:txBody>
      </p:sp>
      <p:sp>
        <p:nvSpPr>
          <p:cNvPr id="43012" name="Slide Number Placeholder 3"/>
          <p:cNvSpPr>
            <a:spLocks noGrp="1"/>
          </p:cNvSpPr>
          <p:nvPr>
            <p:ph type="sldNum" sz="quarter" idx="5"/>
          </p:nvPr>
        </p:nvSpPr>
        <p:spPr>
          <a:noFill/>
        </p:spPr>
        <p:txBody>
          <a:bodyPr/>
          <a:lstStyle/>
          <a:p>
            <a:fld id="{28B9540A-44CC-4FC0-BF07-C5E077BA91B1}" type="slidenum">
              <a:rPr lang="en-US"/>
              <a:pPr/>
              <a:t>65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FC03F82-62FD-4E87-A890-1C95869F2315}" type="slidenum">
              <a:rPr lang="en-US"/>
              <a:pPr/>
              <a:t>67</a:t>
            </a:fld>
            <a:endParaRPr lang="en-US"/>
          </a:p>
        </p:txBody>
      </p:sp>
      <p:sp>
        <p:nvSpPr>
          <p:cNvPr id="80899" name="Rectangle 2"/>
          <p:cNvSpPr>
            <a:spLocks noGrp="1" noRot="1" noChangeAspect="1" noChangeArrowheads="1" noTextEdit="1"/>
          </p:cNvSpPr>
          <p:nvPr>
            <p:ph type="sldImg"/>
          </p:nvPr>
        </p:nvSpPr>
        <p:spPr>
          <a:xfrm>
            <a:off x="1149350" y="687388"/>
            <a:ext cx="4664075" cy="3498850"/>
          </a:xfrm>
          <a:ln/>
        </p:spPr>
      </p:sp>
      <p:sp>
        <p:nvSpPr>
          <p:cNvPr id="80900" name="Rectangle 3"/>
          <p:cNvSpPr>
            <a:spLocks noGrp="1" noChangeArrowheads="1"/>
          </p:cNvSpPr>
          <p:nvPr>
            <p:ph type="body" idx="1"/>
          </p:nvPr>
        </p:nvSpPr>
        <p:spPr>
          <a:xfrm>
            <a:off x="909638" y="4413250"/>
            <a:ext cx="5143500" cy="4183063"/>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878CFC8-D33C-4381-B6B0-DFDAFBBC02A5}" type="slidenum">
              <a:rPr lang="en-US"/>
              <a:pPr/>
              <a:t>8</a:t>
            </a:fld>
            <a:endParaRPr lang="en-US"/>
          </a:p>
        </p:txBody>
      </p:sp>
      <p:sp>
        <p:nvSpPr>
          <p:cNvPr id="25603" name="Rectangle 7"/>
          <p:cNvSpPr txBox="1">
            <a:spLocks noGrp="1" noChangeArrowheads="1"/>
          </p:cNvSpPr>
          <p:nvPr/>
        </p:nvSpPr>
        <p:spPr bwMode="auto">
          <a:xfrm>
            <a:off x="3933825" y="8828088"/>
            <a:ext cx="3028950" cy="455612"/>
          </a:xfrm>
          <a:prstGeom prst="rect">
            <a:avLst/>
          </a:prstGeom>
          <a:noFill/>
          <a:ln w="9525">
            <a:noFill/>
            <a:miter lim="800000"/>
            <a:headEnd/>
            <a:tailEnd/>
          </a:ln>
        </p:spPr>
        <p:txBody>
          <a:bodyPr lIns="91074" tIns="45537" rIns="91074" bIns="45537" anchor="b"/>
          <a:lstStyle/>
          <a:p>
            <a:pPr algn="r" defTabSz="911225" eaLnBrk="0" hangingPunct="0"/>
            <a:fld id="{05A916A0-5C0F-46D0-9999-810218CC1E43}" type="slidenum">
              <a:rPr lang="en-US" sz="1200" b="1">
                <a:solidFill>
                  <a:schemeClr val="accent1"/>
                </a:solidFill>
                <a:latin typeface="Times New Roman" charset="0"/>
              </a:rPr>
              <a:pPr algn="r" defTabSz="911225" eaLnBrk="0" hangingPunct="0"/>
              <a:t>8</a:t>
            </a:fld>
            <a:endParaRPr lang="en-US" sz="1200" b="1">
              <a:solidFill>
                <a:schemeClr val="accent1"/>
              </a:solidFill>
              <a:latin typeface="Times New Roman" charset="0"/>
            </a:endParaRPr>
          </a:p>
        </p:txBody>
      </p:sp>
      <p:sp>
        <p:nvSpPr>
          <p:cNvPr id="25604" name="Rectangle 2"/>
          <p:cNvSpPr>
            <a:spLocks noGrp="1" noRot="1" noChangeAspect="1" noChangeArrowheads="1" noTextEdit="1"/>
          </p:cNvSpPr>
          <p:nvPr>
            <p:ph type="sldImg"/>
          </p:nvPr>
        </p:nvSpPr>
        <p:spPr>
          <a:xfrm>
            <a:off x="1147763" y="684213"/>
            <a:ext cx="4668837" cy="3502025"/>
          </a:xfrm>
          <a:ln/>
        </p:spPr>
      </p:sp>
      <p:sp>
        <p:nvSpPr>
          <p:cNvPr id="25605" name="Rectangle 3"/>
          <p:cNvSpPr>
            <a:spLocks noGrp="1" noChangeArrowheads="1"/>
          </p:cNvSpPr>
          <p:nvPr>
            <p:ph type="body" idx="1"/>
          </p:nvPr>
        </p:nvSpPr>
        <p:spPr>
          <a:xfrm>
            <a:off x="909638" y="4413250"/>
            <a:ext cx="5143500" cy="4186238"/>
          </a:xfrm>
          <a:noFill/>
          <a:ln/>
        </p:spPr>
        <p:txBody>
          <a:bodyPr lIns="91074" tIns="45537" rIns="91074" bIns="45537"/>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5E556C99-2D6A-46AA-9457-218320DB9824}" type="slidenum">
              <a:rPr lang="en-US"/>
              <a:pPr/>
              <a:t>68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644E1501-006F-4469-B12E-53CC59CF6C8F}" type="slidenum">
              <a:rPr lang="en-US"/>
              <a:pPr/>
              <a:t>69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ea typeface="ＭＳ Ｐゴシック" charset="-128"/>
            </a:endParaRPr>
          </a:p>
        </p:txBody>
      </p:sp>
      <p:sp>
        <p:nvSpPr>
          <p:cNvPr id="43012" name="Slide Number Placeholder 3"/>
          <p:cNvSpPr>
            <a:spLocks noGrp="1"/>
          </p:cNvSpPr>
          <p:nvPr>
            <p:ph type="sldNum" sz="quarter" idx="5"/>
          </p:nvPr>
        </p:nvSpPr>
        <p:spPr>
          <a:noFill/>
        </p:spPr>
        <p:txBody>
          <a:bodyPr/>
          <a:lstStyle/>
          <a:p>
            <a:fld id="{28B9540A-44CC-4FC0-BF07-C5E077BA91B1}" type="slidenum">
              <a:rPr lang="en-US"/>
              <a:pPr/>
              <a:t>75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77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78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49350" y="687388"/>
            <a:ext cx="4664075" cy="3498850"/>
          </a:xfrm>
          <a:ln/>
        </p:spPr>
      </p:sp>
      <p:sp>
        <p:nvSpPr>
          <p:cNvPr id="22531" name="Rectangle 3"/>
          <p:cNvSpPr>
            <a:spLocks noGrp="1" noChangeArrowheads="1"/>
          </p:cNvSpPr>
          <p:nvPr>
            <p:ph type="body" idx="1"/>
          </p:nvPr>
        </p:nvSpPr>
        <p:spPr>
          <a:xfrm>
            <a:off x="910349" y="4412981"/>
            <a:ext cx="5142986" cy="4184112"/>
          </a:xfrm>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xfrm>
            <a:off x="1149350" y="687388"/>
            <a:ext cx="4665663" cy="3498850"/>
          </a:xfrm>
          <a:ln/>
        </p:spPr>
      </p:sp>
      <p:sp>
        <p:nvSpPr>
          <p:cNvPr id="337923" name="Rectangle 3"/>
          <p:cNvSpPr>
            <a:spLocks noGrp="1" noChangeArrowheads="1"/>
          </p:cNvSpPr>
          <p:nvPr>
            <p:ph type="body" idx="1"/>
          </p:nvPr>
        </p:nvSpPr>
        <p:spPr>
          <a:xfrm>
            <a:off x="909638" y="4413250"/>
            <a:ext cx="5143500" cy="4183063"/>
          </a:xfrm>
        </p:spPr>
        <p:txBody>
          <a:bodyPr lIns="93031" tIns="46516" rIns="93031" bIns="46516"/>
          <a:lstStyle/>
          <a:p>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E5861-CD42-4A21-A783-94CDABD3A4D2}" type="slidenum">
              <a:rPr lang="en-US" smtClean="0"/>
              <a:pPr/>
              <a:t>81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6"/>
          <p:cNvSpPr txBox="1">
            <a:spLocks noGrp="1" noChangeArrowheads="1"/>
          </p:cNvSpPr>
          <p:nvPr/>
        </p:nvSpPr>
        <p:spPr bwMode="auto">
          <a:xfrm>
            <a:off x="0" y="8818563"/>
            <a:ext cx="3032125" cy="463550"/>
          </a:xfrm>
          <a:prstGeom prst="rect">
            <a:avLst/>
          </a:prstGeom>
          <a:noFill/>
          <a:ln w="9525">
            <a:noFill/>
            <a:miter lim="800000"/>
            <a:headEnd/>
            <a:tailEnd/>
          </a:ln>
        </p:spPr>
        <p:txBody>
          <a:bodyPr lIns="93031" tIns="46516" rIns="93031" bIns="46516" anchor="b">
            <a:prstTxWarp prst="textNoShape">
              <a:avLst/>
            </a:prstTxWarp>
          </a:bodyPr>
          <a:lstStyle/>
          <a:p>
            <a:pPr defTabSz="930275"/>
            <a:r>
              <a:rPr lang="en-US" sz="1200"/>
              <a:t>Yannis Semertzidis, BNL.   ICHEP02, 31 July 2002</a:t>
            </a:r>
          </a:p>
        </p:txBody>
      </p:sp>
      <p:sp>
        <p:nvSpPr>
          <p:cNvPr id="107523"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31" tIns="46516" rIns="93031" bIns="46516" anchor="b">
            <a:prstTxWarp prst="textNoShape">
              <a:avLst/>
            </a:prstTxWarp>
          </a:bodyPr>
          <a:lstStyle/>
          <a:p>
            <a:pPr algn="r" defTabSz="930275"/>
            <a:fld id="{D8ADDA96-9DF3-3E4E-A7E1-F49BE1776DB0}" type="slidenum">
              <a:rPr lang="en-US" sz="1200"/>
              <a:pPr algn="r" defTabSz="930275"/>
              <a:t>82</a:t>
            </a:fld>
            <a:endParaRPr lang="en-US" sz="1200"/>
          </a:p>
        </p:txBody>
      </p:sp>
      <p:sp>
        <p:nvSpPr>
          <p:cNvPr id="107524" name="Rectangle 2"/>
          <p:cNvSpPr>
            <a:spLocks noGrp="1" noRot="1" noChangeAspect="1" noChangeArrowheads="1" noTextEdit="1"/>
          </p:cNvSpPr>
          <p:nvPr>
            <p:ph type="sldImg"/>
          </p:nvPr>
        </p:nvSpPr>
        <p:spPr>
          <a:xfrm>
            <a:off x="1179513" y="698500"/>
            <a:ext cx="4640262" cy="3479800"/>
          </a:xfrm>
          <a:ln/>
        </p:spPr>
      </p:sp>
      <p:sp>
        <p:nvSpPr>
          <p:cNvPr id="107525" name="Rectangle 3"/>
          <p:cNvSpPr>
            <a:spLocks noGrp="1" noChangeArrowheads="1"/>
          </p:cNvSpPr>
          <p:nvPr>
            <p:ph type="body" idx="1"/>
          </p:nvPr>
        </p:nvSpPr>
        <p:spPr>
          <a:xfrm>
            <a:off x="933450" y="4410075"/>
            <a:ext cx="5130800" cy="4175125"/>
          </a:xfrm>
          <a:noFill/>
          <a:ln/>
        </p:spPr>
        <p:txBody>
          <a:bodyPr lIns="93031" tIns="46516" rIns="93031" bIns="46516"/>
          <a:lstStyle/>
          <a:p>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886711" eaLnBrk="0" hangingPunct="0">
              <a:defRPr sz="3100">
                <a:solidFill>
                  <a:schemeClr val="tx1"/>
                </a:solidFill>
                <a:latin typeface="Arial" charset="0"/>
                <a:cs typeface="Arial" charset="0"/>
              </a:defRPr>
            </a:lvl1pPr>
            <a:lvl2pPr marL="724225" indent="-278548" defTabSz="886711" eaLnBrk="0" hangingPunct="0">
              <a:defRPr sz="3100">
                <a:solidFill>
                  <a:schemeClr val="tx1"/>
                </a:solidFill>
                <a:latin typeface="Arial" charset="0"/>
                <a:cs typeface="Arial" charset="0"/>
              </a:defRPr>
            </a:lvl2pPr>
            <a:lvl3pPr marL="1114192" indent="-222838" defTabSz="886711" eaLnBrk="0" hangingPunct="0">
              <a:defRPr sz="3100">
                <a:solidFill>
                  <a:schemeClr val="tx1"/>
                </a:solidFill>
                <a:latin typeface="Arial" charset="0"/>
                <a:cs typeface="Arial" charset="0"/>
              </a:defRPr>
            </a:lvl3pPr>
            <a:lvl4pPr marL="1559868" indent="-222838" defTabSz="886711" eaLnBrk="0" hangingPunct="0">
              <a:defRPr sz="3100">
                <a:solidFill>
                  <a:schemeClr val="tx1"/>
                </a:solidFill>
                <a:latin typeface="Arial" charset="0"/>
                <a:cs typeface="Arial" charset="0"/>
              </a:defRPr>
            </a:lvl4pPr>
            <a:lvl5pPr marL="2005544" indent="-222838" defTabSz="886711" eaLnBrk="0" hangingPunct="0">
              <a:defRPr sz="3100">
                <a:solidFill>
                  <a:schemeClr val="tx1"/>
                </a:solidFill>
                <a:latin typeface="Arial" charset="0"/>
                <a:cs typeface="Arial" charset="0"/>
              </a:defRPr>
            </a:lvl5pPr>
            <a:lvl6pPr marL="2451221" indent="-222838" defTabSz="886711" eaLnBrk="0" fontAlgn="base" hangingPunct="0">
              <a:spcBef>
                <a:spcPct val="0"/>
              </a:spcBef>
              <a:spcAft>
                <a:spcPct val="0"/>
              </a:spcAft>
              <a:defRPr sz="3100">
                <a:solidFill>
                  <a:schemeClr val="tx1"/>
                </a:solidFill>
                <a:latin typeface="Arial" charset="0"/>
                <a:cs typeface="Arial" charset="0"/>
              </a:defRPr>
            </a:lvl6pPr>
            <a:lvl7pPr marL="2896898" indent="-222838" defTabSz="886711" eaLnBrk="0" fontAlgn="base" hangingPunct="0">
              <a:spcBef>
                <a:spcPct val="0"/>
              </a:spcBef>
              <a:spcAft>
                <a:spcPct val="0"/>
              </a:spcAft>
              <a:defRPr sz="3100">
                <a:solidFill>
                  <a:schemeClr val="tx1"/>
                </a:solidFill>
                <a:latin typeface="Arial" charset="0"/>
                <a:cs typeface="Arial" charset="0"/>
              </a:defRPr>
            </a:lvl7pPr>
            <a:lvl8pPr marL="3342574" indent="-222838" defTabSz="886711" eaLnBrk="0" fontAlgn="base" hangingPunct="0">
              <a:spcBef>
                <a:spcPct val="0"/>
              </a:spcBef>
              <a:spcAft>
                <a:spcPct val="0"/>
              </a:spcAft>
              <a:defRPr sz="3100">
                <a:solidFill>
                  <a:schemeClr val="tx1"/>
                </a:solidFill>
                <a:latin typeface="Arial" charset="0"/>
                <a:cs typeface="Arial" charset="0"/>
              </a:defRPr>
            </a:lvl8pPr>
            <a:lvl9pPr marL="3788251" indent="-222838" defTabSz="886711" eaLnBrk="0" fontAlgn="base" hangingPunct="0">
              <a:spcBef>
                <a:spcPct val="0"/>
              </a:spcBef>
              <a:spcAft>
                <a:spcPct val="0"/>
              </a:spcAft>
              <a:defRPr sz="3100">
                <a:solidFill>
                  <a:schemeClr val="tx1"/>
                </a:solidFill>
                <a:latin typeface="Arial" charset="0"/>
                <a:cs typeface="Arial" charset="0"/>
              </a:defRPr>
            </a:lvl9pPr>
          </a:lstStyle>
          <a:p>
            <a:pPr eaLnBrk="1" hangingPunct="1"/>
            <a:fld id="{E2994B26-100B-4CDD-A6B5-A72E93CD6E6A}" type="slidenum">
              <a:rPr lang="de-DE" sz="1100"/>
              <a:pPr eaLnBrk="1" hangingPunct="1"/>
              <a:t>10</a:t>
            </a:fld>
            <a:endParaRPr lang="de-DE" sz="11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Yannis Semertzidis, BNL.   ICHEP02, 31 July 2002</a:t>
            </a:r>
          </a:p>
        </p:txBody>
      </p:sp>
      <p:sp>
        <p:nvSpPr>
          <p:cNvPr id="164867" name="Rectangle 7"/>
          <p:cNvSpPr>
            <a:spLocks noGrp="1" noChangeArrowheads="1"/>
          </p:cNvSpPr>
          <p:nvPr>
            <p:ph type="sldNum" sz="quarter" idx="5"/>
          </p:nvPr>
        </p:nvSpPr>
        <p:spPr>
          <a:noFill/>
        </p:spPr>
        <p:txBody>
          <a:bodyPr/>
          <a:lstStyle/>
          <a:p>
            <a:fld id="{45465A5E-AC32-C549-98D4-7FF7C15FB00F}" type="slidenum">
              <a:rPr lang="en-US"/>
              <a:pPr/>
              <a:t>11</a:t>
            </a:fld>
            <a:endParaRPr lang="en-US"/>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p:spPr>
        <p:txBody>
          <a:bodyPr/>
          <a:lstStyle/>
          <a:p>
            <a:r>
              <a:rPr lang="en-US">
                <a:ea typeface="ＭＳ Ｐゴシック" charset="-128"/>
                <a:cs typeface="ＭＳ Ｐゴシック" charset="-128"/>
              </a:rPr>
              <a:t>Yannis Semertzidis, BNL.   ICHEP02, 31 July 2002</a:t>
            </a:r>
          </a:p>
        </p:txBody>
      </p:sp>
      <p:sp>
        <p:nvSpPr>
          <p:cNvPr id="171011" name="Rectangle 7"/>
          <p:cNvSpPr>
            <a:spLocks noGrp="1" noChangeArrowheads="1"/>
          </p:cNvSpPr>
          <p:nvPr>
            <p:ph type="sldNum" sz="quarter" idx="5"/>
          </p:nvPr>
        </p:nvSpPr>
        <p:spPr>
          <a:noFill/>
        </p:spPr>
        <p:txBody>
          <a:bodyPr/>
          <a:lstStyle/>
          <a:p>
            <a:fld id="{6A16A9C5-FD25-514B-844A-91AA6CCE91A4}" type="slidenum">
              <a:rPr lang="en-US"/>
              <a:pPr/>
              <a:t>12</a:t>
            </a:fld>
            <a:endParaRPr lang="en-US"/>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
        <p:nvSpPr>
          <p:cNvPr id="102404" name="Slide Number Placeholder 3"/>
          <p:cNvSpPr>
            <a:spLocks noGrp="1"/>
          </p:cNvSpPr>
          <p:nvPr>
            <p:ph type="sldNum" sz="quarter" idx="5"/>
          </p:nvPr>
        </p:nvSpPr>
        <p:spPr>
          <a:noFill/>
        </p:spPr>
        <p:txBody>
          <a:bodyPr/>
          <a:lstStyle/>
          <a:p>
            <a:pPr defTabSz="928908"/>
            <a:fld id="{CAE94374-DA4A-4C11-9E66-BCA55280E55A}" type="slidenum">
              <a:rPr lang="en-US"/>
              <a:pPr defTabSz="928908"/>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6"/>
          <p:cNvSpPr txBox="1">
            <a:spLocks noGrp="1" noChangeArrowheads="1"/>
          </p:cNvSpPr>
          <p:nvPr/>
        </p:nvSpPr>
        <p:spPr bwMode="auto">
          <a:xfrm>
            <a:off x="0" y="8818563"/>
            <a:ext cx="3032125" cy="463550"/>
          </a:xfrm>
          <a:prstGeom prst="rect">
            <a:avLst/>
          </a:prstGeom>
          <a:noFill/>
          <a:ln w="9525">
            <a:noFill/>
            <a:miter lim="800000"/>
            <a:headEnd/>
            <a:tailEnd/>
          </a:ln>
        </p:spPr>
        <p:txBody>
          <a:bodyPr lIns="93031" tIns="46516" rIns="93031" bIns="46516" anchor="b"/>
          <a:lstStyle/>
          <a:p>
            <a:pPr defTabSz="930275"/>
            <a:r>
              <a:rPr lang="en-US" sz="1200"/>
              <a:t>Yannis Semertzidis, BNL.   ICHEP02, 31 July 2002</a:t>
            </a:r>
          </a:p>
        </p:txBody>
      </p:sp>
      <p:sp>
        <p:nvSpPr>
          <p:cNvPr id="31747" name="Rectangle 7"/>
          <p:cNvSpPr txBox="1">
            <a:spLocks noGrp="1" noChangeArrowheads="1"/>
          </p:cNvSpPr>
          <p:nvPr/>
        </p:nvSpPr>
        <p:spPr bwMode="auto">
          <a:xfrm>
            <a:off x="3963988" y="8818563"/>
            <a:ext cx="3032125" cy="463550"/>
          </a:xfrm>
          <a:prstGeom prst="rect">
            <a:avLst/>
          </a:prstGeom>
          <a:noFill/>
          <a:ln w="9525">
            <a:noFill/>
            <a:miter lim="800000"/>
            <a:headEnd/>
            <a:tailEnd/>
          </a:ln>
        </p:spPr>
        <p:txBody>
          <a:bodyPr lIns="93031" tIns="46516" rIns="93031" bIns="46516" anchor="b"/>
          <a:lstStyle/>
          <a:p>
            <a:pPr algn="r" defTabSz="930275"/>
            <a:fld id="{9244092C-DA25-4621-AFB0-BA1ADD510AD9}" type="slidenum">
              <a:rPr lang="en-US" sz="1200"/>
              <a:pPr algn="r" defTabSz="930275"/>
              <a:t>14</a:t>
            </a:fld>
            <a:endParaRPr lang="en-US" sz="120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lIns="93031" tIns="46516" rIns="93031" bIns="46516"/>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DE3181-2873-4EFA-9A8D-DE596F110D1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2CB4E5-99FA-4C65-BEB8-664F220988B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D8AA48-6534-4B89-8415-EF356A1AFAE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719EECD-2211-4EB8-ADBC-1EFD41F6342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8CB4A202-54A7-43DA-8AE7-F4590411B3E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75D4048-37E2-4DED-BA77-41D46EF55FB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C095AD-523F-418B-9096-4E4F3DE2958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49C4672-1B74-4225-BA98-54B53073A9E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7EE6C2-E342-4CF2-8DB7-C722BC1ECCC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fld id="{15F89D93-D3DB-4731-B324-D0DFEFFFAB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CDB356-0B88-4BC1-B268-E69530B25FC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38585E-51C8-47F9-9DCA-A245C20778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2DE2EC-2BE7-4186-97AA-15FCD306DAD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6B2F888-0773-411E-9034-ED1F55FE7F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6BEE997-9631-4443-81C7-5761CCA4C7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69A7C47-4568-48B4-91AC-2873BD25F8D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D7CF2E-623E-44BA-9268-DAEC0929C72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3AC858F-C0ED-40ED-A6D4-8E03301A48D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7"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07"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0A6451-48C2-4007-9B8F-D8A1B566CA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3.png"/><Relationship Id="rId5" Type="http://schemas.openxmlformats.org/officeDocument/2006/relationships/oleObject" Target="../embeddings/Microsoft_Equation5.bin"/><Relationship Id="rId6" Type="http://schemas.openxmlformats.org/officeDocument/2006/relationships/oleObject" Target="../embeddings/Microsoft_Equation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9.bin"/><Relationship Id="rId5" Type="http://schemas.openxmlformats.org/officeDocument/2006/relationships/image" Target="../media/image35.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Microsoft_Equation14.bin"/><Relationship Id="rId12" Type="http://schemas.openxmlformats.org/officeDocument/2006/relationships/oleObject" Target="../embeddings/Microsoft_Equation15.bin"/><Relationship Id="rId13" Type="http://schemas.openxmlformats.org/officeDocument/2006/relationships/oleObject" Target="../embeddings/Microsoft_Equation16.bin"/><Relationship Id="rId14" Type="http://schemas.openxmlformats.org/officeDocument/2006/relationships/oleObject" Target="../embeddings/Microsoft_Equation17.bin"/><Relationship Id="rId15" Type="http://schemas.openxmlformats.org/officeDocument/2006/relationships/oleObject" Target="../embeddings/Microsoft_Equation18.bin"/><Relationship Id="rId16" Type="http://schemas.openxmlformats.org/officeDocument/2006/relationships/oleObject" Target="../embeddings/Microsoft_Equation19.bin"/><Relationship Id="rId17" Type="http://schemas.openxmlformats.org/officeDocument/2006/relationships/oleObject" Target="../embeddings/Microsoft_Equation20.bin"/><Relationship Id="rId18" Type="http://schemas.openxmlformats.org/officeDocument/2006/relationships/oleObject" Target="../embeddings/Microsoft_Equation21.bin"/><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18.xml"/><Relationship Id="rId4" Type="http://schemas.openxmlformats.org/officeDocument/2006/relationships/oleObject" Target="../embeddings/Microsoft_Equation7.bin"/><Relationship Id="rId5" Type="http://schemas.openxmlformats.org/officeDocument/2006/relationships/oleObject" Target="../embeddings/Microsoft_Equation8.bin"/><Relationship Id="rId6" Type="http://schemas.openxmlformats.org/officeDocument/2006/relationships/oleObject" Target="../embeddings/Microsoft_Equation9.bin"/><Relationship Id="rId7" Type="http://schemas.openxmlformats.org/officeDocument/2006/relationships/oleObject" Target="../embeddings/Microsoft_Equation10.bin"/><Relationship Id="rId8" Type="http://schemas.openxmlformats.org/officeDocument/2006/relationships/oleObject" Target="../embeddings/Microsoft_Equation11.bin"/><Relationship Id="rId9" Type="http://schemas.openxmlformats.org/officeDocument/2006/relationships/oleObject" Target="../embeddings/Microsoft_Equation12.bin"/><Relationship Id="rId10" Type="http://schemas.openxmlformats.org/officeDocument/2006/relationships/oleObject" Target="../embeddings/Microsoft_Equation1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quation22.bin"/><Relationship Id="rId5" Type="http://schemas.openxmlformats.org/officeDocument/2006/relationships/oleObject" Target="../embeddings/oleObject10.bin"/><Relationship Id="rId6" Type="http://schemas.openxmlformats.org/officeDocument/2006/relationships/oleObject" Target="../embeddings/oleObject11.bin"/><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5.png"/><Relationship Id="rId5" Type="http://schemas.openxmlformats.org/officeDocument/2006/relationships/oleObject" Target="../embeddings/Microsoft_Equation23.bin"/><Relationship Id="rId6" Type="http://schemas.openxmlformats.org/officeDocument/2006/relationships/oleObject" Target="../embeddings/Microsoft_Equation24.bin"/><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oleObject" Target="../embeddings/Microsoft_Equation25.bin"/><Relationship Id="rId7" Type="http://schemas.openxmlformats.org/officeDocument/2006/relationships/oleObject" Target="../embeddings/Microsoft_Equation26.bin"/><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2.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8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83.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4.wmf"/></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3.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Microsoft_Equation27.bin"/><Relationship Id="rId5" Type="http://schemas.openxmlformats.org/officeDocument/2006/relationships/oleObject" Target="../embeddings/Microsoft_Equation28.bin"/><Relationship Id="rId6" Type="http://schemas.openxmlformats.org/officeDocument/2006/relationships/oleObject" Target="../embeddings/Microsoft_Equation29.bin"/><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Microsoft_Equation30.bin"/><Relationship Id="rId5" Type="http://schemas.openxmlformats.org/officeDocument/2006/relationships/oleObject" Target="../embeddings/Microsoft_Equation31.bin"/><Relationship Id="rId6" Type="http://schemas.openxmlformats.org/officeDocument/2006/relationships/oleObject" Target="../embeddings/Microsoft_Equation32.bin"/><Relationship Id="rId7" Type="http://schemas.openxmlformats.org/officeDocument/2006/relationships/oleObject" Target="../embeddings/oleObject14.bin"/><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9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Subtitle 2"/>
          <p:cNvSpPr>
            <a:spLocks noGrp="1"/>
          </p:cNvSpPr>
          <p:nvPr>
            <p:ph type="subTitle" idx="1"/>
          </p:nvPr>
        </p:nvSpPr>
        <p:spPr>
          <a:xfrm>
            <a:off x="-1" y="2705100"/>
            <a:ext cx="9144001" cy="3949700"/>
          </a:xfrm>
        </p:spPr>
        <p:txBody>
          <a:bodyPr/>
          <a:lstStyle/>
          <a:p>
            <a:pPr algn="l">
              <a:lnSpc>
                <a:spcPct val="90000"/>
              </a:lnSpc>
              <a:buFont typeface="Arial"/>
              <a:buChar char="•"/>
            </a:pPr>
            <a:r>
              <a:rPr lang="en-US" dirty="0" smtClean="0">
                <a:solidFill>
                  <a:srgbClr val="0000FF"/>
                </a:solidFill>
                <a:ea typeface="ＭＳ Ｐゴシック" pitchFamily="34" charset="-128"/>
                <a:sym typeface="Symbol" pitchFamily="18" charset="2"/>
              </a:rPr>
              <a:t> </a:t>
            </a:r>
            <a:r>
              <a:rPr lang="en-US" dirty="0" smtClean="0">
                <a:solidFill>
                  <a:srgbClr val="FF0000"/>
                </a:solidFill>
                <a:ea typeface="ＭＳ Ｐゴシック" pitchFamily="34" charset="-128"/>
                <a:sym typeface="Symbol" pitchFamily="18" charset="2"/>
              </a:rPr>
              <a:t> </a:t>
            </a:r>
            <a:r>
              <a:rPr lang="en-US" dirty="0" smtClean="0">
                <a:solidFill>
                  <a:srgbClr val="0000FF"/>
                </a:solidFill>
                <a:ea typeface="ＭＳ Ｐゴシック" pitchFamily="34" charset="-128"/>
                <a:sym typeface="Symbol" pitchFamily="18" charset="2"/>
              </a:rPr>
              <a:t>Goal: 10</a:t>
            </a:r>
            <a:r>
              <a:rPr lang="en-US" baseline="30000" dirty="0" smtClean="0">
                <a:solidFill>
                  <a:srgbClr val="0000FF"/>
                </a:solidFill>
                <a:ea typeface="ＭＳ Ｐゴシック" pitchFamily="34" charset="-128"/>
                <a:sym typeface="Symbol" pitchFamily="18" charset="2"/>
              </a:rPr>
              <a:t>-29</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 and with an upgrade (stochastic cooling,…) </a:t>
            </a:r>
            <a:r>
              <a:rPr lang="en-US" dirty="0" smtClean="0">
                <a:solidFill>
                  <a:srgbClr val="0000FF"/>
                </a:solidFill>
                <a:ea typeface="ＭＳ Ｐゴシック" pitchFamily="34" charset="-128"/>
                <a:sym typeface="Wingdings"/>
              </a:rPr>
              <a:t>can reach</a:t>
            </a:r>
            <a:r>
              <a:rPr lang="en-US" dirty="0" smtClean="0">
                <a:solidFill>
                  <a:srgbClr val="0000FF"/>
                </a:solidFill>
                <a:ea typeface="ＭＳ Ｐゴシック" pitchFamily="34" charset="-128"/>
                <a:sym typeface="Symbol" pitchFamily="18" charset="2"/>
              </a:rPr>
              <a:t> 10</a:t>
            </a:r>
            <a:r>
              <a:rPr lang="en-US" baseline="30000" dirty="0" smtClean="0">
                <a:solidFill>
                  <a:srgbClr val="0000FF"/>
                </a:solidFill>
                <a:ea typeface="ＭＳ Ｐゴシック" pitchFamily="34" charset="-128"/>
                <a:sym typeface="Symbol" pitchFamily="18" charset="2"/>
              </a:rPr>
              <a:t>-30</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a:t>
            </a:r>
          </a:p>
          <a:p>
            <a:pPr algn="l">
              <a:lnSpc>
                <a:spcPct val="90000"/>
              </a:lnSpc>
              <a:buFont typeface="Arial"/>
              <a:buChar char="•"/>
            </a:pPr>
            <a:endParaRPr lang="en-US" dirty="0" smtClean="0">
              <a:solidFill>
                <a:srgbClr val="FF0000"/>
              </a:solidFill>
              <a:ea typeface="ＭＳ Ｐゴシック" pitchFamily="34" charset="-128"/>
              <a:sym typeface="Symbol" pitchFamily="18" charset="2"/>
            </a:endParaRPr>
          </a:p>
          <a:p>
            <a:pPr algn="l">
              <a:lnSpc>
                <a:spcPct val="90000"/>
              </a:lnSpc>
              <a:buFont typeface="Arial"/>
              <a:buChar char="•"/>
            </a:pPr>
            <a:r>
              <a:rPr lang="en-US" dirty="0" smtClean="0">
                <a:solidFill>
                  <a:srgbClr val="FF0000"/>
                </a:solidFill>
                <a:ea typeface="ＭＳ Ｐゴシック" pitchFamily="34" charset="-128"/>
                <a:sym typeface="Symbol" pitchFamily="18" charset="2"/>
              </a:rPr>
              <a:t>  R&amp;D: 1) SQUID-based BPMs, 2) Polarimeter, 3) Precision tracking/SCT, 4) E-field tests</a:t>
            </a:r>
          </a:p>
          <a:p>
            <a:pPr algn="l">
              <a:lnSpc>
                <a:spcPct val="90000"/>
              </a:lnSpc>
              <a:buFont typeface="Arial"/>
              <a:buChar char="•"/>
            </a:pPr>
            <a:endParaRPr lang="en-US" dirty="0" smtClean="0">
              <a:solidFill>
                <a:srgbClr val="FF0000"/>
              </a:solidFill>
              <a:ea typeface="ＭＳ Ｐゴシック" pitchFamily="34" charset="-128"/>
              <a:sym typeface="Symbol" pitchFamily="18" charset="2"/>
            </a:endParaRPr>
          </a:p>
          <a:p>
            <a:pPr algn="l">
              <a:lnSpc>
                <a:spcPct val="90000"/>
              </a:lnSpc>
              <a:buFont typeface="Arial"/>
              <a:buChar char="•"/>
            </a:pPr>
            <a:r>
              <a:rPr lang="en-US" dirty="0" smtClean="0">
                <a:solidFill>
                  <a:srgbClr val="0000FF"/>
                </a:solidFill>
                <a:ea typeface="ＭＳ Ｐゴシック" pitchFamily="34" charset="-128"/>
                <a:sym typeface="Symbol" pitchFamily="18" charset="2"/>
              </a:rPr>
              <a:t>  Staging: &lt;10</a:t>
            </a:r>
            <a:r>
              <a:rPr lang="en-US" baseline="30000" dirty="0" smtClean="0">
                <a:solidFill>
                  <a:srgbClr val="0000FF"/>
                </a:solidFill>
                <a:ea typeface="ＭＳ Ｐゴシック" pitchFamily="34" charset="-128"/>
                <a:sym typeface="Symbol" pitchFamily="18" charset="2"/>
              </a:rPr>
              <a:t>-27</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 &lt;10</a:t>
            </a:r>
            <a:r>
              <a:rPr lang="en-US" baseline="30000" dirty="0" smtClean="0">
                <a:solidFill>
                  <a:srgbClr val="0000FF"/>
                </a:solidFill>
                <a:ea typeface="ＭＳ Ｐゴシック" pitchFamily="34" charset="-128"/>
                <a:sym typeface="Symbol" pitchFamily="18" charset="2"/>
              </a:rPr>
              <a:t>-29</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 &lt;10</a:t>
            </a:r>
            <a:r>
              <a:rPr lang="en-US" baseline="30000" dirty="0" smtClean="0">
                <a:solidFill>
                  <a:srgbClr val="0000FF"/>
                </a:solidFill>
                <a:ea typeface="ＭＳ Ｐゴシック" pitchFamily="34" charset="-128"/>
                <a:sym typeface="Symbol" pitchFamily="18" charset="2"/>
              </a:rPr>
              <a:t>-30</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a:t>
            </a:r>
            <a:endParaRPr lang="en-US" dirty="0" smtClean="0">
              <a:solidFill>
                <a:srgbClr val="FF0000"/>
              </a:solidFill>
              <a:ea typeface="ＭＳ Ｐゴシック" pitchFamily="34" charset="-128"/>
              <a:sym typeface="Symbol" pitchFamily="18" charset="2"/>
            </a:endParaRPr>
          </a:p>
          <a:p>
            <a:pPr algn="l">
              <a:lnSpc>
                <a:spcPct val="90000"/>
              </a:lnSpc>
            </a:pPr>
            <a:endParaRPr lang="en-US" dirty="0" smtClean="0">
              <a:solidFill>
                <a:srgbClr val="FF0000"/>
              </a:solidFill>
              <a:ea typeface="ＭＳ Ｐゴシック" pitchFamily="34" charset="-128"/>
              <a:sym typeface="Symbol" pitchFamily="18" charset="2"/>
            </a:endParaRPr>
          </a:p>
          <a:p>
            <a:pPr algn="l">
              <a:lnSpc>
                <a:spcPct val="90000"/>
              </a:lnSpc>
              <a:buFont typeface="Arial"/>
              <a:buChar char="•"/>
            </a:pPr>
            <a:endParaRPr lang="en-US" dirty="0" smtClean="0">
              <a:solidFill>
                <a:srgbClr val="FF0000"/>
              </a:solidFill>
              <a:ea typeface="ＭＳ Ｐゴシック" pitchFamily="34" charset="-128"/>
              <a:sym typeface="Symbol" pitchFamily="18" charset="2"/>
            </a:endParaRPr>
          </a:p>
          <a:p>
            <a:pPr algn="l">
              <a:lnSpc>
                <a:spcPct val="90000"/>
              </a:lnSpc>
              <a:buFont typeface="Arial"/>
              <a:buChar char="•"/>
            </a:pPr>
            <a:endParaRPr lang="en-US" dirty="0" smtClean="0">
              <a:solidFill>
                <a:srgbClr val="FF0000"/>
              </a:solidFill>
              <a:ea typeface="ＭＳ Ｐゴシック" pitchFamily="34" charset="-128"/>
              <a:sym typeface="Symbol" pitchFamily="18" charset="2"/>
            </a:endParaRPr>
          </a:p>
          <a:p>
            <a:pPr algn="l">
              <a:lnSpc>
                <a:spcPct val="90000"/>
              </a:lnSpc>
            </a:pPr>
            <a:endParaRPr lang="en-US" dirty="0" smtClean="0">
              <a:solidFill>
                <a:srgbClr val="FF0000"/>
              </a:solidFill>
              <a:ea typeface="ＭＳ Ｐゴシック" pitchFamily="34" charset="-128"/>
              <a:sym typeface="Symbol" pitchFamily="18" charset="2"/>
            </a:endParaRPr>
          </a:p>
        </p:txBody>
      </p:sp>
      <p:sp>
        <p:nvSpPr>
          <p:cNvPr id="2" name="Text Box 4"/>
          <p:cNvSpPr txBox="1">
            <a:spLocks noChangeArrowheads="1"/>
          </p:cNvSpPr>
          <p:nvPr/>
        </p:nvSpPr>
        <p:spPr bwMode="auto">
          <a:xfrm>
            <a:off x="3632200" y="0"/>
            <a:ext cx="5511800" cy="646331"/>
          </a:xfrm>
          <a:prstGeom prst="rect">
            <a:avLst/>
          </a:prstGeom>
          <a:noFill/>
          <a:ln w="9525">
            <a:noFill/>
            <a:miter lim="800000"/>
            <a:headEnd/>
            <a:tailEnd/>
          </a:ln>
        </p:spPr>
        <p:txBody>
          <a:bodyPr wrap="square">
            <a:spAutoFit/>
          </a:bodyPr>
          <a:lstStyle/>
          <a:p>
            <a:pPr algn="r"/>
            <a:r>
              <a:rPr lang="el-GR" dirty="0" smtClean="0"/>
              <a:t>  </a:t>
            </a:r>
            <a:r>
              <a:rPr lang="en-US" dirty="0" smtClean="0">
                <a:solidFill>
                  <a:srgbClr val="FF0000"/>
                </a:solidFill>
              </a:rPr>
              <a:t>Snowmass on the Mississippi</a:t>
            </a:r>
          </a:p>
          <a:p>
            <a:pPr algn="r"/>
            <a:r>
              <a:rPr lang="en-US" dirty="0" smtClean="0">
                <a:solidFill>
                  <a:srgbClr val="FF0000"/>
                </a:solidFill>
              </a:rPr>
              <a:t>Minneapolis, July 31, 2013</a:t>
            </a:r>
            <a:endParaRPr lang="en-US" dirty="0">
              <a:solidFill>
                <a:srgbClr val="FF0000"/>
              </a:solidFill>
            </a:endParaRPr>
          </a:p>
        </p:txBody>
      </p:sp>
      <p:sp>
        <p:nvSpPr>
          <p:cNvPr id="22533" name="Title 1"/>
          <p:cNvSpPr>
            <a:spLocks noGrp="1"/>
          </p:cNvSpPr>
          <p:nvPr>
            <p:ph type="ctrTitle"/>
          </p:nvPr>
        </p:nvSpPr>
        <p:spPr>
          <a:xfrm>
            <a:off x="0" y="558800"/>
            <a:ext cx="9144000" cy="2120900"/>
          </a:xfrm>
        </p:spPr>
        <p:txBody>
          <a:bodyPr/>
          <a:lstStyle/>
          <a:p>
            <a:r>
              <a:rPr lang="en-US" dirty="0" smtClean="0">
                <a:solidFill>
                  <a:srgbClr val="FF0000"/>
                </a:solidFill>
                <a:ea typeface="ＭＳ Ｐゴシック" pitchFamily="34" charset="-128"/>
              </a:rPr>
              <a:t>Intro to Storage Ring EDMs and proton EDM experiment </a:t>
            </a:r>
            <a:br>
              <a:rPr lang="en-US" dirty="0" smtClean="0">
                <a:solidFill>
                  <a:srgbClr val="FF0000"/>
                </a:solidFill>
                <a:ea typeface="ＭＳ Ｐゴシック" pitchFamily="34" charset="-128"/>
              </a:rPr>
            </a:br>
            <a:r>
              <a:rPr lang="en-US" sz="3200" dirty="0" smtClean="0">
                <a:solidFill>
                  <a:srgbClr val="0000FF"/>
                </a:solidFill>
                <a:ea typeface="ＭＳ Ｐゴシック" pitchFamily="34" charset="-128"/>
              </a:rPr>
              <a:t>Yannis Semertzidis, BNL</a:t>
            </a:r>
            <a:endParaRPr lang="en-US" dirty="0" smtClean="0">
              <a:solidFill>
                <a:srgbClr val="0000FF"/>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5"/>
          <p:cNvSpPr txBox="1">
            <a:spLocks noChangeArrowheads="1"/>
          </p:cNvSpPr>
          <p:nvPr/>
        </p:nvSpPr>
        <p:spPr bwMode="auto">
          <a:xfrm>
            <a:off x="1258888" y="6092974"/>
            <a:ext cx="7273552" cy="360362"/>
          </a:xfrm>
          <a:prstGeom prst="rect">
            <a:avLst/>
          </a:prstGeom>
          <a:solidFill>
            <a:srgbClr val="C00000">
              <a:alpha val="74901"/>
            </a:srgb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20000"/>
              </a:spcBef>
              <a:buClr>
                <a:srgbClr val="009EE0"/>
              </a:buClr>
            </a:pPr>
            <a:r>
              <a:rPr lang="de-DE" sz="2000" b="1" dirty="0">
                <a:solidFill>
                  <a:schemeClr val="bg1"/>
                </a:solidFill>
              </a:rPr>
              <a:t>G. </a:t>
            </a:r>
            <a:r>
              <a:rPr lang="de-DE" sz="2000" b="1" dirty="0" err="1">
                <a:solidFill>
                  <a:schemeClr val="bg1"/>
                </a:solidFill>
              </a:rPr>
              <a:t>Isidori</a:t>
            </a:r>
            <a:r>
              <a:rPr lang="de-DE" sz="2000" b="1" dirty="0">
                <a:solidFill>
                  <a:schemeClr val="bg1"/>
                </a:solidFill>
              </a:rPr>
              <a:t> </a:t>
            </a:r>
            <a:r>
              <a:rPr lang="de-DE" sz="2000" dirty="0" err="1">
                <a:solidFill>
                  <a:schemeClr val="bg1"/>
                </a:solidFill>
              </a:rPr>
              <a:t>at</a:t>
            </a:r>
            <a:r>
              <a:rPr lang="de-DE" sz="2000" dirty="0">
                <a:solidFill>
                  <a:schemeClr val="bg1"/>
                </a:solidFill>
              </a:rPr>
              <a:t> ESPP Open Symposium, </a:t>
            </a:r>
            <a:r>
              <a:rPr lang="de-DE" sz="2000" dirty="0" err="1">
                <a:solidFill>
                  <a:schemeClr val="bg1"/>
                </a:solidFill>
              </a:rPr>
              <a:t>Cracow</a:t>
            </a:r>
            <a:r>
              <a:rPr lang="de-DE" sz="2000" dirty="0">
                <a:solidFill>
                  <a:schemeClr val="bg1"/>
                </a:solidFill>
              </a:rPr>
              <a:t> (Sept. 2012)   </a:t>
            </a:r>
          </a:p>
        </p:txBody>
      </p:sp>
      <p:sp>
        <p:nvSpPr>
          <p:cNvPr id="37891" name="Rectangle 2"/>
          <p:cNvSpPr>
            <a:spLocks noGrp="1" noChangeArrowheads="1"/>
          </p:cNvSpPr>
          <p:nvPr>
            <p:ph type="title"/>
          </p:nvPr>
        </p:nvSpPr>
        <p:spPr>
          <a:xfrm>
            <a:off x="467544" y="44574"/>
            <a:ext cx="7772400" cy="684126"/>
          </a:xfrm>
          <a:noFill/>
        </p:spPr>
        <p:txBody>
          <a:bodyPr/>
          <a:lstStyle/>
          <a:p>
            <a:pPr eaLnBrk="1" hangingPunct="1"/>
            <a:r>
              <a:rPr lang="de-DE" dirty="0" err="1">
                <a:solidFill>
                  <a:srgbClr val="006666"/>
                </a:solidFill>
              </a:rPr>
              <a:t>Physics</a:t>
            </a:r>
            <a:r>
              <a:rPr lang="de-DE" dirty="0">
                <a:solidFill>
                  <a:srgbClr val="006666"/>
                </a:solidFill>
              </a:rPr>
              <a:t>: </a:t>
            </a:r>
            <a:r>
              <a:rPr lang="de-DE" dirty="0">
                <a:solidFill>
                  <a:srgbClr val="C00000"/>
                </a:solidFill>
              </a:rPr>
              <a:t>Potential </a:t>
            </a:r>
            <a:r>
              <a:rPr lang="de-DE" dirty="0" err="1">
                <a:solidFill>
                  <a:srgbClr val="C00000"/>
                </a:solidFill>
              </a:rPr>
              <a:t>of</a:t>
            </a:r>
            <a:r>
              <a:rPr lang="de-DE" dirty="0">
                <a:solidFill>
                  <a:srgbClr val="C00000"/>
                </a:solidFill>
              </a:rPr>
              <a:t> EDMs</a:t>
            </a:r>
            <a:endParaRPr lang="de-DE" dirty="0" smtClean="0">
              <a:solidFill>
                <a:srgbClr val="C00000"/>
              </a:solidFill>
            </a:endParaRPr>
          </a:p>
        </p:txBody>
      </p:sp>
      <p:pic>
        <p:nvPicPr>
          <p:cNvPr id="10" name="Picture 2"/>
          <p:cNvPicPr>
            <a:picLocks noChangeAspect="1" noChangeArrowheads="1"/>
          </p:cNvPicPr>
          <p:nvPr/>
        </p:nvPicPr>
        <p:blipFill>
          <a:blip r:embed="rId3"/>
          <a:srcRect/>
          <a:stretch>
            <a:fillRect/>
          </a:stretch>
        </p:blipFill>
        <p:spPr bwMode="auto">
          <a:xfrm>
            <a:off x="1194592" y="693276"/>
            <a:ext cx="6977808" cy="5220000"/>
          </a:xfrm>
          <a:prstGeom prst="rect">
            <a:avLst/>
          </a:prstGeom>
          <a:ln>
            <a:noFill/>
          </a:ln>
          <a:effectLst>
            <a:outerShdw blurRad="292100" dist="139700" dir="2700000" algn="tl" rotWithShape="0">
              <a:srgbClr val="333333">
                <a:alpha val="65000"/>
              </a:srgbClr>
            </a:outerShdw>
          </a:effectLst>
          <a:extLst/>
        </p:spPr>
      </p:pic>
      <p:sp>
        <p:nvSpPr>
          <p:cNvPr id="4" name="Foliennummernplatzhalter 3"/>
          <p:cNvSpPr>
            <a:spLocks noGrp="1"/>
          </p:cNvSpPr>
          <p:nvPr>
            <p:ph type="sldNum" sz="quarter" idx="12"/>
          </p:nvPr>
        </p:nvSpPr>
        <p:spPr/>
        <p:txBody>
          <a:bodyPr/>
          <a:lstStyle/>
          <a:p>
            <a:fld id="{C1B7C8C8-98E1-4AA1-9790-A76A83605039}" type="slidenum">
              <a:rPr lang="en-US" smtClean="0"/>
              <a:pPr/>
              <a:t>10</a:t>
            </a:fld>
            <a:endParaRPr lang="en-US"/>
          </a:p>
        </p:txBody>
      </p:sp>
      <p:cxnSp>
        <p:nvCxnSpPr>
          <p:cNvPr id="8" name="Gerade Verbindung 7"/>
          <p:cNvCxnSpPr/>
          <p:nvPr/>
        </p:nvCxnSpPr>
        <p:spPr bwMode="auto">
          <a:xfrm>
            <a:off x="1799692" y="2816932"/>
            <a:ext cx="5724000" cy="0"/>
          </a:xfrm>
          <a:prstGeom prst="line">
            <a:avLst/>
          </a:prstGeom>
          <a:noFill/>
          <a:ln w="19050" cap="flat" cmpd="sng" algn="ctr">
            <a:solidFill>
              <a:srgbClr val="FF0000"/>
            </a:solidFill>
            <a:prstDash val="solid"/>
            <a:round/>
            <a:headEnd type="none" w="med" len="med"/>
            <a:tailEnd type="none" w="med" len="med"/>
          </a:ln>
          <a:effectLst/>
        </p:spPr>
      </p:cxnSp>
      <p:cxnSp>
        <p:nvCxnSpPr>
          <p:cNvPr id="9" name="Gerade Verbindung 8"/>
          <p:cNvCxnSpPr/>
          <p:nvPr/>
        </p:nvCxnSpPr>
        <p:spPr bwMode="auto">
          <a:xfrm>
            <a:off x="1763688" y="3212976"/>
            <a:ext cx="2268000" cy="0"/>
          </a:xfrm>
          <a:prstGeom prst="line">
            <a:avLst/>
          </a:prstGeom>
          <a:noFill/>
          <a:ln w="19050" cap="flat" cmpd="sng" algn="ctr">
            <a:solidFill>
              <a:srgbClr val="FF0000"/>
            </a:solidFill>
            <a:prstDash val="solid"/>
            <a:round/>
            <a:headEnd type="none" w="med" len="med"/>
            <a:tailEnd type="none" w="med" len="med"/>
          </a:ln>
          <a:effectLst/>
        </p:spPr>
      </p:cxnSp>
      <p:cxnSp>
        <p:nvCxnSpPr>
          <p:cNvPr id="11" name="Gerade Verbindung 10"/>
          <p:cNvCxnSpPr/>
          <p:nvPr/>
        </p:nvCxnSpPr>
        <p:spPr bwMode="auto">
          <a:xfrm>
            <a:off x="1799692" y="3429000"/>
            <a:ext cx="1008000" cy="0"/>
          </a:xfrm>
          <a:prstGeom prst="line">
            <a:avLst/>
          </a:prstGeom>
          <a:noFill/>
          <a:ln w="19050" cap="flat" cmpd="sng" algn="ctr">
            <a:solidFill>
              <a:srgbClr val="FF0000"/>
            </a:solidFill>
            <a:prstDash val="solid"/>
            <a:round/>
            <a:headEnd type="none" w="med" len="med"/>
            <a:tailEnd type="none" w="med" len="med"/>
          </a:ln>
          <a:effectLst/>
        </p:spPr>
      </p:cxnSp>
      <p:cxnSp>
        <p:nvCxnSpPr>
          <p:cNvPr id="12" name="Gerade Verbindung 11"/>
          <p:cNvCxnSpPr/>
          <p:nvPr/>
        </p:nvCxnSpPr>
        <p:spPr bwMode="auto">
          <a:xfrm>
            <a:off x="1763688" y="3897052"/>
            <a:ext cx="2052000" cy="0"/>
          </a:xfrm>
          <a:prstGeom prst="line">
            <a:avLst/>
          </a:prstGeom>
          <a:noFill/>
          <a:ln w="19050" cap="flat" cmpd="sng" algn="ctr">
            <a:solidFill>
              <a:srgbClr val="FF0000"/>
            </a:solidFill>
            <a:prstDash val="solid"/>
            <a:round/>
            <a:headEnd type="none" w="med" len="med"/>
            <a:tailEnd type="none" w="med" len="med"/>
          </a:ln>
          <a:effectLst/>
        </p:spPr>
      </p:cxnSp>
      <p:cxnSp>
        <p:nvCxnSpPr>
          <p:cNvPr id="13" name="Gerade Verbindung 12"/>
          <p:cNvCxnSpPr/>
          <p:nvPr/>
        </p:nvCxnSpPr>
        <p:spPr bwMode="auto">
          <a:xfrm>
            <a:off x="1763688" y="4113076"/>
            <a:ext cx="2052000" cy="0"/>
          </a:xfrm>
          <a:prstGeom prst="line">
            <a:avLst/>
          </a:prstGeom>
          <a:noFill/>
          <a:ln w="19050" cap="flat" cmpd="sng" algn="ctr">
            <a:solidFill>
              <a:srgbClr val="FF0000"/>
            </a:solidFill>
            <a:prstDash val="solid"/>
            <a:round/>
            <a:headEnd type="none" w="med" len="med"/>
            <a:tailEnd type="none" w="med" len="med"/>
          </a:ln>
          <a:effectLst/>
        </p:spPr>
      </p:cxnSp>
      <p:cxnSp>
        <p:nvCxnSpPr>
          <p:cNvPr id="14" name="Gerade Verbindung 13"/>
          <p:cNvCxnSpPr/>
          <p:nvPr/>
        </p:nvCxnSpPr>
        <p:spPr bwMode="auto">
          <a:xfrm>
            <a:off x="1763688" y="4329100"/>
            <a:ext cx="540000" cy="0"/>
          </a:xfrm>
          <a:prstGeom prst="line">
            <a:avLst/>
          </a:prstGeom>
          <a:noFill/>
          <a:ln w="19050" cap="flat" cmpd="sng" algn="ctr">
            <a:solidFill>
              <a:srgbClr val="FF0000"/>
            </a:solidFill>
            <a:prstDash val="solid"/>
            <a:round/>
            <a:headEnd type="none" w="med" len="med"/>
            <a:tailEnd type="none" w="med" len="med"/>
          </a:ln>
          <a:effectLst/>
        </p:spPr>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618621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z="3600" b="1" u="sng">
                <a:solidFill>
                  <a:srgbClr val="000099"/>
                </a:solidFill>
                <a:ea typeface="ＭＳ Ｐゴシック" charset="-128"/>
                <a:cs typeface="ＭＳ Ｐゴシック" charset="-128"/>
              </a:rPr>
              <a:t>For particles with intrinsic</a:t>
            </a:r>
            <a:br>
              <a:rPr lang="en-US" sz="3600" b="1" u="sng">
                <a:solidFill>
                  <a:srgbClr val="000099"/>
                </a:solidFill>
                <a:ea typeface="ＭＳ Ｐゴシック" charset="-128"/>
                <a:cs typeface="ＭＳ Ｐゴシック" charset="-128"/>
              </a:rPr>
            </a:br>
            <a:r>
              <a:rPr lang="en-US" sz="3600" b="1" u="sng">
                <a:solidFill>
                  <a:srgbClr val="000099"/>
                </a:solidFill>
                <a:ea typeface="ＭＳ Ｐゴシック" charset="-128"/>
                <a:cs typeface="ＭＳ Ｐゴシック" charset="-128"/>
              </a:rPr>
              <a:t>angular momentum (spin S):</a:t>
            </a:r>
            <a:r>
              <a:rPr lang="en-US" sz="2400" b="1">
                <a:solidFill>
                  <a:srgbClr val="000099"/>
                </a:solidFill>
                <a:ea typeface="ＭＳ Ｐゴシック" charset="-128"/>
                <a:cs typeface="ＭＳ Ｐゴシック" charset="-128"/>
              </a:rPr>
              <a:t> </a:t>
            </a:r>
          </a:p>
        </p:txBody>
      </p:sp>
      <p:graphicFrame>
        <p:nvGraphicFramePr>
          <p:cNvPr id="14338" name="Object 2"/>
          <p:cNvGraphicFramePr>
            <a:graphicFrameLocks noChangeAspect="1"/>
          </p:cNvGraphicFramePr>
          <p:nvPr/>
        </p:nvGraphicFramePr>
        <p:xfrm>
          <a:off x="2600325" y="1789113"/>
          <a:ext cx="3117850" cy="1636712"/>
        </p:xfrm>
        <a:graphic>
          <a:graphicData uri="http://schemas.openxmlformats.org/presentationml/2006/ole">
            <p:oleObj spid="_x0000_s1278978" name="Equation" r:id="rId4" imgW="749160" imgH="393480" progId="Equation.3">
              <p:embed/>
            </p:oleObj>
          </a:graphicData>
        </a:graphic>
      </p:graphicFrame>
      <p:graphicFrame>
        <p:nvGraphicFramePr>
          <p:cNvPr id="357380" name="Object 3"/>
          <p:cNvGraphicFramePr>
            <a:graphicFrameLocks noChangeAspect="1"/>
          </p:cNvGraphicFramePr>
          <p:nvPr/>
        </p:nvGraphicFramePr>
        <p:xfrm>
          <a:off x="352425" y="4679950"/>
          <a:ext cx="8497888" cy="2141538"/>
        </p:xfrm>
        <a:graphic>
          <a:graphicData uri="http://schemas.openxmlformats.org/presentationml/2006/ole">
            <p:oleObj spid="_x0000_s1278979" name="Equation" r:id="rId5" imgW="1511300" imgH="381000" progId="Equation.3">
              <p:embed/>
            </p:oleObj>
          </a:graphicData>
        </a:graphic>
      </p:graphicFrame>
      <p:sp>
        <p:nvSpPr>
          <p:cNvPr id="357381" name="Rectangle 5"/>
          <p:cNvSpPr>
            <a:spLocks noChangeArrowheads="1"/>
          </p:cNvSpPr>
          <p:nvPr/>
        </p:nvSpPr>
        <p:spPr bwMode="auto">
          <a:xfrm>
            <a:off x="152400" y="3695700"/>
            <a:ext cx="7772400" cy="1143000"/>
          </a:xfrm>
          <a:prstGeom prst="rect">
            <a:avLst/>
          </a:prstGeom>
          <a:noFill/>
          <a:ln w="9525">
            <a:noFill/>
            <a:miter lim="800000"/>
            <a:headEnd/>
            <a:tailEnd/>
          </a:ln>
        </p:spPr>
        <p:txBody>
          <a:bodyPr anchor="ctr">
            <a:prstTxWarp prst="textNoShape">
              <a:avLst/>
            </a:prstTxWarp>
          </a:bodyPr>
          <a:lstStyle/>
          <a:p>
            <a:pPr algn="ctr"/>
            <a:r>
              <a:rPr lang="en-US" sz="3600">
                <a:solidFill>
                  <a:srgbClr val="FF0066"/>
                </a:solidFill>
              </a:rPr>
              <a:t>In a magnetic field (B), there is a torque:</a:t>
            </a:r>
            <a:r>
              <a:rPr lang="en-US">
                <a:solidFill>
                  <a:srgbClr val="FF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38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57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1"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092200" y="261938"/>
            <a:ext cx="7035800" cy="1143000"/>
          </a:xfrm>
        </p:spPr>
        <p:txBody>
          <a:bodyPr/>
          <a:lstStyle/>
          <a:p>
            <a:r>
              <a:rPr lang="en-US" sz="3600" b="1" u="sng" dirty="0">
                <a:solidFill>
                  <a:srgbClr val="000099"/>
                </a:solidFill>
                <a:ea typeface="ＭＳ Ｐゴシック" charset="-128"/>
                <a:cs typeface="ＭＳ Ｐゴシック" charset="-128"/>
              </a:rPr>
              <a:t>For particles with</a:t>
            </a:r>
            <a:r>
              <a:rPr lang="en-US" sz="3600" b="1" u="sng" dirty="0" smtClean="0">
                <a:solidFill>
                  <a:srgbClr val="000099"/>
                </a:solidFill>
                <a:ea typeface="ＭＳ Ｐゴシック" charset="-128"/>
                <a:cs typeface="ＭＳ Ｐゴシック" charset="-128"/>
              </a:rPr>
              <a:t> an EDM along the spin:</a:t>
            </a:r>
            <a:r>
              <a:rPr lang="en-US" sz="2400" b="1" dirty="0" smtClean="0">
                <a:solidFill>
                  <a:srgbClr val="000099"/>
                </a:solidFill>
                <a:ea typeface="ＭＳ Ｐゴシック" charset="-128"/>
                <a:cs typeface="ＭＳ Ｐゴシック" charset="-128"/>
              </a:rPr>
              <a:t> </a:t>
            </a:r>
            <a:endParaRPr lang="en-US" sz="2400" b="1" dirty="0">
              <a:solidFill>
                <a:srgbClr val="000099"/>
              </a:solidFill>
              <a:ea typeface="ＭＳ Ｐゴシック" charset="-128"/>
              <a:cs typeface="ＭＳ Ｐゴシック" charset="-128"/>
            </a:endParaRPr>
          </a:p>
        </p:txBody>
      </p:sp>
      <p:graphicFrame>
        <p:nvGraphicFramePr>
          <p:cNvPr id="17410" name="Object 2"/>
          <p:cNvGraphicFramePr>
            <a:graphicFrameLocks noChangeAspect="1"/>
          </p:cNvGraphicFramePr>
          <p:nvPr/>
        </p:nvGraphicFramePr>
        <p:xfrm>
          <a:off x="2549525" y="1733550"/>
          <a:ext cx="3171825" cy="1531938"/>
        </p:xfrm>
        <a:graphic>
          <a:graphicData uri="http://schemas.openxmlformats.org/presentationml/2006/ole">
            <p:oleObj spid="_x0000_s1281026" name="Equation" r:id="rId4" imgW="762000" imgH="368300" progId="Equation.3">
              <p:embed/>
            </p:oleObj>
          </a:graphicData>
        </a:graphic>
      </p:graphicFrame>
      <p:graphicFrame>
        <p:nvGraphicFramePr>
          <p:cNvPr id="357380" name="Object 3"/>
          <p:cNvGraphicFramePr>
            <a:graphicFrameLocks noChangeAspect="1"/>
          </p:cNvGraphicFramePr>
          <p:nvPr/>
        </p:nvGraphicFramePr>
        <p:xfrm>
          <a:off x="387350" y="4716463"/>
          <a:ext cx="8426450" cy="2070100"/>
        </p:xfrm>
        <a:graphic>
          <a:graphicData uri="http://schemas.openxmlformats.org/presentationml/2006/ole">
            <p:oleObj spid="_x0000_s1281027" name="Equation" r:id="rId5" imgW="1498600" imgH="368300" progId="Equation.3">
              <p:embed/>
            </p:oleObj>
          </a:graphicData>
        </a:graphic>
      </p:graphicFrame>
      <p:sp>
        <p:nvSpPr>
          <p:cNvPr id="357381" name="Rectangle 5"/>
          <p:cNvSpPr>
            <a:spLocks noChangeArrowheads="1"/>
          </p:cNvSpPr>
          <p:nvPr/>
        </p:nvSpPr>
        <p:spPr bwMode="auto">
          <a:xfrm>
            <a:off x="347663" y="3597275"/>
            <a:ext cx="7772400" cy="1143000"/>
          </a:xfrm>
          <a:prstGeom prst="rect">
            <a:avLst/>
          </a:prstGeom>
          <a:noFill/>
          <a:ln w="9525">
            <a:noFill/>
            <a:miter lim="800000"/>
            <a:headEnd/>
            <a:tailEnd/>
          </a:ln>
        </p:spPr>
        <p:txBody>
          <a:bodyPr anchor="ctr">
            <a:prstTxWarp prst="textNoShape">
              <a:avLst/>
            </a:prstTxWarp>
          </a:bodyPr>
          <a:lstStyle/>
          <a:p>
            <a:pPr algn="ctr"/>
            <a:r>
              <a:rPr lang="en-US" sz="3600">
                <a:solidFill>
                  <a:srgbClr val="FF0066"/>
                </a:solidFill>
              </a:rPr>
              <a:t>In an Electric field (E), there is a torque:</a:t>
            </a:r>
            <a:r>
              <a:rPr lang="en-US">
                <a:solidFill>
                  <a:srgbClr val="FF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38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57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1"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r>
              <a:rPr lang="en-US"/>
              <a:t>- p. </a:t>
            </a:r>
            <a:fld id="{E47462EC-BBE8-4AAE-B456-6AD4DD234910}" type="slidenum">
              <a:rPr lang="en-US"/>
              <a:pPr/>
              <a:t>13</a:t>
            </a:fld>
            <a:r>
              <a:rPr lang="en-US"/>
              <a:t>/28</a:t>
            </a:r>
          </a:p>
        </p:txBody>
      </p:sp>
      <p:pic>
        <p:nvPicPr>
          <p:cNvPr id="32771" name="Picture 15" descr="ramsey_norman_f1"/>
          <p:cNvPicPr>
            <a:picLocks noChangeAspect="1" noChangeArrowheads="1"/>
          </p:cNvPicPr>
          <p:nvPr/>
        </p:nvPicPr>
        <p:blipFill>
          <a:blip r:embed="rId3"/>
          <a:srcRect l="62698" t="5209" b="9805"/>
          <a:stretch>
            <a:fillRect/>
          </a:stretch>
        </p:blipFill>
        <p:spPr bwMode="auto">
          <a:xfrm>
            <a:off x="6677025" y="2971800"/>
            <a:ext cx="2466975" cy="3810000"/>
          </a:xfrm>
          <a:prstGeom prst="rect">
            <a:avLst/>
          </a:prstGeom>
          <a:noFill/>
          <a:ln w="9525">
            <a:noFill/>
            <a:miter lim="800000"/>
            <a:headEnd/>
            <a:tailEnd/>
          </a:ln>
        </p:spPr>
      </p:pic>
      <p:pic>
        <p:nvPicPr>
          <p:cNvPr id="32772" name="Picture 17" descr="purcell_edward_f1"/>
          <p:cNvPicPr>
            <a:picLocks noChangeAspect="1" noChangeArrowheads="1"/>
          </p:cNvPicPr>
          <p:nvPr/>
        </p:nvPicPr>
        <p:blipFill>
          <a:blip r:embed="rId4"/>
          <a:srcRect b="9100"/>
          <a:stretch>
            <a:fillRect/>
          </a:stretch>
        </p:blipFill>
        <p:spPr bwMode="auto">
          <a:xfrm>
            <a:off x="544513" y="3200400"/>
            <a:ext cx="2732087" cy="3429000"/>
          </a:xfrm>
          <a:prstGeom prst="rect">
            <a:avLst/>
          </a:prstGeom>
          <a:noFill/>
          <a:ln w="9525">
            <a:noFill/>
            <a:miter lim="800000"/>
            <a:headEnd/>
            <a:tailEnd/>
          </a:ln>
        </p:spPr>
      </p:pic>
      <p:sp>
        <p:nvSpPr>
          <p:cNvPr id="32773" name="Text Box 18"/>
          <p:cNvSpPr txBox="1">
            <a:spLocks noChangeArrowheads="1"/>
          </p:cNvSpPr>
          <p:nvPr/>
        </p:nvSpPr>
        <p:spPr bwMode="auto">
          <a:xfrm>
            <a:off x="304800" y="4724400"/>
            <a:ext cx="1905000" cy="396875"/>
          </a:xfrm>
          <a:prstGeom prst="rect">
            <a:avLst/>
          </a:prstGeom>
          <a:noFill/>
          <a:ln w="38100">
            <a:noFill/>
            <a:miter lim="800000"/>
            <a:headEnd/>
            <a:tailEnd/>
          </a:ln>
        </p:spPr>
        <p:txBody>
          <a:bodyPr>
            <a:spAutoFit/>
          </a:bodyPr>
          <a:lstStyle/>
          <a:p>
            <a:endParaRPr lang="en-US">
              <a:solidFill>
                <a:srgbClr val="FF33CC"/>
              </a:solidFill>
              <a:latin typeface="Symbol" pitchFamily="18" charset="2"/>
            </a:endParaRPr>
          </a:p>
        </p:txBody>
      </p:sp>
      <p:sp>
        <p:nvSpPr>
          <p:cNvPr id="32774" name="Text Box 19"/>
          <p:cNvSpPr txBox="1">
            <a:spLocks noChangeArrowheads="1"/>
          </p:cNvSpPr>
          <p:nvPr/>
        </p:nvSpPr>
        <p:spPr bwMode="auto">
          <a:xfrm>
            <a:off x="3798888" y="5667375"/>
            <a:ext cx="2667000" cy="369888"/>
          </a:xfrm>
          <a:prstGeom prst="rect">
            <a:avLst/>
          </a:prstGeom>
          <a:noFill/>
          <a:ln w="9525">
            <a:noFill/>
            <a:miter lim="800000"/>
            <a:headEnd/>
            <a:tailEnd/>
          </a:ln>
        </p:spPr>
        <p:txBody>
          <a:bodyPr>
            <a:spAutoFit/>
          </a:bodyPr>
          <a:lstStyle/>
          <a:p>
            <a:r>
              <a:rPr lang="en-US">
                <a:solidFill>
                  <a:srgbClr val="000099"/>
                </a:solidFill>
              </a:rPr>
              <a:t>Phys. Rev. 78 (1950)</a:t>
            </a:r>
          </a:p>
        </p:txBody>
      </p:sp>
      <p:sp>
        <p:nvSpPr>
          <p:cNvPr id="32775" name="Title 11"/>
          <p:cNvSpPr>
            <a:spLocks noGrp="1"/>
          </p:cNvSpPr>
          <p:nvPr>
            <p:ph type="title"/>
          </p:nvPr>
        </p:nvSpPr>
        <p:spPr>
          <a:xfrm>
            <a:off x="457200" y="274638"/>
            <a:ext cx="8229600" cy="2667000"/>
          </a:xfrm>
        </p:spPr>
        <p:txBody>
          <a:bodyPr/>
          <a:lstStyle/>
          <a:p>
            <a:r>
              <a:rPr lang="en-US" smtClean="0">
                <a:ea typeface="ＭＳ Ｐゴシック" pitchFamily="34" charset="-128"/>
              </a:rPr>
              <a:t>Purcell and Ramsey:</a:t>
            </a:r>
            <a:br>
              <a:rPr lang="en-US" smtClean="0">
                <a:ea typeface="ＭＳ Ｐゴシック" pitchFamily="34" charset="-128"/>
              </a:rPr>
            </a:br>
            <a:r>
              <a:rPr lang="en-US" smtClean="0">
                <a:ea typeface="ＭＳ Ｐゴシック" pitchFamily="34" charset="-128"/>
              </a:rPr>
              <a:t>“</a:t>
            </a:r>
            <a:r>
              <a:rPr lang="en-US" sz="3200" smtClean="0">
                <a:ea typeface="ＭＳ Ｐゴシック" pitchFamily="34" charset="-128"/>
              </a:rPr>
              <a:t>The question of the possible existence of an electric dipole moment of a nucleus or of an elementary particle…becomes a purely </a:t>
            </a:r>
            <a:r>
              <a:rPr lang="en-US" sz="3200" u="sng" smtClean="0">
                <a:ea typeface="ＭＳ Ｐゴシック" pitchFamily="34" charset="-128"/>
              </a:rPr>
              <a:t>experimental</a:t>
            </a:r>
            <a:r>
              <a:rPr lang="en-US" sz="3200" smtClean="0">
                <a:ea typeface="ＭＳ Ｐゴシック" pitchFamily="34" charset="-128"/>
              </a:rPr>
              <a:t> matter”</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Rectangle 2"/>
          <p:cNvSpPr>
            <a:spLocks noGrp="1" noChangeArrowheads="1"/>
          </p:cNvSpPr>
          <p:nvPr>
            <p:ph type="ctrTitle" idx="4294967295"/>
          </p:nvPr>
        </p:nvSpPr>
        <p:spPr>
          <a:xfrm>
            <a:off x="117475" y="0"/>
            <a:ext cx="9026525" cy="1247775"/>
          </a:xfrm>
        </p:spPr>
        <p:txBody>
          <a:bodyPr/>
          <a:lstStyle/>
          <a:p>
            <a:r>
              <a:rPr lang="en-US" sz="4000" smtClean="0">
                <a:solidFill>
                  <a:srgbClr val="FF0000"/>
                </a:solidFill>
              </a:rPr>
              <a:t>A charged particle between Electric Field plates would be lost right away…</a:t>
            </a:r>
          </a:p>
        </p:txBody>
      </p:sp>
      <p:grpSp>
        <p:nvGrpSpPr>
          <p:cNvPr id="2" name="Group 4"/>
          <p:cNvGrpSpPr>
            <a:grpSpLocks/>
          </p:cNvGrpSpPr>
          <p:nvPr/>
        </p:nvGrpSpPr>
        <p:grpSpPr bwMode="auto">
          <a:xfrm>
            <a:off x="231775" y="1508125"/>
            <a:ext cx="4159250" cy="4357688"/>
            <a:chOff x="152" y="528"/>
            <a:chExt cx="2620" cy="2745"/>
          </a:xfrm>
        </p:grpSpPr>
        <p:sp>
          <p:nvSpPr>
            <p:cNvPr id="30729" name="Line 5"/>
            <p:cNvSpPr>
              <a:spLocks noChangeShapeType="1"/>
            </p:cNvSpPr>
            <p:nvPr/>
          </p:nvSpPr>
          <p:spPr bwMode="auto">
            <a:xfrm>
              <a:off x="294" y="528"/>
              <a:ext cx="0" cy="2436"/>
            </a:xfrm>
            <a:prstGeom prst="line">
              <a:avLst/>
            </a:prstGeom>
            <a:noFill/>
            <a:ln w="38100">
              <a:solidFill>
                <a:srgbClr val="000099"/>
              </a:solidFill>
              <a:round/>
              <a:headEnd/>
              <a:tailEnd/>
            </a:ln>
          </p:spPr>
          <p:txBody>
            <a:bodyPr/>
            <a:lstStyle/>
            <a:p>
              <a:endParaRPr lang="en-US"/>
            </a:p>
          </p:txBody>
        </p:sp>
        <p:sp>
          <p:nvSpPr>
            <p:cNvPr id="30730" name="Line 6"/>
            <p:cNvSpPr>
              <a:spLocks noChangeShapeType="1"/>
            </p:cNvSpPr>
            <p:nvPr/>
          </p:nvSpPr>
          <p:spPr bwMode="auto">
            <a:xfrm>
              <a:off x="2586" y="546"/>
              <a:ext cx="0" cy="2436"/>
            </a:xfrm>
            <a:prstGeom prst="line">
              <a:avLst/>
            </a:prstGeom>
            <a:noFill/>
            <a:ln w="38100">
              <a:solidFill>
                <a:srgbClr val="000099"/>
              </a:solidFill>
              <a:round/>
              <a:headEnd/>
              <a:tailEnd/>
            </a:ln>
          </p:spPr>
          <p:txBody>
            <a:bodyPr/>
            <a:lstStyle/>
            <a:p>
              <a:endParaRPr lang="en-US"/>
            </a:p>
          </p:txBody>
        </p:sp>
        <p:sp>
          <p:nvSpPr>
            <p:cNvPr id="30731" name="Text Box 8"/>
            <p:cNvSpPr txBox="1">
              <a:spLocks noChangeArrowheads="1"/>
            </p:cNvSpPr>
            <p:nvPr/>
          </p:nvSpPr>
          <p:spPr bwMode="auto">
            <a:xfrm>
              <a:off x="152" y="2866"/>
              <a:ext cx="213" cy="407"/>
            </a:xfrm>
            <a:prstGeom prst="rect">
              <a:avLst/>
            </a:prstGeom>
            <a:noFill/>
            <a:ln w="9525">
              <a:noFill/>
              <a:miter lim="800000"/>
              <a:headEnd/>
              <a:tailEnd/>
            </a:ln>
          </p:spPr>
          <p:txBody>
            <a:bodyPr wrap="none">
              <a:spAutoFit/>
            </a:bodyPr>
            <a:lstStyle/>
            <a:p>
              <a:r>
                <a:rPr lang="en-US" sz="3600">
                  <a:solidFill>
                    <a:srgbClr val="000099"/>
                  </a:solidFill>
                </a:rPr>
                <a:t>-</a:t>
              </a:r>
            </a:p>
          </p:txBody>
        </p:sp>
        <p:sp>
          <p:nvSpPr>
            <p:cNvPr id="30732" name="Text Box 9"/>
            <p:cNvSpPr txBox="1">
              <a:spLocks noChangeArrowheads="1"/>
            </p:cNvSpPr>
            <p:nvPr/>
          </p:nvSpPr>
          <p:spPr bwMode="auto">
            <a:xfrm>
              <a:off x="2486" y="2812"/>
              <a:ext cx="286" cy="407"/>
            </a:xfrm>
            <a:prstGeom prst="rect">
              <a:avLst/>
            </a:prstGeom>
            <a:noFill/>
            <a:ln w="9525">
              <a:noFill/>
              <a:miter lim="800000"/>
              <a:headEnd/>
              <a:tailEnd/>
            </a:ln>
          </p:spPr>
          <p:txBody>
            <a:bodyPr wrap="none">
              <a:spAutoFit/>
            </a:bodyPr>
            <a:lstStyle/>
            <a:p>
              <a:r>
                <a:rPr lang="en-US" sz="3600">
                  <a:solidFill>
                    <a:srgbClr val="000099"/>
                  </a:solidFill>
                </a:rPr>
                <a:t>+</a:t>
              </a:r>
            </a:p>
          </p:txBody>
        </p:sp>
      </p:grpSp>
      <p:graphicFrame>
        <p:nvGraphicFramePr>
          <p:cNvPr id="30722" name="Object 2"/>
          <p:cNvGraphicFramePr>
            <a:graphicFrameLocks noChangeAspect="1"/>
          </p:cNvGraphicFramePr>
          <p:nvPr/>
        </p:nvGraphicFramePr>
        <p:xfrm>
          <a:off x="1781175" y="4518025"/>
          <a:ext cx="620713" cy="827088"/>
        </p:xfrm>
        <a:graphic>
          <a:graphicData uri="http://schemas.openxmlformats.org/presentationml/2006/ole">
            <p:oleObj spid="_x0000_s1285122" name="Equation" r:id="rId4" imgW="152280" imgH="203040" progId="">
              <p:embed/>
            </p:oleObj>
          </a:graphicData>
        </a:graphic>
      </p:graphicFrame>
      <p:grpSp>
        <p:nvGrpSpPr>
          <p:cNvPr id="3" name="Group 12"/>
          <p:cNvGrpSpPr>
            <a:grpSpLocks/>
          </p:cNvGrpSpPr>
          <p:nvPr/>
        </p:nvGrpSpPr>
        <p:grpSpPr bwMode="auto">
          <a:xfrm>
            <a:off x="1838325" y="1790700"/>
            <a:ext cx="1474788" cy="1524000"/>
            <a:chOff x="1158" y="1128"/>
            <a:chExt cx="929" cy="960"/>
          </a:xfrm>
        </p:grpSpPr>
        <p:sp>
          <p:nvSpPr>
            <p:cNvPr id="30727" name="Oval 13"/>
            <p:cNvSpPr>
              <a:spLocks noChangeArrowheads="1"/>
            </p:cNvSpPr>
            <p:nvPr/>
          </p:nvSpPr>
          <p:spPr bwMode="auto">
            <a:xfrm>
              <a:off x="1158" y="1506"/>
              <a:ext cx="576" cy="582"/>
            </a:xfrm>
            <a:prstGeom prst="ellipse">
              <a:avLst/>
            </a:prstGeom>
            <a:solidFill>
              <a:srgbClr val="FF0000"/>
            </a:solidFill>
            <a:ln w="9525">
              <a:solidFill>
                <a:schemeClr val="tx1"/>
              </a:solidFill>
              <a:round/>
              <a:headEnd/>
              <a:tailEnd/>
            </a:ln>
          </p:spPr>
          <p:txBody>
            <a:bodyPr wrap="none" anchor="ctr"/>
            <a:lstStyle/>
            <a:p>
              <a:endParaRPr lang="en-US"/>
            </a:p>
          </p:txBody>
        </p:sp>
        <p:sp>
          <p:nvSpPr>
            <p:cNvPr id="30728" name="Text Box 14"/>
            <p:cNvSpPr txBox="1">
              <a:spLocks noChangeArrowheads="1"/>
            </p:cNvSpPr>
            <p:nvPr/>
          </p:nvSpPr>
          <p:spPr bwMode="auto">
            <a:xfrm>
              <a:off x="1688" y="1128"/>
              <a:ext cx="399" cy="640"/>
            </a:xfrm>
            <a:prstGeom prst="rect">
              <a:avLst/>
            </a:prstGeom>
            <a:noFill/>
            <a:ln w="9525">
              <a:noFill/>
              <a:miter lim="800000"/>
              <a:headEnd/>
              <a:tailEnd/>
            </a:ln>
          </p:spPr>
          <p:txBody>
            <a:bodyPr wrap="none">
              <a:spAutoFit/>
            </a:bodyPr>
            <a:lstStyle/>
            <a:p>
              <a:r>
                <a:rPr lang="en-US" sz="6000">
                  <a:solidFill>
                    <a:srgbClr val="FF0000"/>
                  </a:solidFill>
                </a:rPr>
                <a:t>+</a:t>
              </a:r>
            </a:p>
          </p:txBody>
        </p:sp>
      </p:grpSp>
      <p:cxnSp>
        <p:nvCxnSpPr>
          <p:cNvPr id="17" name="Straight Arrow Connector 16"/>
          <p:cNvCxnSpPr>
            <a:cxnSpLocks noChangeShapeType="1"/>
          </p:cNvCxnSpPr>
          <p:nvPr/>
        </p:nvCxnSpPr>
        <p:spPr bwMode="auto">
          <a:xfrm rot="10800000">
            <a:off x="703263" y="4343400"/>
            <a:ext cx="3128962" cy="0"/>
          </a:xfrm>
          <a:prstGeom prst="straightConnector1">
            <a:avLst/>
          </a:prstGeom>
          <a:noFill/>
          <a:ln w="25400">
            <a:solidFill>
              <a:schemeClr val="accent2"/>
            </a:solidFill>
            <a:round/>
            <a:headEnd/>
            <a:tailEnd type="arrow" w="med" len="med"/>
          </a:ln>
          <a:effectLst>
            <a:outerShdw dist="20000" dir="5400000" rotWithShape="0">
              <a:srgbClr val="808080">
                <a:alpha val="37999"/>
              </a:srgbClr>
            </a:outerShdw>
          </a:effectLst>
        </p:spPr>
      </p:cxnSp>
      <p:sp>
        <p:nvSpPr>
          <p:cNvPr id="13" name="TextBox 12"/>
          <p:cNvSpPr txBox="1"/>
          <p:nvPr/>
        </p:nvSpPr>
        <p:spPr>
          <a:xfrm>
            <a:off x="5143500" y="3276600"/>
            <a:ext cx="3717359" cy="1384995"/>
          </a:xfrm>
          <a:prstGeom prst="rect">
            <a:avLst/>
          </a:prstGeom>
          <a:noFill/>
        </p:spPr>
        <p:txBody>
          <a:bodyPr wrap="none" rtlCol="0">
            <a:spAutoFit/>
          </a:bodyPr>
          <a:lstStyle/>
          <a:p>
            <a:r>
              <a:rPr lang="en-US" sz="2800" dirty="0" smtClean="0">
                <a:solidFill>
                  <a:srgbClr val="0000FF"/>
                </a:solidFill>
              </a:rPr>
              <a:t>So work on the EDM </a:t>
            </a:r>
          </a:p>
          <a:p>
            <a:r>
              <a:rPr lang="en-US" sz="2800" dirty="0" smtClean="0">
                <a:solidFill>
                  <a:srgbClr val="0000FF"/>
                </a:solidFill>
              </a:rPr>
              <a:t>starts with the neutron</a:t>
            </a:r>
          </a:p>
          <a:p>
            <a:r>
              <a:rPr lang="en-US" sz="2800" dirty="0" smtClean="0">
                <a:solidFill>
                  <a:srgbClr val="0000FF"/>
                </a:solidFill>
              </a:rPr>
              <a:t>and neutral atoms (</a:t>
            </a:r>
            <a:r>
              <a:rPr lang="en-US" sz="2800" dirty="0" err="1" smtClean="0">
                <a:solidFill>
                  <a:srgbClr val="0000FF"/>
                </a:solidFill>
              </a:rPr>
              <a:t>e</a:t>
            </a:r>
            <a:r>
              <a:rPr lang="en-US" sz="2800" baseline="30000" dirty="0" smtClean="0">
                <a:solidFill>
                  <a:srgbClr val="0000FF"/>
                </a:solidFill>
              </a:rPr>
              <a:t>-</a:t>
            </a:r>
            <a:r>
              <a:rPr lang="en-US" sz="2800" dirty="0" smtClean="0">
                <a:solidFill>
                  <a:srgbClr val="0000FF"/>
                </a:solidFill>
              </a:rPr>
              <a:t>)</a:t>
            </a:r>
            <a:endParaRPr lang="en-US"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2" presetClass="exit" presetSubtype="8" accel="50000" decel="50000" fill="hold" nodeType="withEffect">
                                  <p:stCondLst>
                                    <p:cond delay="0"/>
                                  </p:stCondLst>
                                  <p:childTnLst>
                                    <p:anim calcmode="lin" valueType="num">
                                      <p:cBhvr additive="base">
                                        <p:cTn id="8" dur="3000"/>
                                        <p:tgtEl>
                                          <p:spTgt spid="3"/>
                                        </p:tgtEl>
                                        <p:attrNameLst>
                                          <p:attrName>ppt_x</p:attrName>
                                        </p:attrNameLst>
                                      </p:cBhvr>
                                      <p:tavLst>
                                        <p:tav tm="0">
                                          <p:val>
                                            <p:strVal val="ppt_x"/>
                                          </p:val>
                                        </p:tav>
                                        <p:tav tm="100000">
                                          <p:val>
                                            <p:strVal val="0-ppt_w/2"/>
                                          </p:val>
                                        </p:tav>
                                      </p:tavLst>
                                    </p:anim>
                                    <p:anim calcmode="lin" valueType="num">
                                      <p:cBhvr additive="base">
                                        <p:cTn id="9" dur="3000"/>
                                        <p:tgtEl>
                                          <p:spTgt spid="3"/>
                                        </p:tgtEl>
                                        <p:attrNameLst>
                                          <p:attrName>ppt_y</p:attrName>
                                        </p:attrNameLst>
                                      </p:cBhvr>
                                      <p:tavLst>
                                        <p:tav tm="0">
                                          <p:val>
                                            <p:strVal val="ppt_y"/>
                                          </p:val>
                                        </p:tav>
                                        <p:tav tm="100000">
                                          <p:val>
                                            <p:strVal val="ppt_y"/>
                                          </p:val>
                                        </p:tav>
                                      </p:tavLst>
                                    </p:anim>
                                    <p:set>
                                      <p:cBhvr>
                                        <p:cTn id="10" dur="1" fill="hold">
                                          <p:stCondLst>
                                            <p:cond delay="2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0" y="69850"/>
            <a:ext cx="9144000" cy="838200"/>
          </a:xfrm>
          <a:prstGeom prst="rect">
            <a:avLst/>
          </a:prstGeom>
          <a:noFill/>
          <a:ln w="9525">
            <a:noFill/>
            <a:miter lim="800000"/>
            <a:headEnd/>
            <a:tailEnd/>
          </a:ln>
          <a:effectLst/>
        </p:spPr>
        <p:txBody>
          <a:bodyPr lIns="91429" tIns="45715" rIns="91429" bIns="45715" anchor="ctr"/>
          <a:lstStyle/>
          <a:p>
            <a:pPr algn="ctr">
              <a:defRPr/>
            </a:pPr>
            <a:r>
              <a:rPr lang="en-US" sz="3600" b="1" i="1" dirty="0">
                <a:solidFill>
                  <a:srgbClr val="0000FF"/>
                </a:solidFill>
                <a:effectLst>
                  <a:outerShdw blurRad="38100" dist="38100" dir="2700000" algn="tl">
                    <a:srgbClr val="DDDDDD"/>
                  </a:outerShdw>
                </a:effectLst>
                <a:latin typeface="Times New Roman" charset="0"/>
                <a:ea typeface="ＭＳ Ｐゴシック" charset="-128"/>
                <a:cs typeface="ＭＳ Ｐゴシック" charset="-128"/>
              </a:rPr>
              <a:t>Measuring an EDM of Neutral Particles</a:t>
            </a:r>
          </a:p>
        </p:txBody>
      </p:sp>
      <p:sp>
        <p:nvSpPr>
          <p:cNvPr id="136200" name="Text Box 3"/>
          <p:cNvSpPr txBox="1">
            <a:spLocks noChangeArrowheads="1"/>
          </p:cNvSpPr>
          <p:nvPr/>
        </p:nvSpPr>
        <p:spPr bwMode="auto">
          <a:xfrm>
            <a:off x="2673350" y="868363"/>
            <a:ext cx="4032250" cy="579437"/>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3200" i="1" dirty="0">
                <a:latin typeface="Times New Roman" charset="0"/>
              </a:rPr>
              <a:t>H </a:t>
            </a:r>
            <a:r>
              <a:rPr lang="en-US" sz="3200" b="1" i="1" dirty="0">
                <a:latin typeface="Times New Roman" charset="0"/>
              </a:rPr>
              <a:t>= -(</a:t>
            </a:r>
            <a:r>
              <a:rPr lang="en-US" sz="3200" i="1" dirty="0" err="1">
                <a:solidFill>
                  <a:srgbClr val="0000FF"/>
                </a:solidFill>
                <a:latin typeface="Times New Roman" charset="0"/>
              </a:rPr>
              <a:t>d</a:t>
            </a:r>
            <a:r>
              <a:rPr lang="en-US" sz="3200" b="1" i="1" dirty="0">
                <a:solidFill>
                  <a:srgbClr val="0000FF"/>
                </a:solidFill>
                <a:latin typeface="Times New Roman" charset="0"/>
              </a:rPr>
              <a:t> E</a:t>
            </a:r>
            <a:r>
              <a:rPr lang="en-US" sz="3200" b="1" i="1" dirty="0">
                <a:solidFill>
                  <a:srgbClr val="FD0303"/>
                </a:solidFill>
                <a:latin typeface="Times New Roman" charset="0"/>
              </a:rPr>
              <a:t> </a:t>
            </a:r>
            <a:r>
              <a:rPr lang="en-US" sz="3200" b="1" i="1" dirty="0">
                <a:latin typeface="Times New Roman" charset="0"/>
              </a:rPr>
              <a:t>+ </a:t>
            </a:r>
            <a:r>
              <a:rPr lang="en-US" sz="3200" i="1" dirty="0" err="1">
                <a:solidFill>
                  <a:srgbClr val="FF3300"/>
                </a:solidFill>
                <a:latin typeface="Times New Roman" charset="0"/>
              </a:rPr>
              <a:t>μ</a:t>
            </a:r>
            <a:r>
              <a:rPr lang="en-US" sz="3200" b="1" i="1" dirty="0">
                <a:solidFill>
                  <a:srgbClr val="FF3300"/>
                </a:solidFill>
                <a:latin typeface="Times New Roman" charset="0"/>
              </a:rPr>
              <a:t> B</a:t>
            </a:r>
            <a:r>
              <a:rPr lang="en-US" sz="3200" b="1" i="1" dirty="0">
                <a:latin typeface="Times New Roman" charset="0"/>
              </a:rPr>
              <a:t>) </a:t>
            </a:r>
            <a:r>
              <a:rPr lang="en-US" sz="2000" b="1" i="1" dirty="0">
                <a:latin typeface="Times New Roman" charset="0"/>
                <a:ea typeface="Times New Roman" charset="0"/>
                <a:cs typeface="Times New Roman" charset="0"/>
              </a:rPr>
              <a:t>● </a:t>
            </a:r>
            <a:r>
              <a:rPr lang="en-US" sz="3200" b="1" i="1" dirty="0">
                <a:latin typeface="Times New Roman" charset="0"/>
              </a:rPr>
              <a:t>I/</a:t>
            </a:r>
            <a:r>
              <a:rPr lang="en-US" sz="3200" i="1" dirty="0">
                <a:latin typeface="Times New Roman" charset="0"/>
              </a:rPr>
              <a:t>I</a:t>
            </a:r>
          </a:p>
        </p:txBody>
      </p:sp>
      <p:sp>
        <p:nvSpPr>
          <p:cNvPr id="136201" name="Line 4"/>
          <p:cNvSpPr>
            <a:spLocks noChangeAspect="1" noChangeShapeType="1"/>
          </p:cNvSpPr>
          <p:nvPr/>
        </p:nvSpPr>
        <p:spPr bwMode="auto">
          <a:xfrm>
            <a:off x="5410200" y="3074988"/>
            <a:ext cx="749300"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136202" name="Line 5"/>
          <p:cNvSpPr>
            <a:spLocks noChangeAspect="1" noChangeShapeType="1"/>
          </p:cNvSpPr>
          <p:nvPr/>
        </p:nvSpPr>
        <p:spPr bwMode="auto">
          <a:xfrm>
            <a:off x="6159500" y="3074988"/>
            <a:ext cx="346075" cy="633412"/>
          </a:xfrm>
          <a:prstGeom prst="line">
            <a:avLst/>
          </a:prstGeom>
          <a:noFill/>
          <a:ln w="38100">
            <a:solidFill>
              <a:schemeClr val="tx1"/>
            </a:solidFill>
            <a:round/>
            <a:headEnd/>
            <a:tailEnd/>
          </a:ln>
        </p:spPr>
        <p:txBody>
          <a:bodyPr>
            <a:prstTxWarp prst="textNoShape">
              <a:avLst/>
            </a:prstTxWarp>
          </a:bodyPr>
          <a:lstStyle/>
          <a:p>
            <a:endParaRPr lang="en-US"/>
          </a:p>
        </p:txBody>
      </p:sp>
      <p:sp>
        <p:nvSpPr>
          <p:cNvPr id="136203" name="Line 6"/>
          <p:cNvSpPr>
            <a:spLocks noChangeAspect="1" noChangeShapeType="1"/>
          </p:cNvSpPr>
          <p:nvPr/>
        </p:nvSpPr>
        <p:spPr bwMode="auto">
          <a:xfrm>
            <a:off x="6505575" y="3708400"/>
            <a:ext cx="1266825"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136204" name="Line 7"/>
          <p:cNvSpPr>
            <a:spLocks noChangeAspect="1" noChangeShapeType="1"/>
          </p:cNvSpPr>
          <p:nvPr/>
        </p:nvSpPr>
        <p:spPr bwMode="auto">
          <a:xfrm>
            <a:off x="6505575" y="2441575"/>
            <a:ext cx="1266825" cy="0"/>
          </a:xfrm>
          <a:prstGeom prst="line">
            <a:avLst/>
          </a:prstGeom>
          <a:noFill/>
          <a:ln w="38100">
            <a:solidFill>
              <a:schemeClr val="tx1"/>
            </a:solidFill>
            <a:round/>
            <a:headEnd/>
            <a:tailEnd/>
          </a:ln>
        </p:spPr>
        <p:txBody>
          <a:bodyPr>
            <a:prstTxWarp prst="textNoShape">
              <a:avLst/>
            </a:prstTxWarp>
          </a:bodyPr>
          <a:lstStyle/>
          <a:p>
            <a:endParaRPr lang="en-US"/>
          </a:p>
        </p:txBody>
      </p:sp>
      <p:sp>
        <p:nvSpPr>
          <p:cNvPr id="136205" name="Line 8"/>
          <p:cNvSpPr>
            <a:spLocks noChangeAspect="1" noChangeShapeType="1"/>
          </p:cNvSpPr>
          <p:nvPr/>
        </p:nvSpPr>
        <p:spPr bwMode="auto">
          <a:xfrm flipV="1">
            <a:off x="6159500" y="2441575"/>
            <a:ext cx="346075" cy="633413"/>
          </a:xfrm>
          <a:prstGeom prst="line">
            <a:avLst/>
          </a:prstGeom>
          <a:noFill/>
          <a:ln w="38100">
            <a:solidFill>
              <a:schemeClr val="tx1"/>
            </a:solidFill>
            <a:round/>
            <a:headEnd/>
            <a:tailEnd/>
          </a:ln>
        </p:spPr>
        <p:txBody>
          <a:bodyPr>
            <a:prstTxWarp prst="textNoShape">
              <a:avLst/>
            </a:prstTxWarp>
          </a:bodyPr>
          <a:lstStyle/>
          <a:p>
            <a:endParaRPr lang="en-US"/>
          </a:p>
        </p:txBody>
      </p:sp>
      <p:sp>
        <p:nvSpPr>
          <p:cNvPr id="136206" name="Text Box 9"/>
          <p:cNvSpPr txBox="1">
            <a:spLocks noChangeAspect="1" noChangeArrowheads="1"/>
          </p:cNvSpPr>
          <p:nvPr/>
        </p:nvSpPr>
        <p:spPr bwMode="auto">
          <a:xfrm>
            <a:off x="6880225" y="1981200"/>
            <a:ext cx="1439863" cy="457200"/>
          </a:xfrm>
          <a:prstGeom prst="rect">
            <a:avLst/>
          </a:prstGeom>
          <a:noFill/>
          <a:ln w="9525">
            <a:noFill/>
            <a:miter lim="800000"/>
            <a:headEnd/>
            <a:tailEnd/>
          </a:ln>
        </p:spPr>
        <p:txBody>
          <a:bodyPr lIns="91429" tIns="45715" rIns="91429" bIns="45715">
            <a:prstTxWarp prst="textNoShape">
              <a:avLst/>
            </a:prstTxWarp>
            <a:spAutoFit/>
          </a:bodyPr>
          <a:lstStyle/>
          <a:p>
            <a:pPr algn="ctr">
              <a:spcBef>
                <a:spcPct val="50000"/>
              </a:spcBef>
            </a:pPr>
            <a:r>
              <a:rPr lang="en-GB" sz="2400" b="1" i="1">
                <a:solidFill>
                  <a:srgbClr val="0000FF"/>
                </a:solidFill>
                <a:latin typeface="Times New Roman" charset="0"/>
              </a:rPr>
              <a:t>m</a:t>
            </a:r>
            <a:r>
              <a:rPr lang="en-GB" sz="2400" b="1" i="1" baseline="-25000">
                <a:solidFill>
                  <a:srgbClr val="0000FF"/>
                </a:solidFill>
                <a:latin typeface="Times New Roman" charset="0"/>
              </a:rPr>
              <a:t>I </a:t>
            </a:r>
            <a:r>
              <a:rPr lang="en-GB" sz="2400" b="1">
                <a:solidFill>
                  <a:srgbClr val="0000FF"/>
                </a:solidFill>
                <a:latin typeface="Times New Roman" charset="0"/>
              </a:rPr>
              <a:t>= 1/2</a:t>
            </a:r>
          </a:p>
        </p:txBody>
      </p:sp>
      <p:sp>
        <p:nvSpPr>
          <p:cNvPr id="136207" name="Text Box 10"/>
          <p:cNvSpPr txBox="1">
            <a:spLocks noChangeAspect="1" noChangeArrowheads="1"/>
          </p:cNvSpPr>
          <p:nvPr/>
        </p:nvSpPr>
        <p:spPr bwMode="auto">
          <a:xfrm>
            <a:off x="6850063" y="3670300"/>
            <a:ext cx="1470025" cy="457200"/>
          </a:xfrm>
          <a:prstGeom prst="rect">
            <a:avLst/>
          </a:prstGeom>
          <a:noFill/>
          <a:ln w="9525">
            <a:noFill/>
            <a:miter lim="800000"/>
            <a:headEnd/>
            <a:tailEnd/>
          </a:ln>
        </p:spPr>
        <p:txBody>
          <a:bodyPr lIns="91429" tIns="45715" rIns="91429" bIns="45715">
            <a:prstTxWarp prst="textNoShape">
              <a:avLst/>
            </a:prstTxWarp>
            <a:spAutoFit/>
          </a:bodyPr>
          <a:lstStyle/>
          <a:p>
            <a:pPr algn="ctr">
              <a:spcBef>
                <a:spcPct val="50000"/>
              </a:spcBef>
            </a:pPr>
            <a:r>
              <a:rPr lang="en-GB" sz="2400" b="1" i="1">
                <a:solidFill>
                  <a:srgbClr val="0000FF"/>
                </a:solidFill>
                <a:latin typeface="Times New Roman" charset="0"/>
              </a:rPr>
              <a:t>m</a:t>
            </a:r>
            <a:r>
              <a:rPr lang="en-GB" sz="2400" b="1" i="1" baseline="-25000">
                <a:solidFill>
                  <a:srgbClr val="0000FF"/>
                </a:solidFill>
                <a:latin typeface="Times New Roman" charset="0"/>
              </a:rPr>
              <a:t>I </a:t>
            </a:r>
            <a:r>
              <a:rPr lang="en-GB" sz="2400" b="1">
                <a:solidFill>
                  <a:srgbClr val="0000FF"/>
                </a:solidFill>
                <a:latin typeface="Times New Roman" charset="0"/>
              </a:rPr>
              <a:t>= -1/2</a:t>
            </a:r>
          </a:p>
        </p:txBody>
      </p:sp>
      <p:sp>
        <p:nvSpPr>
          <p:cNvPr id="136208" name="Line 11"/>
          <p:cNvSpPr>
            <a:spLocks noChangeAspect="1" noChangeShapeType="1"/>
          </p:cNvSpPr>
          <p:nvPr/>
        </p:nvSpPr>
        <p:spPr bwMode="auto">
          <a:xfrm>
            <a:off x="7081838" y="2441575"/>
            <a:ext cx="0" cy="1266825"/>
          </a:xfrm>
          <a:prstGeom prst="line">
            <a:avLst/>
          </a:prstGeom>
          <a:noFill/>
          <a:ln w="25400">
            <a:solidFill>
              <a:schemeClr val="tx1"/>
            </a:solidFill>
            <a:round/>
            <a:headEnd type="stealth" w="med" len="med"/>
            <a:tailEnd type="stealth" w="med" len="med"/>
          </a:ln>
        </p:spPr>
        <p:txBody>
          <a:bodyPr>
            <a:prstTxWarp prst="textNoShape">
              <a:avLst/>
            </a:prstTxWarp>
          </a:bodyPr>
          <a:lstStyle/>
          <a:p>
            <a:endParaRPr lang="en-US"/>
          </a:p>
        </p:txBody>
      </p:sp>
      <p:sp>
        <p:nvSpPr>
          <p:cNvPr id="136209" name="Text Box 12"/>
          <p:cNvSpPr txBox="1">
            <a:spLocks noChangeAspect="1" noChangeArrowheads="1"/>
          </p:cNvSpPr>
          <p:nvPr/>
        </p:nvSpPr>
        <p:spPr bwMode="auto">
          <a:xfrm>
            <a:off x="6497638" y="2786063"/>
            <a:ext cx="641350" cy="461962"/>
          </a:xfrm>
          <a:prstGeom prst="rect">
            <a:avLst/>
          </a:prstGeom>
          <a:noFill/>
          <a:ln w="9525">
            <a:noFill/>
            <a:miter lim="800000"/>
            <a:headEnd/>
            <a:tailEnd/>
          </a:ln>
        </p:spPr>
        <p:txBody>
          <a:bodyPr lIns="91429" tIns="45715" rIns="91429" bIns="45715">
            <a:prstTxWarp prst="textNoShape">
              <a:avLst/>
            </a:prstTxWarp>
            <a:spAutoFit/>
          </a:bodyPr>
          <a:lstStyle/>
          <a:p>
            <a:pPr algn="ctr">
              <a:spcBef>
                <a:spcPct val="50000"/>
              </a:spcBef>
            </a:pPr>
            <a:r>
              <a:rPr lang="el-GR" sz="2400" b="1">
                <a:latin typeface="Times New Roman" charset="0"/>
                <a:ea typeface="Times New Roman" charset="0"/>
                <a:cs typeface="Times New Roman" charset="0"/>
              </a:rPr>
              <a:t>ω</a:t>
            </a:r>
            <a:r>
              <a:rPr lang="en-GB" sz="2400" b="1" baseline="-25000">
                <a:latin typeface="Times New Roman" charset="0"/>
                <a:ea typeface="Times New Roman" charset="0"/>
                <a:cs typeface="Times New Roman" charset="0"/>
              </a:rPr>
              <a:t>1</a:t>
            </a:r>
            <a:endParaRPr lang="el-GR" sz="2400" b="1">
              <a:latin typeface="Times New Roman" charset="0"/>
              <a:ea typeface="Times New Roman" charset="0"/>
              <a:cs typeface="Times New Roman" charset="0"/>
            </a:endParaRPr>
          </a:p>
        </p:txBody>
      </p:sp>
      <p:grpSp>
        <p:nvGrpSpPr>
          <p:cNvPr id="2" name="Group 13"/>
          <p:cNvGrpSpPr>
            <a:grpSpLocks noChangeAspect="1"/>
          </p:cNvGrpSpPr>
          <p:nvPr/>
        </p:nvGrpSpPr>
        <p:grpSpPr bwMode="auto">
          <a:xfrm>
            <a:off x="6196013" y="2700338"/>
            <a:ext cx="1820862" cy="749300"/>
            <a:chOff x="4298" y="2448"/>
            <a:chExt cx="1434" cy="590"/>
          </a:xfrm>
        </p:grpSpPr>
        <p:grpSp>
          <p:nvGrpSpPr>
            <p:cNvPr id="3" name="Group 14"/>
            <p:cNvGrpSpPr>
              <a:grpSpLocks noChangeAspect="1"/>
            </p:cNvGrpSpPr>
            <p:nvPr/>
          </p:nvGrpSpPr>
          <p:grpSpPr bwMode="auto">
            <a:xfrm>
              <a:off x="4298" y="2448"/>
              <a:ext cx="1270" cy="590"/>
              <a:chOff x="4490" y="1842"/>
              <a:chExt cx="1270" cy="590"/>
            </a:xfrm>
          </p:grpSpPr>
          <p:sp>
            <p:nvSpPr>
              <p:cNvPr id="136242" name="Line 15"/>
              <p:cNvSpPr>
                <a:spLocks noChangeAspect="1" noChangeShapeType="1"/>
              </p:cNvSpPr>
              <p:nvPr/>
            </p:nvSpPr>
            <p:spPr bwMode="auto">
              <a:xfrm>
                <a:off x="4490" y="2137"/>
                <a:ext cx="273" cy="295"/>
              </a:xfrm>
              <a:prstGeom prst="line">
                <a:avLst/>
              </a:prstGeom>
              <a:noFill/>
              <a:ln w="38100">
                <a:solidFill>
                  <a:srgbClr val="FF00FF"/>
                </a:solidFill>
                <a:round/>
                <a:headEnd/>
                <a:tailEnd/>
              </a:ln>
            </p:spPr>
            <p:txBody>
              <a:bodyPr>
                <a:prstTxWarp prst="textNoShape">
                  <a:avLst/>
                </a:prstTxWarp>
              </a:bodyPr>
              <a:lstStyle/>
              <a:p>
                <a:endParaRPr lang="en-US"/>
              </a:p>
            </p:txBody>
          </p:sp>
          <p:sp>
            <p:nvSpPr>
              <p:cNvPr id="136243" name="Line 16"/>
              <p:cNvSpPr>
                <a:spLocks noChangeAspect="1" noChangeShapeType="1"/>
              </p:cNvSpPr>
              <p:nvPr/>
            </p:nvSpPr>
            <p:spPr bwMode="auto">
              <a:xfrm>
                <a:off x="4763" y="2432"/>
                <a:ext cx="997" cy="0"/>
              </a:xfrm>
              <a:prstGeom prst="line">
                <a:avLst/>
              </a:prstGeom>
              <a:noFill/>
              <a:ln w="38100">
                <a:solidFill>
                  <a:srgbClr val="FF00FF"/>
                </a:solidFill>
                <a:round/>
                <a:headEnd/>
                <a:tailEnd/>
              </a:ln>
            </p:spPr>
            <p:txBody>
              <a:bodyPr>
                <a:prstTxWarp prst="textNoShape">
                  <a:avLst/>
                </a:prstTxWarp>
              </a:bodyPr>
              <a:lstStyle/>
              <a:p>
                <a:endParaRPr lang="en-US"/>
              </a:p>
            </p:txBody>
          </p:sp>
          <p:sp>
            <p:nvSpPr>
              <p:cNvPr id="136244" name="Line 17"/>
              <p:cNvSpPr>
                <a:spLocks noChangeAspect="1" noChangeShapeType="1"/>
              </p:cNvSpPr>
              <p:nvPr/>
            </p:nvSpPr>
            <p:spPr bwMode="auto">
              <a:xfrm>
                <a:off x="4763" y="1842"/>
                <a:ext cx="997" cy="0"/>
              </a:xfrm>
              <a:prstGeom prst="line">
                <a:avLst/>
              </a:prstGeom>
              <a:noFill/>
              <a:ln w="38100">
                <a:solidFill>
                  <a:srgbClr val="FF00FF"/>
                </a:solidFill>
                <a:round/>
                <a:headEnd/>
                <a:tailEnd/>
              </a:ln>
            </p:spPr>
            <p:txBody>
              <a:bodyPr>
                <a:prstTxWarp prst="textNoShape">
                  <a:avLst/>
                </a:prstTxWarp>
              </a:bodyPr>
              <a:lstStyle/>
              <a:p>
                <a:endParaRPr lang="en-US"/>
              </a:p>
            </p:txBody>
          </p:sp>
          <p:sp>
            <p:nvSpPr>
              <p:cNvPr id="136245" name="Line 18"/>
              <p:cNvSpPr>
                <a:spLocks noChangeAspect="1" noChangeShapeType="1"/>
              </p:cNvSpPr>
              <p:nvPr/>
            </p:nvSpPr>
            <p:spPr bwMode="auto">
              <a:xfrm flipV="1">
                <a:off x="4490" y="1842"/>
                <a:ext cx="273" cy="295"/>
              </a:xfrm>
              <a:prstGeom prst="line">
                <a:avLst/>
              </a:prstGeom>
              <a:noFill/>
              <a:ln w="38100">
                <a:solidFill>
                  <a:srgbClr val="FF00FF"/>
                </a:solidFill>
                <a:round/>
                <a:headEnd/>
                <a:tailEnd/>
              </a:ln>
            </p:spPr>
            <p:txBody>
              <a:bodyPr>
                <a:prstTxWarp prst="textNoShape">
                  <a:avLst/>
                </a:prstTxWarp>
              </a:bodyPr>
              <a:lstStyle/>
              <a:p>
                <a:endParaRPr lang="en-US"/>
              </a:p>
            </p:txBody>
          </p:sp>
        </p:grpSp>
        <p:sp>
          <p:nvSpPr>
            <p:cNvPr id="136240" name="Line 19"/>
            <p:cNvSpPr>
              <a:spLocks noChangeAspect="1" noChangeShapeType="1"/>
            </p:cNvSpPr>
            <p:nvPr/>
          </p:nvSpPr>
          <p:spPr bwMode="auto">
            <a:xfrm>
              <a:off x="5337" y="2448"/>
              <a:ext cx="0" cy="590"/>
            </a:xfrm>
            <a:prstGeom prst="line">
              <a:avLst/>
            </a:prstGeom>
            <a:noFill/>
            <a:ln w="25400">
              <a:solidFill>
                <a:srgbClr val="FF00FF"/>
              </a:solidFill>
              <a:round/>
              <a:headEnd type="stealth" w="med" len="med"/>
              <a:tailEnd type="stealth" w="med" len="med"/>
            </a:ln>
          </p:spPr>
          <p:txBody>
            <a:bodyPr>
              <a:prstTxWarp prst="textNoShape">
                <a:avLst/>
              </a:prstTxWarp>
            </a:bodyPr>
            <a:lstStyle/>
            <a:p>
              <a:endParaRPr lang="en-US"/>
            </a:p>
          </p:txBody>
        </p:sp>
        <p:sp>
          <p:nvSpPr>
            <p:cNvPr id="136241" name="Text Box 20"/>
            <p:cNvSpPr txBox="1">
              <a:spLocks noChangeAspect="1" noChangeArrowheads="1"/>
            </p:cNvSpPr>
            <p:nvPr/>
          </p:nvSpPr>
          <p:spPr bwMode="auto">
            <a:xfrm>
              <a:off x="5275" y="2559"/>
              <a:ext cx="457" cy="364"/>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l-GR" sz="2400" b="1">
                  <a:solidFill>
                    <a:srgbClr val="FF00FF"/>
                  </a:solidFill>
                  <a:latin typeface="Times New Roman" charset="0"/>
                  <a:ea typeface="Times New Roman" charset="0"/>
                  <a:cs typeface="Times New Roman" charset="0"/>
                </a:rPr>
                <a:t>ω</a:t>
              </a:r>
              <a:r>
                <a:rPr lang="en-GB" sz="2400" b="1" baseline="-25000">
                  <a:solidFill>
                    <a:srgbClr val="FF00FF"/>
                  </a:solidFill>
                  <a:latin typeface="Times New Roman" charset="0"/>
                  <a:ea typeface="Times New Roman" charset="0"/>
                  <a:cs typeface="Times New Roman" charset="0"/>
                </a:rPr>
                <a:t>2</a:t>
              </a:r>
              <a:endParaRPr lang="el-GR" sz="2400" b="1">
                <a:solidFill>
                  <a:srgbClr val="FF00FF"/>
                </a:solidFill>
                <a:latin typeface="Times New Roman" charset="0"/>
                <a:ea typeface="Times New Roman" charset="0"/>
                <a:cs typeface="Times New Roman" charset="0"/>
              </a:endParaRPr>
            </a:p>
          </p:txBody>
        </p:sp>
      </p:grpSp>
      <p:grpSp>
        <p:nvGrpSpPr>
          <p:cNvPr id="4" name="Group 21"/>
          <p:cNvGrpSpPr>
            <a:grpSpLocks noChangeAspect="1"/>
          </p:cNvGrpSpPr>
          <p:nvPr/>
        </p:nvGrpSpPr>
        <p:grpSpPr bwMode="auto">
          <a:xfrm>
            <a:off x="496888" y="1822450"/>
            <a:ext cx="4303712" cy="2443163"/>
            <a:chOff x="113" y="1536"/>
            <a:chExt cx="3389" cy="1924"/>
          </a:xfrm>
        </p:grpSpPr>
        <p:sp>
          <p:nvSpPr>
            <p:cNvPr id="136219" name="Oval 22"/>
            <p:cNvSpPr>
              <a:spLocks noChangeAspect="1" noChangeArrowheads="1"/>
            </p:cNvSpPr>
            <p:nvPr/>
          </p:nvSpPr>
          <p:spPr bwMode="auto">
            <a:xfrm>
              <a:off x="113" y="2317"/>
              <a:ext cx="1406" cy="326"/>
            </a:xfrm>
            <a:prstGeom prst="ellipse">
              <a:avLst/>
            </a:prstGeom>
            <a:noFill/>
            <a:ln w="38100">
              <a:solidFill>
                <a:schemeClr val="tx1"/>
              </a:solidFill>
              <a:round/>
              <a:headEnd/>
              <a:tailEnd/>
            </a:ln>
          </p:spPr>
          <p:txBody>
            <a:bodyPr wrap="none" anchor="ctr">
              <a:prstTxWarp prst="textNoShape">
                <a:avLst/>
              </a:prstTxWarp>
            </a:bodyPr>
            <a:lstStyle/>
            <a:p>
              <a:endParaRPr lang="en-US"/>
            </a:p>
          </p:txBody>
        </p:sp>
        <p:sp>
          <p:nvSpPr>
            <p:cNvPr id="136220" name="AutoShape 23"/>
            <p:cNvSpPr>
              <a:spLocks noChangeAspect="1" noChangeArrowheads="1"/>
            </p:cNvSpPr>
            <p:nvPr/>
          </p:nvSpPr>
          <p:spPr bwMode="auto">
            <a:xfrm>
              <a:off x="793" y="2462"/>
              <a:ext cx="726" cy="37"/>
            </a:xfrm>
            <a:prstGeom prst="rightArrow">
              <a:avLst>
                <a:gd name="adj1" fmla="val 50000"/>
                <a:gd name="adj2" fmla="val 490541"/>
              </a:avLst>
            </a:prstGeom>
            <a:solidFill>
              <a:srgbClr val="FF3300"/>
            </a:solidFill>
            <a:ln w="9525">
              <a:solidFill>
                <a:srgbClr val="FF3300"/>
              </a:solidFill>
              <a:miter lim="800000"/>
              <a:headEnd/>
              <a:tailEnd/>
            </a:ln>
          </p:spPr>
          <p:txBody>
            <a:bodyPr wrap="none" anchor="ctr">
              <a:prstTxWarp prst="textNoShape">
                <a:avLst/>
              </a:prstTxWarp>
            </a:bodyPr>
            <a:lstStyle/>
            <a:p>
              <a:endParaRPr lang="en-US"/>
            </a:p>
          </p:txBody>
        </p:sp>
        <p:sp>
          <p:nvSpPr>
            <p:cNvPr id="136221" name="AutoShape 24"/>
            <p:cNvSpPr>
              <a:spLocks noChangeAspect="1" noChangeArrowheads="1"/>
            </p:cNvSpPr>
            <p:nvPr/>
          </p:nvSpPr>
          <p:spPr bwMode="auto">
            <a:xfrm>
              <a:off x="793" y="2462"/>
              <a:ext cx="227" cy="37"/>
            </a:xfrm>
            <a:prstGeom prst="rightArrow">
              <a:avLst>
                <a:gd name="adj1" fmla="val 50000"/>
                <a:gd name="adj2" fmla="val 153378"/>
              </a:avLst>
            </a:prstGeom>
            <a:solidFill>
              <a:srgbClr val="0099FF"/>
            </a:solidFill>
            <a:ln w="9525">
              <a:solidFill>
                <a:srgbClr val="0099FF"/>
              </a:solidFill>
              <a:miter lim="800000"/>
              <a:headEnd/>
              <a:tailEnd/>
            </a:ln>
          </p:spPr>
          <p:txBody>
            <a:bodyPr wrap="none" anchor="ctr">
              <a:prstTxWarp prst="textNoShape">
                <a:avLst/>
              </a:prstTxWarp>
            </a:bodyPr>
            <a:lstStyle/>
            <a:p>
              <a:endParaRPr lang="en-US"/>
            </a:p>
          </p:txBody>
        </p:sp>
        <p:sp>
          <p:nvSpPr>
            <p:cNvPr id="136222" name="Text Box 25"/>
            <p:cNvSpPr txBox="1">
              <a:spLocks noChangeAspect="1" noChangeArrowheads="1"/>
            </p:cNvSpPr>
            <p:nvPr/>
          </p:nvSpPr>
          <p:spPr bwMode="auto">
            <a:xfrm>
              <a:off x="748" y="2444"/>
              <a:ext cx="273" cy="312"/>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0099FF"/>
                  </a:solidFill>
                  <a:latin typeface="Times New Roman" charset="0"/>
                </a:rPr>
                <a:t>d</a:t>
              </a:r>
            </a:p>
          </p:txBody>
        </p:sp>
        <p:sp>
          <p:nvSpPr>
            <p:cNvPr id="136223" name="AutoShape 26"/>
            <p:cNvSpPr>
              <a:spLocks noChangeAspect="1" noChangeArrowheads="1"/>
            </p:cNvSpPr>
            <p:nvPr/>
          </p:nvSpPr>
          <p:spPr bwMode="auto">
            <a:xfrm>
              <a:off x="703" y="1591"/>
              <a:ext cx="44" cy="690"/>
            </a:xfrm>
            <a:prstGeom prst="upArrow">
              <a:avLst>
                <a:gd name="adj1" fmla="val 50000"/>
                <a:gd name="adj2" fmla="val 392045"/>
              </a:avLst>
            </a:prstGeom>
            <a:solidFill>
              <a:srgbClr val="FF3300"/>
            </a:solidFill>
            <a:ln w="9525">
              <a:solidFill>
                <a:srgbClr val="FF3300"/>
              </a:solidFill>
              <a:miter lim="800000"/>
              <a:headEnd/>
              <a:tailEnd/>
            </a:ln>
          </p:spPr>
          <p:txBody>
            <a:bodyPr wrap="none" anchor="ctr">
              <a:prstTxWarp prst="textNoShape">
                <a:avLst/>
              </a:prstTxWarp>
            </a:bodyPr>
            <a:lstStyle/>
            <a:p>
              <a:endParaRPr lang="en-US"/>
            </a:p>
          </p:txBody>
        </p:sp>
        <p:sp>
          <p:nvSpPr>
            <p:cNvPr id="136224" name="AutoShape 27"/>
            <p:cNvSpPr>
              <a:spLocks noChangeAspect="1" noChangeArrowheads="1"/>
            </p:cNvSpPr>
            <p:nvPr/>
          </p:nvSpPr>
          <p:spPr bwMode="auto">
            <a:xfrm>
              <a:off x="839" y="1591"/>
              <a:ext cx="44" cy="690"/>
            </a:xfrm>
            <a:prstGeom prst="upArrow">
              <a:avLst>
                <a:gd name="adj1" fmla="val 50000"/>
                <a:gd name="adj2" fmla="val 392045"/>
              </a:avLst>
            </a:prstGeom>
            <a:solidFill>
              <a:srgbClr val="0099FF"/>
            </a:solidFill>
            <a:ln w="9525">
              <a:solidFill>
                <a:srgbClr val="0099FF"/>
              </a:solidFill>
              <a:miter lim="800000"/>
              <a:headEnd/>
              <a:tailEnd/>
            </a:ln>
          </p:spPr>
          <p:txBody>
            <a:bodyPr wrap="none" anchor="ctr">
              <a:prstTxWarp prst="textNoShape">
                <a:avLst/>
              </a:prstTxWarp>
            </a:bodyPr>
            <a:lstStyle/>
            <a:p>
              <a:pPr algn="ctr"/>
              <a:endParaRPr lang="nl-NL">
                <a:solidFill>
                  <a:srgbClr val="0099FF"/>
                </a:solidFill>
                <a:latin typeface="Times New Roman" charset="0"/>
              </a:endParaRPr>
            </a:p>
          </p:txBody>
        </p:sp>
        <p:sp>
          <p:nvSpPr>
            <p:cNvPr id="136225" name="Text Box 28"/>
            <p:cNvSpPr txBox="1">
              <a:spLocks noChangeAspect="1" noChangeArrowheads="1"/>
            </p:cNvSpPr>
            <p:nvPr/>
          </p:nvSpPr>
          <p:spPr bwMode="auto">
            <a:xfrm>
              <a:off x="929" y="1536"/>
              <a:ext cx="272" cy="313"/>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0099FF"/>
                  </a:solidFill>
                  <a:latin typeface="Times New Roman" charset="0"/>
                  <a:ea typeface="Times New Roman" charset="0"/>
                  <a:cs typeface="Times New Roman" charset="0"/>
                </a:rPr>
                <a:t>E</a:t>
              </a:r>
            </a:p>
          </p:txBody>
        </p:sp>
        <p:sp>
          <p:nvSpPr>
            <p:cNvPr id="136226" name="Text Box 29"/>
            <p:cNvSpPr txBox="1">
              <a:spLocks noChangeAspect="1" noChangeArrowheads="1"/>
            </p:cNvSpPr>
            <p:nvPr/>
          </p:nvSpPr>
          <p:spPr bwMode="auto">
            <a:xfrm>
              <a:off x="431" y="1536"/>
              <a:ext cx="271" cy="313"/>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FF3300"/>
                  </a:solidFill>
                  <a:latin typeface="Times New Roman" charset="0"/>
                  <a:ea typeface="Times New Roman" charset="0"/>
                  <a:cs typeface="Times New Roman" charset="0"/>
                </a:rPr>
                <a:t>B</a:t>
              </a:r>
            </a:p>
          </p:txBody>
        </p:sp>
        <p:graphicFrame>
          <p:nvGraphicFramePr>
            <p:cNvPr id="136195" name="Object 3"/>
            <p:cNvGraphicFramePr>
              <a:graphicFrameLocks noChangeAspect="1"/>
            </p:cNvGraphicFramePr>
            <p:nvPr/>
          </p:nvGraphicFramePr>
          <p:xfrm>
            <a:off x="158" y="2998"/>
            <a:ext cx="1360" cy="447"/>
          </p:xfrm>
          <a:graphic>
            <a:graphicData uri="http://schemas.openxmlformats.org/presentationml/2006/ole">
              <p:oleObj spid="_x0000_s1376259" name="Equation" r:id="rId4" imgW="1358640" imgH="558720" progId="">
                <p:embed/>
              </p:oleObj>
            </a:graphicData>
          </a:graphic>
        </p:graphicFrame>
        <p:sp>
          <p:nvSpPr>
            <p:cNvPr id="136227" name="AutoShape 31"/>
            <p:cNvSpPr>
              <a:spLocks noChangeAspect="1" noChangeArrowheads="1"/>
            </p:cNvSpPr>
            <p:nvPr/>
          </p:nvSpPr>
          <p:spPr bwMode="auto">
            <a:xfrm rot="5400000">
              <a:off x="825" y="2533"/>
              <a:ext cx="73" cy="227"/>
            </a:xfrm>
            <a:prstGeom prst="triangle">
              <a:avLst>
                <a:gd name="adj" fmla="val 50000"/>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136196" name="Object 4"/>
            <p:cNvGraphicFramePr>
              <a:graphicFrameLocks noChangeAspect="1"/>
            </p:cNvGraphicFramePr>
            <p:nvPr/>
          </p:nvGraphicFramePr>
          <p:xfrm>
            <a:off x="680" y="2622"/>
            <a:ext cx="340" cy="301"/>
          </p:xfrm>
          <a:graphic>
            <a:graphicData uri="http://schemas.openxmlformats.org/presentationml/2006/ole">
              <p:oleObj spid="_x0000_s1376260" name="Equation" r:id="rId5" imgW="241200" imgH="266400" progId="">
                <p:embed/>
              </p:oleObj>
            </a:graphicData>
          </a:graphic>
        </p:graphicFrame>
        <p:sp>
          <p:nvSpPr>
            <p:cNvPr id="136228" name="Text Box 33"/>
            <p:cNvSpPr txBox="1">
              <a:spLocks noChangeAspect="1" noChangeArrowheads="1"/>
            </p:cNvSpPr>
            <p:nvPr/>
          </p:nvSpPr>
          <p:spPr bwMode="auto">
            <a:xfrm>
              <a:off x="1521" y="2390"/>
              <a:ext cx="271" cy="312"/>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FF3300"/>
                  </a:solidFill>
                  <a:latin typeface="Times New Roman" charset="0"/>
                  <a:ea typeface="Times New Roman" charset="0"/>
                  <a:cs typeface="Times New Roman" charset="0"/>
                </a:rPr>
                <a:t>µ</a:t>
              </a:r>
            </a:p>
          </p:txBody>
        </p:sp>
        <p:sp>
          <p:nvSpPr>
            <p:cNvPr id="136229" name="Oval 34"/>
            <p:cNvSpPr>
              <a:spLocks noChangeAspect="1" noChangeArrowheads="1"/>
            </p:cNvSpPr>
            <p:nvPr/>
          </p:nvSpPr>
          <p:spPr bwMode="auto">
            <a:xfrm>
              <a:off x="1824" y="2318"/>
              <a:ext cx="1406" cy="326"/>
            </a:xfrm>
            <a:prstGeom prst="ellipse">
              <a:avLst/>
            </a:prstGeom>
            <a:noFill/>
            <a:ln w="38100">
              <a:solidFill>
                <a:srgbClr val="FF00FF"/>
              </a:solidFill>
              <a:round/>
              <a:headEnd/>
              <a:tailEnd/>
            </a:ln>
          </p:spPr>
          <p:txBody>
            <a:bodyPr wrap="none" anchor="ctr">
              <a:prstTxWarp prst="textNoShape">
                <a:avLst/>
              </a:prstTxWarp>
            </a:bodyPr>
            <a:lstStyle/>
            <a:p>
              <a:endParaRPr lang="en-US"/>
            </a:p>
          </p:txBody>
        </p:sp>
        <p:sp>
          <p:nvSpPr>
            <p:cNvPr id="136230" name="AutoShape 35"/>
            <p:cNvSpPr>
              <a:spLocks noChangeAspect="1" noChangeArrowheads="1"/>
            </p:cNvSpPr>
            <p:nvPr/>
          </p:nvSpPr>
          <p:spPr bwMode="auto">
            <a:xfrm>
              <a:off x="2504" y="2463"/>
              <a:ext cx="726" cy="36"/>
            </a:xfrm>
            <a:prstGeom prst="rightArrow">
              <a:avLst>
                <a:gd name="adj1" fmla="val 50000"/>
                <a:gd name="adj2" fmla="val 504167"/>
              </a:avLst>
            </a:prstGeom>
            <a:solidFill>
              <a:srgbClr val="FF6600"/>
            </a:solidFill>
            <a:ln w="9525">
              <a:solidFill>
                <a:srgbClr val="FF3300"/>
              </a:solidFill>
              <a:miter lim="800000"/>
              <a:headEnd/>
              <a:tailEnd/>
            </a:ln>
          </p:spPr>
          <p:txBody>
            <a:bodyPr wrap="none" anchor="ctr">
              <a:prstTxWarp prst="textNoShape">
                <a:avLst/>
              </a:prstTxWarp>
            </a:bodyPr>
            <a:lstStyle/>
            <a:p>
              <a:endParaRPr lang="en-US"/>
            </a:p>
          </p:txBody>
        </p:sp>
        <p:sp>
          <p:nvSpPr>
            <p:cNvPr id="136231" name="AutoShape 36"/>
            <p:cNvSpPr>
              <a:spLocks noChangeAspect="1" noChangeArrowheads="1"/>
            </p:cNvSpPr>
            <p:nvPr/>
          </p:nvSpPr>
          <p:spPr bwMode="auto">
            <a:xfrm rot="10800000">
              <a:off x="2277" y="2463"/>
              <a:ext cx="227" cy="36"/>
            </a:xfrm>
            <a:prstGeom prst="rightArrow">
              <a:avLst>
                <a:gd name="adj1" fmla="val 50000"/>
                <a:gd name="adj2" fmla="val 157639"/>
              </a:avLst>
            </a:prstGeom>
            <a:solidFill>
              <a:srgbClr val="0099FF"/>
            </a:solidFill>
            <a:ln w="9525">
              <a:solidFill>
                <a:srgbClr val="0099FF"/>
              </a:solidFill>
              <a:miter lim="800000"/>
              <a:headEnd/>
              <a:tailEnd/>
            </a:ln>
          </p:spPr>
          <p:txBody>
            <a:bodyPr wrap="none" anchor="ctr">
              <a:prstTxWarp prst="textNoShape">
                <a:avLst/>
              </a:prstTxWarp>
            </a:bodyPr>
            <a:lstStyle/>
            <a:p>
              <a:endParaRPr lang="en-US"/>
            </a:p>
          </p:txBody>
        </p:sp>
        <p:sp>
          <p:nvSpPr>
            <p:cNvPr id="136232" name="Text Box 37"/>
            <p:cNvSpPr txBox="1">
              <a:spLocks noChangeAspect="1" noChangeArrowheads="1"/>
            </p:cNvSpPr>
            <p:nvPr/>
          </p:nvSpPr>
          <p:spPr bwMode="auto">
            <a:xfrm>
              <a:off x="2277" y="2444"/>
              <a:ext cx="272" cy="312"/>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0099FF"/>
                  </a:solidFill>
                  <a:latin typeface="Times New Roman" charset="0"/>
                </a:rPr>
                <a:t>d</a:t>
              </a:r>
            </a:p>
          </p:txBody>
        </p:sp>
        <p:sp>
          <p:nvSpPr>
            <p:cNvPr id="136233" name="Text Box 38"/>
            <p:cNvSpPr txBox="1">
              <a:spLocks noChangeAspect="1" noChangeArrowheads="1"/>
            </p:cNvSpPr>
            <p:nvPr/>
          </p:nvSpPr>
          <p:spPr bwMode="auto">
            <a:xfrm>
              <a:off x="3229" y="2354"/>
              <a:ext cx="273" cy="312"/>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FF3300"/>
                  </a:solidFill>
                  <a:latin typeface="Times New Roman" charset="0"/>
                  <a:ea typeface="Times New Roman" charset="0"/>
                  <a:cs typeface="Times New Roman" charset="0"/>
                </a:rPr>
                <a:t>µ</a:t>
              </a:r>
            </a:p>
          </p:txBody>
        </p:sp>
        <p:sp>
          <p:nvSpPr>
            <p:cNvPr id="136234" name="AutoShape 39"/>
            <p:cNvSpPr>
              <a:spLocks noChangeAspect="1" noChangeArrowheads="1"/>
            </p:cNvSpPr>
            <p:nvPr/>
          </p:nvSpPr>
          <p:spPr bwMode="auto">
            <a:xfrm>
              <a:off x="2414" y="1592"/>
              <a:ext cx="44" cy="690"/>
            </a:xfrm>
            <a:prstGeom prst="upArrow">
              <a:avLst>
                <a:gd name="adj1" fmla="val 50000"/>
                <a:gd name="adj2" fmla="val 392045"/>
              </a:avLst>
            </a:prstGeom>
            <a:solidFill>
              <a:srgbClr val="FF3300"/>
            </a:solidFill>
            <a:ln w="9525">
              <a:solidFill>
                <a:srgbClr val="FF3300"/>
              </a:solidFill>
              <a:miter lim="800000"/>
              <a:headEnd/>
              <a:tailEnd/>
            </a:ln>
          </p:spPr>
          <p:txBody>
            <a:bodyPr wrap="none" anchor="ctr">
              <a:prstTxWarp prst="textNoShape">
                <a:avLst/>
              </a:prstTxWarp>
            </a:bodyPr>
            <a:lstStyle/>
            <a:p>
              <a:endParaRPr lang="en-US"/>
            </a:p>
          </p:txBody>
        </p:sp>
        <p:sp>
          <p:nvSpPr>
            <p:cNvPr id="136235" name="AutoShape 40"/>
            <p:cNvSpPr>
              <a:spLocks noChangeAspect="1" noChangeArrowheads="1"/>
            </p:cNvSpPr>
            <p:nvPr/>
          </p:nvSpPr>
          <p:spPr bwMode="auto">
            <a:xfrm rot="10800000">
              <a:off x="2550" y="1592"/>
              <a:ext cx="44" cy="690"/>
            </a:xfrm>
            <a:prstGeom prst="upArrow">
              <a:avLst>
                <a:gd name="adj1" fmla="val 50000"/>
                <a:gd name="adj2" fmla="val 392045"/>
              </a:avLst>
            </a:prstGeom>
            <a:solidFill>
              <a:srgbClr val="0099FF"/>
            </a:solidFill>
            <a:ln w="9525">
              <a:solidFill>
                <a:srgbClr val="0099FF"/>
              </a:solidFill>
              <a:miter lim="800000"/>
              <a:headEnd/>
              <a:tailEnd/>
            </a:ln>
          </p:spPr>
          <p:txBody>
            <a:bodyPr wrap="none" anchor="ctr">
              <a:prstTxWarp prst="textNoShape">
                <a:avLst/>
              </a:prstTxWarp>
            </a:bodyPr>
            <a:lstStyle/>
            <a:p>
              <a:endParaRPr lang="en-US"/>
            </a:p>
          </p:txBody>
        </p:sp>
        <p:sp>
          <p:nvSpPr>
            <p:cNvPr id="136236" name="Text Box 41"/>
            <p:cNvSpPr txBox="1">
              <a:spLocks noChangeAspect="1" noChangeArrowheads="1"/>
            </p:cNvSpPr>
            <p:nvPr/>
          </p:nvSpPr>
          <p:spPr bwMode="auto">
            <a:xfrm>
              <a:off x="2639" y="1537"/>
              <a:ext cx="273" cy="313"/>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0099FF"/>
                  </a:solidFill>
                  <a:latin typeface="Times New Roman" charset="0"/>
                  <a:ea typeface="Times New Roman" charset="0"/>
                  <a:cs typeface="Times New Roman" charset="0"/>
                </a:rPr>
                <a:t>E</a:t>
              </a:r>
            </a:p>
          </p:txBody>
        </p:sp>
        <p:sp>
          <p:nvSpPr>
            <p:cNvPr id="136237" name="Text Box 42"/>
            <p:cNvSpPr txBox="1">
              <a:spLocks noChangeAspect="1" noChangeArrowheads="1"/>
            </p:cNvSpPr>
            <p:nvPr/>
          </p:nvSpPr>
          <p:spPr bwMode="auto">
            <a:xfrm>
              <a:off x="2141" y="1537"/>
              <a:ext cx="272" cy="313"/>
            </a:xfrm>
            <a:prstGeom prst="rect">
              <a:avLst/>
            </a:prstGeom>
            <a:noFill/>
            <a:ln w="9525">
              <a:noFill/>
              <a:miter lim="800000"/>
              <a:headEnd/>
              <a:tailEnd/>
            </a:ln>
          </p:spPr>
          <p:txBody>
            <a:bodyPr lIns="91429" tIns="45715" rIns="91429" bIns="45715">
              <a:prstTxWarp prst="textNoShape">
                <a:avLst/>
              </a:prstTxWarp>
              <a:spAutoFit/>
            </a:bodyPr>
            <a:lstStyle/>
            <a:p>
              <a:pPr>
                <a:spcBef>
                  <a:spcPct val="50000"/>
                </a:spcBef>
              </a:pPr>
              <a:r>
                <a:rPr lang="en-US" sz="2000" b="1">
                  <a:solidFill>
                    <a:srgbClr val="FF3300"/>
                  </a:solidFill>
                  <a:latin typeface="Times New Roman" charset="0"/>
                  <a:ea typeface="Times New Roman" charset="0"/>
                  <a:cs typeface="Times New Roman" charset="0"/>
                </a:rPr>
                <a:t>B</a:t>
              </a:r>
            </a:p>
          </p:txBody>
        </p:sp>
        <p:graphicFrame>
          <p:nvGraphicFramePr>
            <p:cNvPr id="136197" name="Object 5"/>
            <p:cNvGraphicFramePr>
              <a:graphicFrameLocks noChangeAspect="1"/>
            </p:cNvGraphicFramePr>
            <p:nvPr/>
          </p:nvGraphicFramePr>
          <p:xfrm>
            <a:off x="1824" y="3013"/>
            <a:ext cx="1386" cy="447"/>
          </p:xfrm>
          <a:graphic>
            <a:graphicData uri="http://schemas.openxmlformats.org/presentationml/2006/ole">
              <p:oleObj spid="_x0000_s1376261" name="Equation" r:id="rId6" imgW="1384200" imgH="558720" progId="">
                <p:embed/>
              </p:oleObj>
            </a:graphicData>
          </a:graphic>
        </p:graphicFrame>
        <p:sp>
          <p:nvSpPr>
            <p:cNvPr id="136238" name="AutoShape 44"/>
            <p:cNvSpPr>
              <a:spLocks noChangeAspect="1" noChangeArrowheads="1"/>
            </p:cNvSpPr>
            <p:nvPr/>
          </p:nvSpPr>
          <p:spPr bwMode="auto">
            <a:xfrm rot="5400000">
              <a:off x="2536" y="2533"/>
              <a:ext cx="73" cy="227"/>
            </a:xfrm>
            <a:prstGeom prst="triangle">
              <a:avLst>
                <a:gd name="adj" fmla="val 50000"/>
              </a:avLst>
            </a:prstGeom>
            <a:solidFill>
              <a:srgbClr val="FF00FF"/>
            </a:solidFill>
            <a:ln w="9525">
              <a:solidFill>
                <a:srgbClr val="FF00FF"/>
              </a:solidFill>
              <a:miter lim="800000"/>
              <a:headEnd/>
              <a:tailEnd/>
            </a:ln>
          </p:spPr>
          <p:txBody>
            <a:bodyPr wrap="none" anchor="ctr">
              <a:prstTxWarp prst="textNoShape">
                <a:avLst/>
              </a:prstTxWarp>
            </a:bodyPr>
            <a:lstStyle/>
            <a:p>
              <a:endParaRPr lang="en-US"/>
            </a:p>
          </p:txBody>
        </p:sp>
        <p:graphicFrame>
          <p:nvGraphicFramePr>
            <p:cNvPr id="136198" name="Object 6"/>
            <p:cNvGraphicFramePr>
              <a:graphicFrameLocks noChangeAspect="1"/>
            </p:cNvGraphicFramePr>
            <p:nvPr/>
          </p:nvGraphicFramePr>
          <p:xfrm>
            <a:off x="2397" y="2662"/>
            <a:ext cx="375" cy="300"/>
          </p:xfrm>
          <a:graphic>
            <a:graphicData uri="http://schemas.openxmlformats.org/presentationml/2006/ole">
              <p:oleObj spid="_x0000_s1376262" name="Equation" r:id="rId7" imgW="266400" imgH="266400" progId="">
                <p:embed/>
              </p:oleObj>
            </a:graphicData>
          </a:graphic>
        </p:graphicFrame>
      </p:grpSp>
      <p:grpSp>
        <p:nvGrpSpPr>
          <p:cNvPr id="5" name="Group 46"/>
          <p:cNvGrpSpPr>
            <a:grpSpLocks noChangeAspect="1"/>
          </p:cNvGrpSpPr>
          <p:nvPr/>
        </p:nvGrpSpPr>
        <p:grpSpPr bwMode="auto">
          <a:xfrm>
            <a:off x="525463" y="4937125"/>
            <a:ext cx="2979737" cy="1235075"/>
            <a:chOff x="3470" y="3294"/>
            <a:chExt cx="2086" cy="864"/>
          </a:xfrm>
        </p:grpSpPr>
        <p:sp>
          <p:nvSpPr>
            <p:cNvPr id="136218" name="Rectangle 47"/>
            <p:cNvSpPr>
              <a:spLocks noChangeAspect="1" noChangeArrowheads="1"/>
            </p:cNvSpPr>
            <p:nvPr/>
          </p:nvSpPr>
          <p:spPr bwMode="auto">
            <a:xfrm>
              <a:off x="3470" y="3294"/>
              <a:ext cx="2086" cy="816"/>
            </a:xfrm>
            <a:prstGeom prst="rect">
              <a:avLst/>
            </a:prstGeom>
            <a:noFill/>
            <a:ln w="9525">
              <a:noFill/>
              <a:miter lim="800000"/>
              <a:headEnd/>
              <a:tailEnd/>
            </a:ln>
          </p:spPr>
          <p:txBody>
            <a:bodyPr wrap="none" anchor="ctr">
              <a:prstTxWarp prst="textNoShape">
                <a:avLst/>
              </a:prstTxWarp>
            </a:bodyPr>
            <a:lstStyle/>
            <a:p>
              <a:endParaRPr lang="en-US"/>
            </a:p>
          </p:txBody>
        </p:sp>
        <p:graphicFrame>
          <p:nvGraphicFramePr>
            <p:cNvPr id="136194" name="Object 2"/>
            <p:cNvGraphicFramePr>
              <a:graphicFrameLocks noChangeAspect="1"/>
            </p:cNvGraphicFramePr>
            <p:nvPr/>
          </p:nvGraphicFramePr>
          <p:xfrm>
            <a:off x="3470" y="3294"/>
            <a:ext cx="2086" cy="864"/>
          </p:xfrm>
          <a:graphic>
            <a:graphicData uri="http://schemas.openxmlformats.org/presentationml/2006/ole">
              <p:oleObj spid="_x0000_s1376258" name="Equation" r:id="rId8" imgW="977760" imgH="482400" progId="">
                <p:embed/>
              </p:oleObj>
            </a:graphicData>
          </a:graphic>
        </p:graphicFrame>
      </p:grpSp>
      <p:grpSp>
        <p:nvGrpSpPr>
          <p:cNvPr id="6" name="Group 49"/>
          <p:cNvGrpSpPr>
            <a:grpSpLocks/>
          </p:cNvGrpSpPr>
          <p:nvPr/>
        </p:nvGrpSpPr>
        <p:grpSpPr bwMode="auto">
          <a:xfrm>
            <a:off x="4648200" y="4343400"/>
            <a:ext cx="4191000" cy="2286000"/>
            <a:chOff x="2544" y="2736"/>
            <a:chExt cx="2640" cy="1440"/>
          </a:xfrm>
        </p:grpSpPr>
        <p:sp>
          <p:nvSpPr>
            <p:cNvPr id="136214" name="Text Box 50"/>
            <p:cNvSpPr txBox="1">
              <a:spLocks noChangeArrowheads="1"/>
            </p:cNvSpPr>
            <p:nvPr/>
          </p:nvSpPr>
          <p:spPr bwMode="auto">
            <a:xfrm>
              <a:off x="2736" y="2832"/>
              <a:ext cx="1923" cy="756"/>
            </a:xfrm>
            <a:prstGeom prst="rect">
              <a:avLst/>
            </a:prstGeom>
            <a:noFill/>
            <a:ln w="25400">
              <a:noFill/>
              <a:miter lim="800000"/>
              <a:headEnd/>
              <a:tailEnd/>
            </a:ln>
          </p:spPr>
          <p:txBody>
            <a:bodyPr wrap="none">
              <a:prstTxWarp prst="textNoShape">
                <a:avLst/>
              </a:prstTxWarp>
              <a:spAutoFit/>
            </a:bodyPr>
            <a:lstStyle/>
            <a:p>
              <a:r>
                <a:rPr lang="en-US" sz="2400" b="1">
                  <a:solidFill>
                    <a:srgbClr val="000099"/>
                  </a:solidFill>
                  <a:latin typeface="Times New Roman" charset="0"/>
                </a:rPr>
                <a:t>	d = 10</a:t>
              </a:r>
              <a:r>
                <a:rPr lang="en-US" sz="2400" b="1" baseline="30000">
                  <a:solidFill>
                    <a:srgbClr val="000099"/>
                  </a:solidFill>
                  <a:latin typeface="Times New Roman" charset="0"/>
                </a:rPr>
                <a:t>-28</a:t>
              </a:r>
              <a:r>
                <a:rPr lang="en-US" sz="2400" b="1">
                  <a:solidFill>
                    <a:srgbClr val="000099"/>
                  </a:solidFill>
                  <a:latin typeface="Times New Roman" charset="0"/>
                </a:rPr>
                <a:t> e cm</a:t>
              </a:r>
            </a:p>
            <a:p>
              <a:r>
                <a:rPr lang="en-US" sz="2400" b="1">
                  <a:solidFill>
                    <a:srgbClr val="000099"/>
                  </a:solidFill>
                  <a:latin typeface="Times New Roman" charset="0"/>
                </a:rPr>
                <a:t>	E = 200 kV/cm</a:t>
              </a:r>
            </a:p>
            <a:p>
              <a:endParaRPr lang="en-US" sz="2400" b="1">
                <a:solidFill>
                  <a:srgbClr val="000099"/>
                </a:solidFill>
                <a:latin typeface="Times New Roman" charset="0"/>
              </a:endParaRPr>
            </a:p>
          </p:txBody>
        </p:sp>
        <p:sp>
          <p:nvSpPr>
            <p:cNvPr id="136215" name="Rectangle 51"/>
            <p:cNvSpPr>
              <a:spLocks noChangeArrowheads="1"/>
            </p:cNvSpPr>
            <p:nvPr/>
          </p:nvSpPr>
          <p:spPr bwMode="auto">
            <a:xfrm>
              <a:off x="3233" y="3648"/>
              <a:ext cx="1561" cy="523"/>
            </a:xfrm>
            <a:prstGeom prst="rect">
              <a:avLst/>
            </a:prstGeom>
            <a:noFill/>
            <a:ln w="25400">
              <a:noFill/>
              <a:miter lim="800000"/>
              <a:headEnd/>
              <a:tailEnd/>
            </a:ln>
          </p:spPr>
          <p:txBody>
            <a:bodyPr wrap="none">
              <a:prstTxWarp prst="textNoShape">
                <a:avLst/>
              </a:prstTxWarp>
              <a:spAutoFit/>
            </a:bodyPr>
            <a:lstStyle/>
            <a:p>
              <a:r>
                <a:rPr lang="en-US" sz="2400" b="1">
                  <a:solidFill>
                    <a:srgbClr val="000099"/>
                  </a:solidFill>
                  <a:latin typeface="Symbol" charset="2"/>
                  <a:sym typeface="Symbol" charset="2"/>
                </a:rPr>
                <a:t>δw</a:t>
              </a:r>
              <a:r>
                <a:rPr lang="en-US" sz="2400" b="1">
                  <a:solidFill>
                    <a:srgbClr val="000099"/>
                  </a:solidFill>
                  <a:latin typeface="Times New Roman" charset="0"/>
                  <a:sym typeface="Symbol" charset="2"/>
                </a:rPr>
                <a:t> = 10</a:t>
              </a:r>
              <a:r>
                <a:rPr lang="en-US" sz="2400" b="1" baseline="30000">
                  <a:solidFill>
                    <a:srgbClr val="000099"/>
                  </a:solidFill>
                  <a:latin typeface="Times New Roman" charset="0"/>
                  <a:sym typeface="Symbol" charset="2"/>
                </a:rPr>
                <a:t>-7</a:t>
              </a:r>
              <a:r>
                <a:rPr lang="en-US" sz="2400" b="1">
                  <a:solidFill>
                    <a:srgbClr val="000099"/>
                  </a:solidFill>
                  <a:latin typeface="Times New Roman" charset="0"/>
                  <a:sym typeface="Symbol" charset="2"/>
                </a:rPr>
                <a:t> rad/s </a:t>
              </a:r>
              <a:r>
                <a:rPr lang="en-US" sz="2400" b="1">
                  <a:solidFill>
                    <a:srgbClr val="000099"/>
                  </a:solidFill>
                  <a:latin typeface="Times New Roman" charset="0"/>
                  <a:sym typeface="Wingdings" charset="2"/>
                </a:rPr>
                <a:t></a:t>
              </a:r>
              <a:r>
                <a:rPr lang="en-US" sz="2400" b="1">
                  <a:solidFill>
                    <a:srgbClr val="000099"/>
                  </a:solidFill>
                  <a:latin typeface="Times New Roman" charset="0"/>
                  <a:sym typeface="Symbol" charset="2"/>
                </a:rPr>
                <a:t> </a:t>
              </a:r>
            </a:p>
            <a:p>
              <a:r>
                <a:rPr lang="en-US" sz="2400" b="1">
                  <a:solidFill>
                    <a:srgbClr val="000099"/>
                  </a:solidFill>
                  <a:latin typeface="Times New Roman" charset="0"/>
                  <a:sym typeface="Symbol" charset="2"/>
                </a:rPr>
                <a:t>~1 turn/year</a:t>
              </a:r>
            </a:p>
          </p:txBody>
        </p:sp>
        <p:sp>
          <p:nvSpPr>
            <p:cNvPr id="262196" name="Text Box 52"/>
            <p:cNvSpPr txBox="1">
              <a:spLocks noChangeArrowheads="1"/>
            </p:cNvSpPr>
            <p:nvPr/>
          </p:nvSpPr>
          <p:spPr bwMode="auto">
            <a:xfrm>
              <a:off x="2784" y="3657"/>
              <a:ext cx="337" cy="327"/>
            </a:xfrm>
            <a:prstGeom prst="rect">
              <a:avLst/>
            </a:prstGeom>
            <a:noFill/>
            <a:ln w="25400">
              <a:noFill/>
              <a:miter lim="800000"/>
              <a:headEnd/>
              <a:tailEnd/>
            </a:ln>
            <a:effectLst/>
          </p:spPr>
          <p:txBody>
            <a:bodyPr wrap="none">
              <a:prstTxWarp prst="textNoShape">
                <a:avLst/>
              </a:prstTxWarp>
              <a:spAutoFit/>
            </a:bodyPr>
            <a:lstStyle/>
            <a:p>
              <a:pPr>
                <a:defRPr/>
              </a:pPr>
              <a:r>
                <a:rPr lang="en-US" sz="2800">
                  <a:solidFill>
                    <a:srgbClr val="000099"/>
                  </a:solidFill>
                  <a:effectLst>
                    <a:outerShdw blurRad="38100" dist="38100" dir="2700000" algn="tl">
                      <a:srgbClr val="DDDDDD"/>
                    </a:outerShdw>
                  </a:effectLst>
                  <a:latin typeface="Times New Roman" charset="0"/>
                  <a:ea typeface="MS PGothic" pitchFamily="34" charset="-128"/>
                  <a:cs typeface="MS PGothic" pitchFamily="34" charset="-128"/>
                  <a:sym typeface="Symbol" charset="2"/>
                </a:rPr>
                <a:t></a:t>
              </a:r>
              <a:endParaRPr lang="en-US" sz="2800">
                <a:solidFill>
                  <a:srgbClr val="000099"/>
                </a:solidFill>
                <a:effectLst>
                  <a:outerShdw blurRad="38100" dist="38100" dir="2700000" algn="tl">
                    <a:srgbClr val="DDDDDD"/>
                  </a:outerShdw>
                </a:effectLst>
                <a:latin typeface="Times New Roman" charset="0"/>
                <a:ea typeface="MS PGothic" pitchFamily="34" charset="-128"/>
                <a:cs typeface="MS PGothic" pitchFamily="34" charset="-128"/>
              </a:endParaRPr>
            </a:p>
          </p:txBody>
        </p:sp>
        <p:sp>
          <p:nvSpPr>
            <p:cNvPr id="136217" name="Rectangle 53"/>
            <p:cNvSpPr>
              <a:spLocks noChangeArrowheads="1"/>
            </p:cNvSpPr>
            <p:nvPr/>
          </p:nvSpPr>
          <p:spPr bwMode="auto">
            <a:xfrm>
              <a:off x="2544" y="2736"/>
              <a:ext cx="2640" cy="1440"/>
            </a:xfrm>
            <a:prstGeom prst="rect">
              <a:avLst/>
            </a:prstGeom>
            <a:noFill/>
            <a:ln w="25400">
              <a:solidFill>
                <a:srgbClr val="FF0000"/>
              </a:solidFill>
              <a:miter lim="800000"/>
              <a:headEnd/>
              <a:tailEnd/>
            </a:ln>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 Experimental Issues</a:t>
            </a:r>
            <a:endParaRPr lang="en-US" dirty="0"/>
          </a:p>
        </p:txBody>
      </p:sp>
      <p:sp>
        <p:nvSpPr>
          <p:cNvPr id="3" name="Content Placeholder 2"/>
          <p:cNvSpPr>
            <a:spLocks noGrp="1"/>
          </p:cNvSpPr>
          <p:nvPr>
            <p:ph idx="1"/>
          </p:nvPr>
        </p:nvSpPr>
        <p:spPr>
          <a:xfrm>
            <a:off x="0" y="1574800"/>
            <a:ext cx="9144000" cy="5283200"/>
          </a:xfrm>
        </p:spPr>
        <p:txBody>
          <a:bodyPr/>
          <a:lstStyle/>
          <a:p>
            <a:pPr marL="514350" indent="-514350">
              <a:buFont typeface="+mj-lt"/>
              <a:buAutoNum type="arabicPeriod"/>
            </a:pPr>
            <a:r>
              <a:rPr lang="en-US" dirty="0" smtClean="0">
                <a:solidFill>
                  <a:srgbClr val="FF0000"/>
                </a:solidFill>
              </a:rPr>
              <a:t>Statistics (~1-10 n/cm</a:t>
            </a:r>
            <a:r>
              <a:rPr lang="en-US" baseline="30000" dirty="0" smtClean="0">
                <a:solidFill>
                  <a:srgbClr val="FF0000"/>
                </a:solidFill>
              </a:rPr>
              <a:t>3</a:t>
            </a:r>
            <a:r>
              <a:rPr lang="en-US" dirty="0" smtClean="0">
                <a:solidFill>
                  <a:srgbClr val="FF0000"/>
                </a:solidFill>
              </a:rPr>
              <a:t>)</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Magnetic fields can mimic EDM signal (need to measure B-fields acting on the particles)</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Geometrical phase: spin rotations in three dimensions don’t commute.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4" name="Text Box 17"/>
          <p:cNvSpPr txBox="1">
            <a:spLocks noChangeArrowheads="1"/>
          </p:cNvSpPr>
          <p:nvPr/>
        </p:nvSpPr>
        <p:spPr bwMode="auto">
          <a:xfrm>
            <a:off x="157163" y="104775"/>
            <a:ext cx="8828087" cy="519113"/>
          </a:xfrm>
          <a:prstGeom prst="rect">
            <a:avLst/>
          </a:prstGeom>
          <a:noFill/>
          <a:ln w="9525">
            <a:noFill/>
            <a:miter lim="800000"/>
            <a:headEnd/>
            <a:tailEnd/>
          </a:ln>
        </p:spPr>
        <p:txBody>
          <a:bodyPr>
            <a:prstTxWarp prst="textNoShape">
              <a:avLst/>
            </a:prstTxWarp>
            <a:spAutoFit/>
          </a:bodyPr>
          <a:lstStyle/>
          <a:p>
            <a:pPr algn="ctr"/>
            <a:r>
              <a:rPr lang="en-US" sz="2800" dirty="0" smtClean="0">
                <a:solidFill>
                  <a:srgbClr val="0000FF"/>
                </a:solidFill>
              </a:rPr>
              <a:t>Charged particles in a Storage Ring!</a:t>
            </a:r>
            <a:endParaRPr lang="en-US" sz="2800" dirty="0">
              <a:solidFill>
                <a:srgbClr val="0000FF"/>
              </a:solidFill>
            </a:endParaRPr>
          </a:p>
        </p:txBody>
      </p:sp>
      <p:sp>
        <p:nvSpPr>
          <p:cNvPr id="27" name="Donut 26"/>
          <p:cNvSpPr/>
          <p:nvPr/>
        </p:nvSpPr>
        <p:spPr>
          <a:xfrm>
            <a:off x="1778000" y="685800"/>
            <a:ext cx="6159500" cy="6007100"/>
          </a:xfrm>
          <a:prstGeom prst="donut">
            <a:avLst>
              <a:gd name="adj" fmla="val 101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 name="Group 18"/>
          <p:cNvGrpSpPr>
            <a:grpSpLocks/>
          </p:cNvGrpSpPr>
          <p:nvPr/>
        </p:nvGrpSpPr>
        <p:grpSpPr bwMode="auto">
          <a:xfrm>
            <a:off x="4356100" y="914400"/>
            <a:ext cx="825500" cy="5562600"/>
            <a:chOff x="2688" y="768"/>
            <a:chExt cx="336" cy="2352"/>
          </a:xfrm>
        </p:grpSpPr>
        <p:grpSp>
          <p:nvGrpSpPr>
            <p:cNvPr id="3" name="Group 7"/>
            <p:cNvGrpSpPr>
              <a:grpSpLocks/>
            </p:cNvGrpSpPr>
            <p:nvPr/>
          </p:nvGrpSpPr>
          <p:grpSpPr bwMode="auto">
            <a:xfrm>
              <a:off x="2736" y="768"/>
              <a:ext cx="288" cy="96"/>
              <a:chOff x="2736" y="768"/>
              <a:chExt cx="288" cy="96"/>
            </a:xfrm>
          </p:grpSpPr>
          <p:sp>
            <p:nvSpPr>
              <p:cNvPr id="68619" name="Oval 8"/>
              <p:cNvSpPr>
                <a:spLocks noChangeArrowheads="1"/>
              </p:cNvSpPr>
              <p:nvPr/>
            </p:nvSpPr>
            <p:spPr bwMode="auto">
              <a:xfrm>
                <a:off x="2832" y="768"/>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68620" name="Line 9"/>
              <p:cNvSpPr>
                <a:spLocks noChangeShapeType="1"/>
              </p:cNvSpPr>
              <p:nvPr/>
            </p:nvSpPr>
            <p:spPr bwMode="auto">
              <a:xfrm rot="5400000" flipV="1">
                <a:off x="2880" y="672"/>
                <a:ext cx="0" cy="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grpSp>
          <p:nvGrpSpPr>
            <p:cNvPr id="4" name="Group 10"/>
            <p:cNvGrpSpPr>
              <a:grpSpLocks/>
            </p:cNvGrpSpPr>
            <p:nvPr/>
          </p:nvGrpSpPr>
          <p:grpSpPr bwMode="auto">
            <a:xfrm>
              <a:off x="2688" y="3024"/>
              <a:ext cx="288" cy="96"/>
              <a:chOff x="2736" y="768"/>
              <a:chExt cx="288" cy="96"/>
            </a:xfrm>
          </p:grpSpPr>
          <p:sp>
            <p:nvSpPr>
              <p:cNvPr id="68617" name="Oval 11"/>
              <p:cNvSpPr>
                <a:spLocks noChangeArrowheads="1"/>
              </p:cNvSpPr>
              <p:nvPr/>
            </p:nvSpPr>
            <p:spPr bwMode="auto">
              <a:xfrm>
                <a:off x="2832" y="768"/>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68618" name="Line 12"/>
              <p:cNvSpPr>
                <a:spLocks noChangeShapeType="1"/>
              </p:cNvSpPr>
              <p:nvPr/>
            </p:nvSpPr>
            <p:spPr bwMode="auto">
              <a:xfrm rot="5400000" flipV="1">
                <a:off x="2880" y="672"/>
                <a:ext cx="0" cy="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grpSp>
      <p:sp>
        <p:nvSpPr>
          <p:cNvPr id="28" name="TextBox 27"/>
          <p:cNvSpPr txBox="1"/>
          <p:nvPr/>
        </p:nvSpPr>
        <p:spPr>
          <a:xfrm>
            <a:off x="2451100" y="3289300"/>
            <a:ext cx="4940625" cy="461665"/>
          </a:xfrm>
          <a:prstGeom prst="rect">
            <a:avLst/>
          </a:prstGeom>
          <a:noFill/>
        </p:spPr>
        <p:txBody>
          <a:bodyPr wrap="none" rtlCol="0">
            <a:spAutoFit/>
          </a:bodyPr>
          <a:lstStyle/>
          <a:p>
            <a:r>
              <a:rPr lang="en-US" sz="2400" dirty="0" smtClean="0">
                <a:solidFill>
                  <a:srgbClr val="0000FF"/>
                </a:solidFill>
              </a:rPr>
              <a:t>Position is determined by the fields</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4" name="Text Box 17"/>
          <p:cNvSpPr txBox="1">
            <a:spLocks noChangeArrowheads="1"/>
          </p:cNvSpPr>
          <p:nvPr/>
        </p:nvSpPr>
        <p:spPr bwMode="auto">
          <a:xfrm>
            <a:off x="157163" y="104775"/>
            <a:ext cx="8828087" cy="519113"/>
          </a:xfrm>
          <a:prstGeom prst="rect">
            <a:avLst/>
          </a:prstGeom>
          <a:noFill/>
          <a:ln w="9525">
            <a:noFill/>
            <a:miter lim="800000"/>
            <a:headEnd/>
            <a:tailEnd/>
          </a:ln>
        </p:spPr>
        <p:txBody>
          <a:bodyPr>
            <a:prstTxWarp prst="textNoShape">
              <a:avLst/>
            </a:prstTxWarp>
            <a:spAutoFit/>
          </a:bodyPr>
          <a:lstStyle/>
          <a:p>
            <a:pPr algn="ctr"/>
            <a:r>
              <a:rPr lang="en-US" sz="2800" dirty="0">
                <a:solidFill>
                  <a:srgbClr val="0000FF"/>
                </a:solidFill>
              </a:rPr>
              <a:t>Clock-wise (</a:t>
            </a:r>
            <a:r>
              <a:rPr lang="en-US" sz="2800" dirty="0" smtClean="0">
                <a:solidFill>
                  <a:srgbClr val="0000FF"/>
                </a:solidFill>
              </a:rPr>
              <a:t>CW) &amp; Counter-Clock-wise Storage</a:t>
            </a:r>
            <a:endParaRPr lang="en-US" sz="2800" dirty="0">
              <a:solidFill>
                <a:srgbClr val="0000FF"/>
              </a:solidFill>
            </a:endParaRPr>
          </a:p>
        </p:txBody>
      </p:sp>
      <p:sp>
        <p:nvSpPr>
          <p:cNvPr id="27" name="Donut 26"/>
          <p:cNvSpPr/>
          <p:nvPr/>
        </p:nvSpPr>
        <p:spPr>
          <a:xfrm>
            <a:off x="1778000" y="685800"/>
            <a:ext cx="6159500" cy="6007100"/>
          </a:xfrm>
          <a:prstGeom prst="donut">
            <a:avLst>
              <a:gd name="adj" fmla="val 101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 name="Group 18"/>
          <p:cNvGrpSpPr>
            <a:grpSpLocks/>
          </p:cNvGrpSpPr>
          <p:nvPr/>
        </p:nvGrpSpPr>
        <p:grpSpPr bwMode="auto">
          <a:xfrm>
            <a:off x="4356100" y="914400"/>
            <a:ext cx="825500" cy="5562600"/>
            <a:chOff x="2688" y="768"/>
            <a:chExt cx="336" cy="2352"/>
          </a:xfrm>
        </p:grpSpPr>
        <p:grpSp>
          <p:nvGrpSpPr>
            <p:cNvPr id="3" name="Group 7"/>
            <p:cNvGrpSpPr>
              <a:grpSpLocks/>
            </p:cNvGrpSpPr>
            <p:nvPr/>
          </p:nvGrpSpPr>
          <p:grpSpPr bwMode="auto">
            <a:xfrm>
              <a:off x="2736" y="768"/>
              <a:ext cx="288" cy="96"/>
              <a:chOff x="2736" y="768"/>
              <a:chExt cx="288" cy="96"/>
            </a:xfrm>
          </p:grpSpPr>
          <p:sp>
            <p:nvSpPr>
              <p:cNvPr id="68619" name="Oval 8"/>
              <p:cNvSpPr>
                <a:spLocks noChangeArrowheads="1"/>
              </p:cNvSpPr>
              <p:nvPr/>
            </p:nvSpPr>
            <p:spPr bwMode="auto">
              <a:xfrm>
                <a:off x="2832" y="768"/>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68620" name="Line 9"/>
              <p:cNvSpPr>
                <a:spLocks noChangeShapeType="1"/>
              </p:cNvSpPr>
              <p:nvPr/>
            </p:nvSpPr>
            <p:spPr bwMode="auto">
              <a:xfrm rot="5400000" flipV="1">
                <a:off x="2880" y="672"/>
                <a:ext cx="0" cy="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grpSp>
          <p:nvGrpSpPr>
            <p:cNvPr id="4" name="Group 10"/>
            <p:cNvGrpSpPr>
              <a:grpSpLocks/>
            </p:cNvGrpSpPr>
            <p:nvPr/>
          </p:nvGrpSpPr>
          <p:grpSpPr bwMode="auto">
            <a:xfrm>
              <a:off x="2688" y="3024"/>
              <a:ext cx="288" cy="96"/>
              <a:chOff x="2736" y="768"/>
              <a:chExt cx="288" cy="96"/>
            </a:xfrm>
          </p:grpSpPr>
          <p:sp>
            <p:nvSpPr>
              <p:cNvPr id="68617" name="Oval 11"/>
              <p:cNvSpPr>
                <a:spLocks noChangeArrowheads="1"/>
              </p:cNvSpPr>
              <p:nvPr/>
            </p:nvSpPr>
            <p:spPr bwMode="auto">
              <a:xfrm>
                <a:off x="2832" y="768"/>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68618" name="Line 12"/>
              <p:cNvSpPr>
                <a:spLocks noChangeShapeType="1"/>
              </p:cNvSpPr>
              <p:nvPr/>
            </p:nvSpPr>
            <p:spPr bwMode="auto">
              <a:xfrm rot="5400000" flipV="1">
                <a:off x="2880" y="672"/>
                <a:ext cx="0" cy="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grpSp>
      <p:grpSp>
        <p:nvGrpSpPr>
          <p:cNvPr id="5" name="Group 18"/>
          <p:cNvGrpSpPr>
            <a:grpSpLocks/>
          </p:cNvGrpSpPr>
          <p:nvPr/>
        </p:nvGrpSpPr>
        <p:grpSpPr bwMode="auto">
          <a:xfrm>
            <a:off x="4432300" y="914400"/>
            <a:ext cx="800100" cy="5560811"/>
            <a:chOff x="2722" y="768"/>
            <a:chExt cx="302" cy="2352"/>
          </a:xfrm>
          <a:solidFill>
            <a:srgbClr val="FF0000"/>
          </a:solidFill>
        </p:grpSpPr>
        <p:grpSp>
          <p:nvGrpSpPr>
            <p:cNvPr id="6" name="Group 7"/>
            <p:cNvGrpSpPr>
              <a:grpSpLocks/>
            </p:cNvGrpSpPr>
            <p:nvPr/>
          </p:nvGrpSpPr>
          <p:grpSpPr bwMode="auto">
            <a:xfrm>
              <a:off x="2736" y="768"/>
              <a:ext cx="288" cy="96"/>
              <a:chOff x="2736" y="768"/>
              <a:chExt cx="288" cy="96"/>
            </a:xfrm>
            <a:grpFill/>
          </p:grpSpPr>
          <p:sp>
            <p:nvSpPr>
              <p:cNvPr id="24" name="Oval 8"/>
              <p:cNvSpPr>
                <a:spLocks noChangeArrowheads="1"/>
              </p:cNvSpPr>
              <p:nvPr/>
            </p:nvSpPr>
            <p:spPr bwMode="auto">
              <a:xfrm>
                <a:off x="2832" y="768"/>
                <a:ext cx="96" cy="96"/>
              </a:xfrm>
              <a:prstGeom prst="ellipse">
                <a:avLst/>
              </a:prstGeom>
              <a:grpFill/>
              <a:ln w="9525">
                <a:solidFill>
                  <a:schemeClr val="tx1"/>
                </a:solidFill>
                <a:round/>
                <a:headEnd/>
                <a:tailEnd/>
              </a:ln>
            </p:spPr>
            <p:txBody>
              <a:bodyPr wrap="none" anchor="ctr"/>
              <a:lstStyle/>
              <a:p>
                <a:pPr>
                  <a:defRPr/>
                </a:pPr>
                <a:endParaRPr lang="en-US">
                  <a:ea typeface="ＭＳ Ｐゴシック" pitchFamily="34" charset="-128"/>
                  <a:cs typeface="+mn-cs"/>
                </a:endParaRPr>
              </a:p>
            </p:txBody>
          </p:sp>
          <p:sp>
            <p:nvSpPr>
              <p:cNvPr id="25" name="Line 9"/>
              <p:cNvSpPr>
                <a:spLocks noChangeShapeType="1"/>
              </p:cNvSpPr>
              <p:nvPr/>
            </p:nvSpPr>
            <p:spPr bwMode="auto">
              <a:xfrm rot="5400000" flipV="1">
                <a:off x="2880" y="672"/>
                <a:ext cx="0" cy="288"/>
              </a:xfrm>
              <a:prstGeom prst="line">
                <a:avLst/>
              </a:prstGeom>
              <a:grpFill/>
              <a:ln w="9525">
                <a:solidFill>
                  <a:schemeClr val="tx1"/>
                </a:solidFill>
                <a:round/>
                <a:headEnd/>
                <a:tailEnd type="triangle" w="med" len="med"/>
              </a:ln>
            </p:spPr>
            <p:txBody>
              <a:bodyPr/>
              <a:lstStyle/>
              <a:p>
                <a:pPr>
                  <a:defRPr/>
                </a:pPr>
                <a:endParaRPr lang="en-US">
                  <a:ea typeface="ＭＳ Ｐゴシック" pitchFamily="34" charset="-128"/>
                  <a:cs typeface="+mn-cs"/>
                </a:endParaRPr>
              </a:p>
            </p:txBody>
          </p:sp>
        </p:grpSp>
        <p:grpSp>
          <p:nvGrpSpPr>
            <p:cNvPr id="7" name="Group 10"/>
            <p:cNvGrpSpPr>
              <a:grpSpLocks/>
            </p:cNvGrpSpPr>
            <p:nvPr/>
          </p:nvGrpSpPr>
          <p:grpSpPr bwMode="auto">
            <a:xfrm>
              <a:off x="2722" y="3024"/>
              <a:ext cx="288" cy="96"/>
              <a:chOff x="2770" y="768"/>
              <a:chExt cx="288" cy="96"/>
            </a:xfrm>
            <a:grpFill/>
          </p:grpSpPr>
          <p:sp>
            <p:nvSpPr>
              <p:cNvPr id="22" name="Oval 11"/>
              <p:cNvSpPr>
                <a:spLocks noChangeArrowheads="1"/>
              </p:cNvSpPr>
              <p:nvPr/>
            </p:nvSpPr>
            <p:spPr bwMode="auto">
              <a:xfrm>
                <a:off x="2832" y="768"/>
                <a:ext cx="96" cy="96"/>
              </a:xfrm>
              <a:prstGeom prst="ellipse">
                <a:avLst/>
              </a:prstGeom>
              <a:grpFill/>
              <a:ln w="9525">
                <a:solidFill>
                  <a:schemeClr val="tx1"/>
                </a:solidFill>
                <a:round/>
                <a:headEnd/>
                <a:tailEnd/>
              </a:ln>
            </p:spPr>
            <p:txBody>
              <a:bodyPr wrap="none" anchor="ctr"/>
              <a:lstStyle/>
              <a:p>
                <a:pPr>
                  <a:defRPr/>
                </a:pPr>
                <a:endParaRPr lang="en-US">
                  <a:ea typeface="ＭＳ Ｐゴシック" pitchFamily="34" charset="-128"/>
                  <a:cs typeface="+mn-cs"/>
                </a:endParaRPr>
              </a:p>
            </p:txBody>
          </p:sp>
          <p:sp>
            <p:nvSpPr>
              <p:cNvPr id="23" name="Line 12"/>
              <p:cNvSpPr>
                <a:spLocks noChangeShapeType="1"/>
              </p:cNvSpPr>
              <p:nvPr/>
            </p:nvSpPr>
            <p:spPr bwMode="auto">
              <a:xfrm rot="5400000" flipV="1">
                <a:off x="2914" y="672"/>
                <a:ext cx="0" cy="288"/>
              </a:xfrm>
              <a:prstGeom prst="line">
                <a:avLst/>
              </a:prstGeom>
              <a:grpFill/>
              <a:ln w="9525">
                <a:solidFill>
                  <a:schemeClr val="tx1"/>
                </a:solidFill>
                <a:round/>
                <a:headEnd/>
                <a:tailEnd type="triangle" w="med" len="med"/>
              </a:ln>
            </p:spPr>
            <p:txBody>
              <a:bodyPr/>
              <a:lstStyle/>
              <a:p>
                <a:pPr>
                  <a:defRPr/>
                </a:pPr>
                <a:endParaRPr lang="en-US">
                  <a:ea typeface="ＭＳ Ｐゴシック" pitchFamily="34" charset="-128"/>
                  <a:cs typeface="+mn-cs"/>
                </a:endParaRPr>
              </a:p>
            </p:txBody>
          </p:sp>
        </p:grpSp>
      </p:grpSp>
      <p:cxnSp>
        <p:nvCxnSpPr>
          <p:cNvPr id="29" name="Straight Arrow Connector 28"/>
          <p:cNvCxnSpPr>
            <a:stCxn id="27" idx="2"/>
          </p:cNvCxnSpPr>
          <p:nvPr/>
        </p:nvCxnSpPr>
        <p:spPr>
          <a:xfrm rot="10800000" flipH="1">
            <a:off x="1778000" y="3683000"/>
            <a:ext cx="558800" cy="6350"/>
          </a:xfrm>
          <a:prstGeom prst="straightConnector1">
            <a:avLst/>
          </a:prstGeom>
          <a:ln w="38100" cap="flat" cmpd="sng" algn="ctr">
            <a:solidFill>
              <a:srgbClr val="FF33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0800000" flipH="1">
            <a:off x="7366000" y="3835400"/>
            <a:ext cx="558800" cy="6350"/>
          </a:xfrm>
          <a:prstGeom prst="straightConnector1">
            <a:avLst/>
          </a:prstGeom>
          <a:ln w="38100" cap="flat" cmpd="sng" algn="ctr">
            <a:solidFill>
              <a:srgbClr val="FF3300"/>
            </a:solidFill>
            <a:prstDash val="solid"/>
            <a:roun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27"/>
          <p:cNvGrpSpPr/>
          <p:nvPr/>
        </p:nvGrpSpPr>
        <p:grpSpPr>
          <a:xfrm>
            <a:off x="0" y="1524000"/>
            <a:ext cx="9144000" cy="2362200"/>
            <a:chOff x="0" y="2336800"/>
            <a:chExt cx="9144000" cy="2362200"/>
          </a:xfrm>
        </p:grpSpPr>
        <p:sp>
          <p:nvSpPr>
            <p:cNvPr id="26" name="Rectangle 25"/>
            <p:cNvSpPr/>
            <p:nvPr/>
          </p:nvSpPr>
          <p:spPr>
            <a:xfrm>
              <a:off x="0" y="2336800"/>
              <a:ext cx="9144000" cy="2362200"/>
            </a:xfrm>
            <a:prstGeom prst="rect">
              <a:avLst/>
            </a:prstGeom>
            <a:solidFill>
              <a:srgbClr val="00B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65100" y="2349500"/>
              <a:ext cx="8826500" cy="1754327"/>
            </a:xfrm>
            <a:prstGeom prst="rect">
              <a:avLst/>
            </a:prstGeom>
            <a:noFill/>
          </p:spPr>
          <p:txBody>
            <a:bodyPr wrap="square" rtlCol="0">
              <a:spAutoFit/>
            </a:bodyPr>
            <a:lstStyle/>
            <a:p>
              <a:r>
                <a:rPr lang="en-US" sz="3600" dirty="0" smtClean="0"/>
                <a:t>Any radial magnetic field sensed by the </a:t>
              </a:r>
            </a:p>
            <a:p>
              <a:r>
                <a:rPr lang="en-US" sz="3600" dirty="0" smtClean="0"/>
                <a:t>stored particles will also cause their</a:t>
              </a:r>
            </a:p>
            <a:p>
              <a:r>
                <a:rPr lang="en-US" sz="3600" dirty="0" smtClean="0"/>
                <a:t>vertical splitting. </a:t>
              </a:r>
              <a:endParaRPr lang="en-US" sz="3600" dirty="0"/>
            </a:p>
          </p:txBody>
        </p:sp>
      </p:grpSp>
      <p:sp>
        <p:nvSpPr>
          <p:cNvPr id="28" name="TextBox 27"/>
          <p:cNvSpPr txBox="1"/>
          <p:nvPr/>
        </p:nvSpPr>
        <p:spPr>
          <a:xfrm>
            <a:off x="203200" y="876300"/>
            <a:ext cx="2904461" cy="461665"/>
          </a:xfrm>
          <a:prstGeom prst="rect">
            <a:avLst/>
          </a:prstGeom>
          <a:noFill/>
        </p:spPr>
        <p:txBody>
          <a:bodyPr wrap="none" rtlCol="0">
            <a:spAutoFit/>
          </a:bodyPr>
          <a:lstStyle/>
          <a:p>
            <a:r>
              <a:rPr lang="en-US" sz="2400" dirty="0" smtClean="0">
                <a:solidFill>
                  <a:srgbClr val="0000FF"/>
                </a:solidFill>
              </a:rPr>
              <a:t>Electric storage ring</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5000" fill="hold"/>
                                        <p:tgtEl>
                                          <p:spTgt spid="2"/>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Methods</a:t>
            </a:r>
            <a:endParaRPr lang="en-US" dirty="0"/>
          </a:p>
        </p:txBody>
      </p:sp>
      <p:sp>
        <p:nvSpPr>
          <p:cNvPr id="3" name="Content Placeholder 2"/>
          <p:cNvSpPr>
            <a:spLocks noGrp="1"/>
          </p:cNvSpPr>
          <p:nvPr>
            <p:ph idx="1"/>
          </p:nvPr>
        </p:nvSpPr>
        <p:spPr>
          <a:xfrm>
            <a:off x="0" y="1574800"/>
            <a:ext cx="9144000" cy="5283200"/>
          </a:xfrm>
        </p:spPr>
        <p:txBody>
          <a:bodyPr/>
          <a:lstStyle/>
          <a:p>
            <a:r>
              <a:rPr lang="en-US" dirty="0" smtClean="0">
                <a:solidFill>
                  <a:srgbClr val="008000"/>
                </a:solidFill>
              </a:rPr>
              <a:t>Neutrons in a box have an advantage: no electric force, small volumes</a:t>
            </a:r>
          </a:p>
          <a:p>
            <a:endParaRPr lang="en-US" dirty="0" smtClean="0">
              <a:solidFill>
                <a:srgbClr val="FF0000"/>
              </a:solidFill>
            </a:endParaRPr>
          </a:p>
          <a:p>
            <a:r>
              <a:rPr lang="en-US" dirty="0" smtClean="0">
                <a:solidFill>
                  <a:srgbClr val="FF0000"/>
                </a:solidFill>
              </a:rPr>
              <a:t>Protons in a storage ring: </a:t>
            </a:r>
          </a:p>
          <a:p>
            <a:pPr marL="514350" indent="-514350">
              <a:buFont typeface="+mj-lt"/>
              <a:buAutoNum type="arabicPeriod"/>
            </a:pPr>
            <a:r>
              <a:rPr lang="en-US" dirty="0" smtClean="0">
                <a:solidFill>
                  <a:srgbClr val="FF0000"/>
                </a:solidFill>
              </a:rPr>
              <a:t>Primary source, </a:t>
            </a:r>
            <a:r>
              <a:rPr lang="en-US" b="1" dirty="0" smtClean="0">
                <a:solidFill>
                  <a:srgbClr val="FF0000"/>
                </a:solidFill>
              </a:rPr>
              <a:t>revolution in statistics</a:t>
            </a:r>
          </a:p>
          <a:p>
            <a:pPr marL="514350" indent="-514350">
              <a:buFont typeface="+mj-lt"/>
              <a:buAutoNum type="arabicPeriod"/>
            </a:pPr>
            <a:r>
              <a:rPr lang="en-US" dirty="0" smtClean="0">
                <a:solidFill>
                  <a:srgbClr val="FF0000"/>
                </a:solidFill>
              </a:rPr>
              <a:t>Position displacement sensitive to background magnetic fields</a:t>
            </a:r>
          </a:p>
          <a:p>
            <a:pPr marL="514350" indent="-514350">
              <a:buFont typeface="+mj-lt"/>
              <a:buAutoNum type="arabicPeriod"/>
            </a:pPr>
            <a:r>
              <a:rPr lang="en-US" dirty="0" smtClean="0">
                <a:solidFill>
                  <a:srgbClr val="FF0000"/>
                </a:solidFill>
              </a:rPr>
              <a:t>Geometrical phase: EDM-like signal depends on azimuthal location; position displacement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51000" y="0"/>
            <a:ext cx="4978400" cy="1498600"/>
          </a:xfrm>
          <a:prstGeom prst="rect">
            <a:avLst/>
          </a:prstGeom>
        </p:spPr>
      </p:pic>
      <p:pic>
        <p:nvPicPr>
          <p:cNvPr id="6" name="Picture 5"/>
          <p:cNvPicPr>
            <a:picLocks noChangeAspect="1"/>
          </p:cNvPicPr>
          <p:nvPr/>
        </p:nvPicPr>
        <p:blipFill>
          <a:blip r:embed="rId3"/>
          <a:stretch>
            <a:fillRect/>
          </a:stretch>
        </p:blipFill>
        <p:spPr>
          <a:xfrm>
            <a:off x="6756400" y="158750"/>
            <a:ext cx="1663700" cy="831850"/>
          </a:xfrm>
          <a:prstGeom prst="rect">
            <a:avLst/>
          </a:prstGeom>
        </p:spPr>
      </p:pic>
      <p:pic>
        <p:nvPicPr>
          <p:cNvPr id="9" name="Picture 8"/>
          <p:cNvPicPr>
            <a:picLocks noChangeAspect="1"/>
          </p:cNvPicPr>
          <p:nvPr/>
        </p:nvPicPr>
        <p:blipFill>
          <a:blip r:embed="rId4"/>
          <a:stretch>
            <a:fillRect/>
          </a:stretch>
        </p:blipFill>
        <p:spPr>
          <a:xfrm>
            <a:off x="0" y="1386254"/>
            <a:ext cx="9144000" cy="5890846"/>
          </a:xfrm>
          <a:prstGeom prst="rect">
            <a:avLst/>
          </a:prstGeom>
        </p:spPr>
      </p:pic>
      <p:cxnSp>
        <p:nvCxnSpPr>
          <p:cNvPr id="11" name="Straight Connector 10"/>
          <p:cNvCxnSpPr/>
          <p:nvPr/>
        </p:nvCxnSpPr>
        <p:spPr>
          <a:xfrm flipV="1">
            <a:off x="927100" y="4572000"/>
            <a:ext cx="1193800" cy="12700"/>
          </a:xfrm>
          <a:prstGeom prst="line">
            <a:avLst/>
          </a:prstGeom>
          <a:ln w="57150" cap="flat" cmpd="sng" algn="ctr">
            <a:solidFill>
              <a:srgbClr val="FF33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993900" y="6057900"/>
            <a:ext cx="3683000" cy="12700"/>
          </a:xfrm>
          <a:prstGeom prst="line">
            <a:avLst/>
          </a:prstGeom>
          <a:ln w="5715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38400" y="5778500"/>
            <a:ext cx="6705600" cy="1588"/>
          </a:xfrm>
          <a:prstGeom prst="line">
            <a:avLst/>
          </a:prstGeom>
          <a:ln w="5715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950200" y="2794000"/>
            <a:ext cx="1193800" cy="12700"/>
          </a:xfrm>
          <a:prstGeom prst="line">
            <a:avLst/>
          </a:prstGeom>
          <a:ln w="57150" cap="flat" cmpd="sng" algn="ctr">
            <a:solidFill>
              <a:srgbClr val="FF33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486400" y="4559300"/>
            <a:ext cx="3657600" cy="25400"/>
          </a:xfrm>
          <a:prstGeom prst="line">
            <a:avLst/>
          </a:prstGeom>
          <a:ln w="57150" cap="flat" cmpd="sng" algn="ctr">
            <a:solidFill>
              <a:srgbClr val="FF33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08400" y="4876800"/>
            <a:ext cx="5435600" cy="12700"/>
          </a:xfrm>
          <a:prstGeom prst="line">
            <a:avLst/>
          </a:prstGeom>
          <a:ln w="57150" cap="flat" cmpd="sng" algn="ctr">
            <a:solidFill>
              <a:srgbClr val="FF33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7832"/>
          </a:xfrm>
        </p:spPr>
        <p:txBody>
          <a:bodyPr/>
          <a:lstStyle/>
          <a:p>
            <a:r>
              <a:rPr lang="en-US" dirty="0" smtClean="0">
                <a:solidFill>
                  <a:srgbClr val="FF0000"/>
                </a:solidFill>
              </a:rPr>
              <a:t>Short History of EDM</a:t>
            </a:r>
            <a:endParaRPr lang="en-US" dirty="0">
              <a:solidFill>
                <a:srgbClr val="FF0000"/>
              </a:solidFill>
            </a:endParaRPr>
          </a:p>
        </p:txBody>
      </p:sp>
      <p:sp>
        <p:nvSpPr>
          <p:cNvPr id="3" name="Content Placeholder 2"/>
          <p:cNvSpPr>
            <a:spLocks noGrp="1"/>
          </p:cNvSpPr>
          <p:nvPr>
            <p:ph idx="1"/>
          </p:nvPr>
        </p:nvSpPr>
        <p:spPr>
          <a:xfrm>
            <a:off x="0" y="571500"/>
            <a:ext cx="9144000" cy="6286500"/>
          </a:xfrm>
        </p:spPr>
        <p:txBody>
          <a:bodyPr/>
          <a:lstStyle/>
          <a:p>
            <a:r>
              <a:rPr lang="en-US" sz="2800" dirty="0" smtClean="0">
                <a:solidFill>
                  <a:srgbClr val="FF0000"/>
                </a:solidFill>
              </a:rPr>
              <a:t>1950’s</a:t>
            </a:r>
            <a:r>
              <a:rPr lang="en-US" sz="2800" dirty="0" smtClean="0">
                <a:solidFill>
                  <a:srgbClr val="000099"/>
                </a:solidFill>
              </a:rPr>
              <a:t> neutron EDM experiment started to search for parity violation (Ramsey and Purcell).</a:t>
            </a:r>
          </a:p>
          <a:p>
            <a:r>
              <a:rPr lang="en-US" sz="2800" dirty="0" smtClean="0">
                <a:solidFill>
                  <a:srgbClr val="000099"/>
                </a:solidFill>
              </a:rPr>
              <a:t>After P-violation </a:t>
            </a:r>
            <a:r>
              <a:rPr lang="en-US" sz="2800" dirty="0" err="1" smtClean="0">
                <a:solidFill>
                  <a:srgbClr val="000099"/>
                </a:solidFill>
                <a:sym typeface="Wingdings"/>
              </a:rPr>
              <a:t></a:t>
            </a:r>
            <a:r>
              <a:rPr lang="en-US" sz="2800" dirty="0" smtClean="0">
                <a:solidFill>
                  <a:srgbClr val="000099"/>
                </a:solidFill>
              </a:rPr>
              <a:t> EDMs require both P,T-Violation</a:t>
            </a:r>
          </a:p>
          <a:p>
            <a:r>
              <a:rPr lang="en-US" sz="2800" dirty="0" smtClean="0">
                <a:solidFill>
                  <a:srgbClr val="FF0000"/>
                </a:solidFill>
              </a:rPr>
              <a:t>1960’s</a:t>
            </a:r>
            <a:r>
              <a:rPr lang="en-US" sz="2800" dirty="0" smtClean="0">
                <a:solidFill>
                  <a:srgbClr val="000099"/>
                </a:solidFill>
              </a:rPr>
              <a:t> EDM searches in atomic systems</a:t>
            </a:r>
          </a:p>
          <a:p>
            <a:r>
              <a:rPr lang="en-US" sz="2800" dirty="0" smtClean="0">
                <a:solidFill>
                  <a:srgbClr val="FF0000"/>
                </a:solidFill>
              </a:rPr>
              <a:t>1970’s</a:t>
            </a:r>
            <a:r>
              <a:rPr lang="en-US" sz="2800" dirty="0" smtClean="0">
                <a:solidFill>
                  <a:srgbClr val="000099"/>
                </a:solidFill>
              </a:rPr>
              <a:t> Indirect Storage Ring EDM method from the CERN muon g-2 exp.</a:t>
            </a:r>
          </a:p>
          <a:p>
            <a:r>
              <a:rPr lang="en-US" sz="2800" dirty="0" smtClean="0">
                <a:solidFill>
                  <a:srgbClr val="FF0000"/>
                </a:solidFill>
              </a:rPr>
              <a:t>1980’s</a:t>
            </a:r>
            <a:r>
              <a:rPr lang="en-US" sz="2800" dirty="0" smtClean="0">
                <a:solidFill>
                  <a:srgbClr val="000099"/>
                </a:solidFill>
              </a:rPr>
              <a:t> Theory studies on systems (molecules) </a:t>
            </a:r>
            <a:r>
              <a:rPr lang="en-US" sz="2800" dirty="0" err="1" smtClean="0">
                <a:solidFill>
                  <a:srgbClr val="000099"/>
                </a:solidFill>
              </a:rPr>
              <a:t>w</a:t>
            </a:r>
            <a:r>
              <a:rPr lang="en-US" sz="2800" dirty="0" smtClean="0">
                <a:solidFill>
                  <a:srgbClr val="000099"/>
                </a:solidFill>
              </a:rPr>
              <a:t>/ large enhancement factors</a:t>
            </a:r>
          </a:p>
          <a:p>
            <a:r>
              <a:rPr lang="en-US" sz="2800" dirty="0" smtClean="0">
                <a:solidFill>
                  <a:srgbClr val="FF0000"/>
                </a:solidFill>
              </a:rPr>
              <a:t>1990’s </a:t>
            </a:r>
            <a:r>
              <a:rPr lang="en-US" sz="2800" dirty="0" smtClean="0">
                <a:solidFill>
                  <a:srgbClr val="000099"/>
                </a:solidFill>
              </a:rPr>
              <a:t>First exp. attempts </a:t>
            </a:r>
            <a:r>
              <a:rPr lang="en-US" sz="2800" dirty="0" err="1" smtClean="0">
                <a:solidFill>
                  <a:srgbClr val="000099"/>
                </a:solidFill>
              </a:rPr>
              <a:t>w</a:t>
            </a:r>
            <a:r>
              <a:rPr lang="en-US" sz="2800" dirty="0" smtClean="0">
                <a:solidFill>
                  <a:srgbClr val="000099"/>
                </a:solidFill>
              </a:rPr>
              <a:t>/ molecules. Dedicated Storage Ring EDM method developed for muons.</a:t>
            </a:r>
          </a:p>
          <a:p>
            <a:r>
              <a:rPr lang="en-US" sz="2800" dirty="0" smtClean="0">
                <a:solidFill>
                  <a:srgbClr val="FF0000"/>
                </a:solidFill>
              </a:rPr>
              <a:t>2000’s</a:t>
            </a:r>
            <a:r>
              <a:rPr lang="en-US" sz="2800" dirty="0" smtClean="0">
                <a:solidFill>
                  <a:srgbClr val="000099"/>
                </a:solidFill>
              </a:rPr>
              <a:t> Proposal for sensitive dEDM exp. developed. </a:t>
            </a:r>
          </a:p>
          <a:p>
            <a:r>
              <a:rPr lang="en-US" sz="2800" dirty="0" smtClean="0">
                <a:solidFill>
                  <a:srgbClr val="FF0000"/>
                </a:solidFill>
              </a:rPr>
              <a:t>2010’s</a:t>
            </a:r>
            <a:r>
              <a:rPr lang="en-US" sz="2800" dirty="0" smtClean="0">
                <a:solidFill>
                  <a:srgbClr val="000099"/>
                </a:solidFill>
              </a:rPr>
              <a:t> Proposal for sensitive pEDM exp. developed. </a:t>
            </a:r>
          </a:p>
          <a:p>
            <a:endParaRPr 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70100"/>
          </a:xfrm>
        </p:spPr>
        <p:txBody>
          <a:bodyPr/>
          <a:lstStyle/>
          <a:p>
            <a:r>
              <a:rPr lang="en-US" dirty="0" smtClean="0"/>
              <a:t>We have developed the Storage Ring EDM Method:</a:t>
            </a:r>
            <a:br>
              <a:rPr lang="en-US" dirty="0" smtClean="0"/>
            </a:br>
            <a:r>
              <a:rPr lang="en-US" dirty="0" smtClean="0"/>
              <a:t>(http://</a:t>
            </a:r>
            <a:r>
              <a:rPr lang="en-US" dirty="0" err="1" smtClean="0"/>
              <a:t>www.bnl.gov/edm</a:t>
            </a:r>
            <a:r>
              <a:rPr lang="en-US" dirty="0" smtClean="0"/>
              <a:t>)</a:t>
            </a:r>
            <a:endParaRPr lang="en-US" dirty="0"/>
          </a:p>
        </p:txBody>
      </p:sp>
      <p:sp>
        <p:nvSpPr>
          <p:cNvPr id="3" name="Content Placeholder 2"/>
          <p:cNvSpPr>
            <a:spLocks noGrp="1"/>
          </p:cNvSpPr>
          <p:nvPr>
            <p:ph idx="1"/>
          </p:nvPr>
        </p:nvSpPr>
        <p:spPr>
          <a:xfrm>
            <a:off x="0" y="2197100"/>
            <a:ext cx="9144000" cy="4660900"/>
          </a:xfrm>
        </p:spPr>
        <p:txBody>
          <a:bodyPr/>
          <a:lstStyle/>
          <a:p>
            <a:r>
              <a:rPr lang="en-US" dirty="0" smtClean="0">
                <a:solidFill>
                  <a:srgbClr val="0000FF"/>
                </a:solidFill>
              </a:rPr>
              <a:t>Muon EDM sensitivity </a:t>
            </a:r>
            <a:r>
              <a:rPr lang="en-US" dirty="0" smtClean="0">
                <a:solidFill>
                  <a:srgbClr val="0000FF"/>
                </a:solidFill>
                <a:ea typeface="ＭＳ Ｐゴシック" pitchFamily="34" charset="-128"/>
                <a:sym typeface="Symbol" pitchFamily="18" charset="2"/>
              </a:rPr>
              <a:t>10</a:t>
            </a:r>
            <a:r>
              <a:rPr lang="en-US" baseline="30000" dirty="0" smtClean="0">
                <a:solidFill>
                  <a:srgbClr val="0000FF"/>
                </a:solidFill>
                <a:ea typeface="ＭＳ Ｐゴシック" pitchFamily="34" charset="-128"/>
                <a:sym typeface="Symbol" pitchFamily="18" charset="2"/>
              </a:rPr>
              <a:t>-24</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a:t>
            </a:r>
          </a:p>
          <a:p>
            <a:endParaRPr lang="en-US" dirty="0" smtClean="0">
              <a:solidFill>
                <a:srgbClr val="0000FF"/>
              </a:solidFill>
              <a:ea typeface="ＭＳ Ｐゴシック" pitchFamily="34" charset="-128"/>
              <a:sym typeface="Symbol" pitchFamily="18" charset="2"/>
            </a:endParaRPr>
          </a:p>
          <a:p>
            <a:r>
              <a:rPr lang="en-US" dirty="0" smtClean="0">
                <a:solidFill>
                  <a:srgbClr val="E51B3D"/>
                </a:solidFill>
              </a:rPr>
              <a:t>Proton EDM sensitivity </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-29</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r>
              <a:rPr lang="en-US" dirty="0" smtClean="0">
                <a:solidFill>
                  <a:srgbClr val="E51B3D"/>
                </a:solidFill>
                <a:ea typeface="ＭＳ Ｐゴシック" pitchFamily="34" charset="-128"/>
                <a:sym typeface="Wingdings"/>
              </a:rPr>
              <a:t></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-30</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p>
          <a:p>
            <a:endParaRPr lang="en-US" dirty="0" smtClean="0">
              <a:solidFill>
                <a:srgbClr val="E51B3D"/>
              </a:solidFill>
              <a:ea typeface="ＭＳ Ｐゴシック" pitchFamily="34" charset="-128"/>
              <a:sym typeface="Symbol" pitchFamily="18" charset="2"/>
            </a:endParaRPr>
          </a:p>
          <a:p>
            <a:r>
              <a:rPr lang="en-US" dirty="0" smtClean="0">
                <a:solidFill>
                  <a:srgbClr val="E51B3D"/>
                </a:solidFill>
              </a:rPr>
              <a:t>Deuteron EDM sensitivity </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-29</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endParaRPr lang="en-US" dirty="0" smtClean="0">
              <a:solidFill>
                <a:srgbClr val="E51B3D"/>
              </a:solidFill>
              <a:ea typeface="ＭＳ Ｐゴシック" pitchFamily="34" charset="-128"/>
              <a:sym typeface="Wingdings"/>
            </a:endParaRPr>
          </a:p>
          <a:p>
            <a:r>
              <a:rPr lang="en-US" dirty="0" smtClean="0">
                <a:solidFill>
                  <a:srgbClr val="E51B3D"/>
                </a:solidFill>
                <a:ea typeface="ＭＳ Ｐゴシック" pitchFamily="34" charset="-128"/>
                <a:sym typeface="Wingdings"/>
              </a:rPr>
              <a:t>Under develop.: </a:t>
            </a:r>
            <a:r>
              <a:rPr lang="en-US" dirty="0" err="1" smtClean="0">
                <a:solidFill>
                  <a:srgbClr val="E51B3D"/>
                </a:solidFill>
                <a:ea typeface="ＭＳ Ｐゴシック" pitchFamily="34" charset="-128"/>
                <a:sym typeface="Wingdings"/>
              </a:rPr>
              <a:t>eEDM</a:t>
            </a:r>
            <a:r>
              <a:rPr lang="en-US" dirty="0" smtClean="0">
                <a:solidFill>
                  <a:srgbClr val="E51B3D"/>
                </a:solidFill>
                <a:ea typeface="ＭＳ Ｐゴシック" pitchFamily="34" charset="-128"/>
                <a:sym typeface="Wingdings"/>
              </a:rPr>
              <a:t> pre-cursor exp.: </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-27</a:t>
            </a:r>
            <a:r>
              <a:rPr lang="en-US" i="1" dirty="0" smtClean="0">
                <a:solidFill>
                  <a:srgbClr val="E51B3D"/>
                </a:solidFill>
                <a:ea typeface="ＭＳ Ｐゴシック" pitchFamily="34" charset="-128"/>
                <a:sym typeface="Symbol" pitchFamily="18" charset="2"/>
              </a:rPr>
              <a:t> </a:t>
            </a:r>
            <a:r>
              <a:rPr lang="en-US" dirty="0" smtClean="0">
                <a:solidFill>
                  <a:srgbClr val="E51B3D"/>
                </a:solidFill>
                <a:ea typeface="ＭＳ Ｐゴシック" pitchFamily="34" charset="-128"/>
                <a:sym typeface="Symbol" pitchFamily="18" charset="2"/>
              </a:rPr>
              <a:t>?</a:t>
            </a:r>
            <a:endParaRPr lang="en-US" dirty="0" smtClean="0">
              <a:solidFill>
                <a:srgbClr val="E51B3D"/>
              </a:solidFill>
              <a:ea typeface="ＭＳ Ｐゴシック" pitchFamily="34" charset="-128"/>
              <a:sym typeface="Wingdings"/>
            </a:endParaRPr>
          </a:p>
          <a:p>
            <a:r>
              <a:rPr lang="en-US" baseline="30000" dirty="0" smtClean="0">
                <a:solidFill>
                  <a:srgbClr val="E51B3D"/>
                </a:solidFill>
                <a:ea typeface="ＭＳ Ｐゴシック" pitchFamily="34" charset="-128"/>
                <a:sym typeface="Wingdings"/>
              </a:rPr>
              <a:t>3</a:t>
            </a:r>
            <a:r>
              <a:rPr lang="en-US" dirty="0" smtClean="0">
                <a:solidFill>
                  <a:srgbClr val="E51B3D"/>
                </a:solidFill>
                <a:ea typeface="ＭＳ Ｐゴシック" pitchFamily="34" charset="-128"/>
                <a:sym typeface="Wingdings"/>
              </a:rPr>
              <a:t>He (~neutron equivalent), …</a:t>
            </a:r>
            <a:r>
              <a:rPr lang="en-US" dirty="0" err="1" smtClean="0">
                <a:solidFill>
                  <a:srgbClr val="E51B3D"/>
                </a:solidFill>
                <a:ea typeface="ＭＳ Ｐゴシック" pitchFamily="34" charset="-128"/>
                <a:sym typeface="Wingdings"/>
              </a:rPr>
              <a:t>p</a:t>
            </a:r>
            <a:r>
              <a:rPr lang="en-US" dirty="0" smtClean="0">
                <a:solidFill>
                  <a:srgbClr val="E51B3D"/>
                </a:solidFill>
                <a:ea typeface="ＭＳ Ｐゴシック" pitchFamily="34" charset="-128"/>
                <a:sym typeface="Wingdings"/>
              </a:rPr>
              <a:t>, </a:t>
            </a:r>
            <a:r>
              <a:rPr lang="en-US" dirty="0" err="1" smtClean="0">
                <a:solidFill>
                  <a:srgbClr val="E51B3D"/>
                </a:solidFill>
                <a:ea typeface="ＭＳ Ｐゴシック" pitchFamily="34" charset="-128"/>
                <a:sym typeface="Wingdings"/>
              </a:rPr>
              <a:t>d</a:t>
            </a:r>
            <a:r>
              <a:rPr lang="en-US" dirty="0" smtClean="0">
                <a:solidFill>
                  <a:srgbClr val="E51B3D"/>
                </a:solidFill>
                <a:ea typeface="ＭＳ Ｐゴシック" pitchFamily="34" charset="-128"/>
                <a:sym typeface="Wingdings"/>
              </a:rPr>
              <a:t>, </a:t>
            </a:r>
            <a:r>
              <a:rPr lang="en-US" dirty="0" err="1" smtClean="0">
                <a:solidFill>
                  <a:srgbClr val="E51B3D"/>
                </a:solidFill>
                <a:ea typeface="ＭＳ Ｐゴシック" pitchFamily="34" charset="-128"/>
                <a:sym typeface="Wingdings"/>
              </a:rPr>
              <a:t>n</a:t>
            </a:r>
            <a:r>
              <a:rPr lang="en-US" dirty="0" smtClean="0">
                <a:solidFill>
                  <a:srgbClr val="E51B3D"/>
                </a:solidFill>
                <a:ea typeface="ＭＳ Ｐゴシック" pitchFamily="34" charset="-128"/>
                <a:sym typeface="Wingdings"/>
              </a:rPr>
              <a:t> EDMs are needed to decipher the CP-violation source…</a:t>
            </a:r>
            <a:endParaRPr lang="en-US" baseline="30000" dirty="0" smtClean="0">
              <a:solidFill>
                <a:srgbClr val="E51B3D"/>
              </a:solidFill>
            </a:endParaRPr>
          </a:p>
          <a:p>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0" y="0"/>
            <a:ext cx="9144000" cy="601663"/>
          </a:xfrm>
        </p:spPr>
        <p:txBody>
          <a:bodyPr/>
          <a:lstStyle/>
          <a:p>
            <a:r>
              <a:rPr lang="en-US" sz="4000" u="sng" smtClean="0">
                <a:solidFill>
                  <a:srgbClr val="000099"/>
                </a:solidFill>
                <a:ea typeface="ＭＳ Ｐゴシック" charset="-128"/>
                <a:cs typeface="ＭＳ Ｐゴシック" charset="-128"/>
              </a:rPr>
              <a:t>Physics strength comparison  </a:t>
            </a:r>
            <a:r>
              <a:rPr lang="en-US" sz="2400" u="sng" smtClean="0">
                <a:solidFill>
                  <a:srgbClr val="E51B3D"/>
                </a:solidFill>
                <a:ea typeface="ＭＳ Ｐゴシック" charset="-128"/>
                <a:cs typeface="ＭＳ Ｐゴシック" charset="-128"/>
              </a:rPr>
              <a:t>(Marciano)</a:t>
            </a:r>
          </a:p>
        </p:txBody>
      </p:sp>
      <p:graphicFrame>
        <p:nvGraphicFramePr>
          <p:cNvPr id="160812" name="Group 44"/>
          <p:cNvGraphicFramePr>
            <a:graphicFrameLocks noGrp="1"/>
          </p:cNvGraphicFramePr>
          <p:nvPr>
            <p:ph sz="half" idx="4294967295"/>
          </p:nvPr>
        </p:nvGraphicFramePr>
        <p:xfrm>
          <a:off x="228600" y="652463"/>
          <a:ext cx="8594725" cy="5993003"/>
        </p:xfrm>
        <a:graphic>
          <a:graphicData uri="http://schemas.openxmlformats.org/drawingml/2006/table">
            <a:tbl>
              <a:tblPr/>
              <a:tblGrid>
                <a:gridCol w="2001838"/>
                <a:gridCol w="2170112"/>
                <a:gridCol w="2346325"/>
                <a:gridCol w="2076450"/>
              </a:tblGrid>
              <a:tr h="9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9900"/>
                          </a:solidFill>
                          <a:effectLst/>
                          <a:latin typeface="Arial" pitchFamily="-111" charset="0"/>
                          <a:ea typeface="ＭＳ Ｐゴシック" pitchFamily="-111" charset="-128"/>
                          <a:cs typeface="ＭＳ Ｐゴシック" pitchFamily="-111" charset="-128"/>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9900"/>
                          </a:solidFill>
                          <a:effectLst/>
                          <a:latin typeface="Arial" pitchFamily="-111" charset="0"/>
                          <a:ea typeface="Arial" pitchFamily="-111" charset="0"/>
                          <a:cs typeface="Arial" pitchFamily="-111" charset="0"/>
                        </a:rPr>
                        <a:t>Current limit </a:t>
                      </a:r>
                      <a:r>
                        <a:rPr kumimoji="0" lang="en-US" sz="2800" b="0" i="0" u="none" strike="noStrike" cap="none" normalizeH="0" baseline="0" smtClean="0">
                          <a:ln>
                            <a:noFill/>
                          </a:ln>
                          <a:solidFill>
                            <a:srgbClr val="009900"/>
                          </a:solidFill>
                          <a:effectLst/>
                          <a:latin typeface="Arial" pitchFamily="-111" charset="0"/>
                          <a:ea typeface="ＭＳ Ｐゴシック" pitchFamily="-111" charset="-128"/>
                          <a:cs typeface="ＭＳ Ｐゴシック" pitchFamily="-111" charset="-128"/>
                        </a:rPr>
                        <a:t>[e</a:t>
                      </a:r>
                      <a:r>
                        <a:rPr kumimoji="0" lang="en-US" sz="2800" b="0" i="0" u="none" strike="noStrike" cap="none" normalizeH="0" baseline="0" smtClean="0">
                          <a:ln>
                            <a:noFill/>
                          </a:ln>
                          <a:solidFill>
                            <a:srgbClr val="009900"/>
                          </a:solidFill>
                          <a:effectLst/>
                          <a:latin typeface="Arial" pitchFamily="-111" charset="0"/>
                          <a:ea typeface="ＭＳ Ｐゴシック" pitchFamily="-111" charset="-128"/>
                          <a:cs typeface="ＭＳ Ｐゴシック" pitchFamily="-111" charset="-128"/>
                          <a:sym typeface="Symbol" pitchFamily="-111" charset="2"/>
                        </a:rPr>
                        <a:t>cm]</a:t>
                      </a:r>
                      <a:endParaRPr kumimoji="0" lang="en-US" sz="2800" b="0" i="0" u="none" strike="noStrike" cap="none" normalizeH="0" baseline="0" smtClean="0">
                        <a:ln>
                          <a:noFill/>
                        </a:ln>
                        <a:solidFill>
                          <a:srgbClr val="009900"/>
                        </a:solidFill>
                        <a:effectLst/>
                        <a:latin typeface="Arial" pitchFamily="-111" charset="0"/>
                        <a:ea typeface="Arial" pitchFamily="-111" charset="0"/>
                        <a:cs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9900"/>
                          </a:solidFill>
                          <a:effectLst/>
                          <a:latin typeface="Arial" pitchFamily="-111" charset="0"/>
                          <a:ea typeface="ＭＳ Ｐゴシック" pitchFamily="-111" charset="-128"/>
                          <a:cs typeface="ＭＳ Ｐゴシック" pitchFamily="-111" charset="-128"/>
                        </a:rPr>
                        <a:t>Future goal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9900"/>
                          </a:solidFill>
                          <a:effectLst/>
                          <a:latin typeface="Arial" pitchFamily="-111" charset="0"/>
                          <a:ea typeface="ＭＳ Ｐゴシック" pitchFamily="-111" charset="-128"/>
                          <a:cs typeface="ＭＳ Ｐゴシック" pitchFamily="-111" charset="-128"/>
                        </a:rPr>
                        <a:t>Neutron equivalent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Neutron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rPr>
                        <a:t>&lt;1.6</a:t>
                      </a:r>
                      <a:r>
                        <a:rPr kumimoji="0" lang="en-US" sz="2800" b="0" i="0" u="none" strike="noStrike" cap="none" normalizeH="0" baseline="0" smtClean="0">
                          <a:ln>
                            <a:noFill/>
                          </a:ln>
                          <a:solidFill>
                            <a:srgbClr val="000099"/>
                          </a:solidFill>
                          <a:effectLst/>
                          <a:latin typeface="Arial" pitchFamily="-111" charset="0"/>
                          <a:ea typeface="Arial" pitchFamily="-111" charset="0"/>
                          <a:cs typeface="Arial" pitchFamily="-111" charset="0"/>
                        </a:rPr>
                        <a:t>×10</a:t>
                      </a:r>
                      <a:r>
                        <a:rPr kumimoji="0" lang="en-US" sz="2800" b="0" i="0" u="none" strike="noStrike" cap="none" normalizeH="0" baseline="30000" smtClean="0">
                          <a:ln>
                            <a:noFill/>
                          </a:ln>
                          <a:solidFill>
                            <a:srgbClr val="000099"/>
                          </a:solidFill>
                          <a:effectLst/>
                          <a:latin typeface="Arial" pitchFamily="-111" charset="0"/>
                          <a:ea typeface="Arial" pitchFamily="-111" charset="0"/>
                          <a:cs typeface="Arial" pitchFamily="-111"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smtClean="0">
                          <a:ln>
                            <a:noFill/>
                          </a:ln>
                          <a:solidFill>
                            <a:srgbClr val="000099"/>
                          </a:solidFill>
                          <a:effectLst/>
                          <a:latin typeface="Arial" pitchFamily="-111" charset="0"/>
                          <a:ea typeface="ＭＳ Ｐゴシック" pitchFamily="-111" charset="-128"/>
                          <a:cs typeface="ＭＳ Ｐゴシック" pitchFamily="-111"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smtClean="0">
                          <a:ln>
                            <a:noFill/>
                          </a:ln>
                          <a:solidFill>
                            <a:srgbClr val="FF0000"/>
                          </a:solidFill>
                          <a:effectLst/>
                          <a:latin typeface="Arial" pitchFamily="-111" charset="0"/>
                          <a:ea typeface="ＭＳ Ｐゴシック" pitchFamily="-111" charset="-128"/>
                          <a:cs typeface="ＭＳ Ｐゴシック" pitchFamily="-111" charset="-128"/>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a:ln>
                            <a:noFill/>
                          </a:ln>
                          <a:solidFill>
                            <a:srgbClr val="FF0000"/>
                          </a:solidFill>
                          <a:effectLst/>
                          <a:latin typeface="Arial" pitchFamily="-111" charset="0"/>
                          <a:ea typeface="ＭＳ Ｐゴシック" pitchFamily="-111" charset="-128"/>
                          <a:cs typeface="ＭＳ Ｐゴシック" pitchFamily="-111" charset="-128"/>
                        </a:rPr>
                        <a:t>199</a:t>
                      </a:r>
                      <a:r>
                        <a:rPr kumimoji="0" lang="en-US" sz="2800" b="0" i="0" u="none" strike="noStrike" cap="none" normalizeH="0" baseline="0">
                          <a:ln>
                            <a:noFill/>
                          </a:ln>
                          <a:solidFill>
                            <a:srgbClr val="FF0000"/>
                          </a:solidFill>
                          <a:effectLst/>
                          <a:latin typeface="Arial" pitchFamily="-111" charset="0"/>
                          <a:ea typeface="ＭＳ Ｐゴシック" pitchFamily="-111" charset="-128"/>
                          <a:cs typeface="ＭＳ Ｐゴシック" pitchFamily="-111" charset="-128"/>
                        </a:rPr>
                        <a:t>Hg atom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0000"/>
                        </a:solidFill>
                        <a:effectLst/>
                        <a:latin typeface="Arial" pitchFamily="-111" charset="0"/>
                        <a:ea typeface="ＭＳ Ｐゴシック" pitchFamily="-111" charset="-128"/>
                        <a:cs typeface="ＭＳ Ｐゴシック" pitchFamily="-11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rPr>
                        <a:t>&lt;3</a:t>
                      </a:r>
                      <a:r>
                        <a:rPr kumimoji="0" lang="en-US" sz="2800" b="0" i="0" u="none" strike="noStrike" cap="none" normalizeH="0" baseline="0" smtClean="0">
                          <a:ln>
                            <a:noFill/>
                          </a:ln>
                          <a:solidFill>
                            <a:srgbClr val="000099"/>
                          </a:solidFill>
                          <a:effectLst/>
                          <a:latin typeface="Arial" pitchFamily="-111" charset="0"/>
                          <a:ea typeface="Arial" pitchFamily="-111" charset="0"/>
                          <a:cs typeface="Arial" pitchFamily="-111" charset="0"/>
                        </a:rPr>
                        <a:t>×10</a:t>
                      </a:r>
                      <a:r>
                        <a:rPr kumimoji="0" lang="en-US" sz="2800" b="0" i="0" u="none" strike="noStrike" cap="none" normalizeH="0" baseline="30000" smtClean="0">
                          <a:ln>
                            <a:noFill/>
                          </a:ln>
                          <a:solidFill>
                            <a:srgbClr val="000099"/>
                          </a:solidFill>
                          <a:effectLst/>
                          <a:latin typeface="Arial" pitchFamily="-111" charset="0"/>
                          <a:ea typeface="Arial" pitchFamily="-111" charset="0"/>
                          <a:cs typeface="Arial" pitchFamily="-111" charset="0"/>
                        </a:rPr>
                        <a:t>-29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99"/>
                        </a:solidFill>
                        <a:effectLst/>
                        <a:latin typeface="Arial" pitchFamily="-111" charset="0"/>
                        <a:ea typeface="Arial" pitchFamily="-111" charset="0"/>
                        <a:cs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rgbClr val="000099"/>
                        </a:solidFill>
                        <a:effectLst/>
                        <a:latin typeface="Arial" pitchFamily="-111" charset="0"/>
                        <a:ea typeface="Arial" pitchFamily="-111" charset="0"/>
                        <a:cs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smtClean="0">
                          <a:ln>
                            <a:noFill/>
                          </a:ln>
                          <a:solidFill>
                            <a:srgbClr val="FF0000"/>
                          </a:solidFill>
                          <a:effectLst/>
                          <a:latin typeface="Arial" pitchFamily="-111" charset="0"/>
                          <a:ea typeface="ＭＳ Ｐゴシック" pitchFamily="-111" charset="-128"/>
                          <a:cs typeface="ＭＳ Ｐゴシック" pitchFamily="-111" charset="-128"/>
                        </a:rPr>
                        <a:t>-25</a:t>
                      </a: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smtClean="0">
                          <a:ln>
                            <a:noFill/>
                          </a:ln>
                          <a:solidFill>
                            <a:srgbClr val="FF0000"/>
                          </a:solidFill>
                          <a:effectLst/>
                          <a:latin typeface="Arial" pitchFamily="-111" charset="0"/>
                          <a:ea typeface="ＭＳ Ｐゴシック" pitchFamily="-111" charset="-128"/>
                          <a:cs typeface="ＭＳ Ｐゴシック" pitchFamily="-111" charset="-128"/>
                        </a:rPr>
                        <a:t>-26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smtClean="0">
                          <a:ln>
                            <a:noFill/>
                          </a:ln>
                          <a:solidFill>
                            <a:srgbClr val="FF0000"/>
                          </a:solidFill>
                          <a:effectLst/>
                          <a:latin typeface="Arial" pitchFamily="-111" charset="0"/>
                          <a:ea typeface="ＭＳ Ｐゴシック" pitchFamily="-111" charset="-128"/>
                          <a:cs typeface="ＭＳ Ｐゴシック" pitchFamily="-111" charset="-128"/>
                        </a:rPr>
                        <a:t>129</a:t>
                      </a: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Xe atom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rPr>
                        <a:t>&lt;6</a:t>
                      </a:r>
                      <a:r>
                        <a:rPr kumimoji="0" lang="en-US" sz="2800" b="0" i="0" u="none" strike="noStrike" cap="none" normalizeH="0" baseline="0" smtClean="0">
                          <a:ln>
                            <a:noFill/>
                          </a:ln>
                          <a:solidFill>
                            <a:srgbClr val="000099"/>
                          </a:solidFill>
                          <a:effectLst/>
                          <a:latin typeface="Arial" pitchFamily="-111" charset="0"/>
                          <a:ea typeface="Arial" pitchFamily="-111" charset="0"/>
                          <a:cs typeface="Arial" pitchFamily="-111" charset="0"/>
                        </a:rPr>
                        <a:t>×10</a:t>
                      </a:r>
                      <a:r>
                        <a:rPr kumimoji="0" lang="en-US" sz="2800" b="0" i="0" u="none" strike="noStrike" cap="none" normalizeH="0" baseline="30000" smtClean="0">
                          <a:ln>
                            <a:noFill/>
                          </a:ln>
                          <a:solidFill>
                            <a:srgbClr val="000099"/>
                          </a:solidFill>
                          <a:effectLst/>
                          <a:latin typeface="Arial" pitchFamily="-111" charset="0"/>
                          <a:ea typeface="Arial" pitchFamily="-111" charset="0"/>
                          <a:cs typeface="Arial" pitchFamily="-111"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000099"/>
                          </a:solidFill>
                          <a:effectLst/>
                          <a:latin typeface="Arial" pitchFamily="-111" charset="0"/>
                          <a:ea typeface="ＭＳ Ｐゴシック" pitchFamily="-111" charset="-128"/>
                          <a:cs typeface="ＭＳ Ｐゴシック" pitchFamily="-111" charset="-128"/>
                        </a:rPr>
                        <a:t>-30</a:t>
                      </a:r>
                      <a:r>
                        <a:rPr kumimoji="0" lang="en-US" sz="2800" b="0" i="0" u="none" strike="noStrike" cap="none" normalizeH="0" baseline="0" dirty="0" smtClean="0">
                          <a:ln>
                            <a:noFill/>
                          </a:ln>
                          <a:solidFill>
                            <a:srgbClr val="000099"/>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000099"/>
                          </a:solidFill>
                          <a:effectLst/>
                          <a:latin typeface="Arial" pitchFamily="-111" charset="0"/>
                          <a:ea typeface="ＭＳ Ｐゴシック" pitchFamily="-111" charset="-128"/>
                          <a:cs typeface="ＭＳ Ｐゴシック" pitchFamily="-111" charset="-128"/>
                        </a:rPr>
                        <a:t>-33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99"/>
                        </a:solidFill>
                        <a:effectLst/>
                        <a:latin typeface="Arial"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FF0000"/>
                          </a:solidFill>
                          <a:effectLst/>
                          <a:latin typeface="Arial" pitchFamily="-111" charset="0"/>
                          <a:ea typeface="ＭＳ Ｐゴシック" pitchFamily="-111" charset="-128"/>
                          <a:cs typeface="ＭＳ Ｐゴシック" pitchFamily="-111" charset="-128"/>
                        </a:rPr>
                        <a:t>-26</a:t>
                      </a:r>
                      <a:r>
                        <a:rPr kumimoji="0" lang="en-US" sz="2800" b="0" i="0" u="none" strike="noStrike" cap="none" normalizeH="0" baseline="0" dirty="0" smtClean="0">
                          <a:ln>
                            <a:noFill/>
                          </a:ln>
                          <a:solidFill>
                            <a:srgbClr val="FF0000"/>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FF0000"/>
                          </a:solidFill>
                          <a:effectLst/>
                          <a:latin typeface="Arial" pitchFamily="-111" charset="0"/>
                          <a:ea typeface="ＭＳ Ｐゴシック" pitchFamily="-111" charset="-128"/>
                          <a:cs typeface="ＭＳ Ｐゴシック" pitchFamily="-111" charset="-128"/>
                        </a:rPr>
                        <a:t>-29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pitchFamily="-111" charset="0"/>
                        <a:ea typeface="Arial" pitchFamily="-111" charset="0"/>
                        <a:cs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06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Deuteron nucleus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smtClean="0">
                          <a:ln>
                            <a:noFill/>
                          </a:ln>
                          <a:solidFill>
                            <a:srgbClr val="000099"/>
                          </a:solidFill>
                          <a:effectLst/>
                          <a:latin typeface="Arial" pitchFamily="-111" charset="0"/>
                          <a:ea typeface="ＭＳ Ｐゴシック" pitchFamily="-111" charset="-128"/>
                          <a:cs typeface="ＭＳ Ｐゴシック" pitchFamily="-111"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3</a:t>
                      </a:r>
                      <a:r>
                        <a:rPr kumimoji="0" lang="en-US" sz="2800" b="0" i="0" u="none" strike="noStrike" cap="none" normalizeH="0" baseline="0" smtClean="0">
                          <a:ln>
                            <a:noFill/>
                          </a:ln>
                          <a:solidFill>
                            <a:srgbClr val="FF0000"/>
                          </a:solidFill>
                          <a:effectLst/>
                          <a:latin typeface="Arial" pitchFamily="-111" charset="0"/>
                          <a:ea typeface="Arial" pitchFamily="-111" charset="0"/>
                          <a:cs typeface="Arial" pitchFamily="-111" charset="0"/>
                        </a:rPr>
                        <a:t>×10</a:t>
                      </a:r>
                      <a:r>
                        <a:rPr kumimoji="0" lang="en-US" sz="2800" b="0" i="0" u="none" strike="noStrike" cap="none" normalizeH="0" baseline="30000" smtClean="0">
                          <a:ln>
                            <a:noFill/>
                          </a:ln>
                          <a:solidFill>
                            <a:srgbClr val="FF0000"/>
                          </a:solidFill>
                          <a:effectLst/>
                          <a:latin typeface="Arial" pitchFamily="-111" charset="0"/>
                          <a:ea typeface="Arial" pitchFamily="-111" charset="0"/>
                          <a:cs typeface="Arial" pitchFamily="-111" charset="0"/>
                        </a:rPr>
                        <a:t>-29</a:t>
                      </a:r>
                      <a:r>
                        <a:rPr kumimoji="0" lang="en-US" sz="2800" b="0" i="0" u="none" strike="noStrike" cap="none" normalizeH="0" baseline="0" smtClean="0">
                          <a:ln>
                            <a:noFill/>
                          </a:ln>
                          <a:solidFill>
                            <a:srgbClr val="FF0000"/>
                          </a:solidFill>
                          <a:effectLst/>
                          <a:latin typeface="Arial" pitchFamily="-111" charset="0"/>
                          <a:ea typeface="Arial" pitchFamily="-111" charset="0"/>
                          <a:cs typeface="Arial" pitchFamily="-111" charset="0"/>
                        </a:rPr>
                        <a:t>- 5×10</a:t>
                      </a:r>
                      <a:r>
                        <a:rPr kumimoji="0" lang="en-US" sz="2800" b="0" i="0" u="none" strike="noStrike" cap="none" normalizeH="0" baseline="30000" smtClean="0">
                          <a:ln>
                            <a:noFill/>
                          </a:ln>
                          <a:solidFill>
                            <a:srgbClr val="FF0000"/>
                          </a:solidFill>
                          <a:effectLst/>
                          <a:latin typeface="Arial" pitchFamily="-111" charset="0"/>
                          <a:ea typeface="Arial" pitchFamily="-111" charset="0"/>
                          <a:cs typeface="Arial" pitchFamily="-111" charset="0"/>
                        </a:rPr>
                        <a:t>-31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1" charset="0"/>
                          <a:ea typeface="ＭＳ Ｐゴシック" pitchFamily="-111" charset="-128"/>
                          <a:cs typeface="ＭＳ Ｐゴシック" pitchFamily="-111" charset="-128"/>
                        </a:rPr>
                        <a:t>Proton nucleus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pitchFamily="-111" charset="0"/>
                          <a:ea typeface="ＭＳ Ｐゴシック" pitchFamily="-111" charset="-128"/>
                          <a:cs typeface="ＭＳ Ｐゴシック" pitchFamily="-111" charset="-128"/>
                        </a:rPr>
                        <a:t>&lt;7</a:t>
                      </a:r>
                      <a:r>
                        <a:rPr kumimoji="0" lang="en-US" sz="2800" b="0" i="0" u="none" strike="noStrike" cap="none" normalizeH="0" baseline="0" smtClean="0">
                          <a:ln>
                            <a:noFill/>
                          </a:ln>
                          <a:solidFill>
                            <a:srgbClr val="000099"/>
                          </a:solidFill>
                          <a:effectLst/>
                          <a:latin typeface="Arial" pitchFamily="-111" charset="0"/>
                          <a:ea typeface="Arial" pitchFamily="-111" charset="0"/>
                          <a:cs typeface="Arial" pitchFamily="-111" charset="0"/>
                        </a:rPr>
                        <a:t>×10</a:t>
                      </a:r>
                      <a:r>
                        <a:rPr kumimoji="0" lang="en-US" sz="2800" b="0" i="0" u="none" strike="noStrike" cap="none" normalizeH="0" baseline="30000" smtClean="0">
                          <a:ln>
                            <a:noFill/>
                          </a:ln>
                          <a:solidFill>
                            <a:srgbClr val="000099"/>
                          </a:solidFill>
                          <a:effectLst/>
                          <a:latin typeface="Arial" pitchFamily="-111" charset="0"/>
                          <a:ea typeface="Arial" pitchFamily="-111" charset="0"/>
                          <a:cs typeface="Arial" pitchFamily="-111"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000099"/>
                          </a:solidFill>
                          <a:effectLst/>
                          <a:latin typeface="Arial" pitchFamily="-111" charset="0"/>
                          <a:ea typeface="ＭＳ Ｐゴシック" pitchFamily="-111" charset="-128"/>
                          <a:cs typeface="ＭＳ Ｐゴシック" pitchFamily="-111" charset="-128"/>
                        </a:rPr>
                        <a:t>-29</a:t>
                      </a:r>
                      <a:r>
                        <a:rPr kumimoji="0" lang="en-US" sz="2800" b="0" i="0" u="none" strike="noStrike" cap="none" normalizeH="0" baseline="0" dirty="0" smtClean="0">
                          <a:ln>
                            <a:noFill/>
                          </a:ln>
                          <a:solidFill>
                            <a:srgbClr val="000099"/>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000099"/>
                          </a:solidFill>
                          <a:effectLst/>
                          <a:latin typeface="Arial" pitchFamily="-111" charset="0"/>
                          <a:ea typeface="ＭＳ Ｐゴシック" pitchFamily="-111" charset="-128"/>
                          <a:cs typeface="ＭＳ Ｐゴシック" pitchFamily="-111"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dirty="0" smtClean="0">
                        <a:ln>
                          <a:noFill/>
                        </a:ln>
                        <a:solidFill>
                          <a:srgbClr val="000099"/>
                        </a:solidFill>
                        <a:effectLst/>
                        <a:latin typeface="Arial" pitchFamily="-111" charset="0"/>
                        <a:ea typeface="ＭＳ Ｐゴシック" pitchFamily="-111" charset="-128"/>
                        <a:cs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111" charset="0"/>
                          <a:ea typeface="Arial" pitchFamily="-111" charset="0"/>
                          <a:cs typeface="Arial" pitchFamily="-111" charset="0"/>
                        </a:rPr>
                        <a:t>10</a:t>
                      </a:r>
                      <a:r>
                        <a:rPr kumimoji="0" lang="en-US" sz="2800" b="0" i="0" u="none" strike="noStrike" cap="none" normalizeH="0" baseline="30000" dirty="0" smtClean="0">
                          <a:ln>
                            <a:noFill/>
                          </a:ln>
                          <a:solidFill>
                            <a:srgbClr val="FF0000"/>
                          </a:solidFill>
                          <a:effectLst/>
                          <a:latin typeface="Arial" pitchFamily="-111" charset="0"/>
                          <a:ea typeface="Arial" pitchFamily="-111" charset="0"/>
                          <a:cs typeface="Arial" pitchFamily="-111" charset="0"/>
                        </a:rPr>
                        <a:t>-29</a:t>
                      </a:r>
                      <a:r>
                        <a:rPr kumimoji="0" lang="en-US" sz="2800" b="0" i="0" u="none" strike="noStrike" cap="none" normalizeH="0" baseline="0" dirty="0" smtClean="0">
                          <a:ln>
                            <a:noFill/>
                          </a:ln>
                          <a:solidFill>
                            <a:srgbClr val="FF0000"/>
                          </a:solidFill>
                          <a:effectLst/>
                          <a:latin typeface="Arial" pitchFamily="-111" charset="0"/>
                          <a:ea typeface="ＭＳ Ｐゴシック" pitchFamily="-111" charset="-128"/>
                          <a:cs typeface="ＭＳ Ｐゴシック" pitchFamily="-111" charset="-128"/>
                        </a:rPr>
                        <a:t>-10</a:t>
                      </a:r>
                      <a:r>
                        <a:rPr kumimoji="0" lang="en-US" sz="2800" b="0" i="0" u="none" strike="noStrike" cap="none" normalizeH="0" baseline="30000" dirty="0" smtClean="0">
                          <a:ln>
                            <a:noFill/>
                          </a:ln>
                          <a:solidFill>
                            <a:srgbClr val="FF0000"/>
                          </a:solidFill>
                          <a:effectLst/>
                          <a:latin typeface="Arial" pitchFamily="-111" charset="0"/>
                          <a:ea typeface="ＭＳ Ｐゴシック" pitchFamily="-111" charset="-128"/>
                          <a:cs typeface="ＭＳ Ｐゴシック" pitchFamily="-111" charset="-128"/>
                        </a:rPr>
                        <a:t>-30</a:t>
                      </a:r>
                      <a:endParaRPr kumimoji="0" lang="en-US" sz="2800" b="0" i="0" u="none" strike="noStrike" cap="none" normalizeH="0" baseline="30000" dirty="0" smtClean="0">
                        <a:ln>
                          <a:noFill/>
                        </a:ln>
                        <a:solidFill>
                          <a:srgbClr val="FF0000"/>
                        </a:solidFill>
                        <a:effectLst/>
                        <a:latin typeface="Arial" pitchFamily="-111" charset="0"/>
                        <a:ea typeface="Arial" pitchFamily="-111" charset="0"/>
                        <a:cs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1"/>
          <p:cNvGrpSpPr/>
          <p:nvPr/>
        </p:nvGrpSpPr>
        <p:grpSpPr>
          <a:xfrm>
            <a:off x="3657600" y="2489994"/>
            <a:ext cx="597694" cy="3364706"/>
            <a:chOff x="3657600" y="2489994"/>
            <a:chExt cx="597694" cy="3364706"/>
          </a:xfrm>
        </p:grpSpPr>
        <p:cxnSp>
          <p:nvCxnSpPr>
            <p:cNvPr id="5" name="Straight Connector 4"/>
            <p:cNvCxnSpPr/>
            <p:nvPr/>
          </p:nvCxnSpPr>
          <p:spPr>
            <a:xfrm rot="5400000">
              <a:off x="2552700" y="4165600"/>
              <a:ext cx="3352800" cy="1588"/>
            </a:xfrm>
            <a:prstGeom prst="line">
              <a:avLst/>
            </a:prstGeom>
            <a:ln w="57150" cap="flat" cmpd="sng" algn="ctr">
              <a:solidFill>
                <a:srgbClr val="E51B3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flipV="1">
              <a:off x="3873500" y="2515394"/>
              <a:ext cx="381794" cy="11906"/>
            </a:xfrm>
            <a:prstGeom prst="line">
              <a:avLst/>
            </a:prstGeom>
            <a:ln w="57150" cap="flat" cmpd="sng" algn="ctr">
              <a:solidFill>
                <a:srgbClr val="E51B3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3657600" y="5843588"/>
              <a:ext cx="558800" cy="11112"/>
            </a:xfrm>
            <a:prstGeom prst="straightConnector1">
              <a:avLst/>
            </a:prstGeom>
            <a:ln w="57150" cap="flat" cmpd="sng" algn="ctr">
              <a:solidFill>
                <a:srgbClr val="E51B3D"/>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Storage Ring Proton EDM Method</a:t>
            </a:r>
            <a:endParaRPr lang="en-US" dirty="0"/>
          </a:p>
        </p:txBody>
      </p:sp>
      <p:sp>
        <p:nvSpPr>
          <p:cNvPr id="5" name="Subtitle 4"/>
          <p:cNvSpPr>
            <a:spLocks noGrp="1"/>
          </p:cNvSpPr>
          <p:nvPr>
            <p:ph type="subTitle" idx="1"/>
          </p:nvPr>
        </p:nvSpPr>
        <p:spPr/>
        <p:txBody>
          <a:bodyPr/>
          <a:lstStyle/>
          <a:p>
            <a:r>
              <a:rPr lang="en-US" dirty="0" smtClean="0">
                <a:solidFill>
                  <a:srgbClr val="FF0000"/>
                </a:solidFill>
              </a:rPr>
              <a:t>Precision physics in storage rings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a:latin typeface="Times New Roman" charset="0"/>
              </a:rPr>
              <a:t>Yannis Semertzidis, BNL</a:t>
            </a:r>
          </a:p>
        </p:txBody>
      </p:sp>
      <p:pic>
        <p:nvPicPr>
          <p:cNvPr id="54275" name="Picture 4" descr="Z:\Slides\Ring_98_4.JPG"/>
          <p:cNvPicPr>
            <a:picLocks noGrp="1" noChangeAspect="1" noChangeArrowheads="1"/>
          </p:cNvPicPr>
          <p:nvPr>
            <p:ph type="title"/>
          </p:nvPr>
        </p:nvPicPr>
        <p:blipFill>
          <a:blip r:embed="rId3"/>
          <a:srcRect/>
          <a:stretch>
            <a:fillRect/>
          </a:stretch>
        </p:blipFill>
        <p:spPr>
          <a:xfrm>
            <a:off x="0" y="0"/>
            <a:ext cx="9144000" cy="6858000"/>
          </a:xfrm>
          <a:noFill/>
        </p:spPr>
      </p:pic>
      <p:sp>
        <p:nvSpPr>
          <p:cNvPr id="37891" name="Rectangle 3"/>
          <p:cNvSpPr>
            <a:spLocks noGrp="1" noChangeArrowheads="1"/>
          </p:cNvSpPr>
          <p:nvPr>
            <p:ph type="body" idx="1"/>
          </p:nvPr>
        </p:nvSpPr>
        <p:spPr>
          <a:xfrm>
            <a:off x="609600" y="0"/>
            <a:ext cx="8229600" cy="1447800"/>
          </a:xfrm>
          <a:noFill/>
        </p:spPr>
        <p:txBody>
          <a:bodyPr/>
          <a:lstStyle/>
          <a:p>
            <a:r>
              <a:rPr lang="en-US" sz="4400" b="1" dirty="0" smtClean="0">
                <a:solidFill>
                  <a:srgbClr val="CC3300"/>
                </a:solidFill>
              </a:rPr>
              <a:t>Muon g-2: Precision physics in a Storage Ring</a:t>
            </a:r>
          </a:p>
          <a:p>
            <a:pPr>
              <a:buFontTx/>
              <a:buNone/>
            </a:pPr>
            <a:endParaRPr lang="en-US" sz="4400" b="1" dirty="0">
              <a:solidFill>
                <a:srgbClr val="CC3300"/>
              </a:solidFill>
            </a:endParaRPr>
          </a:p>
        </p:txBody>
      </p:sp>
      <p:sp>
        <p:nvSpPr>
          <p:cNvPr id="37893" name="Rectangle 5"/>
          <p:cNvSpPr>
            <a:spLocks noChangeArrowheads="1"/>
          </p:cNvSpPr>
          <p:nvPr/>
        </p:nvSpPr>
        <p:spPr bwMode="auto">
          <a:xfrm>
            <a:off x="0" y="4265613"/>
            <a:ext cx="9144000" cy="2123658"/>
          </a:xfrm>
          <a:prstGeom prst="rect">
            <a:avLst/>
          </a:prstGeom>
          <a:noFill/>
          <a:ln w="9525">
            <a:noFill/>
            <a:miter lim="800000"/>
            <a:headEnd/>
            <a:tailEnd/>
          </a:ln>
        </p:spPr>
        <p:txBody>
          <a:bodyPr wrap="square">
            <a:prstTxWarp prst="textNoShape">
              <a:avLst/>
            </a:prstTxWarp>
            <a:spAutoFit/>
          </a:bodyPr>
          <a:lstStyle/>
          <a:p>
            <a:pPr>
              <a:spcBef>
                <a:spcPct val="50000"/>
              </a:spcBef>
              <a:buFontTx/>
              <a:buChar char="•"/>
            </a:pPr>
            <a:r>
              <a:rPr lang="en-US" sz="4400" b="1" dirty="0" smtClean="0">
                <a:solidFill>
                  <a:srgbClr val="CC3300"/>
                </a:solidFill>
              </a:rPr>
              <a:t>Statistics limited… to improve sensitivity by a factor of 4 at Fermilab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p:cTn id="13" dur="500" fill="hold"/>
                                        <p:tgtEl>
                                          <p:spTgt spid="37893"/>
                                        </p:tgtEl>
                                        <p:attrNameLst>
                                          <p:attrName>ppt_w</p:attrName>
                                        </p:attrNameLst>
                                      </p:cBhvr>
                                      <p:tavLst>
                                        <p:tav tm="0">
                                          <p:val>
                                            <p:fltVal val="0"/>
                                          </p:val>
                                        </p:tav>
                                        <p:tav tm="100000">
                                          <p:val>
                                            <p:strVal val="#ppt_w"/>
                                          </p:val>
                                        </p:tav>
                                      </p:tavLst>
                                    </p:anim>
                                    <p:anim calcmode="lin" valueType="num">
                                      <p:cBhvr>
                                        <p:cTn id="14"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P spid="3789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1" name="Footer Placeholder 3"/>
          <p:cNvSpPr>
            <a:spLocks noGrp="1"/>
          </p:cNvSpPr>
          <p:nvPr>
            <p:ph type="ftr" sz="quarter" idx="10"/>
          </p:nvPr>
        </p:nvSpPr>
        <p:spPr>
          <a:noFill/>
        </p:spPr>
        <p:txBody>
          <a:bodyPr/>
          <a:lstStyle/>
          <a:p>
            <a:r>
              <a:rPr lang="en-US">
                <a:latin typeface="Times New Roman" charset="0"/>
              </a:rPr>
              <a:t>Yannis Semertzidis, BNL</a:t>
            </a:r>
          </a:p>
        </p:txBody>
      </p:sp>
      <p:pic>
        <p:nvPicPr>
          <p:cNvPr id="12292" name="Picture 4" descr="G:\My Documents G\g-2work\Papers\ICHEP02\co_wiggles2000_020409_tiff.eps"/>
          <p:cNvPicPr>
            <a:picLocks noChangeAspect="1" noChangeArrowheads="1"/>
          </p:cNvPicPr>
          <p:nvPr/>
        </p:nvPicPr>
        <p:blipFill>
          <a:blip r:embed="rId4"/>
          <a:srcRect/>
          <a:stretch>
            <a:fillRect/>
          </a:stretch>
        </p:blipFill>
        <p:spPr bwMode="auto">
          <a:xfrm>
            <a:off x="317500" y="400050"/>
            <a:ext cx="8420100" cy="7959725"/>
          </a:xfrm>
          <a:prstGeom prst="rect">
            <a:avLst/>
          </a:prstGeom>
          <a:noFill/>
          <a:ln w="9525">
            <a:noFill/>
            <a:miter lim="800000"/>
            <a:headEnd/>
            <a:tailEnd/>
          </a:ln>
        </p:spPr>
      </p:pic>
      <p:sp>
        <p:nvSpPr>
          <p:cNvPr id="12293" name="Rectangle 2"/>
          <p:cNvSpPr>
            <a:spLocks noGrp="1" noChangeArrowheads="1"/>
          </p:cNvSpPr>
          <p:nvPr>
            <p:ph type="title"/>
          </p:nvPr>
        </p:nvSpPr>
        <p:spPr>
          <a:xfrm>
            <a:off x="0" y="0"/>
            <a:ext cx="9144000" cy="800100"/>
          </a:xfrm>
        </p:spPr>
        <p:txBody>
          <a:bodyPr/>
          <a:lstStyle/>
          <a:p>
            <a:r>
              <a:rPr lang="en-US" sz="4000" b="1" u="sng" dirty="0" smtClean="0">
                <a:solidFill>
                  <a:srgbClr val="CC3300"/>
                </a:solidFill>
              </a:rPr>
              <a:t>Muon g-2: 4 </a:t>
            </a:r>
            <a:r>
              <a:rPr lang="en-US" sz="4000" b="1" u="sng" dirty="0">
                <a:solidFill>
                  <a:srgbClr val="CC3300"/>
                </a:solidFill>
              </a:rPr>
              <a:t>Billion </a:t>
            </a:r>
            <a:r>
              <a:rPr lang="en-US" sz="4000" b="1" u="sng" dirty="0" err="1">
                <a:solidFill>
                  <a:srgbClr val="CC3300"/>
                </a:solidFill>
              </a:rPr>
              <a:t>e</a:t>
            </a:r>
            <a:r>
              <a:rPr lang="en-US" sz="4000" b="1" u="sng" baseline="30000" dirty="0">
                <a:solidFill>
                  <a:srgbClr val="CC3300"/>
                </a:solidFill>
              </a:rPr>
              <a:t>+</a:t>
            </a:r>
            <a:r>
              <a:rPr lang="en-US" sz="4000" b="1" u="sng" dirty="0">
                <a:solidFill>
                  <a:srgbClr val="CC3300"/>
                </a:solidFill>
              </a:rPr>
              <a:t> with E&gt;2GeV</a:t>
            </a:r>
          </a:p>
        </p:txBody>
      </p:sp>
      <p:graphicFrame>
        <p:nvGraphicFramePr>
          <p:cNvPr id="12290" name="Object 5"/>
          <p:cNvGraphicFramePr>
            <a:graphicFrameLocks noChangeAspect="1"/>
          </p:cNvGraphicFramePr>
          <p:nvPr/>
        </p:nvGraphicFramePr>
        <p:xfrm>
          <a:off x="1049338" y="847725"/>
          <a:ext cx="7061200" cy="874713"/>
        </p:xfrm>
        <a:graphic>
          <a:graphicData uri="http://schemas.openxmlformats.org/presentationml/2006/ole">
            <p:oleObj spid="_x0000_s1309698" name="Equation" r:id="rId5" imgW="2133360" imgH="342720" progId="Equation.3">
              <p:embed/>
            </p:oleObj>
          </a:graphicData>
        </a:graphic>
      </p:graphicFrame>
      <p:sp>
        <p:nvSpPr>
          <p:cNvPr id="6" name="TextBox 5"/>
          <p:cNvSpPr txBox="1"/>
          <p:nvPr/>
        </p:nvSpPr>
        <p:spPr>
          <a:xfrm>
            <a:off x="1752600" y="3644900"/>
            <a:ext cx="5316980" cy="1446550"/>
          </a:xfrm>
          <a:prstGeom prst="rect">
            <a:avLst/>
          </a:prstGeom>
          <a:solidFill>
            <a:srgbClr val="FFFF00"/>
          </a:solidFill>
        </p:spPr>
        <p:txBody>
          <a:bodyPr wrap="none" rtlCol="0">
            <a:spAutoFit/>
          </a:bodyPr>
          <a:lstStyle/>
          <a:p>
            <a:r>
              <a:rPr lang="en-US" sz="4400" b="1" dirty="0" smtClean="0">
                <a:solidFill>
                  <a:srgbClr val="009900"/>
                </a:solidFill>
              </a:rPr>
              <a:t>Sub-</a:t>
            </a:r>
            <a:r>
              <a:rPr lang="en-US" sz="4400" b="1" dirty="0" err="1" smtClean="0">
                <a:solidFill>
                  <a:srgbClr val="009900"/>
                </a:solidFill>
              </a:rPr>
              <a:t>ppm</a:t>
            </a:r>
            <a:r>
              <a:rPr lang="en-US" sz="4400" b="1" dirty="0" smtClean="0">
                <a:solidFill>
                  <a:srgbClr val="009900"/>
                </a:solidFill>
              </a:rPr>
              <a:t> accuracy,</a:t>
            </a:r>
          </a:p>
          <a:p>
            <a:r>
              <a:rPr lang="en-US" sz="4400" b="1" dirty="0" smtClean="0">
                <a:solidFill>
                  <a:srgbClr val="009900"/>
                </a:solidFill>
              </a:rPr>
              <a:t>statistics limited</a:t>
            </a:r>
            <a:endParaRPr lang="en-US" sz="4400" b="1" dirty="0">
              <a:solidFill>
                <a:srgbClr val="009900"/>
              </a:solidFill>
            </a:endParaRPr>
          </a:p>
        </p:txBody>
      </p:sp>
      <p:sp>
        <p:nvSpPr>
          <p:cNvPr id="8" name="TextBox 7"/>
          <p:cNvSpPr txBox="1"/>
          <p:nvPr/>
        </p:nvSpPr>
        <p:spPr>
          <a:xfrm>
            <a:off x="1778000" y="5411450"/>
            <a:ext cx="5295900" cy="1446550"/>
          </a:xfrm>
          <a:prstGeom prst="rect">
            <a:avLst/>
          </a:prstGeom>
          <a:solidFill>
            <a:srgbClr val="FFFF00"/>
          </a:solidFill>
        </p:spPr>
        <p:txBody>
          <a:bodyPr wrap="square" rtlCol="0">
            <a:spAutoFit/>
          </a:bodyPr>
          <a:lstStyle/>
          <a:p>
            <a:endParaRPr lang="en-US" sz="4400" b="1" dirty="0" smtClean="0">
              <a:solidFill>
                <a:srgbClr val="009900"/>
              </a:solidFill>
            </a:endParaRPr>
          </a:p>
        </p:txBody>
      </p:sp>
      <p:graphicFrame>
        <p:nvGraphicFramePr>
          <p:cNvPr id="9" name="Object 8"/>
          <p:cNvGraphicFramePr>
            <a:graphicFrameLocks noChangeAspect="1"/>
          </p:cNvGraphicFramePr>
          <p:nvPr/>
        </p:nvGraphicFramePr>
        <p:xfrm>
          <a:off x="2343150" y="5277196"/>
          <a:ext cx="3105150" cy="1580804"/>
        </p:xfrm>
        <a:graphic>
          <a:graphicData uri="http://schemas.openxmlformats.org/presentationml/2006/ole">
            <p:oleObj spid="_x0000_s1309699" name="Equation" r:id="rId6" imgW="698500" imgH="355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0" y="0"/>
            <a:ext cx="9144000" cy="1338263"/>
          </a:xfrm>
        </p:spPr>
        <p:txBody>
          <a:bodyPr/>
          <a:lstStyle/>
          <a:p>
            <a:r>
              <a:rPr lang="en-US" sz="3600" dirty="0" smtClean="0">
                <a:solidFill>
                  <a:srgbClr val="000099"/>
                </a:solidFill>
              </a:rPr>
              <a:t>Breakthrough concept: Freezing the horizontal spin precession due to E-field</a:t>
            </a:r>
          </a:p>
        </p:txBody>
      </p:sp>
      <p:sp>
        <p:nvSpPr>
          <p:cNvPr id="45061" name="Rectangle 6"/>
          <p:cNvSpPr>
            <a:spLocks noChangeArrowheads="1"/>
          </p:cNvSpPr>
          <p:nvPr/>
        </p:nvSpPr>
        <p:spPr bwMode="auto">
          <a:xfrm>
            <a:off x="0" y="3035300"/>
            <a:ext cx="9144000" cy="1284288"/>
          </a:xfrm>
          <a:prstGeom prst="rect">
            <a:avLst/>
          </a:prstGeom>
          <a:noFill/>
          <a:ln w="9525">
            <a:noFill/>
            <a:miter lim="800000"/>
            <a:headEnd/>
            <a:tailEnd/>
          </a:ln>
        </p:spPr>
        <p:txBody>
          <a:bodyPr/>
          <a:lstStyle/>
          <a:p>
            <a:pPr marL="342900" indent="-342900" eaLnBrk="0" hangingPunct="0">
              <a:spcBef>
                <a:spcPct val="20000"/>
              </a:spcBef>
            </a:pPr>
            <a:r>
              <a:rPr lang="en-US" sz="2800" dirty="0" smtClean="0">
                <a:solidFill>
                  <a:srgbClr val="009900"/>
                </a:solidFill>
              </a:rPr>
              <a:t>  Muon g-2 focusing is electric:  The </a:t>
            </a:r>
            <a:r>
              <a:rPr lang="en-US" sz="2800" dirty="0">
                <a:solidFill>
                  <a:srgbClr val="009900"/>
                </a:solidFill>
              </a:rPr>
              <a:t>spin precession</a:t>
            </a:r>
            <a:r>
              <a:rPr lang="en-US" sz="2800" dirty="0" smtClean="0">
                <a:solidFill>
                  <a:srgbClr val="009900"/>
                </a:solidFill>
              </a:rPr>
              <a:t> due to E-field is </a:t>
            </a:r>
            <a:r>
              <a:rPr lang="en-US" sz="2800" dirty="0">
                <a:solidFill>
                  <a:srgbClr val="009900"/>
                </a:solidFill>
              </a:rPr>
              <a:t>zero at “magic” momentum </a:t>
            </a:r>
            <a:r>
              <a:rPr lang="en-US" sz="2800" dirty="0" smtClean="0">
                <a:solidFill>
                  <a:srgbClr val="009900"/>
                </a:solidFill>
              </a:rPr>
              <a:t>(3.1GeV</a:t>
            </a:r>
            <a:r>
              <a:rPr lang="en-US" sz="2800" dirty="0">
                <a:solidFill>
                  <a:srgbClr val="009900"/>
                </a:solidFill>
              </a:rPr>
              <a:t>/c for muons</a:t>
            </a:r>
            <a:r>
              <a:rPr lang="en-US" sz="2800" dirty="0" smtClean="0">
                <a:solidFill>
                  <a:srgbClr val="009900"/>
                </a:solidFill>
              </a:rPr>
              <a:t>, 0.7 GeV/</a:t>
            </a:r>
            <a:r>
              <a:rPr lang="en-US" sz="2800" dirty="0" err="1" smtClean="0">
                <a:solidFill>
                  <a:srgbClr val="009900"/>
                </a:solidFill>
              </a:rPr>
              <a:t>c</a:t>
            </a:r>
            <a:r>
              <a:rPr lang="en-US" sz="2800" dirty="0" smtClean="0">
                <a:solidFill>
                  <a:srgbClr val="009900"/>
                </a:solidFill>
              </a:rPr>
              <a:t> for protons,…</a:t>
            </a:r>
            <a:r>
              <a:rPr lang="en-US" sz="2800" dirty="0">
                <a:solidFill>
                  <a:srgbClr val="009900"/>
                </a:solidFill>
              </a:rPr>
              <a:t>)</a:t>
            </a:r>
          </a:p>
        </p:txBody>
      </p:sp>
      <p:graphicFrame>
        <p:nvGraphicFramePr>
          <p:cNvPr id="45059" name="Object 3"/>
          <p:cNvGraphicFramePr>
            <a:graphicFrameLocks noChangeAspect="1"/>
          </p:cNvGraphicFramePr>
          <p:nvPr>
            <p:ph sz="quarter" idx="4294967295"/>
          </p:nvPr>
        </p:nvGraphicFramePr>
        <p:xfrm>
          <a:off x="2078038" y="4281488"/>
          <a:ext cx="4886325" cy="1377950"/>
        </p:xfrm>
        <a:graphic>
          <a:graphicData uri="http://schemas.openxmlformats.org/presentationml/2006/ole">
            <p:oleObj spid="_x0000_s1311746" name="Equation" r:id="rId4" imgW="1485720" imgH="419040" progId="">
              <p:embed/>
            </p:oleObj>
          </a:graphicData>
        </a:graphic>
      </p:graphicFrame>
      <p:sp>
        <p:nvSpPr>
          <p:cNvPr id="6" name="Rectangle 6"/>
          <p:cNvSpPr>
            <a:spLocks noChangeArrowheads="1"/>
          </p:cNvSpPr>
          <p:nvPr/>
        </p:nvSpPr>
        <p:spPr bwMode="auto">
          <a:xfrm>
            <a:off x="0" y="5872163"/>
            <a:ext cx="9144000" cy="985837"/>
          </a:xfrm>
          <a:prstGeom prst="rect">
            <a:avLst/>
          </a:prstGeom>
          <a:noFill/>
          <a:ln w="9525">
            <a:noFill/>
            <a:miter lim="800000"/>
            <a:headEnd/>
            <a:tailEnd/>
          </a:ln>
        </p:spPr>
        <p:txBody>
          <a:bodyPr/>
          <a:lstStyle/>
          <a:p>
            <a:pPr marL="342900" indent="-342900" eaLnBrk="0" hangingPunct="0">
              <a:spcBef>
                <a:spcPct val="20000"/>
              </a:spcBef>
            </a:pPr>
            <a:r>
              <a:rPr lang="en-US" sz="2800" dirty="0" smtClean="0">
                <a:solidFill>
                  <a:srgbClr val="009900"/>
                </a:solidFill>
              </a:rPr>
              <a:t>  The </a:t>
            </a:r>
            <a:r>
              <a:rPr lang="en-US" sz="2800" dirty="0">
                <a:solidFill>
                  <a:srgbClr val="009900"/>
                </a:solidFill>
              </a:rPr>
              <a:t>“magic” momentum concept </a:t>
            </a:r>
            <a:r>
              <a:rPr lang="en-US" sz="2800" dirty="0" smtClean="0">
                <a:solidFill>
                  <a:srgbClr val="009900"/>
                </a:solidFill>
              </a:rPr>
              <a:t>was </a:t>
            </a:r>
            <a:r>
              <a:rPr lang="en-US" sz="2800" dirty="0">
                <a:solidFill>
                  <a:srgbClr val="009900"/>
                </a:solidFill>
              </a:rPr>
              <a:t>used in </a:t>
            </a:r>
            <a:r>
              <a:rPr lang="en-US" sz="2800" dirty="0" smtClean="0">
                <a:solidFill>
                  <a:srgbClr val="009900"/>
                </a:solidFill>
              </a:rPr>
              <a:t>the muon </a:t>
            </a:r>
            <a:r>
              <a:rPr lang="en-US" sz="2800" dirty="0">
                <a:solidFill>
                  <a:srgbClr val="009900"/>
                </a:solidFill>
              </a:rPr>
              <a:t>g-2 </a:t>
            </a:r>
            <a:r>
              <a:rPr lang="en-US" sz="2800" dirty="0" smtClean="0">
                <a:solidFill>
                  <a:srgbClr val="009900"/>
                </a:solidFill>
              </a:rPr>
              <a:t>experiments </a:t>
            </a:r>
            <a:r>
              <a:rPr lang="en-US" sz="2800" dirty="0">
                <a:solidFill>
                  <a:srgbClr val="009900"/>
                </a:solidFill>
              </a:rPr>
              <a:t>at </a:t>
            </a:r>
            <a:r>
              <a:rPr lang="en-US" sz="2800" dirty="0" smtClean="0">
                <a:solidFill>
                  <a:srgbClr val="009900"/>
                </a:solidFill>
              </a:rPr>
              <a:t>CERN, BNL, and …now at FNAL.</a:t>
            </a:r>
            <a:endParaRPr lang="en-US" sz="2800" dirty="0">
              <a:solidFill>
                <a:srgbClr val="009900"/>
              </a:solidFill>
            </a:endParaRPr>
          </a:p>
        </p:txBody>
      </p:sp>
      <p:cxnSp>
        <p:nvCxnSpPr>
          <p:cNvPr id="11" name="Straight Connector 10"/>
          <p:cNvCxnSpPr/>
          <p:nvPr/>
        </p:nvCxnSpPr>
        <p:spPr>
          <a:xfrm>
            <a:off x="4483100" y="1231900"/>
            <a:ext cx="2908300" cy="1701800"/>
          </a:xfrm>
          <a:prstGeom prst="line">
            <a:avLst/>
          </a:prstGeom>
          <a:ln w="38100" cap="flat" cmpd="sng" algn="ctr">
            <a:solidFill>
              <a:schemeClr val="accent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flipV="1">
            <a:off x="4864100" y="1143000"/>
            <a:ext cx="2463800" cy="1892300"/>
          </a:xfrm>
          <a:prstGeom prst="line">
            <a:avLst/>
          </a:prstGeom>
          <a:ln w="38100" cap="flat" cmpd="sng" algn="ctr">
            <a:solidFill>
              <a:schemeClr val="accent2">
                <a:lumMod val="60000"/>
                <a:lumOff val="4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9" name="Picture 8" descr="omega_a.png"/>
          <p:cNvPicPr>
            <a:picLocks noChangeAspect="1"/>
          </p:cNvPicPr>
          <p:nvPr/>
        </p:nvPicPr>
        <p:blipFill>
          <a:blip r:embed="rId5"/>
          <a:stretch>
            <a:fillRect/>
          </a:stretch>
        </p:blipFill>
        <p:spPr>
          <a:xfrm>
            <a:off x="1596851" y="1155756"/>
            <a:ext cx="6229697" cy="1676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7" name="Footer Placeholder 2"/>
          <p:cNvSpPr>
            <a:spLocks noGrp="1"/>
          </p:cNvSpPr>
          <p:nvPr>
            <p:ph type="ftr" sz="quarter" idx="11"/>
          </p:nvPr>
        </p:nvSpPr>
        <p:spPr>
          <a:noFill/>
        </p:spPr>
        <p:txBody>
          <a:bodyPr/>
          <a:lstStyle/>
          <a:p>
            <a:r>
              <a:rPr lang="en-US"/>
              <a:t>Yannis Semertzidis, BNL</a:t>
            </a:r>
          </a:p>
        </p:txBody>
      </p:sp>
      <p:sp>
        <p:nvSpPr>
          <p:cNvPr id="71698" name="Line 2"/>
          <p:cNvSpPr>
            <a:spLocks noChangeShapeType="1"/>
          </p:cNvSpPr>
          <p:nvPr/>
        </p:nvSpPr>
        <p:spPr bwMode="auto">
          <a:xfrm flipV="1">
            <a:off x="762000" y="838200"/>
            <a:ext cx="0" cy="1066800"/>
          </a:xfrm>
          <a:prstGeom prst="line">
            <a:avLst/>
          </a:prstGeom>
          <a:noFill/>
          <a:ln w="19050">
            <a:solidFill>
              <a:srgbClr val="008000"/>
            </a:solidFill>
            <a:round/>
            <a:headEnd/>
            <a:tailEnd type="triangle" w="med" len="med"/>
          </a:ln>
        </p:spPr>
        <p:txBody>
          <a:bodyPr wrap="none" anchor="ctr">
            <a:prstTxWarp prst="textNoShape">
              <a:avLst/>
            </a:prstTxWarp>
          </a:bodyPr>
          <a:lstStyle/>
          <a:p>
            <a:endParaRPr lang="en-US"/>
          </a:p>
        </p:txBody>
      </p:sp>
      <p:sp>
        <p:nvSpPr>
          <p:cNvPr id="71699" name="Text Box 3"/>
          <p:cNvSpPr txBox="1">
            <a:spLocks noChangeArrowheads="1"/>
          </p:cNvSpPr>
          <p:nvPr/>
        </p:nvSpPr>
        <p:spPr bwMode="auto">
          <a:xfrm>
            <a:off x="746125" y="1031875"/>
            <a:ext cx="387350" cy="457200"/>
          </a:xfrm>
          <a:prstGeom prst="rect">
            <a:avLst/>
          </a:prstGeom>
          <a:noFill/>
          <a:ln w="9525">
            <a:noFill/>
            <a:miter lim="800000"/>
            <a:headEnd/>
            <a:tailEnd/>
          </a:ln>
        </p:spPr>
        <p:txBody>
          <a:bodyPr wrap="none">
            <a:prstTxWarp prst="textNoShape">
              <a:avLst/>
            </a:prstTxWarp>
            <a:spAutoFit/>
          </a:bodyPr>
          <a:lstStyle/>
          <a:p>
            <a:r>
              <a:rPr lang="en-US">
                <a:solidFill>
                  <a:srgbClr val="336600"/>
                </a:solidFill>
              </a:rPr>
              <a:t>B</a:t>
            </a:r>
          </a:p>
        </p:txBody>
      </p:sp>
      <p:graphicFrame>
        <p:nvGraphicFramePr>
          <p:cNvPr id="71682" name="Object 2"/>
          <p:cNvGraphicFramePr>
            <a:graphicFrameLocks noChangeAspect="1"/>
          </p:cNvGraphicFramePr>
          <p:nvPr/>
        </p:nvGraphicFramePr>
        <p:xfrm>
          <a:off x="3444875" y="3000375"/>
          <a:ext cx="573088" cy="669925"/>
        </p:xfrm>
        <a:graphic>
          <a:graphicData uri="http://schemas.openxmlformats.org/presentationml/2006/ole">
            <p:oleObj spid="_x0000_s1386498" name="Equation" r:id="rId4" imgW="152280" imgH="177480" progId="Equation.3">
              <p:embed/>
            </p:oleObj>
          </a:graphicData>
        </a:graphic>
      </p:graphicFrame>
      <p:graphicFrame>
        <p:nvGraphicFramePr>
          <p:cNvPr id="71683" name="Object 3"/>
          <p:cNvGraphicFramePr>
            <a:graphicFrameLocks noChangeAspect="1"/>
          </p:cNvGraphicFramePr>
          <p:nvPr/>
        </p:nvGraphicFramePr>
        <p:xfrm>
          <a:off x="4054475" y="3228975"/>
          <a:ext cx="477838" cy="379413"/>
        </p:xfrm>
        <a:graphic>
          <a:graphicData uri="http://schemas.openxmlformats.org/presentationml/2006/ole">
            <p:oleObj spid="_x0000_s1386499" name="Equation" r:id="rId5" imgW="126720" imgH="101520" progId="Equation.3">
              <p:embed/>
            </p:oleObj>
          </a:graphicData>
        </a:graphic>
      </p:graphicFrame>
      <p:graphicFrame>
        <p:nvGraphicFramePr>
          <p:cNvPr id="71684" name="Object 4"/>
          <p:cNvGraphicFramePr>
            <a:graphicFrameLocks noChangeAspect="1"/>
          </p:cNvGraphicFramePr>
          <p:nvPr/>
        </p:nvGraphicFramePr>
        <p:xfrm>
          <a:off x="4664075" y="2924175"/>
          <a:ext cx="765175" cy="868363"/>
        </p:xfrm>
        <a:graphic>
          <a:graphicData uri="http://schemas.openxmlformats.org/presentationml/2006/ole">
            <p:oleObj spid="_x0000_s1386500" name="Equation" r:id="rId6" imgW="203040" imgH="228600" progId="Equation.3">
              <p:embed/>
            </p:oleObj>
          </a:graphicData>
        </a:graphic>
      </p:graphicFrame>
      <p:grpSp>
        <p:nvGrpSpPr>
          <p:cNvPr id="2" name="Group 39"/>
          <p:cNvGrpSpPr>
            <a:grpSpLocks/>
          </p:cNvGrpSpPr>
          <p:nvPr/>
        </p:nvGrpSpPr>
        <p:grpSpPr bwMode="auto">
          <a:xfrm>
            <a:off x="5426075" y="2924175"/>
            <a:ext cx="1762125" cy="868363"/>
            <a:chOff x="3424" y="2070"/>
            <a:chExt cx="1110" cy="547"/>
          </a:xfrm>
        </p:grpSpPr>
        <p:graphicFrame>
          <p:nvGraphicFramePr>
            <p:cNvPr id="71695" name="Object 15"/>
            <p:cNvGraphicFramePr>
              <a:graphicFrameLocks noChangeAspect="1"/>
            </p:cNvGraphicFramePr>
            <p:nvPr/>
          </p:nvGraphicFramePr>
          <p:xfrm>
            <a:off x="3808" y="2070"/>
            <a:ext cx="726" cy="547"/>
          </p:xfrm>
          <a:graphic>
            <a:graphicData uri="http://schemas.openxmlformats.org/presentationml/2006/ole">
              <p:oleObj spid="_x0000_s1386511" name="Equation" r:id="rId7" imgW="304560" imgH="228600" progId="Equation.3">
                <p:embed/>
              </p:oleObj>
            </a:graphicData>
          </a:graphic>
        </p:graphicFrame>
        <p:graphicFrame>
          <p:nvGraphicFramePr>
            <p:cNvPr id="71696" name="Object 16"/>
            <p:cNvGraphicFramePr>
              <a:graphicFrameLocks noChangeAspect="1"/>
            </p:cNvGraphicFramePr>
            <p:nvPr/>
          </p:nvGraphicFramePr>
          <p:xfrm>
            <a:off x="3424" y="2166"/>
            <a:ext cx="335" cy="335"/>
          </p:xfrm>
          <a:graphic>
            <a:graphicData uri="http://schemas.openxmlformats.org/presentationml/2006/ole">
              <p:oleObj spid="_x0000_s1386512" name="Equation" r:id="rId8" imgW="139680" imgH="139680" progId="Equation.3">
                <p:embed/>
              </p:oleObj>
            </a:graphicData>
          </a:graphic>
        </p:graphicFrame>
      </p:grpSp>
      <p:sp>
        <p:nvSpPr>
          <p:cNvPr id="294922" name="Text Box 10"/>
          <p:cNvSpPr txBox="1">
            <a:spLocks noChangeArrowheads="1"/>
          </p:cNvSpPr>
          <p:nvPr/>
        </p:nvSpPr>
        <p:spPr bwMode="auto">
          <a:xfrm>
            <a:off x="0" y="5818188"/>
            <a:ext cx="37846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rPr>
              <a:t>Ron McNabb’s Thesis 2003:</a:t>
            </a:r>
          </a:p>
        </p:txBody>
      </p:sp>
      <p:graphicFrame>
        <p:nvGraphicFramePr>
          <p:cNvPr id="294923" name="Object 5"/>
          <p:cNvGraphicFramePr>
            <a:graphicFrameLocks noChangeAspect="1"/>
          </p:cNvGraphicFramePr>
          <p:nvPr/>
        </p:nvGraphicFramePr>
        <p:xfrm>
          <a:off x="3571875" y="5668963"/>
          <a:ext cx="5572125" cy="655637"/>
        </p:xfrm>
        <a:graphic>
          <a:graphicData uri="http://schemas.openxmlformats.org/presentationml/2006/ole">
            <p:oleObj spid="_x0000_s1386501" name="Equation" r:id="rId9" imgW="1714320" imgH="203040" progId="Equation.3">
              <p:embed/>
            </p:oleObj>
          </a:graphicData>
        </a:graphic>
      </p:graphicFrame>
      <p:grpSp>
        <p:nvGrpSpPr>
          <p:cNvPr id="3" name="Group 12"/>
          <p:cNvGrpSpPr>
            <a:grpSpLocks/>
          </p:cNvGrpSpPr>
          <p:nvPr/>
        </p:nvGrpSpPr>
        <p:grpSpPr bwMode="auto">
          <a:xfrm>
            <a:off x="746125" y="422275"/>
            <a:ext cx="3536950" cy="4038600"/>
            <a:chOff x="470" y="266"/>
            <a:chExt cx="2228" cy="2544"/>
          </a:xfrm>
        </p:grpSpPr>
        <p:sp>
          <p:nvSpPr>
            <p:cNvPr id="71706" name="Line 13"/>
            <p:cNvSpPr>
              <a:spLocks noChangeShapeType="1"/>
            </p:cNvSpPr>
            <p:nvPr/>
          </p:nvSpPr>
          <p:spPr bwMode="auto">
            <a:xfrm>
              <a:off x="1296" y="528"/>
              <a:ext cx="0" cy="1296"/>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7" name="Line 14"/>
            <p:cNvSpPr>
              <a:spLocks noChangeShapeType="1"/>
            </p:cNvSpPr>
            <p:nvPr/>
          </p:nvSpPr>
          <p:spPr bwMode="auto">
            <a:xfrm>
              <a:off x="1296" y="1824"/>
              <a:ext cx="124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8" name="Line 15"/>
            <p:cNvSpPr>
              <a:spLocks noChangeShapeType="1"/>
            </p:cNvSpPr>
            <p:nvPr/>
          </p:nvSpPr>
          <p:spPr bwMode="auto">
            <a:xfrm flipH="1">
              <a:off x="528" y="1824"/>
              <a:ext cx="768" cy="76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09" name="Line 16"/>
            <p:cNvSpPr>
              <a:spLocks noChangeShapeType="1"/>
            </p:cNvSpPr>
            <p:nvPr/>
          </p:nvSpPr>
          <p:spPr bwMode="auto">
            <a:xfrm flipV="1">
              <a:off x="1296" y="672"/>
              <a:ext cx="0" cy="1152"/>
            </a:xfrm>
            <a:prstGeom prst="line">
              <a:avLst/>
            </a:prstGeom>
            <a:noFill/>
            <a:ln w="31750">
              <a:solidFill>
                <a:srgbClr val="0000FF"/>
              </a:solidFill>
              <a:round/>
              <a:headEnd/>
              <a:tailEnd type="triangle" w="med" len="med"/>
            </a:ln>
          </p:spPr>
          <p:txBody>
            <a:bodyPr wrap="none" anchor="ctr">
              <a:prstTxWarp prst="textNoShape">
                <a:avLst/>
              </a:prstTxWarp>
            </a:bodyPr>
            <a:lstStyle/>
            <a:p>
              <a:endParaRPr lang="en-US"/>
            </a:p>
          </p:txBody>
        </p:sp>
        <p:sp>
          <p:nvSpPr>
            <p:cNvPr id="71710" name="Line 17"/>
            <p:cNvSpPr>
              <a:spLocks noChangeShapeType="1"/>
            </p:cNvSpPr>
            <p:nvPr/>
          </p:nvSpPr>
          <p:spPr bwMode="auto">
            <a:xfrm>
              <a:off x="1296" y="1824"/>
              <a:ext cx="288" cy="0"/>
            </a:xfrm>
            <a:prstGeom prst="line">
              <a:avLst/>
            </a:prstGeom>
            <a:noFill/>
            <a:ln w="25400">
              <a:solidFill>
                <a:srgbClr val="008000"/>
              </a:solidFill>
              <a:round/>
              <a:headEnd/>
              <a:tailEnd type="triangle" w="med" len="med"/>
            </a:ln>
          </p:spPr>
          <p:txBody>
            <a:bodyPr wrap="none" anchor="ctr">
              <a:prstTxWarp prst="textNoShape">
                <a:avLst/>
              </a:prstTxWarp>
            </a:bodyPr>
            <a:lstStyle/>
            <a:p>
              <a:endParaRPr lang="en-US"/>
            </a:p>
          </p:txBody>
        </p:sp>
        <p:sp>
          <p:nvSpPr>
            <p:cNvPr id="71711" name="Line 18"/>
            <p:cNvSpPr>
              <a:spLocks noChangeShapeType="1"/>
            </p:cNvSpPr>
            <p:nvPr/>
          </p:nvSpPr>
          <p:spPr bwMode="auto">
            <a:xfrm flipV="1">
              <a:off x="1296" y="672"/>
              <a:ext cx="240" cy="1152"/>
            </a:xfrm>
            <a:prstGeom prst="line">
              <a:avLst/>
            </a:prstGeom>
            <a:noFill/>
            <a:ln w="25400">
              <a:solidFill>
                <a:srgbClr val="FF0000"/>
              </a:solidFill>
              <a:round/>
              <a:headEnd/>
              <a:tailEnd type="triangle" w="med" len="med"/>
            </a:ln>
          </p:spPr>
          <p:txBody>
            <a:bodyPr wrap="none" anchor="ctr">
              <a:prstTxWarp prst="textNoShape">
                <a:avLst/>
              </a:prstTxWarp>
            </a:bodyPr>
            <a:lstStyle/>
            <a:p>
              <a:endParaRPr lang="en-US"/>
            </a:p>
          </p:txBody>
        </p:sp>
        <p:sp>
          <p:nvSpPr>
            <p:cNvPr id="71712" name="Oval 19"/>
            <p:cNvSpPr>
              <a:spLocks noChangeArrowheads="1"/>
            </p:cNvSpPr>
            <p:nvPr/>
          </p:nvSpPr>
          <p:spPr bwMode="auto">
            <a:xfrm rot="-4573785">
              <a:off x="1104" y="1392"/>
              <a:ext cx="384" cy="864"/>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71713" name="Text Box 20"/>
            <p:cNvSpPr txBox="1">
              <a:spLocks noChangeArrowheads="1"/>
            </p:cNvSpPr>
            <p:nvPr/>
          </p:nvSpPr>
          <p:spPr bwMode="auto">
            <a:xfrm>
              <a:off x="470" y="2522"/>
              <a:ext cx="212" cy="288"/>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71714" name="Text Box 21"/>
            <p:cNvSpPr txBox="1">
              <a:spLocks noChangeArrowheads="1"/>
            </p:cNvSpPr>
            <p:nvPr/>
          </p:nvSpPr>
          <p:spPr bwMode="auto">
            <a:xfrm>
              <a:off x="2486" y="1706"/>
              <a:ext cx="212" cy="288"/>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71715" name="Text Box 22"/>
            <p:cNvSpPr txBox="1">
              <a:spLocks noChangeArrowheads="1"/>
            </p:cNvSpPr>
            <p:nvPr/>
          </p:nvSpPr>
          <p:spPr bwMode="auto">
            <a:xfrm>
              <a:off x="1190" y="266"/>
              <a:ext cx="201" cy="288"/>
            </a:xfrm>
            <a:prstGeom prst="rect">
              <a:avLst/>
            </a:prstGeom>
            <a:noFill/>
            <a:ln w="9525">
              <a:noFill/>
              <a:miter lim="800000"/>
              <a:headEnd/>
              <a:tailEnd/>
            </a:ln>
          </p:spPr>
          <p:txBody>
            <a:bodyPr wrap="none">
              <a:prstTxWarp prst="textNoShape">
                <a:avLst/>
              </a:prstTxWarp>
              <a:spAutoFit/>
            </a:bodyPr>
            <a:lstStyle/>
            <a:p>
              <a:r>
                <a:rPr lang="en-US"/>
                <a:t>z</a:t>
              </a:r>
            </a:p>
          </p:txBody>
        </p:sp>
        <p:sp>
          <p:nvSpPr>
            <p:cNvPr id="71716" name="Line 23"/>
            <p:cNvSpPr>
              <a:spLocks noChangeShapeType="1"/>
            </p:cNvSpPr>
            <p:nvPr/>
          </p:nvSpPr>
          <p:spPr bwMode="auto">
            <a:xfrm>
              <a:off x="1296" y="1824"/>
              <a:ext cx="152" cy="21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7" name="Text Box 24"/>
            <p:cNvSpPr txBox="1">
              <a:spLocks noChangeArrowheads="1"/>
            </p:cNvSpPr>
            <p:nvPr/>
          </p:nvSpPr>
          <p:spPr bwMode="auto">
            <a:xfrm>
              <a:off x="1334" y="1968"/>
              <a:ext cx="191" cy="288"/>
            </a:xfrm>
            <a:prstGeom prst="rect">
              <a:avLst/>
            </a:prstGeom>
            <a:noFill/>
            <a:ln w="9525">
              <a:noFill/>
              <a:miter lim="800000"/>
              <a:headEnd/>
              <a:tailEnd/>
            </a:ln>
          </p:spPr>
          <p:txBody>
            <a:bodyPr>
              <a:prstTxWarp prst="textNoShape">
                <a:avLst/>
              </a:prstTxWarp>
              <a:spAutoFit/>
            </a:bodyPr>
            <a:lstStyle/>
            <a:p>
              <a:r>
                <a:rPr lang="en-US"/>
                <a:t>s</a:t>
              </a:r>
            </a:p>
          </p:txBody>
        </p:sp>
        <p:sp>
          <p:nvSpPr>
            <p:cNvPr id="71718" name="Line 25"/>
            <p:cNvSpPr>
              <a:spLocks noChangeShapeType="1"/>
            </p:cNvSpPr>
            <p:nvPr/>
          </p:nvSpPr>
          <p:spPr bwMode="auto">
            <a:xfrm flipH="1">
              <a:off x="816" y="1824"/>
              <a:ext cx="480" cy="48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9" name="Text Box 26"/>
            <p:cNvSpPr txBox="1">
              <a:spLocks noChangeArrowheads="1"/>
            </p:cNvSpPr>
            <p:nvPr/>
          </p:nvSpPr>
          <p:spPr bwMode="auto">
            <a:xfrm>
              <a:off x="816" y="2208"/>
              <a:ext cx="223" cy="288"/>
            </a:xfrm>
            <a:prstGeom prst="rect">
              <a:avLst/>
            </a:prstGeom>
            <a:noFill/>
            <a:ln w="9525">
              <a:noFill/>
              <a:miter lim="800000"/>
              <a:headEnd/>
              <a:tailEnd/>
            </a:ln>
          </p:spPr>
          <p:txBody>
            <a:bodyPr wrap="none">
              <a:prstTxWarp prst="textNoShape">
                <a:avLst/>
              </a:prstTxWarp>
              <a:spAutoFit/>
            </a:bodyPr>
            <a:lstStyle/>
            <a:p>
              <a:r>
                <a:rPr lang="el-GR">
                  <a:latin typeface="Tahoma" charset="0"/>
                </a:rPr>
                <a:t>β</a:t>
              </a:r>
              <a:endParaRPr lang="en-US">
                <a:latin typeface="Tahoma" charset="0"/>
              </a:endParaRPr>
            </a:p>
          </p:txBody>
        </p:sp>
        <p:graphicFrame>
          <p:nvGraphicFramePr>
            <p:cNvPr id="71692" name="Object 12"/>
            <p:cNvGraphicFramePr>
              <a:graphicFrameLocks noChangeAspect="1"/>
            </p:cNvGraphicFramePr>
            <p:nvPr/>
          </p:nvGraphicFramePr>
          <p:xfrm>
            <a:off x="1030" y="694"/>
            <a:ext cx="272" cy="309"/>
          </p:xfrm>
          <a:graphic>
            <a:graphicData uri="http://schemas.openxmlformats.org/presentationml/2006/ole">
              <p:oleObj spid="_x0000_s1386508" name="Equation" r:id="rId10" imgW="203040" imgH="228600" progId="Equation.3">
                <p:embed/>
              </p:oleObj>
            </a:graphicData>
          </a:graphic>
        </p:graphicFrame>
        <p:graphicFrame>
          <p:nvGraphicFramePr>
            <p:cNvPr id="71693" name="Object 13"/>
            <p:cNvGraphicFramePr>
              <a:graphicFrameLocks noChangeAspect="1"/>
            </p:cNvGraphicFramePr>
            <p:nvPr/>
          </p:nvGraphicFramePr>
          <p:xfrm>
            <a:off x="1523" y="691"/>
            <a:ext cx="271" cy="317"/>
          </p:xfrm>
          <a:graphic>
            <a:graphicData uri="http://schemas.openxmlformats.org/presentationml/2006/ole">
              <p:oleObj spid="_x0000_s1386509" name="Equation" r:id="rId11" imgW="152280" imgH="177480" progId="Equation.3">
                <p:embed/>
              </p:oleObj>
            </a:graphicData>
          </a:graphic>
        </p:graphicFrame>
        <p:graphicFrame>
          <p:nvGraphicFramePr>
            <p:cNvPr id="71694" name="Object 14"/>
            <p:cNvGraphicFramePr>
              <a:graphicFrameLocks noChangeAspect="1"/>
            </p:cNvGraphicFramePr>
            <p:nvPr/>
          </p:nvGraphicFramePr>
          <p:xfrm>
            <a:off x="1433" y="1508"/>
            <a:ext cx="435" cy="342"/>
          </p:xfrm>
          <a:graphic>
            <a:graphicData uri="http://schemas.openxmlformats.org/presentationml/2006/ole">
              <p:oleObj spid="_x0000_s1386510" name="Equation" r:id="rId12" imgW="291960" imgH="228600" progId="Equation.3">
                <p:embed/>
              </p:oleObj>
            </a:graphicData>
          </a:graphic>
        </p:graphicFrame>
      </p:grpSp>
      <p:graphicFrame>
        <p:nvGraphicFramePr>
          <p:cNvPr id="71686" name="Object 6"/>
          <p:cNvGraphicFramePr>
            <a:graphicFrameLocks noChangeAspect="1"/>
          </p:cNvGraphicFramePr>
          <p:nvPr/>
        </p:nvGraphicFramePr>
        <p:xfrm>
          <a:off x="3060700" y="1703388"/>
          <a:ext cx="450850" cy="527050"/>
        </p:xfrm>
        <a:graphic>
          <a:graphicData uri="http://schemas.openxmlformats.org/presentationml/2006/ole">
            <p:oleObj spid="_x0000_s1386502" name="Equation" r:id="rId13" imgW="152280" imgH="177480" progId="Equation.3">
              <p:embed/>
            </p:oleObj>
          </a:graphicData>
        </a:graphic>
      </p:graphicFrame>
      <p:graphicFrame>
        <p:nvGraphicFramePr>
          <p:cNvPr id="71687" name="Object 7"/>
          <p:cNvGraphicFramePr>
            <a:graphicFrameLocks noChangeAspect="1"/>
          </p:cNvGraphicFramePr>
          <p:nvPr/>
        </p:nvGraphicFramePr>
        <p:xfrm>
          <a:off x="3530600" y="1563688"/>
          <a:ext cx="804863" cy="920750"/>
        </p:xfrm>
        <a:graphic>
          <a:graphicData uri="http://schemas.openxmlformats.org/presentationml/2006/ole">
            <p:oleObj spid="_x0000_s1386503" name="Equation" r:id="rId14" imgW="342720" imgH="393480" progId="Equation.3">
              <p:embed/>
            </p:oleObj>
          </a:graphicData>
        </a:graphic>
      </p:graphicFrame>
      <p:graphicFrame>
        <p:nvGraphicFramePr>
          <p:cNvPr id="71688" name="Object 8"/>
          <p:cNvGraphicFramePr>
            <a:graphicFrameLocks noChangeAspect="1"/>
          </p:cNvGraphicFramePr>
          <p:nvPr/>
        </p:nvGraphicFramePr>
        <p:xfrm>
          <a:off x="4467225" y="1641475"/>
          <a:ext cx="2806700" cy="790575"/>
        </p:xfrm>
        <a:graphic>
          <a:graphicData uri="http://schemas.openxmlformats.org/presentationml/2006/ole">
            <p:oleObj spid="_x0000_s1386504" name="Equation" r:id="rId15" imgW="990600" imgH="279400" progId="Equation.3">
              <p:embed/>
            </p:oleObj>
          </a:graphicData>
        </a:graphic>
      </p:graphicFrame>
      <p:graphicFrame>
        <p:nvGraphicFramePr>
          <p:cNvPr id="294945" name="Object 9"/>
          <p:cNvGraphicFramePr>
            <a:graphicFrameLocks noChangeAspect="1"/>
          </p:cNvGraphicFramePr>
          <p:nvPr/>
        </p:nvGraphicFramePr>
        <p:xfrm>
          <a:off x="5219700" y="1579563"/>
          <a:ext cx="1778000" cy="952500"/>
        </p:xfrm>
        <a:graphic>
          <a:graphicData uri="http://schemas.openxmlformats.org/presentationml/2006/ole">
            <p:oleObj spid="_x0000_s1386505" name="Equation" r:id="rId16" imgW="685800" imgH="368300" progId="Equation.3">
              <p:embed/>
            </p:oleObj>
          </a:graphicData>
        </a:graphic>
      </p:graphicFrame>
      <p:sp>
        <p:nvSpPr>
          <p:cNvPr id="71703" name="Text Box 34"/>
          <p:cNvSpPr txBox="1">
            <a:spLocks noChangeArrowheads="1"/>
          </p:cNvSpPr>
          <p:nvPr/>
        </p:nvSpPr>
        <p:spPr bwMode="auto">
          <a:xfrm>
            <a:off x="0" y="0"/>
            <a:ext cx="9144000" cy="523220"/>
          </a:xfrm>
          <a:prstGeom prst="rect">
            <a:avLst/>
          </a:prstGeom>
          <a:noFill/>
          <a:ln w="9525">
            <a:noFill/>
            <a:miter lim="800000"/>
            <a:headEnd/>
            <a:tailEnd/>
          </a:ln>
        </p:spPr>
        <p:txBody>
          <a:bodyPr wrap="square">
            <a:prstTxWarp prst="textNoShape">
              <a:avLst/>
            </a:prstTxWarp>
            <a:spAutoFit/>
          </a:bodyPr>
          <a:lstStyle/>
          <a:p>
            <a:r>
              <a:rPr lang="en-US" sz="2800" b="1" u="sng" dirty="0">
                <a:solidFill>
                  <a:srgbClr val="0033CC"/>
                </a:solidFill>
              </a:rPr>
              <a:t>Indirect </a:t>
            </a:r>
            <a:r>
              <a:rPr lang="en-US" sz="2800" u="sng" dirty="0">
                <a:solidFill>
                  <a:srgbClr val="0033CC"/>
                </a:solidFill>
              </a:rPr>
              <a:t>Muon EDM limit from the g-2 Experiment</a:t>
            </a:r>
          </a:p>
        </p:txBody>
      </p:sp>
      <p:graphicFrame>
        <p:nvGraphicFramePr>
          <p:cNvPr id="294947" name="Object 10"/>
          <p:cNvGraphicFramePr>
            <a:graphicFrameLocks noChangeAspect="1"/>
          </p:cNvGraphicFramePr>
          <p:nvPr/>
        </p:nvGraphicFramePr>
        <p:xfrm>
          <a:off x="2492375" y="3878263"/>
          <a:ext cx="2962275" cy="1627187"/>
        </p:xfrm>
        <a:graphic>
          <a:graphicData uri="http://schemas.openxmlformats.org/presentationml/2006/ole">
            <p:oleObj spid="_x0000_s1386506" name="Equation" r:id="rId17" imgW="787320" imgH="431640" progId="Equation.3">
              <p:embed/>
            </p:oleObj>
          </a:graphicData>
        </a:graphic>
      </p:graphicFrame>
      <p:sp>
        <p:nvSpPr>
          <p:cNvPr id="294948" name="Rectangle 36"/>
          <p:cNvSpPr>
            <a:spLocks noChangeArrowheads="1"/>
          </p:cNvSpPr>
          <p:nvPr/>
        </p:nvSpPr>
        <p:spPr bwMode="auto">
          <a:xfrm>
            <a:off x="2428875" y="3906838"/>
            <a:ext cx="3048000" cy="1727200"/>
          </a:xfrm>
          <a:prstGeom prst="rect">
            <a:avLst/>
          </a:prstGeom>
          <a:noFill/>
          <a:ln w="38100">
            <a:solidFill>
              <a:srgbClr val="0033CC"/>
            </a:solidFill>
            <a:miter lim="800000"/>
            <a:headEnd/>
            <a:tailEnd/>
          </a:ln>
        </p:spPr>
        <p:txBody>
          <a:bodyPr wrap="none" anchor="ctr">
            <a:prstTxWarp prst="textNoShape">
              <a:avLst/>
            </a:prstTxWarp>
          </a:bodyPr>
          <a:lstStyle/>
          <a:p>
            <a:endParaRPr lang="en-US"/>
          </a:p>
        </p:txBody>
      </p:sp>
      <p:graphicFrame>
        <p:nvGraphicFramePr>
          <p:cNvPr id="71691" name="Object 11"/>
          <p:cNvGraphicFramePr>
            <a:graphicFrameLocks noChangeAspect="1"/>
          </p:cNvGraphicFramePr>
          <p:nvPr/>
        </p:nvGraphicFramePr>
        <p:xfrm>
          <a:off x="2063750" y="1674813"/>
          <a:ext cx="249238" cy="315912"/>
        </p:xfrm>
        <a:graphic>
          <a:graphicData uri="http://schemas.openxmlformats.org/presentationml/2006/ole">
            <p:oleObj spid="_x0000_s1386507" name="Equation" r:id="rId18" imgW="139680" imgH="177480" progId="Equation.3">
              <p:embed/>
            </p:oleObj>
          </a:graphicData>
        </a:graphic>
      </p:graphicFrame>
      <p:sp>
        <p:nvSpPr>
          <p:cNvPr id="71705" name="Line 38"/>
          <p:cNvSpPr>
            <a:spLocks noChangeShapeType="1"/>
          </p:cNvSpPr>
          <p:nvPr/>
        </p:nvSpPr>
        <p:spPr bwMode="auto">
          <a:xfrm>
            <a:off x="2062163" y="1971675"/>
            <a:ext cx="182562" cy="19050"/>
          </a:xfrm>
          <a:prstGeom prst="line">
            <a:avLst/>
          </a:prstGeom>
          <a:noFill/>
          <a:ln w="317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494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294947"/>
                                        </p:tgtEl>
                                        <p:attrNameLst>
                                          <p:attrName>style.visibility</p:attrName>
                                        </p:attrNameLst>
                                      </p:cBhvr>
                                      <p:to>
                                        <p:strVal val="visible"/>
                                      </p:to>
                                    </p:se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94948"/>
                                        </p:tgtEl>
                                        <p:attrNameLst>
                                          <p:attrName>style.visibility</p:attrName>
                                        </p:attrNameLst>
                                      </p:cBhvr>
                                      <p:to>
                                        <p:strVal val="visible"/>
                                      </p:to>
                                    </p:set>
                                    <p:animEffect transition="in" filter="dissolve">
                                      <p:cBhvr>
                                        <p:cTn id="17" dur="500"/>
                                        <p:tgtEl>
                                          <p:spTgt spid="294948"/>
                                        </p:tgtEl>
                                      </p:cBhvr>
                                    </p:animEffect>
                                  </p:childTnLst>
                                </p:cTn>
                              </p:par>
                            </p:childTnLst>
                          </p:cTn>
                        </p:par>
                        <p:par>
                          <p:cTn id="18" fill="hold">
                            <p:stCondLst>
                              <p:cond delay="1000"/>
                            </p:stCondLst>
                            <p:childTnLst>
                              <p:par>
                                <p:cTn id="19" presetID="1" presetClass="entr" presetSubtype="0" fill="hold" grpId="0" nodeType="afterEffect">
                                  <p:stCondLst>
                                    <p:cond delay="2000"/>
                                  </p:stCondLst>
                                  <p:childTnLst>
                                    <p:set>
                                      <p:cBhvr>
                                        <p:cTn id="20" dur="1" fill="hold">
                                          <p:stCondLst>
                                            <p:cond delay="499"/>
                                          </p:stCondLst>
                                        </p:cTn>
                                        <p:tgtEl>
                                          <p:spTgt spid="294922"/>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nodeType="afterEffect">
                                  <p:stCondLst>
                                    <p:cond delay="0"/>
                                  </p:stCondLst>
                                  <p:childTnLst>
                                    <p:set>
                                      <p:cBhvr>
                                        <p:cTn id="23" dur="1" fill="hold">
                                          <p:stCondLst>
                                            <p:cond delay="499"/>
                                          </p:stCondLst>
                                        </p:cTn>
                                        <p:tgtEl>
                                          <p:spTgt spid="294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22" grpId="0" autoUpdateAnimBg="0"/>
      <p:bldP spid="294948"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Footer Placeholder 3"/>
          <p:cNvSpPr txBox="1">
            <a:spLocks noGrp="1"/>
          </p:cNvSpPr>
          <p:nvPr/>
        </p:nvSpPr>
        <p:spPr bwMode="auto">
          <a:xfrm>
            <a:off x="3135313" y="6521450"/>
            <a:ext cx="2895600" cy="336550"/>
          </a:xfrm>
          <a:prstGeom prst="rect">
            <a:avLst/>
          </a:prstGeom>
          <a:noFill/>
          <a:ln w="9525">
            <a:noFill/>
            <a:miter lim="800000"/>
            <a:headEnd/>
            <a:tailEnd/>
          </a:ln>
        </p:spPr>
        <p:txBody>
          <a:bodyPr/>
          <a:lstStyle/>
          <a:p>
            <a:pPr algn="ctr"/>
            <a:r>
              <a:rPr lang="en-US" sz="1400"/>
              <a:t>Yannis Semertzidis, BNL</a:t>
            </a:r>
          </a:p>
        </p:txBody>
      </p:sp>
      <p:sp>
        <p:nvSpPr>
          <p:cNvPr id="34821" name="Rectangle 2"/>
          <p:cNvSpPr>
            <a:spLocks noGrp="1" noChangeArrowheads="1"/>
          </p:cNvSpPr>
          <p:nvPr>
            <p:ph type="title" idx="4294967295"/>
          </p:nvPr>
        </p:nvSpPr>
        <p:spPr>
          <a:xfrm>
            <a:off x="0" y="0"/>
            <a:ext cx="9144000" cy="1689100"/>
          </a:xfrm>
        </p:spPr>
        <p:txBody>
          <a:bodyPr/>
          <a:lstStyle/>
          <a:p>
            <a:r>
              <a:rPr lang="en-US" sz="3200" dirty="0" smtClean="0">
                <a:solidFill>
                  <a:schemeClr val="accent2"/>
                </a:solidFill>
              </a:rPr>
              <a:t>The proton EDM uses an </a:t>
            </a:r>
            <a:r>
              <a:rPr lang="en-US" sz="3200" dirty="0" smtClean="0">
                <a:solidFill>
                  <a:srgbClr val="0000FF"/>
                </a:solidFill>
              </a:rPr>
              <a:t>ALL-ELECTRIC </a:t>
            </a:r>
            <a:r>
              <a:rPr lang="en-US" sz="3200" dirty="0" smtClean="0">
                <a:solidFill>
                  <a:schemeClr val="accent2"/>
                </a:solidFill>
              </a:rPr>
              <a:t>ring: spin is aligned with the momentum vector</a:t>
            </a:r>
            <a:endParaRPr lang="en-US" sz="3200" dirty="0" smtClean="0"/>
          </a:p>
        </p:txBody>
      </p:sp>
      <p:sp>
        <p:nvSpPr>
          <p:cNvPr id="34822" name="Line 3"/>
          <p:cNvSpPr>
            <a:spLocks noChangeShapeType="1"/>
          </p:cNvSpPr>
          <p:nvPr/>
        </p:nvSpPr>
        <p:spPr bwMode="auto">
          <a:xfrm flipV="1">
            <a:off x="1085850" y="1790700"/>
            <a:ext cx="3454400" cy="0"/>
          </a:xfrm>
          <a:prstGeom prst="line">
            <a:avLst/>
          </a:prstGeom>
          <a:noFill/>
          <a:ln w="19050">
            <a:solidFill>
              <a:schemeClr val="tx1"/>
            </a:solidFill>
            <a:round/>
            <a:headEnd/>
            <a:tailEnd/>
          </a:ln>
        </p:spPr>
        <p:txBody>
          <a:bodyPr wrap="none" anchor="ctr"/>
          <a:lstStyle/>
          <a:p>
            <a:endParaRPr lang="en-US"/>
          </a:p>
        </p:txBody>
      </p:sp>
      <p:sp>
        <p:nvSpPr>
          <p:cNvPr id="34823" name="Oval 5"/>
          <p:cNvSpPr>
            <a:spLocks noChangeArrowheads="1"/>
          </p:cNvSpPr>
          <p:nvPr/>
        </p:nvSpPr>
        <p:spPr bwMode="auto">
          <a:xfrm>
            <a:off x="2133600" y="1804988"/>
            <a:ext cx="4876800" cy="4679950"/>
          </a:xfrm>
          <a:prstGeom prst="ellipse">
            <a:avLst/>
          </a:prstGeom>
          <a:noFill/>
          <a:ln w="38100">
            <a:solidFill>
              <a:schemeClr val="tx1"/>
            </a:solidFill>
            <a:round/>
            <a:headEnd/>
            <a:tailEnd/>
          </a:ln>
        </p:spPr>
        <p:txBody>
          <a:bodyPr wrap="none" anchor="ctr"/>
          <a:lstStyle/>
          <a:p>
            <a:endParaRPr lang="en-US"/>
          </a:p>
        </p:txBody>
      </p:sp>
      <p:sp>
        <p:nvSpPr>
          <p:cNvPr id="34824" name="Line 6"/>
          <p:cNvSpPr>
            <a:spLocks noChangeShapeType="1"/>
          </p:cNvSpPr>
          <p:nvPr/>
        </p:nvSpPr>
        <p:spPr bwMode="auto">
          <a:xfrm>
            <a:off x="4368800" y="1804988"/>
            <a:ext cx="914400" cy="0"/>
          </a:xfrm>
          <a:prstGeom prst="line">
            <a:avLst/>
          </a:prstGeom>
          <a:noFill/>
          <a:ln w="76200">
            <a:solidFill>
              <a:schemeClr val="accent2"/>
            </a:solidFill>
            <a:round/>
            <a:headEnd/>
            <a:tailEnd type="triangle" w="med" len="med"/>
          </a:ln>
        </p:spPr>
        <p:txBody>
          <a:bodyPr wrap="none" anchor="ctr"/>
          <a:lstStyle/>
          <a:p>
            <a:endParaRPr lang="en-US"/>
          </a:p>
        </p:txBody>
      </p:sp>
      <p:sp>
        <p:nvSpPr>
          <p:cNvPr id="34825" name="Line 7"/>
          <p:cNvSpPr>
            <a:spLocks noChangeShapeType="1"/>
          </p:cNvSpPr>
          <p:nvPr/>
        </p:nvSpPr>
        <p:spPr bwMode="auto">
          <a:xfrm rot="-2320868">
            <a:off x="2730500" y="2209800"/>
            <a:ext cx="914400" cy="3175"/>
          </a:xfrm>
          <a:prstGeom prst="line">
            <a:avLst/>
          </a:prstGeom>
          <a:noFill/>
          <a:ln w="76200">
            <a:solidFill>
              <a:schemeClr val="accent2"/>
            </a:solidFill>
            <a:round/>
            <a:headEnd/>
            <a:tailEnd type="triangle" w="med" len="med"/>
          </a:ln>
        </p:spPr>
        <p:txBody>
          <a:bodyPr wrap="none" anchor="ctr"/>
          <a:lstStyle/>
          <a:p>
            <a:endParaRPr lang="en-US"/>
          </a:p>
        </p:txBody>
      </p:sp>
      <p:sp>
        <p:nvSpPr>
          <p:cNvPr id="34826" name="Line 8"/>
          <p:cNvSpPr>
            <a:spLocks noChangeShapeType="1"/>
          </p:cNvSpPr>
          <p:nvPr/>
        </p:nvSpPr>
        <p:spPr bwMode="auto">
          <a:xfrm rot="3187806">
            <a:off x="6172994" y="2832894"/>
            <a:ext cx="860425" cy="1587"/>
          </a:xfrm>
          <a:prstGeom prst="line">
            <a:avLst/>
          </a:prstGeom>
          <a:noFill/>
          <a:ln w="76200">
            <a:solidFill>
              <a:schemeClr val="accent2"/>
            </a:solidFill>
            <a:round/>
            <a:headEnd/>
            <a:tailEnd type="triangle" w="med" len="med"/>
          </a:ln>
        </p:spPr>
        <p:txBody>
          <a:bodyPr wrap="none" anchor="ctr"/>
          <a:lstStyle/>
          <a:p>
            <a:endParaRPr lang="en-US"/>
          </a:p>
        </p:txBody>
      </p:sp>
      <p:sp>
        <p:nvSpPr>
          <p:cNvPr id="34827" name="Line 9"/>
          <p:cNvSpPr>
            <a:spLocks noChangeShapeType="1"/>
          </p:cNvSpPr>
          <p:nvPr/>
        </p:nvSpPr>
        <p:spPr bwMode="auto">
          <a:xfrm flipH="1" flipV="1">
            <a:off x="2247900" y="5113338"/>
            <a:ext cx="508000" cy="620712"/>
          </a:xfrm>
          <a:prstGeom prst="line">
            <a:avLst/>
          </a:prstGeom>
          <a:noFill/>
          <a:ln w="76200">
            <a:solidFill>
              <a:schemeClr val="accent2"/>
            </a:solidFill>
            <a:round/>
            <a:headEnd/>
            <a:tailEnd type="triangle" w="med" len="med"/>
          </a:ln>
        </p:spPr>
        <p:txBody>
          <a:bodyPr wrap="none" anchor="ctr"/>
          <a:lstStyle/>
          <a:p>
            <a:endParaRPr lang="en-US"/>
          </a:p>
        </p:txBody>
      </p:sp>
      <p:sp>
        <p:nvSpPr>
          <p:cNvPr id="34828" name="Line 10"/>
          <p:cNvSpPr>
            <a:spLocks noChangeShapeType="1"/>
          </p:cNvSpPr>
          <p:nvPr/>
        </p:nvSpPr>
        <p:spPr bwMode="auto">
          <a:xfrm rot="21391762" flipH="1">
            <a:off x="5765800" y="5781675"/>
            <a:ext cx="584200" cy="501650"/>
          </a:xfrm>
          <a:prstGeom prst="line">
            <a:avLst/>
          </a:prstGeom>
          <a:noFill/>
          <a:ln w="76200">
            <a:solidFill>
              <a:schemeClr val="accent2"/>
            </a:solidFill>
            <a:round/>
            <a:headEnd/>
            <a:tailEnd type="triangle" w="med" len="med"/>
          </a:ln>
        </p:spPr>
        <p:txBody>
          <a:bodyPr wrap="none" anchor="ctr"/>
          <a:lstStyle/>
          <a:p>
            <a:endParaRPr lang="en-US"/>
          </a:p>
        </p:txBody>
      </p:sp>
      <p:sp>
        <p:nvSpPr>
          <p:cNvPr id="34829" name="Line 11"/>
          <p:cNvSpPr>
            <a:spLocks noChangeShapeType="1"/>
          </p:cNvSpPr>
          <p:nvPr/>
        </p:nvSpPr>
        <p:spPr bwMode="auto">
          <a:xfrm rot="5383711">
            <a:off x="6605588" y="4505325"/>
            <a:ext cx="858838" cy="1587"/>
          </a:xfrm>
          <a:prstGeom prst="line">
            <a:avLst/>
          </a:prstGeom>
          <a:noFill/>
          <a:ln w="76200">
            <a:solidFill>
              <a:schemeClr val="accent2"/>
            </a:solidFill>
            <a:round/>
            <a:headEnd/>
            <a:tailEnd type="triangle" w="med" len="med"/>
          </a:ln>
        </p:spPr>
        <p:txBody>
          <a:bodyPr wrap="none" anchor="ctr"/>
          <a:lstStyle/>
          <a:p>
            <a:endParaRPr lang="en-US"/>
          </a:p>
        </p:txBody>
      </p:sp>
      <p:sp>
        <p:nvSpPr>
          <p:cNvPr id="34830" name="Line 12"/>
          <p:cNvSpPr>
            <a:spLocks noChangeShapeType="1"/>
          </p:cNvSpPr>
          <p:nvPr/>
        </p:nvSpPr>
        <p:spPr bwMode="auto">
          <a:xfrm rot="-5447534">
            <a:off x="1704975" y="3857625"/>
            <a:ext cx="858838" cy="1588"/>
          </a:xfrm>
          <a:prstGeom prst="line">
            <a:avLst/>
          </a:prstGeom>
          <a:noFill/>
          <a:ln w="76200">
            <a:solidFill>
              <a:schemeClr val="accent2"/>
            </a:solidFill>
            <a:round/>
            <a:headEnd/>
            <a:tailEnd type="triangle" w="med" len="med"/>
          </a:ln>
        </p:spPr>
        <p:txBody>
          <a:bodyPr wrap="none" anchor="ctr"/>
          <a:lstStyle/>
          <a:p>
            <a:endParaRPr lang="en-US"/>
          </a:p>
        </p:txBody>
      </p:sp>
      <p:sp>
        <p:nvSpPr>
          <p:cNvPr id="34831" name="Line 13"/>
          <p:cNvSpPr>
            <a:spLocks noChangeShapeType="1"/>
          </p:cNvSpPr>
          <p:nvPr/>
        </p:nvSpPr>
        <p:spPr bwMode="auto">
          <a:xfrm rot="10672734">
            <a:off x="3860800" y="6484938"/>
            <a:ext cx="914400" cy="3175"/>
          </a:xfrm>
          <a:prstGeom prst="line">
            <a:avLst/>
          </a:prstGeom>
          <a:noFill/>
          <a:ln w="76200">
            <a:solidFill>
              <a:schemeClr val="accent2"/>
            </a:solidFill>
            <a:round/>
            <a:headEnd/>
            <a:tailEnd type="triangle" w="med" len="med"/>
          </a:ln>
        </p:spPr>
        <p:txBody>
          <a:bodyPr wrap="none" anchor="ctr"/>
          <a:lstStyle/>
          <a:p>
            <a:endParaRPr lang="en-US"/>
          </a:p>
        </p:txBody>
      </p:sp>
      <p:sp>
        <p:nvSpPr>
          <p:cNvPr id="34832" name="Line 14"/>
          <p:cNvSpPr>
            <a:spLocks noChangeShapeType="1"/>
          </p:cNvSpPr>
          <p:nvPr/>
        </p:nvSpPr>
        <p:spPr bwMode="auto">
          <a:xfrm>
            <a:off x="4381500" y="1793875"/>
            <a:ext cx="660400" cy="0"/>
          </a:xfrm>
          <a:prstGeom prst="line">
            <a:avLst/>
          </a:prstGeom>
          <a:noFill/>
          <a:ln w="28575">
            <a:solidFill>
              <a:srgbClr val="FF0066"/>
            </a:solidFill>
            <a:round/>
            <a:headEnd/>
            <a:tailEnd type="triangle" w="med" len="med"/>
          </a:ln>
        </p:spPr>
        <p:txBody>
          <a:bodyPr wrap="none" anchor="ctr"/>
          <a:lstStyle/>
          <a:p>
            <a:endParaRPr lang="en-US"/>
          </a:p>
        </p:txBody>
      </p:sp>
      <p:sp>
        <p:nvSpPr>
          <p:cNvPr id="34833" name="Line 15"/>
          <p:cNvSpPr>
            <a:spLocks noChangeShapeType="1"/>
          </p:cNvSpPr>
          <p:nvPr/>
        </p:nvSpPr>
        <p:spPr bwMode="auto">
          <a:xfrm flipV="1">
            <a:off x="2882900" y="2078038"/>
            <a:ext cx="469900" cy="371475"/>
          </a:xfrm>
          <a:prstGeom prst="line">
            <a:avLst/>
          </a:prstGeom>
          <a:noFill/>
          <a:ln w="28575">
            <a:solidFill>
              <a:srgbClr val="FF0066"/>
            </a:solidFill>
            <a:round/>
            <a:headEnd/>
            <a:tailEnd type="triangle" w="med" len="med"/>
          </a:ln>
        </p:spPr>
        <p:txBody>
          <a:bodyPr wrap="none" anchor="ctr"/>
          <a:lstStyle/>
          <a:p>
            <a:endParaRPr lang="en-US"/>
          </a:p>
        </p:txBody>
      </p:sp>
      <p:sp>
        <p:nvSpPr>
          <p:cNvPr id="34834" name="Line 16"/>
          <p:cNvSpPr>
            <a:spLocks noChangeShapeType="1"/>
          </p:cNvSpPr>
          <p:nvPr/>
        </p:nvSpPr>
        <p:spPr bwMode="auto">
          <a:xfrm rot="18148271" flipH="1">
            <a:off x="1897063" y="3817938"/>
            <a:ext cx="473075" cy="288925"/>
          </a:xfrm>
          <a:prstGeom prst="line">
            <a:avLst/>
          </a:prstGeom>
          <a:noFill/>
          <a:ln w="28575">
            <a:solidFill>
              <a:srgbClr val="FF0066"/>
            </a:solidFill>
            <a:round/>
            <a:headEnd type="triangle" w="med" len="med"/>
            <a:tailEnd/>
          </a:ln>
        </p:spPr>
        <p:txBody>
          <a:bodyPr wrap="none" anchor="ctr"/>
          <a:lstStyle/>
          <a:p>
            <a:endParaRPr lang="en-US"/>
          </a:p>
        </p:txBody>
      </p:sp>
      <p:sp>
        <p:nvSpPr>
          <p:cNvPr id="34835" name="Line 17"/>
          <p:cNvSpPr>
            <a:spLocks noChangeShapeType="1"/>
          </p:cNvSpPr>
          <p:nvPr/>
        </p:nvSpPr>
        <p:spPr bwMode="auto">
          <a:xfrm rot="9561479" flipV="1">
            <a:off x="5843588" y="5870575"/>
            <a:ext cx="523875" cy="203200"/>
          </a:xfrm>
          <a:prstGeom prst="line">
            <a:avLst/>
          </a:prstGeom>
          <a:noFill/>
          <a:ln w="28575">
            <a:solidFill>
              <a:srgbClr val="FF0066"/>
            </a:solidFill>
            <a:round/>
            <a:headEnd/>
            <a:tailEnd type="triangle" w="med" len="med"/>
          </a:ln>
        </p:spPr>
        <p:txBody>
          <a:bodyPr wrap="none" anchor="ctr"/>
          <a:lstStyle/>
          <a:p>
            <a:endParaRPr lang="en-US"/>
          </a:p>
        </p:txBody>
      </p:sp>
      <p:sp>
        <p:nvSpPr>
          <p:cNvPr id="34836" name="Line 18"/>
          <p:cNvSpPr>
            <a:spLocks noChangeShapeType="1"/>
          </p:cNvSpPr>
          <p:nvPr/>
        </p:nvSpPr>
        <p:spPr bwMode="auto">
          <a:xfrm rot="6443357" flipH="1">
            <a:off x="6746876" y="4327525"/>
            <a:ext cx="569912" cy="192087"/>
          </a:xfrm>
          <a:prstGeom prst="line">
            <a:avLst/>
          </a:prstGeom>
          <a:noFill/>
          <a:ln w="28575">
            <a:solidFill>
              <a:srgbClr val="FF0066"/>
            </a:solidFill>
            <a:round/>
            <a:headEnd type="triangle" w="med" len="med"/>
            <a:tailEnd/>
          </a:ln>
        </p:spPr>
        <p:txBody>
          <a:bodyPr wrap="none" anchor="ctr"/>
          <a:lstStyle/>
          <a:p>
            <a:endParaRPr lang="en-US"/>
          </a:p>
        </p:txBody>
      </p:sp>
      <p:sp>
        <p:nvSpPr>
          <p:cNvPr id="34837" name="Line 19"/>
          <p:cNvSpPr>
            <a:spLocks noChangeShapeType="1"/>
          </p:cNvSpPr>
          <p:nvPr/>
        </p:nvSpPr>
        <p:spPr bwMode="auto">
          <a:xfrm rot="3816004" flipH="1">
            <a:off x="6223000" y="2654301"/>
            <a:ext cx="606425" cy="120650"/>
          </a:xfrm>
          <a:prstGeom prst="line">
            <a:avLst/>
          </a:prstGeom>
          <a:noFill/>
          <a:ln w="28575">
            <a:solidFill>
              <a:srgbClr val="FF0066"/>
            </a:solidFill>
            <a:round/>
            <a:headEnd type="triangle" w="med" len="med"/>
            <a:tailEnd/>
          </a:ln>
        </p:spPr>
        <p:txBody>
          <a:bodyPr wrap="none" anchor="ctr"/>
          <a:lstStyle/>
          <a:p>
            <a:endParaRPr lang="en-US"/>
          </a:p>
        </p:txBody>
      </p:sp>
      <p:sp>
        <p:nvSpPr>
          <p:cNvPr id="34838" name="Line 20"/>
          <p:cNvSpPr>
            <a:spLocks noChangeShapeType="1"/>
          </p:cNvSpPr>
          <p:nvPr/>
        </p:nvSpPr>
        <p:spPr bwMode="auto">
          <a:xfrm rot="15918648" flipH="1">
            <a:off x="2332831" y="5342732"/>
            <a:ext cx="433387" cy="273050"/>
          </a:xfrm>
          <a:prstGeom prst="line">
            <a:avLst/>
          </a:prstGeom>
          <a:noFill/>
          <a:ln w="28575">
            <a:solidFill>
              <a:srgbClr val="FF0066"/>
            </a:solidFill>
            <a:round/>
            <a:headEnd type="triangle" w="med" len="med"/>
            <a:tailEnd/>
          </a:ln>
        </p:spPr>
        <p:txBody>
          <a:bodyPr wrap="none" anchor="ctr"/>
          <a:lstStyle/>
          <a:p>
            <a:endParaRPr lang="en-US"/>
          </a:p>
        </p:txBody>
      </p:sp>
      <p:sp>
        <p:nvSpPr>
          <p:cNvPr id="34839" name="Line 21"/>
          <p:cNvSpPr>
            <a:spLocks noChangeShapeType="1"/>
          </p:cNvSpPr>
          <p:nvPr/>
        </p:nvSpPr>
        <p:spPr bwMode="auto">
          <a:xfrm rot="12226580" flipV="1">
            <a:off x="4152900" y="6357938"/>
            <a:ext cx="541338" cy="244475"/>
          </a:xfrm>
          <a:prstGeom prst="line">
            <a:avLst/>
          </a:prstGeom>
          <a:noFill/>
          <a:ln w="28575">
            <a:solidFill>
              <a:srgbClr val="FF0066"/>
            </a:solidFill>
            <a:round/>
            <a:headEnd/>
            <a:tailEnd type="triangle" w="med" len="med"/>
          </a:ln>
        </p:spPr>
        <p:txBody>
          <a:bodyPr wrap="none" anchor="ctr"/>
          <a:lstStyle/>
          <a:p>
            <a:endParaRPr lang="en-US"/>
          </a:p>
        </p:txBody>
      </p:sp>
      <p:graphicFrame>
        <p:nvGraphicFramePr>
          <p:cNvPr id="34818" name="Object 2"/>
          <p:cNvGraphicFramePr>
            <a:graphicFrameLocks noChangeAspect="1"/>
          </p:cNvGraphicFramePr>
          <p:nvPr/>
        </p:nvGraphicFramePr>
        <p:xfrm>
          <a:off x="3840163" y="3429000"/>
          <a:ext cx="1465262" cy="754063"/>
        </p:xfrm>
        <a:graphic>
          <a:graphicData uri="http://schemas.openxmlformats.org/presentationml/2006/ole">
            <p:oleObj spid="_x0000_s1313794" name="Equation" r:id="rId4" imgW="444240" imgH="228600" progId="Equation.3">
              <p:embed/>
            </p:oleObj>
          </a:graphicData>
        </a:graphic>
      </p:graphicFrame>
      <p:grpSp>
        <p:nvGrpSpPr>
          <p:cNvPr id="3" name="Group 23"/>
          <p:cNvGrpSpPr>
            <a:grpSpLocks/>
          </p:cNvGrpSpPr>
          <p:nvPr/>
        </p:nvGrpSpPr>
        <p:grpSpPr bwMode="auto">
          <a:xfrm>
            <a:off x="195263" y="1954213"/>
            <a:ext cx="2487612" cy="1371600"/>
            <a:chOff x="4044" y="1022"/>
            <a:chExt cx="1567" cy="864"/>
          </a:xfrm>
        </p:grpSpPr>
        <p:sp>
          <p:nvSpPr>
            <p:cNvPr id="34850" name="Line 24"/>
            <p:cNvSpPr>
              <a:spLocks noChangeShapeType="1"/>
            </p:cNvSpPr>
            <p:nvPr/>
          </p:nvSpPr>
          <p:spPr bwMode="auto">
            <a:xfrm>
              <a:off x="4044" y="1272"/>
              <a:ext cx="432" cy="0"/>
            </a:xfrm>
            <a:prstGeom prst="line">
              <a:avLst/>
            </a:prstGeom>
            <a:noFill/>
            <a:ln w="76200">
              <a:solidFill>
                <a:schemeClr val="accent2"/>
              </a:solidFill>
              <a:round/>
              <a:headEnd/>
              <a:tailEnd type="triangle" w="med" len="med"/>
            </a:ln>
          </p:spPr>
          <p:txBody>
            <a:bodyPr wrap="none" anchor="ctr"/>
            <a:lstStyle/>
            <a:p>
              <a:endParaRPr lang="en-US"/>
            </a:p>
          </p:txBody>
        </p:sp>
        <p:sp>
          <p:nvSpPr>
            <p:cNvPr id="34851" name="Line 25"/>
            <p:cNvSpPr>
              <a:spLocks noChangeShapeType="1"/>
            </p:cNvSpPr>
            <p:nvPr/>
          </p:nvSpPr>
          <p:spPr bwMode="auto">
            <a:xfrm>
              <a:off x="4062" y="1734"/>
              <a:ext cx="312" cy="0"/>
            </a:xfrm>
            <a:prstGeom prst="line">
              <a:avLst/>
            </a:prstGeom>
            <a:noFill/>
            <a:ln w="28575">
              <a:solidFill>
                <a:srgbClr val="FF0066"/>
              </a:solidFill>
              <a:round/>
              <a:headEnd/>
              <a:tailEnd type="triangle" w="med" len="med"/>
            </a:ln>
          </p:spPr>
          <p:txBody>
            <a:bodyPr wrap="none" anchor="ctr"/>
            <a:lstStyle/>
            <a:p>
              <a:endParaRPr lang="en-US"/>
            </a:p>
          </p:txBody>
        </p:sp>
        <p:sp>
          <p:nvSpPr>
            <p:cNvPr id="34852" name="Text Box 26"/>
            <p:cNvSpPr txBox="1">
              <a:spLocks noChangeArrowheads="1"/>
            </p:cNvSpPr>
            <p:nvPr/>
          </p:nvSpPr>
          <p:spPr bwMode="auto">
            <a:xfrm>
              <a:off x="4526" y="1022"/>
              <a:ext cx="1076" cy="518"/>
            </a:xfrm>
            <a:prstGeom prst="rect">
              <a:avLst/>
            </a:prstGeom>
            <a:noFill/>
            <a:ln w="9525">
              <a:noFill/>
              <a:miter lim="800000"/>
              <a:headEnd/>
              <a:tailEnd/>
            </a:ln>
          </p:spPr>
          <p:txBody>
            <a:bodyPr wrap="none">
              <a:spAutoFit/>
            </a:bodyPr>
            <a:lstStyle/>
            <a:p>
              <a:r>
                <a:rPr lang="en-US">
                  <a:solidFill>
                    <a:schemeClr val="accent2"/>
                  </a:solidFill>
                </a:rPr>
                <a:t>Momentum</a:t>
              </a:r>
            </a:p>
            <a:p>
              <a:r>
                <a:rPr lang="en-US">
                  <a:solidFill>
                    <a:schemeClr val="accent2"/>
                  </a:solidFill>
                </a:rPr>
                <a:t>vector</a:t>
              </a:r>
            </a:p>
          </p:txBody>
        </p:sp>
        <p:sp>
          <p:nvSpPr>
            <p:cNvPr id="34853" name="Text Box 27"/>
            <p:cNvSpPr txBox="1">
              <a:spLocks noChangeArrowheads="1"/>
            </p:cNvSpPr>
            <p:nvPr/>
          </p:nvSpPr>
          <p:spPr bwMode="auto">
            <a:xfrm>
              <a:off x="4562" y="1598"/>
              <a:ext cx="1049" cy="288"/>
            </a:xfrm>
            <a:prstGeom prst="rect">
              <a:avLst/>
            </a:prstGeom>
            <a:noFill/>
            <a:ln w="9525">
              <a:noFill/>
              <a:miter lim="800000"/>
              <a:headEnd/>
              <a:tailEnd/>
            </a:ln>
          </p:spPr>
          <p:txBody>
            <a:bodyPr wrap="none">
              <a:spAutoFit/>
            </a:bodyPr>
            <a:lstStyle/>
            <a:p>
              <a:r>
                <a:rPr lang="en-US">
                  <a:solidFill>
                    <a:srgbClr val="FF0066"/>
                  </a:solidFill>
                </a:rPr>
                <a:t>Spin vector</a:t>
              </a:r>
            </a:p>
          </p:txBody>
        </p:sp>
      </p:grpSp>
      <p:grpSp>
        <p:nvGrpSpPr>
          <p:cNvPr id="4" name="Group 36"/>
          <p:cNvGrpSpPr>
            <a:grpSpLocks/>
          </p:cNvGrpSpPr>
          <p:nvPr/>
        </p:nvGrpSpPr>
        <p:grpSpPr bwMode="auto">
          <a:xfrm>
            <a:off x="2220913" y="1870075"/>
            <a:ext cx="4722812" cy="4548188"/>
            <a:chOff x="2221591" y="1869535"/>
            <a:chExt cx="4722366" cy="4548478"/>
          </a:xfrm>
        </p:grpSpPr>
        <p:sp>
          <p:nvSpPr>
            <p:cNvPr id="34842" name="Line 25"/>
            <p:cNvSpPr>
              <a:spLocks noChangeShapeType="1"/>
            </p:cNvSpPr>
            <p:nvPr/>
          </p:nvSpPr>
          <p:spPr bwMode="auto">
            <a:xfrm>
              <a:off x="2221591" y="4224768"/>
              <a:ext cx="546439" cy="8899"/>
            </a:xfrm>
            <a:prstGeom prst="line">
              <a:avLst/>
            </a:prstGeom>
            <a:noFill/>
            <a:ln w="28575">
              <a:solidFill>
                <a:schemeClr val="tx1"/>
              </a:solidFill>
              <a:round/>
              <a:headEnd/>
              <a:tailEnd type="triangle" w="med" len="med"/>
            </a:ln>
          </p:spPr>
          <p:txBody>
            <a:bodyPr wrap="none" anchor="ctr"/>
            <a:lstStyle/>
            <a:p>
              <a:endParaRPr lang="en-US"/>
            </a:p>
          </p:txBody>
        </p:sp>
        <p:sp>
          <p:nvSpPr>
            <p:cNvPr id="34843" name="Line 25"/>
            <p:cNvSpPr>
              <a:spLocks noChangeShapeType="1"/>
            </p:cNvSpPr>
            <p:nvPr/>
          </p:nvSpPr>
          <p:spPr bwMode="auto">
            <a:xfrm flipH="1">
              <a:off x="6350188" y="4246902"/>
              <a:ext cx="593769" cy="8477"/>
            </a:xfrm>
            <a:prstGeom prst="line">
              <a:avLst/>
            </a:prstGeom>
            <a:noFill/>
            <a:ln w="28575">
              <a:solidFill>
                <a:schemeClr val="tx1"/>
              </a:solidFill>
              <a:round/>
              <a:headEnd/>
              <a:tailEnd type="triangle" w="med" len="med"/>
            </a:ln>
          </p:spPr>
          <p:txBody>
            <a:bodyPr wrap="none" anchor="ctr"/>
            <a:lstStyle/>
            <a:p>
              <a:endParaRPr lang="en-US"/>
            </a:p>
          </p:txBody>
        </p:sp>
        <p:sp>
          <p:nvSpPr>
            <p:cNvPr id="34844" name="Line 25"/>
            <p:cNvSpPr>
              <a:spLocks noChangeShapeType="1"/>
            </p:cNvSpPr>
            <p:nvPr/>
          </p:nvSpPr>
          <p:spPr bwMode="auto">
            <a:xfrm>
              <a:off x="4664401" y="1869535"/>
              <a:ext cx="3259" cy="507832"/>
            </a:xfrm>
            <a:prstGeom prst="line">
              <a:avLst/>
            </a:prstGeom>
            <a:noFill/>
            <a:ln w="28575">
              <a:solidFill>
                <a:schemeClr val="tx1"/>
              </a:solidFill>
              <a:round/>
              <a:headEnd/>
              <a:tailEnd type="triangle" w="med" len="med"/>
            </a:ln>
          </p:spPr>
          <p:txBody>
            <a:bodyPr wrap="none" anchor="ctr"/>
            <a:lstStyle/>
            <a:p>
              <a:endParaRPr lang="en-US"/>
            </a:p>
          </p:txBody>
        </p:sp>
        <p:sp>
          <p:nvSpPr>
            <p:cNvPr id="34845" name="Line 25"/>
            <p:cNvSpPr>
              <a:spLocks noChangeShapeType="1"/>
            </p:cNvSpPr>
            <p:nvPr/>
          </p:nvSpPr>
          <p:spPr bwMode="auto">
            <a:xfrm flipH="1" flipV="1">
              <a:off x="4602530" y="5894568"/>
              <a:ext cx="7597" cy="523445"/>
            </a:xfrm>
            <a:prstGeom prst="line">
              <a:avLst/>
            </a:prstGeom>
            <a:noFill/>
            <a:ln w="28575">
              <a:solidFill>
                <a:schemeClr val="tx1"/>
              </a:solidFill>
              <a:round/>
              <a:headEnd/>
              <a:tailEnd type="triangle" w="med" len="med"/>
            </a:ln>
          </p:spPr>
          <p:txBody>
            <a:bodyPr wrap="none" anchor="ctr"/>
            <a:lstStyle/>
            <a:p>
              <a:endParaRPr lang="en-US"/>
            </a:p>
          </p:txBody>
        </p:sp>
        <p:sp>
          <p:nvSpPr>
            <p:cNvPr id="34846" name="TextBox 32"/>
            <p:cNvSpPr txBox="1">
              <a:spLocks noChangeArrowheads="1"/>
            </p:cNvSpPr>
            <p:nvPr/>
          </p:nvSpPr>
          <p:spPr bwMode="auto">
            <a:xfrm>
              <a:off x="4732790" y="2073412"/>
              <a:ext cx="338629" cy="369332"/>
            </a:xfrm>
            <a:prstGeom prst="rect">
              <a:avLst/>
            </a:prstGeom>
            <a:noFill/>
            <a:ln w="9525">
              <a:noFill/>
              <a:miter lim="800000"/>
              <a:headEnd/>
              <a:tailEnd/>
            </a:ln>
          </p:spPr>
          <p:txBody>
            <a:bodyPr wrap="none">
              <a:spAutoFit/>
            </a:bodyPr>
            <a:lstStyle/>
            <a:p>
              <a:r>
                <a:rPr lang="en-US" b="1"/>
                <a:t>E</a:t>
              </a:r>
            </a:p>
          </p:txBody>
        </p:sp>
        <p:sp>
          <p:nvSpPr>
            <p:cNvPr id="34847" name="TextBox 33"/>
            <p:cNvSpPr txBox="1">
              <a:spLocks noChangeArrowheads="1"/>
            </p:cNvSpPr>
            <p:nvPr/>
          </p:nvSpPr>
          <p:spPr bwMode="auto">
            <a:xfrm>
              <a:off x="2442810" y="4255802"/>
              <a:ext cx="338629" cy="369332"/>
            </a:xfrm>
            <a:prstGeom prst="rect">
              <a:avLst/>
            </a:prstGeom>
            <a:noFill/>
            <a:ln w="9525">
              <a:noFill/>
              <a:miter lim="800000"/>
              <a:headEnd/>
              <a:tailEnd/>
            </a:ln>
          </p:spPr>
          <p:txBody>
            <a:bodyPr wrap="none">
              <a:spAutoFit/>
            </a:bodyPr>
            <a:lstStyle/>
            <a:p>
              <a:r>
                <a:rPr lang="en-US" b="1"/>
                <a:t>E</a:t>
              </a:r>
            </a:p>
          </p:txBody>
        </p:sp>
        <p:sp>
          <p:nvSpPr>
            <p:cNvPr id="34848" name="TextBox 34"/>
            <p:cNvSpPr txBox="1">
              <a:spLocks noChangeArrowheads="1"/>
            </p:cNvSpPr>
            <p:nvPr/>
          </p:nvSpPr>
          <p:spPr bwMode="auto">
            <a:xfrm>
              <a:off x="6394468" y="4234512"/>
              <a:ext cx="338629" cy="369332"/>
            </a:xfrm>
            <a:prstGeom prst="rect">
              <a:avLst/>
            </a:prstGeom>
            <a:noFill/>
            <a:ln w="9525">
              <a:noFill/>
              <a:miter lim="800000"/>
              <a:headEnd/>
              <a:tailEnd/>
            </a:ln>
          </p:spPr>
          <p:txBody>
            <a:bodyPr wrap="none">
              <a:spAutoFit/>
            </a:bodyPr>
            <a:lstStyle/>
            <a:p>
              <a:r>
                <a:rPr lang="en-US" b="1"/>
                <a:t>E</a:t>
              </a:r>
            </a:p>
          </p:txBody>
        </p:sp>
        <p:sp>
          <p:nvSpPr>
            <p:cNvPr id="34849" name="TextBox 35"/>
            <p:cNvSpPr txBox="1">
              <a:spLocks noChangeArrowheads="1"/>
            </p:cNvSpPr>
            <p:nvPr/>
          </p:nvSpPr>
          <p:spPr bwMode="auto">
            <a:xfrm>
              <a:off x="4668948" y="5852413"/>
              <a:ext cx="338629" cy="369332"/>
            </a:xfrm>
            <a:prstGeom prst="rect">
              <a:avLst/>
            </a:prstGeom>
            <a:noFill/>
            <a:ln w="9525">
              <a:noFill/>
              <a:miter lim="800000"/>
              <a:headEnd/>
              <a:tailEnd/>
            </a:ln>
          </p:spPr>
          <p:txBody>
            <a:bodyPr wrap="none">
              <a:spAutoFit/>
            </a:bodyPr>
            <a:lstStyle/>
            <a:p>
              <a:r>
                <a:rPr lang="en-US" b="1"/>
                <a:t>E</a:t>
              </a:r>
            </a:p>
          </p:txBody>
        </p:sp>
      </p:grpSp>
      <p:graphicFrame>
        <p:nvGraphicFramePr>
          <p:cNvPr id="2" name="Object 3"/>
          <p:cNvGraphicFramePr>
            <a:graphicFrameLocks noChangeAspect="1"/>
          </p:cNvGraphicFramePr>
          <p:nvPr/>
        </p:nvGraphicFramePr>
        <p:xfrm>
          <a:off x="3724274" y="4447028"/>
          <a:ext cx="1943101" cy="1097491"/>
        </p:xfrm>
        <a:graphic>
          <a:graphicData uri="http://schemas.openxmlformats.org/presentationml/2006/ole">
            <p:oleObj spid="_x0000_s1313795" name="Equation" r:id="rId5" imgW="698400" imgH="393480" progId="">
              <p:embed/>
            </p:oleObj>
          </a:graphicData>
        </a:graphic>
      </p:graphicFrame>
      <p:sp>
        <p:nvSpPr>
          <p:cNvPr id="38" name="TextBox 37"/>
          <p:cNvSpPr txBox="1"/>
          <p:nvPr/>
        </p:nvSpPr>
        <p:spPr>
          <a:xfrm>
            <a:off x="6048375" y="1562100"/>
            <a:ext cx="2877711" cy="369332"/>
          </a:xfrm>
          <a:prstGeom prst="rect">
            <a:avLst/>
          </a:prstGeom>
          <a:noFill/>
        </p:spPr>
        <p:txBody>
          <a:bodyPr wrap="none" rtlCol="0">
            <a:spAutoFit/>
          </a:bodyPr>
          <a:lstStyle/>
          <a:p>
            <a:r>
              <a:rPr lang="en-US" b="1" dirty="0" smtClean="0">
                <a:solidFill>
                  <a:srgbClr val="FF0000"/>
                </a:solidFill>
              </a:rPr>
              <a:t>At the magic momentum</a:t>
            </a:r>
            <a:endParaRPr lang="en-US" b="1" dirty="0">
              <a:solidFill>
                <a:srgbClr val="FF0000"/>
              </a:solidFill>
            </a:endParaRPr>
          </a:p>
        </p:txBody>
      </p:sp>
      <p:sp>
        <p:nvSpPr>
          <p:cNvPr id="39" name="TextBox 38"/>
          <p:cNvSpPr txBox="1"/>
          <p:nvPr/>
        </p:nvSpPr>
        <p:spPr>
          <a:xfrm>
            <a:off x="6086475" y="3057525"/>
            <a:ext cx="2878462" cy="1200329"/>
          </a:xfrm>
          <a:prstGeom prst="rect">
            <a:avLst/>
          </a:prstGeom>
          <a:noFill/>
        </p:spPr>
        <p:txBody>
          <a:bodyPr wrap="none" rtlCol="0">
            <a:spAutoFit/>
          </a:bodyPr>
          <a:lstStyle/>
          <a:p>
            <a:r>
              <a:rPr lang="en-US" b="1" dirty="0" smtClean="0">
                <a:solidFill>
                  <a:srgbClr val="FF0000"/>
                </a:solidFill>
              </a:rPr>
              <a:t>the spin and momentum</a:t>
            </a:r>
          </a:p>
          <a:p>
            <a:r>
              <a:rPr lang="en-US" b="1" dirty="0" smtClean="0">
                <a:solidFill>
                  <a:srgbClr val="FF0000"/>
                </a:solidFill>
              </a:rPr>
              <a:t>vectors precess at same </a:t>
            </a:r>
          </a:p>
          <a:p>
            <a:r>
              <a:rPr lang="en-US" b="1" dirty="0" smtClean="0">
                <a:solidFill>
                  <a:srgbClr val="FF0000"/>
                </a:solidFill>
              </a:rPr>
              <a:t>rate in an E-field. Similar </a:t>
            </a:r>
          </a:p>
          <a:p>
            <a:r>
              <a:rPr lang="en-US" b="1" dirty="0" smtClean="0">
                <a:solidFill>
                  <a:srgbClr val="FF0000"/>
                </a:solidFill>
              </a:rPr>
              <a:t>to muon g-2 method.</a:t>
            </a:r>
            <a:endParaRPr lang="en-US" b="1" dirty="0">
              <a:solidFill>
                <a:srgbClr val="FF0000"/>
              </a:solidFill>
            </a:endParaRPr>
          </a:p>
        </p:txBody>
      </p:sp>
      <p:graphicFrame>
        <p:nvGraphicFramePr>
          <p:cNvPr id="40" name="Object 39"/>
          <p:cNvGraphicFramePr>
            <a:graphicFrameLocks noChangeAspect="1"/>
          </p:cNvGraphicFramePr>
          <p:nvPr/>
        </p:nvGraphicFramePr>
        <p:xfrm>
          <a:off x="6826250" y="1990725"/>
          <a:ext cx="1289050" cy="1037528"/>
        </p:xfrm>
        <a:graphic>
          <a:graphicData uri="http://schemas.openxmlformats.org/presentationml/2006/ole">
            <p:oleObj spid="_x0000_s1313796" name="Equation" r:id="rId6" imgW="52056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4"/>
          <p:cNvPicPr>
            <a:picLocks noChangeAspect="1"/>
          </p:cNvPicPr>
          <p:nvPr/>
        </p:nvPicPr>
        <p:blipFill>
          <a:blip r:embed="rId3"/>
          <a:srcRect/>
          <a:stretch>
            <a:fillRect/>
          </a:stretch>
        </p:blipFill>
        <p:spPr bwMode="auto">
          <a:xfrm>
            <a:off x="1357313" y="0"/>
            <a:ext cx="7786687" cy="6515100"/>
          </a:xfrm>
          <a:prstGeom prst="rect">
            <a:avLst/>
          </a:prstGeom>
          <a:noFill/>
          <a:ln w="9525">
            <a:noFill/>
            <a:miter lim="800000"/>
            <a:headEnd/>
            <a:tailEnd/>
          </a:ln>
        </p:spPr>
      </p:pic>
      <p:sp>
        <p:nvSpPr>
          <p:cNvPr id="53251" name="Title 1"/>
          <p:cNvSpPr>
            <a:spLocks noGrp="1"/>
          </p:cNvSpPr>
          <p:nvPr>
            <p:ph type="title"/>
          </p:nvPr>
        </p:nvSpPr>
        <p:spPr>
          <a:xfrm>
            <a:off x="0" y="0"/>
            <a:ext cx="9144000" cy="673100"/>
          </a:xfrm>
        </p:spPr>
        <p:txBody>
          <a:bodyPr/>
          <a:lstStyle/>
          <a:p>
            <a:r>
              <a:rPr lang="en-US" sz="2800" dirty="0" smtClean="0"/>
              <a:t>proton EDM proposal to DOE NP: November 2011</a:t>
            </a:r>
          </a:p>
        </p:txBody>
      </p:sp>
      <p:sp>
        <p:nvSpPr>
          <p:cNvPr id="53252" name="TextBox 4"/>
          <p:cNvSpPr txBox="1">
            <a:spLocks noChangeArrowheads="1"/>
          </p:cNvSpPr>
          <p:nvPr/>
        </p:nvSpPr>
        <p:spPr bwMode="auto">
          <a:xfrm>
            <a:off x="0" y="6027738"/>
            <a:ext cx="4919167" cy="830997"/>
          </a:xfrm>
          <a:prstGeom prst="rect">
            <a:avLst/>
          </a:prstGeom>
          <a:noFill/>
          <a:ln w="9525">
            <a:noFill/>
            <a:miter lim="800000"/>
            <a:headEnd/>
            <a:tailEnd/>
          </a:ln>
        </p:spPr>
        <p:txBody>
          <a:bodyPr wrap="none">
            <a:spAutoFit/>
          </a:bodyPr>
          <a:lstStyle/>
          <a:p>
            <a:r>
              <a:rPr lang="en-US" sz="2400" dirty="0">
                <a:solidFill>
                  <a:srgbClr val="E51B3D"/>
                </a:solidFill>
              </a:rPr>
              <a:t>Weak </a:t>
            </a:r>
            <a:r>
              <a:rPr lang="en-US" sz="2400" dirty="0" smtClean="0">
                <a:solidFill>
                  <a:srgbClr val="E51B3D"/>
                </a:solidFill>
              </a:rPr>
              <a:t>vertical focusing </a:t>
            </a:r>
            <a:r>
              <a:rPr lang="en-US" sz="2400" dirty="0">
                <a:solidFill>
                  <a:srgbClr val="E51B3D"/>
                </a:solidFill>
              </a:rPr>
              <a:t>to optimize </a:t>
            </a:r>
          </a:p>
          <a:p>
            <a:r>
              <a:rPr lang="en-US" sz="2400" dirty="0">
                <a:solidFill>
                  <a:srgbClr val="E51B3D"/>
                </a:solidFill>
              </a:rPr>
              <a:t>SCT and </a:t>
            </a:r>
            <a:r>
              <a:rPr lang="en-US" sz="2400" dirty="0" smtClean="0">
                <a:solidFill>
                  <a:srgbClr val="E51B3D"/>
                </a:solidFill>
              </a:rPr>
              <a:t>BPM operation</a:t>
            </a:r>
            <a:endParaRPr lang="en-US" sz="2400" dirty="0">
              <a:solidFill>
                <a:srgbClr val="E51B3D"/>
              </a:solidFill>
            </a:endParaRPr>
          </a:p>
        </p:txBody>
      </p:sp>
      <p:sp>
        <p:nvSpPr>
          <p:cNvPr id="53253" name="TextBox 7"/>
          <p:cNvSpPr txBox="1">
            <a:spLocks noChangeArrowheads="1"/>
          </p:cNvSpPr>
          <p:nvPr/>
        </p:nvSpPr>
        <p:spPr bwMode="auto">
          <a:xfrm>
            <a:off x="6692900" y="6299200"/>
            <a:ext cx="1736725" cy="369888"/>
          </a:xfrm>
          <a:prstGeom prst="rect">
            <a:avLst/>
          </a:prstGeom>
          <a:noFill/>
          <a:ln w="9525">
            <a:noFill/>
            <a:miter lim="800000"/>
            <a:headEnd/>
            <a:tailEnd/>
          </a:ln>
        </p:spPr>
        <p:txBody>
          <a:bodyPr wrap="none">
            <a:spAutoFit/>
          </a:bodyPr>
          <a:lstStyle/>
          <a:p>
            <a:r>
              <a:rPr lang="en-US"/>
              <a:t>B: quadrupoles</a:t>
            </a:r>
          </a:p>
        </p:txBody>
      </p:sp>
      <p:cxnSp>
        <p:nvCxnSpPr>
          <p:cNvPr id="10" name="Straight Arrow Connector 9"/>
          <p:cNvCxnSpPr>
            <a:cxnSpLocks noChangeShapeType="1"/>
          </p:cNvCxnSpPr>
          <p:nvPr/>
        </p:nvCxnSpPr>
        <p:spPr bwMode="auto">
          <a:xfrm rot="10800000">
            <a:off x="6210300" y="5842000"/>
            <a:ext cx="533400" cy="520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2" name="Straight Arrow Connector 11"/>
          <p:cNvCxnSpPr>
            <a:cxnSpLocks noChangeShapeType="1"/>
          </p:cNvCxnSpPr>
          <p:nvPr/>
        </p:nvCxnSpPr>
        <p:spPr bwMode="auto">
          <a:xfrm rot="5400000" flipH="1" flipV="1">
            <a:off x="6343650" y="5035550"/>
            <a:ext cx="1828800" cy="6731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9" name="Donut 8"/>
          <p:cNvSpPr/>
          <p:nvPr/>
        </p:nvSpPr>
        <p:spPr>
          <a:xfrm>
            <a:off x="5219700" y="1625600"/>
            <a:ext cx="800100" cy="482600"/>
          </a:xfrm>
          <a:prstGeom prst="donut">
            <a:avLst>
              <a:gd name="adj" fmla="val 10714"/>
            </a:avLst>
          </a:prstGeom>
          <a:solidFill>
            <a:srgbClr val="FF33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52400" y="1155700"/>
            <a:ext cx="2027944" cy="369332"/>
          </a:xfrm>
          <a:prstGeom prst="rect">
            <a:avLst/>
          </a:prstGeom>
          <a:noFill/>
        </p:spPr>
        <p:txBody>
          <a:bodyPr wrap="none" rtlCol="0">
            <a:spAutoFit/>
          </a:bodyPr>
          <a:lstStyle/>
          <a:p>
            <a:r>
              <a:rPr lang="en-US" dirty="0" smtClean="0"/>
              <a:t>Lattice: R. Talman</a:t>
            </a:r>
            <a:endParaRPr lang="en-US" dirty="0"/>
          </a:p>
        </p:txBody>
      </p:sp>
      <p:sp>
        <p:nvSpPr>
          <p:cNvPr id="13" name="Donut 12"/>
          <p:cNvSpPr/>
          <p:nvPr/>
        </p:nvSpPr>
        <p:spPr>
          <a:xfrm>
            <a:off x="1816100" y="482600"/>
            <a:ext cx="5981700" cy="5588000"/>
          </a:xfrm>
          <a:prstGeom prst="donut">
            <a:avLst>
              <a:gd name="adj" fmla="val 20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51000" y="0"/>
            <a:ext cx="4978400" cy="1498600"/>
          </a:xfrm>
          <a:prstGeom prst="rect">
            <a:avLst/>
          </a:prstGeom>
        </p:spPr>
      </p:pic>
      <p:pic>
        <p:nvPicPr>
          <p:cNvPr id="6" name="Picture 5"/>
          <p:cNvPicPr>
            <a:picLocks noChangeAspect="1"/>
          </p:cNvPicPr>
          <p:nvPr/>
        </p:nvPicPr>
        <p:blipFill>
          <a:blip r:embed="rId3"/>
          <a:stretch>
            <a:fillRect/>
          </a:stretch>
        </p:blipFill>
        <p:spPr>
          <a:xfrm>
            <a:off x="6756400" y="158750"/>
            <a:ext cx="1663700" cy="831850"/>
          </a:xfrm>
          <a:prstGeom prst="rect">
            <a:avLst/>
          </a:prstGeom>
        </p:spPr>
      </p:pic>
      <p:pic>
        <p:nvPicPr>
          <p:cNvPr id="7" name="Picture 6"/>
          <p:cNvPicPr>
            <a:picLocks noChangeAspect="1"/>
          </p:cNvPicPr>
          <p:nvPr/>
        </p:nvPicPr>
        <p:blipFill>
          <a:blip r:embed="rId4"/>
          <a:stretch>
            <a:fillRect/>
          </a:stretch>
        </p:blipFill>
        <p:spPr>
          <a:xfrm>
            <a:off x="0" y="1308100"/>
            <a:ext cx="8813800" cy="55499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4" name="Picture 30" descr="polarimeter_w_elst plates c"/>
          <p:cNvPicPr>
            <a:picLocks noChangeAspect="1" noChangeArrowheads="1"/>
          </p:cNvPicPr>
          <p:nvPr/>
        </p:nvPicPr>
        <p:blipFill>
          <a:blip r:embed="rId4"/>
          <a:srcRect/>
          <a:stretch>
            <a:fillRect/>
          </a:stretch>
        </p:blipFill>
        <p:spPr bwMode="auto">
          <a:xfrm>
            <a:off x="2017713" y="2447925"/>
            <a:ext cx="5945187" cy="2365375"/>
          </a:xfrm>
          <a:prstGeom prst="rect">
            <a:avLst/>
          </a:prstGeom>
          <a:noFill/>
          <a:ln w="9525">
            <a:noFill/>
            <a:miter lim="800000"/>
            <a:headEnd/>
            <a:tailEnd/>
          </a:ln>
        </p:spPr>
      </p:pic>
      <p:sp>
        <p:nvSpPr>
          <p:cNvPr id="40965" name="Text Box 28"/>
          <p:cNvSpPr txBox="1">
            <a:spLocks noChangeArrowheads="1"/>
          </p:cNvSpPr>
          <p:nvPr/>
        </p:nvSpPr>
        <p:spPr bwMode="auto">
          <a:xfrm>
            <a:off x="195263" y="2517775"/>
            <a:ext cx="2432050" cy="584200"/>
          </a:xfrm>
          <a:prstGeom prst="rect">
            <a:avLst/>
          </a:prstGeom>
          <a:noFill/>
          <a:ln w="9525">
            <a:noFill/>
            <a:miter lim="800000"/>
            <a:headEnd/>
            <a:tailEnd/>
          </a:ln>
        </p:spPr>
        <p:txBody>
          <a:bodyPr>
            <a:spAutoFit/>
          </a:bodyPr>
          <a:lstStyle/>
          <a:p>
            <a:r>
              <a:rPr lang="en-US" sz="1600" dirty="0">
                <a:solidFill>
                  <a:srgbClr val="0000FF"/>
                </a:solidFill>
              </a:rPr>
              <a:t>Extraction: lowering the vertical </a:t>
            </a:r>
            <a:r>
              <a:rPr lang="en-US" sz="1600" dirty="0" smtClean="0">
                <a:solidFill>
                  <a:srgbClr val="0000FF"/>
                </a:solidFill>
              </a:rPr>
              <a:t>focusing strength</a:t>
            </a:r>
            <a:endParaRPr lang="en-US" sz="1600" dirty="0">
              <a:solidFill>
                <a:srgbClr val="0000FF"/>
              </a:solidFill>
            </a:endParaRPr>
          </a:p>
        </p:txBody>
      </p:sp>
      <p:sp>
        <p:nvSpPr>
          <p:cNvPr id="40966" name="Text Box 29"/>
          <p:cNvSpPr txBox="1">
            <a:spLocks noChangeArrowheads="1"/>
          </p:cNvSpPr>
          <p:nvPr/>
        </p:nvSpPr>
        <p:spPr bwMode="auto">
          <a:xfrm>
            <a:off x="3663950" y="2017713"/>
            <a:ext cx="1860550" cy="584200"/>
          </a:xfrm>
          <a:prstGeom prst="rect">
            <a:avLst/>
          </a:prstGeom>
          <a:noFill/>
          <a:ln w="9525">
            <a:noFill/>
            <a:miter lim="800000"/>
            <a:headEnd/>
            <a:tailEnd/>
          </a:ln>
        </p:spPr>
        <p:txBody>
          <a:bodyPr wrap="none">
            <a:spAutoFit/>
          </a:bodyPr>
          <a:lstStyle/>
          <a:p>
            <a:r>
              <a:rPr lang="en-US" sz="1600">
                <a:solidFill>
                  <a:srgbClr val="0000FF"/>
                </a:solidFill>
              </a:rPr>
              <a:t>“defining aperture”</a:t>
            </a:r>
          </a:p>
          <a:p>
            <a:r>
              <a:rPr lang="en-US" sz="1600">
                <a:solidFill>
                  <a:srgbClr val="0000FF"/>
                </a:solidFill>
              </a:rPr>
              <a:t>polarimeter target</a:t>
            </a:r>
          </a:p>
        </p:txBody>
      </p:sp>
      <p:graphicFrame>
        <p:nvGraphicFramePr>
          <p:cNvPr id="40962" name="Object 2"/>
          <p:cNvGraphicFramePr>
            <a:graphicFrameLocks noChangeAspect="1"/>
          </p:cNvGraphicFramePr>
          <p:nvPr/>
        </p:nvGraphicFramePr>
        <p:xfrm>
          <a:off x="3048000" y="4819650"/>
          <a:ext cx="1557338" cy="847725"/>
        </p:xfrm>
        <a:graphic>
          <a:graphicData uri="http://schemas.openxmlformats.org/presentationml/2006/ole">
            <p:oleObj spid="_x0000_s1317890" name="Equation" r:id="rId5" imgW="7315200" imgH="3975100" progId="Equation.3">
              <p:embed/>
            </p:oleObj>
          </a:graphicData>
        </a:graphic>
      </p:graphicFrame>
      <p:graphicFrame>
        <p:nvGraphicFramePr>
          <p:cNvPr id="40963" name="Object 3"/>
          <p:cNvGraphicFramePr>
            <a:graphicFrameLocks noChangeAspect="1"/>
          </p:cNvGraphicFramePr>
          <p:nvPr/>
        </p:nvGraphicFramePr>
        <p:xfrm>
          <a:off x="3011488" y="5875338"/>
          <a:ext cx="1608137" cy="844550"/>
        </p:xfrm>
        <a:graphic>
          <a:graphicData uri="http://schemas.openxmlformats.org/presentationml/2006/ole">
            <p:oleObj spid="_x0000_s1317891" name="Equation" r:id="rId6" imgW="7315200" imgH="3848100" progId="Equation.3">
              <p:embed/>
            </p:oleObj>
          </a:graphicData>
        </a:graphic>
      </p:graphicFrame>
      <p:sp>
        <p:nvSpPr>
          <p:cNvPr id="40967" name="Text Box 33"/>
          <p:cNvSpPr txBox="1">
            <a:spLocks noChangeArrowheads="1"/>
          </p:cNvSpPr>
          <p:nvPr/>
        </p:nvSpPr>
        <p:spPr bwMode="auto">
          <a:xfrm>
            <a:off x="5126038" y="4814888"/>
            <a:ext cx="3732212" cy="831850"/>
          </a:xfrm>
          <a:prstGeom prst="rect">
            <a:avLst/>
          </a:prstGeom>
          <a:noFill/>
          <a:ln w="9525">
            <a:noFill/>
            <a:miter lim="800000"/>
            <a:headEnd/>
            <a:tailEnd/>
          </a:ln>
        </p:spPr>
        <p:txBody>
          <a:bodyPr>
            <a:spAutoFit/>
          </a:bodyPr>
          <a:lstStyle/>
          <a:p>
            <a:r>
              <a:rPr lang="en-US" sz="2400">
                <a:solidFill>
                  <a:srgbClr val="FF0000"/>
                </a:solidFill>
              </a:rPr>
              <a:t>carries EDM signal</a:t>
            </a:r>
          </a:p>
          <a:p>
            <a:r>
              <a:rPr lang="en-US" sz="2400">
                <a:solidFill>
                  <a:srgbClr val="FF0000"/>
                </a:solidFill>
              </a:rPr>
              <a:t>increases slowly with time</a:t>
            </a:r>
          </a:p>
        </p:txBody>
      </p:sp>
      <p:sp>
        <p:nvSpPr>
          <p:cNvPr id="40968" name="Text Box 34"/>
          <p:cNvSpPr txBox="1">
            <a:spLocks noChangeArrowheads="1"/>
          </p:cNvSpPr>
          <p:nvPr/>
        </p:nvSpPr>
        <p:spPr bwMode="auto">
          <a:xfrm>
            <a:off x="5159375" y="5821363"/>
            <a:ext cx="3427413" cy="830262"/>
          </a:xfrm>
          <a:prstGeom prst="rect">
            <a:avLst/>
          </a:prstGeom>
          <a:noFill/>
          <a:ln w="9525">
            <a:noFill/>
            <a:miter lim="800000"/>
            <a:headEnd/>
            <a:tailEnd/>
          </a:ln>
        </p:spPr>
        <p:txBody>
          <a:bodyPr>
            <a:spAutoFit/>
          </a:bodyPr>
          <a:lstStyle/>
          <a:p>
            <a:r>
              <a:rPr lang="en-US" sz="2400">
                <a:solidFill>
                  <a:srgbClr val="FF0000"/>
                </a:solidFill>
              </a:rPr>
              <a:t>carries in-plane (g-2) precession signal</a:t>
            </a:r>
          </a:p>
        </p:txBody>
      </p:sp>
      <p:sp>
        <p:nvSpPr>
          <p:cNvPr id="40969" name="Text Box 35"/>
          <p:cNvSpPr txBox="1">
            <a:spLocks noChangeArrowheads="1"/>
          </p:cNvSpPr>
          <p:nvPr/>
        </p:nvSpPr>
        <p:spPr bwMode="auto">
          <a:xfrm>
            <a:off x="0" y="0"/>
            <a:ext cx="9144000" cy="1625600"/>
          </a:xfrm>
          <a:prstGeom prst="rect">
            <a:avLst/>
          </a:prstGeom>
          <a:noFill/>
          <a:ln w="9525">
            <a:noFill/>
            <a:miter lim="800000"/>
            <a:headEnd/>
            <a:tailEnd/>
          </a:ln>
        </p:spPr>
        <p:txBody>
          <a:bodyPr>
            <a:spAutoFit/>
          </a:bodyPr>
          <a:lstStyle/>
          <a:p>
            <a:r>
              <a:rPr lang="en-US" sz="3200" u="sng" dirty="0">
                <a:solidFill>
                  <a:srgbClr val="FF0000"/>
                </a:solidFill>
              </a:rPr>
              <a:t>pEDM polarimeter principle (placed in a straight section</a:t>
            </a:r>
            <a:r>
              <a:rPr lang="en-US" sz="3200" u="sng" dirty="0" smtClean="0">
                <a:solidFill>
                  <a:srgbClr val="FF0000"/>
                </a:solidFill>
              </a:rPr>
              <a:t> of </a:t>
            </a:r>
            <a:r>
              <a:rPr lang="en-US" sz="3200" u="sng" dirty="0">
                <a:solidFill>
                  <a:srgbClr val="FF0000"/>
                </a:solidFill>
              </a:rPr>
              <a:t>the ring): probing the proton spin components as a function of storage time</a:t>
            </a:r>
          </a:p>
        </p:txBody>
      </p:sp>
      <p:sp>
        <p:nvSpPr>
          <p:cNvPr id="11" name="Rectangle 10"/>
          <p:cNvSpPr/>
          <p:nvPr/>
        </p:nvSpPr>
        <p:spPr>
          <a:xfrm>
            <a:off x="6242050" y="2452688"/>
            <a:ext cx="769938" cy="2286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733800" y="2649538"/>
            <a:ext cx="1747838" cy="30321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72" name="TextBox 9"/>
          <p:cNvSpPr txBox="1">
            <a:spLocks noChangeArrowheads="1"/>
          </p:cNvSpPr>
          <p:nvPr/>
        </p:nvSpPr>
        <p:spPr bwMode="auto">
          <a:xfrm>
            <a:off x="5970588" y="1920875"/>
            <a:ext cx="3173412" cy="646113"/>
          </a:xfrm>
          <a:prstGeom prst="rect">
            <a:avLst/>
          </a:prstGeom>
          <a:noFill/>
          <a:ln w="9525">
            <a:noFill/>
            <a:miter lim="800000"/>
            <a:headEnd/>
            <a:tailEnd/>
          </a:ln>
        </p:spPr>
        <p:txBody>
          <a:bodyPr>
            <a:spAutoFit/>
          </a:bodyPr>
          <a:lstStyle/>
          <a:p>
            <a:r>
              <a:rPr lang="en-US"/>
              <a:t>Micro-Megas TPC detector</a:t>
            </a:r>
          </a:p>
          <a:p>
            <a:r>
              <a:rPr lang="en-US"/>
              <a:t>and/or MRPC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
          <p:cNvGrpSpPr/>
          <p:nvPr/>
        </p:nvGrpSpPr>
        <p:grpSpPr>
          <a:xfrm>
            <a:off x="177800" y="1506538"/>
            <a:ext cx="6438900" cy="5964237"/>
            <a:chOff x="177800" y="1506538"/>
            <a:chExt cx="6438900" cy="5964237"/>
          </a:xfrm>
        </p:grpSpPr>
        <p:pic>
          <p:nvPicPr>
            <p:cNvPr id="43010" name="Picture 9"/>
            <p:cNvPicPr>
              <a:picLocks noChangeAspect="1"/>
            </p:cNvPicPr>
            <p:nvPr/>
          </p:nvPicPr>
          <p:blipFill>
            <a:blip r:embed="rId3"/>
            <a:srcRect/>
            <a:stretch>
              <a:fillRect/>
            </a:stretch>
          </p:blipFill>
          <p:spPr bwMode="auto">
            <a:xfrm>
              <a:off x="177800" y="1506538"/>
              <a:ext cx="6438900" cy="5964237"/>
            </a:xfrm>
            <a:prstGeom prst="rect">
              <a:avLst/>
            </a:prstGeom>
            <a:noFill/>
            <a:ln w="9525">
              <a:noFill/>
              <a:miter lim="800000"/>
              <a:headEnd/>
              <a:tailEnd/>
            </a:ln>
          </p:spPr>
        </p:pic>
        <p:sp>
          <p:nvSpPr>
            <p:cNvPr id="43013" name="TextBox 11"/>
            <p:cNvSpPr txBox="1">
              <a:spLocks noChangeArrowheads="1"/>
            </p:cNvSpPr>
            <p:nvPr/>
          </p:nvSpPr>
          <p:spPr bwMode="auto">
            <a:xfrm>
              <a:off x="1179513" y="5730875"/>
              <a:ext cx="3390900" cy="461963"/>
            </a:xfrm>
            <a:prstGeom prst="rect">
              <a:avLst/>
            </a:prstGeom>
            <a:noFill/>
            <a:ln w="9525">
              <a:noFill/>
              <a:miter lim="800000"/>
              <a:headEnd/>
              <a:tailEnd/>
            </a:ln>
          </p:spPr>
          <p:txBody>
            <a:bodyPr wrap="none">
              <a:spAutoFit/>
            </a:bodyPr>
            <a:lstStyle/>
            <a:p>
              <a:r>
                <a:rPr lang="en-US" sz="2400" dirty="0">
                  <a:solidFill>
                    <a:srgbClr val="FF0000"/>
                  </a:solidFill>
                </a:rPr>
                <a:t>(L-R)/(L+R) vs. Time [</a:t>
              </a:r>
              <a:r>
                <a:rPr lang="en-US" sz="2400" dirty="0" err="1">
                  <a:solidFill>
                    <a:srgbClr val="FF0000"/>
                  </a:solidFill>
                </a:rPr>
                <a:t>s</a:t>
              </a:r>
              <a:r>
                <a:rPr lang="en-US" sz="2400" dirty="0">
                  <a:solidFill>
                    <a:srgbClr val="FF0000"/>
                  </a:solidFill>
                </a:rPr>
                <a:t>]</a:t>
              </a:r>
            </a:p>
          </p:txBody>
        </p:sp>
        <p:sp>
          <p:nvSpPr>
            <p:cNvPr id="43014" name="TextBox 5"/>
            <p:cNvSpPr txBox="1">
              <a:spLocks noChangeArrowheads="1"/>
            </p:cNvSpPr>
            <p:nvPr/>
          </p:nvSpPr>
          <p:spPr bwMode="auto">
            <a:xfrm>
              <a:off x="1174750" y="1827213"/>
              <a:ext cx="1185863" cy="369887"/>
            </a:xfrm>
            <a:prstGeom prst="rect">
              <a:avLst/>
            </a:prstGeom>
            <a:noFill/>
            <a:ln w="9525">
              <a:noFill/>
              <a:miter lim="800000"/>
              <a:headEnd/>
              <a:tailEnd/>
            </a:ln>
          </p:spPr>
          <p:txBody>
            <a:bodyPr wrap="none">
              <a:spAutoFit/>
            </a:bodyPr>
            <a:lstStyle/>
            <a:p>
              <a:r>
                <a:rPr lang="en-US" dirty="0">
                  <a:solidFill>
                    <a:srgbClr val="FF0000"/>
                  </a:solidFill>
                </a:rPr>
                <a:t>M.C. data</a:t>
              </a:r>
            </a:p>
          </p:txBody>
        </p:sp>
      </p:grpSp>
      <p:sp>
        <p:nvSpPr>
          <p:cNvPr id="43011" name="Title 1"/>
          <p:cNvSpPr>
            <a:spLocks noGrp="1"/>
          </p:cNvSpPr>
          <p:nvPr>
            <p:ph type="title"/>
          </p:nvPr>
        </p:nvSpPr>
        <p:spPr>
          <a:xfrm>
            <a:off x="0" y="0"/>
            <a:ext cx="9144000" cy="760413"/>
          </a:xfrm>
        </p:spPr>
        <p:txBody>
          <a:bodyPr/>
          <a:lstStyle/>
          <a:p>
            <a:r>
              <a:rPr lang="en-US" sz="4000" smtClean="0">
                <a:solidFill>
                  <a:srgbClr val="FF0000"/>
                </a:solidFill>
              </a:rPr>
              <a:t>The EDM signal: early to late change</a:t>
            </a:r>
          </a:p>
        </p:txBody>
      </p:sp>
      <p:sp>
        <p:nvSpPr>
          <p:cNvPr id="43012" name="Content Placeholder 2"/>
          <p:cNvSpPr>
            <a:spLocks noGrp="1"/>
          </p:cNvSpPr>
          <p:nvPr>
            <p:ph idx="1"/>
          </p:nvPr>
        </p:nvSpPr>
        <p:spPr>
          <a:xfrm>
            <a:off x="0" y="633413"/>
            <a:ext cx="9144000" cy="1038225"/>
          </a:xfrm>
        </p:spPr>
        <p:txBody>
          <a:bodyPr/>
          <a:lstStyle/>
          <a:p>
            <a:r>
              <a:rPr lang="en-US" smtClean="0">
                <a:solidFill>
                  <a:srgbClr val="000090"/>
                </a:solidFill>
              </a:rPr>
              <a:t>Comparing the (left-right)/(left+right) counts vs. time we monitor the vertical component of spin </a:t>
            </a:r>
          </a:p>
        </p:txBody>
      </p:sp>
      <p:pic>
        <p:nvPicPr>
          <p:cNvPr id="7" name="Picture 6"/>
          <p:cNvPicPr>
            <a:picLocks noChangeAspect="1"/>
          </p:cNvPicPr>
          <p:nvPr/>
        </p:nvPicPr>
        <p:blipFill>
          <a:blip r:embed="rId4"/>
          <a:stretch>
            <a:fillRect/>
          </a:stretch>
        </p:blipFill>
        <p:spPr>
          <a:xfrm>
            <a:off x="5943600" y="3117850"/>
            <a:ext cx="3022600" cy="698500"/>
          </a:xfrm>
          <a:prstGeom prst="rect">
            <a:avLst/>
          </a:prstGeom>
        </p:spPr>
      </p:pic>
      <p:pic>
        <p:nvPicPr>
          <p:cNvPr id="8" name="Picture 7"/>
          <p:cNvPicPr>
            <a:picLocks noChangeAspect="1"/>
          </p:cNvPicPr>
          <p:nvPr/>
        </p:nvPicPr>
        <p:blipFill>
          <a:blip r:embed="rId5"/>
          <a:stretch>
            <a:fillRect/>
          </a:stretch>
        </p:blipFill>
        <p:spPr>
          <a:xfrm>
            <a:off x="6045200" y="3841750"/>
            <a:ext cx="1981200" cy="622300"/>
          </a:xfrm>
          <a:prstGeom prst="rect">
            <a:avLst/>
          </a:prstGeom>
        </p:spPr>
      </p:pic>
      <p:sp>
        <p:nvSpPr>
          <p:cNvPr id="10" name="TextBox 9"/>
          <p:cNvSpPr txBox="1"/>
          <p:nvPr/>
        </p:nvSpPr>
        <p:spPr>
          <a:xfrm>
            <a:off x="6248400" y="5092700"/>
            <a:ext cx="2151851" cy="830997"/>
          </a:xfrm>
          <a:prstGeom prst="rect">
            <a:avLst/>
          </a:prstGeom>
          <a:noFill/>
        </p:spPr>
        <p:txBody>
          <a:bodyPr wrap="none" rtlCol="0">
            <a:spAutoFit/>
          </a:bodyPr>
          <a:lstStyle/>
          <a:p>
            <a:r>
              <a:rPr lang="en-US" sz="2400" b="1" dirty="0" smtClean="0">
                <a:solidFill>
                  <a:srgbClr val="FF0000"/>
                </a:solidFill>
              </a:rPr>
              <a:t>Signal is max</a:t>
            </a:r>
          </a:p>
          <a:p>
            <a:r>
              <a:rPr lang="en-US" sz="2400" b="1" dirty="0" smtClean="0">
                <a:solidFill>
                  <a:srgbClr val="FF0000"/>
                </a:solidFill>
              </a:rPr>
              <a:t>when ω</a:t>
            </a:r>
            <a:r>
              <a:rPr lang="en-US" sz="2400" b="1" baseline="-25000" dirty="0" smtClean="0">
                <a:solidFill>
                  <a:srgbClr val="FF0000"/>
                </a:solidFill>
              </a:rPr>
              <a:t>a</a:t>
            </a:r>
            <a:r>
              <a:rPr lang="en-US" sz="2400" b="1" dirty="0" smtClean="0">
                <a:solidFill>
                  <a:srgbClr val="FF0000"/>
                </a:solidFill>
              </a:rPr>
              <a:t>~0</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a:xfrm>
            <a:off x="0" y="0"/>
            <a:ext cx="9144000" cy="1714500"/>
          </a:xfrm>
        </p:spPr>
        <p:txBody>
          <a:bodyPr/>
          <a:lstStyle/>
          <a:p>
            <a:r>
              <a:rPr lang="en-US" b="1" dirty="0" smtClean="0">
                <a:solidFill>
                  <a:srgbClr val="000099"/>
                </a:solidFill>
              </a:rPr>
              <a:t>The polarimeter analyzing power at </a:t>
            </a:r>
            <a:r>
              <a:rPr lang="en-US" b="1" dirty="0" err="1" smtClean="0">
                <a:solidFill>
                  <a:srgbClr val="000099"/>
                </a:solidFill>
              </a:rPr>
              <a:t>P</a:t>
            </a:r>
            <a:r>
              <a:rPr lang="en-US" b="1" baseline="-25000" dirty="0" err="1" smtClean="0">
                <a:solidFill>
                  <a:srgbClr val="000099"/>
                </a:solidFill>
              </a:rPr>
              <a:t>magic</a:t>
            </a:r>
            <a:r>
              <a:rPr lang="en-US" b="1" baseline="-25000" dirty="0" smtClean="0">
                <a:solidFill>
                  <a:srgbClr val="000099"/>
                </a:solidFill>
              </a:rPr>
              <a:t> </a:t>
            </a:r>
            <a:r>
              <a:rPr lang="en-US" b="1" dirty="0" smtClean="0">
                <a:solidFill>
                  <a:srgbClr val="000099"/>
                </a:solidFill>
              </a:rPr>
              <a:t>is very large</a:t>
            </a:r>
            <a:endParaRPr lang="en-US" b="1" dirty="0" smtClean="0">
              <a:solidFill>
                <a:srgbClr val="FF0000"/>
              </a:solidFill>
            </a:endParaRPr>
          </a:p>
        </p:txBody>
      </p:sp>
      <p:grpSp>
        <p:nvGrpSpPr>
          <p:cNvPr id="2" name="Group 5"/>
          <p:cNvGrpSpPr/>
          <p:nvPr/>
        </p:nvGrpSpPr>
        <p:grpSpPr>
          <a:xfrm>
            <a:off x="1162050" y="2089150"/>
            <a:ext cx="7275513" cy="4376738"/>
            <a:chOff x="1162050" y="2089150"/>
            <a:chExt cx="7275513" cy="4376738"/>
          </a:xfrm>
        </p:grpSpPr>
        <p:pic>
          <p:nvPicPr>
            <p:cNvPr id="116738" name="Picture 14"/>
            <p:cNvPicPr>
              <a:picLocks noChangeAspect="1"/>
            </p:cNvPicPr>
            <p:nvPr/>
          </p:nvPicPr>
          <p:blipFill>
            <a:blip r:embed="rId3"/>
            <a:srcRect/>
            <a:stretch>
              <a:fillRect/>
            </a:stretch>
          </p:blipFill>
          <p:spPr bwMode="auto">
            <a:xfrm>
              <a:off x="1162050" y="2089150"/>
              <a:ext cx="7275513" cy="4376738"/>
            </a:xfrm>
            <a:prstGeom prst="rect">
              <a:avLst/>
            </a:prstGeom>
            <a:noFill/>
            <a:ln w="9525">
              <a:noFill/>
              <a:miter lim="800000"/>
              <a:headEnd/>
              <a:tailEnd/>
            </a:ln>
          </p:spPr>
        </p:pic>
        <p:cxnSp>
          <p:nvCxnSpPr>
            <p:cNvPr id="17" name="Straight Arrow Connector 16"/>
            <p:cNvCxnSpPr>
              <a:cxnSpLocks noChangeShapeType="1"/>
            </p:cNvCxnSpPr>
            <p:nvPr/>
          </p:nvCxnSpPr>
          <p:spPr bwMode="auto">
            <a:xfrm rot="16200000" flipV="1">
              <a:off x="1831975" y="4094163"/>
              <a:ext cx="2597150" cy="3175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grpSp>
      <p:sp>
        <p:nvSpPr>
          <p:cNvPr id="116741" name="TextBox 5"/>
          <p:cNvSpPr txBox="1">
            <a:spLocks noChangeArrowheads="1"/>
          </p:cNvSpPr>
          <p:nvPr/>
        </p:nvSpPr>
        <p:spPr bwMode="auto">
          <a:xfrm>
            <a:off x="673100" y="1812925"/>
            <a:ext cx="5059363" cy="400050"/>
          </a:xfrm>
          <a:prstGeom prst="rect">
            <a:avLst/>
          </a:prstGeom>
          <a:noFill/>
          <a:ln w="9525">
            <a:noFill/>
            <a:miter lim="800000"/>
            <a:headEnd/>
            <a:tailEnd/>
          </a:ln>
        </p:spPr>
        <p:txBody>
          <a:bodyPr wrap="none">
            <a:spAutoFit/>
          </a:bodyPr>
          <a:lstStyle/>
          <a:p>
            <a:r>
              <a:rPr lang="en-US" sz="2000">
                <a:solidFill>
                  <a:srgbClr val="FF0000"/>
                </a:solidFill>
              </a:rPr>
              <a:t>Analyzing power can be further optimized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100013"/>
            <a:ext cx="9144000" cy="601662"/>
          </a:xfrm>
        </p:spPr>
        <p:txBody>
          <a:bodyPr/>
          <a:lstStyle/>
          <a:p>
            <a:r>
              <a:rPr lang="en-US" u="sng" dirty="0" smtClean="0">
                <a:solidFill>
                  <a:srgbClr val="FF0728"/>
                </a:solidFill>
              </a:rPr>
              <a:t>Proton beam parameters</a:t>
            </a:r>
          </a:p>
        </p:txBody>
      </p:sp>
      <p:graphicFrame>
        <p:nvGraphicFramePr>
          <p:cNvPr id="293960" name="Group 72"/>
          <p:cNvGraphicFramePr>
            <a:graphicFrameLocks noGrp="1"/>
          </p:cNvGraphicFramePr>
          <p:nvPr>
            <p:ph sz="half" idx="4294967295"/>
          </p:nvPr>
        </p:nvGraphicFramePr>
        <p:xfrm>
          <a:off x="0" y="908050"/>
          <a:ext cx="9144000" cy="3858767"/>
        </p:xfrm>
        <a:graphic>
          <a:graphicData uri="http://schemas.openxmlformats.org/drawingml/2006/table">
            <a:tbl>
              <a:tblPr/>
              <a:tblGrid>
                <a:gridCol w="2336800"/>
                <a:gridCol w="1997075"/>
                <a:gridCol w="2497138"/>
                <a:gridCol w="2312987"/>
              </a:tblGrid>
              <a:tr h="9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rPr>
                        <a:t>Counter-Rot. P-beams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cs typeface="Arial" charset="0"/>
                        </a:rPr>
                        <a:t>0.7 GeV/</a:t>
                      </a:r>
                      <a:r>
                        <a:rPr kumimoji="0" lang="en-US" sz="2800" b="0" i="0" u="none" strike="noStrike" cap="none" normalizeH="0" baseline="0" dirty="0" err="1" smtClean="0">
                          <a:ln>
                            <a:noFill/>
                          </a:ln>
                          <a:solidFill>
                            <a:srgbClr val="000099"/>
                          </a:solidFill>
                          <a:effectLst/>
                          <a:latin typeface="Arial" charset="0"/>
                          <a:ea typeface="MS PGothic" pitchFamily="34" charset="-128"/>
                          <a:cs typeface="Arial" charset="0"/>
                        </a:rPr>
                        <a:t>c</a:t>
                      </a:r>
                      <a:r>
                        <a:rPr kumimoji="0" lang="en-US" sz="2800" b="0" i="0" u="none" strike="noStrike" cap="none" normalizeH="0" baseline="0" dirty="0" smtClean="0">
                          <a:ln>
                            <a:noFill/>
                          </a:ln>
                          <a:solidFill>
                            <a:srgbClr val="000099"/>
                          </a:solidFill>
                          <a:effectLst/>
                          <a:latin typeface="Arial" charset="0"/>
                          <a:ea typeface="MS PGothic" pitchFamily="34" charset="-128"/>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cs typeface="Arial" charset="0"/>
                        </a:rPr>
                        <a:t>233 MeV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sym typeface="Symbol" charset="2"/>
                        </a:rPr>
                        <a:t>8</a:t>
                      </a:r>
                      <a:r>
                        <a:rPr kumimoji="0" lang="en-US" sz="2800" b="0" i="0" u="none" strike="noStrike" cap="none" normalizeH="0" baseline="0" dirty="0" smtClean="0">
                          <a:ln>
                            <a:noFill/>
                          </a:ln>
                          <a:solidFill>
                            <a:srgbClr val="000099"/>
                          </a:solidFill>
                          <a:effectLst/>
                          <a:latin typeface="Arial" charset="0"/>
                          <a:ea typeface="MS PGothic" pitchFamily="34" charset="-128"/>
                        </a:rPr>
                        <a:t>0% </a:t>
                      </a:r>
                      <a:r>
                        <a:rPr kumimoji="0" lang="en-US" sz="2800" b="0" i="0" u="none" strike="noStrike" cap="none" normalizeH="0" baseline="0" dirty="0" err="1" smtClean="0">
                          <a:ln>
                            <a:noFill/>
                          </a:ln>
                          <a:solidFill>
                            <a:srgbClr val="000099"/>
                          </a:solidFill>
                          <a:effectLst/>
                          <a:latin typeface="Arial" charset="0"/>
                          <a:ea typeface="MS PGothic" pitchFamily="34" charset="-128"/>
                        </a:rPr>
                        <a:t>polariz</a:t>
                      </a:r>
                      <a:r>
                        <a:rPr kumimoji="0" lang="en-US" sz="2800" b="0" i="0" u="none" strike="noStrike" cap="none" normalizeH="0" baseline="0" dirty="0" smtClean="0">
                          <a:ln>
                            <a:noFill/>
                          </a:ln>
                          <a:solidFill>
                            <a:srgbClr val="000099"/>
                          </a:solidFill>
                          <a:effectLst/>
                          <a:latin typeface="Arial" charset="0"/>
                          <a:ea typeface="MS PGothic" pitchFamily="34" charset="-128"/>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99"/>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rPr>
                        <a:t>~4×10</a:t>
                      </a:r>
                      <a:r>
                        <a:rPr kumimoji="0" lang="en-US" sz="2800" b="0" i="0" u="none" strike="noStrike" cap="none" normalizeH="0" baseline="30000" smtClean="0">
                          <a:ln>
                            <a:noFill/>
                          </a:ln>
                          <a:solidFill>
                            <a:srgbClr val="000099"/>
                          </a:solidFill>
                          <a:effectLst/>
                          <a:latin typeface="Arial" charset="0"/>
                          <a:ea typeface="MS PGothic" pitchFamily="34" charset="-128"/>
                        </a:rPr>
                        <a:t>10 </a:t>
                      </a:r>
                      <a:r>
                        <a:rPr kumimoji="0" lang="en-US" sz="2800" b="0" i="0" u="none" strike="noStrike" cap="none" normalizeH="0" baseline="0" smtClean="0">
                          <a:ln>
                            <a:noFill/>
                          </a:ln>
                          <a:solidFill>
                            <a:srgbClr val="000099"/>
                          </a:solidFill>
                          <a:effectLst/>
                          <a:latin typeface="Arial" charset="0"/>
                          <a:ea typeface="MS PGothic" pitchFamily="34" charset="-128"/>
                        </a:rPr>
                        <a:t>protons/store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rPr>
                        <a:t>&lt;200ns base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rPr>
                        <a:t>Repetition period:    </a:t>
                      </a:r>
                      <a:r>
                        <a:rPr kumimoji="0" lang="en-US" sz="2800" b="0" i="0" u="none" strike="noStrike" cap="none" normalizeH="0" baseline="0" dirty="0" smtClean="0">
                          <a:ln>
                            <a:noFill/>
                          </a:ln>
                          <a:solidFill>
                            <a:srgbClr val="000099"/>
                          </a:solidFill>
                          <a:effectLst/>
                          <a:latin typeface="Arial" charset="0"/>
                          <a:ea typeface="MS PGothic" pitchFamily="34" charset="-128"/>
                          <a:cs typeface="Arial" charset="0"/>
                        </a:rPr>
                        <a:t>20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rPr>
                        <a:t>Beam energy: ~1J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rPr>
                        <a:t>Average beam power: ~1mW</a:t>
                      </a:r>
                      <a:endParaRPr kumimoji="0" lang="en-US" sz="2800" b="0" i="0" u="none" strike="noStrike" cap="none" normalizeH="0" baseline="30000" smtClean="0">
                        <a:ln>
                          <a:noFill/>
                        </a:ln>
                        <a:solidFill>
                          <a:srgbClr val="000099"/>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rPr>
                        <a:t>Beam emittance: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rPr>
                        <a:t>95%, norm.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rgbClr val="000099"/>
                        </a:solidFill>
                        <a:effectLst/>
                        <a:latin typeface="Arial" charset="0"/>
                        <a:ea typeface="MS PGothic" pitchFamily="34" charset="-128"/>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cs typeface="Arial" charset="0"/>
                        </a:rPr>
                        <a:t>Horizontal: 2 mm-mrad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rgbClr val="000099"/>
                        </a:solidFill>
                        <a:effectLst/>
                        <a:latin typeface="Arial" charset="0"/>
                        <a:ea typeface="MS PGothic" pitchFamily="34" charset="-128"/>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99"/>
                          </a:solidFill>
                          <a:effectLst/>
                          <a:latin typeface="Arial" charset="0"/>
                          <a:ea typeface="MS PGothic" pitchFamily="34" charset="-128"/>
                          <a:cs typeface="Arial" charset="0"/>
                        </a:rPr>
                        <a:t>Vertical:         6 mm-mrad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99"/>
                        </a:solidFill>
                        <a:effectLst/>
                        <a:latin typeface="Arial"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99"/>
                          </a:solidFill>
                          <a:effectLst/>
                          <a:latin typeface="Arial" charset="0"/>
                          <a:ea typeface="MS PGothic" pitchFamily="34" charset="-128"/>
                        </a:rPr>
                        <a:t>(dp/</a:t>
                      </a:r>
                      <a:r>
                        <a:rPr kumimoji="0" lang="en-US" sz="2800" b="0" i="0" u="none" strike="noStrike" cap="none" normalizeH="0" baseline="0" dirty="0" err="1" smtClean="0">
                          <a:ln>
                            <a:noFill/>
                          </a:ln>
                          <a:solidFill>
                            <a:srgbClr val="000099"/>
                          </a:solidFill>
                          <a:effectLst/>
                          <a:latin typeface="Arial" charset="0"/>
                          <a:ea typeface="MS PGothic" pitchFamily="34" charset="-128"/>
                        </a:rPr>
                        <a:t>p)</a:t>
                      </a:r>
                      <a:r>
                        <a:rPr kumimoji="0" lang="en-US" sz="2800" b="0" i="0" u="none" strike="noStrike" cap="none" normalizeH="0" baseline="-25000" dirty="0" err="1" smtClean="0">
                          <a:ln>
                            <a:noFill/>
                          </a:ln>
                          <a:solidFill>
                            <a:srgbClr val="000099"/>
                          </a:solidFill>
                          <a:effectLst/>
                          <a:latin typeface="Arial" charset="0"/>
                          <a:ea typeface="MS PGothic" pitchFamily="34" charset="-128"/>
                        </a:rPr>
                        <a:t>rms</a:t>
                      </a:r>
                      <a:r>
                        <a:rPr kumimoji="0" lang="en-US" sz="2800" b="0" i="0" u="none" strike="noStrike" cap="none" normalizeH="0" baseline="0" dirty="0" smtClean="0">
                          <a:ln>
                            <a:noFill/>
                          </a:ln>
                          <a:solidFill>
                            <a:srgbClr val="000099"/>
                          </a:solidFill>
                          <a:effectLst/>
                          <a:latin typeface="Arial" charset="0"/>
                          <a:ea typeface="MS PGothic" pitchFamily="34" charset="-128"/>
                        </a:rPr>
                        <a:t>~ 2</a:t>
                      </a:r>
                      <a:r>
                        <a:rPr kumimoji="0" lang="en-US" sz="2800" b="0" i="0" u="none" strike="noStrike" cap="none" normalizeH="0" baseline="0" dirty="0" smtClean="0">
                          <a:ln>
                            <a:noFill/>
                          </a:ln>
                          <a:solidFill>
                            <a:srgbClr val="000099"/>
                          </a:solidFill>
                          <a:effectLst/>
                          <a:latin typeface="Arial" charset="0"/>
                          <a:ea typeface="MS PGothic" pitchFamily="34" charset="-128"/>
                          <a:cs typeface="Arial" charset="0"/>
                        </a:rPr>
                        <a:t>×</a:t>
                      </a:r>
                      <a:r>
                        <a:rPr kumimoji="0" lang="en-US" sz="2800" b="0" i="0" u="none" strike="noStrike" cap="none" normalizeH="0" baseline="0" dirty="0" smtClean="0">
                          <a:ln>
                            <a:noFill/>
                          </a:ln>
                          <a:solidFill>
                            <a:srgbClr val="000099"/>
                          </a:solidFill>
                          <a:effectLst/>
                          <a:latin typeface="Arial" charset="0"/>
                          <a:ea typeface="MS PGothic" pitchFamily="34" charset="-128"/>
                        </a:rPr>
                        <a:t>10</a:t>
                      </a:r>
                      <a:r>
                        <a:rPr kumimoji="0" lang="en-US" sz="2800" b="0" i="0" u="none" strike="noStrike" cap="none" normalizeH="0" baseline="30000" dirty="0" smtClean="0">
                          <a:ln>
                            <a:noFill/>
                          </a:ln>
                          <a:solidFill>
                            <a:srgbClr val="000099"/>
                          </a:solidFill>
                          <a:effectLst/>
                          <a:latin typeface="Arial" charset="0"/>
                          <a:ea typeface="MS PGothic"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21" name="Line 47"/>
          <p:cNvSpPr>
            <a:spLocks noChangeShapeType="1"/>
          </p:cNvSpPr>
          <p:nvPr/>
        </p:nvSpPr>
        <p:spPr bwMode="auto">
          <a:xfrm flipV="1">
            <a:off x="4826000" y="1420813"/>
            <a:ext cx="0" cy="376237"/>
          </a:xfrm>
          <a:prstGeom prst="line">
            <a:avLst/>
          </a:prstGeom>
          <a:noFill/>
          <a:ln w="19050">
            <a:solidFill>
              <a:srgbClr val="FF3300"/>
            </a:solidFill>
            <a:round/>
            <a:headEnd/>
            <a:tailEnd type="triangle" w="med" len="med"/>
          </a:ln>
        </p:spPr>
        <p:txBody>
          <a:bodyPr/>
          <a:lstStyle/>
          <a:p>
            <a:endParaRPr lang="en-US"/>
          </a:p>
        </p:txBody>
      </p:sp>
      <p:sp>
        <p:nvSpPr>
          <p:cNvPr id="55322" name="Rectangle 3"/>
          <p:cNvSpPr>
            <a:spLocks noChangeArrowheads="1"/>
          </p:cNvSpPr>
          <p:nvPr/>
        </p:nvSpPr>
        <p:spPr bwMode="auto">
          <a:xfrm>
            <a:off x="0" y="4905375"/>
            <a:ext cx="8858250" cy="504825"/>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solidFill>
                  <a:srgbClr val="000099"/>
                </a:solidFill>
              </a:rPr>
              <a:t>CW &amp; CCW </a:t>
            </a:r>
            <a:r>
              <a:rPr lang="en-US" sz="2800" dirty="0" smtClean="0">
                <a:solidFill>
                  <a:srgbClr val="000099"/>
                </a:solidFill>
              </a:rPr>
              <a:t>injections. One RF-cavity. </a:t>
            </a:r>
            <a:endParaRPr lang="en-US" sz="2800" dirty="0">
              <a:solidFill>
                <a:srgbClr val="000099"/>
              </a:solidFill>
            </a:endParaRPr>
          </a:p>
        </p:txBody>
      </p:sp>
      <p:sp>
        <p:nvSpPr>
          <p:cNvPr id="6" name="TextBox 5"/>
          <p:cNvSpPr txBox="1"/>
          <p:nvPr/>
        </p:nvSpPr>
        <p:spPr>
          <a:xfrm>
            <a:off x="0" y="5624493"/>
            <a:ext cx="9144000" cy="954107"/>
          </a:xfrm>
          <a:prstGeom prst="rect">
            <a:avLst/>
          </a:prstGeom>
          <a:noFill/>
        </p:spPr>
        <p:txBody>
          <a:bodyPr wrap="square" rtlCol="0">
            <a:spAutoFit/>
          </a:bodyPr>
          <a:lstStyle/>
          <a:p>
            <a:r>
              <a:rPr lang="en-US" sz="2800" dirty="0" smtClean="0">
                <a:solidFill>
                  <a:srgbClr val="E51B3D"/>
                </a:solidFill>
              </a:rPr>
              <a:t>Beam parameters can be presently available at BNL; </a:t>
            </a:r>
          </a:p>
          <a:p>
            <a:r>
              <a:rPr lang="en-US" sz="2800" dirty="0" smtClean="0">
                <a:solidFill>
                  <a:srgbClr val="E51B3D"/>
                </a:solidFill>
              </a:rPr>
              <a:t>need to duplicate at FNAL (pol. protons, etc.)</a:t>
            </a:r>
            <a:endParaRPr lang="en-US" sz="2800" dirty="0">
              <a:solidFill>
                <a:srgbClr val="E51B3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0100"/>
          </a:xfrm>
        </p:spPr>
        <p:txBody>
          <a:bodyPr/>
          <a:lstStyle/>
          <a:p>
            <a:r>
              <a:rPr lang="en-US" dirty="0" smtClean="0"/>
              <a:t>The current status</a:t>
            </a:r>
            <a:endParaRPr lang="en-US" dirty="0"/>
          </a:p>
        </p:txBody>
      </p:sp>
      <p:sp>
        <p:nvSpPr>
          <p:cNvPr id="3" name="Content Placeholder 2"/>
          <p:cNvSpPr>
            <a:spLocks noGrp="1"/>
          </p:cNvSpPr>
          <p:nvPr>
            <p:ph idx="1"/>
          </p:nvPr>
        </p:nvSpPr>
        <p:spPr>
          <a:xfrm>
            <a:off x="0" y="622301"/>
            <a:ext cx="9144000" cy="6235700"/>
          </a:xfrm>
        </p:spPr>
        <p:txBody>
          <a:bodyPr/>
          <a:lstStyle/>
          <a:p>
            <a:r>
              <a:rPr lang="en-US" dirty="0" smtClean="0">
                <a:solidFill>
                  <a:schemeClr val="tx2">
                    <a:lumMod val="60000"/>
                    <a:lumOff val="40000"/>
                  </a:schemeClr>
                </a:solidFill>
              </a:rPr>
              <a:t>Have developed R&amp;D plans for </a:t>
            </a:r>
          </a:p>
          <a:p>
            <a:pPr>
              <a:buNone/>
            </a:pPr>
            <a:r>
              <a:rPr lang="en-US" dirty="0" smtClean="0">
                <a:solidFill>
                  <a:schemeClr val="tx2">
                    <a:lumMod val="60000"/>
                    <a:lumOff val="40000"/>
                  </a:schemeClr>
                </a:solidFill>
              </a:rPr>
              <a:t>1) BPM magnetometers </a:t>
            </a:r>
            <a:r>
              <a:rPr lang="en-US" dirty="0" smtClean="0">
                <a:solidFill>
                  <a:schemeClr val="accent2">
                    <a:lumMod val="75000"/>
                  </a:schemeClr>
                </a:solidFill>
              </a:rPr>
              <a:t>(need to test in rings)</a:t>
            </a:r>
          </a:p>
          <a:p>
            <a:pPr>
              <a:buNone/>
            </a:pPr>
            <a:r>
              <a:rPr lang="en-US" dirty="0" smtClean="0">
                <a:solidFill>
                  <a:schemeClr val="tx2">
                    <a:lumMod val="60000"/>
                    <a:lumOff val="40000"/>
                  </a:schemeClr>
                </a:solidFill>
              </a:rPr>
              <a:t>2) SCT tests at COSY </a:t>
            </a:r>
            <a:r>
              <a:rPr lang="en-US" dirty="0" smtClean="0">
                <a:solidFill>
                  <a:srgbClr val="008400"/>
                </a:solidFill>
              </a:rPr>
              <a:t>(benchmark estimations)</a:t>
            </a:r>
          </a:p>
          <a:p>
            <a:pPr>
              <a:buNone/>
            </a:pPr>
            <a:r>
              <a:rPr lang="en-US" dirty="0" smtClean="0">
                <a:solidFill>
                  <a:schemeClr val="tx2">
                    <a:lumMod val="60000"/>
                    <a:lumOff val="40000"/>
                  </a:schemeClr>
                </a:solidFill>
              </a:rPr>
              <a:t>3) E-field development </a:t>
            </a:r>
            <a:r>
              <a:rPr lang="en-US" dirty="0" smtClean="0">
                <a:solidFill>
                  <a:srgbClr val="008400"/>
                </a:solidFill>
              </a:rPr>
              <a:t>(first phase R&amp;D done)</a:t>
            </a:r>
            <a:r>
              <a:rPr lang="en-US" dirty="0" smtClean="0">
                <a:solidFill>
                  <a:schemeClr val="tx2">
                    <a:lumMod val="60000"/>
                    <a:lumOff val="40000"/>
                  </a:schemeClr>
                </a:solidFill>
              </a:rPr>
              <a:t> </a:t>
            </a:r>
          </a:p>
          <a:p>
            <a:pPr>
              <a:buNone/>
            </a:pPr>
            <a:r>
              <a:rPr lang="en-US" dirty="0" smtClean="0">
                <a:solidFill>
                  <a:schemeClr val="tx2">
                    <a:lumMod val="60000"/>
                    <a:lumOff val="40000"/>
                  </a:schemeClr>
                </a:solidFill>
              </a:rPr>
              <a:t>4) Polarimeter prototype </a:t>
            </a:r>
            <a:r>
              <a:rPr lang="en-US" dirty="0" smtClean="0">
                <a:solidFill>
                  <a:srgbClr val="008400"/>
                </a:solidFill>
              </a:rPr>
              <a:t>(first phase R&amp;D done)</a:t>
            </a:r>
          </a:p>
          <a:p>
            <a:pPr>
              <a:buNone/>
            </a:pPr>
            <a:r>
              <a:rPr lang="en-US" dirty="0" smtClean="0">
                <a:solidFill>
                  <a:srgbClr val="0000FF"/>
                </a:solidFill>
              </a:rPr>
              <a:t>5) Simulation/tracking </a:t>
            </a:r>
            <a:r>
              <a:rPr lang="en-US" dirty="0" smtClean="0">
                <a:solidFill>
                  <a:srgbClr val="008400"/>
                </a:solidFill>
              </a:rPr>
              <a:t>(great progress)</a:t>
            </a:r>
            <a:endParaRPr lang="en-US" dirty="0" smtClean="0">
              <a:solidFill>
                <a:schemeClr val="tx2">
                  <a:lumMod val="60000"/>
                  <a:lumOff val="40000"/>
                </a:schemeClr>
              </a:solidFill>
            </a:endParaRPr>
          </a:p>
          <a:p>
            <a:r>
              <a:rPr lang="en-US" dirty="0" smtClean="0">
                <a:solidFill>
                  <a:srgbClr val="FF0000"/>
                </a:solidFill>
              </a:rPr>
              <a:t>We had two successful technical reviews:    Dec 2009, and March 2011. </a:t>
            </a:r>
          </a:p>
          <a:p>
            <a:r>
              <a:rPr lang="en-US" dirty="0" smtClean="0">
                <a:solidFill>
                  <a:srgbClr val="FF0728"/>
                </a:solidFill>
              </a:rPr>
              <a:t>Proposal to DOE NP for proton EDM at BNL: November 2011; LOI to FNAL: October 2012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0CDB356-0B88-4BC1-B268-E69530B25FC0}"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0"/>
            <a:ext cx="8229600" cy="1143000"/>
          </a:xfrm>
        </p:spPr>
        <p:txBody>
          <a:bodyPr/>
          <a:lstStyle/>
          <a:p>
            <a:r>
              <a:rPr lang="en-US" dirty="0" smtClean="0">
                <a:solidFill>
                  <a:srgbClr val="0000FF"/>
                </a:solidFill>
              </a:rPr>
              <a:t>International srEDM Network</a:t>
            </a:r>
            <a:br>
              <a:rPr lang="en-US" dirty="0" smtClean="0">
                <a:solidFill>
                  <a:srgbClr val="0000FF"/>
                </a:solidFill>
              </a:rPr>
            </a:br>
            <a:r>
              <a:rPr lang="en-US" dirty="0" smtClean="0">
                <a:solidFill>
                  <a:srgbClr val="FF3300"/>
                </a:solidFill>
              </a:rPr>
              <a:t>Common R&amp;D</a:t>
            </a:r>
            <a:endParaRPr lang="en-US" dirty="0">
              <a:solidFill>
                <a:srgbClr val="FF3300"/>
              </a:solidFill>
            </a:endParaRPr>
          </a:p>
        </p:txBody>
      </p:sp>
      <p:sp>
        <p:nvSpPr>
          <p:cNvPr id="4" name="Content Placeholder 3"/>
          <p:cNvSpPr>
            <a:spLocks noGrp="1"/>
          </p:cNvSpPr>
          <p:nvPr>
            <p:ph sz="half" idx="1"/>
          </p:nvPr>
        </p:nvSpPr>
        <p:spPr/>
        <p:txBody>
          <a:bodyPr/>
          <a:lstStyle/>
          <a:p>
            <a:r>
              <a:rPr lang="en-US" u="sng" dirty="0" smtClean="0">
                <a:solidFill>
                  <a:srgbClr val="FF3300"/>
                </a:solidFill>
              </a:rPr>
              <a:t>srEDM Coll. pEDM</a:t>
            </a:r>
          </a:p>
          <a:p>
            <a:r>
              <a:rPr lang="en-US" dirty="0" smtClean="0">
                <a:solidFill>
                  <a:srgbClr val="0000FF"/>
                </a:solidFill>
              </a:rPr>
              <a:t>Proposal to DOE NP</a:t>
            </a:r>
          </a:p>
          <a:p>
            <a:r>
              <a:rPr lang="en-US" dirty="0" smtClean="0">
                <a:solidFill>
                  <a:srgbClr val="0000FF"/>
                </a:solidFill>
              </a:rPr>
              <a:t>EOI to FNAL</a:t>
            </a:r>
          </a:p>
          <a:p>
            <a:r>
              <a:rPr lang="en-US" dirty="0" smtClean="0">
                <a:solidFill>
                  <a:srgbClr val="0000FF"/>
                </a:solidFill>
              </a:rPr>
              <a:t>SQUID-based BPMs tests at RHIC</a:t>
            </a:r>
          </a:p>
          <a:p>
            <a:r>
              <a:rPr lang="en-US" dirty="0" smtClean="0">
                <a:solidFill>
                  <a:srgbClr val="0000FF"/>
                </a:solidFill>
              </a:rPr>
              <a:t>Precision simulation</a:t>
            </a:r>
          </a:p>
          <a:p>
            <a:r>
              <a:rPr lang="en-US" dirty="0" smtClean="0">
                <a:solidFill>
                  <a:srgbClr val="0000FF"/>
                </a:solidFill>
              </a:rPr>
              <a:t>Systematic error studies</a:t>
            </a:r>
          </a:p>
          <a:p>
            <a:r>
              <a:rPr lang="en-US" dirty="0" smtClean="0">
                <a:solidFill>
                  <a:srgbClr val="0000FF"/>
                </a:solidFill>
              </a:rPr>
              <a:t>E-field tests</a:t>
            </a:r>
          </a:p>
          <a:p>
            <a:r>
              <a:rPr lang="en-US" dirty="0" smtClean="0">
                <a:solidFill>
                  <a:srgbClr val="0000FF"/>
                </a:solidFill>
              </a:rPr>
              <a:t>…</a:t>
            </a:r>
            <a:endParaRPr lang="en-US" dirty="0">
              <a:solidFill>
                <a:srgbClr val="0000FF"/>
              </a:solidFill>
            </a:endParaRPr>
          </a:p>
        </p:txBody>
      </p:sp>
      <p:sp>
        <p:nvSpPr>
          <p:cNvPr id="5" name="Content Placeholder 4"/>
          <p:cNvSpPr>
            <a:spLocks noGrp="1"/>
          </p:cNvSpPr>
          <p:nvPr>
            <p:ph sz="half" idx="2"/>
          </p:nvPr>
        </p:nvSpPr>
        <p:spPr/>
        <p:txBody>
          <a:bodyPr/>
          <a:lstStyle/>
          <a:p>
            <a:r>
              <a:rPr lang="en-US" u="sng" dirty="0" smtClean="0">
                <a:solidFill>
                  <a:srgbClr val="FF3300"/>
                </a:solidFill>
              </a:rPr>
              <a:t>JEDI (COSY/Jülich)</a:t>
            </a:r>
          </a:p>
          <a:p>
            <a:r>
              <a:rPr lang="en-US" dirty="0" smtClean="0">
                <a:solidFill>
                  <a:srgbClr val="0000FF"/>
                </a:solidFill>
              </a:rPr>
              <a:t>Ring design</a:t>
            </a:r>
          </a:p>
          <a:p>
            <a:r>
              <a:rPr lang="en-US" dirty="0" smtClean="0">
                <a:solidFill>
                  <a:srgbClr val="0000FF"/>
                </a:solidFill>
              </a:rPr>
              <a:t>EDM at COSY</a:t>
            </a:r>
          </a:p>
          <a:p>
            <a:r>
              <a:rPr lang="en-US" dirty="0" smtClean="0">
                <a:solidFill>
                  <a:srgbClr val="0000FF"/>
                </a:solidFill>
              </a:rPr>
              <a:t>Polarimeter tests</a:t>
            </a:r>
          </a:p>
          <a:p>
            <a:r>
              <a:rPr lang="en-US" dirty="0" smtClean="0">
                <a:solidFill>
                  <a:srgbClr val="0000FF"/>
                </a:solidFill>
              </a:rPr>
              <a:t>Spin Coherence Time tests</a:t>
            </a:r>
          </a:p>
          <a:p>
            <a:r>
              <a:rPr lang="en-US" dirty="0" smtClean="0">
                <a:solidFill>
                  <a:srgbClr val="0000FF"/>
                </a:solidFill>
              </a:rPr>
              <a:t>Precision simulation</a:t>
            </a:r>
          </a:p>
          <a:p>
            <a:r>
              <a:rPr lang="en-US" dirty="0" smtClean="0">
                <a:solidFill>
                  <a:srgbClr val="0000FF"/>
                </a:solidFill>
              </a:rPr>
              <a:t>Cooling</a:t>
            </a:r>
          </a:p>
          <a:p>
            <a:r>
              <a:rPr lang="en-US" dirty="0" smtClean="0">
                <a:solidFill>
                  <a:srgbClr val="0000FF"/>
                </a:solidFill>
              </a:rPr>
              <a:t>E-field tests</a:t>
            </a:r>
          </a:p>
          <a:p>
            <a:r>
              <a:rPr lang="en-US" dirty="0" smtClean="0">
                <a:solidFill>
                  <a:srgbClr val="0000FF"/>
                </a:solidFill>
              </a:rPr>
              <a:t>…</a:t>
            </a:r>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p:txBody>
      </p:sp>
      <p:sp>
        <p:nvSpPr>
          <p:cNvPr id="6" name="Frame 5"/>
          <p:cNvSpPr/>
          <p:nvPr/>
        </p:nvSpPr>
        <p:spPr>
          <a:xfrm>
            <a:off x="165100" y="3136900"/>
            <a:ext cx="8750300" cy="3543300"/>
          </a:xfrm>
          <a:prstGeom prst="frame">
            <a:avLst>
              <a:gd name="adj1" fmla="val 2602"/>
            </a:avLst>
          </a:prstGeom>
          <a:solidFill>
            <a:srgbClr val="FF3300"/>
          </a:solidFill>
          <a:ln>
            <a:solidFill>
              <a:srgbClr val="FF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a:off x="3556000" y="5854700"/>
            <a:ext cx="1130300" cy="1588"/>
          </a:xfrm>
          <a:prstGeom prst="straightConnector1">
            <a:avLst/>
          </a:prstGeom>
          <a:ln>
            <a:solidFill>
              <a:srgbClr val="FF33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9900" y="2019300"/>
            <a:ext cx="8229600" cy="4525963"/>
          </a:xfrm>
        </p:spPr>
        <p:txBody>
          <a:bodyPr/>
          <a:lstStyle/>
          <a:p>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0" y="593500"/>
            <a:ext cx="8559800" cy="2683100"/>
          </a:xfrm>
          <a:prstGeom prst="rect">
            <a:avLst/>
          </a:prstGeom>
        </p:spPr>
      </p:pic>
      <p:pic>
        <p:nvPicPr>
          <p:cNvPr id="7" name="Picture 6"/>
          <p:cNvPicPr>
            <a:picLocks noChangeAspect="1"/>
          </p:cNvPicPr>
          <p:nvPr/>
        </p:nvPicPr>
        <p:blipFill>
          <a:blip r:embed="rId3"/>
          <a:stretch>
            <a:fillRect/>
          </a:stretch>
        </p:blipFill>
        <p:spPr>
          <a:xfrm>
            <a:off x="3111500" y="3168650"/>
            <a:ext cx="6032500" cy="1893044"/>
          </a:xfrm>
          <a:prstGeom prst="rect">
            <a:avLst/>
          </a:prstGeom>
        </p:spPr>
      </p:pic>
      <p:pic>
        <p:nvPicPr>
          <p:cNvPr id="8" name="Picture 7"/>
          <p:cNvPicPr>
            <a:picLocks noChangeAspect="1"/>
          </p:cNvPicPr>
          <p:nvPr/>
        </p:nvPicPr>
        <p:blipFill>
          <a:blip r:embed="rId4"/>
          <a:stretch>
            <a:fillRect/>
          </a:stretch>
        </p:blipFill>
        <p:spPr>
          <a:xfrm>
            <a:off x="387350" y="5223769"/>
            <a:ext cx="7423150" cy="1634231"/>
          </a:xfrm>
          <a:prstGeom prst="rect">
            <a:avLst/>
          </a:prstGeom>
        </p:spPr>
      </p:pic>
      <p:sp>
        <p:nvSpPr>
          <p:cNvPr id="5" name="Title 4"/>
          <p:cNvSpPr>
            <a:spLocks noGrp="1"/>
          </p:cNvSpPr>
          <p:nvPr>
            <p:ph type="title"/>
          </p:nvPr>
        </p:nvSpPr>
        <p:spPr>
          <a:xfrm>
            <a:off x="457200" y="0"/>
            <a:ext cx="8229600" cy="558800"/>
          </a:xfrm>
        </p:spPr>
        <p:txBody>
          <a:bodyPr/>
          <a:lstStyle/>
          <a:p>
            <a:r>
              <a:rPr lang="en-US" dirty="0" smtClean="0">
                <a:solidFill>
                  <a:srgbClr val="0000FF"/>
                </a:solidFill>
              </a:rPr>
              <a:t>R&amp;D progress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hteck 15"/>
          <p:cNvSpPr/>
          <p:nvPr/>
        </p:nvSpPr>
        <p:spPr bwMode="auto">
          <a:xfrm>
            <a:off x="4932040" y="872716"/>
            <a:ext cx="4032000" cy="54360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15" name="Rechteck 14"/>
          <p:cNvSpPr/>
          <p:nvPr/>
        </p:nvSpPr>
        <p:spPr bwMode="auto">
          <a:xfrm>
            <a:off x="323528" y="872716"/>
            <a:ext cx="4464496" cy="54360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pic>
        <p:nvPicPr>
          <p:cNvPr id="10242" name="Picture 4"/>
          <p:cNvPicPr>
            <a:picLocks noChangeAspect="1" noChangeArrowheads="1"/>
          </p:cNvPicPr>
          <p:nvPr/>
        </p:nvPicPr>
        <p:blipFill>
          <a:blip r:embed="rId3" cstate="print"/>
          <a:srcRect/>
          <a:stretch>
            <a:fillRect/>
          </a:stretch>
        </p:blipFill>
        <p:spPr bwMode="auto">
          <a:xfrm>
            <a:off x="468004" y="1789379"/>
            <a:ext cx="4140000" cy="3367813"/>
          </a:xfrm>
          <a:prstGeom prst="rect">
            <a:avLst/>
          </a:prstGeom>
          <a:noFill/>
          <a:ln w="9525">
            <a:solidFill>
              <a:schemeClr val="tx1"/>
            </a:solidFill>
            <a:miter lim="800000"/>
            <a:headEnd/>
            <a:tailEnd/>
          </a:ln>
        </p:spPr>
      </p:pic>
      <p:sp>
        <p:nvSpPr>
          <p:cNvPr id="10243" name="Textfeld 2"/>
          <p:cNvSpPr txBox="1">
            <a:spLocks noChangeArrowheads="1"/>
          </p:cNvSpPr>
          <p:nvPr/>
        </p:nvSpPr>
        <p:spPr bwMode="auto">
          <a:xfrm>
            <a:off x="575556" y="267035"/>
            <a:ext cx="6123407" cy="461665"/>
          </a:xfrm>
          <a:prstGeom prst="rect">
            <a:avLst/>
          </a:prstGeom>
          <a:noFill/>
          <a:ln w="9525">
            <a:noFill/>
            <a:miter lim="800000"/>
            <a:headEnd/>
            <a:tailEnd/>
          </a:ln>
        </p:spPr>
        <p:txBody>
          <a:bodyPr wrap="none">
            <a:spAutoFit/>
          </a:bodyPr>
          <a:lstStyle/>
          <a:p>
            <a:pPr algn="ctr"/>
            <a:r>
              <a:rPr lang="de-DE" sz="2400" b="1" dirty="0" smtClean="0">
                <a:solidFill>
                  <a:srgbClr val="FF0000"/>
                </a:solidFill>
              </a:rPr>
              <a:t>Two </a:t>
            </a:r>
            <a:r>
              <a:rPr lang="de-DE" sz="2400" b="1" dirty="0" err="1">
                <a:solidFill>
                  <a:srgbClr val="FF0000"/>
                </a:solidFill>
              </a:rPr>
              <a:t>storage</a:t>
            </a:r>
            <a:r>
              <a:rPr lang="de-DE" sz="2400" b="1" dirty="0">
                <a:solidFill>
                  <a:srgbClr val="FF0000"/>
                </a:solidFill>
              </a:rPr>
              <a:t> ring </a:t>
            </a:r>
            <a:r>
              <a:rPr lang="de-DE" sz="2400" b="1" dirty="0" err="1">
                <a:solidFill>
                  <a:srgbClr val="FF0000"/>
                </a:solidFill>
              </a:rPr>
              <a:t>projects</a:t>
            </a:r>
            <a:r>
              <a:rPr lang="de-DE" sz="2400" b="1" dirty="0">
                <a:solidFill>
                  <a:srgbClr val="FF0000"/>
                </a:solidFill>
              </a:rPr>
              <a:t> </a:t>
            </a:r>
            <a:r>
              <a:rPr lang="de-DE" sz="2400" b="1" dirty="0" err="1">
                <a:solidFill>
                  <a:srgbClr val="FF0000"/>
                </a:solidFill>
              </a:rPr>
              <a:t>being</a:t>
            </a:r>
            <a:r>
              <a:rPr lang="de-DE" sz="2400" b="1" dirty="0">
                <a:solidFill>
                  <a:srgbClr val="FF0000"/>
                </a:solidFill>
              </a:rPr>
              <a:t> </a:t>
            </a:r>
            <a:r>
              <a:rPr lang="de-DE" sz="2400" b="1" dirty="0" err="1">
                <a:solidFill>
                  <a:srgbClr val="FF0000"/>
                </a:solidFill>
              </a:rPr>
              <a:t>pursued</a:t>
            </a:r>
            <a:endParaRPr lang="de-DE" sz="2400" b="1" dirty="0">
              <a:solidFill>
                <a:srgbClr val="FF0000"/>
              </a:solidFill>
            </a:endParaRPr>
          </a:p>
        </p:txBody>
      </p:sp>
      <p:grpSp>
        <p:nvGrpSpPr>
          <p:cNvPr id="2" name="Gruppieren 17"/>
          <p:cNvGrpSpPr/>
          <p:nvPr/>
        </p:nvGrpSpPr>
        <p:grpSpPr>
          <a:xfrm>
            <a:off x="5436448" y="1880828"/>
            <a:ext cx="3168000" cy="4007495"/>
            <a:chOff x="5436448" y="1880828"/>
            <a:chExt cx="3168000" cy="4007495"/>
          </a:xfrm>
        </p:grpSpPr>
        <p:pic>
          <p:nvPicPr>
            <p:cNvPr id="10245" name="Picture 3"/>
            <p:cNvPicPr>
              <a:picLocks noChangeAspect="1" noChangeArrowheads="1"/>
            </p:cNvPicPr>
            <p:nvPr/>
          </p:nvPicPr>
          <p:blipFill>
            <a:blip r:embed="rId4" cstate="print"/>
            <a:srcRect/>
            <a:stretch>
              <a:fillRect/>
            </a:stretch>
          </p:blipFill>
          <p:spPr bwMode="auto">
            <a:xfrm>
              <a:off x="5436448" y="1880828"/>
              <a:ext cx="3168000" cy="4007495"/>
            </a:xfrm>
            <a:prstGeom prst="rect">
              <a:avLst/>
            </a:prstGeom>
            <a:noFill/>
            <a:ln w="9525">
              <a:solidFill>
                <a:schemeClr val="tx1"/>
              </a:solidFill>
              <a:miter lim="800000"/>
              <a:headEnd/>
              <a:tailEnd/>
            </a:ln>
          </p:spPr>
        </p:pic>
        <p:sp>
          <p:nvSpPr>
            <p:cNvPr id="10246" name="Rechteck 6"/>
            <p:cNvSpPr>
              <a:spLocks noChangeArrowheads="1"/>
            </p:cNvSpPr>
            <p:nvPr/>
          </p:nvSpPr>
          <p:spPr bwMode="auto">
            <a:xfrm>
              <a:off x="5471207" y="3357268"/>
              <a:ext cx="288925" cy="2484000"/>
            </a:xfrm>
            <a:prstGeom prst="rect">
              <a:avLst/>
            </a:prstGeom>
            <a:solidFill>
              <a:schemeClr val="bg1"/>
            </a:solidFill>
            <a:ln w="9525" algn="ctr">
              <a:noFill/>
              <a:round/>
              <a:headEnd/>
              <a:tailEnd/>
            </a:ln>
          </p:spPr>
          <p:txBody>
            <a:bodyPr lIns="90000" tIns="46800" rIns="90000" bIns="46800">
              <a:spAutoFit/>
            </a:bodyPr>
            <a:lstStyle/>
            <a:p>
              <a:endParaRPr lang="de-DE"/>
            </a:p>
          </p:txBody>
        </p:sp>
      </p:grpSp>
      <p:sp>
        <p:nvSpPr>
          <p:cNvPr id="10247" name="Textfeld 7"/>
          <p:cNvSpPr txBox="1">
            <a:spLocks noChangeArrowheads="1"/>
          </p:cNvSpPr>
          <p:nvPr/>
        </p:nvSpPr>
        <p:spPr bwMode="auto">
          <a:xfrm>
            <a:off x="3275174" y="5985284"/>
            <a:ext cx="1512850" cy="307777"/>
          </a:xfrm>
          <a:prstGeom prst="rect">
            <a:avLst/>
          </a:prstGeom>
          <a:noFill/>
          <a:ln w="9525">
            <a:noFill/>
            <a:miter lim="800000"/>
            <a:headEnd/>
            <a:tailEnd/>
          </a:ln>
        </p:spPr>
        <p:txBody>
          <a:bodyPr wrap="none">
            <a:spAutoFit/>
          </a:bodyPr>
          <a:lstStyle/>
          <a:p>
            <a:r>
              <a:rPr lang="de-DE" sz="1400" dirty="0" smtClean="0"/>
              <a:t>(</a:t>
            </a:r>
            <a:r>
              <a:rPr lang="de-DE" sz="1400" dirty="0" err="1" smtClean="0"/>
              <a:t>from</a:t>
            </a:r>
            <a:r>
              <a:rPr lang="de-DE" sz="1400" dirty="0" smtClean="0"/>
              <a:t> </a:t>
            </a:r>
            <a:r>
              <a:rPr lang="de-DE" sz="1400" dirty="0"/>
              <a:t>R. </a:t>
            </a:r>
            <a:r>
              <a:rPr lang="de-DE" sz="1400" dirty="0" err="1" smtClean="0"/>
              <a:t>Talman</a:t>
            </a:r>
            <a:r>
              <a:rPr lang="de-DE" sz="1400" dirty="0" smtClean="0"/>
              <a:t>)</a:t>
            </a:r>
            <a:endParaRPr lang="de-DE" sz="1400" dirty="0"/>
          </a:p>
        </p:txBody>
      </p:sp>
      <p:sp>
        <p:nvSpPr>
          <p:cNvPr id="10248" name="Textfeld 8"/>
          <p:cNvSpPr txBox="1">
            <a:spLocks noChangeArrowheads="1"/>
          </p:cNvSpPr>
          <p:nvPr/>
        </p:nvSpPr>
        <p:spPr bwMode="auto">
          <a:xfrm>
            <a:off x="7191374" y="5949280"/>
            <a:ext cx="1773114" cy="338554"/>
          </a:xfrm>
          <a:prstGeom prst="rect">
            <a:avLst/>
          </a:prstGeom>
          <a:noFill/>
          <a:ln w="9525">
            <a:noFill/>
            <a:miter lim="800000"/>
            <a:headEnd/>
            <a:tailEnd/>
          </a:ln>
        </p:spPr>
        <p:txBody>
          <a:bodyPr wrap="none">
            <a:spAutoFit/>
          </a:bodyPr>
          <a:lstStyle/>
          <a:p>
            <a:r>
              <a:rPr lang="de-DE" sz="1600" dirty="0" smtClean="0"/>
              <a:t>(</a:t>
            </a:r>
            <a:r>
              <a:rPr lang="de-DE" sz="1600" dirty="0" err="1" smtClean="0"/>
              <a:t>from</a:t>
            </a:r>
            <a:r>
              <a:rPr lang="de-DE" sz="1600" dirty="0" smtClean="0"/>
              <a:t> A</a:t>
            </a:r>
            <a:r>
              <a:rPr lang="de-DE" sz="1600" dirty="0"/>
              <a:t>. </a:t>
            </a:r>
            <a:r>
              <a:rPr lang="de-DE" sz="1600" dirty="0" smtClean="0"/>
              <a:t>Lehrach)</a:t>
            </a:r>
            <a:endParaRPr lang="de-DE" sz="1600" dirty="0"/>
          </a:p>
        </p:txBody>
      </p:sp>
      <p:sp>
        <p:nvSpPr>
          <p:cNvPr id="10" name="Foliennummernplatzhalter 9"/>
          <p:cNvSpPr>
            <a:spLocks noGrp="1"/>
          </p:cNvSpPr>
          <p:nvPr>
            <p:ph type="sldNum" sz="quarter" idx="12"/>
          </p:nvPr>
        </p:nvSpPr>
        <p:spPr/>
        <p:txBody>
          <a:bodyPr/>
          <a:lstStyle/>
          <a:p>
            <a:fld id="{C1B7C8C8-98E1-4AA1-9790-A76A83605039}" type="slidenum">
              <a:rPr lang="en-US" smtClean="0"/>
              <a:pPr/>
              <a:t>37</a:t>
            </a:fld>
            <a:endParaRPr lang="en-US"/>
          </a:p>
        </p:txBody>
      </p:sp>
      <p:sp>
        <p:nvSpPr>
          <p:cNvPr id="13" name="Textfeld 12"/>
          <p:cNvSpPr txBox="1"/>
          <p:nvPr/>
        </p:nvSpPr>
        <p:spPr>
          <a:xfrm>
            <a:off x="406140" y="970248"/>
            <a:ext cx="3784860" cy="707886"/>
          </a:xfrm>
          <a:prstGeom prst="rect">
            <a:avLst/>
          </a:prstGeom>
          <a:solidFill>
            <a:srgbClr val="006666"/>
          </a:solidFill>
        </p:spPr>
        <p:txBody>
          <a:bodyPr wrap="square" rtlCol="0">
            <a:spAutoFit/>
          </a:bodyPr>
          <a:lstStyle/>
          <a:p>
            <a:r>
              <a:rPr lang="de-DE" sz="2000" dirty="0" smtClean="0">
                <a:solidFill>
                  <a:schemeClr val="bg1"/>
                </a:solidFill>
              </a:rPr>
              <a:t>USA: </a:t>
            </a:r>
            <a:r>
              <a:rPr lang="de-DE" sz="2000" dirty="0" err="1" smtClean="0">
                <a:solidFill>
                  <a:schemeClr val="bg1"/>
                </a:solidFill>
              </a:rPr>
              <a:t>protons</a:t>
            </a:r>
            <a:r>
              <a:rPr lang="de-DE" sz="2000" dirty="0" smtClean="0">
                <a:solidFill>
                  <a:schemeClr val="bg1"/>
                </a:solidFill>
              </a:rPr>
              <a:t> </a:t>
            </a:r>
          </a:p>
          <a:p>
            <a:r>
              <a:rPr lang="de-DE" sz="2000" dirty="0" err="1" smtClean="0">
                <a:solidFill>
                  <a:schemeClr val="bg1"/>
                </a:solidFill>
              </a:rPr>
              <a:t>all-electric</a:t>
            </a:r>
            <a:r>
              <a:rPr lang="de-DE" sz="2000" dirty="0" smtClean="0">
                <a:solidFill>
                  <a:schemeClr val="bg1"/>
                </a:solidFill>
              </a:rPr>
              <a:t> </a:t>
            </a:r>
            <a:r>
              <a:rPr lang="de-DE" sz="2000" dirty="0" err="1" smtClean="0">
                <a:solidFill>
                  <a:schemeClr val="bg1"/>
                </a:solidFill>
              </a:rPr>
              <a:t>machine</a:t>
            </a:r>
            <a:endParaRPr lang="de-DE" sz="2000" dirty="0">
              <a:solidFill>
                <a:schemeClr val="bg1"/>
              </a:solidFill>
            </a:endParaRPr>
          </a:p>
        </p:txBody>
      </p:sp>
      <p:sp>
        <p:nvSpPr>
          <p:cNvPr id="17" name="Textfeld 16"/>
          <p:cNvSpPr txBox="1"/>
          <p:nvPr/>
        </p:nvSpPr>
        <p:spPr>
          <a:xfrm>
            <a:off x="5364088" y="1028926"/>
            <a:ext cx="3302507" cy="707886"/>
          </a:xfrm>
          <a:prstGeom prst="rect">
            <a:avLst/>
          </a:prstGeom>
          <a:solidFill>
            <a:srgbClr val="006666"/>
          </a:solidFill>
        </p:spPr>
        <p:txBody>
          <a:bodyPr wrap="none" rtlCol="0">
            <a:spAutoFit/>
          </a:bodyPr>
          <a:lstStyle/>
          <a:p>
            <a:pPr algn="ctr"/>
            <a:r>
              <a:rPr lang="de-DE" sz="2000" dirty="0" smtClean="0">
                <a:solidFill>
                  <a:schemeClr val="bg1"/>
                </a:solidFill>
              </a:rPr>
              <a:t>Jülich, </a:t>
            </a:r>
            <a:r>
              <a:rPr lang="de-DE" sz="2000" dirty="0" err="1" smtClean="0">
                <a:solidFill>
                  <a:schemeClr val="bg1"/>
                </a:solidFill>
              </a:rPr>
              <a:t>focus</a:t>
            </a:r>
            <a:r>
              <a:rPr lang="de-DE" sz="2000" dirty="0" smtClean="0">
                <a:solidFill>
                  <a:schemeClr val="bg1"/>
                </a:solidFill>
              </a:rPr>
              <a:t> on </a:t>
            </a:r>
            <a:r>
              <a:rPr lang="de-DE" sz="2000" dirty="0" err="1" smtClean="0">
                <a:solidFill>
                  <a:schemeClr val="bg1"/>
                </a:solidFill>
              </a:rPr>
              <a:t>deuterons</a:t>
            </a:r>
            <a:r>
              <a:rPr lang="de-DE" sz="2000" dirty="0" smtClean="0">
                <a:solidFill>
                  <a:schemeClr val="bg1"/>
                </a:solidFill>
              </a:rPr>
              <a:t>, </a:t>
            </a:r>
            <a:br>
              <a:rPr lang="de-DE" sz="2000" dirty="0" smtClean="0">
                <a:solidFill>
                  <a:schemeClr val="bg1"/>
                </a:solidFill>
              </a:rPr>
            </a:br>
            <a:r>
              <a:rPr lang="de-DE" sz="2000" dirty="0" err="1" smtClean="0">
                <a:solidFill>
                  <a:schemeClr val="bg1"/>
                </a:solidFill>
              </a:rPr>
              <a:t>or</a:t>
            </a:r>
            <a:r>
              <a:rPr lang="de-DE" sz="2000" dirty="0" smtClean="0">
                <a:solidFill>
                  <a:schemeClr val="bg1"/>
                </a:solidFill>
              </a:rPr>
              <a:t> a </a:t>
            </a:r>
            <a:r>
              <a:rPr lang="de-DE" sz="2000" dirty="0" err="1" smtClean="0">
                <a:solidFill>
                  <a:schemeClr val="bg1"/>
                </a:solidFill>
              </a:rPr>
              <a:t>combined</a:t>
            </a:r>
            <a:r>
              <a:rPr lang="de-DE" sz="2000" dirty="0" smtClean="0">
                <a:solidFill>
                  <a:schemeClr val="bg1"/>
                </a:solidFill>
              </a:rPr>
              <a:t> </a:t>
            </a:r>
            <a:r>
              <a:rPr lang="de-DE" sz="2000" dirty="0" err="1" smtClean="0">
                <a:solidFill>
                  <a:schemeClr val="bg1"/>
                </a:solidFill>
              </a:rPr>
              <a:t>machine</a:t>
            </a:r>
            <a:endParaRPr lang="de-DE" sz="2000" dirty="0" smtClean="0">
              <a:solidFill>
                <a:schemeClr val="bg1"/>
              </a:solidFill>
            </a:endParaRPr>
          </a:p>
        </p:txBody>
      </p:sp>
      <p:sp>
        <p:nvSpPr>
          <p:cNvPr id="19" name="Rechteck 18"/>
          <p:cNvSpPr/>
          <p:nvPr/>
        </p:nvSpPr>
        <p:spPr bwMode="auto">
          <a:xfrm>
            <a:off x="-1476672" y="4005064"/>
            <a:ext cx="914400" cy="914400"/>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20" name="Textfeld 19"/>
          <p:cNvSpPr txBox="1"/>
          <p:nvPr/>
        </p:nvSpPr>
        <p:spPr>
          <a:xfrm>
            <a:off x="511273" y="5445224"/>
            <a:ext cx="3420102" cy="400110"/>
          </a:xfrm>
          <a:prstGeom prst="rect">
            <a:avLst/>
          </a:prstGeom>
          <a:solidFill>
            <a:srgbClr val="006666"/>
          </a:solidFill>
        </p:spPr>
        <p:txBody>
          <a:bodyPr wrap="none" rtlCol="0">
            <a:spAutoFit/>
          </a:bodyPr>
          <a:lstStyle/>
          <a:p>
            <a:r>
              <a:rPr lang="de-DE" sz="2000" dirty="0" smtClean="0">
                <a:solidFill>
                  <a:schemeClr val="bg1"/>
                </a:solidFill>
              </a:rPr>
              <a:t>CW and CCW </a:t>
            </a:r>
            <a:r>
              <a:rPr lang="de-DE" sz="2000" dirty="0" err="1" smtClean="0">
                <a:solidFill>
                  <a:schemeClr val="bg1"/>
                </a:solidFill>
              </a:rPr>
              <a:t>stored</a:t>
            </a:r>
            <a:r>
              <a:rPr lang="de-DE" sz="2000" dirty="0" smtClean="0">
                <a:solidFill>
                  <a:schemeClr val="bg1"/>
                </a:solidFill>
              </a:rPr>
              <a:t> </a:t>
            </a:r>
            <a:r>
              <a:rPr lang="de-DE" sz="2000" dirty="0" err="1" smtClean="0">
                <a:solidFill>
                  <a:schemeClr val="bg1"/>
                </a:solidFill>
              </a:rPr>
              <a:t>beams</a:t>
            </a:r>
            <a:endParaRPr lang="de-DE"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3600"/>
          </a:xfrm>
        </p:spPr>
        <p:txBody>
          <a:bodyPr/>
          <a:lstStyle/>
          <a:p>
            <a:r>
              <a:rPr lang="en-US" u="sng" dirty="0" smtClean="0">
                <a:solidFill>
                  <a:srgbClr val="0000FF"/>
                </a:solidFill>
              </a:rPr>
              <a:t>Experiment Parameters (proposal)</a:t>
            </a:r>
            <a:endParaRPr lang="en-US" u="sng" dirty="0">
              <a:solidFill>
                <a:srgbClr val="0000FF"/>
              </a:solidFill>
            </a:endParaRPr>
          </a:p>
        </p:txBody>
      </p:sp>
      <p:sp>
        <p:nvSpPr>
          <p:cNvPr id="3" name="Content Placeholder 2"/>
          <p:cNvSpPr>
            <a:spLocks noGrp="1"/>
          </p:cNvSpPr>
          <p:nvPr>
            <p:ph idx="1"/>
          </p:nvPr>
        </p:nvSpPr>
        <p:spPr>
          <a:xfrm>
            <a:off x="0" y="927100"/>
            <a:ext cx="9144000" cy="5930900"/>
          </a:xfrm>
        </p:spPr>
        <p:txBody>
          <a:bodyPr/>
          <a:lstStyle/>
          <a:p>
            <a:pPr marL="514350" indent="-514350">
              <a:buFont typeface="+mj-lt"/>
              <a:buAutoNum type="arabicPeriod"/>
            </a:pPr>
            <a:r>
              <a:rPr lang="en-US" dirty="0" smtClean="0">
                <a:solidFill>
                  <a:srgbClr val="FF0000"/>
                </a:solidFill>
              </a:rPr>
              <a:t>Proton magic momentum: 0.7 GeV/</a:t>
            </a:r>
            <a:r>
              <a:rPr lang="en-US" dirty="0" err="1" smtClean="0">
                <a:solidFill>
                  <a:srgbClr val="FF0000"/>
                </a:solidFill>
              </a:rPr>
              <a:t>c</a:t>
            </a:r>
            <a:r>
              <a:rPr lang="en-US" dirty="0" smtClean="0">
                <a:solidFill>
                  <a:srgbClr val="FF0000"/>
                </a:solidFill>
              </a:rPr>
              <a:t>          (233 MeV kinetic)</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E = 10.5 MV/</a:t>
            </a:r>
            <a:r>
              <a:rPr lang="en-US" dirty="0" err="1" smtClean="0">
                <a:solidFill>
                  <a:srgbClr val="FF0000"/>
                </a:solidFill>
              </a:rPr>
              <a:t>m</a:t>
            </a:r>
            <a:r>
              <a:rPr lang="en-US" dirty="0" smtClean="0">
                <a:solidFill>
                  <a:srgbClr val="FF0000"/>
                </a:solidFill>
              </a:rPr>
              <a:t> for 3 cm plate separation</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R = 40 m; plus straight sections</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Weak vertical focusing: vertical tune 0.2</a:t>
            </a:r>
            <a:r>
              <a:rPr lang="en-US" dirty="0" smtClean="0">
                <a:solidFill>
                  <a:srgbClr val="FF0000"/>
                </a:solidFill>
                <a:sym typeface="Wingdings"/>
              </a:rPr>
              <a:t></a:t>
            </a:r>
            <a:r>
              <a:rPr lang="en-US" dirty="0" smtClean="0">
                <a:solidFill>
                  <a:srgbClr val="FF0000"/>
                </a:solidFill>
              </a:rPr>
              <a:t> 0.1</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Stored particles: ~10</a:t>
            </a:r>
            <a:r>
              <a:rPr lang="en-US" baseline="30000" dirty="0" smtClean="0">
                <a:solidFill>
                  <a:srgbClr val="FF0000"/>
                </a:solidFill>
              </a:rPr>
              <a:t>10</a:t>
            </a:r>
            <a:r>
              <a:rPr lang="en-US" dirty="0" smtClean="0">
                <a:solidFill>
                  <a:srgbClr val="FF0000"/>
                </a:solidFill>
              </a:rPr>
              <a:t> per 10</a:t>
            </a:r>
            <a:r>
              <a:rPr lang="en-US" baseline="30000" dirty="0" smtClean="0">
                <a:solidFill>
                  <a:srgbClr val="FF0000"/>
                </a:solidFill>
              </a:rPr>
              <a:t>3</a:t>
            </a:r>
            <a:r>
              <a:rPr lang="en-US" dirty="0" smtClean="0">
                <a:solidFill>
                  <a:srgbClr val="FF0000"/>
                </a:solidFill>
              </a:rPr>
              <a:t>s, 10</a:t>
            </a:r>
            <a:r>
              <a:rPr lang="en-US" baseline="30000" dirty="0" smtClean="0">
                <a:solidFill>
                  <a:srgbClr val="FF0000"/>
                </a:solidFill>
              </a:rPr>
              <a:t>4</a:t>
            </a:r>
            <a:r>
              <a:rPr lang="en-US" dirty="0" smtClean="0">
                <a:solidFill>
                  <a:srgbClr val="FF0000"/>
                </a:solidFill>
              </a:rPr>
              <a:t> injections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3600"/>
          </a:xfrm>
        </p:spPr>
        <p:txBody>
          <a:bodyPr/>
          <a:lstStyle/>
          <a:p>
            <a:r>
              <a:rPr lang="en-US" u="sng" dirty="0" smtClean="0">
                <a:solidFill>
                  <a:srgbClr val="0000FF"/>
                </a:solidFill>
              </a:rPr>
              <a:t>What makes the pEDM experiment</a:t>
            </a:r>
            <a:endParaRPr lang="en-US" u="sng" dirty="0">
              <a:solidFill>
                <a:srgbClr val="0000FF"/>
              </a:solidFill>
            </a:endParaRPr>
          </a:p>
        </p:txBody>
      </p:sp>
      <p:sp>
        <p:nvSpPr>
          <p:cNvPr id="3" name="Content Placeholder 2"/>
          <p:cNvSpPr>
            <a:spLocks noGrp="1"/>
          </p:cNvSpPr>
          <p:nvPr>
            <p:ph idx="1"/>
          </p:nvPr>
        </p:nvSpPr>
        <p:spPr>
          <a:xfrm>
            <a:off x="0" y="850900"/>
            <a:ext cx="9144000" cy="5854700"/>
          </a:xfrm>
        </p:spPr>
        <p:txBody>
          <a:bodyPr/>
          <a:lstStyle/>
          <a:p>
            <a:pPr marL="514350" indent="-514350">
              <a:buFont typeface="+mj-lt"/>
              <a:buAutoNum type="arabicPeriod"/>
            </a:pPr>
            <a:r>
              <a:rPr lang="en-US" dirty="0" smtClean="0">
                <a:solidFill>
                  <a:srgbClr val="FF0000"/>
                </a:solidFill>
              </a:rPr>
              <a:t>Magic momentum (</a:t>
            </a:r>
            <a:r>
              <a:rPr lang="en-US" dirty="0" smtClean="0">
                <a:solidFill>
                  <a:srgbClr val="0000FF"/>
                </a:solidFill>
              </a:rPr>
              <a:t>MM</a:t>
            </a:r>
            <a:r>
              <a:rPr lang="en-US" dirty="0" smtClean="0">
                <a:solidFill>
                  <a:srgbClr val="FF0000"/>
                </a:solidFill>
              </a:rPr>
              <a:t>): high intensity charged beam in an all-electric storage ring</a:t>
            </a:r>
          </a:p>
          <a:p>
            <a:pPr marL="514350" indent="-514350">
              <a:buFont typeface="+mj-lt"/>
              <a:buAutoNum type="arabicPeriod"/>
            </a:pPr>
            <a:r>
              <a:rPr lang="en-US" dirty="0" smtClean="0">
                <a:solidFill>
                  <a:srgbClr val="FF0000"/>
                </a:solidFill>
              </a:rPr>
              <a:t>High analyzing power: </a:t>
            </a:r>
            <a:r>
              <a:rPr lang="en-US" dirty="0" smtClean="0">
                <a:solidFill>
                  <a:srgbClr val="0000FF"/>
                </a:solidFill>
              </a:rPr>
              <a:t>A&gt;50% </a:t>
            </a:r>
            <a:r>
              <a:rPr lang="en-US" dirty="0" smtClean="0">
                <a:solidFill>
                  <a:srgbClr val="FF0000"/>
                </a:solidFill>
              </a:rPr>
              <a:t>at the </a:t>
            </a:r>
            <a:r>
              <a:rPr lang="en-US" dirty="0" smtClean="0">
                <a:solidFill>
                  <a:srgbClr val="0000FF"/>
                </a:solidFill>
              </a:rPr>
              <a:t>MM</a:t>
            </a:r>
          </a:p>
          <a:p>
            <a:pPr marL="514350" indent="-514350">
              <a:buFont typeface="+mj-lt"/>
              <a:buAutoNum type="arabicPeriod"/>
            </a:pPr>
            <a:r>
              <a:rPr lang="en-US" dirty="0" smtClean="0">
                <a:solidFill>
                  <a:srgbClr val="FF0000"/>
                </a:solidFill>
              </a:rPr>
              <a:t>Weak vertical focusing in an all-electric ring: </a:t>
            </a:r>
            <a:r>
              <a:rPr lang="en-US" dirty="0" smtClean="0">
                <a:solidFill>
                  <a:srgbClr val="0000FF"/>
                </a:solidFill>
              </a:rPr>
              <a:t>SCT</a:t>
            </a:r>
            <a:r>
              <a:rPr lang="en-US" dirty="0" smtClean="0">
                <a:solidFill>
                  <a:srgbClr val="FF0000"/>
                </a:solidFill>
              </a:rPr>
              <a:t> allows for </a:t>
            </a:r>
            <a:r>
              <a:rPr lang="en-US" dirty="0" smtClean="0">
                <a:solidFill>
                  <a:srgbClr val="0000FF"/>
                </a:solidFill>
              </a:rPr>
              <a:t>10</a:t>
            </a:r>
            <a:r>
              <a:rPr lang="en-US" baseline="30000" dirty="0" smtClean="0">
                <a:solidFill>
                  <a:srgbClr val="0000FF"/>
                </a:solidFill>
              </a:rPr>
              <a:t>3</a:t>
            </a:r>
            <a:r>
              <a:rPr lang="en-US" dirty="0" smtClean="0">
                <a:solidFill>
                  <a:srgbClr val="0000FF"/>
                </a:solidFill>
              </a:rPr>
              <a:t>s</a:t>
            </a:r>
            <a:r>
              <a:rPr lang="en-US" dirty="0" smtClean="0">
                <a:solidFill>
                  <a:srgbClr val="FF0000"/>
                </a:solidFill>
              </a:rPr>
              <a:t> beneficial storage; prospects for much longer SCT with mixing (cooling and heating, smaller dp/</a:t>
            </a:r>
            <a:r>
              <a:rPr lang="en-US" dirty="0" err="1" smtClean="0">
                <a:solidFill>
                  <a:srgbClr val="FF0000"/>
                </a:solidFill>
              </a:rPr>
              <a:t>p</a:t>
            </a:r>
            <a:r>
              <a:rPr lang="en-US" dirty="0" smtClean="0">
                <a:solidFill>
                  <a:srgbClr val="FF0000"/>
                </a:solidFill>
              </a:rPr>
              <a:t>)</a:t>
            </a:r>
          </a:p>
          <a:p>
            <a:pPr marL="514350" indent="-514350">
              <a:buFont typeface="+mj-lt"/>
              <a:buAutoNum type="arabicPeriod"/>
            </a:pPr>
            <a:r>
              <a:rPr lang="en-US" dirty="0" smtClean="0">
                <a:solidFill>
                  <a:srgbClr val="FF0000"/>
                </a:solidFill>
              </a:rPr>
              <a:t>The </a:t>
            </a:r>
            <a:r>
              <a:rPr lang="en-US" dirty="0" smtClean="0">
                <a:solidFill>
                  <a:srgbClr val="0000FF"/>
                </a:solidFill>
              </a:rPr>
              <a:t>beam</a:t>
            </a:r>
            <a:r>
              <a:rPr lang="en-US" dirty="0" smtClean="0">
                <a:solidFill>
                  <a:srgbClr val="FF0000"/>
                </a:solidFill>
              </a:rPr>
              <a:t> vertical position </a:t>
            </a:r>
            <a:r>
              <a:rPr lang="en-US" dirty="0" smtClean="0">
                <a:solidFill>
                  <a:srgbClr val="0000FF"/>
                </a:solidFill>
              </a:rPr>
              <a:t>tells</a:t>
            </a:r>
            <a:r>
              <a:rPr lang="en-US" dirty="0" smtClean="0">
                <a:solidFill>
                  <a:srgbClr val="FF0000"/>
                </a:solidFill>
              </a:rPr>
              <a:t> the average radial B-field; the main systematic error source</a:t>
            </a:r>
          </a:p>
          <a:p>
            <a:pPr marL="514350" indent="-514350">
              <a:buFont typeface="+mj-lt"/>
              <a:buAutoNum type="arabicPeriod"/>
            </a:pPr>
            <a:r>
              <a:rPr lang="en-US" dirty="0" smtClean="0">
                <a:solidFill>
                  <a:srgbClr val="FF0000"/>
                </a:solidFill>
              </a:rPr>
              <a:t>Geometrical-phase specs: 0.1mm</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000" u="sng" dirty="0" smtClean="0"/>
              <a:t>Colloquium questions related to EDM</a:t>
            </a:r>
            <a:endParaRPr lang="en-US" sz="4000" u="sng" dirty="0"/>
          </a:p>
        </p:txBody>
      </p:sp>
      <p:sp>
        <p:nvSpPr>
          <p:cNvPr id="3" name="Content Placeholder 2"/>
          <p:cNvSpPr>
            <a:spLocks noGrp="1"/>
          </p:cNvSpPr>
          <p:nvPr>
            <p:ph idx="1"/>
          </p:nvPr>
        </p:nvSpPr>
        <p:spPr>
          <a:xfrm>
            <a:off x="0" y="1270000"/>
            <a:ext cx="9144000" cy="4856163"/>
          </a:xfrm>
        </p:spPr>
        <p:txBody>
          <a:bodyPr/>
          <a:lstStyle/>
          <a:p>
            <a:r>
              <a:rPr lang="en-US" dirty="0" smtClean="0">
                <a:solidFill>
                  <a:srgbClr val="FF0000"/>
                </a:solidFill>
              </a:rPr>
              <a:t>IF19.</a:t>
            </a:r>
            <a:r>
              <a:rPr lang="en-US" dirty="0" smtClean="0"/>
              <a:t> </a:t>
            </a:r>
            <a:r>
              <a:rPr lang="en-US" dirty="0" smtClean="0">
                <a:solidFill>
                  <a:srgbClr val="FF0000"/>
                </a:solidFill>
              </a:rPr>
              <a:t>If the LHC does not discover new physics, what can be learned from more precise measurements in the quark flavor sector? What level of precision is desirable for neutron</a:t>
            </a:r>
            <a:r>
              <a:rPr lang="en-US" dirty="0" smtClean="0">
                <a:solidFill>
                  <a:srgbClr val="0000FF"/>
                </a:solidFill>
              </a:rPr>
              <a:t>/proton</a:t>
            </a:r>
            <a:r>
              <a:rPr lang="en-US" dirty="0" smtClean="0">
                <a:solidFill>
                  <a:srgbClr val="FF0000"/>
                </a:solidFill>
              </a:rPr>
              <a:t>, electron and atomic EDM experiments in this scenario? </a:t>
            </a:r>
          </a:p>
          <a:p>
            <a:endParaRPr lang="en-US" dirty="0"/>
          </a:p>
        </p:txBody>
      </p:sp>
      <p:sp>
        <p:nvSpPr>
          <p:cNvPr id="4" name="TextBox 3"/>
          <p:cNvSpPr txBox="1"/>
          <p:nvPr/>
        </p:nvSpPr>
        <p:spPr>
          <a:xfrm>
            <a:off x="0" y="5537200"/>
            <a:ext cx="7225055" cy="584776"/>
          </a:xfrm>
          <a:prstGeom prst="rect">
            <a:avLst/>
          </a:prstGeom>
          <a:noFill/>
        </p:spPr>
        <p:txBody>
          <a:bodyPr wrap="none" rtlCol="0">
            <a:spAutoFit/>
          </a:bodyPr>
          <a:lstStyle/>
          <a:p>
            <a:pPr>
              <a:buFont typeface="Arial"/>
              <a:buChar char="•"/>
            </a:pPr>
            <a:r>
              <a:rPr lang="en-US" sz="3200" smtClean="0">
                <a:solidFill>
                  <a:srgbClr val="0000FF"/>
                </a:solidFill>
              </a:rPr>
              <a:t>  What </a:t>
            </a:r>
            <a:r>
              <a:rPr lang="en-US" sz="3200" dirty="0" smtClean="0">
                <a:solidFill>
                  <a:srgbClr val="0000FF"/>
                </a:solidFill>
              </a:rPr>
              <a:t>if LHC does find New Physics?</a:t>
            </a:r>
            <a:endParaRPr lang="en-US" sz="3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SQUID-Based BPM</a:t>
            </a:r>
            <a:endParaRPr lang="en-US" dirty="0"/>
          </a:p>
        </p:txBody>
      </p:sp>
      <p:sp>
        <p:nvSpPr>
          <p:cNvPr id="3" name="Content Placeholder 2"/>
          <p:cNvSpPr>
            <a:spLocks noGrp="1"/>
          </p:cNvSpPr>
          <p:nvPr>
            <p:ph idx="1"/>
          </p:nvPr>
        </p:nvSpPr>
        <p:spPr>
          <a:xfrm>
            <a:off x="0" y="1422400"/>
            <a:ext cx="9144000" cy="5003800"/>
          </a:xfrm>
        </p:spPr>
        <p:txBody>
          <a:bodyPr/>
          <a:lstStyle/>
          <a:p>
            <a:r>
              <a:rPr lang="en-US" dirty="0" smtClean="0">
                <a:solidFill>
                  <a:srgbClr val="0000FF"/>
                </a:solidFill>
              </a:rPr>
              <a:t>The beam separation depends on the strength of the vertical tune: plan for </a:t>
            </a:r>
            <a:r>
              <a:rPr lang="en-US" dirty="0" smtClean="0">
                <a:solidFill>
                  <a:srgbClr val="0000FF"/>
                </a:solidFill>
                <a:sym typeface="Wingdings"/>
              </a:rPr>
              <a:t>0.1</a:t>
            </a:r>
          </a:p>
          <a:p>
            <a:endParaRPr lang="en-US" dirty="0" smtClean="0">
              <a:solidFill>
                <a:srgbClr val="0000FF"/>
              </a:solidFill>
              <a:sym typeface="Wingdings"/>
            </a:endParaRPr>
          </a:p>
          <a:p>
            <a:r>
              <a:rPr lang="en-US" dirty="0" smtClean="0">
                <a:solidFill>
                  <a:srgbClr val="0000FF"/>
                </a:solidFill>
                <a:sym typeface="Wingdings"/>
              </a:rPr>
              <a:t>Modulate vertical tune by ~10% at 10</a:t>
            </a:r>
            <a:r>
              <a:rPr lang="en-US" baseline="30000" dirty="0" smtClean="0">
                <a:solidFill>
                  <a:srgbClr val="0000FF"/>
                </a:solidFill>
                <a:sym typeface="Wingdings"/>
              </a:rPr>
              <a:t>3</a:t>
            </a:r>
            <a:r>
              <a:rPr lang="en-US" dirty="0" smtClean="0">
                <a:solidFill>
                  <a:srgbClr val="0000FF"/>
                </a:solidFill>
                <a:sym typeface="Wingdings"/>
              </a:rPr>
              <a:t>-10</a:t>
            </a:r>
            <a:r>
              <a:rPr lang="en-US" baseline="30000" dirty="0" smtClean="0">
                <a:solidFill>
                  <a:srgbClr val="0000FF"/>
                </a:solidFill>
                <a:sym typeface="Wingdings"/>
              </a:rPr>
              <a:t>4</a:t>
            </a:r>
            <a:r>
              <a:rPr lang="en-US" dirty="0" smtClean="0">
                <a:solidFill>
                  <a:srgbClr val="0000FF"/>
                </a:solidFill>
                <a:sym typeface="Wingdings"/>
              </a:rPr>
              <a:t> Hz</a:t>
            </a:r>
          </a:p>
          <a:p>
            <a:endParaRPr lang="en-US" dirty="0" smtClean="0">
              <a:solidFill>
                <a:srgbClr val="0000FF"/>
              </a:solidFill>
              <a:sym typeface="Wingdings"/>
            </a:endParaRPr>
          </a:p>
          <a:p>
            <a:r>
              <a:rPr lang="en-US" dirty="0" smtClean="0">
                <a:solidFill>
                  <a:srgbClr val="0000FF"/>
                </a:solidFill>
                <a:sym typeface="Wingdings"/>
              </a:rPr>
              <a:t>This creates a </a:t>
            </a:r>
            <a:r>
              <a:rPr lang="en-US" i="1" dirty="0" smtClean="0">
                <a:solidFill>
                  <a:srgbClr val="0000FF"/>
                </a:solidFill>
                <a:sym typeface="Wingdings"/>
              </a:rPr>
              <a:t>radial</a:t>
            </a:r>
            <a:r>
              <a:rPr lang="en-US" dirty="0" smtClean="0">
                <a:solidFill>
                  <a:srgbClr val="0000FF"/>
                </a:solidFill>
                <a:sym typeface="Wingdings"/>
              </a:rPr>
              <a:t> B-field at 10</a:t>
            </a:r>
            <a:r>
              <a:rPr lang="en-US" baseline="30000" dirty="0" smtClean="0">
                <a:solidFill>
                  <a:srgbClr val="0000FF"/>
                </a:solidFill>
                <a:sym typeface="Wingdings"/>
              </a:rPr>
              <a:t>3</a:t>
            </a:r>
            <a:r>
              <a:rPr lang="en-US" dirty="0" smtClean="0">
                <a:solidFill>
                  <a:srgbClr val="0000FF"/>
                </a:solidFill>
                <a:sym typeface="Wingdings"/>
              </a:rPr>
              <a:t>-10</a:t>
            </a:r>
            <a:r>
              <a:rPr lang="en-US" baseline="30000" dirty="0" smtClean="0">
                <a:solidFill>
                  <a:srgbClr val="0000FF"/>
                </a:solidFill>
                <a:sym typeface="Wingdings"/>
              </a:rPr>
              <a:t>4</a:t>
            </a:r>
            <a:r>
              <a:rPr lang="en-US" dirty="0" smtClean="0">
                <a:solidFill>
                  <a:srgbClr val="0000FF"/>
                </a:solidFill>
                <a:sym typeface="Wingdings"/>
              </a:rPr>
              <a:t> Hz to be picked up by a SQUID</a:t>
            </a:r>
            <a:endParaRPr lang="en-US" dirty="0" smtClean="0">
              <a:solidFill>
                <a:srgbClr val="0000FF"/>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0" y="0"/>
            <a:ext cx="9144000" cy="8585200"/>
            <a:chOff x="-527310" y="-495300"/>
            <a:chExt cx="9671310" cy="9080500"/>
          </a:xfrm>
        </p:grpSpPr>
        <p:grpSp>
          <p:nvGrpSpPr>
            <p:cNvPr id="10" name="Group 9"/>
            <p:cNvGrpSpPr/>
            <p:nvPr/>
          </p:nvGrpSpPr>
          <p:grpSpPr>
            <a:xfrm>
              <a:off x="-527310" y="-495300"/>
              <a:ext cx="9671310" cy="9080500"/>
              <a:chOff x="-1211754" y="-508000"/>
              <a:chExt cx="9671310" cy="9080500"/>
            </a:xfrm>
          </p:grpSpPr>
          <p:pic>
            <p:nvPicPr>
              <p:cNvPr id="4" name="Picture 3"/>
              <p:cNvPicPr>
                <a:picLocks noChangeAspect="1"/>
              </p:cNvPicPr>
              <p:nvPr/>
            </p:nvPicPr>
            <p:blipFill>
              <a:blip r:embed="rId2"/>
              <a:stretch>
                <a:fillRect/>
              </a:stretch>
            </p:blipFill>
            <p:spPr>
              <a:xfrm>
                <a:off x="-1211754" y="-508000"/>
                <a:ext cx="9671310" cy="9080500"/>
              </a:xfrm>
              <a:prstGeom prst="rect">
                <a:avLst/>
              </a:prstGeom>
            </p:spPr>
          </p:pic>
          <p:sp>
            <p:nvSpPr>
              <p:cNvPr id="5" name="TextBox 4"/>
              <p:cNvSpPr txBox="1"/>
              <p:nvPr/>
            </p:nvSpPr>
            <p:spPr>
              <a:xfrm>
                <a:off x="-800100" y="1917700"/>
                <a:ext cx="1589770" cy="390640"/>
              </a:xfrm>
              <a:prstGeom prst="rect">
                <a:avLst/>
              </a:prstGeom>
              <a:noFill/>
            </p:spPr>
            <p:txBody>
              <a:bodyPr wrap="square" rtlCol="0">
                <a:spAutoFit/>
              </a:bodyPr>
              <a:lstStyle/>
              <a:p>
                <a:r>
                  <a:rPr lang="en-US" dirty="0" smtClean="0"/>
                  <a:t>D. Kawall</a:t>
                </a:r>
                <a:endParaRPr lang="en-US" dirty="0"/>
              </a:p>
            </p:txBody>
          </p:sp>
          <p:grpSp>
            <p:nvGrpSpPr>
              <p:cNvPr id="2" name="Group 12"/>
              <p:cNvGrpSpPr/>
              <p:nvPr/>
            </p:nvGrpSpPr>
            <p:grpSpPr>
              <a:xfrm>
                <a:off x="-863600" y="0"/>
                <a:ext cx="4623594" cy="6566694"/>
                <a:chOff x="-863600" y="0"/>
                <a:chExt cx="4623594" cy="6566694"/>
              </a:xfrm>
            </p:grpSpPr>
            <p:cxnSp>
              <p:nvCxnSpPr>
                <p:cNvPr id="7" name="Straight Connector 6"/>
                <p:cNvCxnSpPr/>
                <p:nvPr/>
              </p:nvCxnSpPr>
              <p:spPr>
                <a:xfrm rot="5400000" flipH="1" flipV="1">
                  <a:off x="120650" y="3282950"/>
                  <a:ext cx="6565900" cy="1588"/>
                </a:xfrm>
                <a:prstGeom prst="line">
                  <a:avLst/>
                </a:prstGeom>
                <a:ln>
                  <a:solidFill>
                    <a:srgbClr val="FF33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476250" y="3282156"/>
                  <a:ext cx="6565900" cy="1588"/>
                </a:xfrm>
                <a:prstGeom prst="line">
                  <a:avLst/>
                </a:prstGeom>
                <a:ln>
                  <a:solidFill>
                    <a:srgbClr val="FF330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63600" y="3708400"/>
                  <a:ext cx="1852904" cy="976599"/>
                </a:xfrm>
                <a:prstGeom prst="rect">
                  <a:avLst/>
                </a:prstGeom>
                <a:noFill/>
              </p:spPr>
              <p:txBody>
                <a:bodyPr wrap="square" rtlCol="0">
                  <a:spAutoFit/>
                </a:bodyPr>
                <a:lstStyle/>
                <a:p>
                  <a:r>
                    <a:rPr lang="en-US" dirty="0" smtClean="0">
                      <a:solidFill>
                        <a:srgbClr val="FF3300"/>
                      </a:solidFill>
                    </a:rPr>
                    <a:t>Modulation</a:t>
                  </a:r>
                </a:p>
                <a:p>
                  <a:r>
                    <a:rPr lang="en-US" dirty="0" smtClean="0">
                      <a:solidFill>
                        <a:srgbClr val="FF3300"/>
                      </a:solidFill>
                    </a:rPr>
                    <a:t>frequency range</a:t>
                  </a:r>
                  <a:endParaRPr lang="en-US" dirty="0">
                    <a:solidFill>
                      <a:srgbClr val="FF3300"/>
                    </a:solidFill>
                  </a:endParaRPr>
                </a:p>
              </p:txBody>
            </p:sp>
            <p:cxnSp>
              <p:nvCxnSpPr>
                <p:cNvPr id="11" name="Straight Arrow Connector 10"/>
                <p:cNvCxnSpPr/>
                <p:nvPr/>
              </p:nvCxnSpPr>
              <p:spPr>
                <a:xfrm flipV="1">
                  <a:off x="444500" y="1892300"/>
                  <a:ext cx="3136900" cy="2019300"/>
                </a:xfrm>
                <a:prstGeom prst="straightConnector1">
                  <a:avLst/>
                </a:prstGeom>
                <a:ln>
                  <a:solidFill>
                    <a:srgbClr val="FF3300"/>
                  </a:solidFill>
                  <a:tailEnd type="arrow"/>
                </a:ln>
                <a:effectLst/>
              </p:spPr>
              <p:style>
                <a:lnRef idx="2">
                  <a:schemeClr val="accent1"/>
                </a:lnRef>
                <a:fillRef idx="0">
                  <a:schemeClr val="accent1"/>
                </a:fillRef>
                <a:effectRef idx="1">
                  <a:schemeClr val="accent1"/>
                </a:effectRef>
                <a:fontRef idx="minor">
                  <a:schemeClr val="tx1"/>
                </a:fontRef>
              </p:style>
            </p:cxnSp>
          </p:grpSp>
        </p:grpSp>
        <p:pic>
          <p:nvPicPr>
            <p:cNvPr id="14" name="Picture 13"/>
            <p:cNvPicPr>
              <a:picLocks noChangeAspect="1"/>
            </p:cNvPicPr>
            <p:nvPr/>
          </p:nvPicPr>
          <p:blipFill>
            <a:blip r:embed="rId3"/>
            <a:stretch>
              <a:fillRect/>
            </a:stretch>
          </p:blipFill>
          <p:spPr>
            <a:xfrm>
              <a:off x="-501650" y="5607160"/>
              <a:ext cx="9645650" cy="691365"/>
            </a:xfrm>
            <a:prstGeom prst="rect">
              <a:avLst/>
            </a:prstGeom>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9144000" cy="1346200"/>
          </a:xfrm>
        </p:spPr>
        <p:txBody>
          <a:bodyPr/>
          <a:lstStyle/>
          <a:p>
            <a:r>
              <a:rPr lang="en-US" dirty="0" smtClean="0">
                <a:solidFill>
                  <a:srgbClr val="FF0000"/>
                </a:solidFill>
              </a:rPr>
              <a:t>2. Polarimeter Development</a:t>
            </a:r>
            <a:endParaRPr lang="en-US" sz="2800" dirty="0" smtClean="0">
              <a:solidFill>
                <a:srgbClr val="FF0000"/>
              </a:solidFill>
            </a:endParaRPr>
          </a:p>
        </p:txBody>
      </p:sp>
      <p:sp>
        <p:nvSpPr>
          <p:cNvPr id="94211" name="Content Placeholder 2"/>
          <p:cNvSpPr>
            <a:spLocks noGrp="1"/>
          </p:cNvSpPr>
          <p:nvPr>
            <p:ph idx="1"/>
          </p:nvPr>
        </p:nvSpPr>
        <p:spPr>
          <a:xfrm>
            <a:off x="0" y="1384300"/>
            <a:ext cx="9144000" cy="5473700"/>
          </a:xfrm>
        </p:spPr>
        <p:txBody>
          <a:bodyPr/>
          <a:lstStyle/>
          <a:p>
            <a:pPr marL="514350" indent="-514350">
              <a:buClr>
                <a:srgbClr val="FF3300"/>
              </a:buClr>
            </a:pPr>
            <a:r>
              <a:rPr lang="en-US" dirty="0" smtClean="0">
                <a:solidFill>
                  <a:srgbClr val="FF0000"/>
                </a:solidFill>
              </a:rPr>
              <a:t>Polarimeter tests with runs at COSY (Jülich/Germany) demonstrated &lt; 1ppm level systematic errors: N. </a:t>
            </a:r>
            <a:r>
              <a:rPr lang="en-US" dirty="0" err="1" smtClean="0">
                <a:solidFill>
                  <a:srgbClr val="FF0000"/>
                </a:solidFill>
              </a:rPr>
              <a:t>Brantjes</a:t>
            </a:r>
            <a:r>
              <a:rPr lang="en-US" dirty="0" smtClean="0">
                <a:solidFill>
                  <a:srgbClr val="FF0000"/>
                </a:solidFill>
              </a:rPr>
              <a:t> et al., NIM A </a:t>
            </a:r>
            <a:r>
              <a:rPr lang="en-US" b="1" dirty="0" smtClean="0">
                <a:solidFill>
                  <a:srgbClr val="FF0000"/>
                </a:solidFill>
              </a:rPr>
              <a:t>664</a:t>
            </a:r>
            <a:r>
              <a:rPr lang="en-US" dirty="0" smtClean="0">
                <a:solidFill>
                  <a:srgbClr val="FF0000"/>
                </a:solidFill>
              </a:rPr>
              <a:t>, 49, (2012)</a:t>
            </a:r>
          </a:p>
          <a:p>
            <a:pPr marL="514350" indent="-514350"/>
            <a:endParaRPr lang="en-US" dirty="0" smtClean="0">
              <a:solidFill>
                <a:schemeClr val="tx2">
                  <a:lumMod val="60000"/>
                  <a:lumOff val="40000"/>
                </a:schemeClr>
              </a:solidFill>
            </a:endParaRPr>
          </a:p>
          <a:p>
            <a:pPr marL="514350" indent="-514350"/>
            <a:r>
              <a:rPr lang="en-US" dirty="0" smtClean="0">
                <a:solidFill>
                  <a:schemeClr val="tx2">
                    <a:lumMod val="60000"/>
                    <a:lumOff val="40000"/>
                  </a:schemeClr>
                </a:solidFill>
              </a:rPr>
              <a:t>Technologies under investigation:</a:t>
            </a:r>
          </a:p>
          <a:p>
            <a:pPr marL="514350" indent="-514350">
              <a:buFontTx/>
              <a:buAutoNum type="arabicPeriod"/>
            </a:pPr>
            <a:r>
              <a:rPr lang="en-US" dirty="0" smtClean="0">
                <a:solidFill>
                  <a:schemeClr val="tx2">
                    <a:lumMod val="60000"/>
                    <a:lumOff val="40000"/>
                  </a:schemeClr>
                </a:solidFill>
              </a:rPr>
              <a:t>Micro-Megas/Greece: high rate, pointing capabilities, part of R&amp;D for ATLAS upgrade </a:t>
            </a:r>
          </a:p>
          <a:p>
            <a:pPr marL="514350" indent="-514350">
              <a:buFontTx/>
              <a:buAutoNum type="arabicPeriod"/>
            </a:pPr>
            <a:r>
              <a:rPr lang="en-US" dirty="0" smtClean="0">
                <a:solidFill>
                  <a:schemeClr val="tx2">
                    <a:lumMod val="60000"/>
                    <a:lumOff val="40000"/>
                  </a:schemeClr>
                </a:solidFill>
              </a:rPr>
              <a:t>MRPC/Italy: high energy resolution, high rate capability, part of ALICE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0"/>
            <a:ext cx="3006725" cy="942975"/>
          </a:xfrm>
          <a:prstGeom prst="rect">
            <a:avLst/>
          </a:prstGeom>
          <a:solidFill>
            <a:srgbClr val="CDD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261" name="TextBox 3"/>
          <p:cNvSpPr txBox="1">
            <a:spLocks noChangeArrowheads="1"/>
          </p:cNvSpPr>
          <p:nvPr/>
        </p:nvSpPr>
        <p:spPr bwMode="auto">
          <a:xfrm>
            <a:off x="152400" y="114300"/>
            <a:ext cx="2795588" cy="698500"/>
          </a:xfrm>
          <a:prstGeom prst="rect">
            <a:avLst/>
          </a:prstGeom>
          <a:noFill/>
          <a:ln w="9525">
            <a:noFill/>
            <a:miter lim="800000"/>
            <a:headEnd/>
            <a:tailEnd/>
          </a:ln>
        </p:spPr>
        <p:txBody>
          <a:bodyPr wrap="none">
            <a:spAutoFit/>
          </a:bodyPr>
          <a:lstStyle/>
          <a:p>
            <a:r>
              <a:rPr lang="en-US" sz="2400"/>
              <a:t>Storage Ring </a:t>
            </a:r>
            <a:r>
              <a:rPr lang="en-US" sz="2400" b="1"/>
              <a:t>EDM</a:t>
            </a:r>
          </a:p>
          <a:p>
            <a:r>
              <a:rPr lang="en-US" sz="1500"/>
              <a:t>Technical Review – 12/7/2009</a:t>
            </a:r>
          </a:p>
        </p:txBody>
      </p:sp>
      <p:sp>
        <p:nvSpPr>
          <p:cNvPr id="6" name="Rectangle 5"/>
          <p:cNvSpPr/>
          <p:nvPr/>
        </p:nvSpPr>
        <p:spPr>
          <a:xfrm>
            <a:off x="3006725" y="0"/>
            <a:ext cx="6137275" cy="942975"/>
          </a:xfrm>
          <a:prstGeom prst="rect">
            <a:avLst/>
          </a:prstGeom>
          <a:gradFill flip="none" rotWithShape="1">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264" name="TextBox 7"/>
          <p:cNvSpPr txBox="1">
            <a:spLocks noChangeArrowheads="1"/>
          </p:cNvSpPr>
          <p:nvPr/>
        </p:nvSpPr>
        <p:spPr bwMode="auto">
          <a:xfrm>
            <a:off x="8531225" y="6467475"/>
            <a:ext cx="284163" cy="307975"/>
          </a:xfrm>
          <a:prstGeom prst="rect">
            <a:avLst/>
          </a:prstGeom>
          <a:noFill/>
          <a:ln w="9525">
            <a:noFill/>
            <a:miter lim="800000"/>
            <a:headEnd/>
            <a:tailEnd/>
          </a:ln>
        </p:spPr>
        <p:txBody>
          <a:bodyPr wrap="none">
            <a:spAutoFit/>
          </a:bodyPr>
          <a:lstStyle/>
          <a:p>
            <a:r>
              <a:rPr lang="en-US" sz="1400"/>
              <a:t>4</a:t>
            </a:r>
          </a:p>
        </p:txBody>
      </p:sp>
      <p:sp>
        <p:nvSpPr>
          <p:cNvPr id="96265" name="TextBox 8"/>
          <p:cNvSpPr txBox="1">
            <a:spLocks noChangeArrowheads="1"/>
          </p:cNvSpPr>
          <p:nvPr/>
        </p:nvSpPr>
        <p:spPr bwMode="auto">
          <a:xfrm>
            <a:off x="4203700" y="114300"/>
            <a:ext cx="3275013" cy="400050"/>
          </a:xfrm>
          <a:prstGeom prst="rect">
            <a:avLst/>
          </a:prstGeom>
          <a:noFill/>
          <a:ln w="9525">
            <a:noFill/>
            <a:miter lim="800000"/>
            <a:headEnd/>
            <a:tailEnd/>
          </a:ln>
        </p:spPr>
        <p:txBody>
          <a:bodyPr wrap="none">
            <a:spAutoFit/>
          </a:bodyPr>
          <a:lstStyle/>
          <a:p>
            <a:r>
              <a:rPr lang="en-US" sz="2000" b="1">
                <a:solidFill>
                  <a:srgbClr val="0033CC"/>
                </a:solidFill>
              </a:rPr>
              <a:t>Polarimeter Development</a:t>
            </a:r>
          </a:p>
        </p:txBody>
      </p:sp>
      <p:pic>
        <p:nvPicPr>
          <p:cNvPr id="96266" name="Picture 5" descr="cosy"/>
          <p:cNvPicPr>
            <a:picLocks noChangeAspect="1" noChangeArrowheads="1"/>
          </p:cNvPicPr>
          <p:nvPr/>
        </p:nvPicPr>
        <p:blipFill>
          <a:blip r:embed="rId4"/>
          <a:srcRect/>
          <a:stretch>
            <a:fillRect/>
          </a:stretch>
        </p:blipFill>
        <p:spPr bwMode="auto">
          <a:xfrm>
            <a:off x="1165225" y="1679575"/>
            <a:ext cx="3449638" cy="4405313"/>
          </a:xfrm>
          <a:prstGeom prst="rect">
            <a:avLst/>
          </a:prstGeom>
          <a:noFill/>
          <a:ln w="9525">
            <a:noFill/>
            <a:miter lim="800000"/>
            <a:headEnd/>
            <a:tailEnd/>
          </a:ln>
        </p:spPr>
      </p:pic>
      <p:sp>
        <p:nvSpPr>
          <p:cNvPr id="96267" name="TextBox 10"/>
          <p:cNvSpPr txBox="1">
            <a:spLocks noChangeArrowheads="1"/>
          </p:cNvSpPr>
          <p:nvPr/>
        </p:nvSpPr>
        <p:spPr bwMode="auto">
          <a:xfrm>
            <a:off x="612775" y="1127125"/>
            <a:ext cx="1347788" cy="369888"/>
          </a:xfrm>
          <a:prstGeom prst="rect">
            <a:avLst/>
          </a:prstGeom>
          <a:noFill/>
          <a:ln w="9525">
            <a:noFill/>
            <a:miter lim="800000"/>
            <a:headEnd/>
            <a:tailEnd/>
          </a:ln>
        </p:spPr>
        <p:txBody>
          <a:bodyPr wrap="none">
            <a:spAutoFit/>
          </a:bodyPr>
          <a:lstStyle/>
          <a:p>
            <a:r>
              <a:rPr lang="en-US"/>
              <a:t>COSY ring:</a:t>
            </a:r>
          </a:p>
        </p:txBody>
      </p:sp>
      <p:sp>
        <p:nvSpPr>
          <p:cNvPr id="96268" name="TextBox 11"/>
          <p:cNvSpPr txBox="1">
            <a:spLocks noChangeArrowheads="1"/>
          </p:cNvSpPr>
          <p:nvPr/>
        </p:nvSpPr>
        <p:spPr bwMode="auto">
          <a:xfrm>
            <a:off x="428625" y="3705225"/>
            <a:ext cx="1173163" cy="584200"/>
          </a:xfrm>
          <a:prstGeom prst="rect">
            <a:avLst/>
          </a:prstGeom>
          <a:noFill/>
          <a:ln w="9525">
            <a:noFill/>
            <a:miter lim="800000"/>
            <a:headEnd/>
            <a:tailEnd/>
          </a:ln>
        </p:spPr>
        <p:txBody>
          <a:bodyPr wrap="none">
            <a:spAutoFit/>
          </a:bodyPr>
          <a:lstStyle/>
          <a:p>
            <a:pPr algn="ctr"/>
            <a:r>
              <a:rPr lang="en-US" sz="1600"/>
              <a:t>Use EDDA</a:t>
            </a:r>
          </a:p>
          <a:p>
            <a:pPr algn="ctr"/>
            <a:r>
              <a:rPr lang="en-US" sz="1600"/>
              <a:t>detector</a:t>
            </a:r>
          </a:p>
        </p:txBody>
      </p:sp>
      <p:cxnSp>
        <p:nvCxnSpPr>
          <p:cNvPr id="14" name="Straight Arrow Connector 13"/>
          <p:cNvCxnSpPr/>
          <p:nvPr/>
        </p:nvCxnSpPr>
        <p:spPr>
          <a:xfrm flipV="1">
            <a:off x="1533525" y="3060700"/>
            <a:ext cx="736600" cy="64452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270" name="TextBox 14"/>
          <p:cNvSpPr txBox="1">
            <a:spLocks noChangeArrowheads="1"/>
          </p:cNvSpPr>
          <p:nvPr/>
        </p:nvSpPr>
        <p:spPr bwMode="auto">
          <a:xfrm>
            <a:off x="5216525" y="482600"/>
            <a:ext cx="3643646" cy="400110"/>
          </a:xfrm>
          <a:prstGeom prst="rect">
            <a:avLst/>
          </a:prstGeom>
          <a:noFill/>
          <a:ln w="9525">
            <a:noFill/>
            <a:miter lim="800000"/>
            <a:headEnd/>
            <a:tailEnd/>
          </a:ln>
        </p:spPr>
        <p:txBody>
          <a:bodyPr wrap="none">
            <a:spAutoFit/>
          </a:bodyPr>
          <a:lstStyle/>
          <a:p>
            <a:r>
              <a:rPr lang="en-US" sz="2000" dirty="0" smtClean="0">
                <a:solidFill>
                  <a:srgbClr val="0033CC"/>
                </a:solidFill>
              </a:rPr>
              <a:t>COSY in Jülich/Germany </a:t>
            </a:r>
            <a:r>
              <a:rPr lang="en-US" sz="2000" dirty="0">
                <a:solidFill>
                  <a:srgbClr val="0033CC"/>
                </a:solidFill>
              </a:rPr>
              <a:t>tests</a:t>
            </a:r>
          </a:p>
        </p:txBody>
      </p:sp>
      <p:pic>
        <p:nvPicPr>
          <p:cNvPr id="96271" name="Picture 4"/>
          <p:cNvPicPr>
            <a:picLocks noChangeAspect="1" noChangeArrowheads="1"/>
          </p:cNvPicPr>
          <p:nvPr/>
        </p:nvPicPr>
        <p:blipFill>
          <a:blip r:embed="rId5"/>
          <a:srcRect l="48581" t="11290" r="8423" b="71657"/>
          <a:stretch>
            <a:fillRect/>
          </a:stretch>
        </p:blipFill>
        <p:spPr bwMode="auto">
          <a:xfrm>
            <a:off x="4848225" y="2047875"/>
            <a:ext cx="4019550" cy="2063750"/>
          </a:xfrm>
          <a:prstGeom prst="rect">
            <a:avLst/>
          </a:prstGeom>
          <a:noFill/>
          <a:ln w="9525">
            <a:noFill/>
            <a:miter lim="800000"/>
            <a:headEnd/>
            <a:tailEnd/>
          </a:ln>
        </p:spPr>
      </p:pic>
      <p:sp>
        <p:nvSpPr>
          <p:cNvPr id="96272" name="TextBox 16"/>
          <p:cNvSpPr txBox="1">
            <a:spLocks noChangeArrowheads="1"/>
          </p:cNvSpPr>
          <p:nvPr/>
        </p:nvSpPr>
        <p:spPr bwMode="auto">
          <a:xfrm>
            <a:off x="5032375" y="1311275"/>
            <a:ext cx="1774825" cy="369888"/>
          </a:xfrm>
          <a:prstGeom prst="rect">
            <a:avLst/>
          </a:prstGeom>
          <a:noFill/>
          <a:ln w="9525">
            <a:noFill/>
            <a:miter lim="800000"/>
            <a:headEnd/>
            <a:tailEnd/>
          </a:ln>
        </p:spPr>
        <p:txBody>
          <a:bodyPr wrap="none">
            <a:spAutoFit/>
          </a:bodyPr>
          <a:lstStyle/>
          <a:p>
            <a:r>
              <a:rPr lang="en-US"/>
              <a:t>EDDA detector:</a:t>
            </a:r>
          </a:p>
        </p:txBody>
      </p:sp>
      <p:sp>
        <p:nvSpPr>
          <p:cNvPr id="96273" name="TextBox 17"/>
          <p:cNvSpPr txBox="1">
            <a:spLocks noChangeArrowheads="1"/>
          </p:cNvSpPr>
          <p:nvPr/>
        </p:nvSpPr>
        <p:spPr bwMode="auto">
          <a:xfrm>
            <a:off x="5400675" y="1771650"/>
            <a:ext cx="3059113" cy="307975"/>
          </a:xfrm>
          <a:prstGeom prst="rect">
            <a:avLst/>
          </a:prstGeom>
          <a:noFill/>
          <a:ln w="9525">
            <a:noFill/>
            <a:miter lim="800000"/>
            <a:headEnd/>
            <a:tailEnd/>
          </a:ln>
        </p:spPr>
        <p:txBody>
          <a:bodyPr wrap="none">
            <a:spAutoFit/>
          </a:bodyPr>
          <a:lstStyle/>
          <a:p>
            <a:r>
              <a:rPr lang="en-US" sz="1400"/>
              <a:t>Rings and bars to determine angles.</a:t>
            </a:r>
          </a:p>
        </p:txBody>
      </p:sp>
      <p:cxnSp>
        <p:nvCxnSpPr>
          <p:cNvPr id="21" name="Straight Connector 20"/>
          <p:cNvCxnSpPr/>
          <p:nvPr/>
        </p:nvCxnSpPr>
        <p:spPr>
          <a:xfrm>
            <a:off x="5768975" y="3660775"/>
            <a:ext cx="294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6076950" y="2676525"/>
            <a:ext cx="2606675" cy="879475"/>
          </a:xfrm>
          <a:custGeom>
            <a:avLst/>
            <a:gdLst>
              <a:gd name="connsiteX0" fmla="*/ 0 w 2606675"/>
              <a:gd name="connsiteY0" fmla="*/ 873125 h 879475"/>
              <a:gd name="connsiteX1" fmla="*/ 2489200 w 2606675"/>
              <a:gd name="connsiteY1" fmla="*/ 879475 h 879475"/>
              <a:gd name="connsiteX2" fmla="*/ 2524125 w 2606675"/>
              <a:gd name="connsiteY2" fmla="*/ 815975 h 879475"/>
              <a:gd name="connsiteX3" fmla="*/ 2552700 w 2606675"/>
              <a:gd name="connsiteY3" fmla="*/ 739775 h 879475"/>
              <a:gd name="connsiteX4" fmla="*/ 2578100 w 2606675"/>
              <a:gd name="connsiteY4" fmla="*/ 666750 h 879475"/>
              <a:gd name="connsiteX5" fmla="*/ 2600325 w 2606675"/>
              <a:gd name="connsiteY5" fmla="*/ 558800 h 879475"/>
              <a:gd name="connsiteX6" fmla="*/ 2606675 w 2606675"/>
              <a:gd name="connsiteY6" fmla="*/ 431800 h 879475"/>
              <a:gd name="connsiteX7" fmla="*/ 2603500 w 2606675"/>
              <a:gd name="connsiteY7" fmla="*/ 285750 h 879475"/>
              <a:gd name="connsiteX8" fmla="*/ 2593975 w 2606675"/>
              <a:gd name="connsiteY8" fmla="*/ 158750 h 879475"/>
              <a:gd name="connsiteX9" fmla="*/ 2574925 w 2606675"/>
              <a:gd name="connsiteY9" fmla="*/ 57150 h 879475"/>
              <a:gd name="connsiteX10" fmla="*/ 2559050 w 2606675"/>
              <a:gd name="connsiteY10" fmla="*/ 3175 h 879475"/>
              <a:gd name="connsiteX11" fmla="*/ 76200 w 2606675"/>
              <a:gd name="connsiteY11" fmla="*/ 0 h 879475"/>
              <a:gd name="connsiteX12" fmla="*/ 98425 w 2606675"/>
              <a:gd name="connsiteY12" fmla="*/ 95250 h 879475"/>
              <a:gd name="connsiteX13" fmla="*/ 127000 w 2606675"/>
              <a:gd name="connsiteY13" fmla="*/ 228600 h 879475"/>
              <a:gd name="connsiteX14" fmla="*/ 130175 w 2606675"/>
              <a:gd name="connsiteY14" fmla="*/ 342900 h 879475"/>
              <a:gd name="connsiteX15" fmla="*/ 130175 w 2606675"/>
              <a:gd name="connsiteY15" fmla="*/ 466725 h 879475"/>
              <a:gd name="connsiteX16" fmla="*/ 120650 w 2606675"/>
              <a:gd name="connsiteY16" fmla="*/ 546100 h 879475"/>
              <a:gd name="connsiteX17" fmla="*/ 101600 w 2606675"/>
              <a:gd name="connsiteY17" fmla="*/ 631825 h 879475"/>
              <a:gd name="connsiteX18" fmla="*/ 73025 w 2606675"/>
              <a:gd name="connsiteY18" fmla="*/ 714375 h 879475"/>
              <a:gd name="connsiteX19" fmla="*/ 38100 w 2606675"/>
              <a:gd name="connsiteY19" fmla="*/ 793750 h 879475"/>
              <a:gd name="connsiteX20" fmla="*/ 0 w 2606675"/>
              <a:gd name="connsiteY20" fmla="*/ 873125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6675" h="879475">
                <a:moveTo>
                  <a:pt x="0" y="873125"/>
                </a:moveTo>
                <a:lnTo>
                  <a:pt x="2489200" y="879475"/>
                </a:lnTo>
                <a:lnTo>
                  <a:pt x="2524125" y="815975"/>
                </a:lnTo>
                <a:lnTo>
                  <a:pt x="2552700" y="739775"/>
                </a:lnTo>
                <a:lnTo>
                  <a:pt x="2578100" y="666750"/>
                </a:lnTo>
                <a:lnTo>
                  <a:pt x="2600325" y="558800"/>
                </a:lnTo>
                <a:lnTo>
                  <a:pt x="2606675" y="431800"/>
                </a:lnTo>
                <a:cubicBezTo>
                  <a:pt x="2605617" y="383117"/>
                  <a:pt x="2604558" y="334433"/>
                  <a:pt x="2603500" y="285750"/>
                </a:cubicBezTo>
                <a:lnTo>
                  <a:pt x="2593975" y="158750"/>
                </a:lnTo>
                <a:lnTo>
                  <a:pt x="2574925" y="57150"/>
                </a:lnTo>
                <a:lnTo>
                  <a:pt x="2559050" y="3175"/>
                </a:lnTo>
                <a:lnTo>
                  <a:pt x="76200" y="0"/>
                </a:lnTo>
                <a:lnTo>
                  <a:pt x="98425" y="95250"/>
                </a:lnTo>
                <a:lnTo>
                  <a:pt x="127000" y="228600"/>
                </a:lnTo>
                <a:cubicBezTo>
                  <a:pt x="128058" y="266700"/>
                  <a:pt x="129117" y="304800"/>
                  <a:pt x="130175" y="342900"/>
                </a:cubicBezTo>
                <a:lnTo>
                  <a:pt x="130175" y="466725"/>
                </a:lnTo>
                <a:lnTo>
                  <a:pt x="120650" y="546100"/>
                </a:lnTo>
                <a:lnTo>
                  <a:pt x="101600" y="631825"/>
                </a:lnTo>
                <a:lnTo>
                  <a:pt x="73025" y="714375"/>
                </a:lnTo>
                <a:lnTo>
                  <a:pt x="38100" y="793750"/>
                </a:lnTo>
                <a:lnTo>
                  <a:pt x="0" y="873125"/>
                </a:lnTo>
                <a:close/>
              </a:path>
            </a:pathLst>
          </a:custGeom>
          <a:solidFill>
            <a:schemeClr val="accent1">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a:off x="5721350" y="2390775"/>
            <a:ext cx="2911475" cy="292100"/>
          </a:xfrm>
          <a:custGeom>
            <a:avLst/>
            <a:gdLst>
              <a:gd name="connsiteX0" fmla="*/ 0 w 2911475"/>
              <a:gd name="connsiteY0" fmla="*/ 206375 h 292100"/>
              <a:gd name="connsiteX1" fmla="*/ 396875 w 2911475"/>
              <a:gd name="connsiteY1" fmla="*/ 206375 h 292100"/>
              <a:gd name="connsiteX2" fmla="*/ 428625 w 2911475"/>
              <a:gd name="connsiteY2" fmla="*/ 292100 h 292100"/>
              <a:gd name="connsiteX3" fmla="*/ 2911475 w 2911475"/>
              <a:gd name="connsiteY3" fmla="*/ 285750 h 292100"/>
              <a:gd name="connsiteX4" fmla="*/ 2898775 w 2911475"/>
              <a:gd name="connsiteY4" fmla="*/ 234950 h 292100"/>
              <a:gd name="connsiteX5" fmla="*/ 2867025 w 2911475"/>
              <a:gd name="connsiteY5" fmla="*/ 158750 h 292100"/>
              <a:gd name="connsiteX6" fmla="*/ 2832100 w 2911475"/>
              <a:gd name="connsiteY6" fmla="*/ 95250 h 292100"/>
              <a:gd name="connsiteX7" fmla="*/ 2794000 w 2911475"/>
              <a:gd name="connsiteY7" fmla="*/ 38100 h 292100"/>
              <a:gd name="connsiteX8" fmla="*/ 2749550 w 2911475"/>
              <a:gd name="connsiteY8" fmla="*/ 0 h 292100"/>
              <a:gd name="connsiteX9" fmla="*/ 180975 w 2911475"/>
              <a:gd name="connsiteY9" fmla="*/ 3175 h 292100"/>
              <a:gd name="connsiteX10" fmla="*/ 130175 w 2911475"/>
              <a:gd name="connsiteY10" fmla="*/ 15875 h 292100"/>
              <a:gd name="connsiteX11" fmla="*/ 69850 w 2911475"/>
              <a:gd name="connsiteY11" fmla="*/ 66675 h 292100"/>
              <a:gd name="connsiteX12" fmla="*/ 19050 w 2911475"/>
              <a:gd name="connsiteY12" fmla="*/ 130175 h 292100"/>
              <a:gd name="connsiteX13" fmla="*/ 0 w 2911475"/>
              <a:gd name="connsiteY13" fmla="*/ 206375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11475" h="292100">
                <a:moveTo>
                  <a:pt x="0" y="206375"/>
                </a:moveTo>
                <a:lnTo>
                  <a:pt x="396875" y="206375"/>
                </a:lnTo>
                <a:lnTo>
                  <a:pt x="428625" y="292100"/>
                </a:lnTo>
                <a:lnTo>
                  <a:pt x="2911475" y="285750"/>
                </a:lnTo>
                <a:lnTo>
                  <a:pt x="2898775" y="234950"/>
                </a:lnTo>
                <a:lnTo>
                  <a:pt x="2867025" y="158750"/>
                </a:lnTo>
                <a:lnTo>
                  <a:pt x="2832100" y="95250"/>
                </a:lnTo>
                <a:lnTo>
                  <a:pt x="2794000" y="38100"/>
                </a:lnTo>
                <a:lnTo>
                  <a:pt x="2749550" y="0"/>
                </a:lnTo>
                <a:lnTo>
                  <a:pt x="180975" y="3175"/>
                </a:lnTo>
                <a:lnTo>
                  <a:pt x="130175" y="15875"/>
                </a:lnTo>
                <a:lnTo>
                  <a:pt x="69850" y="66675"/>
                </a:lnTo>
                <a:lnTo>
                  <a:pt x="19050" y="130175"/>
                </a:lnTo>
                <a:lnTo>
                  <a:pt x="0" y="206375"/>
                </a:lnTo>
                <a:close/>
              </a:path>
            </a:pathLst>
          </a:custGeom>
          <a:solidFill>
            <a:schemeClr val="accent6">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a:off x="5715000" y="3448050"/>
            <a:ext cx="2847975" cy="219075"/>
          </a:xfrm>
          <a:custGeom>
            <a:avLst/>
            <a:gdLst>
              <a:gd name="connsiteX0" fmla="*/ 0 w 2847975"/>
              <a:gd name="connsiteY0" fmla="*/ 6350 h 219075"/>
              <a:gd name="connsiteX1" fmla="*/ 409575 w 2847975"/>
              <a:gd name="connsiteY1" fmla="*/ 0 h 219075"/>
              <a:gd name="connsiteX2" fmla="*/ 358775 w 2847975"/>
              <a:gd name="connsiteY2" fmla="*/ 101600 h 219075"/>
              <a:gd name="connsiteX3" fmla="*/ 2847975 w 2847975"/>
              <a:gd name="connsiteY3" fmla="*/ 107950 h 219075"/>
              <a:gd name="connsiteX4" fmla="*/ 2797175 w 2847975"/>
              <a:gd name="connsiteY4" fmla="*/ 187325 h 219075"/>
              <a:gd name="connsiteX5" fmla="*/ 2765425 w 2847975"/>
              <a:gd name="connsiteY5" fmla="*/ 219075 h 219075"/>
              <a:gd name="connsiteX6" fmla="*/ 165100 w 2847975"/>
              <a:gd name="connsiteY6" fmla="*/ 212725 h 219075"/>
              <a:gd name="connsiteX7" fmla="*/ 146050 w 2847975"/>
              <a:gd name="connsiteY7" fmla="*/ 200025 h 219075"/>
              <a:gd name="connsiteX8" fmla="*/ 92075 w 2847975"/>
              <a:gd name="connsiteY8" fmla="*/ 174625 h 219075"/>
              <a:gd name="connsiteX9" fmla="*/ 41275 w 2847975"/>
              <a:gd name="connsiteY9" fmla="*/ 114300 h 219075"/>
              <a:gd name="connsiteX10" fmla="*/ 0 w 2847975"/>
              <a:gd name="connsiteY10" fmla="*/ 63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975" h="219075">
                <a:moveTo>
                  <a:pt x="0" y="6350"/>
                </a:moveTo>
                <a:lnTo>
                  <a:pt x="409575" y="0"/>
                </a:lnTo>
                <a:lnTo>
                  <a:pt x="358775" y="101600"/>
                </a:lnTo>
                <a:lnTo>
                  <a:pt x="2847975" y="107950"/>
                </a:lnTo>
                <a:lnTo>
                  <a:pt x="2797175" y="187325"/>
                </a:lnTo>
                <a:lnTo>
                  <a:pt x="2765425" y="219075"/>
                </a:lnTo>
                <a:lnTo>
                  <a:pt x="165100" y="212725"/>
                </a:lnTo>
                <a:lnTo>
                  <a:pt x="146050" y="200025"/>
                </a:lnTo>
                <a:lnTo>
                  <a:pt x="92075" y="174625"/>
                </a:lnTo>
                <a:lnTo>
                  <a:pt x="41275" y="114300"/>
                </a:lnTo>
                <a:lnTo>
                  <a:pt x="0" y="6350"/>
                </a:lnTo>
                <a:close/>
              </a:path>
            </a:pathLst>
          </a:custGeom>
          <a:solidFill>
            <a:schemeClr val="accent2">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a:off x="5635625" y="2597150"/>
            <a:ext cx="571500" cy="860425"/>
          </a:xfrm>
          <a:custGeom>
            <a:avLst/>
            <a:gdLst>
              <a:gd name="connsiteX0" fmla="*/ 79375 w 571500"/>
              <a:gd name="connsiteY0" fmla="*/ 0 h 860425"/>
              <a:gd name="connsiteX1" fmla="*/ 479425 w 571500"/>
              <a:gd name="connsiteY1" fmla="*/ 3175 h 860425"/>
              <a:gd name="connsiteX2" fmla="*/ 498475 w 571500"/>
              <a:gd name="connsiteY2" fmla="*/ 57150 h 860425"/>
              <a:gd name="connsiteX3" fmla="*/ 530225 w 571500"/>
              <a:gd name="connsiteY3" fmla="*/ 155575 h 860425"/>
              <a:gd name="connsiteX4" fmla="*/ 546100 w 571500"/>
              <a:gd name="connsiteY4" fmla="*/ 247650 h 860425"/>
              <a:gd name="connsiteX5" fmla="*/ 558800 w 571500"/>
              <a:gd name="connsiteY5" fmla="*/ 346075 h 860425"/>
              <a:gd name="connsiteX6" fmla="*/ 571500 w 571500"/>
              <a:gd name="connsiteY6" fmla="*/ 444500 h 860425"/>
              <a:gd name="connsiteX7" fmla="*/ 565150 w 571500"/>
              <a:gd name="connsiteY7" fmla="*/ 523875 h 860425"/>
              <a:gd name="connsiteX8" fmla="*/ 558800 w 571500"/>
              <a:gd name="connsiteY8" fmla="*/ 644525 h 860425"/>
              <a:gd name="connsiteX9" fmla="*/ 542925 w 571500"/>
              <a:gd name="connsiteY9" fmla="*/ 695325 h 860425"/>
              <a:gd name="connsiteX10" fmla="*/ 520700 w 571500"/>
              <a:gd name="connsiteY10" fmla="*/ 765175 h 860425"/>
              <a:gd name="connsiteX11" fmla="*/ 482600 w 571500"/>
              <a:gd name="connsiteY11" fmla="*/ 850900 h 860425"/>
              <a:gd name="connsiteX12" fmla="*/ 79375 w 571500"/>
              <a:gd name="connsiteY12" fmla="*/ 860425 h 860425"/>
              <a:gd name="connsiteX13" fmla="*/ 53975 w 571500"/>
              <a:gd name="connsiteY13" fmla="*/ 800100 h 860425"/>
              <a:gd name="connsiteX14" fmla="*/ 28575 w 571500"/>
              <a:gd name="connsiteY14" fmla="*/ 720725 h 860425"/>
              <a:gd name="connsiteX15" fmla="*/ 6350 w 571500"/>
              <a:gd name="connsiteY15" fmla="*/ 606425 h 860425"/>
              <a:gd name="connsiteX16" fmla="*/ 3175 w 571500"/>
              <a:gd name="connsiteY16" fmla="*/ 517525 h 860425"/>
              <a:gd name="connsiteX17" fmla="*/ 0 w 571500"/>
              <a:gd name="connsiteY17" fmla="*/ 444500 h 860425"/>
              <a:gd name="connsiteX18" fmla="*/ 3175 w 571500"/>
              <a:gd name="connsiteY18" fmla="*/ 365125 h 860425"/>
              <a:gd name="connsiteX19" fmla="*/ 9525 w 571500"/>
              <a:gd name="connsiteY19" fmla="*/ 288925 h 860425"/>
              <a:gd name="connsiteX20" fmla="*/ 19050 w 571500"/>
              <a:gd name="connsiteY20" fmla="*/ 196850 h 860425"/>
              <a:gd name="connsiteX21" fmla="*/ 44450 w 571500"/>
              <a:gd name="connsiteY21" fmla="*/ 88900 h 860425"/>
              <a:gd name="connsiteX22" fmla="*/ 79375 w 571500"/>
              <a:gd name="connsiteY22" fmla="*/ 0 h 86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0" h="860425">
                <a:moveTo>
                  <a:pt x="79375" y="0"/>
                </a:moveTo>
                <a:lnTo>
                  <a:pt x="479425" y="3175"/>
                </a:lnTo>
                <a:lnTo>
                  <a:pt x="498475" y="57150"/>
                </a:lnTo>
                <a:lnTo>
                  <a:pt x="530225" y="155575"/>
                </a:lnTo>
                <a:lnTo>
                  <a:pt x="546100" y="247650"/>
                </a:lnTo>
                <a:lnTo>
                  <a:pt x="558800" y="346075"/>
                </a:lnTo>
                <a:lnTo>
                  <a:pt x="571500" y="444500"/>
                </a:lnTo>
                <a:lnTo>
                  <a:pt x="565150" y="523875"/>
                </a:lnTo>
                <a:lnTo>
                  <a:pt x="558800" y="644525"/>
                </a:lnTo>
                <a:lnTo>
                  <a:pt x="542925" y="695325"/>
                </a:lnTo>
                <a:lnTo>
                  <a:pt x="520700" y="765175"/>
                </a:lnTo>
                <a:lnTo>
                  <a:pt x="482600" y="850900"/>
                </a:lnTo>
                <a:lnTo>
                  <a:pt x="79375" y="860425"/>
                </a:lnTo>
                <a:lnTo>
                  <a:pt x="53975" y="800100"/>
                </a:lnTo>
                <a:lnTo>
                  <a:pt x="28575" y="720725"/>
                </a:lnTo>
                <a:lnTo>
                  <a:pt x="6350" y="606425"/>
                </a:lnTo>
                <a:lnTo>
                  <a:pt x="3175" y="517525"/>
                </a:lnTo>
                <a:lnTo>
                  <a:pt x="0" y="444500"/>
                </a:lnTo>
                <a:lnTo>
                  <a:pt x="3175" y="365125"/>
                </a:lnTo>
                <a:lnTo>
                  <a:pt x="9525" y="288925"/>
                </a:lnTo>
                <a:lnTo>
                  <a:pt x="19050" y="196850"/>
                </a:lnTo>
                <a:lnTo>
                  <a:pt x="44450" y="88900"/>
                </a:lnTo>
                <a:lnTo>
                  <a:pt x="79375" y="0"/>
                </a:lnTo>
                <a:close/>
              </a:path>
            </a:pathLst>
          </a:custGeom>
          <a:solidFill>
            <a:schemeClr val="accent3">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279" name="TextBox 28"/>
          <p:cNvSpPr txBox="1">
            <a:spLocks noChangeArrowheads="1"/>
          </p:cNvSpPr>
          <p:nvPr/>
        </p:nvSpPr>
        <p:spPr bwMode="auto">
          <a:xfrm>
            <a:off x="4848225" y="4625975"/>
            <a:ext cx="684213" cy="338138"/>
          </a:xfrm>
          <a:prstGeom prst="rect">
            <a:avLst/>
          </a:prstGeom>
          <a:noFill/>
          <a:ln w="9525">
            <a:noFill/>
            <a:miter lim="800000"/>
            <a:headEnd/>
            <a:tailEnd/>
          </a:ln>
        </p:spPr>
        <p:txBody>
          <a:bodyPr wrap="none">
            <a:spAutoFit/>
          </a:bodyPr>
          <a:lstStyle/>
          <a:p>
            <a:r>
              <a:rPr lang="en-US" sz="1600"/>
              <a:t>LEFT</a:t>
            </a:r>
          </a:p>
        </p:txBody>
      </p:sp>
      <p:cxnSp>
        <p:nvCxnSpPr>
          <p:cNvPr id="31" name="Straight Arrow Connector 30"/>
          <p:cNvCxnSpPr/>
          <p:nvPr/>
        </p:nvCxnSpPr>
        <p:spPr>
          <a:xfrm rot="5400000" flipH="1" flipV="1">
            <a:off x="4894263" y="3567112"/>
            <a:ext cx="1289050" cy="644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81" name="TextBox 31"/>
          <p:cNvSpPr txBox="1">
            <a:spLocks noChangeArrowheads="1"/>
          </p:cNvSpPr>
          <p:nvPr/>
        </p:nvSpPr>
        <p:spPr bwMode="auto">
          <a:xfrm>
            <a:off x="6045200" y="4257675"/>
            <a:ext cx="468313" cy="338138"/>
          </a:xfrm>
          <a:prstGeom prst="rect">
            <a:avLst/>
          </a:prstGeom>
          <a:noFill/>
          <a:ln w="9525">
            <a:noFill/>
            <a:miter lim="800000"/>
            <a:headEnd/>
            <a:tailEnd/>
          </a:ln>
        </p:spPr>
        <p:txBody>
          <a:bodyPr wrap="none">
            <a:spAutoFit/>
          </a:bodyPr>
          <a:lstStyle/>
          <a:p>
            <a:r>
              <a:rPr lang="en-US" sz="1600"/>
              <a:t>UP</a:t>
            </a:r>
          </a:p>
        </p:txBody>
      </p:sp>
      <p:cxnSp>
        <p:nvCxnSpPr>
          <p:cNvPr id="34" name="Straight Arrow Connector 33"/>
          <p:cNvCxnSpPr/>
          <p:nvPr/>
        </p:nvCxnSpPr>
        <p:spPr>
          <a:xfrm rot="5400000" flipH="1" flipV="1">
            <a:off x="5630863" y="3106737"/>
            <a:ext cx="1841500" cy="460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83" name="TextBox 34"/>
          <p:cNvSpPr txBox="1">
            <a:spLocks noChangeArrowheads="1"/>
          </p:cNvSpPr>
          <p:nvPr/>
        </p:nvSpPr>
        <p:spPr bwMode="auto">
          <a:xfrm>
            <a:off x="6321425" y="4625975"/>
            <a:ext cx="833438" cy="338138"/>
          </a:xfrm>
          <a:prstGeom prst="rect">
            <a:avLst/>
          </a:prstGeom>
          <a:noFill/>
          <a:ln w="9525">
            <a:noFill/>
            <a:miter lim="800000"/>
            <a:headEnd/>
            <a:tailEnd/>
          </a:ln>
        </p:spPr>
        <p:txBody>
          <a:bodyPr wrap="none">
            <a:spAutoFit/>
          </a:bodyPr>
          <a:lstStyle/>
          <a:p>
            <a:r>
              <a:rPr lang="en-US" sz="1600"/>
              <a:t>DOWN</a:t>
            </a:r>
          </a:p>
        </p:txBody>
      </p:sp>
      <p:cxnSp>
        <p:nvCxnSpPr>
          <p:cNvPr id="37" name="Straight Arrow Connector 36"/>
          <p:cNvCxnSpPr/>
          <p:nvPr/>
        </p:nvCxnSpPr>
        <p:spPr>
          <a:xfrm rot="5400000" flipH="1" flipV="1">
            <a:off x="6459537" y="4027488"/>
            <a:ext cx="1012825" cy="1841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85" name="TextBox 37"/>
          <p:cNvSpPr txBox="1">
            <a:spLocks noChangeArrowheads="1"/>
          </p:cNvSpPr>
          <p:nvPr/>
        </p:nvSpPr>
        <p:spPr bwMode="auto">
          <a:xfrm>
            <a:off x="7518400" y="4625975"/>
            <a:ext cx="822325" cy="338138"/>
          </a:xfrm>
          <a:prstGeom prst="rect">
            <a:avLst/>
          </a:prstGeom>
          <a:noFill/>
          <a:ln w="9525">
            <a:noFill/>
            <a:miter lim="800000"/>
            <a:headEnd/>
            <a:tailEnd/>
          </a:ln>
        </p:spPr>
        <p:txBody>
          <a:bodyPr wrap="none">
            <a:spAutoFit/>
          </a:bodyPr>
          <a:lstStyle/>
          <a:p>
            <a:r>
              <a:rPr lang="en-US" sz="1600"/>
              <a:t>RIGHT</a:t>
            </a:r>
          </a:p>
        </p:txBody>
      </p:sp>
      <p:cxnSp>
        <p:nvCxnSpPr>
          <p:cNvPr id="40" name="Straight Arrow Connector 39"/>
          <p:cNvCxnSpPr>
            <a:stCxn id="96285" idx="0"/>
          </p:cNvCxnSpPr>
          <p:nvPr/>
        </p:nvCxnSpPr>
        <p:spPr>
          <a:xfrm rot="16200000" flipV="1">
            <a:off x="7171531" y="3867944"/>
            <a:ext cx="1381125" cy="134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87" name="TextBox 42"/>
          <p:cNvSpPr txBox="1">
            <a:spLocks noChangeArrowheads="1"/>
          </p:cNvSpPr>
          <p:nvPr/>
        </p:nvSpPr>
        <p:spPr bwMode="auto">
          <a:xfrm>
            <a:off x="4756150" y="5178425"/>
            <a:ext cx="3878263" cy="338138"/>
          </a:xfrm>
          <a:prstGeom prst="rect">
            <a:avLst/>
          </a:prstGeom>
          <a:noFill/>
          <a:ln w="9525">
            <a:noFill/>
            <a:miter lim="800000"/>
            <a:headEnd/>
            <a:tailEnd/>
          </a:ln>
        </p:spPr>
        <p:txBody>
          <a:bodyPr wrap="none">
            <a:spAutoFit/>
          </a:bodyPr>
          <a:lstStyle/>
          <a:p>
            <a:r>
              <a:rPr lang="en-US" sz="1600"/>
              <a:t>Azimuthal angles yield two asymmetries:</a:t>
            </a:r>
          </a:p>
        </p:txBody>
      </p:sp>
      <p:graphicFrame>
        <p:nvGraphicFramePr>
          <p:cNvPr id="96258" name="Object 2"/>
          <p:cNvGraphicFramePr>
            <a:graphicFrameLocks noChangeAspect="1"/>
          </p:cNvGraphicFramePr>
          <p:nvPr/>
        </p:nvGraphicFramePr>
        <p:xfrm>
          <a:off x="4572000" y="5638800"/>
          <a:ext cx="1414463" cy="644525"/>
        </p:xfrm>
        <a:graphic>
          <a:graphicData uri="http://schemas.openxmlformats.org/presentationml/2006/ole">
            <p:oleObj spid="_x0000_s1340418" name="Equation" r:id="rId6" imgW="863280" imgH="393480" progId="Equation.3">
              <p:embed/>
            </p:oleObj>
          </a:graphicData>
        </a:graphic>
      </p:graphicFrame>
      <p:graphicFrame>
        <p:nvGraphicFramePr>
          <p:cNvPr id="96259" name="Object 3"/>
          <p:cNvGraphicFramePr>
            <a:graphicFrameLocks noChangeAspect="1"/>
          </p:cNvGraphicFramePr>
          <p:nvPr/>
        </p:nvGraphicFramePr>
        <p:xfrm>
          <a:off x="6597650" y="5638800"/>
          <a:ext cx="1392238" cy="644525"/>
        </p:xfrm>
        <a:graphic>
          <a:graphicData uri="http://schemas.openxmlformats.org/presentationml/2006/ole">
            <p:oleObj spid="_x0000_s1340419" name="Equation" r:id="rId7" imgW="850680" imgH="393480" progId="Equation.3">
              <p:embed/>
            </p:oleObj>
          </a:graphicData>
        </a:graphic>
      </p:graphicFrame>
      <p:sp>
        <p:nvSpPr>
          <p:cNvPr id="32" name="TextBox 31"/>
          <p:cNvSpPr txBox="1"/>
          <p:nvPr/>
        </p:nvSpPr>
        <p:spPr>
          <a:xfrm>
            <a:off x="190500" y="6488668"/>
            <a:ext cx="3662030" cy="369332"/>
          </a:xfrm>
          <a:prstGeom prst="rect">
            <a:avLst/>
          </a:prstGeom>
          <a:noFill/>
        </p:spPr>
        <p:txBody>
          <a:bodyPr wrap="none" rtlCol="0">
            <a:spAutoFit/>
          </a:bodyPr>
          <a:lstStyle/>
          <a:p>
            <a:r>
              <a:rPr lang="en-US" dirty="0" smtClean="0"/>
              <a:t>E. Stephenson, Indiana University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Title 1"/>
          <p:cNvSpPr>
            <a:spLocks noGrp="1"/>
          </p:cNvSpPr>
          <p:nvPr>
            <p:ph type="title"/>
          </p:nvPr>
        </p:nvSpPr>
        <p:spPr>
          <a:xfrm>
            <a:off x="0" y="0"/>
            <a:ext cx="9144000" cy="812800"/>
          </a:xfrm>
        </p:spPr>
        <p:txBody>
          <a:bodyPr/>
          <a:lstStyle/>
          <a:p>
            <a:r>
              <a:rPr lang="en-US" sz="4000" u="sng" dirty="0" smtClean="0">
                <a:solidFill>
                  <a:srgbClr val="FF0000"/>
                </a:solidFill>
              </a:rPr>
              <a:t>3. Spin Coherence Time: need &gt;10</a:t>
            </a:r>
            <a:r>
              <a:rPr lang="en-US" sz="4000" u="sng" baseline="30000" dirty="0" smtClean="0">
                <a:solidFill>
                  <a:srgbClr val="FF0000"/>
                </a:solidFill>
              </a:rPr>
              <a:t>2</a:t>
            </a:r>
            <a:r>
              <a:rPr lang="en-US" sz="4000" u="sng" dirty="0" smtClean="0">
                <a:solidFill>
                  <a:srgbClr val="FF0000"/>
                </a:solidFill>
              </a:rPr>
              <a:t> s</a:t>
            </a:r>
          </a:p>
        </p:txBody>
      </p:sp>
      <p:sp>
        <p:nvSpPr>
          <p:cNvPr id="68612" name="Content Placeholder 2"/>
          <p:cNvSpPr>
            <a:spLocks noGrp="1"/>
          </p:cNvSpPr>
          <p:nvPr>
            <p:ph idx="1"/>
          </p:nvPr>
        </p:nvSpPr>
        <p:spPr>
          <a:xfrm>
            <a:off x="0" y="812800"/>
            <a:ext cx="8724900" cy="2825750"/>
          </a:xfrm>
        </p:spPr>
        <p:txBody>
          <a:bodyPr/>
          <a:lstStyle/>
          <a:p>
            <a:r>
              <a:rPr lang="en-US" dirty="0" smtClean="0">
                <a:solidFill>
                  <a:srgbClr val="000099"/>
                </a:solidFill>
              </a:rPr>
              <a:t>Not all particles have same deviation from magic momentum, or same horizontal and vertical divergence (all second order effects)</a:t>
            </a:r>
          </a:p>
          <a:p>
            <a:endParaRPr lang="en-US" dirty="0" smtClean="0">
              <a:solidFill>
                <a:srgbClr val="000099"/>
              </a:solidFill>
            </a:endParaRPr>
          </a:p>
          <a:p>
            <a:r>
              <a:rPr lang="en-US" dirty="0" smtClean="0">
                <a:solidFill>
                  <a:srgbClr val="000099"/>
                </a:solidFill>
              </a:rPr>
              <a:t>They cause a spread in the g-2 frequencies:</a:t>
            </a:r>
          </a:p>
        </p:txBody>
      </p:sp>
      <p:sp>
        <p:nvSpPr>
          <p:cNvPr id="57349" name="Content Placeholder 2"/>
          <p:cNvSpPr txBox="1">
            <a:spLocks/>
          </p:cNvSpPr>
          <p:nvPr/>
        </p:nvSpPr>
        <p:spPr bwMode="auto">
          <a:xfrm>
            <a:off x="0" y="4902200"/>
            <a:ext cx="9144000" cy="1955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solidFill>
                  <a:srgbClr val="000099"/>
                </a:solidFill>
              </a:rPr>
              <a:t>Present design parameters allow for 10</a:t>
            </a:r>
            <a:r>
              <a:rPr lang="en-US" sz="3200" baseline="30000" dirty="0" smtClean="0">
                <a:solidFill>
                  <a:srgbClr val="000099"/>
                </a:solidFill>
              </a:rPr>
              <a:t>3</a:t>
            </a:r>
            <a:r>
              <a:rPr lang="en-US" sz="3200" dirty="0" smtClean="0">
                <a:solidFill>
                  <a:srgbClr val="000099"/>
                </a:solidFill>
              </a:rPr>
              <a:t> </a:t>
            </a:r>
            <a:r>
              <a:rPr lang="en-US" sz="3200" dirty="0" err="1" smtClean="0">
                <a:solidFill>
                  <a:srgbClr val="000099"/>
                </a:solidFill>
              </a:rPr>
              <a:t>s</a:t>
            </a:r>
            <a:r>
              <a:rPr lang="en-US" sz="3200" dirty="0" smtClean="0">
                <a:solidFill>
                  <a:srgbClr val="000099"/>
                </a:solidFill>
              </a:rPr>
              <a:t> store </a:t>
            </a:r>
            <a:r>
              <a:rPr lang="en-US" sz="3200" dirty="0" smtClean="0">
                <a:solidFill>
                  <a:schemeClr val="accent2">
                    <a:lumMod val="50000"/>
                  </a:schemeClr>
                </a:solidFill>
              </a:rPr>
              <a:t>Cooling/mixing </a:t>
            </a:r>
            <a:r>
              <a:rPr lang="en-US" sz="3200" dirty="0">
                <a:solidFill>
                  <a:schemeClr val="accent2">
                    <a:lumMod val="50000"/>
                  </a:schemeClr>
                </a:solidFill>
              </a:rPr>
              <a:t>during storage</a:t>
            </a:r>
            <a:r>
              <a:rPr lang="en-US" sz="3200" dirty="0" smtClean="0">
                <a:solidFill>
                  <a:schemeClr val="accent2">
                    <a:lumMod val="50000"/>
                  </a:schemeClr>
                </a:solidFill>
              </a:rPr>
              <a:t> could prolong SCT (upgrade option)</a:t>
            </a:r>
            <a:r>
              <a:rPr lang="en-US" sz="3200" dirty="0">
                <a:solidFill>
                  <a:schemeClr val="accent2">
                    <a:lumMod val="50000"/>
                  </a:schemeClr>
                </a:solidFill>
              </a:rPr>
              <a:t>.</a:t>
            </a:r>
          </a:p>
        </p:txBody>
      </p:sp>
      <p:graphicFrame>
        <p:nvGraphicFramePr>
          <p:cNvPr id="1027" name="Object 3"/>
          <p:cNvGraphicFramePr>
            <a:graphicFrameLocks noChangeAspect="1"/>
          </p:cNvGraphicFramePr>
          <p:nvPr/>
        </p:nvGraphicFramePr>
        <p:xfrm>
          <a:off x="1917700" y="3511550"/>
          <a:ext cx="4916488" cy="1377950"/>
        </p:xfrm>
        <a:graphic>
          <a:graphicData uri="http://schemas.openxmlformats.org/presentationml/2006/ole">
            <p:oleObj spid="_x0000_s1344514" name="Equation" r:id="rId4" imgW="1676160" imgH="469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914400"/>
          </a:xfrm>
        </p:spPr>
        <p:txBody>
          <a:bodyPr/>
          <a:lstStyle/>
          <a:p>
            <a:r>
              <a:rPr lang="en-US" sz="3600" i="1" dirty="0" smtClean="0">
                <a:solidFill>
                  <a:srgbClr val="161616"/>
                </a:solidFill>
              </a:rPr>
              <a:t>Vert. tune </a:t>
            </a:r>
            <a:r>
              <a:rPr lang="en-US" sz="3600" dirty="0" smtClean="0">
                <a:solidFill>
                  <a:srgbClr val="161616"/>
                </a:solidFill>
              </a:rPr>
              <a:t>= .1</a:t>
            </a:r>
            <a:endParaRPr lang="en-US" sz="3600" dirty="0">
              <a:solidFill>
                <a:srgbClr val="161616"/>
              </a:solidFill>
            </a:endParaRPr>
          </a:p>
        </p:txBody>
      </p:sp>
      <p:sp>
        <p:nvSpPr>
          <p:cNvPr id="5" name="Content Placeholder 4"/>
          <p:cNvSpPr>
            <a:spLocks noGrp="1"/>
          </p:cNvSpPr>
          <p:nvPr>
            <p:ph idx="1"/>
          </p:nvPr>
        </p:nvSpPr>
        <p:spPr/>
        <p:txBody>
          <a:bodyPr/>
          <a:lstStyle/>
          <a:p>
            <a:endParaRPr lang="en-US" dirty="0"/>
          </a:p>
        </p:txBody>
      </p:sp>
      <p:grpSp>
        <p:nvGrpSpPr>
          <p:cNvPr id="3" name="Group 15"/>
          <p:cNvGrpSpPr/>
          <p:nvPr/>
        </p:nvGrpSpPr>
        <p:grpSpPr>
          <a:xfrm>
            <a:off x="571500" y="177800"/>
            <a:ext cx="8572500" cy="10382250"/>
            <a:chOff x="571500" y="698500"/>
            <a:chExt cx="8572500" cy="10382250"/>
          </a:xfrm>
        </p:grpSpPr>
        <p:pic>
          <p:nvPicPr>
            <p:cNvPr id="6" name="Picture 5"/>
            <p:cNvPicPr>
              <a:picLocks noChangeAspect="1"/>
            </p:cNvPicPr>
            <p:nvPr/>
          </p:nvPicPr>
          <p:blipFill>
            <a:blip r:embed="rId2"/>
            <a:stretch>
              <a:fillRect/>
            </a:stretch>
          </p:blipFill>
          <p:spPr>
            <a:xfrm>
              <a:off x="571500" y="1238250"/>
              <a:ext cx="8572500" cy="9842500"/>
            </a:xfrm>
            <a:prstGeom prst="rect">
              <a:avLst/>
            </a:prstGeom>
          </p:spPr>
        </p:pic>
        <p:sp>
          <p:nvSpPr>
            <p:cNvPr id="7" name="Donut 6"/>
            <p:cNvSpPr/>
            <p:nvPr/>
          </p:nvSpPr>
          <p:spPr>
            <a:xfrm>
              <a:off x="3048000" y="3302000"/>
              <a:ext cx="1435100" cy="584200"/>
            </a:xfrm>
            <a:prstGeom prst="donut">
              <a:avLst>
                <a:gd name="adj" fmla="val 5268"/>
              </a:avLst>
            </a:prstGeom>
            <a:solidFill>
              <a:srgbClr val="E51B3D"/>
            </a:solidFill>
            <a:ln>
              <a:solidFill>
                <a:srgbClr val="E51B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7340600" y="3302000"/>
              <a:ext cx="1435100" cy="584200"/>
            </a:xfrm>
            <a:prstGeom prst="donut">
              <a:avLst>
                <a:gd name="adj" fmla="val 5268"/>
              </a:avLst>
            </a:prstGeom>
            <a:solidFill>
              <a:srgbClr val="E51B3D"/>
            </a:solidFill>
            <a:ln>
              <a:solidFill>
                <a:srgbClr val="E51B3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6057900" y="6667500"/>
              <a:ext cx="1435100" cy="482600"/>
            </a:xfrm>
            <a:prstGeom prst="donut">
              <a:avLst>
                <a:gd name="adj" fmla="val 5268"/>
              </a:avLst>
            </a:prstGeom>
            <a:solidFill>
              <a:srgbClr val="000073"/>
            </a:solid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7442200" y="6667500"/>
              <a:ext cx="1435100" cy="482600"/>
            </a:xfrm>
            <a:prstGeom prst="donut">
              <a:avLst>
                <a:gd name="adj" fmla="val 5268"/>
              </a:avLst>
            </a:prstGeom>
            <a:solidFill>
              <a:schemeClr val="tx2">
                <a:lumMod val="75000"/>
              </a:schemeClr>
            </a:solid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098800" y="698500"/>
              <a:ext cx="1467406" cy="646331"/>
            </a:xfrm>
            <a:prstGeom prst="rect">
              <a:avLst/>
            </a:prstGeom>
            <a:noFill/>
          </p:spPr>
          <p:txBody>
            <a:bodyPr wrap="none" rtlCol="0">
              <a:spAutoFit/>
            </a:bodyPr>
            <a:lstStyle/>
            <a:p>
              <a:r>
                <a:rPr lang="en-US" b="1" dirty="0" smtClean="0">
                  <a:solidFill>
                    <a:srgbClr val="E51B3D"/>
                  </a:solidFill>
                </a:rPr>
                <a:t>Vertical</a:t>
              </a:r>
            </a:p>
            <a:p>
              <a:r>
                <a:rPr lang="en-US" b="1" dirty="0" smtClean="0">
                  <a:solidFill>
                    <a:srgbClr val="E51B3D"/>
                  </a:solidFill>
                </a:rPr>
                <a:t>oscillations</a:t>
              </a:r>
              <a:endParaRPr lang="en-US" b="1" dirty="0">
                <a:solidFill>
                  <a:srgbClr val="E51B3D"/>
                </a:solidFill>
              </a:endParaRPr>
            </a:p>
          </p:txBody>
        </p:sp>
        <p:sp>
          <p:nvSpPr>
            <p:cNvPr id="12" name="TextBox 11"/>
            <p:cNvSpPr txBox="1"/>
            <p:nvPr/>
          </p:nvSpPr>
          <p:spPr>
            <a:xfrm>
              <a:off x="4610100" y="749300"/>
              <a:ext cx="1467406" cy="646331"/>
            </a:xfrm>
            <a:prstGeom prst="rect">
              <a:avLst/>
            </a:prstGeom>
            <a:noFill/>
          </p:spPr>
          <p:txBody>
            <a:bodyPr wrap="none" rtlCol="0">
              <a:spAutoFit/>
            </a:bodyPr>
            <a:lstStyle/>
            <a:p>
              <a:r>
                <a:rPr lang="en-US" b="1" dirty="0" smtClean="0">
                  <a:solidFill>
                    <a:srgbClr val="008000"/>
                  </a:solidFill>
                </a:rPr>
                <a:t>Horizontal</a:t>
              </a:r>
            </a:p>
            <a:p>
              <a:r>
                <a:rPr lang="en-US" b="1" dirty="0" smtClean="0">
                  <a:solidFill>
                    <a:srgbClr val="008000"/>
                  </a:solidFill>
                </a:rPr>
                <a:t>oscillations</a:t>
              </a:r>
              <a:endParaRPr lang="en-US" b="1" dirty="0">
                <a:solidFill>
                  <a:srgbClr val="008000"/>
                </a:solidFill>
              </a:endParaRPr>
            </a:p>
          </p:txBody>
        </p:sp>
        <p:sp>
          <p:nvSpPr>
            <p:cNvPr id="13" name="Donut 12"/>
            <p:cNvSpPr/>
            <p:nvPr/>
          </p:nvSpPr>
          <p:spPr>
            <a:xfrm>
              <a:off x="4584700" y="4749800"/>
              <a:ext cx="1435100" cy="584200"/>
            </a:xfrm>
            <a:prstGeom prst="donut">
              <a:avLst>
                <a:gd name="adj" fmla="val 526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7416800" y="4775200"/>
              <a:ext cx="1435100" cy="584200"/>
            </a:xfrm>
            <a:prstGeom prst="donut">
              <a:avLst>
                <a:gd name="adj" fmla="val 5268"/>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6210300" y="711200"/>
              <a:ext cx="1428772" cy="646331"/>
            </a:xfrm>
            <a:prstGeom prst="rect">
              <a:avLst/>
            </a:prstGeom>
            <a:noFill/>
          </p:spPr>
          <p:txBody>
            <a:bodyPr wrap="none" rtlCol="0">
              <a:spAutoFit/>
            </a:bodyPr>
            <a:lstStyle/>
            <a:p>
              <a:r>
                <a:rPr lang="en-US" b="1" dirty="0" smtClean="0">
                  <a:solidFill>
                    <a:srgbClr val="0000FF"/>
                  </a:solidFill>
                </a:rPr>
                <a:t>Horizontal</a:t>
              </a:r>
            </a:p>
            <a:p>
              <a:r>
                <a:rPr lang="en-US" b="1" dirty="0" err="1" smtClean="0">
                  <a:solidFill>
                    <a:srgbClr val="0000FF"/>
                  </a:solidFill>
                </a:rPr>
                <a:t>Oscill</a:t>
              </a:r>
              <a:r>
                <a:rPr lang="en-US" b="1" dirty="0" smtClean="0">
                  <a:solidFill>
                    <a:srgbClr val="0000FF"/>
                  </a:solidFill>
                </a:rPr>
                <a:t>. dp/</a:t>
              </a:r>
              <a:r>
                <a:rPr lang="en-US" b="1" dirty="0" err="1" smtClean="0">
                  <a:solidFill>
                    <a:srgbClr val="0000FF"/>
                  </a:solidFill>
                </a:rPr>
                <a:t>p</a:t>
              </a:r>
              <a:endParaRPr lang="en-US" b="1" dirty="0">
                <a:solidFill>
                  <a:srgbClr val="0000FF"/>
                </a:solidFill>
              </a:endParaRPr>
            </a:p>
          </p:txBody>
        </p:sp>
      </p:grpSp>
      <p:sp>
        <p:nvSpPr>
          <p:cNvPr id="17" name="TextBox 16"/>
          <p:cNvSpPr txBox="1"/>
          <p:nvPr/>
        </p:nvSpPr>
        <p:spPr>
          <a:xfrm>
            <a:off x="0" y="2032000"/>
            <a:ext cx="3157009" cy="523220"/>
          </a:xfrm>
          <a:prstGeom prst="rect">
            <a:avLst/>
          </a:prstGeom>
          <a:noFill/>
        </p:spPr>
        <p:txBody>
          <a:bodyPr wrap="none" rtlCol="0">
            <a:spAutoFit/>
          </a:bodyPr>
          <a:lstStyle/>
          <a:p>
            <a:r>
              <a:rPr lang="en-US" sz="2800" dirty="0" smtClean="0">
                <a:solidFill>
                  <a:srgbClr val="FF3300"/>
                </a:solidFill>
              </a:rPr>
              <a:t>With RF-cavity ON</a:t>
            </a:r>
            <a:endParaRPr lang="en-US" sz="2800" dirty="0">
              <a:solidFill>
                <a:srgbClr val="FF33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p>
            <a:fld id="{023B399D-E108-4F80-9CF4-1E349132ED18}" type="slidenum">
              <a:rPr lang="en-US"/>
              <a:pPr/>
              <a:t>46</a:t>
            </a:fld>
            <a:endParaRPr lang="en-US"/>
          </a:p>
        </p:txBody>
      </p:sp>
      <p:sp>
        <p:nvSpPr>
          <p:cNvPr id="77827" name="Rectangle 2"/>
          <p:cNvSpPr>
            <a:spLocks noGrp="1" noChangeArrowheads="1"/>
          </p:cNvSpPr>
          <p:nvPr>
            <p:ph type="title"/>
          </p:nvPr>
        </p:nvSpPr>
        <p:spPr>
          <a:xfrm>
            <a:off x="457200" y="274637"/>
            <a:ext cx="8229600" cy="1258887"/>
          </a:xfrm>
        </p:spPr>
        <p:txBody>
          <a:bodyPr/>
          <a:lstStyle/>
          <a:p>
            <a:pPr eaLnBrk="1" hangingPunct="1"/>
            <a:r>
              <a:rPr lang="en-US" dirty="0" smtClean="0">
                <a:solidFill>
                  <a:schemeClr val="accent2"/>
                </a:solidFill>
              </a:rPr>
              <a:t>4. Large Scale Electrodes, New: pEDM electrodes with HPWR</a:t>
            </a:r>
          </a:p>
        </p:txBody>
      </p:sp>
      <p:graphicFrame>
        <p:nvGraphicFramePr>
          <p:cNvPr id="4215" name="Group 119"/>
          <p:cNvGraphicFramePr>
            <a:graphicFrameLocks noGrp="1"/>
          </p:cNvGraphicFramePr>
          <p:nvPr>
            <p:ph type="tbl" idx="1"/>
          </p:nvPr>
        </p:nvGraphicFramePr>
        <p:xfrm>
          <a:off x="457200" y="1600200"/>
          <a:ext cx="8229600" cy="4487673"/>
        </p:xfrm>
        <a:graphic>
          <a:graphicData uri="http://schemas.openxmlformats.org/drawingml/2006/table">
            <a:tbl>
              <a:tblPr/>
              <a:tblGrid>
                <a:gridCol w="1828800"/>
                <a:gridCol w="2392363"/>
                <a:gridCol w="1874837"/>
                <a:gridCol w="2133600"/>
              </a:tblGrid>
              <a:tr h="754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rPr>
                        <a:t>Parameter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rPr>
                        <a:t>Tevatron pbar-p Separators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rPr>
                        <a:t>BNL K-pi Separators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rPr>
                        <a:t>pEDM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2.6m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4.5m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3m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Gap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10cm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3cm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Height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0.2m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0.4m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0.2m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99"/>
                          </a:solidFill>
                          <a:effectLst/>
                          <a:latin typeface="Arial" charset="0"/>
                          <a:ea typeface="MS PGothic"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3399"/>
                          </a:solidFill>
                          <a:effectLst/>
                          <a:latin typeface="Arial" charset="0"/>
                          <a:ea typeface="MS PGothic" pitchFamily="34" charset="-128"/>
                        </a:rPr>
                        <a:t>10</a:t>
                      </a:r>
                      <a:r>
                        <a:rPr kumimoji="0" lang="en-US" sz="2400" b="0" i="0" u="none" strike="noStrike" cap="none" normalizeH="0" baseline="30000" dirty="0" smtClean="0">
                          <a:ln>
                            <a:noFill/>
                          </a:ln>
                          <a:solidFill>
                            <a:srgbClr val="003399"/>
                          </a:solidFill>
                          <a:effectLst/>
                          <a:latin typeface="Arial" charset="0"/>
                          <a:ea typeface="MS PGothic" pitchFamily="34" charset="-128"/>
                        </a:rPr>
                        <a:t>2</a:t>
                      </a:r>
                      <a:endParaRPr kumimoji="0" lang="en-US" sz="2400" b="0" i="0" u="none" strike="noStrike" cap="none" normalizeH="0" baseline="0" dirty="0" smtClean="0">
                        <a:ln>
                          <a:noFill/>
                        </a:ln>
                        <a:solidFill>
                          <a:srgbClr val="003399"/>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rPr>
                        <a:t>Max. HV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sym typeface="Symbol" charset="2"/>
                        </a:rPr>
                        <a:t>180KV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ea typeface="MS PGothic" pitchFamily="34" charset="-128"/>
                          <a:sym typeface="Symbol" charset="2"/>
                        </a:rPr>
                        <a:t>200KV</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charset="0"/>
                          <a:ea typeface="MS PGothic" pitchFamily="34" charset="-128"/>
                          <a:sym typeface="Symbol" charset="2"/>
                        </a:rPr>
                        <a:t>150KV</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425575"/>
          </a:xfrm>
        </p:spPr>
        <p:txBody>
          <a:bodyPr/>
          <a:lstStyle/>
          <a:p>
            <a:r>
              <a:rPr lang="en-US" dirty="0" smtClean="0">
                <a:solidFill>
                  <a:srgbClr val="003399"/>
                </a:solidFill>
              </a:rPr>
              <a:t>E-field plate module: Similar to the (26) FNAL Tevatron ES-separators</a:t>
            </a:r>
          </a:p>
        </p:txBody>
      </p:sp>
      <p:pic>
        <p:nvPicPr>
          <p:cNvPr id="75779" name="Picture 2"/>
          <p:cNvPicPr>
            <a:picLocks noChangeAspect="1" noChangeArrowheads="1"/>
          </p:cNvPicPr>
          <p:nvPr/>
        </p:nvPicPr>
        <p:blipFill>
          <a:blip r:embed="rId3"/>
          <a:srcRect/>
          <a:stretch>
            <a:fillRect/>
          </a:stretch>
        </p:blipFill>
        <p:spPr bwMode="auto">
          <a:xfrm>
            <a:off x="0" y="2325688"/>
            <a:ext cx="5627688" cy="3994150"/>
          </a:xfrm>
          <a:prstGeom prst="rect">
            <a:avLst/>
          </a:prstGeom>
          <a:noFill/>
          <a:ln w="9525">
            <a:noFill/>
            <a:miter lim="800000"/>
            <a:headEnd/>
            <a:tailEnd/>
          </a:ln>
        </p:spPr>
      </p:pic>
      <p:pic>
        <p:nvPicPr>
          <p:cNvPr id="75780" name="Picture 3"/>
          <p:cNvPicPr>
            <a:picLocks noChangeAspect="1" noChangeArrowheads="1"/>
          </p:cNvPicPr>
          <p:nvPr/>
        </p:nvPicPr>
        <p:blipFill>
          <a:blip r:embed="rId4"/>
          <a:srcRect/>
          <a:stretch>
            <a:fillRect/>
          </a:stretch>
        </p:blipFill>
        <p:spPr bwMode="auto">
          <a:xfrm>
            <a:off x="4759325" y="1398588"/>
            <a:ext cx="4384675" cy="2797175"/>
          </a:xfrm>
          <a:prstGeom prst="rect">
            <a:avLst/>
          </a:prstGeom>
          <a:noFill/>
          <a:ln w="9525">
            <a:noFill/>
            <a:miter lim="800000"/>
            <a:headEnd/>
            <a:tailEnd/>
          </a:ln>
        </p:spPr>
      </p:pic>
      <p:cxnSp>
        <p:nvCxnSpPr>
          <p:cNvPr id="7" name="Straight Arrow Connector 6"/>
          <p:cNvCxnSpPr/>
          <p:nvPr/>
        </p:nvCxnSpPr>
        <p:spPr>
          <a:xfrm>
            <a:off x="6100763" y="3973513"/>
            <a:ext cx="1628775" cy="1587"/>
          </a:xfrm>
          <a:prstGeom prst="straightConnector1">
            <a:avLst/>
          </a:prstGeom>
          <a:ln w="57150" cap="flat" cmpd="sng" algn="ctr">
            <a:solidFill>
              <a:srgbClr val="FF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5782" name="TextBox 7"/>
          <p:cNvSpPr txBox="1">
            <a:spLocks noChangeArrowheads="1"/>
          </p:cNvSpPr>
          <p:nvPr/>
        </p:nvSpPr>
        <p:spPr bwMode="auto">
          <a:xfrm>
            <a:off x="6513513" y="4081463"/>
            <a:ext cx="954087" cy="461962"/>
          </a:xfrm>
          <a:prstGeom prst="rect">
            <a:avLst/>
          </a:prstGeom>
          <a:noFill/>
          <a:ln w="9525">
            <a:noFill/>
            <a:miter lim="800000"/>
            <a:headEnd/>
            <a:tailEnd/>
          </a:ln>
        </p:spPr>
        <p:txBody>
          <a:bodyPr wrap="none">
            <a:spAutoFit/>
          </a:bodyPr>
          <a:lstStyle/>
          <a:p>
            <a:r>
              <a:rPr lang="en-US" sz="2400">
                <a:solidFill>
                  <a:srgbClr val="FF0000"/>
                </a:solidFill>
              </a:rPr>
              <a:t>0.4 m</a:t>
            </a:r>
          </a:p>
        </p:txBody>
      </p:sp>
      <p:cxnSp>
        <p:nvCxnSpPr>
          <p:cNvPr id="9" name="Straight Arrow Connector 8"/>
          <p:cNvCxnSpPr/>
          <p:nvPr/>
        </p:nvCxnSpPr>
        <p:spPr>
          <a:xfrm>
            <a:off x="0" y="3713163"/>
            <a:ext cx="4813300" cy="2611437"/>
          </a:xfrm>
          <a:prstGeom prst="straightConnector1">
            <a:avLst/>
          </a:prstGeom>
          <a:ln w="57150" cap="flat" cmpd="sng" algn="ctr">
            <a:solidFill>
              <a:srgbClr val="FF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5784" name="TextBox 10"/>
          <p:cNvSpPr txBox="1">
            <a:spLocks noChangeArrowheads="1"/>
          </p:cNvSpPr>
          <p:nvPr/>
        </p:nvSpPr>
        <p:spPr bwMode="auto">
          <a:xfrm>
            <a:off x="1444625" y="4819650"/>
            <a:ext cx="696913" cy="461963"/>
          </a:xfrm>
          <a:prstGeom prst="rect">
            <a:avLst/>
          </a:prstGeom>
          <a:noFill/>
          <a:ln w="9525">
            <a:noFill/>
            <a:miter lim="800000"/>
            <a:headEnd/>
            <a:tailEnd/>
          </a:ln>
        </p:spPr>
        <p:txBody>
          <a:bodyPr wrap="none">
            <a:spAutoFit/>
          </a:bodyPr>
          <a:lstStyle/>
          <a:p>
            <a:r>
              <a:rPr lang="en-US" sz="2400">
                <a:solidFill>
                  <a:srgbClr val="FF0000"/>
                </a:solidFill>
              </a:rPr>
              <a:t>3 m</a:t>
            </a:r>
          </a:p>
        </p:txBody>
      </p:sp>
      <p:sp>
        <p:nvSpPr>
          <p:cNvPr id="11" name="Oval 10"/>
          <p:cNvSpPr/>
          <p:nvPr/>
        </p:nvSpPr>
        <p:spPr>
          <a:xfrm>
            <a:off x="6921500" y="2587624"/>
            <a:ext cx="69850" cy="29527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rot="5400000">
            <a:off x="6553994" y="1988345"/>
            <a:ext cx="969965" cy="12065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787" name="TextBox 13"/>
          <p:cNvSpPr txBox="1">
            <a:spLocks noChangeArrowheads="1"/>
          </p:cNvSpPr>
          <p:nvPr/>
        </p:nvSpPr>
        <p:spPr bwMode="auto">
          <a:xfrm>
            <a:off x="6578600" y="1312863"/>
            <a:ext cx="1646238" cy="369887"/>
          </a:xfrm>
          <a:prstGeom prst="rect">
            <a:avLst/>
          </a:prstGeom>
          <a:noFill/>
          <a:ln w="9525">
            <a:noFill/>
            <a:miter lim="800000"/>
            <a:headEnd/>
            <a:tailEnd/>
          </a:ln>
        </p:spPr>
        <p:txBody>
          <a:bodyPr wrap="none">
            <a:spAutoFit/>
          </a:bodyPr>
          <a:lstStyle/>
          <a:p>
            <a:r>
              <a:rPr lang="en-US"/>
              <a:t>Beam position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a:xfrm>
            <a:off x="0" y="0"/>
            <a:ext cx="9144000" cy="1425575"/>
          </a:xfrm>
        </p:spPr>
        <p:txBody>
          <a:bodyPr/>
          <a:lstStyle/>
          <a:p>
            <a:r>
              <a:rPr lang="en-US" dirty="0" smtClean="0">
                <a:solidFill>
                  <a:srgbClr val="003399"/>
                </a:solidFill>
              </a:rPr>
              <a:t>E-field plate module: Similar to the (26) FNAL Tevatron ES-separators</a:t>
            </a:r>
          </a:p>
        </p:txBody>
      </p:sp>
      <p:pic>
        <p:nvPicPr>
          <p:cNvPr id="75779" name="Picture 2"/>
          <p:cNvPicPr>
            <a:picLocks noChangeAspect="1" noChangeArrowheads="1"/>
          </p:cNvPicPr>
          <p:nvPr/>
        </p:nvPicPr>
        <p:blipFill>
          <a:blip r:embed="rId3"/>
          <a:srcRect/>
          <a:stretch>
            <a:fillRect/>
          </a:stretch>
        </p:blipFill>
        <p:spPr bwMode="auto">
          <a:xfrm>
            <a:off x="0" y="2325688"/>
            <a:ext cx="5627688" cy="3994150"/>
          </a:xfrm>
          <a:prstGeom prst="rect">
            <a:avLst/>
          </a:prstGeom>
          <a:noFill/>
          <a:ln w="9525">
            <a:noFill/>
            <a:miter lim="800000"/>
            <a:headEnd/>
            <a:tailEnd/>
          </a:ln>
        </p:spPr>
      </p:pic>
      <p:pic>
        <p:nvPicPr>
          <p:cNvPr id="75780" name="Picture 3"/>
          <p:cNvPicPr>
            <a:picLocks noChangeAspect="1" noChangeArrowheads="1"/>
          </p:cNvPicPr>
          <p:nvPr/>
        </p:nvPicPr>
        <p:blipFill>
          <a:blip r:embed="rId4"/>
          <a:srcRect/>
          <a:stretch>
            <a:fillRect/>
          </a:stretch>
        </p:blipFill>
        <p:spPr bwMode="auto">
          <a:xfrm>
            <a:off x="4759325" y="1398588"/>
            <a:ext cx="4384675" cy="2797175"/>
          </a:xfrm>
          <a:prstGeom prst="rect">
            <a:avLst/>
          </a:prstGeom>
          <a:noFill/>
          <a:ln w="9525">
            <a:noFill/>
            <a:miter lim="800000"/>
            <a:headEnd/>
            <a:tailEnd/>
          </a:ln>
        </p:spPr>
      </p:pic>
      <p:cxnSp>
        <p:nvCxnSpPr>
          <p:cNvPr id="7" name="Straight Arrow Connector 6"/>
          <p:cNvCxnSpPr/>
          <p:nvPr/>
        </p:nvCxnSpPr>
        <p:spPr>
          <a:xfrm>
            <a:off x="6100763" y="3973513"/>
            <a:ext cx="1628775" cy="1587"/>
          </a:xfrm>
          <a:prstGeom prst="straightConnector1">
            <a:avLst/>
          </a:prstGeom>
          <a:ln w="57150" cap="flat" cmpd="sng" algn="ctr">
            <a:solidFill>
              <a:srgbClr val="FF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5782" name="TextBox 7"/>
          <p:cNvSpPr txBox="1">
            <a:spLocks noChangeArrowheads="1"/>
          </p:cNvSpPr>
          <p:nvPr/>
        </p:nvSpPr>
        <p:spPr bwMode="auto">
          <a:xfrm>
            <a:off x="6513513" y="4081463"/>
            <a:ext cx="954087" cy="461962"/>
          </a:xfrm>
          <a:prstGeom prst="rect">
            <a:avLst/>
          </a:prstGeom>
          <a:noFill/>
          <a:ln w="9525">
            <a:noFill/>
            <a:miter lim="800000"/>
            <a:headEnd/>
            <a:tailEnd/>
          </a:ln>
        </p:spPr>
        <p:txBody>
          <a:bodyPr wrap="none">
            <a:spAutoFit/>
          </a:bodyPr>
          <a:lstStyle/>
          <a:p>
            <a:r>
              <a:rPr lang="en-US" sz="2400">
                <a:solidFill>
                  <a:srgbClr val="FF0000"/>
                </a:solidFill>
              </a:rPr>
              <a:t>0.4 m</a:t>
            </a:r>
          </a:p>
        </p:txBody>
      </p:sp>
      <p:cxnSp>
        <p:nvCxnSpPr>
          <p:cNvPr id="9" name="Straight Arrow Connector 8"/>
          <p:cNvCxnSpPr/>
          <p:nvPr/>
        </p:nvCxnSpPr>
        <p:spPr>
          <a:xfrm>
            <a:off x="0" y="3713163"/>
            <a:ext cx="4813300" cy="2611437"/>
          </a:xfrm>
          <a:prstGeom prst="straightConnector1">
            <a:avLst/>
          </a:prstGeom>
          <a:ln w="57150" cap="flat" cmpd="sng" algn="ctr">
            <a:solidFill>
              <a:srgbClr val="FF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5784" name="TextBox 10"/>
          <p:cNvSpPr txBox="1">
            <a:spLocks noChangeArrowheads="1"/>
          </p:cNvSpPr>
          <p:nvPr/>
        </p:nvSpPr>
        <p:spPr bwMode="auto">
          <a:xfrm>
            <a:off x="1444625" y="4819650"/>
            <a:ext cx="696913" cy="461963"/>
          </a:xfrm>
          <a:prstGeom prst="rect">
            <a:avLst/>
          </a:prstGeom>
          <a:noFill/>
          <a:ln w="9525">
            <a:noFill/>
            <a:miter lim="800000"/>
            <a:headEnd/>
            <a:tailEnd/>
          </a:ln>
        </p:spPr>
        <p:txBody>
          <a:bodyPr wrap="none">
            <a:spAutoFit/>
          </a:bodyPr>
          <a:lstStyle/>
          <a:p>
            <a:r>
              <a:rPr lang="en-US" sz="2400">
                <a:solidFill>
                  <a:srgbClr val="FF0000"/>
                </a:solidFill>
              </a:rPr>
              <a:t>3 m</a:t>
            </a:r>
          </a:p>
        </p:txBody>
      </p:sp>
      <p:sp>
        <p:nvSpPr>
          <p:cNvPr id="11" name="Oval 10"/>
          <p:cNvSpPr/>
          <p:nvPr/>
        </p:nvSpPr>
        <p:spPr>
          <a:xfrm>
            <a:off x="6915150" y="2714625"/>
            <a:ext cx="76200" cy="65088"/>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rot="5400000">
            <a:off x="6491288" y="2041525"/>
            <a:ext cx="1085850" cy="13017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5787" name="TextBox 13"/>
          <p:cNvSpPr txBox="1">
            <a:spLocks noChangeArrowheads="1"/>
          </p:cNvSpPr>
          <p:nvPr/>
        </p:nvSpPr>
        <p:spPr bwMode="auto">
          <a:xfrm>
            <a:off x="6578600" y="1312863"/>
            <a:ext cx="1646238" cy="369887"/>
          </a:xfrm>
          <a:prstGeom prst="rect">
            <a:avLst/>
          </a:prstGeom>
          <a:noFill/>
          <a:ln w="9525">
            <a:noFill/>
            <a:miter lim="800000"/>
            <a:headEnd/>
            <a:tailEnd/>
          </a:ln>
        </p:spPr>
        <p:txBody>
          <a:bodyPr wrap="none">
            <a:spAutoFit/>
          </a:bodyPr>
          <a:lstStyle/>
          <a:p>
            <a:r>
              <a:rPr lang="en-US"/>
              <a:t>Beam position</a:t>
            </a:r>
          </a:p>
        </p:txBody>
      </p:sp>
      <p:pic>
        <p:nvPicPr>
          <p:cNvPr id="75788" name="Picture 6" descr="P6180325"/>
          <p:cNvPicPr>
            <a:picLocks noChangeAspect="1" noChangeArrowheads="1"/>
          </p:cNvPicPr>
          <p:nvPr/>
        </p:nvPicPr>
        <p:blipFill>
          <a:blip r:embed="rId5"/>
          <a:srcRect/>
          <a:stretch>
            <a:fillRect/>
          </a:stretch>
        </p:blipFill>
        <p:spPr bwMode="auto">
          <a:xfrm>
            <a:off x="0" y="1384300"/>
            <a:ext cx="7356475" cy="547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00FF"/>
                </a:solidFill>
              </a:rPr>
              <a:t>E-field strength vs. plate gap</a:t>
            </a:r>
            <a:endParaRPr lang="en-US" dirty="0">
              <a:solidFill>
                <a:srgbClr val="0000FF"/>
              </a:solidFill>
            </a:endParaRPr>
          </a:p>
        </p:txBody>
      </p:sp>
      <p:sp>
        <p:nvSpPr>
          <p:cNvPr id="3" name="Content Placeholder 2"/>
          <p:cNvSpPr>
            <a:spLocks noGrp="1"/>
          </p:cNvSpPr>
          <p:nvPr>
            <p:ph idx="1"/>
          </p:nvPr>
        </p:nvSpPr>
        <p:spPr>
          <a:xfrm>
            <a:off x="457200" y="1104900"/>
            <a:ext cx="8229600" cy="5021263"/>
          </a:xfrm>
        </p:spPr>
        <p:txBody>
          <a:bodyPr/>
          <a:lstStyle/>
          <a:p>
            <a:pPr>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0" y="2127249"/>
            <a:ext cx="6139568" cy="4019551"/>
          </a:xfrm>
          <a:prstGeom prst="rect">
            <a:avLst/>
          </a:prstGeom>
        </p:spPr>
      </p:pic>
      <p:sp>
        <p:nvSpPr>
          <p:cNvPr id="6" name="TextBox 5"/>
          <p:cNvSpPr txBox="1"/>
          <p:nvPr/>
        </p:nvSpPr>
        <p:spPr>
          <a:xfrm>
            <a:off x="330200" y="6096000"/>
            <a:ext cx="2888155" cy="369332"/>
          </a:xfrm>
          <a:prstGeom prst="rect">
            <a:avLst/>
          </a:prstGeom>
          <a:noFill/>
        </p:spPr>
        <p:txBody>
          <a:bodyPr wrap="none" rtlCol="0">
            <a:spAutoFit/>
          </a:bodyPr>
          <a:lstStyle/>
          <a:p>
            <a:r>
              <a:rPr lang="en-US" dirty="0" smtClean="0"/>
              <a:t>PRSTAB 15,083502, 2012</a:t>
            </a:r>
            <a:endParaRPr lang="en-US" dirty="0"/>
          </a:p>
        </p:txBody>
      </p:sp>
      <p:pic>
        <p:nvPicPr>
          <p:cNvPr id="5" name="Picture 4"/>
          <p:cNvPicPr>
            <a:picLocks noChangeAspect="1"/>
          </p:cNvPicPr>
          <p:nvPr/>
        </p:nvPicPr>
        <p:blipFill>
          <a:blip r:embed="rId3"/>
          <a:stretch>
            <a:fillRect/>
          </a:stretch>
        </p:blipFill>
        <p:spPr>
          <a:xfrm>
            <a:off x="5774082" y="3835400"/>
            <a:ext cx="3369917" cy="3022600"/>
          </a:xfrm>
          <a:prstGeom prst="rect">
            <a:avLst/>
          </a:prstGeom>
        </p:spPr>
      </p:pic>
      <p:cxnSp>
        <p:nvCxnSpPr>
          <p:cNvPr id="8" name="Straight Connector 7"/>
          <p:cNvCxnSpPr/>
          <p:nvPr/>
        </p:nvCxnSpPr>
        <p:spPr>
          <a:xfrm rot="5400000" flipH="1" flipV="1">
            <a:off x="2413000" y="4533900"/>
            <a:ext cx="17526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662452" y="1320800"/>
            <a:ext cx="3617948" cy="954107"/>
          </a:xfrm>
          <a:prstGeom prst="rect">
            <a:avLst/>
          </a:prstGeom>
          <a:noFill/>
        </p:spPr>
        <p:txBody>
          <a:bodyPr wrap="none" rtlCol="0">
            <a:spAutoFit/>
          </a:bodyPr>
          <a:lstStyle/>
          <a:p>
            <a:r>
              <a:rPr lang="en-US" sz="2800" dirty="0" smtClean="0">
                <a:solidFill>
                  <a:srgbClr val="FF3300"/>
                </a:solidFill>
              </a:rPr>
              <a:t>R&amp;D work at JLAB</a:t>
            </a:r>
          </a:p>
          <a:p>
            <a:r>
              <a:rPr lang="en-US" sz="2800" dirty="0" smtClean="0">
                <a:solidFill>
                  <a:srgbClr val="FF3300"/>
                </a:solidFill>
              </a:rPr>
              <a:t>Large grain </a:t>
            </a:r>
            <a:r>
              <a:rPr lang="en-US" sz="2800" dirty="0" err="1" smtClean="0">
                <a:solidFill>
                  <a:srgbClr val="FF3300"/>
                </a:solidFill>
              </a:rPr>
              <a:t>Nb</a:t>
            </a:r>
            <a:r>
              <a:rPr lang="en-US" sz="2800" dirty="0" smtClean="0">
                <a:solidFill>
                  <a:srgbClr val="FF3300"/>
                </a:solidFill>
              </a:rPr>
              <a:t> plates</a:t>
            </a:r>
            <a:endParaRPr lang="en-US" sz="2800" dirty="0">
              <a:solidFill>
                <a:srgbClr val="FF3300"/>
              </a:solidFill>
            </a:endParaRPr>
          </a:p>
        </p:txBody>
      </p:sp>
      <p:cxnSp>
        <p:nvCxnSpPr>
          <p:cNvPr id="12" name="Straight Arrow Connector 11"/>
          <p:cNvCxnSpPr/>
          <p:nvPr/>
        </p:nvCxnSpPr>
        <p:spPr>
          <a:xfrm rot="10800000">
            <a:off x="939800" y="4953000"/>
            <a:ext cx="4648200" cy="12700"/>
          </a:xfrm>
          <a:prstGeom prst="straightConnector1">
            <a:avLst/>
          </a:prstGeom>
          <a:ln>
            <a:solidFill>
              <a:srgbClr val="E51B3D"/>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06800" cy="6388100"/>
          </a:xfrm>
        </p:spPr>
        <p:txBody>
          <a:bodyPr/>
          <a:lstStyle/>
          <a:p>
            <a:r>
              <a:rPr lang="en-US" dirty="0" smtClean="0">
                <a:solidFill>
                  <a:srgbClr val="FF0000"/>
                </a:solidFill>
              </a:rPr>
              <a:t>Physics of EDM of fundamental particles.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Proton EDM: &gt;10</a:t>
            </a:r>
            <a:r>
              <a:rPr lang="en-US" baseline="30000" dirty="0" smtClean="0">
                <a:solidFill>
                  <a:srgbClr val="FF0000"/>
                </a:solidFill>
              </a:rPr>
              <a:t>3</a:t>
            </a:r>
            <a:r>
              <a:rPr lang="en-US" dirty="0" smtClean="0">
                <a:solidFill>
                  <a:srgbClr val="FF0000"/>
                </a:solidFill>
              </a:rPr>
              <a:t> TeV for SUSY-like New Physics</a:t>
            </a:r>
            <a:endParaRPr lang="en-US" dirty="0">
              <a:solidFill>
                <a:srgbClr val="FF0000"/>
              </a:solidFill>
            </a:endParaRPr>
          </a:p>
        </p:txBody>
      </p:sp>
      <p:pic>
        <p:nvPicPr>
          <p:cNvPr id="9" name="Picture 8"/>
          <p:cNvPicPr>
            <a:picLocks noChangeAspect="1"/>
          </p:cNvPicPr>
          <p:nvPr/>
        </p:nvPicPr>
        <p:blipFill>
          <a:blip r:embed="rId2"/>
          <a:stretch>
            <a:fillRect/>
          </a:stretch>
        </p:blipFill>
        <p:spPr>
          <a:xfrm>
            <a:off x="3619500" y="0"/>
            <a:ext cx="5524500" cy="4295104"/>
          </a:xfrm>
          <a:prstGeom prst="rect">
            <a:avLst/>
          </a:prstGeom>
        </p:spPr>
      </p:pic>
      <p:sp>
        <p:nvSpPr>
          <p:cNvPr id="12" name="TextBox 11"/>
          <p:cNvSpPr txBox="1"/>
          <p:nvPr/>
        </p:nvSpPr>
        <p:spPr>
          <a:xfrm>
            <a:off x="4279900" y="4522569"/>
            <a:ext cx="4255642" cy="830997"/>
          </a:xfrm>
          <a:prstGeom prst="rect">
            <a:avLst/>
          </a:prstGeom>
          <a:noFill/>
        </p:spPr>
        <p:txBody>
          <a:bodyPr wrap="none" rtlCol="0">
            <a:spAutoFit/>
          </a:bodyPr>
          <a:lstStyle/>
          <a:p>
            <a:r>
              <a:rPr lang="en-US" sz="2400" dirty="0" smtClean="0"/>
              <a:t>Nima Arkani-Hamed, Intensity </a:t>
            </a:r>
          </a:p>
          <a:p>
            <a:r>
              <a:rPr lang="en-US" sz="2400" dirty="0" smtClean="0"/>
              <a:t>Frontier, Rockville, 2011</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04030"/>
            <a:ext cx="8699500" cy="6343386"/>
          </a:xfrm>
          <a:prstGeom prst="rect">
            <a:avLst/>
          </a:prstGeom>
        </p:spPr>
      </p:pic>
      <p:sp>
        <p:nvSpPr>
          <p:cNvPr id="2" name="Title 1"/>
          <p:cNvSpPr>
            <a:spLocks noGrp="1"/>
          </p:cNvSpPr>
          <p:nvPr>
            <p:ph type="title"/>
          </p:nvPr>
        </p:nvSpPr>
        <p:spPr>
          <a:xfrm>
            <a:off x="431800" y="0"/>
            <a:ext cx="8229600" cy="736600"/>
          </a:xfrm>
        </p:spPr>
        <p:txBody>
          <a:bodyPr/>
          <a:lstStyle/>
          <a:p>
            <a:r>
              <a:rPr lang="en-US" u="sng" dirty="0" smtClean="0"/>
              <a:t>Recent E-field results at JLab</a:t>
            </a:r>
            <a:endParaRPr lang="en-US" u="sng" dirty="0"/>
          </a:p>
        </p:txBody>
      </p:sp>
      <p:sp>
        <p:nvSpPr>
          <p:cNvPr id="5" name="Donut 4"/>
          <p:cNvSpPr/>
          <p:nvPr/>
        </p:nvSpPr>
        <p:spPr>
          <a:xfrm>
            <a:off x="0" y="3835400"/>
            <a:ext cx="4826000" cy="3022600"/>
          </a:xfrm>
          <a:prstGeom prst="donut">
            <a:avLst>
              <a:gd name="adj" fmla="val 3341"/>
            </a:avLst>
          </a:prstGeom>
          <a:solidFill>
            <a:srgbClr val="FF33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274638"/>
            <a:ext cx="8686800" cy="614362"/>
          </a:xfrm>
        </p:spPr>
        <p:txBody>
          <a:bodyPr/>
          <a:lstStyle/>
          <a:p>
            <a:r>
              <a:rPr lang="en-US" dirty="0" smtClean="0"/>
              <a:t>Technically driven pEDM timeline</a:t>
            </a:r>
          </a:p>
        </p:txBody>
      </p:sp>
      <p:sp>
        <p:nvSpPr>
          <p:cNvPr id="108547" name="Content Placeholder 2"/>
          <p:cNvSpPr>
            <a:spLocks noGrp="1"/>
          </p:cNvSpPr>
          <p:nvPr>
            <p:ph idx="1"/>
          </p:nvPr>
        </p:nvSpPr>
        <p:spPr>
          <a:xfrm>
            <a:off x="0" y="2895600"/>
            <a:ext cx="9144000" cy="3962400"/>
          </a:xfrm>
        </p:spPr>
        <p:txBody>
          <a:bodyPr/>
          <a:lstStyle/>
          <a:p>
            <a:r>
              <a:rPr lang="en-US" dirty="0" smtClean="0">
                <a:solidFill>
                  <a:srgbClr val="000099"/>
                </a:solidFill>
              </a:rPr>
              <a:t>Two years R&amp;D (</a:t>
            </a:r>
            <a:r>
              <a:rPr lang="en-US" b="1" dirty="0" smtClean="0">
                <a:solidFill>
                  <a:srgbClr val="000099"/>
                </a:solidFill>
              </a:rPr>
              <a:t>E-field, BPM</a:t>
            </a:r>
            <a:r>
              <a:rPr lang="en-US" dirty="0" smtClean="0">
                <a:solidFill>
                  <a:srgbClr val="000099"/>
                </a:solidFill>
              </a:rPr>
              <a:t>, Polarimeter, SCT)</a:t>
            </a:r>
          </a:p>
          <a:p>
            <a:r>
              <a:rPr lang="en-US" dirty="0" smtClean="0">
                <a:solidFill>
                  <a:srgbClr val="008000"/>
                </a:solidFill>
              </a:rPr>
              <a:t>One year final ring design</a:t>
            </a:r>
          </a:p>
          <a:p>
            <a:r>
              <a:rPr lang="en-US" dirty="0" smtClean="0">
                <a:solidFill>
                  <a:srgbClr val="E51B3D"/>
                </a:solidFill>
              </a:rPr>
              <a:t>Two years ring/beam-line construction</a:t>
            </a:r>
          </a:p>
          <a:p>
            <a:r>
              <a:rPr lang="en-US" dirty="0" smtClean="0">
                <a:solidFill>
                  <a:srgbClr val="E51B3D"/>
                </a:solidFill>
              </a:rPr>
              <a:t>Two years installation</a:t>
            </a:r>
          </a:p>
          <a:p>
            <a:r>
              <a:rPr lang="en-US" dirty="0" smtClean="0">
                <a:solidFill>
                  <a:srgbClr val="3366FF"/>
                </a:solidFill>
              </a:rPr>
              <a:t>One year “string test”</a:t>
            </a:r>
          </a:p>
          <a:p>
            <a:endParaRPr lang="en-US" dirty="0" smtClean="0">
              <a:solidFill>
                <a:srgbClr val="E51B3D"/>
              </a:solidFill>
            </a:endParaRPr>
          </a:p>
          <a:p>
            <a:pPr>
              <a:buFontTx/>
              <a:buNone/>
            </a:pPr>
            <a:r>
              <a:rPr lang="en-US" dirty="0" smtClean="0">
                <a:solidFill>
                  <a:srgbClr val="E51B3D"/>
                </a:solidFill>
              </a:rPr>
              <a:t> </a:t>
            </a:r>
            <a:endParaRPr lang="en-US" dirty="0" smtClean="0">
              <a:solidFill>
                <a:srgbClr val="009900"/>
              </a:solidFill>
            </a:endParaRPr>
          </a:p>
        </p:txBody>
      </p:sp>
      <p:sp>
        <p:nvSpPr>
          <p:cNvPr id="108548" name="Line 4"/>
          <p:cNvSpPr>
            <a:spLocks noChangeShapeType="1"/>
          </p:cNvSpPr>
          <p:nvPr/>
        </p:nvSpPr>
        <p:spPr bwMode="auto">
          <a:xfrm>
            <a:off x="295275" y="1254125"/>
            <a:ext cx="8039100" cy="0"/>
          </a:xfrm>
          <a:prstGeom prst="line">
            <a:avLst/>
          </a:prstGeom>
          <a:noFill/>
          <a:ln w="28575">
            <a:solidFill>
              <a:srgbClr val="0033CC"/>
            </a:solidFill>
            <a:round/>
            <a:headEnd/>
            <a:tailEnd/>
          </a:ln>
        </p:spPr>
        <p:txBody>
          <a:bodyPr/>
          <a:lstStyle/>
          <a:p>
            <a:endParaRPr lang="en-US"/>
          </a:p>
        </p:txBody>
      </p:sp>
      <p:grpSp>
        <p:nvGrpSpPr>
          <p:cNvPr id="2" name="Group 24"/>
          <p:cNvGrpSpPr/>
          <p:nvPr/>
        </p:nvGrpSpPr>
        <p:grpSpPr>
          <a:xfrm>
            <a:off x="774700" y="1254125"/>
            <a:ext cx="7632700" cy="1654175"/>
            <a:chOff x="774700" y="1254125"/>
            <a:chExt cx="7632700" cy="1654175"/>
          </a:xfrm>
        </p:grpSpPr>
        <p:sp>
          <p:nvSpPr>
            <p:cNvPr id="108549" name="Text Box 5"/>
            <p:cNvSpPr txBox="1">
              <a:spLocks noChangeArrowheads="1"/>
            </p:cNvSpPr>
            <p:nvPr/>
          </p:nvSpPr>
          <p:spPr bwMode="auto">
            <a:xfrm>
              <a:off x="774700"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12</a:t>
              </a:r>
              <a:endParaRPr lang="en-US" sz="2400" b="1" dirty="0">
                <a:solidFill>
                  <a:srgbClr val="000099"/>
                </a:solidFill>
                <a:latin typeface="Times New Roman" charset="0"/>
              </a:endParaRPr>
            </a:p>
          </p:txBody>
        </p:sp>
        <p:sp>
          <p:nvSpPr>
            <p:cNvPr id="108550" name="Text Box 7"/>
            <p:cNvSpPr txBox="1">
              <a:spLocks noChangeArrowheads="1"/>
            </p:cNvSpPr>
            <p:nvPr/>
          </p:nvSpPr>
          <p:spPr bwMode="auto">
            <a:xfrm>
              <a:off x="1565275"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13</a:t>
              </a:r>
              <a:endParaRPr lang="en-US" sz="2400" b="1" dirty="0">
                <a:solidFill>
                  <a:srgbClr val="000099"/>
                </a:solidFill>
                <a:latin typeface="Times New Roman" charset="0"/>
              </a:endParaRPr>
            </a:p>
          </p:txBody>
        </p:sp>
        <p:sp>
          <p:nvSpPr>
            <p:cNvPr id="108551" name="Text Box 8"/>
            <p:cNvSpPr txBox="1">
              <a:spLocks noChangeArrowheads="1"/>
            </p:cNvSpPr>
            <p:nvPr/>
          </p:nvSpPr>
          <p:spPr bwMode="auto">
            <a:xfrm>
              <a:off x="2346325"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14</a:t>
              </a:r>
              <a:endParaRPr lang="en-US" sz="2400" b="1" dirty="0">
                <a:solidFill>
                  <a:srgbClr val="000099"/>
                </a:solidFill>
                <a:latin typeface="Times New Roman" charset="0"/>
              </a:endParaRPr>
            </a:p>
          </p:txBody>
        </p:sp>
        <p:sp>
          <p:nvSpPr>
            <p:cNvPr id="108552" name="Text Box 9"/>
            <p:cNvSpPr txBox="1">
              <a:spLocks noChangeArrowheads="1"/>
            </p:cNvSpPr>
            <p:nvPr/>
          </p:nvSpPr>
          <p:spPr bwMode="auto">
            <a:xfrm>
              <a:off x="3146425" y="1273175"/>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15</a:t>
              </a:r>
              <a:endParaRPr lang="en-US" sz="2400" b="1" dirty="0">
                <a:solidFill>
                  <a:srgbClr val="000099"/>
                </a:solidFill>
                <a:latin typeface="Times New Roman" charset="0"/>
              </a:endParaRPr>
            </a:p>
          </p:txBody>
        </p:sp>
        <p:sp>
          <p:nvSpPr>
            <p:cNvPr id="108553" name="Text Box 10"/>
            <p:cNvSpPr txBox="1">
              <a:spLocks noChangeArrowheads="1"/>
            </p:cNvSpPr>
            <p:nvPr/>
          </p:nvSpPr>
          <p:spPr bwMode="auto">
            <a:xfrm>
              <a:off x="3917950"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16</a:t>
              </a:r>
              <a:endParaRPr lang="en-US" sz="2400" b="1" dirty="0">
                <a:solidFill>
                  <a:srgbClr val="000099"/>
                </a:solidFill>
                <a:latin typeface="Times New Roman" charset="0"/>
              </a:endParaRPr>
            </a:p>
          </p:txBody>
        </p:sp>
        <p:sp>
          <p:nvSpPr>
            <p:cNvPr id="108554" name="Text Box 11"/>
            <p:cNvSpPr txBox="1">
              <a:spLocks noChangeArrowheads="1"/>
            </p:cNvSpPr>
            <p:nvPr/>
          </p:nvSpPr>
          <p:spPr bwMode="auto">
            <a:xfrm>
              <a:off x="4613275"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17</a:t>
              </a:r>
              <a:endParaRPr lang="en-US" sz="2400" b="1" dirty="0">
                <a:solidFill>
                  <a:srgbClr val="000099"/>
                </a:solidFill>
                <a:latin typeface="Times New Roman" charset="0"/>
              </a:endParaRPr>
            </a:p>
          </p:txBody>
        </p:sp>
        <p:sp>
          <p:nvSpPr>
            <p:cNvPr id="108555" name="Text Box 12"/>
            <p:cNvSpPr txBox="1">
              <a:spLocks noChangeArrowheads="1"/>
            </p:cNvSpPr>
            <p:nvPr/>
          </p:nvSpPr>
          <p:spPr bwMode="auto">
            <a:xfrm>
              <a:off x="5346700" y="1273175"/>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18</a:t>
              </a:r>
              <a:endParaRPr lang="en-US" sz="2400" b="1" dirty="0">
                <a:solidFill>
                  <a:srgbClr val="000099"/>
                </a:solidFill>
                <a:latin typeface="Times New Roman" charset="0"/>
              </a:endParaRPr>
            </a:p>
          </p:txBody>
        </p:sp>
        <p:sp>
          <p:nvSpPr>
            <p:cNvPr id="108556" name="Text Box 13"/>
            <p:cNvSpPr txBox="1">
              <a:spLocks noChangeArrowheads="1"/>
            </p:cNvSpPr>
            <p:nvPr/>
          </p:nvSpPr>
          <p:spPr bwMode="auto">
            <a:xfrm>
              <a:off x="6108700"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19</a:t>
              </a:r>
              <a:endParaRPr lang="en-US" sz="2400" b="1" dirty="0">
                <a:solidFill>
                  <a:srgbClr val="000099"/>
                </a:solidFill>
                <a:latin typeface="Times New Roman" charset="0"/>
              </a:endParaRPr>
            </a:p>
          </p:txBody>
        </p:sp>
        <p:sp>
          <p:nvSpPr>
            <p:cNvPr id="108557" name="Text Box 14"/>
            <p:cNvSpPr txBox="1">
              <a:spLocks noChangeArrowheads="1"/>
            </p:cNvSpPr>
            <p:nvPr/>
          </p:nvSpPr>
          <p:spPr bwMode="auto">
            <a:xfrm>
              <a:off x="6908800"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20</a:t>
              </a:r>
              <a:endParaRPr lang="en-US" sz="2400" b="1" dirty="0">
                <a:solidFill>
                  <a:srgbClr val="000099"/>
                </a:solidFill>
                <a:latin typeface="Times New Roman" charset="0"/>
              </a:endParaRPr>
            </a:p>
          </p:txBody>
        </p:sp>
        <p:sp>
          <p:nvSpPr>
            <p:cNvPr id="108558" name="Text Box 15"/>
            <p:cNvSpPr txBox="1">
              <a:spLocks noChangeArrowheads="1"/>
            </p:cNvSpPr>
            <p:nvPr/>
          </p:nvSpPr>
          <p:spPr bwMode="auto">
            <a:xfrm>
              <a:off x="7699375" y="1282700"/>
              <a:ext cx="492443" cy="461665"/>
            </a:xfrm>
            <a:prstGeom prst="rect">
              <a:avLst/>
            </a:prstGeom>
            <a:noFill/>
            <a:ln w="9525">
              <a:noFill/>
              <a:miter lim="800000"/>
              <a:headEnd/>
              <a:tailEnd/>
            </a:ln>
          </p:spPr>
          <p:txBody>
            <a:bodyPr wrap="none">
              <a:spAutoFit/>
            </a:bodyPr>
            <a:lstStyle/>
            <a:p>
              <a:pPr eaLnBrk="0" hangingPunct="0"/>
              <a:r>
                <a:rPr lang="en-US" sz="2400" b="1" dirty="0" smtClean="0">
                  <a:solidFill>
                    <a:srgbClr val="000099"/>
                  </a:solidFill>
                  <a:latin typeface="Times New Roman" charset="0"/>
                </a:rPr>
                <a:t>21</a:t>
              </a:r>
              <a:endParaRPr lang="en-US" sz="2400" b="1" dirty="0">
                <a:solidFill>
                  <a:srgbClr val="000099"/>
                </a:solidFill>
                <a:latin typeface="Times New Roman" charset="0"/>
              </a:endParaRPr>
            </a:p>
          </p:txBody>
        </p:sp>
        <p:sp>
          <p:nvSpPr>
            <p:cNvPr id="108559" name="Line 16"/>
            <p:cNvSpPr>
              <a:spLocks noChangeShapeType="1"/>
            </p:cNvSpPr>
            <p:nvPr/>
          </p:nvSpPr>
          <p:spPr bwMode="auto">
            <a:xfrm>
              <a:off x="5857875" y="1254125"/>
              <a:ext cx="2549525" cy="3175"/>
            </a:xfrm>
            <a:prstGeom prst="line">
              <a:avLst/>
            </a:prstGeom>
            <a:noFill/>
            <a:ln w="38100">
              <a:solidFill>
                <a:srgbClr val="FF3300"/>
              </a:solidFill>
              <a:round/>
              <a:headEnd/>
              <a:tailEnd/>
            </a:ln>
          </p:spPr>
          <p:txBody>
            <a:bodyPr/>
            <a:lstStyle/>
            <a:p>
              <a:endParaRPr lang="en-US"/>
            </a:p>
          </p:txBody>
        </p:sp>
        <p:cxnSp>
          <p:nvCxnSpPr>
            <p:cNvPr id="18" name="Straight Arrow Connector 17"/>
            <p:cNvCxnSpPr/>
            <p:nvPr/>
          </p:nvCxnSpPr>
          <p:spPr>
            <a:xfrm rot="5400000" flipH="1" flipV="1">
              <a:off x="5614988" y="1573212"/>
              <a:ext cx="584200" cy="9525"/>
            </a:xfrm>
            <a:prstGeom prst="straightConnector1">
              <a:avLst/>
            </a:prstGeom>
            <a:ln w="28575"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1" name="Right Arrow 20"/>
            <p:cNvSpPr>
              <a:spLocks noChangeArrowheads="1"/>
            </p:cNvSpPr>
            <p:nvPr/>
          </p:nvSpPr>
          <p:spPr bwMode="auto">
            <a:xfrm>
              <a:off x="2692400" y="2032000"/>
              <a:ext cx="876300" cy="457200"/>
            </a:xfrm>
            <a:prstGeom prst="rightArrow">
              <a:avLst>
                <a:gd name="adj1" fmla="val 50000"/>
                <a:gd name="adj2" fmla="val 50002"/>
              </a:avLst>
            </a:prstGeom>
            <a:solidFill>
              <a:srgbClr val="008000"/>
            </a:solidFill>
            <a:ln w="9525">
              <a:solidFill>
                <a:srgbClr val="008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Right Arrow 21"/>
            <p:cNvSpPr>
              <a:spLocks noChangeArrowheads="1"/>
            </p:cNvSpPr>
            <p:nvPr/>
          </p:nvSpPr>
          <p:spPr bwMode="auto">
            <a:xfrm>
              <a:off x="3568700" y="2006600"/>
              <a:ext cx="1333500" cy="457200"/>
            </a:xfrm>
            <a:prstGeom prst="rightArrow">
              <a:avLst>
                <a:gd name="adj1" fmla="val 50000"/>
                <a:gd name="adj2" fmla="val 50002"/>
              </a:avLst>
            </a:prstGeom>
            <a:solidFill>
              <a:srgbClr val="E51B3D"/>
            </a:solidFill>
            <a:ln w="9525">
              <a:solidFill>
                <a:srgbClr val="E51B3D"/>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Right Arrow 22"/>
            <p:cNvSpPr>
              <a:spLocks noChangeArrowheads="1"/>
            </p:cNvSpPr>
            <p:nvPr/>
          </p:nvSpPr>
          <p:spPr bwMode="auto">
            <a:xfrm>
              <a:off x="4470400" y="2451100"/>
              <a:ext cx="1333500" cy="457200"/>
            </a:xfrm>
            <a:prstGeom prst="rightArrow">
              <a:avLst>
                <a:gd name="adj1" fmla="val 50000"/>
                <a:gd name="adj2" fmla="val 50002"/>
              </a:avLst>
            </a:prstGeom>
            <a:solidFill>
              <a:srgbClr val="E51B3D"/>
            </a:solidFill>
            <a:ln w="9525">
              <a:solidFill>
                <a:srgbClr val="E51B3D"/>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Right Arrow 23"/>
            <p:cNvSpPr/>
            <p:nvPr/>
          </p:nvSpPr>
          <p:spPr>
            <a:xfrm>
              <a:off x="3403600" y="1549400"/>
              <a:ext cx="876300" cy="457200"/>
            </a:xfrm>
            <a:prstGeom prst="rightArrow">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ight Arrow 19"/>
            <p:cNvSpPr>
              <a:spLocks noChangeArrowheads="1"/>
            </p:cNvSpPr>
            <p:nvPr/>
          </p:nvSpPr>
          <p:spPr bwMode="auto">
            <a:xfrm>
              <a:off x="1854200" y="1549400"/>
              <a:ext cx="1701800" cy="457200"/>
            </a:xfrm>
            <a:prstGeom prst="rightArrow">
              <a:avLst>
                <a:gd name="adj1" fmla="val 50000"/>
                <a:gd name="adj2" fmla="val 49992"/>
              </a:avLst>
            </a:prstGeom>
            <a:solidFill>
              <a:srgbClr val="000099"/>
            </a:solidFill>
            <a:ln w="9525">
              <a:solidFill>
                <a:srgbClr val="00009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7600"/>
          </a:xfrm>
        </p:spPr>
        <p:txBody>
          <a:bodyPr/>
          <a:lstStyle/>
          <a:p>
            <a:r>
              <a:rPr lang="en-US" dirty="0" smtClean="0"/>
              <a:t>Staging the experiment</a:t>
            </a:r>
            <a:endParaRPr lang="en-US" dirty="0"/>
          </a:p>
        </p:txBody>
      </p:sp>
      <p:sp>
        <p:nvSpPr>
          <p:cNvPr id="3" name="Content Placeholder 2"/>
          <p:cNvSpPr>
            <a:spLocks noGrp="1"/>
          </p:cNvSpPr>
          <p:nvPr>
            <p:ph idx="1"/>
          </p:nvPr>
        </p:nvSpPr>
        <p:spPr>
          <a:xfrm>
            <a:off x="0" y="1168400"/>
            <a:ext cx="9144000" cy="5689600"/>
          </a:xfrm>
        </p:spPr>
        <p:txBody>
          <a:bodyPr/>
          <a:lstStyle/>
          <a:p>
            <a:r>
              <a:rPr lang="en-US" dirty="0" smtClean="0">
                <a:solidFill>
                  <a:srgbClr val="0000FF"/>
                </a:solidFill>
              </a:rPr>
              <a:t>Proton Intensity 10</a:t>
            </a:r>
            <a:r>
              <a:rPr lang="en-US" baseline="30000" dirty="0" smtClean="0">
                <a:solidFill>
                  <a:srgbClr val="0000FF"/>
                </a:solidFill>
              </a:rPr>
              <a:t>8-9</a:t>
            </a:r>
            <a:r>
              <a:rPr lang="en-US" dirty="0" smtClean="0">
                <a:solidFill>
                  <a:srgbClr val="0000FF"/>
                </a:solidFill>
              </a:rPr>
              <a:t> / storage; sensitivity: &lt;10</a:t>
            </a:r>
            <a:r>
              <a:rPr lang="en-US" baseline="30000" dirty="0" smtClean="0">
                <a:solidFill>
                  <a:srgbClr val="0000FF"/>
                </a:solidFill>
              </a:rPr>
              <a:t>-27</a:t>
            </a:r>
            <a:r>
              <a:rPr lang="en-US" i="1" dirty="0" smtClean="0">
                <a:solidFill>
                  <a:srgbClr val="0000FF"/>
                </a:solidFill>
              </a:rPr>
              <a:t>e</a:t>
            </a:r>
            <a:r>
              <a:rPr lang="en-US" sz="2000" dirty="0" smtClean="0">
                <a:solidFill>
                  <a:srgbClr val="0000FF"/>
                </a:solidFill>
                <a:latin typeface="Wingdings"/>
                <a:ea typeface="Wingdings"/>
                <a:cs typeface="Wingdings"/>
              </a:rPr>
              <a:t></a:t>
            </a:r>
            <a:r>
              <a:rPr lang="en-US" dirty="0" smtClean="0">
                <a:solidFill>
                  <a:srgbClr val="0000FF"/>
                </a:solidFill>
              </a:rPr>
              <a:t>cm.  Beam intensity and specs relaxed</a:t>
            </a:r>
          </a:p>
          <a:p>
            <a:endParaRPr lang="en-US" dirty="0" smtClean="0">
              <a:solidFill>
                <a:srgbClr val="0000FF"/>
              </a:solidFill>
            </a:endParaRPr>
          </a:p>
          <a:p>
            <a:r>
              <a:rPr lang="en-US" dirty="0" smtClean="0">
                <a:solidFill>
                  <a:srgbClr val="FF0000"/>
                </a:solidFill>
              </a:rPr>
              <a:t>Proton Intensity 4x10</a:t>
            </a:r>
            <a:r>
              <a:rPr lang="en-US" baseline="30000" dirty="0" smtClean="0">
                <a:solidFill>
                  <a:srgbClr val="FF0000"/>
                </a:solidFill>
              </a:rPr>
              <a:t>10</a:t>
            </a:r>
            <a:r>
              <a:rPr lang="en-US" dirty="0" smtClean="0">
                <a:solidFill>
                  <a:srgbClr val="FF0000"/>
                </a:solidFill>
              </a:rPr>
              <a:t> / storage; sensitivity: 10</a:t>
            </a:r>
            <a:r>
              <a:rPr lang="en-US" baseline="30000" dirty="0" smtClean="0">
                <a:solidFill>
                  <a:srgbClr val="FF0000"/>
                </a:solidFill>
              </a:rPr>
              <a:t>-29</a:t>
            </a:r>
            <a:r>
              <a:rPr lang="en-US" i="1" dirty="0" smtClean="0">
                <a:solidFill>
                  <a:srgbClr val="FF0000"/>
                </a:solidFill>
              </a:rPr>
              <a:t>e</a:t>
            </a:r>
            <a:r>
              <a:rPr lang="en-US" sz="2000" dirty="0" smtClean="0">
                <a:solidFill>
                  <a:srgbClr val="FF0000"/>
                </a:solidFill>
                <a:latin typeface="Wingdings"/>
                <a:ea typeface="Wingdings"/>
                <a:cs typeface="Wingdings"/>
              </a:rPr>
              <a:t></a:t>
            </a:r>
            <a:r>
              <a:rPr lang="en-US" dirty="0" smtClean="0">
                <a:solidFill>
                  <a:srgbClr val="FF0000"/>
                </a:solidFill>
              </a:rPr>
              <a:t>cm</a:t>
            </a:r>
          </a:p>
          <a:p>
            <a:endParaRPr lang="en-US" dirty="0" smtClean="0">
              <a:solidFill>
                <a:srgbClr val="0000FF"/>
              </a:solidFill>
            </a:endParaRPr>
          </a:p>
          <a:p>
            <a:r>
              <a:rPr lang="en-US" dirty="0" smtClean="0">
                <a:solidFill>
                  <a:srgbClr val="008000"/>
                </a:solidFill>
              </a:rPr>
              <a:t>Stochastic cooling (mixing </a:t>
            </a:r>
            <a:r>
              <a:rPr lang="en-US" dirty="0" err="1" smtClean="0">
                <a:solidFill>
                  <a:srgbClr val="008000"/>
                </a:solidFill>
                <a:sym typeface="Wingdings"/>
              </a:rPr>
              <a:t></a:t>
            </a:r>
            <a:r>
              <a:rPr lang="en-US" dirty="0" smtClean="0">
                <a:solidFill>
                  <a:srgbClr val="008000"/>
                </a:solidFill>
                <a:sym typeface="Wingdings"/>
              </a:rPr>
              <a:t> large SCT);</a:t>
            </a:r>
            <a:r>
              <a:rPr lang="en-US" dirty="0" smtClean="0">
                <a:solidFill>
                  <a:srgbClr val="008000"/>
                </a:solidFill>
              </a:rPr>
              <a:t> 4x10</a:t>
            </a:r>
            <a:r>
              <a:rPr lang="en-US" baseline="30000" dirty="0" smtClean="0">
                <a:solidFill>
                  <a:srgbClr val="008000"/>
                </a:solidFill>
              </a:rPr>
              <a:t>10</a:t>
            </a:r>
            <a:r>
              <a:rPr lang="en-US" dirty="0" smtClean="0">
                <a:solidFill>
                  <a:srgbClr val="008000"/>
                </a:solidFill>
              </a:rPr>
              <a:t> / storage; sensitivity: 10</a:t>
            </a:r>
            <a:r>
              <a:rPr lang="en-US" baseline="30000" dirty="0" smtClean="0">
                <a:solidFill>
                  <a:srgbClr val="008000"/>
                </a:solidFill>
              </a:rPr>
              <a:t>-30</a:t>
            </a:r>
            <a:r>
              <a:rPr lang="en-US" i="1" dirty="0" smtClean="0">
                <a:solidFill>
                  <a:srgbClr val="008000"/>
                </a:solidFill>
              </a:rPr>
              <a:t>e</a:t>
            </a:r>
            <a:r>
              <a:rPr lang="en-US" sz="2000" dirty="0" smtClean="0">
                <a:solidFill>
                  <a:srgbClr val="008000"/>
                </a:solidFill>
                <a:latin typeface="Wingdings"/>
                <a:ea typeface="Wingdings"/>
                <a:cs typeface="Wingdings"/>
              </a:rPr>
              <a:t></a:t>
            </a:r>
            <a:r>
              <a:rPr lang="en-US" dirty="0" smtClean="0">
                <a:solidFill>
                  <a:srgbClr val="008000"/>
                </a:solidFill>
              </a:rPr>
              <a:t>cm.  </a:t>
            </a:r>
          </a:p>
          <a:p>
            <a:endParaRPr lang="en-US" dirty="0" smtClean="0">
              <a:solidFill>
                <a:srgbClr val="0000FF"/>
              </a:solidFill>
            </a:endParaRPr>
          </a:p>
          <a:p>
            <a:endParaRPr lang="en-US" dirty="0" smtClean="0">
              <a:solidFill>
                <a:srgbClr val="0000FF"/>
              </a:solidFill>
            </a:endParaRPr>
          </a:p>
          <a:p>
            <a:endParaRPr lang="en-US" dirty="0" smtClean="0">
              <a:solidFill>
                <a:srgbClr val="0000FF"/>
              </a:solidFill>
            </a:endParaRPr>
          </a:p>
          <a:p>
            <a:pPr>
              <a:buNone/>
            </a:pPr>
            <a:endParaRPr lang="en-US" dirty="0">
              <a:solidFill>
                <a:srgbClr val="0000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74675" y="0"/>
            <a:ext cx="7978775" cy="2127250"/>
          </a:xfrm>
        </p:spPr>
        <p:txBody>
          <a:bodyPr/>
          <a:lstStyle/>
          <a:p>
            <a:r>
              <a:rPr lang="en-US" sz="4000" dirty="0" smtClean="0">
                <a:solidFill>
                  <a:srgbClr val="009900"/>
                </a:solidFill>
                <a:ea typeface="ＭＳ Ｐゴシック" pitchFamily="34" charset="-128"/>
              </a:rPr>
              <a:t>Why does the world need a Storage Ring EDM experiment at the 10</a:t>
            </a:r>
            <a:r>
              <a:rPr lang="en-US" sz="4000" baseline="30000" dirty="0" smtClean="0">
                <a:solidFill>
                  <a:srgbClr val="009900"/>
                </a:solidFill>
                <a:ea typeface="ＭＳ Ｐゴシック" pitchFamily="34" charset="-128"/>
              </a:rPr>
              <a:t>-29</a:t>
            </a:r>
            <a:r>
              <a:rPr lang="en-US" sz="4000" dirty="0" smtClean="0">
                <a:solidFill>
                  <a:srgbClr val="009900"/>
                </a:solidFill>
                <a:ea typeface="ＭＳ Ｐゴシック" pitchFamily="34" charset="-128"/>
              </a:rPr>
              <a:t> </a:t>
            </a:r>
            <a:r>
              <a:rPr lang="en-US" sz="4000" dirty="0" err="1" smtClean="0">
                <a:solidFill>
                  <a:srgbClr val="009900"/>
                </a:solidFill>
                <a:ea typeface="ＭＳ Ｐゴシック" pitchFamily="34" charset="-128"/>
              </a:rPr>
              <a:t>e</a:t>
            </a:r>
            <a:r>
              <a:rPr lang="en-US" sz="4000" dirty="0" smtClean="0">
                <a:solidFill>
                  <a:srgbClr val="009900"/>
                </a:solidFill>
                <a:ea typeface="ＭＳ Ｐゴシック" pitchFamily="34" charset="-128"/>
              </a:rPr>
              <a:t>-cm level ?</a:t>
            </a:r>
          </a:p>
        </p:txBody>
      </p:sp>
      <p:sp>
        <p:nvSpPr>
          <p:cNvPr id="71683" name="Rectangle 3"/>
          <p:cNvSpPr>
            <a:spLocks noGrp="1" noChangeArrowheads="1"/>
          </p:cNvSpPr>
          <p:nvPr>
            <p:ph type="body" idx="4294967295"/>
          </p:nvPr>
        </p:nvSpPr>
        <p:spPr>
          <a:xfrm>
            <a:off x="169863" y="2724150"/>
            <a:ext cx="8974137" cy="3932238"/>
          </a:xfrm>
        </p:spPr>
        <p:txBody>
          <a:bodyPr/>
          <a:lstStyle/>
          <a:p>
            <a:pPr marL="609600" indent="-609600">
              <a:lnSpc>
                <a:spcPct val="90000"/>
              </a:lnSpc>
              <a:buFontTx/>
              <a:buAutoNum type="arabicPeriod"/>
            </a:pPr>
            <a:r>
              <a:rPr lang="en-US" dirty="0" smtClean="0">
                <a:solidFill>
                  <a:srgbClr val="FF0000"/>
                </a:solidFill>
                <a:ea typeface="ＭＳ Ｐゴシック" pitchFamily="34" charset="-128"/>
              </a:rPr>
              <a:t>The </a:t>
            </a:r>
            <a:r>
              <a:rPr lang="en-US" dirty="0" smtClean="0">
                <a:solidFill>
                  <a:srgbClr val="000099"/>
                </a:solidFill>
                <a:ea typeface="ＭＳ Ｐゴシック" pitchFamily="34" charset="-128"/>
              </a:rPr>
              <a:t>proton,</a:t>
            </a:r>
            <a:r>
              <a:rPr lang="en-US" dirty="0" smtClean="0">
                <a:solidFill>
                  <a:srgbClr val="FF0000"/>
                </a:solidFill>
                <a:ea typeface="ＭＳ Ｐゴシック" pitchFamily="34" charset="-128"/>
              </a:rPr>
              <a:t> </a:t>
            </a:r>
            <a:r>
              <a:rPr lang="en-US" dirty="0" smtClean="0">
                <a:solidFill>
                  <a:srgbClr val="000099"/>
                </a:solidFill>
                <a:ea typeface="ＭＳ Ｐゴシック" pitchFamily="34" charset="-128"/>
              </a:rPr>
              <a:t>deuteron </a:t>
            </a:r>
            <a:r>
              <a:rPr lang="en-US" dirty="0" smtClean="0">
                <a:solidFill>
                  <a:srgbClr val="FF0000"/>
                </a:solidFill>
                <a:ea typeface="ＭＳ Ｐゴシック" pitchFamily="34" charset="-128"/>
              </a:rPr>
              <a:t>and </a:t>
            </a:r>
            <a:r>
              <a:rPr lang="en-US" dirty="0" smtClean="0">
                <a:solidFill>
                  <a:srgbClr val="000099"/>
                </a:solidFill>
                <a:ea typeface="ＭＳ Ｐゴシック" pitchFamily="34" charset="-128"/>
              </a:rPr>
              <a:t>neutron</a:t>
            </a:r>
            <a:r>
              <a:rPr lang="en-US" dirty="0" smtClean="0">
                <a:solidFill>
                  <a:srgbClr val="FF0000"/>
                </a:solidFill>
                <a:ea typeface="ＭＳ Ｐゴシック" pitchFamily="34" charset="-128"/>
              </a:rPr>
              <a:t> combined can pin-down the CP-violating source should a non-zero EDM value is discovered.   Critical: they can differentiate between a theta-QCD source and beyond the SM.</a:t>
            </a:r>
          </a:p>
          <a:p>
            <a:pPr marL="609600" indent="-609600">
              <a:lnSpc>
                <a:spcPct val="90000"/>
              </a:lnSpc>
              <a:buFontTx/>
              <a:buAutoNum type="arabicPeriod"/>
            </a:pPr>
            <a:r>
              <a:rPr lang="en-US" dirty="0" smtClean="0">
                <a:solidFill>
                  <a:srgbClr val="009900"/>
                </a:solidFill>
                <a:ea typeface="ＭＳ Ｐゴシック" pitchFamily="34" charset="-128"/>
              </a:rPr>
              <a:t>The proton and deuteron provide a path to the next </a:t>
            </a:r>
            <a:r>
              <a:rPr lang="en-US" dirty="0" err="1" smtClean="0">
                <a:solidFill>
                  <a:srgbClr val="009900"/>
                </a:solidFill>
                <a:ea typeface="ＭＳ Ｐゴシック" pitchFamily="34" charset="-128"/>
              </a:rPr>
              <a:t>order(s</a:t>
            </a:r>
            <a:r>
              <a:rPr lang="en-US" dirty="0" smtClean="0">
                <a:solidFill>
                  <a:srgbClr val="009900"/>
                </a:solidFill>
                <a:ea typeface="ＭＳ Ｐゴシック" pitchFamily="34" charset="-128"/>
              </a:rPr>
              <a:t>) of sensitivity.</a:t>
            </a:r>
          </a:p>
        </p:txBody>
      </p:sp>
      <p:sp>
        <p:nvSpPr>
          <p:cNvPr id="17412" name="Footer Placeholder 3"/>
          <p:cNvSpPr txBox="1">
            <a:spLocks noGrp="1"/>
          </p:cNvSpPr>
          <p:nvPr/>
        </p:nvSpPr>
        <p:spPr bwMode="auto">
          <a:xfrm>
            <a:off x="3228975" y="6372225"/>
            <a:ext cx="3038475" cy="333375"/>
          </a:xfrm>
          <a:prstGeom prst="rect">
            <a:avLst/>
          </a:prstGeom>
          <a:noFill/>
          <a:ln w="9525">
            <a:noFill/>
            <a:miter lim="800000"/>
            <a:headEnd/>
            <a:tailEnd/>
          </a:ln>
        </p:spPr>
        <p:txBody>
          <a:bodyPr/>
          <a:lstStyle/>
          <a:p>
            <a:pPr algn="ctr" eaLnBrk="0" hangingPunct="0"/>
            <a:r>
              <a:rPr lang="en-US" sz="1400">
                <a:solidFill>
                  <a:srgbClr val="000099"/>
                </a:solidFill>
                <a:latin typeface="Times New Roman" pitchFamily="18" charset="0"/>
              </a:rPr>
              <a:t>Yannis Semertzidis, BNL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72000"/>
          </a:blip>
          <a:stretch>
            <a:fillRect/>
          </a:stretch>
        </p:blipFill>
        <p:spPr>
          <a:xfrm>
            <a:off x="3740152" y="2768601"/>
            <a:ext cx="5403848" cy="4089399"/>
          </a:xfrm>
          <a:prstGeom prst="rect">
            <a:avLst/>
          </a:prstGeom>
        </p:spPr>
      </p:pic>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a:xfrm>
            <a:off x="457200" y="1600200"/>
            <a:ext cx="8521700" cy="5257800"/>
          </a:xfrm>
        </p:spPr>
        <p:txBody>
          <a:bodyPr/>
          <a:lstStyle/>
          <a:p>
            <a:r>
              <a:rPr lang="en-US" dirty="0" smtClean="0">
                <a:solidFill>
                  <a:srgbClr val="0000FF"/>
                </a:solidFill>
              </a:rPr>
              <a:t>BNL proposal to NP DOE November 2011</a:t>
            </a:r>
          </a:p>
          <a:p>
            <a:endParaRPr lang="en-US" dirty="0" smtClean="0">
              <a:solidFill>
                <a:srgbClr val="0000FF"/>
              </a:solidFill>
            </a:endParaRPr>
          </a:p>
          <a:p>
            <a:r>
              <a:rPr lang="en-US" dirty="0" smtClean="0">
                <a:solidFill>
                  <a:srgbClr val="0000FF"/>
                </a:solidFill>
              </a:rPr>
              <a:t>FNAL: Expression of Interest presentation at PAC in October 15.  DOE, HEP effort.  Submit a proposal to FNAL in FY2014.</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500063"/>
          </a:xfrm>
        </p:spPr>
        <p:txBody>
          <a:bodyPr/>
          <a:lstStyle/>
          <a:p>
            <a:r>
              <a:rPr lang="en-US" u="sng" smtClean="0">
                <a:solidFill>
                  <a:srgbClr val="FF0000"/>
                </a:solidFill>
              </a:rPr>
              <a:t>S</a:t>
            </a:r>
            <a:r>
              <a:rPr lang="en-US" u="sng" smtClean="0">
                <a:solidFill>
                  <a:srgbClr val="000099"/>
                </a:solidFill>
              </a:rPr>
              <a:t>torage</a:t>
            </a:r>
            <a:r>
              <a:rPr lang="en-US" u="sng" smtClean="0">
                <a:solidFill>
                  <a:srgbClr val="FF0000"/>
                </a:solidFill>
              </a:rPr>
              <a:t> R</a:t>
            </a:r>
            <a:r>
              <a:rPr lang="en-US" u="sng" smtClean="0">
                <a:solidFill>
                  <a:srgbClr val="000099"/>
                </a:solidFill>
              </a:rPr>
              <a:t>ing</a:t>
            </a:r>
            <a:r>
              <a:rPr lang="en-US" u="sng" smtClean="0">
                <a:solidFill>
                  <a:srgbClr val="FF0000"/>
                </a:solidFill>
              </a:rPr>
              <a:t> E</a:t>
            </a:r>
            <a:r>
              <a:rPr lang="en-US" u="sng" smtClean="0">
                <a:solidFill>
                  <a:srgbClr val="000099"/>
                </a:solidFill>
              </a:rPr>
              <a:t>DM</a:t>
            </a:r>
            <a:r>
              <a:rPr lang="en-US" u="sng" smtClean="0">
                <a:solidFill>
                  <a:srgbClr val="FF0000"/>
                </a:solidFill>
              </a:rPr>
              <a:t> C</a:t>
            </a:r>
            <a:r>
              <a:rPr lang="en-US" u="sng" smtClean="0">
                <a:solidFill>
                  <a:srgbClr val="000099"/>
                </a:solidFill>
              </a:rPr>
              <a:t>ollaboration</a:t>
            </a:r>
            <a:r>
              <a:rPr lang="en-US" u="sng" smtClean="0">
                <a:solidFill>
                  <a:srgbClr val="FF0000"/>
                </a:solidFill>
              </a:rPr>
              <a:t> </a:t>
            </a:r>
          </a:p>
        </p:txBody>
      </p:sp>
      <p:sp>
        <p:nvSpPr>
          <p:cNvPr id="30723" name="Content Placeholder 6"/>
          <p:cNvSpPr>
            <a:spLocks noGrp="1"/>
          </p:cNvSpPr>
          <p:nvPr>
            <p:ph idx="1"/>
          </p:nvPr>
        </p:nvSpPr>
        <p:spPr>
          <a:xfrm>
            <a:off x="1866900" y="477838"/>
            <a:ext cx="7277100" cy="6380162"/>
          </a:xfrm>
        </p:spPr>
        <p:txBody>
          <a:bodyPr/>
          <a:lstStyle/>
          <a:p>
            <a:r>
              <a:rPr lang="en-US" sz="1600" dirty="0" smtClean="0">
                <a:solidFill>
                  <a:srgbClr val="0000FF"/>
                </a:solidFill>
                <a:latin typeface="Times New Roman" pitchFamily="18" charset="0"/>
                <a:cs typeface="Times New Roman" pitchFamily="18" charset="0"/>
              </a:rPr>
              <a:t>Aristotle University of Thessaloniki, Thessaloniki/Greece</a:t>
            </a:r>
          </a:p>
          <a:p>
            <a:r>
              <a:rPr lang="en-US" sz="1600" dirty="0" smtClean="0">
                <a:solidFill>
                  <a:srgbClr val="0000FF"/>
                </a:solidFill>
                <a:latin typeface="Times New Roman" pitchFamily="18" charset="0"/>
                <a:cs typeface="Times New Roman" pitchFamily="18" charset="0"/>
              </a:rPr>
              <a:t>Research Inst. for Nuclear Problems, Belarusian State University, Minsk/Belarus</a:t>
            </a:r>
          </a:p>
          <a:p>
            <a:r>
              <a:rPr lang="en-US" sz="1600" dirty="0" smtClean="0">
                <a:solidFill>
                  <a:srgbClr val="0000FF"/>
                </a:solidFill>
                <a:latin typeface="Times New Roman" pitchFamily="18" charset="0"/>
                <a:cs typeface="Times New Roman" pitchFamily="18" charset="0"/>
              </a:rPr>
              <a:t>Brookhaven National Laboratory, Upton, NY/USA</a:t>
            </a:r>
          </a:p>
          <a:p>
            <a:r>
              <a:rPr lang="en-US" sz="1600" dirty="0" err="1" smtClean="0">
                <a:solidFill>
                  <a:srgbClr val="0000FF"/>
                </a:solidFill>
                <a:latin typeface="Times New Roman" pitchFamily="18" charset="0"/>
                <a:cs typeface="Times New Roman" pitchFamily="18" charset="0"/>
              </a:rPr>
              <a:t>Budker</a:t>
            </a:r>
            <a:r>
              <a:rPr lang="en-US" sz="1600" dirty="0" smtClean="0">
                <a:solidFill>
                  <a:srgbClr val="0000FF"/>
                </a:solidFill>
                <a:latin typeface="Times New Roman" pitchFamily="18" charset="0"/>
                <a:cs typeface="Times New Roman" pitchFamily="18" charset="0"/>
              </a:rPr>
              <a:t> Institute for Nuclear Physics, Novosibirsk/Russia</a:t>
            </a:r>
          </a:p>
          <a:p>
            <a:r>
              <a:rPr lang="en-US" sz="1600" dirty="0" smtClean="0">
                <a:solidFill>
                  <a:srgbClr val="0000FF"/>
                </a:solidFill>
                <a:latin typeface="Times New Roman" pitchFamily="18" charset="0"/>
                <a:cs typeface="Times New Roman" pitchFamily="18" charset="0"/>
              </a:rPr>
              <a:t>Royal Holloway, University of London, </a:t>
            </a:r>
            <a:r>
              <a:rPr lang="en-US" sz="1600" dirty="0" err="1" smtClean="0">
                <a:solidFill>
                  <a:srgbClr val="0000FF"/>
                </a:solidFill>
                <a:latin typeface="Times New Roman" pitchFamily="18" charset="0"/>
                <a:cs typeface="Times New Roman" pitchFamily="18" charset="0"/>
              </a:rPr>
              <a:t>Egham</a:t>
            </a:r>
            <a:r>
              <a:rPr lang="en-US" sz="1600" dirty="0" smtClean="0">
                <a:solidFill>
                  <a:srgbClr val="0000FF"/>
                </a:solidFill>
                <a:latin typeface="Times New Roman" pitchFamily="18" charset="0"/>
                <a:cs typeface="Times New Roman" pitchFamily="18" charset="0"/>
              </a:rPr>
              <a:t>, Surrey, UK</a:t>
            </a:r>
          </a:p>
          <a:p>
            <a:r>
              <a:rPr lang="en-US" sz="1600" dirty="0" smtClean="0">
                <a:solidFill>
                  <a:srgbClr val="0000FF"/>
                </a:solidFill>
                <a:latin typeface="Times New Roman" pitchFamily="18" charset="0"/>
                <a:cs typeface="Times New Roman" pitchFamily="18" charset="0"/>
              </a:rPr>
              <a:t>Cornell University, Ithaca, NY/USA</a:t>
            </a:r>
          </a:p>
          <a:p>
            <a:r>
              <a:rPr lang="en-US" sz="1600" dirty="0" err="1" smtClean="0">
                <a:solidFill>
                  <a:srgbClr val="0000FF"/>
                </a:solidFill>
                <a:latin typeface="Times New Roman" pitchFamily="18" charset="0"/>
                <a:cs typeface="Times New Roman" pitchFamily="18" charset="0"/>
              </a:rPr>
              <a:t>Institut</a:t>
            </a:r>
            <a:r>
              <a:rPr lang="en-US" sz="1600" dirty="0" smtClean="0">
                <a:solidFill>
                  <a:srgbClr val="0000FF"/>
                </a:solidFill>
                <a:latin typeface="Times New Roman" pitchFamily="18" charset="0"/>
                <a:cs typeface="Times New Roman" pitchFamily="18" charset="0"/>
              </a:rPr>
              <a:t> </a:t>
            </a:r>
            <a:r>
              <a:rPr lang="en-US" sz="1600" dirty="0" err="1" smtClean="0">
                <a:solidFill>
                  <a:srgbClr val="0000FF"/>
                </a:solidFill>
                <a:latin typeface="Times New Roman" pitchFamily="18" charset="0"/>
                <a:cs typeface="Times New Roman" pitchFamily="18" charset="0"/>
              </a:rPr>
              <a:t>für</a:t>
            </a:r>
            <a:r>
              <a:rPr lang="en-US" sz="1600" dirty="0" smtClean="0">
                <a:solidFill>
                  <a:srgbClr val="0000FF"/>
                </a:solidFill>
                <a:latin typeface="Times New Roman" pitchFamily="18" charset="0"/>
                <a:cs typeface="Times New Roman" pitchFamily="18" charset="0"/>
              </a:rPr>
              <a:t> </a:t>
            </a:r>
            <a:r>
              <a:rPr lang="en-US" sz="1600" dirty="0" err="1" smtClean="0">
                <a:solidFill>
                  <a:srgbClr val="0000FF"/>
                </a:solidFill>
                <a:latin typeface="Times New Roman" pitchFamily="18" charset="0"/>
                <a:cs typeface="Times New Roman" pitchFamily="18" charset="0"/>
              </a:rPr>
              <a:t>Kernphysik</a:t>
            </a:r>
            <a:r>
              <a:rPr lang="en-US" sz="1600" dirty="0" smtClean="0">
                <a:solidFill>
                  <a:srgbClr val="0000FF"/>
                </a:solidFill>
                <a:latin typeface="Times New Roman" pitchFamily="18" charset="0"/>
                <a:cs typeface="Times New Roman" pitchFamily="18" charset="0"/>
              </a:rPr>
              <a:t> and Jülich Centre for </a:t>
            </a:r>
            <a:r>
              <a:rPr lang="en-US" sz="1600" dirty="0" err="1" smtClean="0">
                <a:solidFill>
                  <a:srgbClr val="0000FF"/>
                </a:solidFill>
                <a:latin typeface="Times New Roman" pitchFamily="18" charset="0"/>
                <a:cs typeface="Times New Roman" pitchFamily="18" charset="0"/>
              </a:rPr>
              <a:t>Hadron</a:t>
            </a:r>
            <a:r>
              <a:rPr lang="en-US" sz="1600" dirty="0" smtClean="0">
                <a:solidFill>
                  <a:srgbClr val="0000FF"/>
                </a:solidFill>
                <a:latin typeface="Times New Roman" pitchFamily="18" charset="0"/>
                <a:cs typeface="Times New Roman" pitchFamily="18" charset="0"/>
              </a:rPr>
              <a:t> Physics </a:t>
            </a:r>
            <a:r>
              <a:rPr lang="en-US" sz="1600" dirty="0" err="1" smtClean="0">
                <a:solidFill>
                  <a:srgbClr val="0000FF"/>
                </a:solidFill>
                <a:latin typeface="Times New Roman" pitchFamily="18" charset="0"/>
                <a:cs typeface="Times New Roman" pitchFamily="18" charset="0"/>
              </a:rPr>
              <a:t>Forschungszentrum</a:t>
            </a:r>
            <a:r>
              <a:rPr lang="en-US" sz="1600" dirty="0" smtClean="0">
                <a:solidFill>
                  <a:srgbClr val="0000FF"/>
                </a:solidFill>
                <a:latin typeface="Times New Roman" pitchFamily="18" charset="0"/>
                <a:cs typeface="Times New Roman" pitchFamily="18" charset="0"/>
              </a:rPr>
              <a:t> Jülich, Jülich/Germany</a:t>
            </a:r>
          </a:p>
          <a:p>
            <a:r>
              <a:rPr lang="en-US" sz="1600" dirty="0" smtClean="0">
                <a:solidFill>
                  <a:srgbClr val="0000FF"/>
                </a:solidFill>
                <a:latin typeface="Times New Roman" pitchFamily="18" charset="0"/>
                <a:cs typeface="Times New Roman" pitchFamily="18" charset="0"/>
              </a:rPr>
              <a:t>Institute of Nuclear Physics Demokritos, Athens/Greece</a:t>
            </a:r>
            <a:endParaRPr lang="it-IT" sz="1600" dirty="0" smtClean="0">
              <a:solidFill>
                <a:srgbClr val="0000FF"/>
              </a:solidFill>
              <a:latin typeface="Times New Roman" pitchFamily="18" charset="0"/>
              <a:cs typeface="Times New Roman" pitchFamily="18" charset="0"/>
            </a:endParaRPr>
          </a:p>
          <a:p>
            <a:r>
              <a:rPr lang="it-IT" sz="1600" dirty="0" err="1" smtClean="0">
                <a:solidFill>
                  <a:srgbClr val="0000FF"/>
                </a:solidFill>
                <a:latin typeface="Times New Roman" pitchFamily="18" charset="0"/>
                <a:cs typeface="Times New Roman" pitchFamily="18" charset="0"/>
              </a:rPr>
              <a:t>University</a:t>
            </a:r>
            <a:r>
              <a:rPr lang="it-IT" sz="1600" dirty="0" smtClean="0">
                <a:solidFill>
                  <a:srgbClr val="0000FF"/>
                </a:solidFill>
                <a:latin typeface="Times New Roman" pitchFamily="18" charset="0"/>
                <a:cs typeface="Times New Roman" pitchFamily="18" charset="0"/>
              </a:rPr>
              <a:t> and INFN Ferrara, Ferrara/Italy</a:t>
            </a:r>
          </a:p>
          <a:p>
            <a:r>
              <a:rPr lang="it-IT" sz="1600" dirty="0" smtClean="0">
                <a:solidFill>
                  <a:srgbClr val="0000FF"/>
                </a:solidFill>
                <a:latin typeface="Times New Roman" pitchFamily="18" charset="0"/>
                <a:cs typeface="Times New Roman" pitchFamily="18" charset="0"/>
              </a:rPr>
              <a:t>Laboratori Nazionali di Frascati dell'INFN, Frascati/Italy</a:t>
            </a:r>
          </a:p>
          <a:p>
            <a:r>
              <a:rPr lang="en-US" sz="1600" dirty="0" smtClean="0">
                <a:solidFill>
                  <a:srgbClr val="0000FF"/>
                </a:solidFill>
                <a:latin typeface="Times New Roman" pitchFamily="18" charset="0"/>
                <a:cs typeface="Times New Roman" pitchFamily="18" charset="0"/>
              </a:rPr>
              <a:t>Joint Institute for Nuclear Research, </a:t>
            </a:r>
            <a:r>
              <a:rPr lang="en-US" sz="1600" dirty="0" err="1" smtClean="0">
                <a:solidFill>
                  <a:srgbClr val="0000FF"/>
                </a:solidFill>
                <a:latin typeface="Times New Roman" pitchFamily="18" charset="0"/>
                <a:cs typeface="Times New Roman" pitchFamily="18" charset="0"/>
              </a:rPr>
              <a:t>Dubna</a:t>
            </a:r>
            <a:r>
              <a:rPr lang="en-US" sz="1600" dirty="0" smtClean="0">
                <a:solidFill>
                  <a:srgbClr val="0000FF"/>
                </a:solidFill>
                <a:latin typeface="Times New Roman" pitchFamily="18" charset="0"/>
                <a:cs typeface="Times New Roman" pitchFamily="18" charset="0"/>
              </a:rPr>
              <a:t>/Russia</a:t>
            </a:r>
            <a:endParaRPr lang="it-IT" sz="1600" dirty="0" smtClean="0">
              <a:solidFill>
                <a:srgbClr val="0000FF"/>
              </a:solidFill>
              <a:latin typeface="Times New Roman" pitchFamily="18" charset="0"/>
              <a:cs typeface="Times New Roman" pitchFamily="18" charset="0"/>
            </a:endParaRPr>
          </a:p>
          <a:p>
            <a:r>
              <a:rPr lang="en-US" sz="1600" dirty="0" smtClean="0">
                <a:solidFill>
                  <a:srgbClr val="0000FF"/>
                </a:solidFill>
                <a:latin typeface="Times New Roman" pitchFamily="18" charset="0"/>
                <a:cs typeface="Times New Roman" pitchFamily="18" charset="0"/>
              </a:rPr>
              <a:t>Indiana University, Indiana/USA</a:t>
            </a:r>
          </a:p>
          <a:p>
            <a:r>
              <a:rPr lang="en-US" sz="1600" dirty="0" smtClean="0">
                <a:solidFill>
                  <a:srgbClr val="0000FF"/>
                </a:solidFill>
                <a:latin typeface="Times New Roman" pitchFamily="18" charset="0"/>
                <a:cs typeface="Times New Roman" pitchFamily="18" charset="0"/>
              </a:rPr>
              <a:t>Istanbul Technical University, Istanbul/Turkey</a:t>
            </a:r>
          </a:p>
          <a:p>
            <a:r>
              <a:rPr lang="en-US" sz="1600" dirty="0" smtClean="0">
                <a:solidFill>
                  <a:srgbClr val="0000FF"/>
                </a:solidFill>
                <a:latin typeface="Times New Roman" pitchFamily="18" charset="0"/>
                <a:cs typeface="Times New Roman" pitchFamily="18" charset="0"/>
              </a:rPr>
              <a:t>University of Massachusetts, Amherst, Massachusetts/USA</a:t>
            </a:r>
          </a:p>
          <a:p>
            <a:r>
              <a:rPr lang="en-US" sz="1600" dirty="0" smtClean="0">
                <a:solidFill>
                  <a:srgbClr val="0000FF"/>
                </a:solidFill>
                <a:latin typeface="Times New Roman" pitchFamily="18" charset="0"/>
                <a:cs typeface="Times New Roman" pitchFamily="18" charset="0"/>
              </a:rPr>
              <a:t>Michigan State University, East Lansing, Minnesota/USA</a:t>
            </a:r>
            <a:endParaRPr lang="it-IT" sz="1600" dirty="0" smtClean="0">
              <a:solidFill>
                <a:srgbClr val="0000FF"/>
              </a:solidFill>
              <a:latin typeface="Times New Roman" pitchFamily="18" charset="0"/>
              <a:cs typeface="Times New Roman" pitchFamily="18" charset="0"/>
            </a:endParaRPr>
          </a:p>
          <a:p>
            <a:r>
              <a:rPr lang="it-IT" sz="1600" dirty="0" smtClean="0">
                <a:solidFill>
                  <a:srgbClr val="0000FF"/>
                </a:solidFill>
                <a:latin typeface="Times New Roman" pitchFamily="18" charset="0"/>
                <a:cs typeface="Times New Roman" pitchFamily="18" charset="0"/>
              </a:rPr>
              <a:t>Dipartimento do Fisica, </a:t>
            </a:r>
            <a:r>
              <a:rPr lang="it-IT" sz="1600" dirty="0" err="1" smtClean="0">
                <a:solidFill>
                  <a:srgbClr val="0000FF"/>
                </a:solidFill>
                <a:latin typeface="Times New Roman" pitchFamily="18" charset="0"/>
                <a:cs typeface="Times New Roman" pitchFamily="18" charset="0"/>
              </a:rPr>
              <a:t>Universita’</a:t>
            </a:r>
            <a:r>
              <a:rPr lang="it-IT" sz="1600" dirty="0" smtClean="0">
                <a:solidFill>
                  <a:srgbClr val="0000FF"/>
                </a:solidFill>
                <a:latin typeface="Times New Roman" pitchFamily="18" charset="0"/>
                <a:cs typeface="Times New Roman" pitchFamily="18" charset="0"/>
              </a:rPr>
              <a:t> “</a:t>
            </a:r>
            <a:r>
              <a:rPr lang="it-IT" sz="1600" dirty="0" err="1" smtClean="0">
                <a:solidFill>
                  <a:srgbClr val="0000FF"/>
                </a:solidFill>
                <a:latin typeface="Times New Roman" pitchFamily="18" charset="0"/>
                <a:cs typeface="Times New Roman" pitchFamily="18" charset="0"/>
              </a:rPr>
              <a:t>Tor</a:t>
            </a:r>
            <a:r>
              <a:rPr lang="it-IT" sz="1600" dirty="0" smtClean="0">
                <a:solidFill>
                  <a:srgbClr val="0000FF"/>
                </a:solidFill>
                <a:latin typeface="Times New Roman" pitchFamily="18" charset="0"/>
                <a:cs typeface="Times New Roman" pitchFamily="18" charset="0"/>
              </a:rPr>
              <a:t> Vergata” and Sezione INFN, </a:t>
            </a:r>
            <a:r>
              <a:rPr lang="it-IT" sz="1600" dirty="0" err="1" smtClean="0">
                <a:solidFill>
                  <a:srgbClr val="0000FF"/>
                </a:solidFill>
                <a:latin typeface="Times New Roman" pitchFamily="18" charset="0"/>
                <a:cs typeface="Times New Roman" pitchFamily="18" charset="0"/>
              </a:rPr>
              <a:t>Rome</a:t>
            </a:r>
            <a:r>
              <a:rPr lang="it-IT" sz="1600" dirty="0" smtClean="0">
                <a:solidFill>
                  <a:srgbClr val="0000FF"/>
                </a:solidFill>
                <a:latin typeface="Times New Roman" pitchFamily="18" charset="0"/>
                <a:cs typeface="Times New Roman" pitchFamily="18" charset="0"/>
              </a:rPr>
              <a:t>/Italy</a:t>
            </a:r>
          </a:p>
          <a:p>
            <a:r>
              <a:rPr lang="en-US" sz="1600" dirty="0" smtClean="0">
                <a:solidFill>
                  <a:srgbClr val="0000FF"/>
                </a:solidFill>
                <a:latin typeface="Times New Roman" pitchFamily="18" charset="0"/>
                <a:cs typeface="Times New Roman" pitchFamily="18" charset="0"/>
              </a:rPr>
              <a:t>University of </a:t>
            </a:r>
            <a:r>
              <a:rPr lang="en-US" sz="1600" dirty="0" err="1" smtClean="0">
                <a:solidFill>
                  <a:srgbClr val="0000FF"/>
                </a:solidFill>
                <a:latin typeface="Times New Roman" pitchFamily="18" charset="0"/>
                <a:cs typeface="Times New Roman" pitchFamily="18" charset="0"/>
              </a:rPr>
              <a:t>Patras</a:t>
            </a:r>
            <a:r>
              <a:rPr lang="en-US" sz="1600" dirty="0" smtClean="0">
                <a:solidFill>
                  <a:srgbClr val="0000FF"/>
                </a:solidFill>
                <a:latin typeface="Times New Roman" pitchFamily="18" charset="0"/>
                <a:cs typeface="Times New Roman" pitchFamily="18" charset="0"/>
              </a:rPr>
              <a:t>, </a:t>
            </a:r>
            <a:r>
              <a:rPr lang="en-US" sz="1600" dirty="0" err="1" smtClean="0">
                <a:solidFill>
                  <a:srgbClr val="0000FF"/>
                </a:solidFill>
                <a:latin typeface="Times New Roman" pitchFamily="18" charset="0"/>
                <a:cs typeface="Times New Roman" pitchFamily="18" charset="0"/>
              </a:rPr>
              <a:t>Patras</a:t>
            </a:r>
            <a:r>
              <a:rPr lang="en-US" sz="1600" dirty="0" smtClean="0">
                <a:solidFill>
                  <a:srgbClr val="0000FF"/>
                </a:solidFill>
                <a:latin typeface="Times New Roman" pitchFamily="18" charset="0"/>
                <a:cs typeface="Times New Roman" pitchFamily="18" charset="0"/>
              </a:rPr>
              <a:t>/Greece</a:t>
            </a:r>
          </a:p>
          <a:p>
            <a:r>
              <a:rPr lang="en-US" sz="1600" dirty="0" smtClean="0">
                <a:solidFill>
                  <a:srgbClr val="0000FF"/>
                </a:solidFill>
                <a:latin typeface="Times New Roman" pitchFamily="18" charset="0"/>
                <a:cs typeface="Times New Roman" pitchFamily="18" charset="0"/>
              </a:rPr>
              <a:t>CEA, </a:t>
            </a:r>
            <a:r>
              <a:rPr lang="en-US" sz="1600" dirty="0" err="1" smtClean="0">
                <a:solidFill>
                  <a:srgbClr val="0000FF"/>
                </a:solidFill>
                <a:latin typeface="Times New Roman" pitchFamily="18" charset="0"/>
                <a:cs typeface="Times New Roman" pitchFamily="18" charset="0"/>
              </a:rPr>
              <a:t>Saclay</a:t>
            </a:r>
            <a:r>
              <a:rPr lang="en-US" sz="1600" dirty="0" smtClean="0">
                <a:solidFill>
                  <a:srgbClr val="0000FF"/>
                </a:solidFill>
                <a:latin typeface="Times New Roman" pitchFamily="18" charset="0"/>
                <a:cs typeface="Times New Roman" pitchFamily="18" charset="0"/>
              </a:rPr>
              <a:t>, Paris/France</a:t>
            </a:r>
          </a:p>
          <a:p>
            <a:r>
              <a:rPr lang="en-US" sz="1600" dirty="0" smtClean="0">
                <a:solidFill>
                  <a:srgbClr val="0000FF"/>
                </a:solidFill>
                <a:latin typeface="Times New Roman" pitchFamily="18" charset="0"/>
                <a:cs typeface="Times New Roman" pitchFamily="18" charset="0"/>
              </a:rPr>
              <a:t>KEK, High Energy </a:t>
            </a:r>
            <a:r>
              <a:rPr lang="en-US" sz="1600" dirty="0" err="1" smtClean="0">
                <a:solidFill>
                  <a:srgbClr val="0000FF"/>
                </a:solidFill>
                <a:latin typeface="Times New Roman" pitchFamily="18" charset="0"/>
                <a:cs typeface="Times New Roman" pitchFamily="18" charset="0"/>
              </a:rPr>
              <a:t>Accel</a:t>
            </a:r>
            <a:r>
              <a:rPr lang="en-US" sz="1600" dirty="0" smtClean="0">
                <a:solidFill>
                  <a:srgbClr val="0000FF"/>
                </a:solidFill>
                <a:latin typeface="Times New Roman" pitchFamily="18" charset="0"/>
                <a:cs typeface="Times New Roman" pitchFamily="18" charset="0"/>
              </a:rPr>
              <a:t>. Res. Organization, Tsukuba, Ibaraki 305-0801, Japan</a:t>
            </a:r>
          </a:p>
          <a:p>
            <a:r>
              <a:rPr lang="en-US" sz="1600" dirty="0" smtClean="0">
                <a:solidFill>
                  <a:srgbClr val="0000FF"/>
                </a:solidFill>
                <a:latin typeface="Times New Roman" pitchFamily="18" charset="0"/>
                <a:cs typeface="Times New Roman" pitchFamily="18" charset="0"/>
              </a:rPr>
              <a:t>University of Virginia, Virginia/USA</a:t>
            </a:r>
          </a:p>
        </p:txBody>
      </p:sp>
      <p:sp>
        <p:nvSpPr>
          <p:cNvPr id="30724" name="TextBox 3"/>
          <p:cNvSpPr txBox="1">
            <a:spLocks noChangeArrowheads="1"/>
          </p:cNvSpPr>
          <p:nvPr/>
        </p:nvSpPr>
        <p:spPr bwMode="auto">
          <a:xfrm>
            <a:off x="0" y="1905000"/>
            <a:ext cx="2012950" cy="646113"/>
          </a:xfrm>
          <a:prstGeom prst="rect">
            <a:avLst/>
          </a:prstGeom>
          <a:noFill/>
          <a:ln w="9525">
            <a:noFill/>
            <a:miter lim="800000"/>
            <a:headEnd/>
            <a:tailEnd/>
          </a:ln>
        </p:spPr>
        <p:txBody>
          <a:bodyPr wrap="none">
            <a:spAutoFit/>
          </a:bodyPr>
          <a:lstStyle/>
          <a:p>
            <a:r>
              <a:rPr lang="en-US">
                <a:solidFill>
                  <a:srgbClr val="FF0000"/>
                </a:solidFill>
              </a:rPr>
              <a:t>&gt;20 Institutions</a:t>
            </a:r>
          </a:p>
          <a:p>
            <a:r>
              <a:rPr lang="en-US">
                <a:solidFill>
                  <a:srgbClr val="FF0000"/>
                </a:solidFill>
              </a:rPr>
              <a:t>&gt;80 Collaborators</a:t>
            </a:r>
          </a:p>
        </p:txBody>
      </p:sp>
      <p:sp>
        <p:nvSpPr>
          <p:cNvPr id="5" name="Rectangle 17"/>
          <p:cNvSpPr>
            <a:spLocks noChangeArrowheads="1"/>
          </p:cNvSpPr>
          <p:nvPr/>
        </p:nvSpPr>
        <p:spPr bwMode="auto">
          <a:xfrm>
            <a:off x="525463" y="2947988"/>
            <a:ext cx="8139112" cy="1016000"/>
          </a:xfrm>
          <a:prstGeom prst="rect">
            <a:avLst/>
          </a:prstGeom>
          <a:noFill/>
          <a:ln w="9525">
            <a:noFill/>
            <a:miter lim="800000"/>
            <a:headEnd/>
            <a:tailEnd/>
          </a:ln>
        </p:spPr>
        <p:txBody>
          <a:bodyPr wrap="none">
            <a:spAutoFit/>
          </a:bodyPr>
          <a:lstStyle/>
          <a:p>
            <a:r>
              <a:rPr lang="en-US" sz="6000">
                <a:solidFill>
                  <a:srgbClr val="FF0000"/>
                </a:solidFill>
                <a:cs typeface="Times New Roman" pitchFamily="18" charset="0"/>
              </a:rPr>
              <a:t>http://www.bnl.gov/edm</a:t>
            </a:r>
            <a:endParaRPr lang="en-US" sz="6000"/>
          </a:p>
        </p:txBody>
      </p:sp>
      <p:pic>
        <p:nvPicPr>
          <p:cNvPr id="6" name="Picture 8" descr="shrekbild2"/>
          <p:cNvPicPr>
            <a:picLocks noChangeAspect="1" noChangeArrowheads="1"/>
          </p:cNvPicPr>
          <p:nvPr/>
        </p:nvPicPr>
        <p:blipFill>
          <a:blip r:embed="rId3"/>
          <a:srcRect/>
          <a:stretch>
            <a:fillRect/>
          </a:stretch>
        </p:blipFill>
        <p:spPr bwMode="auto">
          <a:xfrm>
            <a:off x="0" y="4587875"/>
            <a:ext cx="1541972" cy="2270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2800"/>
          </a:xfrm>
        </p:spPr>
        <p:txBody>
          <a:bodyPr/>
          <a:lstStyle/>
          <a:p>
            <a:r>
              <a:rPr lang="en-US" dirty="0" smtClean="0"/>
              <a:t>Issues are/to be working on</a:t>
            </a:r>
            <a:endParaRPr lang="en-US" dirty="0"/>
          </a:p>
        </p:txBody>
      </p:sp>
      <p:sp>
        <p:nvSpPr>
          <p:cNvPr id="3" name="Content Placeholder 2"/>
          <p:cNvSpPr>
            <a:spLocks noGrp="1"/>
          </p:cNvSpPr>
          <p:nvPr>
            <p:ph idx="1"/>
          </p:nvPr>
        </p:nvSpPr>
        <p:spPr>
          <a:xfrm>
            <a:off x="0" y="723900"/>
            <a:ext cx="9144000" cy="6134100"/>
          </a:xfrm>
        </p:spPr>
        <p:txBody>
          <a:bodyPr/>
          <a:lstStyle/>
          <a:p>
            <a:pPr marL="514350" indent="-514350">
              <a:buFont typeface="+mj-lt"/>
              <a:buAutoNum type="arabicPeriod"/>
            </a:pPr>
            <a:r>
              <a:rPr lang="en-US" dirty="0" smtClean="0">
                <a:solidFill>
                  <a:srgbClr val="0000FF"/>
                </a:solidFill>
              </a:rPr>
              <a:t>Effect of fringe field to beam/spin dynamics. (BNL, Eric </a:t>
            </a:r>
            <a:r>
              <a:rPr lang="en-US" dirty="0" err="1" smtClean="0">
                <a:solidFill>
                  <a:srgbClr val="0000FF"/>
                </a:solidFill>
              </a:rPr>
              <a:t>Metodiev</a:t>
            </a:r>
            <a:r>
              <a:rPr lang="en-US" dirty="0" smtClean="0">
                <a:solidFill>
                  <a:srgbClr val="0000FF"/>
                </a:solidFill>
              </a:rPr>
              <a:t>/Harvard Univ. et al., …)</a:t>
            </a:r>
          </a:p>
          <a:p>
            <a:pPr marL="514350" indent="-514350">
              <a:buFont typeface="+mj-lt"/>
              <a:buAutoNum type="arabicPeriod"/>
            </a:pPr>
            <a:endParaRPr lang="en-US" dirty="0" smtClean="0">
              <a:solidFill>
                <a:srgbClr val="0000FF"/>
              </a:solidFill>
            </a:endParaRPr>
          </a:p>
          <a:p>
            <a:pPr marL="514350" indent="-514350">
              <a:buFont typeface="+mj-lt"/>
              <a:buAutoNum type="arabicPeriod"/>
            </a:pPr>
            <a:r>
              <a:rPr lang="en-US" dirty="0" smtClean="0">
                <a:solidFill>
                  <a:srgbClr val="0000FF"/>
                </a:solidFill>
              </a:rPr>
              <a:t>SQUID-based BPM detector development based on present technology. (FNAL/BNL)</a:t>
            </a:r>
          </a:p>
          <a:p>
            <a:pPr marL="514350" indent="-514350">
              <a:buFont typeface="+mj-lt"/>
              <a:buAutoNum type="arabicPeriod"/>
            </a:pPr>
            <a:endParaRPr lang="en-US" dirty="0" smtClean="0">
              <a:solidFill>
                <a:srgbClr val="0000FF"/>
              </a:solidFill>
            </a:endParaRPr>
          </a:p>
          <a:p>
            <a:pPr marL="514350" indent="-514350">
              <a:buFont typeface="+mj-lt"/>
              <a:buAutoNum type="arabicPeriod"/>
            </a:pPr>
            <a:r>
              <a:rPr lang="en-US" dirty="0" smtClean="0">
                <a:solidFill>
                  <a:srgbClr val="0000FF"/>
                </a:solidFill>
              </a:rPr>
              <a:t>Reproduce J-LAB E-field tests for our geometry; test a 1m long prototype.</a:t>
            </a:r>
          </a:p>
          <a:p>
            <a:pPr marL="514350" indent="-514350">
              <a:buFont typeface="+mj-lt"/>
              <a:buAutoNum type="arabicPeriod"/>
            </a:pPr>
            <a:endParaRPr lang="en-US" dirty="0" smtClean="0">
              <a:solidFill>
                <a:srgbClr val="0000FF"/>
              </a:solidFill>
            </a:endParaRPr>
          </a:p>
          <a:p>
            <a:pPr marL="514350" indent="-514350">
              <a:buFont typeface="+mj-lt"/>
              <a:buAutoNum type="arabicPeriod"/>
            </a:pPr>
            <a:r>
              <a:rPr lang="en-US" dirty="0" smtClean="0">
                <a:solidFill>
                  <a:srgbClr val="0000FF"/>
                </a:solidFill>
              </a:rPr>
              <a:t>SCT benchmarking at COSY. Ed Stephenson/Indiana, COSY, et al.,</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558800"/>
          </a:xfrm>
        </p:spPr>
        <p:txBody>
          <a:bodyPr/>
          <a:lstStyle/>
          <a:p>
            <a:r>
              <a:rPr lang="en-US" dirty="0" smtClean="0"/>
              <a:t>Summary</a:t>
            </a:r>
            <a:endParaRPr lang="en-US" dirty="0"/>
          </a:p>
        </p:txBody>
      </p:sp>
      <p:sp>
        <p:nvSpPr>
          <p:cNvPr id="3" name="Content Placeholder 2"/>
          <p:cNvSpPr>
            <a:spLocks noGrp="1"/>
          </p:cNvSpPr>
          <p:nvPr>
            <p:ph idx="1"/>
          </p:nvPr>
        </p:nvSpPr>
        <p:spPr>
          <a:xfrm>
            <a:off x="0" y="952500"/>
            <a:ext cx="9144000" cy="5905500"/>
          </a:xfrm>
        </p:spPr>
        <p:txBody>
          <a:bodyPr/>
          <a:lstStyle/>
          <a:p>
            <a:r>
              <a:rPr lang="en-US" dirty="0" smtClean="0">
                <a:solidFill>
                  <a:srgbClr val="FF0000"/>
                </a:solidFill>
              </a:rPr>
              <a:t>Proton EDM: A revolution in EDM sensitivity</a:t>
            </a:r>
          </a:p>
          <a:p>
            <a:endParaRPr lang="en-US" dirty="0" smtClean="0">
              <a:solidFill>
                <a:srgbClr val="FF0000"/>
              </a:solidFill>
            </a:endParaRPr>
          </a:p>
          <a:p>
            <a:r>
              <a:rPr lang="en-US" dirty="0" smtClean="0">
                <a:solidFill>
                  <a:srgbClr val="FF0000"/>
                </a:solidFill>
              </a:rPr>
              <a:t>When done it can shed light on the              EW-Baryogenesis models</a:t>
            </a:r>
          </a:p>
          <a:p>
            <a:endParaRPr lang="en-US" dirty="0" smtClean="0">
              <a:solidFill>
                <a:srgbClr val="FF0000"/>
              </a:solidFill>
            </a:endParaRPr>
          </a:p>
          <a:p>
            <a:r>
              <a:rPr lang="en-US" dirty="0" smtClean="0">
                <a:solidFill>
                  <a:srgbClr val="FF0000"/>
                </a:solidFill>
              </a:rPr>
              <a:t>E-field measurements for our E-field plate geometry will define ring radius</a:t>
            </a:r>
          </a:p>
          <a:p>
            <a:endParaRPr lang="en-US" dirty="0" smtClean="0">
              <a:solidFill>
                <a:srgbClr val="0000FF"/>
              </a:solidFill>
            </a:endParaRPr>
          </a:p>
          <a:p>
            <a:r>
              <a:rPr lang="en-US" dirty="0" smtClean="0">
                <a:solidFill>
                  <a:srgbClr val="0000FF"/>
                </a:solidFill>
              </a:rPr>
              <a:t>A flagship-experiment at a prestigious lab</a:t>
            </a:r>
            <a:endParaRPr lang="en-US"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85774"/>
            <a:ext cx="9144000" cy="5059475"/>
          </a:xfrm>
          <a:prstGeom prst="rect">
            <a:avLst/>
          </a:prstGeom>
        </p:spPr>
      </p:pic>
      <p:sp>
        <p:nvSpPr>
          <p:cNvPr id="3" name="Title 2"/>
          <p:cNvSpPr>
            <a:spLocks noGrp="1"/>
          </p:cNvSpPr>
          <p:nvPr>
            <p:ph type="title"/>
          </p:nvPr>
        </p:nvSpPr>
        <p:spPr>
          <a:xfrm>
            <a:off x="0" y="0"/>
            <a:ext cx="9144000" cy="1143000"/>
          </a:xfrm>
        </p:spPr>
        <p:txBody>
          <a:bodyPr/>
          <a:lstStyle/>
          <a:p>
            <a:r>
              <a:rPr lang="en-US" sz="4000" dirty="0" smtClean="0"/>
              <a:t>Budget for testing at RHIC by D. Kawall</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55700" y="355600"/>
            <a:ext cx="6477000" cy="4978400"/>
            <a:chOff x="528" y="512"/>
            <a:chExt cx="4560" cy="3664"/>
          </a:xfrm>
        </p:grpSpPr>
        <p:pic>
          <p:nvPicPr>
            <p:cNvPr id="73753" name="Picture 3" descr="scan11"/>
            <p:cNvPicPr preferRelativeResize="0">
              <a:picLocks noChangeAspect="1" noChangeArrowheads="1"/>
            </p:cNvPicPr>
            <p:nvPr/>
          </p:nvPicPr>
          <p:blipFill>
            <a:blip r:embed="rId3"/>
            <a:srcRect b="20786"/>
            <a:stretch>
              <a:fillRect/>
            </a:stretch>
          </p:blipFill>
          <p:spPr bwMode="auto">
            <a:xfrm>
              <a:off x="528" y="512"/>
              <a:ext cx="3881" cy="3664"/>
            </a:xfrm>
            <a:prstGeom prst="rect">
              <a:avLst/>
            </a:prstGeom>
            <a:noFill/>
            <a:ln w="9525">
              <a:noFill/>
              <a:miter lim="800000"/>
              <a:headEnd/>
              <a:tailEnd/>
            </a:ln>
          </p:spPr>
        </p:pic>
        <p:sp>
          <p:nvSpPr>
            <p:cNvPr id="73754" name="Freeform 4"/>
            <p:cNvSpPr>
              <a:spLocks noChangeAspect="1"/>
            </p:cNvSpPr>
            <p:nvPr/>
          </p:nvSpPr>
          <p:spPr bwMode="auto">
            <a:xfrm>
              <a:off x="4433" y="2160"/>
              <a:ext cx="127" cy="841"/>
            </a:xfrm>
            <a:custGeom>
              <a:avLst/>
              <a:gdLst>
                <a:gd name="T0" fmla="*/ 78 w 101"/>
                <a:gd name="T1" fmla="*/ 0 h 671"/>
                <a:gd name="T2" fmla="*/ 0 w 101"/>
                <a:gd name="T3" fmla="*/ 310 h 671"/>
                <a:gd name="T4" fmla="*/ 78 w 101"/>
                <a:gd name="T5" fmla="*/ 6286 h 671"/>
                <a:gd name="T6" fmla="*/ 155 w 101"/>
                <a:gd name="T7" fmla="*/ 5901 h 671"/>
                <a:gd name="T8" fmla="*/ 309 w 101"/>
                <a:gd name="T9" fmla="*/ 5122 h 671"/>
                <a:gd name="T10" fmla="*/ 952 w 101"/>
                <a:gd name="T11" fmla="*/ 2566 h 671"/>
                <a:gd name="T12" fmla="*/ 632 w 101"/>
                <a:gd name="T13" fmla="*/ 1089 h 671"/>
                <a:gd name="T14" fmla="*/ 78 w 101"/>
                <a:gd name="T15" fmla="*/ 0 h 671"/>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671"/>
                <a:gd name="T26" fmla="*/ 101 w 101"/>
                <a:gd name="T27" fmla="*/ 671 h 6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671">
                  <a:moveTo>
                    <a:pt x="8" y="0"/>
                  </a:moveTo>
                  <a:cubicBezTo>
                    <a:pt x="5" y="11"/>
                    <a:pt x="0" y="22"/>
                    <a:pt x="0" y="33"/>
                  </a:cubicBezTo>
                  <a:cubicBezTo>
                    <a:pt x="0" y="241"/>
                    <a:pt x="2" y="449"/>
                    <a:pt x="8" y="657"/>
                  </a:cubicBezTo>
                  <a:cubicBezTo>
                    <a:pt x="8" y="671"/>
                    <a:pt x="14" y="630"/>
                    <a:pt x="16" y="617"/>
                  </a:cubicBezTo>
                  <a:cubicBezTo>
                    <a:pt x="22" y="581"/>
                    <a:pt x="22" y="567"/>
                    <a:pt x="32" y="535"/>
                  </a:cubicBezTo>
                  <a:cubicBezTo>
                    <a:pt x="59" y="445"/>
                    <a:pt x="78" y="361"/>
                    <a:pt x="97" y="268"/>
                  </a:cubicBezTo>
                  <a:cubicBezTo>
                    <a:pt x="91" y="194"/>
                    <a:pt x="101" y="166"/>
                    <a:pt x="64" y="114"/>
                  </a:cubicBezTo>
                  <a:cubicBezTo>
                    <a:pt x="51" y="74"/>
                    <a:pt x="21" y="42"/>
                    <a:pt x="8" y="0"/>
                  </a:cubicBezTo>
                  <a:close/>
                </a:path>
              </a:pathLst>
            </a:custGeom>
            <a:solidFill>
              <a:schemeClr val="tx1"/>
            </a:solidFill>
            <a:ln w="9525">
              <a:solidFill>
                <a:schemeClr val="tx1"/>
              </a:solidFill>
              <a:round/>
              <a:headEnd/>
              <a:tailEnd/>
            </a:ln>
          </p:spPr>
          <p:txBody>
            <a:bodyPr wrap="none" anchor="ctr"/>
            <a:lstStyle/>
            <a:p>
              <a:endParaRPr lang="en-US"/>
            </a:p>
          </p:txBody>
        </p:sp>
        <p:sp>
          <p:nvSpPr>
            <p:cNvPr id="73755" name="Freeform 5"/>
            <p:cNvSpPr>
              <a:spLocks noChangeAspect="1"/>
            </p:cNvSpPr>
            <p:nvPr/>
          </p:nvSpPr>
          <p:spPr bwMode="auto">
            <a:xfrm>
              <a:off x="4961" y="2160"/>
              <a:ext cx="127" cy="841"/>
            </a:xfrm>
            <a:custGeom>
              <a:avLst/>
              <a:gdLst>
                <a:gd name="T0" fmla="*/ 78 w 101"/>
                <a:gd name="T1" fmla="*/ 0 h 671"/>
                <a:gd name="T2" fmla="*/ 0 w 101"/>
                <a:gd name="T3" fmla="*/ 310 h 671"/>
                <a:gd name="T4" fmla="*/ 78 w 101"/>
                <a:gd name="T5" fmla="*/ 6286 h 671"/>
                <a:gd name="T6" fmla="*/ 155 w 101"/>
                <a:gd name="T7" fmla="*/ 5901 h 671"/>
                <a:gd name="T8" fmla="*/ 309 w 101"/>
                <a:gd name="T9" fmla="*/ 5122 h 671"/>
                <a:gd name="T10" fmla="*/ 952 w 101"/>
                <a:gd name="T11" fmla="*/ 2566 h 671"/>
                <a:gd name="T12" fmla="*/ 632 w 101"/>
                <a:gd name="T13" fmla="*/ 1089 h 671"/>
                <a:gd name="T14" fmla="*/ 78 w 101"/>
                <a:gd name="T15" fmla="*/ 0 h 671"/>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671"/>
                <a:gd name="T26" fmla="*/ 101 w 101"/>
                <a:gd name="T27" fmla="*/ 671 h 6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671">
                  <a:moveTo>
                    <a:pt x="8" y="0"/>
                  </a:moveTo>
                  <a:cubicBezTo>
                    <a:pt x="5" y="11"/>
                    <a:pt x="0" y="22"/>
                    <a:pt x="0" y="33"/>
                  </a:cubicBezTo>
                  <a:cubicBezTo>
                    <a:pt x="0" y="241"/>
                    <a:pt x="2" y="449"/>
                    <a:pt x="8" y="657"/>
                  </a:cubicBezTo>
                  <a:cubicBezTo>
                    <a:pt x="8" y="671"/>
                    <a:pt x="14" y="630"/>
                    <a:pt x="16" y="617"/>
                  </a:cubicBezTo>
                  <a:cubicBezTo>
                    <a:pt x="22" y="581"/>
                    <a:pt x="22" y="567"/>
                    <a:pt x="32" y="535"/>
                  </a:cubicBezTo>
                  <a:cubicBezTo>
                    <a:pt x="59" y="445"/>
                    <a:pt x="78" y="361"/>
                    <a:pt x="97" y="268"/>
                  </a:cubicBezTo>
                  <a:cubicBezTo>
                    <a:pt x="91" y="194"/>
                    <a:pt x="101" y="166"/>
                    <a:pt x="64" y="114"/>
                  </a:cubicBezTo>
                  <a:cubicBezTo>
                    <a:pt x="51" y="74"/>
                    <a:pt x="21" y="42"/>
                    <a:pt x="8" y="0"/>
                  </a:cubicBezTo>
                  <a:close/>
                </a:path>
              </a:pathLst>
            </a:custGeom>
            <a:solidFill>
              <a:schemeClr val="tx1"/>
            </a:solidFill>
            <a:ln w="9525">
              <a:solidFill>
                <a:schemeClr val="tx1"/>
              </a:solidFill>
              <a:round/>
              <a:headEnd/>
              <a:tailEnd/>
            </a:ln>
          </p:spPr>
          <p:txBody>
            <a:bodyPr wrap="none" anchor="ctr"/>
            <a:lstStyle/>
            <a:p>
              <a:endParaRPr lang="en-US"/>
            </a:p>
          </p:txBody>
        </p:sp>
        <p:sp>
          <p:nvSpPr>
            <p:cNvPr id="73756" name="Text Box 6"/>
            <p:cNvSpPr txBox="1">
              <a:spLocks noChangeArrowheads="1"/>
            </p:cNvSpPr>
            <p:nvPr/>
          </p:nvSpPr>
          <p:spPr bwMode="auto">
            <a:xfrm rot="5471936">
              <a:off x="4428" y="2370"/>
              <a:ext cx="741" cy="321"/>
            </a:xfrm>
            <a:prstGeom prst="rect">
              <a:avLst/>
            </a:prstGeom>
            <a:noFill/>
            <a:ln w="9525">
              <a:noFill/>
              <a:miter lim="800000"/>
              <a:headEnd/>
              <a:tailEnd/>
            </a:ln>
          </p:spPr>
          <p:txBody>
            <a:bodyPr wrap="none">
              <a:spAutoFit/>
            </a:bodyPr>
            <a:lstStyle/>
            <a:p>
              <a:pPr eaLnBrk="0" hangingPunct="0"/>
              <a:r>
                <a:rPr lang="en-US" sz="1200">
                  <a:latin typeface="Times New Roman" pitchFamily="18" charset="0"/>
                </a:rPr>
                <a:t>Electroweak</a:t>
              </a:r>
            </a:p>
            <a:p>
              <a:pPr eaLnBrk="0" hangingPunct="0"/>
              <a:r>
                <a:rPr lang="en-US" sz="1200">
                  <a:latin typeface="Times New Roman" pitchFamily="18" charset="0"/>
                </a:rPr>
                <a:t>Baryogenises</a:t>
              </a:r>
              <a:endParaRPr lang="en-US" sz="2400">
                <a:latin typeface="Times New Roman" pitchFamily="18" charset="0"/>
              </a:endParaRPr>
            </a:p>
          </p:txBody>
        </p:sp>
        <p:sp>
          <p:nvSpPr>
            <p:cNvPr id="73757" name="Text Box 7"/>
            <p:cNvSpPr txBox="1">
              <a:spLocks noChangeArrowheads="1"/>
            </p:cNvSpPr>
            <p:nvPr/>
          </p:nvSpPr>
          <p:spPr bwMode="auto">
            <a:xfrm rot="5471879">
              <a:off x="3977" y="2451"/>
              <a:ext cx="679" cy="193"/>
            </a:xfrm>
            <a:prstGeom prst="rect">
              <a:avLst/>
            </a:prstGeom>
            <a:noFill/>
            <a:ln w="9525">
              <a:noFill/>
              <a:miter lim="800000"/>
              <a:headEnd/>
              <a:tailEnd/>
            </a:ln>
          </p:spPr>
          <p:txBody>
            <a:bodyPr wrap="none">
              <a:spAutoFit/>
            </a:bodyPr>
            <a:lstStyle/>
            <a:p>
              <a:pPr eaLnBrk="0" hangingPunct="0"/>
              <a:r>
                <a:rPr lang="en-US" sz="1200">
                  <a:latin typeface="Times New Roman" pitchFamily="18" charset="0"/>
                </a:rPr>
                <a:t>GUT SUSY</a:t>
              </a:r>
              <a:endParaRPr lang="en-US" sz="2400">
                <a:latin typeface="Times New Roman" pitchFamily="18" charset="0"/>
              </a:endParaRPr>
            </a:p>
          </p:txBody>
        </p:sp>
        <p:sp>
          <p:nvSpPr>
            <p:cNvPr id="73758" name="Oval 8"/>
            <p:cNvSpPr>
              <a:spLocks noChangeArrowheads="1"/>
            </p:cNvSpPr>
            <p:nvPr/>
          </p:nvSpPr>
          <p:spPr bwMode="auto">
            <a:xfrm>
              <a:off x="2352" y="1808"/>
              <a:ext cx="48" cy="48"/>
            </a:xfrm>
            <a:prstGeom prst="ellipse">
              <a:avLst/>
            </a:prstGeom>
            <a:solidFill>
              <a:schemeClr val="tx1"/>
            </a:solidFill>
            <a:ln w="9525">
              <a:solidFill>
                <a:schemeClr val="tx1"/>
              </a:solidFill>
              <a:round/>
              <a:headEnd/>
              <a:tailEnd/>
            </a:ln>
          </p:spPr>
          <p:txBody>
            <a:bodyPr wrap="none" anchor="ctr"/>
            <a:lstStyle/>
            <a:p>
              <a:endParaRPr lang="en-US"/>
            </a:p>
          </p:txBody>
        </p:sp>
      </p:grpSp>
      <p:pic>
        <p:nvPicPr>
          <p:cNvPr id="73731" name="Picture 9"/>
          <p:cNvPicPr>
            <a:picLocks noChangeAspect="1" noChangeArrowheads="1"/>
          </p:cNvPicPr>
          <p:nvPr/>
        </p:nvPicPr>
        <p:blipFill>
          <a:blip r:embed="rId4"/>
          <a:srcRect r="38513"/>
          <a:stretch>
            <a:fillRect/>
          </a:stretch>
        </p:blipFill>
        <p:spPr bwMode="auto">
          <a:xfrm>
            <a:off x="1458913" y="330200"/>
            <a:ext cx="3043237" cy="6221413"/>
          </a:xfrm>
          <a:prstGeom prst="rect">
            <a:avLst/>
          </a:prstGeom>
          <a:noFill/>
          <a:ln w="9525">
            <a:noFill/>
            <a:miter lim="800000"/>
            <a:headEnd/>
            <a:tailEnd/>
          </a:ln>
        </p:spPr>
      </p:pic>
      <p:pic>
        <p:nvPicPr>
          <p:cNvPr id="73732" name="Picture 10"/>
          <p:cNvPicPr>
            <a:picLocks noChangeAspect="1" noChangeArrowheads="1"/>
          </p:cNvPicPr>
          <p:nvPr/>
        </p:nvPicPr>
        <p:blipFill>
          <a:blip r:embed="rId5"/>
          <a:srcRect l="61497"/>
          <a:stretch>
            <a:fillRect/>
          </a:stretch>
        </p:blipFill>
        <p:spPr bwMode="auto">
          <a:xfrm>
            <a:off x="4495800" y="330200"/>
            <a:ext cx="1905000" cy="6221413"/>
          </a:xfrm>
          <a:prstGeom prst="rect">
            <a:avLst/>
          </a:prstGeom>
          <a:noFill/>
          <a:ln w="9525">
            <a:noFill/>
            <a:miter lim="800000"/>
            <a:headEnd/>
            <a:tailEnd/>
          </a:ln>
        </p:spPr>
      </p:pic>
      <p:sp>
        <p:nvSpPr>
          <p:cNvPr id="73733" name="AutoShape 11"/>
          <p:cNvSpPr>
            <a:spLocks noChangeArrowheads="1"/>
          </p:cNvSpPr>
          <p:nvPr/>
        </p:nvSpPr>
        <p:spPr bwMode="auto">
          <a:xfrm>
            <a:off x="4905375" y="6556375"/>
            <a:ext cx="4238625" cy="301625"/>
          </a:xfrm>
          <a:prstGeom prst="roundRect">
            <a:avLst>
              <a:gd name="adj" fmla="val 519"/>
            </a:avLst>
          </a:prstGeom>
          <a:noFill/>
          <a:ln w="9525">
            <a:noFill/>
            <a:round/>
            <a:headEnd/>
            <a:tailEnd/>
          </a:ln>
        </p:spPr>
        <p:txBody>
          <a:bodyPr wrap="none" lIns="81639" tIns="42452" rIns="81639" bIns="42452">
            <a:spAutoFit/>
          </a:bodyPr>
          <a:lstStyle/>
          <a:p>
            <a:pPr defTabSz="828675" hangingPunct="0">
              <a:buClr>
                <a:srgbClr val="0B9E12"/>
              </a:buClr>
              <a:buSzPct val="100000"/>
              <a:buFont typeface="Times" charset="0"/>
              <a:buNone/>
              <a:tabLst>
                <a:tab pos="657225" algn="l"/>
                <a:tab pos="1312863" algn="l"/>
                <a:tab pos="1970088" algn="l"/>
                <a:tab pos="2627313" algn="l"/>
                <a:tab pos="3282950" algn="l"/>
              </a:tabLst>
            </a:pPr>
            <a:r>
              <a:rPr lang="en-GB" sz="1400">
                <a:solidFill>
                  <a:srgbClr val="C00000"/>
                </a:solidFill>
                <a:latin typeface="Cambria" pitchFamily="18" charset="0"/>
                <a:cs typeface="Arial" pitchFamily="34" charset="0"/>
              </a:rPr>
              <a:t>J.M.Pendlebury and E.A. Hinds, NIMA 440 (2000) 471</a:t>
            </a:r>
          </a:p>
        </p:txBody>
      </p:sp>
      <p:sp>
        <p:nvSpPr>
          <p:cNvPr id="73734" name="AutoShape 12"/>
          <p:cNvSpPr>
            <a:spLocks noChangeArrowheads="1"/>
          </p:cNvSpPr>
          <p:nvPr/>
        </p:nvSpPr>
        <p:spPr bwMode="auto">
          <a:xfrm>
            <a:off x="4311650" y="6316663"/>
            <a:ext cx="720725" cy="420687"/>
          </a:xfrm>
          <a:prstGeom prst="roundRect">
            <a:avLst>
              <a:gd name="adj" fmla="val 347"/>
            </a:avLst>
          </a:prstGeom>
          <a:noFill/>
          <a:ln w="9525">
            <a:noFill/>
            <a:round/>
            <a:headEnd/>
            <a:tailEnd/>
          </a:ln>
        </p:spPr>
        <p:txBody>
          <a:bodyPr wrap="none" lIns="81639" tIns="42452" rIns="81639" bIns="42452">
            <a:spAutoFit/>
          </a:bodyPr>
          <a:lstStyle/>
          <a:p>
            <a:pPr defTabSz="828675" hangingPunct="0">
              <a:buClr>
                <a:srgbClr val="000000"/>
              </a:buClr>
              <a:buSzPct val="45000"/>
              <a:buFont typeface="StarSymbol" charset="0"/>
              <a:buNone/>
              <a:tabLst>
                <a:tab pos="657225" algn="l"/>
              </a:tabLst>
            </a:pPr>
            <a:r>
              <a:rPr lang="en-GB" sz="2200">
                <a:solidFill>
                  <a:srgbClr val="000000"/>
                </a:solidFill>
                <a:latin typeface="Times New Roman" pitchFamily="18" charset="0"/>
              </a:rPr>
              <a:t>e-cm</a:t>
            </a:r>
          </a:p>
        </p:txBody>
      </p:sp>
      <p:sp>
        <p:nvSpPr>
          <p:cNvPr id="73735" name="AutoShape 13"/>
          <p:cNvSpPr>
            <a:spLocks noChangeArrowheads="1"/>
          </p:cNvSpPr>
          <p:nvPr/>
        </p:nvSpPr>
        <p:spPr bwMode="auto">
          <a:xfrm>
            <a:off x="7450138" y="547688"/>
            <a:ext cx="1295400" cy="547687"/>
          </a:xfrm>
          <a:prstGeom prst="roundRect">
            <a:avLst>
              <a:gd name="adj" fmla="val 273"/>
            </a:avLst>
          </a:prstGeom>
          <a:noFill/>
          <a:ln w="9525">
            <a:noFill/>
            <a:round/>
            <a:headEnd/>
            <a:tailEnd/>
          </a:ln>
        </p:spPr>
        <p:txBody>
          <a:bodyPr wrap="none" lIns="81639" tIns="42452" rIns="81639" bIns="42452">
            <a:spAutoFit/>
          </a:bodyPr>
          <a:lstStyle/>
          <a:p>
            <a:pPr defTabSz="828675" hangingPunct="0">
              <a:buClr>
                <a:srgbClr val="000000"/>
              </a:buClr>
              <a:buSzPct val="45000"/>
              <a:buFont typeface="StarSymbol" charset="0"/>
              <a:buNone/>
              <a:tabLst>
                <a:tab pos="657225" algn="l"/>
              </a:tabLst>
            </a:pPr>
            <a:r>
              <a:rPr lang="en-GB" sz="1500" i="1">
                <a:solidFill>
                  <a:srgbClr val="000000"/>
                </a:solidFill>
                <a:latin typeface="Cambria" pitchFamily="18" charset="0"/>
              </a:rPr>
              <a:t>Gray: Neutron</a:t>
            </a:r>
          </a:p>
          <a:p>
            <a:pPr defTabSz="828675" hangingPunct="0">
              <a:buClr>
                <a:srgbClr val="000000"/>
              </a:buClr>
              <a:buSzPct val="45000"/>
              <a:buFont typeface="StarSymbol" charset="0"/>
              <a:buNone/>
              <a:tabLst>
                <a:tab pos="657225" algn="l"/>
              </a:tabLst>
            </a:pPr>
            <a:r>
              <a:rPr lang="en-GB" sz="1500" i="1">
                <a:solidFill>
                  <a:srgbClr val="C00000"/>
                </a:solidFill>
                <a:latin typeface="Cambria" pitchFamily="18" charset="0"/>
              </a:rPr>
              <a:t>Red: Electron</a:t>
            </a:r>
          </a:p>
        </p:txBody>
      </p:sp>
      <p:sp>
        <p:nvSpPr>
          <p:cNvPr id="90128" name="Text Box 16"/>
          <p:cNvSpPr txBox="1">
            <a:spLocks noChangeArrowheads="1"/>
          </p:cNvSpPr>
          <p:nvPr/>
        </p:nvSpPr>
        <p:spPr bwMode="auto">
          <a:xfrm>
            <a:off x="528638" y="2330450"/>
            <a:ext cx="995362" cy="338138"/>
          </a:xfrm>
          <a:prstGeom prst="rect">
            <a:avLst/>
          </a:prstGeom>
          <a:noFill/>
          <a:ln w="9525">
            <a:noFill/>
            <a:miter lim="800000"/>
            <a:headEnd/>
            <a:tailEnd/>
          </a:ln>
        </p:spPr>
        <p:txBody>
          <a:bodyPr wrap="none">
            <a:spAutoFit/>
          </a:bodyPr>
          <a:lstStyle/>
          <a:p>
            <a:pPr eaLnBrk="0" hangingPunct="0"/>
            <a:r>
              <a:rPr lang="en-US" sz="1600" dirty="0" err="1">
                <a:solidFill>
                  <a:schemeClr val="accent4">
                    <a:lumMod val="10000"/>
                  </a:schemeClr>
                </a:solidFill>
                <a:latin typeface="Cambria" pitchFamily="18" charset="0"/>
              </a:rPr>
              <a:t>n</a:t>
            </a:r>
            <a:r>
              <a:rPr lang="en-US" sz="1600" dirty="0">
                <a:solidFill>
                  <a:schemeClr val="accent4">
                    <a:lumMod val="10000"/>
                  </a:schemeClr>
                </a:solidFill>
                <a:latin typeface="Cambria" pitchFamily="18" charset="0"/>
              </a:rPr>
              <a:t> current</a:t>
            </a:r>
          </a:p>
        </p:txBody>
      </p:sp>
      <p:sp>
        <p:nvSpPr>
          <p:cNvPr id="90129" name="Text Box 17"/>
          <p:cNvSpPr txBox="1">
            <a:spLocks noChangeArrowheads="1"/>
          </p:cNvSpPr>
          <p:nvPr/>
        </p:nvSpPr>
        <p:spPr bwMode="auto">
          <a:xfrm>
            <a:off x="363538" y="3022600"/>
            <a:ext cx="1109662" cy="400050"/>
          </a:xfrm>
          <a:prstGeom prst="rect">
            <a:avLst/>
          </a:prstGeom>
          <a:noFill/>
          <a:ln w="9525">
            <a:noFill/>
            <a:miter lim="800000"/>
            <a:headEnd/>
            <a:tailEnd/>
          </a:ln>
        </p:spPr>
        <p:txBody>
          <a:bodyPr wrap="none">
            <a:spAutoFit/>
          </a:bodyPr>
          <a:lstStyle/>
          <a:p>
            <a:pPr eaLnBrk="0" hangingPunct="0"/>
            <a:r>
              <a:rPr lang="en-US" sz="2000" i="1" dirty="0" err="1">
                <a:solidFill>
                  <a:srgbClr val="161616"/>
                </a:solidFill>
                <a:latin typeface="Cambria" pitchFamily="18" charset="0"/>
              </a:rPr>
              <a:t>n</a:t>
            </a:r>
            <a:r>
              <a:rPr lang="en-US" sz="2000" i="1" dirty="0">
                <a:solidFill>
                  <a:srgbClr val="161616"/>
                </a:solidFill>
                <a:latin typeface="Cambria" pitchFamily="18" charset="0"/>
              </a:rPr>
              <a:t> target</a:t>
            </a:r>
          </a:p>
        </p:txBody>
      </p:sp>
      <p:sp>
        <p:nvSpPr>
          <p:cNvPr id="73738" name="Rectangle 18"/>
          <p:cNvSpPr>
            <a:spLocks noChangeArrowheads="1"/>
          </p:cNvSpPr>
          <p:nvPr/>
        </p:nvSpPr>
        <p:spPr bwMode="auto">
          <a:xfrm>
            <a:off x="1257300" y="4203700"/>
            <a:ext cx="431800" cy="368300"/>
          </a:xfrm>
          <a:prstGeom prst="rect">
            <a:avLst/>
          </a:prstGeom>
          <a:solidFill>
            <a:schemeClr val="bg1"/>
          </a:solidFill>
          <a:ln w="9525">
            <a:noFill/>
            <a:miter lim="800000"/>
            <a:headEnd/>
            <a:tailEnd/>
          </a:ln>
        </p:spPr>
        <p:txBody>
          <a:bodyPr wrap="none" anchor="ctr"/>
          <a:lstStyle/>
          <a:p>
            <a:endParaRPr lang="en-US"/>
          </a:p>
        </p:txBody>
      </p:sp>
      <p:sp>
        <p:nvSpPr>
          <p:cNvPr id="73739" name="Rectangle 19"/>
          <p:cNvSpPr>
            <a:spLocks noChangeArrowheads="1"/>
          </p:cNvSpPr>
          <p:nvPr/>
        </p:nvSpPr>
        <p:spPr bwMode="auto">
          <a:xfrm>
            <a:off x="6223000" y="1714500"/>
            <a:ext cx="431800" cy="368300"/>
          </a:xfrm>
          <a:prstGeom prst="rect">
            <a:avLst/>
          </a:prstGeom>
          <a:solidFill>
            <a:schemeClr val="bg1"/>
          </a:solidFill>
          <a:ln w="9525">
            <a:noFill/>
            <a:miter lim="800000"/>
            <a:headEnd/>
            <a:tailEnd/>
          </a:ln>
        </p:spPr>
        <p:txBody>
          <a:bodyPr wrap="none" anchor="ctr"/>
          <a:lstStyle/>
          <a:p>
            <a:endParaRPr lang="en-US"/>
          </a:p>
        </p:txBody>
      </p:sp>
      <p:sp>
        <p:nvSpPr>
          <p:cNvPr id="73740" name="Text Box 20"/>
          <p:cNvSpPr txBox="1">
            <a:spLocks noChangeArrowheads="1"/>
          </p:cNvSpPr>
          <p:nvPr/>
        </p:nvSpPr>
        <p:spPr bwMode="auto">
          <a:xfrm>
            <a:off x="1524000" y="0"/>
            <a:ext cx="6369050" cy="523875"/>
          </a:xfrm>
          <a:prstGeom prst="rect">
            <a:avLst/>
          </a:prstGeom>
          <a:noFill/>
          <a:ln w="9525">
            <a:noFill/>
            <a:miter lim="800000"/>
            <a:headEnd/>
            <a:tailEnd/>
          </a:ln>
        </p:spPr>
        <p:txBody>
          <a:bodyPr wrap="none">
            <a:spAutoFit/>
          </a:bodyPr>
          <a:lstStyle/>
          <a:p>
            <a:pPr eaLnBrk="0" hangingPunct="0"/>
            <a:r>
              <a:rPr lang="en-US" sz="2800"/>
              <a:t>Sensitivity to Rule on Several New Models</a:t>
            </a:r>
          </a:p>
        </p:txBody>
      </p:sp>
      <p:sp>
        <p:nvSpPr>
          <p:cNvPr id="22" name="Line 15"/>
          <p:cNvSpPr>
            <a:spLocks noChangeShapeType="1"/>
          </p:cNvSpPr>
          <p:nvPr/>
        </p:nvSpPr>
        <p:spPr bwMode="auto">
          <a:xfrm>
            <a:off x="1460500" y="3884613"/>
            <a:ext cx="5867400" cy="0"/>
          </a:xfrm>
          <a:prstGeom prst="line">
            <a:avLst/>
          </a:prstGeom>
          <a:noFill/>
          <a:ln w="25400">
            <a:solidFill>
              <a:srgbClr val="FF0728"/>
            </a:solidFill>
            <a:prstDash val="sysDash"/>
            <a:round/>
            <a:headEnd/>
            <a:tailEnd/>
          </a:ln>
        </p:spPr>
        <p:txBody>
          <a:bodyPr/>
          <a:lstStyle/>
          <a:p>
            <a:endParaRPr lang="en-US"/>
          </a:p>
        </p:txBody>
      </p:sp>
      <p:sp>
        <p:nvSpPr>
          <p:cNvPr id="23" name="Text Box 16"/>
          <p:cNvSpPr txBox="1">
            <a:spLocks noChangeArrowheads="1"/>
          </p:cNvSpPr>
          <p:nvPr/>
        </p:nvSpPr>
        <p:spPr bwMode="auto">
          <a:xfrm>
            <a:off x="528638" y="2667000"/>
            <a:ext cx="981075" cy="338138"/>
          </a:xfrm>
          <a:prstGeom prst="rect">
            <a:avLst/>
          </a:prstGeom>
          <a:noFill/>
          <a:ln w="9525">
            <a:noFill/>
            <a:miter lim="800000"/>
            <a:headEnd/>
            <a:tailEnd/>
          </a:ln>
        </p:spPr>
        <p:txBody>
          <a:bodyPr wrap="none">
            <a:spAutoFit/>
          </a:bodyPr>
          <a:lstStyle/>
          <a:p>
            <a:pPr eaLnBrk="0" hangingPunct="0"/>
            <a:r>
              <a:rPr lang="en-US" sz="1600">
                <a:solidFill>
                  <a:srgbClr val="991879"/>
                </a:solidFill>
                <a:latin typeface="Cambria" pitchFamily="18" charset="0"/>
              </a:rPr>
              <a:t>e current</a:t>
            </a:r>
          </a:p>
        </p:txBody>
      </p:sp>
      <p:sp>
        <p:nvSpPr>
          <p:cNvPr id="24" name="Text Box 17"/>
          <p:cNvSpPr txBox="1">
            <a:spLocks noChangeArrowheads="1"/>
          </p:cNvSpPr>
          <p:nvPr/>
        </p:nvSpPr>
        <p:spPr bwMode="auto">
          <a:xfrm>
            <a:off x="252413" y="3675063"/>
            <a:ext cx="1089025" cy="400050"/>
          </a:xfrm>
          <a:prstGeom prst="rect">
            <a:avLst/>
          </a:prstGeom>
          <a:noFill/>
          <a:ln w="9525">
            <a:noFill/>
            <a:miter lim="800000"/>
            <a:headEnd/>
            <a:tailEnd/>
          </a:ln>
        </p:spPr>
        <p:txBody>
          <a:bodyPr wrap="none">
            <a:spAutoFit/>
          </a:bodyPr>
          <a:lstStyle/>
          <a:p>
            <a:pPr eaLnBrk="0" hangingPunct="0"/>
            <a:r>
              <a:rPr lang="en-US" sz="2000" i="1" dirty="0" err="1">
                <a:solidFill>
                  <a:srgbClr val="FF0728"/>
                </a:solidFill>
                <a:latin typeface="Cambria" pitchFamily="18" charset="0"/>
              </a:rPr>
              <a:t>e</a:t>
            </a:r>
            <a:r>
              <a:rPr lang="en-US" sz="2000" i="1" dirty="0">
                <a:solidFill>
                  <a:srgbClr val="FF0728"/>
                </a:solidFill>
                <a:latin typeface="Cambria" pitchFamily="18" charset="0"/>
              </a:rPr>
              <a:t> target</a:t>
            </a:r>
          </a:p>
        </p:txBody>
      </p:sp>
      <p:sp>
        <p:nvSpPr>
          <p:cNvPr id="26" name="Line 15"/>
          <p:cNvSpPr>
            <a:spLocks noChangeShapeType="1"/>
          </p:cNvSpPr>
          <p:nvPr/>
        </p:nvSpPr>
        <p:spPr bwMode="auto">
          <a:xfrm>
            <a:off x="1460500" y="3549650"/>
            <a:ext cx="5867400" cy="0"/>
          </a:xfrm>
          <a:prstGeom prst="line">
            <a:avLst/>
          </a:prstGeom>
          <a:noFill/>
          <a:ln w="25400">
            <a:solidFill>
              <a:srgbClr val="009900"/>
            </a:solidFill>
            <a:prstDash val="sysDash"/>
            <a:round/>
            <a:headEnd/>
            <a:tailEnd/>
          </a:ln>
        </p:spPr>
        <p:txBody>
          <a:bodyPr/>
          <a:lstStyle/>
          <a:p>
            <a:endParaRPr lang="en-US"/>
          </a:p>
        </p:txBody>
      </p:sp>
      <p:sp>
        <p:nvSpPr>
          <p:cNvPr id="28" name="Text Box 17"/>
          <p:cNvSpPr txBox="1">
            <a:spLocks noChangeArrowheads="1"/>
          </p:cNvSpPr>
          <p:nvPr/>
        </p:nvSpPr>
        <p:spPr bwMode="auto">
          <a:xfrm>
            <a:off x="192088" y="3325813"/>
            <a:ext cx="1349375" cy="400050"/>
          </a:xfrm>
          <a:prstGeom prst="rect">
            <a:avLst/>
          </a:prstGeom>
          <a:noFill/>
          <a:ln w="9525">
            <a:noFill/>
            <a:miter lim="800000"/>
            <a:headEnd/>
            <a:tailEnd/>
          </a:ln>
        </p:spPr>
        <p:txBody>
          <a:bodyPr wrap="none">
            <a:spAutoFit/>
          </a:bodyPr>
          <a:lstStyle/>
          <a:p>
            <a:pPr eaLnBrk="0" hangingPunct="0"/>
            <a:r>
              <a:rPr lang="en-US" sz="2000" i="1" dirty="0" err="1">
                <a:solidFill>
                  <a:srgbClr val="009900"/>
                </a:solidFill>
                <a:latin typeface="Cambria" pitchFamily="18" charset="0"/>
              </a:rPr>
              <a:t>p</a:t>
            </a:r>
            <a:r>
              <a:rPr lang="en-US" sz="2000" i="1" dirty="0">
                <a:solidFill>
                  <a:srgbClr val="009900"/>
                </a:solidFill>
                <a:latin typeface="Cambria" pitchFamily="18" charset="0"/>
              </a:rPr>
              <a:t>, </a:t>
            </a:r>
            <a:r>
              <a:rPr lang="en-US" sz="2000" i="1" dirty="0" err="1">
                <a:solidFill>
                  <a:srgbClr val="009900"/>
                </a:solidFill>
                <a:latin typeface="Cambria" pitchFamily="18" charset="0"/>
              </a:rPr>
              <a:t>d</a:t>
            </a:r>
            <a:r>
              <a:rPr lang="en-US" sz="2000" i="1" dirty="0">
                <a:solidFill>
                  <a:srgbClr val="009900"/>
                </a:solidFill>
                <a:latin typeface="Cambria" pitchFamily="18" charset="0"/>
              </a:rPr>
              <a:t> target</a:t>
            </a:r>
          </a:p>
        </p:txBody>
      </p:sp>
      <p:sp>
        <p:nvSpPr>
          <p:cNvPr id="30" name="Oval 29"/>
          <p:cNvSpPr>
            <a:spLocks noChangeArrowheads="1"/>
          </p:cNvSpPr>
          <p:nvPr/>
        </p:nvSpPr>
        <p:spPr bwMode="auto">
          <a:xfrm>
            <a:off x="4686300" y="2387600"/>
            <a:ext cx="241300" cy="215900"/>
          </a:xfrm>
          <a:prstGeom prst="ellipse">
            <a:avLst/>
          </a:prstGeom>
          <a:solidFill>
            <a:schemeClr val="accent4">
              <a:lumMod val="10000"/>
            </a:schemeClr>
          </a:solidFill>
          <a:ln w="9525">
            <a:solidFill>
              <a:schemeClr val="accent4">
                <a:lumMod val="10000"/>
              </a:schemeClr>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3" name="Oval 32"/>
          <p:cNvSpPr>
            <a:spLocks noChangeArrowheads="1"/>
          </p:cNvSpPr>
          <p:nvPr/>
        </p:nvSpPr>
        <p:spPr bwMode="auto">
          <a:xfrm>
            <a:off x="4521200" y="2705100"/>
            <a:ext cx="241300" cy="215900"/>
          </a:xfrm>
          <a:prstGeom prst="ellipse">
            <a:avLst/>
          </a:prstGeom>
          <a:solidFill>
            <a:srgbClr val="FF0728"/>
          </a:solidFill>
          <a:ln w="9525">
            <a:solidFill>
              <a:srgbClr val="FF0728"/>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4" name="Oval 33"/>
          <p:cNvSpPr>
            <a:spLocks noChangeArrowheads="1"/>
          </p:cNvSpPr>
          <p:nvPr/>
        </p:nvSpPr>
        <p:spPr bwMode="auto">
          <a:xfrm>
            <a:off x="5511800" y="3019425"/>
            <a:ext cx="241300" cy="215900"/>
          </a:xfrm>
          <a:prstGeom prst="ellipse">
            <a:avLst/>
          </a:prstGeom>
          <a:solidFill>
            <a:srgbClr val="161616"/>
          </a:solidFill>
          <a:ln w="9525">
            <a:solidFill>
              <a:srgbClr val="161616"/>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6" name="Rounded Rectangle 35"/>
          <p:cNvSpPr>
            <a:spLocks noChangeArrowheads="1"/>
          </p:cNvSpPr>
          <p:nvPr/>
        </p:nvSpPr>
        <p:spPr bwMode="auto">
          <a:xfrm>
            <a:off x="5397500" y="3530600"/>
            <a:ext cx="711200" cy="635000"/>
          </a:xfrm>
          <a:prstGeom prst="roundRect">
            <a:avLst>
              <a:gd name="adj" fmla="val 16667"/>
            </a:avLst>
          </a:prstGeom>
          <a:solidFill>
            <a:srgbClr val="FF0728"/>
          </a:solidFill>
          <a:ln w="9525">
            <a:solidFill>
              <a:srgbClr val="FF0728">
                <a:alpha val="94901"/>
              </a:srgbClr>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35" name="Oval 34"/>
          <p:cNvSpPr>
            <a:spLocks noChangeArrowheads="1"/>
          </p:cNvSpPr>
          <p:nvPr/>
        </p:nvSpPr>
        <p:spPr bwMode="auto">
          <a:xfrm>
            <a:off x="5600700" y="3479800"/>
            <a:ext cx="482600" cy="152400"/>
          </a:xfrm>
          <a:prstGeom prst="ellipse">
            <a:avLst/>
          </a:prstGeom>
          <a:solidFill>
            <a:srgbClr val="009900"/>
          </a:solidFill>
          <a:ln w="9525">
            <a:solidFill>
              <a:srgbClr val="009900"/>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37" name="Line 15"/>
          <p:cNvSpPr>
            <a:spLocks noChangeShapeType="1"/>
          </p:cNvSpPr>
          <p:nvPr/>
        </p:nvSpPr>
        <p:spPr bwMode="auto">
          <a:xfrm>
            <a:off x="1536700" y="3155950"/>
            <a:ext cx="5867400" cy="0"/>
          </a:xfrm>
          <a:prstGeom prst="line">
            <a:avLst/>
          </a:prstGeom>
          <a:noFill/>
          <a:ln w="25400">
            <a:solidFill>
              <a:srgbClr val="161616"/>
            </a:solidFill>
            <a:prstDash val="sysDash"/>
            <a:round/>
            <a:headEnd/>
            <a:tailEnd/>
          </a:ln>
        </p:spPr>
        <p:txBody>
          <a:bodyPr/>
          <a:lstStyle/>
          <a:p>
            <a:endParaRPr lang="en-US" sz="1600"/>
          </a:p>
        </p:txBody>
      </p:sp>
      <p:sp>
        <p:nvSpPr>
          <p:cNvPr id="31" name="TextBox 30"/>
          <p:cNvSpPr txBox="1"/>
          <p:nvPr/>
        </p:nvSpPr>
        <p:spPr>
          <a:xfrm>
            <a:off x="5505564" y="1193800"/>
            <a:ext cx="3638436" cy="830997"/>
          </a:xfrm>
          <a:prstGeom prst="rect">
            <a:avLst/>
          </a:prstGeom>
          <a:gradFill flip="none" rotWithShape="1">
            <a:gsLst>
              <a:gs pos="0">
                <a:schemeClr val="accent2">
                  <a:tint val="50000"/>
                  <a:satMod val="300000"/>
                  <a:alpha val="34000"/>
                </a:schemeClr>
              </a:gs>
              <a:gs pos="35000">
                <a:schemeClr val="accent2">
                  <a:tint val="37000"/>
                  <a:satMod val="300000"/>
                  <a:alpha val="34000"/>
                </a:schemeClr>
              </a:gs>
              <a:gs pos="100000">
                <a:schemeClr val="accent2">
                  <a:tint val="15000"/>
                  <a:satMod val="350000"/>
                  <a:alpha val="34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smtClean="0">
                <a:solidFill>
                  <a:srgbClr val="009900"/>
                </a:solidFill>
              </a:rPr>
              <a:t>If found it could explain</a:t>
            </a:r>
          </a:p>
          <a:p>
            <a:r>
              <a:rPr lang="en-US" sz="2400" b="1" dirty="0" err="1" smtClean="0">
                <a:solidFill>
                  <a:srgbClr val="009900"/>
                </a:solidFill>
              </a:rPr>
              <a:t>Baryogenesis</a:t>
            </a:r>
            <a:r>
              <a:rPr lang="en-US" sz="2400" b="1" dirty="0" smtClean="0">
                <a:solidFill>
                  <a:srgbClr val="009900"/>
                </a:solidFill>
              </a:rPr>
              <a:t> </a:t>
            </a:r>
            <a:endParaRPr lang="en-US" sz="2400" b="1" dirty="0">
              <a:solidFill>
                <a:srgbClr val="009900"/>
              </a:solidFill>
            </a:endParaRPr>
          </a:p>
        </p:txBody>
      </p:sp>
      <p:sp>
        <p:nvSpPr>
          <p:cNvPr id="32" name="TextBox 31"/>
          <p:cNvSpPr txBox="1"/>
          <p:nvPr/>
        </p:nvSpPr>
        <p:spPr>
          <a:xfrm>
            <a:off x="0" y="5575300"/>
            <a:ext cx="3553677" cy="830997"/>
          </a:xfrm>
          <a:prstGeom prst="rect">
            <a:avLst/>
          </a:prstGeom>
          <a:gradFill flip="none" rotWithShape="1">
            <a:gsLst>
              <a:gs pos="0">
                <a:schemeClr val="accent2">
                  <a:tint val="50000"/>
                  <a:satMod val="300000"/>
                  <a:alpha val="34000"/>
                </a:schemeClr>
              </a:gs>
              <a:gs pos="35000">
                <a:schemeClr val="accent2">
                  <a:tint val="37000"/>
                  <a:satMod val="300000"/>
                  <a:alpha val="34000"/>
                </a:schemeClr>
              </a:gs>
              <a:gs pos="100000">
                <a:schemeClr val="accent2">
                  <a:tint val="15000"/>
                  <a:satMod val="350000"/>
                  <a:alpha val="34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smtClean="0">
                <a:solidFill>
                  <a:srgbClr val="009900"/>
                </a:solidFill>
              </a:rPr>
              <a:t>pEDM experiment</a:t>
            </a:r>
          </a:p>
          <a:p>
            <a:r>
              <a:rPr lang="en-US" sz="2400" b="1" dirty="0" smtClean="0">
                <a:solidFill>
                  <a:srgbClr val="009900"/>
                </a:solidFill>
              </a:rPr>
              <a:t>complementary to LHC  </a:t>
            </a:r>
            <a:endParaRPr lang="en-US" sz="2400" b="1" dirty="0">
              <a:solidFill>
                <a:srgbClr val="009900"/>
              </a:solidFill>
            </a:endParaRPr>
          </a:p>
        </p:txBody>
      </p:sp>
      <p:sp>
        <p:nvSpPr>
          <p:cNvPr id="38" name="TextBox 37"/>
          <p:cNvSpPr txBox="1"/>
          <p:nvPr/>
        </p:nvSpPr>
        <p:spPr>
          <a:xfrm>
            <a:off x="6134100" y="4762500"/>
            <a:ext cx="2222859" cy="400110"/>
          </a:xfrm>
          <a:prstGeom prst="rect">
            <a:avLst/>
          </a:prstGeom>
          <a:noFill/>
        </p:spPr>
        <p:txBody>
          <a:bodyPr wrap="none" rtlCol="0">
            <a:spAutoFit/>
          </a:bodyPr>
          <a:lstStyle/>
          <a:p>
            <a:r>
              <a:rPr lang="en-US" sz="2000" b="1" dirty="0" smtClean="0">
                <a:solidFill>
                  <a:schemeClr val="accent4">
                    <a:lumMod val="10000"/>
                  </a:schemeClr>
                </a:solidFill>
              </a:rPr>
              <a:t>Statistics limited</a:t>
            </a:r>
            <a:endParaRPr lang="en-US" sz="2000" b="1" dirty="0">
              <a:solidFill>
                <a:schemeClr val="accent4">
                  <a:lumMod val="10000"/>
                </a:schemeClr>
              </a:solidFill>
            </a:endParaRPr>
          </a:p>
        </p:txBody>
      </p:sp>
      <p:sp>
        <p:nvSpPr>
          <p:cNvPr id="41" name="Oval 40"/>
          <p:cNvSpPr>
            <a:spLocks noChangeArrowheads="1"/>
          </p:cNvSpPr>
          <p:nvPr/>
        </p:nvSpPr>
        <p:spPr bwMode="auto">
          <a:xfrm>
            <a:off x="6273800" y="3810000"/>
            <a:ext cx="482600" cy="152400"/>
          </a:xfrm>
          <a:prstGeom prst="ellipse">
            <a:avLst/>
          </a:prstGeom>
          <a:solidFill>
            <a:srgbClr val="009900"/>
          </a:solidFill>
          <a:ln w="9525">
            <a:solidFill>
              <a:srgbClr val="009900"/>
            </a:solidFill>
            <a:round/>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42" name="TextBox 41"/>
          <p:cNvSpPr txBox="1"/>
          <p:nvPr/>
        </p:nvSpPr>
        <p:spPr>
          <a:xfrm>
            <a:off x="6627802" y="3987800"/>
            <a:ext cx="1621057" cy="461665"/>
          </a:xfrm>
          <a:prstGeom prst="rect">
            <a:avLst/>
          </a:prstGeom>
          <a:noFill/>
        </p:spPr>
        <p:txBody>
          <a:bodyPr wrap="none" rtlCol="0">
            <a:spAutoFit/>
          </a:bodyPr>
          <a:lstStyle/>
          <a:p>
            <a:r>
              <a:rPr lang="en-US" sz="2400" b="1" dirty="0" smtClean="0">
                <a:solidFill>
                  <a:srgbClr val="009900"/>
                </a:solidFill>
              </a:rPr>
              <a:t>Upgrade?</a:t>
            </a:r>
            <a:endParaRPr lang="en-US" sz="2400" b="1" dirty="0">
              <a:solidFill>
                <a:srgbClr val="009900"/>
              </a:solidFill>
            </a:endParaRPr>
          </a:p>
        </p:txBody>
      </p:sp>
      <p:sp>
        <p:nvSpPr>
          <p:cNvPr id="43" name="Line 15"/>
          <p:cNvSpPr>
            <a:spLocks noChangeShapeType="1"/>
          </p:cNvSpPr>
          <p:nvPr/>
        </p:nvSpPr>
        <p:spPr bwMode="auto">
          <a:xfrm>
            <a:off x="1638300" y="3879850"/>
            <a:ext cx="5867400" cy="0"/>
          </a:xfrm>
          <a:prstGeom prst="line">
            <a:avLst/>
          </a:prstGeom>
          <a:noFill/>
          <a:ln w="25400">
            <a:solidFill>
              <a:srgbClr val="009900"/>
            </a:solidFill>
            <a:prstDash val="sysDash"/>
            <a:round/>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8" grpId="0"/>
      <p:bldP spid="90129" grpId="0"/>
      <p:bldP spid="22" grpId="0" animBg="1"/>
      <p:bldP spid="23" grpId="0"/>
      <p:bldP spid="24" grpId="0"/>
      <p:bldP spid="26" grpId="0" animBg="1"/>
      <p:bldP spid="28" grpId="0"/>
      <p:bldP spid="30" grpId="0" animBg="1"/>
      <p:bldP spid="33" grpId="0" animBg="1"/>
      <p:bldP spid="34" grpId="0" animBg="1"/>
      <p:bldP spid="36" grpId="0" animBg="1"/>
      <p:bldP spid="35" grpId="0" animBg="1"/>
      <p:bldP spid="37" grpId="0" animBg="1"/>
      <p:bldP spid="32" grpId="0" animBg="1"/>
      <p:bldP spid="38" grpId="0"/>
      <p:bldP spid="41" grpId="0" animBg="1"/>
      <p:bldP spid="42" grpId="0"/>
      <p:bldP spid="43" grpId="0" animBg="1"/>
      <p:bldP spid="43" grpId="1"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3"/>
          <a:srcRect/>
          <a:stretch>
            <a:fillRect/>
          </a:stretch>
        </p:blipFill>
        <p:spPr bwMode="auto">
          <a:xfrm>
            <a:off x="0" y="0"/>
            <a:ext cx="8801100" cy="697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457200" y="274638"/>
            <a:ext cx="8229600" cy="487362"/>
          </a:xfrm>
        </p:spPr>
        <p:txBody>
          <a:bodyPr/>
          <a:lstStyle/>
          <a:p>
            <a:r>
              <a:rPr lang="en-US" sz="4000" smtClean="0">
                <a:solidFill>
                  <a:srgbClr val="008000"/>
                </a:solidFill>
              </a:rPr>
              <a:t>E-field strength</a:t>
            </a:r>
          </a:p>
        </p:txBody>
      </p:sp>
      <p:pic>
        <p:nvPicPr>
          <p:cNvPr id="86019" name="Picture 3"/>
          <p:cNvPicPr>
            <a:picLocks noGrp="1" noChangeAspect="1" noChangeArrowheads="1"/>
          </p:cNvPicPr>
          <p:nvPr>
            <p:ph idx="4294967295"/>
          </p:nvPr>
        </p:nvPicPr>
        <p:blipFill>
          <a:blip r:embed="rId3"/>
          <a:srcRect/>
          <a:stretch>
            <a:fillRect/>
          </a:stretch>
        </p:blipFill>
        <p:spPr>
          <a:xfrm>
            <a:off x="431800" y="944563"/>
            <a:ext cx="8313738" cy="4267200"/>
          </a:xfrm>
        </p:spPr>
      </p:pic>
      <p:sp>
        <p:nvSpPr>
          <p:cNvPr id="86020" name="Text Box 4"/>
          <p:cNvSpPr txBox="1">
            <a:spLocks noChangeArrowheads="1"/>
          </p:cNvSpPr>
          <p:nvPr/>
        </p:nvSpPr>
        <p:spPr bwMode="auto">
          <a:xfrm>
            <a:off x="1401763" y="5241925"/>
            <a:ext cx="7304087" cy="646113"/>
          </a:xfrm>
          <a:prstGeom prst="rect">
            <a:avLst/>
          </a:prstGeom>
          <a:noFill/>
          <a:ln w="9525">
            <a:noFill/>
            <a:miter lim="800000"/>
            <a:headEnd/>
            <a:tailEnd/>
          </a:ln>
        </p:spPr>
        <p:txBody>
          <a:bodyPr wrap="none">
            <a:spAutoFit/>
          </a:bodyPr>
          <a:lstStyle/>
          <a:p>
            <a:r>
              <a:rPr lang="en-US">
                <a:solidFill>
                  <a:srgbClr val="008000"/>
                </a:solidFill>
              </a:rPr>
              <a:t>The field emission </a:t>
            </a:r>
            <a:r>
              <a:rPr lang="en-US">
                <a:solidFill>
                  <a:srgbClr val="FF0000"/>
                </a:solidFill>
              </a:rPr>
              <a:t>without</a:t>
            </a:r>
            <a:r>
              <a:rPr lang="en-US"/>
              <a:t> </a:t>
            </a:r>
            <a:r>
              <a:rPr lang="en-US">
                <a:solidFill>
                  <a:srgbClr val="008000"/>
                </a:solidFill>
              </a:rPr>
              <a:t>and</a:t>
            </a:r>
            <a:r>
              <a:rPr lang="en-US">
                <a:solidFill>
                  <a:srgbClr val="3333CC"/>
                </a:solidFill>
              </a:rPr>
              <a:t> with</a:t>
            </a:r>
            <a:r>
              <a:rPr lang="en-US">
                <a:solidFill>
                  <a:srgbClr val="FF0000"/>
                </a:solidFill>
              </a:rPr>
              <a:t> </a:t>
            </a:r>
            <a:r>
              <a:rPr lang="en-US">
                <a:solidFill>
                  <a:srgbClr val="000000"/>
                </a:solidFill>
              </a:rPr>
              <a:t>h</a:t>
            </a:r>
            <a:r>
              <a:rPr lang="en-US">
                <a:solidFill>
                  <a:srgbClr val="008000"/>
                </a:solidFill>
              </a:rPr>
              <a:t>igh </a:t>
            </a:r>
            <a:r>
              <a:rPr lang="en-US">
                <a:solidFill>
                  <a:srgbClr val="000000"/>
                </a:solidFill>
              </a:rPr>
              <a:t>p</a:t>
            </a:r>
            <a:r>
              <a:rPr lang="en-US">
                <a:solidFill>
                  <a:srgbClr val="008000"/>
                </a:solidFill>
              </a:rPr>
              <a:t>ressure water </a:t>
            </a:r>
            <a:r>
              <a:rPr lang="en-US">
                <a:solidFill>
                  <a:srgbClr val="000000"/>
                </a:solidFill>
              </a:rPr>
              <a:t>r</a:t>
            </a:r>
            <a:r>
              <a:rPr lang="en-US">
                <a:solidFill>
                  <a:srgbClr val="008000"/>
                </a:solidFill>
              </a:rPr>
              <a:t>insing (</a:t>
            </a:r>
            <a:r>
              <a:rPr lang="en-US">
                <a:solidFill>
                  <a:srgbClr val="000000"/>
                </a:solidFill>
              </a:rPr>
              <a:t>HPR</a:t>
            </a:r>
            <a:r>
              <a:rPr lang="en-US">
                <a:solidFill>
                  <a:srgbClr val="008000"/>
                </a:solidFill>
              </a:rPr>
              <a:t>) </a:t>
            </a:r>
          </a:p>
          <a:p>
            <a:r>
              <a:rPr lang="en-US">
                <a:solidFill>
                  <a:srgbClr val="008000"/>
                </a:solidFill>
              </a:rPr>
              <a:t>for 0.5cm plate separation.</a:t>
            </a:r>
          </a:p>
        </p:txBody>
      </p:sp>
      <p:sp>
        <p:nvSpPr>
          <p:cNvPr id="86021" name="Rectangle 2"/>
          <p:cNvSpPr txBox="1">
            <a:spLocks noChangeArrowheads="1"/>
          </p:cNvSpPr>
          <p:nvPr/>
        </p:nvSpPr>
        <p:spPr bwMode="auto">
          <a:xfrm>
            <a:off x="0" y="5775325"/>
            <a:ext cx="9144000" cy="915988"/>
          </a:xfrm>
          <a:prstGeom prst="rect">
            <a:avLst/>
          </a:prstGeom>
          <a:noFill/>
          <a:ln w="9525">
            <a:noFill/>
            <a:miter lim="800000"/>
            <a:headEnd/>
            <a:tailEnd/>
          </a:ln>
        </p:spPr>
        <p:txBody>
          <a:bodyPr anchor="ctr"/>
          <a:lstStyle/>
          <a:p>
            <a:pPr algn="ctr" eaLnBrk="0" hangingPunct="0"/>
            <a:r>
              <a:rPr lang="en-US" sz="2800">
                <a:solidFill>
                  <a:srgbClr val="0000FF"/>
                </a:solidFill>
              </a:rPr>
              <a:t>Recent developments in achieving high E-field strengths with HPR treatment (from Cornell ILC R&amp;D)</a:t>
            </a:r>
            <a:r>
              <a:rPr lang="en-US" sz="2800">
                <a:solidFill>
                  <a:srgbClr val="008000"/>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urved Left Arrow 9"/>
          <p:cNvSpPr/>
          <p:nvPr/>
        </p:nvSpPr>
        <p:spPr>
          <a:xfrm rot="5400000">
            <a:off x="1139825" y="1711325"/>
            <a:ext cx="927100" cy="2025650"/>
          </a:xfrm>
          <a:prstGeom prst="curvedLeftArrow">
            <a:avLst/>
          </a:prstGeom>
          <a:solidFill>
            <a:srgbClr val="009900"/>
          </a:solidFill>
          <a:ln>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0" y="0"/>
            <a:ext cx="9144000" cy="1143000"/>
          </a:xfrm>
        </p:spPr>
        <p:txBody>
          <a:bodyPr/>
          <a:lstStyle/>
          <a:p>
            <a:r>
              <a:rPr lang="en-US" dirty="0" smtClean="0">
                <a:solidFill>
                  <a:srgbClr val="FF2E1F"/>
                </a:solidFill>
                <a:latin typeface="Times New Roman"/>
                <a:cs typeface="Times New Roman"/>
              </a:rPr>
              <a:t>B-field from (same sign) CR beams</a:t>
            </a:r>
            <a:endParaRPr lang="en-US" dirty="0">
              <a:solidFill>
                <a:srgbClr val="FF2E1F"/>
              </a:solidFill>
              <a:latin typeface="Times New Roman"/>
              <a:cs typeface="Times New Roman"/>
            </a:endParaRPr>
          </a:p>
        </p:txBody>
      </p:sp>
      <p:cxnSp>
        <p:nvCxnSpPr>
          <p:cNvPr id="4" name="Straight Arrow Connector 3"/>
          <p:cNvCxnSpPr/>
          <p:nvPr/>
        </p:nvCxnSpPr>
        <p:spPr>
          <a:xfrm>
            <a:off x="431800" y="1663700"/>
            <a:ext cx="2578100" cy="1536700"/>
          </a:xfrm>
          <a:prstGeom prst="straightConnector1">
            <a:avLst/>
          </a:prstGeom>
          <a:ln w="57150" cap="flat" cmpd="sng" algn="ctr">
            <a:solidFill>
              <a:srgbClr val="FF33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rot="10800000">
            <a:off x="152400" y="1498600"/>
            <a:ext cx="2552700" cy="1498600"/>
          </a:xfrm>
          <a:prstGeom prst="straightConnector1">
            <a:avLst/>
          </a:prstGeom>
          <a:ln w="57150" cap="flat" cmpd="sng" algn="ctr">
            <a:solidFill>
              <a:schemeClr val="accent2">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Curved Right Arrow 7"/>
          <p:cNvSpPr/>
          <p:nvPr/>
        </p:nvSpPr>
        <p:spPr>
          <a:xfrm rot="5400000">
            <a:off x="1168400" y="1028700"/>
            <a:ext cx="889000" cy="2032000"/>
          </a:xfrm>
          <a:prstGeom prst="curvedRightArrow">
            <a:avLst/>
          </a:prstGeom>
          <a:solidFill>
            <a:srgbClr val="FF33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 name="Group 15"/>
          <p:cNvGrpSpPr/>
          <p:nvPr/>
        </p:nvGrpSpPr>
        <p:grpSpPr>
          <a:xfrm>
            <a:off x="5219700" y="1447800"/>
            <a:ext cx="2590800" cy="1981200"/>
            <a:chOff x="4787900" y="2273300"/>
            <a:chExt cx="2590800" cy="1981200"/>
          </a:xfrm>
        </p:grpSpPr>
        <p:cxnSp>
          <p:nvCxnSpPr>
            <p:cNvPr id="11" name="Straight Arrow Connector 10"/>
            <p:cNvCxnSpPr/>
            <p:nvPr/>
          </p:nvCxnSpPr>
          <p:spPr>
            <a:xfrm rot="10800000">
              <a:off x="4800600" y="2273300"/>
              <a:ext cx="2552700" cy="1498600"/>
            </a:xfrm>
            <a:prstGeom prst="straightConnector1">
              <a:avLst/>
            </a:prstGeom>
            <a:ln w="57150" cap="flat" cmpd="sng" algn="ctr">
              <a:solidFill>
                <a:schemeClr val="accent2">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800600" y="2717800"/>
              <a:ext cx="2578100" cy="1536700"/>
            </a:xfrm>
            <a:prstGeom prst="straightConnector1">
              <a:avLst/>
            </a:prstGeom>
            <a:ln w="57150" cap="flat" cmpd="sng" algn="ctr">
              <a:solidFill>
                <a:srgbClr val="FF33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4787900" y="3263900"/>
              <a:ext cx="1231900" cy="520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Content Placeholder 2"/>
          <p:cNvSpPr txBox="1">
            <a:spLocks/>
          </p:cNvSpPr>
          <p:nvPr/>
        </p:nvSpPr>
        <p:spPr bwMode="auto">
          <a:xfrm>
            <a:off x="0" y="3302000"/>
            <a:ext cx="9144000" cy="355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Tx/>
              <a:buSzTx/>
              <a:buFontTx/>
              <a:buChar char="•"/>
              <a:tabLst/>
              <a:defRPr/>
            </a:pPr>
            <a:r>
              <a:rPr lang="en-US" sz="3200" kern="0" dirty="0" smtClean="0">
                <a:solidFill>
                  <a:srgbClr val="0000FF"/>
                </a:solidFill>
                <a:latin typeface="Times New Roman"/>
                <a:cs typeface="Times New Roman"/>
              </a:rPr>
              <a:t>Low </a:t>
            </a:r>
            <a:r>
              <a:rPr lang="en-US" sz="3200" kern="0" dirty="0" err="1" smtClean="0">
                <a:solidFill>
                  <a:srgbClr val="0000FF"/>
                </a:solidFill>
                <a:latin typeface="Times New Roman"/>
                <a:cs typeface="Times New Roman"/>
              </a:rPr>
              <a:t>Tc</a:t>
            </a:r>
            <a:r>
              <a:rPr lang="en-US" sz="3200" kern="0" dirty="0" smtClean="0">
                <a:solidFill>
                  <a:srgbClr val="0000FF"/>
                </a:solidFill>
                <a:latin typeface="Times New Roman"/>
                <a:cs typeface="Times New Roman"/>
              </a:rPr>
              <a:t> SQUID sensitivity is adequate  </a:t>
            </a:r>
          </a:p>
          <a:p>
            <a:pPr marL="514350" marR="0" lvl="0" indent="-514350" algn="l" defTabSz="914400" rtl="0" eaLnBrk="0" fontAlgn="base" latinLnBrk="0" hangingPunct="0">
              <a:lnSpc>
                <a:spcPct val="100000"/>
              </a:lnSpc>
              <a:spcBef>
                <a:spcPct val="20000"/>
              </a:spcBef>
              <a:spcAft>
                <a:spcPct val="0"/>
              </a:spcAft>
              <a:buClrTx/>
              <a:buSzTx/>
              <a:buFontTx/>
              <a:buChar char="•"/>
              <a:tabLst/>
              <a:defRPr/>
            </a:pPr>
            <a:endParaRPr lang="en-US" sz="3200" kern="0" noProof="0" dirty="0" smtClean="0">
              <a:solidFill>
                <a:srgbClr val="0000FF"/>
              </a:solidFill>
              <a:latin typeface="Times New Roman"/>
              <a:cs typeface="Times New Roman"/>
            </a:endParaRPr>
          </a:p>
          <a:p>
            <a:pPr marL="514350" lvl="0" indent="-514350" eaLnBrk="0" hangingPunct="0">
              <a:spcBef>
                <a:spcPct val="20000"/>
              </a:spcBef>
              <a:buFontTx/>
              <a:buChar char="•"/>
              <a:defRPr/>
            </a:pPr>
            <a:r>
              <a:rPr lang="en-US" sz="3200" kern="0" dirty="0" smtClean="0">
                <a:solidFill>
                  <a:srgbClr val="0000FF"/>
                </a:solidFill>
                <a:latin typeface="Times New Roman"/>
                <a:cs typeface="Times New Roman"/>
              </a:rPr>
              <a:t>Need to demonstrate in an accelerator environment (RHIC IP)</a:t>
            </a:r>
          </a:p>
          <a:p>
            <a:pPr marL="514350" lvl="0" indent="-514350" eaLnBrk="0" hangingPunct="0">
              <a:spcBef>
                <a:spcPct val="20000"/>
              </a:spcBef>
              <a:buFontTx/>
              <a:buChar char="•"/>
              <a:defRPr/>
            </a:pPr>
            <a:endParaRPr kumimoji="0" lang="en-US" sz="3200" b="0" i="0" u="none" strike="noStrike" kern="0" cap="none" spc="0" normalizeH="0" baseline="0" noProof="0" dirty="0" smtClean="0">
              <a:ln>
                <a:noFill/>
              </a:ln>
              <a:solidFill>
                <a:srgbClr val="0000FF"/>
              </a:solidFill>
              <a:effectLst/>
              <a:uLnTx/>
              <a:uFillTx/>
              <a:latin typeface="Times New Roman"/>
              <a:ea typeface="MS PGothic" pitchFamily="34" charset="-128"/>
              <a:cs typeface="Times New Roman"/>
            </a:endParaRPr>
          </a:p>
          <a:p>
            <a:pPr marL="514350" lvl="0" indent="-514350" eaLnBrk="0" hangingPunct="0">
              <a:spcBef>
                <a:spcPct val="20000"/>
              </a:spcBef>
              <a:buFontTx/>
              <a:buChar char="•"/>
              <a:defRPr/>
            </a:pPr>
            <a:r>
              <a:rPr lang="en-US" sz="3200" kern="0" dirty="0" smtClean="0">
                <a:solidFill>
                  <a:srgbClr val="0000FF"/>
                </a:solidFill>
                <a:latin typeface="Times New Roman"/>
                <a:cs typeface="Times New Roman"/>
              </a:rPr>
              <a:t>Two years R&amp;D, $0.6M; first support: </a:t>
            </a:r>
            <a:r>
              <a:rPr lang="en-US" sz="3200" kern="0" dirty="0" smtClean="0">
                <a:solidFill>
                  <a:srgbClr val="E51B3D"/>
                </a:solidFill>
                <a:latin typeface="Times New Roman"/>
                <a:cs typeface="Times New Roman"/>
              </a:rPr>
              <a:t>US-Japan</a:t>
            </a:r>
            <a:endParaRPr kumimoji="0" lang="en-US" sz="3200" b="0" i="0" u="none" strike="noStrike" kern="0" cap="none" spc="0" normalizeH="0" baseline="0" noProof="0" dirty="0" smtClean="0">
              <a:ln>
                <a:noFill/>
              </a:ln>
              <a:solidFill>
                <a:srgbClr val="E51B3D"/>
              </a:solidFill>
              <a:effectLst/>
              <a:uLnTx/>
              <a:uFillTx/>
              <a:latin typeface="Times New Roman"/>
              <a:ea typeface="MS PGothic" pitchFamily="34" charset="-128"/>
              <a:cs typeface="Times New Roman"/>
            </a:endParaRPr>
          </a:p>
        </p:txBody>
      </p:sp>
      <p:sp>
        <p:nvSpPr>
          <p:cNvPr id="13" name="TextBox 12"/>
          <p:cNvSpPr txBox="1"/>
          <p:nvPr/>
        </p:nvSpPr>
        <p:spPr>
          <a:xfrm>
            <a:off x="812800" y="1117600"/>
            <a:ext cx="2776208" cy="369332"/>
          </a:xfrm>
          <a:prstGeom prst="rect">
            <a:avLst/>
          </a:prstGeom>
          <a:noFill/>
        </p:spPr>
        <p:txBody>
          <a:bodyPr wrap="none" rtlCol="0">
            <a:spAutoFit/>
          </a:bodyPr>
          <a:lstStyle/>
          <a:p>
            <a:r>
              <a:rPr lang="en-US" dirty="0" smtClean="0"/>
              <a:t>Azimuthal B-field cancels</a:t>
            </a:r>
            <a:endParaRPr lang="en-US" dirty="0"/>
          </a:p>
        </p:txBody>
      </p:sp>
      <p:sp>
        <p:nvSpPr>
          <p:cNvPr id="16" name="TextBox 15"/>
          <p:cNvSpPr txBox="1"/>
          <p:nvPr/>
        </p:nvSpPr>
        <p:spPr>
          <a:xfrm>
            <a:off x="5702300" y="1092200"/>
            <a:ext cx="3229608" cy="646331"/>
          </a:xfrm>
          <a:prstGeom prst="rect">
            <a:avLst/>
          </a:prstGeom>
          <a:noFill/>
        </p:spPr>
        <p:txBody>
          <a:bodyPr wrap="none" rtlCol="0">
            <a:spAutoFit/>
          </a:bodyPr>
          <a:lstStyle/>
          <a:p>
            <a:r>
              <a:rPr lang="en-US" dirty="0" smtClean="0"/>
              <a:t>Vertical splitting creates a</a:t>
            </a:r>
          </a:p>
          <a:p>
            <a:r>
              <a:rPr lang="en-US" dirty="0" smtClean="0"/>
              <a:t>radial B-field </a:t>
            </a:r>
            <a:r>
              <a:rPr lang="en-US" dirty="0" err="1" smtClean="0"/>
              <a:t>oscill</a:t>
            </a:r>
            <a:r>
              <a:rPr lang="en-US" dirty="0" smtClean="0"/>
              <a:t>. 10</a:t>
            </a:r>
            <a:r>
              <a:rPr lang="en-US" baseline="30000" dirty="0" smtClean="0"/>
              <a:t>3</a:t>
            </a:r>
            <a:r>
              <a:rPr lang="en-US" dirty="0" smtClean="0"/>
              <a:t>-10</a:t>
            </a:r>
            <a:r>
              <a:rPr lang="en-US" baseline="30000" dirty="0" smtClean="0"/>
              <a:t>4</a:t>
            </a:r>
            <a:r>
              <a:rPr lang="en-US" dirty="0" smtClean="0"/>
              <a:t>Hz</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E-field vs. Plate gap</a:t>
            </a:r>
            <a:endParaRPr lang="en-US" dirty="0"/>
          </a:p>
        </p:txBody>
      </p:sp>
      <p:pic>
        <p:nvPicPr>
          <p:cNvPr id="4" name="Picture 3"/>
          <p:cNvPicPr>
            <a:picLocks noChangeAspect="1"/>
          </p:cNvPicPr>
          <p:nvPr/>
        </p:nvPicPr>
        <p:blipFill>
          <a:blip r:embed="rId2"/>
          <a:stretch>
            <a:fillRect/>
          </a:stretch>
        </p:blipFill>
        <p:spPr>
          <a:xfrm>
            <a:off x="0" y="2127249"/>
            <a:ext cx="7225873" cy="4730751"/>
          </a:xfrm>
          <a:prstGeom prst="rect">
            <a:avLst/>
          </a:prstGeom>
        </p:spPr>
      </p:pic>
      <p:sp>
        <p:nvSpPr>
          <p:cNvPr id="6" name="TextBox 5"/>
          <p:cNvSpPr txBox="1"/>
          <p:nvPr/>
        </p:nvSpPr>
        <p:spPr>
          <a:xfrm>
            <a:off x="5727700" y="2197100"/>
            <a:ext cx="2888155" cy="369332"/>
          </a:xfrm>
          <a:prstGeom prst="rect">
            <a:avLst/>
          </a:prstGeom>
          <a:noFill/>
        </p:spPr>
        <p:txBody>
          <a:bodyPr wrap="none" rtlCol="0">
            <a:spAutoFit/>
          </a:bodyPr>
          <a:lstStyle/>
          <a:p>
            <a:r>
              <a:rPr lang="en-US" dirty="0" smtClean="0"/>
              <a:t>PRSTAB 15,083502, 2012</a:t>
            </a:r>
            <a:endParaRPr lang="en-US" dirty="0"/>
          </a:p>
        </p:txBody>
      </p:sp>
      <p:cxnSp>
        <p:nvCxnSpPr>
          <p:cNvPr id="8" name="Straight Connector 7"/>
          <p:cNvCxnSpPr/>
          <p:nvPr/>
        </p:nvCxnSpPr>
        <p:spPr>
          <a:xfrm rot="5400000" flipH="1" flipV="1">
            <a:off x="2997200" y="4902200"/>
            <a:ext cx="17526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374650" y="4387850"/>
            <a:ext cx="31369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62500" y="3822700"/>
            <a:ext cx="3317435" cy="954107"/>
          </a:xfrm>
          <a:prstGeom prst="rect">
            <a:avLst/>
          </a:prstGeom>
          <a:noFill/>
        </p:spPr>
        <p:txBody>
          <a:bodyPr wrap="none" rtlCol="0">
            <a:spAutoFit/>
          </a:bodyPr>
          <a:lstStyle/>
          <a:p>
            <a:r>
              <a:rPr lang="en-US" sz="2800" dirty="0" smtClean="0">
                <a:solidFill>
                  <a:srgbClr val="0000FF"/>
                </a:solidFill>
              </a:rPr>
              <a:t>16 MV/m at 30 mm</a:t>
            </a:r>
          </a:p>
          <a:p>
            <a:r>
              <a:rPr lang="en-US" sz="2800" dirty="0" smtClean="0">
                <a:solidFill>
                  <a:srgbClr val="0000FF"/>
                </a:solidFill>
              </a:rPr>
              <a:t>30 MV/m at 10 mm</a:t>
            </a:r>
            <a:endParaRPr lang="en-US" sz="2800" dirty="0">
              <a:solidFill>
                <a:srgbClr val="0000FF"/>
              </a:solidFill>
            </a:endParaRPr>
          </a:p>
        </p:txBody>
      </p:sp>
      <p:sp>
        <p:nvSpPr>
          <p:cNvPr id="10" name="TextBox 9"/>
          <p:cNvSpPr txBox="1"/>
          <p:nvPr/>
        </p:nvSpPr>
        <p:spPr>
          <a:xfrm>
            <a:off x="685800" y="1498600"/>
            <a:ext cx="7110315" cy="523220"/>
          </a:xfrm>
          <a:prstGeom prst="rect">
            <a:avLst/>
          </a:prstGeom>
          <a:noFill/>
        </p:spPr>
        <p:txBody>
          <a:bodyPr wrap="none" rtlCol="0">
            <a:spAutoFit/>
          </a:bodyPr>
          <a:lstStyle/>
          <a:p>
            <a:r>
              <a:rPr lang="en-US" sz="2800" dirty="0" smtClean="0">
                <a:solidFill>
                  <a:srgbClr val="FF0000"/>
                </a:solidFill>
              </a:rPr>
              <a:t>No dark current detected for large grain Nb!</a:t>
            </a:r>
            <a:endParaRPr lang="en-US" sz="2800" dirty="0">
              <a:solidFill>
                <a:srgbClr val="FF0000"/>
              </a:solidFill>
            </a:endParaRPr>
          </a:p>
        </p:txBody>
      </p:sp>
      <p:cxnSp>
        <p:nvCxnSpPr>
          <p:cNvPr id="12" name="Straight Arrow Connector 11"/>
          <p:cNvCxnSpPr/>
          <p:nvPr/>
        </p:nvCxnSpPr>
        <p:spPr>
          <a:xfrm rot="10800000">
            <a:off x="1041400" y="5473700"/>
            <a:ext cx="4648200" cy="12700"/>
          </a:xfrm>
          <a:prstGeom prst="straightConnector1">
            <a:avLst/>
          </a:prstGeom>
          <a:ln>
            <a:solidFill>
              <a:srgbClr val="E51B3D"/>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7600"/>
          </a:xfrm>
        </p:spPr>
        <p:txBody>
          <a:bodyPr/>
          <a:lstStyle/>
          <a:p>
            <a:r>
              <a:rPr lang="en-US" dirty="0" smtClean="0"/>
              <a:t>Smaller-Ring Parameters</a:t>
            </a:r>
            <a:endParaRPr lang="en-US" dirty="0"/>
          </a:p>
        </p:txBody>
      </p:sp>
      <p:sp>
        <p:nvSpPr>
          <p:cNvPr id="3" name="Content Placeholder 2"/>
          <p:cNvSpPr>
            <a:spLocks noGrp="1"/>
          </p:cNvSpPr>
          <p:nvPr>
            <p:ph idx="1"/>
          </p:nvPr>
        </p:nvSpPr>
        <p:spPr>
          <a:xfrm>
            <a:off x="457200" y="1244600"/>
            <a:ext cx="8229600" cy="5321300"/>
          </a:xfrm>
        </p:spPr>
        <p:txBody>
          <a:bodyPr/>
          <a:lstStyle/>
          <a:p>
            <a:r>
              <a:rPr lang="en-US" dirty="0" smtClean="0">
                <a:solidFill>
                  <a:srgbClr val="0000FF"/>
                </a:solidFill>
              </a:rPr>
              <a:t>Ring circumference: 150 m</a:t>
            </a:r>
          </a:p>
          <a:p>
            <a:endParaRPr lang="en-US" dirty="0" smtClean="0">
              <a:solidFill>
                <a:srgbClr val="0000FF"/>
              </a:solidFill>
            </a:endParaRPr>
          </a:p>
          <a:p>
            <a:r>
              <a:rPr lang="en-US" dirty="0" smtClean="0">
                <a:solidFill>
                  <a:srgbClr val="0000FF"/>
                </a:solidFill>
              </a:rPr>
              <a:t>Bending radius: ~20 m</a:t>
            </a:r>
          </a:p>
          <a:p>
            <a:endParaRPr lang="en-US" dirty="0" smtClean="0">
              <a:solidFill>
                <a:srgbClr val="0000FF"/>
              </a:solidFill>
            </a:endParaRPr>
          </a:p>
          <a:p>
            <a:r>
              <a:rPr lang="en-US" dirty="0" smtClean="0">
                <a:solidFill>
                  <a:srgbClr val="0000FF"/>
                </a:solidFill>
              </a:rPr>
              <a:t>Plate distance: 2 cm</a:t>
            </a:r>
          </a:p>
          <a:p>
            <a:endParaRPr lang="en-US" dirty="0" smtClean="0">
              <a:solidFill>
                <a:srgbClr val="0000FF"/>
              </a:solidFill>
            </a:endParaRPr>
          </a:p>
          <a:p>
            <a:r>
              <a:rPr lang="en-US" dirty="0" smtClean="0">
                <a:solidFill>
                  <a:srgbClr val="0000FF"/>
                </a:solidFill>
              </a:rPr>
              <a:t>Radial E-field: ~210 kV/cm</a:t>
            </a:r>
          </a:p>
          <a:p>
            <a:endParaRPr lang="en-US" dirty="0" smtClean="0">
              <a:solidFill>
                <a:srgbClr val="0000FF"/>
              </a:solidFill>
            </a:endParaRPr>
          </a:p>
          <a:p>
            <a:r>
              <a:rPr lang="en-US" dirty="0" smtClean="0">
                <a:solidFill>
                  <a:srgbClr val="0000FF"/>
                </a:solidFill>
              </a:rPr>
              <a:t>High Voltage: ±210 kV </a:t>
            </a:r>
          </a:p>
          <a:p>
            <a:pPr>
              <a:buNone/>
            </a:pP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4974061" y="1816100"/>
            <a:ext cx="4461612" cy="2921000"/>
          </a:xfrm>
          <a:prstGeom prst="rect">
            <a:avLst/>
          </a:prstGeom>
        </p:spPr>
      </p:pic>
      <p:cxnSp>
        <p:nvCxnSpPr>
          <p:cNvPr id="6" name="Straight Connector 5"/>
          <p:cNvCxnSpPr/>
          <p:nvPr/>
        </p:nvCxnSpPr>
        <p:spPr>
          <a:xfrm rot="16200000" flipV="1">
            <a:off x="5695950" y="3168650"/>
            <a:ext cx="2108200" cy="127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625600"/>
          </a:xfrm>
        </p:spPr>
        <p:txBody>
          <a:bodyPr/>
          <a:lstStyle/>
          <a:p>
            <a:r>
              <a:rPr lang="en-US" dirty="0" smtClean="0">
                <a:ea typeface="ＭＳ Ｐゴシック" charset="-128"/>
              </a:rPr>
              <a:t>Total cost: exp + ring + beamline for two different ring locations @ BNL</a:t>
            </a:r>
          </a:p>
        </p:txBody>
      </p:sp>
      <p:graphicFrame>
        <p:nvGraphicFramePr>
          <p:cNvPr id="4" name="Content Placeholder 3"/>
          <p:cNvGraphicFramePr>
            <a:graphicFrameLocks noGrp="1"/>
          </p:cNvGraphicFramePr>
          <p:nvPr>
            <p:ph idx="1"/>
          </p:nvPr>
        </p:nvGraphicFramePr>
        <p:xfrm>
          <a:off x="114300" y="2011363"/>
          <a:ext cx="8851900" cy="1554480"/>
        </p:xfrm>
        <a:graphic>
          <a:graphicData uri="http://schemas.openxmlformats.org/drawingml/2006/table">
            <a:tbl>
              <a:tblPr/>
              <a:tblGrid>
                <a:gridCol w="2212975"/>
                <a:gridCol w="2212975"/>
                <a:gridCol w="2527300"/>
                <a:gridCol w="1898650"/>
              </a:tblGrid>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Experiment w/ </a:t>
                      </a:r>
                      <a:r>
                        <a:rPr kumimoji="0" lang="en-US" sz="1800" b="1" i="0" u="none" strike="noStrike" cap="none" normalizeH="0" baseline="0" dirty="0" err="1" smtClean="0">
                          <a:ln>
                            <a:noFill/>
                          </a:ln>
                          <a:solidFill>
                            <a:srgbClr val="FFFFFF"/>
                          </a:solidFill>
                          <a:effectLst/>
                          <a:latin typeface="Arial" charset="0"/>
                          <a:ea typeface="ＭＳ Ｐゴシック" charset="-128"/>
                        </a:rPr>
                        <a:t>indirects</a:t>
                      </a:r>
                      <a:endParaRPr kumimoji="0" lang="en-US" sz="1800" b="1" i="0" u="none" strike="noStrike" cap="none" normalizeH="0" baseline="0" dirty="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Conventional plus beamline w/ </a:t>
                      </a:r>
                      <a:r>
                        <a:rPr kumimoji="0" lang="en-US" sz="1800" b="1" i="0" u="none" strike="noStrike" cap="none" normalizeH="0" baseline="0" dirty="0" err="1" smtClean="0">
                          <a:ln>
                            <a:noFill/>
                          </a:ln>
                          <a:solidFill>
                            <a:srgbClr val="FFFFFF"/>
                          </a:solidFill>
                          <a:effectLst/>
                          <a:latin typeface="Arial" charset="0"/>
                          <a:ea typeface="ＭＳ Ｐゴシック" charset="-128"/>
                        </a:rPr>
                        <a:t>indirects</a:t>
                      </a:r>
                      <a:endParaRPr kumimoji="0" lang="en-US" sz="1800" b="1" i="0" u="none" strike="noStrike" cap="none" normalizeH="0" baseline="0" dirty="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ea typeface="ＭＳ Ｐゴシック" charset="-128"/>
                        </a:rPr>
                        <a:t>pEDM at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$25.6M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$20M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$45.6M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ea typeface="ＭＳ Ｐゴシック" charset="-128"/>
                        </a:rPr>
                        <a:t>pEDM at SEB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$25.6M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$14M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$39.6M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r>
            </a:tbl>
          </a:graphicData>
        </a:graphic>
      </p:graphicFrame>
      <p:graphicFrame>
        <p:nvGraphicFramePr>
          <p:cNvPr id="5" name="Content Placeholder 3"/>
          <p:cNvGraphicFramePr>
            <a:graphicFrameLocks/>
          </p:cNvGraphicFramePr>
          <p:nvPr/>
        </p:nvGraphicFramePr>
        <p:xfrm>
          <a:off x="114300" y="4249738"/>
          <a:ext cx="8851900" cy="1554480"/>
        </p:xfrm>
        <a:graphic>
          <a:graphicData uri="http://schemas.openxmlformats.org/drawingml/2006/table">
            <a:tbl>
              <a:tblPr/>
              <a:tblGrid>
                <a:gridCol w="2212975"/>
                <a:gridCol w="2212975"/>
                <a:gridCol w="2555875"/>
                <a:gridCol w="1870075"/>
              </a:tblGrid>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Experiment w/ 55% contingency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Conv. &amp; Beamline w/ contingency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ea typeface="ＭＳ Ｐゴシック" charset="-128"/>
                        </a:rPr>
                        <a:t>pEDM at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$39.5M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$29.2M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66"/>
                          </a:solidFill>
                          <a:effectLst/>
                          <a:latin typeface="Arial" charset="0"/>
                          <a:ea typeface="ＭＳ Ｐゴシック" charset="-128"/>
                        </a:rPr>
                        <a:t>$68.7M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ea typeface="ＭＳ Ｐゴシック" charset="-128"/>
                        </a:rPr>
                        <a:t>pEDM at SEB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$39.5M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$22.6M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66"/>
                          </a:solidFill>
                          <a:effectLst/>
                          <a:latin typeface="Arial" charset="0"/>
                          <a:ea typeface="ＭＳ Ｐゴシック" charset="-128"/>
                        </a:rPr>
                        <a:t>$62.1M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r>
            </a:tbl>
          </a:graphicData>
        </a:graphic>
      </p:graphicFrame>
      <p:grpSp>
        <p:nvGrpSpPr>
          <p:cNvPr id="2" name="Group 9"/>
          <p:cNvGrpSpPr/>
          <p:nvPr/>
        </p:nvGrpSpPr>
        <p:grpSpPr>
          <a:xfrm>
            <a:off x="2184400" y="4851400"/>
            <a:ext cx="1587500" cy="1807865"/>
            <a:chOff x="2184400" y="4851400"/>
            <a:chExt cx="1587500" cy="1807865"/>
          </a:xfrm>
        </p:grpSpPr>
        <p:sp>
          <p:nvSpPr>
            <p:cNvPr id="6" name="Oval 5"/>
            <p:cNvSpPr/>
            <p:nvPr/>
          </p:nvSpPr>
          <p:spPr>
            <a:xfrm>
              <a:off x="2260600" y="4851400"/>
              <a:ext cx="1511300" cy="1130300"/>
            </a:xfrm>
            <a:prstGeom prst="ellipse">
              <a:avLst/>
            </a:prstGeom>
            <a:noFill/>
            <a:ln w="38100" cap="flat" cmpd="sng" algn="ctr">
              <a:solidFill>
                <a:srgbClr val="FF07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84400" y="6197600"/>
              <a:ext cx="1467319" cy="461665"/>
            </a:xfrm>
            <a:prstGeom prst="rect">
              <a:avLst/>
            </a:prstGeom>
            <a:noFill/>
          </p:spPr>
          <p:txBody>
            <a:bodyPr wrap="none" rtlCol="0">
              <a:spAutoFit/>
            </a:bodyPr>
            <a:lstStyle/>
            <a:p>
              <a:r>
                <a:rPr lang="en-US" sz="2400" dirty="0" smtClean="0">
                  <a:solidFill>
                    <a:srgbClr val="FF0728"/>
                  </a:solidFill>
                </a:rPr>
                <a:t>EDM ring</a:t>
              </a:r>
              <a:endParaRPr lang="en-US" sz="2400" dirty="0">
                <a:solidFill>
                  <a:srgbClr val="FF0728"/>
                </a:solidFill>
              </a:endParaRPr>
            </a:p>
          </p:txBody>
        </p:sp>
      </p:grpSp>
      <p:grpSp>
        <p:nvGrpSpPr>
          <p:cNvPr id="3" name="Group 10"/>
          <p:cNvGrpSpPr/>
          <p:nvPr/>
        </p:nvGrpSpPr>
        <p:grpSpPr>
          <a:xfrm>
            <a:off x="6248400" y="4762500"/>
            <a:ext cx="2485626" cy="1986697"/>
            <a:chOff x="6248400" y="4762500"/>
            <a:chExt cx="2485626" cy="1986697"/>
          </a:xfrm>
        </p:grpSpPr>
        <p:sp>
          <p:nvSpPr>
            <p:cNvPr id="7" name="Oval 6"/>
            <p:cNvSpPr/>
            <p:nvPr/>
          </p:nvSpPr>
          <p:spPr>
            <a:xfrm>
              <a:off x="6959600" y="4762500"/>
              <a:ext cx="1511300" cy="1130300"/>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48400" y="5918200"/>
              <a:ext cx="2485626" cy="830997"/>
            </a:xfrm>
            <a:prstGeom prst="rect">
              <a:avLst/>
            </a:prstGeom>
            <a:noFill/>
          </p:spPr>
          <p:txBody>
            <a:bodyPr wrap="none" rtlCol="0">
              <a:spAutoFit/>
            </a:bodyPr>
            <a:lstStyle/>
            <a:p>
              <a:r>
                <a:rPr lang="en-US" sz="2400" dirty="0" smtClean="0">
                  <a:solidFill>
                    <a:srgbClr val="008000"/>
                  </a:solidFill>
                </a:rPr>
                <a:t>EDM </a:t>
              </a:r>
              <a:r>
                <a:rPr lang="en-US" sz="2400" dirty="0" err="1" smtClean="0">
                  <a:solidFill>
                    <a:srgbClr val="008000"/>
                  </a:solidFill>
                </a:rPr>
                <a:t>ring+tunnel</a:t>
              </a:r>
              <a:endParaRPr lang="en-US" sz="2400" dirty="0" smtClean="0">
                <a:solidFill>
                  <a:srgbClr val="008000"/>
                </a:solidFill>
              </a:endParaRPr>
            </a:p>
            <a:p>
              <a:r>
                <a:rPr lang="en-US" sz="2400" dirty="0" smtClean="0">
                  <a:solidFill>
                    <a:srgbClr val="008000"/>
                  </a:solidFill>
                </a:rPr>
                <a:t>and beam line</a:t>
              </a:r>
              <a:endParaRPr lang="en-US" sz="2400" dirty="0">
                <a:solidFill>
                  <a:srgbClr val="008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70100"/>
          </a:xfrm>
        </p:spPr>
        <p:txBody>
          <a:bodyPr/>
          <a:lstStyle/>
          <a:p>
            <a:r>
              <a:rPr lang="en-US" sz="3600" dirty="0" smtClean="0"/>
              <a:t>We have developed the Storage Ring EDM Method </a:t>
            </a:r>
            <a:r>
              <a:rPr lang="en-US" sz="3600" dirty="0" smtClean="0">
                <a:solidFill>
                  <a:srgbClr val="FF0000"/>
                </a:solidFill>
              </a:rPr>
              <a:t>(g-2 technique with Electric fields)</a:t>
            </a:r>
            <a:r>
              <a:rPr lang="en-US" sz="3600" dirty="0" smtClean="0"/>
              <a:t/>
            </a:r>
            <a:br>
              <a:rPr lang="en-US" sz="3600" dirty="0" smtClean="0"/>
            </a:br>
            <a:r>
              <a:rPr lang="en-US" sz="3600" dirty="0" smtClean="0"/>
              <a:t>(http://</a:t>
            </a:r>
            <a:r>
              <a:rPr lang="en-US" sz="3600" dirty="0" err="1" smtClean="0"/>
              <a:t>www.bnl.gov/edm</a:t>
            </a:r>
            <a:r>
              <a:rPr lang="en-US" sz="3600" dirty="0" smtClean="0"/>
              <a:t>)</a:t>
            </a:r>
            <a:endParaRPr lang="en-US" sz="3600" dirty="0"/>
          </a:p>
        </p:txBody>
      </p:sp>
      <p:sp>
        <p:nvSpPr>
          <p:cNvPr id="3" name="Content Placeholder 2"/>
          <p:cNvSpPr>
            <a:spLocks noGrp="1"/>
          </p:cNvSpPr>
          <p:nvPr>
            <p:ph idx="1"/>
          </p:nvPr>
        </p:nvSpPr>
        <p:spPr>
          <a:xfrm>
            <a:off x="0" y="2197100"/>
            <a:ext cx="9144000" cy="4660900"/>
          </a:xfrm>
        </p:spPr>
        <p:txBody>
          <a:bodyPr/>
          <a:lstStyle/>
          <a:p>
            <a:r>
              <a:rPr lang="en-US" dirty="0" smtClean="0">
                <a:solidFill>
                  <a:srgbClr val="0000FF"/>
                </a:solidFill>
              </a:rPr>
              <a:t>Muon EDM sensitivity </a:t>
            </a:r>
            <a:r>
              <a:rPr lang="en-US" dirty="0" smtClean="0">
                <a:solidFill>
                  <a:srgbClr val="0000FF"/>
                </a:solidFill>
                <a:ea typeface="ＭＳ Ｐゴシック" pitchFamily="34" charset="-128"/>
                <a:sym typeface="Symbol" pitchFamily="18" charset="2"/>
              </a:rPr>
              <a:t>10</a:t>
            </a:r>
            <a:r>
              <a:rPr lang="en-US" baseline="30000" dirty="0" smtClean="0">
                <a:solidFill>
                  <a:srgbClr val="0000FF"/>
                </a:solidFill>
                <a:ea typeface="ＭＳ Ｐゴシック" pitchFamily="34" charset="-128"/>
                <a:sym typeface="Symbol" pitchFamily="18" charset="2"/>
              </a:rPr>
              <a:t>-24</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a:t>
            </a:r>
          </a:p>
          <a:p>
            <a:endParaRPr lang="en-US" dirty="0" smtClean="0">
              <a:solidFill>
                <a:srgbClr val="0000FF"/>
              </a:solidFill>
              <a:ea typeface="ＭＳ Ｐゴシック" pitchFamily="34" charset="-128"/>
              <a:sym typeface="Symbol" pitchFamily="18" charset="2"/>
            </a:endParaRPr>
          </a:p>
          <a:p>
            <a:r>
              <a:rPr lang="en-US" dirty="0" smtClean="0">
                <a:solidFill>
                  <a:srgbClr val="E51B3D"/>
                </a:solidFill>
              </a:rPr>
              <a:t>Proton EDM sensitivity </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-29</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r>
              <a:rPr lang="en-US" dirty="0" smtClean="0">
                <a:solidFill>
                  <a:srgbClr val="E51B3D"/>
                </a:solidFill>
                <a:ea typeface="ＭＳ Ｐゴシック" pitchFamily="34" charset="-128"/>
                <a:sym typeface="Wingdings"/>
              </a:rPr>
              <a:t></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-30</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p>
          <a:p>
            <a:endParaRPr lang="en-US" dirty="0" smtClean="0">
              <a:solidFill>
                <a:srgbClr val="E51B3D"/>
              </a:solidFill>
              <a:ea typeface="ＭＳ Ｐゴシック" pitchFamily="34" charset="-128"/>
              <a:sym typeface="Symbol" pitchFamily="18" charset="2"/>
            </a:endParaRPr>
          </a:p>
          <a:p>
            <a:r>
              <a:rPr lang="en-US" dirty="0" smtClean="0">
                <a:solidFill>
                  <a:srgbClr val="E51B3D"/>
                </a:solidFill>
              </a:rPr>
              <a:t>Deuteron EDM sensitivity </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-29</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endParaRPr lang="en-US" dirty="0" smtClean="0">
              <a:solidFill>
                <a:srgbClr val="E51B3D"/>
              </a:solidFill>
              <a:ea typeface="ＭＳ Ｐゴシック" pitchFamily="34" charset="-128"/>
              <a:sym typeface="Wingdings"/>
            </a:endParaRPr>
          </a:p>
          <a:p>
            <a:endParaRPr lang="en-US" dirty="0" smtClean="0">
              <a:solidFill>
                <a:srgbClr val="E51B3D"/>
              </a:solidFill>
              <a:ea typeface="ＭＳ Ｐゴシック" pitchFamily="34" charset="-128"/>
              <a:sym typeface="Wingdings"/>
            </a:endParaRPr>
          </a:p>
          <a:p>
            <a:r>
              <a:rPr lang="en-US" baseline="30000" dirty="0" smtClean="0">
                <a:solidFill>
                  <a:srgbClr val="E51B3D"/>
                </a:solidFill>
                <a:ea typeface="ＭＳ Ｐゴシック" pitchFamily="34" charset="-128"/>
                <a:sym typeface="Wingdings"/>
              </a:rPr>
              <a:t>3</a:t>
            </a:r>
            <a:r>
              <a:rPr lang="en-US" dirty="0" smtClean="0">
                <a:solidFill>
                  <a:srgbClr val="E51B3D"/>
                </a:solidFill>
                <a:ea typeface="ＭＳ Ｐゴシック" pitchFamily="34" charset="-128"/>
                <a:sym typeface="Wingdings"/>
              </a:rPr>
              <a:t>He (~neutron equivalent), …</a:t>
            </a:r>
            <a:r>
              <a:rPr lang="en-US" dirty="0" err="1" smtClean="0">
                <a:solidFill>
                  <a:srgbClr val="E51B3D"/>
                </a:solidFill>
                <a:ea typeface="ＭＳ Ｐゴシック" pitchFamily="34" charset="-128"/>
                <a:sym typeface="Wingdings"/>
              </a:rPr>
              <a:t>p</a:t>
            </a:r>
            <a:r>
              <a:rPr lang="en-US" dirty="0" smtClean="0">
                <a:solidFill>
                  <a:srgbClr val="E51B3D"/>
                </a:solidFill>
                <a:ea typeface="ＭＳ Ｐゴシック" pitchFamily="34" charset="-128"/>
                <a:sym typeface="Wingdings"/>
              </a:rPr>
              <a:t>, </a:t>
            </a:r>
            <a:r>
              <a:rPr lang="en-US" dirty="0" err="1" smtClean="0">
                <a:solidFill>
                  <a:srgbClr val="E51B3D"/>
                </a:solidFill>
                <a:ea typeface="ＭＳ Ｐゴシック" pitchFamily="34" charset="-128"/>
                <a:sym typeface="Wingdings"/>
              </a:rPr>
              <a:t>d</a:t>
            </a:r>
            <a:r>
              <a:rPr lang="en-US" dirty="0" smtClean="0">
                <a:solidFill>
                  <a:srgbClr val="E51B3D"/>
                </a:solidFill>
                <a:ea typeface="ＭＳ Ｐゴシック" pitchFamily="34" charset="-128"/>
                <a:sym typeface="Wingdings"/>
              </a:rPr>
              <a:t>, </a:t>
            </a:r>
            <a:r>
              <a:rPr lang="en-US" dirty="0" err="1" smtClean="0">
                <a:solidFill>
                  <a:srgbClr val="E51B3D"/>
                </a:solidFill>
                <a:ea typeface="ＭＳ Ｐゴシック" pitchFamily="34" charset="-128"/>
                <a:sym typeface="Wingdings"/>
              </a:rPr>
              <a:t>n</a:t>
            </a:r>
            <a:r>
              <a:rPr lang="en-US" dirty="0" smtClean="0">
                <a:solidFill>
                  <a:srgbClr val="E51B3D"/>
                </a:solidFill>
                <a:ea typeface="ＭＳ Ｐゴシック" pitchFamily="34" charset="-128"/>
                <a:sym typeface="Wingdings"/>
              </a:rPr>
              <a:t> EDMs are needed to decipher the CP-violation source…</a:t>
            </a:r>
            <a:endParaRPr lang="en-US" baseline="30000" dirty="0" smtClean="0">
              <a:solidFill>
                <a:srgbClr val="E51B3D"/>
              </a:solidFill>
            </a:endParaRPr>
          </a:p>
          <a:p>
            <a:endParaRPr lang="en-US" dirty="0">
              <a:solidFill>
                <a:srgbClr val="0000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473200"/>
          </a:xfrm>
        </p:spPr>
        <p:txBody>
          <a:bodyPr/>
          <a:lstStyle/>
          <a:p>
            <a:pPr eaLnBrk="1" hangingPunct="1"/>
            <a:r>
              <a:rPr lang="en-US" sz="3600" smtClean="0">
                <a:solidFill>
                  <a:srgbClr val="FF0000"/>
                </a:solidFill>
              </a:rPr>
              <a:t>Gas cluster ion beam surface treatment: getting rid of ~μm level asperities</a:t>
            </a:r>
          </a:p>
        </p:txBody>
      </p:sp>
      <p:pic>
        <p:nvPicPr>
          <p:cNvPr id="79875" name="Picture 3"/>
          <p:cNvPicPr>
            <a:picLocks noGrp="1" noChangeAspect="1" noChangeArrowheads="1"/>
          </p:cNvPicPr>
          <p:nvPr>
            <p:ph idx="1"/>
          </p:nvPr>
        </p:nvPicPr>
        <p:blipFill>
          <a:blip r:embed="rId3"/>
          <a:srcRect/>
          <a:stretch>
            <a:fillRect/>
          </a:stretch>
        </p:blipFill>
        <p:spPr>
          <a:xfrm>
            <a:off x="0" y="1565275"/>
            <a:ext cx="9144000" cy="500221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838200" y="0"/>
            <a:ext cx="7467600" cy="396875"/>
          </a:xfrm>
          <a:prstGeom prst="rect">
            <a:avLst/>
          </a:prstGeom>
          <a:noFill/>
          <a:ln w="9525">
            <a:noFill/>
            <a:miter lim="800000"/>
            <a:headEnd/>
            <a:tailEnd/>
          </a:ln>
        </p:spPr>
        <p:txBody>
          <a:bodyPr>
            <a:spAutoFit/>
          </a:bodyPr>
          <a:lstStyle/>
          <a:p>
            <a:r>
              <a:rPr lang="en-US" sz="2000" b="1"/>
              <a:t>Electropolishing Process Verses Mechanical Polishing</a:t>
            </a:r>
          </a:p>
        </p:txBody>
      </p:sp>
      <p:grpSp>
        <p:nvGrpSpPr>
          <p:cNvPr id="2" name="Group 35"/>
          <p:cNvGrpSpPr>
            <a:grpSpLocks/>
          </p:cNvGrpSpPr>
          <p:nvPr/>
        </p:nvGrpSpPr>
        <p:grpSpPr bwMode="auto">
          <a:xfrm>
            <a:off x="1398588" y="1219200"/>
            <a:ext cx="6021387" cy="2308225"/>
            <a:chOff x="737" y="2496"/>
            <a:chExt cx="3793" cy="1454"/>
          </a:xfrm>
        </p:grpSpPr>
        <p:grpSp>
          <p:nvGrpSpPr>
            <p:cNvPr id="3" name="Group 33"/>
            <p:cNvGrpSpPr>
              <a:grpSpLocks/>
            </p:cNvGrpSpPr>
            <p:nvPr/>
          </p:nvGrpSpPr>
          <p:grpSpPr bwMode="auto">
            <a:xfrm>
              <a:off x="3168" y="2496"/>
              <a:ext cx="1362" cy="1122"/>
              <a:chOff x="3168" y="2496"/>
              <a:chExt cx="1362" cy="1122"/>
            </a:xfrm>
          </p:grpSpPr>
          <p:pic>
            <p:nvPicPr>
              <p:cNvPr id="81933" name="Picture 27" descr="After Electropolishing"/>
              <p:cNvPicPr>
                <a:picLocks noChangeAspect="1" noChangeArrowheads="1"/>
              </p:cNvPicPr>
              <p:nvPr/>
            </p:nvPicPr>
            <p:blipFill>
              <a:blip r:embed="rId3"/>
              <a:srcRect/>
              <a:stretch>
                <a:fillRect/>
              </a:stretch>
            </p:blipFill>
            <p:spPr bwMode="auto">
              <a:xfrm>
                <a:off x="3168" y="2496"/>
                <a:ext cx="1362" cy="1122"/>
              </a:xfrm>
              <a:prstGeom prst="rect">
                <a:avLst/>
              </a:prstGeom>
              <a:noFill/>
              <a:ln w="9525">
                <a:noFill/>
                <a:miter lim="800000"/>
                <a:headEnd/>
                <a:tailEnd/>
              </a:ln>
            </p:spPr>
          </p:pic>
          <p:sp>
            <p:nvSpPr>
              <p:cNvPr id="81934" name="Text Box 29"/>
              <p:cNvSpPr txBox="1">
                <a:spLocks noChangeArrowheads="1"/>
              </p:cNvSpPr>
              <p:nvPr/>
            </p:nvSpPr>
            <p:spPr bwMode="auto">
              <a:xfrm>
                <a:off x="3456" y="2592"/>
                <a:ext cx="823" cy="192"/>
              </a:xfrm>
              <a:prstGeom prst="rect">
                <a:avLst/>
              </a:prstGeom>
              <a:noFill/>
              <a:ln w="9525">
                <a:noFill/>
                <a:miter lim="800000"/>
                <a:headEnd/>
                <a:tailEnd/>
              </a:ln>
            </p:spPr>
            <p:txBody>
              <a:bodyPr wrap="none">
                <a:spAutoFit/>
              </a:bodyPr>
              <a:lstStyle/>
              <a:p>
                <a:r>
                  <a:rPr lang="en-US" sz="1400" b="1"/>
                  <a:t>Electropolish</a:t>
                </a:r>
              </a:p>
            </p:txBody>
          </p:sp>
        </p:grpSp>
        <p:grpSp>
          <p:nvGrpSpPr>
            <p:cNvPr id="4" name="Group 32"/>
            <p:cNvGrpSpPr>
              <a:grpSpLocks/>
            </p:cNvGrpSpPr>
            <p:nvPr/>
          </p:nvGrpSpPr>
          <p:grpSpPr bwMode="auto">
            <a:xfrm>
              <a:off x="737" y="2496"/>
              <a:ext cx="1791" cy="1406"/>
              <a:chOff x="737" y="2496"/>
              <a:chExt cx="1791" cy="1406"/>
            </a:xfrm>
          </p:grpSpPr>
          <p:pic>
            <p:nvPicPr>
              <p:cNvPr id="81930" name="Picture 25" descr="Before Electropolishing"/>
              <p:cNvPicPr>
                <a:picLocks noChangeAspect="1" noChangeArrowheads="1"/>
              </p:cNvPicPr>
              <p:nvPr/>
            </p:nvPicPr>
            <p:blipFill>
              <a:blip r:embed="rId4"/>
              <a:srcRect/>
              <a:stretch>
                <a:fillRect/>
              </a:stretch>
            </p:blipFill>
            <p:spPr bwMode="auto">
              <a:xfrm>
                <a:off x="816" y="2496"/>
                <a:ext cx="1362" cy="1122"/>
              </a:xfrm>
              <a:prstGeom prst="rect">
                <a:avLst/>
              </a:prstGeom>
              <a:noFill/>
              <a:ln w="9525">
                <a:noFill/>
                <a:miter lim="800000"/>
                <a:headEnd/>
                <a:tailEnd/>
              </a:ln>
            </p:spPr>
          </p:pic>
          <p:sp>
            <p:nvSpPr>
              <p:cNvPr id="81931" name="Text Box 28"/>
              <p:cNvSpPr txBox="1">
                <a:spLocks noChangeArrowheads="1"/>
              </p:cNvSpPr>
              <p:nvPr/>
            </p:nvSpPr>
            <p:spPr bwMode="auto">
              <a:xfrm>
                <a:off x="912" y="2640"/>
                <a:ext cx="1076" cy="192"/>
              </a:xfrm>
              <a:prstGeom prst="rect">
                <a:avLst/>
              </a:prstGeom>
              <a:noFill/>
              <a:ln w="9525">
                <a:noFill/>
                <a:miter lim="800000"/>
                <a:headEnd/>
                <a:tailEnd/>
              </a:ln>
            </p:spPr>
            <p:txBody>
              <a:bodyPr wrap="none">
                <a:spAutoFit/>
              </a:bodyPr>
              <a:lstStyle/>
              <a:p>
                <a:r>
                  <a:rPr lang="en-US" sz="1400" b="1"/>
                  <a:t>Mechanical polish</a:t>
                </a:r>
              </a:p>
            </p:txBody>
          </p:sp>
          <p:sp>
            <p:nvSpPr>
              <p:cNvPr id="81932" name="Text Box 30"/>
              <p:cNvSpPr txBox="1">
                <a:spLocks noChangeArrowheads="1"/>
              </p:cNvSpPr>
              <p:nvPr/>
            </p:nvSpPr>
            <p:spPr bwMode="auto">
              <a:xfrm>
                <a:off x="737" y="3614"/>
                <a:ext cx="1791" cy="288"/>
              </a:xfrm>
              <a:prstGeom prst="rect">
                <a:avLst/>
              </a:prstGeom>
              <a:noFill/>
              <a:ln w="9525">
                <a:noFill/>
                <a:miter lim="800000"/>
                <a:headEnd/>
                <a:tailEnd/>
              </a:ln>
            </p:spPr>
            <p:txBody>
              <a:bodyPr wrap="none">
                <a:spAutoFit/>
              </a:bodyPr>
              <a:lstStyle/>
              <a:p>
                <a:pPr algn="ctr"/>
                <a:r>
                  <a:rPr lang="en-US" sz="1200" b="1"/>
                  <a:t>Roughness: 4 - 40 microinches</a:t>
                </a:r>
              </a:p>
              <a:p>
                <a:pPr algn="ctr"/>
                <a:r>
                  <a:rPr lang="en-US" sz="1200" b="1"/>
                  <a:t>(depends from abrasive grit number)</a:t>
                </a:r>
              </a:p>
            </p:txBody>
          </p:sp>
        </p:grpSp>
        <p:sp>
          <p:nvSpPr>
            <p:cNvPr id="81929" name="Text Box 31"/>
            <p:cNvSpPr txBox="1">
              <a:spLocks noChangeArrowheads="1"/>
            </p:cNvSpPr>
            <p:nvPr/>
          </p:nvSpPr>
          <p:spPr bwMode="auto">
            <a:xfrm>
              <a:off x="3024" y="3662"/>
              <a:ext cx="1482" cy="288"/>
            </a:xfrm>
            <a:prstGeom prst="rect">
              <a:avLst/>
            </a:prstGeom>
            <a:noFill/>
            <a:ln w="9525">
              <a:noFill/>
              <a:miter lim="800000"/>
              <a:headEnd/>
              <a:tailEnd/>
            </a:ln>
          </p:spPr>
          <p:txBody>
            <a:bodyPr wrap="none">
              <a:spAutoFit/>
            </a:bodyPr>
            <a:lstStyle/>
            <a:p>
              <a:r>
                <a:rPr lang="en-US" sz="1200" b="1"/>
                <a:t>Roughness: 2 - 5 microinches</a:t>
              </a:r>
            </a:p>
            <a:p>
              <a:endParaRPr lang="en-US" sz="1200" b="1"/>
            </a:p>
          </p:txBody>
        </p:sp>
      </p:grpSp>
      <p:sp>
        <p:nvSpPr>
          <p:cNvPr id="81924" name="Text Box 34"/>
          <p:cNvSpPr txBox="1">
            <a:spLocks noChangeArrowheads="1"/>
          </p:cNvSpPr>
          <p:nvPr/>
        </p:nvSpPr>
        <p:spPr bwMode="auto">
          <a:xfrm>
            <a:off x="4876800" y="3657600"/>
            <a:ext cx="3657600" cy="1196975"/>
          </a:xfrm>
          <a:prstGeom prst="rect">
            <a:avLst/>
          </a:prstGeom>
          <a:solidFill>
            <a:srgbClr val="CCFFCC"/>
          </a:solidFill>
          <a:ln w="9525">
            <a:solidFill>
              <a:schemeClr val="tx1"/>
            </a:solidFill>
            <a:miter lim="800000"/>
            <a:headEnd/>
            <a:tailEnd/>
          </a:ln>
        </p:spPr>
        <p:txBody>
          <a:bodyPr>
            <a:spAutoFit/>
          </a:bodyPr>
          <a:lstStyle/>
          <a:p>
            <a:r>
              <a:rPr lang="en-US" sz="1200"/>
              <a:t>Electropolishing (used since early 1950’s) is the electrochemical removal of microscopic irregularities or diminution scratches, burns and unwanted harp edges from metal surfaces. Typical material removal is .0001”- .0004” </a:t>
            </a:r>
          </a:p>
          <a:p>
            <a:r>
              <a:rPr lang="en-US" sz="1200"/>
              <a:t>per surface. </a:t>
            </a:r>
          </a:p>
        </p:txBody>
      </p:sp>
      <p:sp>
        <p:nvSpPr>
          <p:cNvPr id="81925" name="Text Box 36"/>
          <p:cNvSpPr txBox="1">
            <a:spLocks noChangeArrowheads="1"/>
          </p:cNvSpPr>
          <p:nvPr/>
        </p:nvSpPr>
        <p:spPr bwMode="auto">
          <a:xfrm>
            <a:off x="1066800" y="3505200"/>
            <a:ext cx="3200400" cy="1562100"/>
          </a:xfrm>
          <a:prstGeom prst="rect">
            <a:avLst/>
          </a:prstGeom>
          <a:solidFill>
            <a:srgbClr val="FFFFCC"/>
          </a:solidFill>
          <a:ln w="9525">
            <a:solidFill>
              <a:schemeClr val="tx1"/>
            </a:solidFill>
            <a:miter lim="800000"/>
            <a:headEnd/>
            <a:tailEnd/>
          </a:ln>
        </p:spPr>
        <p:txBody>
          <a:bodyPr>
            <a:spAutoFit/>
          </a:bodyPr>
          <a:lstStyle/>
          <a:p>
            <a:r>
              <a:rPr lang="en-US" sz="1200"/>
              <a:t>Mechanical polishing is an operation </a:t>
            </a:r>
          </a:p>
          <a:p>
            <a:r>
              <a:rPr lang="en-US" sz="1200"/>
              <a:t>designed to prepare a metal surface for </a:t>
            </a:r>
          </a:p>
          <a:p>
            <a:r>
              <a:rPr lang="en-US" sz="1200"/>
              <a:t>electropolishing or to satisfy non-critical </a:t>
            </a:r>
          </a:p>
          <a:p>
            <a:r>
              <a:rPr lang="en-US" sz="1200"/>
              <a:t>surface roughness requirements. Mechanical polishing reduces all surface ridges, microprotrusions, pits and discrepancies to provide a homogeneous appearance and roughness.  </a:t>
            </a:r>
          </a:p>
        </p:txBody>
      </p:sp>
      <p:sp>
        <p:nvSpPr>
          <p:cNvPr id="81926" name="Text Box 38"/>
          <p:cNvSpPr txBox="1">
            <a:spLocks noChangeArrowheads="1"/>
          </p:cNvSpPr>
          <p:nvPr/>
        </p:nvSpPr>
        <p:spPr bwMode="auto">
          <a:xfrm>
            <a:off x="2438400" y="5334000"/>
            <a:ext cx="4489450" cy="831850"/>
          </a:xfrm>
          <a:prstGeom prst="rect">
            <a:avLst/>
          </a:prstGeom>
          <a:solidFill>
            <a:srgbClr val="CCFFFF"/>
          </a:solidFill>
          <a:ln w="9525">
            <a:solidFill>
              <a:schemeClr val="tx1"/>
            </a:solidFill>
            <a:miter lim="800000"/>
            <a:headEnd/>
            <a:tailEnd/>
          </a:ln>
        </p:spPr>
        <p:txBody>
          <a:bodyPr wrap="none">
            <a:spAutoFit/>
          </a:bodyPr>
          <a:lstStyle/>
          <a:p>
            <a:r>
              <a:rPr lang="en-US" sz="1200" b="1"/>
              <a:t>Smoothness of the metal surface is one of the primary and </a:t>
            </a:r>
          </a:p>
          <a:p>
            <a:r>
              <a:rPr lang="en-US" sz="1200" b="1"/>
              <a:t>most advantageous effects of electropolishing. </a:t>
            </a:r>
          </a:p>
          <a:p>
            <a:endParaRPr lang="en-US" sz="1200" b="1"/>
          </a:p>
          <a:p>
            <a:r>
              <a:rPr lang="en-US" sz="1200" b="1" u="sng"/>
              <a:t>Electropolishing should improve separator performance.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660525" y="1103313"/>
            <a:ext cx="184150" cy="366712"/>
          </a:xfrm>
          <a:prstGeom prst="rect">
            <a:avLst/>
          </a:prstGeom>
          <a:noFill/>
          <a:ln w="9525">
            <a:noFill/>
            <a:miter lim="800000"/>
            <a:headEnd/>
            <a:tailEnd/>
          </a:ln>
        </p:spPr>
        <p:txBody>
          <a:bodyPr wrap="none">
            <a:spAutoFit/>
          </a:bodyPr>
          <a:lstStyle/>
          <a:p>
            <a:endParaRPr lang="en-US"/>
          </a:p>
        </p:txBody>
      </p:sp>
      <p:sp>
        <p:nvSpPr>
          <p:cNvPr id="83971" name="Text Box 3"/>
          <p:cNvSpPr txBox="1">
            <a:spLocks noChangeArrowheads="1"/>
          </p:cNvSpPr>
          <p:nvPr/>
        </p:nvSpPr>
        <p:spPr bwMode="auto">
          <a:xfrm>
            <a:off x="1922463" y="25400"/>
            <a:ext cx="5175250" cy="366713"/>
          </a:xfrm>
          <a:prstGeom prst="rect">
            <a:avLst/>
          </a:prstGeom>
          <a:noFill/>
          <a:ln w="9525">
            <a:noFill/>
            <a:miter lim="800000"/>
            <a:headEnd/>
            <a:tailEnd/>
          </a:ln>
        </p:spPr>
        <p:txBody>
          <a:bodyPr wrap="none">
            <a:spAutoFit/>
          </a:bodyPr>
          <a:lstStyle/>
          <a:p>
            <a:r>
              <a:rPr lang="en-US" b="1"/>
              <a:t>High Voltage Electrical Breakdown in Vacuum</a:t>
            </a:r>
          </a:p>
        </p:txBody>
      </p:sp>
      <p:sp>
        <p:nvSpPr>
          <p:cNvPr id="83972" name="Text Box 4"/>
          <p:cNvSpPr txBox="1">
            <a:spLocks noChangeArrowheads="1"/>
          </p:cNvSpPr>
          <p:nvPr/>
        </p:nvSpPr>
        <p:spPr bwMode="auto">
          <a:xfrm>
            <a:off x="231775" y="509588"/>
            <a:ext cx="8720138" cy="457200"/>
          </a:xfrm>
          <a:prstGeom prst="rect">
            <a:avLst/>
          </a:prstGeom>
          <a:solidFill>
            <a:srgbClr val="CCFFCC"/>
          </a:solidFill>
          <a:ln w="9525">
            <a:noFill/>
            <a:miter lim="800000"/>
            <a:headEnd/>
            <a:tailEnd/>
          </a:ln>
        </p:spPr>
        <p:txBody>
          <a:bodyPr>
            <a:spAutoFit/>
          </a:bodyPr>
          <a:lstStyle/>
          <a:p>
            <a:r>
              <a:rPr lang="en-US" sz="1200">
                <a:latin typeface="Comic Sans MS" charset="0"/>
              </a:rPr>
              <a:t>It is generally agreed that a vacuum breakdown is a vapor arc, taking place in material evaporated from the electrodes. Evidence is the observation of localized light during breakdown and electrode material transferred across the gap.</a:t>
            </a:r>
            <a:r>
              <a:rPr lang="en-US" sz="1200"/>
              <a:t>  </a:t>
            </a:r>
          </a:p>
        </p:txBody>
      </p:sp>
      <p:sp>
        <p:nvSpPr>
          <p:cNvPr id="83973" name="Text Box 5"/>
          <p:cNvSpPr txBox="1">
            <a:spLocks noChangeArrowheads="1"/>
          </p:cNvSpPr>
          <p:nvPr/>
        </p:nvSpPr>
        <p:spPr bwMode="auto">
          <a:xfrm>
            <a:off x="501650" y="931863"/>
            <a:ext cx="6453188" cy="5416550"/>
          </a:xfrm>
          <a:prstGeom prst="rect">
            <a:avLst/>
          </a:prstGeom>
          <a:noFill/>
          <a:ln w="9525">
            <a:noFill/>
            <a:miter lim="800000"/>
            <a:headEnd/>
            <a:tailEnd/>
          </a:ln>
        </p:spPr>
        <p:txBody>
          <a:bodyPr>
            <a:spAutoFit/>
          </a:bodyPr>
          <a:lstStyle/>
          <a:p>
            <a:pPr marL="342900" indent="-342900"/>
            <a:endParaRPr lang="en-US" sz="800">
              <a:latin typeface="Comic Sans MS" charset="0"/>
            </a:endParaRPr>
          </a:p>
          <a:p>
            <a:pPr marL="342900" indent="-342900">
              <a:buFont typeface="Wingdings" charset="2"/>
              <a:buChar char="v"/>
            </a:pPr>
            <a:r>
              <a:rPr lang="en-US" sz="1400">
                <a:solidFill>
                  <a:srgbClr val="3366FF"/>
                </a:solidFill>
                <a:latin typeface="Comic Sans MS" charset="0"/>
              </a:rPr>
              <a:t>Electron field emission mechanism</a:t>
            </a:r>
            <a:r>
              <a:rPr lang="en-US" sz="1200">
                <a:solidFill>
                  <a:srgbClr val="3366FF"/>
                </a:solidFill>
                <a:latin typeface="Comic Sans MS" charset="0"/>
              </a:rPr>
              <a:t> </a:t>
            </a:r>
            <a:r>
              <a:rPr lang="en-US" sz="1400">
                <a:solidFill>
                  <a:srgbClr val="3366FF"/>
                </a:solidFill>
                <a:latin typeface="Comic Sans MS" charset="0"/>
              </a:rPr>
              <a:t>for initiating the breakdown</a:t>
            </a:r>
            <a:endParaRPr lang="en-US" sz="800">
              <a:solidFill>
                <a:srgbClr val="3366FF"/>
              </a:solidFill>
              <a:latin typeface="Comic Sans MS" charset="0"/>
            </a:endParaRPr>
          </a:p>
          <a:p>
            <a:pPr marL="342900" indent="-342900"/>
            <a:r>
              <a:rPr lang="en-US" sz="1200">
                <a:latin typeface="Comic Sans MS" charset="0"/>
              </a:rPr>
              <a:t>            According with this model, electrons are assumed to be field emitted from the tip of microprotrusion at an isolated site on the surface of broad-area cathode.</a:t>
            </a:r>
          </a:p>
          <a:p>
            <a:pPr marL="342900" indent="-342900"/>
            <a:r>
              <a:rPr lang="en-US" sz="1200">
                <a:latin typeface="Comic Sans MS" charset="0"/>
              </a:rPr>
              <a:t>        Question:  where is the metal vapor  produced at the anode or cathode?</a:t>
            </a:r>
          </a:p>
          <a:p>
            <a:pPr marL="342900" indent="-342900"/>
            <a:r>
              <a:rPr lang="en-US" sz="1200">
                <a:latin typeface="Comic Sans MS" charset="0"/>
              </a:rPr>
              <a:t>              Is it enough power to vaporize anode material by field emitted electrons bombarded anode or  positive ions produced at the anode lead to rupture of the cathode or that resistive heating on the cathode causes them to melt and ultimately to vaporize. </a:t>
            </a:r>
            <a:r>
              <a:rPr lang="en-US" sz="1200" u="sng">
                <a:solidFill>
                  <a:srgbClr val="009900"/>
                </a:solidFill>
                <a:latin typeface="Comic Sans MS" charset="0"/>
              </a:rPr>
              <a:t>This mechanism dominates at gaps less than 2 mm.</a:t>
            </a:r>
            <a:endParaRPr lang="en-US" sz="1200">
              <a:latin typeface="Comic Sans MS" charset="0"/>
            </a:endParaRPr>
          </a:p>
          <a:p>
            <a:pPr marL="342900" indent="-342900">
              <a:buFontTx/>
              <a:buChar char="•"/>
            </a:pPr>
            <a:endParaRPr lang="en-US" sz="800">
              <a:latin typeface="Comic Sans MS" charset="0"/>
            </a:endParaRPr>
          </a:p>
          <a:p>
            <a:pPr marL="342900" indent="-342900">
              <a:buFont typeface="Wingdings" charset="2"/>
              <a:buChar char="v"/>
            </a:pPr>
            <a:r>
              <a:rPr lang="en-US" sz="1400">
                <a:solidFill>
                  <a:srgbClr val="3366FF"/>
                </a:solidFill>
                <a:latin typeface="Comic Sans MS" charset="0"/>
              </a:rPr>
              <a:t>Microparticle or “clump” model</a:t>
            </a:r>
            <a:endParaRPr lang="en-US" sz="800">
              <a:solidFill>
                <a:srgbClr val="3366FF"/>
              </a:solidFill>
              <a:latin typeface="Comic Sans MS" charset="0"/>
            </a:endParaRPr>
          </a:p>
          <a:p>
            <a:pPr marL="342900" indent="-342900"/>
            <a:r>
              <a:rPr lang="en-US" sz="1200">
                <a:latin typeface="Comic Sans MS" charset="0"/>
              </a:rPr>
              <a:t>             Clump of loosely adhesive material is drawn across the gap by the electric field so as to strike the opposite electrode with enough energy to produce high local temperature in the electrode or clump material with melting and vaporizing.    </a:t>
            </a:r>
          </a:p>
          <a:p>
            <a:pPr marL="342900" indent="-342900"/>
            <a:r>
              <a:rPr lang="en-US" sz="1200">
                <a:latin typeface="Comic Sans MS" charset="0"/>
              </a:rPr>
              <a:t>             </a:t>
            </a:r>
            <a:r>
              <a:rPr lang="en-US" sz="1200" u="sng">
                <a:latin typeface="Comic Sans MS" charset="0"/>
              </a:rPr>
              <a:t>Pre-operational electrode surface will be characterized by having a finite number of microscopic particles.</a:t>
            </a:r>
            <a:r>
              <a:rPr lang="en-US" sz="1200">
                <a:latin typeface="Comic Sans MS" charset="0"/>
              </a:rPr>
              <a:t> These will originate from various stages of mechanical polishing, and may be in the form of either impurity particle of polishing material or dust particles. Another source of microparticles are those originated from thermal instabilities at either the cathode or anode “hot” spot.   For uniform gaps the breakdown voltage should vary as the square root of the gap spacing. The model is dominating at large gaps.</a:t>
            </a:r>
          </a:p>
          <a:p>
            <a:pPr marL="342900" indent="-342900"/>
            <a:endParaRPr lang="en-US" sz="1200">
              <a:latin typeface="Comic Sans MS" charset="0"/>
            </a:endParaRPr>
          </a:p>
          <a:p>
            <a:pPr marL="342900" indent="-342900">
              <a:buFont typeface="Wingdings" charset="2"/>
              <a:buChar char="v"/>
            </a:pPr>
            <a:r>
              <a:rPr lang="en-US" sz="1400">
                <a:solidFill>
                  <a:srgbClr val="3366FF"/>
                </a:solidFill>
                <a:latin typeface="Comic Sans MS" charset="0"/>
              </a:rPr>
              <a:t>Ion exchange mechanism</a:t>
            </a:r>
            <a:endParaRPr lang="en-US" sz="800">
              <a:solidFill>
                <a:srgbClr val="3366FF"/>
              </a:solidFill>
              <a:latin typeface="Comic Sans MS" charset="0"/>
            </a:endParaRPr>
          </a:p>
          <a:p>
            <a:pPr marL="342900" indent="-342900">
              <a:buFont typeface="Wingdings" charset="2"/>
              <a:buNone/>
            </a:pPr>
            <a:r>
              <a:rPr lang="en-US" sz="1200">
                <a:latin typeface="Comic Sans MS" charset="0"/>
              </a:rPr>
              <a:t>             This mechanism is assumed to be initiated by say random positive ion created in the gap that is then accelerated by the field to generate further negative ions on impact with cathode, which subsequently generate more positive ions on impact with the anode etc. Thus, if the ion multiplication factor  &gt; 1, the process will  develop in the breakdown mode. It is very sensitive to chemicals contaminations. </a:t>
            </a:r>
          </a:p>
          <a:p>
            <a:pPr marL="342900" indent="-342900"/>
            <a:endParaRPr lang="en-US" sz="1200">
              <a:latin typeface="Comic Sans MS" charset="0"/>
            </a:endParaRPr>
          </a:p>
        </p:txBody>
      </p:sp>
      <p:sp>
        <p:nvSpPr>
          <p:cNvPr id="83974" name="AutoShape 9"/>
          <p:cNvSpPr>
            <a:spLocks noChangeArrowheads="1"/>
          </p:cNvSpPr>
          <p:nvPr/>
        </p:nvSpPr>
        <p:spPr bwMode="auto">
          <a:xfrm rot="-8903046">
            <a:off x="7875588" y="2392363"/>
            <a:ext cx="192087" cy="231775"/>
          </a:xfrm>
          <a:prstGeom prst="lightningBolt">
            <a:avLst/>
          </a:prstGeom>
          <a:solidFill>
            <a:srgbClr val="FF9900"/>
          </a:solidFill>
          <a:ln w="9525">
            <a:solidFill>
              <a:schemeClr val="tx1"/>
            </a:solidFill>
            <a:miter lim="800000"/>
            <a:headEnd/>
            <a:tailEnd/>
          </a:ln>
        </p:spPr>
        <p:txBody>
          <a:bodyPr wrap="none" anchor="ctr"/>
          <a:lstStyle/>
          <a:p>
            <a:endParaRPr lang="en-US"/>
          </a:p>
        </p:txBody>
      </p:sp>
      <p:sp>
        <p:nvSpPr>
          <p:cNvPr id="83975" name="Rectangle 8" descr="Wide downward diagonal"/>
          <p:cNvSpPr>
            <a:spLocks noChangeArrowheads="1"/>
          </p:cNvSpPr>
          <p:nvPr/>
        </p:nvSpPr>
        <p:spPr bwMode="auto">
          <a:xfrm>
            <a:off x="7299325" y="2544763"/>
            <a:ext cx="1420813" cy="115887"/>
          </a:xfrm>
          <a:prstGeom prst="rect">
            <a:avLst/>
          </a:prstGeom>
          <a:pattFill prst="wdDnDiag">
            <a:fgClr>
              <a:srgbClr val="FF9966"/>
            </a:fgClr>
            <a:bgClr>
              <a:schemeClr val="bg1"/>
            </a:bgClr>
          </a:pattFill>
          <a:ln w="9525">
            <a:solidFill>
              <a:schemeClr val="tx1"/>
            </a:solidFill>
            <a:miter lim="800000"/>
            <a:headEnd/>
            <a:tailEnd/>
          </a:ln>
        </p:spPr>
        <p:txBody>
          <a:bodyPr wrap="none" anchor="ctr"/>
          <a:lstStyle/>
          <a:p>
            <a:endParaRPr lang="en-US"/>
          </a:p>
        </p:txBody>
      </p:sp>
      <p:sp>
        <p:nvSpPr>
          <p:cNvPr id="83976" name="Line 11"/>
          <p:cNvSpPr>
            <a:spLocks noChangeShapeType="1"/>
          </p:cNvSpPr>
          <p:nvPr/>
        </p:nvSpPr>
        <p:spPr bwMode="auto">
          <a:xfrm flipH="1" flipV="1">
            <a:off x="7759700" y="2160588"/>
            <a:ext cx="115888" cy="153987"/>
          </a:xfrm>
          <a:prstGeom prst="line">
            <a:avLst/>
          </a:prstGeom>
          <a:noFill/>
          <a:ln w="9525">
            <a:solidFill>
              <a:srgbClr val="FF0000"/>
            </a:solidFill>
            <a:round/>
            <a:headEnd/>
            <a:tailEnd type="triangle" w="med" len="med"/>
          </a:ln>
        </p:spPr>
        <p:txBody>
          <a:bodyPr/>
          <a:lstStyle/>
          <a:p>
            <a:endParaRPr lang="en-US"/>
          </a:p>
        </p:txBody>
      </p:sp>
      <p:sp>
        <p:nvSpPr>
          <p:cNvPr id="83977" name="Line 12"/>
          <p:cNvSpPr>
            <a:spLocks noChangeShapeType="1"/>
          </p:cNvSpPr>
          <p:nvPr/>
        </p:nvSpPr>
        <p:spPr bwMode="auto">
          <a:xfrm flipH="1" flipV="1">
            <a:off x="7951788" y="2084388"/>
            <a:ext cx="0" cy="192087"/>
          </a:xfrm>
          <a:prstGeom prst="line">
            <a:avLst/>
          </a:prstGeom>
          <a:noFill/>
          <a:ln w="9525">
            <a:solidFill>
              <a:srgbClr val="FF0000"/>
            </a:solidFill>
            <a:round/>
            <a:headEnd/>
            <a:tailEnd type="triangle" w="med" len="med"/>
          </a:ln>
        </p:spPr>
        <p:txBody>
          <a:bodyPr/>
          <a:lstStyle/>
          <a:p>
            <a:endParaRPr lang="en-US"/>
          </a:p>
        </p:txBody>
      </p:sp>
      <p:sp>
        <p:nvSpPr>
          <p:cNvPr id="83978" name="Line 13"/>
          <p:cNvSpPr>
            <a:spLocks noChangeShapeType="1"/>
          </p:cNvSpPr>
          <p:nvPr/>
        </p:nvSpPr>
        <p:spPr bwMode="auto">
          <a:xfrm flipV="1">
            <a:off x="8029575" y="2122488"/>
            <a:ext cx="76200" cy="192087"/>
          </a:xfrm>
          <a:prstGeom prst="line">
            <a:avLst/>
          </a:prstGeom>
          <a:noFill/>
          <a:ln w="9525">
            <a:solidFill>
              <a:srgbClr val="FF0000"/>
            </a:solidFill>
            <a:round/>
            <a:headEnd/>
            <a:tailEnd type="triangle" w="med" len="med"/>
          </a:ln>
        </p:spPr>
        <p:txBody>
          <a:bodyPr/>
          <a:lstStyle/>
          <a:p>
            <a:endParaRPr lang="en-US"/>
          </a:p>
        </p:txBody>
      </p:sp>
      <p:sp>
        <p:nvSpPr>
          <p:cNvPr id="83979" name="Rectangle 14" descr="Wide upward diagonal"/>
          <p:cNvSpPr>
            <a:spLocks noChangeArrowheads="1"/>
          </p:cNvSpPr>
          <p:nvPr/>
        </p:nvSpPr>
        <p:spPr bwMode="auto">
          <a:xfrm>
            <a:off x="7299325" y="1585913"/>
            <a:ext cx="1420813" cy="115887"/>
          </a:xfrm>
          <a:prstGeom prst="rect">
            <a:avLst/>
          </a:prstGeom>
          <a:pattFill prst="wdUpDiag">
            <a:fgClr>
              <a:schemeClr val="hlink"/>
            </a:fgClr>
            <a:bgClr>
              <a:schemeClr val="bg1"/>
            </a:bgClr>
          </a:pattFill>
          <a:ln w="9525">
            <a:solidFill>
              <a:schemeClr val="tx1"/>
            </a:solidFill>
            <a:miter lim="800000"/>
            <a:headEnd/>
            <a:tailEnd/>
          </a:ln>
        </p:spPr>
        <p:txBody>
          <a:bodyPr wrap="none" anchor="ctr"/>
          <a:lstStyle/>
          <a:p>
            <a:endParaRPr lang="en-US"/>
          </a:p>
        </p:txBody>
      </p:sp>
      <p:sp>
        <p:nvSpPr>
          <p:cNvPr id="83980" name="Text Box 15"/>
          <p:cNvSpPr txBox="1">
            <a:spLocks noChangeArrowheads="1"/>
          </p:cNvSpPr>
          <p:nvPr/>
        </p:nvSpPr>
        <p:spPr bwMode="auto">
          <a:xfrm>
            <a:off x="7683500" y="2660650"/>
            <a:ext cx="692150" cy="244475"/>
          </a:xfrm>
          <a:prstGeom prst="rect">
            <a:avLst/>
          </a:prstGeom>
          <a:noFill/>
          <a:ln w="9525">
            <a:noFill/>
            <a:miter lim="800000"/>
            <a:headEnd/>
            <a:tailEnd/>
          </a:ln>
        </p:spPr>
        <p:txBody>
          <a:bodyPr wrap="none">
            <a:spAutoFit/>
          </a:bodyPr>
          <a:lstStyle/>
          <a:p>
            <a:r>
              <a:rPr lang="en-US" sz="1000" b="1"/>
              <a:t>Cathode</a:t>
            </a:r>
          </a:p>
        </p:txBody>
      </p:sp>
      <p:sp>
        <p:nvSpPr>
          <p:cNvPr id="83981" name="Text Box 16"/>
          <p:cNvSpPr txBox="1">
            <a:spLocks noChangeArrowheads="1"/>
          </p:cNvSpPr>
          <p:nvPr/>
        </p:nvSpPr>
        <p:spPr bwMode="auto">
          <a:xfrm>
            <a:off x="7721600" y="1316038"/>
            <a:ext cx="579438" cy="244475"/>
          </a:xfrm>
          <a:prstGeom prst="rect">
            <a:avLst/>
          </a:prstGeom>
          <a:noFill/>
          <a:ln w="9525">
            <a:noFill/>
            <a:miter lim="800000"/>
            <a:headEnd/>
            <a:tailEnd/>
          </a:ln>
        </p:spPr>
        <p:txBody>
          <a:bodyPr wrap="none">
            <a:spAutoFit/>
          </a:bodyPr>
          <a:lstStyle/>
          <a:p>
            <a:r>
              <a:rPr lang="en-US" sz="1000" b="1"/>
              <a:t>Anode</a:t>
            </a:r>
          </a:p>
        </p:txBody>
      </p:sp>
      <p:grpSp>
        <p:nvGrpSpPr>
          <p:cNvPr id="2" name="Group 20"/>
          <p:cNvGrpSpPr>
            <a:grpSpLocks/>
          </p:cNvGrpSpPr>
          <p:nvPr/>
        </p:nvGrpSpPr>
        <p:grpSpPr bwMode="auto">
          <a:xfrm>
            <a:off x="8105775" y="1776413"/>
            <a:ext cx="153988" cy="153987"/>
            <a:chOff x="4114" y="2354"/>
            <a:chExt cx="97" cy="97"/>
          </a:xfrm>
        </p:grpSpPr>
        <p:sp>
          <p:nvSpPr>
            <p:cNvPr id="84034" name="Oval 17"/>
            <p:cNvSpPr>
              <a:spLocks noChangeArrowheads="1"/>
            </p:cNvSpPr>
            <p:nvPr/>
          </p:nvSpPr>
          <p:spPr bwMode="auto">
            <a:xfrm>
              <a:off x="4114" y="2354"/>
              <a:ext cx="97" cy="9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4035" name="Line 18"/>
            <p:cNvSpPr>
              <a:spLocks noChangeShapeType="1"/>
            </p:cNvSpPr>
            <p:nvPr/>
          </p:nvSpPr>
          <p:spPr bwMode="auto">
            <a:xfrm>
              <a:off x="4138" y="2402"/>
              <a:ext cx="48" cy="0"/>
            </a:xfrm>
            <a:prstGeom prst="line">
              <a:avLst/>
            </a:prstGeom>
            <a:noFill/>
            <a:ln w="9525">
              <a:solidFill>
                <a:schemeClr val="tx1"/>
              </a:solidFill>
              <a:round/>
              <a:headEnd/>
              <a:tailEnd/>
            </a:ln>
          </p:spPr>
          <p:txBody>
            <a:bodyPr/>
            <a:lstStyle/>
            <a:p>
              <a:endParaRPr lang="en-US"/>
            </a:p>
          </p:txBody>
        </p:sp>
        <p:sp>
          <p:nvSpPr>
            <p:cNvPr id="84036" name="Line 19"/>
            <p:cNvSpPr>
              <a:spLocks noChangeShapeType="1"/>
            </p:cNvSpPr>
            <p:nvPr/>
          </p:nvSpPr>
          <p:spPr bwMode="auto">
            <a:xfrm>
              <a:off x="4162" y="2378"/>
              <a:ext cx="0" cy="48"/>
            </a:xfrm>
            <a:prstGeom prst="line">
              <a:avLst/>
            </a:prstGeom>
            <a:noFill/>
            <a:ln w="9525">
              <a:solidFill>
                <a:schemeClr val="tx1"/>
              </a:solidFill>
              <a:round/>
              <a:headEnd/>
              <a:tailEnd/>
            </a:ln>
          </p:spPr>
          <p:txBody>
            <a:bodyPr/>
            <a:lstStyle/>
            <a:p>
              <a:endParaRPr lang="en-US"/>
            </a:p>
          </p:txBody>
        </p:sp>
      </p:grpSp>
      <p:grpSp>
        <p:nvGrpSpPr>
          <p:cNvPr id="3" name="Group 25"/>
          <p:cNvGrpSpPr>
            <a:grpSpLocks/>
          </p:cNvGrpSpPr>
          <p:nvPr/>
        </p:nvGrpSpPr>
        <p:grpSpPr bwMode="auto">
          <a:xfrm>
            <a:off x="7913688" y="1700213"/>
            <a:ext cx="77787" cy="269875"/>
            <a:chOff x="4307" y="2208"/>
            <a:chExt cx="49" cy="170"/>
          </a:xfrm>
        </p:grpSpPr>
        <p:sp>
          <p:nvSpPr>
            <p:cNvPr id="84031" name="Line 22"/>
            <p:cNvSpPr>
              <a:spLocks noChangeShapeType="1"/>
            </p:cNvSpPr>
            <p:nvPr/>
          </p:nvSpPr>
          <p:spPr bwMode="auto">
            <a:xfrm>
              <a:off x="4307" y="2208"/>
              <a:ext cx="0" cy="97"/>
            </a:xfrm>
            <a:prstGeom prst="line">
              <a:avLst/>
            </a:prstGeom>
            <a:noFill/>
            <a:ln w="9525">
              <a:solidFill>
                <a:srgbClr val="3366FF"/>
              </a:solidFill>
              <a:round/>
              <a:headEnd/>
              <a:tailEnd/>
            </a:ln>
          </p:spPr>
          <p:txBody>
            <a:bodyPr/>
            <a:lstStyle/>
            <a:p>
              <a:endParaRPr lang="en-US"/>
            </a:p>
          </p:txBody>
        </p:sp>
        <p:sp>
          <p:nvSpPr>
            <p:cNvPr id="84032" name="Line 23"/>
            <p:cNvSpPr>
              <a:spLocks noChangeShapeType="1"/>
            </p:cNvSpPr>
            <p:nvPr/>
          </p:nvSpPr>
          <p:spPr bwMode="auto">
            <a:xfrm flipV="1">
              <a:off x="4307" y="2233"/>
              <a:ext cx="49" cy="72"/>
            </a:xfrm>
            <a:prstGeom prst="line">
              <a:avLst/>
            </a:prstGeom>
            <a:noFill/>
            <a:ln w="9525">
              <a:solidFill>
                <a:srgbClr val="3366FF"/>
              </a:solidFill>
              <a:round/>
              <a:headEnd/>
              <a:tailEnd/>
            </a:ln>
          </p:spPr>
          <p:txBody>
            <a:bodyPr/>
            <a:lstStyle/>
            <a:p>
              <a:endParaRPr lang="en-US"/>
            </a:p>
          </p:txBody>
        </p:sp>
        <p:sp>
          <p:nvSpPr>
            <p:cNvPr id="84033" name="Line 24"/>
            <p:cNvSpPr>
              <a:spLocks noChangeShapeType="1"/>
            </p:cNvSpPr>
            <p:nvPr/>
          </p:nvSpPr>
          <p:spPr bwMode="auto">
            <a:xfrm>
              <a:off x="4356" y="2233"/>
              <a:ext cx="0" cy="145"/>
            </a:xfrm>
            <a:prstGeom prst="line">
              <a:avLst/>
            </a:prstGeom>
            <a:noFill/>
            <a:ln w="9525">
              <a:solidFill>
                <a:srgbClr val="3366FF"/>
              </a:solidFill>
              <a:round/>
              <a:headEnd/>
              <a:tailEnd type="triangle" w="med" len="med"/>
            </a:ln>
          </p:spPr>
          <p:txBody>
            <a:bodyPr/>
            <a:lstStyle/>
            <a:p>
              <a:endParaRPr lang="en-US"/>
            </a:p>
          </p:txBody>
        </p:sp>
      </p:grpSp>
      <p:sp>
        <p:nvSpPr>
          <p:cNvPr id="83984" name="Text Box 26"/>
          <p:cNvSpPr txBox="1">
            <a:spLocks noChangeArrowheads="1"/>
          </p:cNvSpPr>
          <p:nvPr/>
        </p:nvSpPr>
        <p:spPr bwMode="auto">
          <a:xfrm>
            <a:off x="8143875" y="2122488"/>
            <a:ext cx="254000" cy="244475"/>
          </a:xfrm>
          <a:prstGeom prst="rect">
            <a:avLst/>
          </a:prstGeom>
          <a:noFill/>
          <a:ln w="9525">
            <a:noFill/>
            <a:miter lim="800000"/>
            <a:headEnd/>
            <a:tailEnd/>
          </a:ln>
        </p:spPr>
        <p:txBody>
          <a:bodyPr wrap="none">
            <a:spAutoFit/>
          </a:bodyPr>
          <a:lstStyle/>
          <a:p>
            <a:r>
              <a:rPr lang="en-US" sz="1000"/>
              <a:t>e</a:t>
            </a:r>
          </a:p>
        </p:txBody>
      </p:sp>
      <p:grpSp>
        <p:nvGrpSpPr>
          <p:cNvPr id="4" name="Group 53"/>
          <p:cNvGrpSpPr>
            <a:grpSpLocks/>
          </p:cNvGrpSpPr>
          <p:nvPr/>
        </p:nvGrpSpPr>
        <p:grpSpPr bwMode="auto">
          <a:xfrm>
            <a:off x="7259638" y="3006725"/>
            <a:ext cx="1671637" cy="1382713"/>
            <a:chOff x="4501" y="2644"/>
            <a:chExt cx="1053" cy="871"/>
          </a:xfrm>
        </p:grpSpPr>
        <p:sp>
          <p:nvSpPr>
            <p:cNvPr id="84016" name="Line 27"/>
            <p:cNvSpPr>
              <a:spLocks noChangeShapeType="1"/>
            </p:cNvSpPr>
            <p:nvPr/>
          </p:nvSpPr>
          <p:spPr bwMode="auto">
            <a:xfrm>
              <a:off x="5009" y="2644"/>
              <a:ext cx="0" cy="0"/>
            </a:xfrm>
            <a:prstGeom prst="line">
              <a:avLst/>
            </a:prstGeom>
            <a:noFill/>
            <a:ln w="9525">
              <a:solidFill>
                <a:schemeClr val="tx1"/>
              </a:solidFill>
              <a:round/>
              <a:headEnd/>
              <a:tailEnd/>
            </a:ln>
          </p:spPr>
          <p:txBody>
            <a:bodyPr/>
            <a:lstStyle/>
            <a:p>
              <a:endParaRPr lang="en-US"/>
            </a:p>
          </p:txBody>
        </p:sp>
        <p:sp>
          <p:nvSpPr>
            <p:cNvPr id="84017" name="Freeform 31"/>
            <p:cNvSpPr>
              <a:spLocks/>
            </p:cNvSpPr>
            <p:nvPr/>
          </p:nvSpPr>
          <p:spPr bwMode="auto">
            <a:xfrm>
              <a:off x="4913" y="3370"/>
              <a:ext cx="118" cy="101"/>
            </a:xfrm>
            <a:custGeom>
              <a:avLst/>
              <a:gdLst>
                <a:gd name="T0" fmla="*/ 0 w 118"/>
                <a:gd name="T1" fmla="*/ 56 h 101"/>
                <a:gd name="T2" fmla="*/ 24 w 118"/>
                <a:gd name="T3" fmla="*/ 14 h 101"/>
                <a:gd name="T4" fmla="*/ 114 w 118"/>
                <a:gd name="T5" fmla="*/ 20 h 101"/>
                <a:gd name="T6" fmla="*/ 78 w 118"/>
                <a:gd name="T7" fmla="*/ 44 h 101"/>
                <a:gd name="T8" fmla="*/ 54 w 118"/>
                <a:gd name="T9" fmla="*/ 62 h 101"/>
                <a:gd name="T10" fmla="*/ 0 w 118"/>
                <a:gd name="T11" fmla="*/ 56 h 101"/>
                <a:gd name="T12" fmla="*/ 0 60000 65536"/>
                <a:gd name="T13" fmla="*/ 0 60000 65536"/>
                <a:gd name="T14" fmla="*/ 0 60000 65536"/>
                <a:gd name="T15" fmla="*/ 0 60000 65536"/>
                <a:gd name="T16" fmla="*/ 0 60000 65536"/>
                <a:gd name="T17" fmla="*/ 0 60000 65536"/>
                <a:gd name="T18" fmla="*/ 0 w 118"/>
                <a:gd name="T19" fmla="*/ 0 h 101"/>
                <a:gd name="T20" fmla="*/ 118 w 11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18" h="101">
                  <a:moveTo>
                    <a:pt x="0" y="56"/>
                  </a:moveTo>
                  <a:cubicBezTo>
                    <a:pt x="8" y="42"/>
                    <a:pt x="13" y="25"/>
                    <a:pt x="24" y="14"/>
                  </a:cubicBezTo>
                  <a:cubicBezTo>
                    <a:pt x="38" y="0"/>
                    <a:pt x="105" y="19"/>
                    <a:pt x="114" y="20"/>
                  </a:cubicBezTo>
                  <a:cubicBezTo>
                    <a:pt x="103" y="54"/>
                    <a:pt x="118" y="26"/>
                    <a:pt x="78" y="44"/>
                  </a:cubicBezTo>
                  <a:cubicBezTo>
                    <a:pt x="69" y="48"/>
                    <a:pt x="62" y="56"/>
                    <a:pt x="54" y="62"/>
                  </a:cubicBezTo>
                  <a:cubicBezTo>
                    <a:pt x="41" y="101"/>
                    <a:pt x="11" y="89"/>
                    <a:pt x="0" y="56"/>
                  </a:cubicBezTo>
                  <a:close/>
                </a:path>
              </a:pathLst>
            </a:custGeom>
            <a:solidFill>
              <a:schemeClr val="accent1"/>
            </a:solidFill>
            <a:ln w="9525">
              <a:solidFill>
                <a:schemeClr val="tx1"/>
              </a:solidFill>
              <a:round/>
              <a:headEnd/>
              <a:tailEnd/>
            </a:ln>
          </p:spPr>
          <p:txBody>
            <a:bodyPr/>
            <a:lstStyle/>
            <a:p>
              <a:endParaRPr lang="en-US"/>
            </a:p>
          </p:txBody>
        </p:sp>
        <p:sp>
          <p:nvSpPr>
            <p:cNvPr id="84018" name="Rectangle 30" descr="Small confetti"/>
            <p:cNvSpPr>
              <a:spLocks noChangeArrowheads="1"/>
            </p:cNvSpPr>
            <p:nvPr/>
          </p:nvSpPr>
          <p:spPr bwMode="auto">
            <a:xfrm>
              <a:off x="4501" y="3443"/>
              <a:ext cx="992" cy="72"/>
            </a:xfrm>
            <a:prstGeom prst="rect">
              <a:avLst/>
            </a:prstGeom>
            <a:pattFill prst="smConfetti">
              <a:fgClr>
                <a:schemeClr val="accent2"/>
              </a:fgClr>
              <a:bgClr>
                <a:schemeClr val="bg1"/>
              </a:bgClr>
            </a:pattFill>
            <a:ln w="9525">
              <a:solidFill>
                <a:schemeClr val="tx1"/>
              </a:solidFill>
              <a:miter lim="800000"/>
              <a:headEnd/>
              <a:tailEnd/>
            </a:ln>
          </p:spPr>
          <p:txBody>
            <a:bodyPr wrap="none" anchor="ctr"/>
            <a:lstStyle/>
            <a:p>
              <a:endParaRPr lang="en-US"/>
            </a:p>
          </p:txBody>
        </p:sp>
        <p:sp>
          <p:nvSpPr>
            <p:cNvPr id="84019" name="Line 33"/>
            <p:cNvSpPr>
              <a:spLocks noChangeShapeType="1"/>
            </p:cNvSpPr>
            <p:nvPr/>
          </p:nvSpPr>
          <p:spPr bwMode="auto">
            <a:xfrm flipV="1">
              <a:off x="4961" y="3176"/>
              <a:ext cx="0" cy="146"/>
            </a:xfrm>
            <a:prstGeom prst="line">
              <a:avLst/>
            </a:prstGeom>
            <a:noFill/>
            <a:ln w="9525">
              <a:solidFill>
                <a:srgbClr val="3366FF"/>
              </a:solidFill>
              <a:round/>
              <a:headEnd/>
              <a:tailEnd type="triangle" w="sm" len="sm"/>
            </a:ln>
          </p:spPr>
          <p:txBody>
            <a:bodyPr/>
            <a:lstStyle/>
            <a:p>
              <a:endParaRPr lang="en-US"/>
            </a:p>
          </p:txBody>
        </p:sp>
        <p:sp>
          <p:nvSpPr>
            <p:cNvPr id="84020" name="Freeform 35"/>
            <p:cNvSpPr>
              <a:spLocks/>
            </p:cNvSpPr>
            <p:nvPr/>
          </p:nvSpPr>
          <p:spPr bwMode="auto">
            <a:xfrm>
              <a:off x="4897" y="2920"/>
              <a:ext cx="110" cy="38"/>
            </a:xfrm>
            <a:custGeom>
              <a:avLst/>
              <a:gdLst>
                <a:gd name="T0" fmla="*/ 0 w 110"/>
                <a:gd name="T1" fmla="*/ 18 h 38"/>
                <a:gd name="T2" fmla="*/ 24 w 110"/>
                <a:gd name="T3" fmla="*/ 38 h 38"/>
                <a:gd name="T4" fmla="*/ 36 w 110"/>
                <a:gd name="T5" fmla="*/ 16 h 38"/>
                <a:gd name="T6" fmla="*/ 66 w 110"/>
                <a:gd name="T7" fmla="*/ 0 h 38"/>
                <a:gd name="T8" fmla="*/ 100 w 110"/>
                <a:gd name="T9" fmla="*/ 34 h 38"/>
                <a:gd name="T10" fmla="*/ 110 w 110"/>
                <a:gd name="T11" fmla="*/ 18 h 38"/>
                <a:gd name="T12" fmla="*/ 0 w 110"/>
                <a:gd name="T13" fmla="*/ 18 h 38"/>
                <a:gd name="T14" fmla="*/ 0 60000 65536"/>
                <a:gd name="T15" fmla="*/ 0 60000 65536"/>
                <a:gd name="T16" fmla="*/ 0 60000 65536"/>
                <a:gd name="T17" fmla="*/ 0 60000 65536"/>
                <a:gd name="T18" fmla="*/ 0 60000 65536"/>
                <a:gd name="T19" fmla="*/ 0 60000 65536"/>
                <a:gd name="T20" fmla="*/ 0 60000 65536"/>
                <a:gd name="T21" fmla="*/ 0 w 110"/>
                <a:gd name="T22" fmla="*/ 0 h 38"/>
                <a:gd name="T23" fmla="*/ 110 w 11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38">
                  <a:moveTo>
                    <a:pt x="0" y="18"/>
                  </a:moveTo>
                  <a:cubicBezTo>
                    <a:pt x="12" y="24"/>
                    <a:pt x="15" y="27"/>
                    <a:pt x="24" y="38"/>
                  </a:cubicBezTo>
                  <a:cubicBezTo>
                    <a:pt x="37" y="28"/>
                    <a:pt x="28" y="28"/>
                    <a:pt x="36" y="16"/>
                  </a:cubicBezTo>
                  <a:cubicBezTo>
                    <a:pt x="45" y="2"/>
                    <a:pt x="52" y="2"/>
                    <a:pt x="66" y="0"/>
                  </a:cubicBezTo>
                  <a:cubicBezTo>
                    <a:pt x="96" y="5"/>
                    <a:pt x="81" y="21"/>
                    <a:pt x="100" y="34"/>
                  </a:cubicBezTo>
                  <a:cubicBezTo>
                    <a:pt x="105" y="29"/>
                    <a:pt x="110" y="25"/>
                    <a:pt x="110" y="18"/>
                  </a:cubicBezTo>
                  <a:lnTo>
                    <a:pt x="0" y="18"/>
                  </a:lnTo>
                  <a:close/>
                </a:path>
              </a:pathLst>
            </a:custGeom>
            <a:solidFill>
              <a:srgbClr val="99FFCC"/>
            </a:solidFill>
            <a:ln w="9525">
              <a:noFill/>
              <a:round/>
              <a:headEnd/>
              <a:tailEnd/>
            </a:ln>
          </p:spPr>
          <p:txBody>
            <a:bodyPr/>
            <a:lstStyle/>
            <a:p>
              <a:endParaRPr lang="en-US"/>
            </a:p>
          </p:txBody>
        </p:sp>
        <p:sp>
          <p:nvSpPr>
            <p:cNvPr id="84021" name="Freeform 37" descr="Small confetti"/>
            <p:cNvSpPr>
              <a:spLocks/>
            </p:cNvSpPr>
            <p:nvPr/>
          </p:nvSpPr>
          <p:spPr bwMode="auto">
            <a:xfrm>
              <a:off x="4501" y="2910"/>
              <a:ext cx="991" cy="123"/>
            </a:xfrm>
            <a:custGeom>
              <a:avLst/>
              <a:gdLst>
                <a:gd name="T0" fmla="*/ 13 w 906"/>
                <a:gd name="T1" fmla="*/ 75 h 123"/>
                <a:gd name="T2" fmla="*/ 22 w 906"/>
                <a:gd name="T3" fmla="*/ 71 h 123"/>
                <a:gd name="T4" fmla="*/ 378 w 906"/>
                <a:gd name="T5" fmla="*/ 83 h 123"/>
                <a:gd name="T6" fmla="*/ 396 w 906"/>
                <a:gd name="T7" fmla="*/ 113 h 123"/>
                <a:gd name="T8" fmla="*/ 427 w 906"/>
                <a:gd name="T9" fmla="*/ 57 h 123"/>
                <a:gd name="T10" fmla="*/ 473 w 906"/>
                <a:gd name="T11" fmla="*/ 63 h 123"/>
                <a:gd name="T12" fmla="*/ 492 w 906"/>
                <a:gd name="T13" fmla="*/ 111 h 123"/>
                <a:gd name="T14" fmla="*/ 503 w 906"/>
                <a:gd name="T15" fmla="*/ 105 h 123"/>
                <a:gd name="T16" fmla="*/ 536 w 906"/>
                <a:gd name="T17" fmla="*/ 69 h 123"/>
                <a:gd name="T18" fmla="*/ 991 w 906"/>
                <a:gd name="T19" fmla="*/ 65 h 123"/>
                <a:gd name="T20" fmla="*/ 989 w 906"/>
                <a:gd name="T21" fmla="*/ 9 h 123"/>
                <a:gd name="T22" fmla="*/ 899 w 906"/>
                <a:gd name="T23" fmla="*/ 7 h 123"/>
                <a:gd name="T24" fmla="*/ 838 w 906"/>
                <a:gd name="T25" fmla="*/ 5 h 123"/>
                <a:gd name="T26" fmla="*/ 0 w 906"/>
                <a:gd name="T27" fmla="*/ 9 h 123"/>
                <a:gd name="T28" fmla="*/ 13 w 906"/>
                <a:gd name="T29" fmla="*/ 75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6"/>
                <a:gd name="T46" fmla="*/ 0 h 123"/>
                <a:gd name="T47" fmla="*/ 906 w 90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6" h="123">
                  <a:moveTo>
                    <a:pt x="12" y="75"/>
                  </a:moveTo>
                  <a:cubicBezTo>
                    <a:pt x="15" y="74"/>
                    <a:pt x="17" y="71"/>
                    <a:pt x="20" y="71"/>
                  </a:cubicBezTo>
                  <a:cubicBezTo>
                    <a:pt x="132" y="69"/>
                    <a:pt x="233" y="82"/>
                    <a:pt x="346" y="83"/>
                  </a:cubicBezTo>
                  <a:cubicBezTo>
                    <a:pt x="357" y="87"/>
                    <a:pt x="355" y="103"/>
                    <a:pt x="362" y="113"/>
                  </a:cubicBezTo>
                  <a:cubicBezTo>
                    <a:pt x="381" y="107"/>
                    <a:pt x="369" y="64"/>
                    <a:pt x="390" y="57"/>
                  </a:cubicBezTo>
                  <a:cubicBezTo>
                    <a:pt x="404" y="59"/>
                    <a:pt x="419" y="59"/>
                    <a:pt x="432" y="63"/>
                  </a:cubicBezTo>
                  <a:cubicBezTo>
                    <a:pt x="437" y="79"/>
                    <a:pt x="440" y="97"/>
                    <a:pt x="450" y="111"/>
                  </a:cubicBezTo>
                  <a:cubicBezTo>
                    <a:pt x="454" y="123"/>
                    <a:pt x="458" y="111"/>
                    <a:pt x="460" y="105"/>
                  </a:cubicBezTo>
                  <a:cubicBezTo>
                    <a:pt x="451" y="87"/>
                    <a:pt x="471" y="69"/>
                    <a:pt x="490" y="69"/>
                  </a:cubicBezTo>
                  <a:cubicBezTo>
                    <a:pt x="629" y="67"/>
                    <a:pt x="767" y="66"/>
                    <a:pt x="906" y="65"/>
                  </a:cubicBezTo>
                  <a:cubicBezTo>
                    <a:pt x="901" y="51"/>
                    <a:pt x="905" y="23"/>
                    <a:pt x="904" y="9"/>
                  </a:cubicBezTo>
                  <a:cubicBezTo>
                    <a:pt x="877" y="13"/>
                    <a:pt x="849" y="10"/>
                    <a:pt x="822" y="7"/>
                  </a:cubicBezTo>
                  <a:cubicBezTo>
                    <a:pt x="801" y="0"/>
                    <a:pt x="796" y="5"/>
                    <a:pt x="766" y="5"/>
                  </a:cubicBezTo>
                  <a:cubicBezTo>
                    <a:pt x="511" y="7"/>
                    <a:pt x="255" y="8"/>
                    <a:pt x="0" y="9"/>
                  </a:cubicBezTo>
                  <a:cubicBezTo>
                    <a:pt x="5" y="31"/>
                    <a:pt x="5" y="54"/>
                    <a:pt x="12" y="75"/>
                  </a:cubicBezTo>
                  <a:close/>
                </a:path>
              </a:pathLst>
            </a:custGeom>
            <a:pattFill prst="smConfetti">
              <a:fgClr>
                <a:srgbClr val="009900"/>
              </a:fgClr>
              <a:bgClr>
                <a:schemeClr val="bg1"/>
              </a:bgClr>
            </a:pattFill>
            <a:ln w="9525">
              <a:solidFill>
                <a:schemeClr val="tx1"/>
              </a:solidFill>
              <a:round/>
              <a:headEnd/>
              <a:tailEnd/>
            </a:ln>
          </p:spPr>
          <p:txBody>
            <a:bodyPr/>
            <a:lstStyle/>
            <a:p>
              <a:endParaRPr lang="en-US"/>
            </a:p>
          </p:txBody>
        </p:sp>
        <p:sp>
          <p:nvSpPr>
            <p:cNvPr id="84022" name="Freeform 38"/>
            <p:cNvSpPr>
              <a:spLocks/>
            </p:cNvSpPr>
            <p:nvPr/>
          </p:nvSpPr>
          <p:spPr bwMode="auto">
            <a:xfrm>
              <a:off x="4912" y="2983"/>
              <a:ext cx="72" cy="77"/>
            </a:xfrm>
            <a:custGeom>
              <a:avLst/>
              <a:gdLst>
                <a:gd name="T0" fmla="*/ 0 w 118"/>
                <a:gd name="T1" fmla="*/ 43 h 101"/>
                <a:gd name="T2" fmla="*/ 15 w 118"/>
                <a:gd name="T3" fmla="*/ 11 h 101"/>
                <a:gd name="T4" fmla="*/ 70 w 118"/>
                <a:gd name="T5" fmla="*/ 15 h 101"/>
                <a:gd name="T6" fmla="*/ 48 w 118"/>
                <a:gd name="T7" fmla="*/ 34 h 101"/>
                <a:gd name="T8" fmla="*/ 33 w 118"/>
                <a:gd name="T9" fmla="*/ 47 h 101"/>
                <a:gd name="T10" fmla="*/ 0 w 118"/>
                <a:gd name="T11" fmla="*/ 43 h 101"/>
                <a:gd name="T12" fmla="*/ 0 60000 65536"/>
                <a:gd name="T13" fmla="*/ 0 60000 65536"/>
                <a:gd name="T14" fmla="*/ 0 60000 65536"/>
                <a:gd name="T15" fmla="*/ 0 60000 65536"/>
                <a:gd name="T16" fmla="*/ 0 60000 65536"/>
                <a:gd name="T17" fmla="*/ 0 60000 65536"/>
                <a:gd name="T18" fmla="*/ 0 w 118"/>
                <a:gd name="T19" fmla="*/ 0 h 101"/>
                <a:gd name="T20" fmla="*/ 118 w 118"/>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18" h="101">
                  <a:moveTo>
                    <a:pt x="0" y="56"/>
                  </a:moveTo>
                  <a:cubicBezTo>
                    <a:pt x="8" y="42"/>
                    <a:pt x="13" y="25"/>
                    <a:pt x="24" y="14"/>
                  </a:cubicBezTo>
                  <a:cubicBezTo>
                    <a:pt x="38" y="0"/>
                    <a:pt x="105" y="19"/>
                    <a:pt x="114" y="20"/>
                  </a:cubicBezTo>
                  <a:cubicBezTo>
                    <a:pt x="103" y="54"/>
                    <a:pt x="118" y="26"/>
                    <a:pt x="78" y="44"/>
                  </a:cubicBezTo>
                  <a:cubicBezTo>
                    <a:pt x="69" y="48"/>
                    <a:pt x="62" y="56"/>
                    <a:pt x="54" y="62"/>
                  </a:cubicBezTo>
                  <a:cubicBezTo>
                    <a:pt x="41" y="101"/>
                    <a:pt x="11" y="89"/>
                    <a:pt x="0" y="56"/>
                  </a:cubicBezTo>
                  <a:close/>
                </a:path>
              </a:pathLst>
            </a:custGeom>
            <a:solidFill>
              <a:schemeClr val="accent1"/>
            </a:solidFill>
            <a:ln w="9525">
              <a:solidFill>
                <a:schemeClr val="tx1"/>
              </a:solidFill>
              <a:prstDash val="sysDot"/>
              <a:round/>
              <a:headEnd/>
              <a:tailEnd/>
            </a:ln>
          </p:spPr>
          <p:txBody>
            <a:bodyPr/>
            <a:lstStyle/>
            <a:p>
              <a:endParaRPr lang="en-US"/>
            </a:p>
          </p:txBody>
        </p:sp>
        <p:sp>
          <p:nvSpPr>
            <p:cNvPr id="84023" name="Freeform 40"/>
            <p:cNvSpPr>
              <a:spLocks/>
            </p:cNvSpPr>
            <p:nvPr/>
          </p:nvSpPr>
          <p:spPr bwMode="auto">
            <a:xfrm>
              <a:off x="4999" y="3088"/>
              <a:ext cx="31" cy="42"/>
            </a:xfrm>
            <a:custGeom>
              <a:avLst/>
              <a:gdLst>
                <a:gd name="T0" fmla="*/ 0 w 31"/>
                <a:gd name="T1" fmla="*/ 16 h 42"/>
                <a:gd name="T2" fmla="*/ 14 w 31"/>
                <a:gd name="T3" fmla="*/ 0 h 42"/>
                <a:gd name="T4" fmla="*/ 30 w 31"/>
                <a:gd name="T5" fmla="*/ 34 h 42"/>
                <a:gd name="T6" fmla="*/ 18 w 31"/>
                <a:gd name="T7" fmla="*/ 38 h 42"/>
                <a:gd name="T8" fmla="*/ 6 w 31"/>
                <a:gd name="T9" fmla="*/ 34 h 42"/>
                <a:gd name="T10" fmla="*/ 0 w 31"/>
                <a:gd name="T11" fmla="*/ 16 h 42"/>
                <a:gd name="T12" fmla="*/ 0 60000 65536"/>
                <a:gd name="T13" fmla="*/ 0 60000 65536"/>
                <a:gd name="T14" fmla="*/ 0 60000 65536"/>
                <a:gd name="T15" fmla="*/ 0 60000 65536"/>
                <a:gd name="T16" fmla="*/ 0 60000 65536"/>
                <a:gd name="T17" fmla="*/ 0 60000 65536"/>
                <a:gd name="T18" fmla="*/ 0 w 31"/>
                <a:gd name="T19" fmla="*/ 0 h 42"/>
                <a:gd name="T20" fmla="*/ 31 w 3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1" h="42">
                  <a:moveTo>
                    <a:pt x="0" y="16"/>
                  </a:moveTo>
                  <a:cubicBezTo>
                    <a:pt x="3" y="8"/>
                    <a:pt x="7" y="5"/>
                    <a:pt x="14" y="0"/>
                  </a:cubicBezTo>
                  <a:cubicBezTo>
                    <a:pt x="31" y="3"/>
                    <a:pt x="25" y="19"/>
                    <a:pt x="30" y="34"/>
                  </a:cubicBezTo>
                  <a:cubicBezTo>
                    <a:pt x="25" y="42"/>
                    <a:pt x="28" y="41"/>
                    <a:pt x="18" y="38"/>
                  </a:cubicBezTo>
                  <a:cubicBezTo>
                    <a:pt x="14" y="37"/>
                    <a:pt x="6" y="34"/>
                    <a:pt x="6" y="34"/>
                  </a:cubicBezTo>
                  <a:cubicBezTo>
                    <a:pt x="0" y="23"/>
                    <a:pt x="3" y="29"/>
                    <a:pt x="0" y="16"/>
                  </a:cubicBezTo>
                  <a:close/>
                </a:path>
              </a:pathLst>
            </a:custGeom>
            <a:solidFill>
              <a:srgbClr val="FF9900"/>
            </a:solidFill>
            <a:ln w="9525">
              <a:solidFill>
                <a:schemeClr val="tx1"/>
              </a:solidFill>
              <a:round/>
              <a:headEnd/>
              <a:tailEnd/>
            </a:ln>
          </p:spPr>
          <p:txBody>
            <a:bodyPr/>
            <a:lstStyle/>
            <a:p>
              <a:endParaRPr lang="en-US"/>
            </a:p>
          </p:txBody>
        </p:sp>
        <p:sp>
          <p:nvSpPr>
            <p:cNvPr id="84024" name="Freeform 41"/>
            <p:cNvSpPr>
              <a:spLocks/>
            </p:cNvSpPr>
            <p:nvPr/>
          </p:nvSpPr>
          <p:spPr bwMode="auto">
            <a:xfrm>
              <a:off x="4864" y="3055"/>
              <a:ext cx="34" cy="30"/>
            </a:xfrm>
            <a:custGeom>
              <a:avLst/>
              <a:gdLst>
                <a:gd name="T0" fmla="*/ 0 w 34"/>
                <a:gd name="T1" fmla="*/ 14 h 30"/>
                <a:gd name="T2" fmla="*/ 20 w 34"/>
                <a:gd name="T3" fmla="*/ 0 h 30"/>
                <a:gd name="T4" fmla="*/ 34 w 34"/>
                <a:gd name="T5" fmla="*/ 14 h 30"/>
                <a:gd name="T6" fmla="*/ 16 w 34"/>
                <a:gd name="T7" fmla="*/ 22 h 30"/>
                <a:gd name="T8" fmla="*/ 0 w 34"/>
                <a:gd name="T9" fmla="*/ 14 h 30"/>
                <a:gd name="T10" fmla="*/ 0 60000 65536"/>
                <a:gd name="T11" fmla="*/ 0 60000 65536"/>
                <a:gd name="T12" fmla="*/ 0 60000 65536"/>
                <a:gd name="T13" fmla="*/ 0 60000 65536"/>
                <a:gd name="T14" fmla="*/ 0 60000 65536"/>
                <a:gd name="T15" fmla="*/ 0 w 34"/>
                <a:gd name="T16" fmla="*/ 0 h 30"/>
                <a:gd name="T17" fmla="*/ 34 w 34"/>
                <a:gd name="T18" fmla="*/ 30 h 30"/>
              </a:gdLst>
              <a:ahLst/>
              <a:cxnLst>
                <a:cxn ang="T10">
                  <a:pos x="T0" y="T1"/>
                </a:cxn>
                <a:cxn ang="T11">
                  <a:pos x="T2" y="T3"/>
                </a:cxn>
                <a:cxn ang="T12">
                  <a:pos x="T4" y="T5"/>
                </a:cxn>
                <a:cxn ang="T13">
                  <a:pos x="T6" y="T7"/>
                </a:cxn>
                <a:cxn ang="T14">
                  <a:pos x="T8" y="T9"/>
                </a:cxn>
              </a:cxnLst>
              <a:rect l="T15" t="T16" r="T17" b="T18"/>
              <a:pathLst>
                <a:path w="34" h="30">
                  <a:moveTo>
                    <a:pt x="0" y="14"/>
                  </a:moveTo>
                  <a:cubicBezTo>
                    <a:pt x="7" y="7"/>
                    <a:pt x="11" y="3"/>
                    <a:pt x="20" y="0"/>
                  </a:cubicBezTo>
                  <a:cubicBezTo>
                    <a:pt x="30" y="2"/>
                    <a:pt x="31" y="5"/>
                    <a:pt x="34" y="14"/>
                  </a:cubicBezTo>
                  <a:cubicBezTo>
                    <a:pt x="29" y="30"/>
                    <a:pt x="31" y="27"/>
                    <a:pt x="16" y="22"/>
                  </a:cubicBezTo>
                  <a:cubicBezTo>
                    <a:pt x="3" y="27"/>
                    <a:pt x="0" y="29"/>
                    <a:pt x="0" y="14"/>
                  </a:cubicBezTo>
                  <a:close/>
                </a:path>
              </a:pathLst>
            </a:custGeom>
            <a:solidFill>
              <a:srgbClr val="FF9966"/>
            </a:solidFill>
            <a:ln w="9525">
              <a:solidFill>
                <a:schemeClr val="tx1"/>
              </a:solidFill>
              <a:round/>
              <a:headEnd/>
              <a:tailEnd/>
            </a:ln>
          </p:spPr>
          <p:txBody>
            <a:bodyPr/>
            <a:lstStyle/>
            <a:p>
              <a:endParaRPr lang="en-US"/>
            </a:p>
          </p:txBody>
        </p:sp>
        <p:sp>
          <p:nvSpPr>
            <p:cNvPr id="84025" name="Line 42"/>
            <p:cNvSpPr>
              <a:spLocks noChangeShapeType="1"/>
            </p:cNvSpPr>
            <p:nvPr/>
          </p:nvSpPr>
          <p:spPr bwMode="auto">
            <a:xfrm>
              <a:off x="4888" y="3104"/>
              <a:ext cx="0" cy="97"/>
            </a:xfrm>
            <a:prstGeom prst="line">
              <a:avLst/>
            </a:prstGeom>
            <a:noFill/>
            <a:ln w="9525">
              <a:solidFill>
                <a:srgbClr val="008000"/>
              </a:solidFill>
              <a:round/>
              <a:headEnd/>
              <a:tailEnd type="triangle" w="sm" len="sm"/>
            </a:ln>
          </p:spPr>
          <p:txBody>
            <a:bodyPr/>
            <a:lstStyle/>
            <a:p>
              <a:endParaRPr lang="en-US"/>
            </a:p>
          </p:txBody>
        </p:sp>
        <p:sp>
          <p:nvSpPr>
            <p:cNvPr id="84026" name="Line 43"/>
            <p:cNvSpPr>
              <a:spLocks noChangeShapeType="1"/>
            </p:cNvSpPr>
            <p:nvPr/>
          </p:nvSpPr>
          <p:spPr bwMode="auto">
            <a:xfrm>
              <a:off x="5009" y="3128"/>
              <a:ext cx="0" cy="97"/>
            </a:xfrm>
            <a:prstGeom prst="line">
              <a:avLst/>
            </a:prstGeom>
            <a:noFill/>
            <a:ln w="9525">
              <a:solidFill>
                <a:srgbClr val="008000"/>
              </a:solidFill>
              <a:round/>
              <a:headEnd/>
              <a:tailEnd type="triangle" w="sm" len="sm"/>
            </a:ln>
          </p:spPr>
          <p:txBody>
            <a:bodyPr/>
            <a:lstStyle/>
            <a:p>
              <a:endParaRPr lang="en-US"/>
            </a:p>
          </p:txBody>
        </p:sp>
        <p:sp>
          <p:nvSpPr>
            <p:cNvPr id="84027" name="Text Box 44"/>
            <p:cNvSpPr txBox="1">
              <a:spLocks noChangeArrowheads="1"/>
            </p:cNvSpPr>
            <p:nvPr/>
          </p:nvSpPr>
          <p:spPr bwMode="auto">
            <a:xfrm>
              <a:off x="5097" y="3303"/>
              <a:ext cx="336" cy="135"/>
            </a:xfrm>
            <a:prstGeom prst="rect">
              <a:avLst/>
            </a:prstGeom>
            <a:noFill/>
            <a:ln w="9525">
              <a:noFill/>
              <a:miter lim="800000"/>
              <a:headEnd/>
              <a:tailEnd/>
            </a:ln>
          </p:spPr>
          <p:txBody>
            <a:bodyPr wrap="none">
              <a:spAutoFit/>
            </a:bodyPr>
            <a:lstStyle/>
            <a:p>
              <a:r>
                <a:rPr lang="en-US" sz="800"/>
                <a:t>Primary</a:t>
              </a:r>
            </a:p>
          </p:txBody>
        </p:sp>
        <p:sp>
          <p:nvSpPr>
            <p:cNvPr id="84028" name="Text Box 45"/>
            <p:cNvSpPr txBox="1">
              <a:spLocks noChangeArrowheads="1"/>
            </p:cNvSpPr>
            <p:nvPr/>
          </p:nvSpPr>
          <p:spPr bwMode="auto">
            <a:xfrm>
              <a:off x="5130" y="3104"/>
              <a:ext cx="424" cy="135"/>
            </a:xfrm>
            <a:prstGeom prst="rect">
              <a:avLst/>
            </a:prstGeom>
            <a:noFill/>
            <a:ln w="9525">
              <a:noFill/>
              <a:miter lim="800000"/>
              <a:headEnd/>
              <a:tailEnd/>
            </a:ln>
          </p:spPr>
          <p:txBody>
            <a:bodyPr wrap="none">
              <a:spAutoFit/>
            </a:bodyPr>
            <a:lstStyle/>
            <a:p>
              <a:r>
                <a:rPr lang="en-US" sz="800"/>
                <a:t>Secondary</a:t>
              </a:r>
            </a:p>
          </p:txBody>
        </p:sp>
        <p:sp>
          <p:nvSpPr>
            <p:cNvPr id="84029" name="Line 48"/>
            <p:cNvSpPr>
              <a:spLocks noChangeShapeType="1"/>
            </p:cNvSpPr>
            <p:nvPr/>
          </p:nvSpPr>
          <p:spPr bwMode="auto">
            <a:xfrm flipH="1">
              <a:off x="5057" y="3370"/>
              <a:ext cx="73" cy="24"/>
            </a:xfrm>
            <a:prstGeom prst="line">
              <a:avLst/>
            </a:prstGeom>
            <a:noFill/>
            <a:ln w="9525">
              <a:solidFill>
                <a:schemeClr val="tx1"/>
              </a:solidFill>
              <a:round/>
              <a:headEnd/>
              <a:tailEnd type="triangle" w="sm" len="sm"/>
            </a:ln>
          </p:spPr>
          <p:txBody>
            <a:bodyPr/>
            <a:lstStyle/>
            <a:p>
              <a:endParaRPr lang="en-US"/>
            </a:p>
          </p:txBody>
        </p:sp>
        <p:sp>
          <p:nvSpPr>
            <p:cNvPr id="84030" name="Line 49"/>
            <p:cNvSpPr>
              <a:spLocks noChangeShapeType="1"/>
            </p:cNvSpPr>
            <p:nvPr/>
          </p:nvSpPr>
          <p:spPr bwMode="auto">
            <a:xfrm flipH="1" flipV="1">
              <a:off x="5057" y="3104"/>
              <a:ext cx="97" cy="48"/>
            </a:xfrm>
            <a:prstGeom prst="line">
              <a:avLst/>
            </a:prstGeom>
            <a:noFill/>
            <a:ln w="9525">
              <a:solidFill>
                <a:schemeClr val="tx1"/>
              </a:solidFill>
              <a:round/>
              <a:headEnd/>
              <a:tailEnd type="triangle" w="sm" len="sm"/>
            </a:ln>
          </p:spPr>
          <p:txBody>
            <a:bodyPr/>
            <a:lstStyle/>
            <a:p>
              <a:endParaRPr lang="en-US"/>
            </a:p>
          </p:txBody>
        </p:sp>
      </p:grpSp>
      <p:sp>
        <p:nvSpPr>
          <p:cNvPr id="83986" name="Text Box 52"/>
          <p:cNvSpPr txBox="1">
            <a:spLocks noChangeArrowheads="1"/>
          </p:cNvSpPr>
          <p:nvPr/>
        </p:nvSpPr>
        <p:spPr bwMode="auto">
          <a:xfrm>
            <a:off x="117475" y="6194425"/>
            <a:ext cx="7789863" cy="274638"/>
          </a:xfrm>
          <a:prstGeom prst="rect">
            <a:avLst/>
          </a:prstGeom>
          <a:solidFill>
            <a:srgbClr val="FFFF99"/>
          </a:solidFill>
          <a:ln w="9525">
            <a:noFill/>
            <a:miter lim="800000"/>
            <a:headEnd/>
            <a:tailEnd/>
          </a:ln>
        </p:spPr>
        <p:txBody>
          <a:bodyPr wrap="none">
            <a:spAutoFit/>
          </a:bodyPr>
          <a:lstStyle/>
          <a:p>
            <a:r>
              <a:rPr lang="en-US" sz="1200" b="1"/>
              <a:t>The breakdown consists of many complicated and complex phenomena with no single process involved.</a:t>
            </a:r>
          </a:p>
        </p:txBody>
      </p:sp>
      <p:sp>
        <p:nvSpPr>
          <p:cNvPr id="83987" name="Rectangle 57" descr="Large confetti"/>
          <p:cNvSpPr>
            <a:spLocks noChangeArrowheads="1"/>
          </p:cNvSpPr>
          <p:nvPr/>
        </p:nvSpPr>
        <p:spPr bwMode="auto">
          <a:xfrm>
            <a:off x="7413625" y="5157788"/>
            <a:ext cx="1420813" cy="115887"/>
          </a:xfrm>
          <a:prstGeom prst="rect">
            <a:avLst/>
          </a:prstGeom>
          <a:pattFill prst="lgConfetti">
            <a:fgClr>
              <a:srgbClr val="009900"/>
            </a:fgClr>
            <a:bgClr>
              <a:schemeClr val="bg1"/>
            </a:bgClr>
          </a:pattFill>
          <a:ln w="9525">
            <a:solidFill>
              <a:schemeClr val="tx1"/>
            </a:solidFill>
            <a:miter lim="800000"/>
            <a:headEnd/>
            <a:tailEnd/>
          </a:ln>
        </p:spPr>
        <p:txBody>
          <a:bodyPr wrap="none" anchor="ctr"/>
          <a:lstStyle/>
          <a:p>
            <a:endParaRPr lang="en-US"/>
          </a:p>
        </p:txBody>
      </p:sp>
      <p:sp>
        <p:nvSpPr>
          <p:cNvPr id="83988" name="Rectangle 59" descr="Large confetti"/>
          <p:cNvSpPr>
            <a:spLocks noChangeArrowheads="1"/>
          </p:cNvSpPr>
          <p:nvPr/>
        </p:nvSpPr>
        <p:spPr bwMode="auto">
          <a:xfrm>
            <a:off x="7413625" y="5926138"/>
            <a:ext cx="1420813" cy="115887"/>
          </a:xfrm>
          <a:prstGeom prst="rect">
            <a:avLst/>
          </a:prstGeom>
          <a:pattFill prst="lgConfetti">
            <a:fgClr>
              <a:srgbClr val="009900"/>
            </a:fgClr>
            <a:bgClr>
              <a:schemeClr val="bg1"/>
            </a:bgClr>
          </a:pattFill>
          <a:ln w="9525">
            <a:solidFill>
              <a:schemeClr val="tx1"/>
            </a:solidFill>
            <a:miter lim="800000"/>
            <a:headEnd/>
            <a:tailEnd/>
          </a:ln>
        </p:spPr>
        <p:txBody>
          <a:bodyPr wrap="none" anchor="ctr"/>
          <a:lstStyle/>
          <a:p>
            <a:endParaRPr lang="en-US"/>
          </a:p>
        </p:txBody>
      </p:sp>
      <p:grpSp>
        <p:nvGrpSpPr>
          <p:cNvPr id="5" name="Group 60"/>
          <p:cNvGrpSpPr>
            <a:grpSpLocks/>
          </p:cNvGrpSpPr>
          <p:nvPr/>
        </p:nvGrpSpPr>
        <p:grpSpPr bwMode="auto">
          <a:xfrm>
            <a:off x="8105775" y="5426075"/>
            <a:ext cx="153988" cy="153988"/>
            <a:chOff x="4114" y="2354"/>
            <a:chExt cx="97" cy="97"/>
          </a:xfrm>
        </p:grpSpPr>
        <p:sp>
          <p:nvSpPr>
            <p:cNvPr id="84013" name="Oval 61"/>
            <p:cNvSpPr>
              <a:spLocks noChangeArrowheads="1"/>
            </p:cNvSpPr>
            <p:nvPr/>
          </p:nvSpPr>
          <p:spPr bwMode="auto">
            <a:xfrm>
              <a:off x="4114" y="2354"/>
              <a:ext cx="97" cy="9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4014" name="Line 62"/>
            <p:cNvSpPr>
              <a:spLocks noChangeShapeType="1"/>
            </p:cNvSpPr>
            <p:nvPr/>
          </p:nvSpPr>
          <p:spPr bwMode="auto">
            <a:xfrm>
              <a:off x="4138" y="2402"/>
              <a:ext cx="48" cy="0"/>
            </a:xfrm>
            <a:prstGeom prst="line">
              <a:avLst/>
            </a:prstGeom>
            <a:noFill/>
            <a:ln w="9525">
              <a:solidFill>
                <a:schemeClr val="tx1"/>
              </a:solidFill>
              <a:round/>
              <a:headEnd/>
              <a:tailEnd/>
            </a:ln>
          </p:spPr>
          <p:txBody>
            <a:bodyPr/>
            <a:lstStyle/>
            <a:p>
              <a:endParaRPr lang="en-US"/>
            </a:p>
          </p:txBody>
        </p:sp>
        <p:sp>
          <p:nvSpPr>
            <p:cNvPr id="84015" name="Line 63"/>
            <p:cNvSpPr>
              <a:spLocks noChangeShapeType="1"/>
            </p:cNvSpPr>
            <p:nvPr/>
          </p:nvSpPr>
          <p:spPr bwMode="auto">
            <a:xfrm>
              <a:off x="4162" y="2378"/>
              <a:ext cx="0" cy="48"/>
            </a:xfrm>
            <a:prstGeom prst="line">
              <a:avLst/>
            </a:prstGeom>
            <a:noFill/>
            <a:ln w="9525">
              <a:solidFill>
                <a:schemeClr val="tx1"/>
              </a:solidFill>
              <a:round/>
              <a:headEnd/>
              <a:tailEnd/>
            </a:ln>
          </p:spPr>
          <p:txBody>
            <a:bodyPr/>
            <a:lstStyle/>
            <a:p>
              <a:endParaRPr lang="en-US"/>
            </a:p>
          </p:txBody>
        </p:sp>
      </p:grpSp>
      <p:grpSp>
        <p:nvGrpSpPr>
          <p:cNvPr id="6" name="Group 64"/>
          <p:cNvGrpSpPr>
            <a:grpSpLocks/>
          </p:cNvGrpSpPr>
          <p:nvPr/>
        </p:nvGrpSpPr>
        <p:grpSpPr bwMode="auto">
          <a:xfrm>
            <a:off x="7835900" y="5310188"/>
            <a:ext cx="77788" cy="269875"/>
            <a:chOff x="4307" y="2208"/>
            <a:chExt cx="49" cy="170"/>
          </a:xfrm>
        </p:grpSpPr>
        <p:sp>
          <p:nvSpPr>
            <p:cNvPr id="84010" name="Line 65"/>
            <p:cNvSpPr>
              <a:spLocks noChangeShapeType="1"/>
            </p:cNvSpPr>
            <p:nvPr/>
          </p:nvSpPr>
          <p:spPr bwMode="auto">
            <a:xfrm>
              <a:off x="4307" y="2208"/>
              <a:ext cx="0" cy="97"/>
            </a:xfrm>
            <a:prstGeom prst="line">
              <a:avLst/>
            </a:prstGeom>
            <a:noFill/>
            <a:ln w="9525">
              <a:solidFill>
                <a:srgbClr val="3366FF"/>
              </a:solidFill>
              <a:round/>
              <a:headEnd/>
              <a:tailEnd/>
            </a:ln>
          </p:spPr>
          <p:txBody>
            <a:bodyPr/>
            <a:lstStyle/>
            <a:p>
              <a:endParaRPr lang="en-US"/>
            </a:p>
          </p:txBody>
        </p:sp>
        <p:sp>
          <p:nvSpPr>
            <p:cNvPr id="84011" name="Line 66"/>
            <p:cNvSpPr>
              <a:spLocks noChangeShapeType="1"/>
            </p:cNvSpPr>
            <p:nvPr/>
          </p:nvSpPr>
          <p:spPr bwMode="auto">
            <a:xfrm flipV="1">
              <a:off x="4307" y="2233"/>
              <a:ext cx="49" cy="72"/>
            </a:xfrm>
            <a:prstGeom prst="line">
              <a:avLst/>
            </a:prstGeom>
            <a:noFill/>
            <a:ln w="9525">
              <a:solidFill>
                <a:srgbClr val="3366FF"/>
              </a:solidFill>
              <a:round/>
              <a:headEnd/>
              <a:tailEnd/>
            </a:ln>
          </p:spPr>
          <p:txBody>
            <a:bodyPr/>
            <a:lstStyle/>
            <a:p>
              <a:endParaRPr lang="en-US"/>
            </a:p>
          </p:txBody>
        </p:sp>
        <p:sp>
          <p:nvSpPr>
            <p:cNvPr id="84012" name="Line 67"/>
            <p:cNvSpPr>
              <a:spLocks noChangeShapeType="1"/>
            </p:cNvSpPr>
            <p:nvPr/>
          </p:nvSpPr>
          <p:spPr bwMode="auto">
            <a:xfrm>
              <a:off x="4356" y="2233"/>
              <a:ext cx="0" cy="145"/>
            </a:xfrm>
            <a:prstGeom prst="line">
              <a:avLst/>
            </a:prstGeom>
            <a:noFill/>
            <a:ln w="9525">
              <a:solidFill>
                <a:srgbClr val="3366FF"/>
              </a:solidFill>
              <a:round/>
              <a:headEnd/>
              <a:tailEnd type="triangle" w="med" len="med"/>
            </a:ln>
          </p:spPr>
          <p:txBody>
            <a:bodyPr/>
            <a:lstStyle/>
            <a:p>
              <a:endParaRPr lang="en-US"/>
            </a:p>
          </p:txBody>
        </p:sp>
      </p:grpSp>
      <p:grpSp>
        <p:nvGrpSpPr>
          <p:cNvPr id="7" name="Group 72"/>
          <p:cNvGrpSpPr>
            <a:grpSpLocks/>
          </p:cNvGrpSpPr>
          <p:nvPr/>
        </p:nvGrpSpPr>
        <p:grpSpPr bwMode="auto">
          <a:xfrm>
            <a:off x="7835900" y="5618163"/>
            <a:ext cx="153988" cy="153987"/>
            <a:chOff x="5275" y="3563"/>
            <a:chExt cx="97" cy="97"/>
          </a:xfrm>
        </p:grpSpPr>
        <p:sp>
          <p:nvSpPr>
            <p:cNvPr id="84008" name="Oval 69"/>
            <p:cNvSpPr>
              <a:spLocks noChangeArrowheads="1"/>
            </p:cNvSpPr>
            <p:nvPr/>
          </p:nvSpPr>
          <p:spPr bwMode="auto">
            <a:xfrm>
              <a:off x="5275" y="3563"/>
              <a:ext cx="97" cy="9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4009" name="Line 70"/>
            <p:cNvSpPr>
              <a:spLocks noChangeShapeType="1"/>
            </p:cNvSpPr>
            <p:nvPr/>
          </p:nvSpPr>
          <p:spPr bwMode="auto">
            <a:xfrm>
              <a:off x="5299" y="3611"/>
              <a:ext cx="48" cy="0"/>
            </a:xfrm>
            <a:prstGeom prst="line">
              <a:avLst/>
            </a:prstGeom>
            <a:noFill/>
            <a:ln w="9525">
              <a:solidFill>
                <a:schemeClr val="tx1"/>
              </a:solidFill>
              <a:round/>
              <a:headEnd/>
              <a:tailEnd/>
            </a:ln>
          </p:spPr>
          <p:txBody>
            <a:bodyPr/>
            <a:lstStyle/>
            <a:p>
              <a:endParaRPr lang="en-US"/>
            </a:p>
          </p:txBody>
        </p:sp>
      </p:grpSp>
      <p:sp>
        <p:nvSpPr>
          <p:cNvPr id="83992" name="AutoShape 73"/>
          <p:cNvSpPr>
            <a:spLocks noChangeArrowheads="1"/>
          </p:cNvSpPr>
          <p:nvPr/>
        </p:nvSpPr>
        <p:spPr bwMode="auto">
          <a:xfrm rot="-8903046">
            <a:off x="7491413" y="5695950"/>
            <a:ext cx="192087" cy="231775"/>
          </a:xfrm>
          <a:prstGeom prst="lightningBolt">
            <a:avLst/>
          </a:prstGeom>
          <a:solidFill>
            <a:srgbClr val="FF9900"/>
          </a:solidFill>
          <a:ln w="9525">
            <a:solidFill>
              <a:schemeClr val="tx1"/>
            </a:solidFill>
            <a:miter lim="800000"/>
            <a:headEnd/>
            <a:tailEnd/>
          </a:ln>
        </p:spPr>
        <p:txBody>
          <a:bodyPr wrap="none" anchor="ctr"/>
          <a:lstStyle/>
          <a:p>
            <a:endParaRPr lang="en-US"/>
          </a:p>
        </p:txBody>
      </p:sp>
      <p:sp>
        <p:nvSpPr>
          <p:cNvPr id="83993" name="Line 74"/>
          <p:cNvSpPr>
            <a:spLocks noChangeShapeType="1"/>
          </p:cNvSpPr>
          <p:nvPr/>
        </p:nvSpPr>
        <p:spPr bwMode="auto">
          <a:xfrm flipH="1" flipV="1">
            <a:off x="7375525" y="5464175"/>
            <a:ext cx="115888" cy="153988"/>
          </a:xfrm>
          <a:prstGeom prst="line">
            <a:avLst/>
          </a:prstGeom>
          <a:noFill/>
          <a:ln w="9525">
            <a:solidFill>
              <a:srgbClr val="FF0000"/>
            </a:solidFill>
            <a:round/>
            <a:headEnd/>
            <a:tailEnd type="triangle" w="med" len="med"/>
          </a:ln>
        </p:spPr>
        <p:txBody>
          <a:bodyPr/>
          <a:lstStyle/>
          <a:p>
            <a:endParaRPr lang="en-US"/>
          </a:p>
        </p:txBody>
      </p:sp>
      <p:sp>
        <p:nvSpPr>
          <p:cNvPr id="83994" name="Line 75"/>
          <p:cNvSpPr>
            <a:spLocks noChangeShapeType="1"/>
          </p:cNvSpPr>
          <p:nvPr/>
        </p:nvSpPr>
        <p:spPr bwMode="auto">
          <a:xfrm flipH="1" flipV="1">
            <a:off x="7567613" y="5387975"/>
            <a:ext cx="0" cy="192088"/>
          </a:xfrm>
          <a:prstGeom prst="line">
            <a:avLst/>
          </a:prstGeom>
          <a:noFill/>
          <a:ln w="9525">
            <a:solidFill>
              <a:srgbClr val="FF0000"/>
            </a:solidFill>
            <a:round/>
            <a:headEnd/>
            <a:tailEnd type="triangle" w="med" len="med"/>
          </a:ln>
        </p:spPr>
        <p:txBody>
          <a:bodyPr/>
          <a:lstStyle/>
          <a:p>
            <a:endParaRPr lang="en-US"/>
          </a:p>
        </p:txBody>
      </p:sp>
      <p:sp>
        <p:nvSpPr>
          <p:cNvPr id="83995" name="Line 76"/>
          <p:cNvSpPr>
            <a:spLocks noChangeShapeType="1"/>
          </p:cNvSpPr>
          <p:nvPr/>
        </p:nvSpPr>
        <p:spPr bwMode="auto">
          <a:xfrm flipV="1">
            <a:off x="7645400" y="5426075"/>
            <a:ext cx="76200" cy="192088"/>
          </a:xfrm>
          <a:prstGeom prst="line">
            <a:avLst/>
          </a:prstGeom>
          <a:noFill/>
          <a:ln w="9525">
            <a:solidFill>
              <a:srgbClr val="FF0000"/>
            </a:solidFill>
            <a:round/>
            <a:headEnd/>
            <a:tailEnd type="triangle" w="med" len="med"/>
          </a:ln>
        </p:spPr>
        <p:txBody>
          <a:bodyPr/>
          <a:lstStyle/>
          <a:p>
            <a:endParaRPr lang="en-US"/>
          </a:p>
        </p:txBody>
      </p:sp>
      <p:sp>
        <p:nvSpPr>
          <p:cNvPr id="83996" name="Text Box 77"/>
          <p:cNvSpPr txBox="1">
            <a:spLocks noChangeArrowheads="1"/>
          </p:cNvSpPr>
          <p:nvPr/>
        </p:nvSpPr>
        <p:spPr bwMode="auto">
          <a:xfrm>
            <a:off x="7183438" y="5502275"/>
            <a:ext cx="254000" cy="244475"/>
          </a:xfrm>
          <a:prstGeom prst="rect">
            <a:avLst/>
          </a:prstGeom>
          <a:noFill/>
          <a:ln w="9525">
            <a:noFill/>
            <a:miter lim="800000"/>
            <a:headEnd/>
            <a:tailEnd/>
          </a:ln>
        </p:spPr>
        <p:txBody>
          <a:bodyPr wrap="none">
            <a:spAutoFit/>
          </a:bodyPr>
          <a:lstStyle/>
          <a:p>
            <a:r>
              <a:rPr lang="en-US" sz="1000"/>
              <a:t>e</a:t>
            </a:r>
          </a:p>
        </p:txBody>
      </p:sp>
      <p:grpSp>
        <p:nvGrpSpPr>
          <p:cNvPr id="8" name="Group 78"/>
          <p:cNvGrpSpPr>
            <a:grpSpLocks/>
          </p:cNvGrpSpPr>
          <p:nvPr/>
        </p:nvGrpSpPr>
        <p:grpSpPr bwMode="auto">
          <a:xfrm flipV="1">
            <a:off x="8105775" y="5618163"/>
            <a:ext cx="77788" cy="269875"/>
            <a:chOff x="4307" y="2208"/>
            <a:chExt cx="49" cy="170"/>
          </a:xfrm>
        </p:grpSpPr>
        <p:sp>
          <p:nvSpPr>
            <p:cNvPr id="84005" name="Line 79"/>
            <p:cNvSpPr>
              <a:spLocks noChangeShapeType="1"/>
            </p:cNvSpPr>
            <p:nvPr/>
          </p:nvSpPr>
          <p:spPr bwMode="auto">
            <a:xfrm>
              <a:off x="4307" y="2208"/>
              <a:ext cx="0" cy="97"/>
            </a:xfrm>
            <a:prstGeom prst="line">
              <a:avLst/>
            </a:prstGeom>
            <a:noFill/>
            <a:ln w="9525">
              <a:solidFill>
                <a:srgbClr val="3366FF"/>
              </a:solidFill>
              <a:round/>
              <a:headEnd/>
              <a:tailEnd/>
            </a:ln>
          </p:spPr>
          <p:txBody>
            <a:bodyPr/>
            <a:lstStyle/>
            <a:p>
              <a:endParaRPr lang="en-US"/>
            </a:p>
          </p:txBody>
        </p:sp>
        <p:sp>
          <p:nvSpPr>
            <p:cNvPr id="84006" name="Line 80"/>
            <p:cNvSpPr>
              <a:spLocks noChangeShapeType="1"/>
            </p:cNvSpPr>
            <p:nvPr/>
          </p:nvSpPr>
          <p:spPr bwMode="auto">
            <a:xfrm flipV="1">
              <a:off x="4307" y="2233"/>
              <a:ext cx="49" cy="72"/>
            </a:xfrm>
            <a:prstGeom prst="line">
              <a:avLst/>
            </a:prstGeom>
            <a:noFill/>
            <a:ln w="9525">
              <a:solidFill>
                <a:srgbClr val="3366FF"/>
              </a:solidFill>
              <a:round/>
              <a:headEnd/>
              <a:tailEnd/>
            </a:ln>
          </p:spPr>
          <p:txBody>
            <a:bodyPr/>
            <a:lstStyle/>
            <a:p>
              <a:endParaRPr lang="en-US"/>
            </a:p>
          </p:txBody>
        </p:sp>
        <p:sp>
          <p:nvSpPr>
            <p:cNvPr id="84007" name="Line 81"/>
            <p:cNvSpPr>
              <a:spLocks noChangeShapeType="1"/>
            </p:cNvSpPr>
            <p:nvPr/>
          </p:nvSpPr>
          <p:spPr bwMode="auto">
            <a:xfrm>
              <a:off x="4356" y="2233"/>
              <a:ext cx="0" cy="145"/>
            </a:xfrm>
            <a:prstGeom prst="line">
              <a:avLst/>
            </a:prstGeom>
            <a:noFill/>
            <a:ln w="9525">
              <a:solidFill>
                <a:srgbClr val="3366FF"/>
              </a:solidFill>
              <a:round/>
              <a:headEnd/>
              <a:tailEnd type="triangle" w="med" len="med"/>
            </a:ln>
          </p:spPr>
          <p:txBody>
            <a:bodyPr/>
            <a:lstStyle/>
            <a:p>
              <a:endParaRPr lang="en-US"/>
            </a:p>
          </p:txBody>
        </p:sp>
      </p:grpSp>
      <p:grpSp>
        <p:nvGrpSpPr>
          <p:cNvPr id="9" name="Group 82"/>
          <p:cNvGrpSpPr>
            <a:grpSpLocks/>
          </p:cNvGrpSpPr>
          <p:nvPr/>
        </p:nvGrpSpPr>
        <p:grpSpPr bwMode="auto">
          <a:xfrm>
            <a:off x="8335963" y="5272088"/>
            <a:ext cx="77787" cy="269875"/>
            <a:chOff x="4307" y="2208"/>
            <a:chExt cx="49" cy="170"/>
          </a:xfrm>
        </p:grpSpPr>
        <p:sp>
          <p:nvSpPr>
            <p:cNvPr id="84002" name="Line 83"/>
            <p:cNvSpPr>
              <a:spLocks noChangeShapeType="1"/>
            </p:cNvSpPr>
            <p:nvPr/>
          </p:nvSpPr>
          <p:spPr bwMode="auto">
            <a:xfrm>
              <a:off x="4307" y="2208"/>
              <a:ext cx="0" cy="97"/>
            </a:xfrm>
            <a:prstGeom prst="line">
              <a:avLst/>
            </a:prstGeom>
            <a:noFill/>
            <a:ln w="9525">
              <a:solidFill>
                <a:srgbClr val="3366FF"/>
              </a:solidFill>
              <a:round/>
              <a:headEnd/>
              <a:tailEnd/>
            </a:ln>
          </p:spPr>
          <p:txBody>
            <a:bodyPr/>
            <a:lstStyle/>
            <a:p>
              <a:endParaRPr lang="en-US"/>
            </a:p>
          </p:txBody>
        </p:sp>
        <p:sp>
          <p:nvSpPr>
            <p:cNvPr id="84003" name="Line 84"/>
            <p:cNvSpPr>
              <a:spLocks noChangeShapeType="1"/>
            </p:cNvSpPr>
            <p:nvPr/>
          </p:nvSpPr>
          <p:spPr bwMode="auto">
            <a:xfrm flipV="1">
              <a:off x="4307" y="2233"/>
              <a:ext cx="49" cy="72"/>
            </a:xfrm>
            <a:prstGeom prst="line">
              <a:avLst/>
            </a:prstGeom>
            <a:noFill/>
            <a:ln w="9525">
              <a:solidFill>
                <a:srgbClr val="3366FF"/>
              </a:solidFill>
              <a:round/>
              <a:headEnd/>
              <a:tailEnd/>
            </a:ln>
          </p:spPr>
          <p:txBody>
            <a:bodyPr/>
            <a:lstStyle/>
            <a:p>
              <a:endParaRPr lang="en-US"/>
            </a:p>
          </p:txBody>
        </p:sp>
        <p:sp>
          <p:nvSpPr>
            <p:cNvPr id="84004" name="Line 85"/>
            <p:cNvSpPr>
              <a:spLocks noChangeShapeType="1"/>
            </p:cNvSpPr>
            <p:nvPr/>
          </p:nvSpPr>
          <p:spPr bwMode="auto">
            <a:xfrm>
              <a:off x="4356" y="2233"/>
              <a:ext cx="0" cy="145"/>
            </a:xfrm>
            <a:prstGeom prst="line">
              <a:avLst/>
            </a:prstGeom>
            <a:noFill/>
            <a:ln w="9525">
              <a:solidFill>
                <a:srgbClr val="3366FF"/>
              </a:solidFill>
              <a:round/>
              <a:headEnd/>
              <a:tailEnd type="triangle" w="med" len="med"/>
            </a:ln>
          </p:spPr>
          <p:txBody>
            <a:bodyPr/>
            <a:lstStyle/>
            <a:p>
              <a:endParaRPr lang="en-US"/>
            </a:p>
          </p:txBody>
        </p:sp>
      </p:grpSp>
      <p:grpSp>
        <p:nvGrpSpPr>
          <p:cNvPr id="10" name="Group 86"/>
          <p:cNvGrpSpPr>
            <a:grpSpLocks/>
          </p:cNvGrpSpPr>
          <p:nvPr/>
        </p:nvGrpSpPr>
        <p:grpSpPr bwMode="auto">
          <a:xfrm>
            <a:off x="8335963" y="5618163"/>
            <a:ext cx="153987" cy="153987"/>
            <a:chOff x="5275" y="3563"/>
            <a:chExt cx="97" cy="97"/>
          </a:xfrm>
        </p:grpSpPr>
        <p:sp>
          <p:nvSpPr>
            <p:cNvPr id="84000" name="Oval 87"/>
            <p:cNvSpPr>
              <a:spLocks noChangeArrowheads="1"/>
            </p:cNvSpPr>
            <p:nvPr/>
          </p:nvSpPr>
          <p:spPr bwMode="auto">
            <a:xfrm>
              <a:off x="5275" y="3563"/>
              <a:ext cx="97" cy="9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4001" name="Line 88"/>
            <p:cNvSpPr>
              <a:spLocks noChangeShapeType="1"/>
            </p:cNvSpPr>
            <p:nvPr/>
          </p:nvSpPr>
          <p:spPr bwMode="auto">
            <a:xfrm>
              <a:off x="5299" y="3611"/>
              <a:ext cx="48"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57200" y="0"/>
            <a:ext cx="8229600" cy="1143000"/>
          </a:xfrm>
        </p:spPr>
        <p:txBody>
          <a:bodyPr/>
          <a:lstStyle/>
          <a:p>
            <a:r>
              <a:rPr lang="en-US" sz="4000" u="sng" smtClean="0">
                <a:solidFill>
                  <a:srgbClr val="003399"/>
                </a:solidFill>
              </a:rPr>
              <a:t>EDMs of different systems</a:t>
            </a:r>
          </a:p>
        </p:txBody>
      </p:sp>
      <p:sp>
        <p:nvSpPr>
          <p:cNvPr id="120835" name="Rectangle 3"/>
          <p:cNvSpPr>
            <a:spLocks noGrp="1" noChangeArrowheads="1"/>
          </p:cNvSpPr>
          <p:nvPr>
            <p:ph type="body" idx="4294967295"/>
          </p:nvPr>
        </p:nvSpPr>
        <p:spPr>
          <a:xfrm>
            <a:off x="0" y="1085850"/>
            <a:ext cx="9001125" cy="746125"/>
          </a:xfrm>
        </p:spPr>
        <p:txBody>
          <a:bodyPr/>
          <a:lstStyle/>
          <a:p>
            <a:pPr>
              <a:buFontTx/>
              <a:buNone/>
            </a:pPr>
            <a:r>
              <a:rPr lang="en-US" sz="2400" smtClean="0">
                <a:solidFill>
                  <a:srgbClr val="000099"/>
                </a:solidFill>
              </a:rPr>
              <a:t> Theta_QCD:</a:t>
            </a:r>
          </a:p>
        </p:txBody>
      </p:sp>
      <p:pic>
        <p:nvPicPr>
          <p:cNvPr id="4" name="Picture 3"/>
          <p:cNvPicPr>
            <a:picLocks noChangeAspect="1"/>
          </p:cNvPicPr>
          <p:nvPr/>
        </p:nvPicPr>
        <p:blipFill>
          <a:blip r:embed="rId3"/>
          <a:srcRect/>
          <a:stretch>
            <a:fillRect/>
          </a:stretch>
        </p:blipFill>
        <p:spPr bwMode="auto">
          <a:xfrm>
            <a:off x="6237288" y="5449888"/>
            <a:ext cx="2587625" cy="1066800"/>
          </a:xfrm>
          <a:prstGeom prst="rect">
            <a:avLst/>
          </a:prstGeom>
          <a:noFill/>
          <a:ln w="9525">
            <a:noFill/>
            <a:miter lim="800000"/>
            <a:headEnd/>
            <a:tailEnd/>
          </a:ln>
        </p:spPr>
      </p:pic>
      <p:pic>
        <p:nvPicPr>
          <p:cNvPr id="120837" name="Picture 4"/>
          <p:cNvPicPr>
            <a:picLocks noChangeAspect="1"/>
          </p:cNvPicPr>
          <p:nvPr/>
        </p:nvPicPr>
        <p:blipFill>
          <a:blip r:embed="rId4"/>
          <a:srcRect/>
          <a:stretch>
            <a:fillRect/>
          </a:stretch>
        </p:blipFill>
        <p:spPr bwMode="auto">
          <a:xfrm>
            <a:off x="2565400" y="1017588"/>
            <a:ext cx="4729163" cy="698500"/>
          </a:xfrm>
          <a:prstGeom prst="rect">
            <a:avLst/>
          </a:prstGeom>
          <a:noFill/>
          <a:ln w="9525">
            <a:noFill/>
            <a:miter lim="800000"/>
            <a:headEnd/>
            <a:tailEnd/>
          </a:ln>
        </p:spPr>
      </p:pic>
      <p:pic>
        <p:nvPicPr>
          <p:cNvPr id="120838" name="Picture 5"/>
          <p:cNvPicPr>
            <a:picLocks noChangeAspect="1"/>
          </p:cNvPicPr>
          <p:nvPr/>
        </p:nvPicPr>
        <p:blipFill>
          <a:blip r:embed="rId5"/>
          <a:srcRect/>
          <a:stretch>
            <a:fillRect/>
          </a:stretch>
        </p:blipFill>
        <p:spPr bwMode="auto">
          <a:xfrm>
            <a:off x="2538413" y="1728788"/>
            <a:ext cx="3833812" cy="587375"/>
          </a:xfrm>
          <a:prstGeom prst="rect">
            <a:avLst/>
          </a:prstGeom>
          <a:noFill/>
          <a:ln w="9525">
            <a:noFill/>
            <a:miter lim="800000"/>
            <a:headEnd/>
            <a:tailEnd/>
          </a:ln>
        </p:spPr>
      </p:pic>
      <p:sp>
        <p:nvSpPr>
          <p:cNvPr id="7" name="Rectangle 3"/>
          <p:cNvSpPr txBox="1">
            <a:spLocks noChangeArrowheads="1"/>
          </p:cNvSpPr>
          <p:nvPr/>
        </p:nvSpPr>
        <p:spPr bwMode="auto">
          <a:xfrm>
            <a:off x="142875" y="2595563"/>
            <a:ext cx="9001125" cy="746125"/>
          </a:xfrm>
          <a:prstGeom prst="rect">
            <a:avLst/>
          </a:prstGeom>
          <a:noFill/>
          <a:ln w="9525">
            <a:noFill/>
            <a:miter lim="800000"/>
            <a:headEnd/>
            <a:tailEnd/>
          </a:ln>
        </p:spPr>
        <p:txBody>
          <a:bodyPr/>
          <a:lstStyle/>
          <a:p>
            <a:pPr marL="342900" indent="-342900" eaLnBrk="0" hangingPunct="0">
              <a:spcBef>
                <a:spcPct val="20000"/>
              </a:spcBef>
            </a:pPr>
            <a:r>
              <a:rPr lang="en-US" sz="2400">
                <a:solidFill>
                  <a:srgbClr val="000099"/>
                </a:solidFill>
              </a:rPr>
              <a:t> Super-Symmetry (SUSY) model predictions:</a:t>
            </a:r>
          </a:p>
        </p:txBody>
      </p:sp>
      <p:pic>
        <p:nvPicPr>
          <p:cNvPr id="8" name="Picture 7"/>
          <p:cNvPicPr>
            <a:picLocks noChangeAspect="1"/>
          </p:cNvPicPr>
          <p:nvPr/>
        </p:nvPicPr>
        <p:blipFill>
          <a:blip r:embed="rId6"/>
          <a:srcRect/>
          <a:stretch>
            <a:fillRect/>
          </a:stretch>
        </p:blipFill>
        <p:spPr bwMode="auto">
          <a:xfrm>
            <a:off x="1060450" y="3084513"/>
            <a:ext cx="7353300" cy="1735137"/>
          </a:xfrm>
          <a:prstGeom prst="rect">
            <a:avLst/>
          </a:prstGeom>
          <a:noFill/>
          <a:ln w="9525">
            <a:noFill/>
            <a:miter lim="800000"/>
            <a:headEnd/>
            <a:tailEnd/>
          </a:ln>
        </p:spPr>
      </p:pic>
      <p:pic>
        <p:nvPicPr>
          <p:cNvPr id="10" name="Picture 9"/>
          <p:cNvPicPr>
            <a:picLocks noChangeAspect="1"/>
          </p:cNvPicPr>
          <p:nvPr/>
        </p:nvPicPr>
        <p:blipFill>
          <a:blip r:embed="rId7"/>
          <a:srcRect/>
          <a:stretch>
            <a:fillRect/>
          </a:stretch>
        </p:blipFill>
        <p:spPr bwMode="auto">
          <a:xfrm>
            <a:off x="581025" y="5546725"/>
            <a:ext cx="5111750" cy="1085850"/>
          </a:xfrm>
          <a:prstGeom prst="rect">
            <a:avLst/>
          </a:prstGeom>
          <a:noFill/>
          <a:ln w="9525">
            <a:noFill/>
            <a:miter lim="800000"/>
            <a:headEnd/>
            <a:tailEnd/>
          </a:ln>
        </p:spPr>
      </p:pic>
      <p:sp>
        <p:nvSpPr>
          <p:cNvPr id="11" name="TextBox 10"/>
          <p:cNvSpPr txBox="1"/>
          <p:nvPr/>
        </p:nvSpPr>
        <p:spPr>
          <a:xfrm>
            <a:off x="469900" y="4734342"/>
            <a:ext cx="8216900" cy="2123658"/>
          </a:xfrm>
          <a:prstGeom prst="rect">
            <a:avLst/>
          </a:prstGeom>
          <a:solidFill>
            <a:schemeClr val="accent4">
              <a:lumMod val="10000"/>
            </a:schemeClr>
          </a:solidFill>
        </p:spPr>
        <p:txBody>
          <a:bodyPr wrap="square" rtlCol="0">
            <a:spAutoFit/>
          </a:bodyPr>
          <a:lstStyle/>
          <a:p>
            <a:r>
              <a:rPr lang="en-US" sz="4400" dirty="0" smtClean="0">
                <a:solidFill>
                  <a:srgbClr val="FF0000"/>
                </a:solidFill>
              </a:rPr>
              <a:t>Measure all three: proton, deuteron and neutron EDMs to determine CPV source </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3600"/>
          </a:xfrm>
        </p:spPr>
        <p:txBody>
          <a:bodyPr/>
          <a:lstStyle/>
          <a:p>
            <a:r>
              <a:rPr lang="en-US" u="sng" dirty="0" smtClean="0">
                <a:solidFill>
                  <a:srgbClr val="0000FF"/>
                </a:solidFill>
              </a:rPr>
              <a:t>Experiment Parameters (proposal)</a:t>
            </a:r>
            <a:endParaRPr lang="en-US" u="sng" dirty="0">
              <a:solidFill>
                <a:srgbClr val="0000FF"/>
              </a:solidFill>
            </a:endParaRPr>
          </a:p>
        </p:txBody>
      </p:sp>
      <p:sp>
        <p:nvSpPr>
          <p:cNvPr id="3" name="Content Placeholder 2"/>
          <p:cNvSpPr>
            <a:spLocks noGrp="1"/>
          </p:cNvSpPr>
          <p:nvPr>
            <p:ph idx="1"/>
          </p:nvPr>
        </p:nvSpPr>
        <p:spPr>
          <a:xfrm>
            <a:off x="0" y="927100"/>
            <a:ext cx="9144000" cy="5930900"/>
          </a:xfrm>
        </p:spPr>
        <p:txBody>
          <a:bodyPr/>
          <a:lstStyle/>
          <a:p>
            <a:pPr marL="514350" indent="-514350">
              <a:buFont typeface="+mj-lt"/>
              <a:buAutoNum type="arabicPeriod"/>
            </a:pPr>
            <a:r>
              <a:rPr lang="en-US" dirty="0" smtClean="0">
                <a:solidFill>
                  <a:srgbClr val="FF0000"/>
                </a:solidFill>
              </a:rPr>
              <a:t>Proton magic momentum: 0.7 GeV/</a:t>
            </a:r>
            <a:r>
              <a:rPr lang="en-US" dirty="0" err="1" smtClean="0">
                <a:solidFill>
                  <a:srgbClr val="FF0000"/>
                </a:solidFill>
              </a:rPr>
              <a:t>c</a:t>
            </a:r>
            <a:r>
              <a:rPr lang="en-US" dirty="0" smtClean="0">
                <a:solidFill>
                  <a:srgbClr val="FF0000"/>
                </a:solidFill>
              </a:rPr>
              <a:t>          (233 MeV kinetic)</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E = 10.5 MV/</a:t>
            </a:r>
            <a:r>
              <a:rPr lang="en-US" dirty="0" err="1" smtClean="0">
                <a:solidFill>
                  <a:srgbClr val="FF0000"/>
                </a:solidFill>
              </a:rPr>
              <a:t>m</a:t>
            </a:r>
            <a:r>
              <a:rPr lang="en-US" dirty="0" smtClean="0">
                <a:solidFill>
                  <a:srgbClr val="FF0000"/>
                </a:solidFill>
              </a:rPr>
              <a:t> for 3 cm plate separation</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R = 40 m; plus straight sections</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Weak vertical focusing: vertical tune 0.2</a:t>
            </a:r>
            <a:r>
              <a:rPr lang="en-US" dirty="0" smtClean="0">
                <a:solidFill>
                  <a:srgbClr val="FF0000"/>
                </a:solidFill>
                <a:sym typeface="Wingdings"/>
              </a:rPr>
              <a:t></a:t>
            </a:r>
            <a:r>
              <a:rPr lang="en-US" dirty="0" smtClean="0">
                <a:solidFill>
                  <a:srgbClr val="FF0000"/>
                </a:solidFill>
              </a:rPr>
              <a:t> 0.1</a:t>
            </a:r>
          </a:p>
          <a:p>
            <a:pPr marL="514350" indent="-514350">
              <a:buFont typeface="+mj-lt"/>
              <a:buAutoNum type="arabicPeriod"/>
            </a:pPr>
            <a:endParaRPr lang="en-US" dirty="0" smtClean="0">
              <a:solidFill>
                <a:srgbClr val="FF0000"/>
              </a:solidFill>
            </a:endParaRPr>
          </a:p>
          <a:p>
            <a:pPr marL="514350" indent="-514350">
              <a:buFont typeface="+mj-lt"/>
              <a:buAutoNum type="arabicPeriod"/>
            </a:pPr>
            <a:r>
              <a:rPr lang="en-US" dirty="0" smtClean="0">
                <a:solidFill>
                  <a:srgbClr val="FF0000"/>
                </a:solidFill>
              </a:rPr>
              <a:t>Stored particles: ~10</a:t>
            </a:r>
            <a:r>
              <a:rPr lang="en-US" baseline="30000" dirty="0" smtClean="0">
                <a:solidFill>
                  <a:srgbClr val="FF0000"/>
                </a:solidFill>
              </a:rPr>
              <a:t>10</a:t>
            </a:r>
            <a:r>
              <a:rPr lang="en-US" dirty="0" smtClean="0">
                <a:solidFill>
                  <a:srgbClr val="FF0000"/>
                </a:solidFill>
              </a:rPr>
              <a:t> per 10</a:t>
            </a:r>
            <a:r>
              <a:rPr lang="en-US" baseline="30000" dirty="0" smtClean="0">
                <a:solidFill>
                  <a:srgbClr val="FF0000"/>
                </a:solidFill>
              </a:rPr>
              <a:t>3</a:t>
            </a:r>
            <a:r>
              <a:rPr lang="en-US" dirty="0" smtClean="0">
                <a:solidFill>
                  <a:srgbClr val="FF0000"/>
                </a:solidFill>
              </a:rPr>
              <a:t>s, 10</a:t>
            </a:r>
            <a:r>
              <a:rPr lang="en-US" baseline="30000" dirty="0" smtClean="0">
                <a:solidFill>
                  <a:srgbClr val="FF0000"/>
                </a:solidFill>
              </a:rPr>
              <a:t>4</a:t>
            </a:r>
            <a:r>
              <a:rPr lang="en-US" dirty="0" smtClean="0">
                <a:solidFill>
                  <a:srgbClr val="FF0000"/>
                </a:solidFill>
              </a:rPr>
              <a:t> injections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Recent development: </a:t>
            </a:r>
            <a:r>
              <a:rPr lang="en-US" u="sng" dirty="0" smtClean="0"/>
              <a:t>Data!</a:t>
            </a:r>
            <a:r>
              <a:rPr lang="en-US" dirty="0" smtClean="0"/>
              <a:t/>
            </a:r>
            <a:br>
              <a:rPr lang="en-US" dirty="0" smtClean="0"/>
            </a:br>
            <a:r>
              <a:rPr lang="en-US" dirty="0" smtClean="0"/>
              <a:t>Maximum E-field vs. Plate gap</a:t>
            </a:r>
            <a:endParaRPr lang="en-US" dirty="0"/>
          </a:p>
        </p:txBody>
      </p:sp>
      <p:pic>
        <p:nvPicPr>
          <p:cNvPr id="4" name="Picture 3"/>
          <p:cNvPicPr>
            <a:picLocks noChangeAspect="1"/>
          </p:cNvPicPr>
          <p:nvPr/>
        </p:nvPicPr>
        <p:blipFill>
          <a:blip r:embed="rId2"/>
          <a:stretch>
            <a:fillRect/>
          </a:stretch>
        </p:blipFill>
        <p:spPr>
          <a:xfrm>
            <a:off x="0" y="2127249"/>
            <a:ext cx="7225873" cy="4730751"/>
          </a:xfrm>
          <a:prstGeom prst="rect">
            <a:avLst/>
          </a:prstGeom>
        </p:spPr>
      </p:pic>
      <p:sp>
        <p:nvSpPr>
          <p:cNvPr id="6" name="TextBox 5"/>
          <p:cNvSpPr txBox="1"/>
          <p:nvPr/>
        </p:nvSpPr>
        <p:spPr>
          <a:xfrm>
            <a:off x="5727700" y="2197100"/>
            <a:ext cx="2888155" cy="369332"/>
          </a:xfrm>
          <a:prstGeom prst="rect">
            <a:avLst/>
          </a:prstGeom>
          <a:noFill/>
        </p:spPr>
        <p:txBody>
          <a:bodyPr wrap="none" rtlCol="0">
            <a:spAutoFit/>
          </a:bodyPr>
          <a:lstStyle/>
          <a:p>
            <a:r>
              <a:rPr lang="en-US" dirty="0" smtClean="0"/>
              <a:t>PRSTAB 15,083502, 2012</a:t>
            </a:r>
            <a:endParaRPr lang="en-US" dirty="0"/>
          </a:p>
        </p:txBody>
      </p:sp>
      <p:cxnSp>
        <p:nvCxnSpPr>
          <p:cNvPr id="8" name="Straight Connector 7"/>
          <p:cNvCxnSpPr/>
          <p:nvPr/>
        </p:nvCxnSpPr>
        <p:spPr>
          <a:xfrm rot="5400000" flipH="1" flipV="1">
            <a:off x="2997200" y="4902200"/>
            <a:ext cx="17526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374650" y="4387850"/>
            <a:ext cx="31369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51400" y="3606800"/>
            <a:ext cx="3282720" cy="1384995"/>
          </a:xfrm>
          <a:prstGeom prst="rect">
            <a:avLst/>
          </a:prstGeom>
          <a:noFill/>
        </p:spPr>
        <p:txBody>
          <a:bodyPr wrap="none" rtlCol="0">
            <a:spAutoFit/>
          </a:bodyPr>
          <a:lstStyle/>
          <a:p>
            <a:r>
              <a:rPr lang="en-US" sz="2800" dirty="0" smtClean="0">
                <a:solidFill>
                  <a:srgbClr val="0000FF"/>
                </a:solidFill>
              </a:rPr>
              <a:t>16 MV/m @ 30 mm</a:t>
            </a:r>
          </a:p>
          <a:p>
            <a:r>
              <a:rPr lang="en-US" sz="2800" dirty="0" smtClean="0">
                <a:solidFill>
                  <a:srgbClr val="0000FF"/>
                </a:solidFill>
              </a:rPr>
              <a:t>20 MV/m @ 20 mm</a:t>
            </a:r>
          </a:p>
          <a:p>
            <a:r>
              <a:rPr lang="en-US" sz="2800" dirty="0" smtClean="0">
                <a:solidFill>
                  <a:srgbClr val="0000FF"/>
                </a:solidFill>
              </a:rPr>
              <a:t>30 MV/m @ 10 mm</a:t>
            </a:r>
            <a:endParaRPr lang="en-US" sz="2800" dirty="0">
              <a:solidFill>
                <a:srgbClr val="0000FF"/>
              </a:solidFill>
            </a:endParaRPr>
          </a:p>
        </p:txBody>
      </p:sp>
      <p:sp>
        <p:nvSpPr>
          <p:cNvPr id="10" name="TextBox 9"/>
          <p:cNvSpPr txBox="1"/>
          <p:nvPr/>
        </p:nvSpPr>
        <p:spPr>
          <a:xfrm>
            <a:off x="685800" y="1498600"/>
            <a:ext cx="7110315" cy="523220"/>
          </a:xfrm>
          <a:prstGeom prst="rect">
            <a:avLst/>
          </a:prstGeom>
          <a:noFill/>
        </p:spPr>
        <p:txBody>
          <a:bodyPr wrap="none" rtlCol="0">
            <a:spAutoFit/>
          </a:bodyPr>
          <a:lstStyle/>
          <a:p>
            <a:r>
              <a:rPr lang="en-US" sz="2800" dirty="0" smtClean="0">
                <a:solidFill>
                  <a:srgbClr val="FF0000"/>
                </a:solidFill>
              </a:rPr>
              <a:t>No dark current detected for large grain Nb!</a:t>
            </a:r>
            <a:endParaRPr lang="en-US" sz="2800" dirty="0">
              <a:solidFill>
                <a:srgbClr val="FF0000"/>
              </a:solidFill>
            </a:endParaRPr>
          </a:p>
        </p:txBody>
      </p:sp>
      <p:cxnSp>
        <p:nvCxnSpPr>
          <p:cNvPr id="12" name="Straight Arrow Connector 11"/>
          <p:cNvCxnSpPr/>
          <p:nvPr/>
        </p:nvCxnSpPr>
        <p:spPr>
          <a:xfrm rot="10800000">
            <a:off x="1041400" y="5473700"/>
            <a:ext cx="4648200" cy="12700"/>
          </a:xfrm>
          <a:prstGeom prst="straightConnector1">
            <a:avLst/>
          </a:prstGeom>
          <a:ln>
            <a:solidFill>
              <a:srgbClr val="E51B3D"/>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98900" y="5486400"/>
            <a:ext cx="1270901" cy="461665"/>
          </a:xfrm>
          <a:prstGeom prst="rect">
            <a:avLst/>
          </a:prstGeom>
          <a:noFill/>
        </p:spPr>
        <p:txBody>
          <a:bodyPr wrap="none" rtlCol="0">
            <a:spAutoFit/>
          </a:bodyPr>
          <a:lstStyle/>
          <a:p>
            <a:r>
              <a:rPr lang="en-US" sz="2400" dirty="0" smtClean="0">
                <a:solidFill>
                  <a:srgbClr val="FF0000"/>
                </a:solidFill>
              </a:rPr>
              <a:t>R=40 m</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7600"/>
          </a:xfrm>
        </p:spPr>
        <p:txBody>
          <a:bodyPr/>
          <a:lstStyle/>
          <a:p>
            <a:r>
              <a:rPr lang="en-US" dirty="0" smtClean="0"/>
              <a:t>Smaller-Ring Parameters</a:t>
            </a:r>
            <a:endParaRPr lang="en-US" dirty="0"/>
          </a:p>
        </p:txBody>
      </p:sp>
      <p:sp>
        <p:nvSpPr>
          <p:cNvPr id="3" name="Content Placeholder 2"/>
          <p:cNvSpPr>
            <a:spLocks noGrp="1"/>
          </p:cNvSpPr>
          <p:nvPr>
            <p:ph idx="1"/>
          </p:nvPr>
        </p:nvSpPr>
        <p:spPr>
          <a:xfrm>
            <a:off x="457200" y="1244600"/>
            <a:ext cx="8229600" cy="5321300"/>
          </a:xfrm>
        </p:spPr>
        <p:txBody>
          <a:bodyPr/>
          <a:lstStyle/>
          <a:p>
            <a:r>
              <a:rPr lang="en-US" dirty="0" smtClean="0">
                <a:solidFill>
                  <a:srgbClr val="0000FF"/>
                </a:solidFill>
              </a:rPr>
              <a:t>Ring circumference: 150 m; </a:t>
            </a:r>
            <a:r>
              <a:rPr lang="en-US" dirty="0" smtClean="0">
                <a:solidFill>
                  <a:srgbClr val="E51B3D"/>
                </a:solidFill>
              </a:rPr>
              <a:t>100 m</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Bending radius: ~20 m; </a:t>
            </a:r>
            <a:r>
              <a:rPr lang="en-US" dirty="0" smtClean="0">
                <a:solidFill>
                  <a:srgbClr val="E51B3D"/>
                </a:solidFill>
              </a:rPr>
              <a:t>13 m</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Plate distance: ~2 cm; </a:t>
            </a:r>
            <a:r>
              <a:rPr lang="en-US" dirty="0" smtClean="0">
                <a:solidFill>
                  <a:srgbClr val="E51B3D"/>
                </a:solidFill>
              </a:rPr>
              <a:t>1 cm</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Radial E-field: ~21 MV</a:t>
            </a:r>
            <a:r>
              <a:rPr lang="en-US" smtClean="0">
                <a:solidFill>
                  <a:srgbClr val="0000FF"/>
                </a:solidFill>
              </a:rPr>
              <a:t>/m; </a:t>
            </a:r>
            <a:r>
              <a:rPr lang="en-US" dirty="0" smtClean="0">
                <a:solidFill>
                  <a:srgbClr val="E51B3D"/>
                </a:solidFill>
              </a:rPr>
              <a:t>~30 MV/m</a:t>
            </a:r>
          </a:p>
          <a:p>
            <a:endParaRPr lang="en-US" dirty="0" smtClean="0">
              <a:solidFill>
                <a:srgbClr val="E51B3D"/>
              </a:solidFill>
            </a:endParaRPr>
          </a:p>
          <a:p>
            <a:r>
              <a:rPr lang="en-US" dirty="0" smtClean="0">
                <a:solidFill>
                  <a:srgbClr val="0000FF"/>
                </a:solidFill>
              </a:rPr>
              <a:t>EDM limit: </a:t>
            </a:r>
            <a:r>
              <a:rPr lang="en-US" dirty="0" smtClean="0">
                <a:solidFill>
                  <a:srgbClr val="0000FF"/>
                </a:solidFill>
                <a:ea typeface="ＭＳ Ｐゴシック" pitchFamily="34" charset="-128"/>
                <a:sym typeface="Symbol" pitchFamily="18" charset="2"/>
              </a:rPr>
              <a:t>10</a:t>
            </a:r>
            <a:r>
              <a:rPr lang="en-US" baseline="30000" dirty="0" smtClean="0">
                <a:solidFill>
                  <a:srgbClr val="0000FF"/>
                </a:solidFill>
                <a:ea typeface="ＭＳ Ｐゴシック" pitchFamily="34" charset="-128"/>
                <a:sym typeface="Symbol" pitchFamily="18" charset="2"/>
              </a:rPr>
              <a:t>-28</a:t>
            </a:r>
            <a:r>
              <a:rPr lang="en-US" i="1" dirty="0" smtClean="0">
                <a:solidFill>
                  <a:srgbClr val="0000FF"/>
                </a:solidFill>
                <a:ea typeface="ＭＳ Ｐゴシック" pitchFamily="34" charset="-128"/>
                <a:sym typeface="Symbol" pitchFamily="18" charset="2"/>
              </a:rPr>
              <a:t>e</a:t>
            </a:r>
            <a:r>
              <a:rPr lang="en-US" sz="1800" dirty="0" smtClean="0">
                <a:solidFill>
                  <a:srgbClr val="0000FF"/>
                </a:solidFill>
                <a:latin typeface="Wingdings"/>
                <a:ea typeface="Wingdings"/>
                <a:cs typeface="Wingdings"/>
                <a:sym typeface="Symbol" pitchFamily="18" charset="2"/>
              </a:rPr>
              <a:t></a:t>
            </a:r>
            <a:r>
              <a:rPr lang="en-US" dirty="0" smtClean="0">
                <a:solidFill>
                  <a:srgbClr val="0000FF"/>
                </a:solidFill>
                <a:ea typeface="ＭＳ Ｐゴシック" pitchFamily="34" charset="-128"/>
                <a:sym typeface="Symbol" pitchFamily="18" charset="2"/>
              </a:rPr>
              <a:t>cm; </a:t>
            </a:r>
            <a:r>
              <a:rPr lang="en-US" dirty="0" smtClean="0">
                <a:solidFill>
                  <a:srgbClr val="E51B3D"/>
                </a:solidFill>
                <a:ea typeface="ＭＳ Ｐゴシック" pitchFamily="34" charset="-128"/>
                <a:sym typeface="Symbol" pitchFamily="18" charset="2"/>
              </a:rPr>
              <a:t>10</a:t>
            </a:r>
            <a:r>
              <a:rPr lang="en-US" baseline="30000" dirty="0" smtClean="0">
                <a:solidFill>
                  <a:srgbClr val="E51B3D"/>
                </a:solidFill>
                <a:ea typeface="ＭＳ Ｐゴシック" pitchFamily="34" charset="-128"/>
                <a:sym typeface="Symbol" pitchFamily="18" charset="2"/>
              </a:rPr>
              <a:t>-27</a:t>
            </a:r>
            <a:r>
              <a:rPr lang="en-US" i="1" dirty="0" smtClean="0">
                <a:solidFill>
                  <a:srgbClr val="E51B3D"/>
                </a:solidFill>
                <a:ea typeface="ＭＳ Ｐゴシック" pitchFamily="34" charset="-128"/>
                <a:sym typeface="Symbol" pitchFamily="18" charset="2"/>
              </a:rPr>
              <a:t>e</a:t>
            </a:r>
            <a:r>
              <a:rPr lang="en-US" sz="1800" dirty="0" smtClean="0">
                <a:solidFill>
                  <a:srgbClr val="E51B3D"/>
                </a:solidFill>
                <a:latin typeface="Wingdings"/>
                <a:ea typeface="Wingdings"/>
                <a:cs typeface="Wingdings"/>
                <a:sym typeface="Symbol" pitchFamily="18" charset="2"/>
              </a:rPr>
              <a:t></a:t>
            </a:r>
            <a:r>
              <a:rPr lang="en-US" dirty="0" smtClean="0">
                <a:solidFill>
                  <a:srgbClr val="E51B3D"/>
                </a:solidFill>
                <a:ea typeface="ＭＳ Ｐゴシック" pitchFamily="34" charset="-128"/>
                <a:sym typeface="Symbol" pitchFamily="18" charset="2"/>
              </a:rPr>
              <a:t>cm</a:t>
            </a:r>
            <a:endParaRPr lang="en-US" dirty="0" smtClean="0">
              <a:solidFill>
                <a:srgbClr val="0000FF"/>
              </a:solidFill>
            </a:endParaRPr>
          </a:p>
          <a:p>
            <a:pPr>
              <a:buNone/>
            </a:pPr>
            <a:endParaRPr lang="en-US" dirty="0" smtClean="0">
              <a:solidFill>
                <a:srgbClr val="0000FF"/>
              </a:solidFill>
            </a:endParaRPr>
          </a:p>
          <a:p>
            <a:pPr>
              <a:buNone/>
            </a:pPr>
            <a:endParaRPr lang="en-US" dirty="0">
              <a:solidFill>
                <a:srgbClr val="0000FF"/>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7600"/>
          </a:xfrm>
        </p:spPr>
        <p:txBody>
          <a:bodyPr/>
          <a:lstStyle/>
          <a:p>
            <a:r>
              <a:rPr lang="en-US" dirty="0" smtClean="0"/>
              <a:t>Staging the experiment</a:t>
            </a:r>
            <a:endParaRPr lang="en-US" dirty="0"/>
          </a:p>
        </p:txBody>
      </p:sp>
      <p:sp>
        <p:nvSpPr>
          <p:cNvPr id="3" name="Content Placeholder 2"/>
          <p:cNvSpPr>
            <a:spLocks noGrp="1"/>
          </p:cNvSpPr>
          <p:nvPr>
            <p:ph idx="1"/>
          </p:nvPr>
        </p:nvSpPr>
        <p:spPr>
          <a:xfrm>
            <a:off x="0" y="1168400"/>
            <a:ext cx="9144000" cy="5689600"/>
          </a:xfrm>
        </p:spPr>
        <p:txBody>
          <a:bodyPr/>
          <a:lstStyle/>
          <a:p>
            <a:r>
              <a:rPr lang="en-US" dirty="0" smtClean="0">
                <a:solidFill>
                  <a:srgbClr val="0000FF"/>
                </a:solidFill>
              </a:rPr>
              <a:t>Proton Intensity &gt;10</a:t>
            </a:r>
            <a:r>
              <a:rPr lang="en-US" baseline="30000" dirty="0" smtClean="0">
                <a:solidFill>
                  <a:srgbClr val="0000FF"/>
                </a:solidFill>
              </a:rPr>
              <a:t>8</a:t>
            </a:r>
            <a:r>
              <a:rPr lang="en-US" dirty="0" smtClean="0">
                <a:solidFill>
                  <a:srgbClr val="0000FF"/>
                </a:solidFill>
              </a:rPr>
              <a:t> / storage; sensitivity: &lt;10</a:t>
            </a:r>
            <a:r>
              <a:rPr lang="en-US" baseline="30000" dirty="0" smtClean="0">
                <a:solidFill>
                  <a:srgbClr val="0000FF"/>
                </a:solidFill>
              </a:rPr>
              <a:t>-27</a:t>
            </a:r>
            <a:r>
              <a:rPr lang="en-US" i="1" dirty="0" smtClean="0">
                <a:solidFill>
                  <a:srgbClr val="0000FF"/>
                </a:solidFill>
              </a:rPr>
              <a:t>e</a:t>
            </a:r>
            <a:r>
              <a:rPr lang="en-US" sz="2000" dirty="0" smtClean="0">
                <a:solidFill>
                  <a:srgbClr val="0000FF"/>
                </a:solidFill>
                <a:latin typeface="Wingdings"/>
                <a:ea typeface="Wingdings"/>
                <a:cs typeface="Wingdings"/>
              </a:rPr>
              <a:t></a:t>
            </a:r>
            <a:r>
              <a:rPr lang="en-US" dirty="0" smtClean="0">
                <a:solidFill>
                  <a:srgbClr val="0000FF"/>
                </a:solidFill>
              </a:rPr>
              <a:t>cm; cost &lt; $50M (fully loaded)</a:t>
            </a:r>
          </a:p>
          <a:p>
            <a:endParaRPr lang="en-US" dirty="0" smtClean="0">
              <a:solidFill>
                <a:srgbClr val="0000FF"/>
              </a:solidFill>
            </a:endParaRPr>
          </a:p>
          <a:p>
            <a:r>
              <a:rPr lang="en-US" dirty="0" smtClean="0">
                <a:solidFill>
                  <a:srgbClr val="0000FF"/>
                </a:solidFill>
              </a:rPr>
              <a:t>Proton Intensity 4x10</a:t>
            </a:r>
            <a:r>
              <a:rPr lang="en-US" baseline="30000" dirty="0" smtClean="0">
                <a:solidFill>
                  <a:srgbClr val="0000FF"/>
                </a:solidFill>
              </a:rPr>
              <a:t>10</a:t>
            </a:r>
            <a:r>
              <a:rPr lang="en-US" dirty="0" smtClean="0">
                <a:solidFill>
                  <a:srgbClr val="0000FF"/>
                </a:solidFill>
              </a:rPr>
              <a:t> / storage; sensitivity: 10</a:t>
            </a:r>
            <a:r>
              <a:rPr lang="en-US" baseline="30000" dirty="0" smtClean="0">
                <a:solidFill>
                  <a:srgbClr val="0000FF"/>
                </a:solidFill>
              </a:rPr>
              <a:t>-29</a:t>
            </a:r>
            <a:r>
              <a:rPr lang="en-US" i="1" dirty="0" smtClean="0">
                <a:solidFill>
                  <a:srgbClr val="0000FF"/>
                </a:solidFill>
              </a:rPr>
              <a:t>e</a:t>
            </a:r>
            <a:r>
              <a:rPr lang="en-US" sz="2000" dirty="0" smtClean="0">
                <a:solidFill>
                  <a:srgbClr val="0000FF"/>
                </a:solidFill>
                <a:latin typeface="Wingdings"/>
                <a:ea typeface="Wingdings"/>
                <a:cs typeface="Wingdings"/>
              </a:rPr>
              <a:t></a:t>
            </a:r>
            <a:r>
              <a:rPr lang="en-US" dirty="0" smtClean="0">
                <a:solidFill>
                  <a:srgbClr val="0000FF"/>
                </a:solidFill>
              </a:rPr>
              <a:t>cm</a:t>
            </a:r>
          </a:p>
          <a:p>
            <a:endParaRPr lang="en-US" dirty="0" smtClean="0">
              <a:solidFill>
                <a:srgbClr val="0000FF"/>
              </a:solidFill>
            </a:endParaRPr>
          </a:p>
          <a:p>
            <a:r>
              <a:rPr lang="en-US" dirty="0" smtClean="0">
                <a:solidFill>
                  <a:srgbClr val="0000FF"/>
                </a:solidFill>
              </a:rPr>
              <a:t>Stochastic cooling: 4x10</a:t>
            </a:r>
            <a:r>
              <a:rPr lang="en-US" baseline="30000" dirty="0" smtClean="0">
                <a:solidFill>
                  <a:srgbClr val="0000FF"/>
                </a:solidFill>
              </a:rPr>
              <a:t>10</a:t>
            </a:r>
            <a:r>
              <a:rPr lang="en-US" dirty="0" smtClean="0">
                <a:solidFill>
                  <a:srgbClr val="0000FF"/>
                </a:solidFill>
              </a:rPr>
              <a:t> / storage; sensitivity: 10</a:t>
            </a:r>
            <a:r>
              <a:rPr lang="en-US" baseline="30000" dirty="0" smtClean="0">
                <a:solidFill>
                  <a:srgbClr val="0000FF"/>
                </a:solidFill>
              </a:rPr>
              <a:t>-30</a:t>
            </a:r>
            <a:r>
              <a:rPr lang="en-US" i="1" dirty="0" smtClean="0">
                <a:solidFill>
                  <a:srgbClr val="0000FF"/>
                </a:solidFill>
              </a:rPr>
              <a:t>e</a:t>
            </a:r>
            <a:r>
              <a:rPr lang="en-US" sz="2000" dirty="0" smtClean="0">
                <a:solidFill>
                  <a:srgbClr val="0000FF"/>
                </a:solidFill>
                <a:latin typeface="Wingdings"/>
                <a:ea typeface="Wingdings"/>
                <a:cs typeface="Wingdings"/>
              </a:rPr>
              <a:t></a:t>
            </a:r>
            <a:r>
              <a:rPr lang="en-US" dirty="0" smtClean="0">
                <a:solidFill>
                  <a:srgbClr val="0000FF"/>
                </a:solidFill>
              </a:rPr>
              <a:t>cm</a:t>
            </a:r>
          </a:p>
          <a:p>
            <a:endParaRPr lang="en-US" dirty="0" smtClean="0">
              <a:solidFill>
                <a:srgbClr val="0000FF"/>
              </a:solidFill>
            </a:endParaRPr>
          </a:p>
          <a:p>
            <a:endParaRPr lang="en-US" dirty="0" smtClean="0">
              <a:solidFill>
                <a:srgbClr val="0000FF"/>
              </a:solidFill>
            </a:endParaRPr>
          </a:p>
          <a:p>
            <a:endParaRPr lang="en-US" dirty="0" smtClean="0">
              <a:solidFill>
                <a:srgbClr val="0000FF"/>
              </a:solidFill>
            </a:endParaRPr>
          </a:p>
          <a:p>
            <a:pPr>
              <a:buNone/>
            </a:pPr>
            <a:endParaRPr lang="en-US" dirty="0">
              <a:solidFill>
                <a:srgbClr val="0000F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558800"/>
          </a:xfrm>
        </p:spPr>
        <p:txBody>
          <a:bodyPr/>
          <a:lstStyle/>
          <a:p>
            <a:r>
              <a:rPr lang="en-US" dirty="0" smtClean="0"/>
              <a:t>Summary</a:t>
            </a:r>
            <a:endParaRPr lang="en-US" dirty="0"/>
          </a:p>
        </p:txBody>
      </p:sp>
      <p:sp>
        <p:nvSpPr>
          <p:cNvPr id="3" name="Content Placeholder 2"/>
          <p:cNvSpPr>
            <a:spLocks noGrp="1"/>
          </p:cNvSpPr>
          <p:nvPr>
            <p:ph idx="1"/>
          </p:nvPr>
        </p:nvSpPr>
        <p:spPr>
          <a:xfrm>
            <a:off x="0" y="952500"/>
            <a:ext cx="9144000" cy="5905500"/>
          </a:xfrm>
        </p:spPr>
        <p:txBody>
          <a:bodyPr/>
          <a:lstStyle/>
          <a:p>
            <a:r>
              <a:rPr lang="en-US" dirty="0" smtClean="0">
                <a:solidFill>
                  <a:srgbClr val="FF0000"/>
                </a:solidFill>
              </a:rPr>
              <a:t>Proton EDM: A revolution in EDM sensitivity </a:t>
            </a:r>
            <a:r>
              <a:rPr lang="en-US" dirty="0" smtClean="0">
                <a:solidFill>
                  <a:srgbClr val="FF0000"/>
                </a:solidFill>
                <a:ea typeface="ＭＳ Ｐゴシック" pitchFamily="34" charset="-128"/>
                <a:sym typeface="Symbol" pitchFamily="18" charset="2"/>
              </a:rPr>
              <a:t>10</a:t>
            </a:r>
            <a:r>
              <a:rPr lang="en-US" baseline="30000" dirty="0" smtClean="0">
                <a:solidFill>
                  <a:srgbClr val="FF0000"/>
                </a:solidFill>
                <a:ea typeface="ＭＳ Ｐゴシック" pitchFamily="34" charset="-128"/>
                <a:sym typeface="Symbol" pitchFamily="18" charset="2"/>
              </a:rPr>
              <a:t>-29</a:t>
            </a:r>
            <a:r>
              <a:rPr lang="en-US" i="1" dirty="0" smtClean="0">
                <a:solidFill>
                  <a:srgbClr val="FF0000"/>
                </a:solidFill>
                <a:ea typeface="ＭＳ Ｐゴシック" pitchFamily="34" charset="-128"/>
                <a:sym typeface="Symbol" pitchFamily="18" charset="2"/>
              </a:rPr>
              <a:t>e</a:t>
            </a:r>
            <a:r>
              <a:rPr lang="en-US" sz="1800" dirty="0" smtClean="0">
                <a:solidFill>
                  <a:srgbClr val="FF0000"/>
                </a:solidFill>
                <a:latin typeface="Wingdings"/>
                <a:ea typeface="Wingdings"/>
                <a:cs typeface="Wingdings"/>
                <a:sym typeface="Symbol" pitchFamily="18" charset="2"/>
              </a:rPr>
              <a:t></a:t>
            </a:r>
            <a:r>
              <a:rPr lang="en-US" dirty="0" smtClean="0">
                <a:solidFill>
                  <a:srgbClr val="FF0000"/>
                </a:solidFill>
                <a:ea typeface="ＭＳ Ｐゴシック" pitchFamily="34" charset="-128"/>
                <a:sym typeface="Symbol" pitchFamily="18" charset="2"/>
              </a:rPr>
              <a:t>cm</a:t>
            </a:r>
            <a:r>
              <a:rPr lang="en-US" dirty="0" smtClean="0">
                <a:solidFill>
                  <a:srgbClr val="FF0000"/>
                </a:solidFill>
                <a:ea typeface="ＭＳ Ｐゴシック" pitchFamily="34" charset="-128"/>
                <a:sym typeface="Wingdings"/>
              </a:rPr>
              <a:t></a:t>
            </a:r>
            <a:r>
              <a:rPr lang="en-US" dirty="0" smtClean="0">
                <a:solidFill>
                  <a:srgbClr val="FF0000"/>
                </a:solidFill>
                <a:ea typeface="ＭＳ Ｐゴシック" pitchFamily="34" charset="-128"/>
                <a:sym typeface="Symbol" pitchFamily="18" charset="2"/>
              </a:rPr>
              <a:t>10</a:t>
            </a:r>
            <a:r>
              <a:rPr lang="en-US" baseline="30000" dirty="0" smtClean="0">
                <a:solidFill>
                  <a:srgbClr val="FF0000"/>
                </a:solidFill>
                <a:ea typeface="ＭＳ Ｐゴシック" pitchFamily="34" charset="-128"/>
                <a:sym typeface="Symbol" pitchFamily="18" charset="2"/>
              </a:rPr>
              <a:t>-30</a:t>
            </a:r>
            <a:r>
              <a:rPr lang="en-US" i="1" dirty="0" smtClean="0">
                <a:solidFill>
                  <a:srgbClr val="FF0000"/>
                </a:solidFill>
                <a:ea typeface="ＭＳ Ｐゴシック" pitchFamily="34" charset="-128"/>
                <a:sym typeface="Symbol" pitchFamily="18" charset="2"/>
              </a:rPr>
              <a:t>e</a:t>
            </a:r>
            <a:r>
              <a:rPr lang="en-US" sz="1800" dirty="0" smtClean="0">
                <a:solidFill>
                  <a:srgbClr val="FF0000"/>
                </a:solidFill>
                <a:latin typeface="Wingdings"/>
                <a:ea typeface="Wingdings"/>
                <a:cs typeface="Wingdings"/>
                <a:sym typeface="Symbol" pitchFamily="18" charset="2"/>
              </a:rPr>
              <a:t></a:t>
            </a:r>
            <a:r>
              <a:rPr lang="en-US" dirty="0" smtClean="0">
                <a:solidFill>
                  <a:srgbClr val="FF0000"/>
                </a:solidFill>
                <a:ea typeface="ＭＳ Ｐゴシック" pitchFamily="34" charset="-128"/>
                <a:sym typeface="Symbol" pitchFamily="18" charset="2"/>
              </a:rPr>
              <a:t>cm</a:t>
            </a:r>
            <a:r>
              <a:rPr lang="en-US" dirty="0" smtClean="0">
                <a:solidFill>
                  <a:srgbClr val="FF0000"/>
                </a:solidFill>
              </a:rPr>
              <a:t>, different systematics from </a:t>
            </a:r>
            <a:r>
              <a:rPr lang="en-US" dirty="0" err="1" smtClean="0">
                <a:solidFill>
                  <a:srgbClr val="FF0000"/>
                </a:solidFill>
              </a:rPr>
              <a:t>nEDM</a:t>
            </a:r>
            <a:endParaRPr lang="en-US" dirty="0" smtClean="0">
              <a:solidFill>
                <a:srgbClr val="FF0000"/>
              </a:solidFill>
            </a:endParaRPr>
          </a:p>
          <a:p>
            <a:endParaRPr lang="en-US" dirty="0" smtClean="0">
              <a:solidFill>
                <a:srgbClr val="FF0000"/>
              </a:solidFill>
            </a:endParaRPr>
          </a:p>
          <a:p>
            <a:pPr>
              <a:buFont typeface="Wingdings" charset="2"/>
              <a:buChar char="ü"/>
            </a:pPr>
            <a:r>
              <a:rPr lang="en-US" dirty="0" smtClean="0">
                <a:solidFill>
                  <a:srgbClr val="FF0000"/>
                </a:solidFill>
              </a:rPr>
              <a:t>Two major technical reviews at BNL: Dec 2009, March 2011</a:t>
            </a:r>
          </a:p>
          <a:p>
            <a:pPr>
              <a:buFont typeface="Wingdings" charset="2"/>
              <a:buChar char="ü"/>
            </a:pPr>
            <a:endParaRPr lang="en-US" dirty="0" smtClean="0">
              <a:solidFill>
                <a:srgbClr val="FF0000"/>
              </a:solidFill>
            </a:endParaRPr>
          </a:p>
          <a:p>
            <a:pPr>
              <a:buFont typeface="Wingdings" charset="2"/>
              <a:buChar char="ü"/>
            </a:pPr>
            <a:r>
              <a:rPr lang="en-US" dirty="0" smtClean="0">
                <a:solidFill>
                  <a:srgbClr val="FF0000"/>
                </a:solidFill>
              </a:rPr>
              <a:t>Mini, conceptual review, at FNAL by the local accelerator group: March 2012 (“we love it”; “it is time to develop the proposal for FNAL”) </a:t>
            </a:r>
          </a:p>
          <a:p>
            <a:endParaRPr lang="en-US"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625600"/>
          </a:xfrm>
        </p:spPr>
        <p:txBody>
          <a:bodyPr/>
          <a:lstStyle/>
          <a:p>
            <a:r>
              <a:rPr lang="en-US" dirty="0" smtClean="0">
                <a:ea typeface="ＭＳ Ｐゴシック" charset="-128"/>
              </a:rPr>
              <a:t>Total cost: exp + ring + beamline for two different ring locations @ BNL</a:t>
            </a:r>
          </a:p>
        </p:txBody>
      </p:sp>
      <p:graphicFrame>
        <p:nvGraphicFramePr>
          <p:cNvPr id="4" name="Content Placeholder 3"/>
          <p:cNvGraphicFramePr>
            <a:graphicFrameLocks noGrp="1"/>
          </p:cNvGraphicFramePr>
          <p:nvPr>
            <p:ph idx="1"/>
          </p:nvPr>
        </p:nvGraphicFramePr>
        <p:xfrm>
          <a:off x="114300" y="2011363"/>
          <a:ext cx="8851900" cy="1554480"/>
        </p:xfrm>
        <a:graphic>
          <a:graphicData uri="http://schemas.openxmlformats.org/drawingml/2006/table">
            <a:tbl>
              <a:tblPr/>
              <a:tblGrid>
                <a:gridCol w="2212975"/>
                <a:gridCol w="2212975"/>
                <a:gridCol w="2527300"/>
                <a:gridCol w="1898650"/>
              </a:tblGrid>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Experiment w/ </a:t>
                      </a:r>
                      <a:r>
                        <a:rPr kumimoji="0" lang="en-US" sz="1800" b="1" i="0" u="none" strike="noStrike" cap="none" normalizeH="0" baseline="0" dirty="0" err="1" smtClean="0">
                          <a:ln>
                            <a:noFill/>
                          </a:ln>
                          <a:solidFill>
                            <a:srgbClr val="FFFFFF"/>
                          </a:solidFill>
                          <a:effectLst/>
                          <a:latin typeface="Arial" charset="0"/>
                          <a:ea typeface="ＭＳ Ｐゴシック" charset="-128"/>
                        </a:rPr>
                        <a:t>indirects</a:t>
                      </a:r>
                      <a:endParaRPr kumimoji="0" lang="en-US" sz="1800" b="1" i="0" u="none" strike="noStrike" cap="none" normalizeH="0" baseline="0" dirty="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Conventional plus beamline w/ </a:t>
                      </a:r>
                      <a:r>
                        <a:rPr kumimoji="0" lang="en-US" sz="1800" b="1" i="0" u="none" strike="noStrike" cap="none" normalizeH="0" baseline="0" dirty="0" err="1" smtClean="0">
                          <a:ln>
                            <a:noFill/>
                          </a:ln>
                          <a:solidFill>
                            <a:srgbClr val="FFFFFF"/>
                          </a:solidFill>
                          <a:effectLst/>
                          <a:latin typeface="Arial" charset="0"/>
                          <a:ea typeface="ＭＳ Ｐゴシック" charset="-128"/>
                        </a:rPr>
                        <a:t>indirects</a:t>
                      </a:r>
                      <a:endParaRPr kumimoji="0" lang="en-US" sz="1800" b="1" i="0" u="none" strike="noStrike" cap="none" normalizeH="0" baseline="0" dirty="0" smtClean="0">
                        <a:ln>
                          <a:noFill/>
                        </a:ln>
                        <a:solidFill>
                          <a:srgbClr val="FFFFFF"/>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ea typeface="ＭＳ Ｐゴシック" charset="-128"/>
                        </a:rPr>
                        <a:t>pEDM at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$25.6M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$20M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$45.6M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ea typeface="ＭＳ Ｐゴシック" charset="-128"/>
                        </a:rPr>
                        <a:t>pEDM at SEB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$25.6M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$14M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ea typeface="ＭＳ Ｐゴシック" charset="-128"/>
                        </a:rPr>
                        <a:t>$39.6M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r>
            </a:tbl>
          </a:graphicData>
        </a:graphic>
      </p:graphicFrame>
      <p:graphicFrame>
        <p:nvGraphicFramePr>
          <p:cNvPr id="5" name="Content Placeholder 3"/>
          <p:cNvGraphicFramePr>
            <a:graphicFrameLocks/>
          </p:cNvGraphicFramePr>
          <p:nvPr/>
        </p:nvGraphicFramePr>
        <p:xfrm>
          <a:off x="114300" y="4249738"/>
          <a:ext cx="8851900" cy="1554480"/>
        </p:xfrm>
        <a:graphic>
          <a:graphicData uri="http://schemas.openxmlformats.org/drawingml/2006/table">
            <a:tbl>
              <a:tblPr/>
              <a:tblGrid>
                <a:gridCol w="2212975"/>
                <a:gridCol w="2212975"/>
                <a:gridCol w="2555875"/>
                <a:gridCol w="1870075"/>
              </a:tblGrid>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Experiment w/ 55% contingency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Conv. &amp; Beamline w/ contingency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ea typeface="ＭＳ Ｐゴシック" charset="-128"/>
                        </a:rPr>
                        <a:t>pEDM at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$39.5M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$29.2M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66"/>
                          </a:solidFill>
                          <a:effectLst/>
                          <a:latin typeface="Arial" charset="0"/>
                          <a:ea typeface="ＭＳ Ｐゴシック" charset="-128"/>
                        </a:rPr>
                        <a:t>$68.7M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3EC"/>
                    </a:solidFill>
                  </a:tcPr>
                </a:tc>
              </a:tr>
              <a:tr h="422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3366"/>
                          </a:solidFill>
                          <a:effectLst/>
                          <a:latin typeface="Arial" charset="0"/>
                          <a:ea typeface="ＭＳ Ｐゴシック" charset="-128"/>
                        </a:rPr>
                        <a:t>pEDM at SEB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$39.5M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66"/>
                          </a:solidFill>
                          <a:effectLst/>
                          <a:latin typeface="Arial" charset="0"/>
                          <a:ea typeface="ＭＳ Ｐゴシック" charset="-128"/>
                        </a:rPr>
                        <a:t>$22.6M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66"/>
                          </a:solidFill>
                          <a:effectLst/>
                          <a:latin typeface="Arial" charset="0"/>
                          <a:ea typeface="ＭＳ Ｐゴシック" charset="-128"/>
                        </a:rPr>
                        <a:t>$62.1M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AF6"/>
                    </a:solidFill>
                  </a:tcPr>
                </a:tc>
              </a:tr>
            </a:tbl>
          </a:graphicData>
        </a:graphic>
      </p:graphicFrame>
      <p:grpSp>
        <p:nvGrpSpPr>
          <p:cNvPr id="2" name="Group 9"/>
          <p:cNvGrpSpPr/>
          <p:nvPr/>
        </p:nvGrpSpPr>
        <p:grpSpPr>
          <a:xfrm>
            <a:off x="2184400" y="4851400"/>
            <a:ext cx="1587500" cy="1807865"/>
            <a:chOff x="2184400" y="4851400"/>
            <a:chExt cx="1587500" cy="1807865"/>
          </a:xfrm>
        </p:grpSpPr>
        <p:sp>
          <p:nvSpPr>
            <p:cNvPr id="6" name="Oval 5"/>
            <p:cNvSpPr/>
            <p:nvPr/>
          </p:nvSpPr>
          <p:spPr>
            <a:xfrm>
              <a:off x="2260600" y="4851400"/>
              <a:ext cx="1511300" cy="1130300"/>
            </a:xfrm>
            <a:prstGeom prst="ellipse">
              <a:avLst/>
            </a:prstGeom>
            <a:noFill/>
            <a:ln w="38100" cap="flat" cmpd="sng" algn="ctr">
              <a:solidFill>
                <a:srgbClr val="FF07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84400" y="6197600"/>
              <a:ext cx="1467319" cy="461665"/>
            </a:xfrm>
            <a:prstGeom prst="rect">
              <a:avLst/>
            </a:prstGeom>
            <a:noFill/>
          </p:spPr>
          <p:txBody>
            <a:bodyPr wrap="none" rtlCol="0">
              <a:spAutoFit/>
            </a:bodyPr>
            <a:lstStyle/>
            <a:p>
              <a:r>
                <a:rPr lang="en-US" sz="2400" dirty="0" smtClean="0">
                  <a:solidFill>
                    <a:srgbClr val="FF0728"/>
                  </a:solidFill>
                </a:rPr>
                <a:t>EDM ring</a:t>
              </a:r>
              <a:endParaRPr lang="en-US" sz="2400" dirty="0">
                <a:solidFill>
                  <a:srgbClr val="FF0728"/>
                </a:solidFill>
              </a:endParaRPr>
            </a:p>
          </p:txBody>
        </p:sp>
      </p:grpSp>
      <p:grpSp>
        <p:nvGrpSpPr>
          <p:cNvPr id="3" name="Group 10"/>
          <p:cNvGrpSpPr/>
          <p:nvPr/>
        </p:nvGrpSpPr>
        <p:grpSpPr>
          <a:xfrm>
            <a:off x="6248400" y="4762500"/>
            <a:ext cx="2485626" cy="1986697"/>
            <a:chOff x="6248400" y="4762500"/>
            <a:chExt cx="2485626" cy="1986697"/>
          </a:xfrm>
        </p:grpSpPr>
        <p:sp>
          <p:nvSpPr>
            <p:cNvPr id="7" name="Oval 6"/>
            <p:cNvSpPr/>
            <p:nvPr/>
          </p:nvSpPr>
          <p:spPr>
            <a:xfrm>
              <a:off x="6959600" y="4762500"/>
              <a:ext cx="1511300" cy="1130300"/>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48400" y="5918200"/>
              <a:ext cx="2485626" cy="830997"/>
            </a:xfrm>
            <a:prstGeom prst="rect">
              <a:avLst/>
            </a:prstGeom>
            <a:noFill/>
          </p:spPr>
          <p:txBody>
            <a:bodyPr wrap="none" rtlCol="0">
              <a:spAutoFit/>
            </a:bodyPr>
            <a:lstStyle/>
            <a:p>
              <a:r>
                <a:rPr lang="en-US" sz="2400" dirty="0" smtClean="0">
                  <a:solidFill>
                    <a:srgbClr val="008000"/>
                  </a:solidFill>
                </a:rPr>
                <a:t>EDM </a:t>
              </a:r>
              <a:r>
                <a:rPr lang="en-US" sz="2400" dirty="0" err="1" smtClean="0">
                  <a:solidFill>
                    <a:srgbClr val="008000"/>
                  </a:solidFill>
                </a:rPr>
                <a:t>ring+tunnel</a:t>
              </a:r>
              <a:endParaRPr lang="en-US" sz="2400" dirty="0" smtClean="0">
                <a:solidFill>
                  <a:srgbClr val="008000"/>
                </a:solidFill>
              </a:endParaRPr>
            </a:p>
            <a:p>
              <a:r>
                <a:rPr lang="en-US" sz="2400" dirty="0" smtClean="0">
                  <a:solidFill>
                    <a:srgbClr val="008000"/>
                  </a:solidFill>
                </a:rPr>
                <a:t>and beam line</a:t>
              </a:r>
              <a:endParaRPr lang="en-US" sz="2400" dirty="0">
                <a:solidFill>
                  <a:srgbClr val="008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1754" y="-508000"/>
            <a:ext cx="9671310" cy="9080500"/>
          </a:xfrm>
          <a:prstGeom prst="rect">
            <a:avLst/>
          </a:prstGeom>
        </p:spPr>
      </p:pic>
      <p:sp>
        <p:nvSpPr>
          <p:cNvPr id="5" name="TextBox 4"/>
          <p:cNvSpPr txBox="1"/>
          <p:nvPr/>
        </p:nvSpPr>
        <p:spPr>
          <a:xfrm>
            <a:off x="-800100" y="1917700"/>
            <a:ext cx="1159617" cy="369332"/>
          </a:xfrm>
          <a:prstGeom prst="rect">
            <a:avLst/>
          </a:prstGeom>
          <a:noFill/>
        </p:spPr>
        <p:txBody>
          <a:bodyPr wrap="none" rtlCol="0">
            <a:spAutoFit/>
          </a:bodyPr>
          <a:lstStyle/>
          <a:p>
            <a:r>
              <a:rPr lang="en-US" dirty="0" smtClean="0"/>
              <a:t>D. Kawall</a:t>
            </a:r>
            <a:endParaRPr lang="en-US" dirty="0"/>
          </a:p>
        </p:txBody>
      </p:sp>
      <p:grpSp>
        <p:nvGrpSpPr>
          <p:cNvPr id="13" name="Group 12"/>
          <p:cNvGrpSpPr/>
          <p:nvPr/>
        </p:nvGrpSpPr>
        <p:grpSpPr>
          <a:xfrm>
            <a:off x="-863600" y="0"/>
            <a:ext cx="4623594" cy="6566694"/>
            <a:chOff x="-863600" y="0"/>
            <a:chExt cx="4623594" cy="6566694"/>
          </a:xfrm>
        </p:grpSpPr>
        <p:cxnSp>
          <p:nvCxnSpPr>
            <p:cNvPr id="7" name="Straight Connector 6"/>
            <p:cNvCxnSpPr/>
            <p:nvPr/>
          </p:nvCxnSpPr>
          <p:spPr>
            <a:xfrm rot="5400000" flipH="1" flipV="1">
              <a:off x="120650" y="3282950"/>
              <a:ext cx="6565900" cy="1588"/>
            </a:xfrm>
            <a:prstGeom prst="line">
              <a:avLst/>
            </a:prstGeom>
            <a:ln>
              <a:solidFill>
                <a:srgbClr val="FF33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476250" y="3282156"/>
              <a:ext cx="6565900" cy="1588"/>
            </a:xfrm>
            <a:prstGeom prst="line">
              <a:avLst/>
            </a:prstGeom>
            <a:ln>
              <a:solidFill>
                <a:srgbClr val="FF3300"/>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63600" y="3708400"/>
              <a:ext cx="1852904" cy="646331"/>
            </a:xfrm>
            <a:prstGeom prst="rect">
              <a:avLst/>
            </a:prstGeom>
            <a:noFill/>
          </p:spPr>
          <p:txBody>
            <a:bodyPr wrap="none" rtlCol="0">
              <a:spAutoFit/>
            </a:bodyPr>
            <a:lstStyle/>
            <a:p>
              <a:r>
                <a:rPr lang="en-US" dirty="0" smtClean="0">
                  <a:solidFill>
                    <a:srgbClr val="FF3300"/>
                  </a:solidFill>
                </a:rPr>
                <a:t>Modulation</a:t>
              </a:r>
            </a:p>
            <a:p>
              <a:r>
                <a:rPr lang="en-US" dirty="0" smtClean="0">
                  <a:solidFill>
                    <a:srgbClr val="FF3300"/>
                  </a:solidFill>
                </a:rPr>
                <a:t>frequency range</a:t>
              </a:r>
              <a:endParaRPr lang="en-US" dirty="0">
                <a:solidFill>
                  <a:srgbClr val="FF3300"/>
                </a:solidFill>
              </a:endParaRPr>
            </a:p>
          </p:txBody>
        </p:sp>
        <p:cxnSp>
          <p:nvCxnSpPr>
            <p:cNvPr id="11" name="Straight Arrow Connector 10"/>
            <p:cNvCxnSpPr/>
            <p:nvPr/>
          </p:nvCxnSpPr>
          <p:spPr>
            <a:xfrm flipV="1">
              <a:off x="444500" y="1892300"/>
              <a:ext cx="3136900" cy="2019300"/>
            </a:xfrm>
            <a:prstGeom prst="straightConnector1">
              <a:avLst/>
            </a:prstGeom>
            <a:ln>
              <a:solidFill>
                <a:srgbClr val="FF3300"/>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p:nvPicPr>
        <p:blipFill>
          <a:blip r:embed="rId3"/>
          <a:stretch>
            <a:fillRect/>
          </a:stretch>
        </p:blipFill>
        <p:spPr>
          <a:xfrm>
            <a:off x="-946150" y="5569060"/>
            <a:ext cx="9645650" cy="691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9144000" cy="1346200"/>
          </a:xfrm>
        </p:spPr>
        <p:txBody>
          <a:bodyPr/>
          <a:lstStyle/>
          <a:p>
            <a:r>
              <a:rPr lang="en-US" dirty="0" smtClean="0">
                <a:solidFill>
                  <a:srgbClr val="FF0000"/>
                </a:solidFill>
              </a:rPr>
              <a:t>2. Polarimeter Development</a:t>
            </a:r>
            <a:endParaRPr lang="en-US" sz="2800" dirty="0" smtClean="0">
              <a:solidFill>
                <a:srgbClr val="FF0000"/>
              </a:solidFill>
            </a:endParaRPr>
          </a:p>
        </p:txBody>
      </p:sp>
      <p:sp>
        <p:nvSpPr>
          <p:cNvPr id="94211" name="Content Placeholder 2"/>
          <p:cNvSpPr>
            <a:spLocks noGrp="1"/>
          </p:cNvSpPr>
          <p:nvPr>
            <p:ph idx="1"/>
          </p:nvPr>
        </p:nvSpPr>
        <p:spPr>
          <a:xfrm>
            <a:off x="0" y="1384300"/>
            <a:ext cx="9144000" cy="5473700"/>
          </a:xfrm>
        </p:spPr>
        <p:txBody>
          <a:bodyPr/>
          <a:lstStyle/>
          <a:p>
            <a:pPr marL="514350" indent="-514350">
              <a:buClr>
                <a:srgbClr val="FF3300"/>
              </a:buClr>
            </a:pPr>
            <a:r>
              <a:rPr lang="en-US" dirty="0" smtClean="0">
                <a:solidFill>
                  <a:srgbClr val="FF0000"/>
                </a:solidFill>
              </a:rPr>
              <a:t>Polarimeter tests with runs at COSY (Jülich/Germany) demonstrated &lt; 1ppm level systematic errors: N. </a:t>
            </a:r>
            <a:r>
              <a:rPr lang="en-US" dirty="0" err="1" smtClean="0">
                <a:solidFill>
                  <a:srgbClr val="FF0000"/>
                </a:solidFill>
              </a:rPr>
              <a:t>Brantjes</a:t>
            </a:r>
            <a:r>
              <a:rPr lang="en-US" dirty="0" smtClean="0">
                <a:solidFill>
                  <a:srgbClr val="FF0000"/>
                </a:solidFill>
              </a:rPr>
              <a:t> et al., NIM A </a:t>
            </a:r>
            <a:r>
              <a:rPr lang="en-US" b="1" dirty="0" smtClean="0">
                <a:solidFill>
                  <a:srgbClr val="FF0000"/>
                </a:solidFill>
              </a:rPr>
              <a:t>664</a:t>
            </a:r>
            <a:r>
              <a:rPr lang="en-US" dirty="0" smtClean="0">
                <a:solidFill>
                  <a:srgbClr val="FF0000"/>
                </a:solidFill>
              </a:rPr>
              <a:t>, 49, (2012)</a:t>
            </a:r>
          </a:p>
          <a:p>
            <a:pPr marL="514350" indent="-514350"/>
            <a:endParaRPr lang="en-US" dirty="0" smtClean="0">
              <a:solidFill>
                <a:schemeClr val="tx2">
                  <a:lumMod val="60000"/>
                  <a:lumOff val="40000"/>
                </a:schemeClr>
              </a:solidFill>
            </a:endParaRPr>
          </a:p>
          <a:p>
            <a:pPr marL="514350" indent="-514350"/>
            <a:r>
              <a:rPr lang="en-US" dirty="0" smtClean="0">
                <a:solidFill>
                  <a:schemeClr val="tx2">
                    <a:lumMod val="60000"/>
                    <a:lumOff val="40000"/>
                  </a:schemeClr>
                </a:solidFill>
              </a:rPr>
              <a:t>Technologies under investigation:</a:t>
            </a:r>
          </a:p>
          <a:p>
            <a:pPr marL="514350" indent="-514350">
              <a:buFontTx/>
              <a:buAutoNum type="arabicPeriod"/>
            </a:pPr>
            <a:r>
              <a:rPr lang="en-US" dirty="0" smtClean="0">
                <a:solidFill>
                  <a:schemeClr val="tx2">
                    <a:lumMod val="60000"/>
                    <a:lumOff val="40000"/>
                  </a:schemeClr>
                </a:solidFill>
              </a:rPr>
              <a:t>Micro-Megas/Greece: high rate, pointing capabilities, part of R&amp;D for ATLAS upgrade </a:t>
            </a:r>
          </a:p>
          <a:p>
            <a:pPr marL="514350" indent="-514350">
              <a:buFontTx/>
              <a:buAutoNum type="arabicPeriod"/>
            </a:pPr>
            <a:r>
              <a:rPr lang="en-US" dirty="0" smtClean="0">
                <a:solidFill>
                  <a:schemeClr val="tx2">
                    <a:lumMod val="60000"/>
                    <a:lumOff val="40000"/>
                  </a:schemeClr>
                </a:solidFill>
              </a:rPr>
              <a:t>MRPC/Italy: high energy resolution, high rate capability, part of ALICE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Title 1"/>
          <p:cNvSpPr>
            <a:spLocks noGrp="1"/>
          </p:cNvSpPr>
          <p:nvPr>
            <p:ph type="title"/>
          </p:nvPr>
        </p:nvSpPr>
        <p:spPr>
          <a:xfrm>
            <a:off x="0" y="0"/>
            <a:ext cx="9144000" cy="812800"/>
          </a:xfrm>
        </p:spPr>
        <p:txBody>
          <a:bodyPr/>
          <a:lstStyle/>
          <a:p>
            <a:r>
              <a:rPr lang="en-US" sz="4000" u="sng" dirty="0" smtClean="0">
                <a:solidFill>
                  <a:srgbClr val="FF0000"/>
                </a:solidFill>
              </a:rPr>
              <a:t>3. Spin Coherence Time: need &gt;10</a:t>
            </a:r>
            <a:r>
              <a:rPr lang="en-US" sz="4000" u="sng" baseline="30000" dirty="0" smtClean="0">
                <a:solidFill>
                  <a:srgbClr val="FF0000"/>
                </a:solidFill>
              </a:rPr>
              <a:t>2</a:t>
            </a:r>
            <a:r>
              <a:rPr lang="en-US" sz="4000" u="sng" dirty="0" smtClean="0">
                <a:solidFill>
                  <a:srgbClr val="FF0000"/>
                </a:solidFill>
              </a:rPr>
              <a:t> s</a:t>
            </a:r>
          </a:p>
        </p:txBody>
      </p:sp>
      <p:sp>
        <p:nvSpPr>
          <p:cNvPr id="68612" name="Content Placeholder 2"/>
          <p:cNvSpPr>
            <a:spLocks noGrp="1"/>
          </p:cNvSpPr>
          <p:nvPr>
            <p:ph idx="1"/>
          </p:nvPr>
        </p:nvSpPr>
        <p:spPr>
          <a:xfrm>
            <a:off x="0" y="812800"/>
            <a:ext cx="8724900" cy="2825750"/>
          </a:xfrm>
        </p:spPr>
        <p:txBody>
          <a:bodyPr/>
          <a:lstStyle/>
          <a:p>
            <a:r>
              <a:rPr lang="en-US" dirty="0" smtClean="0">
                <a:solidFill>
                  <a:srgbClr val="000099"/>
                </a:solidFill>
              </a:rPr>
              <a:t>Not all particles have same deviation from magic momentum, or same horizontal and vertical divergence (all second order effects)</a:t>
            </a:r>
          </a:p>
          <a:p>
            <a:endParaRPr lang="en-US" dirty="0" smtClean="0">
              <a:solidFill>
                <a:srgbClr val="000099"/>
              </a:solidFill>
            </a:endParaRPr>
          </a:p>
          <a:p>
            <a:r>
              <a:rPr lang="en-US" dirty="0" smtClean="0">
                <a:solidFill>
                  <a:srgbClr val="000099"/>
                </a:solidFill>
              </a:rPr>
              <a:t>They cause a spread in the g-2 frequencies:</a:t>
            </a:r>
          </a:p>
        </p:txBody>
      </p:sp>
      <p:sp>
        <p:nvSpPr>
          <p:cNvPr id="57349" name="Content Placeholder 2"/>
          <p:cNvSpPr txBox="1">
            <a:spLocks/>
          </p:cNvSpPr>
          <p:nvPr/>
        </p:nvSpPr>
        <p:spPr bwMode="auto">
          <a:xfrm>
            <a:off x="0" y="4902200"/>
            <a:ext cx="9144000" cy="1955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solidFill>
                  <a:srgbClr val="000099"/>
                </a:solidFill>
              </a:rPr>
              <a:t>Present design parameters allow for 10</a:t>
            </a:r>
            <a:r>
              <a:rPr lang="en-US" sz="3200" baseline="30000" dirty="0" smtClean="0">
                <a:solidFill>
                  <a:srgbClr val="000099"/>
                </a:solidFill>
              </a:rPr>
              <a:t>3</a:t>
            </a:r>
            <a:r>
              <a:rPr lang="en-US" sz="3200" dirty="0" smtClean="0">
                <a:solidFill>
                  <a:srgbClr val="000099"/>
                </a:solidFill>
              </a:rPr>
              <a:t> </a:t>
            </a:r>
            <a:r>
              <a:rPr lang="en-US" sz="3200" dirty="0" err="1" smtClean="0">
                <a:solidFill>
                  <a:srgbClr val="000099"/>
                </a:solidFill>
              </a:rPr>
              <a:t>s</a:t>
            </a:r>
            <a:r>
              <a:rPr lang="en-US" sz="3200" dirty="0" smtClean="0">
                <a:solidFill>
                  <a:srgbClr val="000099"/>
                </a:solidFill>
              </a:rPr>
              <a:t> store </a:t>
            </a:r>
            <a:r>
              <a:rPr lang="en-US" sz="3200" dirty="0" smtClean="0">
                <a:solidFill>
                  <a:schemeClr val="accent2">
                    <a:lumMod val="50000"/>
                  </a:schemeClr>
                </a:solidFill>
              </a:rPr>
              <a:t>Cooling/mixing </a:t>
            </a:r>
            <a:r>
              <a:rPr lang="en-US" sz="3200" dirty="0">
                <a:solidFill>
                  <a:schemeClr val="accent2">
                    <a:lumMod val="50000"/>
                  </a:schemeClr>
                </a:solidFill>
              </a:rPr>
              <a:t>during storage</a:t>
            </a:r>
            <a:r>
              <a:rPr lang="en-US" sz="3200" dirty="0" smtClean="0">
                <a:solidFill>
                  <a:schemeClr val="accent2">
                    <a:lumMod val="50000"/>
                  </a:schemeClr>
                </a:solidFill>
              </a:rPr>
              <a:t> could prolong SCT (upgrade option?)</a:t>
            </a:r>
            <a:r>
              <a:rPr lang="en-US" sz="3200" dirty="0">
                <a:solidFill>
                  <a:schemeClr val="accent2">
                    <a:lumMod val="50000"/>
                  </a:schemeClr>
                </a:solidFill>
              </a:rPr>
              <a:t>.</a:t>
            </a:r>
          </a:p>
        </p:txBody>
      </p:sp>
      <p:graphicFrame>
        <p:nvGraphicFramePr>
          <p:cNvPr id="1027" name="Object 3"/>
          <p:cNvGraphicFramePr>
            <a:graphicFrameLocks noChangeAspect="1"/>
          </p:cNvGraphicFramePr>
          <p:nvPr/>
        </p:nvGraphicFramePr>
        <p:xfrm>
          <a:off x="1917700" y="3511550"/>
          <a:ext cx="4916488" cy="1377950"/>
        </p:xfrm>
        <a:graphic>
          <a:graphicData uri="http://schemas.openxmlformats.org/presentationml/2006/ole">
            <p:oleObj spid="_x0000_s1252354" name="Equation" r:id="rId4" imgW="1676160" imgH="469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ctrTitle"/>
          </p:nvPr>
        </p:nvSpPr>
        <p:spPr>
          <a:xfrm>
            <a:off x="148729" y="160186"/>
            <a:ext cx="8809360" cy="1887917"/>
          </a:xfrm>
        </p:spPr>
        <p:txBody>
          <a:bodyPr/>
          <a:lstStyle/>
          <a:p>
            <a:r>
              <a:rPr lang="en-US" dirty="0">
                <a:solidFill>
                  <a:srgbClr val="CC3300"/>
                </a:solidFill>
                <a:ea typeface="ＭＳ Ｐゴシック" charset="-128"/>
                <a:cs typeface="ＭＳ Ｐゴシック" charset="-128"/>
              </a:rPr>
              <a:t>Spin is the only vector defining a </a:t>
            </a:r>
            <a:r>
              <a:rPr lang="en-US" dirty="0" smtClean="0">
                <a:solidFill>
                  <a:srgbClr val="CC3300"/>
                </a:solidFill>
                <a:ea typeface="ＭＳ Ｐゴシック" charset="-128"/>
                <a:cs typeface="ＭＳ Ｐゴシック" charset="-128"/>
              </a:rPr>
              <a:t>direction of a “fundamental” particle with spin</a:t>
            </a:r>
            <a:endParaRPr lang="en-US" dirty="0">
              <a:solidFill>
                <a:srgbClr val="CC3300"/>
              </a:solidFill>
              <a:ea typeface="ＭＳ Ｐゴシック" charset="-128"/>
              <a:cs typeface="ＭＳ Ｐゴシック" charset="-128"/>
            </a:endParaRPr>
          </a:p>
        </p:txBody>
      </p:sp>
      <p:grpSp>
        <p:nvGrpSpPr>
          <p:cNvPr id="2" name="Group 3"/>
          <p:cNvGrpSpPr>
            <a:grpSpLocks/>
          </p:cNvGrpSpPr>
          <p:nvPr/>
        </p:nvGrpSpPr>
        <p:grpSpPr bwMode="auto">
          <a:xfrm>
            <a:off x="1889125" y="2228850"/>
            <a:ext cx="1247775" cy="1933575"/>
            <a:chOff x="1190" y="748"/>
            <a:chExt cx="786" cy="1218"/>
          </a:xfrm>
        </p:grpSpPr>
        <p:sp>
          <p:nvSpPr>
            <p:cNvPr id="21528" name="Line 4"/>
            <p:cNvSpPr>
              <a:spLocks noChangeShapeType="1"/>
            </p:cNvSpPr>
            <p:nvPr/>
          </p:nvSpPr>
          <p:spPr bwMode="auto">
            <a:xfrm flipV="1">
              <a:off x="1589" y="748"/>
              <a:ext cx="0" cy="121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1529" name="Oval 5"/>
            <p:cNvSpPr>
              <a:spLocks noChangeArrowheads="1"/>
            </p:cNvSpPr>
            <p:nvPr/>
          </p:nvSpPr>
          <p:spPr bwMode="auto">
            <a:xfrm>
              <a:off x="1190" y="990"/>
              <a:ext cx="786" cy="794"/>
            </a:xfrm>
            <a:prstGeom prst="ellipse">
              <a:avLst/>
            </a:prstGeom>
            <a:solidFill>
              <a:srgbClr val="CC3300"/>
            </a:solidFill>
            <a:ln w="9525">
              <a:solidFill>
                <a:schemeClr val="tx1"/>
              </a:solidFill>
              <a:round/>
              <a:headEnd/>
              <a:tailEnd/>
            </a:ln>
          </p:spPr>
          <p:txBody>
            <a:bodyPr wrap="none" anchor="ctr">
              <a:prstTxWarp prst="textNoShape">
                <a:avLst/>
              </a:prstTxWarp>
            </a:bodyPr>
            <a:lstStyle/>
            <a:p>
              <a:endParaRPr lang="en-US"/>
            </a:p>
          </p:txBody>
        </p:sp>
        <p:sp>
          <p:nvSpPr>
            <p:cNvPr id="21530" name="Oval 6"/>
            <p:cNvSpPr>
              <a:spLocks noChangeArrowheads="1"/>
            </p:cNvSpPr>
            <p:nvPr/>
          </p:nvSpPr>
          <p:spPr bwMode="auto">
            <a:xfrm>
              <a:off x="1190" y="1239"/>
              <a:ext cx="786" cy="266"/>
            </a:xfrm>
            <a:prstGeom prst="ellipse">
              <a:avLst/>
            </a:prstGeom>
            <a:solidFill>
              <a:srgbClr val="CC3300"/>
            </a:solidFill>
            <a:ln w="19050">
              <a:solidFill>
                <a:schemeClr val="accent2"/>
              </a:solidFill>
              <a:round/>
              <a:headEnd/>
              <a:tailEnd/>
            </a:ln>
          </p:spPr>
          <p:txBody>
            <a:bodyPr wrap="none" anchor="ctr">
              <a:prstTxWarp prst="textNoShape">
                <a:avLst/>
              </a:prstTxWarp>
            </a:bodyPr>
            <a:lstStyle/>
            <a:p>
              <a:endParaRPr lang="en-US"/>
            </a:p>
          </p:txBody>
        </p:sp>
        <p:sp>
          <p:nvSpPr>
            <p:cNvPr id="21531" name="Oval 7"/>
            <p:cNvSpPr>
              <a:spLocks noChangeArrowheads="1"/>
            </p:cNvSpPr>
            <p:nvPr/>
          </p:nvSpPr>
          <p:spPr bwMode="auto">
            <a:xfrm>
              <a:off x="1190" y="1226"/>
              <a:ext cx="786" cy="195"/>
            </a:xfrm>
            <a:prstGeom prst="ellipse">
              <a:avLst/>
            </a:prstGeom>
            <a:solidFill>
              <a:srgbClr val="CC3300"/>
            </a:solidFill>
            <a:ln w="19050">
              <a:solidFill>
                <a:srgbClr val="CC3300"/>
              </a:solidFill>
              <a:round/>
              <a:headEnd/>
              <a:tailEnd/>
            </a:ln>
          </p:spPr>
          <p:txBody>
            <a:bodyPr wrap="none" anchor="ctr">
              <a:prstTxWarp prst="textNoShape">
                <a:avLst/>
              </a:prstTxWarp>
            </a:bodyPr>
            <a:lstStyle/>
            <a:p>
              <a:endParaRPr lang="en-US"/>
            </a:p>
          </p:txBody>
        </p:sp>
        <p:sp>
          <p:nvSpPr>
            <p:cNvPr id="21532" name="Line 8"/>
            <p:cNvSpPr>
              <a:spLocks noChangeShapeType="1"/>
            </p:cNvSpPr>
            <p:nvPr/>
          </p:nvSpPr>
          <p:spPr bwMode="auto">
            <a:xfrm>
              <a:off x="1556" y="1497"/>
              <a:ext cx="29"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graphicFrame>
        <p:nvGraphicFramePr>
          <p:cNvPr id="321545" name="Object 2"/>
          <p:cNvGraphicFramePr>
            <a:graphicFrameLocks noChangeAspect="1"/>
          </p:cNvGraphicFramePr>
          <p:nvPr/>
        </p:nvGraphicFramePr>
        <p:xfrm>
          <a:off x="1897063" y="4076700"/>
          <a:ext cx="1109662" cy="650875"/>
        </p:xfrm>
        <a:graphic>
          <a:graphicData uri="http://schemas.openxmlformats.org/presentationml/2006/ole">
            <p:oleObj spid="_x0000_s1270786" name="Equation" r:id="rId4" imgW="368280" imgH="215640" progId="Equation.3">
              <p:embed/>
            </p:oleObj>
          </a:graphicData>
        </a:graphic>
      </p:graphicFrame>
      <p:graphicFrame>
        <p:nvGraphicFramePr>
          <p:cNvPr id="21507" name="Object 3"/>
          <p:cNvGraphicFramePr>
            <a:graphicFrameLocks noChangeAspect="1"/>
          </p:cNvGraphicFramePr>
          <p:nvPr/>
        </p:nvGraphicFramePr>
        <p:xfrm>
          <a:off x="2651125" y="2025650"/>
          <a:ext cx="458788" cy="536575"/>
        </p:xfrm>
        <a:graphic>
          <a:graphicData uri="http://schemas.openxmlformats.org/presentationml/2006/ole">
            <p:oleObj spid="_x0000_s1270787" name="Equation" r:id="rId5" imgW="152280" imgH="177480" progId="Equation.3">
              <p:embed/>
            </p:oleObj>
          </a:graphicData>
        </a:graphic>
      </p:graphicFrame>
      <p:grpSp>
        <p:nvGrpSpPr>
          <p:cNvPr id="3" name="Group 11"/>
          <p:cNvGrpSpPr>
            <a:grpSpLocks/>
          </p:cNvGrpSpPr>
          <p:nvPr/>
        </p:nvGrpSpPr>
        <p:grpSpPr bwMode="auto">
          <a:xfrm>
            <a:off x="5299075" y="2179638"/>
            <a:ext cx="1454150" cy="2484437"/>
            <a:chOff x="3220" y="736"/>
            <a:chExt cx="916" cy="1565"/>
          </a:xfrm>
        </p:grpSpPr>
        <p:grpSp>
          <p:nvGrpSpPr>
            <p:cNvPr id="4" name="Group 12"/>
            <p:cNvGrpSpPr>
              <a:grpSpLocks/>
            </p:cNvGrpSpPr>
            <p:nvPr/>
          </p:nvGrpSpPr>
          <p:grpSpPr bwMode="auto">
            <a:xfrm>
              <a:off x="3246" y="736"/>
              <a:ext cx="786" cy="1218"/>
              <a:chOff x="1044" y="1785"/>
              <a:chExt cx="786" cy="1218"/>
            </a:xfrm>
          </p:grpSpPr>
          <p:sp>
            <p:nvSpPr>
              <p:cNvPr id="21513" name="Line 13"/>
              <p:cNvSpPr>
                <a:spLocks noChangeShapeType="1"/>
              </p:cNvSpPr>
              <p:nvPr/>
            </p:nvSpPr>
            <p:spPr bwMode="auto">
              <a:xfrm flipV="1">
                <a:off x="1449" y="1785"/>
                <a:ext cx="0" cy="121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1514" name="Oval 14"/>
              <p:cNvSpPr>
                <a:spLocks noChangeArrowheads="1"/>
              </p:cNvSpPr>
              <p:nvPr/>
            </p:nvSpPr>
            <p:spPr bwMode="auto">
              <a:xfrm>
                <a:off x="1044" y="2007"/>
                <a:ext cx="786" cy="794"/>
              </a:xfrm>
              <a:prstGeom prst="ellipse">
                <a:avLst/>
              </a:prstGeom>
              <a:solidFill>
                <a:srgbClr val="CC3300"/>
              </a:solidFill>
              <a:ln w="9525">
                <a:solidFill>
                  <a:schemeClr val="tx1"/>
                </a:solidFill>
                <a:round/>
                <a:headEnd/>
                <a:tailEnd/>
              </a:ln>
            </p:spPr>
            <p:txBody>
              <a:bodyPr wrap="none" anchor="ctr">
                <a:prstTxWarp prst="textNoShape">
                  <a:avLst/>
                </a:prstTxWarp>
              </a:bodyPr>
              <a:lstStyle/>
              <a:p>
                <a:endParaRPr lang="en-US"/>
              </a:p>
            </p:txBody>
          </p:sp>
          <p:sp>
            <p:nvSpPr>
              <p:cNvPr id="21515" name="Oval 15"/>
              <p:cNvSpPr>
                <a:spLocks noChangeArrowheads="1"/>
              </p:cNvSpPr>
              <p:nvPr/>
            </p:nvSpPr>
            <p:spPr bwMode="auto">
              <a:xfrm>
                <a:off x="1044" y="2270"/>
                <a:ext cx="786" cy="266"/>
              </a:xfrm>
              <a:prstGeom prst="ellipse">
                <a:avLst/>
              </a:prstGeom>
              <a:solidFill>
                <a:srgbClr val="008000"/>
              </a:solidFill>
              <a:ln w="19050">
                <a:solidFill>
                  <a:schemeClr val="accent2"/>
                </a:solidFill>
                <a:round/>
                <a:headEnd/>
                <a:tailEnd/>
              </a:ln>
            </p:spPr>
            <p:txBody>
              <a:bodyPr wrap="none" anchor="ctr">
                <a:prstTxWarp prst="textNoShape">
                  <a:avLst/>
                </a:prstTxWarp>
              </a:bodyPr>
              <a:lstStyle/>
              <a:p>
                <a:endParaRPr lang="en-US"/>
              </a:p>
            </p:txBody>
          </p:sp>
          <p:sp>
            <p:nvSpPr>
              <p:cNvPr id="21516" name="Line 16"/>
              <p:cNvSpPr>
                <a:spLocks noChangeShapeType="1"/>
              </p:cNvSpPr>
              <p:nvPr/>
            </p:nvSpPr>
            <p:spPr bwMode="auto">
              <a:xfrm>
                <a:off x="1371" y="2527"/>
                <a:ext cx="29"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1517" name="Oval 17"/>
              <p:cNvSpPr>
                <a:spLocks noChangeArrowheads="1"/>
              </p:cNvSpPr>
              <p:nvPr/>
            </p:nvSpPr>
            <p:spPr bwMode="auto">
              <a:xfrm>
                <a:off x="1122" y="2096"/>
                <a:ext cx="642" cy="23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18" name="Oval 18"/>
              <p:cNvSpPr>
                <a:spLocks noChangeArrowheads="1"/>
              </p:cNvSpPr>
              <p:nvPr/>
            </p:nvSpPr>
            <p:spPr bwMode="auto">
              <a:xfrm>
                <a:off x="1530" y="2096"/>
                <a:ext cx="228" cy="23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19" name="Oval 19"/>
              <p:cNvSpPr>
                <a:spLocks noChangeArrowheads="1"/>
              </p:cNvSpPr>
              <p:nvPr/>
            </p:nvSpPr>
            <p:spPr bwMode="auto">
              <a:xfrm>
                <a:off x="1254" y="2018"/>
                <a:ext cx="348" cy="104"/>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0" name="Oval 20"/>
              <p:cNvSpPr>
                <a:spLocks noChangeArrowheads="1"/>
              </p:cNvSpPr>
              <p:nvPr/>
            </p:nvSpPr>
            <p:spPr bwMode="auto">
              <a:xfrm>
                <a:off x="1644" y="2210"/>
                <a:ext cx="174" cy="26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1" name="Oval 21"/>
              <p:cNvSpPr>
                <a:spLocks noChangeArrowheads="1"/>
              </p:cNvSpPr>
              <p:nvPr/>
            </p:nvSpPr>
            <p:spPr bwMode="auto">
              <a:xfrm>
                <a:off x="1350" y="2042"/>
                <a:ext cx="390" cy="398"/>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2" name="Oval 22"/>
              <p:cNvSpPr>
                <a:spLocks noChangeArrowheads="1"/>
              </p:cNvSpPr>
              <p:nvPr/>
            </p:nvSpPr>
            <p:spPr bwMode="auto">
              <a:xfrm>
                <a:off x="1122" y="2060"/>
                <a:ext cx="366" cy="368"/>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3" name="Oval 23"/>
              <p:cNvSpPr>
                <a:spLocks noChangeArrowheads="1"/>
              </p:cNvSpPr>
              <p:nvPr/>
            </p:nvSpPr>
            <p:spPr bwMode="auto">
              <a:xfrm>
                <a:off x="1056" y="2216"/>
                <a:ext cx="228" cy="23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4" name="Oval 24"/>
              <p:cNvSpPr>
                <a:spLocks noChangeArrowheads="1"/>
              </p:cNvSpPr>
              <p:nvPr/>
            </p:nvSpPr>
            <p:spPr bwMode="auto">
              <a:xfrm>
                <a:off x="1092" y="2138"/>
                <a:ext cx="228" cy="23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5" name="Oval 25"/>
              <p:cNvSpPr>
                <a:spLocks noChangeArrowheads="1"/>
              </p:cNvSpPr>
              <p:nvPr/>
            </p:nvSpPr>
            <p:spPr bwMode="auto">
              <a:xfrm>
                <a:off x="1560" y="2150"/>
                <a:ext cx="228" cy="23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21526" name="Text Box 26"/>
              <p:cNvSpPr txBox="1">
                <a:spLocks noChangeArrowheads="1"/>
              </p:cNvSpPr>
              <p:nvPr/>
            </p:nvSpPr>
            <p:spPr bwMode="auto">
              <a:xfrm>
                <a:off x="1336" y="2136"/>
                <a:ext cx="229" cy="291"/>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smtClean="0">
                    <a:latin typeface="Times New Roman" charset="0"/>
                  </a:rPr>
                  <a:t> -</a:t>
                </a:r>
                <a:endParaRPr lang="en-US" sz="2400" b="1" dirty="0">
                  <a:latin typeface="Times New Roman" charset="0"/>
                </a:endParaRPr>
              </a:p>
            </p:txBody>
          </p:sp>
          <p:sp>
            <p:nvSpPr>
              <p:cNvPr id="21527" name="Text Box 27"/>
              <p:cNvSpPr txBox="1">
                <a:spLocks noChangeArrowheads="1"/>
              </p:cNvSpPr>
              <p:nvPr/>
            </p:nvSpPr>
            <p:spPr bwMode="auto">
              <a:xfrm>
                <a:off x="1349" y="2518"/>
                <a:ext cx="229" cy="291"/>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a:latin typeface="Times New Roman" charset="0"/>
                  </a:rPr>
                  <a:t>+</a:t>
                </a:r>
              </a:p>
            </p:txBody>
          </p:sp>
        </p:grpSp>
        <p:graphicFrame>
          <p:nvGraphicFramePr>
            <p:cNvPr id="21508" name="Object 4"/>
            <p:cNvGraphicFramePr>
              <a:graphicFrameLocks noChangeAspect="1"/>
            </p:cNvGraphicFramePr>
            <p:nvPr/>
          </p:nvGraphicFramePr>
          <p:xfrm>
            <a:off x="3220" y="1891"/>
            <a:ext cx="916" cy="410"/>
          </p:xfrm>
          <a:graphic>
            <a:graphicData uri="http://schemas.openxmlformats.org/presentationml/2006/ole">
              <p:oleObj spid="_x0000_s1270788" name="Equation" r:id="rId6" imgW="482400" imgH="21564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499"/>
                                          </p:stCondLst>
                                        </p:cTn>
                                        <p:tgtEl>
                                          <p:spTgt spid="3215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0" y="0"/>
            <a:ext cx="9144000" cy="790575"/>
          </a:xfrm>
        </p:spPr>
        <p:txBody>
          <a:bodyPr/>
          <a:lstStyle/>
          <a:p>
            <a:pPr eaLnBrk="1" hangingPunct="1"/>
            <a:r>
              <a:rPr lang="en-US" u="sng" smtClean="0">
                <a:solidFill>
                  <a:srgbClr val="000099"/>
                </a:solidFill>
              </a:rPr>
              <a:t>Physics reach of magic pEDM </a:t>
            </a:r>
            <a:r>
              <a:rPr lang="en-US" sz="2000" smtClean="0">
                <a:solidFill>
                  <a:srgbClr val="FF0000"/>
                </a:solidFill>
              </a:rPr>
              <a:t>(Marciano)</a:t>
            </a:r>
          </a:p>
        </p:txBody>
      </p:sp>
      <p:sp>
        <p:nvSpPr>
          <p:cNvPr id="1029" name="Rectangle 3"/>
          <p:cNvSpPr>
            <a:spLocks noGrp="1" noChangeArrowheads="1"/>
          </p:cNvSpPr>
          <p:nvPr>
            <p:ph type="body" sz="half" idx="4294967295"/>
          </p:nvPr>
        </p:nvSpPr>
        <p:spPr>
          <a:xfrm>
            <a:off x="282575" y="4572000"/>
            <a:ext cx="8861425" cy="2286000"/>
          </a:xfrm>
        </p:spPr>
        <p:txBody>
          <a:bodyPr/>
          <a:lstStyle/>
          <a:p>
            <a:pPr eaLnBrk="1" hangingPunct="1">
              <a:buFontTx/>
              <a:buNone/>
            </a:pPr>
            <a:r>
              <a:rPr lang="en-US" sz="2800" dirty="0" smtClean="0">
                <a:solidFill>
                  <a:srgbClr val="000099"/>
                </a:solidFill>
              </a:rPr>
              <a:t>   The proton EDM at 10</a:t>
            </a:r>
            <a:r>
              <a:rPr lang="en-US" sz="2800" baseline="30000" dirty="0" smtClean="0">
                <a:solidFill>
                  <a:srgbClr val="000099"/>
                </a:solidFill>
              </a:rPr>
              <a:t>-29</a:t>
            </a:r>
            <a:r>
              <a:rPr lang="en-US" sz="2800" dirty="0" smtClean="0">
                <a:solidFill>
                  <a:srgbClr val="000099"/>
                </a:solidFill>
              </a:rPr>
              <a:t>e</a:t>
            </a:r>
            <a:r>
              <a:rPr lang="en-US" sz="2800" dirty="0" smtClean="0">
                <a:solidFill>
                  <a:srgbClr val="000099"/>
                </a:solidFill>
                <a:cs typeface="Times New Roman" charset="0"/>
              </a:rPr>
              <a:t>∙cm has a reach of  </a:t>
            </a:r>
            <a:r>
              <a:rPr lang="en-US" sz="2800" dirty="0" smtClean="0">
                <a:solidFill>
                  <a:srgbClr val="FF0000"/>
                </a:solidFill>
                <a:cs typeface="Times New Roman" charset="0"/>
              </a:rPr>
              <a:t>&gt;300TeV</a:t>
            </a:r>
            <a:r>
              <a:rPr lang="en-US" sz="2800" dirty="0" smtClean="0">
                <a:solidFill>
                  <a:srgbClr val="000099"/>
                </a:solidFill>
                <a:cs typeface="Times New Roman" charset="0"/>
              </a:rPr>
              <a:t> or, if new physics exists at the LHC scale, </a:t>
            </a:r>
            <a:r>
              <a:rPr lang="en-US" sz="2800" dirty="0" smtClean="0">
                <a:solidFill>
                  <a:srgbClr val="FF0000"/>
                </a:solidFill>
                <a:cs typeface="Times New Roman" charset="0"/>
                <a:sym typeface="Symbol" charset="2"/>
              </a:rPr>
              <a:t>&lt;</a:t>
            </a:r>
            <a:r>
              <a:rPr lang="en-US" sz="2800" dirty="0" smtClean="0">
                <a:solidFill>
                  <a:srgbClr val="FF0000"/>
                </a:solidFill>
                <a:cs typeface="Times New Roman" charset="0"/>
              </a:rPr>
              <a:t>10</a:t>
            </a:r>
            <a:r>
              <a:rPr lang="en-US" sz="2800" baseline="30000" dirty="0" smtClean="0">
                <a:solidFill>
                  <a:srgbClr val="FF0000"/>
                </a:solidFill>
                <a:cs typeface="Times New Roman" charset="0"/>
              </a:rPr>
              <a:t>-7</a:t>
            </a:r>
            <a:r>
              <a:rPr lang="en-US" sz="2800" dirty="0" smtClean="0">
                <a:solidFill>
                  <a:srgbClr val="FF0000"/>
                </a:solidFill>
                <a:cs typeface="Times New Roman" charset="0"/>
              </a:rPr>
              <a:t>-10</a:t>
            </a:r>
            <a:r>
              <a:rPr lang="en-US" sz="2800" baseline="30000" dirty="0" smtClean="0">
                <a:solidFill>
                  <a:srgbClr val="FF0000"/>
                </a:solidFill>
                <a:cs typeface="Times New Roman" charset="0"/>
              </a:rPr>
              <a:t>-6</a:t>
            </a:r>
            <a:r>
              <a:rPr lang="en-US" sz="2800" dirty="0" smtClean="0">
                <a:solidFill>
                  <a:srgbClr val="FF0000"/>
                </a:solidFill>
                <a:cs typeface="Times New Roman" charset="0"/>
              </a:rPr>
              <a:t> rad</a:t>
            </a:r>
            <a:r>
              <a:rPr lang="en-US" sz="2800" dirty="0" smtClean="0">
                <a:solidFill>
                  <a:srgbClr val="000099"/>
                </a:solidFill>
                <a:cs typeface="Times New Roman" charset="0"/>
              </a:rPr>
              <a:t> CP-violating phase; an unprecedented sensitivity level. </a:t>
            </a:r>
          </a:p>
          <a:p>
            <a:pPr eaLnBrk="1" hangingPunct="1">
              <a:buFontTx/>
              <a:buNone/>
            </a:pPr>
            <a:r>
              <a:rPr lang="en-US" sz="2800" dirty="0" smtClean="0">
                <a:solidFill>
                  <a:srgbClr val="000099"/>
                </a:solidFill>
                <a:cs typeface="Times New Roman" charset="0"/>
              </a:rPr>
              <a:t>   </a:t>
            </a:r>
            <a:r>
              <a:rPr lang="en-US" sz="2800" dirty="0" smtClean="0">
                <a:solidFill>
                  <a:srgbClr val="008000"/>
                </a:solidFill>
                <a:cs typeface="Times New Roman" charset="0"/>
              </a:rPr>
              <a:t>The deuteron EDM sensitivity is similar.</a:t>
            </a:r>
          </a:p>
        </p:txBody>
      </p:sp>
      <p:sp>
        <p:nvSpPr>
          <p:cNvPr id="1030" name="Rectangle 5"/>
          <p:cNvSpPr>
            <a:spLocks noChangeArrowheads="1"/>
          </p:cNvSpPr>
          <p:nvPr/>
        </p:nvSpPr>
        <p:spPr bwMode="auto">
          <a:xfrm>
            <a:off x="228600" y="2466975"/>
            <a:ext cx="8408988" cy="600075"/>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a:solidFill>
                  <a:srgbClr val="000099"/>
                </a:solidFill>
                <a:latin typeface="Times New Roman" charset="0"/>
              </a:rPr>
              <a:t>Sensitivity to SUSY-type new Physics:</a:t>
            </a:r>
            <a:endParaRPr lang="en-US" sz="2800" b="1">
              <a:solidFill>
                <a:srgbClr val="000099"/>
              </a:solidFill>
              <a:latin typeface="Times New Roman" charset="0"/>
              <a:cs typeface="Times New Roman" charset="0"/>
            </a:endParaRPr>
          </a:p>
        </p:txBody>
      </p:sp>
      <p:sp>
        <p:nvSpPr>
          <p:cNvPr id="1031" name="Rectangle 7"/>
          <p:cNvSpPr>
            <a:spLocks noChangeArrowheads="1"/>
          </p:cNvSpPr>
          <p:nvPr/>
        </p:nvSpPr>
        <p:spPr bwMode="auto">
          <a:xfrm>
            <a:off x="233363" y="1604963"/>
            <a:ext cx="8509000" cy="600075"/>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a:solidFill>
                  <a:srgbClr val="000099"/>
                </a:solidFill>
                <a:latin typeface="Times New Roman" charset="0"/>
              </a:rPr>
              <a:t>Sensitivity to new contact interaction: 3000 TeV</a:t>
            </a:r>
            <a:endParaRPr lang="en-US" sz="2800" b="1">
              <a:solidFill>
                <a:srgbClr val="000099"/>
              </a:solidFill>
              <a:latin typeface="Times New Roman" charset="0"/>
              <a:cs typeface="Times New Roman" charset="0"/>
            </a:endParaRPr>
          </a:p>
        </p:txBody>
      </p:sp>
      <p:graphicFrame>
        <p:nvGraphicFramePr>
          <p:cNvPr id="1026" name="Object 2"/>
          <p:cNvGraphicFramePr>
            <a:graphicFrameLocks noChangeAspect="1"/>
          </p:cNvGraphicFramePr>
          <p:nvPr/>
        </p:nvGraphicFramePr>
        <p:xfrm>
          <a:off x="279400" y="955675"/>
          <a:ext cx="8342313" cy="490538"/>
        </p:xfrm>
        <a:graphic>
          <a:graphicData uri="http://schemas.openxmlformats.org/presentationml/2006/ole">
            <p:oleObj spid="_x0000_s1263618" name="Equation" r:id="rId4" imgW="3873240" imgH="228600" progId="">
              <p:embed/>
            </p:oleObj>
          </a:graphicData>
        </a:graphic>
      </p:graphicFrame>
      <p:graphicFrame>
        <p:nvGraphicFramePr>
          <p:cNvPr id="1027" name="Object 3"/>
          <p:cNvGraphicFramePr>
            <a:graphicFrameLocks noChangeAspect="1"/>
          </p:cNvGraphicFramePr>
          <p:nvPr/>
        </p:nvGraphicFramePr>
        <p:xfrm>
          <a:off x="668338" y="2998788"/>
          <a:ext cx="7188200" cy="1489075"/>
        </p:xfrm>
        <a:graphic>
          <a:graphicData uri="http://schemas.openxmlformats.org/presentationml/2006/ole">
            <p:oleObj spid="_x0000_s1263619" name="Equation" r:id="rId5" imgW="2450880" imgH="5079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P spid="1030" grpId="0"/>
      <p:bldP spid="1031"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ctrTitle" idx="4294967295"/>
          </p:nvPr>
        </p:nvSpPr>
        <p:spPr>
          <a:xfrm>
            <a:off x="149225" y="160338"/>
            <a:ext cx="8809038" cy="1392237"/>
          </a:xfrm>
        </p:spPr>
        <p:txBody>
          <a:bodyPr/>
          <a:lstStyle/>
          <a:p>
            <a:r>
              <a:rPr lang="en-US" dirty="0" smtClean="0">
                <a:solidFill>
                  <a:srgbClr val="FF3300"/>
                </a:solidFill>
                <a:ea typeface="ＭＳ Ｐゴシック" charset="-128"/>
                <a:cs typeface="ＭＳ Ｐゴシック" charset="-128"/>
              </a:rPr>
              <a:t>E</a:t>
            </a:r>
            <a:r>
              <a:rPr lang="en-US" dirty="0" smtClean="0">
                <a:solidFill>
                  <a:srgbClr val="003399"/>
                </a:solidFill>
                <a:ea typeface="ＭＳ Ｐゴシック" charset="-128"/>
                <a:cs typeface="ＭＳ Ｐゴシック" charset="-128"/>
              </a:rPr>
              <a:t>lectric</a:t>
            </a:r>
            <a:r>
              <a:rPr lang="en-US" dirty="0" smtClean="0">
                <a:solidFill>
                  <a:srgbClr val="CC3300"/>
                </a:solidFill>
                <a:ea typeface="ＭＳ Ｐゴシック" charset="-128"/>
                <a:cs typeface="ＭＳ Ｐゴシック" charset="-128"/>
              </a:rPr>
              <a:t> </a:t>
            </a:r>
            <a:r>
              <a:rPr lang="en-US" dirty="0" smtClean="0">
                <a:solidFill>
                  <a:srgbClr val="FF3300"/>
                </a:solidFill>
                <a:ea typeface="ＭＳ Ｐゴシック" charset="-128"/>
                <a:cs typeface="ＭＳ Ｐゴシック" charset="-128"/>
              </a:rPr>
              <a:t>D</a:t>
            </a:r>
            <a:r>
              <a:rPr lang="en-US" dirty="0" smtClean="0">
                <a:solidFill>
                  <a:srgbClr val="003399"/>
                </a:solidFill>
                <a:ea typeface="ＭＳ Ｐゴシック" charset="-128"/>
                <a:cs typeface="ＭＳ Ｐゴシック" charset="-128"/>
              </a:rPr>
              <a:t>ipole</a:t>
            </a:r>
            <a:r>
              <a:rPr lang="en-US" dirty="0" smtClean="0">
                <a:solidFill>
                  <a:srgbClr val="CC3300"/>
                </a:solidFill>
                <a:ea typeface="ＭＳ Ｐゴシック" charset="-128"/>
                <a:cs typeface="ＭＳ Ｐゴシック" charset="-128"/>
              </a:rPr>
              <a:t> </a:t>
            </a:r>
            <a:r>
              <a:rPr lang="en-US" dirty="0" smtClean="0">
                <a:solidFill>
                  <a:srgbClr val="FF3300"/>
                </a:solidFill>
                <a:ea typeface="ＭＳ Ｐゴシック" charset="-128"/>
                <a:cs typeface="ＭＳ Ｐゴシック" charset="-128"/>
              </a:rPr>
              <a:t>M</a:t>
            </a:r>
            <a:r>
              <a:rPr lang="en-US" dirty="0" smtClean="0">
                <a:solidFill>
                  <a:srgbClr val="003399"/>
                </a:solidFill>
                <a:ea typeface="ＭＳ Ｐゴシック" charset="-128"/>
                <a:cs typeface="ＭＳ Ｐゴシック" charset="-128"/>
              </a:rPr>
              <a:t>oment: two possibilities</a:t>
            </a:r>
          </a:p>
        </p:txBody>
      </p:sp>
      <p:grpSp>
        <p:nvGrpSpPr>
          <p:cNvPr id="2" name="Group 3"/>
          <p:cNvGrpSpPr>
            <a:grpSpLocks/>
          </p:cNvGrpSpPr>
          <p:nvPr/>
        </p:nvGrpSpPr>
        <p:grpSpPr bwMode="auto">
          <a:xfrm>
            <a:off x="1889125" y="2228850"/>
            <a:ext cx="1247775" cy="1933575"/>
            <a:chOff x="1190" y="748"/>
            <a:chExt cx="786" cy="1218"/>
          </a:xfrm>
        </p:grpSpPr>
        <p:sp>
          <p:nvSpPr>
            <p:cNvPr id="336900" name="Line 4"/>
            <p:cNvSpPr>
              <a:spLocks noChangeShapeType="1"/>
            </p:cNvSpPr>
            <p:nvPr/>
          </p:nvSpPr>
          <p:spPr bwMode="auto">
            <a:xfrm flipV="1">
              <a:off x="1589" y="748"/>
              <a:ext cx="0" cy="121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36901" name="Oval 5"/>
            <p:cNvSpPr>
              <a:spLocks noChangeArrowheads="1"/>
            </p:cNvSpPr>
            <p:nvPr/>
          </p:nvSpPr>
          <p:spPr bwMode="auto">
            <a:xfrm>
              <a:off x="1190" y="990"/>
              <a:ext cx="786" cy="794"/>
            </a:xfrm>
            <a:prstGeom prst="ellipse">
              <a:avLst/>
            </a:prstGeom>
            <a:solidFill>
              <a:srgbClr val="CC3300"/>
            </a:solidFill>
            <a:ln w="9525">
              <a:solidFill>
                <a:schemeClr val="tx1"/>
              </a:solidFill>
              <a:round/>
              <a:headEnd/>
              <a:tailEnd/>
            </a:ln>
          </p:spPr>
          <p:txBody>
            <a:bodyPr wrap="none" anchor="ctr">
              <a:prstTxWarp prst="textNoShape">
                <a:avLst/>
              </a:prstTxWarp>
            </a:bodyPr>
            <a:lstStyle/>
            <a:p>
              <a:endParaRPr lang="en-US"/>
            </a:p>
          </p:txBody>
        </p:sp>
        <p:sp>
          <p:nvSpPr>
            <p:cNvPr id="336902" name="Oval 6"/>
            <p:cNvSpPr>
              <a:spLocks noChangeArrowheads="1"/>
            </p:cNvSpPr>
            <p:nvPr/>
          </p:nvSpPr>
          <p:spPr bwMode="auto">
            <a:xfrm>
              <a:off x="1190" y="1239"/>
              <a:ext cx="786" cy="266"/>
            </a:xfrm>
            <a:prstGeom prst="ellipse">
              <a:avLst/>
            </a:prstGeom>
            <a:solidFill>
              <a:srgbClr val="CC3300"/>
            </a:solidFill>
            <a:ln w="19050">
              <a:solidFill>
                <a:schemeClr val="accent2"/>
              </a:solidFill>
              <a:round/>
              <a:headEnd/>
              <a:tailEnd/>
            </a:ln>
          </p:spPr>
          <p:txBody>
            <a:bodyPr wrap="none" anchor="ctr">
              <a:prstTxWarp prst="textNoShape">
                <a:avLst/>
              </a:prstTxWarp>
            </a:bodyPr>
            <a:lstStyle/>
            <a:p>
              <a:endParaRPr lang="en-US"/>
            </a:p>
          </p:txBody>
        </p:sp>
        <p:sp>
          <p:nvSpPr>
            <p:cNvPr id="336903" name="Oval 7"/>
            <p:cNvSpPr>
              <a:spLocks noChangeArrowheads="1"/>
            </p:cNvSpPr>
            <p:nvPr/>
          </p:nvSpPr>
          <p:spPr bwMode="auto">
            <a:xfrm>
              <a:off x="1190" y="1226"/>
              <a:ext cx="786" cy="195"/>
            </a:xfrm>
            <a:prstGeom prst="ellipse">
              <a:avLst/>
            </a:prstGeom>
            <a:solidFill>
              <a:srgbClr val="CC3300"/>
            </a:solidFill>
            <a:ln w="19050">
              <a:solidFill>
                <a:srgbClr val="CC3300"/>
              </a:solidFill>
              <a:round/>
              <a:headEnd/>
              <a:tailEnd/>
            </a:ln>
          </p:spPr>
          <p:txBody>
            <a:bodyPr wrap="none" anchor="ctr">
              <a:prstTxWarp prst="textNoShape">
                <a:avLst/>
              </a:prstTxWarp>
            </a:bodyPr>
            <a:lstStyle/>
            <a:p>
              <a:endParaRPr lang="en-US"/>
            </a:p>
          </p:txBody>
        </p:sp>
        <p:sp>
          <p:nvSpPr>
            <p:cNvPr id="336904" name="Line 8"/>
            <p:cNvSpPr>
              <a:spLocks noChangeShapeType="1"/>
            </p:cNvSpPr>
            <p:nvPr/>
          </p:nvSpPr>
          <p:spPr bwMode="auto">
            <a:xfrm>
              <a:off x="1556" y="1497"/>
              <a:ext cx="29"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graphicFrame>
        <p:nvGraphicFramePr>
          <p:cNvPr id="321545" name="Object 9"/>
          <p:cNvGraphicFramePr>
            <a:graphicFrameLocks noChangeAspect="1"/>
          </p:cNvGraphicFramePr>
          <p:nvPr/>
        </p:nvGraphicFramePr>
        <p:xfrm>
          <a:off x="1897063" y="4076700"/>
          <a:ext cx="1109662" cy="650875"/>
        </p:xfrm>
        <a:graphic>
          <a:graphicData uri="http://schemas.openxmlformats.org/presentationml/2006/ole">
            <p:oleObj spid="_x0000_s1272834" name="Equation" r:id="rId4" imgW="368280" imgH="215640" progId="Equation.3">
              <p:embed/>
            </p:oleObj>
          </a:graphicData>
        </a:graphic>
      </p:graphicFrame>
      <p:graphicFrame>
        <p:nvGraphicFramePr>
          <p:cNvPr id="336906" name="Object 10"/>
          <p:cNvGraphicFramePr>
            <a:graphicFrameLocks noChangeAspect="1"/>
          </p:cNvGraphicFramePr>
          <p:nvPr/>
        </p:nvGraphicFramePr>
        <p:xfrm>
          <a:off x="2651125" y="2025650"/>
          <a:ext cx="458788" cy="536575"/>
        </p:xfrm>
        <a:graphic>
          <a:graphicData uri="http://schemas.openxmlformats.org/presentationml/2006/ole">
            <p:oleObj spid="_x0000_s1272835" name="Equation" r:id="rId5" imgW="152280" imgH="177480" progId="Equation.3">
              <p:embed/>
            </p:oleObj>
          </a:graphicData>
        </a:graphic>
      </p:graphicFrame>
      <p:grpSp>
        <p:nvGrpSpPr>
          <p:cNvPr id="3" name="Group 45"/>
          <p:cNvGrpSpPr/>
          <p:nvPr/>
        </p:nvGrpSpPr>
        <p:grpSpPr>
          <a:xfrm>
            <a:off x="4406900" y="2179638"/>
            <a:ext cx="1247775" cy="1933575"/>
            <a:chOff x="4406900" y="2179638"/>
            <a:chExt cx="1247775" cy="1933575"/>
          </a:xfrm>
        </p:grpSpPr>
        <p:sp>
          <p:nvSpPr>
            <p:cNvPr id="336909" name="Line 13"/>
            <p:cNvSpPr>
              <a:spLocks noChangeShapeType="1"/>
            </p:cNvSpPr>
            <p:nvPr/>
          </p:nvSpPr>
          <p:spPr bwMode="auto">
            <a:xfrm flipV="1">
              <a:off x="5049838" y="2179638"/>
              <a:ext cx="0" cy="1933575"/>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36910" name="Oval 14"/>
            <p:cNvSpPr>
              <a:spLocks noChangeArrowheads="1"/>
            </p:cNvSpPr>
            <p:nvPr/>
          </p:nvSpPr>
          <p:spPr bwMode="auto">
            <a:xfrm>
              <a:off x="4406900" y="2532063"/>
              <a:ext cx="1247775" cy="1260475"/>
            </a:xfrm>
            <a:prstGeom prst="ellipse">
              <a:avLst/>
            </a:prstGeom>
            <a:solidFill>
              <a:srgbClr val="FF0728"/>
            </a:solidFill>
            <a:ln w="9525">
              <a:solidFill>
                <a:schemeClr val="tx1"/>
              </a:solidFill>
              <a:round/>
              <a:headEnd/>
              <a:tailEnd/>
            </a:ln>
          </p:spPr>
          <p:txBody>
            <a:bodyPr wrap="none" anchor="ctr">
              <a:prstTxWarp prst="textNoShape">
                <a:avLst/>
              </a:prstTxWarp>
            </a:bodyPr>
            <a:lstStyle/>
            <a:p>
              <a:endParaRPr lang="en-US"/>
            </a:p>
          </p:txBody>
        </p:sp>
        <p:sp>
          <p:nvSpPr>
            <p:cNvPr id="336911" name="Oval 15"/>
            <p:cNvSpPr>
              <a:spLocks noChangeArrowheads="1"/>
            </p:cNvSpPr>
            <p:nvPr/>
          </p:nvSpPr>
          <p:spPr bwMode="auto">
            <a:xfrm>
              <a:off x="4406900" y="2949576"/>
              <a:ext cx="1247775" cy="422275"/>
            </a:xfrm>
            <a:prstGeom prst="ellipse">
              <a:avLst/>
            </a:prstGeom>
            <a:solidFill>
              <a:srgbClr val="008000"/>
            </a:solidFill>
            <a:ln w="19050">
              <a:solidFill>
                <a:schemeClr val="accent2"/>
              </a:solidFill>
              <a:round/>
              <a:headEnd/>
              <a:tailEnd/>
            </a:ln>
          </p:spPr>
          <p:txBody>
            <a:bodyPr wrap="none" anchor="ctr">
              <a:prstTxWarp prst="textNoShape">
                <a:avLst/>
              </a:prstTxWarp>
            </a:bodyPr>
            <a:lstStyle/>
            <a:p>
              <a:endParaRPr lang="en-US"/>
            </a:p>
          </p:txBody>
        </p:sp>
        <p:sp>
          <p:nvSpPr>
            <p:cNvPr id="336912" name="Line 16"/>
            <p:cNvSpPr>
              <a:spLocks noChangeShapeType="1"/>
            </p:cNvSpPr>
            <p:nvPr/>
          </p:nvSpPr>
          <p:spPr bwMode="auto">
            <a:xfrm>
              <a:off x="4926013" y="3357563"/>
              <a:ext cx="46038"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36913" name="Oval 17"/>
            <p:cNvSpPr>
              <a:spLocks noChangeArrowheads="1"/>
            </p:cNvSpPr>
            <p:nvPr/>
          </p:nvSpPr>
          <p:spPr bwMode="auto">
            <a:xfrm>
              <a:off x="4530725" y="2673351"/>
              <a:ext cx="1019175"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14" name="Oval 18"/>
            <p:cNvSpPr>
              <a:spLocks noChangeArrowheads="1"/>
            </p:cNvSpPr>
            <p:nvPr/>
          </p:nvSpPr>
          <p:spPr bwMode="auto">
            <a:xfrm>
              <a:off x="5178425" y="2673351"/>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15" name="Oval 19"/>
            <p:cNvSpPr>
              <a:spLocks noChangeArrowheads="1"/>
            </p:cNvSpPr>
            <p:nvPr/>
          </p:nvSpPr>
          <p:spPr bwMode="auto">
            <a:xfrm>
              <a:off x="4740275" y="2549526"/>
              <a:ext cx="552450" cy="16510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16" name="Oval 20"/>
            <p:cNvSpPr>
              <a:spLocks noChangeArrowheads="1"/>
            </p:cNvSpPr>
            <p:nvPr/>
          </p:nvSpPr>
          <p:spPr bwMode="auto">
            <a:xfrm>
              <a:off x="5359400" y="2854326"/>
              <a:ext cx="276225" cy="41275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17" name="Oval 21"/>
            <p:cNvSpPr>
              <a:spLocks noChangeArrowheads="1"/>
            </p:cNvSpPr>
            <p:nvPr/>
          </p:nvSpPr>
          <p:spPr bwMode="auto">
            <a:xfrm>
              <a:off x="4892675" y="2587626"/>
              <a:ext cx="619125" cy="6318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18" name="Oval 22"/>
            <p:cNvSpPr>
              <a:spLocks noChangeArrowheads="1"/>
            </p:cNvSpPr>
            <p:nvPr/>
          </p:nvSpPr>
          <p:spPr bwMode="auto">
            <a:xfrm>
              <a:off x="4530725" y="2616201"/>
              <a:ext cx="581025" cy="58420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19" name="Oval 23"/>
            <p:cNvSpPr>
              <a:spLocks noChangeArrowheads="1"/>
            </p:cNvSpPr>
            <p:nvPr/>
          </p:nvSpPr>
          <p:spPr bwMode="auto">
            <a:xfrm>
              <a:off x="4425950" y="2863851"/>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20" name="Oval 24"/>
            <p:cNvSpPr>
              <a:spLocks noChangeArrowheads="1"/>
            </p:cNvSpPr>
            <p:nvPr/>
          </p:nvSpPr>
          <p:spPr bwMode="auto">
            <a:xfrm>
              <a:off x="4483100" y="2740026"/>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21" name="Oval 25"/>
            <p:cNvSpPr>
              <a:spLocks noChangeArrowheads="1"/>
            </p:cNvSpPr>
            <p:nvPr/>
          </p:nvSpPr>
          <p:spPr bwMode="auto">
            <a:xfrm>
              <a:off x="5226050" y="2759076"/>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336922" name="Text Box 26"/>
            <p:cNvSpPr txBox="1">
              <a:spLocks noChangeArrowheads="1"/>
            </p:cNvSpPr>
            <p:nvPr/>
          </p:nvSpPr>
          <p:spPr bwMode="auto">
            <a:xfrm>
              <a:off x="4870450" y="2736851"/>
              <a:ext cx="363538" cy="461963"/>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smtClean="0">
                  <a:latin typeface="Times New Roman" charset="0"/>
                </a:rPr>
                <a:t> -</a:t>
              </a:r>
              <a:endParaRPr lang="en-US" sz="2400" b="1" dirty="0">
                <a:latin typeface="Times New Roman" charset="0"/>
              </a:endParaRPr>
            </a:p>
          </p:txBody>
        </p:sp>
        <p:sp>
          <p:nvSpPr>
            <p:cNvPr id="336923" name="Text Box 27"/>
            <p:cNvSpPr txBox="1">
              <a:spLocks noChangeArrowheads="1"/>
            </p:cNvSpPr>
            <p:nvPr/>
          </p:nvSpPr>
          <p:spPr bwMode="auto">
            <a:xfrm>
              <a:off x="4891088" y="3343276"/>
              <a:ext cx="363538" cy="461963"/>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a:latin typeface="Times New Roman" charset="0"/>
                </a:rPr>
                <a:t>+</a:t>
              </a:r>
            </a:p>
          </p:txBody>
        </p:sp>
      </p:grpSp>
      <p:graphicFrame>
        <p:nvGraphicFramePr>
          <p:cNvPr id="336924" name="Object 28"/>
          <p:cNvGraphicFramePr>
            <a:graphicFrameLocks noChangeAspect="1"/>
          </p:cNvGraphicFramePr>
          <p:nvPr/>
        </p:nvGraphicFramePr>
        <p:xfrm>
          <a:off x="4365625" y="4013200"/>
          <a:ext cx="1454150" cy="650875"/>
        </p:xfrm>
        <a:graphic>
          <a:graphicData uri="http://schemas.openxmlformats.org/presentationml/2006/ole">
            <p:oleObj spid="_x0000_s1272836" name="Equation" r:id="rId6" imgW="482400" imgH="215640" progId="Equation.3">
              <p:embed/>
            </p:oleObj>
          </a:graphicData>
        </a:graphic>
      </p:graphicFrame>
      <p:graphicFrame>
        <p:nvGraphicFramePr>
          <p:cNvPr id="31" name="Object 28"/>
          <p:cNvGraphicFramePr>
            <a:graphicFrameLocks noChangeAspect="1"/>
          </p:cNvGraphicFramePr>
          <p:nvPr/>
        </p:nvGraphicFramePr>
        <p:xfrm>
          <a:off x="6565900" y="4003675"/>
          <a:ext cx="1760538" cy="650875"/>
        </p:xfrm>
        <a:graphic>
          <a:graphicData uri="http://schemas.openxmlformats.org/presentationml/2006/ole">
            <p:oleObj spid="_x0000_s1272837" name="Equation" r:id="rId7" imgW="583920" imgH="215640" progId="">
              <p:embed/>
            </p:oleObj>
          </a:graphicData>
        </a:graphic>
      </p:graphicFrame>
      <p:sp>
        <p:nvSpPr>
          <p:cNvPr id="64" name="Line 13"/>
          <p:cNvSpPr>
            <a:spLocks noChangeShapeType="1"/>
          </p:cNvSpPr>
          <p:nvPr/>
        </p:nvSpPr>
        <p:spPr bwMode="auto">
          <a:xfrm flipV="1">
            <a:off x="7653338" y="2154238"/>
            <a:ext cx="0" cy="1933575"/>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65" name="Oval 14"/>
          <p:cNvSpPr>
            <a:spLocks noChangeArrowheads="1"/>
          </p:cNvSpPr>
          <p:nvPr/>
        </p:nvSpPr>
        <p:spPr bwMode="auto">
          <a:xfrm>
            <a:off x="7010400" y="2506663"/>
            <a:ext cx="1247775" cy="1260475"/>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66" name="Oval 15"/>
          <p:cNvSpPr>
            <a:spLocks noChangeArrowheads="1"/>
          </p:cNvSpPr>
          <p:nvPr/>
        </p:nvSpPr>
        <p:spPr bwMode="auto">
          <a:xfrm>
            <a:off x="7010400" y="2924176"/>
            <a:ext cx="1247775" cy="422275"/>
          </a:xfrm>
          <a:prstGeom prst="ellipse">
            <a:avLst/>
          </a:prstGeom>
          <a:solidFill>
            <a:srgbClr val="C20616"/>
          </a:solidFill>
          <a:ln w="19050">
            <a:solidFill>
              <a:srgbClr val="009900"/>
            </a:solidFill>
            <a:round/>
            <a:headEnd/>
            <a:tailEnd/>
          </a:ln>
        </p:spPr>
        <p:txBody>
          <a:bodyPr wrap="none" anchor="ctr">
            <a:prstTxWarp prst="textNoShape">
              <a:avLst/>
            </a:prstTxWarp>
          </a:bodyPr>
          <a:lstStyle/>
          <a:p>
            <a:endParaRPr lang="en-US"/>
          </a:p>
        </p:txBody>
      </p:sp>
      <p:sp>
        <p:nvSpPr>
          <p:cNvPr id="67" name="Line 16"/>
          <p:cNvSpPr>
            <a:spLocks noChangeShapeType="1"/>
          </p:cNvSpPr>
          <p:nvPr/>
        </p:nvSpPr>
        <p:spPr bwMode="auto">
          <a:xfrm>
            <a:off x="7529513" y="3332163"/>
            <a:ext cx="46038" cy="0"/>
          </a:xfrm>
          <a:prstGeom prst="line">
            <a:avLst/>
          </a:prstGeom>
          <a:noFill/>
          <a:ln w="28575">
            <a:solidFill>
              <a:srgbClr val="008000"/>
            </a:solidFill>
            <a:round/>
            <a:headEnd/>
            <a:tailEnd type="triangle" w="med" len="med"/>
          </a:ln>
        </p:spPr>
        <p:txBody>
          <a:bodyPr>
            <a:prstTxWarp prst="textNoShape">
              <a:avLst/>
            </a:prstTxWarp>
          </a:bodyPr>
          <a:lstStyle/>
          <a:p>
            <a:endParaRPr lang="en-US"/>
          </a:p>
        </p:txBody>
      </p:sp>
      <p:sp>
        <p:nvSpPr>
          <p:cNvPr id="68" name="Oval 17"/>
          <p:cNvSpPr>
            <a:spLocks noChangeArrowheads="1"/>
          </p:cNvSpPr>
          <p:nvPr/>
        </p:nvSpPr>
        <p:spPr bwMode="auto">
          <a:xfrm>
            <a:off x="7134225" y="2647951"/>
            <a:ext cx="1019175"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9" name="Oval 18"/>
          <p:cNvSpPr>
            <a:spLocks noChangeArrowheads="1"/>
          </p:cNvSpPr>
          <p:nvPr/>
        </p:nvSpPr>
        <p:spPr bwMode="auto">
          <a:xfrm>
            <a:off x="7781925" y="2647951"/>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0" name="Oval 19"/>
          <p:cNvSpPr>
            <a:spLocks noChangeArrowheads="1"/>
          </p:cNvSpPr>
          <p:nvPr/>
        </p:nvSpPr>
        <p:spPr bwMode="auto">
          <a:xfrm>
            <a:off x="7343775" y="2524126"/>
            <a:ext cx="552450" cy="165100"/>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1" name="Oval 20"/>
          <p:cNvSpPr>
            <a:spLocks noChangeArrowheads="1"/>
          </p:cNvSpPr>
          <p:nvPr/>
        </p:nvSpPr>
        <p:spPr bwMode="auto">
          <a:xfrm>
            <a:off x="7962900" y="2828926"/>
            <a:ext cx="276225" cy="412750"/>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2" name="Oval 21"/>
          <p:cNvSpPr>
            <a:spLocks noChangeArrowheads="1"/>
          </p:cNvSpPr>
          <p:nvPr/>
        </p:nvSpPr>
        <p:spPr bwMode="auto">
          <a:xfrm>
            <a:off x="7496175" y="2562226"/>
            <a:ext cx="619125" cy="6318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3" name="Oval 22"/>
          <p:cNvSpPr>
            <a:spLocks noChangeArrowheads="1"/>
          </p:cNvSpPr>
          <p:nvPr/>
        </p:nvSpPr>
        <p:spPr bwMode="auto">
          <a:xfrm>
            <a:off x="7134225" y="2590801"/>
            <a:ext cx="581025" cy="584200"/>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4" name="Oval 23"/>
          <p:cNvSpPr>
            <a:spLocks noChangeArrowheads="1"/>
          </p:cNvSpPr>
          <p:nvPr/>
        </p:nvSpPr>
        <p:spPr bwMode="auto">
          <a:xfrm>
            <a:off x="7029450" y="2838451"/>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5" name="Oval 24"/>
          <p:cNvSpPr>
            <a:spLocks noChangeArrowheads="1"/>
          </p:cNvSpPr>
          <p:nvPr/>
        </p:nvSpPr>
        <p:spPr bwMode="auto">
          <a:xfrm>
            <a:off x="7086600" y="2714626"/>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6" name="Oval 25"/>
          <p:cNvSpPr>
            <a:spLocks noChangeArrowheads="1"/>
          </p:cNvSpPr>
          <p:nvPr/>
        </p:nvSpPr>
        <p:spPr bwMode="auto">
          <a:xfrm>
            <a:off x="7829550" y="2733676"/>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7" name="Text Box 26"/>
          <p:cNvSpPr txBox="1">
            <a:spLocks noChangeArrowheads="1"/>
          </p:cNvSpPr>
          <p:nvPr/>
        </p:nvSpPr>
        <p:spPr bwMode="auto">
          <a:xfrm>
            <a:off x="7473950" y="2711451"/>
            <a:ext cx="364202" cy="461665"/>
          </a:xfrm>
          <a:prstGeom prst="rect">
            <a:avLst/>
          </a:prstGeom>
          <a:solidFill>
            <a:srgbClr val="C20616"/>
          </a:solidFill>
          <a:ln w="9525">
            <a:solidFill>
              <a:srgbClr val="C20616"/>
            </a:solidFill>
            <a:miter lim="800000"/>
            <a:headEnd/>
            <a:tailEnd/>
          </a:ln>
        </p:spPr>
        <p:txBody>
          <a:bodyPr wrap="none">
            <a:prstTxWarp prst="textNoShape">
              <a:avLst/>
            </a:prstTxWarp>
            <a:spAutoFit/>
          </a:bodyPr>
          <a:lstStyle/>
          <a:p>
            <a:pPr eaLnBrk="0" hangingPunct="0"/>
            <a:r>
              <a:rPr lang="en-US" sz="2400" b="1" dirty="0" smtClean="0">
                <a:latin typeface="Times New Roman" charset="0"/>
              </a:rPr>
              <a:t>+</a:t>
            </a:r>
            <a:endParaRPr lang="en-US" sz="2400" b="1" dirty="0">
              <a:latin typeface="Times New Roman" charset="0"/>
            </a:endParaRPr>
          </a:p>
        </p:txBody>
      </p:sp>
      <p:sp>
        <p:nvSpPr>
          <p:cNvPr id="78" name="Text Box 27"/>
          <p:cNvSpPr txBox="1">
            <a:spLocks noChangeArrowheads="1"/>
          </p:cNvSpPr>
          <p:nvPr/>
        </p:nvSpPr>
        <p:spPr bwMode="auto">
          <a:xfrm>
            <a:off x="7494588" y="3317876"/>
            <a:ext cx="287158" cy="461665"/>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smtClean="0">
                <a:latin typeface="Times New Roman" charset="0"/>
              </a:rPr>
              <a:t>-</a:t>
            </a:r>
            <a:endParaRPr lang="en-US" sz="2400" b="1"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321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00FF"/>
                </a:solidFill>
              </a:rPr>
              <a:t>If we discover that the proton</a:t>
            </a:r>
            <a:endParaRPr lang="en-US" dirty="0">
              <a:solidFill>
                <a:srgbClr val="0000FF"/>
              </a:solidFill>
            </a:endParaRPr>
          </a:p>
        </p:txBody>
      </p:sp>
      <p:sp>
        <p:nvSpPr>
          <p:cNvPr id="3" name="Content Placeholder 2"/>
          <p:cNvSpPr>
            <a:spLocks noGrp="1"/>
          </p:cNvSpPr>
          <p:nvPr>
            <p:ph idx="1"/>
          </p:nvPr>
        </p:nvSpPr>
        <p:spPr>
          <a:xfrm>
            <a:off x="0" y="990601"/>
            <a:ext cx="9144000" cy="1193799"/>
          </a:xfrm>
        </p:spPr>
        <p:txBody>
          <a:bodyPr/>
          <a:lstStyle/>
          <a:p>
            <a:r>
              <a:rPr lang="en-US" dirty="0" smtClean="0">
                <a:solidFill>
                  <a:srgbClr val="0000FF"/>
                </a:solidFill>
              </a:rPr>
              <a:t>Has a non-zero EDM value, i.e. prefers only one of the two possible states:</a:t>
            </a:r>
            <a:endParaRPr lang="el-GR" dirty="0" smtClean="0">
              <a:solidFill>
                <a:srgbClr val="0000FF"/>
              </a:solidFill>
            </a:endParaRPr>
          </a:p>
          <a:p>
            <a:pPr>
              <a:buNone/>
            </a:pPr>
            <a:endParaRPr lang="el-GR" dirty="0" smtClean="0">
              <a:solidFill>
                <a:srgbClr val="0000FF"/>
              </a:solidFill>
            </a:endParaRPr>
          </a:p>
          <a:p>
            <a:pPr>
              <a:buNone/>
            </a:pPr>
            <a:endParaRPr lang="el-GR" dirty="0" smtClean="0">
              <a:solidFill>
                <a:srgbClr val="0000FF"/>
              </a:solidFill>
            </a:endParaRPr>
          </a:p>
          <a:p>
            <a:pPr>
              <a:buNone/>
            </a:pPr>
            <a:r>
              <a:rPr lang="el-GR" dirty="0" smtClean="0">
                <a:solidFill>
                  <a:srgbClr val="0000FF"/>
                </a:solidFill>
              </a:rPr>
              <a:t>   </a:t>
            </a:r>
            <a:endParaRPr lang="el-GR" dirty="0" smtClean="0">
              <a:solidFill>
                <a:srgbClr val="FF3300"/>
              </a:solidFill>
            </a:endParaRPr>
          </a:p>
          <a:p>
            <a:endParaRPr lang="el-GR" dirty="0" smtClean="0"/>
          </a:p>
          <a:p>
            <a:endParaRPr lang="en-US" dirty="0"/>
          </a:p>
        </p:txBody>
      </p:sp>
      <p:sp>
        <p:nvSpPr>
          <p:cNvPr id="84" name="Content Placeholder 2"/>
          <p:cNvSpPr txBox="1">
            <a:spLocks/>
          </p:cNvSpPr>
          <p:nvPr/>
        </p:nvSpPr>
        <p:spPr bwMode="auto">
          <a:xfrm>
            <a:off x="0" y="4622800"/>
            <a:ext cx="9144000" cy="223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3200" b="0" i="0" u="none" strike="noStrike" kern="0" cap="none" spc="0" normalizeH="0" baseline="0" noProof="0" dirty="0" smtClean="0">
                <a:ln>
                  <a:noFill/>
                </a:ln>
                <a:solidFill>
                  <a:srgbClr val="0000FF"/>
                </a:solidFill>
                <a:effectLst/>
                <a:uLnTx/>
                <a:uFillTx/>
                <a:latin typeface="+mn-lt"/>
                <a:ea typeface="MS PGothic" pitchFamily="34" charset="-128"/>
                <a:cs typeface="MS PGothic" pitchFamily="34" charset="-128"/>
              </a:rPr>
              <a:t>Then P and T symmetries are violated and through CPT, CP-symmetry is also violated.</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l-GR" sz="3200" b="0" i="0" u="none" strike="noStrike" kern="0" cap="none" spc="0" normalizeH="0" baseline="0" noProof="0" dirty="0" smtClean="0">
              <a:ln>
                <a:noFill/>
              </a:ln>
              <a:solidFill>
                <a:srgbClr val="0000FF"/>
              </a:solidFill>
              <a:effectLst/>
              <a:uLnTx/>
              <a:uFillTx/>
              <a:latin typeface="+mn-lt"/>
              <a:ea typeface="MS PGothic" pitchFamily="34" charset="-128"/>
              <a:cs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l-GR" sz="3200" b="0" i="0" u="none" strike="noStrike" kern="0" cap="none" spc="0" normalizeH="0" baseline="0" noProof="0" dirty="0" smtClean="0">
                <a:ln>
                  <a:noFill/>
                </a:ln>
                <a:solidFill>
                  <a:srgbClr val="0000FF"/>
                </a:solidFill>
                <a:effectLst/>
                <a:uLnTx/>
                <a:uFillTx/>
                <a:latin typeface="+mn-lt"/>
                <a:ea typeface="MS PGothic" pitchFamily="34" charset="-128"/>
                <a:cs typeface="MS PGothic" pitchFamily="34" charset="-128"/>
              </a:rPr>
              <a:t>   </a:t>
            </a:r>
            <a:endParaRPr kumimoji="0" lang="el-GR" sz="3200" b="0" i="0" u="none" strike="noStrike" kern="0" cap="none" spc="0" normalizeH="0" baseline="0" noProof="0" dirty="0" smtClean="0">
              <a:ln>
                <a:noFill/>
              </a:ln>
              <a:solidFill>
                <a:srgbClr val="FF3300"/>
              </a:solidFill>
              <a:effectLst/>
              <a:uLnTx/>
              <a:uFillTx/>
              <a:latin typeface="+mn-lt"/>
              <a:ea typeface="MS PGothic" pitchFamily="34" charset="-128"/>
              <a:cs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l-GR" sz="3200" b="0" i="0" u="none" strike="noStrike" kern="0" cap="none" spc="0" normalizeH="0" baseline="0" noProof="0" dirty="0" smtClean="0">
              <a:ln>
                <a:noFill/>
              </a:ln>
              <a:solidFill>
                <a:schemeClr val="tx1"/>
              </a:solidFill>
              <a:effectLst/>
              <a:uLnTx/>
              <a:uFillTx/>
              <a:latin typeface="+mn-lt"/>
              <a:ea typeface="MS PGothic" pitchFamily="34" charset="-128"/>
              <a:cs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S PGothic" pitchFamily="34" charset="-128"/>
              <a:cs typeface="MS PGothic" pitchFamily="34" charset="-128"/>
            </a:endParaRPr>
          </a:p>
        </p:txBody>
      </p:sp>
      <p:grpSp>
        <p:nvGrpSpPr>
          <p:cNvPr id="4" name="Group 82"/>
          <p:cNvGrpSpPr/>
          <p:nvPr/>
        </p:nvGrpSpPr>
        <p:grpSpPr>
          <a:xfrm>
            <a:off x="4025900" y="2154238"/>
            <a:ext cx="1247775" cy="1933575"/>
            <a:chOff x="7213600" y="3602038"/>
            <a:chExt cx="1247775" cy="1933575"/>
          </a:xfrm>
        </p:grpSpPr>
        <p:sp>
          <p:nvSpPr>
            <p:cNvPr id="68" name="Line 13"/>
            <p:cNvSpPr>
              <a:spLocks noChangeShapeType="1"/>
            </p:cNvSpPr>
            <p:nvPr/>
          </p:nvSpPr>
          <p:spPr bwMode="auto">
            <a:xfrm flipV="1">
              <a:off x="7856538" y="3602038"/>
              <a:ext cx="0" cy="1933575"/>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69" name="Oval 14"/>
            <p:cNvSpPr>
              <a:spLocks noChangeArrowheads="1"/>
            </p:cNvSpPr>
            <p:nvPr/>
          </p:nvSpPr>
          <p:spPr bwMode="auto">
            <a:xfrm>
              <a:off x="7213600" y="3954463"/>
              <a:ext cx="1247775" cy="1260475"/>
            </a:xfrm>
            <a:prstGeom prst="ellipse">
              <a:avLst/>
            </a:prstGeom>
            <a:solidFill>
              <a:schemeClr val="accent6">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70" name="Oval 15"/>
            <p:cNvSpPr>
              <a:spLocks noChangeArrowheads="1"/>
            </p:cNvSpPr>
            <p:nvPr/>
          </p:nvSpPr>
          <p:spPr bwMode="auto">
            <a:xfrm>
              <a:off x="7213600" y="4371976"/>
              <a:ext cx="1247775" cy="422275"/>
            </a:xfrm>
            <a:prstGeom prst="ellipse">
              <a:avLst/>
            </a:prstGeom>
            <a:solidFill>
              <a:srgbClr val="C20616"/>
            </a:solidFill>
            <a:ln w="19050">
              <a:solidFill>
                <a:srgbClr val="009900"/>
              </a:solidFill>
              <a:round/>
              <a:headEnd/>
              <a:tailEnd/>
            </a:ln>
          </p:spPr>
          <p:txBody>
            <a:bodyPr wrap="none" anchor="ctr">
              <a:prstTxWarp prst="textNoShape">
                <a:avLst/>
              </a:prstTxWarp>
            </a:bodyPr>
            <a:lstStyle/>
            <a:p>
              <a:endParaRPr lang="en-US"/>
            </a:p>
          </p:txBody>
        </p:sp>
        <p:sp>
          <p:nvSpPr>
            <p:cNvPr id="71" name="Line 16"/>
            <p:cNvSpPr>
              <a:spLocks noChangeShapeType="1"/>
            </p:cNvSpPr>
            <p:nvPr/>
          </p:nvSpPr>
          <p:spPr bwMode="auto">
            <a:xfrm>
              <a:off x="7732713" y="4779963"/>
              <a:ext cx="46038" cy="0"/>
            </a:xfrm>
            <a:prstGeom prst="line">
              <a:avLst/>
            </a:prstGeom>
            <a:noFill/>
            <a:ln w="28575">
              <a:solidFill>
                <a:srgbClr val="008000"/>
              </a:solidFill>
              <a:round/>
              <a:headEnd/>
              <a:tailEnd type="triangle" w="med" len="med"/>
            </a:ln>
          </p:spPr>
          <p:txBody>
            <a:bodyPr>
              <a:prstTxWarp prst="textNoShape">
                <a:avLst/>
              </a:prstTxWarp>
            </a:bodyPr>
            <a:lstStyle/>
            <a:p>
              <a:endParaRPr lang="en-US"/>
            </a:p>
          </p:txBody>
        </p:sp>
        <p:sp>
          <p:nvSpPr>
            <p:cNvPr id="72" name="Oval 17"/>
            <p:cNvSpPr>
              <a:spLocks noChangeArrowheads="1"/>
            </p:cNvSpPr>
            <p:nvPr/>
          </p:nvSpPr>
          <p:spPr bwMode="auto">
            <a:xfrm>
              <a:off x="7337425" y="4095751"/>
              <a:ext cx="1019175"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3" name="Oval 18"/>
            <p:cNvSpPr>
              <a:spLocks noChangeArrowheads="1"/>
            </p:cNvSpPr>
            <p:nvPr/>
          </p:nvSpPr>
          <p:spPr bwMode="auto">
            <a:xfrm>
              <a:off x="7985125" y="4095751"/>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4" name="Oval 19"/>
            <p:cNvSpPr>
              <a:spLocks noChangeArrowheads="1"/>
            </p:cNvSpPr>
            <p:nvPr/>
          </p:nvSpPr>
          <p:spPr bwMode="auto">
            <a:xfrm>
              <a:off x="7546975" y="3971926"/>
              <a:ext cx="552450" cy="165100"/>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5" name="Oval 20"/>
            <p:cNvSpPr>
              <a:spLocks noChangeArrowheads="1"/>
            </p:cNvSpPr>
            <p:nvPr/>
          </p:nvSpPr>
          <p:spPr bwMode="auto">
            <a:xfrm>
              <a:off x="8166100" y="4276726"/>
              <a:ext cx="276225" cy="412750"/>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6" name="Oval 21"/>
            <p:cNvSpPr>
              <a:spLocks noChangeArrowheads="1"/>
            </p:cNvSpPr>
            <p:nvPr/>
          </p:nvSpPr>
          <p:spPr bwMode="auto">
            <a:xfrm>
              <a:off x="7699375" y="4010026"/>
              <a:ext cx="619125" cy="6318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7" name="Oval 22"/>
            <p:cNvSpPr>
              <a:spLocks noChangeArrowheads="1"/>
            </p:cNvSpPr>
            <p:nvPr/>
          </p:nvSpPr>
          <p:spPr bwMode="auto">
            <a:xfrm>
              <a:off x="7337425" y="4038601"/>
              <a:ext cx="581025" cy="584200"/>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8" name="Oval 23"/>
            <p:cNvSpPr>
              <a:spLocks noChangeArrowheads="1"/>
            </p:cNvSpPr>
            <p:nvPr/>
          </p:nvSpPr>
          <p:spPr bwMode="auto">
            <a:xfrm>
              <a:off x="7232650" y="4286251"/>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79" name="Oval 24"/>
            <p:cNvSpPr>
              <a:spLocks noChangeArrowheads="1"/>
            </p:cNvSpPr>
            <p:nvPr/>
          </p:nvSpPr>
          <p:spPr bwMode="auto">
            <a:xfrm>
              <a:off x="7289800" y="4162426"/>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80" name="Oval 25"/>
            <p:cNvSpPr>
              <a:spLocks noChangeArrowheads="1"/>
            </p:cNvSpPr>
            <p:nvPr/>
          </p:nvSpPr>
          <p:spPr bwMode="auto">
            <a:xfrm>
              <a:off x="8032750" y="4181476"/>
              <a:ext cx="361950" cy="365125"/>
            </a:xfrm>
            <a:prstGeom prst="ellipse">
              <a:avLst/>
            </a:prstGeom>
            <a:solidFill>
              <a:srgbClr val="C20616"/>
            </a:solidFill>
            <a:ln w="28575">
              <a:solidFill>
                <a:srgbClr val="C20616"/>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81" name="Text Box 26"/>
            <p:cNvSpPr txBox="1">
              <a:spLocks noChangeArrowheads="1"/>
            </p:cNvSpPr>
            <p:nvPr/>
          </p:nvSpPr>
          <p:spPr bwMode="auto">
            <a:xfrm>
              <a:off x="7677150" y="4159251"/>
              <a:ext cx="364202" cy="461665"/>
            </a:xfrm>
            <a:prstGeom prst="rect">
              <a:avLst/>
            </a:prstGeom>
            <a:solidFill>
              <a:srgbClr val="C20616"/>
            </a:solidFill>
            <a:ln w="9525">
              <a:solidFill>
                <a:srgbClr val="C20616"/>
              </a:solidFill>
              <a:miter lim="800000"/>
              <a:headEnd/>
              <a:tailEnd/>
            </a:ln>
          </p:spPr>
          <p:txBody>
            <a:bodyPr wrap="none">
              <a:prstTxWarp prst="textNoShape">
                <a:avLst/>
              </a:prstTxWarp>
              <a:spAutoFit/>
            </a:bodyPr>
            <a:lstStyle/>
            <a:p>
              <a:pPr eaLnBrk="0" hangingPunct="0"/>
              <a:r>
                <a:rPr lang="en-US" sz="2400" b="1" dirty="0" smtClean="0">
                  <a:latin typeface="Times New Roman" charset="0"/>
                </a:rPr>
                <a:t>+</a:t>
              </a:r>
              <a:endParaRPr lang="en-US" sz="2400" b="1" dirty="0">
                <a:latin typeface="Times New Roman" charset="0"/>
              </a:endParaRPr>
            </a:p>
          </p:txBody>
        </p:sp>
        <p:sp>
          <p:nvSpPr>
            <p:cNvPr id="82" name="Text Box 27"/>
            <p:cNvSpPr txBox="1">
              <a:spLocks noChangeArrowheads="1"/>
            </p:cNvSpPr>
            <p:nvPr/>
          </p:nvSpPr>
          <p:spPr bwMode="auto">
            <a:xfrm>
              <a:off x="7697788" y="4765676"/>
              <a:ext cx="287158" cy="461665"/>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smtClean="0">
                  <a:latin typeface="Times New Roman" charset="0"/>
                </a:rPr>
                <a:t>-</a:t>
              </a:r>
              <a:endParaRPr lang="en-US" sz="2400" b="1" dirty="0">
                <a:latin typeface="Times New Roman" charset="0"/>
              </a:endParaRPr>
            </a:p>
          </p:txBody>
        </p:sp>
      </p:grpSp>
      <p:grpSp>
        <p:nvGrpSpPr>
          <p:cNvPr id="5" name="Group 36"/>
          <p:cNvGrpSpPr/>
          <p:nvPr/>
        </p:nvGrpSpPr>
        <p:grpSpPr>
          <a:xfrm>
            <a:off x="6591300" y="2192338"/>
            <a:ext cx="1247775" cy="1933575"/>
            <a:chOff x="4406900" y="2179638"/>
            <a:chExt cx="1247775" cy="1933575"/>
          </a:xfrm>
        </p:grpSpPr>
        <p:sp>
          <p:nvSpPr>
            <p:cNvPr id="38" name="Line 13"/>
            <p:cNvSpPr>
              <a:spLocks noChangeShapeType="1"/>
            </p:cNvSpPr>
            <p:nvPr/>
          </p:nvSpPr>
          <p:spPr bwMode="auto">
            <a:xfrm flipV="1">
              <a:off x="5049838" y="2179638"/>
              <a:ext cx="0" cy="1933575"/>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54" name="Oval 14"/>
            <p:cNvSpPr>
              <a:spLocks noChangeArrowheads="1"/>
            </p:cNvSpPr>
            <p:nvPr/>
          </p:nvSpPr>
          <p:spPr bwMode="auto">
            <a:xfrm>
              <a:off x="4406900" y="2532063"/>
              <a:ext cx="1247775" cy="1260475"/>
            </a:xfrm>
            <a:prstGeom prst="ellipse">
              <a:avLst/>
            </a:prstGeom>
            <a:solidFill>
              <a:srgbClr val="FF0728"/>
            </a:solidFill>
            <a:ln w="9525">
              <a:solidFill>
                <a:schemeClr val="tx1"/>
              </a:solidFill>
              <a:round/>
              <a:headEnd/>
              <a:tailEnd/>
            </a:ln>
          </p:spPr>
          <p:txBody>
            <a:bodyPr wrap="none" anchor="ctr">
              <a:prstTxWarp prst="textNoShape">
                <a:avLst/>
              </a:prstTxWarp>
            </a:bodyPr>
            <a:lstStyle/>
            <a:p>
              <a:endParaRPr lang="en-US"/>
            </a:p>
          </p:txBody>
        </p:sp>
        <p:sp>
          <p:nvSpPr>
            <p:cNvPr id="55" name="Oval 15"/>
            <p:cNvSpPr>
              <a:spLocks noChangeArrowheads="1"/>
            </p:cNvSpPr>
            <p:nvPr/>
          </p:nvSpPr>
          <p:spPr bwMode="auto">
            <a:xfrm>
              <a:off x="4406900" y="2949576"/>
              <a:ext cx="1247775" cy="422275"/>
            </a:xfrm>
            <a:prstGeom prst="ellipse">
              <a:avLst/>
            </a:prstGeom>
            <a:solidFill>
              <a:srgbClr val="008000"/>
            </a:solidFill>
            <a:ln w="19050">
              <a:solidFill>
                <a:schemeClr val="accent2"/>
              </a:solidFill>
              <a:round/>
              <a:headEnd/>
              <a:tailEnd/>
            </a:ln>
          </p:spPr>
          <p:txBody>
            <a:bodyPr wrap="none" anchor="ctr">
              <a:prstTxWarp prst="textNoShape">
                <a:avLst/>
              </a:prstTxWarp>
            </a:bodyPr>
            <a:lstStyle/>
            <a:p>
              <a:endParaRPr lang="en-US"/>
            </a:p>
          </p:txBody>
        </p:sp>
        <p:sp>
          <p:nvSpPr>
            <p:cNvPr id="56" name="Line 16"/>
            <p:cNvSpPr>
              <a:spLocks noChangeShapeType="1"/>
            </p:cNvSpPr>
            <p:nvPr/>
          </p:nvSpPr>
          <p:spPr bwMode="auto">
            <a:xfrm>
              <a:off x="4926013" y="3357563"/>
              <a:ext cx="46038"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7" name="Oval 17"/>
            <p:cNvSpPr>
              <a:spLocks noChangeArrowheads="1"/>
            </p:cNvSpPr>
            <p:nvPr/>
          </p:nvSpPr>
          <p:spPr bwMode="auto">
            <a:xfrm>
              <a:off x="4530725" y="2673351"/>
              <a:ext cx="1019175"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58" name="Oval 18"/>
            <p:cNvSpPr>
              <a:spLocks noChangeArrowheads="1"/>
            </p:cNvSpPr>
            <p:nvPr/>
          </p:nvSpPr>
          <p:spPr bwMode="auto">
            <a:xfrm>
              <a:off x="5178425" y="2673351"/>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59" name="Oval 19"/>
            <p:cNvSpPr>
              <a:spLocks noChangeArrowheads="1"/>
            </p:cNvSpPr>
            <p:nvPr/>
          </p:nvSpPr>
          <p:spPr bwMode="auto">
            <a:xfrm>
              <a:off x="4740275" y="2549526"/>
              <a:ext cx="552450" cy="16510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0" name="Oval 20"/>
            <p:cNvSpPr>
              <a:spLocks noChangeArrowheads="1"/>
            </p:cNvSpPr>
            <p:nvPr/>
          </p:nvSpPr>
          <p:spPr bwMode="auto">
            <a:xfrm>
              <a:off x="5359400" y="2854326"/>
              <a:ext cx="276225" cy="41275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1" name="Oval 21"/>
            <p:cNvSpPr>
              <a:spLocks noChangeArrowheads="1"/>
            </p:cNvSpPr>
            <p:nvPr/>
          </p:nvSpPr>
          <p:spPr bwMode="auto">
            <a:xfrm>
              <a:off x="4892675" y="2587626"/>
              <a:ext cx="619125" cy="6318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2" name="Oval 22"/>
            <p:cNvSpPr>
              <a:spLocks noChangeArrowheads="1"/>
            </p:cNvSpPr>
            <p:nvPr/>
          </p:nvSpPr>
          <p:spPr bwMode="auto">
            <a:xfrm>
              <a:off x="4530725" y="2616201"/>
              <a:ext cx="581025" cy="584200"/>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3" name="Oval 23"/>
            <p:cNvSpPr>
              <a:spLocks noChangeArrowheads="1"/>
            </p:cNvSpPr>
            <p:nvPr/>
          </p:nvSpPr>
          <p:spPr bwMode="auto">
            <a:xfrm>
              <a:off x="4425950" y="2863851"/>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4" name="Oval 24"/>
            <p:cNvSpPr>
              <a:spLocks noChangeArrowheads="1"/>
            </p:cNvSpPr>
            <p:nvPr/>
          </p:nvSpPr>
          <p:spPr bwMode="auto">
            <a:xfrm>
              <a:off x="4483100" y="2740026"/>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5" name="Oval 25"/>
            <p:cNvSpPr>
              <a:spLocks noChangeArrowheads="1"/>
            </p:cNvSpPr>
            <p:nvPr/>
          </p:nvSpPr>
          <p:spPr bwMode="auto">
            <a:xfrm>
              <a:off x="5226050" y="2759076"/>
              <a:ext cx="361950" cy="365125"/>
            </a:xfrm>
            <a:prstGeom prst="ellipse">
              <a:avLst/>
            </a:prstGeom>
            <a:solidFill>
              <a:srgbClr val="008000"/>
            </a:solidFill>
            <a:ln w="28575">
              <a:solidFill>
                <a:srgbClr val="008000"/>
              </a:solidFill>
              <a:round/>
              <a:headEnd/>
              <a:tailEnd/>
            </a:ln>
          </p:spPr>
          <p:txBody>
            <a:bodyPr wrap="none" anchor="ctr">
              <a:prstTxWarp prst="textNoShape">
                <a:avLst/>
              </a:prstTxWarp>
            </a:bodyPr>
            <a:lstStyle/>
            <a:p>
              <a:pPr algn="ctr" eaLnBrk="0" hangingPunct="0"/>
              <a:endParaRPr lang="en-US" sz="2400" b="1">
                <a:solidFill>
                  <a:srgbClr val="008000"/>
                </a:solidFill>
                <a:latin typeface="Times New Roman" charset="0"/>
              </a:endParaRPr>
            </a:p>
          </p:txBody>
        </p:sp>
        <p:sp>
          <p:nvSpPr>
            <p:cNvPr id="66" name="Text Box 26"/>
            <p:cNvSpPr txBox="1">
              <a:spLocks noChangeArrowheads="1"/>
            </p:cNvSpPr>
            <p:nvPr/>
          </p:nvSpPr>
          <p:spPr bwMode="auto">
            <a:xfrm>
              <a:off x="4870450" y="2736851"/>
              <a:ext cx="363538" cy="461963"/>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smtClean="0">
                  <a:latin typeface="Times New Roman" charset="0"/>
                </a:rPr>
                <a:t> -</a:t>
              </a:r>
              <a:endParaRPr lang="en-US" sz="2400" b="1" dirty="0">
                <a:latin typeface="Times New Roman" charset="0"/>
              </a:endParaRPr>
            </a:p>
          </p:txBody>
        </p:sp>
        <p:sp>
          <p:nvSpPr>
            <p:cNvPr id="67" name="Text Box 27"/>
            <p:cNvSpPr txBox="1">
              <a:spLocks noChangeArrowheads="1"/>
            </p:cNvSpPr>
            <p:nvPr/>
          </p:nvSpPr>
          <p:spPr bwMode="auto">
            <a:xfrm>
              <a:off x="4891088" y="3343276"/>
              <a:ext cx="363538" cy="461963"/>
            </a:xfrm>
            <a:prstGeom prst="rect">
              <a:avLst/>
            </a:prstGeom>
            <a:noFill/>
            <a:ln w="9525">
              <a:noFill/>
              <a:miter lim="800000"/>
              <a:headEnd/>
              <a:tailEnd/>
            </a:ln>
          </p:spPr>
          <p:txBody>
            <a:bodyPr wrap="none">
              <a:prstTxWarp prst="textNoShape">
                <a:avLst/>
              </a:prstTxWarp>
              <a:spAutoFit/>
            </a:bodyPr>
            <a:lstStyle/>
            <a:p>
              <a:pPr eaLnBrk="0" hangingPunct="0"/>
              <a:r>
                <a:rPr lang="en-US" sz="2400" b="1" dirty="0">
                  <a:latin typeface="Times New Roman"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1000"/>
                                  </p:stCondLst>
                                  <p:childTnLst>
                                    <p:set>
                                      <p:cBhvr>
                                        <p:cTn id="8"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5263" y="428625"/>
            <a:ext cx="8339137" cy="1227138"/>
            <a:chOff x="295" y="284"/>
            <a:chExt cx="5085" cy="992"/>
          </a:xfrm>
        </p:grpSpPr>
        <p:sp>
          <p:nvSpPr>
            <p:cNvPr id="29701" name="Text Box 3"/>
            <p:cNvSpPr txBox="1">
              <a:spLocks noChangeArrowheads="1"/>
            </p:cNvSpPr>
            <p:nvPr/>
          </p:nvSpPr>
          <p:spPr bwMode="auto">
            <a:xfrm>
              <a:off x="295" y="506"/>
              <a:ext cx="5085" cy="770"/>
            </a:xfrm>
            <a:prstGeom prst="rect">
              <a:avLst/>
            </a:prstGeom>
            <a:noFill/>
            <a:ln w="9525">
              <a:noFill/>
              <a:miter lim="800000"/>
              <a:headEnd/>
              <a:tailEnd/>
            </a:ln>
          </p:spPr>
          <p:txBody>
            <a:bodyPr>
              <a:prstTxWarp prst="textNoShape">
                <a:avLst/>
              </a:prstTxWarp>
            </a:bodyPr>
            <a:lstStyle/>
            <a:p>
              <a:r>
                <a:rPr lang="en-US" sz="2400">
                  <a:solidFill>
                    <a:srgbClr val="FF0000"/>
                  </a:solidFill>
                  <a:latin typeface="Palatino Linotype" pitchFamily="18" charset="0"/>
                </a:rPr>
                <a:t>T-Violation                                                  CP-Violation</a:t>
              </a:r>
            </a:p>
          </p:txBody>
        </p:sp>
        <p:sp>
          <p:nvSpPr>
            <p:cNvPr id="29702" name="Text Box 4"/>
            <p:cNvSpPr txBox="1">
              <a:spLocks noChangeArrowheads="1"/>
            </p:cNvSpPr>
            <p:nvPr/>
          </p:nvSpPr>
          <p:spPr bwMode="auto">
            <a:xfrm>
              <a:off x="1790" y="987"/>
              <a:ext cx="112" cy="288"/>
            </a:xfrm>
            <a:prstGeom prst="rect">
              <a:avLst/>
            </a:prstGeom>
            <a:noFill/>
            <a:ln w="9525">
              <a:noFill/>
              <a:miter lim="800000"/>
              <a:headEnd/>
              <a:tailEnd/>
            </a:ln>
          </p:spPr>
          <p:txBody>
            <a:bodyPr wrap="none">
              <a:prstTxWarp prst="textNoShape">
                <a:avLst/>
              </a:prstTxWarp>
              <a:spAutoFit/>
            </a:bodyPr>
            <a:lstStyle/>
            <a:p>
              <a:endParaRPr lang="en-US"/>
            </a:p>
          </p:txBody>
        </p:sp>
        <p:sp>
          <p:nvSpPr>
            <p:cNvPr id="29703" name="Line 5"/>
            <p:cNvSpPr>
              <a:spLocks noChangeShapeType="1"/>
            </p:cNvSpPr>
            <p:nvPr/>
          </p:nvSpPr>
          <p:spPr bwMode="auto">
            <a:xfrm>
              <a:off x="1320" y="719"/>
              <a:ext cx="2138" cy="0"/>
            </a:xfrm>
            <a:prstGeom prst="line">
              <a:avLst/>
            </a:prstGeom>
            <a:noFill/>
            <a:ln w="76200">
              <a:solidFill>
                <a:schemeClr val="accent2"/>
              </a:solidFill>
              <a:round/>
              <a:headEnd/>
              <a:tailEnd type="triangle" w="med" len="med"/>
            </a:ln>
          </p:spPr>
          <p:txBody>
            <a:bodyPr>
              <a:prstTxWarp prst="textNoShape">
                <a:avLst/>
              </a:prstTxWarp>
            </a:bodyPr>
            <a:lstStyle/>
            <a:p>
              <a:endParaRPr lang="en-US"/>
            </a:p>
          </p:txBody>
        </p:sp>
        <p:sp>
          <p:nvSpPr>
            <p:cNvPr id="29704" name="Text Box 6"/>
            <p:cNvSpPr txBox="1">
              <a:spLocks noChangeArrowheads="1"/>
            </p:cNvSpPr>
            <p:nvPr/>
          </p:nvSpPr>
          <p:spPr bwMode="auto">
            <a:xfrm>
              <a:off x="2225" y="284"/>
              <a:ext cx="510" cy="423"/>
            </a:xfrm>
            <a:prstGeom prst="rect">
              <a:avLst/>
            </a:prstGeom>
            <a:noFill/>
            <a:ln w="9525">
              <a:noFill/>
              <a:miter lim="800000"/>
              <a:headEnd/>
              <a:tailEnd/>
            </a:ln>
          </p:spPr>
          <p:txBody>
            <a:bodyPr wrap="none">
              <a:prstTxWarp prst="textNoShape">
                <a:avLst/>
              </a:prstTxWarp>
              <a:spAutoFit/>
            </a:bodyPr>
            <a:lstStyle/>
            <a:p>
              <a:r>
                <a:rPr lang="en-US" sz="2800">
                  <a:solidFill>
                    <a:srgbClr val="FF0000"/>
                  </a:solidFill>
                  <a:latin typeface="Palatino Linotype" pitchFamily="18" charset="0"/>
                </a:rPr>
                <a:t>CPT</a:t>
              </a:r>
            </a:p>
          </p:txBody>
        </p:sp>
      </p:grpSp>
      <p:sp>
        <p:nvSpPr>
          <p:cNvPr id="262151" name="Text Box 7"/>
          <p:cNvSpPr txBox="1">
            <a:spLocks noChangeArrowheads="1"/>
          </p:cNvSpPr>
          <p:nvPr/>
        </p:nvSpPr>
        <p:spPr bwMode="auto">
          <a:xfrm>
            <a:off x="1649413" y="2703513"/>
            <a:ext cx="7494587" cy="4154487"/>
          </a:xfrm>
          <a:prstGeom prst="rect">
            <a:avLst/>
          </a:prstGeom>
          <a:noFill/>
          <a:ln w="9525">
            <a:solidFill>
              <a:schemeClr val="bg1"/>
            </a:solidFill>
            <a:miter lim="800000"/>
            <a:headEnd/>
            <a:tailEnd/>
          </a:ln>
        </p:spPr>
        <p:txBody>
          <a:bodyPr>
            <a:prstTxWarp prst="textNoShape">
              <a:avLst/>
            </a:prstTxWarp>
          </a:bodyPr>
          <a:lstStyle/>
          <a:p>
            <a:pPr marL="457200" indent="-457200"/>
            <a:r>
              <a:rPr lang="en-US" sz="2800" dirty="0">
                <a:solidFill>
                  <a:srgbClr val="CC3300"/>
                </a:solidFill>
              </a:rPr>
              <a:t>     </a:t>
            </a:r>
            <a:r>
              <a:rPr lang="en-US" sz="2800" u="sng" dirty="0">
                <a:solidFill>
                  <a:srgbClr val="FF0000"/>
                </a:solidFill>
              </a:rPr>
              <a:t>Andrei Sakharov 1967:</a:t>
            </a:r>
          </a:p>
          <a:p>
            <a:pPr marL="457200" indent="-457200"/>
            <a:endParaRPr lang="en-US" dirty="0">
              <a:solidFill>
                <a:srgbClr val="CC3300"/>
              </a:solidFill>
              <a:latin typeface="Webdings" charset="2"/>
            </a:endParaRPr>
          </a:p>
          <a:p>
            <a:pPr marL="457200" indent="-457200"/>
            <a:r>
              <a:rPr lang="en-US" sz="3600" dirty="0">
                <a:solidFill>
                  <a:srgbClr val="000099"/>
                </a:solidFill>
                <a:latin typeface="Vladimir Script" pitchFamily="66" charset="0"/>
              </a:rPr>
              <a:t>   </a:t>
            </a:r>
            <a:r>
              <a:rPr lang="en-US" sz="3600" dirty="0">
                <a:solidFill>
                  <a:srgbClr val="000099"/>
                </a:solidFill>
                <a:latin typeface="Brush Script MT Italic"/>
                <a:cs typeface="Brush Script MT Italic"/>
              </a:rPr>
              <a:t>CP-Violation is one of three conditions to enable</a:t>
            </a:r>
            <a:r>
              <a:rPr lang="en-US" sz="3600" dirty="0">
                <a:solidFill>
                  <a:srgbClr val="000099"/>
                </a:solidFill>
                <a:latin typeface="Brush Script MT Italic"/>
                <a:ea typeface="Times New Roman" charset="0"/>
                <a:cs typeface="Brush Script MT Italic"/>
              </a:rPr>
              <a:t> a universe containing initially equal amounts of matter and antimatter to evolve into a matter-dominated universe, which we see today….</a:t>
            </a:r>
            <a:endParaRPr lang="en-US" sz="3600" dirty="0">
              <a:solidFill>
                <a:srgbClr val="CC3300"/>
              </a:solidFill>
              <a:latin typeface="Brush Script MT Italic"/>
              <a:cs typeface="Brush Script MT Italic"/>
            </a:endParaRPr>
          </a:p>
        </p:txBody>
      </p:sp>
      <p:pic>
        <p:nvPicPr>
          <p:cNvPr id="8" name="Picture 7" descr="saharov.jpg"/>
          <p:cNvPicPr>
            <a:picLocks noChangeAspect="1"/>
          </p:cNvPicPr>
          <p:nvPr/>
        </p:nvPicPr>
        <p:blipFill>
          <a:blip r:embed="rId3"/>
          <a:srcRect/>
          <a:stretch>
            <a:fillRect/>
          </a:stretch>
        </p:blipFill>
        <p:spPr bwMode="auto">
          <a:xfrm>
            <a:off x="0" y="2611438"/>
            <a:ext cx="1973263" cy="2411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2151"/>
                                        </p:tgtEl>
                                        <p:attrNameLst>
                                          <p:attrName>style.visibility</p:attrName>
                                        </p:attrNameLst>
                                      </p:cBhvr>
                                      <p:to>
                                        <p:strVal val="visible"/>
                                      </p:to>
                                    </p:set>
                                    <p:animEffect transition="in" filter="dissolve">
                                      <p:cBhvr>
                                        <p:cTn id="7" dur="500"/>
                                        <p:tgtEl>
                                          <p:spTgt spid="262151"/>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1"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401"/>
            <a:ext cx="8051800" cy="7046621"/>
          </a:xfrm>
          <a:prstGeom prst="rect">
            <a:avLst/>
          </a:prstGeom>
        </p:spPr>
      </p:pic>
      <p:sp>
        <p:nvSpPr>
          <p:cNvPr id="2" name="Title 1"/>
          <p:cNvSpPr>
            <a:spLocks noGrp="1"/>
          </p:cNvSpPr>
          <p:nvPr>
            <p:ph type="title"/>
          </p:nvPr>
        </p:nvSpPr>
        <p:spPr>
          <a:xfrm>
            <a:off x="406400" y="0"/>
            <a:ext cx="8229600" cy="635000"/>
          </a:xfrm>
        </p:spPr>
        <p:txBody>
          <a:bodyPr/>
          <a:lstStyle/>
          <a:p>
            <a:r>
              <a:rPr lang="en-US" dirty="0" smtClean="0">
                <a:solidFill>
                  <a:srgbClr val="FF3300"/>
                </a:solidFill>
              </a:rPr>
              <a:t>A balanced approach is best…!</a:t>
            </a:r>
            <a:endParaRPr 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98985</TotalTime>
  <Words>4525</Words>
  <Application>Microsoft Macintosh PowerPoint</Application>
  <PresentationFormat>On-screen Show (4:3)</PresentationFormat>
  <Paragraphs>696</Paragraphs>
  <Slides>82</Slides>
  <Notes>48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Default Design</vt:lpstr>
      <vt:lpstr>Equation</vt:lpstr>
      <vt:lpstr>Intro to Storage Ring EDMs and proton EDM experiment  Yannis Semertzidis, BNL</vt:lpstr>
      <vt:lpstr>Slide 2</vt:lpstr>
      <vt:lpstr>Slide 3</vt:lpstr>
      <vt:lpstr>Colloquium questions related to EDM</vt:lpstr>
      <vt:lpstr>Physics of EDM of fundamental particles.   Proton EDM: &gt;103 TeV for SUSY-like New Physics</vt:lpstr>
      <vt:lpstr>Slide 6</vt:lpstr>
      <vt:lpstr>EDMs of different systems</vt:lpstr>
      <vt:lpstr>Physics reach of magic pEDM (Marciano)</vt:lpstr>
      <vt:lpstr>A balanced approach is best…!</vt:lpstr>
      <vt:lpstr>Physics: Potential of EDMs</vt:lpstr>
      <vt:lpstr>For particles with intrinsic angular momentum (spin S): </vt:lpstr>
      <vt:lpstr>For particles with an EDM along the spin: </vt:lpstr>
      <vt:lpstr>Purcell and Ramsey: “The question of the possible existence of an electric dipole moment of a nucleus or of an elementary particle…becomes a purely experimental matter”</vt:lpstr>
      <vt:lpstr>A charged particle between Electric Field plates would be lost right away…</vt:lpstr>
      <vt:lpstr>Slide 15</vt:lpstr>
      <vt:lpstr>EDM Experimental Issues</vt:lpstr>
      <vt:lpstr>Slide 17</vt:lpstr>
      <vt:lpstr>Slide 18</vt:lpstr>
      <vt:lpstr>Comparing Methods</vt:lpstr>
      <vt:lpstr>Short History of EDM</vt:lpstr>
      <vt:lpstr>We have developed the Storage Ring EDM Method: (http://www.bnl.gov/edm)</vt:lpstr>
      <vt:lpstr>Physics strength comparison  (Marciano)</vt:lpstr>
      <vt:lpstr>Storage Ring Proton EDM Method</vt:lpstr>
      <vt:lpstr>Slide 24</vt:lpstr>
      <vt:lpstr>Muon g-2: 4 Billion e+ with E&gt;2GeV</vt:lpstr>
      <vt:lpstr>Breakthrough concept: Freezing the horizontal spin precession due to E-field</vt:lpstr>
      <vt:lpstr>Slide 27</vt:lpstr>
      <vt:lpstr>The proton EDM uses an ALL-ELECTRIC ring: spin is aligned with the momentum vector</vt:lpstr>
      <vt:lpstr>proton EDM proposal to DOE NP: November 2011</vt:lpstr>
      <vt:lpstr>Slide 30</vt:lpstr>
      <vt:lpstr>The EDM signal: early to late change</vt:lpstr>
      <vt:lpstr>The polarimeter analyzing power at Pmagic is very large</vt:lpstr>
      <vt:lpstr>Proton beam parameters</vt:lpstr>
      <vt:lpstr>The current status</vt:lpstr>
      <vt:lpstr>International srEDM Network Common R&amp;D</vt:lpstr>
      <vt:lpstr>R&amp;D progress</vt:lpstr>
      <vt:lpstr>Slide 37</vt:lpstr>
      <vt:lpstr>Experiment Parameters (proposal)</vt:lpstr>
      <vt:lpstr>What makes the pEDM experiment</vt:lpstr>
      <vt:lpstr>1. SQUID-Based BPM</vt:lpstr>
      <vt:lpstr>Slide 41</vt:lpstr>
      <vt:lpstr>2. Polarimeter Development</vt:lpstr>
      <vt:lpstr>Slide 43</vt:lpstr>
      <vt:lpstr>3. Spin Coherence Time: need &gt;102 s</vt:lpstr>
      <vt:lpstr>Vert. tune = .1</vt:lpstr>
      <vt:lpstr>4. Large Scale Electrodes, New: pEDM electrodes with HPWR</vt:lpstr>
      <vt:lpstr>E-field plate module: Similar to the (26) FNAL Tevatron ES-separators</vt:lpstr>
      <vt:lpstr>E-field plate module: Similar to the (26) FNAL Tevatron ES-separators</vt:lpstr>
      <vt:lpstr>E-field strength vs. plate gap</vt:lpstr>
      <vt:lpstr>Recent E-field results at JLab</vt:lpstr>
      <vt:lpstr>Technically driven pEDM timeline</vt:lpstr>
      <vt:lpstr>Staging the experiment</vt:lpstr>
      <vt:lpstr>Why does the world need a Storage Ring EDM experiment at the 10-29 e-cm level ?</vt:lpstr>
      <vt:lpstr>What now?</vt:lpstr>
      <vt:lpstr>Storage Ring EDM Collaboration </vt:lpstr>
      <vt:lpstr>Issues are/to be working on</vt:lpstr>
      <vt:lpstr>Summary</vt:lpstr>
      <vt:lpstr>Extra slides</vt:lpstr>
      <vt:lpstr>Budget for testing at RHIC by D. Kawall</vt:lpstr>
      <vt:lpstr>Slide 60</vt:lpstr>
      <vt:lpstr>E-field strength</vt:lpstr>
      <vt:lpstr>B-field from (same sign) CR beams</vt:lpstr>
      <vt:lpstr>Maximum E-field vs. Plate gap</vt:lpstr>
      <vt:lpstr>Smaller-Ring Parameters</vt:lpstr>
      <vt:lpstr>Total cost: exp + ring + beamline for two different ring locations @ BNL</vt:lpstr>
      <vt:lpstr>We have developed the Storage Ring EDM Method (g-2 technique with Electric fields) (http://www.bnl.gov/edm)</vt:lpstr>
      <vt:lpstr>Gas cluster ion beam surface treatment: getting rid of ~μm level asperities</vt:lpstr>
      <vt:lpstr>Slide 68</vt:lpstr>
      <vt:lpstr>Slide 69</vt:lpstr>
      <vt:lpstr>Experiment Parameters (proposal)</vt:lpstr>
      <vt:lpstr>Recent development: Data! Maximum E-field vs. Plate gap</vt:lpstr>
      <vt:lpstr>Smaller-Ring Parameters</vt:lpstr>
      <vt:lpstr>Staging the experiment</vt:lpstr>
      <vt:lpstr>Summary</vt:lpstr>
      <vt:lpstr>Total cost: exp + ring + beamline for two different ring locations @ BNL</vt:lpstr>
      <vt:lpstr>Slide 76</vt:lpstr>
      <vt:lpstr>2. Polarimeter Development</vt:lpstr>
      <vt:lpstr>3. Spin Coherence Time: need &gt;102 s</vt:lpstr>
      <vt:lpstr>Spin is the only vector defining a direction of a “fundamental” particle with spin</vt:lpstr>
      <vt:lpstr>Electric Dipole Moment: two possibilities</vt:lpstr>
      <vt:lpstr>If we discover that the proton</vt:lpstr>
      <vt:lpstr>Slide 82</vt:lpstr>
    </vt:vector>
  </TitlesOfParts>
  <Manager/>
  <Company>BNL</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EDM Review</dc:title>
  <dc:subject/>
  <dc:creator>Yannis Semertzidis</dc:creator>
  <cp:keywords/>
  <dc:description/>
  <cp:lastModifiedBy>BNL</cp:lastModifiedBy>
  <cp:revision>2259</cp:revision>
  <cp:lastPrinted>2011-03-28T18:27:59Z</cp:lastPrinted>
  <dcterms:created xsi:type="dcterms:W3CDTF">2013-07-31T15:02:42Z</dcterms:created>
  <dcterms:modified xsi:type="dcterms:W3CDTF">2013-07-31T15:03:47Z</dcterms:modified>
  <cp:category/>
</cp:coreProperties>
</file>