
<file path=[Content_Types].xml><?xml version="1.0" encoding="utf-8"?>
<Types xmlns="http://schemas.openxmlformats.org/package/2006/content-types">
  <Default Extension="jpg" ContentType="image/jpeg"/>
  <Default Extension="emf" ContentType="image/x-emf"/>
  <Default Extension="xlsx" ContentType="application/vnd.openxmlformats-officedocument.spreadsheetml.sheet"/>
  <Default Extension="xls" ContentType="application/vnd.ms-excel"/>
  <Default Extension="jpeg" ContentType="image/jpeg"/>
  <Default Extension="xml" ContentType="application/xml"/>
  <Default Extension="vml" ContentType="application/vnd.openxmlformats-officedocument.vmlDrawing"/>
  <Default Extension="bin" ContentType="application/vnd.openxmlformats-officedocument.presentationml.printerSettings"/>
  <Default Extension="wdp" ContentType="image/vnd.ms-photo"/>
  <Default Extension="png" ContentType="image/png"/>
  <Default Extension="rels" ContentType="application/vnd.openxmlformats-package.relationships+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drawings/drawing2.xml" ContentType="application/vnd.openxmlformats-officedocument.drawingml.chartshapes+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7"/>
  </p:notesMasterIdLst>
  <p:sldIdLst>
    <p:sldId id="305" r:id="rId2"/>
    <p:sldId id="306" r:id="rId3"/>
    <p:sldId id="315" r:id="rId4"/>
    <p:sldId id="316" r:id="rId5"/>
    <p:sldId id="318" r:id="rId6"/>
    <p:sldId id="321" r:id="rId7"/>
    <p:sldId id="317" r:id="rId8"/>
    <p:sldId id="319" r:id="rId9"/>
    <p:sldId id="320" r:id="rId10"/>
    <p:sldId id="270" r:id="rId11"/>
    <p:sldId id="329" r:id="rId12"/>
    <p:sldId id="272" r:id="rId13"/>
    <p:sldId id="273" r:id="rId14"/>
    <p:sldId id="274" r:id="rId15"/>
    <p:sldId id="275" r:id="rId16"/>
    <p:sldId id="276" r:id="rId17"/>
    <p:sldId id="322" r:id="rId18"/>
    <p:sldId id="323" r:id="rId19"/>
    <p:sldId id="324" r:id="rId20"/>
    <p:sldId id="325" r:id="rId21"/>
    <p:sldId id="278" r:id="rId22"/>
    <p:sldId id="279" r:id="rId23"/>
    <p:sldId id="280" r:id="rId24"/>
    <p:sldId id="262" r:id="rId25"/>
    <p:sldId id="261" r:id="rId26"/>
    <p:sldId id="257" r:id="rId27"/>
    <p:sldId id="259" r:id="rId28"/>
    <p:sldId id="260" r:id="rId29"/>
    <p:sldId id="258" r:id="rId30"/>
    <p:sldId id="330" r:id="rId31"/>
    <p:sldId id="313" r:id="rId32"/>
    <p:sldId id="269" r:id="rId33"/>
    <p:sldId id="263" r:id="rId34"/>
    <p:sldId id="264" r:id="rId35"/>
    <p:sldId id="265" r:id="rId36"/>
    <p:sldId id="266" r:id="rId37"/>
    <p:sldId id="267" r:id="rId38"/>
    <p:sldId id="268" r:id="rId39"/>
    <p:sldId id="291" r:id="rId40"/>
    <p:sldId id="292" r:id="rId41"/>
    <p:sldId id="293" r:id="rId42"/>
    <p:sldId id="295" r:id="rId43"/>
    <p:sldId id="296" r:id="rId44"/>
    <p:sldId id="297" r:id="rId45"/>
    <p:sldId id="314" r:id="rId46"/>
    <p:sldId id="298" r:id="rId47"/>
    <p:sldId id="307" r:id="rId48"/>
    <p:sldId id="311" r:id="rId49"/>
    <p:sldId id="308" r:id="rId50"/>
    <p:sldId id="312" r:id="rId51"/>
    <p:sldId id="326" r:id="rId52"/>
    <p:sldId id="327" r:id="rId53"/>
    <p:sldId id="282" r:id="rId54"/>
    <p:sldId id="304" r:id="rId55"/>
    <p:sldId id="303" r:id="rId56"/>
    <p:sldId id="301" r:id="rId57"/>
    <p:sldId id="328" r:id="rId58"/>
    <p:sldId id="331" r:id="rId59"/>
    <p:sldId id="332" r:id="rId60"/>
    <p:sldId id="333" r:id="rId61"/>
    <p:sldId id="334" r:id="rId62"/>
    <p:sldId id="335" r:id="rId63"/>
    <p:sldId id="283" r:id="rId64"/>
    <p:sldId id="284" r:id="rId65"/>
    <p:sldId id="337" r:id="rId66"/>
    <p:sldId id="285" r:id="rId67"/>
    <p:sldId id="286" r:id="rId68"/>
    <p:sldId id="287" r:id="rId69"/>
    <p:sldId id="288" r:id="rId70"/>
    <p:sldId id="289" r:id="rId71"/>
    <p:sldId id="290" r:id="rId72"/>
    <p:sldId id="281" r:id="rId73"/>
    <p:sldId id="336" r:id="rId74"/>
    <p:sldId id="299" r:id="rId75"/>
    <p:sldId id="294" r:id="rId7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285C00"/>
    <a:srgbClr val="000000"/>
    <a:srgbClr val="9BBB59"/>
    <a:srgbClr val="4070AA"/>
    <a:srgbClr val="D0D8E8"/>
    <a:srgbClr val="2B5C00"/>
    <a:srgbClr val="2658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830" autoAdjust="0"/>
  </p:normalViewPr>
  <p:slideViewPr>
    <p:cSldViewPr snapToGrid="0" snapToObjects="1">
      <p:cViewPr>
        <p:scale>
          <a:sx n="110" d="100"/>
          <a:sy n="110" d="100"/>
        </p:scale>
        <p:origin x="-808"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viewProps" Target="viewProps.xml"/><Relationship Id="rId81" Type="http://schemas.openxmlformats.org/officeDocument/2006/relationships/theme" Target="theme/theme1.xml"/><Relationship Id="rId82"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notesMaster" Target="notesMasters/notesMaster1.xml"/><Relationship Id="rId78" Type="http://schemas.openxmlformats.org/officeDocument/2006/relationships/printerSettings" Target="printerSettings/printerSettings1.bin"/><Relationship Id="rId79" Type="http://schemas.openxmlformats.org/officeDocument/2006/relationships/presProps" Target="presProp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oleObject" Target="https://portal.science.doe.gov/sites/SC25Budget/Shared%20Budget%20Documents/Research_Facilities_Projects_fractions.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1.xlsx"/><Relationship Id="rId2"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2.xlsx"/><Relationship Id="rId2"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Sheet1!$A$8</c:f>
              <c:strCache>
                <c:ptCount val="1"/>
                <c:pt idx="0">
                  <c:v>Research</c:v>
                </c:pt>
              </c:strCache>
            </c:strRef>
          </c:tx>
          <c:marker>
            <c:symbol val="none"/>
          </c:marker>
          <c:cat>
            <c:strRef>
              <c:f>(Sheet1!$B$1:$O$1,Sheet1!$Q$1:$U$1)</c:f>
              <c:strCache>
                <c:ptCount val="19"/>
                <c:pt idx="0">
                  <c:v>FY 1996</c:v>
                </c:pt>
                <c:pt idx="1">
                  <c:v>FY 1997</c:v>
                </c:pt>
                <c:pt idx="2">
                  <c:v>FY 1998</c:v>
                </c:pt>
                <c:pt idx="3">
                  <c:v>FY 1999</c:v>
                </c:pt>
                <c:pt idx="4">
                  <c:v>FY 2000</c:v>
                </c:pt>
                <c:pt idx="5">
                  <c:v>FY 2001</c:v>
                </c:pt>
                <c:pt idx="6">
                  <c:v>FY 2002</c:v>
                </c:pt>
                <c:pt idx="7">
                  <c:v>FY 2003</c:v>
                </c:pt>
                <c:pt idx="8">
                  <c:v>FY 2004</c:v>
                </c:pt>
                <c:pt idx="9">
                  <c:v>FY 2005</c:v>
                </c:pt>
                <c:pt idx="10">
                  <c:v>FY 2006</c:v>
                </c:pt>
                <c:pt idx="11">
                  <c:v>FY 2007</c:v>
                </c:pt>
                <c:pt idx="12">
                  <c:v>FY 2008</c:v>
                </c:pt>
                <c:pt idx="13">
                  <c:v>FY 2009</c:v>
                </c:pt>
                <c:pt idx="14">
                  <c:v>FY 2010</c:v>
                </c:pt>
                <c:pt idx="15">
                  <c:v>FY 2011</c:v>
                </c:pt>
                <c:pt idx="16">
                  <c:v>FY 2012</c:v>
                </c:pt>
                <c:pt idx="17">
                  <c:v>FY 2013</c:v>
                </c:pt>
                <c:pt idx="18">
                  <c:v>FY 2014</c:v>
                </c:pt>
              </c:strCache>
            </c:strRef>
          </c:cat>
          <c:val>
            <c:numRef>
              <c:f>(Sheet1!$B$8:$O$8,Sheet1!$Q$8:$U$8)</c:f>
              <c:numCache>
                <c:formatCode>0.0%</c:formatCode>
                <c:ptCount val="19"/>
                <c:pt idx="0">
                  <c:v>0.303555894778056</c:v>
                </c:pt>
                <c:pt idx="1">
                  <c:v>0.295864290380905</c:v>
                </c:pt>
                <c:pt idx="2">
                  <c:v>0.312789601998235</c:v>
                </c:pt>
                <c:pt idx="3">
                  <c:v>0.309541717838276</c:v>
                </c:pt>
                <c:pt idx="4">
                  <c:v>0.337553687649864</c:v>
                </c:pt>
                <c:pt idx="5">
                  <c:v>0.338907672787519</c:v>
                </c:pt>
                <c:pt idx="6">
                  <c:v>0.34906500445236</c:v>
                </c:pt>
                <c:pt idx="7">
                  <c:v>0.356838233827799</c:v>
                </c:pt>
                <c:pt idx="8">
                  <c:v>0.373771590544145</c:v>
                </c:pt>
                <c:pt idx="9">
                  <c:v>0.395506469720821</c:v>
                </c:pt>
                <c:pt idx="10">
                  <c:v>0.465238213904142</c:v>
                </c:pt>
                <c:pt idx="11">
                  <c:v>0.561295625271356</c:v>
                </c:pt>
                <c:pt idx="12">
                  <c:v>0.570562499555379</c:v>
                </c:pt>
                <c:pt idx="13">
                  <c:v>0.582153149762588</c:v>
                </c:pt>
                <c:pt idx="14">
                  <c:v>0.558889545036678</c:v>
                </c:pt>
                <c:pt idx="15">
                  <c:v>0.526523444450462</c:v>
                </c:pt>
                <c:pt idx="16">
                  <c:v>0.507867930380659</c:v>
                </c:pt>
                <c:pt idx="17">
                  <c:v>0.492397401337288</c:v>
                </c:pt>
                <c:pt idx="18">
                  <c:v>0.494009820726033</c:v>
                </c:pt>
              </c:numCache>
            </c:numRef>
          </c:val>
          <c:smooth val="0"/>
        </c:ser>
        <c:ser>
          <c:idx val="1"/>
          <c:order val="1"/>
          <c:tx>
            <c:strRef>
              <c:f>Sheet1!$A$9</c:f>
              <c:strCache>
                <c:ptCount val="1"/>
                <c:pt idx="0">
                  <c:v>Facilities</c:v>
                </c:pt>
              </c:strCache>
            </c:strRef>
          </c:tx>
          <c:marker>
            <c:symbol val="none"/>
          </c:marker>
          <c:cat>
            <c:strRef>
              <c:f>(Sheet1!$B$1:$O$1,Sheet1!$Q$1:$U$1)</c:f>
              <c:strCache>
                <c:ptCount val="19"/>
                <c:pt idx="0">
                  <c:v>FY 1996</c:v>
                </c:pt>
                <c:pt idx="1">
                  <c:v>FY 1997</c:v>
                </c:pt>
                <c:pt idx="2">
                  <c:v>FY 1998</c:v>
                </c:pt>
                <c:pt idx="3">
                  <c:v>FY 1999</c:v>
                </c:pt>
                <c:pt idx="4">
                  <c:v>FY 2000</c:v>
                </c:pt>
                <c:pt idx="5">
                  <c:v>FY 2001</c:v>
                </c:pt>
                <c:pt idx="6">
                  <c:v>FY 2002</c:v>
                </c:pt>
                <c:pt idx="7">
                  <c:v>FY 2003</c:v>
                </c:pt>
                <c:pt idx="8">
                  <c:v>FY 2004</c:v>
                </c:pt>
                <c:pt idx="9">
                  <c:v>FY 2005</c:v>
                </c:pt>
                <c:pt idx="10">
                  <c:v>FY 2006</c:v>
                </c:pt>
                <c:pt idx="11">
                  <c:v>FY 2007</c:v>
                </c:pt>
                <c:pt idx="12">
                  <c:v>FY 2008</c:v>
                </c:pt>
                <c:pt idx="13">
                  <c:v>FY 2009</c:v>
                </c:pt>
                <c:pt idx="14">
                  <c:v>FY 2010</c:v>
                </c:pt>
                <c:pt idx="15">
                  <c:v>FY 2011</c:v>
                </c:pt>
                <c:pt idx="16">
                  <c:v>FY 2012</c:v>
                </c:pt>
                <c:pt idx="17">
                  <c:v>FY 2013</c:v>
                </c:pt>
                <c:pt idx="18">
                  <c:v>FY 2014</c:v>
                </c:pt>
              </c:strCache>
            </c:strRef>
          </c:cat>
          <c:val>
            <c:numRef>
              <c:f>(Sheet1!$B$9:$O$9,Sheet1!$Q$9:$U$9)</c:f>
              <c:numCache>
                <c:formatCode>0.0%</c:formatCode>
                <c:ptCount val="19"/>
                <c:pt idx="0">
                  <c:v>0.425001104504397</c:v>
                </c:pt>
                <c:pt idx="1">
                  <c:v>0.433394107905253</c:v>
                </c:pt>
                <c:pt idx="2">
                  <c:v>0.438711317848009</c:v>
                </c:pt>
                <c:pt idx="3">
                  <c:v>0.474562078752373</c:v>
                </c:pt>
                <c:pt idx="4">
                  <c:v>0.443412411911266</c:v>
                </c:pt>
                <c:pt idx="5">
                  <c:v>0.458408712408054</c:v>
                </c:pt>
                <c:pt idx="6">
                  <c:v>0.481556045960398</c:v>
                </c:pt>
                <c:pt idx="7">
                  <c:v>0.470599882057666</c:v>
                </c:pt>
                <c:pt idx="8">
                  <c:v>0.484154600164765</c:v>
                </c:pt>
                <c:pt idx="9">
                  <c:v>0.499533825974608</c:v>
                </c:pt>
                <c:pt idx="10">
                  <c:v>0.484347743892484</c:v>
                </c:pt>
                <c:pt idx="11">
                  <c:v>0.376397054205567</c:v>
                </c:pt>
                <c:pt idx="12">
                  <c:v>0.355258983132839</c:v>
                </c:pt>
                <c:pt idx="13">
                  <c:v>0.313558491908417</c:v>
                </c:pt>
                <c:pt idx="14">
                  <c:v>0.292726074877562</c:v>
                </c:pt>
                <c:pt idx="15">
                  <c:v>0.338975576924565</c:v>
                </c:pt>
                <c:pt idx="16">
                  <c:v>0.3214774707897</c:v>
                </c:pt>
                <c:pt idx="17">
                  <c:v>0.34792731121806</c:v>
                </c:pt>
                <c:pt idx="18">
                  <c:v>0.347702122672793</c:v>
                </c:pt>
              </c:numCache>
            </c:numRef>
          </c:val>
          <c:smooth val="0"/>
        </c:ser>
        <c:ser>
          <c:idx val="2"/>
          <c:order val="2"/>
          <c:tx>
            <c:strRef>
              <c:f>Sheet1!$A$10</c:f>
              <c:strCache>
                <c:ptCount val="1"/>
                <c:pt idx="0">
                  <c:v>Projects</c:v>
                </c:pt>
              </c:strCache>
            </c:strRef>
          </c:tx>
          <c:marker>
            <c:symbol val="none"/>
          </c:marker>
          <c:cat>
            <c:strRef>
              <c:f>(Sheet1!$B$1:$O$1,Sheet1!$Q$1:$U$1)</c:f>
              <c:strCache>
                <c:ptCount val="19"/>
                <c:pt idx="0">
                  <c:v>FY 1996</c:v>
                </c:pt>
                <c:pt idx="1">
                  <c:v>FY 1997</c:v>
                </c:pt>
                <c:pt idx="2">
                  <c:v>FY 1998</c:v>
                </c:pt>
                <c:pt idx="3">
                  <c:v>FY 1999</c:v>
                </c:pt>
                <c:pt idx="4">
                  <c:v>FY 2000</c:v>
                </c:pt>
                <c:pt idx="5">
                  <c:v>FY 2001</c:v>
                </c:pt>
                <c:pt idx="6">
                  <c:v>FY 2002</c:v>
                </c:pt>
                <c:pt idx="7">
                  <c:v>FY 2003</c:v>
                </c:pt>
                <c:pt idx="8">
                  <c:v>FY 2004</c:v>
                </c:pt>
                <c:pt idx="9">
                  <c:v>FY 2005</c:v>
                </c:pt>
                <c:pt idx="10">
                  <c:v>FY 2006</c:v>
                </c:pt>
                <c:pt idx="11">
                  <c:v>FY 2007</c:v>
                </c:pt>
                <c:pt idx="12">
                  <c:v>FY 2008</c:v>
                </c:pt>
                <c:pt idx="13">
                  <c:v>FY 2009</c:v>
                </c:pt>
                <c:pt idx="14">
                  <c:v>FY 2010</c:v>
                </c:pt>
                <c:pt idx="15">
                  <c:v>FY 2011</c:v>
                </c:pt>
                <c:pt idx="16">
                  <c:v>FY 2012</c:v>
                </c:pt>
                <c:pt idx="17">
                  <c:v>FY 2013</c:v>
                </c:pt>
                <c:pt idx="18">
                  <c:v>FY 2014</c:v>
                </c:pt>
              </c:strCache>
            </c:strRef>
          </c:cat>
          <c:val>
            <c:numRef>
              <c:f>(Sheet1!$B$10:$O$10,Sheet1!$Q$10:$U$10)</c:f>
              <c:numCache>
                <c:formatCode>0.0%</c:formatCode>
                <c:ptCount val="19"/>
                <c:pt idx="0">
                  <c:v>0.227424310979688</c:v>
                </c:pt>
                <c:pt idx="1">
                  <c:v>0.233073522038379</c:v>
                </c:pt>
                <c:pt idx="2">
                  <c:v>0.203908224771534</c:v>
                </c:pt>
                <c:pt idx="3">
                  <c:v>0.168338925484343</c:v>
                </c:pt>
                <c:pt idx="4">
                  <c:v>0.18265804736517</c:v>
                </c:pt>
                <c:pt idx="5">
                  <c:v>0.171259341856258</c:v>
                </c:pt>
                <c:pt idx="6">
                  <c:v>0.14073758608971</c:v>
                </c:pt>
                <c:pt idx="7">
                  <c:v>0.147352422518439</c:v>
                </c:pt>
                <c:pt idx="8">
                  <c:v>0.114904282502758</c:v>
                </c:pt>
                <c:pt idx="9">
                  <c:v>0.0703286457713728</c:v>
                </c:pt>
                <c:pt idx="10">
                  <c:v>0.0214668923776706</c:v>
                </c:pt>
                <c:pt idx="11">
                  <c:v>0.0392253773036205</c:v>
                </c:pt>
                <c:pt idx="12">
                  <c:v>0.047993512083034</c:v>
                </c:pt>
                <c:pt idx="13">
                  <c:v>0.0887599437017637</c:v>
                </c:pt>
                <c:pt idx="14">
                  <c:v>0.137357725170742</c:v>
                </c:pt>
                <c:pt idx="15">
                  <c:v>0.132583698867167</c:v>
                </c:pt>
                <c:pt idx="16">
                  <c:v>0.16866636471118</c:v>
                </c:pt>
                <c:pt idx="17">
                  <c:v>0.129843591083502</c:v>
                </c:pt>
                <c:pt idx="18">
                  <c:v>0.128643011586293</c:v>
                </c:pt>
              </c:numCache>
            </c:numRef>
          </c:val>
          <c:smooth val="0"/>
        </c:ser>
        <c:ser>
          <c:idx val="3"/>
          <c:order val="3"/>
          <c:tx>
            <c:strRef>
              <c:f>Sheet1!$A$11</c:f>
              <c:strCache>
                <c:ptCount val="1"/>
                <c:pt idx="0">
                  <c:v>Other</c:v>
                </c:pt>
              </c:strCache>
            </c:strRef>
          </c:tx>
          <c:marker>
            <c:symbol val="none"/>
          </c:marker>
          <c:cat>
            <c:strRef>
              <c:f>(Sheet1!$B$1:$O$1,Sheet1!$Q$1:$U$1)</c:f>
              <c:strCache>
                <c:ptCount val="19"/>
                <c:pt idx="0">
                  <c:v>FY 1996</c:v>
                </c:pt>
                <c:pt idx="1">
                  <c:v>FY 1997</c:v>
                </c:pt>
                <c:pt idx="2">
                  <c:v>FY 1998</c:v>
                </c:pt>
                <c:pt idx="3">
                  <c:v>FY 1999</c:v>
                </c:pt>
                <c:pt idx="4">
                  <c:v>FY 2000</c:v>
                </c:pt>
                <c:pt idx="5">
                  <c:v>FY 2001</c:v>
                </c:pt>
                <c:pt idx="6">
                  <c:v>FY 2002</c:v>
                </c:pt>
                <c:pt idx="7">
                  <c:v>FY 2003</c:v>
                </c:pt>
                <c:pt idx="8">
                  <c:v>FY 2004</c:v>
                </c:pt>
                <c:pt idx="9">
                  <c:v>FY 2005</c:v>
                </c:pt>
                <c:pt idx="10">
                  <c:v>FY 2006</c:v>
                </c:pt>
                <c:pt idx="11">
                  <c:v>FY 2007</c:v>
                </c:pt>
                <c:pt idx="12">
                  <c:v>FY 2008</c:v>
                </c:pt>
                <c:pt idx="13">
                  <c:v>FY 2009</c:v>
                </c:pt>
                <c:pt idx="14">
                  <c:v>FY 2010</c:v>
                </c:pt>
                <c:pt idx="15">
                  <c:v>FY 2011</c:v>
                </c:pt>
                <c:pt idx="16">
                  <c:v>FY 2012</c:v>
                </c:pt>
                <c:pt idx="17">
                  <c:v>FY 2013</c:v>
                </c:pt>
                <c:pt idx="18">
                  <c:v>FY 2014</c:v>
                </c:pt>
              </c:strCache>
            </c:strRef>
          </c:cat>
          <c:val>
            <c:numRef>
              <c:f>(Sheet1!$B$11:$O$11,Sheet1!$Q$11:$U$11)</c:f>
              <c:numCache>
                <c:formatCode>0.0%</c:formatCode>
                <c:ptCount val="19"/>
                <c:pt idx="0">
                  <c:v>0.0440186897378592</c:v>
                </c:pt>
                <c:pt idx="1">
                  <c:v>0.0376680796754638</c:v>
                </c:pt>
                <c:pt idx="2">
                  <c:v>0.0445908553822223</c:v>
                </c:pt>
                <c:pt idx="3">
                  <c:v>0.0475572779250084</c:v>
                </c:pt>
                <c:pt idx="4">
                  <c:v>0.0363758530737003</c:v>
                </c:pt>
                <c:pt idx="5">
                  <c:v>0.0314242729481684</c:v>
                </c:pt>
                <c:pt idx="6">
                  <c:v>0.0286413634975329</c:v>
                </c:pt>
                <c:pt idx="7">
                  <c:v>0.0252094615960959</c:v>
                </c:pt>
                <c:pt idx="8">
                  <c:v>0.0271695267883324</c:v>
                </c:pt>
                <c:pt idx="9">
                  <c:v>0.034631058533198</c:v>
                </c:pt>
                <c:pt idx="10">
                  <c:v>0.0289471498257041</c:v>
                </c:pt>
                <c:pt idx="11">
                  <c:v>0.0230819432194573</c:v>
                </c:pt>
                <c:pt idx="12">
                  <c:v>0.0261850052287489</c:v>
                </c:pt>
                <c:pt idx="13">
                  <c:v>0.0155284146272304</c:v>
                </c:pt>
                <c:pt idx="14">
                  <c:v>0.0110266549150176</c:v>
                </c:pt>
                <c:pt idx="15">
                  <c:v>0.00191727975780644</c:v>
                </c:pt>
                <c:pt idx="16">
                  <c:v>0.00198823411846086</c:v>
                </c:pt>
                <c:pt idx="17">
                  <c:v>0.0298316963611505</c:v>
                </c:pt>
                <c:pt idx="18">
                  <c:v>0.0296450450148805</c:v>
                </c:pt>
              </c:numCache>
            </c:numRef>
          </c:val>
          <c:smooth val="0"/>
        </c:ser>
        <c:dLbls>
          <c:showLegendKey val="0"/>
          <c:showVal val="0"/>
          <c:showCatName val="0"/>
          <c:showSerName val="0"/>
          <c:showPercent val="0"/>
          <c:showBubbleSize val="0"/>
        </c:dLbls>
        <c:marker val="1"/>
        <c:smooth val="0"/>
        <c:axId val="2108370504"/>
        <c:axId val="2108374072"/>
      </c:lineChart>
      <c:catAx>
        <c:axId val="2108370504"/>
        <c:scaling>
          <c:orientation val="minMax"/>
        </c:scaling>
        <c:delete val="0"/>
        <c:axPos val="b"/>
        <c:majorTickMark val="out"/>
        <c:minorTickMark val="none"/>
        <c:tickLblPos val="nextTo"/>
        <c:spPr>
          <a:ln>
            <a:solidFill>
              <a:schemeClr val="tx1"/>
            </a:solidFill>
          </a:ln>
        </c:spPr>
        <c:txPr>
          <a:bodyPr rot="-5400000" vert="horz"/>
          <a:lstStyle/>
          <a:p>
            <a:pPr>
              <a:defRPr sz="1400" b="1"/>
            </a:pPr>
            <a:endParaRPr lang="en-US"/>
          </a:p>
        </c:txPr>
        <c:crossAx val="2108374072"/>
        <c:crosses val="autoZero"/>
        <c:auto val="1"/>
        <c:lblAlgn val="ctr"/>
        <c:lblOffset val="100"/>
        <c:noMultiLvlLbl val="0"/>
      </c:catAx>
      <c:valAx>
        <c:axId val="2108374072"/>
        <c:scaling>
          <c:orientation val="minMax"/>
        </c:scaling>
        <c:delete val="0"/>
        <c:axPos val="l"/>
        <c:majorGridlines>
          <c:spPr>
            <a:ln w="12700">
              <a:prstDash val="sysDot"/>
            </a:ln>
          </c:spPr>
        </c:majorGridlines>
        <c:numFmt formatCode="0.0%" sourceLinked="1"/>
        <c:majorTickMark val="out"/>
        <c:minorTickMark val="none"/>
        <c:tickLblPos val="nextTo"/>
        <c:spPr>
          <a:ln>
            <a:solidFill>
              <a:schemeClr val="tx1"/>
            </a:solidFill>
          </a:ln>
        </c:spPr>
        <c:txPr>
          <a:bodyPr/>
          <a:lstStyle/>
          <a:p>
            <a:pPr>
              <a:defRPr sz="1200" b="1"/>
            </a:pPr>
            <a:endParaRPr lang="en-US"/>
          </a:p>
        </c:txPr>
        <c:crossAx val="2108370504"/>
        <c:crosses val="autoZero"/>
        <c:crossBetween val="between"/>
      </c:valAx>
    </c:plotArea>
    <c:legend>
      <c:legendPos val="r"/>
      <c:layout>
        <c:manualLayout>
          <c:xMode val="edge"/>
          <c:yMode val="edge"/>
          <c:x val="0.865809510612533"/>
          <c:y val="0.277651747281548"/>
          <c:w val="0.128069380599218"/>
          <c:h val="0.297976002743264"/>
        </c:manualLayout>
      </c:layout>
      <c:overlay val="0"/>
      <c:txPr>
        <a:bodyPr/>
        <a:lstStyle/>
        <a:p>
          <a:pPr>
            <a:defRPr sz="1400" b="1"/>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en-US" dirty="0"/>
              <a:t>By </a:t>
            </a:r>
            <a:r>
              <a:rPr lang="en-US" dirty="0" smtClean="0"/>
              <a:t>Frontier</a:t>
            </a:r>
            <a:endParaRPr lang="en-US" dirty="0"/>
          </a:p>
        </c:rich>
      </c:tx>
      <c:layout>
        <c:manualLayout>
          <c:xMode val="edge"/>
          <c:yMode val="edge"/>
          <c:x val="0.379561403508772"/>
          <c:y val="0.0688888888888889"/>
        </c:manualLayout>
      </c:layout>
      <c:overlay val="0"/>
    </c:title>
    <c:autoTitleDeleted val="0"/>
    <c:plotArea>
      <c:layout/>
      <c:pieChart>
        <c:varyColors val="1"/>
        <c:ser>
          <c:idx val="0"/>
          <c:order val="0"/>
          <c:tx>
            <c:strRef>
              <c:f>Sheet1!$B$1</c:f>
              <c:strCache>
                <c:ptCount val="1"/>
                <c:pt idx="0">
                  <c:v>By Program</c:v>
                </c:pt>
              </c:strCache>
            </c:strRef>
          </c:tx>
          <c:dLbls>
            <c:dLbl>
              <c:idx val="0"/>
              <c:layout>
                <c:manualLayout>
                  <c:x val="0.167827508403554"/>
                  <c:y val="-0.156210848643919"/>
                </c:manualLayout>
              </c:layout>
              <c:tx>
                <c:rich>
                  <a:bodyPr/>
                  <a:lstStyle/>
                  <a:p>
                    <a:r>
                      <a:rPr lang="en-US" sz="1200" b="1" dirty="0">
                        <a:solidFill>
                          <a:schemeClr val="tx1"/>
                        </a:solidFill>
                      </a:rPr>
                      <a:t>Energy
$155M</a:t>
                    </a:r>
                    <a:endParaRPr lang="en-US" sz="1200" b="1" dirty="0">
                      <a:solidFill>
                        <a:schemeClr val="bg1"/>
                      </a:solidFill>
                    </a:endParaRPr>
                  </a:p>
                </c:rich>
              </c:tx>
              <c:showLegendKey val="0"/>
              <c:showVal val="1"/>
              <c:showCatName val="1"/>
              <c:showSerName val="0"/>
              <c:showPercent val="0"/>
              <c:showBubbleSize val="0"/>
              <c:separator>
</c:separator>
            </c:dLbl>
            <c:dLbl>
              <c:idx val="1"/>
              <c:layout>
                <c:manualLayout>
                  <c:x val="0.281737348620895"/>
                  <c:y val="-0.206973228346457"/>
                </c:manualLayout>
              </c:layout>
              <c:tx>
                <c:rich>
                  <a:bodyPr/>
                  <a:lstStyle/>
                  <a:p>
                    <a:r>
                      <a:rPr lang="en-US" sz="1200" b="1" dirty="0" smtClean="0">
                        <a:solidFill>
                          <a:schemeClr val="tx1"/>
                        </a:solidFill>
                      </a:rPr>
                      <a:t>Intensity $261M</a:t>
                    </a:r>
                    <a:endParaRPr lang="en-US" sz="1200" b="1" dirty="0">
                      <a:solidFill>
                        <a:schemeClr val="bg1"/>
                      </a:solidFill>
                    </a:endParaRPr>
                  </a:p>
                </c:rich>
              </c:tx>
              <c:showLegendKey val="0"/>
              <c:showVal val="1"/>
              <c:showCatName val="1"/>
              <c:showSerName val="0"/>
              <c:showPercent val="0"/>
              <c:showBubbleSize val="0"/>
              <c:separator>
</c:separator>
            </c:dLbl>
            <c:dLbl>
              <c:idx val="2"/>
              <c:layout>
                <c:manualLayout>
                  <c:x val="0.527561817930653"/>
                  <c:y val="0.130743132108487"/>
                </c:manualLayout>
              </c:layout>
              <c:tx>
                <c:rich>
                  <a:bodyPr/>
                  <a:lstStyle/>
                  <a:p>
                    <a:r>
                      <a:rPr lang="en-US" sz="1200" b="1" i="0" u="none" strike="noStrike" baseline="0" dirty="0" smtClean="0">
                        <a:solidFill>
                          <a:schemeClr val="tx1"/>
                        </a:solidFill>
                      </a:rPr>
                      <a:t>Cosmic $99M</a:t>
                    </a:r>
                    <a:endParaRPr lang="en-US" sz="1200" b="1" dirty="0">
                      <a:solidFill>
                        <a:schemeClr val="bg1"/>
                      </a:solidFill>
                    </a:endParaRPr>
                  </a:p>
                </c:rich>
              </c:tx>
              <c:showLegendKey val="0"/>
              <c:showVal val="1"/>
              <c:showCatName val="1"/>
              <c:showSerName val="0"/>
              <c:showPercent val="0"/>
              <c:showBubbleSize val="0"/>
              <c:separator>
</c:separator>
            </c:dLbl>
            <c:dLbl>
              <c:idx val="3"/>
              <c:delete val="1"/>
            </c:dLbl>
            <c:dLbl>
              <c:idx val="4"/>
              <c:layout>
                <c:manualLayout>
                  <c:x val="-0.112529354883271"/>
                  <c:y val="0.0327219597550306"/>
                </c:manualLayout>
              </c:layout>
              <c:tx>
                <c:rich>
                  <a:bodyPr/>
                  <a:lstStyle/>
                  <a:p>
                    <a:pPr>
                      <a:defRPr sz="1100" b="1">
                        <a:solidFill>
                          <a:schemeClr val="tx1"/>
                        </a:solidFill>
                      </a:defRPr>
                    </a:pPr>
                    <a:r>
                      <a:rPr lang="en-US" sz="1100" b="1" dirty="0">
                        <a:solidFill>
                          <a:schemeClr val="tx1"/>
                        </a:solidFill>
                      </a:rPr>
                      <a:t>Construction
$</a:t>
                    </a:r>
                    <a:r>
                      <a:rPr lang="en-US" sz="1100" b="1" dirty="0" smtClean="0">
                        <a:solidFill>
                          <a:schemeClr val="tx1"/>
                        </a:solidFill>
                      </a:rPr>
                      <a:t>45M*</a:t>
                    </a:r>
                    <a:endParaRPr lang="en-US" sz="1100" b="1" dirty="0">
                      <a:solidFill>
                        <a:schemeClr val="bg1"/>
                      </a:solidFill>
                    </a:endParaRPr>
                  </a:p>
                </c:rich>
              </c:tx>
              <c:numFmt formatCode="&quot;$&quot;#,##0,&quot;M&quot;" sourceLinked="0"/>
              <c:spPr>
                <a:ln>
                  <a:noFill/>
                </a:ln>
              </c:spPr>
              <c:showLegendKey val="0"/>
              <c:showVal val="1"/>
              <c:showCatName val="1"/>
              <c:showSerName val="0"/>
              <c:showPercent val="0"/>
              <c:showBubbleSize val="0"/>
              <c:separator>
</c:separator>
            </c:dLbl>
            <c:dLbl>
              <c:idx val="5"/>
              <c:layout>
                <c:manualLayout>
                  <c:x val="-0.718829258184832"/>
                  <c:y val="-0.0889734033245844"/>
                </c:manualLayout>
              </c:layout>
              <c:tx>
                <c:rich>
                  <a:bodyPr/>
                  <a:lstStyle/>
                  <a:p>
                    <a:r>
                      <a:rPr lang="en-US" sz="1200" b="1" dirty="0" smtClean="0">
                        <a:solidFill>
                          <a:schemeClr val="tx1"/>
                        </a:solidFill>
                      </a:rPr>
                      <a:t>Acc Steward</a:t>
                    </a:r>
                    <a:r>
                      <a:rPr lang="en-US" sz="1200" b="1" dirty="0">
                        <a:solidFill>
                          <a:schemeClr val="tx1"/>
                        </a:solidFill>
                      </a:rPr>
                      <a:t>
$10M</a:t>
                    </a:r>
                    <a:endParaRPr lang="en-US" sz="1200" b="1" dirty="0">
                      <a:solidFill>
                        <a:schemeClr val="bg1"/>
                      </a:solidFill>
                    </a:endParaRPr>
                  </a:p>
                </c:rich>
              </c:tx>
              <c:showLegendKey val="0"/>
              <c:showVal val="1"/>
              <c:showCatName val="1"/>
              <c:showSerName val="0"/>
              <c:showPercent val="0"/>
              <c:showBubbleSize val="0"/>
              <c:separator>
</c:separator>
            </c:dLbl>
            <c:dLbl>
              <c:idx val="6"/>
              <c:layout>
                <c:manualLayout>
                  <c:x val="-0.00883605009900082"/>
                  <c:y val="-0.269469641294839"/>
                </c:manualLayout>
              </c:layout>
              <c:tx>
                <c:rich>
                  <a:bodyPr/>
                  <a:lstStyle/>
                  <a:p>
                    <a:r>
                      <a:rPr lang="en-US" sz="1200" b="1" dirty="0">
                        <a:solidFill>
                          <a:schemeClr val="tx1"/>
                        </a:solidFill>
                      </a:rPr>
                      <a:t>Advanced Tech
$122M</a:t>
                    </a:r>
                    <a:endParaRPr lang="en-US" sz="1200" b="1" dirty="0">
                      <a:solidFill>
                        <a:schemeClr val="bg1"/>
                      </a:solidFill>
                    </a:endParaRPr>
                  </a:p>
                </c:rich>
              </c:tx>
              <c:showLegendKey val="0"/>
              <c:showVal val="1"/>
              <c:showCatName val="1"/>
              <c:showSerName val="0"/>
              <c:showPercent val="0"/>
              <c:showBubbleSize val="0"/>
              <c:separator>
</c:separator>
            </c:dLbl>
            <c:dLbl>
              <c:idx val="7"/>
              <c:layout>
                <c:manualLayout>
                  <c:x val="-0.0106078187594972"/>
                  <c:y val="-0.0799487314085739"/>
                </c:manualLayout>
              </c:layout>
              <c:tx>
                <c:rich>
                  <a:bodyPr/>
                  <a:lstStyle/>
                  <a:p>
                    <a:r>
                      <a:rPr lang="en-US" sz="1000" b="1" dirty="0">
                        <a:solidFill>
                          <a:schemeClr val="tx1"/>
                        </a:solidFill>
                      </a:rPr>
                      <a:t>SBIR/STTR
$21M</a:t>
                    </a:r>
                    <a:endParaRPr lang="en-US" sz="1000" b="1" dirty="0">
                      <a:solidFill>
                        <a:schemeClr val="bg1"/>
                      </a:solidFill>
                    </a:endParaRPr>
                  </a:p>
                </c:rich>
              </c:tx>
              <c:showLegendKey val="0"/>
              <c:showVal val="1"/>
              <c:showCatName val="1"/>
              <c:showSerName val="0"/>
              <c:showPercent val="0"/>
              <c:showBubbleSize val="0"/>
              <c:separator>
</c:separator>
            </c:dLbl>
            <c:numFmt formatCode="&quot;$&quot;#,##0,&quot;M&quot;" sourceLinked="0"/>
            <c:spPr>
              <a:ln>
                <a:noFill/>
              </a:ln>
            </c:spPr>
            <c:txPr>
              <a:bodyPr/>
              <a:lstStyle/>
              <a:p>
                <a:pPr>
                  <a:defRPr sz="1500">
                    <a:solidFill>
                      <a:schemeClr val="tx1"/>
                    </a:solidFill>
                  </a:defRPr>
                </a:pPr>
                <a:endParaRPr lang="en-US"/>
              </a:p>
            </c:txPr>
            <c:showLegendKey val="0"/>
            <c:showVal val="1"/>
            <c:showCatName val="1"/>
            <c:showSerName val="0"/>
            <c:showPercent val="0"/>
            <c:showBubbleSize val="0"/>
            <c:separator>
</c:separator>
            <c:showLeaderLines val="1"/>
          </c:dLbls>
          <c:cat>
            <c:strRef>
              <c:f>Sheet1!$A$2:$A$9</c:f>
              <c:strCache>
                <c:ptCount val="8"/>
                <c:pt idx="0">
                  <c:v>Energy</c:v>
                </c:pt>
                <c:pt idx="1">
                  <c:v>Accelerator Stewardship</c:v>
                </c:pt>
                <c:pt idx="2">
                  <c:v>Intensity</c:v>
                </c:pt>
                <c:pt idx="3">
                  <c:v>Cosmic</c:v>
                </c:pt>
                <c:pt idx="4">
                  <c:v>Construction</c:v>
                </c:pt>
                <c:pt idx="5">
                  <c:v>Advanced Tech</c:v>
                </c:pt>
                <c:pt idx="6">
                  <c:v>Theory</c:v>
                </c:pt>
                <c:pt idx="7">
                  <c:v>SBIR/STTR</c:v>
                </c:pt>
              </c:strCache>
            </c:strRef>
          </c:cat>
          <c:val>
            <c:numRef>
              <c:f>Sheet1!$B$2:$B$9</c:f>
              <c:numCache>
                <c:formatCode>#,##0</c:formatCode>
                <c:ptCount val="8"/>
                <c:pt idx="0">
                  <c:v>154687.0</c:v>
                </c:pt>
                <c:pt idx="1">
                  <c:v>9931.0</c:v>
                </c:pt>
                <c:pt idx="2">
                  <c:v>261043.0</c:v>
                </c:pt>
                <c:pt idx="3">
                  <c:v>99080.0</c:v>
                </c:pt>
                <c:pt idx="4">
                  <c:v>45000.0</c:v>
                </c:pt>
                <c:pt idx="5">
                  <c:v>122453.0</c:v>
                </c:pt>
                <c:pt idx="6">
                  <c:v>62870.0</c:v>
                </c:pt>
                <c:pt idx="7">
                  <c:v>21457.0</c:v>
                </c:pt>
              </c:numCache>
            </c:numRef>
          </c:val>
        </c:ser>
        <c:dLbls>
          <c:showLegendKey val="0"/>
          <c:showVal val="0"/>
          <c:showCatName val="0"/>
          <c:showSerName val="0"/>
          <c:showPercent val="0"/>
          <c:showBubbleSize val="0"/>
          <c:showLeaderLines val="1"/>
        </c:dLbls>
        <c:firstSliceAng val="183"/>
      </c:pieChart>
    </c:plotArea>
    <c:plotVisOnly val="1"/>
    <c:dispBlanksAs val="zero"/>
    <c:showDLblsOverMax val="0"/>
  </c:chart>
  <c:txPr>
    <a:bodyPr/>
    <a:lstStyle/>
    <a:p>
      <a:pPr>
        <a:defRPr sz="18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layout>
        <c:manualLayout>
          <c:xMode val="edge"/>
          <c:yMode val="edge"/>
          <c:x val="0.370862457982226"/>
          <c:y val="0.06"/>
        </c:manualLayout>
      </c:layout>
      <c:overlay val="0"/>
    </c:title>
    <c:autoTitleDeleted val="0"/>
    <c:plotArea>
      <c:layout>
        <c:manualLayout>
          <c:layoutTarget val="inner"/>
          <c:xMode val="edge"/>
          <c:yMode val="edge"/>
          <c:x val="0.0829677211401206"/>
          <c:y val="0.21837217847769"/>
          <c:w val="0.810672744854261"/>
          <c:h val="0.616111286089239"/>
        </c:manualLayout>
      </c:layout>
      <c:pieChart>
        <c:varyColors val="1"/>
        <c:ser>
          <c:idx val="0"/>
          <c:order val="0"/>
          <c:tx>
            <c:strRef>
              <c:f>Sheet1!$B$1</c:f>
              <c:strCache>
                <c:ptCount val="1"/>
                <c:pt idx="0">
                  <c:v>By Function</c:v>
                </c:pt>
              </c:strCache>
            </c:strRef>
          </c:tx>
          <c:dPt>
            <c:idx val="0"/>
            <c:bubble3D val="0"/>
          </c:dPt>
          <c:dLbls>
            <c:dLbl>
              <c:idx val="0"/>
              <c:layout>
                <c:manualLayout>
                  <c:x val="0.138347838099185"/>
                  <c:y val="-0.154327734033246"/>
                </c:manualLayout>
              </c:layout>
              <c:tx>
                <c:rich>
                  <a:bodyPr/>
                  <a:lstStyle/>
                  <a:p>
                    <a:r>
                      <a:rPr lang="en-US" sz="1200" b="1" dirty="0">
                        <a:solidFill>
                          <a:schemeClr val="tx1"/>
                        </a:solidFill>
                      </a:rPr>
                      <a:t>EPP Research
$272M</a:t>
                    </a:r>
                    <a:endParaRPr lang="en-US" sz="1200" b="1" dirty="0">
                      <a:solidFill>
                        <a:schemeClr val="bg1"/>
                      </a:solidFill>
                    </a:endParaRPr>
                  </a:p>
                </c:rich>
              </c:tx>
              <c:showLegendKey val="0"/>
              <c:showVal val="1"/>
              <c:showCatName val="1"/>
              <c:showSerName val="0"/>
              <c:showPercent val="0"/>
              <c:showBubbleSize val="0"/>
            </c:dLbl>
            <c:dLbl>
              <c:idx val="1"/>
              <c:layout>
                <c:manualLayout>
                  <c:x val="0.146569047290142"/>
                  <c:y val="0.0837280839895014"/>
                </c:manualLayout>
              </c:layout>
              <c:tx>
                <c:rich>
                  <a:bodyPr/>
                  <a:lstStyle/>
                  <a:p>
                    <a:r>
                      <a:rPr lang="en-US" sz="1200" b="1" dirty="0">
                        <a:solidFill>
                          <a:schemeClr val="tx1"/>
                        </a:solidFill>
                      </a:rPr>
                      <a:t>Technology Research
$112M</a:t>
                    </a:r>
                    <a:endParaRPr lang="en-US" sz="1200" b="1" dirty="0">
                      <a:solidFill>
                        <a:schemeClr val="bg1"/>
                      </a:solidFill>
                    </a:endParaRPr>
                  </a:p>
                </c:rich>
              </c:tx>
              <c:showLegendKey val="0"/>
              <c:showVal val="1"/>
              <c:showCatName val="1"/>
              <c:showSerName val="0"/>
              <c:showPercent val="0"/>
              <c:showBubbleSize val="0"/>
            </c:dLbl>
            <c:dLbl>
              <c:idx val="2"/>
              <c:layout>
                <c:manualLayout>
                  <c:x val="-0.0410597688446839"/>
                  <c:y val="-0.0275935258092738"/>
                </c:manualLayout>
              </c:layout>
              <c:tx>
                <c:rich>
                  <a:bodyPr/>
                  <a:lstStyle/>
                  <a:p>
                    <a:r>
                      <a:rPr lang="en-US" sz="1200" b="1" dirty="0" smtClean="0">
                        <a:solidFill>
                          <a:schemeClr val="tx1"/>
                        </a:solidFill>
                      </a:rPr>
                      <a:t>SBIR/STTR</a:t>
                    </a:r>
                    <a:r>
                      <a:rPr lang="en-US" sz="1200" b="1" baseline="0" dirty="0" smtClean="0">
                        <a:solidFill>
                          <a:schemeClr val="tx1"/>
                        </a:solidFill>
                      </a:rPr>
                      <a:t> $21M</a:t>
                    </a:r>
                    <a:endParaRPr lang="en-US" sz="1200" b="1" dirty="0">
                      <a:solidFill>
                        <a:schemeClr val="tx1"/>
                      </a:solidFill>
                    </a:endParaRPr>
                  </a:p>
                </c:rich>
              </c:tx>
              <c:showLegendKey val="0"/>
              <c:showVal val="1"/>
              <c:showCatName val="1"/>
              <c:showSerName val="0"/>
              <c:showPercent val="0"/>
              <c:showBubbleSize val="0"/>
              <c:separator>
</c:separator>
            </c:dLbl>
            <c:dLbl>
              <c:idx val="3"/>
              <c:layout>
                <c:manualLayout>
                  <c:x val="-0.204437076944329"/>
                  <c:y val="0.105234470691164"/>
                </c:manualLayout>
              </c:layout>
              <c:tx>
                <c:rich>
                  <a:bodyPr/>
                  <a:lstStyle/>
                  <a:p>
                    <a:r>
                      <a:rPr lang="en-US" sz="1200" b="1" dirty="0">
                        <a:solidFill>
                          <a:schemeClr val="tx1"/>
                        </a:solidFill>
                      </a:rPr>
                      <a:t>Facilities
$</a:t>
                    </a:r>
                    <a:r>
                      <a:rPr lang="en-US" sz="1200" b="1" dirty="0" smtClean="0">
                        <a:solidFill>
                          <a:schemeClr val="tx1"/>
                        </a:solidFill>
                      </a:rPr>
                      <a:t>287M **</a:t>
                    </a:r>
                    <a:endParaRPr lang="en-US" sz="1200" b="1" dirty="0">
                      <a:solidFill>
                        <a:schemeClr val="bg1"/>
                      </a:solidFill>
                    </a:endParaRPr>
                  </a:p>
                </c:rich>
              </c:tx>
              <c:showLegendKey val="0"/>
              <c:showVal val="1"/>
              <c:showCatName val="1"/>
              <c:showSerName val="0"/>
              <c:showPercent val="0"/>
              <c:showBubbleSize val="0"/>
            </c:dLbl>
            <c:dLbl>
              <c:idx val="4"/>
              <c:layout>
                <c:manualLayout>
                  <c:x val="-0.177094672376479"/>
                  <c:y val="0.0339520559930009"/>
                </c:manualLayout>
              </c:layout>
              <c:tx>
                <c:rich>
                  <a:bodyPr/>
                  <a:lstStyle/>
                  <a:p>
                    <a:pPr>
                      <a:defRPr sz="1100">
                        <a:solidFill>
                          <a:schemeClr val="tx1"/>
                        </a:solidFill>
                      </a:defRPr>
                    </a:pPr>
                    <a:r>
                      <a:rPr lang="en-US" sz="1100" b="1" dirty="0" smtClean="0">
                        <a:solidFill>
                          <a:schemeClr val="tx1"/>
                        </a:solidFill>
                      </a:rPr>
                      <a:t>Construction $45M *</a:t>
                    </a:r>
                    <a:endParaRPr lang="en-US" sz="1100" b="1" dirty="0">
                      <a:solidFill>
                        <a:schemeClr val="bg1"/>
                      </a:solidFill>
                    </a:endParaRPr>
                  </a:p>
                </c:rich>
              </c:tx>
              <c:numFmt formatCode="&quot;$&quot;#,##0,&quot;M&quot;" sourceLinked="0"/>
              <c:spPr>
                <a:ln>
                  <a:noFill/>
                </a:ln>
              </c:spPr>
              <c:showLegendKey val="0"/>
              <c:showVal val="1"/>
              <c:showCatName val="1"/>
              <c:showSerName val="0"/>
              <c:showPercent val="0"/>
              <c:showBubbleSize val="0"/>
              <c:separator> </c:separator>
            </c:dLbl>
            <c:dLbl>
              <c:idx val="5"/>
              <c:delete val="1"/>
            </c:dLbl>
            <c:dLbl>
              <c:idx val="6"/>
              <c:delete val="1"/>
            </c:dLbl>
            <c:dLbl>
              <c:idx val="7"/>
              <c:delete val="1"/>
            </c:dLbl>
            <c:numFmt formatCode="&quot;$&quot;#,##0,&quot;M&quot;" sourceLinked="0"/>
            <c:spPr>
              <a:ln>
                <a:noFill/>
              </a:ln>
            </c:spPr>
            <c:txPr>
              <a:bodyPr/>
              <a:lstStyle/>
              <a:p>
                <a:pPr>
                  <a:defRPr sz="1500">
                    <a:solidFill>
                      <a:schemeClr val="tx1"/>
                    </a:solidFill>
                  </a:defRPr>
                </a:pPr>
                <a:endParaRPr lang="en-US"/>
              </a:p>
            </c:txPr>
            <c:showLegendKey val="0"/>
            <c:showVal val="1"/>
            <c:showCatName val="1"/>
            <c:showSerName val="0"/>
            <c:showPercent val="0"/>
            <c:showBubbleSize val="0"/>
            <c:separator>
</c:separator>
            <c:showLeaderLines val="1"/>
          </c:dLbls>
          <c:cat>
            <c:strRef>
              <c:f>Sheet1!$A$2:$A$9</c:f>
              <c:strCache>
                <c:ptCount val="6"/>
                <c:pt idx="0">
                  <c:v>EPP Research</c:v>
                </c:pt>
                <c:pt idx="1">
                  <c:v>Technology Research</c:v>
                </c:pt>
                <c:pt idx="2">
                  <c:v>SBIR/ STTR</c:v>
                </c:pt>
                <c:pt idx="3">
                  <c:v>Facilities</c:v>
                </c:pt>
                <c:pt idx="4">
                  <c:v>MIE</c:v>
                </c:pt>
                <c:pt idx="5">
                  <c:v>Construc-tion</c:v>
                </c:pt>
              </c:strCache>
            </c:strRef>
          </c:cat>
          <c:val>
            <c:numRef>
              <c:f>Sheet1!$B$2:$B$9</c:f>
              <c:numCache>
                <c:formatCode>#,##0</c:formatCode>
                <c:ptCount val="8"/>
                <c:pt idx="0">
                  <c:v>271725.0</c:v>
                </c:pt>
                <c:pt idx="1">
                  <c:v>111884.0</c:v>
                </c:pt>
                <c:pt idx="2">
                  <c:v>21457.0</c:v>
                </c:pt>
                <c:pt idx="3">
                  <c:v>287455.0</c:v>
                </c:pt>
                <c:pt idx="4">
                  <c:v>39000.0</c:v>
                </c:pt>
                <c:pt idx="5">
                  <c:v>45000.0</c:v>
                </c:pt>
              </c:numCache>
            </c:numRef>
          </c:val>
        </c:ser>
        <c:dLbls>
          <c:showLegendKey val="0"/>
          <c:showVal val="0"/>
          <c:showCatName val="0"/>
          <c:showSerName val="0"/>
          <c:showPercent val="0"/>
          <c:showBubbleSize val="0"/>
          <c:showLeaderLines val="1"/>
        </c:dLbls>
        <c:firstSliceAng val="143"/>
      </c:pieChart>
    </c:plotArea>
    <c:plotVisOnly val="1"/>
    <c:dispBlanksAs val="zero"/>
    <c:showDLblsOverMax val="0"/>
  </c:chart>
  <c:txPr>
    <a:bodyPr/>
    <a:lstStyle/>
    <a:p>
      <a:pPr>
        <a:defRPr sz="1800"/>
      </a:pPr>
      <a:endParaRPr lang="en-US"/>
    </a:p>
  </c:tx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emf"/></Relationships>
</file>

<file path=ppt/drawings/drawing1.xml><?xml version="1.0" encoding="utf-8"?>
<c:userShapes xmlns:c="http://schemas.openxmlformats.org/drawingml/2006/chart">
  <cdr:relSizeAnchor xmlns:cdr="http://schemas.openxmlformats.org/drawingml/2006/chartDrawing">
    <cdr:from>
      <cdr:x>0.5262</cdr:x>
      <cdr:y>0.6808</cdr:y>
    </cdr:from>
    <cdr:to>
      <cdr:x>0.68799</cdr:x>
      <cdr:y>0.76589</cdr:y>
    </cdr:to>
    <cdr:sp macro="" textlink="">
      <cdr:nvSpPr>
        <cdr:cNvPr id="3" name="TextBox 2"/>
        <cdr:cNvSpPr txBox="1"/>
      </cdr:nvSpPr>
      <cdr:spPr>
        <a:xfrm xmlns:a="http://schemas.openxmlformats.org/drawingml/2006/main">
          <a:off x="2285479" y="3890763"/>
          <a:ext cx="702717" cy="486289"/>
        </a:xfrm>
        <a:prstGeom xmlns:a="http://schemas.openxmlformats.org/drawingml/2006/main" prst="rect">
          <a:avLst/>
        </a:prstGeom>
        <a:ln xmlns:a="http://schemas.openxmlformats.org/drawingml/2006/main">
          <a:noFill/>
        </a:ln>
      </cdr:spPr>
      <cdr:txBody>
        <a:bodyPr xmlns:a="http://schemas.openxmlformats.org/drawingml/2006/main" vertOverflow="clip" wrap="square" rtlCol="0"/>
        <a:lstStyle xmlns:a="http://schemas.openxmlformats.org/drawingml/2006/main"/>
        <a:p xmlns:a="http://schemas.openxmlformats.org/drawingml/2006/main">
          <a:r>
            <a:rPr lang="en-US" sz="1200" b="1" dirty="0" smtClean="0">
              <a:solidFill>
                <a:schemeClr val="tx1"/>
              </a:solidFill>
            </a:rPr>
            <a:t>Theory     $63M</a:t>
          </a:r>
          <a:endParaRPr lang="en-US" sz="1200" b="1" dirty="0">
            <a:solidFill>
              <a:schemeClr val="tx1"/>
            </a:solidFill>
          </a:endParaRPr>
        </a:p>
      </cdr:txBody>
    </cdr:sp>
  </cdr:relSizeAnchor>
  <cdr:relSizeAnchor xmlns:cdr="http://schemas.openxmlformats.org/drawingml/2006/chartDrawing">
    <cdr:from>
      <cdr:x>0.10721</cdr:x>
      <cdr:y>0.91259</cdr:y>
    </cdr:from>
    <cdr:to>
      <cdr:x>0.94932</cdr:x>
      <cdr:y>0.96593</cdr:y>
    </cdr:to>
    <cdr:sp macro="" textlink="">
      <cdr:nvSpPr>
        <cdr:cNvPr id="4" name="TextBox 3"/>
        <cdr:cNvSpPr txBox="1"/>
      </cdr:nvSpPr>
      <cdr:spPr>
        <a:xfrm xmlns:a="http://schemas.openxmlformats.org/drawingml/2006/main">
          <a:off x="465667" y="5215467"/>
          <a:ext cx="36576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b="1" dirty="0" smtClean="0">
              <a:latin typeface="Calibri" pitchFamily="34" charset="0"/>
              <a:cs typeface="Calibri" pitchFamily="34" charset="0"/>
            </a:rPr>
            <a:t>*Includes Other Project Costs (R&amp;D) for LBNE</a:t>
          </a:r>
          <a:endParaRPr lang="en-US" sz="1400" b="1" dirty="0">
            <a:latin typeface="Calibri" pitchFamily="34" charset="0"/>
            <a:cs typeface="Calibri"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0.08772</cdr:x>
      <cdr:y>0.93333</cdr:y>
    </cdr:from>
    <cdr:to>
      <cdr:x>0.38596</cdr:x>
      <cdr:y>1</cdr:y>
    </cdr:to>
    <cdr:sp macro="" textlink="">
      <cdr:nvSpPr>
        <cdr:cNvPr id="2" name="TextBox 1"/>
        <cdr:cNvSpPr txBox="1"/>
      </cdr:nvSpPr>
      <cdr:spPr>
        <a:xfrm xmlns:a="http://schemas.openxmlformats.org/drawingml/2006/main">
          <a:off x="381000" y="5334000"/>
          <a:ext cx="1295400"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0.01996</cdr:x>
      <cdr:y>0.89186</cdr:y>
    </cdr:from>
    <cdr:to>
      <cdr:x>0.4864</cdr:x>
      <cdr:y>0.99853</cdr:y>
    </cdr:to>
    <cdr:sp macro="" textlink="">
      <cdr:nvSpPr>
        <cdr:cNvPr id="3" name="TextBox 2"/>
        <cdr:cNvSpPr txBox="1"/>
      </cdr:nvSpPr>
      <cdr:spPr>
        <a:xfrm xmlns:a="http://schemas.openxmlformats.org/drawingml/2006/main">
          <a:off x="86706" y="5096992"/>
          <a:ext cx="2025921" cy="6096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smtClean="0">
              <a:latin typeface="Calibri" pitchFamily="34" charset="0"/>
            </a:rPr>
            <a:t>*Includes Other Project  </a:t>
          </a:r>
        </a:p>
        <a:p xmlns:a="http://schemas.openxmlformats.org/drawingml/2006/main">
          <a:r>
            <a:rPr lang="en-US" sz="1400" b="1" dirty="0">
              <a:latin typeface="Calibri" pitchFamily="34" charset="0"/>
            </a:rPr>
            <a:t> </a:t>
          </a:r>
          <a:r>
            <a:rPr lang="en-US" sz="1400" b="1" dirty="0" smtClean="0">
              <a:latin typeface="Calibri" pitchFamily="34" charset="0"/>
            </a:rPr>
            <a:t> Costs (R&amp;D) for LBNE</a:t>
          </a:r>
          <a:endParaRPr lang="en-US" sz="1400" b="1" dirty="0">
            <a:latin typeface="Calibri" pitchFamily="34" charset="0"/>
          </a:endParaRPr>
        </a:p>
      </cdr:txBody>
    </cdr:sp>
  </cdr:relSizeAnchor>
  <cdr:relSizeAnchor xmlns:cdr="http://schemas.openxmlformats.org/drawingml/2006/chartDrawing">
    <cdr:from>
      <cdr:x>0.50958</cdr:x>
      <cdr:y>0.89639</cdr:y>
    </cdr:from>
    <cdr:to>
      <cdr:x>0.98648</cdr:x>
      <cdr:y>0.98972</cdr:y>
    </cdr:to>
    <cdr:sp macro="" textlink="">
      <cdr:nvSpPr>
        <cdr:cNvPr id="4" name="TextBox 3"/>
        <cdr:cNvSpPr txBox="1"/>
      </cdr:nvSpPr>
      <cdr:spPr>
        <a:xfrm xmlns:a="http://schemas.openxmlformats.org/drawingml/2006/main">
          <a:off x="2213296" y="5122896"/>
          <a:ext cx="2071382" cy="53338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smtClean="0">
              <a:latin typeface="Calibri" pitchFamily="34" charset="0"/>
            </a:rPr>
            <a:t>**Includes $15.9M </a:t>
          </a:r>
        </a:p>
        <a:p xmlns:a="http://schemas.openxmlformats.org/drawingml/2006/main">
          <a:r>
            <a:rPr lang="en-US" sz="1400" b="1" dirty="0">
              <a:latin typeface="Calibri" pitchFamily="34" charset="0"/>
            </a:rPr>
            <a:t> </a:t>
          </a:r>
          <a:r>
            <a:rPr lang="en-US" sz="1400" b="1" dirty="0" smtClean="0">
              <a:latin typeface="Calibri" pitchFamily="34" charset="0"/>
            </a:rPr>
            <a:t>   Other Facility Support</a:t>
          </a:r>
          <a:endParaRPr lang="en-US" sz="1400" b="1" dirty="0">
            <a:latin typeface="Calibri" pitchFamily="34" charset="0"/>
          </a:endParaRPr>
        </a:p>
      </cdr:txBody>
    </cdr:sp>
  </cdr:relSizeAnchor>
  <cdr:relSizeAnchor xmlns:cdr="http://schemas.openxmlformats.org/drawingml/2006/chartDrawing">
    <cdr:from>
      <cdr:x>0.57895</cdr:x>
      <cdr:y>0.18667</cdr:y>
    </cdr:from>
    <cdr:to>
      <cdr:x>0.70175</cdr:x>
      <cdr:y>0.26667</cdr:y>
    </cdr:to>
    <cdr:sp macro="" textlink="">
      <cdr:nvSpPr>
        <cdr:cNvPr id="5" name="TextBox 4"/>
        <cdr:cNvSpPr txBox="1"/>
      </cdr:nvSpPr>
      <cdr:spPr>
        <a:xfrm xmlns:a="http://schemas.openxmlformats.org/drawingml/2006/main">
          <a:off x="2514600" y="1066800"/>
          <a:ext cx="533400" cy="457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0.71851</cdr:x>
      <cdr:y>0.5744</cdr:y>
    </cdr:from>
    <cdr:to>
      <cdr:x>0.85886</cdr:x>
      <cdr:y>0.65964</cdr:y>
    </cdr:to>
    <cdr:sp macro="" textlink="">
      <cdr:nvSpPr>
        <cdr:cNvPr id="6" name="TextBox 5"/>
        <cdr:cNvSpPr txBox="1"/>
      </cdr:nvSpPr>
      <cdr:spPr>
        <a:xfrm xmlns:a="http://schemas.openxmlformats.org/drawingml/2006/main">
          <a:off x="3120787" y="3282716"/>
          <a:ext cx="609597" cy="487138"/>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Overflow="clip" wrap="square" rtlCol="0"/>
        <a:lstStyle xmlns:a="http://schemas.openxmlformats.org/drawingml/2006/main"/>
        <a:p xmlns:a="http://schemas.openxmlformats.org/drawingml/2006/main">
          <a:r>
            <a:rPr lang="en-US" sz="1200" b="1" dirty="0" smtClean="0">
              <a:solidFill>
                <a:schemeClr val="tx1"/>
              </a:solidFill>
            </a:rPr>
            <a:t>MIE’s $39M</a:t>
          </a:r>
          <a:endParaRPr lang="en-US" sz="1200" b="1" dirty="0">
            <a:solidFill>
              <a:schemeClr val="tx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DD9B1FA-6153-4F7E-8BE3-FA18BE335583}" type="datetimeFigureOut">
              <a:rPr lang="en-US" smtClean="0"/>
              <a:t>8/1/13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DCA28FF-FA1F-4AED-A022-CA6F348DCC21}" type="slidenum">
              <a:rPr lang="en-US" smtClean="0"/>
              <a:t>‹#›</a:t>
            </a:fld>
            <a:endParaRPr lang="en-US"/>
          </a:p>
        </p:txBody>
      </p:sp>
    </p:spTree>
    <p:extLst>
      <p:ext uri="{BB962C8B-B14F-4D97-AF65-F5344CB8AC3E}">
        <p14:creationId xmlns:p14="http://schemas.microsoft.com/office/powerpoint/2010/main" val="1709812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B82033E8-C637-45F5-8CEF-9495C9E6CA44}" type="slidenum">
              <a:rPr lang="en-US" smtClean="0"/>
              <a:pPr/>
              <a:t>1</a:t>
            </a:fld>
            <a:endParaRPr lang="en-US" dirty="0" smtClean="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F494CA-B278-4C92-91F6-0074234A9682}" type="slidenum">
              <a:rPr lang="en-US" smtClean="0"/>
              <a:pPr/>
              <a:t>37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F494CA-B278-4C92-91F6-0074234A9682}" type="slidenum">
              <a:rPr lang="en-US" smtClean="0"/>
              <a:pPr/>
              <a:t>39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F494CA-B278-4C92-91F6-0074234A9682}" type="slidenum">
              <a:rPr lang="en-US" smtClean="0"/>
              <a:pPr/>
              <a:t>40</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F494CA-B278-4C92-91F6-0074234A9682}" type="slidenum">
              <a:rPr lang="en-US" smtClean="0"/>
              <a:pPr/>
              <a:t>41</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F494CA-B278-4C92-91F6-0074234A9682}" type="slidenum">
              <a:rPr lang="en-US" smtClean="0"/>
              <a:pPr/>
              <a:t>42</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F494CA-B278-4C92-91F6-0074234A9682}" type="slidenum">
              <a:rPr lang="en-US" smtClean="0"/>
              <a:pPr/>
              <a:t>43</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F494CA-B278-4C92-91F6-0074234A9682}" type="slidenum">
              <a:rPr lang="en-US" smtClean="0"/>
              <a:pPr/>
              <a:t>44</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F494CA-B278-4C92-91F6-0074234A9682}" type="slidenum">
              <a:rPr lang="en-US" smtClean="0"/>
              <a:pPr/>
              <a:t>45</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F494CA-B278-4C92-91F6-0074234A9682}" type="slidenum">
              <a:rPr lang="en-US" smtClean="0"/>
              <a:pPr/>
              <a:t>46</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F494CA-B278-4C92-91F6-0074234A9682}" type="slidenum">
              <a:rPr lang="en-US" smtClean="0"/>
              <a:pPr/>
              <a:t>48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F494CA-B278-4C92-91F6-0074234A9682}" type="slidenum">
              <a:rPr lang="en-US" smtClean="0"/>
              <a:pPr/>
              <a:t>10</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F494CA-B278-4C92-91F6-0074234A9682}" type="slidenum">
              <a:rPr lang="en-US" smtClean="0"/>
              <a:pPr/>
              <a:t>49</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F494CA-B278-4C92-91F6-0074234A9682}" type="slidenum">
              <a:rPr lang="en-US" smtClean="0"/>
              <a:pPr/>
              <a:t>51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F494CA-B278-4C92-91F6-0074234A9682}" type="slidenum">
              <a:rPr lang="en-US" smtClean="0"/>
              <a:pPr/>
              <a:t>52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F494CA-B278-4C92-91F6-0074234A9682}" type="slidenum">
              <a:rPr lang="en-US" smtClean="0"/>
              <a:pPr/>
              <a:t>75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F494CA-B278-4C92-91F6-0074234A9682}" type="slidenum">
              <a:rPr lang="en-US" smtClean="0"/>
              <a:pPr/>
              <a:t>24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F494CA-B278-4C92-91F6-0074234A9682}" type="slidenum">
              <a:rPr lang="en-US" smtClean="0"/>
              <a:pPr/>
              <a:t>25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F494CA-B278-4C92-91F6-0074234A9682}" type="slidenum">
              <a:rPr lang="en-US" smtClean="0"/>
              <a:pPr/>
              <a:t>32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F494CA-B278-4C92-91F6-0074234A9682}" type="slidenum">
              <a:rPr lang="en-US" smtClean="0"/>
              <a:pPr/>
              <a:t>33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F494CA-B278-4C92-91F6-0074234A9682}" type="slidenum">
              <a:rPr lang="en-US" smtClean="0"/>
              <a:pPr/>
              <a:t>34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F494CA-B278-4C92-91F6-0074234A9682}" type="slidenum">
              <a:rPr lang="en-US" smtClean="0"/>
              <a:pPr/>
              <a:t>35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F494CA-B278-4C92-91F6-0074234A9682}" type="slidenum">
              <a:rPr lang="en-US" smtClean="0"/>
              <a:pPr/>
              <a:t>36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5D3336-07A1-2848-B81C-963AD4285A90}" type="datetimeFigureOut">
              <a:rPr lang="en-US" smtClean="0"/>
              <a:t>8/1/13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A42B4-63F8-3749-8A9F-29B7B746D444}" type="slidenum">
              <a:rPr lang="en-US" smtClean="0"/>
              <a:t>‹#›</a:t>
            </a:fld>
            <a:endParaRPr lang="en-US"/>
          </a:p>
        </p:txBody>
      </p:sp>
    </p:spTree>
    <p:extLst>
      <p:ext uri="{BB962C8B-B14F-4D97-AF65-F5344CB8AC3E}">
        <p14:creationId xmlns:p14="http://schemas.microsoft.com/office/powerpoint/2010/main" val="2942142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5D3336-07A1-2848-B81C-963AD4285A90}" type="datetimeFigureOut">
              <a:rPr lang="en-US" smtClean="0"/>
              <a:t>8/1/13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A42B4-63F8-3749-8A9F-29B7B746D444}" type="slidenum">
              <a:rPr lang="en-US" smtClean="0"/>
              <a:t>‹#›</a:t>
            </a:fld>
            <a:endParaRPr lang="en-US"/>
          </a:p>
        </p:txBody>
      </p:sp>
    </p:spTree>
    <p:extLst>
      <p:ext uri="{BB962C8B-B14F-4D97-AF65-F5344CB8AC3E}">
        <p14:creationId xmlns:p14="http://schemas.microsoft.com/office/powerpoint/2010/main" val="245761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5D3336-07A1-2848-B81C-963AD4285A90}" type="datetimeFigureOut">
              <a:rPr lang="en-US" smtClean="0"/>
              <a:t>8/1/13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A42B4-63F8-3749-8A9F-29B7B746D444}" type="slidenum">
              <a:rPr lang="en-US" smtClean="0"/>
              <a:t>‹#›</a:t>
            </a:fld>
            <a:endParaRPr lang="en-US"/>
          </a:p>
        </p:txBody>
      </p:sp>
    </p:spTree>
    <p:extLst>
      <p:ext uri="{BB962C8B-B14F-4D97-AF65-F5344CB8AC3E}">
        <p14:creationId xmlns:p14="http://schemas.microsoft.com/office/powerpoint/2010/main" val="237580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985207" y="197436"/>
            <a:ext cx="5165725" cy="723900"/>
          </a:xfrm>
        </p:spPr>
        <p:txBody>
          <a:bodyPr/>
          <a:lstStyle>
            <a:lvl1pPr marL="0" indent="0">
              <a:defRPr b="1">
                <a:solidFill>
                  <a:srgbClr val="285C00"/>
                </a:solidFill>
                <a:latin typeface="Cambria" pitchFamily="18"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3249640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01788" y="76200"/>
            <a:ext cx="5940425" cy="533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066800"/>
            <a:ext cx="7999413" cy="5486400"/>
          </a:xfrm>
        </p:spPr>
        <p:txBody>
          <a:bodyPr/>
          <a:lstStyle/>
          <a:p>
            <a:pPr lvl="0"/>
            <a:endParaRPr lang="en-US" noProof="0" dirty="0"/>
          </a:p>
        </p:txBody>
      </p:sp>
    </p:spTree>
    <p:extLst>
      <p:ext uri="{BB962C8B-B14F-4D97-AF65-F5344CB8AC3E}">
        <p14:creationId xmlns:p14="http://schemas.microsoft.com/office/powerpoint/2010/main" val="3867147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5D3336-07A1-2848-B81C-963AD4285A90}" type="datetimeFigureOut">
              <a:rPr lang="en-US" smtClean="0"/>
              <a:t>8/1/13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A42B4-63F8-3749-8A9F-29B7B746D444}" type="slidenum">
              <a:rPr lang="en-US" smtClean="0"/>
              <a:t>‹#›</a:t>
            </a:fld>
            <a:endParaRPr lang="en-US"/>
          </a:p>
        </p:txBody>
      </p:sp>
    </p:spTree>
    <p:extLst>
      <p:ext uri="{BB962C8B-B14F-4D97-AF65-F5344CB8AC3E}">
        <p14:creationId xmlns:p14="http://schemas.microsoft.com/office/powerpoint/2010/main" val="3478374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5D3336-07A1-2848-B81C-963AD4285A90}" type="datetimeFigureOut">
              <a:rPr lang="en-US" smtClean="0"/>
              <a:t>8/1/13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A42B4-63F8-3749-8A9F-29B7B746D444}" type="slidenum">
              <a:rPr lang="en-US" smtClean="0"/>
              <a:t>‹#›</a:t>
            </a:fld>
            <a:endParaRPr lang="en-US"/>
          </a:p>
        </p:txBody>
      </p:sp>
    </p:spTree>
    <p:extLst>
      <p:ext uri="{BB962C8B-B14F-4D97-AF65-F5344CB8AC3E}">
        <p14:creationId xmlns:p14="http://schemas.microsoft.com/office/powerpoint/2010/main" val="1277388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5D3336-07A1-2848-B81C-963AD4285A90}" type="datetimeFigureOut">
              <a:rPr lang="en-US" smtClean="0"/>
              <a:t>8/1/13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8A42B4-63F8-3749-8A9F-29B7B746D444}" type="slidenum">
              <a:rPr lang="en-US" smtClean="0"/>
              <a:t>‹#›</a:t>
            </a:fld>
            <a:endParaRPr lang="en-US"/>
          </a:p>
        </p:txBody>
      </p:sp>
    </p:spTree>
    <p:extLst>
      <p:ext uri="{BB962C8B-B14F-4D97-AF65-F5344CB8AC3E}">
        <p14:creationId xmlns:p14="http://schemas.microsoft.com/office/powerpoint/2010/main" val="1254965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5D3336-07A1-2848-B81C-963AD4285A90}" type="datetimeFigureOut">
              <a:rPr lang="en-US" smtClean="0"/>
              <a:t>8/1/13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8A42B4-63F8-3749-8A9F-29B7B746D444}" type="slidenum">
              <a:rPr lang="en-US" smtClean="0"/>
              <a:t>‹#›</a:t>
            </a:fld>
            <a:endParaRPr lang="en-US"/>
          </a:p>
        </p:txBody>
      </p:sp>
    </p:spTree>
    <p:extLst>
      <p:ext uri="{BB962C8B-B14F-4D97-AF65-F5344CB8AC3E}">
        <p14:creationId xmlns:p14="http://schemas.microsoft.com/office/powerpoint/2010/main" val="2478358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5D3336-07A1-2848-B81C-963AD4285A90}" type="datetimeFigureOut">
              <a:rPr lang="en-US" smtClean="0"/>
              <a:t>8/1/13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8A42B4-63F8-3749-8A9F-29B7B746D444}" type="slidenum">
              <a:rPr lang="en-US" smtClean="0"/>
              <a:t>‹#›</a:t>
            </a:fld>
            <a:endParaRPr lang="en-US"/>
          </a:p>
        </p:txBody>
      </p:sp>
    </p:spTree>
    <p:extLst>
      <p:ext uri="{BB962C8B-B14F-4D97-AF65-F5344CB8AC3E}">
        <p14:creationId xmlns:p14="http://schemas.microsoft.com/office/powerpoint/2010/main" val="3466045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5D3336-07A1-2848-B81C-963AD4285A90}" type="datetimeFigureOut">
              <a:rPr lang="en-US" smtClean="0"/>
              <a:t>8/1/13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8A42B4-63F8-3749-8A9F-29B7B746D444}" type="slidenum">
              <a:rPr lang="en-US" smtClean="0"/>
              <a:t>‹#›</a:t>
            </a:fld>
            <a:endParaRPr lang="en-US"/>
          </a:p>
        </p:txBody>
      </p:sp>
    </p:spTree>
    <p:extLst>
      <p:ext uri="{BB962C8B-B14F-4D97-AF65-F5344CB8AC3E}">
        <p14:creationId xmlns:p14="http://schemas.microsoft.com/office/powerpoint/2010/main" val="2477274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5D3336-07A1-2848-B81C-963AD4285A90}" type="datetimeFigureOut">
              <a:rPr lang="en-US" smtClean="0"/>
              <a:t>8/1/13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8A42B4-63F8-3749-8A9F-29B7B746D444}" type="slidenum">
              <a:rPr lang="en-US" smtClean="0"/>
              <a:t>‹#›</a:t>
            </a:fld>
            <a:endParaRPr lang="en-US"/>
          </a:p>
        </p:txBody>
      </p:sp>
    </p:spTree>
    <p:extLst>
      <p:ext uri="{BB962C8B-B14F-4D97-AF65-F5344CB8AC3E}">
        <p14:creationId xmlns:p14="http://schemas.microsoft.com/office/powerpoint/2010/main" val="3596320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5D3336-07A1-2848-B81C-963AD4285A90}" type="datetimeFigureOut">
              <a:rPr lang="en-US" smtClean="0"/>
              <a:t>8/1/13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8A42B4-63F8-3749-8A9F-29B7B746D444}" type="slidenum">
              <a:rPr lang="en-US" smtClean="0"/>
              <a:t>‹#›</a:t>
            </a:fld>
            <a:endParaRPr lang="en-US"/>
          </a:p>
        </p:txBody>
      </p:sp>
    </p:spTree>
    <p:extLst>
      <p:ext uri="{BB962C8B-B14F-4D97-AF65-F5344CB8AC3E}">
        <p14:creationId xmlns:p14="http://schemas.microsoft.com/office/powerpoint/2010/main" val="343597904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5D3336-07A1-2848-B81C-963AD4285A90}" type="datetimeFigureOut">
              <a:rPr lang="en-US" smtClean="0"/>
              <a:t>8/1/13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8A42B4-63F8-3749-8A9F-29B7B746D444}" type="slidenum">
              <a:rPr lang="en-US" smtClean="0"/>
              <a:t>‹#›</a:t>
            </a:fld>
            <a:endParaRPr lang="en-US"/>
          </a:p>
        </p:txBody>
      </p:sp>
    </p:spTree>
    <p:extLst>
      <p:ext uri="{BB962C8B-B14F-4D97-AF65-F5344CB8AC3E}">
        <p14:creationId xmlns:p14="http://schemas.microsoft.com/office/powerpoint/2010/main" val="3299502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11.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chart" Target="../charts/char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oleObject" Target="../embeddings/oleObject1.bin"/><Relationship Id="rId5" Type="http://schemas.openxmlformats.org/officeDocument/2006/relationships/oleObject" Target="../embeddings/Microsoft_Excel_97_-_2004_Worksheet1.xls"/><Relationship Id="rId6" Type="http://schemas.openxmlformats.org/officeDocument/2006/relationships/image" Target="../media/image13.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oleObject" Target="../embeddings/Microsoft_Excel_97_-_2004_Worksheet2.xls"/><Relationship Id="rId5" Type="http://schemas.openxmlformats.org/officeDocument/2006/relationships/image" Target="../media/image13.emf"/><Relationship Id="rId6" Type="http://schemas.openxmlformats.org/officeDocument/2006/relationships/image" Target="../media/image3.jpe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oleObject" Target="../embeddings/Microsoft_Excel_97_-_2004_Worksheet3.xls"/><Relationship Id="rId5" Type="http://schemas.openxmlformats.org/officeDocument/2006/relationships/image" Target="../media/image13.emf"/><Relationship Id="rId6" Type="http://schemas.openxmlformats.org/officeDocument/2006/relationships/image" Target="../media/image3.jpeg"/><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oleObject" Target="../embeddings/Microsoft_Excel_97_-_2004_Worksheet4.xls"/><Relationship Id="rId5" Type="http://schemas.openxmlformats.org/officeDocument/2006/relationships/image" Target="../media/image13.emf"/><Relationship Id="rId6" Type="http://schemas.openxmlformats.org/officeDocument/2006/relationships/image" Target="../media/image3.jpeg"/><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4" Type="http://schemas.openxmlformats.org/officeDocument/2006/relationships/image" Target="../media/image3.jpeg"/><Relationship Id="rId5" Type="http://schemas.openxmlformats.org/officeDocument/2006/relationships/image" Target="../media/image16.jpg"/><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 Id="rId3" Type="http://schemas.openxmlformats.org/officeDocument/2006/relationships/image" Target="../media/image18.tif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 Id="rId3" Type="http://schemas.openxmlformats.org/officeDocument/2006/relationships/image" Target="../media/image18.tif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 Id="rId3" Type="http://schemas.openxmlformats.org/officeDocument/2006/relationships/image" Target="../media/image18.tif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cience.energy.gov/~/media/hep/pdf/files/pdfs/Funding%20Opportunities/FY14_Comp_Review_FAQUPDATED_JULY11_2013.pdf" TargetMode="External"/><Relationship Id="rId3"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png"/><Relationship Id="rId3" Type="http://schemas.openxmlformats.org/officeDocument/2006/relationships/image" Target="../media/image5.gi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cience.energy.gov/~/media/hep/hepap/pdf/march-2013/2013_Spring_HEPAPBriefing_v3_NoBackup_LBiven.pdf" TargetMode="External"/><Relationship Id="rId3" Type="http://schemas.openxmlformats.org/officeDocument/2006/relationships/image" Target="../media/image3.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hyperlink" Target="http://science.energy.gov/early-career/" TargetMode="External"/><Relationship Id="rId4" Type="http://schemas.openxmlformats.org/officeDocument/2006/relationships/hyperlink" Target="http://science.energy.gov/about/honors-and-awards/pecase/" TargetMode="External"/><Relationship Id="rId5"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jp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1.xml.rels><?xml version="1.0" encoding="UTF-8" standalone="yes"?>
<Relationships xmlns="http://schemas.openxmlformats.org/package/2006/relationships"><Relationship Id="rId11" Type="http://schemas.openxmlformats.org/officeDocument/2006/relationships/image" Target="../media/image26.jpg"/><Relationship Id="rId12" Type="http://schemas.openxmlformats.org/officeDocument/2006/relationships/image" Target="../media/image27.jpg"/><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9.png"/><Relationship Id="rId4" Type="http://schemas.microsoft.com/office/2007/relationships/hdphoto" Target="../media/hdphoto1.wdp"/><Relationship Id="rId5" Type="http://schemas.openxmlformats.org/officeDocument/2006/relationships/image" Target="../media/image20.jpg"/><Relationship Id="rId6" Type="http://schemas.openxmlformats.org/officeDocument/2006/relationships/image" Target="../media/image21.jpg"/><Relationship Id="rId7" Type="http://schemas.openxmlformats.org/officeDocument/2006/relationships/image" Target="../media/image22.jpg"/><Relationship Id="rId8" Type="http://schemas.openxmlformats.org/officeDocument/2006/relationships/image" Target="../media/image23.jpg"/><Relationship Id="rId9" Type="http://schemas.openxmlformats.org/officeDocument/2006/relationships/image" Target="../media/image24.jpg"/><Relationship Id="rId10" Type="http://schemas.openxmlformats.org/officeDocument/2006/relationships/image" Target="../media/image25.jpg"/></Relationships>
</file>

<file path=ppt/slides/_rels/slide52.xml.rels><?xml version="1.0" encoding="UTF-8" standalone="yes"?>
<Relationships xmlns="http://schemas.openxmlformats.org/package/2006/relationships"><Relationship Id="rId11" Type="http://schemas.openxmlformats.org/officeDocument/2006/relationships/image" Target="../media/image26.jpg"/><Relationship Id="rId12" Type="http://schemas.openxmlformats.org/officeDocument/2006/relationships/image" Target="../media/image27.jpg"/><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9.png"/><Relationship Id="rId4" Type="http://schemas.microsoft.com/office/2007/relationships/hdphoto" Target="../media/hdphoto1.wdp"/><Relationship Id="rId5" Type="http://schemas.openxmlformats.org/officeDocument/2006/relationships/image" Target="../media/image20.jpg"/><Relationship Id="rId6" Type="http://schemas.openxmlformats.org/officeDocument/2006/relationships/image" Target="../media/image21.jpg"/><Relationship Id="rId7" Type="http://schemas.openxmlformats.org/officeDocument/2006/relationships/image" Target="../media/image22.jpg"/><Relationship Id="rId8" Type="http://schemas.openxmlformats.org/officeDocument/2006/relationships/image" Target="../media/image23.jpg"/><Relationship Id="rId9" Type="http://schemas.openxmlformats.org/officeDocument/2006/relationships/image" Target="../media/image24.jpg"/><Relationship Id="rId10" Type="http://schemas.openxmlformats.org/officeDocument/2006/relationships/image" Target="../media/image25.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9.jpeg"/><Relationship Id="rId3" Type="http://schemas.openxmlformats.org/officeDocument/2006/relationships/image" Target="../media/image30.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1.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32.gi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2.xml"/><Relationship Id="rId3" Type="http://schemas.openxmlformats.org/officeDocument/2006/relationships/chart" Target="../charts/char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gif"/></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 Id="rId3"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ChangeArrowheads="1"/>
          </p:cNvSpPr>
          <p:nvPr/>
        </p:nvSpPr>
        <p:spPr bwMode="auto">
          <a:xfrm>
            <a:off x="0" y="1378950"/>
            <a:ext cx="9144000" cy="3539398"/>
          </a:xfrm>
          <a:prstGeom prst="rect">
            <a:avLst/>
          </a:prstGeom>
          <a:noFill/>
          <a:ln w="9525" algn="ctr">
            <a:noFill/>
            <a:miter lim="800000"/>
            <a:headEnd/>
            <a:tailEnd/>
          </a:ln>
        </p:spPr>
        <p:txBody>
          <a:bodyPr wrap="square" lIns="91407" tIns="45704" rIns="91407" bIns="45704" anchor="ctr">
            <a:spAutoFit/>
          </a:bodyPr>
          <a:lstStyle/>
          <a:p>
            <a:pPr algn="ctr"/>
            <a:r>
              <a:rPr lang="en-US" sz="3600" b="1" dirty="0" smtClean="0">
                <a:solidFill>
                  <a:srgbClr val="005C0F"/>
                </a:solidFill>
                <a:latin typeface="Tahoma" pitchFamily="34" charset="0"/>
                <a:cs typeface="Tahoma" pitchFamily="34" charset="0"/>
              </a:rPr>
              <a:t>DOE Program Managers’</a:t>
            </a:r>
          </a:p>
          <a:p>
            <a:pPr algn="ctr"/>
            <a:r>
              <a:rPr lang="en-US" sz="3600" b="1" dirty="0" smtClean="0">
                <a:solidFill>
                  <a:srgbClr val="005C0F"/>
                </a:solidFill>
                <a:latin typeface="Tahoma" pitchFamily="34" charset="0"/>
                <a:cs typeface="Tahoma" pitchFamily="34" charset="0"/>
              </a:rPr>
              <a:t>Meeting with</a:t>
            </a:r>
          </a:p>
          <a:p>
            <a:pPr algn="ctr"/>
            <a:r>
              <a:rPr lang="en-US" sz="3600" b="1" dirty="0" smtClean="0">
                <a:solidFill>
                  <a:srgbClr val="005C0F"/>
                </a:solidFill>
                <a:latin typeface="Tahoma" pitchFamily="34" charset="0"/>
                <a:cs typeface="Tahoma" pitchFamily="34" charset="0"/>
              </a:rPr>
              <a:t>Principal Investigators</a:t>
            </a:r>
          </a:p>
          <a:p>
            <a:pPr algn="ctr"/>
            <a:endParaRPr lang="en-US" sz="2800" b="1" dirty="0" smtClean="0">
              <a:solidFill>
                <a:srgbClr val="005C0F"/>
              </a:solidFill>
              <a:latin typeface="Tahoma" pitchFamily="34" charset="0"/>
              <a:cs typeface="Tahoma" pitchFamily="34" charset="0"/>
            </a:endParaRPr>
          </a:p>
          <a:p>
            <a:pPr algn="ctr"/>
            <a:endParaRPr lang="en-US" sz="2800" b="1" dirty="0" smtClean="0">
              <a:solidFill>
                <a:srgbClr val="005C0F"/>
              </a:solidFill>
              <a:latin typeface="Tahoma" pitchFamily="34" charset="0"/>
              <a:cs typeface="Tahoma" pitchFamily="34" charset="0"/>
            </a:endParaRPr>
          </a:p>
          <a:p>
            <a:pPr algn="ctr"/>
            <a:r>
              <a:rPr lang="en-US" sz="2000" b="1" dirty="0" smtClean="0">
                <a:solidFill>
                  <a:srgbClr val="0070C0"/>
                </a:solidFill>
                <a:latin typeface="Tahoma" pitchFamily="34" charset="0"/>
                <a:cs typeface="Tahoma" pitchFamily="34" charset="0"/>
              </a:rPr>
              <a:t>CSS2013 </a:t>
            </a:r>
            <a:r>
              <a:rPr lang="en-US" sz="2000" b="1" dirty="0" smtClean="0">
                <a:solidFill>
                  <a:srgbClr val="0070C0"/>
                </a:solidFill>
                <a:latin typeface="Arial"/>
                <a:cs typeface="Arial"/>
              </a:rPr>
              <a:t>•  </a:t>
            </a:r>
            <a:r>
              <a:rPr lang="en-US" sz="2000" b="1" dirty="0" smtClean="0">
                <a:solidFill>
                  <a:srgbClr val="0070C0"/>
                </a:solidFill>
                <a:latin typeface="Tahoma" pitchFamily="34" charset="0"/>
                <a:cs typeface="Tahoma" pitchFamily="34" charset="0"/>
              </a:rPr>
              <a:t>Snowmass on the Mississippi</a:t>
            </a:r>
          </a:p>
          <a:p>
            <a:pPr algn="ctr"/>
            <a:r>
              <a:rPr lang="en-US" sz="2000" b="1" dirty="0" smtClean="0">
                <a:solidFill>
                  <a:srgbClr val="0070C0"/>
                </a:solidFill>
                <a:latin typeface="Tahoma" pitchFamily="34" charset="0"/>
                <a:cs typeface="Tahoma" pitchFamily="34" charset="0"/>
              </a:rPr>
              <a:t>Minneapolis, Minnesota</a:t>
            </a:r>
          </a:p>
          <a:p>
            <a:pPr algn="ctr"/>
            <a:r>
              <a:rPr lang="en-US" sz="2000" b="1" dirty="0" smtClean="0">
                <a:solidFill>
                  <a:srgbClr val="0070C0"/>
                </a:solidFill>
                <a:latin typeface="Tahoma" pitchFamily="34" charset="0"/>
                <a:cs typeface="Tahoma" pitchFamily="34" charset="0"/>
              </a:rPr>
              <a:t>July 29 – August </a:t>
            </a:r>
            <a:r>
              <a:rPr lang="en-US" sz="2000" b="1" dirty="0">
                <a:solidFill>
                  <a:srgbClr val="0070C0"/>
                </a:solidFill>
                <a:latin typeface="Tahoma" pitchFamily="34" charset="0"/>
                <a:cs typeface="Tahoma" pitchFamily="34" charset="0"/>
              </a:rPr>
              <a:t>6</a:t>
            </a:r>
            <a:r>
              <a:rPr lang="en-US" sz="2000" b="1" dirty="0" smtClean="0">
                <a:solidFill>
                  <a:srgbClr val="0070C0"/>
                </a:solidFill>
                <a:latin typeface="Tahoma" pitchFamily="34" charset="0"/>
                <a:cs typeface="Tahoma" pitchFamily="34" charset="0"/>
              </a:rPr>
              <a:t>, 2013</a:t>
            </a:r>
            <a:endParaRPr lang="en-US" sz="2000" b="1" dirty="0">
              <a:solidFill>
                <a:srgbClr val="0070C0"/>
              </a:solidFill>
              <a:latin typeface="Tahoma" pitchFamily="34" charset="0"/>
              <a:cs typeface="Tahoma" pitchFamily="34" charset="0"/>
            </a:endParaRPr>
          </a:p>
        </p:txBody>
      </p:sp>
      <p:sp>
        <p:nvSpPr>
          <p:cNvPr id="21506" name="Rectangle 3"/>
          <p:cNvSpPr>
            <a:spLocks noGrp="1" noChangeArrowheads="1"/>
          </p:cNvSpPr>
          <p:nvPr>
            <p:ph type="subTitle" idx="1"/>
          </p:nvPr>
        </p:nvSpPr>
        <p:spPr>
          <a:xfrm>
            <a:off x="57150" y="5409279"/>
            <a:ext cx="9086850" cy="1067726"/>
          </a:xfrm>
        </p:spPr>
        <p:txBody>
          <a:bodyPr lIns="82039" tIns="41020" rIns="82039" bIns="41020">
            <a:spAutoFit/>
          </a:bodyPr>
          <a:lstStyle/>
          <a:p>
            <a:pPr eaLnBrk="1" hangingPunct="1">
              <a:spcBef>
                <a:spcPct val="0"/>
              </a:spcBef>
            </a:pPr>
            <a:r>
              <a:rPr lang="en-US" sz="1600" b="1" dirty="0" smtClean="0">
                <a:solidFill>
                  <a:schemeClr val="tx1"/>
                </a:solidFill>
                <a:latin typeface="Tahoma" pitchFamily="34" charset="0"/>
                <a:cs typeface="Tahoma" pitchFamily="34" charset="0"/>
              </a:rPr>
              <a:t>Abid Patwa</a:t>
            </a:r>
          </a:p>
          <a:p>
            <a:pPr eaLnBrk="1" hangingPunct="1">
              <a:spcBef>
                <a:spcPct val="0"/>
              </a:spcBef>
            </a:pPr>
            <a:r>
              <a:rPr lang="en-US" sz="1600" b="1" dirty="0" smtClean="0">
                <a:solidFill>
                  <a:schemeClr val="tx1"/>
                </a:solidFill>
                <a:latin typeface="Tahoma" pitchFamily="34" charset="0"/>
                <a:cs typeface="Tahoma" pitchFamily="34" charset="0"/>
              </a:rPr>
              <a:t>Program Manager</a:t>
            </a:r>
          </a:p>
          <a:p>
            <a:pPr eaLnBrk="1" hangingPunct="1">
              <a:spcBef>
                <a:spcPct val="0"/>
              </a:spcBef>
            </a:pPr>
            <a:r>
              <a:rPr lang="en-US" sz="1600" b="1" dirty="0" smtClean="0">
                <a:solidFill>
                  <a:schemeClr val="tx1"/>
                </a:solidFill>
                <a:latin typeface="Tahoma" pitchFamily="34" charset="0"/>
                <a:cs typeface="Tahoma" pitchFamily="34" charset="0"/>
              </a:rPr>
              <a:t>Office of High Energy Physics</a:t>
            </a:r>
          </a:p>
          <a:p>
            <a:pPr eaLnBrk="1" hangingPunct="1">
              <a:spcBef>
                <a:spcPct val="0"/>
              </a:spcBef>
            </a:pPr>
            <a:r>
              <a:rPr lang="en-US" sz="1600" b="1" dirty="0" smtClean="0">
                <a:solidFill>
                  <a:schemeClr val="tx1"/>
                </a:solidFill>
                <a:latin typeface="Tahoma" pitchFamily="34" charset="0"/>
                <a:cs typeface="Tahoma" pitchFamily="34" charset="0"/>
              </a:rPr>
              <a:t>Office of Science, U.S. Department of Energy</a:t>
            </a:r>
          </a:p>
        </p:txBody>
      </p:sp>
      <p:pic>
        <p:nvPicPr>
          <p:cNvPr id="21508" name="Picture 9" descr="New_DOE_Logo_Color_042808"/>
          <p:cNvPicPr>
            <a:picLocks noChangeAspect="1" noChangeArrowheads="1"/>
          </p:cNvPicPr>
          <p:nvPr/>
        </p:nvPicPr>
        <p:blipFill>
          <a:blip r:embed="rId3" cstate="print"/>
          <a:srcRect/>
          <a:stretch>
            <a:fillRect/>
          </a:stretch>
        </p:blipFill>
        <p:spPr bwMode="auto">
          <a:xfrm>
            <a:off x="107076" y="100493"/>
            <a:ext cx="2563813" cy="646113"/>
          </a:xfrm>
          <a:prstGeom prst="rect">
            <a:avLst/>
          </a:prstGeom>
          <a:noFill/>
          <a:ln w="9525">
            <a:noFill/>
            <a:miter lim="800000"/>
            <a:headEnd/>
            <a:tailEnd/>
          </a:ln>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b="11425"/>
          <a:stretch/>
        </p:blipFill>
        <p:spPr>
          <a:xfrm>
            <a:off x="7969554" y="88843"/>
            <a:ext cx="1005617" cy="691553"/>
          </a:xfrm>
          <a:prstGeom prst="rect">
            <a:avLst/>
          </a:prstGeom>
        </p:spPr>
      </p:pic>
      <p:sp>
        <p:nvSpPr>
          <p:cNvPr id="7" name="Rectangle 8"/>
          <p:cNvSpPr>
            <a:spLocks noChangeArrowheads="1"/>
          </p:cNvSpPr>
          <p:nvPr/>
        </p:nvSpPr>
        <p:spPr bwMode="auto">
          <a:xfrm>
            <a:off x="0" y="837791"/>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hangingPunct="0">
              <a:lnSpc>
                <a:spcPct val="85000"/>
              </a:lnSpc>
              <a:defRPr/>
            </a:pPr>
            <a:endParaRPr lang="en-US" sz="2200" i="1" dirty="0">
              <a:effectLst>
                <a:outerShdw blurRad="38100" dist="38100" dir="2700000" algn="tl">
                  <a:srgbClr val="FFFFFF"/>
                </a:outerShdw>
              </a:effectLst>
              <a:latin typeface="Book Antiqua" pitchFamily="18" charset="0"/>
            </a:endParaRPr>
          </a:p>
        </p:txBody>
      </p:sp>
    </p:spTree>
    <p:extLst>
      <p:ext uri="{BB962C8B-B14F-4D97-AF65-F5344CB8AC3E}">
        <p14:creationId xmlns:p14="http://schemas.microsoft.com/office/powerpoint/2010/main" val="30489633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2060"/>
                </a:solidFill>
                <a:effectLst>
                  <a:outerShdw blurRad="38100" dist="38100" dir="2700000" algn="tl">
                    <a:srgbClr val="000000">
                      <a:alpha val="43137"/>
                    </a:srgbClr>
                  </a:outerShdw>
                </a:effectLst>
                <a:latin typeface="Cambria" pitchFamily="18" charset="0"/>
              </a:rPr>
              <a:t>HEP  Budgets</a:t>
            </a:r>
            <a:endParaRPr lang="en-US" dirty="0">
              <a:solidFill>
                <a:srgbClr val="002060"/>
              </a:solidFill>
              <a:effectLst>
                <a:outerShdw blurRad="38100" dist="38100" dir="2700000" algn="tl">
                  <a:srgbClr val="000000">
                    <a:alpha val="43137"/>
                  </a:srgbClr>
                </a:outerShdw>
              </a:effectLst>
              <a:latin typeface="Cambria" pitchFamily="18" charset="0"/>
            </a:endParaRPr>
          </a:p>
        </p:txBody>
      </p:sp>
    </p:spTree>
    <p:extLst>
      <p:ext uri="{BB962C8B-B14F-4D97-AF65-F5344CB8AC3E}">
        <p14:creationId xmlns:p14="http://schemas.microsoft.com/office/powerpoint/2010/main" val="353029961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47288" y="55312"/>
            <a:ext cx="7231310" cy="723900"/>
          </a:xfrm>
        </p:spPr>
        <p:txBody>
          <a:bodyPr/>
          <a:lstStyle/>
          <a:p>
            <a:r>
              <a:rPr lang="en-US" sz="3200" b="1" dirty="0" smtClean="0">
                <a:solidFill>
                  <a:srgbClr val="285C00"/>
                </a:solidFill>
                <a:effectLst>
                  <a:outerShdw blurRad="38100" dist="38100" dir="2700000" algn="tl">
                    <a:srgbClr val="000000">
                      <a:alpha val="43137"/>
                    </a:srgbClr>
                  </a:outerShdw>
                </a:effectLst>
                <a:latin typeface="Cambria" pitchFamily="18" charset="0"/>
                <a:ea typeface="Arial Unicode MS" pitchFamily="34" charset="-128"/>
                <a:cs typeface="Arial Unicode MS" pitchFamily="34" charset="-128"/>
              </a:rPr>
              <a:t>DOE OHEP Organization</a:t>
            </a:r>
            <a:endParaRPr lang="en-US" sz="3200" b="1" dirty="0">
              <a:solidFill>
                <a:srgbClr val="285C00"/>
              </a:solidFill>
              <a:effectLst>
                <a:outerShdw blurRad="38100" dist="38100" dir="2700000" algn="tl">
                  <a:srgbClr val="000000">
                    <a:alpha val="43137"/>
                  </a:srgbClr>
                </a:outerShdw>
              </a:effectLst>
              <a:latin typeface="Cambria" pitchFamily="18" charset="0"/>
              <a:ea typeface="Arial Unicode MS" pitchFamily="34" charset="-128"/>
              <a:cs typeface="Arial Unicode MS" pitchFamily="34" charset="-128"/>
            </a:endParaRPr>
          </a:p>
        </p:txBody>
      </p:sp>
      <p:sp>
        <p:nvSpPr>
          <p:cNvPr id="7" name="Rectangle 8"/>
          <p:cNvSpPr>
            <a:spLocks noChangeArrowheads="1"/>
          </p:cNvSpPr>
          <p:nvPr/>
        </p:nvSpPr>
        <p:spPr bwMode="auto">
          <a:xfrm>
            <a:off x="0" y="837791"/>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hangingPunct="0">
              <a:lnSpc>
                <a:spcPct val="85000"/>
              </a:lnSpc>
              <a:defRPr/>
            </a:pPr>
            <a:endParaRPr lang="en-US" sz="2200" i="1" dirty="0">
              <a:effectLst>
                <a:outerShdw blurRad="38100" dist="38100" dir="2700000" algn="tl">
                  <a:srgbClr val="FFFFFF"/>
                </a:outerShdw>
              </a:effectLst>
              <a:latin typeface="Book Antiqua" pitchFamily="18" charset="0"/>
            </a:endParaRPr>
          </a:p>
        </p:txBody>
      </p:sp>
      <p:pic>
        <p:nvPicPr>
          <p:cNvPr id="9" name="Picture 9" descr="horizontal-logo-green-text.jpg"/>
          <p:cNvPicPr>
            <a:picLocks noChangeAspect="1"/>
          </p:cNvPicPr>
          <p:nvPr/>
        </p:nvPicPr>
        <p:blipFill>
          <a:blip r:embed="rId2" cstate="print"/>
          <a:srcRect/>
          <a:stretch>
            <a:fillRect/>
          </a:stretch>
        </p:blipFill>
        <p:spPr bwMode="auto">
          <a:xfrm>
            <a:off x="457200" y="6354764"/>
            <a:ext cx="2438400" cy="407987"/>
          </a:xfrm>
          <a:prstGeom prst="rect">
            <a:avLst/>
          </a:prstGeom>
          <a:noFill/>
          <a:ln w="9525">
            <a:noFill/>
            <a:miter lim="800000"/>
            <a:headEnd/>
            <a:tailEnd/>
          </a:ln>
        </p:spPr>
      </p:pic>
      <p:cxnSp>
        <p:nvCxnSpPr>
          <p:cNvPr id="10" name="Straight Connector 9"/>
          <p:cNvCxnSpPr/>
          <p:nvPr/>
        </p:nvCxnSpPr>
        <p:spPr bwMode="auto">
          <a:xfrm>
            <a:off x="159391" y="6266576"/>
            <a:ext cx="8758106" cy="0"/>
          </a:xfrm>
          <a:prstGeom prst="line">
            <a:avLst/>
          </a:prstGeom>
          <a:ln w="15875">
            <a:solidFill>
              <a:srgbClr val="135C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2" name="Picture 1" descr="HEP Org Chart_072213_a.pdf"/>
          <p:cNvPicPr>
            <a:picLocks noChangeAspect="1"/>
          </p:cNvPicPr>
          <p:nvPr/>
        </p:nvPicPr>
        <p:blipFill rotWithShape="1">
          <a:blip r:embed="rId3">
            <a:extLst>
              <a:ext uri="{28A0092B-C50C-407E-A947-70E740481C1C}">
                <a14:useLocalDpi xmlns:a14="http://schemas.microsoft.com/office/drawing/2010/main" val="0"/>
              </a:ext>
            </a:extLst>
          </a:blip>
          <a:srcRect l="2549" t="13421" b="10979"/>
          <a:stretch/>
        </p:blipFill>
        <p:spPr>
          <a:xfrm>
            <a:off x="139826" y="978675"/>
            <a:ext cx="8910958" cy="5184642"/>
          </a:xfrm>
          <a:prstGeom prst="rect">
            <a:avLst/>
          </a:prstGeom>
        </p:spPr>
      </p:pic>
      <p:sp>
        <p:nvSpPr>
          <p:cNvPr id="8" name="TextBox 7"/>
          <p:cNvSpPr txBox="1"/>
          <p:nvPr/>
        </p:nvSpPr>
        <p:spPr>
          <a:xfrm>
            <a:off x="8812420" y="6614740"/>
            <a:ext cx="325730" cy="246221"/>
          </a:xfrm>
          <a:prstGeom prst="rect">
            <a:avLst/>
          </a:prstGeom>
          <a:noFill/>
        </p:spPr>
        <p:txBody>
          <a:bodyPr wrap="none" rtlCol="0">
            <a:spAutoFit/>
          </a:bodyPr>
          <a:lstStyle/>
          <a:p>
            <a:r>
              <a:rPr lang="en-US" sz="1000" b="1" dirty="0" smtClean="0">
                <a:solidFill>
                  <a:schemeClr val="tx1">
                    <a:lumMod val="75000"/>
                    <a:lumOff val="25000"/>
                  </a:schemeClr>
                </a:solidFill>
                <a:latin typeface="Arial" pitchFamily="34" charset="0"/>
                <a:cs typeface="Arial" pitchFamily="34" charset="0"/>
              </a:rPr>
              <a:t>11</a:t>
            </a:r>
            <a:endParaRPr lang="en-US" sz="1000" b="1" dirty="0">
              <a:solidFill>
                <a:schemeClr val="tx1">
                  <a:lumMod val="75000"/>
                  <a:lumOff val="25000"/>
                </a:schemeClr>
              </a:solidFill>
              <a:latin typeface="Arial" pitchFamily="34" charset="0"/>
              <a:cs typeface="Arial" pitchFamily="34" charset="0"/>
            </a:endParaRPr>
          </a:p>
        </p:txBody>
      </p:sp>
    </p:spTree>
    <p:extLst>
      <p:ext uri="{BB962C8B-B14F-4D97-AF65-F5344CB8AC3E}">
        <p14:creationId xmlns:p14="http://schemas.microsoft.com/office/powerpoint/2010/main" val="59595211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87"/>
            <a:ext cx="8229600" cy="725278"/>
          </a:xfrm>
        </p:spPr>
        <p:txBody>
          <a:bodyPr/>
          <a:lstStyle/>
          <a:p>
            <a:r>
              <a:rPr lang="en-US" sz="3600" b="1" dirty="0" smtClean="0">
                <a:solidFill>
                  <a:srgbClr val="285C00"/>
                </a:solidFill>
                <a:effectLst>
                  <a:outerShdw blurRad="38100" dist="38100" dir="2700000" algn="tl">
                    <a:srgbClr val="000000">
                      <a:alpha val="43137"/>
                    </a:srgbClr>
                  </a:outerShdw>
                </a:effectLst>
                <a:latin typeface="Cambria" pitchFamily="18" charset="0"/>
              </a:rPr>
              <a:t>HEP Budget Overview</a:t>
            </a:r>
            <a:endParaRPr lang="en-US" sz="3600" b="1" dirty="0">
              <a:solidFill>
                <a:srgbClr val="285C00"/>
              </a:solidFill>
              <a:effectLst>
                <a:outerShdw blurRad="38100" dist="38100" dir="2700000" algn="tl">
                  <a:srgbClr val="000000">
                    <a:alpha val="43137"/>
                  </a:srgbClr>
                </a:outerShdw>
              </a:effectLst>
              <a:latin typeface="Cambria" pitchFamily="18" charset="0"/>
            </a:endParaRPr>
          </a:p>
        </p:txBody>
      </p:sp>
      <p:sp>
        <p:nvSpPr>
          <p:cNvPr id="3" name="Content Placeholder 2"/>
          <p:cNvSpPr>
            <a:spLocks noGrp="1"/>
          </p:cNvSpPr>
          <p:nvPr>
            <p:ph idx="1"/>
          </p:nvPr>
        </p:nvSpPr>
        <p:spPr>
          <a:xfrm>
            <a:off x="69399" y="849474"/>
            <a:ext cx="9034116" cy="5505290"/>
          </a:xfrm>
        </p:spPr>
        <p:txBody>
          <a:bodyPr>
            <a:normAutofit fontScale="92500" lnSpcReduction="10000"/>
          </a:bodyPr>
          <a:lstStyle/>
          <a:p>
            <a:pPr>
              <a:buFont typeface="Wingdings" pitchFamily="2" charset="2"/>
              <a:buChar char="§"/>
            </a:pPr>
            <a:r>
              <a:rPr lang="en-US" sz="1800" b="1" dirty="0" smtClean="0">
                <a:solidFill>
                  <a:srgbClr val="008000"/>
                </a:solidFill>
                <a:latin typeface="Calibri" pitchFamily="34" charset="0"/>
                <a:cs typeface="Calibri" pitchFamily="34" charset="0"/>
              </a:rPr>
              <a:t>FY2014 budget philosophy was to enable new world-leading HEP capabilities in the U.S. through investments on all three frontiers </a:t>
            </a:r>
          </a:p>
          <a:p>
            <a:pPr lvl="1"/>
            <a:r>
              <a:rPr lang="en-US" sz="1800" b="1" dirty="0" smtClean="0">
                <a:latin typeface="Calibri" pitchFamily="34" charset="0"/>
                <a:cs typeface="Calibri" pitchFamily="34" charset="0"/>
              </a:rPr>
              <a:t>Accomplished through ramp-down Research and operations of existing Projects</a:t>
            </a:r>
          </a:p>
          <a:p>
            <a:pPr lvl="1"/>
            <a:r>
              <a:rPr lang="en-US" sz="1800" b="1" dirty="0" smtClean="0">
                <a:latin typeface="Calibri" pitchFamily="34" charset="0"/>
                <a:cs typeface="Calibri" pitchFamily="34" charset="0"/>
              </a:rPr>
              <a:t>When we were not able to fully implement this approach (</a:t>
            </a:r>
            <a:r>
              <a:rPr lang="en-US" sz="1800" b="1" i="1" dirty="0" smtClean="0">
                <a:latin typeface="Calibri" pitchFamily="34" charset="0"/>
                <a:cs typeface="Calibri" pitchFamily="34" charset="0"/>
              </a:rPr>
              <a:t>i.e., </a:t>
            </a:r>
            <a:r>
              <a:rPr lang="en-US" sz="1800" b="1" dirty="0" smtClean="0">
                <a:latin typeface="Calibri" pitchFamily="34" charset="0"/>
                <a:cs typeface="Calibri" pitchFamily="34" charset="0"/>
              </a:rPr>
              <a:t>start new projects), converted planned project funds to R&amp;D:   Research </a:t>
            </a:r>
            <a:r>
              <a:rPr lang="en-US" sz="1800" b="1" dirty="0" smtClean="0">
                <a:solidFill>
                  <a:srgbClr val="FF0000"/>
                </a:solidFill>
                <a:latin typeface="Calibri" pitchFamily="34" charset="0"/>
                <a:cs typeface="Calibri" pitchFamily="34" charset="0"/>
                <a:sym typeface="Wingdings" pitchFamily="2" charset="2"/>
              </a:rPr>
              <a:t>  </a:t>
            </a:r>
            <a:r>
              <a:rPr lang="en-US" sz="1800" b="1" strike="sngStrike" dirty="0" smtClean="0">
                <a:solidFill>
                  <a:srgbClr val="FF0000"/>
                </a:solidFill>
                <a:latin typeface="Calibri" pitchFamily="34" charset="0"/>
                <a:cs typeface="Calibri" pitchFamily="34" charset="0"/>
                <a:sym typeface="Wingdings" pitchFamily="2" charset="2"/>
              </a:rPr>
              <a:t> Projects </a:t>
            </a:r>
            <a:r>
              <a:rPr lang="en-US" sz="1800" b="1" dirty="0">
                <a:solidFill>
                  <a:srgbClr val="FF0000"/>
                </a:solidFill>
                <a:latin typeface="Calibri" pitchFamily="34" charset="0"/>
                <a:cs typeface="Calibri" pitchFamily="34" charset="0"/>
                <a:sym typeface="Wingdings" pitchFamily="2" charset="2"/>
              </a:rPr>
              <a:t> </a:t>
            </a:r>
            <a:r>
              <a:rPr lang="en-US" sz="1800" b="1" dirty="0" smtClean="0">
                <a:solidFill>
                  <a:srgbClr val="FF0000"/>
                </a:solidFill>
                <a:latin typeface="Calibri" pitchFamily="34" charset="0"/>
                <a:cs typeface="Calibri" pitchFamily="34" charset="0"/>
                <a:sym typeface="Wingdings" pitchFamily="2" charset="2"/>
              </a:rPr>
              <a:t> </a:t>
            </a:r>
            <a:r>
              <a:rPr lang="en-US" sz="1800" b="1" dirty="0" smtClean="0">
                <a:latin typeface="Calibri" pitchFamily="34" charset="0"/>
                <a:cs typeface="Calibri" pitchFamily="34" charset="0"/>
                <a:sym typeface="Wingdings" pitchFamily="2" charset="2"/>
              </a:rPr>
              <a:t> Research</a:t>
            </a:r>
          </a:p>
          <a:p>
            <a:pPr lvl="2"/>
            <a:r>
              <a:rPr lang="en-US" sz="1700" b="1" dirty="0">
                <a:solidFill>
                  <a:srgbClr val="0070C0"/>
                </a:solidFill>
                <a:latin typeface="Calibri" pitchFamily="34" charset="0"/>
                <a:cs typeface="Calibri" pitchFamily="34" charset="0"/>
                <a:sym typeface="Wingdings" pitchFamily="2" charset="2"/>
              </a:rPr>
              <a:t>Therefore, the FY14 Request shows </a:t>
            </a:r>
            <a:r>
              <a:rPr lang="en-US" sz="1700" b="1" i="1" dirty="0">
                <a:solidFill>
                  <a:srgbClr val="0070C0"/>
                </a:solidFill>
                <a:latin typeface="Calibri" pitchFamily="34" charset="0"/>
                <a:cs typeface="Calibri" pitchFamily="34" charset="0"/>
                <a:sym typeface="Wingdings" pitchFamily="2" charset="2"/>
              </a:rPr>
              <a:t>increases </a:t>
            </a:r>
            <a:r>
              <a:rPr lang="en-US" sz="1700" b="1" dirty="0">
                <a:solidFill>
                  <a:srgbClr val="0070C0"/>
                </a:solidFill>
                <a:latin typeface="Calibri" pitchFamily="34" charset="0"/>
                <a:cs typeface="Calibri" pitchFamily="34" charset="0"/>
                <a:sym typeface="Wingdings" pitchFamily="2" charset="2"/>
              </a:rPr>
              <a:t>for Research that are due to this </a:t>
            </a:r>
            <a:r>
              <a:rPr lang="en-US" sz="1700" b="1" dirty="0" smtClean="0">
                <a:solidFill>
                  <a:srgbClr val="0070C0"/>
                </a:solidFill>
                <a:latin typeface="Calibri" pitchFamily="34" charset="0"/>
                <a:cs typeface="Calibri" pitchFamily="34" charset="0"/>
                <a:sym typeface="Wingdings" pitchFamily="2" charset="2"/>
              </a:rPr>
              <a:t/>
            </a:r>
            <a:br>
              <a:rPr lang="en-US" sz="1700" b="1" dirty="0" smtClean="0">
                <a:solidFill>
                  <a:srgbClr val="0070C0"/>
                </a:solidFill>
                <a:latin typeface="Calibri" pitchFamily="34" charset="0"/>
                <a:cs typeface="Calibri" pitchFamily="34" charset="0"/>
                <a:sym typeface="Wingdings" pitchFamily="2" charset="2"/>
              </a:rPr>
            </a:br>
            <a:r>
              <a:rPr lang="en-US" sz="1700" b="1" dirty="0" smtClean="0">
                <a:solidFill>
                  <a:srgbClr val="0070C0"/>
                </a:solidFill>
                <a:latin typeface="Calibri" pitchFamily="34" charset="0"/>
                <a:cs typeface="Calibri" pitchFamily="34" charset="0"/>
                <a:sym typeface="Wingdings" pitchFamily="2" charset="2"/>
              </a:rPr>
              <a:t>added </a:t>
            </a:r>
            <a:r>
              <a:rPr lang="en-US" sz="1700" b="1" dirty="0">
                <a:solidFill>
                  <a:srgbClr val="0070C0"/>
                </a:solidFill>
                <a:latin typeface="Calibri" pitchFamily="34" charset="0"/>
                <a:cs typeface="Calibri" pitchFamily="34" charset="0"/>
                <a:sym typeface="Wingdings" pitchFamily="2" charset="2"/>
              </a:rPr>
              <a:t>R&amp;D “bump”, </a:t>
            </a:r>
            <a:r>
              <a:rPr lang="en-US" sz="1700" b="1" dirty="0" smtClean="0">
                <a:solidFill>
                  <a:srgbClr val="0070C0"/>
                </a:solidFill>
                <a:latin typeface="Calibri" pitchFamily="34" charset="0"/>
                <a:cs typeface="Calibri" pitchFamily="34" charset="0"/>
                <a:sym typeface="Wingdings" pitchFamily="2" charset="2"/>
              </a:rPr>
              <a:t> while </a:t>
            </a:r>
            <a:r>
              <a:rPr lang="en-US" sz="1700" b="1" dirty="0">
                <a:solidFill>
                  <a:srgbClr val="0070C0"/>
                </a:solidFill>
                <a:latin typeface="Calibri" pitchFamily="34" charset="0"/>
                <a:cs typeface="Calibri" pitchFamily="34" charset="0"/>
                <a:sym typeface="Wingdings" pitchFamily="2" charset="2"/>
              </a:rPr>
              <a:t>Construction/project funding is only slightly increased</a:t>
            </a:r>
          </a:p>
          <a:p>
            <a:pPr lvl="2"/>
            <a:r>
              <a:rPr lang="en-US" sz="1700" b="1" dirty="0">
                <a:solidFill>
                  <a:srgbClr val="0070C0"/>
                </a:solidFill>
                <a:latin typeface="Calibri" pitchFamily="34" charset="0"/>
                <a:cs typeface="Calibri" pitchFamily="34" charset="0"/>
                <a:sym typeface="Wingdings" pitchFamily="2" charset="2"/>
              </a:rPr>
              <a:t>In the interim (since submission of FY14 Request), actual FY13 Research </a:t>
            </a:r>
            <a:r>
              <a:rPr lang="en-US" sz="1700" b="1" dirty="0" smtClean="0">
                <a:solidFill>
                  <a:srgbClr val="0070C0"/>
                </a:solidFill>
                <a:latin typeface="Calibri" pitchFamily="34" charset="0"/>
                <a:cs typeface="Calibri" pitchFamily="34" charset="0"/>
                <a:sym typeface="Wingdings" pitchFamily="2" charset="2"/>
              </a:rPr>
              <a:t>funding </a:t>
            </a:r>
            <a:br>
              <a:rPr lang="en-US" sz="1700" b="1" dirty="0" smtClean="0">
                <a:solidFill>
                  <a:srgbClr val="0070C0"/>
                </a:solidFill>
                <a:latin typeface="Calibri" pitchFamily="34" charset="0"/>
                <a:cs typeface="Calibri" pitchFamily="34" charset="0"/>
                <a:sym typeface="Wingdings" pitchFamily="2" charset="2"/>
              </a:rPr>
            </a:br>
            <a:r>
              <a:rPr lang="en-US" sz="1700" b="1" dirty="0" smtClean="0">
                <a:solidFill>
                  <a:srgbClr val="0070C0"/>
                </a:solidFill>
                <a:latin typeface="Calibri" pitchFamily="34" charset="0"/>
                <a:cs typeface="Calibri" pitchFamily="34" charset="0"/>
                <a:sym typeface="Wingdings" pitchFamily="2" charset="2"/>
              </a:rPr>
              <a:t>also </a:t>
            </a:r>
            <a:r>
              <a:rPr lang="en-US" sz="1700" b="1" dirty="0">
                <a:solidFill>
                  <a:srgbClr val="0070C0"/>
                </a:solidFill>
                <a:latin typeface="Calibri" pitchFamily="34" charset="0"/>
                <a:cs typeface="Calibri" pitchFamily="34" charset="0"/>
                <a:sym typeface="Wingdings" pitchFamily="2" charset="2"/>
              </a:rPr>
              <a:t>increased because of inability to get projects started</a:t>
            </a:r>
          </a:p>
          <a:p>
            <a:pPr lvl="2"/>
            <a:r>
              <a:rPr lang="en-US" sz="1700" b="1" dirty="0">
                <a:solidFill>
                  <a:srgbClr val="0070C0"/>
                </a:solidFill>
                <a:latin typeface="Calibri" pitchFamily="34" charset="0"/>
                <a:cs typeface="Calibri" pitchFamily="34" charset="0"/>
                <a:sym typeface="Wingdings" pitchFamily="2" charset="2"/>
              </a:rPr>
              <a:t>Initial FY14 plan for Research will be down more than the originally advertised 2-3% relative to FY13</a:t>
            </a:r>
          </a:p>
          <a:p>
            <a:pPr lvl="1"/>
            <a:r>
              <a:rPr lang="en-US" sz="1800" b="1" dirty="0" smtClean="0">
                <a:solidFill>
                  <a:schemeClr val="accent2">
                    <a:lumMod val="50000"/>
                  </a:schemeClr>
                </a:solidFill>
                <a:latin typeface="Calibri" pitchFamily="34" charset="0"/>
                <a:cs typeface="Calibri" pitchFamily="34" charset="0"/>
                <a:sym typeface="Wingdings" pitchFamily="2" charset="2"/>
              </a:rPr>
              <a:t>Details in following slides…</a:t>
            </a:r>
          </a:p>
          <a:p>
            <a:pPr>
              <a:buFont typeface="Wingdings" pitchFamily="2" charset="2"/>
              <a:buChar char="§"/>
            </a:pPr>
            <a:r>
              <a:rPr lang="en-US" sz="1800" b="1" dirty="0" smtClean="0">
                <a:solidFill>
                  <a:srgbClr val="008000"/>
                </a:solidFill>
                <a:latin typeface="Calibri" pitchFamily="34" charset="0"/>
                <a:cs typeface="Calibri" pitchFamily="34" charset="0"/>
                <a:sym typeface="Wingdings" pitchFamily="2" charset="2"/>
              </a:rPr>
              <a:t>Impact of these actions:</a:t>
            </a:r>
          </a:p>
          <a:p>
            <a:pPr lvl="1"/>
            <a:r>
              <a:rPr lang="en-US" sz="1800" b="1" dirty="0" smtClean="0">
                <a:latin typeface="Calibri" pitchFamily="34" charset="0"/>
                <a:cs typeface="Calibri" pitchFamily="34" charset="0"/>
                <a:sym typeface="Wingdings" pitchFamily="2" charset="2"/>
              </a:rPr>
              <a:t>Several new efforts are delayed</a:t>
            </a:r>
            <a:r>
              <a:rPr lang="en-US" sz="1800" b="1" dirty="0">
                <a:latin typeface="Calibri" pitchFamily="34" charset="0"/>
                <a:cs typeface="Calibri" pitchFamily="34" charset="0"/>
                <a:sym typeface="Wingdings" pitchFamily="2" charset="2"/>
              </a:rPr>
              <a:t>:</a:t>
            </a:r>
            <a:r>
              <a:rPr lang="en-US" sz="1800" b="1" dirty="0" smtClean="0">
                <a:latin typeface="Calibri" pitchFamily="34" charset="0"/>
                <a:cs typeface="Calibri" pitchFamily="34" charset="0"/>
                <a:sym typeface="Wingdings" pitchFamily="2" charset="2"/>
              </a:rPr>
              <a:t>   </a:t>
            </a:r>
          </a:p>
          <a:p>
            <a:pPr lvl="2"/>
            <a:r>
              <a:rPr lang="en-US" sz="1700" b="1" dirty="0" smtClean="0">
                <a:solidFill>
                  <a:srgbClr val="0070C0"/>
                </a:solidFill>
                <a:latin typeface="Calibri" pitchFamily="34" charset="0"/>
                <a:cs typeface="Calibri" pitchFamily="34" charset="0"/>
                <a:sym typeface="Wingdings" pitchFamily="2" charset="2"/>
              </a:rPr>
              <a:t>LHC detector upgrades,  LBNE</a:t>
            </a:r>
            <a:r>
              <a:rPr lang="en-US" sz="1700" b="1" dirty="0">
                <a:solidFill>
                  <a:srgbClr val="0070C0"/>
                </a:solidFill>
                <a:latin typeface="Calibri" pitchFamily="34" charset="0"/>
                <a:cs typeface="Calibri" pitchFamily="34" charset="0"/>
                <a:sym typeface="Wingdings" pitchFamily="2" charset="2"/>
              </a:rPr>
              <a:t>, </a:t>
            </a:r>
            <a:r>
              <a:rPr lang="en-US" sz="1700" b="1" dirty="0" smtClean="0">
                <a:solidFill>
                  <a:srgbClr val="0070C0"/>
                </a:solidFill>
                <a:latin typeface="Calibri" pitchFamily="34" charset="0"/>
                <a:cs typeface="Calibri" pitchFamily="34" charset="0"/>
                <a:sym typeface="Wingdings" pitchFamily="2" charset="2"/>
              </a:rPr>
              <a:t> 2</a:t>
            </a:r>
            <a:r>
              <a:rPr lang="en-US" sz="1700" b="1" baseline="30000" dirty="0" smtClean="0">
                <a:solidFill>
                  <a:srgbClr val="0070C0"/>
                </a:solidFill>
                <a:latin typeface="Calibri" pitchFamily="34" charset="0"/>
                <a:cs typeface="Calibri" pitchFamily="34" charset="0"/>
                <a:sym typeface="Wingdings" pitchFamily="2" charset="2"/>
              </a:rPr>
              <a:t>nd</a:t>
            </a:r>
            <a:r>
              <a:rPr lang="en-US" sz="1700" b="1" dirty="0" smtClean="0">
                <a:solidFill>
                  <a:srgbClr val="0070C0"/>
                </a:solidFill>
                <a:latin typeface="Calibri" pitchFamily="34" charset="0"/>
                <a:cs typeface="Calibri" pitchFamily="34" charset="0"/>
                <a:sym typeface="Wingdings" pitchFamily="2" charset="2"/>
              </a:rPr>
              <a:t> Generation Dark Matter detectors,  MS-DESI</a:t>
            </a:r>
          </a:p>
          <a:p>
            <a:pPr lvl="1"/>
            <a:r>
              <a:rPr lang="en-US" sz="1800" b="1" dirty="0" smtClean="0">
                <a:latin typeface="Calibri" pitchFamily="34" charset="0"/>
                <a:cs typeface="Calibri" pitchFamily="34" charset="0"/>
                <a:sym typeface="Wingdings" pitchFamily="2" charset="2"/>
              </a:rPr>
              <a:t>US leadership/partnership capabilities will be challenged by others </a:t>
            </a:r>
          </a:p>
          <a:p>
            <a:pPr lvl="1"/>
            <a:r>
              <a:rPr lang="en-US" sz="1800" b="1" dirty="0" smtClean="0">
                <a:solidFill>
                  <a:schemeClr val="accent2">
                    <a:lumMod val="50000"/>
                  </a:schemeClr>
                </a:solidFill>
                <a:latin typeface="Calibri" pitchFamily="34" charset="0"/>
                <a:cs typeface="Calibri" pitchFamily="34" charset="0"/>
                <a:sym typeface="Wingdings" pitchFamily="2" charset="2"/>
              </a:rPr>
              <a:t>Workforce reductions at universities and labs</a:t>
            </a:r>
          </a:p>
          <a:p>
            <a:pPr>
              <a:buFont typeface="Wingdings" pitchFamily="2" charset="2"/>
              <a:buChar char="§"/>
            </a:pPr>
            <a:r>
              <a:rPr lang="en-US" sz="1800" b="1" dirty="0" smtClean="0">
                <a:solidFill>
                  <a:srgbClr val="008000"/>
                </a:solidFill>
                <a:latin typeface="Calibri" pitchFamily="34" charset="0"/>
                <a:cs typeface="Calibri" pitchFamily="34" charset="0"/>
                <a:sym typeface="Wingdings" pitchFamily="2" charset="2"/>
              </a:rPr>
              <a:t>Key areas in FY2014 Request</a:t>
            </a:r>
          </a:p>
          <a:p>
            <a:pPr lvl="1"/>
            <a:r>
              <a:rPr lang="en-US" sz="1800" b="1" dirty="0" smtClean="0">
                <a:latin typeface="Calibri" pitchFamily="34" charset="0"/>
                <a:cs typeface="Calibri" pitchFamily="34" charset="0"/>
                <a:sym typeface="Wingdings" pitchFamily="2" charset="2"/>
              </a:rPr>
              <a:t>Maintaining forward progress on new projects via Construction and Research  </a:t>
            </a:r>
            <a:br>
              <a:rPr lang="en-US" sz="1800" b="1" dirty="0" smtClean="0">
                <a:latin typeface="Calibri" pitchFamily="34" charset="0"/>
                <a:cs typeface="Calibri" pitchFamily="34" charset="0"/>
                <a:sym typeface="Wingdings" pitchFamily="2" charset="2"/>
              </a:rPr>
            </a:br>
            <a:r>
              <a:rPr lang="en-US" sz="1800" b="1" dirty="0" smtClean="0">
                <a:latin typeface="Calibri" pitchFamily="34" charset="0"/>
                <a:cs typeface="Calibri" pitchFamily="34" charset="0"/>
                <a:sym typeface="Wingdings" pitchFamily="2" charset="2"/>
              </a:rPr>
              <a:t>(incl. R&amp;D for projects) funding lines</a:t>
            </a:r>
          </a:p>
        </p:txBody>
      </p:sp>
      <p:sp>
        <p:nvSpPr>
          <p:cNvPr id="7" name="Rectangle 8"/>
          <p:cNvSpPr>
            <a:spLocks noChangeArrowheads="1"/>
          </p:cNvSpPr>
          <p:nvPr/>
        </p:nvSpPr>
        <p:spPr bwMode="auto">
          <a:xfrm>
            <a:off x="0" y="780066"/>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hangingPunct="0">
              <a:lnSpc>
                <a:spcPct val="85000"/>
              </a:lnSpc>
              <a:defRPr/>
            </a:pPr>
            <a:endParaRPr lang="en-US" sz="2200" i="1" dirty="0">
              <a:effectLst>
                <a:outerShdw blurRad="38100" dist="38100" dir="2700000" algn="tl">
                  <a:srgbClr val="FFFFFF"/>
                </a:outerShdw>
              </a:effectLst>
              <a:latin typeface="Book Antiqua" pitchFamily="18" charset="0"/>
            </a:endParaRPr>
          </a:p>
        </p:txBody>
      </p:sp>
      <p:pic>
        <p:nvPicPr>
          <p:cNvPr id="9" name="Picture 9" descr="horizontal-logo-green-text.jpg"/>
          <p:cNvPicPr>
            <a:picLocks noChangeAspect="1"/>
          </p:cNvPicPr>
          <p:nvPr/>
        </p:nvPicPr>
        <p:blipFill>
          <a:blip r:embed="rId2" cstate="print"/>
          <a:srcRect/>
          <a:stretch>
            <a:fillRect/>
          </a:stretch>
        </p:blipFill>
        <p:spPr bwMode="auto">
          <a:xfrm>
            <a:off x="457200" y="6354764"/>
            <a:ext cx="2438400" cy="407987"/>
          </a:xfrm>
          <a:prstGeom prst="rect">
            <a:avLst/>
          </a:prstGeom>
          <a:noFill/>
          <a:ln w="9525">
            <a:noFill/>
            <a:miter lim="800000"/>
            <a:headEnd/>
            <a:tailEnd/>
          </a:ln>
        </p:spPr>
      </p:pic>
      <p:cxnSp>
        <p:nvCxnSpPr>
          <p:cNvPr id="10" name="Straight Connector 9"/>
          <p:cNvCxnSpPr/>
          <p:nvPr/>
        </p:nvCxnSpPr>
        <p:spPr bwMode="auto">
          <a:xfrm>
            <a:off x="159391" y="6266576"/>
            <a:ext cx="8758106" cy="0"/>
          </a:xfrm>
          <a:prstGeom prst="line">
            <a:avLst/>
          </a:prstGeom>
          <a:ln w="15875">
            <a:solidFill>
              <a:srgbClr val="135C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812420" y="6614740"/>
            <a:ext cx="325730" cy="246221"/>
          </a:xfrm>
          <a:prstGeom prst="rect">
            <a:avLst/>
          </a:prstGeom>
          <a:noFill/>
        </p:spPr>
        <p:txBody>
          <a:bodyPr wrap="none" rtlCol="0">
            <a:spAutoFit/>
          </a:bodyPr>
          <a:lstStyle/>
          <a:p>
            <a:r>
              <a:rPr lang="en-US" sz="1000" b="1" dirty="0" smtClean="0">
                <a:solidFill>
                  <a:schemeClr val="tx1">
                    <a:lumMod val="75000"/>
                    <a:lumOff val="25000"/>
                  </a:schemeClr>
                </a:solidFill>
                <a:latin typeface="Arial" pitchFamily="34" charset="0"/>
                <a:cs typeface="Arial" pitchFamily="34" charset="0"/>
              </a:rPr>
              <a:t>12</a:t>
            </a:r>
            <a:endParaRPr lang="en-US" sz="1000" b="1" dirty="0">
              <a:solidFill>
                <a:schemeClr val="tx1">
                  <a:lumMod val="75000"/>
                  <a:lumOff val="25000"/>
                </a:schemeClr>
              </a:solidFill>
              <a:latin typeface="Arial" pitchFamily="34" charset="0"/>
              <a:cs typeface="Arial" pitchFamily="34" charset="0"/>
            </a:endParaRPr>
          </a:p>
        </p:txBody>
      </p:sp>
    </p:spTree>
    <p:extLst>
      <p:ext uri="{BB962C8B-B14F-4D97-AF65-F5344CB8AC3E}">
        <p14:creationId xmlns:p14="http://schemas.microsoft.com/office/powerpoint/2010/main" val="154416949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a:graphicFrameLocks/>
          </p:cNvGraphicFramePr>
          <p:nvPr>
            <p:extLst>
              <p:ext uri="{D42A27DB-BD31-4B8C-83A1-F6EECF244321}">
                <p14:modId xmlns:p14="http://schemas.microsoft.com/office/powerpoint/2010/main" val="1895787964"/>
              </p:ext>
            </p:extLst>
          </p:nvPr>
        </p:nvGraphicFramePr>
        <p:xfrm>
          <a:off x="408622" y="1024420"/>
          <a:ext cx="8299150" cy="380860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1641258" y="46434"/>
            <a:ext cx="5484105" cy="723900"/>
          </a:xfrm>
        </p:spPr>
        <p:txBody>
          <a:bodyPr/>
          <a:lstStyle/>
          <a:p>
            <a:pPr algn="r"/>
            <a:r>
              <a:rPr lang="en-US" sz="3600" dirty="0" smtClean="0">
                <a:effectLst>
                  <a:outerShdw blurRad="38100" dist="38100" dir="2700000" algn="tl">
                    <a:srgbClr val="000000">
                      <a:alpha val="43137"/>
                    </a:srgbClr>
                  </a:outerShdw>
                </a:effectLst>
              </a:rPr>
              <a:t>Recent Funding Trends</a:t>
            </a:r>
            <a:endParaRPr lang="en-US" sz="3600" dirty="0">
              <a:effectLst>
                <a:outerShdw blurRad="38100" dist="38100" dir="2700000" algn="tl">
                  <a:srgbClr val="000000">
                    <a:alpha val="43137"/>
                  </a:srgbClr>
                </a:outerShdw>
              </a:effectLst>
            </a:endParaRPr>
          </a:p>
        </p:txBody>
      </p:sp>
      <p:sp>
        <p:nvSpPr>
          <p:cNvPr id="5" name="TextBox 4"/>
          <p:cNvSpPr txBox="1"/>
          <p:nvPr/>
        </p:nvSpPr>
        <p:spPr>
          <a:xfrm>
            <a:off x="239561" y="4916912"/>
            <a:ext cx="8594045" cy="1785104"/>
          </a:xfrm>
          <a:prstGeom prst="rect">
            <a:avLst/>
          </a:prstGeom>
          <a:noFill/>
          <a:ln>
            <a:noFill/>
          </a:ln>
        </p:spPr>
        <p:txBody>
          <a:bodyPr wrap="square" rtlCol="0">
            <a:spAutoFit/>
          </a:bodyPr>
          <a:lstStyle/>
          <a:p>
            <a:pPr marL="182880" indent="-182880">
              <a:spcAft>
                <a:spcPts val="600"/>
              </a:spcAft>
              <a:buFont typeface="Arial" pitchFamily="34" charset="0"/>
              <a:buChar char="•"/>
            </a:pPr>
            <a:r>
              <a:rPr lang="en-US" b="1" dirty="0" smtClean="0">
                <a:solidFill>
                  <a:srgbClr val="285C00"/>
                </a:solidFill>
                <a:latin typeface="Calibri" pitchFamily="34" charset="0"/>
              </a:rPr>
              <a:t>In the late 90’s the fraction of the budget devoted to projects was about 20%.</a:t>
            </a:r>
          </a:p>
          <a:p>
            <a:pPr marL="182880" lvl="1" indent="-182880">
              <a:spcAft>
                <a:spcPts val="600"/>
              </a:spcAft>
              <a:buFont typeface="Arial" pitchFamily="34" charset="0"/>
              <a:buChar char="•"/>
            </a:pPr>
            <a:r>
              <a:rPr lang="en-US" b="1" dirty="0" smtClean="0">
                <a:solidFill>
                  <a:srgbClr val="285C00"/>
                </a:solidFill>
                <a:latin typeface="Calibri" pitchFamily="34" charset="0"/>
              </a:rPr>
              <a:t>Progress in many fields require new investments to produce new capabilities. </a:t>
            </a:r>
          </a:p>
          <a:p>
            <a:pPr marL="182880" indent="-182880">
              <a:spcAft>
                <a:spcPts val="600"/>
              </a:spcAft>
              <a:buFont typeface="Arial" pitchFamily="34" charset="0"/>
              <a:buChar char="•"/>
            </a:pPr>
            <a:r>
              <a:rPr lang="en-US" b="1" dirty="0" smtClean="0">
                <a:solidFill>
                  <a:srgbClr val="285C00"/>
                </a:solidFill>
                <a:latin typeface="Calibri" pitchFamily="34" charset="0"/>
              </a:rPr>
              <a:t>The projects started in 2006 are coming to completion.</a:t>
            </a:r>
          </a:p>
          <a:p>
            <a:pPr marL="182880" indent="-182880">
              <a:spcAft>
                <a:spcPts val="600"/>
              </a:spcAft>
              <a:buFont typeface="Arial" pitchFamily="34" charset="0"/>
              <a:buChar char="•"/>
            </a:pPr>
            <a:r>
              <a:rPr lang="en-US" b="1" dirty="0" smtClean="0">
                <a:solidFill>
                  <a:schemeClr val="tx2">
                    <a:lumMod val="75000"/>
                  </a:schemeClr>
                </a:solidFill>
                <a:latin typeface="Calibri" pitchFamily="34" charset="0"/>
              </a:rPr>
              <a:t>New investments are needed to continue US leadership in well defined research areas.</a:t>
            </a:r>
          </a:p>
          <a:p>
            <a:pPr marL="182880" indent="-182880">
              <a:spcAft>
                <a:spcPts val="600"/>
              </a:spcAft>
              <a:buFont typeface="Arial" pitchFamily="34" charset="0"/>
              <a:buChar char="•"/>
            </a:pPr>
            <a:r>
              <a:rPr lang="en-US" b="1" dirty="0" smtClean="0">
                <a:solidFill>
                  <a:schemeClr val="accent2">
                    <a:lumMod val="50000"/>
                  </a:schemeClr>
                </a:solidFill>
                <a:latin typeface="Calibri" pitchFamily="34" charset="0"/>
              </a:rPr>
              <a:t>Possibilities for future funding growth are weak.  Must make do with what we have.</a:t>
            </a:r>
          </a:p>
        </p:txBody>
      </p:sp>
      <p:sp>
        <p:nvSpPr>
          <p:cNvPr id="6" name="Oval 5"/>
          <p:cNvSpPr/>
          <p:nvPr/>
        </p:nvSpPr>
        <p:spPr bwMode="auto">
          <a:xfrm>
            <a:off x="2424417" y="2242519"/>
            <a:ext cx="2256641" cy="1599640"/>
          </a:xfrm>
          <a:prstGeom prst="ellipse">
            <a:avLst/>
          </a:prstGeom>
          <a:solidFill>
            <a:srgbClr val="FFFF00">
              <a:alpha val="21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endParaRPr>
          </a:p>
        </p:txBody>
      </p:sp>
      <p:sp>
        <p:nvSpPr>
          <p:cNvPr id="7" name="TextBox 6"/>
          <p:cNvSpPr txBox="1"/>
          <p:nvPr/>
        </p:nvSpPr>
        <p:spPr>
          <a:xfrm>
            <a:off x="1087492" y="1217566"/>
            <a:ext cx="3484508" cy="338554"/>
          </a:xfrm>
          <a:prstGeom prst="rect">
            <a:avLst/>
          </a:prstGeom>
          <a:noFill/>
        </p:spPr>
        <p:txBody>
          <a:bodyPr wrap="square" rtlCol="0">
            <a:spAutoFit/>
          </a:bodyPr>
          <a:lstStyle/>
          <a:p>
            <a:r>
              <a:rPr lang="en-US" sz="1600" b="1" dirty="0" smtClean="0">
                <a:latin typeface="Calibri" pitchFamily="34" charset="0"/>
              </a:rPr>
              <a:t>Trading Projects for more Research</a:t>
            </a:r>
            <a:endParaRPr lang="en-US" sz="1600" b="1" dirty="0">
              <a:latin typeface="Calibri" pitchFamily="34" charset="0"/>
            </a:endParaRPr>
          </a:p>
        </p:txBody>
      </p:sp>
      <p:sp>
        <p:nvSpPr>
          <p:cNvPr id="8" name="Oval 7"/>
          <p:cNvSpPr/>
          <p:nvPr/>
        </p:nvSpPr>
        <p:spPr bwMode="auto">
          <a:xfrm>
            <a:off x="4622335" y="1456614"/>
            <a:ext cx="1644242" cy="1454365"/>
          </a:xfrm>
          <a:prstGeom prst="ellipse">
            <a:avLst/>
          </a:prstGeom>
          <a:solidFill>
            <a:srgbClr val="FFFF00">
              <a:alpha val="21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endParaRPr>
          </a:p>
        </p:txBody>
      </p:sp>
      <p:sp>
        <p:nvSpPr>
          <p:cNvPr id="9" name="TextBox 8"/>
          <p:cNvSpPr txBox="1"/>
          <p:nvPr/>
        </p:nvSpPr>
        <p:spPr>
          <a:xfrm>
            <a:off x="6879128" y="1058301"/>
            <a:ext cx="2192045" cy="584775"/>
          </a:xfrm>
          <a:prstGeom prst="rect">
            <a:avLst/>
          </a:prstGeom>
          <a:solidFill>
            <a:schemeClr val="bg1"/>
          </a:solidFill>
        </p:spPr>
        <p:txBody>
          <a:bodyPr wrap="square" rtlCol="0">
            <a:spAutoFit/>
          </a:bodyPr>
          <a:lstStyle/>
          <a:p>
            <a:r>
              <a:rPr lang="en-US" sz="1600" b="1" dirty="0" smtClean="0"/>
              <a:t>Ramp up ILC and SRF R&amp;D programs</a:t>
            </a:r>
            <a:endParaRPr lang="en-US" sz="1600" b="1" dirty="0"/>
          </a:p>
        </p:txBody>
      </p:sp>
      <p:cxnSp>
        <p:nvCxnSpPr>
          <p:cNvPr id="11" name="Straight Arrow Connector 10"/>
          <p:cNvCxnSpPr/>
          <p:nvPr/>
        </p:nvCxnSpPr>
        <p:spPr bwMode="auto">
          <a:xfrm flipH="1">
            <a:off x="5854657" y="1217566"/>
            <a:ext cx="1062610" cy="321620"/>
          </a:xfrm>
          <a:prstGeom prst="straightConnector1">
            <a:avLst/>
          </a:prstGeom>
          <a:solidFill>
            <a:schemeClr val="accent1"/>
          </a:solidFill>
          <a:ln w="9525" cap="flat" cmpd="sng" algn="ctr">
            <a:solidFill>
              <a:schemeClr val="tx1"/>
            </a:solidFill>
            <a:prstDash val="solid"/>
            <a:round/>
            <a:headEnd type="none" w="med" len="med"/>
            <a:tailEnd type="triangle" w="med" len="lg"/>
          </a:ln>
          <a:effectLst/>
        </p:spPr>
      </p:cxnSp>
      <p:sp>
        <p:nvSpPr>
          <p:cNvPr id="14" name="Rectangle 8"/>
          <p:cNvSpPr>
            <a:spLocks noChangeArrowheads="1"/>
          </p:cNvSpPr>
          <p:nvPr/>
        </p:nvSpPr>
        <p:spPr bwMode="auto">
          <a:xfrm>
            <a:off x="0" y="837791"/>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hangingPunct="0">
              <a:lnSpc>
                <a:spcPct val="85000"/>
              </a:lnSpc>
              <a:defRPr/>
            </a:pPr>
            <a:endParaRPr lang="en-US" sz="2200" i="1" dirty="0">
              <a:effectLst>
                <a:outerShdw blurRad="38100" dist="38100" dir="2700000" algn="tl">
                  <a:srgbClr val="FFFFFF"/>
                </a:outerShdw>
              </a:effectLst>
              <a:latin typeface="Book Antiqua" pitchFamily="18" charset="0"/>
            </a:endParaRPr>
          </a:p>
        </p:txBody>
      </p:sp>
      <p:cxnSp>
        <p:nvCxnSpPr>
          <p:cNvPr id="16" name="Straight Arrow Connector 15"/>
          <p:cNvCxnSpPr/>
          <p:nvPr/>
        </p:nvCxnSpPr>
        <p:spPr bwMode="auto">
          <a:xfrm>
            <a:off x="1669019" y="1539186"/>
            <a:ext cx="973123" cy="1044467"/>
          </a:xfrm>
          <a:prstGeom prst="straightConnector1">
            <a:avLst/>
          </a:prstGeom>
          <a:solidFill>
            <a:schemeClr val="accent1"/>
          </a:solidFill>
          <a:ln w="9525" cap="flat" cmpd="sng" algn="ctr">
            <a:solidFill>
              <a:schemeClr val="tx1"/>
            </a:solidFill>
            <a:prstDash val="solid"/>
            <a:round/>
            <a:headEnd type="none" w="med" len="med"/>
            <a:tailEnd type="triangle" w="med" len="lg"/>
          </a:ln>
          <a:effectLst/>
        </p:spPr>
      </p:cxnSp>
      <p:sp>
        <p:nvSpPr>
          <p:cNvPr id="12" name="TextBox 11"/>
          <p:cNvSpPr txBox="1"/>
          <p:nvPr/>
        </p:nvSpPr>
        <p:spPr>
          <a:xfrm>
            <a:off x="8812420" y="6614740"/>
            <a:ext cx="325730" cy="246221"/>
          </a:xfrm>
          <a:prstGeom prst="rect">
            <a:avLst/>
          </a:prstGeom>
          <a:noFill/>
        </p:spPr>
        <p:txBody>
          <a:bodyPr wrap="none" rtlCol="0">
            <a:spAutoFit/>
          </a:bodyPr>
          <a:lstStyle/>
          <a:p>
            <a:r>
              <a:rPr lang="en-US" sz="1000" b="1" dirty="0" smtClean="0">
                <a:solidFill>
                  <a:schemeClr val="tx1">
                    <a:lumMod val="75000"/>
                    <a:lumOff val="25000"/>
                  </a:schemeClr>
                </a:solidFill>
                <a:latin typeface="Arial" pitchFamily="34" charset="0"/>
                <a:cs typeface="Arial" pitchFamily="34" charset="0"/>
              </a:rPr>
              <a:t>13</a:t>
            </a:r>
            <a:endParaRPr lang="en-US" sz="1000" b="1" dirty="0">
              <a:solidFill>
                <a:schemeClr val="tx1">
                  <a:lumMod val="75000"/>
                  <a:lumOff val="25000"/>
                </a:schemeClr>
              </a:solidFill>
              <a:latin typeface="Arial" pitchFamily="34" charset="0"/>
              <a:cs typeface="Arial" pitchFamily="34" charset="0"/>
            </a:endParaRPr>
          </a:p>
        </p:txBody>
      </p:sp>
    </p:spTree>
    <p:extLst>
      <p:ext uri="{BB962C8B-B14F-4D97-AF65-F5344CB8AC3E}">
        <p14:creationId xmlns:p14="http://schemas.microsoft.com/office/powerpoint/2010/main" val="12803871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7622" y="1150705"/>
            <a:ext cx="7154122" cy="3714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914401" y="46434"/>
            <a:ext cx="7196494" cy="723900"/>
          </a:xfrm>
        </p:spPr>
        <p:txBody>
          <a:bodyPr/>
          <a:lstStyle/>
          <a:p>
            <a:r>
              <a:rPr lang="en-US" sz="3600" dirty="0" smtClean="0">
                <a:effectLst>
                  <a:outerShdw blurRad="38100" dist="38100" dir="2700000" algn="tl">
                    <a:srgbClr val="000000">
                      <a:alpha val="43137"/>
                    </a:srgbClr>
                  </a:outerShdw>
                </a:effectLst>
              </a:rPr>
              <a:t>One Possible Future Scenario </a:t>
            </a:r>
            <a:endParaRPr lang="en-US" sz="3600" dirty="0">
              <a:effectLst>
                <a:outerShdw blurRad="38100" dist="38100" dir="2700000" algn="tl">
                  <a:srgbClr val="000000">
                    <a:alpha val="43137"/>
                  </a:srgbClr>
                </a:outerShdw>
              </a:effectLst>
            </a:endParaRPr>
          </a:p>
        </p:txBody>
      </p:sp>
      <p:sp>
        <p:nvSpPr>
          <p:cNvPr id="5" name="TextBox 4"/>
          <p:cNvSpPr txBox="1"/>
          <p:nvPr/>
        </p:nvSpPr>
        <p:spPr>
          <a:xfrm>
            <a:off x="305567" y="4958316"/>
            <a:ext cx="8494484" cy="1785104"/>
          </a:xfrm>
          <a:prstGeom prst="rect">
            <a:avLst/>
          </a:prstGeom>
          <a:noFill/>
          <a:ln>
            <a:noFill/>
          </a:ln>
        </p:spPr>
        <p:txBody>
          <a:bodyPr wrap="square" rtlCol="0">
            <a:spAutoFit/>
          </a:bodyPr>
          <a:lstStyle/>
          <a:p>
            <a:pPr marL="182880" indent="-182880">
              <a:spcAft>
                <a:spcPts val="600"/>
              </a:spcAft>
              <a:buFont typeface="Arial" pitchFamily="34" charset="0"/>
              <a:buChar char="•"/>
            </a:pPr>
            <a:r>
              <a:rPr lang="en-US" b="1" dirty="0" smtClean="0">
                <a:latin typeface="Calibri" pitchFamily="34" charset="0"/>
              </a:rPr>
              <a:t>About 20% (relative) reduction in Research fraction over </a:t>
            </a:r>
            <a:r>
              <a:rPr lang="en-US" b="1" dirty="0" smtClean="0">
                <a:latin typeface="Arial" pitchFamily="34" charset="0"/>
                <a:cs typeface="Arial" pitchFamily="34" charset="0"/>
              </a:rPr>
              <a:t>~</a:t>
            </a:r>
            <a:r>
              <a:rPr lang="en-US" b="1" dirty="0" smtClean="0">
                <a:latin typeface="Calibri" pitchFamily="34" charset="0"/>
              </a:rPr>
              <a:t>5 years </a:t>
            </a:r>
          </a:p>
          <a:p>
            <a:pPr marL="742950" lvl="1" indent="-285750">
              <a:spcAft>
                <a:spcPts val="600"/>
              </a:spcAft>
              <a:buFont typeface="Wingdings" pitchFamily="2" charset="2"/>
              <a:buChar char="§"/>
            </a:pPr>
            <a:r>
              <a:rPr lang="en-US" b="1" i="1" dirty="0" smtClean="0">
                <a:solidFill>
                  <a:srgbClr val="0000CC"/>
                </a:solidFill>
                <a:latin typeface="Calibri" pitchFamily="34" charset="0"/>
              </a:rPr>
              <a:t>In order to address priorities, this will not be applied equally across Frontiers</a:t>
            </a:r>
            <a:endParaRPr lang="en-US" b="1" dirty="0" smtClean="0">
              <a:latin typeface="Calibri" pitchFamily="34" charset="0"/>
            </a:endParaRPr>
          </a:p>
          <a:p>
            <a:pPr marL="182880" indent="-182880">
              <a:spcAft>
                <a:spcPts val="600"/>
              </a:spcAft>
              <a:buFont typeface="Arial" pitchFamily="34" charset="0"/>
              <a:buChar char="•"/>
            </a:pPr>
            <a:r>
              <a:rPr lang="en-US" b="1" dirty="0" smtClean="0">
                <a:latin typeface="Calibri" pitchFamily="34" charset="0"/>
              </a:rPr>
              <a:t>This necessarily implies reductions in scientific staffing  </a:t>
            </a:r>
          </a:p>
          <a:p>
            <a:pPr marL="742950" lvl="1" indent="-285750">
              <a:spcAft>
                <a:spcPts val="600"/>
              </a:spcAft>
              <a:buFont typeface="Wingdings" pitchFamily="2" charset="2"/>
              <a:buChar char="§"/>
            </a:pPr>
            <a:r>
              <a:rPr lang="en-US" b="1" dirty="0" smtClean="0">
                <a:solidFill>
                  <a:schemeClr val="accent2">
                    <a:lumMod val="50000"/>
                  </a:schemeClr>
                </a:solidFill>
                <a:latin typeface="Calibri" pitchFamily="34" charset="0"/>
              </a:rPr>
              <a:t>Some can migrate to Projects but other transitions are more difficult</a:t>
            </a:r>
          </a:p>
          <a:p>
            <a:pPr marL="182880" indent="-182880">
              <a:spcAft>
                <a:spcPts val="600"/>
              </a:spcAft>
              <a:buFont typeface="Arial" pitchFamily="34" charset="0"/>
              <a:buChar char="•"/>
            </a:pPr>
            <a:r>
              <a:rPr lang="en-US" b="1" dirty="0" smtClean="0">
                <a:latin typeface="Calibri" pitchFamily="34" charset="0"/>
              </a:rPr>
              <a:t>We have requested Labs to help manage this transition as gracefully as possible</a:t>
            </a:r>
          </a:p>
        </p:txBody>
      </p:sp>
      <p:sp>
        <p:nvSpPr>
          <p:cNvPr id="7" name="TextBox 6"/>
          <p:cNvSpPr txBox="1"/>
          <p:nvPr/>
        </p:nvSpPr>
        <p:spPr>
          <a:xfrm>
            <a:off x="2679969" y="1325793"/>
            <a:ext cx="4048002" cy="369332"/>
          </a:xfrm>
          <a:prstGeom prst="rect">
            <a:avLst/>
          </a:prstGeom>
          <a:noFill/>
        </p:spPr>
        <p:txBody>
          <a:bodyPr wrap="square" rtlCol="0">
            <a:spAutoFit/>
          </a:bodyPr>
          <a:lstStyle/>
          <a:p>
            <a:r>
              <a:rPr lang="en-US" b="1" dirty="0" smtClean="0">
                <a:latin typeface="Calibri" pitchFamily="34" charset="0"/>
              </a:rPr>
              <a:t>Trading Research for more Projects</a:t>
            </a:r>
            <a:endParaRPr lang="en-US" b="1" dirty="0">
              <a:latin typeface="Calibri" pitchFamily="34" charset="0"/>
            </a:endParaRPr>
          </a:p>
        </p:txBody>
      </p:sp>
      <p:cxnSp>
        <p:nvCxnSpPr>
          <p:cNvPr id="12" name="Straight Arrow Connector 11"/>
          <p:cNvCxnSpPr/>
          <p:nvPr/>
        </p:nvCxnSpPr>
        <p:spPr>
          <a:xfrm>
            <a:off x="3564467" y="1676400"/>
            <a:ext cx="474133" cy="454404"/>
          </a:xfrm>
          <a:prstGeom prst="straightConnector1">
            <a:avLst/>
          </a:prstGeom>
          <a:ln w="254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sp>
        <p:nvSpPr>
          <p:cNvPr id="11" name="Rectangle 8"/>
          <p:cNvSpPr>
            <a:spLocks noChangeArrowheads="1"/>
          </p:cNvSpPr>
          <p:nvPr/>
        </p:nvSpPr>
        <p:spPr bwMode="auto">
          <a:xfrm>
            <a:off x="0" y="837791"/>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hangingPunct="0">
              <a:lnSpc>
                <a:spcPct val="85000"/>
              </a:lnSpc>
              <a:defRPr/>
            </a:pPr>
            <a:endParaRPr lang="en-US" sz="2200" i="1" dirty="0">
              <a:effectLst>
                <a:outerShdw blurRad="38100" dist="38100" dir="2700000" algn="tl">
                  <a:srgbClr val="FFFFFF"/>
                </a:outerShdw>
              </a:effectLst>
              <a:latin typeface="Book Antiqua" pitchFamily="18" charset="0"/>
            </a:endParaRPr>
          </a:p>
        </p:txBody>
      </p:sp>
      <p:sp>
        <p:nvSpPr>
          <p:cNvPr id="8" name="TextBox 7"/>
          <p:cNvSpPr txBox="1"/>
          <p:nvPr/>
        </p:nvSpPr>
        <p:spPr>
          <a:xfrm>
            <a:off x="8812420" y="6614740"/>
            <a:ext cx="325730" cy="246221"/>
          </a:xfrm>
          <a:prstGeom prst="rect">
            <a:avLst/>
          </a:prstGeom>
          <a:noFill/>
        </p:spPr>
        <p:txBody>
          <a:bodyPr wrap="none" rtlCol="0">
            <a:spAutoFit/>
          </a:bodyPr>
          <a:lstStyle/>
          <a:p>
            <a:r>
              <a:rPr lang="en-US" sz="1000" b="1" dirty="0" smtClean="0">
                <a:solidFill>
                  <a:schemeClr val="tx1">
                    <a:lumMod val="75000"/>
                    <a:lumOff val="25000"/>
                  </a:schemeClr>
                </a:solidFill>
                <a:latin typeface="Arial" pitchFamily="34" charset="0"/>
                <a:cs typeface="Arial" pitchFamily="34" charset="0"/>
              </a:rPr>
              <a:t>14</a:t>
            </a:r>
            <a:endParaRPr lang="en-US" sz="1000" b="1" dirty="0">
              <a:solidFill>
                <a:schemeClr val="tx1">
                  <a:lumMod val="75000"/>
                  <a:lumOff val="25000"/>
                </a:schemeClr>
              </a:solidFill>
              <a:latin typeface="Arial" pitchFamily="34" charset="0"/>
              <a:cs typeface="Arial" pitchFamily="34" charset="0"/>
            </a:endParaRPr>
          </a:p>
        </p:txBody>
      </p:sp>
    </p:spTree>
    <p:extLst>
      <p:ext uri="{BB962C8B-B14F-4D97-AF65-F5344CB8AC3E}">
        <p14:creationId xmlns:p14="http://schemas.microsoft.com/office/powerpoint/2010/main" val="174869186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425" y="67811"/>
            <a:ext cx="8757634" cy="685800"/>
          </a:xfrm>
        </p:spPr>
        <p:txBody>
          <a:bodyPr>
            <a:normAutofit fontScale="90000"/>
          </a:bodyPr>
          <a:lstStyle/>
          <a:p>
            <a:pPr>
              <a:defRPr/>
            </a:pPr>
            <a:r>
              <a:rPr lang="en-US" sz="3600" b="1" dirty="0" smtClean="0">
                <a:solidFill>
                  <a:srgbClr val="285C00"/>
                </a:solidFill>
                <a:effectLst>
                  <a:outerShdw blurRad="38100" dist="38100" dir="2700000" algn="tl">
                    <a:srgbClr val="000000">
                      <a:alpha val="43137"/>
                    </a:srgbClr>
                  </a:outerShdw>
                </a:effectLst>
                <a:latin typeface="Cambria" pitchFamily="18" charset="0"/>
              </a:rPr>
              <a:t>FY 2014 High Energy Physics Budget </a:t>
            </a:r>
            <a:br>
              <a:rPr lang="en-US" sz="3600" b="1" dirty="0" smtClean="0">
                <a:solidFill>
                  <a:srgbClr val="285C00"/>
                </a:solidFill>
                <a:effectLst>
                  <a:outerShdw blurRad="38100" dist="38100" dir="2700000" algn="tl">
                    <a:srgbClr val="000000">
                      <a:alpha val="43137"/>
                    </a:srgbClr>
                  </a:outerShdw>
                </a:effectLst>
                <a:latin typeface="Cambria" pitchFamily="18" charset="0"/>
              </a:rPr>
            </a:br>
            <a:r>
              <a:rPr lang="en-US" sz="2200" b="1" dirty="0" smtClean="0">
                <a:solidFill>
                  <a:srgbClr val="285C00"/>
                </a:solidFill>
                <a:latin typeface="Cambria" pitchFamily="18" charset="0"/>
              </a:rPr>
              <a:t>(Data in new structure, dollars in thousands)</a:t>
            </a:r>
            <a:endParaRPr lang="en-US" sz="2200" b="1" dirty="0">
              <a:solidFill>
                <a:srgbClr val="285C00"/>
              </a:solidFill>
              <a:latin typeface="Cambria" pitchFamily="18" charset="0"/>
            </a:endParaRPr>
          </a:p>
        </p:txBody>
      </p:sp>
      <p:graphicFrame>
        <p:nvGraphicFramePr>
          <p:cNvPr id="7" name="Table Placeholder 4"/>
          <p:cNvGraphicFramePr>
            <a:graphicFrameLocks noGrp="1"/>
          </p:cNvGraphicFramePr>
          <p:nvPr>
            <p:ph type="tbl" idx="1"/>
            <p:extLst>
              <p:ext uri="{D42A27DB-BD31-4B8C-83A1-F6EECF244321}">
                <p14:modId xmlns:p14="http://schemas.microsoft.com/office/powerpoint/2010/main" val="3596559959"/>
              </p:ext>
            </p:extLst>
          </p:nvPr>
        </p:nvGraphicFramePr>
        <p:xfrm>
          <a:off x="195111" y="1006036"/>
          <a:ext cx="8772720" cy="5041582"/>
        </p:xfrm>
        <a:graphic>
          <a:graphicData uri="http://schemas.openxmlformats.org/drawingml/2006/table">
            <a:tbl>
              <a:tblPr>
                <a:tableStyleId>{69C7853C-536D-4A76-A0AE-DD22124D55A5}</a:tableStyleId>
              </a:tblPr>
              <a:tblGrid>
                <a:gridCol w="2481690"/>
                <a:gridCol w="989188"/>
                <a:gridCol w="1115736"/>
                <a:gridCol w="981512"/>
                <a:gridCol w="3204594"/>
              </a:tblGrid>
              <a:tr h="615696">
                <a:tc>
                  <a:txBody>
                    <a:bodyPr/>
                    <a:lstStyle/>
                    <a:p>
                      <a:pPr algn="l" fontAlgn="b"/>
                      <a:r>
                        <a:rPr lang="en-US" sz="1800" b="1" u="none" strike="noStrike" dirty="0">
                          <a:latin typeface="Calibri" pitchFamily="34" charset="0"/>
                          <a:cs typeface="Calibri" pitchFamily="34" charset="0"/>
                        </a:rPr>
                        <a:t>Description</a:t>
                      </a:r>
                      <a:endParaRPr lang="en-US" sz="1800" b="1" i="0" u="none" strike="noStrike" dirty="0">
                        <a:solidFill>
                          <a:srgbClr val="000000"/>
                        </a:solidFill>
                        <a:latin typeface="Calibri" pitchFamily="34" charset="0"/>
                        <a:cs typeface="Calibri" pitchFamily="34" charset="0"/>
                      </a:endParaRPr>
                    </a:p>
                  </a:txBody>
                  <a:tcPr marL="0" marR="0" marT="0" marB="0" anchor="b"/>
                </a:tc>
                <a:tc>
                  <a:txBody>
                    <a:bodyPr/>
                    <a:lstStyle/>
                    <a:p>
                      <a:pPr algn="ctr" fontAlgn="b"/>
                      <a:r>
                        <a:rPr lang="en-US" sz="1800" b="1" u="none" strike="noStrike" dirty="0">
                          <a:latin typeface="Calibri" pitchFamily="34" charset="0"/>
                          <a:cs typeface="Calibri" pitchFamily="34" charset="0"/>
                        </a:rPr>
                        <a:t>FY </a:t>
                      </a:r>
                      <a:r>
                        <a:rPr lang="en-US" sz="1800" b="1" u="none" strike="noStrike" dirty="0" smtClean="0">
                          <a:latin typeface="Calibri" pitchFamily="34" charset="0"/>
                          <a:cs typeface="Calibri" pitchFamily="34" charset="0"/>
                        </a:rPr>
                        <a:t>2012 Actual</a:t>
                      </a:r>
                      <a:endParaRPr lang="en-US" sz="1800" b="1" i="0" u="none" strike="noStrike" dirty="0">
                        <a:solidFill>
                          <a:srgbClr val="000000"/>
                        </a:solidFill>
                        <a:latin typeface="Calibri" pitchFamily="34" charset="0"/>
                        <a:cs typeface="Calibri" pitchFamily="34" charset="0"/>
                      </a:endParaRPr>
                    </a:p>
                  </a:txBody>
                  <a:tcPr marL="0" marR="0" marT="0" marB="0" anchor="b"/>
                </a:tc>
                <a:tc>
                  <a:txBody>
                    <a:bodyPr/>
                    <a:lstStyle/>
                    <a:p>
                      <a:pPr algn="ctr" fontAlgn="b"/>
                      <a:r>
                        <a:rPr lang="en-US" sz="1800" b="1" i="0" u="none" strike="noStrike" dirty="0" smtClean="0">
                          <a:solidFill>
                            <a:srgbClr val="000000"/>
                          </a:solidFill>
                          <a:latin typeface="Calibri" pitchFamily="34" charset="0"/>
                          <a:cs typeface="Calibri" pitchFamily="34" charset="0"/>
                        </a:rPr>
                        <a:t>FY 2013 July</a:t>
                      </a:r>
                      <a:r>
                        <a:rPr lang="en-US" sz="1800" b="1" i="0" u="none" strike="noStrike" baseline="0" dirty="0" smtClean="0">
                          <a:solidFill>
                            <a:srgbClr val="000000"/>
                          </a:solidFill>
                          <a:latin typeface="Calibri" pitchFamily="34" charset="0"/>
                          <a:cs typeface="Calibri" pitchFamily="34" charset="0"/>
                        </a:rPr>
                        <a:t> Plan</a:t>
                      </a:r>
                      <a:endParaRPr lang="en-US" sz="1800" b="1" i="0" u="none" strike="noStrike" dirty="0" smtClean="0">
                        <a:solidFill>
                          <a:srgbClr val="000000"/>
                        </a:solidFill>
                        <a:latin typeface="Calibri" pitchFamily="34" charset="0"/>
                        <a:cs typeface="Calibri" pitchFamily="34" charset="0"/>
                      </a:endParaRPr>
                    </a:p>
                  </a:txBody>
                  <a:tcPr marL="0" marR="0" marT="0" marB="0" anchor="b"/>
                </a:tc>
                <a:tc>
                  <a:txBody>
                    <a:bodyPr/>
                    <a:lstStyle/>
                    <a:p>
                      <a:pPr algn="ctr" fontAlgn="b"/>
                      <a:r>
                        <a:rPr lang="en-US" sz="1800" b="1" i="0" u="none" strike="noStrike" dirty="0" smtClean="0">
                          <a:solidFill>
                            <a:srgbClr val="000000"/>
                          </a:solidFill>
                          <a:latin typeface="Calibri" pitchFamily="34" charset="0"/>
                          <a:cs typeface="Calibri" pitchFamily="34" charset="0"/>
                        </a:rPr>
                        <a:t>FY</a:t>
                      </a:r>
                      <a:r>
                        <a:rPr lang="en-US" sz="1800" b="1" i="0" u="none" strike="noStrike" baseline="0" dirty="0" smtClean="0">
                          <a:solidFill>
                            <a:srgbClr val="000000"/>
                          </a:solidFill>
                          <a:latin typeface="Calibri" pitchFamily="34" charset="0"/>
                          <a:cs typeface="Calibri" pitchFamily="34" charset="0"/>
                        </a:rPr>
                        <a:t> 2014 Request</a:t>
                      </a:r>
                      <a:endParaRPr lang="en-US" sz="1800" b="1" i="0" u="none" strike="noStrike" dirty="0">
                        <a:solidFill>
                          <a:srgbClr val="000000"/>
                        </a:solidFill>
                        <a:latin typeface="Calibri" pitchFamily="34" charset="0"/>
                        <a:cs typeface="Calibri" pitchFamily="34" charset="0"/>
                      </a:endParaRPr>
                    </a:p>
                  </a:txBody>
                  <a:tcPr marL="0" marR="0" marT="0" marB="0" anchor="b"/>
                </a:tc>
                <a:tc>
                  <a:txBody>
                    <a:bodyPr/>
                    <a:lstStyle/>
                    <a:p>
                      <a:pPr algn="ctr" fontAlgn="b"/>
                      <a:r>
                        <a:rPr lang="en-US" sz="1800" b="1" i="0" u="none" strike="noStrike" dirty="0" smtClean="0">
                          <a:solidFill>
                            <a:srgbClr val="000000"/>
                          </a:solidFill>
                          <a:latin typeface="Calibri" pitchFamily="34" charset="0"/>
                          <a:cs typeface="Calibri" pitchFamily="34" charset="0"/>
                        </a:rPr>
                        <a:t>Explanation</a:t>
                      </a:r>
                      <a:r>
                        <a:rPr lang="en-US" sz="1800" b="1" i="0" u="none" strike="noStrike" baseline="0" dirty="0" smtClean="0">
                          <a:solidFill>
                            <a:srgbClr val="000000"/>
                          </a:solidFill>
                          <a:latin typeface="Calibri" pitchFamily="34" charset="0"/>
                          <a:cs typeface="Calibri" pitchFamily="34" charset="0"/>
                        </a:rPr>
                        <a:t> of Change</a:t>
                      </a:r>
                    </a:p>
                    <a:p>
                      <a:pPr algn="ctr" fontAlgn="b"/>
                      <a:endParaRPr lang="en-US" sz="100" b="1" i="0" u="none" strike="noStrike" baseline="0" dirty="0" smtClean="0">
                        <a:solidFill>
                          <a:srgbClr val="000000"/>
                        </a:solidFill>
                        <a:latin typeface="Calibri" pitchFamily="34" charset="0"/>
                        <a:cs typeface="Calibri" pitchFamily="34" charset="0"/>
                      </a:endParaRPr>
                    </a:p>
                    <a:p>
                      <a:pPr algn="ctr" fontAlgn="b"/>
                      <a:r>
                        <a:rPr lang="en-US" sz="1600" b="1" i="0" u="none" strike="noStrike" baseline="0" dirty="0" smtClean="0">
                          <a:solidFill>
                            <a:srgbClr val="000000"/>
                          </a:solidFill>
                          <a:latin typeface="Calibri" pitchFamily="34" charset="0"/>
                          <a:cs typeface="Calibri" pitchFamily="34" charset="0"/>
                        </a:rPr>
                        <a:t>[FY14 Request vs. FY12 Actual]</a:t>
                      </a:r>
                      <a:endParaRPr lang="en-US" sz="1600" b="1" i="0" u="none" strike="noStrike" dirty="0">
                        <a:solidFill>
                          <a:srgbClr val="000000"/>
                        </a:solidFill>
                        <a:latin typeface="Calibri" pitchFamily="34" charset="0"/>
                        <a:cs typeface="Calibri" pitchFamily="34" charset="0"/>
                      </a:endParaRPr>
                    </a:p>
                  </a:txBody>
                  <a:tcPr marL="0" marR="0" marT="0" marB="0" anchor="b"/>
                </a:tc>
              </a:tr>
              <a:tr h="320929">
                <a:tc>
                  <a:txBody>
                    <a:bodyPr/>
                    <a:lstStyle/>
                    <a:p>
                      <a:pPr algn="l" rtl="0" fontAlgn="b"/>
                      <a:r>
                        <a:rPr lang="en-US" sz="1600" b="0" i="0" u="none" strike="noStrike" dirty="0">
                          <a:solidFill>
                            <a:srgbClr val="000000"/>
                          </a:solidFill>
                          <a:latin typeface="Calibri" pitchFamily="34" charset="0"/>
                          <a:cs typeface="Calibri" pitchFamily="34" charset="0"/>
                        </a:rPr>
                        <a:t>Energy Frontier </a:t>
                      </a:r>
                      <a:r>
                        <a:rPr lang="en-US" sz="1600" b="0" i="0" u="none" strike="noStrike" dirty="0" smtClean="0">
                          <a:solidFill>
                            <a:srgbClr val="000000"/>
                          </a:solidFill>
                          <a:latin typeface="Calibri" pitchFamily="34" charset="0"/>
                          <a:cs typeface="Calibri" pitchFamily="34" charset="0"/>
                        </a:rPr>
                        <a:t>Exp. Physics</a:t>
                      </a:r>
                      <a:endParaRPr lang="en-US" sz="1600" b="0" i="0" u="none" strike="noStrike" dirty="0">
                        <a:solidFill>
                          <a:srgbClr val="000000"/>
                        </a:solidFill>
                        <a:latin typeface="Calibri" pitchFamily="34" charset="0"/>
                        <a:cs typeface="Calibri" pitchFamily="34" charset="0"/>
                      </a:endParaRPr>
                    </a:p>
                  </a:txBody>
                  <a:tcPr marL="9525" marR="9525" marT="9525" marB="0" anchor="b"/>
                </a:tc>
                <a:tc>
                  <a:txBody>
                    <a:bodyPr/>
                    <a:lstStyle/>
                    <a:p>
                      <a:pPr marL="0" algn="r" defTabSz="914400" rtl="0" eaLnBrk="1" fontAlgn="b" latinLnBrk="0" hangingPunct="1"/>
                      <a:r>
                        <a:rPr lang="en-US" sz="1600" b="0" i="0" u="none" strike="noStrike" kern="1200" dirty="0">
                          <a:solidFill>
                            <a:srgbClr val="000000"/>
                          </a:solidFill>
                          <a:latin typeface="Calibri" pitchFamily="34" charset="0"/>
                          <a:ea typeface="+mn-ea"/>
                          <a:cs typeface="Calibri" pitchFamily="34" charset="0"/>
                        </a:rPr>
                        <a:t>159,997</a:t>
                      </a:r>
                    </a:p>
                  </a:txBody>
                  <a:tcPr marL="0" marR="0" marT="0" marB="0" anchor="b"/>
                </a:tc>
                <a:tc>
                  <a:txBody>
                    <a:bodyPr/>
                    <a:lstStyle/>
                    <a:p>
                      <a:pPr marL="0" algn="r" defTabSz="914400" rtl="0" eaLnBrk="1" fontAlgn="b" latinLnBrk="0" hangingPunct="1"/>
                      <a:r>
                        <a:rPr lang="en-US" sz="1600" b="0" i="0" u="none" strike="noStrike" kern="1200" dirty="0" smtClean="0">
                          <a:solidFill>
                            <a:srgbClr val="000000"/>
                          </a:solidFill>
                          <a:latin typeface="Calibri" pitchFamily="34" charset="0"/>
                          <a:ea typeface="+mn-ea"/>
                          <a:cs typeface="Calibri" pitchFamily="34" charset="0"/>
                        </a:rPr>
                        <a:t>148,164</a:t>
                      </a:r>
                      <a:endParaRPr lang="en-US" sz="1600" b="0" i="0" u="none" strike="noStrike" kern="1200" dirty="0">
                        <a:solidFill>
                          <a:srgbClr val="000000"/>
                        </a:solidFill>
                        <a:latin typeface="Calibri" pitchFamily="34" charset="0"/>
                        <a:ea typeface="+mn-ea"/>
                        <a:cs typeface="Calibri" pitchFamily="34" charset="0"/>
                      </a:endParaRPr>
                    </a:p>
                  </a:txBody>
                  <a:tcPr marL="0" marR="0" marT="0" marB="0" anchor="b"/>
                </a:tc>
                <a:tc>
                  <a:txBody>
                    <a:bodyPr/>
                    <a:lstStyle/>
                    <a:p>
                      <a:pPr marL="0" algn="r" defTabSz="914400" rtl="0" eaLnBrk="1" fontAlgn="b" latinLnBrk="0" hangingPunct="1"/>
                      <a:r>
                        <a:rPr lang="en-US" sz="1600" b="0" i="0" u="none" strike="noStrike" kern="1200" dirty="0" smtClean="0">
                          <a:solidFill>
                            <a:srgbClr val="000000"/>
                          </a:solidFill>
                          <a:latin typeface="Calibri" pitchFamily="34" charset="0"/>
                          <a:ea typeface="+mn-ea"/>
                          <a:cs typeface="Calibri" pitchFamily="34" charset="0"/>
                        </a:rPr>
                        <a:t>154,687</a:t>
                      </a:r>
                      <a:endParaRPr lang="en-US" sz="1600" b="0" i="0" u="none" strike="noStrike" kern="1200" dirty="0">
                        <a:solidFill>
                          <a:srgbClr val="000000"/>
                        </a:solidFill>
                        <a:latin typeface="Calibri" pitchFamily="34" charset="0"/>
                        <a:ea typeface="+mn-ea"/>
                        <a:cs typeface="Calibri" pitchFamily="34" charset="0"/>
                      </a:endParaRPr>
                    </a:p>
                  </a:txBody>
                  <a:tcPr marL="0" marR="0" marT="0" marB="0" anchor="b"/>
                </a:tc>
                <a:tc>
                  <a:txBody>
                    <a:bodyPr/>
                    <a:lstStyle/>
                    <a:p>
                      <a:pPr marL="0" algn="r" defTabSz="914400" rtl="0" eaLnBrk="1" fontAlgn="b" latinLnBrk="0" hangingPunct="1"/>
                      <a:r>
                        <a:rPr lang="en-US" sz="1600" b="0" i="0" u="none" strike="noStrike" kern="1200" dirty="0" smtClean="0">
                          <a:solidFill>
                            <a:srgbClr val="000000"/>
                          </a:solidFill>
                          <a:latin typeface="Calibri" pitchFamily="34" charset="0"/>
                          <a:ea typeface="+mn-ea"/>
                          <a:cs typeface="Calibri" pitchFamily="34" charset="0"/>
                        </a:rPr>
                        <a:t>Ramp-down of Tevatron Research</a:t>
                      </a:r>
                      <a:endParaRPr lang="en-US" sz="1600" b="0" i="0" u="none" strike="noStrike" kern="1200" dirty="0">
                        <a:solidFill>
                          <a:srgbClr val="000000"/>
                        </a:solidFill>
                        <a:latin typeface="Calibri" pitchFamily="34" charset="0"/>
                        <a:ea typeface="+mn-ea"/>
                        <a:cs typeface="Calibri" pitchFamily="34" charset="0"/>
                      </a:endParaRPr>
                    </a:p>
                  </a:txBody>
                  <a:tcPr marL="0" marR="0" marT="0" marB="0" anchor="b"/>
                </a:tc>
              </a:tr>
              <a:tr h="542306">
                <a:tc>
                  <a:txBody>
                    <a:bodyPr/>
                    <a:lstStyle/>
                    <a:p>
                      <a:pPr algn="l" rtl="0" fontAlgn="b"/>
                      <a:r>
                        <a:rPr lang="en-US" sz="1600" b="0" i="0" u="none" strike="noStrike" dirty="0">
                          <a:solidFill>
                            <a:srgbClr val="000000"/>
                          </a:solidFill>
                          <a:latin typeface="Calibri" pitchFamily="34" charset="0"/>
                          <a:cs typeface="Calibri" pitchFamily="34" charset="0"/>
                        </a:rPr>
                        <a:t>Intensity </a:t>
                      </a:r>
                      <a:r>
                        <a:rPr lang="en-US" sz="1600" b="0" i="0" u="none" strike="noStrike" dirty="0" smtClean="0">
                          <a:solidFill>
                            <a:srgbClr val="000000"/>
                          </a:solidFill>
                          <a:latin typeface="Calibri" pitchFamily="34" charset="0"/>
                          <a:cs typeface="Calibri" pitchFamily="34" charset="0"/>
                        </a:rPr>
                        <a:t>Frontier Exp. Physics</a:t>
                      </a:r>
                      <a:endParaRPr lang="en-US" sz="1600" b="0" i="0" u="none" strike="noStrike" dirty="0">
                        <a:solidFill>
                          <a:srgbClr val="000000"/>
                        </a:solidFill>
                        <a:latin typeface="Calibri" pitchFamily="34" charset="0"/>
                        <a:cs typeface="Calibri" pitchFamily="34" charset="0"/>
                      </a:endParaRPr>
                    </a:p>
                  </a:txBody>
                  <a:tcPr marL="9525" marR="9525" marT="9525" marB="0" anchor="b"/>
                </a:tc>
                <a:tc>
                  <a:txBody>
                    <a:bodyPr/>
                    <a:lstStyle/>
                    <a:p>
                      <a:pPr marL="0" algn="r" defTabSz="914400" rtl="0" eaLnBrk="1" fontAlgn="b" latinLnBrk="0" hangingPunct="1"/>
                      <a:r>
                        <a:rPr lang="en-US" sz="1600" b="0" i="0" u="none" strike="noStrike" kern="1200" dirty="0">
                          <a:solidFill>
                            <a:srgbClr val="000000"/>
                          </a:solidFill>
                          <a:latin typeface="Calibri" pitchFamily="34" charset="0"/>
                          <a:ea typeface="+mn-ea"/>
                          <a:cs typeface="Calibri" pitchFamily="34" charset="0"/>
                        </a:rPr>
                        <a:t>283,675</a:t>
                      </a:r>
                    </a:p>
                  </a:txBody>
                  <a:tcPr marL="0" marR="0" marT="0" marB="0" anchor="b"/>
                </a:tc>
                <a:tc>
                  <a:txBody>
                    <a:bodyPr/>
                    <a:lstStyle/>
                    <a:p>
                      <a:pPr marL="0" algn="r" defTabSz="914400" rtl="0" eaLnBrk="1" fontAlgn="b" latinLnBrk="0" hangingPunct="1"/>
                      <a:r>
                        <a:rPr lang="en-US" sz="1600" b="0" i="0" u="none" strike="noStrike" kern="1200" dirty="0" smtClean="0">
                          <a:solidFill>
                            <a:srgbClr val="000000"/>
                          </a:solidFill>
                          <a:latin typeface="Calibri" pitchFamily="34" charset="0"/>
                          <a:ea typeface="+mn-ea"/>
                          <a:cs typeface="Calibri" pitchFamily="34" charset="0"/>
                        </a:rPr>
                        <a:t>287,220</a:t>
                      </a:r>
                      <a:endParaRPr lang="en-US" sz="1600" b="0" i="0" u="none" strike="noStrike" kern="1200" dirty="0">
                        <a:solidFill>
                          <a:srgbClr val="000000"/>
                        </a:solidFill>
                        <a:latin typeface="Calibri" pitchFamily="34" charset="0"/>
                        <a:ea typeface="+mn-ea"/>
                        <a:cs typeface="Calibri" pitchFamily="34" charset="0"/>
                      </a:endParaRPr>
                    </a:p>
                  </a:txBody>
                  <a:tcPr marL="0" marR="0" marT="0" marB="0" anchor="b"/>
                </a:tc>
                <a:tc>
                  <a:txBody>
                    <a:bodyPr/>
                    <a:lstStyle/>
                    <a:p>
                      <a:pPr marL="0" algn="r" defTabSz="914400" rtl="0" eaLnBrk="1" fontAlgn="b" latinLnBrk="0" hangingPunct="1"/>
                      <a:r>
                        <a:rPr lang="en-US" sz="1600" b="0" i="0" u="none" strike="noStrike" kern="1200" dirty="0" smtClean="0">
                          <a:solidFill>
                            <a:srgbClr val="000000"/>
                          </a:solidFill>
                          <a:latin typeface="Calibri" pitchFamily="34" charset="0"/>
                          <a:ea typeface="+mn-ea"/>
                          <a:cs typeface="Calibri" pitchFamily="34" charset="0"/>
                        </a:rPr>
                        <a:t>271,043</a:t>
                      </a:r>
                      <a:endParaRPr lang="en-US" sz="1600" b="0" i="0" u="none" strike="noStrike" kern="1200" dirty="0">
                        <a:solidFill>
                          <a:srgbClr val="000000"/>
                        </a:solidFill>
                        <a:latin typeface="Calibri" pitchFamily="34" charset="0"/>
                        <a:ea typeface="+mn-ea"/>
                        <a:cs typeface="Calibri" pitchFamily="34" charset="0"/>
                      </a:endParaRPr>
                    </a:p>
                  </a:txBody>
                  <a:tcPr marL="0" marR="0" marT="0" marB="0" anchor="b"/>
                </a:tc>
                <a:tc>
                  <a:txBody>
                    <a:bodyPr/>
                    <a:lstStyle/>
                    <a:p>
                      <a:pPr marL="0" algn="r" defTabSz="914400" rtl="0" eaLnBrk="1" fontAlgn="b" latinLnBrk="0" hangingPunct="1"/>
                      <a:r>
                        <a:rPr lang="en-US" sz="1600" b="0" i="0" u="none" strike="noStrike" kern="1200" dirty="0" smtClean="0">
                          <a:solidFill>
                            <a:srgbClr val="000000"/>
                          </a:solidFill>
                          <a:latin typeface="Calibri" pitchFamily="34" charset="0"/>
                          <a:ea typeface="+mn-ea"/>
                          <a:cs typeface="Calibri" pitchFamily="34" charset="0"/>
                        </a:rPr>
                        <a:t>Completion</a:t>
                      </a:r>
                      <a:r>
                        <a:rPr lang="en-US" sz="1600" b="0" i="0" u="none" strike="noStrike" kern="1200" baseline="0" dirty="0" smtClean="0">
                          <a:solidFill>
                            <a:srgbClr val="000000"/>
                          </a:solidFill>
                          <a:latin typeface="Calibri" pitchFamily="34" charset="0"/>
                          <a:ea typeface="+mn-ea"/>
                          <a:cs typeface="Calibri" pitchFamily="34" charset="0"/>
                        </a:rPr>
                        <a:t> of </a:t>
                      </a:r>
                      <a:r>
                        <a:rPr lang="en-US" sz="1600" b="0" i="0" u="none" strike="noStrike" kern="1200" baseline="0" dirty="0" err="1" smtClean="0">
                          <a:solidFill>
                            <a:srgbClr val="000000"/>
                          </a:solidFill>
                          <a:latin typeface="Calibri" pitchFamily="34" charset="0"/>
                          <a:ea typeface="+mn-ea"/>
                          <a:cs typeface="Calibri" pitchFamily="34" charset="0"/>
                        </a:rPr>
                        <a:t>NO</a:t>
                      </a:r>
                      <a:r>
                        <a:rPr lang="en-US" sz="1600" b="0" i="0" u="none" strike="noStrike" kern="1200" baseline="0" dirty="0" err="1" smtClean="0">
                          <a:solidFill>
                            <a:srgbClr val="000000"/>
                          </a:solidFill>
                          <a:latin typeface="Symbol" pitchFamily="18" charset="2"/>
                          <a:ea typeface="+mn-ea"/>
                          <a:cs typeface="Calibri" pitchFamily="34" charset="0"/>
                        </a:rPr>
                        <a:t>n</a:t>
                      </a:r>
                      <a:r>
                        <a:rPr lang="en-US" sz="1600" b="0" i="0" u="none" strike="noStrike" kern="1200" baseline="0" dirty="0" err="1" smtClean="0">
                          <a:solidFill>
                            <a:srgbClr val="000000"/>
                          </a:solidFill>
                          <a:latin typeface="Calibri" pitchFamily="34" charset="0"/>
                          <a:ea typeface="+mn-ea"/>
                          <a:cs typeface="Calibri" pitchFamily="34" charset="0"/>
                        </a:rPr>
                        <a:t>A</a:t>
                      </a:r>
                      <a:r>
                        <a:rPr lang="en-US" sz="1600" b="0" i="0" u="none" strike="noStrike" kern="1200" baseline="0" dirty="0" smtClean="0">
                          <a:solidFill>
                            <a:srgbClr val="000000"/>
                          </a:solidFill>
                          <a:latin typeface="Calibri" pitchFamily="34" charset="0"/>
                          <a:ea typeface="+mn-ea"/>
                          <a:cs typeface="Calibri" pitchFamily="34" charset="0"/>
                        </a:rPr>
                        <a:t> (MIE), partially offset by Fermi Ops </a:t>
                      </a:r>
                      <a:endParaRPr lang="en-US" sz="1600" b="0" i="0" u="none" strike="noStrike" kern="1200" dirty="0">
                        <a:solidFill>
                          <a:srgbClr val="000000"/>
                        </a:solidFill>
                        <a:latin typeface="Calibri" pitchFamily="34" charset="0"/>
                        <a:ea typeface="+mn-ea"/>
                        <a:cs typeface="Calibri" pitchFamily="34" charset="0"/>
                      </a:endParaRPr>
                    </a:p>
                  </a:txBody>
                  <a:tcPr marL="0" marR="0" marT="0" marB="0" anchor="b"/>
                </a:tc>
              </a:tr>
              <a:tr h="320929">
                <a:tc>
                  <a:txBody>
                    <a:bodyPr/>
                    <a:lstStyle/>
                    <a:p>
                      <a:pPr algn="l" rtl="0" fontAlgn="b"/>
                      <a:r>
                        <a:rPr lang="en-US" sz="1600" b="0" i="0" u="none" strike="noStrike" dirty="0">
                          <a:solidFill>
                            <a:srgbClr val="000000"/>
                          </a:solidFill>
                          <a:latin typeface="Calibri" pitchFamily="34" charset="0"/>
                          <a:cs typeface="Calibri" pitchFamily="34" charset="0"/>
                        </a:rPr>
                        <a:t>Cosmic Frontier </a:t>
                      </a:r>
                      <a:r>
                        <a:rPr lang="en-US" sz="1600" b="0" i="0" u="none" strike="noStrike" dirty="0" smtClean="0">
                          <a:solidFill>
                            <a:srgbClr val="000000"/>
                          </a:solidFill>
                          <a:latin typeface="Calibri" pitchFamily="34" charset="0"/>
                          <a:cs typeface="Calibri" pitchFamily="34" charset="0"/>
                        </a:rPr>
                        <a:t>Exp.</a:t>
                      </a:r>
                      <a:r>
                        <a:rPr lang="en-US" sz="1600" b="0" i="0" u="none" strike="noStrike" baseline="0" dirty="0" smtClean="0">
                          <a:solidFill>
                            <a:srgbClr val="000000"/>
                          </a:solidFill>
                          <a:latin typeface="Calibri" pitchFamily="34" charset="0"/>
                          <a:cs typeface="Calibri" pitchFamily="34" charset="0"/>
                        </a:rPr>
                        <a:t> Physics</a:t>
                      </a:r>
                      <a:endParaRPr lang="en-US" sz="1600" b="0" i="0" u="none" strike="noStrike" dirty="0">
                        <a:solidFill>
                          <a:srgbClr val="000000"/>
                        </a:solidFill>
                        <a:latin typeface="Calibri" pitchFamily="34" charset="0"/>
                        <a:cs typeface="Calibri" pitchFamily="34" charset="0"/>
                      </a:endParaRPr>
                    </a:p>
                  </a:txBody>
                  <a:tcPr marL="9525" marR="9525" marT="9525" marB="0" anchor="b"/>
                </a:tc>
                <a:tc>
                  <a:txBody>
                    <a:bodyPr/>
                    <a:lstStyle/>
                    <a:p>
                      <a:pPr marL="0" algn="r" defTabSz="914400" rtl="0" eaLnBrk="1" fontAlgn="b" latinLnBrk="0" hangingPunct="1"/>
                      <a:r>
                        <a:rPr lang="en-US" sz="1600" b="0" i="0" u="none" strike="noStrike" kern="1200" dirty="0">
                          <a:solidFill>
                            <a:srgbClr val="000000"/>
                          </a:solidFill>
                          <a:latin typeface="Calibri" pitchFamily="34" charset="0"/>
                          <a:ea typeface="+mn-ea"/>
                          <a:cs typeface="Calibri" pitchFamily="34" charset="0"/>
                        </a:rPr>
                        <a:t>71,940</a:t>
                      </a:r>
                    </a:p>
                  </a:txBody>
                  <a:tcPr marL="0" marR="0" marT="0" marB="0" anchor="b"/>
                </a:tc>
                <a:tc>
                  <a:txBody>
                    <a:bodyPr/>
                    <a:lstStyle/>
                    <a:p>
                      <a:pPr marL="0" algn="r" defTabSz="914400" rtl="0" eaLnBrk="1" fontAlgn="b" latinLnBrk="0" hangingPunct="1"/>
                      <a:r>
                        <a:rPr lang="en-US" sz="1600" b="0" i="0" u="none" strike="noStrike" kern="1200" dirty="0" smtClean="0">
                          <a:solidFill>
                            <a:srgbClr val="000000"/>
                          </a:solidFill>
                          <a:latin typeface="Calibri" pitchFamily="34" charset="0"/>
                          <a:ea typeface="+mn-ea"/>
                          <a:cs typeface="Calibri" pitchFamily="34" charset="0"/>
                        </a:rPr>
                        <a:t>78,943</a:t>
                      </a:r>
                      <a:endParaRPr lang="en-US" sz="1600" b="0" i="0" u="none" strike="noStrike" kern="1200" dirty="0">
                        <a:solidFill>
                          <a:srgbClr val="000000"/>
                        </a:solidFill>
                        <a:latin typeface="Calibri" pitchFamily="34" charset="0"/>
                        <a:ea typeface="+mn-ea"/>
                        <a:cs typeface="Calibri" pitchFamily="34" charset="0"/>
                      </a:endParaRPr>
                    </a:p>
                  </a:txBody>
                  <a:tcPr marL="0" marR="0" marT="0" marB="0" anchor="b"/>
                </a:tc>
                <a:tc>
                  <a:txBody>
                    <a:bodyPr/>
                    <a:lstStyle/>
                    <a:p>
                      <a:pPr marL="0" algn="r" defTabSz="914400" rtl="0" eaLnBrk="1" fontAlgn="b" latinLnBrk="0" hangingPunct="1"/>
                      <a:r>
                        <a:rPr lang="en-US" sz="1600" b="0" i="0" u="none" strike="noStrike" kern="1200" dirty="0" smtClean="0">
                          <a:solidFill>
                            <a:srgbClr val="000000"/>
                          </a:solidFill>
                          <a:latin typeface="Calibri" pitchFamily="34" charset="0"/>
                          <a:ea typeface="+mn-ea"/>
                          <a:cs typeface="Calibri" pitchFamily="34" charset="0"/>
                        </a:rPr>
                        <a:t>99,080</a:t>
                      </a:r>
                      <a:endParaRPr lang="en-US" sz="1600" b="0" i="0" u="none" strike="noStrike" kern="1200" dirty="0">
                        <a:solidFill>
                          <a:srgbClr val="000000"/>
                        </a:solidFill>
                        <a:latin typeface="Calibri" pitchFamily="34" charset="0"/>
                        <a:ea typeface="+mn-ea"/>
                        <a:cs typeface="Calibri" pitchFamily="34" charset="0"/>
                      </a:endParaRPr>
                    </a:p>
                  </a:txBody>
                  <a:tcPr marL="0" marR="0" marT="0" marB="0" anchor="b"/>
                </a:tc>
                <a:tc>
                  <a:txBody>
                    <a:bodyPr/>
                    <a:lstStyle/>
                    <a:p>
                      <a:pPr marL="0" algn="r" defTabSz="914400" rtl="0" eaLnBrk="1" fontAlgn="b" latinLnBrk="0" hangingPunct="1"/>
                      <a:r>
                        <a:rPr lang="en-US" sz="1600" b="0" i="0" u="none" strike="noStrike" kern="1200" dirty="0" smtClean="0">
                          <a:solidFill>
                            <a:srgbClr val="000000"/>
                          </a:solidFill>
                          <a:latin typeface="Calibri" pitchFamily="34" charset="0"/>
                          <a:ea typeface="+mn-ea"/>
                          <a:cs typeface="Calibri" pitchFamily="34" charset="0"/>
                        </a:rPr>
                        <a:t>Ramp-up of LSST-Camera</a:t>
                      </a:r>
                      <a:endParaRPr lang="en-US" sz="1600" b="0" i="0" u="none" strike="noStrike" kern="1200" dirty="0">
                        <a:solidFill>
                          <a:srgbClr val="000000"/>
                        </a:solidFill>
                        <a:latin typeface="Calibri" pitchFamily="34" charset="0"/>
                        <a:ea typeface="+mn-ea"/>
                        <a:cs typeface="Calibri" pitchFamily="34" charset="0"/>
                      </a:endParaRPr>
                    </a:p>
                  </a:txBody>
                  <a:tcPr marL="0" marR="0" marT="0" marB="0" anchor="b"/>
                </a:tc>
              </a:tr>
              <a:tr h="542306">
                <a:tc>
                  <a:txBody>
                    <a:bodyPr/>
                    <a:lstStyle/>
                    <a:p>
                      <a:pPr algn="l" rtl="0" fontAlgn="b"/>
                      <a:r>
                        <a:rPr lang="en-US" sz="1600" b="0" i="0" u="none" strike="noStrike" dirty="0">
                          <a:solidFill>
                            <a:srgbClr val="000000"/>
                          </a:solidFill>
                          <a:latin typeface="Calibri" pitchFamily="34" charset="0"/>
                          <a:cs typeface="Calibri" pitchFamily="34" charset="0"/>
                        </a:rPr>
                        <a:t>Theoretical </a:t>
                      </a:r>
                      <a:r>
                        <a:rPr lang="en-US" sz="1600" b="0" i="0" u="none" strike="noStrike" dirty="0" smtClean="0">
                          <a:solidFill>
                            <a:srgbClr val="000000"/>
                          </a:solidFill>
                          <a:latin typeface="Calibri" pitchFamily="34" charset="0"/>
                          <a:cs typeface="Calibri" pitchFamily="34" charset="0"/>
                        </a:rPr>
                        <a:t>and Computational</a:t>
                      </a:r>
                      <a:r>
                        <a:rPr lang="en-US" sz="1600" b="0" i="0" u="none" strike="noStrike" baseline="0" dirty="0" smtClean="0">
                          <a:solidFill>
                            <a:srgbClr val="000000"/>
                          </a:solidFill>
                          <a:latin typeface="Calibri" pitchFamily="34" charset="0"/>
                          <a:cs typeface="Calibri" pitchFamily="34" charset="0"/>
                        </a:rPr>
                        <a:t> Physics</a:t>
                      </a:r>
                      <a:endParaRPr lang="en-US" sz="1600" b="0" i="0" u="none" strike="noStrike" dirty="0">
                        <a:solidFill>
                          <a:srgbClr val="000000"/>
                        </a:solidFill>
                        <a:latin typeface="Calibri" pitchFamily="34" charset="0"/>
                        <a:cs typeface="Calibri" pitchFamily="34" charset="0"/>
                      </a:endParaRPr>
                    </a:p>
                  </a:txBody>
                  <a:tcPr marL="9525" marR="9525" marT="9525" marB="0" anchor="b"/>
                </a:tc>
                <a:tc>
                  <a:txBody>
                    <a:bodyPr/>
                    <a:lstStyle/>
                    <a:p>
                      <a:pPr marL="0" algn="r" defTabSz="914400" rtl="0" eaLnBrk="1" fontAlgn="b" latinLnBrk="0" hangingPunct="1"/>
                      <a:r>
                        <a:rPr lang="en-US" sz="1600" b="0" i="0" u="none" strike="noStrike" kern="1200" dirty="0">
                          <a:solidFill>
                            <a:srgbClr val="000000"/>
                          </a:solidFill>
                          <a:latin typeface="Calibri" pitchFamily="34" charset="0"/>
                          <a:ea typeface="+mn-ea"/>
                          <a:cs typeface="Calibri" pitchFamily="34" charset="0"/>
                        </a:rPr>
                        <a:t>66,965</a:t>
                      </a:r>
                    </a:p>
                  </a:txBody>
                  <a:tcPr marL="0" marR="0" marT="0" marB="0" anchor="b"/>
                </a:tc>
                <a:tc>
                  <a:txBody>
                    <a:bodyPr/>
                    <a:lstStyle/>
                    <a:p>
                      <a:pPr marL="0" algn="r" defTabSz="914400" rtl="0" eaLnBrk="1" fontAlgn="b" latinLnBrk="0" hangingPunct="1"/>
                      <a:r>
                        <a:rPr lang="en-US" sz="1600" b="0" i="0" u="none" strike="noStrike" kern="1200" dirty="0" smtClean="0">
                          <a:solidFill>
                            <a:srgbClr val="000000"/>
                          </a:solidFill>
                          <a:latin typeface="Calibri" pitchFamily="34" charset="0"/>
                          <a:ea typeface="+mn-ea"/>
                          <a:cs typeface="Calibri" pitchFamily="34" charset="0"/>
                        </a:rPr>
                        <a:t>66,398</a:t>
                      </a:r>
                      <a:endParaRPr lang="en-US" sz="1600" b="0" i="0" u="none" strike="noStrike" kern="1200" dirty="0">
                        <a:solidFill>
                          <a:srgbClr val="000000"/>
                        </a:solidFill>
                        <a:latin typeface="Calibri" pitchFamily="34" charset="0"/>
                        <a:ea typeface="+mn-ea"/>
                        <a:cs typeface="Calibri" pitchFamily="34" charset="0"/>
                      </a:endParaRPr>
                    </a:p>
                  </a:txBody>
                  <a:tcPr marL="0" marR="0" marT="0" marB="0" anchor="b"/>
                </a:tc>
                <a:tc>
                  <a:txBody>
                    <a:bodyPr/>
                    <a:lstStyle/>
                    <a:p>
                      <a:pPr marL="0" algn="r" defTabSz="914400" rtl="0" eaLnBrk="1" fontAlgn="b" latinLnBrk="0" hangingPunct="1"/>
                      <a:r>
                        <a:rPr lang="en-US" sz="1600" b="0" i="0" u="none" strike="noStrike" kern="1200" dirty="0" smtClean="0">
                          <a:solidFill>
                            <a:srgbClr val="000000"/>
                          </a:solidFill>
                          <a:latin typeface="Calibri" pitchFamily="34" charset="0"/>
                          <a:ea typeface="+mn-ea"/>
                          <a:cs typeface="Calibri" pitchFamily="34" charset="0"/>
                        </a:rPr>
                        <a:t>62,870</a:t>
                      </a:r>
                      <a:endParaRPr lang="en-US" sz="1600" b="0" i="0" u="none" strike="noStrike" kern="1200" dirty="0">
                        <a:solidFill>
                          <a:srgbClr val="000000"/>
                        </a:solidFill>
                        <a:latin typeface="Calibri" pitchFamily="34" charset="0"/>
                        <a:ea typeface="+mn-ea"/>
                        <a:cs typeface="Calibri" pitchFamily="34" charset="0"/>
                      </a:endParaRPr>
                    </a:p>
                  </a:txBody>
                  <a:tcPr marL="0" marR="0" marT="0" marB="0" anchor="b"/>
                </a:tc>
                <a:tc>
                  <a:txBody>
                    <a:bodyPr/>
                    <a:lstStyle/>
                    <a:p>
                      <a:pPr marL="0" algn="r" defTabSz="914400" rtl="0" eaLnBrk="1" fontAlgn="b" latinLnBrk="0" hangingPunct="1"/>
                      <a:r>
                        <a:rPr lang="en-US" sz="1600" b="0" i="0" u="none" strike="noStrike" kern="1200" dirty="0" smtClean="0">
                          <a:solidFill>
                            <a:srgbClr val="000000"/>
                          </a:solidFill>
                          <a:latin typeface="Calibri" pitchFamily="34" charset="0"/>
                          <a:ea typeface="+mn-ea"/>
                          <a:cs typeface="Calibri" pitchFamily="34" charset="0"/>
                        </a:rPr>
                        <a:t>Continuing </a:t>
                      </a:r>
                      <a:r>
                        <a:rPr lang="en-US" sz="1600" b="0" i="0" u="none" strike="noStrike" kern="1200" baseline="0" dirty="0" smtClean="0">
                          <a:solidFill>
                            <a:srgbClr val="000000"/>
                          </a:solidFill>
                          <a:latin typeface="Calibri" pitchFamily="34" charset="0"/>
                          <a:ea typeface="+mn-ea"/>
                          <a:cs typeface="Calibri" pitchFamily="34" charset="0"/>
                        </a:rPr>
                        <a:t> reductions in Research</a:t>
                      </a:r>
                      <a:endParaRPr lang="en-US" sz="1600" b="0" i="0" u="none" strike="noStrike" kern="1200" dirty="0">
                        <a:solidFill>
                          <a:srgbClr val="000000"/>
                        </a:solidFill>
                        <a:latin typeface="Calibri" pitchFamily="34" charset="0"/>
                        <a:ea typeface="+mn-ea"/>
                        <a:cs typeface="Calibri" pitchFamily="34" charset="0"/>
                      </a:endParaRPr>
                    </a:p>
                  </a:txBody>
                  <a:tcPr marL="0" marR="0" marT="0" marB="0" anchor="b"/>
                </a:tc>
              </a:tr>
              <a:tr h="440254">
                <a:tc>
                  <a:txBody>
                    <a:bodyPr/>
                    <a:lstStyle/>
                    <a:p>
                      <a:pPr algn="l" rtl="0" fontAlgn="b"/>
                      <a:r>
                        <a:rPr lang="en-US" sz="1600" b="0" i="0" u="none" strike="noStrike" dirty="0">
                          <a:solidFill>
                            <a:srgbClr val="000000"/>
                          </a:solidFill>
                          <a:latin typeface="Calibri" pitchFamily="34" charset="0"/>
                          <a:cs typeface="Calibri" pitchFamily="34" charset="0"/>
                        </a:rPr>
                        <a:t>Advanced Technology R&amp;D </a:t>
                      </a:r>
                    </a:p>
                  </a:txBody>
                  <a:tcPr marL="9525" marR="9525" marT="9525" marB="0" anchor="b"/>
                </a:tc>
                <a:tc>
                  <a:txBody>
                    <a:bodyPr/>
                    <a:lstStyle/>
                    <a:p>
                      <a:pPr marL="0" algn="r" defTabSz="914400" rtl="0" eaLnBrk="1" fontAlgn="b" latinLnBrk="0" hangingPunct="1"/>
                      <a:r>
                        <a:rPr lang="en-US" sz="1600" b="0" i="0" u="none" strike="noStrike" kern="1200" dirty="0">
                          <a:solidFill>
                            <a:srgbClr val="000000"/>
                          </a:solidFill>
                          <a:latin typeface="Calibri" pitchFamily="34" charset="0"/>
                          <a:ea typeface="+mn-ea"/>
                          <a:cs typeface="Calibri" pitchFamily="34" charset="0"/>
                        </a:rPr>
                        <a:t>157,106</a:t>
                      </a:r>
                    </a:p>
                  </a:txBody>
                  <a:tcPr marL="0" marR="0" marT="0" marB="0" anchor="b"/>
                </a:tc>
                <a:tc>
                  <a:txBody>
                    <a:bodyPr/>
                    <a:lstStyle/>
                    <a:p>
                      <a:pPr marL="0" algn="r" defTabSz="914400" rtl="0" eaLnBrk="1" fontAlgn="b" latinLnBrk="0" hangingPunct="1"/>
                      <a:r>
                        <a:rPr lang="en-US" sz="1600" b="0" i="0" u="none" strike="noStrike" kern="1200" dirty="0" smtClean="0">
                          <a:solidFill>
                            <a:srgbClr val="000000"/>
                          </a:solidFill>
                          <a:latin typeface="Calibri" pitchFamily="34" charset="0"/>
                          <a:ea typeface="+mn-ea"/>
                          <a:cs typeface="Calibri" pitchFamily="34" charset="0"/>
                        </a:rPr>
                        <a:t>131,885</a:t>
                      </a:r>
                      <a:endParaRPr lang="en-US" sz="1600" b="0" i="0" u="none" strike="noStrike" kern="1200" dirty="0">
                        <a:solidFill>
                          <a:srgbClr val="000000"/>
                        </a:solidFill>
                        <a:latin typeface="Calibri" pitchFamily="34" charset="0"/>
                        <a:ea typeface="+mn-ea"/>
                        <a:cs typeface="Calibri" pitchFamily="34" charset="0"/>
                      </a:endParaRPr>
                    </a:p>
                  </a:txBody>
                  <a:tcPr marL="0" marR="0" marT="0" marB="0" anchor="b"/>
                </a:tc>
                <a:tc>
                  <a:txBody>
                    <a:bodyPr/>
                    <a:lstStyle/>
                    <a:p>
                      <a:pPr marL="0" algn="r" defTabSz="914400" rtl="0" eaLnBrk="1" fontAlgn="b" latinLnBrk="0" hangingPunct="1"/>
                      <a:r>
                        <a:rPr lang="en-US" sz="1600" b="0" i="0" u="none" strike="noStrike" kern="1200" dirty="0" smtClean="0">
                          <a:solidFill>
                            <a:srgbClr val="000000"/>
                          </a:solidFill>
                          <a:latin typeface="Calibri" pitchFamily="34" charset="0"/>
                          <a:ea typeface="+mn-ea"/>
                          <a:cs typeface="Calibri" pitchFamily="34" charset="0"/>
                        </a:rPr>
                        <a:t>122,453</a:t>
                      </a:r>
                      <a:endParaRPr lang="en-US" sz="1600" b="0" i="0" u="none" strike="noStrike" kern="1200" dirty="0">
                        <a:solidFill>
                          <a:srgbClr val="000000"/>
                        </a:solidFill>
                        <a:latin typeface="Calibri" pitchFamily="34" charset="0"/>
                        <a:ea typeface="+mn-ea"/>
                        <a:cs typeface="Calibri" pitchFamily="34" charset="0"/>
                      </a:endParaRPr>
                    </a:p>
                  </a:txBody>
                  <a:tcPr marL="0" marR="0" marT="0" marB="0" anchor="b"/>
                </a:tc>
                <a:tc>
                  <a:txBody>
                    <a:bodyPr/>
                    <a:lstStyle/>
                    <a:p>
                      <a:pPr marL="0" algn="r" defTabSz="914400" rtl="0" eaLnBrk="1" fontAlgn="b" latinLnBrk="0" hangingPunct="1"/>
                      <a:r>
                        <a:rPr lang="en-US" sz="1600" b="0" i="0" u="none" strike="noStrike" kern="1200" dirty="0" smtClean="0">
                          <a:solidFill>
                            <a:srgbClr val="000000"/>
                          </a:solidFill>
                          <a:latin typeface="Calibri" pitchFamily="34" charset="0"/>
                          <a:ea typeface="+mn-ea"/>
                          <a:cs typeface="Calibri" pitchFamily="34" charset="0"/>
                        </a:rPr>
                        <a:t>Completion of ILC R&amp;D</a:t>
                      </a:r>
                      <a:endParaRPr lang="en-US" sz="1600" b="0" i="0" u="none" strike="noStrike" kern="1200" dirty="0">
                        <a:solidFill>
                          <a:srgbClr val="000000"/>
                        </a:solidFill>
                        <a:latin typeface="Calibri" pitchFamily="34" charset="0"/>
                        <a:ea typeface="+mn-ea"/>
                        <a:cs typeface="Calibri" pitchFamily="34" charset="0"/>
                      </a:endParaRPr>
                    </a:p>
                  </a:txBody>
                  <a:tcPr marL="0" marR="0" marT="0" marB="0" anchor="b"/>
                </a:tc>
              </a:tr>
              <a:tr h="320929">
                <a:tc>
                  <a:txBody>
                    <a:bodyPr/>
                    <a:lstStyle/>
                    <a:p>
                      <a:pPr algn="l" rtl="0" fontAlgn="b"/>
                      <a:r>
                        <a:rPr lang="en-US" sz="1600" b="0" i="0" u="none" strike="noStrike" dirty="0" smtClean="0">
                          <a:solidFill>
                            <a:srgbClr val="000000"/>
                          </a:solidFill>
                          <a:latin typeface="Calibri" pitchFamily="34" charset="0"/>
                          <a:cs typeface="Calibri" pitchFamily="34" charset="0"/>
                        </a:rPr>
                        <a:t>Accelerator Stewardship</a:t>
                      </a:r>
                      <a:endParaRPr lang="en-US" sz="1600" b="0" i="0" u="none" strike="noStrike" dirty="0">
                        <a:solidFill>
                          <a:srgbClr val="000000"/>
                        </a:solidFill>
                        <a:latin typeface="Calibri" pitchFamily="34" charset="0"/>
                        <a:cs typeface="Calibri" pitchFamily="34" charset="0"/>
                      </a:endParaRPr>
                    </a:p>
                  </a:txBody>
                  <a:tcPr marL="9525" marR="9525" marT="9525" marB="0" anchor="b"/>
                </a:tc>
                <a:tc>
                  <a:txBody>
                    <a:bodyPr/>
                    <a:lstStyle/>
                    <a:p>
                      <a:pPr marL="0" algn="r" defTabSz="914400" rtl="0" eaLnBrk="1" fontAlgn="b" latinLnBrk="0" hangingPunct="1"/>
                      <a:r>
                        <a:rPr lang="en-US" sz="1600" b="0" i="0" u="none" strike="noStrike" kern="1200" dirty="0">
                          <a:solidFill>
                            <a:srgbClr val="000000"/>
                          </a:solidFill>
                          <a:latin typeface="Calibri" pitchFamily="34" charset="0"/>
                          <a:ea typeface="+mn-ea"/>
                          <a:cs typeface="Calibri" pitchFamily="34" charset="0"/>
                        </a:rPr>
                        <a:t>2,850</a:t>
                      </a:r>
                    </a:p>
                  </a:txBody>
                  <a:tcPr marL="0" marR="0" marT="0" marB="0" anchor="b"/>
                </a:tc>
                <a:tc>
                  <a:txBody>
                    <a:bodyPr/>
                    <a:lstStyle/>
                    <a:p>
                      <a:pPr marL="0" algn="r" defTabSz="914400" rtl="0" eaLnBrk="1" fontAlgn="b" latinLnBrk="0" hangingPunct="1"/>
                      <a:r>
                        <a:rPr lang="en-US" sz="1600" b="0" i="0" u="none" strike="noStrike" kern="1200" dirty="0" smtClean="0">
                          <a:solidFill>
                            <a:srgbClr val="000000"/>
                          </a:solidFill>
                          <a:latin typeface="Calibri" pitchFamily="34" charset="0"/>
                          <a:ea typeface="+mn-ea"/>
                          <a:cs typeface="Calibri" pitchFamily="34" charset="0"/>
                        </a:rPr>
                        <a:t>3,132</a:t>
                      </a:r>
                      <a:endParaRPr lang="en-US" sz="1600" b="0" i="0" u="none" strike="noStrike" kern="1200" dirty="0">
                        <a:solidFill>
                          <a:srgbClr val="000000"/>
                        </a:solidFill>
                        <a:latin typeface="Calibri" pitchFamily="34" charset="0"/>
                        <a:ea typeface="+mn-ea"/>
                        <a:cs typeface="Calibri" pitchFamily="34" charset="0"/>
                      </a:endParaRPr>
                    </a:p>
                  </a:txBody>
                  <a:tcPr marL="0" marR="0" marT="0" marB="0" anchor="b"/>
                </a:tc>
                <a:tc>
                  <a:txBody>
                    <a:bodyPr/>
                    <a:lstStyle/>
                    <a:p>
                      <a:pPr marL="0" algn="r" defTabSz="914400" rtl="0" eaLnBrk="1" fontAlgn="b" latinLnBrk="0" hangingPunct="1"/>
                      <a:r>
                        <a:rPr lang="en-US" sz="1600" b="0" i="0" u="none" strike="noStrike" kern="1200" dirty="0" smtClean="0">
                          <a:solidFill>
                            <a:srgbClr val="000000"/>
                          </a:solidFill>
                          <a:latin typeface="Calibri" pitchFamily="34" charset="0"/>
                          <a:ea typeface="+mn-ea"/>
                          <a:cs typeface="Calibri" pitchFamily="34" charset="0"/>
                        </a:rPr>
                        <a:t>9,931</a:t>
                      </a:r>
                      <a:endParaRPr lang="en-US" sz="1600" b="0" i="0" u="none" strike="noStrike" kern="1200" dirty="0">
                        <a:solidFill>
                          <a:srgbClr val="000000"/>
                        </a:solidFill>
                        <a:latin typeface="Calibri" pitchFamily="34" charset="0"/>
                        <a:ea typeface="+mn-ea"/>
                        <a:cs typeface="Calibri" pitchFamily="34" charset="0"/>
                      </a:endParaRPr>
                    </a:p>
                  </a:txBody>
                  <a:tcPr marL="0" marR="0" marT="0" marB="0" anchor="b"/>
                </a:tc>
                <a:tc>
                  <a:txBody>
                    <a:bodyPr/>
                    <a:lstStyle/>
                    <a:p>
                      <a:pPr marL="0" algn="r" defTabSz="914400" rtl="0" eaLnBrk="1" fontAlgn="b" latinLnBrk="0" hangingPunct="1"/>
                      <a:r>
                        <a:rPr lang="en-US" sz="1600" b="0" i="0" u="none" strike="noStrike" kern="1200" dirty="0" smtClean="0">
                          <a:solidFill>
                            <a:srgbClr val="000000"/>
                          </a:solidFill>
                          <a:latin typeface="Calibri" pitchFamily="34" charset="0"/>
                          <a:ea typeface="+mn-ea"/>
                          <a:cs typeface="Calibri" pitchFamily="34" charset="0"/>
                        </a:rPr>
                        <a:t>FY14 includes</a:t>
                      </a:r>
                      <a:r>
                        <a:rPr lang="en-US" sz="1600" b="0" i="0" u="none" strike="noStrike" kern="1200" baseline="0" dirty="0" smtClean="0">
                          <a:solidFill>
                            <a:srgbClr val="000000"/>
                          </a:solidFill>
                          <a:latin typeface="Calibri" pitchFamily="34" charset="0"/>
                          <a:ea typeface="+mn-ea"/>
                          <a:cs typeface="Calibri" pitchFamily="34" charset="0"/>
                        </a:rPr>
                        <a:t> </a:t>
                      </a:r>
                    </a:p>
                    <a:p>
                      <a:pPr marL="0" algn="r" defTabSz="914400" rtl="0" eaLnBrk="1" fontAlgn="b" latinLnBrk="0" hangingPunct="1"/>
                      <a:r>
                        <a:rPr lang="en-US" sz="1600" b="0" i="0" u="none" strike="noStrike" kern="1200" baseline="0" dirty="0" smtClean="0">
                          <a:solidFill>
                            <a:srgbClr val="000000"/>
                          </a:solidFill>
                          <a:latin typeface="Calibri" pitchFamily="34" charset="0"/>
                          <a:ea typeface="+mn-ea"/>
                          <a:cs typeface="Calibri" pitchFamily="34" charset="0"/>
                        </a:rPr>
                        <a:t>Stewardship-related Research</a:t>
                      </a:r>
                      <a:endParaRPr lang="en-US" sz="1600" b="0" i="0" u="none" strike="noStrike" kern="1200" dirty="0">
                        <a:solidFill>
                          <a:srgbClr val="000000"/>
                        </a:solidFill>
                        <a:latin typeface="Calibri" pitchFamily="34" charset="0"/>
                        <a:ea typeface="+mn-ea"/>
                        <a:cs typeface="Calibri" pitchFamily="34" charset="0"/>
                      </a:endParaRPr>
                    </a:p>
                  </a:txBody>
                  <a:tcPr marL="0" marR="0" marT="0" marB="0" anchor="b"/>
                </a:tc>
              </a:tr>
              <a:tr h="320929">
                <a:tc>
                  <a:txBody>
                    <a:bodyPr/>
                    <a:lstStyle/>
                    <a:p>
                      <a:pPr algn="l" rtl="0" fontAlgn="b"/>
                      <a:r>
                        <a:rPr lang="en-US" sz="1600" b="0" i="0" u="none" strike="noStrike" dirty="0">
                          <a:solidFill>
                            <a:srgbClr val="000000"/>
                          </a:solidFill>
                          <a:latin typeface="Calibri" pitchFamily="34" charset="0"/>
                          <a:cs typeface="Calibri" pitchFamily="34" charset="0"/>
                        </a:rPr>
                        <a:t>SBIR/STTR</a:t>
                      </a:r>
                    </a:p>
                  </a:txBody>
                  <a:tcPr marL="9525" marR="9525" marT="9525" marB="0" anchor="b"/>
                </a:tc>
                <a:tc>
                  <a:txBody>
                    <a:bodyPr/>
                    <a:lstStyle/>
                    <a:p>
                      <a:pPr algn="r" rtl="0" fontAlgn="b"/>
                      <a:r>
                        <a:rPr lang="en-US" sz="1600" b="0" i="0" u="none" strike="noStrike" dirty="0" smtClean="0">
                          <a:solidFill>
                            <a:srgbClr val="000000"/>
                          </a:solidFill>
                          <a:latin typeface="Calibri" pitchFamily="34" charset="0"/>
                          <a:cs typeface="Calibri" pitchFamily="34" charset="0"/>
                        </a:rPr>
                        <a:t>0</a:t>
                      </a:r>
                      <a:endParaRPr lang="en-US" sz="1600" b="0" i="0" u="none" strike="noStrike" dirty="0">
                        <a:solidFill>
                          <a:srgbClr val="000000"/>
                        </a:solidFill>
                        <a:latin typeface="Calibri" pitchFamily="34" charset="0"/>
                        <a:cs typeface="Calibri" pitchFamily="34" charset="0"/>
                      </a:endParaRPr>
                    </a:p>
                  </a:txBody>
                  <a:tcPr marL="9525" marR="9525" marT="9525" marB="0" anchor="b"/>
                </a:tc>
                <a:tc>
                  <a:txBody>
                    <a:bodyPr/>
                    <a:lstStyle/>
                    <a:p>
                      <a:pPr marL="0" algn="r" defTabSz="914400" rtl="0" eaLnBrk="1" fontAlgn="b" latinLnBrk="0" hangingPunct="1"/>
                      <a:r>
                        <a:rPr lang="en-US" sz="1600" b="0" i="0" u="none" strike="noStrike" kern="1200" dirty="0" smtClean="0">
                          <a:solidFill>
                            <a:srgbClr val="000000"/>
                          </a:solidFill>
                          <a:latin typeface="Calibri" pitchFamily="34" charset="0"/>
                          <a:ea typeface="+mn-ea"/>
                          <a:cs typeface="Calibri" pitchFamily="34" charset="0"/>
                        </a:rPr>
                        <a:t>0</a:t>
                      </a:r>
                      <a:endParaRPr lang="en-US" sz="1600" b="0" i="0" u="none" strike="noStrike" kern="1200" dirty="0">
                        <a:solidFill>
                          <a:srgbClr val="000000"/>
                        </a:solidFill>
                        <a:latin typeface="Calibri" pitchFamily="34" charset="0"/>
                        <a:ea typeface="+mn-ea"/>
                        <a:cs typeface="Calibri" pitchFamily="34" charset="0"/>
                      </a:endParaRPr>
                    </a:p>
                  </a:txBody>
                  <a:tcPr marL="0" marR="0" marT="0" marB="0" anchor="b"/>
                </a:tc>
                <a:tc>
                  <a:txBody>
                    <a:bodyPr/>
                    <a:lstStyle/>
                    <a:p>
                      <a:pPr marL="0" algn="r" defTabSz="914400" rtl="0" eaLnBrk="1" fontAlgn="b" latinLnBrk="0" hangingPunct="1"/>
                      <a:r>
                        <a:rPr lang="en-US" sz="1600" b="0" i="0" u="none" strike="noStrike" kern="1200" dirty="0" smtClean="0">
                          <a:solidFill>
                            <a:srgbClr val="000000"/>
                          </a:solidFill>
                          <a:latin typeface="Calibri" pitchFamily="34" charset="0"/>
                          <a:ea typeface="+mn-ea"/>
                          <a:cs typeface="Calibri" pitchFamily="34" charset="0"/>
                        </a:rPr>
                        <a:t>21,457</a:t>
                      </a:r>
                      <a:endParaRPr lang="en-US" sz="1600" b="0" i="0" u="none" strike="noStrike" kern="1200" dirty="0">
                        <a:solidFill>
                          <a:srgbClr val="000000"/>
                        </a:solidFill>
                        <a:latin typeface="Calibri" pitchFamily="34" charset="0"/>
                        <a:ea typeface="+mn-ea"/>
                        <a:cs typeface="Calibri" pitchFamily="34" charset="0"/>
                      </a:endParaRPr>
                    </a:p>
                  </a:txBody>
                  <a:tcPr marL="0" marR="0" marT="0" marB="0" anchor="b"/>
                </a:tc>
                <a:tc>
                  <a:txBody>
                    <a:bodyPr/>
                    <a:lstStyle/>
                    <a:p>
                      <a:pPr marL="0" algn="r" defTabSz="914400" rtl="0" eaLnBrk="1" fontAlgn="b" latinLnBrk="0" hangingPunct="1"/>
                      <a:endParaRPr lang="en-US" sz="1600" b="0" i="0" u="none" strike="noStrike" kern="1200" dirty="0">
                        <a:solidFill>
                          <a:srgbClr val="000000"/>
                        </a:solidFill>
                        <a:latin typeface="Calibri" pitchFamily="34" charset="0"/>
                        <a:ea typeface="+mn-ea"/>
                        <a:cs typeface="Calibri" pitchFamily="34" charset="0"/>
                      </a:endParaRPr>
                    </a:p>
                  </a:txBody>
                  <a:tcPr marL="0" marR="0" marT="0" marB="0" anchor="b"/>
                </a:tc>
              </a:tr>
              <a:tr h="397981">
                <a:tc>
                  <a:txBody>
                    <a:bodyPr/>
                    <a:lstStyle/>
                    <a:p>
                      <a:pPr algn="l" rtl="0" fontAlgn="b"/>
                      <a:r>
                        <a:rPr lang="en-US" sz="1600" b="0" i="0" u="none" strike="noStrike" dirty="0">
                          <a:solidFill>
                            <a:srgbClr val="000000"/>
                          </a:solidFill>
                          <a:latin typeface="Calibri" pitchFamily="34" charset="0"/>
                          <a:cs typeface="Calibri" pitchFamily="34" charset="0"/>
                        </a:rPr>
                        <a:t>Construction (Line Item) </a:t>
                      </a:r>
                    </a:p>
                  </a:txBody>
                  <a:tcPr marL="9525" marR="9525" marT="9525" marB="0" anchor="b"/>
                </a:tc>
                <a:tc>
                  <a:txBody>
                    <a:bodyPr/>
                    <a:lstStyle/>
                    <a:p>
                      <a:pPr marL="0" algn="r" defTabSz="914400" rtl="0" eaLnBrk="1" fontAlgn="b" latinLnBrk="0" hangingPunct="1"/>
                      <a:r>
                        <a:rPr lang="en-US" sz="1600" b="0" i="0" u="none" strike="noStrike" kern="1200" dirty="0">
                          <a:solidFill>
                            <a:srgbClr val="000000"/>
                          </a:solidFill>
                          <a:latin typeface="Calibri" pitchFamily="34" charset="0"/>
                          <a:ea typeface="+mn-ea"/>
                          <a:cs typeface="Calibri" pitchFamily="34" charset="0"/>
                        </a:rPr>
                        <a:t>28,000</a:t>
                      </a:r>
                    </a:p>
                  </a:txBody>
                  <a:tcPr marL="0" marR="0" marT="0" marB="0" anchor="b"/>
                </a:tc>
                <a:tc>
                  <a:txBody>
                    <a:bodyPr/>
                    <a:lstStyle/>
                    <a:p>
                      <a:pPr marL="0" algn="r" defTabSz="914400" rtl="0" eaLnBrk="1" fontAlgn="b" latinLnBrk="0" hangingPunct="1"/>
                      <a:r>
                        <a:rPr lang="en-US" sz="1600" b="0" i="0" u="none" strike="noStrike" kern="1200" dirty="0" smtClean="0">
                          <a:solidFill>
                            <a:srgbClr val="000000"/>
                          </a:solidFill>
                          <a:latin typeface="Calibri" pitchFamily="34" charset="0"/>
                          <a:ea typeface="+mn-ea"/>
                          <a:cs typeface="Calibri" pitchFamily="34" charset="0"/>
                        </a:rPr>
                        <a:t>11,781</a:t>
                      </a:r>
                      <a:endParaRPr lang="en-US" sz="1600" b="0" i="0" u="none" strike="noStrike" kern="1200" dirty="0">
                        <a:solidFill>
                          <a:srgbClr val="000000"/>
                        </a:solidFill>
                        <a:latin typeface="Calibri" pitchFamily="34" charset="0"/>
                        <a:ea typeface="+mn-ea"/>
                        <a:cs typeface="Calibri" pitchFamily="34" charset="0"/>
                      </a:endParaRPr>
                    </a:p>
                  </a:txBody>
                  <a:tcPr marL="0" marR="0" marT="0" marB="0" anchor="b"/>
                </a:tc>
                <a:tc>
                  <a:txBody>
                    <a:bodyPr/>
                    <a:lstStyle/>
                    <a:p>
                      <a:pPr marL="0" algn="r" defTabSz="914400" rtl="0" eaLnBrk="1" fontAlgn="b" latinLnBrk="0" hangingPunct="1"/>
                      <a:r>
                        <a:rPr lang="en-US" sz="1600" b="0" i="0" u="none" strike="noStrike" kern="1200" dirty="0" smtClean="0">
                          <a:solidFill>
                            <a:srgbClr val="000000"/>
                          </a:solidFill>
                          <a:latin typeface="Calibri" pitchFamily="34" charset="0"/>
                          <a:ea typeface="+mn-ea"/>
                          <a:cs typeface="Calibri" pitchFamily="34" charset="0"/>
                        </a:rPr>
                        <a:t>35,000</a:t>
                      </a:r>
                      <a:endParaRPr lang="en-US" sz="1600" b="0" i="0" u="none" strike="noStrike" kern="1200" dirty="0">
                        <a:solidFill>
                          <a:srgbClr val="000000"/>
                        </a:solidFill>
                        <a:latin typeface="Calibri" pitchFamily="34" charset="0"/>
                        <a:ea typeface="+mn-ea"/>
                        <a:cs typeface="Calibri" pitchFamily="34" charset="0"/>
                      </a:endParaRPr>
                    </a:p>
                  </a:txBody>
                  <a:tcPr marL="0" marR="0" marT="0" marB="0" anchor="b"/>
                </a:tc>
                <a:tc>
                  <a:txBody>
                    <a:bodyPr/>
                    <a:lstStyle/>
                    <a:p>
                      <a:pPr marL="0" algn="r" defTabSz="914400" rtl="0" eaLnBrk="1" fontAlgn="b" latinLnBrk="0" hangingPunct="1"/>
                      <a:r>
                        <a:rPr lang="en-US" sz="1600" b="0" i="0" u="none" strike="noStrike" kern="1200" dirty="0" smtClean="0">
                          <a:solidFill>
                            <a:srgbClr val="000000"/>
                          </a:solidFill>
                          <a:latin typeface="Calibri" pitchFamily="34" charset="0"/>
                          <a:ea typeface="+mn-ea"/>
                          <a:cs typeface="Calibri" pitchFamily="34" charset="0"/>
                        </a:rPr>
                        <a:t>Mostly Mu2e;  no LBNE ramp-up</a:t>
                      </a:r>
                      <a:endParaRPr lang="en-US" sz="1600" b="0" i="0" u="none" strike="noStrike" kern="1200" dirty="0">
                        <a:solidFill>
                          <a:srgbClr val="000000"/>
                        </a:solidFill>
                        <a:latin typeface="Calibri" pitchFamily="34" charset="0"/>
                        <a:ea typeface="+mn-ea"/>
                        <a:cs typeface="Calibri" pitchFamily="34" charset="0"/>
                      </a:endParaRPr>
                    </a:p>
                  </a:txBody>
                  <a:tcPr marL="0" marR="0" marT="0" marB="0" anchor="b"/>
                </a:tc>
              </a:tr>
              <a:tr h="526286">
                <a:tc>
                  <a:txBody>
                    <a:bodyPr/>
                    <a:lstStyle/>
                    <a:p>
                      <a:pPr algn="l" rtl="0" fontAlgn="b"/>
                      <a:r>
                        <a:rPr lang="en-US" sz="1600" b="1" i="0" u="none" strike="noStrike" dirty="0">
                          <a:solidFill>
                            <a:srgbClr val="000000"/>
                          </a:solidFill>
                          <a:latin typeface="Calibri"/>
                        </a:rPr>
                        <a:t>Total, High Energy </a:t>
                      </a:r>
                      <a:r>
                        <a:rPr lang="en-US" sz="1600" b="1" i="0" u="none" strike="noStrike" dirty="0" smtClean="0">
                          <a:solidFill>
                            <a:srgbClr val="000000"/>
                          </a:solidFill>
                          <a:latin typeface="Calibri"/>
                        </a:rPr>
                        <a:t>Physics: </a:t>
                      </a:r>
                      <a:endParaRPr lang="en-US" sz="1600" b="1" i="0" u="none" strike="noStrike" dirty="0">
                        <a:solidFill>
                          <a:srgbClr val="000000"/>
                        </a:solidFill>
                        <a:latin typeface="Calibri"/>
                      </a:endParaRPr>
                    </a:p>
                  </a:txBody>
                  <a:tcPr marL="9525" marR="9525" marT="9525" marB="0" anchor="b"/>
                </a:tc>
                <a:tc>
                  <a:txBody>
                    <a:bodyPr/>
                    <a:lstStyle/>
                    <a:p>
                      <a:pPr marL="0" algn="r" defTabSz="914400" rtl="0" eaLnBrk="1" fontAlgn="b" latinLnBrk="0" hangingPunct="1"/>
                      <a:r>
                        <a:rPr lang="en-US" sz="1600" b="1" i="0" u="none" strike="noStrike" kern="1200" dirty="0" smtClean="0">
                          <a:solidFill>
                            <a:srgbClr val="000000"/>
                          </a:solidFill>
                          <a:latin typeface="Calibri"/>
                          <a:ea typeface="+mn-ea"/>
                          <a:cs typeface="+mn-cs"/>
                        </a:rPr>
                        <a:t>770,533</a:t>
                      </a:r>
                      <a:r>
                        <a:rPr lang="en-US" sz="200" b="1" i="0" u="none" strike="noStrike" kern="1200" dirty="0" smtClean="0">
                          <a:solidFill>
                            <a:srgbClr val="000000"/>
                          </a:solidFill>
                          <a:latin typeface="Calibri"/>
                          <a:ea typeface="+mn-ea"/>
                          <a:cs typeface="+mn-cs"/>
                        </a:rPr>
                        <a:t> </a:t>
                      </a:r>
                      <a:r>
                        <a:rPr lang="en-US" sz="1600" b="1" i="0" u="none" strike="noStrike" kern="1200" baseline="30000" dirty="0" smtClean="0">
                          <a:solidFill>
                            <a:srgbClr val="000000"/>
                          </a:solidFill>
                          <a:latin typeface="Calibri"/>
                          <a:ea typeface="+mn-ea"/>
                          <a:cs typeface="+mn-cs"/>
                        </a:rPr>
                        <a:t>(a)</a:t>
                      </a:r>
                      <a:endParaRPr lang="en-US" sz="1600" b="1" i="0" u="none" strike="noStrike" kern="1200" baseline="30000" dirty="0">
                        <a:solidFill>
                          <a:srgbClr val="000000"/>
                        </a:solidFill>
                        <a:latin typeface="Calibri"/>
                        <a:ea typeface="+mn-ea"/>
                        <a:cs typeface="+mn-cs"/>
                      </a:endParaRPr>
                    </a:p>
                  </a:txBody>
                  <a:tcPr marL="0" marR="0" marT="0" marB="0" anchor="b"/>
                </a:tc>
                <a:tc>
                  <a:txBody>
                    <a:bodyPr/>
                    <a:lstStyle/>
                    <a:p>
                      <a:pPr marL="0" algn="r" defTabSz="914400" rtl="0" eaLnBrk="1" fontAlgn="b" latinLnBrk="0" hangingPunct="1"/>
                      <a:r>
                        <a:rPr lang="en-US" sz="1600" b="1" i="0" u="none" strike="noStrike" kern="1200" dirty="0" smtClean="0">
                          <a:solidFill>
                            <a:srgbClr val="000000"/>
                          </a:solidFill>
                          <a:latin typeface="Calibri"/>
                          <a:ea typeface="+mn-ea"/>
                          <a:cs typeface="+mn-cs"/>
                        </a:rPr>
                        <a:t>727,523</a:t>
                      </a:r>
                      <a:r>
                        <a:rPr lang="en-US" sz="200" b="1" i="0" u="none" strike="noStrike" kern="1200" dirty="0" smtClean="0">
                          <a:solidFill>
                            <a:srgbClr val="000000"/>
                          </a:solidFill>
                          <a:latin typeface="Calibri"/>
                          <a:ea typeface="+mn-ea"/>
                          <a:cs typeface="+mn-cs"/>
                        </a:rPr>
                        <a:t> </a:t>
                      </a:r>
                      <a:r>
                        <a:rPr lang="en-US" sz="1600" b="1" i="0" u="none" strike="noStrike" kern="1200" baseline="30000" dirty="0" smtClean="0">
                          <a:solidFill>
                            <a:srgbClr val="000000"/>
                          </a:solidFill>
                          <a:latin typeface="Calibri"/>
                          <a:ea typeface="+mn-ea"/>
                          <a:cs typeface="+mn-cs"/>
                        </a:rPr>
                        <a:t>(</a:t>
                      </a:r>
                      <a:r>
                        <a:rPr lang="en-US" sz="1600" b="1" i="0" u="none" strike="noStrike" kern="1200" baseline="30000" dirty="0" err="1" smtClean="0">
                          <a:solidFill>
                            <a:srgbClr val="000000"/>
                          </a:solidFill>
                          <a:latin typeface="Calibri"/>
                          <a:ea typeface="+mn-ea"/>
                          <a:cs typeface="+mn-cs"/>
                        </a:rPr>
                        <a:t>b,c</a:t>
                      </a:r>
                      <a:r>
                        <a:rPr lang="en-US" sz="1600" b="1" i="0" u="none" strike="noStrike" kern="1200" baseline="30000" dirty="0" smtClean="0">
                          <a:solidFill>
                            <a:srgbClr val="000000"/>
                          </a:solidFill>
                          <a:latin typeface="Calibri"/>
                          <a:ea typeface="+mn-ea"/>
                          <a:cs typeface="+mn-cs"/>
                        </a:rPr>
                        <a:t>)</a:t>
                      </a:r>
                      <a:endParaRPr lang="en-US" sz="1600" b="1" i="0" u="none" strike="noStrike" kern="1200" baseline="30000" dirty="0">
                        <a:solidFill>
                          <a:srgbClr val="000000"/>
                        </a:solidFill>
                        <a:latin typeface="Calibri"/>
                        <a:ea typeface="+mn-ea"/>
                        <a:cs typeface="+mn-cs"/>
                      </a:endParaRPr>
                    </a:p>
                  </a:txBody>
                  <a:tcPr marL="0" marR="0" marT="0" marB="0" anchor="b"/>
                </a:tc>
                <a:tc>
                  <a:txBody>
                    <a:bodyPr/>
                    <a:lstStyle/>
                    <a:p>
                      <a:pPr marL="0" algn="r" defTabSz="914400" rtl="0" eaLnBrk="1" fontAlgn="b" latinLnBrk="0" hangingPunct="1"/>
                      <a:r>
                        <a:rPr lang="en-US" sz="1600" b="1" i="0" u="none" strike="noStrike" kern="1200" dirty="0" smtClean="0">
                          <a:solidFill>
                            <a:srgbClr val="000000"/>
                          </a:solidFill>
                          <a:latin typeface="Calibri"/>
                          <a:ea typeface="+mn-ea"/>
                          <a:cs typeface="+mn-cs"/>
                        </a:rPr>
                        <a:t>776,521</a:t>
                      </a:r>
                      <a:endParaRPr lang="en-US" sz="1600" b="1" i="0" u="none" strike="noStrike" kern="1200" dirty="0">
                        <a:solidFill>
                          <a:srgbClr val="000000"/>
                        </a:solidFill>
                        <a:latin typeface="Calibri"/>
                        <a:ea typeface="+mn-ea"/>
                        <a:cs typeface="+mn-cs"/>
                      </a:endParaRPr>
                    </a:p>
                  </a:txBody>
                  <a:tcPr marL="0" marR="0" marT="0" marB="0" anchor="b"/>
                </a:tc>
                <a:tc>
                  <a:txBody>
                    <a:bodyPr/>
                    <a:lstStyle/>
                    <a:p>
                      <a:pPr marL="0" algn="r" defTabSz="914400" rtl="0" eaLnBrk="1" fontAlgn="b" latinLnBrk="0" hangingPunct="1"/>
                      <a:r>
                        <a:rPr lang="en-US" sz="1400" b="1" i="0" u="none" strike="noStrike" kern="1200" baseline="0" dirty="0" err="1" smtClean="0">
                          <a:solidFill>
                            <a:srgbClr val="000000"/>
                          </a:solidFill>
                          <a:latin typeface="Calibri"/>
                          <a:ea typeface="+mn-ea"/>
                          <a:cs typeface="+mn-cs"/>
                        </a:rPr>
                        <a:t>wrt</a:t>
                      </a:r>
                      <a:r>
                        <a:rPr lang="en-US" sz="1400" b="1" i="0" u="none" strike="noStrike" kern="1200" baseline="0" dirty="0" smtClean="0">
                          <a:solidFill>
                            <a:srgbClr val="000000"/>
                          </a:solidFill>
                          <a:latin typeface="Calibri"/>
                          <a:ea typeface="+mn-ea"/>
                          <a:cs typeface="+mn-cs"/>
                        </a:rPr>
                        <a:t> FY13:  Up +3.6% after SBIR correction</a:t>
                      </a:r>
                    </a:p>
                    <a:p>
                      <a:pPr marL="0" marR="0" indent="0" algn="r" defTabSz="914400" rtl="0" eaLnBrk="1" fontAlgn="b" latinLnBrk="0" hangingPunct="1">
                        <a:lnSpc>
                          <a:spcPct val="100000"/>
                        </a:lnSpc>
                        <a:spcBef>
                          <a:spcPts val="0"/>
                        </a:spcBef>
                        <a:spcAft>
                          <a:spcPts val="0"/>
                        </a:spcAft>
                        <a:buClrTx/>
                        <a:buSzTx/>
                        <a:buFontTx/>
                        <a:buNone/>
                        <a:tabLst/>
                        <a:defRPr/>
                      </a:pPr>
                      <a:r>
                        <a:rPr lang="en-US" sz="1400" b="1" i="0" u="none" strike="noStrike" kern="1200" dirty="0" err="1" smtClean="0">
                          <a:solidFill>
                            <a:srgbClr val="000000"/>
                          </a:solidFill>
                          <a:latin typeface="+mn-lt"/>
                          <a:ea typeface="+mn-ea"/>
                          <a:cs typeface="+mn-cs"/>
                        </a:rPr>
                        <a:t>wrt</a:t>
                      </a:r>
                      <a:r>
                        <a:rPr lang="en-US" sz="1400" b="1" i="0" u="none" strike="noStrike" kern="1200" baseline="0" dirty="0" smtClean="0">
                          <a:solidFill>
                            <a:srgbClr val="000000"/>
                          </a:solidFill>
                          <a:latin typeface="+mn-lt"/>
                          <a:ea typeface="+mn-ea"/>
                          <a:cs typeface="+mn-cs"/>
                        </a:rPr>
                        <a:t> </a:t>
                      </a:r>
                      <a:r>
                        <a:rPr lang="en-US" sz="1400" b="1" i="0" u="none" strike="noStrike" kern="1200" dirty="0" smtClean="0">
                          <a:solidFill>
                            <a:srgbClr val="000000"/>
                          </a:solidFill>
                          <a:latin typeface="+mn-lt"/>
                          <a:ea typeface="+mn-ea"/>
                          <a:cs typeface="+mn-cs"/>
                        </a:rPr>
                        <a:t>FY12:</a:t>
                      </a:r>
                      <a:r>
                        <a:rPr lang="en-US" sz="1400" b="1" i="0" u="none" strike="noStrike" kern="1200" baseline="0" dirty="0" smtClean="0">
                          <a:solidFill>
                            <a:srgbClr val="000000"/>
                          </a:solidFill>
                          <a:latin typeface="+mn-lt"/>
                          <a:ea typeface="+mn-ea"/>
                          <a:cs typeface="+mn-cs"/>
                        </a:rPr>
                        <a:t> </a:t>
                      </a:r>
                      <a:r>
                        <a:rPr lang="en-US" sz="1400" b="1" i="0" u="none" strike="noStrike" kern="1200" dirty="0" smtClean="0">
                          <a:solidFill>
                            <a:srgbClr val="000000"/>
                          </a:solidFill>
                          <a:latin typeface="+mn-lt"/>
                          <a:ea typeface="+mn-ea"/>
                          <a:cs typeface="+mn-cs"/>
                        </a:rPr>
                        <a:t>Down</a:t>
                      </a:r>
                      <a:r>
                        <a:rPr lang="en-US" sz="1400" b="1" i="0" u="none" strike="noStrike" kern="1200" baseline="0" dirty="0" smtClean="0">
                          <a:solidFill>
                            <a:srgbClr val="000000"/>
                          </a:solidFill>
                          <a:latin typeface="+mn-lt"/>
                          <a:ea typeface="+mn-ea"/>
                          <a:cs typeface="+mn-cs"/>
                        </a:rPr>
                        <a:t> -2% after SBIR correction</a:t>
                      </a:r>
                    </a:p>
                  </a:txBody>
                  <a:tcPr marL="0" marR="0" marT="0" marB="0" anchor="b"/>
                </a:tc>
              </a:tr>
              <a:tr h="526286">
                <a:tc>
                  <a:txBody>
                    <a:bodyPr/>
                    <a:lstStyle/>
                    <a:p>
                      <a:pPr algn="l" rtl="0" fontAlgn="b"/>
                      <a:r>
                        <a:rPr lang="en-US" sz="1600" b="1" i="1" u="none" strike="noStrike" dirty="0" smtClean="0">
                          <a:solidFill>
                            <a:srgbClr val="000099"/>
                          </a:solidFill>
                          <a:latin typeface="Calibri" pitchFamily="34" charset="0"/>
                          <a:cs typeface="Calibri" pitchFamily="34" charset="0"/>
                        </a:rPr>
                        <a:t>Ref: </a:t>
                      </a:r>
                      <a:r>
                        <a:rPr lang="en-US" sz="1600" b="1" i="0" u="none" strike="noStrike" dirty="0" smtClean="0">
                          <a:solidFill>
                            <a:srgbClr val="000099"/>
                          </a:solidFill>
                          <a:latin typeface="Calibri" pitchFamily="34" charset="0"/>
                          <a:cs typeface="Calibri" pitchFamily="34" charset="0"/>
                        </a:rPr>
                        <a:t>Office </a:t>
                      </a:r>
                      <a:r>
                        <a:rPr lang="en-US" sz="1600" b="1" i="0" u="none" strike="noStrike" dirty="0">
                          <a:solidFill>
                            <a:srgbClr val="000099"/>
                          </a:solidFill>
                          <a:latin typeface="Calibri" pitchFamily="34" charset="0"/>
                          <a:cs typeface="Calibri" pitchFamily="34" charset="0"/>
                        </a:rPr>
                        <a:t>of </a:t>
                      </a:r>
                      <a:r>
                        <a:rPr lang="en-US" sz="1600" b="1" i="0" u="none" strike="noStrike" dirty="0" smtClean="0">
                          <a:solidFill>
                            <a:srgbClr val="000099"/>
                          </a:solidFill>
                          <a:latin typeface="Calibri" pitchFamily="34" charset="0"/>
                          <a:cs typeface="Calibri" pitchFamily="34" charset="0"/>
                        </a:rPr>
                        <a:t>Science (SC): </a:t>
                      </a:r>
                      <a:endParaRPr lang="en-US" sz="1600" b="1" i="0" u="none" strike="noStrike" dirty="0">
                        <a:solidFill>
                          <a:srgbClr val="000099"/>
                        </a:solidFill>
                        <a:latin typeface="Calibri" pitchFamily="34" charset="0"/>
                        <a:cs typeface="Calibri" pitchFamily="34" charset="0"/>
                      </a:endParaRPr>
                    </a:p>
                  </a:txBody>
                  <a:tcPr marL="9525" marR="9525" marT="9525" marB="0" anchor="b"/>
                </a:tc>
                <a:tc>
                  <a:txBody>
                    <a:bodyPr/>
                    <a:lstStyle/>
                    <a:p>
                      <a:pPr algn="r" rtl="0" fontAlgn="b"/>
                      <a:r>
                        <a:rPr lang="en-US" sz="1600" b="1" i="0" u="none" strike="noStrike" dirty="0">
                          <a:solidFill>
                            <a:srgbClr val="000099"/>
                          </a:solidFill>
                          <a:latin typeface="Calibri" pitchFamily="34" charset="0"/>
                          <a:cs typeface="Calibri" pitchFamily="34" charset="0"/>
                        </a:rPr>
                        <a:t>4,873,634</a:t>
                      </a:r>
                    </a:p>
                  </a:txBody>
                  <a:tcPr marL="9525" marR="9525" marT="9525" marB="0" anchor="b"/>
                </a:tc>
                <a:tc>
                  <a:txBody>
                    <a:bodyPr/>
                    <a:lstStyle/>
                    <a:p>
                      <a:pPr algn="r" rtl="0" fontAlgn="b"/>
                      <a:r>
                        <a:rPr lang="en-US" sz="1600" b="1" i="0" u="none" strike="noStrike" dirty="0" smtClean="0">
                          <a:solidFill>
                            <a:srgbClr val="000099"/>
                          </a:solidFill>
                          <a:latin typeface="Calibri" pitchFamily="34" charset="0"/>
                          <a:cs typeface="Calibri" pitchFamily="34" charset="0"/>
                        </a:rPr>
                        <a:t>4,621,075</a:t>
                      </a:r>
                      <a:r>
                        <a:rPr lang="en-US" sz="200" b="1" i="0" u="none" strike="noStrike" dirty="0" smtClean="0">
                          <a:solidFill>
                            <a:srgbClr val="000099"/>
                          </a:solidFill>
                          <a:latin typeface="Calibri" pitchFamily="34" charset="0"/>
                          <a:cs typeface="Calibri" pitchFamily="34" charset="0"/>
                        </a:rPr>
                        <a:t> </a:t>
                      </a:r>
                      <a:r>
                        <a:rPr lang="en-US" sz="1600" b="1" i="0" u="none" strike="noStrike" kern="1200" baseline="30000" dirty="0" smtClean="0">
                          <a:solidFill>
                            <a:srgbClr val="000099"/>
                          </a:solidFill>
                          <a:latin typeface="Calibri"/>
                          <a:ea typeface="+mn-ea"/>
                          <a:cs typeface="+mn-cs"/>
                        </a:rPr>
                        <a:t>(c)</a:t>
                      </a:r>
                      <a:endParaRPr lang="en-US" sz="1600" b="1" i="0" u="none" strike="noStrike" baseline="30000" dirty="0">
                        <a:solidFill>
                          <a:srgbClr val="000099"/>
                        </a:solidFill>
                        <a:latin typeface="Calibri" pitchFamily="34" charset="0"/>
                        <a:cs typeface="Calibri" pitchFamily="34" charset="0"/>
                      </a:endParaRPr>
                    </a:p>
                  </a:txBody>
                  <a:tcPr marL="9525" marR="9525" marT="9525" marB="0" anchor="b"/>
                </a:tc>
                <a:tc>
                  <a:txBody>
                    <a:bodyPr/>
                    <a:lstStyle/>
                    <a:p>
                      <a:pPr algn="r" rtl="0" fontAlgn="b"/>
                      <a:r>
                        <a:rPr lang="en-US" sz="1600" b="1" i="0" u="none" strike="noStrike" dirty="0" smtClean="0">
                          <a:solidFill>
                            <a:srgbClr val="000099"/>
                          </a:solidFill>
                          <a:latin typeface="Calibri" pitchFamily="34" charset="0"/>
                          <a:cs typeface="Calibri" pitchFamily="34" charset="0"/>
                        </a:rPr>
                        <a:t>5,152,752</a:t>
                      </a:r>
                      <a:endParaRPr lang="en-US" sz="1600" b="1" i="0" u="none" strike="noStrike" dirty="0">
                        <a:solidFill>
                          <a:srgbClr val="000099"/>
                        </a:solidFill>
                        <a:latin typeface="Calibri" pitchFamily="34" charset="0"/>
                        <a:cs typeface="Calibri" pitchFamily="34" charset="0"/>
                      </a:endParaRPr>
                    </a:p>
                  </a:txBody>
                  <a:tcPr marL="9525" marR="9525" marT="9525" marB="0" anchor="b"/>
                </a:tc>
                <a:tc>
                  <a:txBody>
                    <a:bodyPr/>
                    <a:lstStyle/>
                    <a:p>
                      <a:pPr algn="r" rtl="0" fontAlgn="b"/>
                      <a:endParaRPr lang="en-US" sz="1600" b="1" i="0" u="none" strike="noStrike" dirty="0">
                        <a:solidFill>
                          <a:srgbClr val="000099"/>
                        </a:solidFill>
                        <a:latin typeface="Calibri" pitchFamily="34" charset="0"/>
                        <a:cs typeface="Calibri" pitchFamily="34" charset="0"/>
                      </a:endParaRPr>
                    </a:p>
                  </a:txBody>
                  <a:tcPr marL="9525" marR="9525" marT="9525" marB="0" anchor="b"/>
                </a:tc>
              </a:tr>
            </a:tbl>
          </a:graphicData>
        </a:graphic>
      </p:graphicFrame>
      <p:sp>
        <p:nvSpPr>
          <p:cNvPr id="3" name="Rectangle 2"/>
          <p:cNvSpPr/>
          <p:nvPr/>
        </p:nvSpPr>
        <p:spPr>
          <a:xfrm>
            <a:off x="145693" y="6223674"/>
            <a:ext cx="8661196" cy="584775"/>
          </a:xfrm>
          <a:prstGeom prst="rect">
            <a:avLst/>
          </a:prstGeom>
        </p:spPr>
        <p:txBody>
          <a:bodyPr wrap="square">
            <a:spAutoFit/>
          </a:bodyPr>
          <a:lstStyle/>
          <a:p>
            <a:pPr eaLnBrk="0" hangingPunct="0"/>
            <a:r>
              <a:rPr lang="en-US" sz="1600" b="1" baseline="30000" dirty="0" smtClean="0">
                <a:solidFill>
                  <a:prstClr val="black"/>
                </a:solidFill>
                <a:latin typeface="Calibri" pitchFamily="34" charset="0"/>
                <a:cs typeface="Calibri" pitchFamily="34" charset="0"/>
              </a:rPr>
              <a:t>(a)</a:t>
            </a:r>
            <a:r>
              <a:rPr lang="en-US" sz="800" b="1" baseline="30000" dirty="0" smtClean="0">
                <a:solidFill>
                  <a:prstClr val="black"/>
                </a:solidFill>
                <a:latin typeface="Calibri" pitchFamily="34" charset="0"/>
                <a:cs typeface="Calibri" pitchFamily="34" charset="0"/>
              </a:rPr>
              <a:t> </a:t>
            </a:r>
            <a:r>
              <a:rPr lang="en-US" sz="1600" b="1" dirty="0" smtClean="0">
                <a:solidFill>
                  <a:prstClr val="black"/>
                </a:solidFill>
                <a:latin typeface="Calibri" pitchFamily="34" charset="0"/>
                <a:cs typeface="Calibri" pitchFamily="34" charset="0"/>
              </a:rPr>
              <a:t>The </a:t>
            </a:r>
            <a:r>
              <a:rPr lang="en-US" sz="1600" b="1" dirty="0">
                <a:solidFill>
                  <a:prstClr val="black"/>
                </a:solidFill>
                <a:latin typeface="Calibri" pitchFamily="34" charset="0"/>
                <a:cs typeface="Calibri" pitchFamily="34" charset="0"/>
              </a:rPr>
              <a:t>FY 2012 Actual is reduced by </a:t>
            </a:r>
            <a:r>
              <a:rPr lang="en-US" sz="1600" b="1" baseline="30000" dirty="0">
                <a:solidFill>
                  <a:prstClr val="black"/>
                </a:solidFill>
                <a:latin typeface="Calibri" pitchFamily="34" charset="0"/>
                <a:cs typeface="Calibri" pitchFamily="34" charset="0"/>
              </a:rPr>
              <a:t>$</a:t>
            </a:r>
            <a:r>
              <a:rPr lang="en-US" sz="1600" b="1" dirty="0">
                <a:solidFill>
                  <a:prstClr val="black"/>
                </a:solidFill>
                <a:latin typeface="Calibri" pitchFamily="34" charset="0"/>
                <a:cs typeface="Calibri" pitchFamily="34" charset="0"/>
              </a:rPr>
              <a:t>20,327,000 for </a:t>
            </a:r>
            <a:r>
              <a:rPr lang="en-US" sz="1600" b="1" dirty="0" smtClean="0">
                <a:solidFill>
                  <a:prstClr val="black"/>
                </a:solidFill>
                <a:latin typeface="Calibri" pitchFamily="34" charset="0"/>
                <a:cs typeface="Calibri" pitchFamily="34" charset="0"/>
              </a:rPr>
              <a:t>SBIR/STTR.</a:t>
            </a:r>
          </a:p>
          <a:p>
            <a:pPr eaLnBrk="0" hangingPunct="0"/>
            <a:r>
              <a:rPr lang="en-US" sz="1600" b="1" baseline="30000" dirty="0" smtClean="0">
                <a:solidFill>
                  <a:prstClr val="black"/>
                </a:solidFill>
                <a:latin typeface="Calibri" pitchFamily="34" charset="0"/>
                <a:cs typeface="Calibri" pitchFamily="34" charset="0"/>
              </a:rPr>
              <a:t>(b)</a:t>
            </a:r>
            <a:r>
              <a:rPr lang="en-US" sz="800" b="1" baseline="30000" dirty="0" smtClean="0">
                <a:solidFill>
                  <a:prstClr val="black"/>
                </a:solidFill>
                <a:latin typeface="Calibri" pitchFamily="34" charset="0"/>
                <a:cs typeface="Calibri" pitchFamily="34" charset="0"/>
              </a:rPr>
              <a:t> </a:t>
            </a:r>
            <a:r>
              <a:rPr lang="en-US" sz="1600" b="1" dirty="0" smtClean="0">
                <a:solidFill>
                  <a:prstClr val="black"/>
                </a:solidFill>
                <a:latin typeface="Calibri" pitchFamily="34" charset="0"/>
                <a:cs typeface="Calibri" pitchFamily="34" charset="0"/>
              </a:rPr>
              <a:t>The FY 2013 [July Plan] is reduced by </a:t>
            </a:r>
            <a:r>
              <a:rPr lang="en-US" sz="1600" b="1" baseline="30000" dirty="0" smtClean="0">
                <a:solidFill>
                  <a:prstClr val="black"/>
                </a:solidFill>
                <a:latin typeface="Calibri" pitchFamily="34" charset="0"/>
                <a:cs typeface="Calibri" pitchFamily="34" charset="0"/>
              </a:rPr>
              <a:t>$</a:t>
            </a:r>
            <a:r>
              <a:rPr lang="en-US" sz="1600" b="1" dirty="0" smtClean="0">
                <a:solidFill>
                  <a:prstClr val="black"/>
                </a:solidFill>
                <a:latin typeface="Calibri" pitchFamily="34" charset="0"/>
                <a:cs typeface="Calibri" pitchFamily="34" charset="0"/>
              </a:rPr>
              <a:t>20,791,000 for SBIR/STTR.         </a:t>
            </a:r>
            <a:r>
              <a:rPr lang="en-US" sz="1600" b="1" baseline="30000" dirty="0" smtClean="0">
                <a:solidFill>
                  <a:prstClr val="black"/>
                </a:solidFill>
                <a:latin typeface="Calibri" pitchFamily="34" charset="0"/>
                <a:cs typeface="Calibri" pitchFamily="34" charset="0"/>
              </a:rPr>
              <a:t> (c)</a:t>
            </a:r>
            <a:r>
              <a:rPr lang="en-US" sz="800" b="1" baseline="30000" dirty="0" smtClean="0">
                <a:solidFill>
                  <a:prstClr val="black"/>
                </a:solidFill>
                <a:latin typeface="Calibri" pitchFamily="34" charset="0"/>
                <a:cs typeface="Calibri" pitchFamily="34" charset="0"/>
              </a:rPr>
              <a:t> </a:t>
            </a:r>
            <a:r>
              <a:rPr lang="en-US" sz="1600" b="1" dirty="0" smtClean="0">
                <a:solidFill>
                  <a:prstClr val="black"/>
                </a:solidFill>
                <a:latin typeface="Calibri" pitchFamily="34" charset="0"/>
                <a:cs typeface="Calibri" pitchFamily="34" charset="0"/>
              </a:rPr>
              <a:t>Reflects sequestration. </a:t>
            </a:r>
            <a:endParaRPr lang="en-US" sz="1600" b="1" dirty="0">
              <a:solidFill>
                <a:prstClr val="black"/>
              </a:solidFill>
              <a:latin typeface="Calibri" pitchFamily="34" charset="0"/>
              <a:cs typeface="Calibri" pitchFamily="34" charset="0"/>
            </a:endParaRPr>
          </a:p>
        </p:txBody>
      </p:sp>
      <p:sp>
        <p:nvSpPr>
          <p:cNvPr id="6" name="Rectangle 8"/>
          <p:cNvSpPr>
            <a:spLocks noChangeArrowheads="1"/>
          </p:cNvSpPr>
          <p:nvPr/>
        </p:nvSpPr>
        <p:spPr bwMode="auto">
          <a:xfrm>
            <a:off x="0" y="837791"/>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hangingPunct="0">
              <a:lnSpc>
                <a:spcPct val="85000"/>
              </a:lnSpc>
              <a:defRPr/>
            </a:pPr>
            <a:endParaRPr lang="en-US" sz="2200" i="1" dirty="0">
              <a:effectLst>
                <a:outerShdw blurRad="38100" dist="38100" dir="2700000" algn="tl">
                  <a:srgbClr val="FFFFFF"/>
                </a:outerShdw>
              </a:effectLst>
              <a:latin typeface="Book Antiqua" pitchFamily="18" charset="0"/>
            </a:endParaRPr>
          </a:p>
        </p:txBody>
      </p:sp>
      <p:sp>
        <p:nvSpPr>
          <p:cNvPr id="10" name="TextBox 9"/>
          <p:cNvSpPr txBox="1"/>
          <p:nvPr/>
        </p:nvSpPr>
        <p:spPr>
          <a:xfrm>
            <a:off x="7127732" y="6039008"/>
            <a:ext cx="1891865" cy="323165"/>
          </a:xfrm>
          <a:prstGeom prst="rect">
            <a:avLst/>
          </a:prstGeom>
          <a:noFill/>
        </p:spPr>
        <p:txBody>
          <a:bodyPr wrap="none" rtlCol="0">
            <a:spAutoFit/>
          </a:bodyPr>
          <a:lstStyle/>
          <a:p>
            <a:pPr algn="r"/>
            <a:r>
              <a:rPr lang="en-US" sz="750" b="1" dirty="0" smtClean="0">
                <a:latin typeface="Arial Narrow" pitchFamily="34" charset="0"/>
              </a:rPr>
              <a:t>SBIR = Small Business Innovation Research</a:t>
            </a:r>
          </a:p>
          <a:p>
            <a:pPr algn="r"/>
            <a:r>
              <a:rPr lang="en-US" sz="750" b="1" dirty="0" smtClean="0">
                <a:latin typeface="Arial Narrow" pitchFamily="34" charset="0"/>
              </a:rPr>
              <a:t>STTR = Small Business Technology Transfer</a:t>
            </a:r>
          </a:p>
        </p:txBody>
      </p:sp>
      <p:sp>
        <p:nvSpPr>
          <p:cNvPr id="8" name="TextBox 7"/>
          <p:cNvSpPr txBox="1"/>
          <p:nvPr/>
        </p:nvSpPr>
        <p:spPr>
          <a:xfrm>
            <a:off x="8812420" y="6614740"/>
            <a:ext cx="325730" cy="246221"/>
          </a:xfrm>
          <a:prstGeom prst="rect">
            <a:avLst/>
          </a:prstGeom>
          <a:noFill/>
        </p:spPr>
        <p:txBody>
          <a:bodyPr wrap="none" rtlCol="0">
            <a:spAutoFit/>
          </a:bodyPr>
          <a:lstStyle/>
          <a:p>
            <a:r>
              <a:rPr lang="en-US" sz="1000" b="1" dirty="0" smtClean="0">
                <a:solidFill>
                  <a:schemeClr val="tx1">
                    <a:lumMod val="75000"/>
                    <a:lumOff val="25000"/>
                  </a:schemeClr>
                </a:solidFill>
                <a:latin typeface="Arial" pitchFamily="34" charset="0"/>
                <a:cs typeface="Arial" pitchFamily="34" charset="0"/>
              </a:rPr>
              <a:t>15</a:t>
            </a:r>
            <a:endParaRPr lang="en-US" sz="1000" b="1" dirty="0">
              <a:solidFill>
                <a:schemeClr val="tx1">
                  <a:lumMod val="75000"/>
                  <a:lumOff val="25000"/>
                </a:schemeClr>
              </a:solidFill>
              <a:latin typeface="Arial" pitchFamily="34" charset="0"/>
              <a:cs typeface="Arial" pitchFamily="34" charset="0"/>
            </a:endParaRPr>
          </a:p>
        </p:txBody>
      </p:sp>
    </p:spTree>
    <p:extLst>
      <p:ext uri="{BB962C8B-B14F-4D97-AF65-F5344CB8AC3E}">
        <p14:creationId xmlns:p14="http://schemas.microsoft.com/office/powerpoint/2010/main" val="58605933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0" y="170809"/>
            <a:ext cx="9144000" cy="533400"/>
          </a:xfrm>
        </p:spPr>
        <p:txBody>
          <a:bodyPr>
            <a:noAutofit/>
          </a:bodyPr>
          <a:lstStyle/>
          <a:p>
            <a:r>
              <a:rPr lang="en-US" sz="3200" b="1" dirty="0" smtClean="0">
                <a:solidFill>
                  <a:srgbClr val="285C00"/>
                </a:solidFill>
                <a:effectLst>
                  <a:outerShdw blurRad="38100" dist="38100" dir="2700000" algn="tl">
                    <a:srgbClr val="000000">
                      <a:alpha val="43137"/>
                    </a:srgbClr>
                  </a:outerShdw>
                </a:effectLst>
                <a:latin typeface="Cambria" pitchFamily="18" charset="0"/>
              </a:rPr>
              <a:t>HEP Energy Frontier</a:t>
            </a:r>
          </a:p>
        </p:txBody>
      </p:sp>
      <p:sp>
        <p:nvSpPr>
          <p:cNvPr id="54275" name="TextBox 5"/>
          <p:cNvSpPr txBox="1">
            <a:spLocks noChangeArrowheads="1"/>
          </p:cNvSpPr>
          <p:nvPr/>
        </p:nvSpPr>
        <p:spPr bwMode="auto">
          <a:xfrm>
            <a:off x="579438" y="5741988"/>
            <a:ext cx="8045450" cy="368300"/>
          </a:xfrm>
          <a:prstGeom prst="rect">
            <a:avLst/>
          </a:prstGeom>
          <a:noFill/>
          <a:ln w="9525">
            <a:noFill/>
            <a:miter lim="800000"/>
            <a:headEnd/>
            <a:tailEnd/>
          </a:ln>
        </p:spPr>
        <p:txBody>
          <a:bodyPr>
            <a:spAutoFit/>
          </a:bodyPr>
          <a:lstStyle/>
          <a:p>
            <a:pPr eaLnBrk="0" hangingPunct="0"/>
            <a:r>
              <a:rPr lang="en-US">
                <a:solidFill>
                  <a:prstClr val="black"/>
                </a:solidFill>
              </a:rPr>
              <a:t> </a:t>
            </a:r>
          </a:p>
        </p:txBody>
      </p:sp>
      <p:graphicFrame>
        <p:nvGraphicFramePr>
          <p:cNvPr id="10" name="Table Placeholder 9"/>
          <p:cNvGraphicFramePr>
            <a:graphicFrameLocks noGrp="1"/>
          </p:cNvGraphicFramePr>
          <p:nvPr>
            <p:ph type="tbl" idx="1"/>
            <p:extLst>
              <p:ext uri="{D42A27DB-BD31-4B8C-83A1-F6EECF244321}">
                <p14:modId xmlns:p14="http://schemas.microsoft.com/office/powerpoint/2010/main" val="2387007208"/>
              </p:ext>
            </p:extLst>
          </p:nvPr>
        </p:nvGraphicFramePr>
        <p:xfrm>
          <a:off x="275437" y="1252755"/>
          <a:ext cx="8491058" cy="3097705"/>
        </p:xfrm>
        <a:graphic>
          <a:graphicData uri="http://schemas.openxmlformats.org/drawingml/2006/table">
            <a:tbl>
              <a:tblPr>
                <a:tableStyleId>{69C7853C-536D-4A76-A0AE-DD22124D55A5}</a:tableStyleId>
              </a:tblPr>
              <a:tblGrid>
                <a:gridCol w="2341928"/>
                <a:gridCol w="981512"/>
                <a:gridCol w="1149292"/>
                <a:gridCol w="1057012"/>
                <a:gridCol w="2961314"/>
              </a:tblGrid>
              <a:tr h="548640">
                <a:tc>
                  <a:txBody>
                    <a:bodyPr/>
                    <a:lstStyle/>
                    <a:p>
                      <a:pPr algn="l" fontAlgn="b"/>
                      <a:r>
                        <a:rPr lang="en-US" sz="1800" b="1" u="none" strike="noStrike" dirty="0" smtClean="0">
                          <a:latin typeface="Calibri" pitchFamily="34" charset="0"/>
                        </a:rPr>
                        <a:t>Funding (in $K)</a:t>
                      </a:r>
                      <a:endParaRPr lang="en-US" sz="1800" b="1" i="0" u="none" strike="noStrike" dirty="0">
                        <a:solidFill>
                          <a:srgbClr val="000000"/>
                        </a:solidFill>
                        <a:latin typeface="Calibri" pitchFamily="34" charset="0"/>
                      </a:endParaRPr>
                    </a:p>
                  </a:txBody>
                  <a:tcPr marL="9525" marR="9525" marT="9525" marB="0" anchor="b"/>
                </a:tc>
                <a:tc>
                  <a:txBody>
                    <a:bodyPr/>
                    <a:lstStyle/>
                    <a:p>
                      <a:pPr algn="ctr" fontAlgn="b"/>
                      <a:r>
                        <a:rPr lang="en-US" sz="1800" b="1" u="none" strike="noStrike" dirty="0">
                          <a:latin typeface="Calibri" pitchFamily="34" charset="0"/>
                          <a:cs typeface="Calibri" pitchFamily="34" charset="0"/>
                        </a:rPr>
                        <a:t>FY </a:t>
                      </a:r>
                      <a:r>
                        <a:rPr lang="en-US" sz="1800" b="1" u="none" strike="noStrike" dirty="0" smtClean="0">
                          <a:latin typeface="Calibri" pitchFamily="34" charset="0"/>
                          <a:cs typeface="Calibri" pitchFamily="34" charset="0"/>
                        </a:rPr>
                        <a:t>2012 Actual</a:t>
                      </a:r>
                      <a:endParaRPr lang="en-US" sz="1800" b="1" i="0" u="none" strike="noStrike" dirty="0">
                        <a:solidFill>
                          <a:srgbClr val="000000"/>
                        </a:solidFill>
                        <a:latin typeface="Calibri" pitchFamily="34" charset="0"/>
                        <a:cs typeface="Calibri" pitchFamily="34" charset="0"/>
                      </a:endParaRPr>
                    </a:p>
                  </a:txBody>
                  <a:tcPr marL="0" marR="0" marT="0" marB="0" anchor="b"/>
                </a:tc>
                <a:tc>
                  <a:txBody>
                    <a:bodyPr/>
                    <a:lstStyle/>
                    <a:p>
                      <a:pPr algn="ctr" fontAlgn="b"/>
                      <a:r>
                        <a:rPr lang="en-US" sz="1800" b="1" i="0" u="none" strike="noStrike" dirty="0" smtClean="0">
                          <a:solidFill>
                            <a:srgbClr val="000000"/>
                          </a:solidFill>
                          <a:latin typeface="Calibri" pitchFamily="34" charset="0"/>
                          <a:cs typeface="Calibri" pitchFamily="34" charset="0"/>
                        </a:rPr>
                        <a:t>FY 2013 </a:t>
                      </a:r>
                    </a:p>
                    <a:p>
                      <a:pPr algn="ctr" fontAlgn="b"/>
                      <a:r>
                        <a:rPr lang="en-US" sz="1800" b="1" i="0" u="none" strike="noStrike" dirty="0" smtClean="0">
                          <a:solidFill>
                            <a:srgbClr val="000000"/>
                          </a:solidFill>
                          <a:latin typeface="Calibri" pitchFamily="34" charset="0"/>
                          <a:cs typeface="Calibri" pitchFamily="34" charset="0"/>
                        </a:rPr>
                        <a:t>July Plan</a:t>
                      </a:r>
                      <a:endParaRPr lang="en-US" sz="1800" b="1" i="0" u="none" strike="noStrike" dirty="0">
                        <a:solidFill>
                          <a:srgbClr val="000000"/>
                        </a:solidFill>
                        <a:latin typeface="Calibri" pitchFamily="34" charset="0"/>
                        <a:cs typeface="Calibri" pitchFamily="34" charset="0"/>
                      </a:endParaRPr>
                    </a:p>
                  </a:txBody>
                  <a:tcPr marL="0" marR="0" marT="0" marB="0" anchor="b"/>
                </a:tc>
                <a:tc>
                  <a:txBody>
                    <a:bodyPr/>
                    <a:lstStyle/>
                    <a:p>
                      <a:pPr algn="ctr" fontAlgn="b"/>
                      <a:r>
                        <a:rPr lang="en-US" sz="1800" b="1" i="0" u="none" strike="noStrike" dirty="0" smtClean="0">
                          <a:solidFill>
                            <a:srgbClr val="000000"/>
                          </a:solidFill>
                          <a:latin typeface="Calibri" pitchFamily="34" charset="0"/>
                          <a:cs typeface="Calibri" pitchFamily="34" charset="0"/>
                        </a:rPr>
                        <a:t>FY</a:t>
                      </a:r>
                      <a:r>
                        <a:rPr lang="en-US" sz="1800" b="1" i="0" u="none" strike="noStrike" baseline="0" dirty="0" smtClean="0">
                          <a:solidFill>
                            <a:srgbClr val="000000"/>
                          </a:solidFill>
                          <a:latin typeface="Calibri" pitchFamily="34" charset="0"/>
                          <a:cs typeface="Calibri" pitchFamily="34" charset="0"/>
                        </a:rPr>
                        <a:t> 2014 Request</a:t>
                      </a:r>
                      <a:endParaRPr lang="en-US" sz="1800" b="1" i="0" u="none" strike="noStrike" dirty="0">
                        <a:solidFill>
                          <a:srgbClr val="000000"/>
                        </a:solidFill>
                        <a:latin typeface="Calibri" pitchFamily="34" charset="0"/>
                        <a:cs typeface="Calibri" pitchFamily="34" charset="0"/>
                      </a:endParaRPr>
                    </a:p>
                  </a:txBody>
                  <a:tcPr marL="0" marR="0" marT="0" marB="0" anchor="b"/>
                </a:tc>
                <a:tc>
                  <a:txBody>
                    <a:bodyPr/>
                    <a:lstStyle/>
                    <a:p>
                      <a:pPr algn="ctr" fontAlgn="b"/>
                      <a:r>
                        <a:rPr lang="en-US" sz="1800" b="1" i="0" u="none" strike="noStrike" dirty="0" smtClean="0">
                          <a:solidFill>
                            <a:srgbClr val="000000"/>
                          </a:solidFill>
                          <a:latin typeface="Calibri" pitchFamily="34" charset="0"/>
                        </a:rPr>
                        <a:t>Comment</a:t>
                      </a:r>
                    </a:p>
                  </a:txBody>
                  <a:tcPr marL="9525" marR="9525" marT="9525" marB="0" anchor="b"/>
                </a:tc>
              </a:tr>
              <a:tr h="285151">
                <a:tc>
                  <a:txBody>
                    <a:bodyPr/>
                    <a:lstStyle/>
                    <a:p>
                      <a:pPr marL="0" algn="l" fontAlgn="b"/>
                      <a:r>
                        <a:rPr lang="en-US" sz="1600" b="1" i="0" u="none" strike="noStrike" dirty="0" smtClean="0">
                          <a:solidFill>
                            <a:srgbClr val="000000"/>
                          </a:solidFill>
                          <a:latin typeface="Calibri" pitchFamily="34" charset="0"/>
                        </a:rPr>
                        <a:t>Research</a:t>
                      </a:r>
                    </a:p>
                  </a:txBody>
                  <a:tcPr marL="257175" marR="9525" marT="9525" marB="0" anchor="b"/>
                </a:tc>
                <a:tc>
                  <a:txBody>
                    <a:bodyPr/>
                    <a:lstStyle/>
                    <a:p>
                      <a:pPr marL="0" algn="r" defTabSz="914400" rtl="0" eaLnBrk="1" fontAlgn="b" latinLnBrk="0" hangingPunct="1"/>
                      <a:r>
                        <a:rPr lang="en-US" sz="1600" b="1" i="0" u="none" strike="noStrike" kern="1200" dirty="0" smtClean="0">
                          <a:solidFill>
                            <a:srgbClr val="000000"/>
                          </a:solidFill>
                          <a:latin typeface="Calibri" pitchFamily="34" charset="0"/>
                          <a:ea typeface="+mn-ea"/>
                          <a:cs typeface="+mn-cs"/>
                        </a:rPr>
                        <a:t>91,757</a:t>
                      </a:r>
                      <a:endParaRPr lang="en-US" sz="16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600" b="1" i="0" u="none" strike="noStrike" kern="1200" dirty="0" smtClean="0">
                          <a:solidFill>
                            <a:srgbClr val="000000"/>
                          </a:solidFill>
                          <a:latin typeface="Calibri" pitchFamily="34" charset="0"/>
                          <a:ea typeface="+mn-ea"/>
                          <a:cs typeface="+mn-cs"/>
                        </a:rPr>
                        <a:t>86,172</a:t>
                      </a:r>
                      <a:endParaRPr lang="en-US" sz="16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600" b="1" i="0" u="none" strike="noStrike" kern="1200" dirty="0" smtClean="0">
                          <a:solidFill>
                            <a:srgbClr val="000000"/>
                          </a:solidFill>
                          <a:latin typeface="Calibri" pitchFamily="34" charset="0"/>
                          <a:ea typeface="+mn-ea"/>
                          <a:cs typeface="+mn-cs"/>
                        </a:rPr>
                        <a:t>96,129</a:t>
                      </a:r>
                      <a:r>
                        <a:rPr lang="en-US" sz="200" b="1" i="0" u="none" strike="noStrike" kern="1200" dirty="0" smtClean="0">
                          <a:solidFill>
                            <a:srgbClr val="000000"/>
                          </a:solidFill>
                          <a:latin typeface="Calibri" pitchFamily="34" charset="0"/>
                          <a:ea typeface="+mn-ea"/>
                          <a:cs typeface="+mn-cs"/>
                        </a:rPr>
                        <a:t> </a:t>
                      </a:r>
                      <a:r>
                        <a:rPr lang="en-US" sz="1600" b="1" baseline="30000" dirty="0" smtClean="0">
                          <a:solidFill>
                            <a:prstClr val="black"/>
                          </a:solidFill>
                          <a:latin typeface="Calibri" pitchFamily="34" charset="0"/>
                          <a:cs typeface="Calibri" pitchFamily="34" charset="0"/>
                        </a:rPr>
                        <a:t>(a)</a:t>
                      </a:r>
                      <a:endParaRPr lang="en-US" sz="16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600" b="0" i="0" u="none" strike="noStrike" kern="1200" dirty="0" smtClean="0">
                          <a:solidFill>
                            <a:srgbClr val="000000"/>
                          </a:solidFill>
                          <a:latin typeface="Calibri" pitchFamily="34" charset="0"/>
                          <a:ea typeface="+mn-ea"/>
                          <a:cs typeface="+mn-cs"/>
                        </a:rPr>
                        <a:t>Tevatron</a:t>
                      </a:r>
                      <a:r>
                        <a:rPr lang="en-US" sz="1600" b="0" i="0" u="none" strike="noStrike" kern="1200" baseline="0" dirty="0" smtClean="0">
                          <a:solidFill>
                            <a:srgbClr val="000000"/>
                          </a:solidFill>
                          <a:latin typeface="Calibri" pitchFamily="34" charset="0"/>
                          <a:ea typeface="+mn-ea"/>
                          <a:cs typeface="+mn-cs"/>
                        </a:rPr>
                        <a:t> ramp-down offset by </a:t>
                      </a:r>
                    </a:p>
                    <a:p>
                      <a:pPr marL="0" algn="r" defTabSz="914400" rtl="0" eaLnBrk="1" fontAlgn="b" latinLnBrk="0" hangingPunct="1"/>
                      <a:r>
                        <a:rPr lang="en-US" sz="1600" b="0" i="0" u="none" strike="noStrike" kern="1200" baseline="0" dirty="0" smtClean="0">
                          <a:solidFill>
                            <a:srgbClr val="000000"/>
                          </a:solidFill>
                          <a:latin typeface="Calibri" pitchFamily="34" charset="0"/>
                          <a:ea typeface="+mn-ea"/>
                          <a:cs typeface="+mn-cs"/>
                        </a:rPr>
                        <a:t>R&amp;D for LHC detector upgrades</a:t>
                      </a:r>
                      <a:endParaRPr lang="en-US" sz="1600" b="0" i="0" u="none" strike="noStrike" kern="1200" dirty="0">
                        <a:solidFill>
                          <a:srgbClr val="000000"/>
                        </a:solidFill>
                        <a:latin typeface="Calibri" pitchFamily="34" charset="0"/>
                        <a:ea typeface="+mn-ea"/>
                        <a:cs typeface="+mn-cs"/>
                      </a:endParaRPr>
                    </a:p>
                  </a:txBody>
                  <a:tcPr marL="0" marR="0" marT="0" marB="0" anchor="b"/>
                </a:tc>
              </a:tr>
              <a:tr h="45720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600" b="1" i="0" u="none" strike="noStrike" dirty="0" smtClean="0">
                          <a:solidFill>
                            <a:schemeClr val="dk1"/>
                          </a:solidFill>
                          <a:latin typeface="Calibri" pitchFamily="34" charset="0"/>
                        </a:rPr>
                        <a:t>Facilities</a:t>
                      </a:r>
                      <a:endParaRPr lang="en-US" sz="1600" b="1" i="0" u="none" strike="noStrike" dirty="0" smtClean="0">
                        <a:solidFill>
                          <a:srgbClr val="000000"/>
                        </a:solidFill>
                        <a:latin typeface="Calibri" pitchFamily="34" charset="0"/>
                      </a:endParaRPr>
                    </a:p>
                  </a:txBody>
                  <a:tcPr marL="257175" marR="9525" marT="9525" marB="0" anchor="b"/>
                </a:tc>
                <a:tc>
                  <a:txBody>
                    <a:bodyPr/>
                    <a:lstStyle/>
                    <a:p>
                      <a:pPr marL="0" algn="r" defTabSz="914400" rtl="0" eaLnBrk="1" fontAlgn="b" latinLnBrk="0" hangingPunct="1"/>
                      <a:r>
                        <a:rPr lang="en-US" sz="1600" b="1" i="0" u="none" strike="noStrike" kern="1200" dirty="0" smtClean="0">
                          <a:solidFill>
                            <a:srgbClr val="000000"/>
                          </a:solidFill>
                          <a:latin typeface="Calibri" pitchFamily="34" charset="0"/>
                          <a:ea typeface="+mn-ea"/>
                          <a:cs typeface="+mn-cs"/>
                        </a:rPr>
                        <a:t>68,240</a:t>
                      </a:r>
                      <a:endParaRPr lang="en-US" sz="16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600" b="1" i="0" u="none" strike="noStrike" kern="1200" dirty="0" smtClean="0">
                          <a:solidFill>
                            <a:srgbClr val="000000"/>
                          </a:solidFill>
                          <a:latin typeface="Calibri" pitchFamily="34" charset="0"/>
                          <a:ea typeface="+mn-ea"/>
                          <a:cs typeface="+mn-cs"/>
                        </a:rPr>
                        <a:t>61,992</a:t>
                      </a:r>
                      <a:endParaRPr lang="en-US" sz="16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600" b="1" i="0" u="none" strike="noStrike" kern="1200" dirty="0" smtClean="0">
                          <a:solidFill>
                            <a:srgbClr val="000000"/>
                          </a:solidFill>
                          <a:latin typeface="Calibri" pitchFamily="34" charset="0"/>
                          <a:ea typeface="+mn-ea"/>
                          <a:cs typeface="+mn-cs"/>
                        </a:rPr>
                        <a:t>58,558</a:t>
                      </a:r>
                      <a:endParaRPr lang="en-US" sz="1600" b="1" i="0" u="none" strike="noStrike" kern="1200" dirty="0">
                        <a:solidFill>
                          <a:srgbClr val="000000"/>
                        </a:solidFill>
                        <a:latin typeface="Calibri" pitchFamily="34" charset="0"/>
                        <a:ea typeface="+mn-ea"/>
                        <a:cs typeface="+mn-cs"/>
                      </a:endParaRPr>
                    </a:p>
                  </a:txBody>
                  <a:tcPr marL="0" marR="0" marT="0" marB="0" anchor="b"/>
                </a:tc>
                <a:tc>
                  <a:txBody>
                    <a:bodyPr/>
                    <a:lstStyle/>
                    <a:p>
                      <a:pPr algn="ctr" fontAlgn="b"/>
                      <a:endParaRPr lang="en-US" sz="1600" b="0" i="0" u="none" strike="noStrike" kern="1200" baseline="0" dirty="0">
                        <a:solidFill>
                          <a:srgbClr val="000000"/>
                        </a:solidFill>
                        <a:latin typeface="Calibri" pitchFamily="34" charset="0"/>
                        <a:ea typeface="+mn-ea"/>
                        <a:cs typeface="+mn-cs"/>
                      </a:endParaRPr>
                    </a:p>
                  </a:txBody>
                  <a:tcPr marL="9525" marR="9525" marT="9525" marB="0" anchor="b"/>
                </a:tc>
              </a:tr>
              <a:tr h="548640">
                <a:tc>
                  <a:txBody>
                    <a:bodyPr/>
                    <a:lstStyle/>
                    <a:p>
                      <a:pPr marL="274320" lvl="1" algn="l" fontAlgn="b"/>
                      <a:r>
                        <a:rPr lang="en-US" sz="1600" b="0" i="1" u="none" strike="noStrike" dirty="0" smtClean="0">
                          <a:solidFill>
                            <a:srgbClr val="000000"/>
                          </a:solidFill>
                          <a:latin typeface="Calibri" pitchFamily="34" charset="0"/>
                        </a:rPr>
                        <a:t>LHC</a:t>
                      </a:r>
                      <a:r>
                        <a:rPr lang="en-US" sz="1600" b="0" i="1" u="none" strike="noStrike" baseline="0" dirty="0" smtClean="0">
                          <a:solidFill>
                            <a:srgbClr val="000000"/>
                          </a:solidFill>
                          <a:latin typeface="Calibri" pitchFamily="34" charset="0"/>
                        </a:rPr>
                        <a:t> Detector Ops</a:t>
                      </a:r>
                      <a:endParaRPr lang="en-US" sz="1600" b="0" i="1" u="none" strike="noStrike" dirty="0" smtClean="0">
                        <a:solidFill>
                          <a:srgbClr val="000000"/>
                        </a:solidFill>
                        <a:latin typeface="Calibri" pitchFamily="34" charset="0"/>
                      </a:endParaRPr>
                    </a:p>
                  </a:txBody>
                  <a:tcPr marL="257175" marR="9525" marT="9525" marB="0" anchor="b"/>
                </a:tc>
                <a:tc>
                  <a:txBody>
                    <a:bodyPr/>
                    <a:lstStyle/>
                    <a:p>
                      <a:pPr marL="0" algn="r" defTabSz="914400" rtl="0" eaLnBrk="1" fontAlgn="b" latinLnBrk="0" hangingPunct="1"/>
                      <a:r>
                        <a:rPr lang="en-US" sz="1600" b="0" i="0" u="none" strike="noStrike" kern="1200" dirty="0" smtClean="0">
                          <a:solidFill>
                            <a:srgbClr val="000000"/>
                          </a:solidFill>
                          <a:latin typeface="Calibri" pitchFamily="34" charset="0"/>
                          <a:ea typeface="+mn-ea"/>
                          <a:cs typeface="+mn-cs"/>
                        </a:rPr>
                        <a:t>64,846</a:t>
                      </a:r>
                      <a:r>
                        <a:rPr lang="en-US" sz="200" b="0" i="0" u="none" strike="noStrike" kern="1200" dirty="0" smtClean="0">
                          <a:solidFill>
                            <a:srgbClr val="000000"/>
                          </a:solidFill>
                          <a:latin typeface="Calibri" pitchFamily="34" charset="0"/>
                          <a:ea typeface="+mn-ea"/>
                          <a:cs typeface="+mn-cs"/>
                        </a:rPr>
                        <a:t> </a:t>
                      </a:r>
                      <a:r>
                        <a:rPr lang="en-US" sz="1600" baseline="30000" dirty="0" smtClean="0">
                          <a:solidFill>
                            <a:prstClr val="black"/>
                          </a:solidFill>
                          <a:latin typeface="Calibri" pitchFamily="34" charset="0"/>
                          <a:cs typeface="Calibri" pitchFamily="34" charset="0"/>
                        </a:rPr>
                        <a:t>(b)</a:t>
                      </a:r>
                      <a:r>
                        <a:rPr lang="en-US" sz="1600" b="0" i="0" u="none" strike="noStrike" kern="1200" dirty="0" smtClean="0">
                          <a:solidFill>
                            <a:srgbClr val="000000"/>
                          </a:solidFill>
                          <a:latin typeface="Calibri" pitchFamily="34" charset="0"/>
                          <a:ea typeface="+mn-ea"/>
                          <a:cs typeface="+mn-cs"/>
                        </a:rPr>
                        <a:t>           </a:t>
                      </a:r>
                      <a:endParaRPr lang="en-US" sz="16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600" b="0" i="0" u="none" strike="noStrike" kern="1200" dirty="0" smtClean="0">
                          <a:solidFill>
                            <a:srgbClr val="000000"/>
                          </a:solidFill>
                          <a:latin typeface="Calibri" pitchFamily="34" charset="0"/>
                          <a:ea typeface="+mn-ea"/>
                          <a:cs typeface="+mn-cs"/>
                        </a:rPr>
                        <a:t>56,912</a:t>
                      </a:r>
                      <a:endParaRPr lang="en-US" sz="16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600" b="0" i="0" u="none" strike="noStrike" kern="1200" dirty="0" smtClean="0">
                          <a:solidFill>
                            <a:srgbClr val="000000"/>
                          </a:solidFill>
                          <a:latin typeface="Calibri" pitchFamily="34" charset="0"/>
                          <a:ea typeface="+mn-ea"/>
                          <a:cs typeface="+mn-cs"/>
                        </a:rPr>
                        <a:t>56,774</a:t>
                      </a:r>
                      <a:endParaRPr lang="en-US" sz="1600" b="0" i="0" u="none" strike="noStrike" kern="1200" dirty="0">
                        <a:solidFill>
                          <a:srgbClr val="000000"/>
                        </a:solidFill>
                        <a:latin typeface="Calibri" pitchFamily="34" charset="0"/>
                        <a:ea typeface="+mn-ea"/>
                        <a:cs typeface="+mn-cs"/>
                      </a:endParaRPr>
                    </a:p>
                  </a:txBody>
                  <a:tcPr marL="0" marR="0" marT="0" marB="0" anchor="b"/>
                </a:tc>
                <a:tc>
                  <a:txBody>
                    <a:bodyPr/>
                    <a:lstStyle/>
                    <a:p>
                      <a:pPr algn="r" fontAlgn="b"/>
                      <a:r>
                        <a:rPr lang="en-US" sz="1600" b="0" i="0" u="none" strike="noStrike" dirty="0" smtClean="0">
                          <a:solidFill>
                            <a:srgbClr val="000000"/>
                          </a:solidFill>
                          <a:latin typeface="Calibri" pitchFamily="34" charset="0"/>
                        </a:rPr>
                        <a:t>LHC</a:t>
                      </a:r>
                      <a:r>
                        <a:rPr lang="en-US" sz="1600" b="0" i="0" u="none" strike="noStrike" baseline="0" dirty="0" smtClean="0">
                          <a:solidFill>
                            <a:srgbClr val="000000"/>
                          </a:solidFill>
                          <a:latin typeface="Calibri" pitchFamily="34" charset="0"/>
                        </a:rPr>
                        <a:t> down for maintenance</a:t>
                      </a:r>
                      <a:endParaRPr lang="en-US" sz="1600" b="0" i="0" u="none" strike="noStrike" dirty="0">
                        <a:solidFill>
                          <a:srgbClr val="000000"/>
                        </a:solidFill>
                        <a:latin typeface="Calibri" pitchFamily="34" charset="0"/>
                      </a:endParaRPr>
                    </a:p>
                  </a:txBody>
                  <a:tcPr marL="9525" marR="9525" marT="9525" marB="0" anchor="b"/>
                </a:tc>
              </a:tr>
              <a:tr h="354221">
                <a:tc>
                  <a:txBody>
                    <a:bodyPr/>
                    <a:lstStyle/>
                    <a:p>
                      <a:pPr marL="274320" lvl="1" algn="l" fontAlgn="b"/>
                      <a:r>
                        <a:rPr lang="en-US" sz="1600" b="0" i="1" u="none" strike="noStrike" dirty="0" smtClean="0">
                          <a:solidFill>
                            <a:srgbClr val="000000"/>
                          </a:solidFill>
                          <a:latin typeface="Calibri" pitchFamily="34" charset="0"/>
                        </a:rPr>
                        <a:t>LHC Upgrade Project</a:t>
                      </a:r>
                    </a:p>
                  </a:txBody>
                  <a:tcPr marL="257175" marR="9525" marT="9525" marB="0" anchor="b"/>
                </a:tc>
                <a:tc>
                  <a:txBody>
                    <a:bodyPr/>
                    <a:lstStyle/>
                    <a:p>
                      <a:pPr marL="0" algn="r" defTabSz="914400" rtl="0" eaLnBrk="1" fontAlgn="b" latinLnBrk="0" hangingPunct="1"/>
                      <a:r>
                        <a:rPr lang="en-US" sz="1600" b="0" i="0" u="none" strike="noStrike" kern="1200" dirty="0" smtClean="0">
                          <a:solidFill>
                            <a:srgbClr val="000000"/>
                          </a:solidFill>
                          <a:latin typeface="Calibri" pitchFamily="34" charset="0"/>
                          <a:ea typeface="+mn-ea"/>
                          <a:cs typeface="+mn-cs"/>
                        </a:rPr>
                        <a:t>0</a:t>
                      </a:r>
                      <a:endParaRPr lang="en-US" sz="16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600" b="0" i="0" u="none" strike="noStrike" kern="1200" dirty="0" smtClean="0">
                          <a:solidFill>
                            <a:srgbClr val="000000"/>
                          </a:solidFill>
                          <a:latin typeface="Calibri" pitchFamily="34" charset="0"/>
                          <a:ea typeface="+mn-ea"/>
                          <a:cs typeface="+mn-cs"/>
                        </a:rPr>
                        <a:t>3,000</a:t>
                      </a:r>
                      <a:endParaRPr lang="en-US" sz="16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600" b="0" i="0" u="none" strike="noStrike" kern="1200" dirty="0" smtClean="0">
                          <a:solidFill>
                            <a:srgbClr val="000000"/>
                          </a:solidFill>
                          <a:latin typeface="Calibri" pitchFamily="34" charset="0"/>
                          <a:ea typeface="+mn-ea"/>
                          <a:cs typeface="+mn-cs"/>
                        </a:rPr>
                        <a:t>0</a:t>
                      </a:r>
                      <a:endParaRPr lang="en-US" sz="16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600" b="0" i="0" u="none" strike="noStrike" kern="1200" dirty="0" smtClean="0">
                          <a:solidFill>
                            <a:srgbClr val="000000"/>
                          </a:solidFill>
                          <a:latin typeface="Calibri" pitchFamily="34" charset="0"/>
                          <a:ea typeface="+mn-ea"/>
                          <a:cs typeface="+mn-cs"/>
                        </a:rPr>
                        <a:t>LHC detector upgrades (OPC)</a:t>
                      </a:r>
                      <a:endParaRPr lang="en-US" sz="1600" b="0" i="0" u="none" strike="noStrike" kern="1200" dirty="0">
                        <a:solidFill>
                          <a:srgbClr val="000000"/>
                        </a:solidFill>
                        <a:latin typeface="Calibri" pitchFamily="34" charset="0"/>
                        <a:ea typeface="+mn-ea"/>
                        <a:cs typeface="+mn-cs"/>
                      </a:endParaRPr>
                    </a:p>
                  </a:txBody>
                  <a:tcPr marL="9525" marR="9525" marT="9525" marB="0" anchor="b"/>
                </a:tc>
              </a:tr>
              <a:tr h="354221">
                <a:tc>
                  <a:txBody>
                    <a:bodyPr/>
                    <a:lstStyle/>
                    <a:p>
                      <a:pPr marL="274320" lvl="1" algn="l" fontAlgn="b"/>
                      <a:r>
                        <a:rPr lang="en-US" sz="1600" b="0" i="1" u="none" strike="noStrike" dirty="0" smtClean="0">
                          <a:solidFill>
                            <a:srgbClr val="000000"/>
                          </a:solidFill>
                          <a:latin typeface="Calibri" pitchFamily="34" charset="0"/>
                        </a:rPr>
                        <a:t>Other</a:t>
                      </a:r>
                    </a:p>
                  </a:txBody>
                  <a:tcPr marL="257175" marR="9525" marT="9525" marB="0" anchor="b"/>
                </a:tc>
                <a:tc>
                  <a:txBody>
                    <a:bodyPr/>
                    <a:lstStyle/>
                    <a:p>
                      <a:pPr marL="0" algn="r" defTabSz="914400" rtl="0" eaLnBrk="1" fontAlgn="b" latinLnBrk="0" hangingPunct="1"/>
                      <a:r>
                        <a:rPr lang="en-US" sz="1600" b="0" i="0" u="none" strike="noStrike" kern="1200" dirty="0" smtClean="0">
                          <a:solidFill>
                            <a:srgbClr val="000000"/>
                          </a:solidFill>
                          <a:latin typeface="Calibri" pitchFamily="34" charset="0"/>
                          <a:ea typeface="+mn-ea"/>
                          <a:cs typeface="+mn-cs"/>
                        </a:rPr>
                        <a:t>3,394</a:t>
                      </a:r>
                      <a:endParaRPr lang="en-US" sz="16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600" b="0" i="0" u="none" strike="noStrike" kern="1200" dirty="0" smtClean="0">
                          <a:solidFill>
                            <a:srgbClr val="000000"/>
                          </a:solidFill>
                          <a:latin typeface="Calibri" pitchFamily="34" charset="0"/>
                          <a:ea typeface="+mn-ea"/>
                          <a:cs typeface="+mn-cs"/>
                        </a:rPr>
                        <a:t>2,080</a:t>
                      </a:r>
                      <a:endParaRPr lang="en-US" sz="16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600" b="0" i="0" u="none" strike="noStrike" kern="1200" dirty="0" smtClean="0">
                          <a:solidFill>
                            <a:srgbClr val="000000"/>
                          </a:solidFill>
                          <a:latin typeface="Calibri" pitchFamily="34" charset="0"/>
                          <a:ea typeface="+mn-ea"/>
                          <a:cs typeface="+mn-cs"/>
                        </a:rPr>
                        <a:t>1,784</a:t>
                      </a:r>
                      <a:endParaRPr lang="en-US" sz="16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600" b="0" i="0" u="none" strike="noStrike" kern="1200" dirty="0" smtClean="0">
                          <a:solidFill>
                            <a:srgbClr val="000000"/>
                          </a:solidFill>
                          <a:latin typeface="Calibri" pitchFamily="34" charset="0"/>
                          <a:ea typeface="+mn-ea"/>
                          <a:cs typeface="+mn-cs"/>
                        </a:rPr>
                        <a:t>IPAs, </a:t>
                      </a:r>
                      <a:r>
                        <a:rPr lang="en-US" sz="1600" b="0" i="0" u="none" strike="noStrike" kern="1200" dirty="0" err="1" smtClean="0">
                          <a:solidFill>
                            <a:srgbClr val="000000"/>
                          </a:solidFill>
                          <a:latin typeface="Calibri" pitchFamily="34" charset="0"/>
                          <a:ea typeface="+mn-ea"/>
                          <a:cs typeface="+mn-cs"/>
                        </a:rPr>
                        <a:t>Detailees</a:t>
                      </a:r>
                      <a:r>
                        <a:rPr lang="en-US" sz="1600" b="0" i="0" u="none" strike="noStrike" kern="1200" dirty="0" smtClean="0">
                          <a:solidFill>
                            <a:srgbClr val="000000"/>
                          </a:solidFill>
                          <a:latin typeface="Calibri" pitchFamily="34" charset="0"/>
                          <a:ea typeface="+mn-ea"/>
                          <a:cs typeface="+mn-cs"/>
                        </a:rPr>
                        <a:t>,  Reviews</a:t>
                      </a:r>
                      <a:endParaRPr lang="en-US" sz="1600" b="0" i="0" u="none" strike="noStrike" kern="1200" dirty="0">
                        <a:solidFill>
                          <a:srgbClr val="000000"/>
                        </a:solidFill>
                        <a:latin typeface="Calibri" pitchFamily="34" charset="0"/>
                        <a:ea typeface="+mn-ea"/>
                        <a:cs typeface="+mn-cs"/>
                      </a:endParaRPr>
                    </a:p>
                  </a:txBody>
                  <a:tcPr marL="9525" marR="9525" marT="9525" marB="0" anchor="b"/>
                </a:tc>
              </a:tr>
              <a:tr h="347103">
                <a:tc>
                  <a:txBody>
                    <a:bodyPr/>
                    <a:lstStyle/>
                    <a:p>
                      <a:pPr algn="l" fontAlgn="b"/>
                      <a:r>
                        <a:rPr lang="en-US" sz="1600" b="1" u="none" strike="noStrike" dirty="0" smtClean="0">
                          <a:latin typeface="Calibri" pitchFamily="34" charset="0"/>
                        </a:rPr>
                        <a:t>TOTAL</a:t>
                      </a:r>
                      <a:r>
                        <a:rPr lang="en-US" sz="1600" b="1" u="none" strike="noStrike" baseline="0" dirty="0" smtClean="0">
                          <a:latin typeface="Calibri" pitchFamily="34" charset="0"/>
                        </a:rPr>
                        <a:t>, </a:t>
                      </a:r>
                      <a:r>
                        <a:rPr lang="en-US" sz="1600" b="1" u="none" strike="noStrike" dirty="0" smtClean="0">
                          <a:latin typeface="Calibri" pitchFamily="34" charset="0"/>
                        </a:rPr>
                        <a:t>Energy</a:t>
                      </a:r>
                      <a:r>
                        <a:rPr lang="en-US" sz="1600" b="1" u="none" strike="noStrike" baseline="0" dirty="0" smtClean="0">
                          <a:latin typeface="Calibri" pitchFamily="34" charset="0"/>
                        </a:rPr>
                        <a:t> Frontier:</a:t>
                      </a:r>
                      <a:endParaRPr lang="en-US" sz="1600" b="1" i="0" u="none" strike="noStrike" dirty="0">
                        <a:solidFill>
                          <a:srgbClr val="000000"/>
                        </a:solidFill>
                        <a:latin typeface="Calibri" pitchFamily="34" charset="0"/>
                      </a:endParaRPr>
                    </a:p>
                  </a:txBody>
                  <a:tcPr marL="9525" marR="9525" marT="9525" marB="0" anchor="b"/>
                </a:tc>
                <a:tc>
                  <a:txBody>
                    <a:bodyPr/>
                    <a:lstStyle/>
                    <a:p>
                      <a:pPr marL="0" algn="r" defTabSz="914400" rtl="0" eaLnBrk="1" fontAlgn="b" latinLnBrk="0" hangingPunct="1"/>
                      <a:r>
                        <a:rPr lang="en-US" sz="1600" b="1" i="0" u="none" strike="noStrike" kern="1200" dirty="0" smtClean="0">
                          <a:solidFill>
                            <a:srgbClr val="000000"/>
                          </a:solidFill>
                          <a:latin typeface="Calibri" pitchFamily="34" charset="0"/>
                          <a:ea typeface="+mn-ea"/>
                          <a:cs typeface="+mn-cs"/>
                        </a:rPr>
                        <a:t>159,997</a:t>
                      </a:r>
                      <a:endParaRPr lang="en-US" sz="16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600" b="1" i="0" u="none" strike="noStrike" kern="1200" dirty="0" smtClean="0">
                          <a:solidFill>
                            <a:srgbClr val="000000"/>
                          </a:solidFill>
                          <a:latin typeface="Calibri" pitchFamily="34" charset="0"/>
                          <a:ea typeface="+mn-ea"/>
                          <a:cs typeface="+mn-cs"/>
                        </a:rPr>
                        <a:t>148,164</a:t>
                      </a:r>
                      <a:endParaRPr lang="en-US" sz="16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600" b="1" i="0" u="none" strike="noStrike" kern="1200" dirty="0" smtClean="0">
                          <a:solidFill>
                            <a:srgbClr val="000000"/>
                          </a:solidFill>
                          <a:latin typeface="Calibri" pitchFamily="34" charset="0"/>
                          <a:ea typeface="+mn-ea"/>
                          <a:cs typeface="+mn-cs"/>
                        </a:rPr>
                        <a:t>154,687</a:t>
                      </a:r>
                      <a:endParaRPr lang="en-US" sz="1600" b="1" i="0" u="none" strike="noStrike" kern="1200" dirty="0">
                        <a:solidFill>
                          <a:srgbClr val="000000"/>
                        </a:solidFill>
                        <a:latin typeface="Calibri" pitchFamily="34" charset="0"/>
                        <a:ea typeface="+mn-ea"/>
                        <a:cs typeface="+mn-cs"/>
                      </a:endParaRPr>
                    </a:p>
                  </a:txBody>
                  <a:tcPr marL="0" marR="0" marT="0" marB="0" anchor="b"/>
                </a:tc>
                <a:tc>
                  <a:txBody>
                    <a:bodyPr/>
                    <a:lstStyle/>
                    <a:p>
                      <a:pPr algn="r" fontAlgn="b"/>
                      <a:endParaRPr lang="en-US" sz="1600" b="1" i="0" u="none" strike="noStrike" dirty="0">
                        <a:solidFill>
                          <a:srgbClr val="000000"/>
                        </a:solidFill>
                        <a:latin typeface="Calibri" pitchFamily="34" charset="0"/>
                      </a:endParaRPr>
                    </a:p>
                  </a:txBody>
                  <a:tcPr marL="9525" marR="9525" marT="9525" marB="0" anchor="b"/>
                </a:tc>
              </a:tr>
            </a:tbl>
          </a:graphicData>
        </a:graphic>
      </p:graphicFrame>
      <p:sp>
        <p:nvSpPr>
          <p:cNvPr id="2" name="TextBox 1"/>
          <p:cNvSpPr txBox="1"/>
          <p:nvPr/>
        </p:nvSpPr>
        <p:spPr>
          <a:xfrm>
            <a:off x="461395" y="4909218"/>
            <a:ext cx="8103765" cy="1754326"/>
          </a:xfrm>
          <a:prstGeom prst="rect">
            <a:avLst/>
          </a:prstGeom>
          <a:noFill/>
        </p:spPr>
        <p:txBody>
          <a:bodyPr wrap="square" rtlCol="0">
            <a:spAutoFit/>
          </a:bodyPr>
          <a:lstStyle/>
          <a:p>
            <a:r>
              <a:rPr lang="en-US" b="1" baseline="30000" dirty="0" smtClean="0">
                <a:latin typeface="Calibri" pitchFamily="34" charset="0"/>
                <a:cs typeface="Calibri" pitchFamily="34" charset="0"/>
              </a:rPr>
              <a:t>(a) </a:t>
            </a:r>
            <a:r>
              <a:rPr lang="en-US" b="1" dirty="0" smtClean="0">
                <a:latin typeface="Calibri" pitchFamily="34" charset="0"/>
                <a:cs typeface="Calibri" pitchFamily="34" charset="0"/>
              </a:rPr>
              <a:t>Includes </a:t>
            </a:r>
            <a:r>
              <a:rPr lang="en-US" b="1" baseline="30000" dirty="0" smtClean="0">
                <a:latin typeface="Calibri" pitchFamily="34" charset="0"/>
                <a:cs typeface="Calibri" pitchFamily="34" charset="0"/>
              </a:rPr>
              <a:t>$</a:t>
            </a:r>
            <a:r>
              <a:rPr lang="en-US" b="1" dirty="0" smtClean="0">
                <a:latin typeface="Calibri" pitchFamily="34" charset="0"/>
                <a:cs typeface="Calibri" pitchFamily="34" charset="0"/>
              </a:rPr>
              <a:t>12M (= </a:t>
            </a:r>
            <a:r>
              <a:rPr lang="en-US" b="1" baseline="30000" dirty="0" smtClean="0">
                <a:latin typeface="Calibri" pitchFamily="34" charset="0"/>
                <a:cs typeface="Calibri" pitchFamily="34" charset="0"/>
              </a:rPr>
              <a:t>$</a:t>
            </a:r>
            <a:r>
              <a:rPr lang="en-US" b="1" dirty="0" smtClean="0">
                <a:latin typeface="Calibri" pitchFamily="34" charset="0"/>
                <a:cs typeface="Calibri" pitchFamily="34" charset="0"/>
              </a:rPr>
              <a:t>6M CMS + </a:t>
            </a:r>
            <a:r>
              <a:rPr lang="en-US" b="1" baseline="30000" dirty="0" smtClean="0">
                <a:latin typeface="Calibri" pitchFamily="34" charset="0"/>
                <a:cs typeface="Calibri" pitchFamily="34" charset="0"/>
              </a:rPr>
              <a:t>$</a:t>
            </a:r>
            <a:r>
              <a:rPr lang="en-US" b="1" dirty="0" smtClean="0">
                <a:latin typeface="Calibri" pitchFamily="34" charset="0"/>
                <a:cs typeface="Calibri" pitchFamily="34" charset="0"/>
              </a:rPr>
              <a:t>6M ATLAS) Phase-1 detector upgrades [R&amp;D</a:t>
            </a:r>
            <a:r>
              <a:rPr lang="en-US" b="1" dirty="0">
                <a:latin typeface="Calibri" pitchFamily="34" charset="0"/>
                <a:cs typeface="Calibri" pitchFamily="34" charset="0"/>
              </a:rPr>
              <a:t>]</a:t>
            </a:r>
            <a:r>
              <a:rPr lang="en-US" b="1" dirty="0" smtClean="0">
                <a:latin typeface="Calibri" pitchFamily="34" charset="0"/>
                <a:cs typeface="Calibri" pitchFamily="34" charset="0"/>
              </a:rPr>
              <a:t>;   </a:t>
            </a:r>
          </a:p>
          <a:p>
            <a:r>
              <a:rPr lang="en-US" b="1" dirty="0">
                <a:latin typeface="Calibri" pitchFamily="34" charset="0"/>
                <a:cs typeface="Calibri" pitchFamily="34" charset="0"/>
              </a:rPr>
              <a:t> </a:t>
            </a:r>
            <a:r>
              <a:rPr lang="en-US" b="1" dirty="0" smtClean="0">
                <a:latin typeface="Calibri" pitchFamily="34" charset="0"/>
                <a:cs typeface="Calibri" pitchFamily="34" charset="0"/>
              </a:rPr>
              <a:t>   Therefore, Energy Frontier Core Research FY14 Request = 84,129k  </a:t>
            </a:r>
          </a:p>
          <a:p>
            <a:endParaRPr lang="en-US" b="1" dirty="0" smtClean="0">
              <a:latin typeface="Calibri" pitchFamily="34" charset="0"/>
              <a:cs typeface="Calibri" pitchFamily="34" charset="0"/>
            </a:endParaRPr>
          </a:p>
          <a:p>
            <a:r>
              <a:rPr lang="en-US" b="1" baseline="30000" dirty="0" smtClean="0">
                <a:latin typeface="Calibri" pitchFamily="34" charset="0"/>
                <a:cs typeface="Calibri" pitchFamily="34" charset="0"/>
              </a:rPr>
              <a:t>(b) </a:t>
            </a:r>
            <a:r>
              <a:rPr lang="en-US" b="1" dirty="0" smtClean="0">
                <a:latin typeface="Calibri" pitchFamily="34" charset="0"/>
                <a:cs typeface="Calibri" pitchFamily="34" charset="0"/>
              </a:rPr>
              <a:t>Per </a:t>
            </a:r>
            <a:r>
              <a:rPr lang="en-US" b="1" dirty="0">
                <a:latin typeface="Calibri" pitchFamily="34" charset="0"/>
                <a:cs typeface="Calibri" pitchFamily="34" charset="0"/>
              </a:rPr>
              <a:t>interagency MOU, HEP provided LHC Detector Ops funding during FY12 CR </a:t>
            </a:r>
            <a:endParaRPr lang="en-US" b="1" dirty="0" smtClean="0">
              <a:latin typeface="Calibri" pitchFamily="34" charset="0"/>
              <a:cs typeface="Calibri" pitchFamily="34" charset="0"/>
            </a:endParaRPr>
          </a:p>
          <a:p>
            <a:r>
              <a:rPr lang="en-US" b="1" dirty="0">
                <a:latin typeface="Calibri" pitchFamily="34" charset="0"/>
                <a:cs typeface="Calibri" pitchFamily="34" charset="0"/>
              </a:rPr>
              <a:t> </a:t>
            </a:r>
            <a:r>
              <a:rPr lang="en-US" b="1" dirty="0" smtClean="0">
                <a:latin typeface="Calibri" pitchFamily="34" charset="0"/>
                <a:cs typeface="Calibri" pitchFamily="34" charset="0"/>
              </a:rPr>
              <a:t>   to</a:t>
            </a:r>
            <a:r>
              <a:rPr lang="en-US" b="1" dirty="0">
                <a:latin typeface="Calibri" pitchFamily="34" charset="0"/>
                <a:cs typeface="Calibri" pitchFamily="34" charset="0"/>
              </a:rPr>
              <a:t> </a:t>
            </a:r>
            <a:r>
              <a:rPr lang="en-US" b="1" dirty="0" smtClean="0">
                <a:latin typeface="Calibri" pitchFamily="34" charset="0"/>
                <a:cs typeface="Calibri" pitchFamily="34" charset="0"/>
              </a:rPr>
              <a:t>offset </a:t>
            </a:r>
            <a:r>
              <a:rPr lang="en-US" b="1" dirty="0">
                <a:latin typeface="Calibri" pitchFamily="34" charset="0"/>
                <a:cs typeface="Calibri" pitchFamily="34" charset="0"/>
              </a:rPr>
              <a:t>NSF contributions to </a:t>
            </a:r>
            <a:r>
              <a:rPr lang="en-US" b="1" dirty="0" err="1">
                <a:latin typeface="Calibri" pitchFamily="34" charset="0"/>
                <a:cs typeface="Calibri" pitchFamily="34" charset="0"/>
              </a:rPr>
              <a:t>Homestake</a:t>
            </a:r>
            <a:r>
              <a:rPr lang="en-US" b="1" dirty="0">
                <a:latin typeface="Calibri" pitchFamily="34" charset="0"/>
                <a:cs typeface="Calibri" pitchFamily="34" charset="0"/>
              </a:rPr>
              <a:t> </a:t>
            </a:r>
            <a:r>
              <a:rPr lang="en-US" b="1" dirty="0" smtClean="0">
                <a:latin typeface="Calibri" pitchFamily="34" charset="0"/>
                <a:cs typeface="Calibri" pitchFamily="34" charset="0"/>
              </a:rPr>
              <a:t>de-watering </a:t>
            </a:r>
            <a:r>
              <a:rPr lang="en-US" b="1" dirty="0">
                <a:latin typeface="Calibri" pitchFamily="34" charset="0"/>
                <a:cs typeface="Calibri" pitchFamily="34" charset="0"/>
              </a:rPr>
              <a:t>activities.</a:t>
            </a:r>
          </a:p>
          <a:p>
            <a:endParaRPr lang="en-US" b="1" dirty="0">
              <a:latin typeface="Calibri" pitchFamily="34" charset="0"/>
              <a:cs typeface="Calibri" pitchFamily="34" charset="0"/>
            </a:endParaRPr>
          </a:p>
        </p:txBody>
      </p:sp>
      <p:sp>
        <p:nvSpPr>
          <p:cNvPr id="7" name="Rectangle 8"/>
          <p:cNvSpPr>
            <a:spLocks noChangeArrowheads="1"/>
          </p:cNvSpPr>
          <p:nvPr/>
        </p:nvSpPr>
        <p:spPr bwMode="auto">
          <a:xfrm>
            <a:off x="0" y="837791"/>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hangingPunct="0">
              <a:lnSpc>
                <a:spcPct val="85000"/>
              </a:lnSpc>
              <a:defRPr/>
            </a:pPr>
            <a:endParaRPr lang="en-US" sz="2200" i="1" dirty="0">
              <a:effectLst>
                <a:outerShdw blurRad="38100" dist="38100" dir="2700000" algn="tl">
                  <a:srgbClr val="FFFFFF"/>
                </a:outerShdw>
              </a:effectLst>
              <a:latin typeface="Book Antiqua" pitchFamily="18" charset="0"/>
            </a:endParaRPr>
          </a:p>
        </p:txBody>
      </p:sp>
      <p:sp>
        <p:nvSpPr>
          <p:cNvPr id="9" name="TextBox 8"/>
          <p:cNvSpPr txBox="1"/>
          <p:nvPr/>
        </p:nvSpPr>
        <p:spPr>
          <a:xfrm>
            <a:off x="7414947" y="4339137"/>
            <a:ext cx="1422184" cy="230832"/>
          </a:xfrm>
          <a:prstGeom prst="rect">
            <a:avLst/>
          </a:prstGeom>
          <a:noFill/>
        </p:spPr>
        <p:txBody>
          <a:bodyPr wrap="none" rtlCol="0">
            <a:spAutoFit/>
          </a:bodyPr>
          <a:lstStyle/>
          <a:p>
            <a:pPr algn="r"/>
            <a:r>
              <a:rPr lang="en-US" sz="900" b="1" dirty="0" smtClean="0">
                <a:latin typeface="Arial Narrow" pitchFamily="34" charset="0"/>
              </a:rPr>
              <a:t>OPC = Other Project Costs</a:t>
            </a:r>
          </a:p>
        </p:txBody>
      </p:sp>
      <p:sp>
        <p:nvSpPr>
          <p:cNvPr id="8" name="TextBox 7"/>
          <p:cNvSpPr txBox="1"/>
          <p:nvPr/>
        </p:nvSpPr>
        <p:spPr>
          <a:xfrm>
            <a:off x="8812420" y="6614740"/>
            <a:ext cx="325730" cy="246221"/>
          </a:xfrm>
          <a:prstGeom prst="rect">
            <a:avLst/>
          </a:prstGeom>
          <a:noFill/>
        </p:spPr>
        <p:txBody>
          <a:bodyPr wrap="none" rtlCol="0">
            <a:spAutoFit/>
          </a:bodyPr>
          <a:lstStyle/>
          <a:p>
            <a:r>
              <a:rPr lang="en-US" sz="1000" b="1" dirty="0" smtClean="0">
                <a:solidFill>
                  <a:schemeClr val="tx1">
                    <a:lumMod val="75000"/>
                    <a:lumOff val="25000"/>
                  </a:schemeClr>
                </a:solidFill>
                <a:latin typeface="Arial" pitchFamily="34" charset="0"/>
                <a:cs typeface="Arial" pitchFamily="34" charset="0"/>
              </a:rPr>
              <a:t>16</a:t>
            </a:r>
            <a:endParaRPr lang="en-US" sz="1000" b="1" dirty="0">
              <a:solidFill>
                <a:schemeClr val="tx1">
                  <a:lumMod val="75000"/>
                  <a:lumOff val="25000"/>
                </a:schemeClr>
              </a:solidFill>
              <a:latin typeface="Arial" pitchFamily="34" charset="0"/>
              <a:cs typeface="Arial" pitchFamily="34" charset="0"/>
            </a:endParaRPr>
          </a:p>
        </p:txBody>
      </p:sp>
    </p:spTree>
    <p:extLst>
      <p:ext uri="{BB962C8B-B14F-4D97-AF65-F5344CB8AC3E}">
        <p14:creationId xmlns:p14="http://schemas.microsoft.com/office/powerpoint/2010/main" val="261881897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Connector 32"/>
          <p:cNvCxnSpPr/>
          <p:nvPr/>
        </p:nvCxnSpPr>
        <p:spPr>
          <a:xfrm>
            <a:off x="1462458" y="3836376"/>
            <a:ext cx="5117123" cy="0"/>
          </a:xfrm>
          <a:prstGeom prst="line">
            <a:avLst/>
          </a:prstGeom>
          <a:ln w="12700">
            <a:solidFill>
              <a:schemeClr val="tx1">
                <a:lumMod val="75000"/>
                <a:lumOff val="25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1462459" y="3335215"/>
            <a:ext cx="5117123" cy="0"/>
          </a:xfrm>
          <a:prstGeom prst="line">
            <a:avLst/>
          </a:prstGeom>
          <a:ln w="12700">
            <a:solidFill>
              <a:schemeClr val="tx1">
                <a:lumMod val="75000"/>
                <a:lumOff val="25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1462460" y="2825213"/>
            <a:ext cx="5117123" cy="0"/>
          </a:xfrm>
          <a:prstGeom prst="line">
            <a:avLst/>
          </a:prstGeom>
          <a:ln w="12700">
            <a:solidFill>
              <a:schemeClr val="tx1">
                <a:lumMod val="75000"/>
                <a:lumOff val="25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1480044" y="2314952"/>
            <a:ext cx="5117123" cy="0"/>
          </a:xfrm>
          <a:prstGeom prst="line">
            <a:avLst/>
          </a:prstGeom>
          <a:ln w="12700">
            <a:solidFill>
              <a:schemeClr val="tx1">
                <a:lumMod val="75000"/>
                <a:lumOff val="25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1488836" y="1805341"/>
            <a:ext cx="5117123" cy="0"/>
          </a:xfrm>
          <a:prstGeom prst="line">
            <a:avLst/>
          </a:prstGeom>
          <a:ln w="12700">
            <a:solidFill>
              <a:schemeClr val="tx1">
                <a:lumMod val="75000"/>
                <a:lumOff val="25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1485900" y="1300936"/>
            <a:ext cx="5117123" cy="0"/>
          </a:xfrm>
          <a:prstGeom prst="line">
            <a:avLst/>
          </a:prstGeom>
          <a:ln w="12700">
            <a:solidFill>
              <a:schemeClr val="tx1">
                <a:lumMod val="75000"/>
                <a:lumOff val="25000"/>
              </a:schemeClr>
            </a:solidFill>
            <a:prstDash val="sysDot"/>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779462" y="98031"/>
            <a:ext cx="7581901" cy="574212"/>
          </a:xfrm>
        </p:spPr>
        <p:txBody>
          <a:bodyPr>
            <a:normAutofit fontScale="90000"/>
          </a:bodyPr>
          <a:lstStyle/>
          <a:p>
            <a:r>
              <a:rPr lang="en-US" sz="4000" b="1" dirty="0" smtClean="0">
                <a:solidFill>
                  <a:srgbClr val="285C00"/>
                </a:solidFill>
                <a:effectLst>
                  <a:outerShdw blurRad="38100" dist="38100" dir="2700000" algn="tl">
                    <a:srgbClr val="000000">
                      <a:alpha val="43137"/>
                    </a:srgbClr>
                  </a:outerShdw>
                </a:effectLst>
                <a:latin typeface="Cambria" pitchFamily="18" charset="0"/>
              </a:rPr>
              <a:t>Energy Frontier Research Budget</a:t>
            </a:r>
            <a:endParaRPr lang="en-US" sz="4000" b="1" dirty="0">
              <a:solidFill>
                <a:srgbClr val="285C00"/>
              </a:solidFill>
              <a:effectLst>
                <a:outerShdw blurRad="38100" dist="38100" dir="2700000" algn="tl">
                  <a:srgbClr val="000000">
                    <a:alpha val="43137"/>
                  </a:srgbClr>
                </a:outerShdw>
              </a:effectLst>
              <a:latin typeface="Cambria" pitchFamily="18" charset="0"/>
            </a:endParaRPr>
          </a:p>
        </p:txBody>
      </p:sp>
      <p:sp>
        <p:nvSpPr>
          <p:cNvPr id="14" name="Rectangle 8"/>
          <p:cNvSpPr>
            <a:spLocks noChangeArrowheads="1"/>
          </p:cNvSpPr>
          <p:nvPr/>
        </p:nvSpPr>
        <p:spPr bwMode="auto">
          <a:xfrm>
            <a:off x="0" y="837791"/>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hangingPunct="0">
              <a:lnSpc>
                <a:spcPct val="85000"/>
              </a:lnSpc>
              <a:defRPr/>
            </a:pPr>
            <a:endParaRPr lang="en-US" sz="2200" i="1" dirty="0">
              <a:effectLst>
                <a:outerShdw blurRad="38100" dist="38100" dir="2700000" algn="tl">
                  <a:srgbClr val="FFFFFF"/>
                </a:outerShdw>
              </a:effectLst>
              <a:latin typeface="Book Antiqua" pitchFamily="18" charset="0"/>
            </a:endParaRPr>
          </a:p>
        </p:txBody>
      </p:sp>
      <p:pic>
        <p:nvPicPr>
          <p:cNvPr id="15" name="Picture 9" descr="horizontal-logo-green-text.jpg"/>
          <p:cNvPicPr>
            <a:picLocks noChangeAspect="1"/>
          </p:cNvPicPr>
          <p:nvPr/>
        </p:nvPicPr>
        <p:blipFill>
          <a:blip r:embed="rId3" cstate="print"/>
          <a:srcRect/>
          <a:stretch>
            <a:fillRect/>
          </a:stretch>
        </p:blipFill>
        <p:spPr bwMode="auto">
          <a:xfrm>
            <a:off x="457200" y="6354764"/>
            <a:ext cx="2438400" cy="407987"/>
          </a:xfrm>
          <a:prstGeom prst="rect">
            <a:avLst/>
          </a:prstGeom>
          <a:noFill/>
          <a:ln w="9525">
            <a:noFill/>
            <a:miter lim="800000"/>
            <a:headEnd/>
            <a:tailEnd/>
          </a:ln>
        </p:spPr>
      </p:pic>
      <p:cxnSp>
        <p:nvCxnSpPr>
          <p:cNvPr id="16" name="Straight Connector 15"/>
          <p:cNvCxnSpPr/>
          <p:nvPr/>
        </p:nvCxnSpPr>
        <p:spPr bwMode="auto">
          <a:xfrm>
            <a:off x="159391" y="6266576"/>
            <a:ext cx="8758106" cy="0"/>
          </a:xfrm>
          <a:prstGeom prst="line">
            <a:avLst/>
          </a:prstGeom>
          <a:ln w="15875">
            <a:solidFill>
              <a:srgbClr val="135C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29" name="Chart 8"/>
          <p:cNvGraphicFramePr>
            <a:graphicFrameLocks/>
          </p:cNvGraphicFramePr>
          <p:nvPr>
            <p:extLst>
              <p:ext uri="{D42A27DB-BD31-4B8C-83A1-F6EECF244321}">
                <p14:modId xmlns:p14="http://schemas.microsoft.com/office/powerpoint/2010/main" val="385456948"/>
              </p:ext>
            </p:extLst>
          </p:nvPr>
        </p:nvGraphicFramePr>
        <p:xfrm>
          <a:off x="884116" y="1110781"/>
          <a:ext cx="7152054" cy="3686882"/>
        </p:xfrm>
        <a:graphic>
          <a:graphicData uri="http://schemas.openxmlformats.org/presentationml/2006/ole">
            <mc:AlternateContent xmlns:mc="http://schemas.openxmlformats.org/markup-compatibility/2006">
              <mc:Choice xmlns:v="urn:schemas-microsoft-com:vml" Requires="v">
                <p:oleObj spid="_x0000_s1522" name="Worksheet" r:id="rId5" imgW="11401358" imgH="5476901" progId="Excel.Sheet.8">
                  <p:embed/>
                </p:oleObj>
              </mc:Choice>
              <mc:Fallback>
                <p:oleObj name="Worksheet" r:id="rId5" imgW="11401358" imgH="5476901" progId="Excel.Sheet.8">
                  <p:embed/>
                  <p:pic>
                    <p:nvPicPr>
                      <p:cNvPr id="0" name=""/>
                      <p:cNvPicPr>
                        <a:picLocks noChangeArrowheads="1"/>
                      </p:cNvPicPr>
                      <p:nvPr/>
                    </p:nvPicPr>
                    <p:blipFill>
                      <a:blip r:embed="rId6"/>
                      <a:srcRect/>
                      <a:stretch>
                        <a:fillRect/>
                      </a:stretch>
                    </p:blipFill>
                    <p:spPr bwMode="auto">
                      <a:xfrm>
                        <a:off x="884116" y="1110781"/>
                        <a:ext cx="7152054" cy="3686882"/>
                      </a:xfrm>
                      <a:prstGeom prst="rect">
                        <a:avLst/>
                      </a:prstGeom>
                      <a:noFill/>
                    </p:spPr>
                  </p:pic>
                </p:oleObj>
              </mc:Fallback>
            </mc:AlternateContent>
          </a:graphicData>
        </a:graphic>
      </p:graphicFrame>
      <p:sp>
        <p:nvSpPr>
          <p:cNvPr id="38" name="TextBox 37"/>
          <p:cNvSpPr txBox="1"/>
          <p:nvPr/>
        </p:nvSpPr>
        <p:spPr>
          <a:xfrm rot="16200000">
            <a:off x="377353" y="1306102"/>
            <a:ext cx="710451" cy="400110"/>
          </a:xfrm>
          <a:prstGeom prst="rect">
            <a:avLst/>
          </a:prstGeom>
          <a:noFill/>
        </p:spPr>
        <p:txBody>
          <a:bodyPr wrap="none" rtlCol="0">
            <a:spAutoFit/>
          </a:bodyPr>
          <a:lstStyle/>
          <a:p>
            <a:r>
              <a:rPr lang="en-US" sz="2000" b="1" dirty="0" smtClean="0">
                <a:latin typeface="Arial" pitchFamily="34" charset="0"/>
                <a:cs typeface="Arial" pitchFamily="34" charset="0"/>
              </a:rPr>
              <a:t>($M)</a:t>
            </a:r>
            <a:endParaRPr lang="en-US" sz="2000" b="1" dirty="0">
              <a:latin typeface="Arial" pitchFamily="34" charset="0"/>
              <a:cs typeface="Arial" pitchFamily="34" charset="0"/>
            </a:endParaRPr>
          </a:p>
        </p:txBody>
      </p:sp>
      <p:sp>
        <p:nvSpPr>
          <p:cNvPr id="39" name="TextBox 38"/>
          <p:cNvSpPr txBox="1"/>
          <p:nvPr/>
        </p:nvSpPr>
        <p:spPr>
          <a:xfrm>
            <a:off x="3462015" y="4707645"/>
            <a:ext cx="1518814" cy="400110"/>
          </a:xfrm>
          <a:prstGeom prst="rect">
            <a:avLst/>
          </a:prstGeom>
          <a:noFill/>
        </p:spPr>
        <p:txBody>
          <a:bodyPr wrap="none" rtlCol="0">
            <a:spAutoFit/>
          </a:bodyPr>
          <a:lstStyle/>
          <a:p>
            <a:r>
              <a:rPr lang="en-US" sz="2000" b="1" dirty="0" smtClean="0">
                <a:latin typeface="Arial" pitchFamily="34" charset="0"/>
                <a:cs typeface="Arial" pitchFamily="34" charset="0"/>
              </a:rPr>
              <a:t>Fiscal Year</a:t>
            </a:r>
            <a:endParaRPr lang="en-US" sz="2000" b="1" dirty="0">
              <a:latin typeface="Arial" pitchFamily="34" charset="0"/>
              <a:cs typeface="Arial" pitchFamily="34" charset="0"/>
            </a:endParaRPr>
          </a:p>
        </p:txBody>
      </p:sp>
      <p:sp>
        <p:nvSpPr>
          <p:cNvPr id="17" name="Content Placeholder 2"/>
          <p:cNvSpPr>
            <a:spLocks noGrp="1"/>
          </p:cNvSpPr>
          <p:nvPr>
            <p:ph idx="1"/>
          </p:nvPr>
        </p:nvSpPr>
        <p:spPr>
          <a:xfrm>
            <a:off x="290430" y="5189050"/>
            <a:ext cx="8557246" cy="984293"/>
          </a:xfrm>
        </p:spPr>
        <p:txBody>
          <a:bodyPr>
            <a:noAutofit/>
          </a:bodyPr>
          <a:lstStyle/>
          <a:p>
            <a:pPr>
              <a:spcBef>
                <a:spcPts val="0"/>
              </a:spcBef>
              <a:buFont typeface="Wingdings" pitchFamily="2" charset="2"/>
              <a:buChar char="§"/>
            </a:pPr>
            <a:r>
              <a:rPr lang="en-US" sz="2000" b="1" dirty="0" smtClean="0"/>
              <a:t>FY13 core research budget saw reduction of </a:t>
            </a:r>
            <a:r>
              <a:rPr lang="en-US" sz="2000" b="1" dirty="0" smtClean="0">
                <a:latin typeface="Arial" pitchFamily="34" charset="0"/>
                <a:cs typeface="Arial" pitchFamily="34" charset="0"/>
              </a:rPr>
              <a:t>~</a:t>
            </a:r>
            <a:r>
              <a:rPr lang="en-US" sz="2000" b="1" dirty="0" smtClean="0"/>
              <a:t>6% relative to FY12</a:t>
            </a:r>
          </a:p>
          <a:p>
            <a:pPr lvl="1">
              <a:spcBef>
                <a:spcPts val="0"/>
              </a:spcBef>
            </a:pPr>
            <a:r>
              <a:rPr lang="en-US" sz="1800" b="1" dirty="0" smtClean="0">
                <a:solidFill>
                  <a:srgbClr val="008000"/>
                </a:solidFill>
              </a:rPr>
              <a:t>driven by completion of Tevatron run </a:t>
            </a:r>
            <a:r>
              <a:rPr lang="en-US" sz="1800" b="1" dirty="0">
                <a:solidFill>
                  <a:srgbClr val="008000"/>
                </a:solidFill>
              </a:rPr>
              <a:t>[</a:t>
            </a:r>
            <a:r>
              <a:rPr lang="en-US" sz="1800" b="1" dirty="0" smtClean="0">
                <a:solidFill>
                  <a:srgbClr val="008000"/>
                </a:solidFill>
              </a:rPr>
              <a:t>September 2011] and subsequent </a:t>
            </a:r>
            <a:br>
              <a:rPr lang="en-US" sz="1800" b="1" dirty="0" smtClean="0">
                <a:solidFill>
                  <a:srgbClr val="008000"/>
                </a:solidFill>
              </a:rPr>
            </a:br>
            <a:r>
              <a:rPr lang="en-US" sz="1800" b="1" dirty="0" smtClean="0">
                <a:solidFill>
                  <a:srgbClr val="008000"/>
                </a:solidFill>
              </a:rPr>
              <a:t>end-game of Tevatron physics program</a:t>
            </a:r>
          </a:p>
          <a:p>
            <a:pPr marL="806450" lvl="2" indent="0">
              <a:spcBef>
                <a:spcPts val="0"/>
              </a:spcBef>
              <a:buNone/>
            </a:pPr>
            <a:endParaRPr lang="en-US" sz="1900" b="1" dirty="0" smtClean="0"/>
          </a:p>
          <a:p>
            <a:pPr>
              <a:spcBef>
                <a:spcPts val="0"/>
              </a:spcBef>
            </a:pPr>
            <a:endParaRPr lang="en-US" sz="400" b="1" dirty="0" smtClean="0"/>
          </a:p>
        </p:txBody>
      </p:sp>
      <p:sp>
        <p:nvSpPr>
          <p:cNvPr id="18" name="TextBox 17"/>
          <p:cNvSpPr txBox="1"/>
          <p:nvPr/>
        </p:nvSpPr>
        <p:spPr>
          <a:xfrm>
            <a:off x="8812420" y="6614740"/>
            <a:ext cx="325730" cy="246221"/>
          </a:xfrm>
          <a:prstGeom prst="rect">
            <a:avLst/>
          </a:prstGeom>
          <a:noFill/>
        </p:spPr>
        <p:txBody>
          <a:bodyPr wrap="none" rtlCol="0">
            <a:spAutoFit/>
          </a:bodyPr>
          <a:lstStyle/>
          <a:p>
            <a:r>
              <a:rPr lang="en-US" sz="1000" b="1" dirty="0" smtClean="0">
                <a:solidFill>
                  <a:schemeClr val="tx1">
                    <a:lumMod val="75000"/>
                    <a:lumOff val="25000"/>
                  </a:schemeClr>
                </a:solidFill>
                <a:latin typeface="Arial" pitchFamily="34" charset="0"/>
                <a:cs typeface="Arial" pitchFamily="34" charset="0"/>
              </a:rPr>
              <a:t>17</a:t>
            </a:r>
            <a:endParaRPr lang="en-US" sz="1000" b="1" dirty="0">
              <a:solidFill>
                <a:schemeClr val="tx1">
                  <a:lumMod val="75000"/>
                  <a:lumOff val="25000"/>
                </a:schemeClr>
              </a:solidFill>
              <a:latin typeface="Arial" pitchFamily="34" charset="0"/>
              <a:cs typeface="Arial" pitchFamily="34" charset="0"/>
            </a:endParaRPr>
          </a:p>
        </p:txBody>
      </p:sp>
    </p:spTree>
    <p:extLst>
      <p:ext uri="{BB962C8B-B14F-4D97-AF65-F5344CB8AC3E}">
        <p14:creationId xmlns:p14="http://schemas.microsoft.com/office/powerpoint/2010/main" val="239165607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a:off x="1462458" y="3836376"/>
            <a:ext cx="5117123" cy="0"/>
          </a:xfrm>
          <a:prstGeom prst="line">
            <a:avLst/>
          </a:prstGeom>
          <a:ln w="12700">
            <a:solidFill>
              <a:schemeClr val="tx1">
                <a:lumMod val="75000"/>
                <a:lumOff val="25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1462459" y="3335215"/>
            <a:ext cx="5117123" cy="0"/>
          </a:xfrm>
          <a:prstGeom prst="line">
            <a:avLst/>
          </a:prstGeom>
          <a:ln w="12700">
            <a:solidFill>
              <a:schemeClr val="tx1">
                <a:lumMod val="75000"/>
                <a:lumOff val="25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1462460" y="2825213"/>
            <a:ext cx="5117123" cy="0"/>
          </a:xfrm>
          <a:prstGeom prst="line">
            <a:avLst/>
          </a:prstGeom>
          <a:ln w="12700">
            <a:solidFill>
              <a:schemeClr val="tx1">
                <a:lumMod val="75000"/>
                <a:lumOff val="25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1480044" y="2314952"/>
            <a:ext cx="5117123" cy="0"/>
          </a:xfrm>
          <a:prstGeom prst="line">
            <a:avLst/>
          </a:prstGeom>
          <a:ln w="12700">
            <a:solidFill>
              <a:schemeClr val="tx1">
                <a:lumMod val="75000"/>
                <a:lumOff val="25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1488836" y="1805341"/>
            <a:ext cx="5117123" cy="0"/>
          </a:xfrm>
          <a:prstGeom prst="line">
            <a:avLst/>
          </a:prstGeom>
          <a:ln w="12700">
            <a:solidFill>
              <a:schemeClr val="tx1">
                <a:lumMod val="75000"/>
                <a:lumOff val="25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1485900" y="1300936"/>
            <a:ext cx="5117123" cy="0"/>
          </a:xfrm>
          <a:prstGeom prst="line">
            <a:avLst/>
          </a:prstGeom>
          <a:ln w="12700">
            <a:solidFill>
              <a:schemeClr val="tx1">
                <a:lumMod val="75000"/>
                <a:lumOff val="25000"/>
              </a:schemeClr>
            </a:solidFill>
            <a:prstDash val="sysDot"/>
          </a:ln>
        </p:spPr>
        <p:style>
          <a:lnRef idx="2">
            <a:schemeClr val="accent1"/>
          </a:lnRef>
          <a:fillRef idx="0">
            <a:schemeClr val="accent1"/>
          </a:fillRef>
          <a:effectRef idx="1">
            <a:schemeClr val="accent1"/>
          </a:effectRef>
          <a:fontRef idx="minor">
            <a:schemeClr val="tx1"/>
          </a:fontRef>
        </p:style>
      </p:cxnSp>
      <p:graphicFrame>
        <p:nvGraphicFramePr>
          <p:cNvPr id="29" name="Chart 8"/>
          <p:cNvGraphicFramePr>
            <a:graphicFrameLocks/>
          </p:cNvGraphicFramePr>
          <p:nvPr>
            <p:extLst>
              <p:ext uri="{D42A27DB-BD31-4B8C-83A1-F6EECF244321}">
                <p14:modId xmlns:p14="http://schemas.microsoft.com/office/powerpoint/2010/main" val="4290808031"/>
              </p:ext>
            </p:extLst>
          </p:nvPr>
        </p:nvGraphicFramePr>
        <p:xfrm>
          <a:off x="884116" y="1110781"/>
          <a:ext cx="7152054" cy="3686882"/>
        </p:xfrm>
        <a:graphic>
          <a:graphicData uri="http://schemas.openxmlformats.org/presentationml/2006/ole">
            <mc:AlternateContent xmlns:mc="http://schemas.openxmlformats.org/markup-compatibility/2006">
              <mc:Choice xmlns:v="urn:schemas-microsoft-com:vml" Requires="v">
                <p:oleObj spid="_x0000_s2543" name="Worksheet" r:id="rId4" imgW="11401358" imgH="5476901" progId="Excel.Sheet.8">
                  <p:embed/>
                </p:oleObj>
              </mc:Choice>
              <mc:Fallback>
                <p:oleObj name="Worksheet" r:id="rId4" imgW="11401358" imgH="5476901" progId="Excel.Sheet.8">
                  <p:embed/>
                  <p:pic>
                    <p:nvPicPr>
                      <p:cNvPr id="0" name=""/>
                      <p:cNvPicPr>
                        <a:picLocks noChangeArrowheads="1"/>
                      </p:cNvPicPr>
                      <p:nvPr/>
                    </p:nvPicPr>
                    <p:blipFill>
                      <a:blip r:embed="rId5"/>
                      <a:srcRect/>
                      <a:stretch>
                        <a:fillRect/>
                      </a:stretch>
                    </p:blipFill>
                    <p:spPr bwMode="auto">
                      <a:xfrm>
                        <a:off x="884116" y="1110781"/>
                        <a:ext cx="7152054" cy="3686882"/>
                      </a:xfrm>
                      <a:prstGeom prst="rect">
                        <a:avLst/>
                      </a:prstGeom>
                      <a:noFill/>
                    </p:spPr>
                  </p:pic>
                </p:oleObj>
              </mc:Fallback>
            </mc:AlternateContent>
          </a:graphicData>
        </a:graphic>
      </p:graphicFrame>
      <p:sp>
        <p:nvSpPr>
          <p:cNvPr id="13" name="Oval 12"/>
          <p:cNvSpPr/>
          <p:nvPr/>
        </p:nvSpPr>
        <p:spPr>
          <a:xfrm>
            <a:off x="5273127" y="2038631"/>
            <a:ext cx="1013772" cy="226347"/>
          </a:xfrm>
          <a:prstGeom prst="ellipse">
            <a:avLst/>
          </a:prstGeom>
          <a:noFill/>
          <a:ln w="41275">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cxnSp>
        <p:nvCxnSpPr>
          <p:cNvPr id="14" name="Straight Arrow Connector 13"/>
          <p:cNvCxnSpPr>
            <a:endCxn id="13" idx="6"/>
          </p:cNvCxnSpPr>
          <p:nvPr/>
        </p:nvCxnSpPr>
        <p:spPr>
          <a:xfrm flipH="1" flipV="1">
            <a:off x="6286899" y="2151805"/>
            <a:ext cx="715033" cy="545708"/>
          </a:xfrm>
          <a:prstGeom prst="straightConnector1">
            <a:avLst/>
          </a:prstGeom>
          <a:ln>
            <a:solidFill>
              <a:srgbClr val="7030A0"/>
            </a:solidFill>
            <a:tailEnd type="triangle" w="med" len="lg"/>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6772094" y="2540241"/>
            <a:ext cx="2236831" cy="2062103"/>
          </a:xfrm>
          <a:prstGeom prst="rect">
            <a:avLst/>
          </a:prstGeom>
          <a:solidFill>
            <a:schemeClr val="bg1"/>
          </a:solidFill>
          <a:ln w="25400">
            <a:solidFill>
              <a:srgbClr val="7030A0"/>
            </a:solidFill>
            <a:prstDash val="solid"/>
          </a:ln>
        </p:spPr>
        <p:txBody>
          <a:bodyPr wrap="none" rtlCol="0">
            <a:spAutoFit/>
          </a:bodyPr>
          <a:lstStyle/>
          <a:p>
            <a:r>
              <a:rPr lang="en-US" sz="1600" u="sng" dirty="0" smtClean="0">
                <a:solidFill>
                  <a:srgbClr val="7030A0"/>
                </a:solidFill>
              </a:rPr>
              <a:t>Supports</a:t>
            </a:r>
            <a:r>
              <a:rPr lang="en-US" sz="1600" dirty="0" smtClean="0">
                <a:solidFill>
                  <a:srgbClr val="7030A0"/>
                </a:solidFill>
              </a:rPr>
              <a:t>:</a:t>
            </a:r>
          </a:p>
          <a:p>
            <a:r>
              <a:rPr lang="en-US" sz="1600" dirty="0" smtClean="0">
                <a:solidFill>
                  <a:srgbClr val="7030A0"/>
                </a:solidFill>
              </a:rPr>
              <a:t>1) Funding [low-level, </a:t>
            </a:r>
          </a:p>
          <a:p>
            <a:r>
              <a:rPr lang="en-US" sz="1600" dirty="0" smtClean="0">
                <a:solidFill>
                  <a:srgbClr val="7030A0"/>
                </a:solidFill>
              </a:rPr>
              <a:t>     </a:t>
            </a:r>
            <a:r>
              <a:rPr lang="en-US" sz="1600" i="1" dirty="0" smtClean="0">
                <a:solidFill>
                  <a:srgbClr val="7030A0"/>
                </a:solidFill>
              </a:rPr>
              <a:t>e.g., </a:t>
            </a:r>
            <a:r>
              <a:rPr lang="en-US" sz="1600" dirty="0" smtClean="0">
                <a:solidFill>
                  <a:srgbClr val="7030A0"/>
                </a:solidFill>
              </a:rPr>
              <a:t>FY13 total</a:t>
            </a:r>
            <a:r>
              <a:rPr lang="en-US" sz="800" dirty="0" smtClean="0">
                <a:solidFill>
                  <a:srgbClr val="7030A0"/>
                </a:solidFill>
              </a:rPr>
              <a:t> </a:t>
            </a:r>
            <a:r>
              <a:rPr lang="en-US" sz="1600" dirty="0" smtClean="0">
                <a:solidFill>
                  <a:srgbClr val="7030A0"/>
                </a:solidFill>
              </a:rPr>
              <a:t>=</a:t>
            </a:r>
            <a:r>
              <a:rPr lang="en-US" sz="800" dirty="0" smtClean="0">
                <a:solidFill>
                  <a:srgbClr val="7030A0"/>
                </a:solidFill>
              </a:rPr>
              <a:t> </a:t>
            </a:r>
            <a:r>
              <a:rPr lang="en-US" sz="1600" baseline="30000" dirty="0" smtClean="0">
                <a:solidFill>
                  <a:srgbClr val="7030A0"/>
                </a:solidFill>
              </a:rPr>
              <a:t>$</a:t>
            </a:r>
            <a:r>
              <a:rPr lang="en-US" sz="1600" dirty="0" smtClean="0">
                <a:solidFill>
                  <a:srgbClr val="7030A0"/>
                </a:solidFill>
              </a:rPr>
              <a:t>68k]</a:t>
            </a:r>
          </a:p>
          <a:p>
            <a:r>
              <a:rPr lang="en-US" sz="1600" dirty="0">
                <a:solidFill>
                  <a:srgbClr val="7030A0"/>
                </a:solidFill>
              </a:rPr>
              <a:t> </a:t>
            </a:r>
            <a:r>
              <a:rPr lang="en-US" sz="1600" dirty="0" smtClean="0">
                <a:solidFill>
                  <a:srgbClr val="7030A0"/>
                </a:solidFill>
              </a:rPr>
              <a:t>    of EF-related </a:t>
            </a:r>
          </a:p>
          <a:p>
            <a:r>
              <a:rPr lang="en-US" sz="1600" dirty="0">
                <a:solidFill>
                  <a:srgbClr val="7030A0"/>
                </a:solidFill>
              </a:rPr>
              <a:t> </a:t>
            </a:r>
            <a:r>
              <a:rPr lang="en-US" sz="1600" dirty="0" smtClean="0">
                <a:solidFill>
                  <a:srgbClr val="7030A0"/>
                </a:solidFill>
              </a:rPr>
              <a:t>    conferences or </a:t>
            </a:r>
          </a:p>
          <a:p>
            <a:r>
              <a:rPr lang="en-US" sz="1600" dirty="0">
                <a:solidFill>
                  <a:srgbClr val="7030A0"/>
                </a:solidFill>
              </a:rPr>
              <a:t> </a:t>
            </a:r>
            <a:r>
              <a:rPr lang="en-US" sz="1600" dirty="0" smtClean="0">
                <a:solidFill>
                  <a:srgbClr val="7030A0"/>
                </a:solidFill>
              </a:rPr>
              <a:t>    workshops</a:t>
            </a:r>
            <a:r>
              <a:rPr lang="en-US" sz="1600" dirty="0">
                <a:solidFill>
                  <a:srgbClr val="7030A0"/>
                </a:solidFill>
              </a:rPr>
              <a:t> </a:t>
            </a:r>
            <a:r>
              <a:rPr lang="en-US" sz="1600" dirty="0" smtClean="0">
                <a:solidFill>
                  <a:srgbClr val="7030A0"/>
                </a:solidFill>
              </a:rPr>
              <a:t>at </a:t>
            </a:r>
          </a:p>
          <a:p>
            <a:r>
              <a:rPr lang="en-US" sz="1600" dirty="0">
                <a:solidFill>
                  <a:srgbClr val="7030A0"/>
                </a:solidFill>
              </a:rPr>
              <a:t> </a:t>
            </a:r>
            <a:r>
              <a:rPr lang="en-US" sz="1600" dirty="0" smtClean="0">
                <a:solidFill>
                  <a:srgbClr val="7030A0"/>
                </a:solidFill>
              </a:rPr>
              <a:t>    universities or</a:t>
            </a:r>
          </a:p>
          <a:p>
            <a:r>
              <a:rPr lang="en-US" sz="1600" dirty="0">
                <a:solidFill>
                  <a:srgbClr val="7030A0"/>
                </a:solidFill>
              </a:rPr>
              <a:t> </a:t>
            </a:r>
            <a:r>
              <a:rPr lang="en-US" sz="1600" dirty="0" smtClean="0">
                <a:solidFill>
                  <a:srgbClr val="7030A0"/>
                </a:solidFill>
              </a:rPr>
              <a:t>    laboratories</a:t>
            </a:r>
          </a:p>
        </p:txBody>
      </p:sp>
      <p:sp>
        <p:nvSpPr>
          <p:cNvPr id="23" name="TextBox 22"/>
          <p:cNvSpPr txBox="1"/>
          <p:nvPr/>
        </p:nvSpPr>
        <p:spPr>
          <a:xfrm rot="16200000">
            <a:off x="377353" y="1306102"/>
            <a:ext cx="710451" cy="400110"/>
          </a:xfrm>
          <a:prstGeom prst="rect">
            <a:avLst/>
          </a:prstGeom>
          <a:noFill/>
        </p:spPr>
        <p:txBody>
          <a:bodyPr wrap="none" rtlCol="0">
            <a:spAutoFit/>
          </a:bodyPr>
          <a:lstStyle/>
          <a:p>
            <a:r>
              <a:rPr lang="en-US" sz="2000" b="1" dirty="0" smtClean="0">
                <a:latin typeface="Arial" pitchFamily="34" charset="0"/>
                <a:cs typeface="Arial" pitchFamily="34" charset="0"/>
              </a:rPr>
              <a:t>($M)</a:t>
            </a:r>
            <a:endParaRPr lang="en-US" sz="2000" b="1" dirty="0">
              <a:latin typeface="Arial" pitchFamily="34" charset="0"/>
              <a:cs typeface="Arial" pitchFamily="34" charset="0"/>
            </a:endParaRPr>
          </a:p>
        </p:txBody>
      </p:sp>
      <p:sp>
        <p:nvSpPr>
          <p:cNvPr id="24" name="TextBox 23"/>
          <p:cNvSpPr txBox="1"/>
          <p:nvPr/>
        </p:nvSpPr>
        <p:spPr>
          <a:xfrm>
            <a:off x="3462015" y="4707645"/>
            <a:ext cx="1518814" cy="400110"/>
          </a:xfrm>
          <a:prstGeom prst="rect">
            <a:avLst/>
          </a:prstGeom>
          <a:noFill/>
        </p:spPr>
        <p:txBody>
          <a:bodyPr wrap="none" rtlCol="0">
            <a:spAutoFit/>
          </a:bodyPr>
          <a:lstStyle/>
          <a:p>
            <a:r>
              <a:rPr lang="en-US" sz="2000" b="1" dirty="0" smtClean="0">
                <a:latin typeface="Arial" pitchFamily="34" charset="0"/>
                <a:cs typeface="Arial" pitchFamily="34" charset="0"/>
              </a:rPr>
              <a:t>Fiscal Year</a:t>
            </a:r>
            <a:endParaRPr lang="en-US" sz="2000" b="1" dirty="0">
              <a:latin typeface="Arial" pitchFamily="34" charset="0"/>
              <a:cs typeface="Arial" pitchFamily="34" charset="0"/>
            </a:endParaRPr>
          </a:p>
        </p:txBody>
      </p:sp>
      <p:sp>
        <p:nvSpPr>
          <p:cNvPr id="25" name="Rectangle 8"/>
          <p:cNvSpPr>
            <a:spLocks noChangeArrowheads="1"/>
          </p:cNvSpPr>
          <p:nvPr/>
        </p:nvSpPr>
        <p:spPr bwMode="auto">
          <a:xfrm>
            <a:off x="0" y="837791"/>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hangingPunct="0">
              <a:lnSpc>
                <a:spcPct val="85000"/>
              </a:lnSpc>
              <a:defRPr/>
            </a:pPr>
            <a:endParaRPr lang="en-US" sz="2200" i="1" dirty="0">
              <a:effectLst>
                <a:outerShdw blurRad="38100" dist="38100" dir="2700000" algn="tl">
                  <a:srgbClr val="FFFFFF"/>
                </a:outerShdw>
              </a:effectLst>
              <a:latin typeface="Book Antiqua" pitchFamily="18" charset="0"/>
            </a:endParaRPr>
          </a:p>
        </p:txBody>
      </p:sp>
      <p:pic>
        <p:nvPicPr>
          <p:cNvPr id="26" name="Picture 9" descr="horizontal-logo-green-text.jpg"/>
          <p:cNvPicPr>
            <a:picLocks noChangeAspect="1"/>
          </p:cNvPicPr>
          <p:nvPr/>
        </p:nvPicPr>
        <p:blipFill>
          <a:blip r:embed="rId6" cstate="print"/>
          <a:srcRect/>
          <a:stretch>
            <a:fillRect/>
          </a:stretch>
        </p:blipFill>
        <p:spPr bwMode="auto">
          <a:xfrm>
            <a:off x="457200" y="6354764"/>
            <a:ext cx="2438400" cy="407987"/>
          </a:xfrm>
          <a:prstGeom prst="rect">
            <a:avLst/>
          </a:prstGeom>
          <a:noFill/>
          <a:ln w="9525">
            <a:noFill/>
            <a:miter lim="800000"/>
            <a:headEnd/>
            <a:tailEnd/>
          </a:ln>
        </p:spPr>
      </p:pic>
      <p:cxnSp>
        <p:nvCxnSpPr>
          <p:cNvPr id="27" name="Straight Connector 26"/>
          <p:cNvCxnSpPr/>
          <p:nvPr/>
        </p:nvCxnSpPr>
        <p:spPr bwMode="auto">
          <a:xfrm>
            <a:off x="159391" y="6266576"/>
            <a:ext cx="8758106" cy="0"/>
          </a:xfrm>
          <a:prstGeom prst="line">
            <a:avLst/>
          </a:prstGeom>
          <a:ln w="15875">
            <a:solidFill>
              <a:srgbClr val="135C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0" name="Title 1"/>
          <p:cNvSpPr>
            <a:spLocks noGrp="1"/>
          </p:cNvSpPr>
          <p:nvPr>
            <p:ph type="title"/>
          </p:nvPr>
        </p:nvSpPr>
        <p:spPr>
          <a:xfrm>
            <a:off x="779462" y="98031"/>
            <a:ext cx="7581901" cy="574212"/>
          </a:xfrm>
        </p:spPr>
        <p:txBody>
          <a:bodyPr>
            <a:normAutofit fontScale="90000"/>
          </a:bodyPr>
          <a:lstStyle/>
          <a:p>
            <a:r>
              <a:rPr lang="en-US" sz="4000" b="1" dirty="0" smtClean="0">
                <a:solidFill>
                  <a:srgbClr val="285C00"/>
                </a:solidFill>
                <a:effectLst>
                  <a:outerShdw blurRad="38100" dist="38100" dir="2700000" algn="tl">
                    <a:srgbClr val="000000">
                      <a:alpha val="43137"/>
                    </a:srgbClr>
                  </a:outerShdw>
                </a:effectLst>
                <a:latin typeface="Cambria" pitchFamily="18" charset="0"/>
              </a:rPr>
              <a:t>Energy Frontier Research Budget</a:t>
            </a:r>
            <a:endParaRPr lang="en-US" sz="4000" b="1" dirty="0">
              <a:solidFill>
                <a:srgbClr val="285C00"/>
              </a:solidFill>
              <a:effectLst>
                <a:outerShdw blurRad="38100" dist="38100" dir="2700000" algn="tl">
                  <a:srgbClr val="000000">
                    <a:alpha val="43137"/>
                  </a:srgbClr>
                </a:outerShdw>
              </a:effectLst>
              <a:latin typeface="Cambria" pitchFamily="18" charset="0"/>
            </a:endParaRPr>
          </a:p>
        </p:txBody>
      </p:sp>
      <p:sp>
        <p:nvSpPr>
          <p:cNvPr id="32" name="Content Placeholder 2"/>
          <p:cNvSpPr>
            <a:spLocks noGrp="1"/>
          </p:cNvSpPr>
          <p:nvPr>
            <p:ph idx="1"/>
          </p:nvPr>
        </p:nvSpPr>
        <p:spPr>
          <a:xfrm>
            <a:off x="290430" y="5189050"/>
            <a:ext cx="8557246" cy="984293"/>
          </a:xfrm>
        </p:spPr>
        <p:txBody>
          <a:bodyPr>
            <a:noAutofit/>
          </a:bodyPr>
          <a:lstStyle/>
          <a:p>
            <a:pPr>
              <a:spcBef>
                <a:spcPts val="0"/>
              </a:spcBef>
              <a:buFont typeface="Wingdings" pitchFamily="2" charset="2"/>
              <a:buChar char="§"/>
            </a:pPr>
            <a:r>
              <a:rPr lang="en-US" sz="2000" b="1" dirty="0" smtClean="0"/>
              <a:t>FY13 core research budget saw reduction of </a:t>
            </a:r>
            <a:r>
              <a:rPr lang="en-US" sz="2000" b="1" dirty="0" smtClean="0">
                <a:latin typeface="Arial" pitchFamily="34" charset="0"/>
                <a:cs typeface="Arial" pitchFamily="34" charset="0"/>
              </a:rPr>
              <a:t>~</a:t>
            </a:r>
            <a:r>
              <a:rPr lang="en-US" sz="2000" b="1" dirty="0" smtClean="0"/>
              <a:t>6% relative to FY12</a:t>
            </a:r>
          </a:p>
          <a:p>
            <a:pPr lvl="1">
              <a:spcBef>
                <a:spcPts val="0"/>
              </a:spcBef>
            </a:pPr>
            <a:r>
              <a:rPr lang="en-US" sz="1800" b="1" dirty="0" smtClean="0">
                <a:solidFill>
                  <a:srgbClr val="008000"/>
                </a:solidFill>
              </a:rPr>
              <a:t>driven by completion of Tevatron run </a:t>
            </a:r>
            <a:r>
              <a:rPr lang="en-US" sz="1800" b="1" dirty="0">
                <a:solidFill>
                  <a:srgbClr val="008000"/>
                </a:solidFill>
              </a:rPr>
              <a:t>[</a:t>
            </a:r>
            <a:r>
              <a:rPr lang="en-US" sz="1800" b="1" dirty="0" smtClean="0">
                <a:solidFill>
                  <a:srgbClr val="008000"/>
                </a:solidFill>
              </a:rPr>
              <a:t>September 2011] and subsequent </a:t>
            </a:r>
            <a:br>
              <a:rPr lang="en-US" sz="1800" b="1" dirty="0" smtClean="0">
                <a:solidFill>
                  <a:srgbClr val="008000"/>
                </a:solidFill>
              </a:rPr>
            </a:br>
            <a:r>
              <a:rPr lang="en-US" sz="1800" b="1" dirty="0" smtClean="0">
                <a:solidFill>
                  <a:srgbClr val="008000"/>
                </a:solidFill>
              </a:rPr>
              <a:t>end-game of Tevatron physics program</a:t>
            </a:r>
          </a:p>
          <a:p>
            <a:pPr marL="806450" lvl="2" indent="0">
              <a:spcBef>
                <a:spcPts val="0"/>
              </a:spcBef>
              <a:buNone/>
            </a:pPr>
            <a:endParaRPr lang="en-US" sz="1900" b="1" dirty="0" smtClean="0"/>
          </a:p>
          <a:p>
            <a:pPr>
              <a:spcBef>
                <a:spcPts val="0"/>
              </a:spcBef>
            </a:pPr>
            <a:endParaRPr lang="en-US" sz="400" b="1" dirty="0" smtClean="0"/>
          </a:p>
        </p:txBody>
      </p:sp>
      <p:sp>
        <p:nvSpPr>
          <p:cNvPr id="21" name="TextBox 20"/>
          <p:cNvSpPr txBox="1"/>
          <p:nvPr/>
        </p:nvSpPr>
        <p:spPr>
          <a:xfrm>
            <a:off x="8812420" y="6614740"/>
            <a:ext cx="325730" cy="246221"/>
          </a:xfrm>
          <a:prstGeom prst="rect">
            <a:avLst/>
          </a:prstGeom>
          <a:noFill/>
        </p:spPr>
        <p:txBody>
          <a:bodyPr wrap="none" rtlCol="0">
            <a:spAutoFit/>
          </a:bodyPr>
          <a:lstStyle/>
          <a:p>
            <a:r>
              <a:rPr lang="en-US" sz="1000" b="1" dirty="0" smtClean="0">
                <a:solidFill>
                  <a:schemeClr val="tx1">
                    <a:lumMod val="75000"/>
                    <a:lumOff val="25000"/>
                  </a:schemeClr>
                </a:solidFill>
                <a:latin typeface="Arial" pitchFamily="34" charset="0"/>
                <a:cs typeface="Arial" pitchFamily="34" charset="0"/>
              </a:rPr>
              <a:t>17</a:t>
            </a:r>
            <a:endParaRPr lang="en-US" sz="1000" b="1" dirty="0">
              <a:solidFill>
                <a:schemeClr val="tx1">
                  <a:lumMod val="75000"/>
                  <a:lumOff val="25000"/>
                </a:schemeClr>
              </a:solidFill>
              <a:latin typeface="Arial" pitchFamily="34" charset="0"/>
              <a:cs typeface="Arial" pitchFamily="34" charset="0"/>
            </a:endParaRPr>
          </a:p>
        </p:txBody>
      </p:sp>
    </p:spTree>
    <p:extLst>
      <p:ext uri="{BB962C8B-B14F-4D97-AF65-F5344CB8AC3E}">
        <p14:creationId xmlns:p14="http://schemas.microsoft.com/office/powerpoint/2010/main" val="428876482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a:off x="1462458" y="3836376"/>
            <a:ext cx="5117123" cy="0"/>
          </a:xfrm>
          <a:prstGeom prst="line">
            <a:avLst/>
          </a:prstGeom>
          <a:ln w="12700">
            <a:solidFill>
              <a:schemeClr val="tx1">
                <a:lumMod val="75000"/>
                <a:lumOff val="25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1462459" y="3335215"/>
            <a:ext cx="5117123" cy="0"/>
          </a:xfrm>
          <a:prstGeom prst="line">
            <a:avLst/>
          </a:prstGeom>
          <a:ln w="12700">
            <a:solidFill>
              <a:schemeClr val="tx1">
                <a:lumMod val="75000"/>
                <a:lumOff val="25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1462460" y="2825213"/>
            <a:ext cx="5117123" cy="0"/>
          </a:xfrm>
          <a:prstGeom prst="line">
            <a:avLst/>
          </a:prstGeom>
          <a:ln w="12700">
            <a:solidFill>
              <a:schemeClr val="tx1">
                <a:lumMod val="75000"/>
                <a:lumOff val="25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1480044" y="2314952"/>
            <a:ext cx="5117123" cy="0"/>
          </a:xfrm>
          <a:prstGeom prst="line">
            <a:avLst/>
          </a:prstGeom>
          <a:ln w="12700">
            <a:solidFill>
              <a:schemeClr val="tx1">
                <a:lumMod val="75000"/>
                <a:lumOff val="25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1488836" y="1805341"/>
            <a:ext cx="5117123" cy="0"/>
          </a:xfrm>
          <a:prstGeom prst="line">
            <a:avLst/>
          </a:prstGeom>
          <a:ln w="12700">
            <a:solidFill>
              <a:schemeClr val="tx1">
                <a:lumMod val="75000"/>
                <a:lumOff val="25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1485900" y="1300936"/>
            <a:ext cx="5117123" cy="0"/>
          </a:xfrm>
          <a:prstGeom prst="line">
            <a:avLst/>
          </a:prstGeom>
          <a:ln w="12700">
            <a:solidFill>
              <a:schemeClr val="tx1">
                <a:lumMod val="75000"/>
                <a:lumOff val="25000"/>
              </a:schemeClr>
            </a:solidFill>
            <a:prstDash val="sysDot"/>
          </a:ln>
        </p:spPr>
        <p:style>
          <a:lnRef idx="2">
            <a:schemeClr val="accent1"/>
          </a:lnRef>
          <a:fillRef idx="0">
            <a:schemeClr val="accent1"/>
          </a:fillRef>
          <a:effectRef idx="1">
            <a:schemeClr val="accent1"/>
          </a:effectRef>
          <a:fontRef idx="minor">
            <a:schemeClr val="tx1"/>
          </a:fontRef>
        </p:style>
      </p:cxnSp>
      <p:graphicFrame>
        <p:nvGraphicFramePr>
          <p:cNvPr id="30" name="Chart 8"/>
          <p:cNvGraphicFramePr>
            <a:graphicFrameLocks/>
          </p:cNvGraphicFramePr>
          <p:nvPr>
            <p:extLst>
              <p:ext uri="{D42A27DB-BD31-4B8C-83A1-F6EECF244321}">
                <p14:modId xmlns:p14="http://schemas.microsoft.com/office/powerpoint/2010/main" val="1302929977"/>
              </p:ext>
            </p:extLst>
          </p:nvPr>
        </p:nvGraphicFramePr>
        <p:xfrm>
          <a:off x="884116" y="1110781"/>
          <a:ext cx="7152054" cy="3686882"/>
        </p:xfrm>
        <a:graphic>
          <a:graphicData uri="http://schemas.openxmlformats.org/presentationml/2006/ole">
            <mc:AlternateContent xmlns:mc="http://schemas.openxmlformats.org/markup-compatibility/2006">
              <mc:Choice xmlns:v="urn:schemas-microsoft-com:vml" Requires="v">
                <p:oleObj spid="_x0000_s3567" name="Worksheet" r:id="rId4" imgW="11401358" imgH="5476901" progId="Excel.Sheet.8">
                  <p:embed/>
                </p:oleObj>
              </mc:Choice>
              <mc:Fallback>
                <p:oleObj name="Worksheet" r:id="rId4" imgW="11401358" imgH="5476901" progId="Excel.Sheet.8">
                  <p:embed/>
                  <p:pic>
                    <p:nvPicPr>
                      <p:cNvPr id="0" name=""/>
                      <p:cNvPicPr>
                        <a:picLocks noChangeArrowheads="1"/>
                      </p:cNvPicPr>
                      <p:nvPr/>
                    </p:nvPicPr>
                    <p:blipFill>
                      <a:blip r:embed="rId5"/>
                      <a:srcRect/>
                      <a:stretch>
                        <a:fillRect/>
                      </a:stretch>
                    </p:blipFill>
                    <p:spPr bwMode="auto">
                      <a:xfrm>
                        <a:off x="884116" y="1110781"/>
                        <a:ext cx="7152054" cy="3686882"/>
                      </a:xfrm>
                      <a:prstGeom prst="rect">
                        <a:avLst/>
                      </a:prstGeom>
                      <a:noFill/>
                    </p:spPr>
                  </p:pic>
                </p:oleObj>
              </mc:Fallback>
            </mc:AlternateContent>
          </a:graphicData>
        </a:graphic>
      </p:graphicFrame>
      <p:sp>
        <p:nvSpPr>
          <p:cNvPr id="3" name="Oval 2"/>
          <p:cNvSpPr/>
          <p:nvPr/>
        </p:nvSpPr>
        <p:spPr>
          <a:xfrm>
            <a:off x="5334000" y="2108200"/>
            <a:ext cx="905933" cy="1227015"/>
          </a:xfrm>
          <a:prstGeom prst="ellipse">
            <a:avLst/>
          </a:prstGeom>
          <a:noFill/>
          <a:ln w="41275">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4">
                  <a:lumMod val="75000"/>
                </a:schemeClr>
              </a:solidFill>
            </a:endParaRPr>
          </a:p>
        </p:txBody>
      </p:sp>
      <p:cxnSp>
        <p:nvCxnSpPr>
          <p:cNvPr id="5" name="Straight Arrow Connector 4"/>
          <p:cNvCxnSpPr/>
          <p:nvPr/>
        </p:nvCxnSpPr>
        <p:spPr>
          <a:xfrm flipH="1" flipV="1">
            <a:off x="6239933" y="2679373"/>
            <a:ext cx="851558" cy="342492"/>
          </a:xfrm>
          <a:prstGeom prst="straightConnector1">
            <a:avLst/>
          </a:prstGeom>
          <a:ln>
            <a:solidFill>
              <a:srgbClr val="7030A0"/>
            </a:solidFill>
            <a:tailEnd type="triangle" w="med" len="lg"/>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966835" y="2967791"/>
            <a:ext cx="2114782" cy="2062103"/>
          </a:xfrm>
          <a:prstGeom prst="rect">
            <a:avLst/>
          </a:prstGeom>
          <a:solidFill>
            <a:schemeClr val="bg1"/>
          </a:solidFill>
          <a:ln w="25400">
            <a:solidFill>
              <a:srgbClr val="7030A0"/>
            </a:solidFill>
            <a:prstDash val="solid"/>
          </a:ln>
        </p:spPr>
        <p:txBody>
          <a:bodyPr wrap="none" rtlCol="0">
            <a:spAutoFit/>
          </a:bodyPr>
          <a:lstStyle/>
          <a:p>
            <a:r>
              <a:rPr lang="en-US" sz="1600" u="sng" dirty="0" smtClean="0">
                <a:solidFill>
                  <a:srgbClr val="7030A0"/>
                </a:solidFill>
              </a:rPr>
              <a:t>Mainly Supports</a:t>
            </a:r>
            <a:r>
              <a:rPr lang="en-US" sz="1600" dirty="0" smtClean="0">
                <a:solidFill>
                  <a:srgbClr val="7030A0"/>
                </a:solidFill>
              </a:rPr>
              <a:t>:</a:t>
            </a:r>
          </a:p>
          <a:p>
            <a:r>
              <a:rPr lang="en-US" sz="1600" dirty="0" smtClean="0">
                <a:solidFill>
                  <a:srgbClr val="7030A0"/>
                </a:solidFill>
              </a:rPr>
              <a:t>1) Bridge Funding</a:t>
            </a:r>
          </a:p>
          <a:p>
            <a:r>
              <a:rPr lang="en-US" sz="1600" dirty="0" smtClean="0">
                <a:solidFill>
                  <a:srgbClr val="7030A0"/>
                </a:solidFill>
              </a:rPr>
              <a:t>2) Grant continuations</a:t>
            </a:r>
          </a:p>
          <a:p>
            <a:r>
              <a:rPr lang="en-US" sz="1600" dirty="0" smtClean="0">
                <a:solidFill>
                  <a:srgbClr val="7030A0"/>
                </a:solidFill>
              </a:rPr>
              <a:t>3) Comparative </a:t>
            </a:r>
          </a:p>
          <a:p>
            <a:r>
              <a:rPr lang="en-US" sz="1600" dirty="0">
                <a:solidFill>
                  <a:srgbClr val="7030A0"/>
                </a:solidFill>
              </a:rPr>
              <a:t> </a:t>
            </a:r>
            <a:r>
              <a:rPr lang="en-US" sz="1600" dirty="0" smtClean="0">
                <a:solidFill>
                  <a:srgbClr val="7030A0"/>
                </a:solidFill>
              </a:rPr>
              <a:t>    Review proposals</a:t>
            </a:r>
          </a:p>
          <a:p>
            <a:r>
              <a:rPr lang="en-US" sz="1600" dirty="0">
                <a:solidFill>
                  <a:srgbClr val="7030A0"/>
                </a:solidFill>
              </a:rPr>
              <a:t>4</a:t>
            </a:r>
            <a:r>
              <a:rPr lang="en-US" sz="1600" dirty="0" smtClean="0">
                <a:solidFill>
                  <a:srgbClr val="7030A0"/>
                </a:solidFill>
              </a:rPr>
              <a:t>) Supplements</a:t>
            </a:r>
          </a:p>
          <a:p>
            <a:r>
              <a:rPr lang="en-US" sz="1600" dirty="0">
                <a:solidFill>
                  <a:srgbClr val="7030A0"/>
                </a:solidFill>
              </a:rPr>
              <a:t>5</a:t>
            </a:r>
            <a:r>
              <a:rPr lang="en-US" sz="1600" dirty="0" smtClean="0">
                <a:solidFill>
                  <a:srgbClr val="7030A0"/>
                </a:solidFill>
              </a:rPr>
              <a:t>) University Service </a:t>
            </a:r>
          </a:p>
          <a:p>
            <a:r>
              <a:rPr lang="en-US" sz="1600" dirty="0">
                <a:solidFill>
                  <a:srgbClr val="7030A0"/>
                </a:solidFill>
              </a:rPr>
              <a:t> </a:t>
            </a:r>
            <a:r>
              <a:rPr lang="en-US" sz="1600" dirty="0" smtClean="0">
                <a:solidFill>
                  <a:srgbClr val="7030A0"/>
                </a:solidFill>
              </a:rPr>
              <a:t>    Accounts (at labs)</a:t>
            </a:r>
          </a:p>
        </p:txBody>
      </p:sp>
      <p:sp>
        <p:nvSpPr>
          <p:cNvPr id="21" name="Title 1"/>
          <p:cNvSpPr>
            <a:spLocks noGrp="1"/>
          </p:cNvSpPr>
          <p:nvPr>
            <p:ph type="title"/>
          </p:nvPr>
        </p:nvSpPr>
        <p:spPr>
          <a:xfrm>
            <a:off x="779462" y="98031"/>
            <a:ext cx="7581901" cy="574212"/>
          </a:xfrm>
        </p:spPr>
        <p:txBody>
          <a:bodyPr>
            <a:normAutofit fontScale="90000"/>
          </a:bodyPr>
          <a:lstStyle/>
          <a:p>
            <a:r>
              <a:rPr lang="en-US" sz="4000" b="1" dirty="0" smtClean="0">
                <a:solidFill>
                  <a:srgbClr val="285C00"/>
                </a:solidFill>
                <a:effectLst>
                  <a:outerShdw blurRad="38100" dist="38100" dir="2700000" algn="tl">
                    <a:srgbClr val="000000">
                      <a:alpha val="43137"/>
                    </a:srgbClr>
                  </a:outerShdw>
                </a:effectLst>
                <a:latin typeface="Cambria" pitchFamily="18" charset="0"/>
              </a:rPr>
              <a:t>Energy Frontier Research Budget</a:t>
            </a:r>
            <a:endParaRPr lang="en-US" sz="4000" b="1" dirty="0">
              <a:solidFill>
                <a:srgbClr val="285C00"/>
              </a:solidFill>
              <a:effectLst>
                <a:outerShdw blurRad="38100" dist="38100" dir="2700000" algn="tl">
                  <a:srgbClr val="000000">
                    <a:alpha val="43137"/>
                  </a:srgbClr>
                </a:outerShdw>
              </a:effectLst>
              <a:latin typeface="Cambria" pitchFamily="18" charset="0"/>
            </a:endParaRPr>
          </a:p>
        </p:txBody>
      </p:sp>
      <p:sp>
        <p:nvSpPr>
          <p:cNvPr id="23" name="Rectangle 8"/>
          <p:cNvSpPr>
            <a:spLocks noChangeArrowheads="1"/>
          </p:cNvSpPr>
          <p:nvPr/>
        </p:nvSpPr>
        <p:spPr bwMode="auto">
          <a:xfrm>
            <a:off x="0" y="837791"/>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hangingPunct="0">
              <a:lnSpc>
                <a:spcPct val="85000"/>
              </a:lnSpc>
              <a:defRPr/>
            </a:pPr>
            <a:endParaRPr lang="en-US" sz="2200" i="1" dirty="0">
              <a:effectLst>
                <a:outerShdw blurRad="38100" dist="38100" dir="2700000" algn="tl">
                  <a:srgbClr val="FFFFFF"/>
                </a:outerShdw>
              </a:effectLst>
              <a:latin typeface="Book Antiqua" pitchFamily="18" charset="0"/>
            </a:endParaRPr>
          </a:p>
        </p:txBody>
      </p:sp>
      <p:pic>
        <p:nvPicPr>
          <p:cNvPr id="24" name="Picture 9" descr="horizontal-logo-green-text.jpg"/>
          <p:cNvPicPr>
            <a:picLocks noChangeAspect="1"/>
          </p:cNvPicPr>
          <p:nvPr/>
        </p:nvPicPr>
        <p:blipFill>
          <a:blip r:embed="rId6" cstate="print"/>
          <a:srcRect/>
          <a:stretch>
            <a:fillRect/>
          </a:stretch>
        </p:blipFill>
        <p:spPr bwMode="auto">
          <a:xfrm>
            <a:off x="457200" y="6354764"/>
            <a:ext cx="2438400" cy="407987"/>
          </a:xfrm>
          <a:prstGeom prst="rect">
            <a:avLst/>
          </a:prstGeom>
          <a:noFill/>
          <a:ln w="9525">
            <a:noFill/>
            <a:miter lim="800000"/>
            <a:headEnd/>
            <a:tailEnd/>
          </a:ln>
        </p:spPr>
      </p:pic>
      <p:cxnSp>
        <p:nvCxnSpPr>
          <p:cNvPr id="26" name="Straight Connector 25"/>
          <p:cNvCxnSpPr/>
          <p:nvPr/>
        </p:nvCxnSpPr>
        <p:spPr bwMode="auto">
          <a:xfrm>
            <a:off x="159391" y="6266576"/>
            <a:ext cx="8758106" cy="0"/>
          </a:xfrm>
          <a:prstGeom prst="line">
            <a:avLst/>
          </a:prstGeom>
          <a:ln w="15875">
            <a:solidFill>
              <a:srgbClr val="135C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rot="16200000">
            <a:off x="377353" y="1306102"/>
            <a:ext cx="710451" cy="400110"/>
          </a:xfrm>
          <a:prstGeom prst="rect">
            <a:avLst/>
          </a:prstGeom>
          <a:noFill/>
        </p:spPr>
        <p:txBody>
          <a:bodyPr wrap="none" rtlCol="0">
            <a:spAutoFit/>
          </a:bodyPr>
          <a:lstStyle/>
          <a:p>
            <a:r>
              <a:rPr lang="en-US" sz="2000" b="1" dirty="0" smtClean="0">
                <a:latin typeface="Arial" pitchFamily="34" charset="0"/>
                <a:cs typeface="Arial" pitchFamily="34" charset="0"/>
              </a:rPr>
              <a:t>($M)</a:t>
            </a:r>
            <a:endParaRPr lang="en-US" sz="2000" b="1" dirty="0">
              <a:latin typeface="Arial" pitchFamily="34" charset="0"/>
              <a:cs typeface="Arial" pitchFamily="34" charset="0"/>
            </a:endParaRPr>
          </a:p>
        </p:txBody>
      </p:sp>
      <p:sp>
        <p:nvSpPr>
          <p:cNvPr id="33" name="TextBox 32"/>
          <p:cNvSpPr txBox="1"/>
          <p:nvPr/>
        </p:nvSpPr>
        <p:spPr>
          <a:xfrm>
            <a:off x="3462015" y="4707645"/>
            <a:ext cx="1518814" cy="400110"/>
          </a:xfrm>
          <a:prstGeom prst="rect">
            <a:avLst/>
          </a:prstGeom>
          <a:noFill/>
        </p:spPr>
        <p:txBody>
          <a:bodyPr wrap="none" rtlCol="0">
            <a:spAutoFit/>
          </a:bodyPr>
          <a:lstStyle/>
          <a:p>
            <a:r>
              <a:rPr lang="en-US" sz="2000" b="1" dirty="0" smtClean="0">
                <a:latin typeface="Arial" pitchFamily="34" charset="0"/>
                <a:cs typeface="Arial" pitchFamily="34" charset="0"/>
              </a:rPr>
              <a:t>Fiscal Year</a:t>
            </a:r>
            <a:endParaRPr lang="en-US" sz="2000" b="1" dirty="0">
              <a:latin typeface="Arial" pitchFamily="34" charset="0"/>
              <a:cs typeface="Arial" pitchFamily="34" charset="0"/>
            </a:endParaRPr>
          </a:p>
        </p:txBody>
      </p:sp>
      <p:sp>
        <p:nvSpPr>
          <p:cNvPr id="22" name="Content Placeholder 2"/>
          <p:cNvSpPr>
            <a:spLocks noGrp="1"/>
          </p:cNvSpPr>
          <p:nvPr>
            <p:ph idx="1"/>
          </p:nvPr>
        </p:nvSpPr>
        <p:spPr>
          <a:xfrm>
            <a:off x="290430" y="5189050"/>
            <a:ext cx="8557246" cy="984293"/>
          </a:xfrm>
        </p:spPr>
        <p:txBody>
          <a:bodyPr>
            <a:noAutofit/>
          </a:bodyPr>
          <a:lstStyle/>
          <a:p>
            <a:pPr>
              <a:spcBef>
                <a:spcPts val="0"/>
              </a:spcBef>
              <a:buFont typeface="Wingdings" pitchFamily="2" charset="2"/>
              <a:buChar char="§"/>
            </a:pPr>
            <a:r>
              <a:rPr lang="en-US" sz="2000" b="1" dirty="0" smtClean="0"/>
              <a:t>FY13 core research budget saw reduction of </a:t>
            </a:r>
            <a:r>
              <a:rPr lang="en-US" sz="2000" b="1" dirty="0" smtClean="0">
                <a:latin typeface="Arial" pitchFamily="34" charset="0"/>
                <a:cs typeface="Arial" pitchFamily="34" charset="0"/>
              </a:rPr>
              <a:t>~</a:t>
            </a:r>
            <a:r>
              <a:rPr lang="en-US" sz="2000" b="1" dirty="0" smtClean="0"/>
              <a:t>6% relative to FY12</a:t>
            </a:r>
          </a:p>
          <a:p>
            <a:pPr lvl="1">
              <a:spcBef>
                <a:spcPts val="0"/>
              </a:spcBef>
            </a:pPr>
            <a:r>
              <a:rPr lang="en-US" sz="1800" b="1" dirty="0" smtClean="0">
                <a:solidFill>
                  <a:srgbClr val="008000"/>
                </a:solidFill>
              </a:rPr>
              <a:t>driven by completion of Tevatron run </a:t>
            </a:r>
            <a:r>
              <a:rPr lang="en-US" sz="1800" b="1" dirty="0">
                <a:solidFill>
                  <a:srgbClr val="008000"/>
                </a:solidFill>
              </a:rPr>
              <a:t>[</a:t>
            </a:r>
            <a:r>
              <a:rPr lang="en-US" sz="1800" b="1" dirty="0" smtClean="0">
                <a:solidFill>
                  <a:srgbClr val="008000"/>
                </a:solidFill>
              </a:rPr>
              <a:t>September 2011] and subsequent </a:t>
            </a:r>
            <a:br>
              <a:rPr lang="en-US" sz="1800" b="1" dirty="0" smtClean="0">
                <a:solidFill>
                  <a:srgbClr val="008000"/>
                </a:solidFill>
              </a:rPr>
            </a:br>
            <a:r>
              <a:rPr lang="en-US" sz="1800" b="1" dirty="0" smtClean="0">
                <a:solidFill>
                  <a:srgbClr val="008000"/>
                </a:solidFill>
              </a:rPr>
              <a:t>end-game of Tevatron physics program</a:t>
            </a:r>
          </a:p>
          <a:p>
            <a:pPr marL="806450" lvl="2" indent="0">
              <a:spcBef>
                <a:spcPts val="0"/>
              </a:spcBef>
              <a:buNone/>
            </a:pPr>
            <a:endParaRPr lang="en-US" sz="1900" b="1" dirty="0" smtClean="0"/>
          </a:p>
          <a:p>
            <a:pPr>
              <a:spcBef>
                <a:spcPts val="0"/>
              </a:spcBef>
            </a:pPr>
            <a:endParaRPr lang="en-US" sz="400" b="1" dirty="0" smtClean="0"/>
          </a:p>
        </p:txBody>
      </p:sp>
      <p:sp>
        <p:nvSpPr>
          <p:cNvPr id="27" name="TextBox 26"/>
          <p:cNvSpPr txBox="1"/>
          <p:nvPr/>
        </p:nvSpPr>
        <p:spPr>
          <a:xfrm>
            <a:off x="8812420" y="6614740"/>
            <a:ext cx="325730" cy="246221"/>
          </a:xfrm>
          <a:prstGeom prst="rect">
            <a:avLst/>
          </a:prstGeom>
          <a:noFill/>
        </p:spPr>
        <p:txBody>
          <a:bodyPr wrap="none" rtlCol="0">
            <a:spAutoFit/>
          </a:bodyPr>
          <a:lstStyle/>
          <a:p>
            <a:r>
              <a:rPr lang="en-US" sz="1000" b="1" dirty="0" smtClean="0">
                <a:solidFill>
                  <a:schemeClr val="tx1">
                    <a:lumMod val="75000"/>
                    <a:lumOff val="25000"/>
                  </a:schemeClr>
                </a:solidFill>
                <a:latin typeface="Arial" pitchFamily="34" charset="0"/>
                <a:cs typeface="Arial" pitchFamily="34" charset="0"/>
              </a:rPr>
              <a:t>17</a:t>
            </a:r>
            <a:endParaRPr lang="en-US" sz="1000" b="1" dirty="0">
              <a:solidFill>
                <a:schemeClr val="tx1">
                  <a:lumMod val="75000"/>
                  <a:lumOff val="25000"/>
                </a:schemeClr>
              </a:solidFill>
              <a:latin typeface="Arial" pitchFamily="34" charset="0"/>
              <a:cs typeface="Arial" pitchFamily="34" charset="0"/>
            </a:endParaRPr>
          </a:p>
        </p:txBody>
      </p:sp>
    </p:spTree>
    <p:extLst>
      <p:ext uri="{BB962C8B-B14F-4D97-AF65-F5344CB8AC3E}">
        <p14:creationId xmlns:p14="http://schemas.microsoft.com/office/powerpoint/2010/main" val="271853461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644" y="125169"/>
            <a:ext cx="8229600" cy="606016"/>
          </a:xfrm>
        </p:spPr>
        <p:txBody>
          <a:bodyPr>
            <a:noAutofit/>
          </a:bodyPr>
          <a:lstStyle/>
          <a:p>
            <a:r>
              <a:rPr lang="en-US" sz="3600" b="1" dirty="0" smtClean="0">
                <a:solidFill>
                  <a:srgbClr val="285C00"/>
                </a:solidFill>
                <a:effectLst>
                  <a:outerShdw blurRad="38100" dist="38100" dir="2700000" algn="tl">
                    <a:srgbClr val="000000">
                      <a:alpha val="43137"/>
                    </a:srgbClr>
                  </a:outerShdw>
                </a:effectLst>
                <a:latin typeface="Cambria" pitchFamily="18" charset="0"/>
              </a:rPr>
              <a:t>Outline</a:t>
            </a:r>
            <a:endParaRPr lang="en-US" sz="3600" b="1" dirty="0">
              <a:solidFill>
                <a:srgbClr val="285C00"/>
              </a:solidFill>
              <a:effectLst>
                <a:outerShdw blurRad="38100" dist="38100" dir="2700000" algn="tl">
                  <a:srgbClr val="000000">
                    <a:alpha val="43137"/>
                  </a:srgbClr>
                </a:outerShdw>
              </a:effectLst>
              <a:latin typeface="Cambria" pitchFamily="18" charset="0"/>
            </a:endParaRPr>
          </a:p>
        </p:txBody>
      </p:sp>
      <p:sp>
        <p:nvSpPr>
          <p:cNvPr id="3" name="Content Placeholder 2"/>
          <p:cNvSpPr>
            <a:spLocks noGrp="1"/>
          </p:cNvSpPr>
          <p:nvPr>
            <p:ph idx="1"/>
          </p:nvPr>
        </p:nvSpPr>
        <p:spPr>
          <a:xfrm>
            <a:off x="355015" y="1264167"/>
            <a:ext cx="8562482" cy="4110159"/>
          </a:xfrm>
        </p:spPr>
        <p:txBody>
          <a:bodyPr/>
          <a:lstStyle/>
          <a:p>
            <a:pPr>
              <a:buFont typeface="Wingdings" pitchFamily="2" charset="2"/>
              <a:buChar char="§"/>
            </a:pPr>
            <a:r>
              <a:rPr lang="en-US" sz="3200" b="1" dirty="0" smtClean="0">
                <a:latin typeface="Calibri" pitchFamily="34" charset="0"/>
                <a:cs typeface="Calibri" pitchFamily="34" charset="0"/>
              </a:rPr>
              <a:t>  Energy Frontier Program &amp; Issues</a:t>
            </a:r>
          </a:p>
          <a:p>
            <a:pPr>
              <a:buFont typeface="Wingdings" pitchFamily="2" charset="2"/>
              <a:buChar char="§"/>
            </a:pPr>
            <a:r>
              <a:rPr lang="en-US" sz="3200" b="1" dirty="0" smtClean="0">
                <a:latin typeface="Calibri" pitchFamily="34" charset="0"/>
                <a:cs typeface="Calibri" pitchFamily="34" charset="0"/>
              </a:rPr>
              <a:t>  Budget and Issues</a:t>
            </a:r>
          </a:p>
          <a:p>
            <a:pPr>
              <a:buFont typeface="Wingdings" pitchFamily="2" charset="2"/>
              <a:buChar char="§"/>
            </a:pPr>
            <a:r>
              <a:rPr lang="en-US" sz="3200" b="1" dirty="0" smtClean="0">
                <a:latin typeface="Calibri" pitchFamily="34" charset="0"/>
                <a:cs typeface="Calibri" pitchFamily="34" charset="0"/>
              </a:rPr>
              <a:t>  FY</a:t>
            </a:r>
            <a:r>
              <a:rPr lang="en-US" sz="800" b="1" dirty="0" smtClean="0">
                <a:latin typeface="Calibri" pitchFamily="34" charset="0"/>
                <a:cs typeface="Calibri" pitchFamily="34" charset="0"/>
              </a:rPr>
              <a:t> </a:t>
            </a:r>
            <a:r>
              <a:rPr lang="en-US" sz="3200" b="1" dirty="0" smtClean="0">
                <a:latin typeface="Calibri" pitchFamily="34" charset="0"/>
                <a:cs typeface="Calibri" pitchFamily="34" charset="0"/>
              </a:rPr>
              <a:t>2014 HEP Comparative Review Process</a:t>
            </a:r>
          </a:p>
          <a:p>
            <a:pPr>
              <a:buFont typeface="Wingdings" pitchFamily="2" charset="2"/>
              <a:buChar char="§"/>
            </a:pPr>
            <a:r>
              <a:rPr lang="en-US" b="1" dirty="0" smtClean="0">
                <a:latin typeface="Calibri" pitchFamily="34" charset="0"/>
                <a:cs typeface="Calibri" pitchFamily="34" charset="0"/>
              </a:rPr>
              <a:t>  FY</a:t>
            </a:r>
            <a:r>
              <a:rPr lang="en-US" sz="800" b="1" dirty="0" smtClean="0">
                <a:latin typeface="Calibri" pitchFamily="34" charset="0"/>
                <a:cs typeface="Calibri" pitchFamily="34" charset="0"/>
              </a:rPr>
              <a:t> </a:t>
            </a:r>
            <a:r>
              <a:rPr lang="en-US" b="1" dirty="0" smtClean="0">
                <a:latin typeface="Calibri" pitchFamily="34" charset="0"/>
                <a:cs typeface="Calibri" pitchFamily="34" charset="0"/>
              </a:rPr>
              <a:t>2013 HEP Comparative Review Statistics</a:t>
            </a:r>
          </a:p>
          <a:p>
            <a:pPr>
              <a:buFont typeface="Wingdings" pitchFamily="2" charset="2"/>
              <a:buChar char="§"/>
            </a:pPr>
            <a:r>
              <a:rPr lang="en-US" sz="3200" b="1" dirty="0">
                <a:latin typeface="Calibri" pitchFamily="34" charset="0"/>
                <a:cs typeface="Calibri" pitchFamily="34" charset="0"/>
              </a:rPr>
              <a:t> </a:t>
            </a:r>
            <a:r>
              <a:rPr lang="en-US" sz="3200" b="1" dirty="0" smtClean="0">
                <a:latin typeface="Calibri" pitchFamily="34" charset="0"/>
                <a:cs typeface="Calibri" pitchFamily="34" charset="0"/>
              </a:rPr>
              <a:t> Early Career Research Program </a:t>
            </a:r>
          </a:p>
          <a:p>
            <a:pPr>
              <a:buFont typeface="Wingdings" pitchFamily="2" charset="2"/>
              <a:buChar char="§"/>
            </a:pPr>
            <a:r>
              <a:rPr lang="en-US" sz="3200" b="1" dirty="0" smtClean="0">
                <a:latin typeface="Calibri" pitchFamily="34" charset="0"/>
                <a:cs typeface="Calibri" pitchFamily="34" charset="0"/>
              </a:rPr>
              <a:t>  </a:t>
            </a:r>
            <a:r>
              <a:rPr lang="en-US" b="1" dirty="0" smtClean="0">
                <a:latin typeface="Calibri" pitchFamily="34" charset="0"/>
                <a:cs typeface="Calibri" pitchFamily="34" charset="0"/>
              </a:rPr>
              <a:t>Questions &amp; Answers</a:t>
            </a:r>
            <a:endParaRPr lang="en-US" sz="3200" b="1" dirty="0" smtClean="0">
              <a:latin typeface="Calibri" pitchFamily="34" charset="0"/>
              <a:cs typeface="Calibri" pitchFamily="34" charset="0"/>
            </a:endParaRPr>
          </a:p>
          <a:p>
            <a:pPr>
              <a:buFont typeface="Wingdings" pitchFamily="2" charset="2"/>
              <a:buChar char="§"/>
            </a:pPr>
            <a:endParaRPr lang="en-US" sz="2800" b="1" dirty="0" smtClean="0"/>
          </a:p>
        </p:txBody>
      </p:sp>
      <p:sp>
        <p:nvSpPr>
          <p:cNvPr id="7" name="Rectangle 8"/>
          <p:cNvSpPr>
            <a:spLocks noChangeArrowheads="1"/>
          </p:cNvSpPr>
          <p:nvPr/>
        </p:nvSpPr>
        <p:spPr bwMode="auto">
          <a:xfrm>
            <a:off x="0" y="837791"/>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hangingPunct="0">
              <a:lnSpc>
                <a:spcPct val="85000"/>
              </a:lnSpc>
              <a:defRPr/>
            </a:pPr>
            <a:endParaRPr lang="en-US" sz="2200" i="1" dirty="0">
              <a:effectLst>
                <a:outerShdw blurRad="38100" dist="38100" dir="2700000" algn="tl">
                  <a:srgbClr val="FFFFFF"/>
                </a:outerShdw>
              </a:effectLst>
              <a:latin typeface="Book Antiqua" pitchFamily="18" charset="0"/>
            </a:endParaRPr>
          </a:p>
        </p:txBody>
      </p:sp>
      <p:pic>
        <p:nvPicPr>
          <p:cNvPr id="9" name="Picture 9" descr="horizontal-logo-green-text.jpg"/>
          <p:cNvPicPr>
            <a:picLocks noChangeAspect="1"/>
          </p:cNvPicPr>
          <p:nvPr/>
        </p:nvPicPr>
        <p:blipFill>
          <a:blip r:embed="rId2" cstate="print"/>
          <a:srcRect/>
          <a:stretch>
            <a:fillRect/>
          </a:stretch>
        </p:blipFill>
        <p:spPr bwMode="auto">
          <a:xfrm>
            <a:off x="457200" y="6354764"/>
            <a:ext cx="2438400" cy="407987"/>
          </a:xfrm>
          <a:prstGeom prst="rect">
            <a:avLst/>
          </a:prstGeom>
          <a:noFill/>
          <a:ln w="9525">
            <a:noFill/>
            <a:miter lim="800000"/>
            <a:headEnd/>
            <a:tailEnd/>
          </a:ln>
        </p:spPr>
      </p:pic>
      <p:cxnSp>
        <p:nvCxnSpPr>
          <p:cNvPr id="10" name="Straight Connector 9"/>
          <p:cNvCxnSpPr/>
          <p:nvPr/>
        </p:nvCxnSpPr>
        <p:spPr bwMode="auto">
          <a:xfrm>
            <a:off x="159391" y="6266576"/>
            <a:ext cx="8758106" cy="0"/>
          </a:xfrm>
          <a:prstGeom prst="line">
            <a:avLst/>
          </a:prstGeom>
          <a:ln w="15875">
            <a:solidFill>
              <a:srgbClr val="135C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881428" y="6606114"/>
            <a:ext cx="255198" cy="246221"/>
          </a:xfrm>
          <a:prstGeom prst="rect">
            <a:avLst/>
          </a:prstGeom>
          <a:noFill/>
        </p:spPr>
        <p:txBody>
          <a:bodyPr wrap="none" rtlCol="0">
            <a:spAutoFit/>
          </a:bodyPr>
          <a:lstStyle/>
          <a:p>
            <a:r>
              <a:rPr lang="en-US" sz="1000" b="1" dirty="0">
                <a:solidFill>
                  <a:schemeClr val="tx1">
                    <a:lumMod val="75000"/>
                    <a:lumOff val="25000"/>
                  </a:schemeClr>
                </a:solidFill>
                <a:latin typeface="Arial" pitchFamily="34" charset="0"/>
                <a:cs typeface="Arial" pitchFamily="34" charset="0"/>
              </a:rPr>
              <a:t>2</a:t>
            </a:r>
          </a:p>
        </p:txBody>
      </p:sp>
    </p:spTree>
    <p:extLst>
      <p:ext uri="{BB962C8B-B14F-4D97-AF65-F5344CB8AC3E}">
        <p14:creationId xmlns:p14="http://schemas.microsoft.com/office/powerpoint/2010/main" val="198522695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a:off x="1462458" y="3836376"/>
            <a:ext cx="5117123" cy="0"/>
          </a:xfrm>
          <a:prstGeom prst="line">
            <a:avLst/>
          </a:prstGeom>
          <a:ln w="12700">
            <a:solidFill>
              <a:schemeClr val="tx1">
                <a:lumMod val="75000"/>
                <a:lumOff val="25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1462459" y="3335215"/>
            <a:ext cx="5117123" cy="0"/>
          </a:xfrm>
          <a:prstGeom prst="line">
            <a:avLst/>
          </a:prstGeom>
          <a:ln w="12700">
            <a:solidFill>
              <a:schemeClr val="tx1">
                <a:lumMod val="75000"/>
                <a:lumOff val="25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1462460" y="2825213"/>
            <a:ext cx="5117123" cy="0"/>
          </a:xfrm>
          <a:prstGeom prst="line">
            <a:avLst/>
          </a:prstGeom>
          <a:ln w="12700">
            <a:solidFill>
              <a:schemeClr val="tx1">
                <a:lumMod val="75000"/>
                <a:lumOff val="25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1480044" y="2314952"/>
            <a:ext cx="5117123" cy="0"/>
          </a:xfrm>
          <a:prstGeom prst="line">
            <a:avLst/>
          </a:prstGeom>
          <a:ln w="12700">
            <a:solidFill>
              <a:schemeClr val="tx1">
                <a:lumMod val="75000"/>
                <a:lumOff val="25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1488836" y="1805341"/>
            <a:ext cx="5117123" cy="0"/>
          </a:xfrm>
          <a:prstGeom prst="line">
            <a:avLst/>
          </a:prstGeom>
          <a:ln w="12700">
            <a:solidFill>
              <a:schemeClr val="tx1">
                <a:lumMod val="75000"/>
                <a:lumOff val="25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1485900" y="1300936"/>
            <a:ext cx="5117123" cy="0"/>
          </a:xfrm>
          <a:prstGeom prst="line">
            <a:avLst/>
          </a:prstGeom>
          <a:ln w="12700">
            <a:solidFill>
              <a:schemeClr val="tx1">
                <a:lumMod val="75000"/>
                <a:lumOff val="25000"/>
              </a:schemeClr>
            </a:solidFill>
            <a:prstDash val="sysDot"/>
          </a:ln>
        </p:spPr>
        <p:style>
          <a:lnRef idx="2">
            <a:schemeClr val="accent1"/>
          </a:lnRef>
          <a:fillRef idx="0">
            <a:schemeClr val="accent1"/>
          </a:fillRef>
          <a:effectRef idx="1">
            <a:schemeClr val="accent1"/>
          </a:effectRef>
          <a:fontRef idx="minor">
            <a:schemeClr val="tx1"/>
          </a:fontRef>
        </p:style>
      </p:cxnSp>
      <p:graphicFrame>
        <p:nvGraphicFramePr>
          <p:cNvPr id="31" name="Chart 8"/>
          <p:cNvGraphicFramePr>
            <a:graphicFrameLocks/>
          </p:cNvGraphicFramePr>
          <p:nvPr>
            <p:extLst>
              <p:ext uri="{D42A27DB-BD31-4B8C-83A1-F6EECF244321}">
                <p14:modId xmlns:p14="http://schemas.microsoft.com/office/powerpoint/2010/main" val="1975106178"/>
              </p:ext>
            </p:extLst>
          </p:nvPr>
        </p:nvGraphicFramePr>
        <p:xfrm>
          <a:off x="884116" y="1110781"/>
          <a:ext cx="7152054" cy="3686882"/>
        </p:xfrm>
        <a:graphic>
          <a:graphicData uri="http://schemas.openxmlformats.org/presentationml/2006/ole">
            <mc:AlternateContent xmlns:mc="http://schemas.openxmlformats.org/markup-compatibility/2006">
              <mc:Choice xmlns:v="urn:schemas-microsoft-com:vml" Requires="v">
                <p:oleObj spid="_x0000_s4591" name="Worksheet" r:id="rId4" imgW="11401358" imgH="5476901" progId="Excel.Sheet.8">
                  <p:embed/>
                </p:oleObj>
              </mc:Choice>
              <mc:Fallback>
                <p:oleObj name="Worksheet" r:id="rId4" imgW="11401358" imgH="5476901" progId="Excel.Sheet.8">
                  <p:embed/>
                  <p:pic>
                    <p:nvPicPr>
                      <p:cNvPr id="0" name=""/>
                      <p:cNvPicPr>
                        <a:picLocks noChangeArrowheads="1"/>
                      </p:cNvPicPr>
                      <p:nvPr/>
                    </p:nvPicPr>
                    <p:blipFill>
                      <a:blip r:embed="rId5"/>
                      <a:srcRect/>
                      <a:stretch>
                        <a:fillRect/>
                      </a:stretch>
                    </p:blipFill>
                    <p:spPr bwMode="auto">
                      <a:xfrm>
                        <a:off x="884116" y="1110781"/>
                        <a:ext cx="7152054" cy="3686882"/>
                      </a:xfrm>
                      <a:prstGeom prst="rect">
                        <a:avLst/>
                      </a:prstGeom>
                      <a:noFill/>
                    </p:spPr>
                  </p:pic>
                </p:oleObj>
              </mc:Fallback>
            </mc:AlternateContent>
          </a:graphicData>
        </a:graphic>
      </p:graphicFrame>
      <p:sp>
        <p:nvSpPr>
          <p:cNvPr id="3" name="Oval 2"/>
          <p:cNvSpPr/>
          <p:nvPr/>
        </p:nvSpPr>
        <p:spPr>
          <a:xfrm>
            <a:off x="5342467" y="3141543"/>
            <a:ext cx="914400" cy="1294990"/>
          </a:xfrm>
          <a:prstGeom prst="ellipse">
            <a:avLst/>
          </a:prstGeom>
          <a:noFill/>
          <a:ln w="41275">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Arrow Connector 4"/>
          <p:cNvCxnSpPr>
            <a:endCxn id="3" idx="7"/>
          </p:cNvCxnSpPr>
          <p:nvPr/>
        </p:nvCxnSpPr>
        <p:spPr>
          <a:xfrm flipH="1">
            <a:off x="6122956" y="2458454"/>
            <a:ext cx="964176" cy="872736"/>
          </a:xfrm>
          <a:prstGeom prst="straightConnector1">
            <a:avLst/>
          </a:prstGeom>
          <a:ln>
            <a:solidFill>
              <a:srgbClr val="7030A0"/>
            </a:solidFill>
            <a:tailEnd type="triangle" w="med" len="lg"/>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087129" y="2458454"/>
            <a:ext cx="1727268" cy="2554545"/>
          </a:xfrm>
          <a:prstGeom prst="rect">
            <a:avLst/>
          </a:prstGeom>
          <a:solidFill>
            <a:schemeClr val="bg1"/>
          </a:solidFill>
          <a:ln w="25400">
            <a:solidFill>
              <a:srgbClr val="7030A0"/>
            </a:solidFill>
            <a:prstDash val="solid"/>
          </a:ln>
        </p:spPr>
        <p:txBody>
          <a:bodyPr wrap="none" rtlCol="0">
            <a:spAutoFit/>
          </a:bodyPr>
          <a:lstStyle/>
          <a:p>
            <a:r>
              <a:rPr lang="en-US" sz="1600" u="sng" dirty="0" smtClean="0">
                <a:solidFill>
                  <a:srgbClr val="7030A0"/>
                </a:solidFill>
              </a:rPr>
              <a:t>Mainly Supports:</a:t>
            </a:r>
            <a:endParaRPr lang="en-US" sz="1600" dirty="0" smtClean="0">
              <a:solidFill>
                <a:srgbClr val="7030A0"/>
              </a:solidFill>
            </a:endParaRPr>
          </a:p>
          <a:p>
            <a:pPr marL="342900" indent="-342900">
              <a:buAutoNum type="arabicParenR"/>
            </a:pPr>
            <a:r>
              <a:rPr lang="en-US" sz="1600" dirty="0" smtClean="0">
                <a:solidFill>
                  <a:srgbClr val="7030A0"/>
                </a:solidFill>
              </a:rPr>
              <a:t>ANL</a:t>
            </a:r>
          </a:p>
          <a:p>
            <a:pPr marL="342900" indent="-342900">
              <a:buAutoNum type="arabicParenR"/>
            </a:pPr>
            <a:r>
              <a:rPr lang="en-US" sz="1600" dirty="0" smtClean="0">
                <a:solidFill>
                  <a:srgbClr val="7030A0"/>
                </a:solidFill>
              </a:rPr>
              <a:t>BNL</a:t>
            </a:r>
          </a:p>
          <a:p>
            <a:pPr marL="342900" indent="-342900">
              <a:buAutoNum type="arabicParenR"/>
            </a:pPr>
            <a:r>
              <a:rPr lang="en-US" sz="1600" dirty="0" err="1" smtClean="0">
                <a:solidFill>
                  <a:srgbClr val="7030A0"/>
                </a:solidFill>
              </a:rPr>
              <a:t>Fermilab</a:t>
            </a:r>
            <a:endParaRPr lang="en-US" sz="1600" dirty="0" smtClean="0">
              <a:solidFill>
                <a:srgbClr val="7030A0"/>
              </a:solidFill>
            </a:endParaRPr>
          </a:p>
          <a:p>
            <a:pPr marL="342900" indent="-342900">
              <a:buAutoNum type="arabicParenR"/>
            </a:pPr>
            <a:r>
              <a:rPr lang="en-US" sz="1600" dirty="0" smtClean="0">
                <a:solidFill>
                  <a:srgbClr val="7030A0"/>
                </a:solidFill>
              </a:rPr>
              <a:t>LBNL</a:t>
            </a:r>
          </a:p>
          <a:p>
            <a:pPr marL="342900" indent="-342900">
              <a:buAutoNum type="arabicParenR"/>
            </a:pPr>
            <a:r>
              <a:rPr lang="en-US" sz="1600" dirty="0" smtClean="0">
                <a:solidFill>
                  <a:srgbClr val="7030A0"/>
                </a:solidFill>
              </a:rPr>
              <a:t>SLAC</a:t>
            </a:r>
          </a:p>
          <a:p>
            <a:pPr marL="342900" indent="-342900">
              <a:buAutoNum type="arabicParenR"/>
            </a:pPr>
            <a:r>
              <a:rPr lang="en-US" sz="1600" dirty="0" smtClean="0">
                <a:solidFill>
                  <a:srgbClr val="7030A0"/>
                </a:solidFill>
              </a:rPr>
              <a:t>Fellows </a:t>
            </a:r>
            <a:r>
              <a:rPr lang="en-US" sz="1600" dirty="0" err="1" smtClean="0">
                <a:solidFill>
                  <a:srgbClr val="7030A0"/>
                </a:solidFill>
              </a:rPr>
              <a:t>prgm</a:t>
            </a:r>
            <a:r>
              <a:rPr lang="en-US" sz="1600" dirty="0" smtClean="0">
                <a:solidFill>
                  <a:srgbClr val="7030A0"/>
                </a:solidFill>
              </a:rPr>
              <a:t>.</a:t>
            </a:r>
          </a:p>
          <a:p>
            <a:r>
              <a:rPr lang="en-US" sz="1600" dirty="0">
                <a:solidFill>
                  <a:srgbClr val="7030A0"/>
                </a:solidFill>
              </a:rPr>
              <a:t> </a:t>
            </a:r>
            <a:r>
              <a:rPr lang="en-US" sz="1600" dirty="0" smtClean="0">
                <a:solidFill>
                  <a:srgbClr val="7030A0"/>
                </a:solidFill>
              </a:rPr>
              <a:t>       to universities</a:t>
            </a:r>
          </a:p>
          <a:p>
            <a:r>
              <a:rPr lang="en-US" sz="1600" dirty="0" smtClean="0">
                <a:solidFill>
                  <a:srgbClr val="7030A0"/>
                </a:solidFill>
              </a:rPr>
              <a:t>        (US-ATLAS, </a:t>
            </a:r>
          </a:p>
          <a:p>
            <a:r>
              <a:rPr lang="en-US" sz="1600" dirty="0">
                <a:solidFill>
                  <a:srgbClr val="7030A0"/>
                </a:solidFill>
              </a:rPr>
              <a:t> </a:t>
            </a:r>
            <a:r>
              <a:rPr lang="en-US" sz="1600" dirty="0" smtClean="0">
                <a:solidFill>
                  <a:srgbClr val="7030A0"/>
                </a:solidFill>
              </a:rPr>
              <a:t>        </a:t>
            </a:r>
            <a:r>
              <a:rPr lang="en-US" sz="800" dirty="0">
                <a:solidFill>
                  <a:srgbClr val="7030A0"/>
                </a:solidFill>
              </a:rPr>
              <a:t> </a:t>
            </a:r>
            <a:r>
              <a:rPr lang="en-US" sz="1600" dirty="0" smtClean="0">
                <a:solidFill>
                  <a:srgbClr val="7030A0"/>
                </a:solidFill>
              </a:rPr>
              <a:t>US-CMS LPC)</a:t>
            </a:r>
          </a:p>
        </p:txBody>
      </p:sp>
      <p:sp>
        <p:nvSpPr>
          <p:cNvPr id="21" name="Title 1"/>
          <p:cNvSpPr>
            <a:spLocks noGrp="1"/>
          </p:cNvSpPr>
          <p:nvPr>
            <p:ph type="title"/>
          </p:nvPr>
        </p:nvSpPr>
        <p:spPr>
          <a:xfrm>
            <a:off x="779462" y="98031"/>
            <a:ext cx="7581901" cy="574212"/>
          </a:xfrm>
        </p:spPr>
        <p:txBody>
          <a:bodyPr>
            <a:normAutofit fontScale="90000"/>
          </a:bodyPr>
          <a:lstStyle/>
          <a:p>
            <a:r>
              <a:rPr lang="en-US" sz="4000" b="1" dirty="0" smtClean="0">
                <a:solidFill>
                  <a:srgbClr val="285C00"/>
                </a:solidFill>
                <a:effectLst>
                  <a:outerShdw blurRad="38100" dist="38100" dir="2700000" algn="tl">
                    <a:srgbClr val="000000">
                      <a:alpha val="43137"/>
                    </a:srgbClr>
                  </a:outerShdw>
                </a:effectLst>
                <a:latin typeface="Cambria" pitchFamily="18" charset="0"/>
              </a:rPr>
              <a:t>Energy Frontier Research Budget</a:t>
            </a:r>
            <a:endParaRPr lang="en-US" sz="4000" b="1" dirty="0">
              <a:solidFill>
                <a:srgbClr val="285C00"/>
              </a:solidFill>
              <a:effectLst>
                <a:outerShdw blurRad="38100" dist="38100" dir="2700000" algn="tl">
                  <a:srgbClr val="000000">
                    <a:alpha val="43137"/>
                  </a:srgbClr>
                </a:outerShdw>
              </a:effectLst>
              <a:latin typeface="Cambria" pitchFamily="18" charset="0"/>
            </a:endParaRPr>
          </a:p>
        </p:txBody>
      </p:sp>
      <p:sp>
        <p:nvSpPr>
          <p:cNvPr id="28" name="Rectangle 8"/>
          <p:cNvSpPr>
            <a:spLocks noChangeArrowheads="1"/>
          </p:cNvSpPr>
          <p:nvPr/>
        </p:nvSpPr>
        <p:spPr bwMode="auto">
          <a:xfrm>
            <a:off x="0" y="837791"/>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hangingPunct="0">
              <a:lnSpc>
                <a:spcPct val="85000"/>
              </a:lnSpc>
              <a:defRPr/>
            </a:pPr>
            <a:endParaRPr lang="en-US" sz="2200" i="1" dirty="0">
              <a:effectLst>
                <a:outerShdw blurRad="38100" dist="38100" dir="2700000" algn="tl">
                  <a:srgbClr val="FFFFFF"/>
                </a:outerShdw>
              </a:effectLst>
              <a:latin typeface="Book Antiqua" pitchFamily="18" charset="0"/>
            </a:endParaRPr>
          </a:p>
        </p:txBody>
      </p:sp>
      <p:pic>
        <p:nvPicPr>
          <p:cNvPr id="29" name="Picture 9" descr="horizontal-logo-green-text.jpg"/>
          <p:cNvPicPr>
            <a:picLocks noChangeAspect="1"/>
          </p:cNvPicPr>
          <p:nvPr/>
        </p:nvPicPr>
        <p:blipFill>
          <a:blip r:embed="rId6" cstate="print"/>
          <a:srcRect/>
          <a:stretch>
            <a:fillRect/>
          </a:stretch>
        </p:blipFill>
        <p:spPr bwMode="auto">
          <a:xfrm>
            <a:off x="457200" y="6354764"/>
            <a:ext cx="2438400" cy="407987"/>
          </a:xfrm>
          <a:prstGeom prst="rect">
            <a:avLst/>
          </a:prstGeom>
          <a:noFill/>
          <a:ln w="9525">
            <a:noFill/>
            <a:miter lim="800000"/>
            <a:headEnd/>
            <a:tailEnd/>
          </a:ln>
        </p:spPr>
      </p:pic>
      <p:cxnSp>
        <p:nvCxnSpPr>
          <p:cNvPr id="30" name="Straight Connector 29"/>
          <p:cNvCxnSpPr/>
          <p:nvPr/>
        </p:nvCxnSpPr>
        <p:spPr bwMode="auto">
          <a:xfrm>
            <a:off x="159391" y="6266576"/>
            <a:ext cx="8758106" cy="0"/>
          </a:xfrm>
          <a:prstGeom prst="line">
            <a:avLst/>
          </a:prstGeom>
          <a:ln w="15875">
            <a:solidFill>
              <a:srgbClr val="135C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rot="16200000">
            <a:off x="377353" y="1306102"/>
            <a:ext cx="710451" cy="400110"/>
          </a:xfrm>
          <a:prstGeom prst="rect">
            <a:avLst/>
          </a:prstGeom>
          <a:noFill/>
        </p:spPr>
        <p:txBody>
          <a:bodyPr wrap="none" rtlCol="0">
            <a:spAutoFit/>
          </a:bodyPr>
          <a:lstStyle/>
          <a:p>
            <a:r>
              <a:rPr lang="en-US" sz="2000" b="1" dirty="0" smtClean="0">
                <a:latin typeface="Arial" pitchFamily="34" charset="0"/>
                <a:cs typeface="Arial" pitchFamily="34" charset="0"/>
              </a:rPr>
              <a:t>($M)</a:t>
            </a:r>
            <a:endParaRPr lang="en-US" sz="2000" b="1" dirty="0">
              <a:latin typeface="Arial" pitchFamily="34" charset="0"/>
              <a:cs typeface="Arial" pitchFamily="34" charset="0"/>
            </a:endParaRPr>
          </a:p>
        </p:txBody>
      </p:sp>
      <p:sp>
        <p:nvSpPr>
          <p:cNvPr id="33" name="TextBox 32"/>
          <p:cNvSpPr txBox="1"/>
          <p:nvPr/>
        </p:nvSpPr>
        <p:spPr>
          <a:xfrm>
            <a:off x="3462015" y="4707645"/>
            <a:ext cx="1518814" cy="400110"/>
          </a:xfrm>
          <a:prstGeom prst="rect">
            <a:avLst/>
          </a:prstGeom>
          <a:noFill/>
        </p:spPr>
        <p:txBody>
          <a:bodyPr wrap="none" rtlCol="0">
            <a:spAutoFit/>
          </a:bodyPr>
          <a:lstStyle/>
          <a:p>
            <a:r>
              <a:rPr lang="en-US" sz="2000" b="1" dirty="0" smtClean="0">
                <a:latin typeface="Arial" pitchFamily="34" charset="0"/>
                <a:cs typeface="Arial" pitchFamily="34" charset="0"/>
              </a:rPr>
              <a:t>Fiscal Year</a:t>
            </a:r>
            <a:endParaRPr lang="en-US" sz="2000" b="1" dirty="0">
              <a:latin typeface="Arial" pitchFamily="34" charset="0"/>
              <a:cs typeface="Arial" pitchFamily="34" charset="0"/>
            </a:endParaRPr>
          </a:p>
        </p:txBody>
      </p:sp>
      <p:sp>
        <p:nvSpPr>
          <p:cNvPr id="22" name="Content Placeholder 2"/>
          <p:cNvSpPr>
            <a:spLocks noGrp="1"/>
          </p:cNvSpPr>
          <p:nvPr>
            <p:ph idx="1"/>
          </p:nvPr>
        </p:nvSpPr>
        <p:spPr>
          <a:xfrm>
            <a:off x="290430" y="5189050"/>
            <a:ext cx="8557246" cy="984293"/>
          </a:xfrm>
        </p:spPr>
        <p:txBody>
          <a:bodyPr>
            <a:noAutofit/>
          </a:bodyPr>
          <a:lstStyle/>
          <a:p>
            <a:pPr>
              <a:spcBef>
                <a:spcPts val="0"/>
              </a:spcBef>
              <a:buFont typeface="Wingdings" pitchFamily="2" charset="2"/>
              <a:buChar char="§"/>
            </a:pPr>
            <a:r>
              <a:rPr lang="en-US" sz="2000" b="1" dirty="0" smtClean="0"/>
              <a:t>FY13 core research budget saw reduction of </a:t>
            </a:r>
            <a:r>
              <a:rPr lang="en-US" sz="2000" b="1" dirty="0" smtClean="0">
                <a:latin typeface="Arial" pitchFamily="34" charset="0"/>
                <a:cs typeface="Arial" pitchFamily="34" charset="0"/>
              </a:rPr>
              <a:t>~</a:t>
            </a:r>
            <a:r>
              <a:rPr lang="en-US" sz="2000" b="1" dirty="0" smtClean="0"/>
              <a:t>6% relative to FY12</a:t>
            </a:r>
          </a:p>
          <a:p>
            <a:pPr lvl="1">
              <a:spcBef>
                <a:spcPts val="0"/>
              </a:spcBef>
            </a:pPr>
            <a:r>
              <a:rPr lang="en-US" sz="1800" b="1" dirty="0" smtClean="0">
                <a:solidFill>
                  <a:srgbClr val="008000"/>
                </a:solidFill>
              </a:rPr>
              <a:t>driven by completion of Tevatron run </a:t>
            </a:r>
            <a:r>
              <a:rPr lang="en-US" sz="1800" b="1" dirty="0">
                <a:solidFill>
                  <a:srgbClr val="008000"/>
                </a:solidFill>
              </a:rPr>
              <a:t>[</a:t>
            </a:r>
            <a:r>
              <a:rPr lang="en-US" sz="1800" b="1" dirty="0" smtClean="0">
                <a:solidFill>
                  <a:srgbClr val="008000"/>
                </a:solidFill>
              </a:rPr>
              <a:t>September 2011] and subsequent </a:t>
            </a:r>
            <a:br>
              <a:rPr lang="en-US" sz="1800" b="1" dirty="0" smtClean="0">
                <a:solidFill>
                  <a:srgbClr val="008000"/>
                </a:solidFill>
              </a:rPr>
            </a:br>
            <a:r>
              <a:rPr lang="en-US" sz="1800" b="1" dirty="0" smtClean="0">
                <a:solidFill>
                  <a:srgbClr val="008000"/>
                </a:solidFill>
              </a:rPr>
              <a:t>end-game of Tevatron physics program</a:t>
            </a:r>
          </a:p>
          <a:p>
            <a:pPr marL="806450" lvl="2" indent="0">
              <a:spcBef>
                <a:spcPts val="0"/>
              </a:spcBef>
              <a:buNone/>
            </a:pPr>
            <a:endParaRPr lang="en-US" sz="1900" b="1" dirty="0" smtClean="0"/>
          </a:p>
          <a:p>
            <a:pPr>
              <a:spcBef>
                <a:spcPts val="0"/>
              </a:spcBef>
            </a:pPr>
            <a:endParaRPr lang="en-US" sz="400" b="1" dirty="0" smtClean="0"/>
          </a:p>
        </p:txBody>
      </p:sp>
      <p:sp>
        <p:nvSpPr>
          <p:cNvPr id="23" name="TextBox 22"/>
          <p:cNvSpPr txBox="1"/>
          <p:nvPr/>
        </p:nvSpPr>
        <p:spPr>
          <a:xfrm>
            <a:off x="8812420" y="6614740"/>
            <a:ext cx="325730" cy="246221"/>
          </a:xfrm>
          <a:prstGeom prst="rect">
            <a:avLst/>
          </a:prstGeom>
          <a:noFill/>
        </p:spPr>
        <p:txBody>
          <a:bodyPr wrap="none" rtlCol="0">
            <a:spAutoFit/>
          </a:bodyPr>
          <a:lstStyle/>
          <a:p>
            <a:r>
              <a:rPr lang="en-US" sz="1000" b="1" dirty="0" smtClean="0">
                <a:solidFill>
                  <a:schemeClr val="tx1">
                    <a:lumMod val="75000"/>
                    <a:lumOff val="25000"/>
                  </a:schemeClr>
                </a:solidFill>
                <a:latin typeface="Arial" pitchFamily="34" charset="0"/>
                <a:cs typeface="Arial" pitchFamily="34" charset="0"/>
              </a:rPr>
              <a:t>17</a:t>
            </a:r>
            <a:endParaRPr lang="en-US" sz="1000" b="1" dirty="0">
              <a:solidFill>
                <a:schemeClr val="tx1">
                  <a:lumMod val="75000"/>
                  <a:lumOff val="25000"/>
                </a:schemeClr>
              </a:solidFill>
              <a:latin typeface="Arial" pitchFamily="34" charset="0"/>
              <a:cs typeface="Arial" pitchFamily="34" charset="0"/>
            </a:endParaRPr>
          </a:p>
        </p:txBody>
      </p:sp>
    </p:spTree>
    <p:extLst>
      <p:ext uri="{BB962C8B-B14F-4D97-AF65-F5344CB8AC3E}">
        <p14:creationId xmlns:p14="http://schemas.microsoft.com/office/powerpoint/2010/main" val="113071329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336" y="48367"/>
            <a:ext cx="8623882" cy="723900"/>
          </a:xfrm>
        </p:spPr>
        <p:txBody>
          <a:bodyPr/>
          <a:lstStyle/>
          <a:p>
            <a:r>
              <a:rPr lang="en-US" sz="3600" b="1" dirty="0" smtClean="0">
                <a:solidFill>
                  <a:srgbClr val="285C00"/>
                </a:solidFill>
                <a:effectLst>
                  <a:outerShdw blurRad="38100" dist="38100" dir="2700000" algn="tl">
                    <a:srgbClr val="000000">
                      <a:alpha val="43137"/>
                    </a:srgbClr>
                  </a:outerShdw>
                </a:effectLst>
                <a:latin typeface="Cambria" pitchFamily="18" charset="0"/>
              </a:rPr>
              <a:t>Major Item of Equipment (MIE) Issues</a:t>
            </a:r>
            <a:endParaRPr lang="en-US" sz="3600" b="1" dirty="0">
              <a:solidFill>
                <a:srgbClr val="285C00"/>
              </a:solidFill>
              <a:effectLst>
                <a:outerShdw blurRad="38100" dist="38100" dir="2700000" algn="tl">
                  <a:srgbClr val="000000">
                    <a:alpha val="43137"/>
                  </a:srgbClr>
                </a:outerShdw>
              </a:effectLst>
              <a:latin typeface="Cambria" pitchFamily="18" charset="0"/>
            </a:endParaRPr>
          </a:p>
        </p:txBody>
      </p:sp>
      <p:sp>
        <p:nvSpPr>
          <p:cNvPr id="3" name="Content Placeholder 2"/>
          <p:cNvSpPr>
            <a:spLocks noGrp="1"/>
          </p:cNvSpPr>
          <p:nvPr>
            <p:ph idx="1"/>
          </p:nvPr>
        </p:nvSpPr>
        <p:spPr>
          <a:xfrm>
            <a:off x="109933" y="1088380"/>
            <a:ext cx="4341303" cy="3638895"/>
          </a:xfrm>
        </p:spPr>
        <p:txBody>
          <a:bodyPr>
            <a:normAutofit/>
          </a:bodyPr>
          <a:lstStyle/>
          <a:p>
            <a:pPr>
              <a:buFont typeface="Wingdings" pitchFamily="2" charset="2"/>
              <a:buChar char="§"/>
            </a:pPr>
            <a:r>
              <a:rPr lang="en-US" sz="2200" b="1" dirty="0" smtClean="0">
                <a:solidFill>
                  <a:srgbClr val="285C00"/>
                </a:solidFill>
                <a:latin typeface="Calibri" pitchFamily="34" charset="0"/>
                <a:cs typeface="Calibri" pitchFamily="34" charset="0"/>
              </a:rPr>
              <a:t>We were not able to implement [most</a:t>
            </a:r>
            <a:r>
              <a:rPr lang="en-US" sz="2200" b="1" dirty="0">
                <a:solidFill>
                  <a:srgbClr val="285C00"/>
                </a:solidFill>
                <a:latin typeface="Calibri" pitchFamily="34" charset="0"/>
                <a:cs typeface="Calibri" pitchFamily="34" charset="0"/>
              </a:rPr>
              <a:t>]</a:t>
            </a:r>
            <a:r>
              <a:rPr lang="en-US" sz="2200" b="1" dirty="0" smtClean="0">
                <a:solidFill>
                  <a:srgbClr val="285C00"/>
                </a:solidFill>
                <a:latin typeface="Calibri" pitchFamily="34" charset="0"/>
                <a:cs typeface="Calibri" pitchFamily="34" charset="0"/>
              </a:rPr>
              <a:t> new MIE-fabrication starts in the FY14 request</a:t>
            </a:r>
          </a:p>
          <a:p>
            <a:pPr lvl="1" indent="-365760"/>
            <a:r>
              <a:rPr lang="en-US" sz="2000" b="1" dirty="0" err="1" smtClean="0">
                <a:latin typeface="Calibri" pitchFamily="34" charset="0"/>
                <a:cs typeface="Calibri" pitchFamily="34" charset="0"/>
              </a:rPr>
              <a:t>Muon</a:t>
            </a:r>
            <a:r>
              <a:rPr lang="en-US" sz="2000" b="1" dirty="0" smtClean="0">
                <a:latin typeface="Calibri" pitchFamily="34" charset="0"/>
                <a:cs typeface="Calibri" pitchFamily="34" charset="0"/>
              </a:rPr>
              <a:t> g-2 experiment is the only new start in HEP that was not requested in FY13</a:t>
            </a:r>
          </a:p>
          <a:p>
            <a:pPr lvl="1" indent="-365760"/>
            <a:r>
              <a:rPr lang="en-US" sz="2000" b="1" dirty="0" smtClean="0">
                <a:latin typeface="Calibri" pitchFamily="34" charset="0"/>
                <a:cs typeface="Calibri" pitchFamily="34" charset="0"/>
              </a:rPr>
              <a:t>LSST-Camera and Belle-II, which didn’t receive approval in FY13, are requested again in FY14</a:t>
            </a:r>
          </a:p>
        </p:txBody>
      </p:sp>
      <p:sp>
        <p:nvSpPr>
          <p:cNvPr id="7" name="Rectangle 8"/>
          <p:cNvSpPr>
            <a:spLocks noChangeArrowheads="1"/>
          </p:cNvSpPr>
          <p:nvPr/>
        </p:nvSpPr>
        <p:spPr bwMode="auto">
          <a:xfrm>
            <a:off x="0" y="837791"/>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hangingPunct="0">
              <a:lnSpc>
                <a:spcPct val="85000"/>
              </a:lnSpc>
              <a:defRPr/>
            </a:pPr>
            <a:endParaRPr lang="en-US" sz="2200" i="1" dirty="0">
              <a:effectLst>
                <a:outerShdw blurRad="38100" dist="38100" dir="2700000" algn="tl">
                  <a:srgbClr val="FFFFFF"/>
                </a:outerShdw>
              </a:effectLst>
              <a:latin typeface="Book Antiqua" pitchFamily="18" charset="0"/>
            </a:endParaRPr>
          </a:p>
        </p:txBody>
      </p:sp>
      <p:sp>
        <p:nvSpPr>
          <p:cNvPr id="6" name="Content Placeholder 2"/>
          <p:cNvSpPr txBox="1">
            <a:spLocks/>
          </p:cNvSpPr>
          <p:nvPr/>
        </p:nvSpPr>
        <p:spPr bwMode="auto">
          <a:xfrm>
            <a:off x="113273" y="4460399"/>
            <a:ext cx="8229600" cy="171610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228600" indent="-228600" algn="l" rtl="0" eaLnBrk="0" fontAlgn="base" hangingPunct="0">
              <a:spcBef>
                <a:spcPct val="20000"/>
              </a:spcBef>
              <a:spcAft>
                <a:spcPct val="0"/>
              </a:spcAft>
              <a:buFont typeface="Wingdings" pitchFamily="2" charset="2"/>
              <a:buChar char="§"/>
              <a:defRPr sz="2000" b="1">
                <a:solidFill>
                  <a:schemeClr val="tx1"/>
                </a:solidFill>
                <a:latin typeface="+mn-lt"/>
                <a:ea typeface="+mn-ea"/>
                <a:cs typeface="+mn-cs"/>
              </a:defRPr>
            </a:lvl1pPr>
            <a:lvl2pPr marL="685800" indent="-22860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457200" lvl="1" indent="0">
              <a:buFontTx/>
              <a:buNone/>
            </a:pPr>
            <a:endParaRPr lang="en-US" sz="2400" b="1" kern="0" dirty="0" smtClean="0">
              <a:latin typeface="Calibri" pitchFamily="34" charset="0"/>
              <a:cs typeface="Calibri" pitchFamily="34" charset="0"/>
            </a:endParaRPr>
          </a:p>
          <a:p>
            <a:r>
              <a:rPr lang="en-US" sz="2200" kern="0" dirty="0" smtClean="0">
                <a:solidFill>
                  <a:srgbClr val="285C00"/>
                </a:solidFill>
                <a:latin typeface="Calibri" pitchFamily="34" charset="0"/>
                <a:cs typeface="Calibri" pitchFamily="34" charset="0"/>
              </a:rPr>
              <a:t>This upsets at least 2 major features of our budget strategy:</a:t>
            </a:r>
          </a:p>
          <a:p>
            <a:pPr lvl="1" indent="-365760"/>
            <a:r>
              <a:rPr lang="en-US" sz="2400" b="1" kern="0" dirty="0" smtClean="0">
                <a:latin typeface="Calibri" pitchFamily="34" charset="0"/>
                <a:cs typeface="Calibri" pitchFamily="34" charset="0"/>
              </a:rPr>
              <a:t> </a:t>
            </a:r>
            <a:r>
              <a:rPr lang="en-US" sz="2000" b="1" kern="0" dirty="0" smtClean="0">
                <a:latin typeface="Calibri" pitchFamily="34" charset="0"/>
                <a:cs typeface="Calibri" pitchFamily="34" charset="0"/>
              </a:rPr>
              <a:t>Strategic plan:   “Trading Research for Projects”</a:t>
            </a:r>
          </a:p>
          <a:p>
            <a:pPr lvl="1" indent="-365760"/>
            <a:r>
              <a:rPr lang="en-US" sz="2000" b="1" kern="0" dirty="0" smtClean="0">
                <a:latin typeface="Calibri" pitchFamily="34" charset="0"/>
                <a:cs typeface="Calibri" pitchFamily="34" charset="0"/>
              </a:rPr>
              <a:t> Implementation of facilities balanced across Frontiers</a:t>
            </a: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t="17557" b="7929"/>
          <a:stretch/>
        </p:blipFill>
        <p:spPr>
          <a:xfrm>
            <a:off x="4491790" y="1043806"/>
            <a:ext cx="2681491" cy="1311206"/>
          </a:xfrm>
          <a:prstGeom prst="rect">
            <a:avLst/>
          </a:prstGeom>
        </p:spPr>
      </p:pic>
      <p:sp>
        <p:nvSpPr>
          <p:cNvPr id="4" name="TextBox 3"/>
          <p:cNvSpPr txBox="1"/>
          <p:nvPr/>
        </p:nvSpPr>
        <p:spPr>
          <a:xfrm>
            <a:off x="4457286" y="1018668"/>
            <a:ext cx="2574744" cy="461665"/>
          </a:xfrm>
          <a:prstGeom prst="rect">
            <a:avLst/>
          </a:prstGeom>
          <a:noFill/>
        </p:spPr>
        <p:txBody>
          <a:bodyPr wrap="none" rtlCol="0">
            <a:spAutoFit/>
          </a:bodyPr>
          <a:lstStyle/>
          <a:p>
            <a:r>
              <a:rPr lang="en-US" sz="800" b="1" i="1" dirty="0" smtClean="0">
                <a:solidFill>
                  <a:srgbClr val="C00000"/>
                </a:solidFill>
                <a:latin typeface="Arial Narrow" pitchFamily="34" charset="0"/>
              </a:rPr>
              <a:t>Brookhaven National Laboratory</a:t>
            </a:r>
          </a:p>
          <a:p>
            <a:r>
              <a:rPr lang="en-US" sz="800" b="1" i="1" dirty="0" err="1" smtClean="0">
                <a:solidFill>
                  <a:srgbClr val="C00000"/>
                </a:solidFill>
                <a:latin typeface="Arial Narrow" pitchFamily="34" charset="0"/>
              </a:rPr>
              <a:t>Muon</a:t>
            </a:r>
            <a:r>
              <a:rPr lang="en-US" sz="800" b="1" i="1" dirty="0" smtClean="0">
                <a:solidFill>
                  <a:srgbClr val="C00000"/>
                </a:solidFill>
                <a:latin typeface="Arial Narrow" pitchFamily="34" charset="0"/>
              </a:rPr>
              <a:t> g-2 Ring:  On Barge,  Departing Southern Long Island</a:t>
            </a:r>
          </a:p>
          <a:p>
            <a:r>
              <a:rPr lang="en-US" sz="800" b="1" i="1" dirty="0" smtClean="0">
                <a:solidFill>
                  <a:srgbClr val="C00000"/>
                </a:solidFill>
                <a:latin typeface="Arial Narrow" pitchFamily="34" charset="0"/>
              </a:rPr>
              <a:t>June 25, 2013</a:t>
            </a:r>
            <a:endParaRPr lang="en-US" sz="800" b="1" i="1" dirty="0">
              <a:solidFill>
                <a:srgbClr val="C00000"/>
              </a:solidFill>
              <a:latin typeface="Arial Narrow"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4642" y="1986112"/>
            <a:ext cx="1920161" cy="1773155"/>
          </a:xfrm>
          <a:prstGeom prst="rect">
            <a:avLst/>
          </a:prstGeom>
        </p:spPr>
      </p:pic>
      <p:sp>
        <p:nvSpPr>
          <p:cNvPr id="10" name="TextBox 9"/>
          <p:cNvSpPr txBox="1"/>
          <p:nvPr/>
        </p:nvSpPr>
        <p:spPr>
          <a:xfrm>
            <a:off x="5497036" y="1951608"/>
            <a:ext cx="2055371" cy="215444"/>
          </a:xfrm>
          <a:prstGeom prst="rect">
            <a:avLst/>
          </a:prstGeom>
          <a:noFill/>
        </p:spPr>
        <p:txBody>
          <a:bodyPr wrap="none" rtlCol="0">
            <a:spAutoFit/>
          </a:bodyPr>
          <a:lstStyle/>
          <a:p>
            <a:r>
              <a:rPr lang="en-US" sz="800" b="1" i="1" dirty="0" smtClean="0">
                <a:solidFill>
                  <a:srgbClr val="C00000"/>
                </a:solidFill>
                <a:latin typeface="Arial Narrow" pitchFamily="34" charset="0"/>
              </a:rPr>
              <a:t>On Barge, Through Joliet Locks;  July 20, 2013</a:t>
            </a:r>
            <a:endParaRPr lang="en-US" sz="800" b="1" i="1" dirty="0">
              <a:solidFill>
                <a:srgbClr val="C00000"/>
              </a:solidFill>
              <a:latin typeface="Arial Narrow" pitchFamily="34" charset="0"/>
            </a:endParaRPr>
          </a:p>
        </p:txBody>
      </p:sp>
      <p:pic>
        <p:nvPicPr>
          <p:cNvPr id="11" name="Picture 9" descr="horizontal-logo-green-text.jpg"/>
          <p:cNvPicPr>
            <a:picLocks noChangeAspect="1"/>
          </p:cNvPicPr>
          <p:nvPr/>
        </p:nvPicPr>
        <p:blipFill>
          <a:blip r:embed="rId4" cstate="print"/>
          <a:srcRect/>
          <a:stretch>
            <a:fillRect/>
          </a:stretch>
        </p:blipFill>
        <p:spPr bwMode="auto">
          <a:xfrm>
            <a:off x="457200" y="6354764"/>
            <a:ext cx="2438400" cy="407987"/>
          </a:xfrm>
          <a:prstGeom prst="rect">
            <a:avLst/>
          </a:prstGeom>
          <a:noFill/>
          <a:ln w="9525">
            <a:noFill/>
            <a:miter lim="800000"/>
            <a:headEnd/>
            <a:tailEnd/>
          </a:ln>
        </p:spPr>
      </p:pic>
      <p:cxnSp>
        <p:nvCxnSpPr>
          <p:cNvPr id="12" name="Straight Connector 11"/>
          <p:cNvCxnSpPr/>
          <p:nvPr/>
        </p:nvCxnSpPr>
        <p:spPr bwMode="auto">
          <a:xfrm>
            <a:off x="159391" y="6266576"/>
            <a:ext cx="8758106" cy="0"/>
          </a:xfrm>
          <a:prstGeom prst="line">
            <a:avLst/>
          </a:prstGeom>
          <a:ln w="15875">
            <a:solidFill>
              <a:srgbClr val="135C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812420" y="6614740"/>
            <a:ext cx="325730" cy="246221"/>
          </a:xfrm>
          <a:prstGeom prst="rect">
            <a:avLst/>
          </a:prstGeom>
          <a:noFill/>
        </p:spPr>
        <p:txBody>
          <a:bodyPr wrap="none" rtlCol="0">
            <a:spAutoFit/>
          </a:bodyPr>
          <a:lstStyle/>
          <a:p>
            <a:r>
              <a:rPr lang="en-US" sz="1000" b="1" dirty="0" smtClean="0">
                <a:solidFill>
                  <a:schemeClr val="tx1">
                    <a:lumMod val="75000"/>
                    <a:lumOff val="25000"/>
                  </a:schemeClr>
                </a:solidFill>
                <a:latin typeface="Arial" pitchFamily="34" charset="0"/>
                <a:cs typeface="Arial" pitchFamily="34" charset="0"/>
              </a:rPr>
              <a:t>18</a:t>
            </a:r>
            <a:endParaRPr lang="en-US" sz="1000" b="1" dirty="0">
              <a:solidFill>
                <a:schemeClr val="tx1">
                  <a:lumMod val="75000"/>
                  <a:lumOff val="25000"/>
                </a:schemeClr>
              </a:solidFill>
              <a:latin typeface="Arial" pitchFamily="34" charset="0"/>
              <a:cs typeface="Arial" pitchFamily="34" charset="0"/>
            </a:endParaRPr>
          </a:p>
        </p:txBody>
      </p:sp>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r="12537" b="4880"/>
          <a:stretch/>
        </p:blipFill>
        <p:spPr>
          <a:xfrm>
            <a:off x="6624459" y="3410489"/>
            <a:ext cx="2407434" cy="1316786"/>
          </a:xfrm>
          <a:prstGeom prst="rect">
            <a:avLst/>
          </a:prstGeom>
        </p:spPr>
      </p:pic>
      <p:sp>
        <p:nvSpPr>
          <p:cNvPr id="14" name="TextBox 13"/>
          <p:cNvSpPr txBox="1"/>
          <p:nvPr/>
        </p:nvSpPr>
        <p:spPr>
          <a:xfrm>
            <a:off x="6603583" y="3385932"/>
            <a:ext cx="2262158" cy="215444"/>
          </a:xfrm>
          <a:prstGeom prst="rect">
            <a:avLst/>
          </a:prstGeom>
          <a:noFill/>
        </p:spPr>
        <p:txBody>
          <a:bodyPr wrap="none" rtlCol="0">
            <a:spAutoFit/>
          </a:bodyPr>
          <a:lstStyle/>
          <a:p>
            <a:r>
              <a:rPr lang="en-US" sz="800" b="1" i="1" dirty="0" smtClean="0">
                <a:solidFill>
                  <a:srgbClr val="FFFF00"/>
                </a:solidFill>
                <a:latin typeface="Arial Narrow" pitchFamily="34" charset="0"/>
              </a:rPr>
              <a:t>Entering Fermilab-site, </a:t>
            </a:r>
            <a:r>
              <a:rPr lang="en-US" sz="800" b="1" i="1" dirty="0" err="1" smtClean="0">
                <a:solidFill>
                  <a:srgbClr val="FFFF00"/>
                </a:solidFill>
                <a:latin typeface="Arial Narrow" pitchFamily="34" charset="0"/>
              </a:rPr>
              <a:t>Eola</a:t>
            </a:r>
            <a:r>
              <a:rPr lang="en-US" sz="800" b="1" i="1" dirty="0" smtClean="0">
                <a:solidFill>
                  <a:srgbClr val="FFFF00"/>
                </a:solidFill>
                <a:latin typeface="Arial Narrow" pitchFamily="34" charset="0"/>
              </a:rPr>
              <a:t> Rd. Gate;  July 26, 2013</a:t>
            </a:r>
            <a:endParaRPr lang="en-US" sz="800" b="1" i="1" dirty="0">
              <a:solidFill>
                <a:srgbClr val="FFFF00"/>
              </a:solidFill>
              <a:latin typeface="Arial Narrow" pitchFamily="34" charset="0"/>
            </a:endParaRPr>
          </a:p>
        </p:txBody>
      </p:sp>
    </p:spTree>
    <p:extLst>
      <p:ext uri="{BB962C8B-B14F-4D97-AF65-F5344CB8AC3E}">
        <p14:creationId xmlns:p14="http://schemas.microsoft.com/office/powerpoint/2010/main" val="105958710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0" y="154031"/>
            <a:ext cx="9144000" cy="533400"/>
          </a:xfrm>
        </p:spPr>
        <p:txBody>
          <a:bodyPr>
            <a:noAutofit/>
          </a:bodyPr>
          <a:lstStyle/>
          <a:p>
            <a:r>
              <a:rPr lang="en-US" sz="3200" b="1" dirty="0" smtClean="0">
                <a:solidFill>
                  <a:srgbClr val="285C00"/>
                </a:solidFill>
                <a:effectLst>
                  <a:outerShdw blurRad="38100" dist="38100" dir="2700000" algn="tl">
                    <a:srgbClr val="000000">
                      <a:alpha val="43137"/>
                    </a:srgbClr>
                  </a:outerShdw>
                </a:effectLst>
                <a:latin typeface="Cambria" pitchFamily="18" charset="0"/>
              </a:rPr>
              <a:t>HEP Physics MIE Funding</a:t>
            </a:r>
          </a:p>
        </p:txBody>
      </p:sp>
      <p:sp>
        <p:nvSpPr>
          <p:cNvPr id="54275" name="TextBox 5"/>
          <p:cNvSpPr txBox="1">
            <a:spLocks noChangeArrowheads="1"/>
          </p:cNvSpPr>
          <p:nvPr/>
        </p:nvSpPr>
        <p:spPr bwMode="auto">
          <a:xfrm>
            <a:off x="579438" y="5741988"/>
            <a:ext cx="8045450" cy="368300"/>
          </a:xfrm>
          <a:prstGeom prst="rect">
            <a:avLst/>
          </a:prstGeom>
          <a:noFill/>
          <a:ln w="9525">
            <a:noFill/>
            <a:miter lim="800000"/>
            <a:headEnd/>
            <a:tailEnd/>
          </a:ln>
        </p:spPr>
        <p:txBody>
          <a:bodyPr>
            <a:spAutoFit/>
          </a:bodyPr>
          <a:lstStyle/>
          <a:p>
            <a:pPr eaLnBrk="0" hangingPunct="0"/>
            <a:r>
              <a:rPr lang="en-US" dirty="0">
                <a:solidFill>
                  <a:prstClr val="black"/>
                </a:solidFill>
              </a:rPr>
              <a:t> </a:t>
            </a:r>
          </a:p>
        </p:txBody>
      </p:sp>
      <p:graphicFrame>
        <p:nvGraphicFramePr>
          <p:cNvPr id="10" name="Table Placeholder 9"/>
          <p:cNvGraphicFramePr>
            <a:graphicFrameLocks noGrp="1"/>
          </p:cNvGraphicFramePr>
          <p:nvPr>
            <p:ph type="tbl" idx="1"/>
            <p:extLst>
              <p:ext uri="{D42A27DB-BD31-4B8C-83A1-F6EECF244321}">
                <p14:modId xmlns:p14="http://schemas.microsoft.com/office/powerpoint/2010/main" val="3250870287"/>
              </p:ext>
            </p:extLst>
          </p:nvPr>
        </p:nvGraphicFramePr>
        <p:xfrm>
          <a:off x="308994" y="1239450"/>
          <a:ext cx="8499446" cy="4870838"/>
        </p:xfrm>
        <a:graphic>
          <a:graphicData uri="http://schemas.openxmlformats.org/drawingml/2006/table">
            <a:tbl>
              <a:tblPr>
                <a:tableStyleId>{69C7853C-536D-4A76-A0AE-DD22124D55A5}</a:tableStyleId>
              </a:tblPr>
              <a:tblGrid>
                <a:gridCol w="2467762"/>
                <a:gridCol w="1166070"/>
                <a:gridCol w="973123"/>
                <a:gridCol w="1048624"/>
                <a:gridCol w="2843867"/>
              </a:tblGrid>
              <a:tr h="548640">
                <a:tc>
                  <a:txBody>
                    <a:bodyPr/>
                    <a:lstStyle/>
                    <a:p>
                      <a:pPr algn="l" fontAlgn="b"/>
                      <a:r>
                        <a:rPr lang="en-US" sz="1800" b="1" u="none" strike="noStrike" dirty="0" smtClean="0">
                          <a:latin typeface="Calibri" pitchFamily="34" charset="0"/>
                        </a:rPr>
                        <a:t>Funding (in $K)</a:t>
                      </a:r>
                      <a:endParaRPr lang="en-US" sz="1800" b="1" i="0" u="none" strike="noStrike" dirty="0">
                        <a:solidFill>
                          <a:srgbClr val="000000"/>
                        </a:solidFill>
                        <a:latin typeface="Calibri" pitchFamily="34" charset="0"/>
                      </a:endParaRPr>
                    </a:p>
                  </a:txBody>
                  <a:tcPr marL="9525" marR="9525" marT="9525" marB="0" anchor="b"/>
                </a:tc>
                <a:tc>
                  <a:txBody>
                    <a:bodyPr/>
                    <a:lstStyle/>
                    <a:p>
                      <a:pPr algn="ctr" fontAlgn="b"/>
                      <a:r>
                        <a:rPr lang="en-US" sz="1800" b="1" u="none" strike="noStrike" dirty="0">
                          <a:latin typeface="Calibri" pitchFamily="34" charset="0"/>
                          <a:cs typeface="Calibri" pitchFamily="34" charset="0"/>
                        </a:rPr>
                        <a:t>FY </a:t>
                      </a:r>
                      <a:r>
                        <a:rPr lang="en-US" sz="1800" b="1" u="none" strike="noStrike" dirty="0" smtClean="0">
                          <a:latin typeface="Calibri" pitchFamily="34" charset="0"/>
                          <a:cs typeface="Calibri" pitchFamily="34" charset="0"/>
                        </a:rPr>
                        <a:t>2012 Actual</a:t>
                      </a:r>
                      <a:endParaRPr lang="en-US" sz="1800" b="1" i="0" u="none" strike="noStrike" dirty="0">
                        <a:solidFill>
                          <a:srgbClr val="000000"/>
                        </a:solidFill>
                        <a:latin typeface="Calibri" pitchFamily="34" charset="0"/>
                        <a:cs typeface="Calibri" pitchFamily="34" charset="0"/>
                      </a:endParaRPr>
                    </a:p>
                  </a:txBody>
                  <a:tcPr marL="0" marR="0" marT="0" marB="0" anchor="b"/>
                </a:tc>
                <a:tc>
                  <a:txBody>
                    <a:bodyPr/>
                    <a:lstStyle/>
                    <a:p>
                      <a:pPr algn="ctr" fontAlgn="b"/>
                      <a:r>
                        <a:rPr lang="en-US" sz="1800" b="1" i="0" u="none" strike="noStrike" dirty="0" smtClean="0">
                          <a:solidFill>
                            <a:srgbClr val="000000"/>
                          </a:solidFill>
                          <a:latin typeface="Calibri" pitchFamily="34" charset="0"/>
                          <a:cs typeface="Calibri" pitchFamily="34" charset="0"/>
                        </a:rPr>
                        <a:t>FY 2013 July</a:t>
                      </a:r>
                      <a:r>
                        <a:rPr lang="en-US" sz="1800" b="1" i="0" u="none" strike="noStrike" baseline="0" dirty="0" smtClean="0">
                          <a:solidFill>
                            <a:srgbClr val="000000"/>
                          </a:solidFill>
                          <a:latin typeface="Calibri" pitchFamily="34" charset="0"/>
                          <a:cs typeface="Calibri" pitchFamily="34" charset="0"/>
                        </a:rPr>
                        <a:t> Plan</a:t>
                      </a:r>
                      <a:endParaRPr lang="en-US" sz="1800" b="1" i="0" u="none" strike="noStrike" dirty="0">
                        <a:solidFill>
                          <a:srgbClr val="000000"/>
                        </a:solidFill>
                        <a:latin typeface="Calibri" pitchFamily="34" charset="0"/>
                        <a:cs typeface="Calibri" pitchFamily="34" charset="0"/>
                      </a:endParaRPr>
                    </a:p>
                  </a:txBody>
                  <a:tcPr marL="0" marR="0" marT="0" marB="0" anchor="b"/>
                </a:tc>
                <a:tc>
                  <a:txBody>
                    <a:bodyPr/>
                    <a:lstStyle/>
                    <a:p>
                      <a:pPr algn="ctr" fontAlgn="b"/>
                      <a:r>
                        <a:rPr lang="en-US" sz="1800" b="1" i="0" u="none" strike="noStrike" dirty="0" smtClean="0">
                          <a:solidFill>
                            <a:srgbClr val="000000"/>
                          </a:solidFill>
                          <a:latin typeface="Calibri" pitchFamily="34" charset="0"/>
                          <a:cs typeface="Calibri" pitchFamily="34" charset="0"/>
                        </a:rPr>
                        <a:t>FY</a:t>
                      </a:r>
                      <a:r>
                        <a:rPr lang="en-US" sz="1800" b="1" i="0" u="none" strike="noStrike" baseline="0" dirty="0" smtClean="0">
                          <a:solidFill>
                            <a:srgbClr val="000000"/>
                          </a:solidFill>
                          <a:latin typeface="Calibri" pitchFamily="34" charset="0"/>
                          <a:cs typeface="Calibri" pitchFamily="34" charset="0"/>
                        </a:rPr>
                        <a:t> 2014 Request</a:t>
                      </a:r>
                      <a:endParaRPr lang="en-US" sz="1800" b="1" i="0" u="none" strike="noStrike" dirty="0">
                        <a:solidFill>
                          <a:srgbClr val="000000"/>
                        </a:solidFill>
                        <a:latin typeface="Calibri" pitchFamily="34" charset="0"/>
                        <a:cs typeface="Calibri" pitchFamily="34" charset="0"/>
                      </a:endParaRPr>
                    </a:p>
                  </a:txBody>
                  <a:tcPr marL="0" marR="0" marT="0" marB="0" anchor="b"/>
                </a:tc>
                <a:tc>
                  <a:txBody>
                    <a:bodyPr/>
                    <a:lstStyle/>
                    <a:p>
                      <a:pPr algn="ctr" fontAlgn="b"/>
                      <a:r>
                        <a:rPr lang="en-US" sz="1800" b="1" i="0" u="none" strike="noStrike" dirty="0" smtClean="0">
                          <a:solidFill>
                            <a:srgbClr val="000000"/>
                          </a:solidFill>
                          <a:latin typeface="Calibri" pitchFamily="34" charset="0"/>
                        </a:rPr>
                        <a:t>Description</a:t>
                      </a:r>
                    </a:p>
                  </a:txBody>
                  <a:tcPr marL="9525" marR="9525" marT="9525" marB="0" anchor="b"/>
                </a:tc>
              </a:tr>
              <a:tr h="285151">
                <a:tc>
                  <a:txBody>
                    <a:bodyPr/>
                    <a:lstStyle/>
                    <a:p>
                      <a:pPr marL="0" algn="l" fontAlgn="b"/>
                      <a:r>
                        <a:rPr lang="en-US" sz="1800" b="1" i="0" u="none" strike="noStrike" dirty="0" smtClean="0">
                          <a:solidFill>
                            <a:srgbClr val="000000"/>
                          </a:solidFill>
                          <a:latin typeface="Calibri" pitchFamily="34" charset="0"/>
                        </a:rPr>
                        <a:t>MIE’s</a:t>
                      </a:r>
                    </a:p>
                  </a:txBody>
                  <a:tcPr marL="257175" marR="9525" marT="9525"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55,770</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45,687</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39,000</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endParaRPr lang="en-US" sz="1800" b="1" i="0" u="none" strike="noStrike" kern="1200" dirty="0">
                        <a:solidFill>
                          <a:srgbClr val="000000"/>
                        </a:solidFill>
                        <a:latin typeface="Calibri" pitchFamily="34" charset="0"/>
                        <a:ea typeface="+mn-ea"/>
                        <a:cs typeface="+mn-cs"/>
                      </a:endParaRPr>
                    </a:p>
                  </a:txBody>
                  <a:tcPr marL="0" marR="0" marT="0" marB="0" anchor="b"/>
                </a:tc>
              </a:tr>
              <a:tr h="548640">
                <a:tc>
                  <a:txBody>
                    <a:bodyPr/>
                    <a:lstStyle/>
                    <a:p>
                      <a:pPr marL="457200" lvl="1" algn="l" fontAlgn="b"/>
                      <a:r>
                        <a:rPr lang="en-US" sz="1800" b="0" i="1" u="none" strike="noStrike" dirty="0" smtClean="0">
                          <a:solidFill>
                            <a:schemeClr val="dk1"/>
                          </a:solidFill>
                          <a:latin typeface="Calibri" pitchFamily="34" charset="0"/>
                        </a:rPr>
                        <a:t>Intensity</a:t>
                      </a:r>
                      <a:r>
                        <a:rPr lang="en-US" sz="1800" b="0" i="1" u="none" strike="noStrike" baseline="0" dirty="0" smtClean="0">
                          <a:solidFill>
                            <a:schemeClr val="dk1"/>
                          </a:solidFill>
                          <a:latin typeface="Calibri" pitchFamily="34" charset="0"/>
                        </a:rPr>
                        <a:t> Frontier</a:t>
                      </a:r>
                      <a:endParaRPr lang="en-US" sz="1800" b="0" i="1" u="none" strike="noStrike" dirty="0">
                        <a:solidFill>
                          <a:srgbClr val="000000"/>
                        </a:solidFill>
                        <a:latin typeface="Calibri" pitchFamily="34" charset="0"/>
                      </a:endParaRPr>
                    </a:p>
                  </a:txBody>
                  <a:tcPr marL="257175" marR="9525" marT="9525" marB="0" anchor="b"/>
                </a:tc>
                <a:tc>
                  <a:txBody>
                    <a:bodyPr/>
                    <a:lstStyle/>
                    <a:p>
                      <a:pPr marL="0" algn="r" defTabSz="914400" rtl="0" eaLnBrk="1" fontAlgn="b" latinLnBrk="0" hangingPunct="1"/>
                      <a:r>
                        <a:rPr lang="en-US" sz="1800" b="0" i="0" u="none" strike="noStrike" kern="1200" dirty="0">
                          <a:solidFill>
                            <a:srgbClr val="000000"/>
                          </a:solidFill>
                          <a:latin typeface="Calibri" pitchFamily="34" charset="0"/>
                          <a:ea typeface="+mn-ea"/>
                          <a:cs typeface="+mn-cs"/>
                        </a:rPr>
                        <a:t>           </a:t>
                      </a:r>
                      <a:r>
                        <a:rPr lang="en-US" sz="1800" b="0" i="0" u="none" strike="noStrike" kern="1200" dirty="0" smtClean="0">
                          <a:solidFill>
                            <a:srgbClr val="000000"/>
                          </a:solidFill>
                          <a:latin typeface="Calibri" pitchFamily="34" charset="0"/>
                          <a:ea typeface="+mn-ea"/>
                          <a:cs typeface="+mn-cs"/>
                        </a:rPr>
                        <a:t>41,240 </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19,480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algn="ctr" fontAlgn="b"/>
                      <a:r>
                        <a:rPr lang="en-US" sz="1800" b="0" i="0" u="none" strike="noStrike" dirty="0" err="1" smtClean="0">
                          <a:solidFill>
                            <a:srgbClr val="000000"/>
                          </a:solidFill>
                          <a:latin typeface="Calibri" pitchFamily="34" charset="0"/>
                        </a:rPr>
                        <a:t>NO</a:t>
                      </a:r>
                      <a:r>
                        <a:rPr lang="en-US" sz="1800" b="0" i="0" u="none" strike="noStrike" dirty="0" err="1" smtClean="0">
                          <a:solidFill>
                            <a:srgbClr val="000000"/>
                          </a:solidFill>
                          <a:latin typeface="Symbol" pitchFamily="18" charset="2"/>
                        </a:rPr>
                        <a:t>n</a:t>
                      </a:r>
                      <a:r>
                        <a:rPr lang="en-US" sz="1800" b="0" i="0" u="none" strike="noStrike" dirty="0" err="1" smtClean="0">
                          <a:solidFill>
                            <a:srgbClr val="000000"/>
                          </a:solidFill>
                          <a:latin typeface="Calibri" pitchFamily="34" charset="0"/>
                        </a:rPr>
                        <a:t>A</a:t>
                      </a:r>
                      <a:r>
                        <a:rPr lang="en-US" sz="1800" b="0" i="0" u="none" strike="noStrike" baseline="0" dirty="0" smtClean="0">
                          <a:solidFill>
                            <a:srgbClr val="000000"/>
                          </a:solidFill>
                          <a:latin typeface="Calibri" pitchFamily="34" charset="0"/>
                        </a:rPr>
                        <a:t> ramp-down</a:t>
                      </a:r>
                      <a:endParaRPr lang="en-US" sz="1800" b="0" i="0" u="none" strike="noStrike" dirty="0">
                        <a:solidFill>
                          <a:srgbClr val="000000"/>
                        </a:solidFill>
                        <a:latin typeface="Calibri" pitchFamily="34" charset="0"/>
                      </a:endParaRPr>
                    </a:p>
                  </a:txBody>
                  <a:tcPr marL="9525" marR="9525" marT="9525" marB="0" anchor="b"/>
                </a:tc>
              </a:tr>
              <a:tr h="522570">
                <a:tc>
                  <a:txBody>
                    <a:bodyPr/>
                    <a:lstStyle/>
                    <a:p>
                      <a:pPr marL="457200" marR="0" lvl="1" indent="0" algn="l" defTabSz="914400" rtl="0" eaLnBrk="1" fontAlgn="b" latinLnBrk="0" hangingPunct="1">
                        <a:lnSpc>
                          <a:spcPct val="100000"/>
                        </a:lnSpc>
                        <a:spcBef>
                          <a:spcPts val="0"/>
                        </a:spcBef>
                        <a:spcAft>
                          <a:spcPts val="0"/>
                        </a:spcAft>
                        <a:buClrTx/>
                        <a:buSzTx/>
                        <a:buFontTx/>
                        <a:buNone/>
                        <a:tabLst/>
                        <a:defRPr/>
                      </a:pPr>
                      <a:r>
                        <a:rPr lang="en-US" sz="1800" b="0" i="1" u="none" strike="noStrike" dirty="0" smtClean="0">
                          <a:solidFill>
                            <a:schemeClr val="dk1"/>
                          </a:solidFill>
                          <a:latin typeface="Calibri" pitchFamily="34" charset="0"/>
                        </a:rPr>
                        <a:t>Intensity</a:t>
                      </a:r>
                      <a:r>
                        <a:rPr lang="en-US" sz="1800" b="0" i="1" u="none" strike="noStrike" baseline="0" dirty="0" smtClean="0">
                          <a:solidFill>
                            <a:schemeClr val="dk1"/>
                          </a:solidFill>
                          <a:latin typeface="Calibri" pitchFamily="34" charset="0"/>
                        </a:rPr>
                        <a:t> Frontier</a:t>
                      </a:r>
                      <a:endParaRPr lang="en-US" sz="1800" b="0" i="1" u="none" strike="noStrike" dirty="0" smtClean="0">
                        <a:solidFill>
                          <a:srgbClr val="000000"/>
                        </a:solidFill>
                        <a:latin typeface="Calibri" pitchFamily="34" charset="0"/>
                      </a:endParaRPr>
                    </a:p>
                  </a:txBody>
                  <a:tcPr marL="257175" marR="9525" marT="9525"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6,000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5,857</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algn="ctr" fontAlgn="b"/>
                      <a:r>
                        <a:rPr lang="en-US" sz="1800" b="0" i="0" u="none" strike="noStrike" kern="1200" baseline="0" dirty="0" smtClean="0">
                          <a:solidFill>
                            <a:srgbClr val="000000"/>
                          </a:solidFill>
                          <a:latin typeface="Calibri" pitchFamily="34" charset="0"/>
                          <a:ea typeface="+mn-ea"/>
                          <a:cs typeface="+mn-cs"/>
                        </a:rPr>
                        <a:t>MicroBooNE</a:t>
                      </a:r>
                      <a:endParaRPr lang="en-US" sz="1800" b="0" i="0" u="none" strike="noStrike" kern="1200" baseline="0" dirty="0">
                        <a:solidFill>
                          <a:srgbClr val="000000"/>
                        </a:solidFill>
                        <a:latin typeface="Calibri" pitchFamily="34" charset="0"/>
                        <a:ea typeface="+mn-ea"/>
                        <a:cs typeface="+mn-cs"/>
                      </a:endParaRPr>
                    </a:p>
                  </a:txBody>
                  <a:tcPr marL="9525" marR="9525" marT="9525" marB="0" anchor="b"/>
                </a:tc>
              </a:tr>
              <a:tr h="560732">
                <a:tc>
                  <a:txBody>
                    <a:bodyPr/>
                    <a:lstStyle/>
                    <a:p>
                      <a:pPr marL="457200" marR="0" lvl="1" indent="0" algn="l" defTabSz="914400" rtl="0" eaLnBrk="1" fontAlgn="b" latinLnBrk="0" hangingPunct="1">
                        <a:lnSpc>
                          <a:spcPct val="100000"/>
                        </a:lnSpc>
                        <a:spcBef>
                          <a:spcPts val="0"/>
                        </a:spcBef>
                        <a:spcAft>
                          <a:spcPts val="0"/>
                        </a:spcAft>
                        <a:buClrTx/>
                        <a:buSzTx/>
                        <a:buFontTx/>
                        <a:buNone/>
                        <a:tabLst/>
                        <a:defRPr/>
                      </a:pPr>
                      <a:r>
                        <a:rPr lang="en-US" sz="1800" b="0" i="1" u="none" strike="noStrike" dirty="0" smtClean="0">
                          <a:solidFill>
                            <a:schemeClr val="dk1"/>
                          </a:solidFill>
                          <a:latin typeface="Calibri" pitchFamily="34" charset="0"/>
                        </a:rPr>
                        <a:t>Intensity</a:t>
                      </a:r>
                      <a:r>
                        <a:rPr lang="en-US" sz="1800" b="0" i="1" u="none" strike="noStrike" baseline="0" dirty="0" smtClean="0">
                          <a:solidFill>
                            <a:schemeClr val="dk1"/>
                          </a:solidFill>
                          <a:latin typeface="Calibri" pitchFamily="34" charset="0"/>
                        </a:rPr>
                        <a:t> Frontier</a:t>
                      </a:r>
                      <a:endParaRPr lang="en-US" sz="1800" b="0" i="1" u="none" strike="noStrike" dirty="0" smtClean="0">
                        <a:solidFill>
                          <a:srgbClr val="000000"/>
                        </a:solidFill>
                        <a:latin typeface="Calibri" pitchFamily="34" charset="0"/>
                      </a:endParaRPr>
                    </a:p>
                  </a:txBody>
                  <a:tcPr marL="257175" marR="9525" marT="9525"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500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algn="ctr" fontAlgn="b"/>
                      <a:r>
                        <a:rPr lang="en-US" sz="1800" b="0" i="0" u="none" strike="noStrike" kern="1200" baseline="0" dirty="0" smtClean="0">
                          <a:solidFill>
                            <a:srgbClr val="000000"/>
                          </a:solidFill>
                          <a:latin typeface="Calibri" pitchFamily="34" charset="0"/>
                          <a:ea typeface="+mn-ea"/>
                          <a:cs typeface="+mn-cs"/>
                        </a:rPr>
                        <a:t>Reactor Neutrino Detector </a:t>
                      </a:r>
                    </a:p>
                    <a:p>
                      <a:pPr algn="ctr" fontAlgn="b"/>
                      <a:r>
                        <a:rPr lang="en-US" sz="1800" b="0" i="0" u="none" strike="noStrike" kern="1200" baseline="0" dirty="0" smtClean="0">
                          <a:solidFill>
                            <a:srgbClr val="000000"/>
                          </a:solidFill>
                          <a:latin typeface="Calibri" pitchFamily="34" charset="0"/>
                          <a:ea typeface="+mn-ea"/>
                          <a:cs typeface="+mn-cs"/>
                        </a:rPr>
                        <a:t>at Daya Bay</a:t>
                      </a:r>
                      <a:endParaRPr lang="en-US" sz="1800" b="0" i="0" u="none" strike="noStrike" kern="1200" baseline="0" dirty="0">
                        <a:solidFill>
                          <a:srgbClr val="000000"/>
                        </a:solidFill>
                        <a:latin typeface="Calibri" pitchFamily="34" charset="0"/>
                        <a:ea typeface="+mn-ea"/>
                        <a:cs typeface="+mn-cs"/>
                      </a:endParaRPr>
                    </a:p>
                  </a:txBody>
                  <a:tcPr marL="9525" marR="9525" marT="9525" marB="0" anchor="b"/>
                </a:tc>
              </a:tr>
              <a:tr h="429868">
                <a:tc>
                  <a:txBody>
                    <a:bodyPr/>
                    <a:lstStyle/>
                    <a:p>
                      <a:pPr marL="457200" marR="0" lvl="1" indent="0" algn="l" defTabSz="914400" rtl="0" eaLnBrk="1" fontAlgn="b" latinLnBrk="0" hangingPunct="1">
                        <a:lnSpc>
                          <a:spcPct val="100000"/>
                        </a:lnSpc>
                        <a:spcBef>
                          <a:spcPts val="0"/>
                        </a:spcBef>
                        <a:spcAft>
                          <a:spcPts val="0"/>
                        </a:spcAft>
                        <a:buClrTx/>
                        <a:buSzTx/>
                        <a:buFontTx/>
                        <a:buNone/>
                        <a:tabLst/>
                        <a:defRPr/>
                      </a:pPr>
                      <a:r>
                        <a:rPr lang="en-US" sz="1800" b="0" i="1" u="none" strike="noStrike" dirty="0" smtClean="0">
                          <a:solidFill>
                            <a:schemeClr val="dk1"/>
                          </a:solidFill>
                          <a:latin typeface="Calibri" pitchFamily="34" charset="0"/>
                        </a:rPr>
                        <a:t>Intensity</a:t>
                      </a:r>
                      <a:r>
                        <a:rPr lang="en-US" sz="1800" b="0" i="1" u="none" strike="noStrike" baseline="0" dirty="0" smtClean="0">
                          <a:solidFill>
                            <a:schemeClr val="dk1"/>
                          </a:solidFill>
                          <a:latin typeface="Calibri" pitchFamily="34" charset="0"/>
                        </a:rPr>
                        <a:t> Frontier</a:t>
                      </a:r>
                      <a:endParaRPr lang="en-US" sz="1800" b="0" i="1" u="none" strike="noStrike" dirty="0" smtClean="0">
                        <a:solidFill>
                          <a:srgbClr val="000000"/>
                        </a:solidFill>
                        <a:latin typeface="Calibri" pitchFamily="34" charset="0"/>
                      </a:endParaRPr>
                    </a:p>
                  </a:txBody>
                  <a:tcPr marL="257175" marR="9525" marT="9525"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1,030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5,000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8,000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algn="ctr" fontAlgn="b"/>
                      <a:r>
                        <a:rPr lang="en-US" sz="1800" b="0" i="0" u="none" strike="noStrike" kern="1200" baseline="0" dirty="0" smtClean="0">
                          <a:solidFill>
                            <a:srgbClr val="000000"/>
                          </a:solidFill>
                          <a:latin typeface="Calibri" pitchFamily="34" charset="0"/>
                          <a:ea typeface="+mn-ea"/>
                          <a:cs typeface="+mn-cs"/>
                        </a:rPr>
                        <a:t>Belle-II</a:t>
                      </a:r>
                      <a:endParaRPr lang="en-US" sz="1800" b="0" i="0" u="none" strike="noStrike" kern="1200" baseline="0" dirty="0">
                        <a:solidFill>
                          <a:srgbClr val="000000"/>
                        </a:solidFill>
                        <a:latin typeface="Calibri" pitchFamily="34" charset="0"/>
                        <a:ea typeface="+mn-ea"/>
                        <a:cs typeface="+mn-cs"/>
                      </a:endParaRPr>
                    </a:p>
                  </a:txBody>
                  <a:tcPr marL="9525" marR="9525" marT="9525" marB="0" anchor="b"/>
                </a:tc>
              </a:tr>
              <a:tr h="457200">
                <a:tc>
                  <a:txBody>
                    <a:bodyPr/>
                    <a:lstStyle/>
                    <a:p>
                      <a:pPr marL="457200" marR="0" lvl="1" indent="0" algn="l" defTabSz="914400" rtl="0" eaLnBrk="1" fontAlgn="b" latinLnBrk="0" hangingPunct="1">
                        <a:lnSpc>
                          <a:spcPct val="100000"/>
                        </a:lnSpc>
                        <a:spcBef>
                          <a:spcPts val="0"/>
                        </a:spcBef>
                        <a:spcAft>
                          <a:spcPts val="0"/>
                        </a:spcAft>
                        <a:buClrTx/>
                        <a:buSzTx/>
                        <a:buFontTx/>
                        <a:buNone/>
                        <a:tabLst/>
                        <a:defRPr/>
                      </a:pPr>
                      <a:r>
                        <a:rPr lang="en-US" sz="1800" b="0" i="1" u="none" strike="noStrike" dirty="0" smtClean="0">
                          <a:solidFill>
                            <a:schemeClr val="dk1"/>
                          </a:solidFill>
                          <a:latin typeface="Calibri" pitchFamily="34" charset="0"/>
                        </a:rPr>
                        <a:t>Intensity</a:t>
                      </a:r>
                      <a:r>
                        <a:rPr lang="en-US" sz="1800" b="0" i="1" u="none" strike="noStrike" baseline="0" dirty="0" smtClean="0">
                          <a:solidFill>
                            <a:schemeClr val="dk1"/>
                          </a:solidFill>
                          <a:latin typeface="Calibri" pitchFamily="34" charset="0"/>
                        </a:rPr>
                        <a:t> Frontier</a:t>
                      </a:r>
                      <a:endParaRPr lang="en-US" sz="1800" b="0" i="1" u="none" strike="noStrike" dirty="0" smtClean="0">
                        <a:solidFill>
                          <a:srgbClr val="000000"/>
                        </a:solidFill>
                        <a:latin typeface="Calibri" pitchFamily="34" charset="0"/>
                      </a:endParaRPr>
                    </a:p>
                  </a:txBody>
                  <a:tcPr marL="257175" marR="9525" marT="9525"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5,850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9,000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algn="ctr" fontAlgn="b"/>
                      <a:r>
                        <a:rPr lang="en-US" sz="1800" b="0" i="0" u="none" strike="noStrike" kern="1200" baseline="0" dirty="0" smtClean="0">
                          <a:solidFill>
                            <a:srgbClr val="000000"/>
                          </a:solidFill>
                          <a:latin typeface="Calibri" pitchFamily="34" charset="0"/>
                          <a:ea typeface="+mn-ea"/>
                          <a:cs typeface="+mn-cs"/>
                        </a:rPr>
                        <a:t>Muon g-2 Experiment</a:t>
                      </a:r>
                      <a:endParaRPr lang="en-US" sz="1800" b="0" i="0" u="none" strike="noStrike" kern="1200" baseline="0" dirty="0">
                        <a:solidFill>
                          <a:srgbClr val="000000"/>
                        </a:solidFill>
                        <a:latin typeface="Calibri" pitchFamily="34" charset="0"/>
                        <a:ea typeface="+mn-ea"/>
                        <a:cs typeface="+mn-cs"/>
                      </a:endParaRPr>
                    </a:p>
                  </a:txBody>
                  <a:tcPr marL="9525" marR="9525" marT="9525" marB="0" anchor="b"/>
                </a:tc>
              </a:tr>
              <a:tr h="548640">
                <a:tc>
                  <a:txBody>
                    <a:bodyPr/>
                    <a:lstStyle/>
                    <a:p>
                      <a:pPr marL="457200" lvl="1" algn="l" fontAlgn="b"/>
                      <a:r>
                        <a:rPr lang="en-US" sz="1800" b="0" i="1" u="none" strike="noStrike" dirty="0" smtClean="0">
                          <a:solidFill>
                            <a:srgbClr val="000000"/>
                          </a:solidFill>
                          <a:latin typeface="Calibri" pitchFamily="34" charset="0"/>
                        </a:rPr>
                        <a:t>Cosmic</a:t>
                      </a:r>
                      <a:r>
                        <a:rPr lang="en-US" sz="1800" b="0" i="1" u="none" strike="noStrike" baseline="0" dirty="0" smtClean="0">
                          <a:solidFill>
                            <a:srgbClr val="000000"/>
                          </a:solidFill>
                          <a:latin typeface="Calibri" pitchFamily="34" charset="0"/>
                        </a:rPr>
                        <a:t> Frontier</a:t>
                      </a:r>
                      <a:endParaRPr lang="en-US" sz="1800" b="0" i="1" u="none" strike="noStrike" dirty="0" smtClean="0">
                        <a:solidFill>
                          <a:srgbClr val="000000"/>
                        </a:solidFill>
                        <a:latin typeface="Calibri" pitchFamily="34" charset="0"/>
                      </a:endParaRPr>
                    </a:p>
                  </a:txBody>
                  <a:tcPr marL="257175" marR="9525" marT="9525" marB="0" anchor="b"/>
                </a:tc>
                <a:tc>
                  <a:txBody>
                    <a:bodyPr/>
                    <a:lstStyle/>
                    <a:p>
                      <a:pPr marL="0" algn="r" defTabSz="914400" rtl="0" eaLnBrk="1" fontAlgn="b" latinLnBrk="0" hangingPunct="1"/>
                      <a:r>
                        <a:rPr lang="en-US" sz="1800" b="0" i="0" u="none" strike="noStrike" kern="1200" dirty="0">
                          <a:solidFill>
                            <a:srgbClr val="000000"/>
                          </a:solidFill>
                          <a:latin typeface="Calibri" pitchFamily="34" charset="0"/>
                          <a:ea typeface="+mn-ea"/>
                          <a:cs typeface="+mn-cs"/>
                        </a:rPr>
                        <a:t>           </a:t>
                      </a:r>
                      <a:r>
                        <a:rPr lang="en-US" sz="1800" b="0" i="0" u="none" strike="noStrike" kern="1200" dirty="0" smtClean="0">
                          <a:solidFill>
                            <a:srgbClr val="000000"/>
                          </a:solidFill>
                          <a:latin typeface="Calibri" pitchFamily="34" charset="0"/>
                          <a:ea typeface="+mn-ea"/>
                          <a:cs typeface="+mn-cs"/>
                        </a:rPr>
                        <a:t>1,500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1,500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algn="ctr" fontAlgn="b"/>
                      <a:r>
                        <a:rPr lang="en-US" sz="1800" b="0" i="0" u="none" strike="noStrike" dirty="0" smtClean="0">
                          <a:solidFill>
                            <a:srgbClr val="000000"/>
                          </a:solidFill>
                          <a:latin typeface="Calibri" pitchFamily="34" charset="0"/>
                        </a:rPr>
                        <a:t>HAWC</a:t>
                      </a:r>
                      <a:endParaRPr lang="en-US" sz="1800" b="0" i="0" u="none" strike="noStrike" dirty="0">
                        <a:solidFill>
                          <a:srgbClr val="000000"/>
                        </a:solidFill>
                        <a:latin typeface="Calibri" pitchFamily="34" charset="0"/>
                      </a:endParaRPr>
                    </a:p>
                  </a:txBody>
                  <a:tcPr marL="9525" marR="9525" marT="9525" marB="0" anchor="b"/>
                </a:tc>
              </a:tr>
              <a:tr h="622294">
                <a:tc>
                  <a:txBody>
                    <a:bodyPr/>
                    <a:lstStyle/>
                    <a:p>
                      <a:pPr marL="457200" lvl="1" algn="l" fontAlgn="b"/>
                      <a:r>
                        <a:rPr lang="en-US" sz="1800" b="0" i="1" u="none" strike="noStrike" dirty="0" smtClean="0">
                          <a:solidFill>
                            <a:srgbClr val="000000"/>
                          </a:solidFill>
                          <a:latin typeface="Calibri" pitchFamily="34" charset="0"/>
                        </a:rPr>
                        <a:t>Cosmic</a:t>
                      </a:r>
                      <a:r>
                        <a:rPr lang="en-US" sz="1800" b="0" i="1" u="none" strike="noStrike" baseline="0" dirty="0" smtClean="0">
                          <a:solidFill>
                            <a:srgbClr val="000000"/>
                          </a:solidFill>
                          <a:latin typeface="Calibri" pitchFamily="34" charset="0"/>
                        </a:rPr>
                        <a:t> Frontier</a:t>
                      </a:r>
                      <a:endParaRPr lang="en-US" sz="1800" b="0" i="1" u="none" strike="noStrike" dirty="0" smtClean="0">
                        <a:solidFill>
                          <a:srgbClr val="000000"/>
                        </a:solidFill>
                        <a:latin typeface="Calibri" pitchFamily="34" charset="0"/>
                      </a:endParaRPr>
                    </a:p>
                  </a:txBody>
                  <a:tcPr marL="257175" marR="9525" marT="9525"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5,500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8,000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22,000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ctr" defTabSz="914400" rtl="0" eaLnBrk="1" fontAlgn="b" latinLnBrk="0" hangingPunct="1"/>
                      <a:r>
                        <a:rPr lang="en-US" sz="1800" b="0" i="0" u="none" strike="noStrike" kern="1200" dirty="0" smtClean="0">
                          <a:solidFill>
                            <a:srgbClr val="000000"/>
                          </a:solidFill>
                          <a:latin typeface="Calibri" pitchFamily="34" charset="0"/>
                          <a:ea typeface="+mn-ea"/>
                          <a:cs typeface="+mn-cs"/>
                        </a:rPr>
                        <a:t>Large Synoptic Survey </a:t>
                      </a:r>
                    </a:p>
                    <a:p>
                      <a:pPr marL="0" algn="ctr" defTabSz="914400" rtl="0" eaLnBrk="1" fontAlgn="b" latinLnBrk="0" hangingPunct="1"/>
                      <a:r>
                        <a:rPr lang="en-US" sz="1800" b="0" i="0" u="none" strike="noStrike" kern="1200" dirty="0" smtClean="0">
                          <a:solidFill>
                            <a:srgbClr val="000000"/>
                          </a:solidFill>
                          <a:latin typeface="Calibri" pitchFamily="34" charset="0"/>
                          <a:ea typeface="+mn-ea"/>
                          <a:cs typeface="+mn-cs"/>
                        </a:rPr>
                        <a:t>Telescope (LSST) Camera</a:t>
                      </a:r>
                      <a:endParaRPr lang="en-US" sz="1800" b="0" i="0" u="none" strike="noStrike" kern="1200" dirty="0">
                        <a:solidFill>
                          <a:srgbClr val="000000"/>
                        </a:solidFill>
                        <a:latin typeface="Calibri" pitchFamily="34" charset="0"/>
                        <a:ea typeface="+mn-ea"/>
                        <a:cs typeface="+mn-cs"/>
                      </a:endParaRPr>
                    </a:p>
                  </a:txBody>
                  <a:tcPr marL="9525" marR="9525" marT="9525" marB="0" anchor="b"/>
                </a:tc>
              </a:tr>
              <a:tr h="347103">
                <a:tc>
                  <a:txBody>
                    <a:bodyPr/>
                    <a:lstStyle/>
                    <a:p>
                      <a:pPr algn="l" fontAlgn="b"/>
                      <a:r>
                        <a:rPr lang="en-US" sz="1800" b="1" u="none" strike="noStrike" dirty="0" smtClean="0">
                          <a:latin typeface="Calibri" pitchFamily="34" charset="0"/>
                        </a:rPr>
                        <a:t>TOTAL MIE’s</a:t>
                      </a:r>
                      <a:endParaRPr lang="en-US" sz="1800" b="1" i="0" u="none" strike="noStrike" dirty="0">
                        <a:solidFill>
                          <a:srgbClr val="000000"/>
                        </a:solidFill>
                        <a:latin typeface="Calibri" pitchFamily="34" charset="0"/>
                      </a:endParaRPr>
                    </a:p>
                  </a:txBody>
                  <a:tcPr marL="9525" marR="9525" marT="9525"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55,770</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45,687</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39,000</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algn="r" fontAlgn="b"/>
                      <a:endParaRPr lang="en-US" sz="1800" b="1" i="0" u="none" strike="noStrike" dirty="0">
                        <a:solidFill>
                          <a:srgbClr val="000000"/>
                        </a:solidFill>
                        <a:latin typeface="Calibri" pitchFamily="34" charset="0"/>
                      </a:endParaRPr>
                    </a:p>
                  </a:txBody>
                  <a:tcPr marL="9525" marR="9525" marT="9525" marB="0" anchor="b"/>
                </a:tc>
              </a:tr>
            </a:tbl>
          </a:graphicData>
        </a:graphic>
      </p:graphicFrame>
      <p:sp>
        <p:nvSpPr>
          <p:cNvPr id="7" name="Rectangle 8"/>
          <p:cNvSpPr>
            <a:spLocks noChangeArrowheads="1"/>
          </p:cNvSpPr>
          <p:nvPr/>
        </p:nvSpPr>
        <p:spPr bwMode="auto">
          <a:xfrm>
            <a:off x="0" y="837791"/>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hangingPunct="0">
              <a:lnSpc>
                <a:spcPct val="85000"/>
              </a:lnSpc>
              <a:defRPr/>
            </a:pPr>
            <a:endParaRPr lang="en-US" sz="2200" i="1" dirty="0">
              <a:effectLst>
                <a:outerShdw blurRad="38100" dist="38100" dir="2700000" algn="tl">
                  <a:srgbClr val="FFFFFF"/>
                </a:outerShdw>
              </a:effectLst>
              <a:latin typeface="Book Antiqua" pitchFamily="18" charset="0"/>
            </a:endParaRPr>
          </a:p>
        </p:txBody>
      </p:sp>
      <p:sp>
        <p:nvSpPr>
          <p:cNvPr id="6" name="TextBox 5"/>
          <p:cNvSpPr txBox="1"/>
          <p:nvPr/>
        </p:nvSpPr>
        <p:spPr>
          <a:xfrm>
            <a:off x="8812420" y="6614740"/>
            <a:ext cx="325730" cy="246221"/>
          </a:xfrm>
          <a:prstGeom prst="rect">
            <a:avLst/>
          </a:prstGeom>
          <a:noFill/>
        </p:spPr>
        <p:txBody>
          <a:bodyPr wrap="none" rtlCol="0">
            <a:spAutoFit/>
          </a:bodyPr>
          <a:lstStyle/>
          <a:p>
            <a:r>
              <a:rPr lang="en-US" sz="1000" b="1" dirty="0" smtClean="0">
                <a:solidFill>
                  <a:schemeClr val="tx1">
                    <a:lumMod val="75000"/>
                    <a:lumOff val="25000"/>
                  </a:schemeClr>
                </a:solidFill>
                <a:latin typeface="Arial" pitchFamily="34" charset="0"/>
                <a:cs typeface="Arial" pitchFamily="34" charset="0"/>
              </a:rPr>
              <a:t>19</a:t>
            </a:r>
            <a:endParaRPr lang="en-US" sz="1000" b="1" dirty="0">
              <a:solidFill>
                <a:schemeClr val="tx1">
                  <a:lumMod val="75000"/>
                  <a:lumOff val="25000"/>
                </a:schemeClr>
              </a:solidFill>
              <a:latin typeface="Arial" pitchFamily="34" charset="0"/>
              <a:cs typeface="Arial" pitchFamily="34" charset="0"/>
            </a:endParaRPr>
          </a:p>
        </p:txBody>
      </p:sp>
    </p:spTree>
    <p:extLst>
      <p:ext uri="{BB962C8B-B14F-4D97-AF65-F5344CB8AC3E}">
        <p14:creationId xmlns:p14="http://schemas.microsoft.com/office/powerpoint/2010/main" val="416365902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0" y="162420"/>
            <a:ext cx="9144000" cy="533400"/>
          </a:xfrm>
        </p:spPr>
        <p:txBody>
          <a:bodyPr>
            <a:noAutofit/>
          </a:bodyPr>
          <a:lstStyle/>
          <a:p>
            <a:r>
              <a:rPr lang="en-US" sz="3600" b="1" dirty="0" smtClean="0">
                <a:solidFill>
                  <a:srgbClr val="2B5C00"/>
                </a:solidFill>
                <a:effectLst>
                  <a:outerShdw blurRad="38100" dist="38100" dir="2700000" algn="tl">
                    <a:srgbClr val="000000">
                      <a:alpha val="43137"/>
                    </a:srgbClr>
                  </a:outerShdw>
                </a:effectLst>
                <a:latin typeface="Cambria" pitchFamily="18" charset="0"/>
              </a:rPr>
              <a:t>HEP Physics Construction Funding</a:t>
            </a:r>
          </a:p>
        </p:txBody>
      </p:sp>
      <p:sp>
        <p:nvSpPr>
          <p:cNvPr id="54275" name="TextBox 5"/>
          <p:cNvSpPr txBox="1">
            <a:spLocks noChangeArrowheads="1"/>
          </p:cNvSpPr>
          <p:nvPr/>
        </p:nvSpPr>
        <p:spPr bwMode="auto">
          <a:xfrm>
            <a:off x="579438" y="5741988"/>
            <a:ext cx="8045450" cy="368300"/>
          </a:xfrm>
          <a:prstGeom prst="rect">
            <a:avLst/>
          </a:prstGeom>
          <a:noFill/>
          <a:ln w="9525">
            <a:noFill/>
            <a:miter lim="800000"/>
            <a:headEnd/>
            <a:tailEnd/>
          </a:ln>
        </p:spPr>
        <p:txBody>
          <a:bodyPr>
            <a:spAutoFit/>
          </a:bodyPr>
          <a:lstStyle/>
          <a:p>
            <a:pPr eaLnBrk="0" hangingPunct="0"/>
            <a:r>
              <a:rPr lang="en-US" dirty="0">
                <a:solidFill>
                  <a:prstClr val="black"/>
                </a:solidFill>
              </a:rPr>
              <a:t> </a:t>
            </a:r>
          </a:p>
        </p:txBody>
      </p:sp>
      <p:graphicFrame>
        <p:nvGraphicFramePr>
          <p:cNvPr id="10" name="Table Placeholder 9"/>
          <p:cNvGraphicFramePr>
            <a:graphicFrameLocks noGrp="1"/>
          </p:cNvGraphicFramePr>
          <p:nvPr>
            <p:ph type="tbl" idx="1"/>
            <p:extLst>
              <p:ext uri="{D42A27DB-BD31-4B8C-83A1-F6EECF244321}">
                <p14:modId xmlns:p14="http://schemas.microsoft.com/office/powerpoint/2010/main" val="3118350061"/>
              </p:ext>
            </p:extLst>
          </p:nvPr>
        </p:nvGraphicFramePr>
        <p:xfrm>
          <a:off x="510125" y="1174677"/>
          <a:ext cx="7727864" cy="4935611"/>
        </p:xfrm>
        <a:graphic>
          <a:graphicData uri="http://schemas.openxmlformats.org/drawingml/2006/table">
            <a:tbl>
              <a:tblPr>
                <a:tableStyleId>{69C7853C-536D-4A76-A0AE-DD22124D55A5}</a:tableStyleId>
              </a:tblPr>
              <a:tblGrid>
                <a:gridCol w="4489714"/>
                <a:gridCol w="1065401"/>
                <a:gridCol w="1040235"/>
                <a:gridCol w="1132514"/>
              </a:tblGrid>
              <a:tr h="563383">
                <a:tc>
                  <a:txBody>
                    <a:bodyPr/>
                    <a:lstStyle/>
                    <a:p>
                      <a:pPr algn="l" fontAlgn="b"/>
                      <a:r>
                        <a:rPr lang="en-US" sz="1800" b="1" u="none" strike="noStrike" dirty="0" smtClean="0">
                          <a:latin typeface="Calibri" pitchFamily="34" charset="0"/>
                        </a:rPr>
                        <a:t>Funding (in $K)</a:t>
                      </a:r>
                      <a:endParaRPr lang="en-US" sz="1800" b="1" i="0" u="none" strike="noStrike" dirty="0">
                        <a:solidFill>
                          <a:srgbClr val="000000"/>
                        </a:solidFill>
                        <a:latin typeface="Calibri" pitchFamily="34" charset="0"/>
                      </a:endParaRPr>
                    </a:p>
                  </a:txBody>
                  <a:tcPr marL="9525" marR="9525" marT="9525" marB="0" anchor="b"/>
                </a:tc>
                <a:tc>
                  <a:txBody>
                    <a:bodyPr/>
                    <a:lstStyle/>
                    <a:p>
                      <a:pPr algn="ctr" fontAlgn="b"/>
                      <a:r>
                        <a:rPr lang="en-US" sz="1800" b="1" u="none" strike="noStrike" dirty="0">
                          <a:latin typeface="Calibri" pitchFamily="34" charset="0"/>
                          <a:cs typeface="Calibri" pitchFamily="34" charset="0"/>
                        </a:rPr>
                        <a:t>FY </a:t>
                      </a:r>
                      <a:r>
                        <a:rPr lang="en-US" sz="1800" b="1" u="none" strike="noStrike" dirty="0" smtClean="0">
                          <a:latin typeface="Calibri" pitchFamily="34" charset="0"/>
                          <a:cs typeface="Calibri" pitchFamily="34" charset="0"/>
                        </a:rPr>
                        <a:t>2012 Actual</a:t>
                      </a:r>
                      <a:endParaRPr lang="en-US" sz="1800" b="1" i="0" u="none" strike="noStrike" dirty="0">
                        <a:solidFill>
                          <a:srgbClr val="000000"/>
                        </a:solidFill>
                        <a:latin typeface="Calibri" pitchFamily="34" charset="0"/>
                        <a:cs typeface="Calibri" pitchFamily="34" charset="0"/>
                      </a:endParaRPr>
                    </a:p>
                  </a:txBody>
                  <a:tcPr marL="0" marR="0" marT="0" marB="0" anchor="b"/>
                </a:tc>
                <a:tc>
                  <a:txBody>
                    <a:bodyPr/>
                    <a:lstStyle/>
                    <a:p>
                      <a:pPr algn="ctr" fontAlgn="b"/>
                      <a:r>
                        <a:rPr lang="en-US" sz="1800" b="1" i="0" u="none" strike="noStrike" dirty="0" smtClean="0">
                          <a:solidFill>
                            <a:srgbClr val="000000"/>
                          </a:solidFill>
                          <a:latin typeface="Calibri" pitchFamily="34" charset="0"/>
                          <a:cs typeface="Calibri" pitchFamily="34" charset="0"/>
                        </a:rPr>
                        <a:t>FY 2013 July</a:t>
                      </a:r>
                      <a:r>
                        <a:rPr lang="en-US" sz="1800" b="1" i="0" u="none" strike="noStrike" baseline="0" dirty="0" smtClean="0">
                          <a:solidFill>
                            <a:srgbClr val="000000"/>
                          </a:solidFill>
                          <a:latin typeface="Calibri" pitchFamily="34" charset="0"/>
                          <a:cs typeface="Calibri" pitchFamily="34" charset="0"/>
                        </a:rPr>
                        <a:t> Plan</a:t>
                      </a:r>
                      <a:endParaRPr lang="en-US" sz="1800" b="1" i="0" u="none" strike="noStrike" dirty="0">
                        <a:solidFill>
                          <a:srgbClr val="000000"/>
                        </a:solidFill>
                        <a:latin typeface="Calibri" pitchFamily="34" charset="0"/>
                        <a:cs typeface="Calibri" pitchFamily="34" charset="0"/>
                      </a:endParaRPr>
                    </a:p>
                  </a:txBody>
                  <a:tcPr marL="0" marR="0" marT="0" marB="0" anchor="b"/>
                </a:tc>
                <a:tc>
                  <a:txBody>
                    <a:bodyPr/>
                    <a:lstStyle/>
                    <a:p>
                      <a:pPr algn="ctr" fontAlgn="b"/>
                      <a:r>
                        <a:rPr lang="en-US" sz="1800" b="1" i="0" u="none" strike="noStrike" dirty="0" smtClean="0">
                          <a:solidFill>
                            <a:srgbClr val="000000"/>
                          </a:solidFill>
                          <a:latin typeface="Calibri" pitchFamily="34" charset="0"/>
                          <a:cs typeface="Calibri" pitchFamily="34" charset="0"/>
                        </a:rPr>
                        <a:t>FY</a:t>
                      </a:r>
                      <a:r>
                        <a:rPr lang="en-US" sz="1800" b="1" i="0" u="none" strike="noStrike" baseline="0" dirty="0" smtClean="0">
                          <a:solidFill>
                            <a:srgbClr val="000000"/>
                          </a:solidFill>
                          <a:latin typeface="Calibri" pitchFamily="34" charset="0"/>
                          <a:cs typeface="Calibri" pitchFamily="34" charset="0"/>
                        </a:rPr>
                        <a:t> 2014 Request</a:t>
                      </a:r>
                      <a:endParaRPr lang="en-US" sz="1800" b="1" i="0" u="none" strike="noStrike" dirty="0">
                        <a:solidFill>
                          <a:srgbClr val="000000"/>
                        </a:solidFill>
                        <a:latin typeface="Calibri" pitchFamily="34" charset="0"/>
                        <a:cs typeface="Calibri" pitchFamily="34" charset="0"/>
                      </a:endParaRPr>
                    </a:p>
                  </a:txBody>
                  <a:tcPr marL="0" marR="0" marT="0" marB="0" anchor="b"/>
                </a:tc>
              </a:tr>
              <a:tr h="292813">
                <a:tc>
                  <a:txBody>
                    <a:bodyPr/>
                    <a:lstStyle/>
                    <a:p>
                      <a:pPr marL="0" algn="l" fontAlgn="b"/>
                      <a:r>
                        <a:rPr lang="en-US" sz="1800" b="1" i="0" u="none" strike="noStrike" dirty="0" smtClean="0">
                          <a:solidFill>
                            <a:srgbClr val="000000"/>
                          </a:solidFill>
                          <a:latin typeface="Calibri" pitchFamily="34" charset="0"/>
                        </a:rPr>
                        <a:t>Construction - TPC</a:t>
                      </a:r>
                    </a:p>
                  </a:txBody>
                  <a:tcPr marL="257175" marR="9525" marT="9525"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53,000</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28,388</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45,000</a:t>
                      </a:r>
                      <a:endParaRPr lang="en-US" sz="1800" b="1" i="0" u="none" strike="noStrike" kern="1200" dirty="0">
                        <a:solidFill>
                          <a:srgbClr val="000000"/>
                        </a:solidFill>
                        <a:latin typeface="Calibri" pitchFamily="34" charset="0"/>
                        <a:ea typeface="+mn-ea"/>
                        <a:cs typeface="+mn-cs"/>
                      </a:endParaRPr>
                    </a:p>
                  </a:txBody>
                  <a:tcPr marL="0" marR="0" marT="0" marB="0" anchor="b"/>
                </a:tc>
              </a:tr>
              <a:tr h="563383">
                <a:tc>
                  <a:txBody>
                    <a:bodyPr/>
                    <a:lstStyle/>
                    <a:p>
                      <a:pPr marL="0" lvl="1" algn="l" defTabSz="914400" rtl="0" eaLnBrk="1" fontAlgn="b" latinLnBrk="0" hangingPunct="1"/>
                      <a:r>
                        <a:rPr lang="en-US" sz="1800" b="1" i="0" u="none" strike="noStrike" kern="1200" dirty="0" smtClean="0">
                          <a:solidFill>
                            <a:srgbClr val="000000"/>
                          </a:solidFill>
                          <a:latin typeface="Calibri" pitchFamily="34" charset="0"/>
                          <a:ea typeface="+mn-ea"/>
                          <a:cs typeface="+mn-cs"/>
                        </a:rPr>
                        <a:t>Long Baseline Neutrino Experiment </a:t>
                      </a:r>
                      <a:endParaRPr lang="en-US" sz="1800" b="1" i="0" u="none" strike="noStrike" kern="1200" dirty="0">
                        <a:solidFill>
                          <a:srgbClr val="000000"/>
                        </a:solidFill>
                        <a:latin typeface="Calibri" pitchFamily="34" charset="0"/>
                        <a:ea typeface="+mn-ea"/>
                        <a:cs typeface="+mn-cs"/>
                      </a:endParaRPr>
                    </a:p>
                  </a:txBody>
                  <a:tcPr marL="257175" marR="9525" marT="9525" marB="0" anchor="b"/>
                </a:tc>
                <a:tc>
                  <a:txBody>
                    <a:bodyPr/>
                    <a:lstStyle/>
                    <a:p>
                      <a:pPr marL="0" algn="r" defTabSz="914400" rtl="0" eaLnBrk="1" fontAlgn="b" latinLnBrk="0" hangingPunct="1"/>
                      <a:r>
                        <a:rPr lang="en-US" sz="1800" b="0" i="0" u="none" strike="noStrike" kern="1200" dirty="0">
                          <a:solidFill>
                            <a:srgbClr val="000000"/>
                          </a:solidFill>
                          <a:latin typeface="Calibri" pitchFamily="34" charset="0"/>
                          <a:ea typeface="+mn-ea"/>
                          <a:cs typeface="+mn-cs"/>
                        </a:rPr>
                        <a:t>           </a:t>
                      </a:r>
                      <a:r>
                        <a:rPr lang="en-US" sz="1800" b="1" i="0" u="none" strike="noStrike" kern="1200" dirty="0" smtClean="0">
                          <a:solidFill>
                            <a:srgbClr val="000000"/>
                          </a:solidFill>
                          <a:latin typeface="Calibri" pitchFamily="34" charset="0"/>
                          <a:ea typeface="+mn-ea"/>
                          <a:cs typeface="+mn-cs"/>
                        </a:rPr>
                        <a:t>21,000</a:t>
                      </a:r>
                      <a:r>
                        <a:rPr lang="en-US" sz="1800" b="0" i="0" u="none" strike="noStrike" kern="1200" dirty="0" smtClean="0">
                          <a:solidFill>
                            <a:srgbClr val="000000"/>
                          </a:solidFill>
                          <a:latin typeface="Calibri" pitchFamily="34" charset="0"/>
                          <a:ea typeface="+mn-ea"/>
                          <a:cs typeface="+mn-cs"/>
                        </a:rPr>
                        <a:t> </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17,888</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10,000</a:t>
                      </a:r>
                      <a:endParaRPr lang="en-US" sz="1800" b="1" i="0" u="none" strike="noStrike" kern="1200" dirty="0">
                        <a:solidFill>
                          <a:srgbClr val="000000"/>
                        </a:solidFill>
                        <a:latin typeface="Calibri" pitchFamily="34" charset="0"/>
                        <a:ea typeface="+mn-ea"/>
                        <a:cs typeface="+mn-cs"/>
                      </a:endParaRPr>
                    </a:p>
                  </a:txBody>
                  <a:tcPr marL="0" marR="0" marT="0" marB="0" anchor="b"/>
                </a:tc>
              </a:tr>
              <a:tr h="536612">
                <a:tc>
                  <a:txBody>
                    <a:bodyPr/>
                    <a:lstStyle/>
                    <a:p>
                      <a:pPr marL="457200" marR="0" lvl="1" indent="0" algn="l" defTabSz="914400" rtl="0" eaLnBrk="1" fontAlgn="b" latinLnBrk="0" hangingPunct="1">
                        <a:lnSpc>
                          <a:spcPct val="100000"/>
                        </a:lnSpc>
                        <a:spcBef>
                          <a:spcPts val="0"/>
                        </a:spcBef>
                        <a:spcAft>
                          <a:spcPts val="0"/>
                        </a:spcAft>
                        <a:buClrTx/>
                        <a:buSzTx/>
                        <a:buFontTx/>
                        <a:buNone/>
                        <a:tabLst/>
                        <a:defRPr/>
                      </a:pPr>
                      <a:r>
                        <a:rPr lang="en-US" sz="1800" b="0" i="1" u="none" strike="noStrike" kern="1200" dirty="0" smtClean="0">
                          <a:solidFill>
                            <a:schemeClr val="dk1"/>
                          </a:solidFill>
                          <a:latin typeface="Calibri" pitchFamily="34" charset="0"/>
                          <a:ea typeface="+mn-ea"/>
                          <a:cs typeface="+mn-cs"/>
                        </a:rPr>
                        <a:t>TEC</a:t>
                      </a:r>
                    </a:p>
                  </a:txBody>
                  <a:tcPr marL="45720" marR="4572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4,000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3,781</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0</a:t>
                      </a:r>
                      <a:endParaRPr lang="en-US" sz="1800" b="0" i="0" u="none" strike="noStrike" kern="1200" dirty="0">
                        <a:solidFill>
                          <a:srgbClr val="000000"/>
                        </a:solidFill>
                        <a:latin typeface="Calibri" pitchFamily="34" charset="0"/>
                        <a:ea typeface="+mn-ea"/>
                        <a:cs typeface="+mn-cs"/>
                      </a:endParaRPr>
                    </a:p>
                  </a:txBody>
                  <a:tcPr marL="0" marR="0" marT="0" marB="0" anchor="b"/>
                </a:tc>
              </a:tr>
              <a:tr h="482210">
                <a:tc>
                  <a:txBody>
                    <a:bodyPr/>
                    <a:lstStyle/>
                    <a:p>
                      <a:pPr marL="457200" marR="0" lvl="1" indent="0" algn="l" defTabSz="914400" rtl="0" eaLnBrk="1" fontAlgn="b" latinLnBrk="0" hangingPunct="1">
                        <a:lnSpc>
                          <a:spcPct val="100000"/>
                        </a:lnSpc>
                        <a:spcBef>
                          <a:spcPts val="0"/>
                        </a:spcBef>
                        <a:spcAft>
                          <a:spcPts val="0"/>
                        </a:spcAft>
                        <a:buClrTx/>
                        <a:buSzTx/>
                        <a:buFontTx/>
                        <a:buNone/>
                        <a:tabLst/>
                        <a:defRPr/>
                      </a:pPr>
                      <a:r>
                        <a:rPr lang="en-US" sz="1800" b="0" i="1" u="none" strike="noStrike" kern="1200" dirty="0" smtClean="0">
                          <a:solidFill>
                            <a:schemeClr val="dk1"/>
                          </a:solidFill>
                          <a:latin typeface="Calibri" pitchFamily="34" charset="0"/>
                          <a:ea typeface="+mn-ea"/>
                          <a:cs typeface="+mn-cs"/>
                        </a:rPr>
                        <a:t>OPC</a:t>
                      </a:r>
                    </a:p>
                  </a:txBody>
                  <a:tcPr marL="45720" marR="4572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17,000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14,107</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10,000</a:t>
                      </a:r>
                      <a:endParaRPr lang="en-US" sz="1800" b="0" i="0" u="none" strike="noStrike" kern="1200" dirty="0">
                        <a:solidFill>
                          <a:srgbClr val="000000"/>
                        </a:solidFill>
                        <a:latin typeface="Calibri" pitchFamily="34" charset="0"/>
                        <a:ea typeface="+mn-ea"/>
                        <a:cs typeface="+mn-cs"/>
                      </a:endParaRPr>
                    </a:p>
                  </a:txBody>
                  <a:tcPr marL="0" marR="0" marT="0" marB="0" anchor="b"/>
                </a:tc>
              </a:tr>
              <a:tr h="441419">
                <a:tc>
                  <a:txBody>
                    <a:bodyPr/>
                    <a:lstStyle/>
                    <a:p>
                      <a:pPr marL="457200" marR="0" lvl="1" indent="0" algn="l" defTabSz="914400" rtl="0" eaLnBrk="1" fontAlgn="b" latinLnBrk="0" hangingPunct="1">
                        <a:lnSpc>
                          <a:spcPct val="100000"/>
                        </a:lnSpc>
                        <a:spcBef>
                          <a:spcPts val="0"/>
                        </a:spcBef>
                        <a:spcAft>
                          <a:spcPts val="0"/>
                        </a:spcAft>
                        <a:buClrTx/>
                        <a:buSzTx/>
                        <a:buFontTx/>
                        <a:buNone/>
                        <a:tabLst/>
                        <a:defRPr/>
                      </a:pPr>
                      <a:r>
                        <a:rPr lang="en-US" sz="1800" b="0" i="1" u="none" strike="noStrike" kern="1200" dirty="0" smtClean="0">
                          <a:solidFill>
                            <a:schemeClr val="dk1"/>
                          </a:solidFill>
                          <a:latin typeface="Calibri" pitchFamily="34" charset="0"/>
                          <a:ea typeface="+mn-ea"/>
                          <a:cs typeface="+mn-cs"/>
                        </a:rPr>
                        <a:t>TPC</a:t>
                      </a:r>
                    </a:p>
                  </a:txBody>
                  <a:tcPr marL="45720" marR="4572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21,000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17,888</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10,000</a:t>
                      </a:r>
                      <a:endParaRPr lang="en-US" sz="1800" b="0" i="0" u="none" strike="noStrike" kern="1200" dirty="0">
                        <a:solidFill>
                          <a:srgbClr val="000000"/>
                        </a:solidFill>
                        <a:latin typeface="Calibri" pitchFamily="34" charset="0"/>
                        <a:ea typeface="+mn-ea"/>
                        <a:cs typeface="+mn-cs"/>
                      </a:endParaRPr>
                    </a:p>
                  </a:txBody>
                  <a:tcPr marL="0" marR="0" marT="0" marB="0" anchor="b"/>
                </a:tc>
              </a:tr>
              <a:tr h="573164">
                <a:tc>
                  <a:txBody>
                    <a:bodyPr/>
                    <a:lstStyle/>
                    <a:p>
                      <a:pPr marL="0" lvl="1" algn="l" defTabSz="914400" rtl="0" eaLnBrk="1" fontAlgn="b" latinLnBrk="0" hangingPunct="1"/>
                      <a:r>
                        <a:rPr lang="en-US" sz="1800" b="1" i="0" u="none" strike="noStrike" kern="1200" dirty="0" smtClean="0">
                          <a:solidFill>
                            <a:srgbClr val="000000"/>
                          </a:solidFill>
                          <a:latin typeface="Calibri" pitchFamily="34" charset="0"/>
                          <a:ea typeface="+mn-ea"/>
                          <a:cs typeface="+mn-cs"/>
                        </a:rPr>
                        <a:t>Muon to Electron Conversion Experiment</a:t>
                      </a:r>
                      <a:endParaRPr lang="en-US" sz="1800" b="1" i="0" u="none" strike="noStrike" kern="1200" dirty="0">
                        <a:solidFill>
                          <a:srgbClr val="000000"/>
                        </a:solidFill>
                        <a:latin typeface="Calibri" pitchFamily="34" charset="0"/>
                        <a:ea typeface="+mn-ea"/>
                        <a:cs typeface="+mn-cs"/>
                      </a:endParaRPr>
                    </a:p>
                  </a:txBody>
                  <a:tcPr marL="257175" marR="9525" marT="9525" marB="0" anchor="b"/>
                </a:tc>
                <a:tc>
                  <a:txBody>
                    <a:bodyPr/>
                    <a:lstStyle/>
                    <a:p>
                      <a:pPr marL="0" algn="r" defTabSz="914400" rtl="0" eaLnBrk="1" fontAlgn="b" latinLnBrk="0" hangingPunct="1"/>
                      <a:r>
                        <a:rPr lang="en-US" sz="1800" b="0" i="0" u="none" strike="noStrike" kern="1200" dirty="0">
                          <a:solidFill>
                            <a:srgbClr val="000000"/>
                          </a:solidFill>
                          <a:latin typeface="Calibri" pitchFamily="34" charset="0"/>
                          <a:ea typeface="+mn-ea"/>
                          <a:cs typeface="+mn-cs"/>
                        </a:rPr>
                        <a:t>           </a:t>
                      </a:r>
                      <a:r>
                        <a:rPr lang="en-US" sz="1800" b="1" i="0" u="none" strike="noStrike" kern="1200" dirty="0" smtClean="0">
                          <a:solidFill>
                            <a:srgbClr val="000000"/>
                          </a:solidFill>
                          <a:latin typeface="Calibri" pitchFamily="34" charset="0"/>
                          <a:ea typeface="+mn-ea"/>
                          <a:cs typeface="+mn-cs"/>
                        </a:rPr>
                        <a:t>32,000</a:t>
                      </a:r>
                      <a:r>
                        <a:rPr lang="en-US" sz="1800" b="0" i="0" u="none" strike="noStrike" kern="1200" dirty="0" smtClean="0">
                          <a:solidFill>
                            <a:srgbClr val="000000"/>
                          </a:solidFill>
                          <a:latin typeface="Calibri" pitchFamily="34" charset="0"/>
                          <a:ea typeface="+mn-ea"/>
                          <a:cs typeface="+mn-cs"/>
                        </a:rPr>
                        <a:t> </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10,500</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35,000</a:t>
                      </a:r>
                      <a:endParaRPr lang="en-US" sz="1800" b="1" i="0" u="none" strike="noStrike" kern="1200" dirty="0">
                        <a:solidFill>
                          <a:srgbClr val="000000"/>
                        </a:solidFill>
                        <a:latin typeface="Calibri" pitchFamily="34" charset="0"/>
                        <a:ea typeface="+mn-ea"/>
                        <a:cs typeface="+mn-cs"/>
                      </a:endParaRPr>
                    </a:p>
                  </a:txBody>
                  <a:tcPr marL="0" marR="0" marT="0" marB="0" anchor="b"/>
                </a:tc>
              </a:tr>
              <a:tr h="563383">
                <a:tc>
                  <a:txBody>
                    <a:bodyPr/>
                    <a:lstStyle/>
                    <a:p>
                      <a:pPr marL="457200" marR="0" lvl="1" indent="0" algn="l" defTabSz="914400" rtl="0" eaLnBrk="1" fontAlgn="b" latinLnBrk="0" hangingPunct="1">
                        <a:lnSpc>
                          <a:spcPct val="100000"/>
                        </a:lnSpc>
                        <a:spcBef>
                          <a:spcPts val="0"/>
                        </a:spcBef>
                        <a:spcAft>
                          <a:spcPts val="0"/>
                        </a:spcAft>
                        <a:buClrTx/>
                        <a:buSzTx/>
                        <a:buFontTx/>
                        <a:buNone/>
                        <a:tabLst/>
                        <a:defRPr/>
                      </a:pPr>
                      <a:r>
                        <a:rPr lang="en-US" sz="1800" b="0" i="1" u="none" strike="noStrike" kern="1200" dirty="0" smtClean="0">
                          <a:solidFill>
                            <a:schemeClr val="dk1"/>
                          </a:solidFill>
                          <a:latin typeface="Calibri" pitchFamily="34" charset="0"/>
                          <a:ea typeface="+mn-ea"/>
                          <a:cs typeface="+mn-cs"/>
                        </a:rPr>
                        <a:t>TEC</a:t>
                      </a:r>
                    </a:p>
                  </a:txBody>
                  <a:tcPr marL="45720" marR="4572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24,000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8,000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35,000</a:t>
                      </a:r>
                      <a:endParaRPr lang="en-US" sz="1800" b="0" i="0" u="none" strike="noStrike" kern="1200" dirty="0">
                        <a:solidFill>
                          <a:srgbClr val="000000"/>
                        </a:solidFill>
                        <a:latin typeface="Calibri" pitchFamily="34" charset="0"/>
                        <a:ea typeface="+mn-ea"/>
                        <a:cs typeface="+mn-cs"/>
                      </a:endParaRPr>
                    </a:p>
                  </a:txBody>
                  <a:tcPr marL="0" marR="0" marT="0" marB="0" anchor="b"/>
                </a:tc>
              </a:tr>
              <a:tr h="538244">
                <a:tc>
                  <a:txBody>
                    <a:bodyPr/>
                    <a:lstStyle/>
                    <a:p>
                      <a:pPr marL="457200" marR="0" lvl="1" indent="0" algn="l" defTabSz="914400" rtl="0" eaLnBrk="1" fontAlgn="b" latinLnBrk="0" hangingPunct="1">
                        <a:lnSpc>
                          <a:spcPct val="100000"/>
                        </a:lnSpc>
                        <a:spcBef>
                          <a:spcPts val="0"/>
                        </a:spcBef>
                        <a:spcAft>
                          <a:spcPts val="0"/>
                        </a:spcAft>
                        <a:buClrTx/>
                        <a:buSzTx/>
                        <a:buFontTx/>
                        <a:buNone/>
                        <a:tabLst/>
                        <a:defRPr/>
                      </a:pPr>
                      <a:r>
                        <a:rPr lang="en-US" sz="1800" b="0" i="1" u="none" strike="noStrike" kern="1200" dirty="0" smtClean="0">
                          <a:solidFill>
                            <a:schemeClr val="dk1"/>
                          </a:solidFill>
                          <a:latin typeface="Calibri" pitchFamily="34" charset="0"/>
                          <a:ea typeface="+mn-ea"/>
                          <a:cs typeface="+mn-cs"/>
                        </a:rPr>
                        <a:t>OPC</a:t>
                      </a:r>
                    </a:p>
                  </a:txBody>
                  <a:tcPr marL="45720" marR="4572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8,000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2,500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0</a:t>
                      </a:r>
                      <a:endParaRPr lang="en-US" sz="1800" b="0" i="0" u="none" strike="noStrike" kern="1200" dirty="0">
                        <a:solidFill>
                          <a:srgbClr val="000000"/>
                        </a:solidFill>
                        <a:latin typeface="Calibri" pitchFamily="34" charset="0"/>
                        <a:ea typeface="+mn-ea"/>
                        <a:cs typeface="+mn-cs"/>
                      </a:endParaRPr>
                    </a:p>
                  </a:txBody>
                  <a:tcPr marL="0" marR="0" marT="0" marB="0" anchor="b"/>
                </a:tc>
              </a:tr>
              <a:tr h="381000">
                <a:tc>
                  <a:txBody>
                    <a:bodyPr/>
                    <a:lstStyle/>
                    <a:p>
                      <a:pPr marL="457200" marR="0" lvl="1" indent="0" algn="l" defTabSz="914400" rtl="0" eaLnBrk="1" fontAlgn="b" latinLnBrk="0" hangingPunct="1">
                        <a:lnSpc>
                          <a:spcPct val="100000"/>
                        </a:lnSpc>
                        <a:spcBef>
                          <a:spcPts val="0"/>
                        </a:spcBef>
                        <a:spcAft>
                          <a:spcPts val="0"/>
                        </a:spcAft>
                        <a:buClrTx/>
                        <a:buSzTx/>
                        <a:buFontTx/>
                        <a:buNone/>
                        <a:tabLst/>
                        <a:defRPr/>
                      </a:pPr>
                      <a:r>
                        <a:rPr lang="en-US" sz="1800" b="0" i="1" u="none" strike="noStrike" kern="1200" dirty="0" smtClean="0">
                          <a:solidFill>
                            <a:schemeClr val="dk1"/>
                          </a:solidFill>
                          <a:latin typeface="Calibri" pitchFamily="34" charset="0"/>
                          <a:ea typeface="+mn-ea"/>
                          <a:cs typeface="+mn-cs"/>
                        </a:rPr>
                        <a:t>TPC</a:t>
                      </a:r>
                    </a:p>
                  </a:txBody>
                  <a:tcPr marL="45720" marR="4572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32,000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10,500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35,000</a:t>
                      </a:r>
                      <a:endParaRPr lang="en-US" sz="1800" b="0" i="0" u="none" strike="noStrike" kern="1200" dirty="0">
                        <a:solidFill>
                          <a:srgbClr val="000000"/>
                        </a:solidFill>
                        <a:latin typeface="Calibri" pitchFamily="34" charset="0"/>
                        <a:ea typeface="+mn-ea"/>
                        <a:cs typeface="+mn-cs"/>
                      </a:endParaRPr>
                    </a:p>
                  </a:txBody>
                  <a:tcPr marL="0" marR="0" marT="0" marB="0" anchor="b"/>
                </a:tc>
              </a:tr>
            </a:tbl>
          </a:graphicData>
        </a:graphic>
      </p:graphicFrame>
      <p:sp>
        <p:nvSpPr>
          <p:cNvPr id="6" name="Rectangle 8"/>
          <p:cNvSpPr>
            <a:spLocks noChangeArrowheads="1"/>
          </p:cNvSpPr>
          <p:nvPr/>
        </p:nvSpPr>
        <p:spPr bwMode="auto">
          <a:xfrm>
            <a:off x="0" y="837791"/>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hangingPunct="0">
              <a:lnSpc>
                <a:spcPct val="85000"/>
              </a:lnSpc>
              <a:defRPr/>
            </a:pPr>
            <a:endParaRPr lang="en-US" sz="2200" i="1" dirty="0">
              <a:effectLst>
                <a:outerShdw blurRad="38100" dist="38100" dir="2700000" algn="tl">
                  <a:srgbClr val="FFFFFF"/>
                </a:outerShdw>
              </a:effectLst>
              <a:latin typeface="Book Antiqua" pitchFamily="18" charset="0"/>
            </a:endParaRPr>
          </a:p>
        </p:txBody>
      </p:sp>
      <p:sp>
        <p:nvSpPr>
          <p:cNvPr id="2" name="TextBox 1"/>
          <p:cNvSpPr txBox="1"/>
          <p:nvPr/>
        </p:nvSpPr>
        <p:spPr>
          <a:xfrm>
            <a:off x="5088726" y="6109214"/>
            <a:ext cx="3203120" cy="507831"/>
          </a:xfrm>
          <a:prstGeom prst="rect">
            <a:avLst/>
          </a:prstGeom>
          <a:noFill/>
        </p:spPr>
        <p:txBody>
          <a:bodyPr wrap="none" rtlCol="0">
            <a:spAutoFit/>
          </a:bodyPr>
          <a:lstStyle/>
          <a:p>
            <a:pPr algn="r"/>
            <a:r>
              <a:rPr lang="en-US" sz="900" b="1" dirty="0" smtClean="0">
                <a:latin typeface="Arial Narrow" pitchFamily="34" charset="0"/>
              </a:rPr>
              <a:t>TEC = Total Estimated Cost (refers to Capital Equipment expenses)</a:t>
            </a:r>
          </a:p>
          <a:p>
            <a:pPr algn="r"/>
            <a:r>
              <a:rPr lang="en-US" sz="900" b="1" dirty="0" smtClean="0">
                <a:latin typeface="Arial Narrow" pitchFamily="34" charset="0"/>
              </a:rPr>
              <a:t>OPC = Other Project Costs</a:t>
            </a:r>
          </a:p>
          <a:p>
            <a:pPr algn="r"/>
            <a:r>
              <a:rPr lang="en-US" sz="900" b="1" dirty="0" smtClean="0">
                <a:latin typeface="Arial Narrow" pitchFamily="34" charset="0"/>
              </a:rPr>
              <a:t>TPC = Total Project Cost </a:t>
            </a:r>
            <a:endParaRPr lang="en-US" sz="900" b="1" dirty="0">
              <a:latin typeface="Arial Narrow" pitchFamily="34" charset="0"/>
            </a:endParaRPr>
          </a:p>
        </p:txBody>
      </p:sp>
      <p:sp>
        <p:nvSpPr>
          <p:cNvPr id="7" name="TextBox 6"/>
          <p:cNvSpPr txBox="1"/>
          <p:nvPr/>
        </p:nvSpPr>
        <p:spPr>
          <a:xfrm>
            <a:off x="8812420" y="6614740"/>
            <a:ext cx="325730" cy="246221"/>
          </a:xfrm>
          <a:prstGeom prst="rect">
            <a:avLst/>
          </a:prstGeom>
          <a:noFill/>
        </p:spPr>
        <p:txBody>
          <a:bodyPr wrap="none" rtlCol="0">
            <a:spAutoFit/>
          </a:bodyPr>
          <a:lstStyle/>
          <a:p>
            <a:r>
              <a:rPr lang="en-US" sz="1000" b="1" dirty="0" smtClean="0">
                <a:solidFill>
                  <a:schemeClr val="tx1">
                    <a:lumMod val="75000"/>
                    <a:lumOff val="25000"/>
                  </a:schemeClr>
                </a:solidFill>
                <a:latin typeface="Arial" pitchFamily="34" charset="0"/>
                <a:cs typeface="Arial" pitchFamily="34" charset="0"/>
              </a:rPr>
              <a:t>20</a:t>
            </a:r>
            <a:endParaRPr lang="en-US" sz="1000" b="1" dirty="0">
              <a:solidFill>
                <a:schemeClr val="tx1">
                  <a:lumMod val="75000"/>
                  <a:lumOff val="25000"/>
                </a:schemeClr>
              </a:solidFill>
              <a:latin typeface="Arial" pitchFamily="34" charset="0"/>
              <a:cs typeface="Arial" pitchFamily="34" charset="0"/>
            </a:endParaRPr>
          </a:p>
        </p:txBody>
      </p:sp>
    </p:spTree>
    <p:extLst>
      <p:ext uri="{BB962C8B-B14F-4D97-AF65-F5344CB8AC3E}">
        <p14:creationId xmlns:p14="http://schemas.microsoft.com/office/powerpoint/2010/main" val="287784881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2060"/>
                </a:solidFill>
                <a:effectLst>
                  <a:outerShdw blurRad="38100" dist="38100" dir="2700000" algn="tl">
                    <a:srgbClr val="000000">
                      <a:alpha val="43137"/>
                    </a:srgbClr>
                  </a:outerShdw>
                </a:effectLst>
                <a:latin typeface="Cambria" pitchFamily="18" charset="0"/>
              </a:rPr>
              <a:t>FY</a:t>
            </a:r>
            <a:r>
              <a:rPr lang="en-US" sz="800" dirty="0" smtClean="0">
                <a:solidFill>
                  <a:srgbClr val="002060"/>
                </a:solidFill>
                <a:effectLst>
                  <a:outerShdw blurRad="38100" dist="38100" dir="2700000" algn="tl">
                    <a:srgbClr val="000000">
                      <a:alpha val="43137"/>
                    </a:srgbClr>
                  </a:outerShdw>
                </a:effectLst>
                <a:latin typeface="Cambria" pitchFamily="18" charset="0"/>
              </a:rPr>
              <a:t> </a:t>
            </a:r>
            <a:r>
              <a:rPr lang="en-US" dirty="0" smtClean="0">
                <a:solidFill>
                  <a:srgbClr val="002060"/>
                </a:solidFill>
                <a:effectLst>
                  <a:outerShdw blurRad="38100" dist="38100" dir="2700000" algn="tl">
                    <a:srgbClr val="000000">
                      <a:alpha val="43137"/>
                    </a:srgbClr>
                  </a:outerShdw>
                </a:effectLst>
                <a:latin typeface="Cambria" pitchFamily="18" charset="0"/>
              </a:rPr>
              <a:t>2014 HEP Comparative Review Process</a:t>
            </a:r>
            <a:endParaRPr lang="en-US" dirty="0">
              <a:solidFill>
                <a:srgbClr val="002060"/>
              </a:solidFill>
              <a:effectLst>
                <a:outerShdw blurRad="38100" dist="38100" dir="2700000" algn="tl">
                  <a:srgbClr val="000000">
                    <a:alpha val="43137"/>
                  </a:srgbClr>
                </a:outerShdw>
              </a:effectLst>
              <a:latin typeface="Cambria" pitchFamily="18" charset="0"/>
            </a:endParaRPr>
          </a:p>
        </p:txBody>
      </p:sp>
    </p:spTree>
    <p:extLst>
      <p:ext uri="{BB962C8B-B14F-4D97-AF65-F5344CB8AC3E}">
        <p14:creationId xmlns:p14="http://schemas.microsoft.com/office/powerpoint/2010/main" val="170368964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78072" y="17583"/>
            <a:ext cx="8229600" cy="582781"/>
          </a:xfrm>
        </p:spPr>
        <p:txBody>
          <a:bodyPr>
            <a:normAutofit/>
          </a:bodyPr>
          <a:lstStyle/>
          <a:p>
            <a:r>
              <a:rPr lang="en-US" sz="3200" b="1" dirty="0" smtClean="0">
                <a:solidFill>
                  <a:srgbClr val="285C00"/>
                </a:solidFill>
                <a:effectLst>
                  <a:outerShdw blurRad="38100" dist="38100" dir="2700000" algn="tl">
                    <a:srgbClr val="000000">
                      <a:alpha val="43137"/>
                    </a:srgbClr>
                  </a:outerShdw>
                </a:effectLst>
                <a:latin typeface="Cambria" pitchFamily="18" charset="0"/>
              </a:rPr>
              <a:t>Purpose</a:t>
            </a:r>
          </a:p>
        </p:txBody>
      </p:sp>
      <p:sp>
        <p:nvSpPr>
          <p:cNvPr id="4099" name="Rectangle 3"/>
          <p:cNvSpPr>
            <a:spLocks noGrp="1" noChangeArrowheads="1"/>
          </p:cNvSpPr>
          <p:nvPr>
            <p:ph type="body" idx="1"/>
          </p:nvPr>
        </p:nvSpPr>
        <p:spPr>
          <a:xfrm>
            <a:off x="93787" y="871263"/>
            <a:ext cx="8927121" cy="5788327"/>
          </a:xfrm>
        </p:spPr>
        <p:txBody>
          <a:bodyPr>
            <a:noAutofit/>
          </a:bodyPr>
          <a:lstStyle/>
          <a:p>
            <a:pPr>
              <a:buFont typeface="Wingdings" pitchFamily="2" charset="2"/>
              <a:buChar char="§"/>
            </a:pPr>
            <a:r>
              <a:rPr lang="en-US" sz="1800" b="1" dirty="0" smtClean="0">
                <a:solidFill>
                  <a:srgbClr val="265800"/>
                </a:solidFill>
              </a:rPr>
              <a:t>In FY2012, DOE/HEP started a process of comparative grant reviews for research grants which were scheduled for renewal (+ any new proposals as desired)</a:t>
            </a:r>
          </a:p>
          <a:p>
            <a:pPr lvl="1">
              <a:buFont typeface="Arial" pitchFamily="34" charset="0"/>
              <a:buChar char="–"/>
            </a:pPr>
            <a:r>
              <a:rPr lang="en-US" sz="1600" b="1" dirty="0" smtClean="0"/>
              <a:t>Existing grants which did not renew in FY2012 (“continuations”) were not affected by this change in the 1</a:t>
            </a:r>
            <a:r>
              <a:rPr lang="en-US" sz="1600" b="1" baseline="30000" dirty="0" smtClean="0"/>
              <a:t>st</a:t>
            </a:r>
            <a:r>
              <a:rPr lang="en-US" sz="1600" b="1" dirty="0" smtClean="0"/>
              <a:t> round</a:t>
            </a:r>
          </a:p>
          <a:p>
            <a:pPr marL="457200" lvl="1" indent="0">
              <a:buNone/>
            </a:pPr>
            <a:endParaRPr lang="en-US" sz="800" b="1" dirty="0" smtClean="0"/>
          </a:p>
          <a:p>
            <a:pPr>
              <a:buFont typeface="Wingdings" pitchFamily="2" charset="2"/>
              <a:buChar char="§"/>
            </a:pPr>
            <a:r>
              <a:rPr lang="en-US" sz="1800" b="1" dirty="0" smtClean="0">
                <a:solidFill>
                  <a:srgbClr val="265800"/>
                </a:solidFill>
              </a:rPr>
              <a:t>Previously all HEP proposals responding to the general Office of Science (SC) call were individually peer-reviewed by independent experts.</a:t>
            </a:r>
          </a:p>
          <a:p>
            <a:pPr>
              <a:buFont typeface="Wingdings" pitchFamily="2" charset="2"/>
              <a:buChar char="§"/>
            </a:pPr>
            <a:r>
              <a:rPr lang="en-US" sz="1800" b="1" dirty="0" smtClean="0">
                <a:solidFill>
                  <a:srgbClr val="265800"/>
                </a:solidFill>
              </a:rPr>
              <a:t>This change in process has been recommended by several DOE advisory committees, most recently the 2010 HEP Committee of Visitors (COV):</a:t>
            </a:r>
          </a:p>
          <a:p>
            <a:pPr lvl="1"/>
            <a:r>
              <a:rPr lang="en-US" sz="1600" b="1" dirty="0" smtClean="0"/>
              <a:t>“In several of the cases that the panel read, proposal reviewers expressed negative views of the grant, but only outside of their formal responses.   Coupled with the trend in the data towards very little changes in the funding levels over time, this suggests that grants are being evaluated based on the historical strength of the group rather than the current strength or productivity of the group.  This is of particular concern when considering whether new investigators, new science, or high-risk projects can be competitive.   Comparative reviews can be a powerful tool for addressing these issues and keeping the program in peak form.”</a:t>
            </a:r>
          </a:p>
          <a:p>
            <a:pPr lvl="1"/>
            <a:r>
              <a:rPr lang="en-US" sz="1800" b="1" dirty="0" smtClean="0">
                <a:solidFill>
                  <a:srgbClr val="C00000"/>
                </a:solidFill>
              </a:rPr>
              <a:t>Recommendation:  Use comparative review panels on a regular basis.</a:t>
            </a:r>
          </a:p>
          <a:p>
            <a:pPr lvl="1"/>
            <a:endParaRPr lang="en-US" sz="800" b="1" dirty="0">
              <a:solidFill>
                <a:srgbClr val="C00000"/>
              </a:solidFill>
            </a:endParaRPr>
          </a:p>
          <a:p>
            <a:pPr>
              <a:buFont typeface="Wingdings" pitchFamily="2" charset="2"/>
              <a:buChar char="§"/>
            </a:pPr>
            <a:r>
              <a:rPr lang="en-US" sz="1800" b="1" dirty="0" smtClean="0">
                <a:solidFill>
                  <a:srgbClr val="0070C0"/>
                </a:solidFill>
              </a:rPr>
              <a:t>Currently with the FY14 FOA, we are in 3</a:t>
            </a:r>
            <a:r>
              <a:rPr lang="en-US" sz="1800" b="1" baseline="30000" dirty="0" smtClean="0">
                <a:solidFill>
                  <a:srgbClr val="0070C0"/>
                </a:solidFill>
              </a:rPr>
              <a:t>rd</a:t>
            </a:r>
            <a:r>
              <a:rPr lang="en-US" sz="1800" b="1" dirty="0" smtClean="0">
                <a:solidFill>
                  <a:srgbClr val="0070C0"/>
                </a:solidFill>
              </a:rPr>
              <a:t> round of annual comparative review process</a:t>
            </a:r>
          </a:p>
          <a:p>
            <a:pPr marL="0" indent="0">
              <a:buNone/>
            </a:pPr>
            <a:r>
              <a:rPr lang="en-US" sz="400" b="1" dirty="0" smtClean="0">
                <a:solidFill>
                  <a:srgbClr val="0070C0"/>
                </a:solidFill>
              </a:rPr>
              <a:t> </a:t>
            </a:r>
          </a:p>
          <a:p>
            <a:pPr>
              <a:buFont typeface="Wingdings" pitchFamily="2" charset="2"/>
              <a:buChar char="§"/>
            </a:pPr>
            <a:r>
              <a:rPr lang="en-US" sz="1800" b="1" dirty="0" smtClean="0">
                <a:solidFill>
                  <a:srgbClr val="265800"/>
                </a:solidFill>
              </a:rPr>
              <a:t>The goal of this effort is to improve the overall quality and efficacy of the HEP research program by identifying the best proposals with highest scientific impact and potential</a:t>
            </a:r>
          </a:p>
        </p:txBody>
      </p:sp>
      <p:sp>
        <p:nvSpPr>
          <p:cNvPr id="11" name="Rectangle 8"/>
          <p:cNvSpPr>
            <a:spLocks noChangeArrowheads="1"/>
          </p:cNvSpPr>
          <p:nvPr/>
        </p:nvSpPr>
        <p:spPr bwMode="auto">
          <a:xfrm>
            <a:off x="0" y="697119"/>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hangingPunct="0">
              <a:lnSpc>
                <a:spcPct val="85000"/>
              </a:lnSpc>
              <a:defRPr/>
            </a:pPr>
            <a:endParaRPr lang="en-US" sz="2200" i="1" dirty="0">
              <a:effectLst>
                <a:outerShdw blurRad="38100" dist="38100" dir="2700000" algn="tl">
                  <a:srgbClr val="FFFFFF"/>
                </a:outerShdw>
              </a:effectLst>
              <a:latin typeface="Book Antiqua" pitchFamily="18" charset="0"/>
            </a:endParaRPr>
          </a:p>
        </p:txBody>
      </p:sp>
      <p:sp>
        <p:nvSpPr>
          <p:cNvPr id="5" name="TextBox 4"/>
          <p:cNvSpPr txBox="1"/>
          <p:nvPr/>
        </p:nvSpPr>
        <p:spPr>
          <a:xfrm>
            <a:off x="8812420" y="6614740"/>
            <a:ext cx="325730" cy="246221"/>
          </a:xfrm>
          <a:prstGeom prst="rect">
            <a:avLst/>
          </a:prstGeom>
          <a:noFill/>
        </p:spPr>
        <p:txBody>
          <a:bodyPr wrap="none" rtlCol="0">
            <a:spAutoFit/>
          </a:bodyPr>
          <a:lstStyle/>
          <a:p>
            <a:r>
              <a:rPr lang="en-US" sz="1000" b="1" dirty="0" smtClean="0">
                <a:solidFill>
                  <a:schemeClr val="tx1">
                    <a:lumMod val="75000"/>
                    <a:lumOff val="25000"/>
                  </a:schemeClr>
                </a:solidFill>
                <a:latin typeface="Arial" pitchFamily="34" charset="0"/>
                <a:cs typeface="Arial" pitchFamily="34" charset="0"/>
              </a:rPr>
              <a:t>22</a:t>
            </a:r>
            <a:endParaRPr lang="en-US" sz="1000" b="1" dirty="0">
              <a:solidFill>
                <a:schemeClr val="tx1">
                  <a:lumMod val="75000"/>
                  <a:lumOff val="25000"/>
                </a:schemeClr>
              </a:solidFill>
              <a:latin typeface="Arial" pitchFamily="34" charset="0"/>
              <a:cs typeface="Arial" pitchFamily="34" charset="0"/>
            </a:endParaRPr>
          </a:p>
        </p:txBody>
      </p:sp>
    </p:spTree>
    <p:extLst>
      <p:ext uri="{BB962C8B-B14F-4D97-AF65-F5344CB8AC3E}">
        <p14:creationId xmlns:p14="http://schemas.microsoft.com/office/powerpoint/2010/main" val="362668985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263" y="1033293"/>
            <a:ext cx="4020185" cy="5688411"/>
          </a:xfrm>
        </p:spPr>
        <p:txBody>
          <a:bodyPr>
            <a:noAutofit/>
          </a:bodyPr>
          <a:lstStyle/>
          <a:p>
            <a:pPr>
              <a:spcBef>
                <a:spcPts val="300"/>
              </a:spcBef>
              <a:buFont typeface="Wingdings" charset="2"/>
              <a:buChar char="§"/>
            </a:pPr>
            <a:r>
              <a:rPr lang="en-US" sz="2300" b="1" dirty="0" smtClean="0">
                <a:solidFill>
                  <a:srgbClr val="285C00"/>
                </a:solidFill>
                <a:latin typeface="Calibri" pitchFamily="34" charset="0"/>
                <a:cs typeface="Calibri" pitchFamily="34" charset="0"/>
              </a:rPr>
              <a:t>DE-FOA-0000948 </a:t>
            </a:r>
          </a:p>
          <a:p>
            <a:pPr lvl="1">
              <a:spcBef>
                <a:spcPts val="300"/>
              </a:spcBef>
              <a:buFont typeface="Arial" pitchFamily="34" charset="0"/>
              <a:buChar char="•"/>
            </a:pPr>
            <a:r>
              <a:rPr lang="en-US" sz="2000" b="1" dirty="0">
                <a:solidFill>
                  <a:srgbClr val="000000"/>
                </a:solidFill>
                <a:latin typeface="Calibri" pitchFamily="34" charset="0"/>
                <a:cs typeface="Calibri" pitchFamily="34" charset="0"/>
              </a:rPr>
              <a:t>I</a:t>
            </a:r>
            <a:r>
              <a:rPr lang="en-US" sz="2000" b="1" dirty="0" smtClean="0">
                <a:solidFill>
                  <a:srgbClr val="000000"/>
                </a:solidFill>
                <a:latin typeface="Calibri" pitchFamily="34" charset="0"/>
                <a:cs typeface="Calibri" pitchFamily="34" charset="0"/>
              </a:rPr>
              <a:t>ssued June 14, 2013</a:t>
            </a:r>
          </a:p>
          <a:p>
            <a:pPr>
              <a:spcBef>
                <a:spcPts val="300"/>
              </a:spcBef>
              <a:buFont typeface="Wingdings" charset="2"/>
              <a:buChar char="§"/>
            </a:pPr>
            <a:r>
              <a:rPr lang="en-US" sz="2300" b="1" dirty="0" smtClean="0">
                <a:solidFill>
                  <a:srgbClr val="285C00"/>
                </a:solidFill>
                <a:latin typeface="Calibri" pitchFamily="34" charset="0"/>
                <a:cs typeface="Calibri" pitchFamily="34" charset="0"/>
              </a:rPr>
              <a:t>Six HEP research subprograms</a:t>
            </a:r>
          </a:p>
          <a:p>
            <a:pPr lvl="1">
              <a:spcBef>
                <a:spcPts val="300"/>
              </a:spcBef>
              <a:buFont typeface="Arial" pitchFamily="34" charset="0"/>
              <a:buChar char="•"/>
            </a:pPr>
            <a:r>
              <a:rPr lang="en-US" sz="2000" b="1" dirty="0" smtClean="0">
                <a:latin typeface="Calibri" pitchFamily="34" charset="0"/>
                <a:cs typeface="Calibri" pitchFamily="34" charset="0"/>
              </a:rPr>
              <a:t>Energy, Intensity, and </a:t>
            </a:r>
            <a:br>
              <a:rPr lang="en-US" sz="2000" b="1" dirty="0" smtClean="0">
                <a:latin typeface="Calibri" pitchFamily="34" charset="0"/>
                <a:cs typeface="Calibri" pitchFamily="34" charset="0"/>
              </a:rPr>
            </a:br>
            <a:r>
              <a:rPr lang="en-US" sz="2000" b="1" dirty="0" smtClean="0">
                <a:latin typeface="Calibri" pitchFamily="34" charset="0"/>
                <a:cs typeface="Calibri" pitchFamily="34" charset="0"/>
              </a:rPr>
              <a:t>Cosmic Frontiers</a:t>
            </a:r>
          </a:p>
          <a:p>
            <a:pPr lvl="1">
              <a:spcBef>
                <a:spcPts val="300"/>
              </a:spcBef>
              <a:buFont typeface="Arial" pitchFamily="34" charset="0"/>
              <a:buChar char="•"/>
            </a:pPr>
            <a:r>
              <a:rPr lang="en-US" sz="2000" b="1" dirty="0" smtClean="0">
                <a:latin typeface="Calibri" pitchFamily="34" charset="0"/>
                <a:cs typeface="Calibri" pitchFamily="34" charset="0"/>
              </a:rPr>
              <a:t>HEP Theory </a:t>
            </a:r>
          </a:p>
          <a:p>
            <a:pPr lvl="1">
              <a:spcBef>
                <a:spcPts val="300"/>
              </a:spcBef>
              <a:buFont typeface="Arial" pitchFamily="34" charset="0"/>
              <a:buChar char="•"/>
            </a:pPr>
            <a:r>
              <a:rPr lang="en-US" sz="2000" b="1" dirty="0" smtClean="0">
                <a:latin typeface="Calibri" pitchFamily="34" charset="0"/>
                <a:cs typeface="Calibri" pitchFamily="34" charset="0"/>
              </a:rPr>
              <a:t>Accelerator Science and Technology R&amp;D</a:t>
            </a:r>
          </a:p>
          <a:p>
            <a:pPr lvl="1">
              <a:spcBef>
                <a:spcPts val="300"/>
              </a:spcBef>
              <a:buFont typeface="Arial" pitchFamily="34" charset="0"/>
              <a:buChar char="•"/>
            </a:pPr>
            <a:r>
              <a:rPr lang="en-US" sz="2000" b="1" dirty="0" smtClean="0">
                <a:latin typeface="Calibri" pitchFamily="34" charset="0"/>
                <a:cs typeface="Calibri" pitchFamily="34" charset="0"/>
              </a:rPr>
              <a:t>Particle Detector R&amp;D</a:t>
            </a:r>
          </a:p>
          <a:p>
            <a:pPr>
              <a:spcBef>
                <a:spcPts val="300"/>
              </a:spcBef>
              <a:buFont typeface="Wingdings" charset="2"/>
              <a:buChar char="§"/>
            </a:pPr>
            <a:r>
              <a:rPr lang="en-US" sz="2300" b="1" dirty="0" smtClean="0">
                <a:solidFill>
                  <a:srgbClr val="285C00"/>
                </a:solidFill>
                <a:latin typeface="Calibri" pitchFamily="34" charset="0"/>
                <a:cs typeface="Calibri" pitchFamily="34" charset="0"/>
              </a:rPr>
              <a:t>Letter of Intent due </a:t>
            </a:r>
            <a:r>
              <a:rPr lang="en-US" sz="2300" b="1" dirty="0" smtClean="0">
                <a:solidFill>
                  <a:srgbClr val="FF0000"/>
                </a:solidFill>
                <a:latin typeface="Calibri" pitchFamily="34" charset="0"/>
                <a:cs typeface="Calibri" pitchFamily="34" charset="0"/>
              </a:rPr>
              <a:t>July 15, 2013 </a:t>
            </a:r>
            <a:r>
              <a:rPr lang="en-US" sz="2300" b="1" dirty="0" smtClean="0">
                <a:solidFill>
                  <a:srgbClr val="285C00"/>
                </a:solidFill>
                <a:latin typeface="Calibri" pitchFamily="34" charset="0"/>
                <a:cs typeface="Calibri" pitchFamily="34" charset="0"/>
              </a:rPr>
              <a:t>by </a:t>
            </a:r>
            <a:r>
              <a:rPr lang="en-US" sz="2300" b="1" dirty="0" smtClean="0">
                <a:solidFill>
                  <a:srgbClr val="FF0000"/>
                </a:solidFill>
                <a:latin typeface="Calibri" pitchFamily="34" charset="0"/>
                <a:cs typeface="Calibri" pitchFamily="34" charset="0"/>
              </a:rPr>
              <a:t>5 PM Eastern Time</a:t>
            </a:r>
          </a:p>
          <a:p>
            <a:pPr lvl="1">
              <a:spcBef>
                <a:spcPts val="300"/>
              </a:spcBef>
              <a:buFont typeface="Arial" pitchFamily="34" charset="0"/>
              <a:buChar char="•"/>
            </a:pPr>
            <a:r>
              <a:rPr lang="en-US" sz="2000" b="1" dirty="0">
                <a:solidFill>
                  <a:srgbClr val="000000"/>
                </a:solidFill>
                <a:latin typeface="Calibri" pitchFamily="34" charset="0"/>
                <a:cs typeface="Calibri" pitchFamily="34" charset="0"/>
              </a:rPr>
              <a:t>S</a:t>
            </a:r>
            <a:r>
              <a:rPr lang="en-US" sz="2000" b="1" dirty="0" smtClean="0">
                <a:solidFill>
                  <a:srgbClr val="000000"/>
                </a:solidFill>
                <a:latin typeface="Calibri" pitchFamily="34" charset="0"/>
                <a:cs typeface="Calibri" pitchFamily="34" charset="0"/>
              </a:rPr>
              <a:t>trongly encouraged</a:t>
            </a:r>
          </a:p>
          <a:p>
            <a:pPr>
              <a:spcBef>
                <a:spcPts val="300"/>
              </a:spcBef>
              <a:buFont typeface="Wingdings" charset="2"/>
              <a:buChar char="§"/>
            </a:pPr>
            <a:endParaRPr lang="en-US" sz="2300" b="1" dirty="0" smtClean="0">
              <a:solidFill>
                <a:srgbClr val="C00000"/>
              </a:solidFill>
              <a:latin typeface="Calibri" pitchFamily="34" charset="0"/>
              <a:cs typeface="Calibri" pitchFamily="34" charset="0"/>
            </a:endParaRPr>
          </a:p>
          <a:p>
            <a:pPr lvl="2">
              <a:spcBef>
                <a:spcPts val="300"/>
              </a:spcBef>
              <a:buFont typeface="Wingdings" charset="2"/>
              <a:buChar char="§"/>
            </a:pPr>
            <a:endParaRPr lang="en-US" sz="2300" b="1" dirty="0" smtClean="0"/>
          </a:p>
        </p:txBody>
      </p:sp>
      <p:sp>
        <p:nvSpPr>
          <p:cNvPr id="9" name="Title 1"/>
          <p:cNvSpPr txBox="1">
            <a:spLocks/>
          </p:cNvSpPr>
          <p:nvPr/>
        </p:nvSpPr>
        <p:spPr>
          <a:xfrm>
            <a:off x="1026335" y="-4385"/>
            <a:ext cx="6812295" cy="63743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285C00"/>
                </a:solidFill>
                <a:effectLst>
                  <a:outerShdw blurRad="38100" dist="38100" dir="2700000" algn="tl">
                    <a:srgbClr val="000000">
                      <a:alpha val="43137"/>
                    </a:srgbClr>
                  </a:outerShdw>
                </a:effectLst>
                <a:latin typeface="Cambria"/>
                <a:cs typeface="Cambria"/>
              </a:rPr>
              <a:t>FY14 HEP Comparative Review FOA</a:t>
            </a:r>
            <a:endParaRPr lang="en-US" sz="3200" b="1" dirty="0">
              <a:solidFill>
                <a:srgbClr val="285C00"/>
              </a:solidFill>
              <a:effectLst>
                <a:outerShdw blurRad="38100" dist="38100" dir="2700000" algn="tl">
                  <a:srgbClr val="000000">
                    <a:alpha val="43137"/>
                  </a:srgbClr>
                </a:outerShdw>
              </a:effectLst>
              <a:latin typeface="Cambria"/>
              <a:cs typeface="Cambria"/>
            </a:endParaRPr>
          </a:p>
        </p:txBody>
      </p:sp>
      <p:grpSp>
        <p:nvGrpSpPr>
          <p:cNvPr id="4" name="Group 3"/>
          <p:cNvGrpSpPr/>
          <p:nvPr/>
        </p:nvGrpSpPr>
        <p:grpSpPr>
          <a:xfrm>
            <a:off x="4309321" y="1158373"/>
            <a:ext cx="4682653" cy="5503507"/>
            <a:chOff x="4246456" y="1158373"/>
            <a:chExt cx="4682653" cy="5503507"/>
          </a:xfrm>
        </p:grpSpPr>
        <p:pic>
          <p:nvPicPr>
            <p:cNvPr id="8" name="Picture 7" descr="Pages from SC_FOA_0000948.jpg"/>
            <p:cNvPicPr>
              <a:picLocks noChangeAspect="1"/>
            </p:cNvPicPr>
            <p:nvPr/>
          </p:nvPicPr>
          <p:blipFill rotWithShape="1">
            <a:blip r:embed="rId2">
              <a:extLst>
                <a:ext uri="{28A0092B-C50C-407E-A947-70E740481C1C}">
                  <a14:useLocalDpi xmlns:a14="http://schemas.microsoft.com/office/drawing/2010/main" val="0"/>
                </a:ext>
              </a:extLst>
            </a:blip>
            <a:srcRect l="7770" t="5801" r="10735" b="22194"/>
            <a:stretch/>
          </p:blipFill>
          <p:spPr>
            <a:xfrm>
              <a:off x="4246456" y="1158373"/>
              <a:ext cx="4682653" cy="5354408"/>
            </a:xfrm>
            <a:prstGeom prst="rect">
              <a:avLst/>
            </a:prstGeom>
            <a:ln>
              <a:noFill/>
            </a:ln>
            <a:effectLst>
              <a:outerShdw blurRad="127000" dist="12700" dir="5400000" algn="tl" rotWithShape="0">
                <a:srgbClr val="333333">
                  <a:alpha val="65000"/>
                </a:srgbClr>
              </a:outerShdw>
            </a:effectLst>
          </p:spPr>
        </p:pic>
        <p:pic>
          <p:nvPicPr>
            <p:cNvPr id="10" name="Picture 9" descr="shadow.tiff"/>
            <p:cNvPicPr>
              <a:picLocks noChangeAspect="1"/>
            </p:cNvPicPr>
            <p:nvPr/>
          </p:nvPicPr>
          <p:blipFill rotWithShape="1">
            <a:blip r:embed="rId3">
              <a:extLst>
                <a:ext uri="{28A0092B-C50C-407E-A947-70E740481C1C}">
                  <a14:useLocalDpi xmlns:a14="http://schemas.microsoft.com/office/drawing/2010/main" val="0"/>
                </a:ext>
              </a:extLst>
            </a:blip>
            <a:srcRect l="1548" r="1200"/>
            <a:stretch/>
          </p:blipFill>
          <p:spPr>
            <a:xfrm>
              <a:off x="4246456" y="6374428"/>
              <a:ext cx="4682653" cy="287452"/>
            </a:xfrm>
            <a:prstGeom prst="rect">
              <a:avLst/>
            </a:prstGeom>
          </p:spPr>
        </p:pic>
      </p:grpSp>
      <p:sp>
        <p:nvSpPr>
          <p:cNvPr id="11" name="Rectangle 8"/>
          <p:cNvSpPr>
            <a:spLocks noChangeArrowheads="1"/>
          </p:cNvSpPr>
          <p:nvPr/>
        </p:nvSpPr>
        <p:spPr bwMode="auto">
          <a:xfrm>
            <a:off x="0" y="697119"/>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hangingPunct="0">
              <a:lnSpc>
                <a:spcPct val="85000"/>
              </a:lnSpc>
              <a:defRPr/>
            </a:pPr>
            <a:endParaRPr lang="en-US" sz="2200" i="1" dirty="0">
              <a:effectLst>
                <a:outerShdw blurRad="38100" dist="38100" dir="2700000" algn="tl">
                  <a:srgbClr val="FFFFFF"/>
                </a:outerShdw>
              </a:effectLst>
              <a:latin typeface="Book Antiqua" pitchFamily="18" charset="0"/>
            </a:endParaRPr>
          </a:p>
        </p:txBody>
      </p:sp>
      <p:sp>
        <p:nvSpPr>
          <p:cNvPr id="12" name="TextBox 11"/>
          <p:cNvSpPr txBox="1"/>
          <p:nvPr/>
        </p:nvSpPr>
        <p:spPr>
          <a:xfrm>
            <a:off x="8812420" y="6614740"/>
            <a:ext cx="325730" cy="246221"/>
          </a:xfrm>
          <a:prstGeom prst="rect">
            <a:avLst/>
          </a:prstGeom>
          <a:noFill/>
        </p:spPr>
        <p:txBody>
          <a:bodyPr wrap="none" rtlCol="0">
            <a:spAutoFit/>
          </a:bodyPr>
          <a:lstStyle/>
          <a:p>
            <a:r>
              <a:rPr lang="en-US" sz="1000" b="1" dirty="0" smtClean="0">
                <a:solidFill>
                  <a:schemeClr val="tx1">
                    <a:lumMod val="75000"/>
                    <a:lumOff val="25000"/>
                  </a:schemeClr>
                </a:solidFill>
                <a:latin typeface="Arial" pitchFamily="34" charset="0"/>
                <a:cs typeface="Arial" pitchFamily="34" charset="0"/>
              </a:rPr>
              <a:t>23</a:t>
            </a:r>
            <a:endParaRPr lang="en-US" sz="1000" b="1" dirty="0">
              <a:solidFill>
                <a:schemeClr val="tx1">
                  <a:lumMod val="75000"/>
                  <a:lumOff val="25000"/>
                </a:schemeClr>
              </a:solidFill>
              <a:latin typeface="Arial" pitchFamily="34" charset="0"/>
              <a:cs typeface="Arial" pitchFamily="34" charset="0"/>
            </a:endParaRPr>
          </a:p>
        </p:txBody>
      </p:sp>
    </p:spTree>
    <p:extLst>
      <p:ext uri="{BB962C8B-B14F-4D97-AF65-F5344CB8AC3E}">
        <p14:creationId xmlns:p14="http://schemas.microsoft.com/office/powerpoint/2010/main" val="357005281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263" y="1033293"/>
            <a:ext cx="4020185" cy="5688411"/>
          </a:xfrm>
        </p:spPr>
        <p:txBody>
          <a:bodyPr>
            <a:noAutofit/>
          </a:bodyPr>
          <a:lstStyle/>
          <a:p>
            <a:pPr>
              <a:spcBef>
                <a:spcPts val="300"/>
              </a:spcBef>
              <a:buFont typeface="Wingdings" charset="2"/>
              <a:buChar char="§"/>
            </a:pPr>
            <a:r>
              <a:rPr lang="en-US" sz="2300" b="1" dirty="0" smtClean="0">
                <a:solidFill>
                  <a:srgbClr val="285C00"/>
                </a:solidFill>
                <a:latin typeface="Calibri" pitchFamily="34" charset="0"/>
                <a:cs typeface="Calibri" pitchFamily="34" charset="0"/>
              </a:rPr>
              <a:t>DE-FOA-0000948 </a:t>
            </a:r>
          </a:p>
          <a:p>
            <a:pPr lvl="1">
              <a:spcBef>
                <a:spcPts val="300"/>
              </a:spcBef>
              <a:buFont typeface="Arial" pitchFamily="34" charset="0"/>
              <a:buChar char="•"/>
            </a:pPr>
            <a:r>
              <a:rPr lang="en-US" sz="2000" b="1" dirty="0">
                <a:solidFill>
                  <a:srgbClr val="000000"/>
                </a:solidFill>
                <a:latin typeface="Calibri" pitchFamily="34" charset="0"/>
                <a:cs typeface="Calibri" pitchFamily="34" charset="0"/>
              </a:rPr>
              <a:t>I</a:t>
            </a:r>
            <a:r>
              <a:rPr lang="en-US" sz="2000" b="1" dirty="0" smtClean="0">
                <a:solidFill>
                  <a:srgbClr val="000000"/>
                </a:solidFill>
                <a:latin typeface="Calibri" pitchFamily="34" charset="0"/>
                <a:cs typeface="Calibri" pitchFamily="34" charset="0"/>
              </a:rPr>
              <a:t>ssued June 14, 2013</a:t>
            </a:r>
          </a:p>
          <a:p>
            <a:pPr>
              <a:spcBef>
                <a:spcPts val="300"/>
              </a:spcBef>
              <a:buFont typeface="Wingdings" charset="2"/>
              <a:buChar char="§"/>
            </a:pPr>
            <a:r>
              <a:rPr lang="en-US" sz="2300" b="1" dirty="0" smtClean="0">
                <a:solidFill>
                  <a:srgbClr val="285C00"/>
                </a:solidFill>
                <a:latin typeface="Calibri" pitchFamily="34" charset="0"/>
                <a:cs typeface="Calibri" pitchFamily="34" charset="0"/>
              </a:rPr>
              <a:t>Six HEP research subprograms</a:t>
            </a:r>
          </a:p>
          <a:p>
            <a:pPr lvl="1">
              <a:spcBef>
                <a:spcPts val="300"/>
              </a:spcBef>
              <a:buFont typeface="Arial" pitchFamily="34" charset="0"/>
              <a:buChar char="•"/>
            </a:pPr>
            <a:r>
              <a:rPr lang="en-US" sz="2000" b="1" dirty="0" smtClean="0">
                <a:latin typeface="Calibri" pitchFamily="34" charset="0"/>
                <a:cs typeface="Calibri" pitchFamily="34" charset="0"/>
              </a:rPr>
              <a:t>Energy, Intensity, and </a:t>
            </a:r>
            <a:br>
              <a:rPr lang="en-US" sz="2000" b="1" dirty="0" smtClean="0">
                <a:latin typeface="Calibri" pitchFamily="34" charset="0"/>
                <a:cs typeface="Calibri" pitchFamily="34" charset="0"/>
              </a:rPr>
            </a:br>
            <a:r>
              <a:rPr lang="en-US" sz="2000" b="1" dirty="0" smtClean="0">
                <a:latin typeface="Calibri" pitchFamily="34" charset="0"/>
                <a:cs typeface="Calibri" pitchFamily="34" charset="0"/>
              </a:rPr>
              <a:t>Cosmic Frontiers</a:t>
            </a:r>
          </a:p>
          <a:p>
            <a:pPr lvl="1">
              <a:spcBef>
                <a:spcPts val="300"/>
              </a:spcBef>
              <a:buFont typeface="Arial" pitchFamily="34" charset="0"/>
              <a:buChar char="•"/>
            </a:pPr>
            <a:r>
              <a:rPr lang="en-US" sz="2000" b="1" dirty="0" smtClean="0">
                <a:latin typeface="Calibri" pitchFamily="34" charset="0"/>
                <a:cs typeface="Calibri" pitchFamily="34" charset="0"/>
              </a:rPr>
              <a:t>HEP Theory </a:t>
            </a:r>
          </a:p>
          <a:p>
            <a:pPr lvl="1">
              <a:spcBef>
                <a:spcPts val="300"/>
              </a:spcBef>
              <a:buFont typeface="Arial" pitchFamily="34" charset="0"/>
              <a:buChar char="•"/>
            </a:pPr>
            <a:r>
              <a:rPr lang="en-US" sz="2000" b="1" dirty="0" smtClean="0">
                <a:latin typeface="Calibri" pitchFamily="34" charset="0"/>
                <a:cs typeface="Calibri" pitchFamily="34" charset="0"/>
              </a:rPr>
              <a:t>Accelerator Science and Technology R&amp;D</a:t>
            </a:r>
          </a:p>
          <a:p>
            <a:pPr lvl="1">
              <a:spcBef>
                <a:spcPts val="300"/>
              </a:spcBef>
              <a:buFont typeface="Arial" pitchFamily="34" charset="0"/>
              <a:buChar char="•"/>
            </a:pPr>
            <a:r>
              <a:rPr lang="en-US" sz="2000" b="1" dirty="0" smtClean="0">
                <a:latin typeface="Calibri" pitchFamily="34" charset="0"/>
                <a:cs typeface="Calibri" pitchFamily="34" charset="0"/>
              </a:rPr>
              <a:t>Particle Detector R&amp;D</a:t>
            </a:r>
          </a:p>
          <a:p>
            <a:pPr>
              <a:spcBef>
                <a:spcPts val="300"/>
              </a:spcBef>
              <a:buClr>
                <a:srgbClr val="FF0000"/>
              </a:buClr>
              <a:buFont typeface="Wingdings" charset="2"/>
              <a:buChar char=""/>
            </a:pPr>
            <a:r>
              <a:rPr lang="en-US" sz="2300" b="1" dirty="0" smtClean="0">
                <a:solidFill>
                  <a:srgbClr val="285C00"/>
                </a:solidFill>
                <a:latin typeface="Calibri" pitchFamily="34" charset="0"/>
                <a:cs typeface="Calibri" pitchFamily="34" charset="0"/>
              </a:rPr>
              <a:t>Letter of Intent due </a:t>
            </a:r>
            <a:r>
              <a:rPr lang="en-US" sz="2300" b="1" dirty="0" smtClean="0">
                <a:solidFill>
                  <a:srgbClr val="FF0000"/>
                </a:solidFill>
                <a:latin typeface="Calibri" pitchFamily="34" charset="0"/>
                <a:cs typeface="Calibri" pitchFamily="34" charset="0"/>
              </a:rPr>
              <a:t>July 15, 2013 </a:t>
            </a:r>
            <a:r>
              <a:rPr lang="en-US" sz="2300" b="1" dirty="0" smtClean="0">
                <a:solidFill>
                  <a:srgbClr val="285C00"/>
                </a:solidFill>
                <a:latin typeface="Calibri" pitchFamily="34" charset="0"/>
                <a:cs typeface="Calibri" pitchFamily="34" charset="0"/>
              </a:rPr>
              <a:t>by </a:t>
            </a:r>
            <a:r>
              <a:rPr lang="en-US" sz="2300" b="1" dirty="0" smtClean="0">
                <a:solidFill>
                  <a:srgbClr val="FF0000"/>
                </a:solidFill>
                <a:latin typeface="Calibri" pitchFamily="34" charset="0"/>
                <a:cs typeface="Calibri" pitchFamily="34" charset="0"/>
              </a:rPr>
              <a:t>5 PM Eastern Time</a:t>
            </a:r>
          </a:p>
          <a:p>
            <a:pPr lvl="1">
              <a:spcBef>
                <a:spcPts val="300"/>
              </a:spcBef>
              <a:buFont typeface="Arial" pitchFamily="34" charset="0"/>
              <a:buChar char="•"/>
            </a:pPr>
            <a:r>
              <a:rPr lang="en-US" sz="2000" b="1" dirty="0">
                <a:latin typeface="Calibri" pitchFamily="34" charset="0"/>
                <a:cs typeface="Calibri" pitchFamily="34" charset="0"/>
              </a:rPr>
              <a:t>S</a:t>
            </a:r>
            <a:r>
              <a:rPr lang="en-US" sz="2000" b="1" dirty="0" smtClean="0">
                <a:latin typeface="Calibri" pitchFamily="34" charset="0"/>
                <a:cs typeface="Calibri" pitchFamily="34" charset="0"/>
              </a:rPr>
              <a:t>trongly encouraged</a:t>
            </a:r>
          </a:p>
          <a:p>
            <a:pPr lvl="1">
              <a:spcBef>
                <a:spcPts val="300"/>
              </a:spcBef>
              <a:buFont typeface="Arial" pitchFamily="34" charset="0"/>
              <a:buChar char="•"/>
            </a:pPr>
            <a:r>
              <a:rPr lang="en-US" sz="2000" b="1" dirty="0" smtClean="0">
                <a:latin typeface="Calibri" pitchFamily="34" charset="0"/>
                <a:cs typeface="Calibri" pitchFamily="34" charset="0"/>
              </a:rPr>
              <a:t>as of today, deadline has past</a:t>
            </a:r>
          </a:p>
          <a:p>
            <a:pPr lvl="2">
              <a:spcBef>
                <a:spcPts val="300"/>
              </a:spcBef>
              <a:buFont typeface="Wingdings" charset="2"/>
              <a:buChar char="§"/>
            </a:pPr>
            <a:endParaRPr lang="en-US" sz="2300" b="1" dirty="0" smtClean="0"/>
          </a:p>
        </p:txBody>
      </p:sp>
      <p:grpSp>
        <p:nvGrpSpPr>
          <p:cNvPr id="4" name="Group 3"/>
          <p:cNvGrpSpPr/>
          <p:nvPr/>
        </p:nvGrpSpPr>
        <p:grpSpPr>
          <a:xfrm>
            <a:off x="4309321" y="1158373"/>
            <a:ext cx="4682653" cy="5503507"/>
            <a:chOff x="4246456" y="1158373"/>
            <a:chExt cx="4682653" cy="5503507"/>
          </a:xfrm>
        </p:grpSpPr>
        <p:pic>
          <p:nvPicPr>
            <p:cNvPr id="8" name="Picture 7" descr="Pages from SC_FOA_0000948.jpg"/>
            <p:cNvPicPr>
              <a:picLocks noChangeAspect="1"/>
            </p:cNvPicPr>
            <p:nvPr/>
          </p:nvPicPr>
          <p:blipFill rotWithShape="1">
            <a:blip r:embed="rId2">
              <a:extLst>
                <a:ext uri="{28A0092B-C50C-407E-A947-70E740481C1C}">
                  <a14:useLocalDpi xmlns:a14="http://schemas.microsoft.com/office/drawing/2010/main" val="0"/>
                </a:ext>
              </a:extLst>
            </a:blip>
            <a:srcRect l="7770" t="5801" r="10735" b="22194"/>
            <a:stretch/>
          </p:blipFill>
          <p:spPr>
            <a:xfrm>
              <a:off x="4246456" y="1158373"/>
              <a:ext cx="4682653" cy="5354408"/>
            </a:xfrm>
            <a:prstGeom prst="rect">
              <a:avLst/>
            </a:prstGeom>
            <a:ln>
              <a:noFill/>
            </a:ln>
            <a:effectLst>
              <a:outerShdw blurRad="127000" dist="12700" dir="5400000" algn="tl" rotWithShape="0">
                <a:srgbClr val="333333">
                  <a:alpha val="65000"/>
                </a:srgbClr>
              </a:outerShdw>
            </a:effectLst>
          </p:spPr>
        </p:pic>
        <p:pic>
          <p:nvPicPr>
            <p:cNvPr id="10" name="Picture 9" descr="shadow.tiff"/>
            <p:cNvPicPr>
              <a:picLocks noChangeAspect="1"/>
            </p:cNvPicPr>
            <p:nvPr/>
          </p:nvPicPr>
          <p:blipFill rotWithShape="1">
            <a:blip r:embed="rId3">
              <a:extLst>
                <a:ext uri="{28A0092B-C50C-407E-A947-70E740481C1C}">
                  <a14:useLocalDpi xmlns:a14="http://schemas.microsoft.com/office/drawing/2010/main" val="0"/>
                </a:ext>
              </a:extLst>
            </a:blip>
            <a:srcRect l="1548" r="1200"/>
            <a:stretch/>
          </p:blipFill>
          <p:spPr>
            <a:xfrm>
              <a:off x="4246456" y="6374428"/>
              <a:ext cx="4682653" cy="287452"/>
            </a:xfrm>
            <a:prstGeom prst="rect">
              <a:avLst/>
            </a:prstGeom>
          </p:spPr>
        </p:pic>
      </p:grpSp>
      <p:sp>
        <p:nvSpPr>
          <p:cNvPr id="12" name="Rectangle 8"/>
          <p:cNvSpPr>
            <a:spLocks noChangeArrowheads="1"/>
          </p:cNvSpPr>
          <p:nvPr/>
        </p:nvSpPr>
        <p:spPr bwMode="auto">
          <a:xfrm>
            <a:off x="0" y="697119"/>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hangingPunct="0">
              <a:lnSpc>
                <a:spcPct val="85000"/>
              </a:lnSpc>
              <a:defRPr/>
            </a:pPr>
            <a:endParaRPr lang="en-US" sz="2200" i="1" dirty="0">
              <a:effectLst>
                <a:outerShdw blurRad="38100" dist="38100" dir="2700000" algn="tl">
                  <a:srgbClr val="FFFFFF"/>
                </a:outerShdw>
              </a:effectLst>
              <a:latin typeface="Book Antiqua" pitchFamily="18" charset="0"/>
            </a:endParaRPr>
          </a:p>
        </p:txBody>
      </p:sp>
      <p:sp>
        <p:nvSpPr>
          <p:cNvPr id="9" name="Title 1"/>
          <p:cNvSpPr txBox="1">
            <a:spLocks/>
          </p:cNvSpPr>
          <p:nvPr/>
        </p:nvSpPr>
        <p:spPr>
          <a:xfrm>
            <a:off x="1026335" y="-4385"/>
            <a:ext cx="6812295" cy="63743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285C00"/>
                </a:solidFill>
                <a:effectLst>
                  <a:outerShdw blurRad="38100" dist="38100" dir="2700000" algn="tl">
                    <a:srgbClr val="000000">
                      <a:alpha val="43137"/>
                    </a:srgbClr>
                  </a:outerShdw>
                </a:effectLst>
                <a:latin typeface="Cambria"/>
                <a:cs typeface="Cambria"/>
              </a:rPr>
              <a:t>FY14 HEP Comparative Review FOA</a:t>
            </a:r>
            <a:endParaRPr lang="en-US" sz="3200" b="1" dirty="0">
              <a:solidFill>
                <a:srgbClr val="285C00"/>
              </a:solidFill>
              <a:effectLst>
                <a:outerShdw blurRad="38100" dist="38100" dir="2700000" algn="tl">
                  <a:srgbClr val="000000">
                    <a:alpha val="43137"/>
                  </a:srgbClr>
                </a:outerShdw>
              </a:effectLst>
              <a:latin typeface="Cambria"/>
              <a:cs typeface="Cambria"/>
            </a:endParaRPr>
          </a:p>
        </p:txBody>
      </p:sp>
      <p:sp>
        <p:nvSpPr>
          <p:cNvPr id="11" name="TextBox 10"/>
          <p:cNvSpPr txBox="1"/>
          <p:nvPr/>
        </p:nvSpPr>
        <p:spPr>
          <a:xfrm>
            <a:off x="8812420" y="6614740"/>
            <a:ext cx="325730" cy="246221"/>
          </a:xfrm>
          <a:prstGeom prst="rect">
            <a:avLst/>
          </a:prstGeom>
          <a:noFill/>
        </p:spPr>
        <p:txBody>
          <a:bodyPr wrap="none" rtlCol="0">
            <a:spAutoFit/>
          </a:bodyPr>
          <a:lstStyle/>
          <a:p>
            <a:r>
              <a:rPr lang="en-US" sz="1000" b="1" dirty="0" smtClean="0">
                <a:solidFill>
                  <a:schemeClr val="tx1">
                    <a:lumMod val="75000"/>
                    <a:lumOff val="25000"/>
                  </a:schemeClr>
                </a:solidFill>
                <a:latin typeface="Arial" pitchFamily="34" charset="0"/>
                <a:cs typeface="Arial" pitchFamily="34" charset="0"/>
              </a:rPr>
              <a:t>23</a:t>
            </a:r>
            <a:endParaRPr lang="en-US" sz="1000" b="1" dirty="0">
              <a:solidFill>
                <a:schemeClr val="tx1">
                  <a:lumMod val="75000"/>
                  <a:lumOff val="25000"/>
                </a:schemeClr>
              </a:solidFill>
              <a:latin typeface="Arial" pitchFamily="34" charset="0"/>
              <a:cs typeface="Arial" pitchFamily="34" charset="0"/>
            </a:endParaRPr>
          </a:p>
        </p:txBody>
      </p:sp>
    </p:spTree>
    <p:extLst>
      <p:ext uri="{BB962C8B-B14F-4D97-AF65-F5344CB8AC3E}">
        <p14:creationId xmlns:p14="http://schemas.microsoft.com/office/powerpoint/2010/main" val="260190988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262" y="1033293"/>
            <a:ext cx="4315279" cy="5688411"/>
          </a:xfrm>
        </p:spPr>
        <p:txBody>
          <a:bodyPr>
            <a:noAutofit/>
          </a:bodyPr>
          <a:lstStyle/>
          <a:p>
            <a:pPr>
              <a:spcBef>
                <a:spcPts val="300"/>
              </a:spcBef>
              <a:buFont typeface="Wingdings" charset="2"/>
              <a:buChar char="§"/>
            </a:pPr>
            <a:r>
              <a:rPr lang="en-US" sz="2300" b="1" dirty="0" smtClean="0">
                <a:solidFill>
                  <a:srgbClr val="285C00"/>
                </a:solidFill>
                <a:latin typeface="Calibri" pitchFamily="34" charset="0"/>
                <a:cs typeface="Calibri" pitchFamily="34" charset="0"/>
              </a:rPr>
              <a:t>DE-FOA-0000948 </a:t>
            </a:r>
          </a:p>
          <a:p>
            <a:pPr lvl="1">
              <a:spcBef>
                <a:spcPts val="300"/>
              </a:spcBef>
              <a:buFont typeface="Arial" pitchFamily="34" charset="0"/>
              <a:buChar char="•"/>
            </a:pPr>
            <a:r>
              <a:rPr lang="en-US" sz="2000" b="1" dirty="0">
                <a:solidFill>
                  <a:srgbClr val="000000"/>
                </a:solidFill>
                <a:latin typeface="Calibri" pitchFamily="34" charset="0"/>
                <a:cs typeface="Calibri" pitchFamily="34" charset="0"/>
              </a:rPr>
              <a:t>I</a:t>
            </a:r>
            <a:r>
              <a:rPr lang="en-US" sz="2000" b="1" dirty="0" smtClean="0">
                <a:solidFill>
                  <a:srgbClr val="000000"/>
                </a:solidFill>
                <a:latin typeface="Calibri" pitchFamily="34" charset="0"/>
                <a:cs typeface="Calibri" pitchFamily="34" charset="0"/>
              </a:rPr>
              <a:t>ssued June 14, 2013</a:t>
            </a:r>
          </a:p>
          <a:p>
            <a:pPr>
              <a:spcBef>
                <a:spcPts val="300"/>
              </a:spcBef>
              <a:buFont typeface="Wingdings" charset="2"/>
              <a:buChar char="§"/>
            </a:pPr>
            <a:r>
              <a:rPr lang="en-US" sz="2300" b="1" dirty="0" smtClean="0">
                <a:solidFill>
                  <a:srgbClr val="285C00"/>
                </a:solidFill>
                <a:latin typeface="Calibri" pitchFamily="34" charset="0"/>
                <a:cs typeface="Calibri" pitchFamily="34" charset="0"/>
              </a:rPr>
              <a:t>Six HEP research </a:t>
            </a:r>
            <a:br>
              <a:rPr lang="en-US" sz="2300" b="1" dirty="0" smtClean="0">
                <a:solidFill>
                  <a:srgbClr val="285C00"/>
                </a:solidFill>
                <a:latin typeface="Calibri" pitchFamily="34" charset="0"/>
                <a:cs typeface="Calibri" pitchFamily="34" charset="0"/>
              </a:rPr>
            </a:br>
            <a:r>
              <a:rPr lang="en-US" sz="2300" b="1" dirty="0" smtClean="0">
                <a:solidFill>
                  <a:srgbClr val="285C00"/>
                </a:solidFill>
                <a:latin typeface="Calibri" pitchFamily="34" charset="0"/>
                <a:cs typeface="Calibri" pitchFamily="34" charset="0"/>
              </a:rPr>
              <a:t>subprograms</a:t>
            </a:r>
          </a:p>
          <a:p>
            <a:pPr lvl="1">
              <a:spcBef>
                <a:spcPts val="300"/>
              </a:spcBef>
              <a:buFont typeface="Arial" pitchFamily="34" charset="0"/>
              <a:buChar char="•"/>
            </a:pPr>
            <a:r>
              <a:rPr lang="en-US" sz="2000" b="1" dirty="0" smtClean="0">
                <a:latin typeface="Calibri" pitchFamily="34" charset="0"/>
                <a:cs typeface="Calibri" pitchFamily="34" charset="0"/>
              </a:rPr>
              <a:t>Energy, Intensity, and </a:t>
            </a:r>
            <a:br>
              <a:rPr lang="en-US" sz="2000" b="1" dirty="0" smtClean="0">
                <a:latin typeface="Calibri" pitchFamily="34" charset="0"/>
                <a:cs typeface="Calibri" pitchFamily="34" charset="0"/>
              </a:rPr>
            </a:br>
            <a:r>
              <a:rPr lang="en-US" sz="2000" b="1" dirty="0" smtClean="0">
                <a:latin typeface="Calibri" pitchFamily="34" charset="0"/>
                <a:cs typeface="Calibri" pitchFamily="34" charset="0"/>
              </a:rPr>
              <a:t>Cosmic Frontiers</a:t>
            </a:r>
          </a:p>
          <a:p>
            <a:pPr lvl="1">
              <a:spcBef>
                <a:spcPts val="300"/>
              </a:spcBef>
              <a:buFont typeface="Arial" pitchFamily="34" charset="0"/>
              <a:buChar char="•"/>
            </a:pPr>
            <a:r>
              <a:rPr lang="en-US" sz="2000" b="1" dirty="0" smtClean="0">
                <a:latin typeface="Calibri" pitchFamily="34" charset="0"/>
                <a:cs typeface="Calibri" pitchFamily="34" charset="0"/>
              </a:rPr>
              <a:t>HEP Theory </a:t>
            </a:r>
          </a:p>
          <a:p>
            <a:pPr lvl="1">
              <a:spcBef>
                <a:spcPts val="300"/>
              </a:spcBef>
              <a:buFont typeface="Arial" pitchFamily="34" charset="0"/>
              <a:buChar char="•"/>
            </a:pPr>
            <a:r>
              <a:rPr lang="en-US" sz="2000" b="1" dirty="0" smtClean="0">
                <a:latin typeface="Calibri" pitchFamily="34" charset="0"/>
                <a:cs typeface="Calibri" pitchFamily="34" charset="0"/>
              </a:rPr>
              <a:t>Accelerator Science and Technology R&amp;D</a:t>
            </a:r>
          </a:p>
          <a:p>
            <a:pPr lvl="1">
              <a:spcBef>
                <a:spcPts val="300"/>
              </a:spcBef>
              <a:buFont typeface="Arial" pitchFamily="34" charset="0"/>
              <a:buChar char="•"/>
            </a:pPr>
            <a:r>
              <a:rPr lang="en-US" sz="2000" b="1" dirty="0" smtClean="0">
                <a:latin typeface="Calibri" pitchFamily="34" charset="0"/>
                <a:cs typeface="Calibri" pitchFamily="34" charset="0"/>
              </a:rPr>
              <a:t>Particle Detector R&amp;D</a:t>
            </a:r>
          </a:p>
          <a:p>
            <a:pPr>
              <a:spcBef>
                <a:spcPts val="300"/>
              </a:spcBef>
              <a:buClr>
                <a:srgbClr val="FF0000"/>
              </a:buClr>
              <a:buFont typeface="Wingdings" charset="2"/>
              <a:buChar char=""/>
            </a:pPr>
            <a:r>
              <a:rPr lang="en-US" sz="2300" b="1" dirty="0" smtClean="0">
                <a:solidFill>
                  <a:srgbClr val="285C00"/>
                </a:solidFill>
                <a:latin typeface="Calibri" pitchFamily="34" charset="0"/>
                <a:cs typeface="Calibri" pitchFamily="34" charset="0"/>
              </a:rPr>
              <a:t>Letter of Intent due </a:t>
            </a:r>
            <a:r>
              <a:rPr lang="en-US" sz="2300" b="1" dirty="0" smtClean="0">
                <a:solidFill>
                  <a:srgbClr val="FF0000"/>
                </a:solidFill>
                <a:latin typeface="Calibri" pitchFamily="34" charset="0"/>
                <a:cs typeface="Calibri" pitchFamily="34" charset="0"/>
              </a:rPr>
              <a:t>July 15, 2013 </a:t>
            </a:r>
            <a:r>
              <a:rPr lang="en-US" sz="2300" b="1" dirty="0" smtClean="0">
                <a:solidFill>
                  <a:srgbClr val="285C00"/>
                </a:solidFill>
                <a:latin typeface="Calibri" pitchFamily="34" charset="0"/>
                <a:cs typeface="Calibri" pitchFamily="34" charset="0"/>
              </a:rPr>
              <a:t>by </a:t>
            </a:r>
            <a:r>
              <a:rPr lang="en-US" sz="2300" b="1" dirty="0" smtClean="0">
                <a:solidFill>
                  <a:srgbClr val="FF0000"/>
                </a:solidFill>
                <a:latin typeface="Calibri" pitchFamily="34" charset="0"/>
                <a:cs typeface="Calibri" pitchFamily="34" charset="0"/>
              </a:rPr>
              <a:t>5 PM Eastern Time</a:t>
            </a:r>
          </a:p>
          <a:p>
            <a:pPr lvl="1">
              <a:spcBef>
                <a:spcPts val="300"/>
              </a:spcBef>
              <a:buFont typeface="Arial" pitchFamily="34" charset="0"/>
              <a:buChar char="•"/>
            </a:pPr>
            <a:r>
              <a:rPr lang="en-US" sz="2000" b="1" dirty="0">
                <a:solidFill>
                  <a:srgbClr val="000000"/>
                </a:solidFill>
                <a:latin typeface="Calibri" pitchFamily="34" charset="0"/>
                <a:cs typeface="Calibri" pitchFamily="34" charset="0"/>
              </a:rPr>
              <a:t>S</a:t>
            </a:r>
            <a:r>
              <a:rPr lang="en-US" sz="2000" b="1" dirty="0" smtClean="0">
                <a:solidFill>
                  <a:srgbClr val="000000"/>
                </a:solidFill>
                <a:latin typeface="Calibri" pitchFamily="34" charset="0"/>
                <a:cs typeface="Calibri" pitchFamily="34" charset="0"/>
              </a:rPr>
              <a:t>trongly encouraged</a:t>
            </a:r>
          </a:p>
          <a:p>
            <a:pPr>
              <a:spcBef>
                <a:spcPts val="300"/>
              </a:spcBef>
              <a:buFont typeface="Wingdings" charset="2"/>
              <a:buChar char="§"/>
            </a:pPr>
            <a:r>
              <a:rPr lang="en-US" sz="2300" b="1" dirty="0" smtClean="0">
                <a:solidFill>
                  <a:srgbClr val="285C00"/>
                </a:solidFill>
                <a:latin typeface="Calibri" pitchFamily="34" charset="0"/>
                <a:cs typeface="Calibri" pitchFamily="34" charset="0"/>
              </a:rPr>
              <a:t>Final Proposal (</a:t>
            </a:r>
            <a:r>
              <a:rPr lang="en-US" sz="1800" i="1" dirty="0" smtClean="0">
                <a:solidFill>
                  <a:srgbClr val="285C00"/>
                </a:solidFill>
                <a:latin typeface="Garamond"/>
                <a:cs typeface="Garamond"/>
              </a:rPr>
              <a:t>i.e., </a:t>
            </a:r>
            <a:r>
              <a:rPr lang="en-US" sz="2300" b="1" dirty="0" smtClean="0">
                <a:solidFill>
                  <a:srgbClr val="285C00"/>
                </a:solidFill>
                <a:latin typeface="Calibri" pitchFamily="34" charset="0"/>
                <a:cs typeface="Calibri" pitchFamily="34" charset="0"/>
              </a:rPr>
              <a:t>Application) deadline </a:t>
            </a:r>
            <a:r>
              <a:rPr lang="en-US" sz="2300" b="1" dirty="0" smtClean="0">
                <a:solidFill>
                  <a:srgbClr val="FF0000"/>
                </a:solidFill>
                <a:latin typeface="Calibri" pitchFamily="34" charset="0"/>
                <a:cs typeface="Calibri" pitchFamily="34" charset="0"/>
              </a:rPr>
              <a:t>Sept. 9, 2013</a:t>
            </a:r>
            <a:r>
              <a:rPr lang="en-US" sz="2300" b="1" dirty="0" smtClean="0">
                <a:solidFill>
                  <a:srgbClr val="285C00"/>
                </a:solidFill>
                <a:latin typeface="Calibri" pitchFamily="34" charset="0"/>
                <a:cs typeface="Calibri" pitchFamily="34" charset="0"/>
              </a:rPr>
              <a:t> by </a:t>
            </a:r>
            <a:br>
              <a:rPr lang="en-US" sz="2300" b="1" dirty="0" smtClean="0">
                <a:solidFill>
                  <a:srgbClr val="285C00"/>
                </a:solidFill>
                <a:latin typeface="Calibri" pitchFamily="34" charset="0"/>
                <a:cs typeface="Calibri" pitchFamily="34" charset="0"/>
              </a:rPr>
            </a:br>
            <a:r>
              <a:rPr lang="en-US" sz="2300" b="1" dirty="0" smtClean="0">
                <a:solidFill>
                  <a:srgbClr val="FF0000"/>
                </a:solidFill>
                <a:latin typeface="Calibri" pitchFamily="34" charset="0"/>
                <a:cs typeface="Calibri" pitchFamily="34" charset="0"/>
              </a:rPr>
              <a:t>11:59 PM Eastern Time</a:t>
            </a:r>
          </a:p>
          <a:p>
            <a:pPr>
              <a:spcBef>
                <a:spcPts val="300"/>
              </a:spcBef>
              <a:buFont typeface="Wingdings" charset="2"/>
              <a:buChar char="§"/>
            </a:pPr>
            <a:endParaRPr lang="en-US" sz="2300" b="1" dirty="0" smtClean="0">
              <a:solidFill>
                <a:srgbClr val="C00000"/>
              </a:solidFill>
              <a:latin typeface="Calibri" pitchFamily="34" charset="0"/>
              <a:cs typeface="Calibri" pitchFamily="34" charset="0"/>
            </a:endParaRPr>
          </a:p>
          <a:p>
            <a:pPr lvl="2">
              <a:spcBef>
                <a:spcPts val="300"/>
              </a:spcBef>
              <a:buFont typeface="Wingdings" charset="2"/>
              <a:buChar char="§"/>
            </a:pPr>
            <a:endParaRPr lang="en-US" sz="2300" b="1" dirty="0" smtClean="0"/>
          </a:p>
        </p:txBody>
      </p:sp>
      <p:grpSp>
        <p:nvGrpSpPr>
          <p:cNvPr id="4" name="Group 3"/>
          <p:cNvGrpSpPr/>
          <p:nvPr/>
        </p:nvGrpSpPr>
        <p:grpSpPr>
          <a:xfrm>
            <a:off x="4309321" y="1158373"/>
            <a:ext cx="4682653" cy="5503507"/>
            <a:chOff x="4246456" y="1158373"/>
            <a:chExt cx="4682653" cy="5503507"/>
          </a:xfrm>
        </p:grpSpPr>
        <p:pic>
          <p:nvPicPr>
            <p:cNvPr id="8" name="Picture 7" descr="Pages from SC_FOA_0000948.jpg"/>
            <p:cNvPicPr>
              <a:picLocks noChangeAspect="1"/>
            </p:cNvPicPr>
            <p:nvPr/>
          </p:nvPicPr>
          <p:blipFill rotWithShape="1">
            <a:blip r:embed="rId2">
              <a:extLst>
                <a:ext uri="{28A0092B-C50C-407E-A947-70E740481C1C}">
                  <a14:useLocalDpi xmlns:a14="http://schemas.microsoft.com/office/drawing/2010/main" val="0"/>
                </a:ext>
              </a:extLst>
            </a:blip>
            <a:srcRect l="7770" t="5801" r="10735" b="22194"/>
            <a:stretch/>
          </p:blipFill>
          <p:spPr>
            <a:xfrm>
              <a:off x="4246456" y="1158373"/>
              <a:ext cx="4682653" cy="5354408"/>
            </a:xfrm>
            <a:prstGeom prst="rect">
              <a:avLst/>
            </a:prstGeom>
            <a:ln>
              <a:noFill/>
            </a:ln>
            <a:effectLst>
              <a:outerShdw blurRad="127000" dist="12700" dir="5400000" algn="tl" rotWithShape="0">
                <a:srgbClr val="333333">
                  <a:alpha val="65000"/>
                </a:srgbClr>
              </a:outerShdw>
            </a:effectLst>
          </p:spPr>
        </p:pic>
        <p:pic>
          <p:nvPicPr>
            <p:cNvPr id="10" name="Picture 9" descr="shadow.tiff"/>
            <p:cNvPicPr>
              <a:picLocks noChangeAspect="1"/>
            </p:cNvPicPr>
            <p:nvPr/>
          </p:nvPicPr>
          <p:blipFill rotWithShape="1">
            <a:blip r:embed="rId3">
              <a:extLst>
                <a:ext uri="{28A0092B-C50C-407E-A947-70E740481C1C}">
                  <a14:useLocalDpi xmlns:a14="http://schemas.microsoft.com/office/drawing/2010/main" val="0"/>
                </a:ext>
              </a:extLst>
            </a:blip>
            <a:srcRect l="1548" r="1200"/>
            <a:stretch/>
          </p:blipFill>
          <p:spPr>
            <a:xfrm>
              <a:off x="4246456" y="6374428"/>
              <a:ext cx="4682653" cy="287452"/>
            </a:xfrm>
            <a:prstGeom prst="rect">
              <a:avLst/>
            </a:prstGeom>
          </p:spPr>
        </p:pic>
      </p:grpSp>
      <p:sp>
        <p:nvSpPr>
          <p:cNvPr id="12" name="Rectangle 8"/>
          <p:cNvSpPr>
            <a:spLocks noChangeArrowheads="1"/>
          </p:cNvSpPr>
          <p:nvPr/>
        </p:nvSpPr>
        <p:spPr bwMode="auto">
          <a:xfrm>
            <a:off x="0" y="697119"/>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hangingPunct="0">
              <a:lnSpc>
                <a:spcPct val="85000"/>
              </a:lnSpc>
              <a:defRPr/>
            </a:pPr>
            <a:endParaRPr lang="en-US" sz="2200" i="1" dirty="0">
              <a:effectLst>
                <a:outerShdw blurRad="38100" dist="38100" dir="2700000" algn="tl">
                  <a:srgbClr val="FFFFFF"/>
                </a:outerShdw>
              </a:effectLst>
              <a:latin typeface="Book Antiqua" pitchFamily="18" charset="0"/>
            </a:endParaRPr>
          </a:p>
        </p:txBody>
      </p:sp>
      <p:sp>
        <p:nvSpPr>
          <p:cNvPr id="9" name="Title 1"/>
          <p:cNvSpPr txBox="1">
            <a:spLocks/>
          </p:cNvSpPr>
          <p:nvPr/>
        </p:nvSpPr>
        <p:spPr>
          <a:xfrm>
            <a:off x="1026335" y="-4385"/>
            <a:ext cx="6812295" cy="63743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285C00"/>
                </a:solidFill>
                <a:effectLst>
                  <a:outerShdw blurRad="38100" dist="38100" dir="2700000" algn="tl">
                    <a:srgbClr val="000000">
                      <a:alpha val="43137"/>
                    </a:srgbClr>
                  </a:outerShdw>
                </a:effectLst>
                <a:latin typeface="Cambria"/>
                <a:cs typeface="Cambria"/>
              </a:rPr>
              <a:t>FY14 HEP Comparative Review FOA</a:t>
            </a:r>
            <a:endParaRPr lang="en-US" sz="3200" b="1" dirty="0">
              <a:solidFill>
                <a:srgbClr val="285C00"/>
              </a:solidFill>
              <a:effectLst>
                <a:outerShdw blurRad="38100" dist="38100" dir="2700000" algn="tl">
                  <a:srgbClr val="000000">
                    <a:alpha val="43137"/>
                  </a:srgbClr>
                </a:outerShdw>
              </a:effectLst>
              <a:latin typeface="Cambria"/>
              <a:cs typeface="Cambria"/>
            </a:endParaRPr>
          </a:p>
        </p:txBody>
      </p:sp>
      <p:sp>
        <p:nvSpPr>
          <p:cNvPr id="11" name="TextBox 10"/>
          <p:cNvSpPr txBox="1"/>
          <p:nvPr/>
        </p:nvSpPr>
        <p:spPr>
          <a:xfrm>
            <a:off x="8812420" y="6614740"/>
            <a:ext cx="325730" cy="246221"/>
          </a:xfrm>
          <a:prstGeom prst="rect">
            <a:avLst/>
          </a:prstGeom>
          <a:noFill/>
        </p:spPr>
        <p:txBody>
          <a:bodyPr wrap="none" rtlCol="0">
            <a:spAutoFit/>
          </a:bodyPr>
          <a:lstStyle/>
          <a:p>
            <a:r>
              <a:rPr lang="en-US" sz="1000" b="1" dirty="0" smtClean="0">
                <a:solidFill>
                  <a:schemeClr val="tx1">
                    <a:lumMod val="75000"/>
                    <a:lumOff val="25000"/>
                  </a:schemeClr>
                </a:solidFill>
                <a:latin typeface="Arial" pitchFamily="34" charset="0"/>
                <a:cs typeface="Arial" pitchFamily="34" charset="0"/>
              </a:rPr>
              <a:t>23</a:t>
            </a:r>
            <a:endParaRPr lang="en-US" sz="1000" b="1" dirty="0">
              <a:solidFill>
                <a:schemeClr val="tx1">
                  <a:lumMod val="75000"/>
                  <a:lumOff val="25000"/>
                </a:schemeClr>
              </a:solidFill>
              <a:latin typeface="Arial" pitchFamily="34" charset="0"/>
              <a:cs typeface="Arial" pitchFamily="34" charset="0"/>
            </a:endParaRPr>
          </a:p>
        </p:txBody>
      </p:sp>
    </p:spTree>
    <p:extLst>
      <p:ext uri="{BB962C8B-B14F-4D97-AF65-F5344CB8AC3E}">
        <p14:creationId xmlns:p14="http://schemas.microsoft.com/office/powerpoint/2010/main" val="347536666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983" y="883830"/>
            <a:ext cx="8657828" cy="5349916"/>
          </a:xfrm>
        </p:spPr>
        <p:txBody>
          <a:bodyPr>
            <a:noAutofit/>
          </a:bodyPr>
          <a:lstStyle/>
          <a:p>
            <a:pPr>
              <a:spcBef>
                <a:spcPts val="300"/>
              </a:spcBef>
              <a:buFont typeface="Wingdings" charset="2"/>
              <a:buChar char="§"/>
            </a:pPr>
            <a:r>
              <a:rPr lang="en-US" sz="2200" b="1" dirty="0" smtClean="0">
                <a:solidFill>
                  <a:srgbClr val="008000"/>
                </a:solidFill>
                <a:latin typeface="Calibri" pitchFamily="34" charset="0"/>
                <a:cs typeface="Calibri" pitchFamily="34" charset="0"/>
              </a:rPr>
              <a:t>FAQ for FY14 HEP Comparative Review</a:t>
            </a:r>
          </a:p>
          <a:p>
            <a:pPr lvl="1">
              <a:spcBef>
                <a:spcPts val="300"/>
              </a:spcBef>
              <a:buFont typeface="Arial" pitchFamily="34" charset="0"/>
              <a:buChar char="•"/>
            </a:pPr>
            <a:r>
              <a:rPr lang="en-US" sz="2000" b="1" dirty="0">
                <a:solidFill>
                  <a:srgbClr val="000000"/>
                </a:solidFill>
                <a:latin typeface="Calibri" pitchFamily="34" charset="0"/>
                <a:cs typeface="Calibri" pitchFamily="34" charset="0"/>
              </a:rPr>
              <a:t>available at:  </a:t>
            </a:r>
            <a:r>
              <a:rPr lang="en-US" sz="1750" b="1" dirty="0">
                <a:solidFill>
                  <a:srgbClr val="000000"/>
                </a:solidFill>
                <a:latin typeface="Calibri" pitchFamily="34" charset="0"/>
                <a:cs typeface="Calibri" pitchFamily="34" charset="0"/>
                <a:hlinkClick r:id="rId2"/>
              </a:rPr>
              <a:t>http://science.energy.gov/~/</a:t>
            </a:r>
            <a:r>
              <a:rPr lang="en-US" sz="1750" b="1" dirty="0" smtClean="0">
                <a:solidFill>
                  <a:srgbClr val="000000"/>
                </a:solidFill>
                <a:latin typeface="Calibri" pitchFamily="34" charset="0"/>
                <a:cs typeface="Calibri" pitchFamily="34" charset="0"/>
                <a:hlinkClick r:id="rId2"/>
              </a:rPr>
              <a:t>media/hep/pdf/files/pdfs/Funding%20Opportunities/FY14_Comp_Review_FAQUPDATED_JULY11_2013.pdf</a:t>
            </a:r>
            <a:endParaRPr lang="en-US" sz="1750" b="1" dirty="0" smtClean="0">
              <a:solidFill>
                <a:srgbClr val="000000"/>
              </a:solidFill>
              <a:latin typeface="Calibri" pitchFamily="34" charset="0"/>
              <a:cs typeface="Calibri" pitchFamily="34" charset="0"/>
            </a:endParaRPr>
          </a:p>
          <a:p>
            <a:pPr lvl="1">
              <a:spcBef>
                <a:spcPts val="300"/>
              </a:spcBef>
              <a:buFont typeface="Arial" pitchFamily="34" charset="0"/>
              <a:buChar char="•"/>
            </a:pPr>
            <a:r>
              <a:rPr lang="en-US" sz="2000" b="1" dirty="0" smtClean="0">
                <a:solidFill>
                  <a:srgbClr val="000000"/>
                </a:solidFill>
                <a:latin typeface="Calibri" pitchFamily="34" charset="0"/>
                <a:cs typeface="Calibri" pitchFamily="34" charset="0"/>
              </a:rPr>
              <a:t>updated:  July 11, 2013</a:t>
            </a:r>
          </a:p>
          <a:p>
            <a:pPr marL="457200" lvl="1" indent="0">
              <a:spcBef>
                <a:spcPts val="300"/>
              </a:spcBef>
              <a:buNone/>
            </a:pPr>
            <a:endParaRPr lang="en-US" sz="1400" b="1" dirty="0" smtClean="0">
              <a:solidFill>
                <a:srgbClr val="000000"/>
              </a:solidFill>
              <a:latin typeface="Calibri" pitchFamily="34" charset="0"/>
              <a:cs typeface="Calibri" pitchFamily="34" charset="0"/>
            </a:endParaRPr>
          </a:p>
          <a:p>
            <a:pPr>
              <a:spcBef>
                <a:spcPts val="300"/>
              </a:spcBef>
              <a:buFont typeface="Wingdings" charset="2"/>
              <a:buChar char="§"/>
            </a:pPr>
            <a:r>
              <a:rPr lang="en-US" sz="2200" b="1" dirty="0" smtClean="0">
                <a:solidFill>
                  <a:srgbClr val="008000"/>
                </a:solidFill>
                <a:latin typeface="Calibri" pitchFamily="34" charset="0"/>
                <a:cs typeface="Calibri" pitchFamily="34" charset="0"/>
              </a:rPr>
              <a:t>In addition to information provided in FOA, FAQ addresses topics on:</a:t>
            </a:r>
          </a:p>
          <a:p>
            <a:pPr lvl="1">
              <a:spcBef>
                <a:spcPts val="300"/>
              </a:spcBef>
              <a:buFont typeface="Arial" pitchFamily="34" charset="0"/>
              <a:buChar char="•"/>
            </a:pPr>
            <a:r>
              <a:rPr lang="en-US" sz="2000" b="1" dirty="0" smtClean="0">
                <a:latin typeface="Calibri" pitchFamily="34" charset="0"/>
                <a:cs typeface="Calibri" pitchFamily="34" charset="0"/>
              </a:rPr>
              <a:t>Eligibility requirements</a:t>
            </a:r>
          </a:p>
          <a:p>
            <a:pPr lvl="1">
              <a:spcBef>
                <a:spcPts val="300"/>
              </a:spcBef>
              <a:buFont typeface="Arial" pitchFamily="34" charset="0"/>
              <a:buChar char="•"/>
            </a:pPr>
            <a:r>
              <a:rPr lang="en-US" sz="2000" b="1" dirty="0" smtClean="0">
                <a:latin typeface="Calibri" pitchFamily="34" charset="0"/>
                <a:cs typeface="Calibri" pitchFamily="34" charset="0"/>
              </a:rPr>
              <a:t>Proposal types and scope of proposals being considered</a:t>
            </a:r>
          </a:p>
          <a:p>
            <a:pPr lvl="1">
              <a:spcBef>
                <a:spcPts val="300"/>
              </a:spcBef>
              <a:buFont typeface="Arial" pitchFamily="34" charset="0"/>
              <a:buChar char="•"/>
            </a:pPr>
            <a:r>
              <a:rPr lang="en-US" sz="2000" b="1" dirty="0" smtClean="0">
                <a:latin typeface="Calibri" pitchFamily="34" charset="0"/>
                <a:cs typeface="Calibri" pitchFamily="34" charset="0"/>
              </a:rPr>
              <a:t>Guidance for new </a:t>
            </a:r>
            <a:r>
              <a:rPr lang="en-US" sz="2000" b="1" dirty="0">
                <a:latin typeface="Calibri" pitchFamily="34" charset="0"/>
                <a:cs typeface="Calibri" pitchFamily="34" charset="0"/>
              </a:rPr>
              <a:t>f</a:t>
            </a:r>
            <a:r>
              <a:rPr lang="en-US" sz="2000" b="1" dirty="0" smtClean="0">
                <a:latin typeface="Calibri" pitchFamily="34" charset="0"/>
                <a:cs typeface="Calibri" pitchFamily="34" charset="0"/>
              </a:rPr>
              <a:t>aculty </a:t>
            </a:r>
            <a:r>
              <a:rPr lang="en-US" sz="2000" b="1" dirty="0">
                <a:latin typeface="Calibri" pitchFamily="34" charset="0"/>
                <a:cs typeface="Calibri" pitchFamily="34" charset="0"/>
              </a:rPr>
              <a:t>m</a:t>
            </a:r>
            <a:r>
              <a:rPr lang="en-US" sz="2000" b="1" dirty="0" smtClean="0">
                <a:latin typeface="Calibri" pitchFamily="34" charset="0"/>
                <a:cs typeface="Calibri" pitchFamily="34" charset="0"/>
              </a:rPr>
              <a:t>embers and those without current HEP grants</a:t>
            </a:r>
          </a:p>
          <a:p>
            <a:pPr lvl="1">
              <a:spcBef>
                <a:spcPts val="300"/>
              </a:spcBef>
              <a:buFont typeface="Arial" pitchFamily="34" charset="0"/>
              <a:buChar char="•"/>
            </a:pPr>
            <a:r>
              <a:rPr lang="en-US" sz="2000" b="1" dirty="0" smtClean="0">
                <a:latin typeface="Calibri" pitchFamily="34" charset="0"/>
                <a:cs typeface="Calibri" pitchFamily="34" charset="0"/>
              </a:rPr>
              <a:t>Guidance for PIs with existing HEP grants</a:t>
            </a:r>
          </a:p>
          <a:p>
            <a:pPr lvl="1">
              <a:spcBef>
                <a:spcPts val="300"/>
              </a:spcBef>
              <a:buFont typeface="Arial" pitchFamily="34" charset="0"/>
              <a:buChar char="•"/>
            </a:pPr>
            <a:r>
              <a:rPr lang="en-US" sz="2000" b="1" dirty="0" smtClean="0">
                <a:latin typeface="Calibri" pitchFamily="34" charset="0"/>
                <a:cs typeface="Calibri" pitchFamily="34" charset="0"/>
              </a:rPr>
              <a:t>Letter of Intent </a:t>
            </a:r>
          </a:p>
          <a:p>
            <a:pPr lvl="1">
              <a:spcBef>
                <a:spcPts val="300"/>
              </a:spcBef>
              <a:buFont typeface="Arial" pitchFamily="34" charset="0"/>
              <a:buChar char="•"/>
            </a:pPr>
            <a:r>
              <a:rPr lang="en-US" sz="2000" b="1" dirty="0" smtClean="0">
                <a:latin typeface="Calibri" pitchFamily="34" charset="0"/>
                <a:cs typeface="Calibri" pitchFamily="34" charset="0"/>
              </a:rPr>
              <a:t>Proposal and Application requirements</a:t>
            </a:r>
          </a:p>
          <a:p>
            <a:pPr lvl="1">
              <a:spcBef>
                <a:spcPts val="300"/>
              </a:spcBef>
              <a:buFont typeface="Arial" pitchFamily="34" charset="0"/>
              <a:buChar char="•"/>
            </a:pPr>
            <a:r>
              <a:rPr lang="en-US" sz="2000" b="1" dirty="0" smtClean="0">
                <a:latin typeface="Calibri" pitchFamily="34" charset="0"/>
                <a:cs typeface="Calibri" pitchFamily="34" charset="0"/>
              </a:rPr>
              <a:t>Budgets</a:t>
            </a:r>
            <a:r>
              <a:rPr lang="en-US" sz="2000" b="1" dirty="0">
                <a:latin typeface="Calibri" pitchFamily="34" charset="0"/>
                <a:cs typeface="Calibri" pitchFamily="34" charset="0"/>
              </a:rPr>
              <a:t> </a:t>
            </a:r>
            <a:r>
              <a:rPr lang="en-US" sz="2000" b="1" dirty="0" smtClean="0">
                <a:latin typeface="Calibri" pitchFamily="34" charset="0"/>
                <a:cs typeface="Calibri" pitchFamily="34" charset="0"/>
              </a:rPr>
              <a:t>information, including guidance on scope of request(s) </a:t>
            </a:r>
          </a:p>
          <a:p>
            <a:pPr lvl="1">
              <a:spcBef>
                <a:spcPts val="300"/>
              </a:spcBef>
              <a:buFont typeface="Arial" pitchFamily="34" charset="0"/>
              <a:buChar char="•"/>
            </a:pPr>
            <a:r>
              <a:rPr lang="en-US" sz="2000" b="1" dirty="0" smtClean="0">
                <a:latin typeface="Calibri" pitchFamily="34" charset="0"/>
                <a:cs typeface="Calibri" pitchFamily="34" charset="0"/>
              </a:rPr>
              <a:t>Information on overall scientific merit review process </a:t>
            </a:r>
          </a:p>
          <a:p>
            <a:pPr>
              <a:spcBef>
                <a:spcPts val="300"/>
              </a:spcBef>
              <a:buFont typeface="Wingdings" charset="2"/>
              <a:buChar char="§"/>
            </a:pPr>
            <a:endParaRPr lang="en-US" sz="2300" b="1" dirty="0" smtClean="0">
              <a:solidFill>
                <a:srgbClr val="C00000"/>
              </a:solidFill>
              <a:latin typeface="Calibri" pitchFamily="34" charset="0"/>
              <a:cs typeface="Calibri" pitchFamily="34" charset="0"/>
            </a:endParaRPr>
          </a:p>
          <a:p>
            <a:pPr lvl="2">
              <a:spcBef>
                <a:spcPts val="300"/>
              </a:spcBef>
              <a:buFont typeface="Wingdings" charset="2"/>
              <a:buChar char="§"/>
            </a:pPr>
            <a:endParaRPr lang="en-US" sz="2300" b="1" dirty="0" smtClean="0"/>
          </a:p>
        </p:txBody>
      </p:sp>
      <p:sp>
        <p:nvSpPr>
          <p:cNvPr id="9" name="Title 1"/>
          <p:cNvSpPr txBox="1">
            <a:spLocks/>
          </p:cNvSpPr>
          <p:nvPr/>
        </p:nvSpPr>
        <p:spPr>
          <a:xfrm>
            <a:off x="1001433" y="13199"/>
            <a:ext cx="7204043" cy="61984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285C00"/>
                </a:solidFill>
                <a:effectLst>
                  <a:outerShdw blurRad="38100" dist="38100" dir="2700000" algn="tl">
                    <a:srgbClr val="000000">
                      <a:alpha val="43137"/>
                    </a:srgbClr>
                  </a:outerShdw>
                </a:effectLst>
                <a:latin typeface="Cambria"/>
                <a:cs typeface="Cambria"/>
              </a:rPr>
              <a:t>Frequently Asked Questions (FAQs)</a:t>
            </a:r>
            <a:endParaRPr lang="en-US" sz="3200" b="1" dirty="0">
              <a:solidFill>
                <a:srgbClr val="285C00"/>
              </a:solidFill>
              <a:effectLst>
                <a:outerShdw blurRad="38100" dist="38100" dir="2700000" algn="tl">
                  <a:srgbClr val="000000">
                    <a:alpha val="43137"/>
                  </a:srgbClr>
                </a:outerShdw>
              </a:effectLst>
              <a:latin typeface="Cambria"/>
              <a:cs typeface="Cambria"/>
            </a:endParaRPr>
          </a:p>
        </p:txBody>
      </p:sp>
      <p:sp>
        <p:nvSpPr>
          <p:cNvPr id="5" name="Rectangle 8"/>
          <p:cNvSpPr>
            <a:spLocks noChangeArrowheads="1"/>
          </p:cNvSpPr>
          <p:nvPr/>
        </p:nvSpPr>
        <p:spPr bwMode="auto">
          <a:xfrm>
            <a:off x="0" y="697119"/>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hangingPunct="0">
              <a:lnSpc>
                <a:spcPct val="85000"/>
              </a:lnSpc>
              <a:defRPr/>
            </a:pPr>
            <a:endParaRPr lang="en-US" sz="2200" i="1" dirty="0">
              <a:effectLst>
                <a:outerShdw blurRad="38100" dist="38100" dir="2700000" algn="tl">
                  <a:srgbClr val="FFFFFF"/>
                </a:outerShdw>
              </a:effectLst>
              <a:latin typeface="Book Antiqua" pitchFamily="18" charset="0"/>
            </a:endParaRPr>
          </a:p>
        </p:txBody>
      </p:sp>
      <p:pic>
        <p:nvPicPr>
          <p:cNvPr id="6" name="Picture 9" descr="horizontal-logo-green-text.jpg"/>
          <p:cNvPicPr>
            <a:picLocks noChangeAspect="1"/>
          </p:cNvPicPr>
          <p:nvPr/>
        </p:nvPicPr>
        <p:blipFill>
          <a:blip r:embed="rId3" cstate="print"/>
          <a:srcRect/>
          <a:stretch>
            <a:fillRect/>
          </a:stretch>
        </p:blipFill>
        <p:spPr bwMode="auto">
          <a:xfrm>
            <a:off x="457200" y="6354764"/>
            <a:ext cx="2438400" cy="407987"/>
          </a:xfrm>
          <a:prstGeom prst="rect">
            <a:avLst/>
          </a:prstGeom>
          <a:noFill/>
          <a:ln w="9525">
            <a:noFill/>
            <a:miter lim="800000"/>
            <a:headEnd/>
            <a:tailEnd/>
          </a:ln>
        </p:spPr>
      </p:pic>
      <p:cxnSp>
        <p:nvCxnSpPr>
          <p:cNvPr id="7" name="Straight Connector 6"/>
          <p:cNvCxnSpPr/>
          <p:nvPr/>
        </p:nvCxnSpPr>
        <p:spPr bwMode="auto">
          <a:xfrm>
            <a:off x="159391" y="6266576"/>
            <a:ext cx="8758106" cy="0"/>
          </a:xfrm>
          <a:prstGeom prst="line">
            <a:avLst/>
          </a:prstGeom>
          <a:ln w="15875">
            <a:solidFill>
              <a:srgbClr val="135C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812420" y="6614740"/>
            <a:ext cx="325730" cy="246221"/>
          </a:xfrm>
          <a:prstGeom prst="rect">
            <a:avLst/>
          </a:prstGeom>
          <a:noFill/>
        </p:spPr>
        <p:txBody>
          <a:bodyPr wrap="none" rtlCol="0">
            <a:spAutoFit/>
          </a:bodyPr>
          <a:lstStyle/>
          <a:p>
            <a:r>
              <a:rPr lang="en-US" sz="1000" b="1" dirty="0" smtClean="0">
                <a:solidFill>
                  <a:schemeClr val="tx1">
                    <a:lumMod val="75000"/>
                    <a:lumOff val="25000"/>
                  </a:schemeClr>
                </a:solidFill>
                <a:latin typeface="Arial" pitchFamily="34" charset="0"/>
                <a:cs typeface="Arial" pitchFamily="34" charset="0"/>
              </a:rPr>
              <a:t>24</a:t>
            </a:r>
            <a:endParaRPr lang="en-US" sz="1000" b="1" dirty="0">
              <a:solidFill>
                <a:schemeClr val="tx1">
                  <a:lumMod val="75000"/>
                  <a:lumOff val="25000"/>
                </a:schemeClr>
              </a:solidFill>
              <a:latin typeface="Arial" pitchFamily="34" charset="0"/>
              <a:cs typeface="Arial" pitchFamily="34" charset="0"/>
            </a:endParaRPr>
          </a:p>
        </p:txBody>
      </p:sp>
    </p:spTree>
    <p:extLst>
      <p:ext uri="{BB962C8B-B14F-4D97-AF65-F5344CB8AC3E}">
        <p14:creationId xmlns:p14="http://schemas.microsoft.com/office/powerpoint/2010/main" val="286060832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9109" r="906"/>
          <a:stretch/>
        </p:blipFill>
        <p:spPr>
          <a:xfrm>
            <a:off x="0" y="0"/>
            <a:ext cx="9143999" cy="6858000"/>
          </a:xfrm>
          <a:prstGeom prst="rect">
            <a:avLst/>
          </a:prstGeom>
        </p:spPr>
      </p:pic>
      <p:sp>
        <p:nvSpPr>
          <p:cNvPr id="7" name="TextBox 6"/>
          <p:cNvSpPr txBox="1"/>
          <p:nvPr/>
        </p:nvSpPr>
        <p:spPr>
          <a:xfrm>
            <a:off x="5957224" y="84204"/>
            <a:ext cx="3117905" cy="738664"/>
          </a:xfrm>
          <a:prstGeom prst="rect">
            <a:avLst/>
          </a:prstGeom>
          <a:noFill/>
        </p:spPr>
        <p:txBody>
          <a:bodyPr wrap="none" rtlCol="0">
            <a:spAutoFit/>
          </a:bodyPr>
          <a:lstStyle/>
          <a:p>
            <a:pPr algn="r"/>
            <a:r>
              <a:rPr lang="en-US" sz="1400" b="1" i="1" dirty="0" err="1" smtClean="0">
                <a:solidFill>
                  <a:srgbClr val="FFFF00"/>
                </a:solidFill>
              </a:rPr>
              <a:t>B</a:t>
            </a:r>
            <a:r>
              <a:rPr lang="en-US" sz="1400" b="1" i="1" baseline="-25000" dirty="0" err="1" smtClean="0">
                <a:solidFill>
                  <a:srgbClr val="FFFF00"/>
                </a:solidFill>
              </a:rPr>
              <a:t>s</a:t>
            </a:r>
            <a:r>
              <a:rPr lang="en-US" sz="1400" b="1" i="1" dirty="0" smtClean="0">
                <a:solidFill>
                  <a:srgbClr val="FFFF00"/>
                </a:solidFill>
              </a:rPr>
              <a:t> Candidate Event from CMS</a:t>
            </a:r>
          </a:p>
          <a:p>
            <a:pPr algn="r"/>
            <a:r>
              <a:rPr lang="en-US" sz="1400" b="1" i="1" dirty="0" smtClean="0">
                <a:solidFill>
                  <a:srgbClr val="FFFF00"/>
                </a:solidFill>
              </a:rPr>
              <a:t>(Recorded 2012;  </a:t>
            </a:r>
            <a:r>
              <a:rPr lang="en-US" sz="1400" b="1" i="1" dirty="0" err="1" smtClean="0">
                <a:solidFill>
                  <a:srgbClr val="FFFF00"/>
                </a:solidFill>
              </a:rPr>
              <a:t>pp</a:t>
            </a:r>
            <a:r>
              <a:rPr lang="en-US" sz="1400" b="1" i="1" dirty="0" smtClean="0">
                <a:solidFill>
                  <a:srgbClr val="FFFF00"/>
                </a:solidFill>
              </a:rPr>
              <a:t> collisions at 8 </a:t>
            </a:r>
            <a:r>
              <a:rPr lang="en-US" sz="1400" b="1" i="1" dirty="0" err="1" smtClean="0">
                <a:solidFill>
                  <a:srgbClr val="FFFF00"/>
                </a:solidFill>
              </a:rPr>
              <a:t>TeV</a:t>
            </a:r>
            <a:r>
              <a:rPr lang="en-US" sz="1400" b="1" i="1" dirty="0" smtClean="0">
                <a:solidFill>
                  <a:srgbClr val="FFFF00"/>
                </a:solidFill>
              </a:rPr>
              <a:t>)</a:t>
            </a:r>
          </a:p>
          <a:p>
            <a:pPr algn="r"/>
            <a:r>
              <a:rPr lang="en-US" sz="1400" b="1" i="1" dirty="0" err="1" smtClean="0">
                <a:solidFill>
                  <a:srgbClr val="FFFF00"/>
                </a:solidFill>
              </a:rPr>
              <a:t>B</a:t>
            </a:r>
            <a:r>
              <a:rPr lang="en-US" sz="1400" b="1" i="1" baseline="-25000" dirty="0" err="1" smtClean="0">
                <a:solidFill>
                  <a:srgbClr val="FFFF00"/>
                </a:solidFill>
              </a:rPr>
              <a:t>s</a:t>
            </a:r>
            <a:r>
              <a:rPr lang="en-US" sz="1400" b="1" i="1" dirty="0" smtClean="0">
                <a:solidFill>
                  <a:srgbClr val="FFFF00"/>
                </a:solidFill>
              </a:rPr>
              <a:t> </a:t>
            </a:r>
            <a:r>
              <a:rPr lang="en-US" sz="1400" b="1" i="1" dirty="0">
                <a:solidFill>
                  <a:srgbClr val="FFFF00"/>
                </a:solidFill>
                <a:latin typeface="Symbol" charset="2"/>
                <a:ea typeface="Calibri" charset="0"/>
                <a:cs typeface="Calibri" charset="0"/>
              </a:rPr>
              <a:t>® </a:t>
            </a:r>
            <a:r>
              <a:rPr lang="en-US" sz="1400" b="1" i="1" dirty="0" smtClean="0">
                <a:solidFill>
                  <a:srgbClr val="FF0000"/>
                </a:solidFill>
                <a:latin typeface="Symbol" pitchFamily="18" charset="2"/>
              </a:rPr>
              <a:t>mm</a:t>
            </a:r>
            <a:r>
              <a:rPr lang="en-US" sz="1400" b="1" i="1" dirty="0" smtClean="0">
                <a:solidFill>
                  <a:srgbClr val="FFFF00"/>
                </a:solidFill>
              </a:rPr>
              <a:t>  Decay Channel</a:t>
            </a:r>
            <a:endParaRPr lang="en-US" sz="1400" b="1" i="1" dirty="0">
              <a:solidFill>
                <a:srgbClr val="FFFF00"/>
              </a:solidFill>
            </a:endParaRPr>
          </a:p>
        </p:txBody>
      </p:sp>
      <p:sp>
        <p:nvSpPr>
          <p:cNvPr id="6" name="Title 1"/>
          <p:cNvSpPr>
            <a:spLocks noGrp="1"/>
          </p:cNvSpPr>
          <p:nvPr>
            <p:ph type="title"/>
          </p:nvPr>
        </p:nvSpPr>
        <p:spPr>
          <a:xfrm>
            <a:off x="4542930" y="5505128"/>
            <a:ext cx="4549305" cy="1214685"/>
          </a:xfrm>
        </p:spPr>
        <p:txBody>
          <a:bodyPr>
            <a:normAutofit fontScale="90000"/>
          </a:bodyPr>
          <a:lstStyle/>
          <a:p>
            <a:r>
              <a:rPr lang="en-US" dirty="0" smtClean="0">
                <a:solidFill>
                  <a:srgbClr val="FFFF00"/>
                </a:solidFill>
                <a:latin typeface="Cambria" pitchFamily="18" charset="0"/>
              </a:rPr>
              <a:t>Energy  Frontier</a:t>
            </a:r>
            <a:br>
              <a:rPr lang="en-US" dirty="0" smtClean="0">
                <a:solidFill>
                  <a:srgbClr val="FFFF00"/>
                </a:solidFill>
                <a:latin typeface="Cambria" pitchFamily="18" charset="0"/>
              </a:rPr>
            </a:br>
            <a:r>
              <a:rPr lang="en-US" dirty="0" smtClean="0">
                <a:solidFill>
                  <a:srgbClr val="FFFF00"/>
                </a:solidFill>
                <a:latin typeface="Cambria" pitchFamily="18" charset="0"/>
              </a:rPr>
              <a:t>Program</a:t>
            </a:r>
            <a:endParaRPr lang="en-US" dirty="0">
              <a:solidFill>
                <a:srgbClr val="FFFF00"/>
              </a:solidFill>
              <a:latin typeface="Cambria"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3715" y="159058"/>
            <a:ext cx="302781" cy="302015"/>
          </a:xfrm>
          <a:prstGeom prst="rect">
            <a:avLst/>
          </a:prstGeom>
        </p:spPr>
      </p:pic>
    </p:spTree>
    <p:extLst>
      <p:ext uri="{BB962C8B-B14F-4D97-AF65-F5344CB8AC3E}">
        <p14:creationId xmlns:p14="http://schemas.microsoft.com/office/powerpoint/2010/main" val="407164230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644" y="82039"/>
            <a:ext cx="8229600" cy="495933"/>
          </a:xfrm>
        </p:spPr>
        <p:txBody>
          <a:bodyPr>
            <a:noAutofit/>
          </a:bodyPr>
          <a:lstStyle/>
          <a:p>
            <a:r>
              <a:rPr lang="en-US" sz="3200" b="1" dirty="0" smtClean="0">
                <a:solidFill>
                  <a:srgbClr val="285C00"/>
                </a:solidFill>
                <a:effectLst>
                  <a:outerShdw blurRad="38100" dist="38100" dir="2700000" algn="tl">
                    <a:srgbClr val="000000">
                      <a:alpha val="43137"/>
                    </a:srgbClr>
                  </a:outerShdw>
                </a:effectLst>
                <a:latin typeface="Cambria" pitchFamily="18" charset="0"/>
              </a:rPr>
              <a:t>HEP Data Management </a:t>
            </a:r>
            <a:endParaRPr lang="en-US" sz="3200" b="1" dirty="0">
              <a:solidFill>
                <a:srgbClr val="285C00"/>
              </a:solidFill>
              <a:effectLst>
                <a:outerShdw blurRad="38100" dist="38100" dir="2700000" algn="tl">
                  <a:srgbClr val="000000">
                    <a:alpha val="43137"/>
                  </a:srgbClr>
                </a:outerShdw>
              </a:effectLst>
              <a:latin typeface="Cambria" pitchFamily="18" charset="0"/>
            </a:endParaRPr>
          </a:p>
        </p:txBody>
      </p:sp>
      <p:sp>
        <p:nvSpPr>
          <p:cNvPr id="3" name="Content Placeholder 2"/>
          <p:cNvSpPr>
            <a:spLocks noGrp="1"/>
          </p:cNvSpPr>
          <p:nvPr>
            <p:ph idx="1"/>
          </p:nvPr>
        </p:nvSpPr>
        <p:spPr>
          <a:xfrm>
            <a:off x="210163" y="970869"/>
            <a:ext cx="8781611" cy="5179765"/>
          </a:xfrm>
        </p:spPr>
        <p:txBody>
          <a:bodyPr>
            <a:noAutofit/>
          </a:bodyPr>
          <a:lstStyle/>
          <a:p>
            <a:pPr marL="0" indent="0">
              <a:spcBef>
                <a:spcPts val="300"/>
              </a:spcBef>
              <a:buNone/>
            </a:pPr>
            <a:r>
              <a:rPr lang="en-US" sz="2200" b="1" dirty="0" smtClean="0">
                <a:solidFill>
                  <a:srgbClr val="008000"/>
                </a:solidFill>
              </a:rPr>
              <a:t>Effective with all </a:t>
            </a:r>
            <a:r>
              <a:rPr lang="en-US" sz="2200" b="1" dirty="0">
                <a:solidFill>
                  <a:srgbClr val="008000"/>
                </a:solidFill>
              </a:rPr>
              <a:t>solicitations and invitations for research funding </a:t>
            </a:r>
            <a:r>
              <a:rPr lang="en-US" sz="2200" b="1" dirty="0" smtClean="0">
                <a:solidFill>
                  <a:srgbClr val="008000"/>
                </a:solidFill>
              </a:rPr>
              <a:t>issued on </a:t>
            </a:r>
            <a:r>
              <a:rPr lang="en-US" sz="2200" b="1" dirty="0">
                <a:solidFill>
                  <a:srgbClr val="008000"/>
                </a:solidFill>
              </a:rPr>
              <a:t>or after October 1, </a:t>
            </a:r>
            <a:r>
              <a:rPr lang="en-US" sz="2200" b="1" dirty="0" smtClean="0">
                <a:solidFill>
                  <a:srgbClr val="008000"/>
                </a:solidFill>
              </a:rPr>
              <a:t>2013. </a:t>
            </a:r>
            <a:endParaRPr lang="en-US" sz="2200" b="1" dirty="0">
              <a:solidFill>
                <a:srgbClr val="008000"/>
              </a:solidFill>
            </a:endParaRPr>
          </a:p>
          <a:p>
            <a:pPr marL="0" indent="0">
              <a:spcBef>
                <a:spcPts val="300"/>
              </a:spcBef>
              <a:buNone/>
            </a:pPr>
            <a:endParaRPr lang="en-US" sz="600" b="1" dirty="0" smtClean="0">
              <a:solidFill>
                <a:srgbClr val="008000"/>
              </a:solidFill>
            </a:endParaRPr>
          </a:p>
          <a:p>
            <a:pPr marL="0" indent="0">
              <a:spcBef>
                <a:spcPts val="300"/>
              </a:spcBef>
              <a:buNone/>
            </a:pPr>
            <a:r>
              <a:rPr lang="en-US" sz="2200" b="1" dirty="0" smtClean="0"/>
              <a:t>The DOE Office of Science Statement on Digital Data Management will require a Data Management Plan with all proposals submitted for Office of Science research funding.   </a:t>
            </a:r>
          </a:p>
          <a:p>
            <a:pPr marL="0" indent="0">
              <a:spcBef>
                <a:spcPts val="300"/>
              </a:spcBef>
              <a:buNone/>
            </a:pPr>
            <a:endParaRPr lang="en-US" sz="400" b="1" dirty="0" smtClean="0"/>
          </a:p>
          <a:p>
            <a:pPr marL="0" indent="0">
              <a:spcBef>
                <a:spcPts val="300"/>
              </a:spcBef>
              <a:buNone/>
            </a:pPr>
            <a:r>
              <a:rPr lang="en-US" sz="2200" b="1" dirty="0" smtClean="0"/>
              <a:t>See March 12, 2013 HEPAP presentation by Laura Biven: </a:t>
            </a:r>
          </a:p>
          <a:p>
            <a:pPr marL="0" indent="0">
              <a:spcBef>
                <a:spcPts val="300"/>
              </a:spcBef>
              <a:buNone/>
            </a:pPr>
            <a:r>
              <a:rPr lang="en-US" sz="1600" b="1" dirty="0">
                <a:hlinkClick r:id="rId2"/>
              </a:rPr>
              <a:t>http://science.energy.gov/~/</a:t>
            </a:r>
            <a:r>
              <a:rPr lang="en-US" sz="1600" b="1" dirty="0" smtClean="0">
                <a:hlinkClick r:id="rId2"/>
              </a:rPr>
              <a:t>media/hep/hepap/pdf/march-2013/2013_Spring_HEPAPBriefing_v3_NoBackup_LBiven.pdf</a:t>
            </a:r>
            <a:r>
              <a:rPr lang="en-US" sz="1600" b="1" dirty="0" smtClean="0"/>
              <a:t> </a:t>
            </a:r>
          </a:p>
          <a:p>
            <a:pPr marL="0" indent="0">
              <a:spcBef>
                <a:spcPts val="300"/>
              </a:spcBef>
              <a:buNone/>
            </a:pPr>
            <a:endParaRPr lang="en-US" sz="800" b="1" dirty="0" smtClean="0"/>
          </a:p>
          <a:p>
            <a:pPr marL="0" indent="0">
              <a:spcBef>
                <a:spcPts val="300"/>
              </a:spcBef>
              <a:buNone/>
            </a:pPr>
            <a:r>
              <a:rPr lang="en-US" sz="2200" b="1" dirty="0" smtClean="0"/>
              <a:t>More information will also be available in the FOAs, via the DOE Office of Science website, and on the High Energy Physics webpage</a:t>
            </a:r>
            <a:r>
              <a:rPr lang="en-US" sz="2200" b="1" dirty="0"/>
              <a:t>. </a:t>
            </a:r>
            <a:endParaRPr lang="en-US" sz="2200" b="1" dirty="0" smtClean="0"/>
          </a:p>
          <a:p>
            <a:pPr marL="0" indent="0">
              <a:spcBef>
                <a:spcPts val="300"/>
              </a:spcBef>
              <a:buNone/>
            </a:pPr>
            <a:endParaRPr lang="en-US" sz="1800" b="1" i="1" dirty="0" smtClean="0"/>
          </a:p>
          <a:p>
            <a:pPr marL="0" indent="0">
              <a:spcBef>
                <a:spcPts val="300"/>
              </a:spcBef>
              <a:buNone/>
            </a:pPr>
            <a:r>
              <a:rPr lang="en-US" sz="1800" b="1" i="1" dirty="0" smtClean="0">
                <a:solidFill>
                  <a:srgbClr val="C00000"/>
                </a:solidFill>
              </a:rPr>
              <a:t>Note</a:t>
            </a:r>
            <a:r>
              <a:rPr lang="en-US" sz="1800" b="1" dirty="0">
                <a:solidFill>
                  <a:srgbClr val="C00000"/>
                </a:solidFill>
              </a:rPr>
              <a:t>: </a:t>
            </a:r>
            <a:r>
              <a:rPr lang="en-US" sz="1800" b="1" dirty="0" smtClean="0">
                <a:solidFill>
                  <a:srgbClr val="C00000"/>
                </a:solidFill>
              </a:rPr>
              <a:t> Proposals </a:t>
            </a:r>
            <a:r>
              <a:rPr lang="en-US" sz="1800" b="1" dirty="0">
                <a:solidFill>
                  <a:srgbClr val="C00000"/>
                </a:solidFill>
              </a:rPr>
              <a:t>submitted to the FY14 </a:t>
            </a:r>
            <a:r>
              <a:rPr lang="en-US" sz="1800" b="1" dirty="0" smtClean="0">
                <a:solidFill>
                  <a:srgbClr val="C00000"/>
                </a:solidFill>
              </a:rPr>
              <a:t>HEP Comparative </a:t>
            </a:r>
            <a:r>
              <a:rPr lang="en-US" sz="1800" b="1" dirty="0">
                <a:solidFill>
                  <a:srgbClr val="C00000"/>
                </a:solidFill>
              </a:rPr>
              <a:t>Review FOA [DE-FOA-0000948] or </a:t>
            </a:r>
            <a:r>
              <a:rPr lang="en-US" sz="1800" b="1" dirty="0" smtClean="0">
                <a:solidFill>
                  <a:srgbClr val="C00000"/>
                </a:solidFill>
              </a:rPr>
              <a:t>to the FY14 Early </a:t>
            </a:r>
            <a:r>
              <a:rPr lang="en-US" sz="1800" b="1" dirty="0">
                <a:solidFill>
                  <a:srgbClr val="C00000"/>
                </a:solidFill>
              </a:rPr>
              <a:t>Career </a:t>
            </a:r>
            <a:r>
              <a:rPr lang="en-US" sz="1800" b="1" dirty="0" smtClean="0">
                <a:solidFill>
                  <a:srgbClr val="C00000"/>
                </a:solidFill>
              </a:rPr>
              <a:t>Research Program </a:t>
            </a:r>
            <a:r>
              <a:rPr lang="en-US" sz="1800" b="1" dirty="0">
                <a:solidFill>
                  <a:srgbClr val="C00000"/>
                </a:solidFill>
              </a:rPr>
              <a:t>FOA [</a:t>
            </a:r>
            <a:r>
              <a:rPr lang="en-US" sz="1800" b="1" dirty="0" smtClean="0">
                <a:solidFill>
                  <a:srgbClr val="C00000"/>
                </a:solidFill>
              </a:rPr>
              <a:t>DE-FOA-0000958] </a:t>
            </a:r>
            <a:r>
              <a:rPr lang="en-US" sz="1800" b="1" dirty="0">
                <a:solidFill>
                  <a:srgbClr val="C00000"/>
                </a:solidFill>
              </a:rPr>
              <a:t>that have already been posted </a:t>
            </a:r>
            <a:r>
              <a:rPr lang="en-US" sz="1800" b="1" dirty="0" smtClean="0">
                <a:solidFill>
                  <a:srgbClr val="C00000"/>
                </a:solidFill>
              </a:rPr>
              <a:t>will </a:t>
            </a:r>
            <a:r>
              <a:rPr lang="en-US" sz="1800" b="1" dirty="0">
                <a:solidFill>
                  <a:srgbClr val="C00000"/>
                </a:solidFill>
              </a:rPr>
              <a:t>not require Data Management </a:t>
            </a:r>
            <a:r>
              <a:rPr lang="en-US" sz="1800" b="1" dirty="0" smtClean="0">
                <a:solidFill>
                  <a:srgbClr val="C00000"/>
                </a:solidFill>
              </a:rPr>
              <a:t>Plans. </a:t>
            </a:r>
          </a:p>
        </p:txBody>
      </p:sp>
      <p:pic>
        <p:nvPicPr>
          <p:cNvPr id="9" name="Picture 9" descr="horizontal-logo-green-text.jpg"/>
          <p:cNvPicPr>
            <a:picLocks noChangeAspect="1"/>
          </p:cNvPicPr>
          <p:nvPr/>
        </p:nvPicPr>
        <p:blipFill>
          <a:blip r:embed="rId3" cstate="print"/>
          <a:srcRect/>
          <a:stretch>
            <a:fillRect/>
          </a:stretch>
        </p:blipFill>
        <p:spPr bwMode="auto">
          <a:xfrm>
            <a:off x="457200" y="6354764"/>
            <a:ext cx="2438400" cy="407987"/>
          </a:xfrm>
          <a:prstGeom prst="rect">
            <a:avLst/>
          </a:prstGeom>
          <a:noFill/>
          <a:ln w="9525">
            <a:noFill/>
            <a:miter lim="800000"/>
            <a:headEnd/>
            <a:tailEnd/>
          </a:ln>
        </p:spPr>
      </p:pic>
      <p:cxnSp>
        <p:nvCxnSpPr>
          <p:cNvPr id="10" name="Straight Connector 9"/>
          <p:cNvCxnSpPr/>
          <p:nvPr/>
        </p:nvCxnSpPr>
        <p:spPr bwMode="auto">
          <a:xfrm>
            <a:off x="159391" y="6266576"/>
            <a:ext cx="8758106" cy="0"/>
          </a:xfrm>
          <a:prstGeom prst="line">
            <a:avLst/>
          </a:prstGeom>
          <a:ln w="15875">
            <a:solidFill>
              <a:srgbClr val="135C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Rectangle 8"/>
          <p:cNvSpPr>
            <a:spLocks noChangeArrowheads="1"/>
          </p:cNvSpPr>
          <p:nvPr/>
        </p:nvSpPr>
        <p:spPr bwMode="auto">
          <a:xfrm>
            <a:off x="0" y="697119"/>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hangingPunct="0">
              <a:lnSpc>
                <a:spcPct val="85000"/>
              </a:lnSpc>
              <a:defRPr/>
            </a:pPr>
            <a:endParaRPr lang="en-US" sz="2200" i="1" dirty="0">
              <a:effectLst>
                <a:outerShdw blurRad="38100" dist="38100" dir="2700000" algn="tl">
                  <a:srgbClr val="FFFFFF"/>
                </a:outerShdw>
              </a:effectLst>
              <a:latin typeface="Book Antiqua" pitchFamily="18" charset="0"/>
            </a:endParaRPr>
          </a:p>
        </p:txBody>
      </p:sp>
      <p:sp>
        <p:nvSpPr>
          <p:cNvPr id="7" name="TextBox 6"/>
          <p:cNvSpPr txBox="1"/>
          <p:nvPr/>
        </p:nvSpPr>
        <p:spPr>
          <a:xfrm>
            <a:off x="8812420" y="6614740"/>
            <a:ext cx="325730" cy="246221"/>
          </a:xfrm>
          <a:prstGeom prst="rect">
            <a:avLst/>
          </a:prstGeom>
          <a:noFill/>
        </p:spPr>
        <p:txBody>
          <a:bodyPr wrap="none" rtlCol="0">
            <a:spAutoFit/>
          </a:bodyPr>
          <a:lstStyle/>
          <a:p>
            <a:r>
              <a:rPr lang="en-US" sz="1000" b="1" dirty="0" smtClean="0">
                <a:solidFill>
                  <a:schemeClr val="tx1">
                    <a:lumMod val="75000"/>
                    <a:lumOff val="25000"/>
                  </a:schemeClr>
                </a:solidFill>
                <a:latin typeface="Arial" pitchFamily="34" charset="0"/>
                <a:cs typeface="Arial" pitchFamily="34" charset="0"/>
              </a:rPr>
              <a:t>25</a:t>
            </a:r>
            <a:endParaRPr lang="en-US" sz="1000" b="1" dirty="0">
              <a:solidFill>
                <a:schemeClr val="tx1">
                  <a:lumMod val="75000"/>
                  <a:lumOff val="25000"/>
                </a:schemeClr>
              </a:solidFill>
              <a:latin typeface="Arial" pitchFamily="34" charset="0"/>
              <a:cs typeface="Arial" pitchFamily="34" charset="0"/>
            </a:endParaRPr>
          </a:p>
        </p:txBody>
      </p:sp>
    </p:spTree>
    <p:extLst>
      <p:ext uri="{BB962C8B-B14F-4D97-AF65-F5344CB8AC3E}">
        <p14:creationId xmlns:p14="http://schemas.microsoft.com/office/powerpoint/2010/main" val="375430628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752" y="753608"/>
            <a:ext cx="9064869" cy="6087139"/>
          </a:xfrm>
        </p:spPr>
        <p:txBody>
          <a:bodyPr>
            <a:noAutofit/>
          </a:bodyPr>
          <a:lstStyle/>
          <a:p>
            <a:pPr>
              <a:spcBef>
                <a:spcPts val="50"/>
              </a:spcBef>
              <a:buFont typeface="Wingdings" charset="2"/>
              <a:buChar char="§"/>
            </a:pPr>
            <a:r>
              <a:rPr lang="en-US" sz="1750" b="1" dirty="0" smtClean="0">
                <a:solidFill>
                  <a:srgbClr val="008000"/>
                </a:solidFill>
                <a:latin typeface="Calibri" pitchFamily="34" charset="0"/>
                <a:cs typeface="Calibri" pitchFamily="34" charset="0"/>
              </a:rPr>
              <a:t>Post-FOA deadline</a:t>
            </a:r>
          </a:p>
          <a:p>
            <a:pPr lvl="1">
              <a:spcBef>
                <a:spcPts val="50"/>
              </a:spcBef>
              <a:buFont typeface="Arial" pitchFamily="34" charset="0"/>
              <a:buChar char="•"/>
            </a:pPr>
            <a:r>
              <a:rPr lang="en-US" sz="1600" b="1" dirty="0">
                <a:solidFill>
                  <a:srgbClr val="000000"/>
                </a:solidFill>
                <a:latin typeface="Calibri" pitchFamily="34" charset="0"/>
                <a:cs typeface="Calibri" pitchFamily="34" charset="0"/>
              </a:rPr>
              <a:t>A</a:t>
            </a:r>
            <a:r>
              <a:rPr lang="en-US" sz="1600" b="1" dirty="0" smtClean="0">
                <a:solidFill>
                  <a:srgbClr val="000000"/>
                </a:solidFill>
                <a:latin typeface="Calibri" pitchFamily="34" charset="0"/>
                <a:cs typeface="Calibri" pitchFamily="34" charset="0"/>
              </a:rPr>
              <a:t>ll applications are pre-screened for compliance to FOA, includes:</a:t>
            </a:r>
          </a:p>
          <a:p>
            <a:pPr lvl="2">
              <a:spcBef>
                <a:spcPts val="50"/>
              </a:spcBef>
              <a:buFont typeface="Arial" pitchFamily="34" charset="0"/>
              <a:buChar char="–"/>
            </a:pPr>
            <a:r>
              <a:rPr lang="en-US" sz="1600" b="1" dirty="0">
                <a:solidFill>
                  <a:srgbClr val="0070C0"/>
                </a:solidFill>
                <a:latin typeface="Calibri" pitchFamily="34" charset="0"/>
                <a:cs typeface="Calibri" pitchFamily="34" charset="0"/>
              </a:rPr>
              <a:t>v</a:t>
            </a:r>
            <a:r>
              <a:rPr lang="en-US" sz="1600" b="1" dirty="0" smtClean="0">
                <a:solidFill>
                  <a:srgbClr val="0070C0"/>
                </a:solidFill>
                <a:latin typeface="Calibri" pitchFamily="34" charset="0"/>
                <a:cs typeface="Calibri" pitchFamily="34" charset="0"/>
              </a:rPr>
              <a:t>erification of senior investigator status</a:t>
            </a:r>
          </a:p>
          <a:p>
            <a:pPr lvl="2">
              <a:spcBef>
                <a:spcPts val="50"/>
              </a:spcBef>
              <a:buFont typeface="Arial" pitchFamily="34" charset="0"/>
              <a:buChar char="–"/>
            </a:pPr>
            <a:r>
              <a:rPr lang="en-US" sz="1600" b="1" dirty="0">
                <a:solidFill>
                  <a:srgbClr val="0070C0"/>
                </a:solidFill>
                <a:latin typeface="Calibri" pitchFamily="34" charset="0"/>
                <a:cs typeface="Calibri" pitchFamily="34" charset="0"/>
              </a:rPr>
              <a:t>c</a:t>
            </a:r>
            <a:r>
              <a:rPr lang="en-US" sz="1600" b="1" dirty="0" smtClean="0">
                <a:solidFill>
                  <a:srgbClr val="0070C0"/>
                </a:solidFill>
                <a:latin typeface="Calibri" pitchFamily="34" charset="0"/>
                <a:cs typeface="Calibri" pitchFamily="34" charset="0"/>
              </a:rPr>
              <a:t>ompliance with proposal requirements:  </a:t>
            </a:r>
            <a:r>
              <a:rPr lang="en-US" sz="1600" b="1" i="1" dirty="0" smtClean="0">
                <a:solidFill>
                  <a:srgbClr val="0070C0"/>
                </a:solidFill>
                <a:latin typeface="Calibri" pitchFamily="34" charset="0"/>
                <a:cs typeface="Calibri" pitchFamily="34" charset="0"/>
              </a:rPr>
              <a:t>e.g., </a:t>
            </a:r>
            <a:r>
              <a:rPr lang="en-US" sz="1600" b="1" dirty="0" smtClean="0">
                <a:solidFill>
                  <a:srgbClr val="0070C0"/>
                </a:solidFill>
                <a:latin typeface="Calibri" pitchFamily="34" charset="0"/>
                <a:cs typeface="Calibri" pitchFamily="34" charset="0"/>
              </a:rPr>
              <a:t>page limits,  appendix material, </a:t>
            </a:r>
            <a:br>
              <a:rPr lang="en-US" sz="1600" b="1" dirty="0" smtClean="0">
                <a:solidFill>
                  <a:srgbClr val="0070C0"/>
                </a:solidFill>
                <a:latin typeface="Calibri" pitchFamily="34" charset="0"/>
                <a:cs typeface="Calibri" pitchFamily="34" charset="0"/>
              </a:rPr>
            </a:br>
            <a:r>
              <a:rPr lang="en-US" sz="1600" b="1" dirty="0" smtClean="0">
                <a:solidFill>
                  <a:srgbClr val="0070C0"/>
                </a:solidFill>
                <a:latin typeface="Calibri" pitchFamily="34" charset="0"/>
                <a:cs typeface="Calibri" pitchFamily="34" charset="0"/>
              </a:rPr>
              <a:t>use of correct DOE budget and budget justification forms, …</a:t>
            </a:r>
          </a:p>
          <a:p>
            <a:pPr lvl="2">
              <a:spcBef>
                <a:spcPts val="50"/>
              </a:spcBef>
              <a:buFont typeface="Arial" pitchFamily="34" charset="0"/>
              <a:buChar char="–"/>
            </a:pPr>
            <a:r>
              <a:rPr lang="en-US" sz="1600" b="1" dirty="0">
                <a:solidFill>
                  <a:srgbClr val="0070C0"/>
                </a:solidFill>
                <a:latin typeface="Calibri" pitchFamily="34" charset="0"/>
                <a:cs typeface="Calibri" pitchFamily="34" charset="0"/>
              </a:rPr>
              <a:t>r</a:t>
            </a:r>
            <a:r>
              <a:rPr lang="en-US" sz="1600" b="1" dirty="0" smtClean="0">
                <a:solidFill>
                  <a:srgbClr val="0070C0"/>
                </a:solidFill>
                <a:latin typeface="Calibri" pitchFamily="34" charset="0"/>
                <a:cs typeface="Calibri" pitchFamily="34" charset="0"/>
              </a:rPr>
              <a:t>esponsive to subprogram descriptions</a:t>
            </a:r>
          </a:p>
          <a:p>
            <a:pPr lvl="1">
              <a:spcBef>
                <a:spcPts val="50"/>
              </a:spcBef>
              <a:buFont typeface="Arial" pitchFamily="34" charset="0"/>
              <a:buChar char="•"/>
            </a:pPr>
            <a:r>
              <a:rPr lang="en-US" sz="1600" b="1" dirty="0" smtClean="0">
                <a:solidFill>
                  <a:srgbClr val="000000"/>
                </a:solidFill>
                <a:latin typeface="Calibri" pitchFamily="34" charset="0"/>
                <a:cs typeface="Calibri" pitchFamily="34" charset="0"/>
              </a:rPr>
              <a:t>Prior to submission, all PIs should carefully follow guidelines in FOA (and </a:t>
            </a:r>
            <a:r>
              <a:rPr lang="en-US" sz="1600" b="1" dirty="0" smtClean="0">
                <a:solidFill>
                  <a:srgbClr val="FF0000"/>
                </a:solidFill>
                <a:latin typeface="Calibri" pitchFamily="34" charset="0"/>
                <a:cs typeface="Calibri" pitchFamily="34" charset="0"/>
              </a:rPr>
              <a:t>read</a:t>
            </a:r>
            <a:r>
              <a:rPr lang="en-US" sz="1600" b="1" dirty="0" smtClean="0">
                <a:solidFill>
                  <a:srgbClr val="000000"/>
                </a:solidFill>
                <a:latin typeface="Calibri" pitchFamily="34" charset="0"/>
                <a:cs typeface="Calibri" pitchFamily="34" charset="0"/>
              </a:rPr>
              <a:t> FAQ)</a:t>
            </a:r>
          </a:p>
          <a:p>
            <a:pPr marL="457200" lvl="1" indent="0">
              <a:spcBef>
                <a:spcPts val="50"/>
              </a:spcBef>
              <a:buNone/>
            </a:pPr>
            <a:endParaRPr lang="en-US" sz="100" b="1" dirty="0" smtClean="0">
              <a:solidFill>
                <a:srgbClr val="000000"/>
              </a:solidFill>
              <a:latin typeface="Calibri" pitchFamily="34" charset="0"/>
              <a:cs typeface="Calibri" pitchFamily="34" charset="0"/>
            </a:endParaRPr>
          </a:p>
          <a:p>
            <a:pPr>
              <a:spcBef>
                <a:spcPts val="50"/>
              </a:spcBef>
              <a:buFont typeface="Wingdings" charset="2"/>
              <a:buChar char="§"/>
            </a:pPr>
            <a:r>
              <a:rPr lang="en-US" sz="1750" b="1" dirty="0" smtClean="0">
                <a:solidFill>
                  <a:srgbClr val="008000"/>
                </a:solidFill>
                <a:latin typeface="Calibri" pitchFamily="34" charset="0"/>
                <a:cs typeface="Calibri" pitchFamily="34" charset="0"/>
              </a:rPr>
              <a:t>For review process, experts of panelists selected  </a:t>
            </a:r>
          </a:p>
          <a:p>
            <a:pPr lvl="1">
              <a:spcBef>
                <a:spcPts val="50"/>
              </a:spcBef>
              <a:buFont typeface="Arial" pitchFamily="34" charset="0"/>
              <a:buChar char="•"/>
            </a:pPr>
            <a:r>
              <a:rPr lang="en-US" sz="1600" b="1" dirty="0" smtClean="0">
                <a:latin typeface="Calibri" pitchFamily="34" charset="0"/>
                <a:cs typeface="Calibri" pitchFamily="34" charset="0"/>
              </a:rPr>
              <a:t>Each panelist assigned to review 3-5 proposals </a:t>
            </a:r>
          </a:p>
          <a:p>
            <a:pPr lvl="2">
              <a:spcBef>
                <a:spcPts val="50"/>
              </a:spcBef>
              <a:buFont typeface="Arial" pitchFamily="34" charset="0"/>
              <a:buChar char="–"/>
            </a:pPr>
            <a:r>
              <a:rPr lang="en-US" sz="1600" b="1" dirty="0" smtClean="0">
                <a:solidFill>
                  <a:srgbClr val="0070C0"/>
                </a:solidFill>
                <a:latin typeface="Calibri" pitchFamily="34" charset="0"/>
                <a:cs typeface="Calibri" pitchFamily="34" charset="0"/>
              </a:rPr>
              <a:t>minimum 3 reviews per proposal, additional reviewers added depending on the size of a research group and scope of research activities</a:t>
            </a:r>
          </a:p>
          <a:p>
            <a:pPr lvl="2">
              <a:spcBef>
                <a:spcPts val="50"/>
              </a:spcBef>
              <a:buFont typeface="Arial" pitchFamily="34" charset="0"/>
              <a:buChar char="–"/>
            </a:pPr>
            <a:r>
              <a:rPr lang="en-US" sz="1600" b="1" dirty="0" smtClean="0">
                <a:solidFill>
                  <a:srgbClr val="0070C0"/>
                </a:solidFill>
                <a:latin typeface="Calibri" pitchFamily="34" charset="0"/>
                <a:cs typeface="Calibri" pitchFamily="34" charset="0"/>
              </a:rPr>
              <a:t>Panel convenes (in </a:t>
            </a:r>
            <a:r>
              <a:rPr lang="en-US" sz="1600" b="1" dirty="0">
                <a:solidFill>
                  <a:srgbClr val="0070C0"/>
                </a:solidFill>
                <a:latin typeface="Arial" pitchFamily="34" charset="0"/>
                <a:cs typeface="Arial" pitchFamily="34" charset="0"/>
              </a:rPr>
              <a:t>~</a:t>
            </a:r>
            <a:r>
              <a:rPr lang="en-US" sz="1600" b="1" dirty="0">
                <a:solidFill>
                  <a:srgbClr val="0070C0"/>
                </a:solidFill>
                <a:latin typeface="Calibri" pitchFamily="34" charset="0"/>
                <a:cs typeface="Calibri" pitchFamily="34" charset="0"/>
              </a:rPr>
              <a:t>November </a:t>
            </a:r>
            <a:r>
              <a:rPr lang="en-US" sz="1600" b="1" dirty="0" smtClean="0">
                <a:solidFill>
                  <a:srgbClr val="0070C0"/>
                </a:solidFill>
                <a:latin typeface="Calibri" pitchFamily="34" charset="0"/>
                <a:cs typeface="Calibri" pitchFamily="34" charset="0"/>
              </a:rPr>
              <a:t>2013) to discuss </a:t>
            </a:r>
            <a:r>
              <a:rPr lang="en-US" sz="1600" b="1" i="1" dirty="0" smtClean="0">
                <a:solidFill>
                  <a:srgbClr val="0070C0"/>
                </a:solidFill>
                <a:latin typeface="Calibri" pitchFamily="34" charset="0"/>
                <a:cs typeface="Calibri" pitchFamily="34" charset="0"/>
              </a:rPr>
              <a:t>each</a:t>
            </a:r>
            <a:r>
              <a:rPr lang="en-US" sz="1600" b="1" dirty="0" smtClean="0">
                <a:solidFill>
                  <a:srgbClr val="0070C0"/>
                </a:solidFill>
                <a:latin typeface="Calibri" pitchFamily="34" charset="0"/>
                <a:cs typeface="Calibri" pitchFamily="34" charset="0"/>
              </a:rPr>
              <a:t> proposal and </a:t>
            </a:r>
            <a:r>
              <a:rPr lang="en-US" sz="1600" b="1" i="1" dirty="0" smtClean="0">
                <a:solidFill>
                  <a:srgbClr val="0070C0"/>
                </a:solidFill>
                <a:latin typeface="Calibri" pitchFamily="34" charset="0"/>
                <a:cs typeface="Calibri" pitchFamily="34" charset="0"/>
              </a:rPr>
              <a:t>each</a:t>
            </a:r>
            <a:r>
              <a:rPr lang="en-US" sz="1600" b="1" dirty="0" smtClean="0">
                <a:solidFill>
                  <a:srgbClr val="0070C0"/>
                </a:solidFill>
                <a:latin typeface="Calibri" pitchFamily="34" charset="0"/>
                <a:cs typeface="Calibri" pitchFamily="34" charset="0"/>
              </a:rPr>
              <a:t> senior </a:t>
            </a:r>
            <a:br>
              <a:rPr lang="en-US" sz="1600" b="1" dirty="0" smtClean="0">
                <a:solidFill>
                  <a:srgbClr val="0070C0"/>
                </a:solidFill>
                <a:latin typeface="Calibri" pitchFamily="34" charset="0"/>
                <a:cs typeface="Calibri" pitchFamily="34" charset="0"/>
              </a:rPr>
            </a:br>
            <a:r>
              <a:rPr lang="en-US" sz="1600" b="1" dirty="0" smtClean="0">
                <a:solidFill>
                  <a:srgbClr val="0070C0"/>
                </a:solidFill>
                <a:latin typeface="Calibri" pitchFamily="34" charset="0"/>
                <a:cs typeface="Calibri" pitchFamily="34" charset="0"/>
              </a:rPr>
              <a:t>investigator,  provide additional reviews for proposal(s),  and for comparative </a:t>
            </a:r>
            <a:br>
              <a:rPr lang="en-US" sz="1600" b="1" dirty="0" smtClean="0">
                <a:solidFill>
                  <a:srgbClr val="0070C0"/>
                </a:solidFill>
                <a:latin typeface="Calibri" pitchFamily="34" charset="0"/>
                <a:cs typeface="Calibri" pitchFamily="34" charset="0"/>
              </a:rPr>
            </a:br>
            <a:r>
              <a:rPr lang="en-US" sz="1600" b="1" dirty="0" smtClean="0">
                <a:solidFill>
                  <a:srgbClr val="0070C0"/>
                </a:solidFill>
                <a:latin typeface="Calibri" pitchFamily="34" charset="0"/>
                <a:cs typeface="Calibri" pitchFamily="34" charset="0"/>
              </a:rPr>
              <a:t>evaluation of proposals and senior investigators</a:t>
            </a:r>
          </a:p>
          <a:p>
            <a:pPr lvl="3">
              <a:spcBef>
                <a:spcPts val="50"/>
              </a:spcBef>
              <a:buFont typeface="Arial" pitchFamily="34" charset="0"/>
              <a:buChar char="•"/>
            </a:pPr>
            <a:r>
              <a:rPr lang="en-US" sz="1600" b="1" dirty="0">
                <a:solidFill>
                  <a:schemeClr val="tx2">
                    <a:lumMod val="75000"/>
                  </a:schemeClr>
                </a:solidFill>
                <a:latin typeface="Calibri" pitchFamily="34" charset="0"/>
                <a:cs typeface="Calibri" pitchFamily="34" charset="0"/>
              </a:rPr>
              <a:t>size of each subprogram’s panel and length of a panel meeting </a:t>
            </a:r>
            <a:r>
              <a:rPr lang="en-US" sz="1600" b="1" dirty="0" smtClean="0">
                <a:solidFill>
                  <a:schemeClr val="tx2">
                    <a:lumMod val="75000"/>
                  </a:schemeClr>
                </a:solidFill>
                <a:latin typeface="Calibri" pitchFamily="34" charset="0"/>
                <a:cs typeface="Calibri" pitchFamily="34" charset="0"/>
              </a:rPr>
              <a:t>depends on </a:t>
            </a:r>
            <a:br>
              <a:rPr lang="en-US" sz="1600" b="1" dirty="0" smtClean="0">
                <a:solidFill>
                  <a:schemeClr val="tx2">
                    <a:lumMod val="75000"/>
                  </a:schemeClr>
                </a:solidFill>
                <a:latin typeface="Calibri" pitchFamily="34" charset="0"/>
                <a:cs typeface="Calibri" pitchFamily="34" charset="0"/>
              </a:rPr>
            </a:br>
            <a:r>
              <a:rPr lang="en-US" sz="1600" b="1" dirty="0" smtClean="0">
                <a:solidFill>
                  <a:schemeClr val="tx2">
                    <a:lumMod val="75000"/>
                  </a:schemeClr>
                </a:solidFill>
                <a:latin typeface="Calibri" pitchFamily="34" charset="0"/>
                <a:cs typeface="Calibri" pitchFamily="34" charset="0"/>
              </a:rPr>
              <a:t>number </a:t>
            </a:r>
            <a:r>
              <a:rPr lang="en-US" sz="1600" b="1" dirty="0">
                <a:solidFill>
                  <a:schemeClr val="tx2">
                    <a:lumMod val="75000"/>
                  </a:schemeClr>
                </a:solidFill>
                <a:latin typeface="Calibri" pitchFamily="34" charset="0"/>
                <a:cs typeface="Calibri" pitchFamily="34" charset="0"/>
              </a:rPr>
              <a:t>of applications to </a:t>
            </a:r>
            <a:r>
              <a:rPr lang="en-US" sz="1600" b="1" dirty="0" smtClean="0">
                <a:solidFill>
                  <a:schemeClr val="tx2">
                    <a:lumMod val="75000"/>
                  </a:schemeClr>
                </a:solidFill>
                <a:latin typeface="Calibri" pitchFamily="34" charset="0"/>
                <a:cs typeface="Calibri" pitchFamily="34" charset="0"/>
              </a:rPr>
              <a:t>review  </a:t>
            </a:r>
          </a:p>
          <a:p>
            <a:pPr lvl="1">
              <a:spcBef>
                <a:spcPts val="50"/>
              </a:spcBef>
              <a:buFont typeface="Wingdings" charset="2"/>
              <a:buChar char="§"/>
            </a:pPr>
            <a:endParaRPr lang="en-US" sz="100" b="1" dirty="0" smtClean="0">
              <a:latin typeface="Calibri" pitchFamily="34" charset="0"/>
              <a:cs typeface="Calibri" pitchFamily="34" charset="0"/>
            </a:endParaRPr>
          </a:p>
          <a:p>
            <a:pPr>
              <a:spcBef>
                <a:spcPts val="50"/>
              </a:spcBef>
              <a:buFont typeface="Wingdings" charset="2"/>
              <a:buChar char="§"/>
            </a:pPr>
            <a:r>
              <a:rPr lang="en-US" sz="1750" b="1" dirty="0" smtClean="0">
                <a:solidFill>
                  <a:srgbClr val="008000"/>
                </a:solidFill>
                <a:latin typeface="Calibri" pitchFamily="34" charset="0"/>
                <a:cs typeface="Calibri" pitchFamily="34" charset="0"/>
              </a:rPr>
              <a:t>Post-Review process</a:t>
            </a:r>
          </a:p>
          <a:p>
            <a:pPr lvl="1">
              <a:spcBef>
                <a:spcPts val="50"/>
              </a:spcBef>
              <a:buFont typeface="Arial" pitchFamily="34" charset="0"/>
              <a:buChar char="•"/>
            </a:pPr>
            <a:r>
              <a:rPr lang="en-US" sz="1600" b="1" dirty="0" smtClean="0">
                <a:latin typeface="Calibri" pitchFamily="34" charset="0"/>
                <a:cs typeface="Calibri" pitchFamily="34" charset="0"/>
              </a:rPr>
              <a:t>Assess reviews at DOE OHEP on </a:t>
            </a:r>
            <a:r>
              <a:rPr lang="en-US" sz="1600" b="1" i="1" dirty="0" smtClean="0">
                <a:latin typeface="Calibri" pitchFamily="34" charset="0"/>
                <a:cs typeface="Calibri" pitchFamily="34" charset="0"/>
              </a:rPr>
              <a:t>each</a:t>
            </a:r>
            <a:r>
              <a:rPr lang="en-US" sz="1600" b="1" dirty="0" smtClean="0">
                <a:latin typeface="Calibri" pitchFamily="34" charset="0"/>
                <a:cs typeface="Calibri" pitchFamily="34" charset="0"/>
              </a:rPr>
              <a:t> proposal and </a:t>
            </a:r>
            <a:r>
              <a:rPr lang="en-US" sz="1600" b="1" i="1" dirty="0" smtClean="0">
                <a:latin typeface="Calibri" pitchFamily="34" charset="0"/>
                <a:cs typeface="Calibri" pitchFamily="34" charset="0"/>
              </a:rPr>
              <a:t>each</a:t>
            </a:r>
            <a:r>
              <a:rPr lang="en-US" sz="1600" b="1" dirty="0" smtClean="0">
                <a:latin typeface="Calibri" pitchFamily="34" charset="0"/>
                <a:cs typeface="Calibri" pitchFamily="34" charset="0"/>
              </a:rPr>
              <a:t> senior investigator in order </a:t>
            </a:r>
            <a:br>
              <a:rPr lang="en-US" sz="1600" b="1" dirty="0" smtClean="0">
                <a:latin typeface="Calibri" pitchFamily="34" charset="0"/>
                <a:cs typeface="Calibri" pitchFamily="34" charset="0"/>
              </a:rPr>
            </a:br>
            <a:r>
              <a:rPr lang="en-US" sz="1600" b="1" dirty="0" smtClean="0">
                <a:latin typeface="Calibri" pitchFamily="34" charset="0"/>
                <a:cs typeface="Calibri" pitchFamily="34" charset="0"/>
              </a:rPr>
              <a:t>to develop guidance and funding levels</a:t>
            </a:r>
          </a:p>
          <a:p>
            <a:pPr lvl="2">
              <a:spcBef>
                <a:spcPts val="50"/>
              </a:spcBef>
              <a:buFont typeface="Arial" pitchFamily="34" charset="0"/>
              <a:buChar char="–"/>
            </a:pPr>
            <a:r>
              <a:rPr lang="en-US" sz="1600" b="1" dirty="0">
                <a:solidFill>
                  <a:srgbClr val="0070C0"/>
                </a:solidFill>
                <a:latin typeface="Calibri" pitchFamily="34" charset="0"/>
                <a:cs typeface="Calibri" pitchFamily="34" charset="0"/>
              </a:rPr>
              <a:t>i</a:t>
            </a:r>
            <a:r>
              <a:rPr lang="en-US" sz="1600" b="1" dirty="0" smtClean="0">
                <a:solidFill>
                  <a:srgbClr val="0070C0"/>
                </a:solidFill>
                <a:latin typeface="Calibri" pitchFamily="34" charset="0"/>
                <a:cs typeface="Calibri" pitchFamily="34" charset="0"/>
              </a:rPr>
              <a:t>n addition to reviews, solicit input from other DOE Program Managers &amp; Grant Monitors</a:t>
            </a:r>
          </a:p>
          <a:p>
            <a:pPr lvl="1">
              <a:spcBef>
                <a:spcPts val="50"/>
              </a:spcBef>
              <a:buFont typeface="Arial" pitchFamily="34" charset="0"/>
              <a:buChar char="•"/>
            </a:pPr>
            <a:r>
              <a:rPr lang="en-US" sz="1600" b="1" dirty="0" smtClean="0">
                <a:latin typeface="Calibri" pitchFamily="34" charset="0"/>
                <a:cs typeface="Calibri" pitchFamily="34" charset="0"/>
              </a:rPr>
              <a:t>PIs given [prioritized] guidance and funding levels (</a:t>
            </a:r>
            <a:r>
              <a:rPr lang="en-US" sz="1600" b="1" dirty="0" smtClean="0">
                <a:latin typeface="Arial" pitchFamily="34" charset="0"/>
                <a:cs typeface="Arial" pitchFamily="34" charset="0"/>
              </a:rPr>
              <a:t>~</a:t>
            </a:r>
            <a:r>
              <a:rPr lang="en-US" sz="1600" b="1" dirty="0" smtClean="0">
                <a:latin typeface="Calibri" pitchFamily="34" charset="0"/>
                <a:cs typeface="Calibri" pitchFamily="34" charset="0"/>
              </a:rPr>
              <a:t>mid-January 2014) and </a:t>
            </a:r>
            <a:br>
              <a:rPr lang="en-US" sz="1600" b="1" dirty="0" smtClean="0">
                <a:latin typeface="Calibri" pitchFamily="34" charset="0"/>
                <a:cs typeface="Calibri" pitchFamily="34" charset="0"/>
              </a:rPr>
            </a:br>
            <a:r>
              <a:rPr lang="en-US" sz="1600" b="1" dirty="0" smtClean="0">
                <a:latin typeface="Calibri" pitchFamily="34" charset="0"/>
                <a:cs typeface="Calibri" pitchFamily="34" charset="0"/>
              </a:rPr>
              <a:t>request Revised Budgets and Justifications   </a:t>
            </a:r>
            <a:r>
              <a:rPr lang="en-US" sz="1600" dirty="0" smtClean="0">
                <a:latin typeface="Gill Sans" charset="0"/>
                <a:ea typeface="Symbol" charset="2"/>
                <a:cs typeface="Symbol" charset="2"/>
                <a:sym typeface="Symbol" charset="2"/>
              </a:rPr>
              <a:t></a:t>
            </a:r>
            <a:r>
              <a:rPr lang="en-US" sz="1600" b="1" dirty="0" smtClean="0">
                <a:latin typeface="Calibri" pitchFamily="34" charset="0"/>
                <a:cs typeface="Calibri" pitchFamily="34" charset="0"/>
              </a:rPr>
              <a:t>  route through SC and Chicago Office</a:t>
            </a:r>
          </a:p>
          <a:p>
            <a:pPr lvl="1">
              <a:spcBef>
                <a:spcPts val="50"/>
              </a:spcBef>
              <a:buFont typeface="Wingdings" charset="2"/>
              <a:buChar char="§"/>
            </a:pPr>
            <a:endParaRPr lang="en-US" sz="100" b="1" dirty="0">
              <a:latin typeface="Calibri" pitchFamily="34" charset="0"/>
              <a:cs typeface="Calibri" pitchFamily="34" charset="0"/>
            </a:endParaRPr>
          </a:p>
          <a:p>
            <a:pPr>
              <a:spcBef>
                <a:spcPts val="50"/>
              </a:spcBef>
              <a:buFont typeface="Wingdings" charset="2"/>
              <a:buChar char="§"/>
            </a:pPr>
            <a:r>
              <a:rPr lang="en-US" sz="1750" b="1" dirty="0" smtClean="0">
                <a:solidFill>
                  <a:srgbClr val="008000"/>
                </a:solidFill>
                <a:latin typeface="Calibri" pitchFamily="34" charset="0"/>
                <a:cs typeface="Calibri" pitchFamily="34" charset="0"/>
              </a:rPr>
              <a:t>Funded grants to begin 1</a:t>
            </a:r>
            <a:r>
              <a:rPr lang="en-US" sz="1750" b="1" baseline="30000" dirty="0" smtClean="0">
                <a:solidFill>
                  <a:srgbClr val="008000"/>
                </a:solidFill>
                <a:latin typeface="Calibri" pitchFamily="34" charset="0"/>
                <a:cs typeface="Calibri" pitchFamily="34" charset="0"/>
              </a:rPr>
              <a:t>st</a:t>
            </a:r>
            <a:r>
              <a:rPr lang="en-US" sz="1750" b="1" dirty="0" smtClean="0">
                <a:solidFill>
                  <a:srgbClr val="008000"/>
                </a:solidFill>
                <a:latin typeface="Calibri" pitchFamily="34" charset="0"/>
                <a:cs typeface="Calibri" pitchFamily="34" charset="0"/>
              </a:rPr>
              <a:t> year:  on or about May 1, 2014  </a:t>
            </a:r>
          </a:p>
          <a:p>
            <a:pPr>
              <a:spcBef>
                <a:spcPts val="50"/>
              </a:spcBef>
              <a:buFont typeface="Wingdings" charset="2"/>
              <a:buChar char="§"/>
            </a:pPr>
            <a:endParaRPr lang="en-US" sz="2300" b="1" dirty="0" smtClean="0">
              <a:solidFill>
                <a:srgbClr val="C00000"/>
              </a:solidFill>
              <a:latin typeface="Calibri" pitchFamily="34" charset="0"/>
              <a:cs typeface="Calibri" pitchFamily="34" charset="0"/>
            </a:endParaRPr>
          </a:p>
          <a:p>
            <a:pPr lvl="2">
              <a:spcBef>
                <a:spcPts val="50"/>
              </a:spcBef>
              <a:buFont typeface="Wingdings" charset="2"/>
              <a:buChar char="§"/>
            </a:pPr>
            <a:endParaRPr lang="en-US" sz="2300" b="1" dirty="0" smtClean="0"/>
          </a:p>
        </p:txBody>
      </p:sp>
      <p:sp>
        <p:nvSpPr>
          <p:cNvPr id="9" name="Title 1"/>
          <p:cNvSpPr txBox="1">
            <a:spLocks/>
          </p:cNvSpPr>
          <p:nvPr/>
        </p:nvSpPr>
        <p:spPr>
          <a:xfrm>
            <a:off x="1001433" y="13199"/>
            <a:ext cx="7204043" cy="61984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285C00"/>
                </a:solidFill>
                <a:effectLst>
                  <a:outerShdw blurRad="38100" dist="38100" dir="2700000" algn="tl">
                    <a:srgbClr val="000000">
                      <a:alpha val="43137"/>
                    </a:srgbClr>
                  </a:outerShdw>
                </a:effectLst>
                <a:latin typeface="Cambria"/>
                <a:cs typeface="Cambria"/>
              </a:rPr>
              <a:t>Logistics (FY14 Comparative Review)</a:t>
            </a:r>
            <a:endParaRPr lang="en-US" sz="3200" b="1" dirty="0">
              <a:solidFill>
                <a:srgbClr val="285C00"/>
              </a:solidFill>
              <a:effectLst>
                <a:outerShdw blurRad="38100" dist="38100" dir="2700000" algn="tl">
                  <a:srgbClr val="000000">
                    <a:alpha val="43137"/>
                  </a:srgbClr>
                </a:outerShdw>
              </a:effectLst>
              <a:latin typeface="Cambria"/>
              <a:cs typeface="Cambria"/>
            </a:endParaRPr>
          </a:p>
        </p:txBody>
      </p:sp>
      <p:sp>
        <p:nvSpPr>
          <p:cNvPr id="5" name="Rectangle 8"/>
          <p:cNvSpPr>
            <a:spLocks noChangeArrowheads="1"/>
          </p:cNvSpPr>
          <p:nvPr/>
        </p:nvSpPr>
        <p:spPr bwMode="auto">
          <a:xfrm>
            <a:off x="0" y="688493"/>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hangingPunct="0">
              <a:lnSpc>
                <a:spcPct val="85000"/>
              </a:lnSpc>
              <a:defRPr/>
            </a:pPr>
            <a:endParaRPr lang="en-US" sz="2200" i="1" dirty="0">
              <a:effectLst>
                <a:outerShdw blurRad="38100" dist="38100" dir="2700000" algn="tl">
                  <a:srgbClr val="FFFFFF"/>
                </a:outerShdw>
              </a:effectLst>
              <a:latin typeface="Book Antiqua" pitchFamily="18" charset="0"/>
            </a:endParaRPr>
          </a:p>
        </p:txBody>
      </p:sp>
      <p:sp>
        <p:nvSpPr>
          <p:cNvPr id="6" name="TextBox 5"/>
          <p:cNvSpPr txBox="1"/>
          <p:nvPr/>
        </p:nvSpPr>
        <p:spPr>
          <a:xfrm>
            <a:off x="8812420" y="6614740"/>
            <a:ext cx="325730" cy="246221"/>
          </a:xfrm>
          <a:prstGeom prst="rect">
            <a:avLst/>
          </a:prstGeom>
          <a:noFill/>
        </p:spPr>
        <p:txBody>
          <a:bodyPr wrap="none" rtlCol="0">
            <a:spAutoFit/>
          </a:bodyPr>
          <a:lstStyle/>
          <a:p>
            <a:r>
              <a:rPr lang="en-US" sz="1000" b="1" dirty="0" smtClean="0">
                <a:solidFill>
                  <a:schemeClr val="tx1">
                    <a:lumMod val="75000"/>
                    <a:lumOff val="25000"/>
                  </a:schemeClr>
                </a:solidFill>
                <a:latin typeface="Arial" pitchFamily="34" charset="0"/>
                <a:cs typeface="Arial" pitchFamily="34" charset="0"/>
              </a:rPr>
              <a:t>26</a:t>
            </a:r>
            <a:endParaRPr lang="en-US" sz="1000" b="1" dirty="0">
              <a:solidFill>
                <a:schemeClr val="tx1">
                  <a:lumMod val="75000"/>
                  <a:lumOff val="25000"/>
                </a:schemeClr>
              </a:solidFill>
              <a:latin typeface="Arial" pitchFamily="34" charset="0"/>
              <a:cs typeface="Arial" pitchFamily="34" charset="0"/>
            </a:endParaRPr>
          </a:p>
        </p:txBody>
      </p:sp>
    </p:spTree>
    <p:extLst>
      <p:ext uri="{BB962C8B-B14F-4D97-AF65-F5344CB8AC3E}">
        <p14:creationId xmlns:p14="http://schemas.microsoft.com/office/powerpoint/2010/main" val="289741891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483576" y="10878"/>
            <a:ext cx="8229600" cy="630970"/>
          </a:xfrm>
        </p:spPr>
        <p:txBody>
          <a:bodyPr>
            <a:normAutofit/>
          </a:bodyPr>
          <a:lstStyle/>
          <a:p>
            <a:r>
              <a:rPr lang="en-US" sz="3200" b="1" dirty="0" smtClean="0">
                <a:solidFill>
                  <a:srgbClr val="285C00"/>
                </a:solidFill>
                <a:effectLst>
                  <a:outerShdw blurRad="38100" dist="38100" dir="2700000" algn="tl">
                    <a:srgbClr val="000000">
                      <a:alpha val="43137"/>
                    </a:srgbClr>
                  </a:outerShdw>
                </a:effectLst>
                <a:latin typeface="Cambria" pitchFamily="18" charset="0"/>
              </a:rPr>
              <a:t>HEP Research Activities Supported</a:t>
            </a:r>
          </a:p>
        </p:txBody>
      </p:sp>
      <p:sp>
        <p:nvSpPr>
          <p:cNvPr id="30722" name="Content Placeholder 2"/>
          <p:cNvSpPr>
            <a:spLocks noGrp="1"/>
          </p:cNvSpPr>
          <p:nvPr>
            <p:ph idx="1"/>
          </p:nvPr>
        </p:nvSpPr>
        <p:spPr>
          <a:xfrm>
            <a:off x="41038" y="760566"/>
            <a:ext cx="9050209" cy="6019800"/>
          </a:xfrm>
        </p:spPr>
        <p:txBody>
          <a:bodyPr>
            <a:noAutofit/>
          </a:bodyPr>
          <a:lstStyle/>
          <a:p>
            <a:pPr>
              <a:spcBef>
                <a:spcPts val="0"/>
              </a:spcBef>
              <a:buFont typeface="Wingdings" pitchFamily="2" charset="2"/>
              <a:buChar char="§"/>
            </a:pPr>
            <a:r>
              <a:rPr lang="en-US" sz="1800" b="1" dirty="0" smtClean="0">
                <a:solidFill>
                  <a:srgbClr val="008000"/>
                </a:solidFill>
              </a:rPr>
              <a:t>What DOE supports</a:t>
            </a:r>
          </a:p>
          <a:p>
            <a:pPr lvl="1">
              <a:spcBef>
                <a:spcPts val="0"/>
              </a:spcBef>
            </a:pPr>
            <a:r>
              <a:rPr lang="en-US" sz="1650" b="1" dirty="0" smtClean="0"/>
              <a:t>Research efforts (mainly scientists) on R&amp;D, experiment design, fabrication, </a:t>
            </a:r>
            <a:br>
              <a:rPr lang="en-US" sz="1650" b="1" dirty="0" smtClean="0"/>
            </a:br>
            <a:r>
              <a:rPr lang="en-US" sz="1650" b="1" dirty="0" smtClean="0"/>
              <a:t>data-taking, analysis-related activities</a:t>
            </a:r>
          </a:p>
          <a:p>
            <a:pPr lvl="1">
              <a:spcBef>
                <a:spcPts val="0"/>
              </a:spcBef>
            </a:pPr>
            <a:r>
              <a:rPr lang="en-US" sz="1650" b="1" dirty="0" smtClean="0"/>
              <a:t>Theory, simulations, phenomenology, computational studies</a:t>
            </a:r>
          </a:p>
          <a:p>
            <a:pPr lvl="1">
              <a:spcBef>
                <a:spcPts val="0"/>
              </a:spcBef>
            </a:pPr>
            <a:r>
              <a:rPr lang="en-US" sz="1650" b="1" dirty="0"/>
              <a:t>Some engineering support may be provided in Particle Detector R&amp;D subprogram</a:t>
            </a:r>
          </a:p>
          <a:p>
            <a:pPr lvl="2">
              <a:spcBef>
                <a:spcPts val="0"/>
              </a:spcBef>
            </a:pPr>
            <a:r>
              <a:rPr lang="en-US" sz="1600" b="1" dirty="0">
                <a:solidFill>
                  <a:srgbClr val="0070C0"/>
                </a:solidFill>
              </a:rPr>
              <a:t>support depends on merit review process and programmatic </a:t>
            </a:r>
            <a:r>
              <a:rPr lang="en-US" sz="1600" b="1" dirty="0" smtClean="0">
                <a:solidFill>
                  <a:srgbClr val="0070C0"/>
                </a:solidFill>
              </a:rPr>
              <a:t>factors</a:t>
            </a:r>
            <a:endParaRPr lang="en-US" sz="1650" b="1" dirty="0" smtClean="0"/>
          </a:p>
          <a:p>
            <a:pPr lvl="1">
              <a:spcBef>
                <a:spcPts val="0"/>
              </a:spcBef>
            </a:pPr>
            <a:r>
              <a:rPr lang="en-US" sz="1650" b="1" dirty="0" smtClean="0"/>
              <a:t>Consider funding efforts that are in direct support of our programs</a:t>
            </a:r>
          </a:p>
          <a:p>
            <a:pPr lvl="1">
              <a:spcBef>
                <a:spcPts val="0"/>
              </a:spcBef>
            </a:pPr>
            <a:endParaRPr lang="en-US" sz="300" b="1" dirty="0" smtClean="0"/>
          </a:p>
          <a:p>
            <a:pPr>
              <a:spcBef>
                <a:spcPts val="0"/>
              </a:spcBef>
              <a:buFont typeface="Wingdings" pitchFamily="2" charset="2"/>
              <a:buChar char="§"/>
            </a:pPr>
            <a:r>
              <a:rPr lang="en-US" sz="1800" b="1" dirty="0" smtClean="0">
                <a:solidFill>
                  <a:srgbClr val="008000"/>
                </a:solidFill>
              </a:rPr>
              <a:t>Faculty support</a:t>
            </a:r>
          </a:p>
          <a:p>
            <a:pPr lvl="1">
              <a:spcBef>
                <a:spcPts val="0"/>
              </a:spcBef>
            </a:pPr>
            <a:r>
              <a:rPr lang="en-US" sz="1650" b="1" dirty="0" smtClean="0"/>
              <a:t>Typically, 2-months summer support assumes DOE “buys” 100% research time throughout the academic year</a:t>
            </a:r>
          </a:p>
          <a:p>
            <a:pPr lvl="1">
              <a:spcBef>
                <a:spcPts val="0"/>
              </a:spcBef>
            </a:pPr>
            <a:r>
              <a:rPr lang="en-US" sz="1650" b="1" dirty="0" smtClean="0"/>
              <a:t>Summer support should be adjusted according to % time they are on research effort</a:t>
            </a:r>
          </a:p>
          <a:p>
            <a:pPr lvl="2">
              <a:spcBef>
                <a:spcPts val="0"/>
              </a:spcBef>
            </a:pPr>
            <a:r>
              <a:rPr lang="en-US" sz="1600" b="1" dirty="0">
                <a:solidFill>
                  <a:srgbClr val="0070C0"/>
                </a:solidFill>
              </a:rPr>
              <a:t>a</a:t>
            </a:r>
            <a:r>
              <a:rPr lang="en-US" sz="1600" b="1" dirty="0" smtClean="0">
                <a:solidFill>
                  <a:srgbClr val="0070C0"/>
                </a:solidFill>
              </a:rPr>
              <a:t>ssociated funding (post-docs, travel) is also adjusted accordingly</a:t>
            </a:r>
          </a:p>
          <a:p>
            <a:pPr lvl="2">
              <a:spcBef>
                <a:spcPts val="0"/>
              </a:spcBef>
            </a:pPr>
            <a:endParaRPr lang="en-US" sz="300" b="1" dirty="0" smtClean="0">
              <a:solidFill>
                <a:schemeClr val="accent1"/>
              </a:solidFill>
            </a:endParaRPr>
          </a:p>
          <a:p>
            <a:pPr>
              <a:spcBef>
                <a:spcPts val="0"/>
              </a:spcBef>
              <a:buFont typeface="Wingdings" pitchFamily="2" charset="2"/>
              <a:buChar char="§"/>
            </a:pPr>
            <a:r>
              <a:rPr lang="en-US" sz="1800" b="1" dirty="0" smtClean="0">
                <a:solidFill>
                  <a:srgbClr val="008000"/>
                </a:solidFill>
              </a:rPr>
              <a:t>Research Scientists </a:t>
            </a:r>
          </a:p>
          <a:p>
            <a:pPr lvl="1">
              <a:spcBef>
                <a:spcPts val="0"/>
              </a:spcBef>
            </a:pPr>
            <a:r>
              <a:rPr lang="en-US" sz="1650" b="1" dirty="0" smtClean="0"/>
              <a:t>Support may be provided, but due to long-term expectations, need to consider </a:t>
            </a:r>
            <a:br>
              <a:rPr lang="en-US" sz="1650" b="1" dirty="0" smtClean="0"/>
            </a:br>
            <a:r>
              <a:rPr lang="en-US" sz="1650" b="1" dirty="0" smtClean="0"/>
              <a:t>case-by-case on merits:  whether the roles and responsibilities are well-matched with individual capabilities and cannot be fulfilled by a term position</a:t>
            </a:r>
          </a:p>
          <a:p>
            <a:pPr lvl="1">
              <a:spcBef>
                <a:spcPts val="0"/>
              </a:spcBef>
            </a:pPr>
            <a:r>
              <a:rPr lang="en-US" sz="1650" b="1" dirty="0" smtClean="0"/>
              <a:t>Efforts are related towards research;  not long-term operations and/or project activities</a:t>
            </a:r>
          </a:p>
          <a:p>
            <a:pPr marL="457200" lvl="1" indent="0">
              <a:spcBef>
                <a:spcPts val="0"/>
              </a:spcBef>
              <a:buNone/>
            </a:pPr>
            <a:endParaRPr lang="en-US" sz="1600" b="1" dirty="0" smtClean="0"/>
          </a:p>
          <a:p>
            <a:pPr>
              <a:spcBef>
                <a:spcPts val="0"/>
              </a:spcBef>
              <a:buFont typeface="Arial" pitchFamily="34" charset="0"/>
              <a:buChar char="×"/>
            </a:pPr>
            <a:r>
              <a:rPr lang="en-US" sz="1800" b="1" u="sng" dirty="0" smtClean="0">
                <a:solidFill>
                  <a:srgbClr val="C00000"/>
                </a:solidFill>
              </a:rPr>
              <a:t>What’s not supported by research grants</a:t>
            </a:r>
          </a:p>
          <a:p>
            <a:pPr lvl="1">
              <a:spcBef>
                <a:spcPts val="0"/>
              </a:spcBef>
            </a:pPr>
            <a:r>
              <a:rPr lang="en-US" sz="1650" b="1" dirty="0" smtClean="0"/>
              <a:t>Any significant operations and/or project-related activities:  </a:t>
            </a:r>
          </a:p>
          <a:p>
            <a:pPr lvl="2">
              <a:spcBef>
                <a:spcPts val="0"/>
              </a:spcBef>
            </a:pPr>
            <a:r>
              <a:rPr lang="en-US" sz="1600" b="1" dirty="0" smtClean="0">
                <a:solidFill>
                  <a:srgbClr val="0070C0"/>
                </a:solidFill>
              </a:rPr>
              <a:t>Engineering, major items of equipment, consumables for prototyping or production</a:t>
            </a:r>
          </a:p>
          <a:p>
            <a:pPr lvl="1">
              <a:spcBef>
                <a:spcPts val="0"/>
              </a:spcBef>
            </a:pPr>
            <a:r>
              <a:rPr lang="en-US" sz="1650" b="1" dirty="0" smtClean="0"/>
              <a:t>Non-HEP related efforts</a:t>
            </a:r>
          </a:p>
          <a:p>
            <a:pPr lvl="2">
              <a:spcBef>
                <a:spcPts val="0"/>
              </a:spcBef>
            </a:pPr>
            <a:r>
              <a:rPr lang="en-US" sz="1600" b="1" dirty="0" smtClean="0">
                <a:solidFill>
                  <a:srgbClr val="0070C0"/>
                </a:solidFill>
              </a:rPr>
              <a:t>Gravity waves (LIGO),  Heavy Ion (RHIC),  AMO Science, etc. </a:t>
            </a:r>
          </a:p>
        </p:txBody>
      </p:sp>
      <p:sp>
        <p:nvSpPr>
          <p:cNvPr id="9" name="Rectangle 8"/>
          <p:cNvSpPr>
            <a:spLocks noChangeArrowheads="1"/>
          </p:cNvSpPr>
          <p:nvPr/>
        </p:nvSpPr>
        <p:spPr bwMode="auto">
          <a:xfrm>
            <a:off x="0" y="697119"/>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hangingPunct="0">
              <a:lnSpc>
                <a:spcPct val="85000"/>
              </a:lnSpc>
              <a:defRPr/>
            </a:pPr>
            <a:endParaRPr lang="en-US" sz="2200" i="1" dirty="0">
              <a:effectLst>
                <a:outerShdw blurRad="38100" dist="38100" dir="2700000" algn="tl">
                  <a:srgbClr val="FFFFFF"/>
                </a:outerShdw>
              </a:effectLst>
              <a:latin typeface="Book Antiqua" pitchFamily="18" charset="0"/>
            </a:endParaRPr>
          </a:p>
        </p:txBody>
      </p:sp>
      <p:sp>
        <p:nvSpPr>
          <p:cNvPr id="5" name="TextBox 4"/>
          <p:cNvSpPr txBox="1"/>
          <p:nvPr/>
        </p:nvSpPr>
        <p:spPr>
          <a:xfrm>
            <a:off x="8812420" y="6614740"/>
            <a:ext cx="325730" cy="246221"/>
          </a:xfrm>
          <a:prstGeom prst="rect">
            <a:avLst/>
          </a:prstGeom>
          <a:noFill/>
        </p:spPr>
        <p:txBody>
          <a:bodyPr wrap="none" rtlCol="0">
            <a:spAutoFit/>
          </a:bodyPr>
          <a:lstStyle/>
          <a:p>
            <a:r>
              <a:rPr lang="en-US" sz="1000" b="1" dirty="0" smtClean="0">
                <a:solidFill>
                  <a:schemeClr val="tx1">
                    <a:lumMod val="75000"/>
                    <a:lumOff val="25000"/>
                  </a:schemeClr>
                </a:solidFill>
                <a:latin typeface="Arial" pitchFamily="34" charset="0"/>
                <a:cs typeface="Arial" pitchFamily="34" charset="0"/>
              </a:rPr>
              <a:t>27</a:t>
            </a:r>
            <a:endParaRPr lang="en-US" sz="1000" b="1" dirty="0">
              <a:solidFill>
                <a:schemeClr val="tx1">
                  <a:lumMod val="75000"/>
                  <a:lumOff val="25000"/>
                </a:schemeClr>
              </a:solidFill>
              <a:latin typeface="Arial" pitchFamily="34" charset="0"/>
              <a:cs typeface="Arial" pitchFamily="34" charset="0"/>
            </a:endParaRPr>
          </a:p>
        </p:txBody>
      </p:sp>
    </p:spTree>
    <p:extLst>
      <p:ext uri="{BB962C8B-B14F-4D97-AF65-F5344CB8AC3E}">
        <p14:creationId xmlns:p14="http://schemas.microsoft.com/office/powerpoint/2010/main" val="114066104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457200" y="41032"/>
            <a:ext cx="8229600" cy="609600"/>
          </a:xfrm>
        </p:spPr>
        <p:txBody>
          <a:bodyPr>
            <a:normAutofit/>
          </a:bodyPr>
          <a:lstStyle/>
          <a:p>
            <a:r>
              <a:rPr lang="en-US" sz="3200" b="1" dirty="0" smtClean="0">
                <a:solidFill>
                  <a:srgbClr val="285C00"/>
                </a:solidFill>
                <a:effectLst>
                  <a:outerShdw blurRad="38100" dist="38100" dir="2700000" algn="tl">
                    <a:srgbClr val="000000">
                      <a:alpha val="43137"/>
                    </a:srgbClr>
                  </a:outerShdw>
                </a:effectLst>
                <a:latin typeface="Cambria" pitchFamily="18" charset="0"/>
              </a:rPr>
              <a:t>Subprogram Review Panels</a:t>
            </a:r>
          </a:p>
        </p:txBody>
      </p:sp>
      <p:sp>
        <p:nvSpPr>
          <p:cNvPr id="30722" name="Content Placeholder 2"/>
          <p:cNvSpPr>
            <a:spLocks noGrp="1"/>
          </p:cNvSpPr>
          <p:nvPr>
            <p:ph idx="1"/>
          </p:nvPr>
        </p:nvSpPr>
        <p:spPr>
          <a:xfrm>
            <a:off x="114300" y="973008"/>
            <a:ext cx="8915400" cy="5761897"/>
          </a:xfrm>
        </p:spPr>
        <p:txBody>
          <a:bodyPr>
            <a:noAutofit/>
          </a:bodyPr>
          <a:lstStyle/>
          <a:p>
            <a:pPr>
              <a:buFont typeface="Wingdings" pitchFamily="2" charset="2"/>
              <a:buChar char="§"/>
            </a:pPr>
            <a:r>
              <a:rPr lang="en-US" sz="1800" b="1" dirty="0" smtClean="0">
                <a:solidFill>
                  <a:srgbClr val="008000"/>
                </a:solidFill>
              </a:rPr>
              <a:t>The Comparative Review process is very competitive and hard choices have to be made based on the reviews, as well as to fit into our limited funding availability  </a:t>
            </a:r>
          </a:p>
          <a:p>
            <a:pPr lvl="1"/>
            <a:r>
              <a:rPr lang="en-US" sz="1600" b="1" dirty="0" smtClean="0"/>
              <a:t>The process by definition implies that certain proposals and investigators will be ranked at the top, middle, and bottom.  </a:t>
            </a:r>
          </a:p>
          <a:p>
            <a:endParaRPr lang="en-US" sz="800" b="1" dirty="0" smtClean="0">
              <a:solidFill>
                <a:srgbClr val="008000"/>
              </a:solidFill>
            </a:endParaRPr>
          </a:p>
          <a:p>
            <a:pPr>
              <a:buFont typeface="Wingdings" pitchFamily="2" charset="2"/>
              <a:buChar char="§"/>
            </a:pPr>
            <a:r>
              <a:rPr lang="en-US" sz="1800" b="1" dirty="0" smtClean="0">
                <a:solidFill>
                  <a:srgbClr val="008000"/>
                </a:solidFill>
              </a:rPr>
              <a:t>It is understood that the vast majority of people applying are working hard and their efforts are in support of the HEP program.  Due to the rankings &amp; comments by the reviewers and our constrained budgets, some people whose research activities and level of effort who are ranked lower in terms of  priority and impact  relative to others in the field will not be funded on the grant  </a:t>
            </a:r>
          </a:p>
          <a:p>
            <a:pPr lvl="1"/>
            <a:r>
              <a:rPr lang="en-US" sz="1600" b="1" dirty="0" smtClean="0"/>
              <a:t>This does not necessarily mean the person cannot continue working on the experiments;   they are not being funded by the grant to do it.  It could be that the person has a critical role in the program but this did not come out in the proposal or review process.   That is why it is imperative to respond to the FOA solicitation and detail each person’s efforts.  </a:t>
            </a:r>
          </a:p>
          <a:p>
            <a:endParaRPr lang="en-US" sz="800" b="1" dirty="0" smtClean="0">
              <a:solidFill>
                <a:srgbClr val="008000"/>
              </a:solidFill>
            </a:endParaRPr>
          </a:p>
          <a:p>
            <a:pPr>
              <a:buFont typeface="Wingdings" pitchFamily="2" charset="2"/>
              <a:buChar char="§"/>
            </a:pPr>
            <a:r>
              <a:rPr lang="en-US" sz="1800" b="1" dirty="0" smtClean="0">
                <a:solidFill>
                  <a:srgbClr val="008000"/>
                </a:solidFill>
              </a:rPr>
              <a:t>The subprogram review panel sees all of the proposals and will make recommendations and rankings relative to each other.  When the panel is faced with comparing efforts, impacts and a limited budget, rather than rank the whole proposal low, they may provide guidance regarding details of the proposals</a:t>
            </a:r>
          </a:p>
          <a:p>
            <a:pPr lvl="1"/>
            <a:r>
              <a:rPr lang="en-US" sz="1600" b="1" i="1" dirty="0" smtClean="0"/>
              <a:t>e.g.,  </a:t>
            </a:r>
            <a:r>
              <a:rPr lang="en-US" sz="1600" b="1" dirty="0" smtClean="0"/>
              <a:t>person X should not be funded;  do not add additional postdoc on this effort </a:t>
            </a:r>
            <a:r>
              <a:rPr lang="en-US" sz="2000" b="1" dirty="0" smtClean="0"/>
              <a:t> </a:t>
            </a:r>
            <a:endParaRPr lang="en-US" sz="2000" b="1" dirty="0"/>
          </a:p>
        </p:txBody>
      </p:sp>
      <p:sp>
        <p:nvSpPr>
          <p:cNvPr id="9" name="Rectangle 8"/>
          <p:cNvSpPr>
            <a:spLocks noChangeArrowheads="1"/>
          </p:cNvSpPr>
          <p:nvPr/>
        </p:nvSpPr>
        <p:spPr bwMode="auto">
          <a:xfrm>
            <a:off x="0" y="697119"/>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hangingPunct="0">
              <a:lnSpc>
                <a:spcPct val="85000"/>
              </a:lnSpc>
              <a:defRPr/>
            </a:pPr>
            <a:endParaRPr lang="en-US" sz="2200" i="1" dirty="0">
              <a:effectLst>
                <a:outerShdw blurRad="38100" dist="38100" dir="2700000" algn="tl">
                  <a:srgbClr val="FFFFFF"/>
                </a:outerShdw>
              </a:effectLst>
              <a:latin typeface="Book Antiqua" pitchFamily="18" charset="0"/>
            </a:endParaRPr>
          </a:p>
        </p:txBody>
      </p:sp>
      <p:sp>
        <p:nvSpPr>
          <p:cNvPr id="5" name="TextBox 4"/>
          <p:cNvSpPr txBox="1"/>
          <p:nvPr/>
        </p:nvSpPr>
        <p:spPr>
          <a:xfrm>
            <a:off x="8812420" y="6614740"/>
            <a:ext cx="325730" cy="246221"/>
          </a:xfrm>
          <a:prstGeom prst="rect">
            <a:avLst/>
          </a:prstGeom>
          <a:noFill/>
        </p:spPr>
        <p:txBody>
          <a:bodyPr wrap="none" rtlCol="0">
            <a:spAutoFit/>
          </a:bodyPr>
          <a:lstStyle/>
          <a:p>
            <a:r>
              <a:rPr lang="en-US" sz="1000" b="1" dirty="0" smtClean="0">
                <a:solidFill>
                  <a:schemeClr val="tx1">
                    <a:lumMod val="75000"/>
                    <a:lumOff val="25000"/>
                  </a:schemeClr>
                </a:solidFill>
                <a:latin typeface="Arial" pitchFamily="34" charset="0"/>
                <a:cs typeface="Arial" pitchFamily="34" charset="0"/>
              </a:rPr>
              <a:t>28</a:t>
            </a:r>
            <a:endParaRPr lang="en-US" sz="1000" b="1" dirty="0">
              <a:solidFill>
                <a:schemeClr val="tx1">
                  <a:lumMod val="75000"/>
                  <a:lumOff val="25000"/>
                </a:schemeClr>
              </a:solidFill>
              <a:latin typeface="Arial" pitchFamily="34" charset="0"/>
              <a:cs typeface="Arial" pitchFamily="34" charset="0"/>
            </a:endParaRPr>
          </a:p>
        </p:txBody>
      </p:sp>
    </p:spTree>
    <p:extLst>
      <p:ext uri="{BB962C8B-B14F-4D97-AF65-F5344CB8AC3E}">
        <p14:creationId xmlns:p14="http://schemas.microsoft.com/office/powerpoint/2010/main" val="52894195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498"/>
            <a:ext cx="8229600" cy="712617"/>
          </a:xfrm>
        </p:spPr>
        <p:txBody>
          <a:bodyPr>
            <a:normAutofit/>
          </a:bodyPr>
          <a:lstStyle/>
          <a:p>
            <a:r>
              <a:rPr lang="en-US" sz="3200" b="1" dirty="0" smtClean="0">
                <a:solidFill>
                  <a:srgbClr val="285C00"/>
                </a:solidFill>
                <a:effectLst>
                  <a:outerShdw blurRad="38100" dist="38100" dir="2700000" algn="tl">
                    <a:srgbClr val="000000">
                      <a:alpha val="43137"/>
                    </a:srgbClr>
                  </a:outerShdw>
                </a:effectLst>
                <a:latin typeface="Cambria" pitchFamily="18" charset="0"/>
              </a:rPr>
              <a:t>Programmatic Considerations</a:t>
            </a:r>
            <a:endParaRPr lang="en-US" sz="3200" b="1" dirty="0">
              <a:solidFill>
                <a:srgbClr val="285C00"/>
              </a:solidFill>
              <a:effectLst>
                <a:outerShdw blurRad="38100" dist="38100" dir="2700000" algn="tl">
                  <a:srgbClr val="000000">
                    <a:alpha val="43137"/>
                  </a:srgbClr>
                </a:outerShdw>
              </a:effectLst>
              <a:latin typeface="Cambria" pitchFamily="18" charset="0"/>
            </a:endParaRPr>
          </a:p>
        </p:txBody>
      </p:sp>
      <p:sp>
        <p:nvSpPr>
          <p:cNvPr id="3" name="Content Placeholder 2"/>
          <p:cNvSpPr>
            <a:spLocks noGrp="1"/>
          </p:cNvSpPr>
          <p:nvPr>
            <p:ph idx="1"/>
          </p:nvPr>
        </p:nvSpPr>
        <p:spPr>
          <a:xfrm>
            <a:off x="96720" y="977942"/>
            <a:ext cx="8924188" cy="5336931"/>
          </a:xfrm>
        </p:spPr>
        <p:txBody>
          <a:bodyPr>
            <a:noAutofit/>
          </a:bodyPr>
          <a:lstStyle/>
          <a:p>
            <a:pPr>
              <a:buFont typeface="Wingdings" pitchFamily="2" charset="2"/>
              <a:buChar char="§"/>
            </a:pPr>
            <a:r>
              <a:rPr lang="en-US" sz="2000" b="1" dirty="0" smtClean="0">
                <a:solidFill>
                  <a:srgbClr val="008000"/>
                </a:solidFill>
              </a:rPr>
              <a:t>Generally very useful to have head-to-head reviews of PIs working in similar areas, particularly for large grants</a:t>
            </a:r>
          </a:p>
          <a:p>
            <a:pPr>
              <a:buFont typeface="Wingdings" pitchFamily="2" charset="2"/>
              <a:buChar char="§"/>
            </a:pPr>
            <a:r>
              <a:rPr lang="en-US" sz="2000" b="1" dirty="0" smtClean="0">
                <a:solidFill>
                  <a:srgbClr val="008000"/>
                </a:solidFill>
              </a:rPr>
              <a:t>Lots of discussion of relative strengths and weaknesses of individual </a:t>
            </a:r>
            <a:br>
              <a:rPr lang="en-US" sz="2000" b="1" dirty="0" smtClean="0">
                <a:solidFill>
                  <a:srgbClr val="008000"/>
                </a:solidFill>
              </a:rPr>
            </a:br>
            <a:r>
              <a:rPr lang="en-US" sz="2000" b="1" dirty="0" smtClean="0">
                <a:solidFill>
                  <a:srgbClr val="008000"/>
                </a:solidFill>
              </a:rPr>
              <a:t>proposals and PIs</a:t>
            </a:r>
          </a:p>
          <a:p>
            <a:pPr>
              <a:buFont typeface="Wingdings" pitchFamily="2" charset="2"/>
              <a:buChar char="§"/>
            </a:pPr>
            <a:r>
              <a:rPr lang="en-US" sz="2000" b="1" dirty="0" smtClean="0">
                <a:solidFill>
                  <a:srgbClr val="008000"/>
                </a:solidFill>
              </a:rPr>
              <a:t>Many factors weigh into final funding decisions</a:t>
            </a:r>
          </a:p>
          <a:p>
            <a:pPr lvl="1"/>
            <a:r>
              <a:rPr lang="en-US" sz="2000" b="1" dirty="0" smtClean="0"/>
              <a:t>Compelling research proposal for next </a:t>
            </a:r>
            <a:r>
              <a:rPr lang="en-US" sz="2000" b="1" dirty="0" smtClean="0">
                <a:latin typeface="Arial" pitchFamily="34" charset="0"/>
                <a:cs typeface="Arial" pitchFamily="34" charset="0"/>
              </a:rPr>
              <a:t>~</a:t>
            </a:r>
            <a:r>
              <a:rPr lang="en-US" sz="2000" b="1" dirty="0" smtClean="0"/>
              <a:t>3 years</a:t>
            </a:r>
          </a:p>
          <a:p>
            <a:pPr lvl="2">
              <a:buClr>
                <a:srgbClr val="008000"/>
              </a:buClr>
              <a:buFont typeface="Wingdings" pitchFamily="2" charset="2"/>
              <a:buChar char=""/>
            </a:pPr>
            <a:r>
              <a:rPr lang="en-US" sz="2000" b="1" dirty="0" smtClean="0">
                <a:solidFill>
                  <a:schemeClr val="accent1"/>
                </a:solidFill>
              </a:rPr>
              <a:t>  </a:t>
            </a:r>
            <a:r>
              <a:rPr lang="en-US" sz="1400" b="1" dirty="0" smtClean="0">
                <a:solidFill>
                  <a:schemeClr val="accent1"/>
                </a:solidFill>
              </a:rPr>
              <a:t> </a:t>
            </a:r>
            <a:r>
              <a:rPr lang="en-US" sz="2000" b="1" dirty="0" smtClean="0">
                <a:solidFill>
                  <a:srgbClr val="0070C0"/>
                </a:solidFill>
              </a:rPr>
              <a:t>Interesting?    Novel?    Significant?    Plausibly achievable?</a:t>
            </a:r>
          </a:p>
          <a:p>
            <a:pPr lvl="2">
              <a:buClr>
                <a:srgbClr val="FF0000"/>
              </a:buClr>
              <a:buFont typeface="Wingdings" pitchFamily="2" charset="2"/>
              <a:buChar char="x"/>
            </a:pPr>
            <a:r>
              <a:rPr lang="en-US" sz="2000" b="1" dirty="0" smtClean="0">
                <a:solidFill>
                  <a:schemeClr val="accent1"/>
                </a:solidFill>
              </a:rPr>
              <a:t>  </a:t>
            </a:r>
            <a:r>
              <a:rPr lang="en-US" sz="2000" b="1" dirty="0" smtClean="0">
                <a:solidFill>
                  <a:srgbClr val="0070C0"/>
                </a:solidFill>
              </a:rPr>
              <a:t>Incremental?    Implausibly ambitious?    Poorly presented?</a:t>
            </a:r>
          </a:p>
          <a:p>
            <a:pPr lvl="1"/>
            <a:r>
              <a:rPr lang="en-US" sz="2000" b="1" dirty="0" smtClean="0"/>
              <a:t>Significant recent contributions in last 3-4 years</a:t>
            </a:r>
          </a:p>
          <a:p>
            <a:pPr lvl="2"/>
            <a:r>
              <a:rPr lang="en-US" sz="2000" b="1" dirty="0" smtClean="0">
                <a:solidFill>
                  <a:srgbClr val="0070C0"/>
                </a:solidFill>
              </a:rPr>
              <a:t>Synergy and collaboration within group (as appropriate)</a:t>
            </a:r>
          </a:p>
          <a:p>
            <a:pPr lvl="2"/>
            <a:r>
              <a:rPr lang="en-US" sz="2000" b="1" dirty="0" smtClean="0">
                <a:solidFill>
                  <a:srgbClr val="0070C0"/>
                </a:solidFill>
              </a:rPr>
              <a:t>Contributions </a:t>
            </a:r>
            <a:r>
              <a:rPr lang="en-US" sz="2000" b="1" dirty="0">
                <a:solidFill>
                  <a:srgbClr val="0070C0"/>
                </a:solidFill>
              </a:rPr>
              <a:t>to </a:t>
            </a:r>
            <a:r>
              <a:rPr lang="en-US" sz="2000" b="1" dirty="0" smtClean="0">
                <a:solidFill>
                  <a:srgbClr val="0070C0"/>
                </a:solidFill>
              </a:rPr>
              <a:t>the research </a:t>
            </a:r>
            <a:r>
              <a:rPr lang="en-US" sz="2000" b="1" dirty="0">
                <a:solidFill>
                  <a:srgbClr val="0070C0"/>
                </a:solidFill>
              </a:rPr>
              <a:t>infrastructure of </a:t>
            </a:r>
            <a:r>
              <a:rPr lang="en-US" sz="2000" b="1" dirty="0" smtClean="0">
                <a:solidFill>
                  <a:srgbClr val="0070C0"/>
                </a:solidFill>
              </a:rPr>
              <a:t>experiments</a:t>
            </a:r>
          </a:p>
          <a:p>
            <a:pPr lvl="1"/>
            <a:r>
              <a:rPr lang="en-US" sz="2000" b="1" dirty="0"/>
              <a:t>Alignment with programmatic </a:t>
            </a:r>
            <a:r>
              <a:rPr lang="en-US" sz="2000" b="1" dirty="0" smtClean="0"/>
              <a:t>priorities</a:t>
            </a:r>
          </a:p>
          <a:p>
            <a:pPr lvl="2"/>
            <a:endParaRPr lang="en-US" sz="2000" b="1" dirty="0" smtClean="0">
              <a:solidFill>
                <a:schemeClr val="tx2">
                  <a:lumMod val="60000"/>
                  <a:lumOff val="40000"/>
                </a:schemeClr>
              </a:solidFill>
            </a:endParaRPr>
          </a:p>
          <a:p>
            <a:pPr>
              <a:buFont typeface="Wingdings" pitchFamily="2" charset="2"/>
              <a:buChar char="§"/>
            </a:pPr>
            <a:r>
              <a:rPr lang="en-US" sz="2000" b="1" dirty="0" smtClean="0">
                <a:solidFill>
                  <a:srgbClr val="008000"/>
                </a:solidFill>
              </a:rPr>
              <a:t>Supportive of excellent people, including excellent </a:t>
            </a:r>
            <a:r>
              <a:rPr lang="en-US" sz="2000" b="1" i="1" dirty="0" smtClean="0">
                <a:solidFill>
                  <a:srgbClr val="008000"/>
                </a:solidFill>
              </a:rPr>
              <a:t>new </a:t>
            </a:r>
            <a:r>
              <a:rPr lang="en-US" sz="2000" b="1" dirty="0" smtClean="0">
                <a:solidFill>
                  <a:srgbClr val="008000"/>
                </a:solidFill>
              </a:rPr>
              <a:t>people, even when </a:t>
            </a:r>
            <a:r>
              <a:rPr lang="en-US" sz="2000" b="1" dirty="0" smtClean="0">
                <a:solidFill>
                  <a:srgbClr val="FF0000"/>
                </a:solidFill>
              </a:rPr>
              <a:t>times are tough!</a:t>
            </a:r>
          </a:p>
        </p:txBody>
      </p:sp>
      <p:sp>
        <p:nvSpPr>
          <p:cNvPr id="8" name="Rectangle 8"/>
          <p:cNvSpPr>
            <a:spLocks noChangeArrowheads="1"/>
          </p:cNvSpPr>
          <p:nvPr/>
        </p:nvSpPr>
        <p:spPr bwMode="auto">
          <a:xfrm>
            <a:off x="0" y="697119"/>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hangingPunct="0">
              <a:lnSpc>
                <a:spcPct val="85000"/>
              </a:lnSpc>
              <a:defRPr/>
            </a:pPr>
            <a:endParaRPr lang="en-US" sz="2200" i="1" dirty="0">
              <a:effectLst>
                <a:outerShdw blurRad="38100" dist="38100" dir="2700000" algn="tl">
                  <a:srgbClr val="FFFFFF"/>
                </a:outerShdw>
              </a:effectLst>
              <a:latin typeface="Book Antiqua" pitchFamily="18" charset="0"/>
            </a:endParaRPr>
          </a:p>
        </p:txBody>
      </p:sp>
      <p:sp>
        <p:nvSpPr>
          <p:cNvPr id="5" name="TextBox 4"/>
          <p:cNvSpPr txBox="1"/>
          <p:nvPr/>
        </p:nvSpPr>
        <p:spPr>
          <a:xfrm>
            <a:off x="8812420" y="6614740"/>
            <a:ext cx="325730" cy="246221"/>
          </a:xfrm>
          <a:prstGeom prst="rect">
            <a:avLst/>
          </a:prstGeom>
          <a:noFill/>
        </p:spPr>
        <p:txBody>
          <a:bodyPr wrap="none" rtlCol="0">
            <a:spAutoFit/>
          </a:bodyPr>
          <a:lstStyle/>
          <a:p>
            <a:r>
              <a:rPr lang="en-US" sz="1000" b="1" dirty="0" smtClean="0">
                <a:solidFill>
                  <a:schemeClr val="tx1">
                    <a:lumMod val="75000"/>
                    <a:lumOff val="25000"/>
                  </a:schemeClr>
                </a:solidFill>
                <a:latin typeface="Arial" pitchFamily="34" charset="0"/>
                <a:cs typeface="Arial" pitchFamily="34" charset="0"/>
              </a:rPr>
              <a:t>29</a:t>
            </a:r>
            <a:endParaRPr lang="en-US" sz="1000" b="1" dirty="0">
              <a:solidFill>
                <a:schemeClr val="tx1">
                  <a:lumMod val="75000"/>
                  <a:lumOff val="25000"/>
                </a:schemeClr>
              </a:solidFill>
              <a:latin typeface="Arial" pitchFamily="34" charset="0"/>
              <a:cs typeface="Arial" pitchFamily="34" charset="0"/>
            </a:endParaRPr>
          </a:p>
        </p:txBody>
      </p:sp>
    </p:spTree>
    <p:extLst>
      <p:ext uri="{BB962C8B-B14F-4D97-AF65-F5344CB8AC3E}">
        <p14:creationId xmlns:p14="http://schemas.microsoft.com/office/powerpoint/2010/main" val="279523626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448"/>
            <a:ext cx="8229600" cy="609600"/>
          </a:xfrm>
        </p:spPr>
        <p:txBody>
          <a:bodyPr>
            <a:normAutofit/>
          </a:bodyPr>
          <a:lstStyle/>
          <a:p>
            <a:r>
              <a:rPr lang="en-US" sz="3200" b="1" dirty="0" smtClean="0">
                <a:solidFill>
                  <a:srgbClr val="285C00"/>
                </a:solidFill>
                <a:effectLst>
                  <a:outerShdw blurRad="38100" dist="38100" dir="2700000" algn="tl">
                    <a:srgbClr val="000000">
                      <a:alpha val="43137"/>
                    </a:srgbClr>
                  </a:outerShdw>
                </a:effectLst>
                <a:latin typeface="Cambria" pitchFamily="18" charset="0"/>
              </a:rPr>
              <a:t>Comparative Review Criteria</a:t>
            </a:r>
            <a:endParaRPr lang="en-US" sz="3200" b="1" dirty="0">
              <a:solidFill>
                <a:srgbClr val="285C00"/>
              </a:solidFill>
              <a:effectLst>
                <a:outerShdw blurRad="38100" dist="38100" dir="2700000" algn="tl">
                  <a:srgbClr val="000000">
                    <a:alpha val="43137"/>
                  </a:srgbClr>
                </a:outerShdw>
              </a:effectLst>
              <a:latin typeface="Cambria" pitchFamily="18" charset="0"/>
            </a:endParaRPr>
          </a:p>
        </p:txBody>
      </p:sp>
      <p:sp>
        <p:nvSpPr>
          <p:cNvPr id="3" name="Content Placeholder 2"/>
          <p:cNvSpPr>
            <a:spLocks noGrp="1"/>
          </p:cNvSpPr>
          <p:nvPr>
            <p:ph idx="1"/>
          </p:nvPr>
        </p:nvSpPr>
        <p:spPr>
          <a:xfrm>
            <a:off x="64479" y="1104496"/>
            <a:ext cx="8982805" cy="5570626"/>
          </a:xfrm>
        </p:spPr>
        <p:txBody>
          <a:bodyPr>
            <a:normAutofit fontScale="40000" lnSpcReduction="20000"/>
          </a:bodyPr>
          <a:lstStyle/>
          <a:p>
            <a:pPr>
              <a:buFont typeface="Wingdings" pitchFamily="2" charset="2"/>
              <a:buChar char="§"/>
            </a:pPr>
            <a:r>
              <a:rPr lang="en-US" b="1" dirty="0" smtClean="0">
                <a:solidFill>
                  <a:schemeClr val="tx1"/>
                </a:solidFill>
                <a:latin typeface="Arial" pitchFamily="34" charset="0"/>
                <a:cs typeface="Arial" pitchFamily="34" charset="0"/>
              </a:rPr>
              <a:t>1. Scientific and/or Technical Merit of the Project   </a:t>
            </a:r>
            <a:r>
              <a:rPr lang="en-US" b="1" dirty="0" smtClean="0">
                <a:latin typeface="Arial" pitchFamily="34" charset="0"/>
                <a:cs typeface="Arial" pitchFamily="34" charset="0"/>
              </a:rPr>
              <a:t/>
            </a:r>
            <a:br>
              <a:rPr lang="en-US" b="1" dirty="0" smtClean="0">
                <a:latin typeface="Arial" pitchFamily="34" charset="0"/>
                <a:cs typeface="Arial" pitchFamily="34" charset="0"/>
              </a:rPr>
            </a:br>
            <a:r>
              <a:rPr lang="en-US" b="1" i="1" dirty="0" smtClean="0">
                <a:solidFill>
                  <a:srgbClr val="0070C0"/>
                </a:solidFill>
                <a:latin typeface="Arial" pitchFamily="34" charset="0"/>
                <a:cs typeface="Arial" pitchFamily="34" charset="0"/>
              </a:rPr>
              <a:t>For e.g.,</a:t>
            </a:r>
            <a:r>
              <a:rPr lang="en-US" b="1" dirty="0" smtClean="0">
                <a:solidFill>
                  <a:srgbClr val="0070C0"/>
                </a:solidFill>
                <a:latin typeface="Arial" pitchFamily="34" charset="0"/>
                <a:cs typeface="Arial" pitchFamily="34" charset="0"/>
              </a:rPr>
              <a:t> what is the likelihood of achieving valuable results?  How might the results of the proposed research impact the direction, progress, and thinking in relevant scientific fields of research?  How does the proposed research compare with other research in its field, both in terms of scientific and/or technical merit and originality?   </a:t>
            </a:r>
            <a:r>
              <a:rPr lang="en-US" b="1" i="1" dirty="0" smtClean="0">
                <a:solidFill>
                  <a:schemeClr val="accent2"/>
                </a:solidFill>
                <a:latin typeface="Arial" pitchFamily="34" charset="0"/>
                <a:cs typeface="Arial" pitchFamily="34" charset="0"/>
              </a:rPr>
              <a:t>Please comment individually on each senior investigator.</a:t>
            </a:r>
            <a:endParaRPr lang="en-US" b="1" dirty="0" smtClean="0">
              <a:solidFill>
                <a:schemeClr val="accent2"/>
              </a:solidFill>
              <a:latin typeface="Arial" pitchFamily="34" charset="0"/>
              <a:cs typeface="Arial" pitchFamily="34" charset="0"/>
            </a:endParaRPr>
          </a:p>
          <a:p>
            <a:pPr>
              <a:buFont typeface="Wingdings" pitchFamily="2" charset="2"/>
              <a:buChar char="§"/>
            </a:pPr>
            <a:endParaRPr lang="en-US" b="1" dirty="0" smtClean="0">
              <a:solidFill>
                <a:srgbClr val="002060"/>
              </a:solidFill>
              <a:latin typeface="Arial" pitchFamily="34" charset="0"/>
              <a:cs typeface="Arial" pitchFamily="34" charset="0"/>
            </a:endParaRPr>
          </a:p>
          <a:p>
            <a:pPr>
              <a:buFont typeface="Wingdings" pitchFamily="2" charset="2"/>
              <a:buChar char="§"/>
            </a:pPr>
            <a:r>
              <a:rPr lang="en-US" b="1" dirty="0" smtClean="0">
                <a:solidFill>
                  <a:schemeClr val="tx1"/>
                </a:solidFill>
                <a:latin typeface="Arial" pitchFamily="34" charset="0"/>
                <a:cs typeface="Arial" pitchFamily="34" charset="0"/>
              </a:rPr>
              <a:t>2. Appropriateness of the Proposed Method or Approach   </a:t>
            </a:r>
            <a:r>
              <a:rPr lang="en-US" b="1" dirty="0" smtClean="0">
                <a:solidFill>
                  <a:srgbClr val="7030A0"/>
                </a:solidFill>
                <a:latin typeface="Arial" pitchFamily="34" charset="0"/>
                <a:cs typeface="Arial" pitchFamily="34" charset="0"/>
              </a:rPr>
              <a:t> </a:t>
            </a:r>
            <a:r>
              <a:rPr lang="en-US" b="1" dirty="0" smtClean="0">
                <a:solidFill>
                  <a:srgbClr val="002060"/>
                </a:solidFill>
                <a:latin typeface="Arial" pitchFamily="34" charset="0"/>
                <a:cs typeface="Arial" pitchFamily="34" charset="0"/>
              </a:rPr>
              <a:t/>
            </a:r>
            <a:br>
              <a:rPr lang="en-US" b="1" dirty="0" smtClean="0">
                <a:solidFill>
                  <a:srgbClr val="002060"/>
                </a:solidFill>
                <a:latin typeface="Arial" pitchFamily="34" charset="0"/>
                <a:cs typeface="Arial" pitchFamily="34" charset="0"/>
              </a:rPr>
            </a:br>
            <a:r>
              <a:rPr lang="en-US" b="1" i="1" dirty="0" smtClean="0">
                <a:solidFill>
                  <a:srgbClr val="0070C0"/>
                </a:solidFill>
                <a:latin typeface="Arial" pitchFamily="34" charset="0"/>
                <a:cs typeface="Arial" pitchFamily="34" charset="0"/>
              </a:rPr>
              <a:t>For e.g.,</a:t>
            </a:r>
            <a:r>
              <a:rPr lang="en-US" b="1" dirty="0" smtClean="0">
                <a:solidFill>
                  <a:srgbClr val="0070C0"/>
                </a:solidFill>
                <a:latin typeface="Arial" pitchFamily="34" charset="0"/>
                <a:cs typeface="Arial" pitchFamily="34" charset="0"/>
              </a:rPr>
              <a:t> how logical and feasible is the research approach of each senior investigator?  </a:t>
            </a:r>
            <a:r>
              <a:rPr lang="en-US" b="1" dirty="0" smtClean="0">
                <a:solidFill>
                  <a:schemeClr val="accent2"/>
                </a:solidFill>
                <a:latin typeface="Arial" pitchFamily="34" charset="0"/>
                <a:cs typeface="Arial" pitchFamily="34" charset="0"/>
              </a:rPr>
              <a:t>Does the proposed research employ innovative concepts or methods?  </a:t>
            </a:r>
            <a:r>
              <a:rPr lang="en-US" b="1" dirty="0" smtClean="0">
                <a:solidFill>
                  <a:srgbClr val="0070C0"/>
                </a:solidFill>
                <a:latin typeface="Arial" pitchFamily="34" charset="0"/>
                <a:cs typeface="Arial" pitchFamily="34" charset="0"/>
              </a:rPr>
              <a:t>Are the conceptual framework, methods, and analyses well justified, adequately developed, and likely to lead to scientifically valid conclusions?  Does the applicant recognize significant potential problems and consider alternative strategies?</a:t>
            </a:r>
          </a:p>
          <a:p>
            <a:pPr marL="0" indent="0">
              <a:buNone/>
            </a:pPr>
            <a:r>
              <a:rPr lang="en-US" b="1" dirty="0" smtClean="0">
                <a:latin typeface="Arial" pitchFamily="34" charset="0"/>
                <a:cs typeface="Arial" pitchFamily="34" charset="0"/>
              </a:rPr>
              <a:t> </a:t>
            </a:r>
          </a:p>
          <a:p>
            <a:pPr>
              <a:buFont typeface="Wingdings" pitchFamily="2" charset="2"/>
              <a:buChar char="§"/>
            </a:pPr>
            <a:r>
              <a:rPr lang="en-US" b="1" dirty="0" smtClean="0">
                <a:solidFill>
                  <a:schemeClr val="tx1"/>
                </a:solidFill>
                <a:latin typeface="Arial" pitchFamily="34" charset="0"/>
                <a:cs typeface="Arial" pitchFamily="34" charset="0"/>
              </a:rPr>
              <a:t>3. Competency of Research Team and Adequacy of Available Resources  </a:t>
            </a:r>
            <a:r>
              <a:rPr lang="en-US" b="1" dirty="0" smtClean="0">
                <a:latin typeface="Arial" pitchFamily="34" charset="0"/>
                <a:cs typeface="Arial" pitchFamily="34" charset="0"/>
              </a:rPr>
              <a:t/>
            </a:r>
            <a:br>
              <a:rPr lang="en-US" b="1" dirty="0" smtClean="0">
                <a:latin typeface="Arial" pitchFamily="34" charset="0"/>
                <a:cs typeface="Arial" pitchFamily="34" charset="0"/>
              </a:rPr>
            </a:br>
            <a:r>
              <a:rPr lang="en-US" b="1" i="1" dirty="0" smtClean="0">
                <a:solidFill>
                  <a:srgbClr val="0070C0"/>
                </a:solidFill>
                <a:latin typeface="Arial" pitchFamily="34" charset="0"/>
                <a:cs typeface="Arial" pitchFamily="34" charset="0"/>
              </a:rPr>
              <a:t>For e.g.,</a:t>
            </a:r>
            <a:r>
              <a:rPr lang="en-US" b="1" dirty="0" smtClean="0">
                <a:solidFill>
                  <a:srgbClr val="0070C0"/>
                </a:solidFill>
                <a:latin typeface="Arial" pitchFamily="34" charset="0"/>
                <a:cs typeface="Arial" pitchFamily="34" charset="0"/>
              </a:rPr>
              <a:t> what are the past performance and potential of each senior investigator?  How well qualified is the research team to carry out the proposed research?  Are the research environment and facilities adequate for performing the research?  Does the proposed work take advantage of unique facilities and capabilities?</a:t>
            </a:r>
          </a:p>
          <a:p>
            <a:pPr marL="0" indent="0">
              <a:buNone/>
            </a:pPr>
            <a:endParaRPr lang="en-US" b="1" dirty="0" smtClean="0">
              <a:solidFill>
                <a:srgbClr val="002060"/>
              </a:solidFill>
              <a:latin typeface="Arial" pitchFamily="34" charset="0"/>
              <a:cs typeface="Arial" pitchFamily="34" charset="0"/>
            </a:endParaRPr>
          </a:p>
          <a:p>
            <a:pPr>
              <a:buFont typeface="Wingdings" pitchFamily="2" charset="2"/>
              <a:buChar char="§"/>
            </a:pPr>
            <a:r>
              <a:rPr lang="en-US" b="1" dirty="0" smtClean="0">
                <a:solidFill>
                  <a:schemeClr val="tx1"/>
                </a:solidFill>
                <a:latin typeface="Arial" pitchFamily="34" charset="0"/>
                <a:cs typeface="Arial" pitchFamily="34" charset="0"/>
              </a:rPr>
              <a:t>4. Reasonableness and Appropriateness of the Proposed Budget   </a:t>
            </a:r>
            <a:r>
              <a:rPr lang="en-US" b="1" dirty="0" smtClean="0">
                <a:solidFill>
                  <a:srgbClr val="7030A0"/>
                </a:solidFill>
                <a:latin typeface="Arial" pitchFamily="34" charset="0"/>
                <a:cs typeface="Arial" pitchFamily="34" charset="0"/>
              </a:rPr>
              <a:t/>
            </a:r>
            <a:br>
              <a:rPr lang="en-US" b="1" dirty="0" smtClean="0">
                <a:solidFill>
                  <a:srgbClr val="7030A0"/>
                </a:solidFill>
                <a:latin typeface="Arial" pitchFamily="34" charset="0"/>
                <a:cs typeface="Arial" pitchFamily="34" charset="0"/>
              </a:rPr>
            </a:br>
            <a:r>
              <a:rPr lang="en-US" b="1" dirty="0" smtClean="0">
                <a:solidFill>
                  <a:srgbClr val="0070C0"/>
                </a:solidFill>
                <a:latin typeface="Arial" pitchFamily="34" charset="0"/>
                <a:cs typeface="Arial" pitchFamily="34" charset="0"/>
              </a:rPr>
              <a:t>Are the proposed resources and staffing levels adequate to carry out the proposed research?  Is the budget reasonable and appropriate for the scope?</a:t>
            </a:r>
          </a:p>
          <a:p>
            <a:pPr marL="0" indent="0">
              <a:buNone/>
            </a:pPr>
            <a:endParaRPr lang="en-US" b="1" dirty="0" smtClean="0">
              <a:latin typeface="Arial" pitchFamily="34" charset="0"/>
              <a:cs typeface="Arial" pitchFamily="34" charset="0"/>
            </a:endParaRPr>
          </a:p>
          <a:p>
            <a:pPr>
              <a:buFont typeface="Wingdings" pitchFamily="2" charset="2"/>
              <a:buChar char="§"/>
            </a:pPr>
            <a:r>
              <a:rPr lang="en-US" b="1" dirty="0" smtClean="0">
                <a:solidFill>
                  <a:schemeClr val="tx1"/>
                </a:solidFill>
                <a:latin typeface="Arial" pitchFamily="34" charset="0"/>
                <a:cs typeface="Arial" pitchFamily="34" charset="0"/>
              </a:rPr>
              <a:t>5. Relevance to the mission of the Office of High Energy Physics (HEP) program   </a:t>
            </a:r>
            <a:r>
              <a:rPr lang="en-US" b="1" dirty="0" smtClean="0">
                <a:latin typeface="Arial" pitchFamily="34" charset="0"/>
                <a:cs typeface="Arial" pitchFamily="34" charset="0"/>
              </a:rPr>
              <a:t/>
            </a:r>
            <a:br>
              <a:rPr lang="en-US" b="1" dirty="0" smtClean="0">
                <a:latin typeface="Arial" pitchFamily="34" charset="0"/>
                <a:cs typeface="Arial" pitchFamily="34" charset="0"/>
              </a:rPr>
            </a:br>
            <a:r>
              <a:rPr lang="en-US" b="1" dirty="0" smtClean="0">
                <a:solidFill>
                  <a:srgbClr val="0070C0"/>
                </a:solidFill>
                <a:latin typeface="Arial" pitchFamily="34" charset="0"/>
                <a:cs typeface="Arial" pitchFamily="34" charset="0"/>
              </a:rPr>
              <a:t>How does the proposed research of each senior investigator contribute to the mission, science goals and programmatic priorities of the subprogram in which the application is being evaluated? I s it consistent with HEP’s overall mission and priorities?   </a:t>
            </a:r>
            <a:r>
              <a:rPr lang="en-US" b="1" dirty="0" smtClean="0">
                <a:solidFill>
                  <a:schemeClr val="accent2"/>
                </a:solidFill>
                <a:latin typeface="Arial" pitchFamily="34" charset="0"/>
                <a:cs typeface="Arial" pitchFamily="34" charset="0"/>
              </a:rPr>
              <a:t>How likely is it to impact the mission or direction of the HEP program? </a:t>
            </a:r>
          </a:p>
          <a:p>
            <a:pPr>
              <a:buFont typeface="Wingdings" pitchFamily="2" charset="2"/>
              <a:buChar char="§"/>
            </a:pPr>
            <a:endParaRPr lang="en-US" b="1" dirty="0" smtClean="0">
              <a:latin typeface="Arial" pitchFamily="34" charset="0"/>
              <a:cs typeface="Arial" pitchFamily="34" charset="0"/>
            </a:endParaRPr>
          </a:p>
          <a:p>
            <a:pPr>
              <a:buFont typeface="Wingdings" pitchFamily="2" charset="2"/>
              <a:buChar char="§"/>
            </a:pPr>
            <a:r>
              <a:rPr lang="en-US" b="1" dirty="0" smtClean="0">
                <a:solidFill>
                  <a:schemeClr val="tx1"/>
                </a:solidFill>
                <a:latin typeface="Arial" pitchFamily="34" charset="0"/>
                <a:cs typeface="Arial" pitchFamily="34" charset="0"/>
              </a:rPr>
              <a:t>6. General Comments and Overall Impression</a:t>
            </a:r>
            <a:r>
              <a:rPr lang="en-US" b="1" dirty="0" smtClean="0">
                <a:solidFill>
                  <a:srgbClr val="002060"/>
                </a:solidFill>
                <a:latin typeface="Arial" pitchFamily="34" charset="0"/>
                <a:cs typeface="Arial" pitchFamily="34" charset="0"/>
              </a:rPr>
              <a:t/>
            </a:r>
            <a:br>
              <a:rPr lang="en-US" b="1" dirty="0" smtClean="0">
                <a:solidFill>
                  <a:srgbClr val="002060"/>
                </a:solidFill>
                <a:latin typeface="Arial" pitchFamily="34" charset="0"/>
                <a:cs typeface="Arial" pitchFamily="34" charset="0"/>
              </a:rPr>
            </a:br>
            <a:r>
              <a:rPr lang="en-US" b="1" dirty="0" smtClean="0">
                <a:solidFill>
                  <a:srgbClr val="002060"/>
                </a:solidFill>
                <a:latin typeface="Arial" pitchFamily="34" charset="0"/>
                <a:cs typeface="Arial" pitchFamily="34" charset="0"/>
              </a:rPr>
              <a:t>Include any comments you may wish to make on the overall strengths and weaknesses of the proposal, especially as compared to other research efforts in this area. If there are significant or unique elements of the overall proposal, including institutional setting and resources, synergies with other relevant subprograms, or other broader considerations not noted above please include them here.</a:t>
            </a:r>
            <a:endParaRPr lang="en-US" b="1" dirty="0">
              <a:solidFill>
                <a:srgbClr val="002060"/>
              </a:solidFill>
              <a:latin typeface="Arial" pitchFamily="34" charset="0"/>
              <a:cs typeface="Arial" pitchFamily="34" charset="0"/>
            </a:endParaRPr>
          </a:p>
        </p:txBody>
      </p:sp>
      <p:sp>
        <p:nvSpPr>
          <p:cNvPr id="9" name="Rectangle 8"/>
          <p:cNvSpPr>
            <a:spLocks noChangeArrowheads="1"/>
          </p:cNvSpPr>
          <p:nvPr/>
        </p:nvSpPr>
        <p:spPr bwMode="auto">
          <a:xfrm>
            <a:off x="0" y="697119"/>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hangingPunct="0">
              <a:lnSpc>
                <a:spcPct val="85000"/>
              </a:lnSpc>
              <a:defRPr/>
            </a:pPr>
            <a:endParaRPr lang="en-US" sz="2200" i="1" dirty="0">
              <a:effectLst>
                <a:outerShdw blurRad="38100" dist="38100" dir="2700000" algn="tl">
                  <a:srgbClr val="FFFFFF"/>
                </a:outerShdw>
              </a:effectLst>
              <a:latin typeface="Book Antiqua" pitchFamily="18" charset="0"/>
            </a:endParaRPr>
          </a:p>
        </p:txBody>
      </p:sp>
      <p:sp>
        <p:nvSpPr>
          <p:cNvPr id="5" name="TextBox 4"/>
          <p:cNvSpPr txBox="1"/>
          <p:nvPr/>
        </p:nvSpPr>
        <p:spPr>
          <a:xfrm>
            <a:off x="8812420" y="6614740"/>
            <a:ext cx="325730" cy="246221"/>
          </a:xfrm>
          <a:prstGeom prst="rect">
            <a:avLst/>
          </a:prstGeom>
          <a:noFill/>
        </p:spPr>
        <p:txBody>
          <a:bodyPr wrap="none" rtlCol="0">
            <a:spAutoFit/>
          </a:bodyPr>
          <a:lstStyle/>
          <a:p>
            <a:r>
              <a:rPr lang="en-US" sz="1000" b="1" dirty="0" smtClean="0">
                <a:solidFill>
                  <a:schemeClr val="tx1">
                    <a:lumMod val="75000"/>
                    <a:lumOff val="25000"/>
                  </a:schemeClr>
                </a:solidFill>
                <a:latin typeface="Arial" pitchFamily="34" charset="0"/>
                <a:cs typeface="Arial" pitchFamily="34" charset="0"/>
              </a:rPr>
              <a:t>3</a:t>
            </a:r>
            <a:r>
              <a:rPr lang="en-US" sz="1000" b="1" dirty="0">
                <a:solidFill>
                  <a:schemeClr val="tx1">
                    <a:lumMod val="75000"/>
                    <a:lumOff val="25000"/>
                  </a:schemeClr>
                </a:solidFill>
                <a:latin typeface="Arial" pitchFamily="34" charset="0"/>
                <a:cs typeface="Arial" pitchFamily="34" charset="0"/>
              </a:rPr>
              <a:t>0</a:t>
            </a:r>
          </a:p>
        </p:txBody>
      </p:sp>
      <p:sp>
        <p:nvSpPr>
          <p:cNvPr id="4" name="TextBox 3"/>
          <p:cNvSpPr txBox="1"/>
          <p:nvPr/>
        </p:nvSpPr>
        <p:spPr>
          <a:xfrm>
            <a:off x="55853" y="801619"/>
            <a:ext cx="2471254" cy="276999"/>
          </a:xfrm>
          <a:prstGeom prst="rect">
            <a:avLst/>
          </a:prstGeom>
          <a:noFill/>
        </p:spPr>
        <p:txBody>
          <a:bodyPr wrap="none" rtlCol="0">
            <a:spAutoFit/>
          </a:bodyPr>
          <a:lstStyle/>
          <a:p>
            <a:r>
              <a:rPr lang="en-US" sz="1200" b="1" i="1" dirty="0" smtClean="0"/>
              <a:t>(In descending order of importance)</a:t>
            </a:r>
            <a:endParaRPr lang="en-US" sz="1200" b="1" i="1" dirty="0"/>
          </a:p>
        </p:txBody>
      </p:sp>
    </p:spTree>
    <p:extLst>
      <p:ext uri="{BB962C8B-B14F-4D97-AF65-F5344CB8AC3E}">
        <p14:creationId xmlns:p14="http://schemas.microsoft.com/office/powerpoint/2010/main" val="274508322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616" y="32240"/>
            <a:ext cx="8229600" cy="609600"/>
          </a:xfrm>
        </p:spPr>
        <p:txBody>
          <a:bodyPr>
            <a:normAutofit/>
          </a:bodyPr>
          <a:lstStyle/>
          <a:p>
            <a:r>
              <a:rPr lang="en-US" sz="3200" b="1" dirty="0" smtClean="0">
                <a:solidFill>
                  <a:srgbClr val="285C00"/>
                </a:solidFill>
                <a:effectLst>
                  <a:outerShdw blurRad="38100" dist="38100" dir="2700000" algn="tl">
                    <a:srgbClr val="000000">
                      <a:alpha val="43137"/>
                    </a:srgbClr>
                  </a:outerShdw>
                </a:effectLst>
                <a:latin typeface="Cambria" pitchFamily="18" charset="0"/>
              </a:rPr>
              <a:t>Scoring by Panelists</a:t>
            </a:r>
            <a:endParaRPr lang="en-US" sz="3200" b="1" dirty="0">
              <a:solidFill>
                <a:srgbClr val="285C00"/>
              </a:solidFill>
              <a:effectLst>
                <a:outerShdw blurRad="38100" dist="38100" dir="2700000" algn="tl">
                  <a:srgbClr val="000000">
                    <a:alpha val="43137"/>
                  </a:srgbClr>
                </a:outerShdw>
              </a:effectLst>
              <a:latin typeface="Cambria" pitchFamily="18" charset="0"/>
            </a:endParaRPr>
          </a:p>
        </p:txBody>
      </p:sp>
      <p:sp>
        <p:nvSpPr>
          <p:cNvPr id="3" name="Content Placeholder 2"/>
          <p:cNvSpPr>
            <a:spLocks noGrp="1"/>
          </p:cNvSpPr>
          <p:nvPr>
            <p:ph idx="1"/>
          </p:nvPr>
        </p:nvSpPr>
        <p:spPr>
          <a:xfrm>
            <a:off x="73272" y="2157040"/>
            <a:ext cx="8763000" cy="4419600"/>
          </a:xfrm>
        </p:spPr>
        <p:txBody>
          <a:bodyPr>
            <a:normAutofit/>
          </a:bodyPr>
          <a:lstStyle/>
          <a:p>
            <a:pPr>
              <a:buFont typeface="Wingdings" pitchFamily="2" charset="2"/>
              <a:buChar char="§"/>
            </a:pPr>
            <a:r>
              <a:rPr lang="en-US" sz="2000" b="1" dirty="0" smtClean="0">
                <a:solidFill>
                  <a:srgbClr val="008000"/>
                </a:solidFill>
              </a:rPr>
              <a:t>Using the grading system in Table A above, please provide scores for the overall proposal in the respective Energy Frontier subprogram area.  </a:t>
            </a:r>
          </a:p>
          <a:p>
            <a:pPr lvl="1">
              <a:buFont typeface="Arial" pitchFamily="34" charset="0"/>
              <a:buChar char="•"/>
            </a:pPr>
            <a:r>
              <a:rPr lang="en-US" sz="1800" b="1" dirty="0" smtClean="0"/>
              <a:t>Please provide scores from 1 [Poor</a:t>
            </a:r>
            <a:r>
              <a:rPr lang="en-US" sz="1800" b="1" dirty="0"/>
              <a:t>]</a:t>
            </a:r>
            <a:r>
              <a:rPr lang="en-US" sz="1800" b="1" dirty="0" smtClean="0"/>
              <a:t> to 6 [Outstanding</a:t>
            </a:r>
            <a:r>
              <a:rPr lang="en-US" sz="1800" b="1" dirty="0"/>
              <a:t>]</a:t>
            </a:r>
            <a:r>
              <a:rPr lang="en-US" sz="1800" b="1" dirty="0" smtClean="0"/>
              <a:t> for each of the five criteria in Sections 1-5 in Table B below.  Your scores should be supported by your answers to questions 1-5.</a:t>
            </a:r>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2619783041"/>
              </p:ext>
            </p:extLst>
          </p:nvPr>
        </p:nvGraphicFramePr>
        <p:xfrm>
          <a:off x="435222" y="1238509"/>
          <a:ext cx="8225201" cy="714375"/>
        </p:xfrm>
        <a:graphic>
          <a:graphicData uri="http://schemas.openxmlformats.org/drawingml/2006/table">
            <a:tbl>
              <a:tblPr/>
              <a:tblGrid>
                <a:gridCol w="898416"/>
                <a:gridCol w="1020927"/>
                <a:gridCol w="1020927"/>
                <a:gridCol w="1020927"/>
                <a:gridCol w="1230658"/>
                <a:gridCol w="1125415"/>
                <a:gridCol w="1907931"/>
              </a:tblGrid>
              <a:tr h="376555">
                <a:tc>
                  <a:txBody>
                    <a:bodyPr/>
                    <a:lstStyle/>
                    <a:p>
                      <a:pPr marL="0" marR="0" algn="ctr">
                        <a:lnSpc>
                          <a:spcPct val="115000"/>
                        </a:lnSpc>
                        <a:spcBef>
                          <a:spcPts val="0"/>
                        </a:spcBef>
                        <a:spcAft>
                          <a:spcPts val="1000"/>
                        </a:spcAft>
                      </a:pPr>
                      <a:r>
                        <a:rPr lang="en-US" sz="1400" b="1" dirty="0">
                          <a:latin typeface="Arial" pitchFamily="34" charset="0"/>
                          <a:ea typeface="Calibri"/>
                          <a:cs typeface="Arial" pitchFamily="34" charset="0"/>
                        </a:rPr>
                        <a:t>Qualifier</a:t>
                      </a: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1000"/>
                        </a:spcAft>
                      </a:pPr>
                      <a:r>
                        <a:rPr lang="en-US" sz="1400" b="1" dirty="0">
                          <a:latin typeface="Arial" pitchFamily="34" charset="0"/>
                          <a:ea typeface="Calibri"/>
                          <a:cs typeface="Arial" pitchFamily="34" charset="0"/>
                        </a:rPr>
                        <a:t>Poor</a:t>
                      </a: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1000"/>
                        </a:spcAft>
                      </a:pPr>
                      <a:r>
                        <a:rPr lang="en-US" sz="1400" b="1" dirty="0">
                          <a:latin typeface="Arial" pitchFamily="34" charset="0"/>
                          <a:ea typeface="Calibri"/>
                          <a:cs typeface="Arial" pitchFamily="34" charset="0"/>
                        </a:rPr>
                        <a:t>Fair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1000"/>
                        </a:spcAft>
                      </a:pPr>
                      <a:r>
                        <a:rPr lang="en-US" sz="1400" b="1" dirty="0">
                          <a:latin typeface="Arial" pitchFamily="34" charset="0"/>
                          <a:ea typeface="Calibri"/>
                          <a:cs typeface="Arial" pitchFamily="34" charset="0"/>
                        </a:rPr>
                        <a:t>Good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1000"/>
                        </a:spcAft>
                      </a:pPr>
                      <a:r>
                        <a:rPr lang="en-US" sz="1400" b="1" dirty="0">
                          <a:latin typeface="Arial" pitchFamily="34" charset="0"/>
                          <a:ea typeface="Calibri"/>
                          <a:cs typeface="Arial" pitchFamily="34" charset="0"/>
                        </a:rPr>
                        <a:t>Very Good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1000"/>
                        </a:spcAft>
                      </a:pPr>
                      <a:r>
                        <a:rPr lang="en-US" sz="1400" b="1" dirty="0">
                          <a:latin typeface="Arial" pitchFamily="34" charset="0"/>
                          <a:ea typeface="Calibri"/>
                          <a:cs typeface="Arial" pitchFamily="34" charset="0"/>
                        </a:rPr>
                        <a:t>Excellent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1000"/>
                        </a:spcAft>
                      </a:pPr>
                      <a:r>
                        <a:rPr lang="en-US" sz="1400" b="1" dirty="0">
                          <a:latin typeface="Arial" pitchFamily="34" charset="0"/>
                          <a:ea typeface="Calibri"/>
                          <a:cs typeface="Arial" pitchFamily="34" charset="0"/>
                        </a:rPr>
                        <a:t>Outstanding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337820">
                <a:tc>
                  <a:txBody>
                    <a:bodyPr/>
                    <a:lstStyle/>
                    <a:p>
                      <a:pPr marL="0" marR="0" algn="ctr">
                        <a:lnSpc>
                          <a:spcPct val="115000"/>
                        </a:lnSpc>
                        <a:spcBef>
                          <a:spcPts val="0"/>
                        </a:spcBef>
                        <a:spcAft>
                          <a:spcPts val="1000"/>
                        </a:spcAft>
                      </a:pPr>
                      <a:r>
                        <a:rPr lang="en-US" sz="1400" b="1" dirty="0">
                          <a:latin typeface="Arial" pitchFamily="34" charset="0"/>
                          <a:ea typeface="Calibri"/>
                          <a:cs typeface="Arial" pitchFamily="34" charset="0"/>
                        </a:rPr>
                        <a:t>Score</a:t>
                      </a: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latin typeface="Arial" pitchFamily="34" charset="0"/>
                          <a:ea typeface="Calibri"/>
                          <a:cs typeface="Arial" pitchFamily="34" charset="0"/>
                        </a:rPr>
                        <a:t>1</a:t>
                      </a: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latin typeface="Arial" pitchFamily="34" charset="0"/>
                          <a:ea typeface="Calibri"/>
                          <a:cs typeface="Arial" pitchFamily="34"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latin typeface="Arial" pitchFamily="34" charset="0"/>
                          <a:ea typeface="Calibri"/>
                          <a:cs typeface="Arial" pitchFamily="34" charset="0"/>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latin typeface="Arial" pitchFamily="34" charset="0"/>
                          <a:ea typeface="Calibri"/>
                          <a:cs typeface="Arial" pitchFamily="34" charset="0"/>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latin typeface="Arial" pitchFamily="34" charset="0"/>
                          <a:ea typeface="Calibri"/>
                          <a:cs typeface="Arial" pitchFamily="34" charset="0"/>
                        </a:rPr>
                        <a:t>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latin typeface="Arial" pitchFamily="34" charset="0"/>
                          <a:ea typeface="Calibri"/>
                          <a:cs typeface="Arial" pitchFamily="34" charset="0"/>
                        </a:rPr>
                        <a:t>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508836920"/>
              </p:ext>
            </p:extLst>
          </p:nvPr>
        </p:nvGraphicFramePr>
        <p:xfrm>
          <a:off x="454272" y="4337528"/>
          <a:ext cx="5257800" cy="2311399"/>
        </p:xfrm>
        <a:graphic>
          <a:graphicData uri="http://schemas.openxmlformats.org/drawingml/2006/table">
            <a:tbl>
              <a:tblPr/>
              <a:tblGrid>
                <a:gridCol w="2336801"/>
                <a:gridCol w="2920999"/>
              </a:tblGrid>
              <a:tr h="345119">
                <a:tc>
                  <a:txBody>
                    <a:bodyPr/>
                    <a:lstStyle/>
                    <a:p>
                      <a:pPr marL="0" marR="0">
                        <a:lnSpc>
                          <a:spcPct val="115000"/>
                        </a:lnSpc>
                        <a:spcBef>
                          <a:spcPts val="0"/>
                        </a:spcBef>
                        <a:spcAft>
                          <a:spcPts val="1000"/>
                        </a:spcAft>
                      </a:pPr>
                      <a:r>
                        <a:rPr lang="en-US" sz="1600" b="1" dirty="0">
                          <a:latin typeface="Times New Roman"/>
                          <a:ea typeface="Calibri"/>
                        </a:rPr>
                        <a:t>Criterion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1000"/>
                        </a:spcAft>
                      </a:pPr>
                      <a:r>
                        <a:rPr lang="en-US" sz="1600" b="1" dirty="0">
                          <a:latin typeface="Times New Roman"/>
                          <a:ea typeface="Calibri"/>
                        </a:rPr>
                        <a:t>Overall Score </a:t>
                      </a:r>
                      <a:r>
                        <a:rPr lang="en-US" sz="1600" b="1" baseline="0" dirty="0" smtClean="0">
                          <a:latin typeface="Times New Roman"/>
                          <a:ea typeface="Calibri"/>
                        </a:rPr>
                        <a:t> [</a:t>
                      </a:r>
                      <a:r>
                        <a:rPr lang="en-US" sz="1600" b="1" dirty="0" smtClean="0">
                          <a:latin typeface="Times New Roman"/>
                          <a:ea typeface="Calibri"/>
                        </a:rPr>
                        <a:t>1 </a:t>
                      </a:r>
                      <a:r>
                        <a:rPr lang="en-US" sz="1600" b="1" dirty="0">
                          <a:latin typeface="Times New Roman"/>
                          <a:ea typeface="Calibri"/>
                        </a:rPr>
                        <a:t>to </a:t>
                      </a:r>
                      <a:r>
                        <a:rPr lang="en-US" sz="1600" b="1" dirty="0" smtClean="0">
                          <a:latin typeface="Times New Roman"/>
                          <a:ea typeface="Calibri"/>
                        </a:rPr>
                        <a:t>6]</a:t>
                      </a:r>
                      <a:endParaRPr lang="en-US" sz="1600" b="1" dirty="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393256">
                <a:tc>
                  <a:txBody>
                    <a:bodyPr/>
                    <a:lstStyle/>
                    <a:p>
                      <a:pPr marL="0" marR="0">
                        <a:lnSpc>
                          <a:spcPct val="115000"/>
                        </a:lnSpc>
                        <a:spcBef>
                          <a:spcPts val="0"/>
                        </a:spcBef>
                        <a:spcAft>
                          <a:spcPts val="1000"/>
                        </a:spcAft>
                      </a:pPr>
                      <a:r>
                        <a:rPr lang="en-US" sz="1600" b="1" dirty="0" smtClean="0">
                          <a:latin typeface="Times New Roman"/>
                          <a:ea typeface="Calibri"/>
                        </a:rPr>
                        <a:t>1)</a:t>
                      </a:r>
                      <a:r>
                        <a:rPr lang="en-US" sz="1600" b="1" baseline="0" dirty="0" smtClean="0">
                          <a:latin typeface="Times New Roman"/>
                          <a:ea typeface="Calibri"/>
                        </a:rPr>
                        <a:t> </a:t>
                      </a:r>
                      <a:r>
                        <a:rPr lang="en-US" sz="1600" b="1" dirty="0" smtClean="0">
                          <a:latin typeface="Times New Roman"/>
                          <a:ea typeface="Calibri"/>
                        </a:rPr>
                        <a:t>Scientific </a:t>
                      </a:r>
                      <a:r>
                        <a:rPr lang="en-US" sz="1600" b="1" dirty="0">
                          <a:latin typeface="Times New Roman"/>
                          <a:ea typeface="Calibri"/>
                        </a:rPr>
                        <a:t>Merit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6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3256">
                <a:tc>
                  <a:txBody>
                    <a:bodyPr/>
                    <a:lstStyle/>
                    <a:p>
                      <a:pPr marL="0" marR="0">
                        <a:lnSpc>
                          <a:spcPct val="115000"/>
                        </a:lnSpc>
                        <a:spcBef>
                          <a:spcPts val="0"/>
                        </a:spcBef>
                        <a:spcAft>
                          <a:spcPts val="1000"/>
                        </a:spcAft>
                      </a:pPr>
                      <a:r>
                        <a:rPr lang="en-US" sz="1600" b="1" dirty="0" smtClean="0">
                          <a:latin typeface="Times New Roman"/>
                          <a:ea typeface="Calibri"/>
                        </a:rPr>
                        <a:t>2) Appropriateness</a:t>
                      </a:r>
                      <a:endParaRPr lang="en-US" sz="1600" b="1" dirty="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6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3256">
                <a:tc>
                  <a:txBody>
                    <a:bodyPr/>
                    <a:lstStyle/>
                    <a:p>
                      <a:pPr marL="0" marR="0">
                        <a:lnSpc>
                          <a:spcPct val="115000"/>
                        </a:lnSpc>
                        <a:spcBef>
                          <a:spcPts val="0"/>
                        </a:spcBef>
                        <a:spcAft>
                          <a:spcPts val="1000"/>
                        </a:spcAft>
                      </a:pPr>
                      <a:r>
                        <a:rPr lang="en-US" sz="1600" b="1" dirty="0" smtClean="0">
                          <a:latin typeface="Times New Roman"/>
                          <a:ea typeface="Calibri"/>
                        </a:rPr>
                        <a:t>3) Competency</a:t>
                      </a:r>
                      <a:endParaRPr lang="en-US" sz="1600" b="1" dirty="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6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3256">
                <a:tc>
                  <a:txBody>
                    <a:bodyPr/>
                    <a:lstStyle/>
                    <a:p>
                      <a:pPr marL="0" marR="0">
                        <a:lnSpc>
                          <a:spcPct val="115000"/>
                        </a:lnSpc>
                        <a:spcBef>
                          <a:spcPts val="0"/>
                        </a:spcBef>
                        <a:spcAft>
                          <a:spcPts val="1000"/>
                        </a:spcAft>
                      </a:pPr>
                      <a:r>
                        <a:rPr lang="en-US" sz="1600" b="1" dirty="0" smtClean="0">
                          <a:latin typeface="Times New Roman"/>
                          <a:ea typeface="Calibri"/>
                        </a:rPr>
                        <a:t>4) Budget</a:t>
                      </a:r>
                      <a:endParaRPr lang="en-US" sz="1600" b="1" dirty="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600" dirty="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3256">
                <a:tc>
                  <a:txBody>
                    <a:bodyPr/>
                    <a:lstStyle/>
                    <a:p>
                      <a:pPr marL="0" marR="0">
                        <a:lnSpc>
                          <a:spcPct val="115000"/>
                        </a:lnSpc>
                        <a:spcBef>
                          <a:spcPts val="0"/>
                        </a:spcBef>
                        <a:spcAft>
                          <a:spcPts val="1000"/>
                        </a:spcAft>
                      </a:pPr>
                      <a:r>
                        <a:rPr lang="en-US" sz="1600" b="1" dirty="0" smtClean="0">
                          <a:latin typeface="Times New Roman"/>
                          <a:ea typeface="Calibri"/>
                        </a:rPr>
                        <a:t>5) Mission </a:t>
                      </a:r>
                      <a:r>
                        <a:rPr lang="en-US" sz="1600" b="1" dirty="0">
                          <a:latin typeface="Times New Roman"/>
                          <a:ea typeface="Calibri"/>
                        </a:rPr>
                        <a:t>Relevance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600" dirty="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4" name="TextBox 13"/>
          <p:cNvSpPr txBox="1"/>
          <p:nvPr/>
        </p:nvSpPr>
        <p:spPr>
          <a:xfrm>
            <a:off x="392719" y="3994572"/>
            <a:ext cx="4882665" cy="369332"/>
          </a:xfrm>
          <a:prstGeom prst="rect">
            <a:avLst/>
          </a:prstGeom>
          <a:noFill/>
        </p:spPr>
        <p:txBody>
          <a:bodyPr wrap="square" rtlCol="0">
            <a:spAutoFit/>
          </a:bodyPr>
          <a:lstStyle/>
          <a:p>
            <a:r>
              <a:rPr lang="en-US" sz="1600" b="1" dirty="0" smtClean="0">
                <a:latin typeface="Arial" pitchFamily="34" charset="0"/>
                <a:cs typeface="Arial" pitchFamily="34" charset="0"/>
              </a:rPr>
              <a:t>Table B: Overall Score in the </a:t>
            </a:r>
            <a:r>
              <a:rPr lang="en-US" sz="1600" b="1" dirty="0" smtClean="0">
                <a:solidFill>
                  <a:srgbClr val="C00000"/>
                </a:solidFill>
                <a:latin typeface="Arial" pitchFamily="34" charset="0"/>
                <a:cs typeface="Arial" pitchFamily="34" charset="0"/>
              </a:rPr>
              <a:t>Energy Frontier</a:t>
            </a:r>
            <a:r>
              <a:rPr lang="en-US" dirty="0" smtClean="0"/>
              <a:t>.</a:t>
            </a:r>
            <a:endParaRPr lang="en-US" sz="1600" b="1" dirty="0" smtClean="0">
              <a:latin typeface="Arial" pitchFamily="34" charset="0"/>
              <a:cs typeface="Arial" pitchFamily="34" charset="0"/>
            </a:endParaRPr>
          </a:p>
        </p:txBody>
      </p:sp>
      <p:sp>
        <p:nvSpPr>
          <p:cNvPr id="15" name="TextBox 14"/>
          <p:cNvSpPr txBox="1"/>
          <p:nvPr/>
        </p:nvSpPr>
        <p:spPr>
          <a:xfrm>
            <a:off x="378072" y="889012"/>
            <a:ext cx="3581400" cy="369332"/>
          </a:xfrm>
          <a:prstGeom prst="rect">
            <a:avLst/>
          </a:prstGeom>
          <a:noFill/>
        </p:spPr>
        <p:txBody>
          <a:bodyPr wrap="square" rtlCol="0">
            <a:spAutoFit/>
          </a:bodyPr>
          <a:lstStyle/>
          <a:p>
            <a:r>
              <a:rPr lang="en-US" sz="1600" b="1" dirty="0" smtClean="0">
                <a:latin typeface="Arial" pitchFamily="34" charset="0"/>
                <a:cs typeface="Arial" pitchFamily="34" charset="0"/>
              </a:rPr>
              <a:t>Table A: Scoring system definition</a:t>
            </a:r>
            <a:r>
              <a:rPr lang="en-US" dirty="0" smtClean="0"/>
              <a:t>.</a:t>
            </a:r>
            <a:endParaRPr lang="en-US" sz="1600" b="1" dirty="0" smtClean="0">
              <a:latin typeface="Arial" pitchFamily="34" charset="0"/>
              <a:cs typeface="Arial" pitchFamily="34" charset="0"/>
            </a:endParaRPr>
          </a:p>
        </p:txBody>
      </p:sp>
      <p:sp>
        <p:nvSpPr>
          <p:cNvPr id="12" name="Rectangle 8"/>
          <p:cNvSpPr>
            <a:spLocks noChangeArrowheads="1"/>
          </p:cNvSpPr>
          <p:nvPr/>
        </p:nvSpPr>
        <p:spPr bwMode="auto">
          <a:xfrm>
            <a:off x="0" y="697119"/>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hangingPunct="0">
              <a:lnSpc>
                <a:spcPct val="85000"/>
              </a:lnSpc>
              <a:defRPr/>
            </a:pPr>
            <a:endParaRPr lang="en-US" sz="2200" i="1" dirty="0">
              <a:effectLst>
                <a:outerShdw blurRad="38100" dist="38100" dir="2700000" algn="tl">
                  <a:srgbClr val="FFFFFF"/>
                </a:outerShdw>
              </a:effectLst>
              <a:latin typeface="Book Antiqua" pitchFamily="18" charset="0"/>
            </a:endParaRPr>
          </a:p>
        </p:txBody>
      </p:sp>
      <p:sp>
        <p:nvSpPr>
          <p:cNvPr id="11" name="TextBox 10"/>
          <p:cNvSpPr txBox="1"/>
          <p:nvPr/>
        </p:nvSpPr>
        <p:spPr>
          <a:xfrm>
            <a:off x="8812420" y="6614740"/>
            <a:ext cx="325730" cy="246221"/>
          </a:xfrm>
          <a:prstGeom prst="rect">
            <a:avLst/>
          </a:prstGeom>
          <a:noFill/>
        </p:spPr>
        <p:txBody>
          <a:bodyPr wrap="none" rtlCol="0">
            <a:spAutoFit/>
          </a:bodyPr>
          <a:lstStyle/>
          <a:p>
            <a:r>
              <a:rPr lang="en-US" sz="1000" b="1" dirty="0" smtClean="0">
                <a:solidFill>
                  <a:schemeClr val="tx1">
                    <a:lumMod val="75000"/>
                    <a:lumOff val="25000"/>
                  </a:schemeClr>
                </a:solidFill>
                <a:latin typeface="Arial" pitchFamily="34" charset="0"/>
                <a:cs typeface="Arial" pitchFamily="34" charset="0"/>
              </a:rPr>
              <a:t>31</a:t>
            </a:r>
            <a:endParaRPr lang="en-US" sz="1000" b="1" dirty="0">
              <a:solidFill>
                <a:schemeClr val="tx1">
                  <a:lumMod val="75000"/>
                  <a:lumOff val="25000"/>
                </a:schemeClr>
              </a:solidFill>
              <a:latin typeface="Arial" pitchFamily="34" charset="0"/>
              <a:cs typeface="Arial" pitchFamily="34" charset="0"/>
            </a:endParaRPr>
          </a:p>
        </p:txBody>
      </p:sp>
    </p:spTree>
    <p:extLst>
      <p:ext uri="{BB962C8B-B14F-4D97-AF65-F5344CB8AC3E}">
        <p14:creationId xmlns:p14="http://schemas.microsoft.com/office/powerpoint/2010/main" val="3112666072"/>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824" y="39624"/>
            <a:ext cx="8229600" cy="609600"/>
          </a:xfrm>
        </p:spPr>
        <p:txBody>
          <a:bodyPr>
            <a:normAutofit/>
          </a:bodyPr>
          <a:lstStyle/>
          <a:p>
            <a:r>
              <a:rPr lang="en-US" sz="3200" b="1" dirty="0" smtClean="0">
                <a:solidFill>
                  <a:srgbClr val="285C00"/>
                </a:solidFill>
                <a:effectLst>
                  <a:outerShdw blurRad="38100" dist="38100" dir="2700000" algn="tl">
                    <a:srgbClr val="000000">
                      <a:alpha val="43137"/>
                    </a:srgbClr>
                  </a:outerShdw>
                </a:effectLst>
                <a:latin typeface="Cambria" pitchFamily="18" charset="0"/>
              </a:rPr>
              <a:t>Rating by Panelists</a:t>
            </a:r>
            <a:endParaRPr lang="en-US" sz="3200" b="1" dirty="0">
              <a:solidFill>
                <a:srgbClr val="285C00"/>
              </a:solidFill>
              <a:effectLst>
                <a:outerShdw blurRad="38100" dist="38100" dir="2700000" algn="tl">
                  <a:srgbClr val="000000">
                    <a:alpha val="43137"/>
                  </a:srgbClr>
                </a:outerShdw>
              </a:effectLst>
              <a:latin typeface="Cambria" pitchFamily="18" charset="0"/>
            </a:endParaRPr>
          </a:p>
        </p:txBody>
      </p:sp>
      <p:sp>
        <p:nvSpPr>
          <p:cNvPr id="3" name="Content Placeholder 2"/>
          <p:cNvSpPr>
            <a:spLocks noGrp="1"/>
          </p:cNvSpPr>
          <p:nvPr>
            <p:ph idx="1"/>
          </p:nvPr>
        </p:nvSpPr>
        <p:spPr>
          <a:xfrm>
            <a:off x="73272" y="1040416"/>
            <a:ext cx="8991600" cy="5105400"/>
          </a:xfrm>
        </p:spPr>
        <p:txBody>
          <a:bodyPr>
            <a:normAutofit/>
          </a:bodyPr>
          <a:lstStyle/>
          <a:p>
            <a:pPr>
              <a:buNone/>
            </a:pPr>
            <a:endParaRPr lang="en-US" sz="1400" dirty="0" smtClean="0"/>
          </a:p>
          <a:p>
            <a:endParaRPr lang="en-US" sz="1400" dirty="0" smtClean="0"/>
          </a:p>
          <a:p>
            <a:pPr>
              <a:buNone/>
            </a:pPr>
            <a:endParaRPr lang="en-US" sz="1400" dirty="0" smtClean="0"/>
          </a:p>
          <a:p>
            <a:pPr>
              <a:buFont typeface="Wingdings" pitchFamily="2" charset="2"/>
              <a:buChar char="§"/>
            </a:pPr>
            <a:r>
              <a:rPr lang="en-US" sz="1400" b="1" dirty="0" smtClean="0">
                <a:solidFill>
                  <a:srgbClr val="008000"/>
                </a:solidFill>
              </a:rPr>
              <a:t>Next, </a:t>
            </a:r>
            <a:r>
              <a:rPr lang="en-US" sz="1400" b="1" i="1" dirty="0" smtClean="0">
                <a:solidFill>
                  <a:srgbClr val="008000"/>
                </a:solidFill>
              </a:rPr>
              <a:t>for each senior investigator listed in Table D,</a:t>
            </a:r>
            <a:r>
              <a:rPr lang="en-US" sz="1400" b="1" dirty="0" smtClean="0">
                <a:solidFill>
                  <a:srgbClr val="008000"/>
                </a:solidFill>
              </a:rPr>
              <a:t> provide scores for the following [two] criteria: </a:t>
            </a:r>
          </a:p>
          <a:p>
            <a:pPr lvl="1"/>
            <a:r>
              <a:rPr lang="en-US" sz="1400" b="1" dirty="0" smtClean="0">
                <a:solidFill>
                  <a:srgbClr val="0070C0"/>
                </a:solidFill>
              </a:rPr>
              <a:t>(1) the merit and potential impact of the proposed work  </a:t>
            </a:r>
          </a:p>
          <a:p>
            <a:pPr lvl="1"/>
            <a:r>
              <a:rPr lang="en-US" sz="1400" b="1" dirty="0" smtClean="0">
                <a:solidFill>
                  <a:srgbClr val="0070C0"/>
                </a:solidFill>
              </a:rPr>
              <a:t>(2a) the competency of the investigator and the likelihood of success.  Use grading system defined in Table A.  </a:t>
            </a:r>
          </a:p>
          <a:p>
            <a:pPr lvl="1"/>
            <a:r>
              <a:rPr lang="en-US" sz="1400" b="1" dirty="0" smtClean="0">
                <a:solidFill>
                  <a:srgbClr val="0070C0"/>
                </a:solidFill>
              </a:rPr>
              <a:t>(2b) compared to other senior investigators working in the same area at this and other institutions, how would you rank this investigator overall in terms of quintiles? </a:t>
            </a:r>
          </a:p>
          <a:p>
            <a:pPr lvl="2"/>
            <a:r>
              <a:rPr lang="en-US" sz="1400" b="1" dirty="0" smtClean="0"/>
              <a:t>Please put an “X” in the appropriate box in Table D.  Your ratings below should be supported by your answers to questions 1 to 5 and the scores in Table D itself.</a:t>
            </a:r>
          </a:p>
          <a:p>
            <a:endParaRPr lang="en-US" sz="1400" dirty="0" smtClean="0"/>
          </a:p>
          <a:p>
            <a:endParaRPr lang="en-US" sz="1400" dirty="0" smtClean="0"/>
          </a:p>
          <a:p>
            <a:endParaRPr lang="en-US" dirty="0"/>
          </a:p>
        </p:txBody>
      </p:sp>
      <p:sp>
        <p:nvSpPr>
          <p:cNvPr id="14" name="TextBox 13"/>
          <p:cNvSpPr txBox="1"/>
          <p:nvPr/>
        </p:nvSpPr>
        <p:spPr>
          <a:xfrm>
            <a:off x="208088" y="838192"/>
            <a:ext cx="8686800" cy="738664"/>
          </a:xfrm>
          <a:prstGeom prst="rect">
            <a:avLst/>
          </a:prstGeom>
          <a:noFill/>
        </p:spPr>
        <p:txBody>
          <a:bodyPr wrap="square" rtlCol="0">
            <a:spAutoFit/>
          </a:bodyPr>
          <a:lstStyle/>
          <a:p>
            <a:r>
              <a:rPr lang="en-US" sz="1400" b="1" dirty="0" smtClean="0">
                <a:latin typeface="Arial" pitchFamily="34" charset="0"/>
                <a:cs typeface="Arial" pitchFamily="34" charset="0"/>
              </a:rPr>
              <a:t>Table C: In comparison with similar </a:t>
            </a:r>
            <a:r>
              <a:rPr lang="en-US" sz="1400" b="1" dirty="0" smtClean="0">
                <a:solidFill>
                  <a:srgbClr val="C00000"/>
                </a:solidFill>
                <a:latin typeface="Arial" pitchFamily="34" charset="0"/>
                <a:cs typeface="Arial" pitchFamily="34" charset="0"/>
              </a:rPr>
              <a:t>Energy Frontier </a:t>
            </a:r>
            <a:r>
              <a:rPr lang="en-US" sz="1400" b="1" dirty="0" smtClean="0">
                <a:latin typeface="Arial" pitchFamily="34" charset="0"/>
                <a:cs typeface="Arial" pitchFamily="34" charset="0"/>
              </a:rPr>
              <a:t>research efforts, please indicate whether you judge this program to lie in the bottom, 2</a:t>
            </a:r>
            <a:r>
              <a:rPr lang="en-US" sz="1400" b="1" baseline="30000" dirty="0" smtClean="0">
                <a:latin typeface="Arial" pitchFamily="34" charset="0"/>
                <a:cs typeface="Arial" pitchFamily="34" charset="0"/>
              </a:rPr>
              <a:t>nd</a:t>
            </a:r>
            <a:r>
              <a:rPr lang="en-US" sz="1400" b="1" dirty="0" smtClean="0">
                <a:latin typeface="Arial" pitchFamily="34" charset="0"/>
                <a:cs typeface="Arial" pitchFamily="34" charset="0"/>
              </a:rPr>
              <a:t>, 3</a:t>
            </a:r>
            <a:r>
              <a:rPr lang="en-US" sz="1400" b="1" baseline="30000" dirty="0" smtClean="0">
                <a:latin typeface="Arial" pitchFamily="34" charset="0"/>
                <a:cs typeface="Arial" pitchFamily="34" charset="0"/>
              </a:rPr>
              <a:t>rd</a:t>
            </a:r>
            <a:r>
              <a:rPr lang="en-US" sz="1400" b="1" dirty="0" smtClean="0">
                <a:latin typeface="Arial" pitchFamily="34" charset="0"/>
                <a:cs typeface="Arial" pitchFamily="34" charset="0"/>
              </a:rPr>
              <a:t>, 4</a:t>
            </a:r>
            <a:r>
              <a:rPr lang="en-US" sz="1400" b="1" baseline="30000" dirty="0" smtClean="0">
                <a:latin typeface="Arial" pitchFamily="34" charset="0"/>
                <a:cs typeface="Arial" pitchFamily="34" charset="0"/>
              </a:rPr>
              <a:t>th</a:t>
            </a:r>
            <a:r>
              <a:rPr lang="en-US" sz="1400" b="1" dirty="0" smtClean="0">
                <a:latin typeface="Arial" pitchFamily="34" charset="0"/>
                <a:cs typeface="Arial" pitchFamily="34" charset="0"/>
              </a:rPr>
              <a:t>, or top quintile. </a:t>
            </a:r>
            <a:r>
              <a:rPr lang="en-US" sz="1400" b="1" dirty="0">
                <a:latin typeface="Arial" pitchFamily="34" charset="0"/>
                <a:cs typeface="Arial" pitchFamily="34" charset="0"/>
              </a:rPr>
              <a:t>E</a:t>
            </a:r>
            <a:r>
              <a:rPr lang="en-US" sz="1400" b="1" dirty="0" smtClean="0">
                <a:latin typeface="Arial" pitchFamily="34" charset="0"/>
                <a:cs typeface="Arial" pitchFamily="34" charset="0"/>
              </a:rPr>
              <a:t>nter an “X” in the appropriate box.</a:t>
            </a:r>
            <a:endParaRPr lang="en-US" sz="1400" b="1" dirty="0">
              <a:latin typeface="Arial" pitchFamily="34" charset="0"/>
              <a:cs typeface="Arial" pitchFamily="34" charset="0"/>
            </a:endParaRPr>
          </a:p>
        </p:txBody>
      </p:sp>
      <p:graphicFrame>
        <p:nvGraphicFramePr>
          <p:cNvPr id="16" name="Table 15"/>
          <p:cNvGraphicFramePr>
            <a:graphicFrameLocks noGrp="1"/>
          </p:cNvGraphicFramePr>
          <p:nvPr>
            <p:extLst>
              <p:ext uri="{D42A27DB-BD31-4B8C-83A1-F6EECF244321}">
                <p14:modId xmlns:p14="http://schemas.microsoft.com/office/powerpoint/2010/main" val="3750114654"/>
              </p:ext>
            </p:extLst>
          </p:nvPr>
        </p:nvGraphicFramePr>
        <p:xfrm>
          <a:off x="263776" y="1345216"/>
          <a:ext cx="8370270" cy="457201"/>
        </p:xfrm>
        <a:graphic>
          <a:graphicData uri="http://schemas.openxmlformats.org/drawingml/2006/table">
            <a:tbl>
              <a:tblPr/>
              <a:tblGrid>
                <a:gridCol w="1582609"/>
                <a:gridCol w="1635369"/>
                <a:gridCol w="1608992"/>
                <a:gridCol w="1635369"/>
                <a:gridCol w="1907931"/>
              </a:tblGrid>
              <a:tr h="217715">
                <a:tc>
                  <a:txBody>
                    <a:bodyPr/>
                    <a:lstStyle/>
                    <a:p>
                      <a:pPr marL="0" marR="0" algn="ctr">
                        <a:lnSpc>
                          <a:spcPct val="115000"/>
                        </a:lnSpc>
                        <a:spcBef>
                          <a:spcPts val="0"/>
                        </a:spcBef>
                        <a:spcAft>
                          <a:spcPts val="1000"/>
                        </a:spcAft>
                      </a:pPr>
                      <a:r>
                        <a:rPr lang="en-US" sz="1200" b="1" dirty="0">
                          <a:latin typeface="Arial" pitchFamily="34" charset="0"/>
                          <a:ea typeface="Calibri"/>
                          <a:cs typeface="Arial" pitchFamily="34" charset="0"/>
                        </a:rPr>
                        <a:t>Bottom 1-20%</a:t>
                      </a:r>
                    </a:p>
                  </a:txBody>
                  <a:tcPr marL="4572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1000"/>
                        </a:spcAft>
                      </a:pPr>
                      <a:r>
                        <a:rPr lang="en-US" sz="1200" b="1" dirty="0">
                          <a:latin typeface="Arial" pitchFamily="34" charset="0"/>
                          <a:ea typeface="Calibri"/>
                          <a:cs typeface="Arial" pitchFamily="34" charset="0"/>
                        </a:rPr>
                        <a:t>Bottom 21%-40%</a:t>
                      </a:r>
                    </a:p>
                  </a:txBody>
                  <a:tcPr marL="4572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1000"/>
                        </a:spcAft>
                      </a:pPr>
                      <a:r>
                        <a:rPr lang="en-US" sz="1200" b="1" dirty="0">
                          <a:latin typeface="Arial" pitchFamily="34" charset="0"/>
                          <a:ea typeface="Calibri"/>
                          <a:cs typeface="Arial" pitchFamily="34" charset="0"/>
                        </a:rPr>
                        <a:t>Mid 41%-60%</a:t>
                      </a:r>
                    </a:p>
                  </a:txBody>
                  <a:tcPr marL="4572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1000"/>
                        </a:spcAft>
                      </a:pPr>
                      <a:r>
                        <a:rPr lang="en-US" sz="1200" b="1" dirty="0">
                          <a:latin typeface="Arial" pitchFamily="34" charset="0"/>
                          <a:ea typeface="Calibri"/>
                          <a:cs typeface="Arial" pitchFamily="34" charset="0"/>
                        </a:rPr>
                        <a:t>Top 61%-80%</a:t>
                      </a:r>
                    </a:p>
                  </a:txBody>
                  <a:tcPr marL="4572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1000"/>
                        </a:spcAft>
                      </a:pPr>
                      <a:r>
                        <a:rPr lang="en-US" sz="1200" b="1" dirty="0">
                          <a:latin typeface="Arial" pitchFamily="34" charset="0"/>
                          <a:ea typeface="Calibri"/>
                          <a:cs typeface="Arial" pitchFamily="34" charset="0"/>
                        </a:rPr>
                        <a:t>Top 81%-100%</a:t>
                      </a:r>
                    </a:p>
                  </a:txBody>
                  <a:tcPr marL="4572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239486">
                <a:tc>
                  <a:txBody>
                    <a:bodyPr/>
                    <a:lstStyle/>
                    <a:p>
                      <a:pPr marL="0" marR="0" algn="ctr">
                        <a:lnSpc>
                          <a:spcPct val="115000"/>
                        </a:lnSpc>
                        <a:spcBef>
                          <a:spcPts val="0"/>
                        </a:spcBef>
                        <a:spcAft>
                          <a:spcPts val="1000"/>
                        </a:spcAft>
                      </a:pPr>
                      <a:endParaRPr lang="en-US" sz="1200" dirty="0">
                        <a:latin typeface="Arial" pitchFamily="34" charset="0"/>
                        <a:ea typeface="Calibri"/>
                        <a:cs typeface="Arial" pitchFamily="34" charset="0"/>
                      </a:endParaRPr>
                    </a:p>
                  </a:txBody>
                  <a:tcPr marL="4572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200">
                        <a:latin typeface="Arial" pitchFamily="34" charset="0"/>
                        <a:ea typeface="Calibri"/>
                        <a:cs typeface="Arial" pitchFamily="34" charset="0"/>
                      </a:endParaRPr>
                    </a:p>
                  </a:txBody>
                  <a:tcPr marL="4572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200">
                        <a:latin typeface="Arial" pitchFamily="34" charset="0"/>
                        <a:ea typeface="Calibri"/>
                        <a:cs typeface="Arial" pitchFamily="34" charset="0"/>
                      </a:endParaRPr>
                    </a:p>
                  </a:txBody>
                  <a:tcPr marL="4572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200">
                        <a:latin typeface="Arial" pitchFamily="34" charset="0"/>
                        <a:ea typeface="Calibri"/>
                        <a:cs typeface="Arial" pitchFamily="34" charset="0"/>
                      </a:endParaRPr>
                    </a:p>
                  </a:txBody>
                  <a:tcPr marL="4572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200" dirty="0">
                        <a:latin typeface="Arial" pitchFamily="34" charset="0"/>
                        <a:ea typeface="Calibri"/>
                        <a:cs typeface="Arial" pitchFamily="34" charset="0"/>
                      </a:endParaRPr>
                    </a:p>
                  </a:txBody>
                  <a:tcPr marL="4572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7" name="TextBox 16"/>
          <p:cNvSpPr txBox="1"/>
          <p:nvPr/>
        </p:nvSpPr>
        <p:spPr>
          <a:xfrm>
            <a:off x="181712" y="3694166"/>
            <a:ext cx="7848600" cy="338554"/>
          </a:xfrm>
          <a:prstGeom prst="rect">
            <a:avLst/>
          </a:prstGeom>
          <a:noFill/>
        </p:spPr>
        <p:txBody>
          <a:bodyPr wrap="square" rtlCol="0">
            <a:spAutoFit/>
          </a:bodyPr>
          <a:lstStyle/>
          <a:p>
            <a:r>
              <a:rPr lang="en-US" sz="1600" b="1" dirty="0" smtClean="0"/>
              <a:t>Table D:  Individual </a:t>
            </a:r>
            <a:r>
              <a:rPr lang="en-US" sz="1600" b="1" dirty="0" smtClean="0">
                <a:solidFill>
                  <a:srgbClr val="C00000"/>
                </a:solidFill>
              </a:rPr>
              <a:t>Energy Frontier </a:t>
            </a:r>
            <a:r>
              <a:rPr lang="en-US" sz="1600" b="1" dirty="0" smtClean="0"/>
              <a:t>senior investigator scores.</a:t>
            </a:r>
            <a:endParaRPr lang="en-US" sz="1600" b="1" dirty="0"/>
          </a:p>
        </p:txBody>
      </p:sp>
      <p:graphicFrame>
        <p:nvGraphicFramePr>
          <p:cNvPr id="18" name="Table 17"/>
          <p:cNvGraphicFramePr>
            <a:graphicFrameLocks noGrp="1"/>
          </p:cNvGraphicFramePr>
          <p:nvPr>
            <p:extLst>
              <p:ext uri="{D42A27DB-BD31-4B8C-83A1-F6EECF244321}">
                <p14:modId xmlns:p14="http://schemas.microsoft.com/office/powerpoint/2010/main" val="181154124"/>
              </p:ext>
            </p:extLst>
          </p:nvPr>
        </p:nvGraphicFramePr>
        <p:xfrm>
          <a:off x="254977" y="4007400"/>
          <a:ext cx="8660423" cy="2754254"/>
        </p:xfrm>
        <a:graphic>
          <a:graphicData uri="http://schemas.openxmlformats.org/drawingml/2006/table">
            <a:tbl>
              <a:tblPr/>
              <a:tblGrid>
                <a:gridCol w="1992067"/>
                <a:gridCol w="1204944"/>
                <a:gridCol w="1129635"/>
                <a:gridCol w="828399"/>
                <a:gridCol w="828399"/>
                <a:gridCol w="828399"/>
                <a:gridCol w="809991"/>
                <a:gridCol w="1038589"/>
              </a:tblGrid>
              <a:tr h="695606">
                <a:tc rowSpan="2">
                  <a:txBody>
                    <a:bodyPr/>
                    <a:lstStyle/>
                    <a:p>
                      <a:pPr marL="0" marR="0">
                        <a:lnSpc>
                          <a:spcPct val="115000"/>
                        </a:lnSpc>
                        <a:spcBef>
                          <a:spcPts val="0"/>
                        </a:spcBef>
                        <a:spcAft>
                          <a:spcPts val="1000"/>
                        </a:spcAft>
                      </a:pPr>
                      <a:r>
                        <a:rPr lang="en-US" sz="1400" b="1" dirty="0">
                          <a:latin typeface="Arial" pitchFamily="34" charset="0"/>
                          <a:ea typeface="Calibri"/>
                          <a:cs typeface="Arial" pitchFamily="34" charset="0"/>
                        </a:rPr>
                        <a:t>Senior Investigator</a:t>
                      </a:r>
                    </a:p>
                  </a:txBody>
                  <a:tcPr marL="18272" marR="18272"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rowSpan="2">
                  <a:txBody>
                    <a:bodyPr/>
                    <a:lstStyle/>
                    <a:p>
                      <a:pPr marL="0" marR="0" algn="ctr">
                        <a:lnSpc>
                          <a:spcPct val="115000"/>
                        </a:lnSpc>
                        <a:spcBef>
                          <a:spcPts val="0"/>
                        </a:spcBef>
                        <a:spcAft>
                          <a:spcPts val="1000"/>
                        </a:spcAft>
                      </a:pPr>
                      <a:r>
                        <a:rPr lang="en-US" sz="1400" b="0" dirty="0">
                          <a:latin typeface="Arial" pitchFamily="34" charset="0"/>
                          <a:ea typeface="Calibri"/>
                          <a:cs typeface="Arial" pitchFamily="34" charset="0"/>
                        </a:rPr>
                        <a:t>Scientific merit and potential impact of proposed work</a:t>
                      </a:r>
                    </a:p>
                    <a:p>
                      <a:pPr marL="0" marR="0" algn="ctr">
                        <a:lnSpc>
                          <a:spcPct val="115000"/>
                        </a:lnSpc>
                        <a:spcBef>
                          <a:spcPts val="0"/>
                        </a:spcBef>
                        <a:spcAft>
                          <a:spcPts val="1000"/>
                        </a:spcAft>
                      </a:pPr>
                      <a:r>
                        <a:rPr lang="en-US" sz="1400" b="0" dirty="0">
                          <a:solidFill>
                            <a:srgbClr val="C00000"/>
                          </a:solidFill>
                          <a:latin typeface="Arial" pitchFamily="34" charset="0"/>
                          <a:ea typeface="Calibri"/>
                          <a:cs typeface="Arial" pitchFamily="34" charset="0"/>
                        </a:rPr>
                        <a:t>[</a:t>
                      </a:r>
                      <a:r>
                        <a:rPr lang="en-US" sz="1400" b="0" dirty="0" smtClean="0">
                          <a:solidFill>
                            <a:srgbClr val="C00000"/>
                          </a:solidFill>
                          <a:latin typeface="Arial" pitchFamily="34" charset="0"/>
                          <a:ea typeface="Calibri"/>
                          <a:cs typeface="Arial" pitchFamily="34" charset="0"/>
                        </a:rPr>
                        <a:t>enter </a:t>
                      </a:r>
                      <a:r>
                        <a:rPr lang="en-US" sz="1400" b="0" dirty="0">
                          <a:solidFill>
                            <a:srgbClr val="C00000"/>
                          </a:solidFill>
                          <a:latin typeface="Arial" pitchFamily="34" charset="0"/>
                          <a:ea typeface="Calibri"/>
                          <a:cs typeface="Arial" pitchFamily="34" charset="0"/>
                        </a:rPr>
                        <a:t>1 to </a:t>
                      </a:r>
                      <a:r>
                        <a:rPr lang="en-US" sz="1400" b="0" dirty="0" smtClean="0">
                          <a:solidFill>
                            <a:srgbClr val="C00000"/>
                          </a:solidFill>
                          <a:latin typeface="Arial" pitchFamily="34" charset="0"/>
                          <a:ea typeface="Calibri"/>
                          <a:cs typeface="Arial" pitchFamily="34" charset="0"/>
                        </a:rPr>
                        <a:t>6]</a:t>
                      </a:r>
                      <a:endParaRPr lang="en-US" sz="1400" b="0" dirty="0">
                        <a:solidFill>
                          <a:srgbClr val="C00000"/>
                        </a:solidFill>
                        <a:latin typeface="Arial" pitchFamily="34" charset="0"/>
                        <a:ea typeface="Calibri"/>
                        <a:cs typeface="Arial" pitchFamily="34" charset="0"/>
                      </a:endParaRPr>
                    </a:p>
                  </a:txBody>
                  <a:tcPr marL="18272" marR="18272"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rowSpan="2">
                  <a:txBody>
                    <a:bodyPr/>
                    <a:lstStyle/>
                    <a:p>
                      <a:pPr marL="0" marR="0" algn="ctr">
                        <a:lnSpc>
                          <a:spcPct val="100000"/>
                        </a:lnSpc>
                        <a:spcBef>
                          <a:spcPts val="0"/>
                        </a:spcBef>
                        <a:spcAft>
                          <a:spcPts val="0"/>
                        </a:spcAft>
                      </a:pPr>
                      <a:r>
                        <a:rPr lang="en-US" sz="1400" b="0" dirty="0">
                          <a:latin typeface="Arial" pitchFamily="34" charset="0"/>
                          <a:ea typeface="Calibri"/>
                          <a:cs typeface="Arial" pitchFamily="34" charset="0"/>
                        </a:rPr>
                        <a:t>Competency of senior investigator’s team and likelihood of </a:t>
                      </a:r>
                      <a:r>
                        <a:rPr lang="en-US" sz="1400" b="0" dirty="0" smtClean="0">
                          <a:latin typeface="Arial" pitchFamily="34" charset="0"/>
                          <a:ea typeface="Calibri"/>
                          <a:cs typeface="Arial" pitchFamily="34" charset="0"/>
                        </a:rPr>
                        <a:t>success</a:t>
                      </a:r>
                    </a:p>
                    <a:p>
                      <a:pPr marL="0" marR="0" algn="ctr">
                        <a:lnSpc>
                          <a:spcPct val="100000"/>
                        </a:lnSpc>
                        <a:spcBef>
                          <a:spcPts val="0"/>
                        </a:spcBef>
                        <a:spcAft>
                          <a:spcPts val="0"/>
                        </a:spcAft>
                      </a:pPr>
                      <a:endParaRPr lang="en-US" sz="800" b="0" dirty="0">
                        <a:latin typeface="Arial" pitchFamily="34" charset="0"/>
                        <a:ea typeface="Calibri"/>
                        <a:cs typeface="Arial" pitchFamily="34" charset="0"/>
                      </a:endParaRPr>
                    </a:p>
                    <a:p>
                      <a:pPr marL="0" marR="0" algn="ctr">
                        <a:lnSpc>
                          <a:spcPct val="100000"/>
                        </a:lnSpc>
                        <a:spcBef>
                          <a:spcPts val="0"/>
                        </a:spcBef>
                        <a:spcAft>
                          <a:spcPts val="0"/>
                        </a:spcAft>
                      </a:pPr>
                      <a:r>
                        <a:rPr lang="en-US" sz="1400" b="0" dirty="0">
                          <a:solidFill>
                            <a:srgbClr val="C00000"/>
                          </a:solidFill>
                          <a:latin typeface="Arial" pitchFamily="34" charset="0"/>
                          <a:ea typeface="Calibri"/>
                          <a:cs typeface="Arial" pitchFamily="34" charset="0"/>
                        </a:rPr>
                        <a:t>[</a:t>
                      </a:r>
                      <a:r>
                        <a:rPr lang="en-US" sz="1400" b="0" dirty="0" smtClean="0">
                          <a:solidFill>
                            <a:srgbClr val="C00000"/>
                          </a:solidFill>
                          <a:latin typeface="Arial" pitchFamily="34" charset="0"/>
                          <a:ea typeface="Calibri"/>
                          <a:cs typeface="Arial" pitchFamily="34" charset="0"/>
                        </a:rPr>
                        <a:t>enter </a:t>
                      </a:r>
                      <a:r>
                        <a:rPr lang="en-US" sz="1400" b="0" dirty="0">
                          <a:solidFill>
                            <a:srgbClr val="C00000"/>
                          </a:solidFill>
                          <a:latin typeface="Arial" pitchFamily="34" charset="0"/>
                          <a:ea typeface="Calibri"/>
                          <a:cs typeface="Arial" pitchFamily="34" charset="0"/>
                        </a:rPr>
                        <a:t>1 to </a:t>
                      </a:r>
                      <a:r>
                        <a:rPr lang="en-US" sz="1400" b="0" dirty="0" smtClean="0">
                          <a:solidFill>
                            <a:srgbClr val="C00000"/>
                          </a:solidFill>
                          <a:latin typeface="Arial" pitchFamily="34" charset="0"/>
                          <a:ea typeface="Calibri"/>
                          <a:cs typeface="Arial" pitchFamily="34" charset="0"/>
                        </a:rPr>
                        <a:t>6]</a:t>
                      </a:r>
                    </a:p>
                    <a:p>
                      <a:pPr marL="0" marR="0" algn="ctr">
                        <a:lnSpc>
                          <a:spcPct val="115000"/>
                        </a:lnSpc>
                        <a:spcBef>
                          <a:spcPts val="0"/>
                        </a:spcBef>
                        <a:spcAft>
                          <a:spcPts val="600"/>
                        </a:spcAft>
                      </a:pPr>
                      <a:endParaRPr lang="en-US" sz="1400" b="0" dirty="0">
                        <a:latin typeface="Arial" pitchFamily="34" charset="0"/>
                        <a:ea typeface="Calibri"/>
                        <a:cs typeface="Arial" pitchFamily="34" charset="0"/>
                      </a:endParaRPr>
                    </a:p>
                  </a:txBody>
                  <a:tcPr marL="18272" marR="18272"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gridSpan="5">
                  <a:txBody>
                    <a:bodyPr/>
                    <a:lstStyle/>
                    <a:p>
                      <a:pPr marL="0" marR="0" algn="ctr">
                        <a:lnSpc>
                          <a:spcPct val="115000"/>
                        </a:lnSpc>
                        <a:spcBef>
                          <a:spcPts val="0"/>
                        </a:spcBef>
                        <a:spcAft>
                          <a:spcPts val="1000"/>
                        </a:spcAft>
                      </a:pPr>
                      <a:r>
                        <a:rPr lang="en-US" sz="1400" b="0" dirty="0">
                          <a:latin typeface="Arial" pitchFamily="34" charset="0"/>
                          <a:ea typeface="Calibri"/>
                          <a:cs typeface="Arial" pitchFamily="34" charset="0"/>
                        </a:rPr>
                        <a:t>Compared to other senior investigators working in the same area, how would you rank this senior investigator overall? Please enter one “X” per senior investigator in one of the columns below.</a:t>
                      </a:r>
                    </a:p>
                  </a:txBody>
                  <a:tcPr marL="18272" marR="18272"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4772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1000"/>
                        </a:spcAft>
                      </a:pPr>
                      <a:r>
                        <a:rPr lang="en-US" sz="1400" b="0" dirty="0">
                          <a:latin typeface="Arial" pitchFamily="34" charset="0"/>
                          <a:ea typeface="Calibri"/>
                          <a:cs typeface="Arial" pitchFamily="34" charset="0"/>
                        </a:rPr>
                        <a:t>Bottom   1%-20%</a:t>
                      </a:r>
                    </a:p>
                  </a:txBody>
                  <a:tcPr marL="18272" marR="18272"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1000"/>
                        </a:spcAft>
                      </a:pPr>
                      <a:r>
                        <a:rPr lang="en-US" sz="1400" b="0" dirty="0">
                          <a:latin typeface="Arial" pitchFamily="34" charset="0"/>
                          <a:ea typeface="Calibri"/>
                          <a:cs typeface="Arial" pitchFamily="34" charset="0"/>
                        </a:rPr>
                        <a:t>Bottom   21%-40%</a:t>
                      </a:r>
                    </a:p>
                  </a:txBody>
                  <a:tcPr marL="18272" marR="182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1000"/>
                        </a:spcAft>
                      </a:pPr>
                      <a:r>
                        <a:rPr lang="en-US" sz="1400" b="0" dirty="0">
                          <a:latin typeface="Arial" pitchFamily="34" charset="0"/>
                          <a:ea typeface="Calibri"/>
                          <a:cs typeface="Arial" pitchFamily="34" charset="0"/>
                        </a:rPr>
                        <a:t>Mid        41%-60%</a:t>
                      </a:r>
                    </a:p>
                  </a:txBody>
                  <a:tcPr marL="18272" marR="182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1000"/>
                        </a:spcAft>
                      </a:pPr>
                      <a:r>
                        <a:rPr lang="en-US" sz="1400" b="0" dirty="0">
                          <a:latin typeface="Arial" pitchFamily="34" charset="0"/>
                          <a:ea typeface="Calibri"/>
                          <a:cs typeface="Arial" pitchFamily="34" charset="0"/>
                        </a:rPr>
                        <a:t>Top      61%-80%</a:t>
                      </a:r>
                    </a:p>
                  </a:txBody>
                  <a:tcPr marL="18272" marR="182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1000"/>
                        </a:spcAft>
                      </a:pPr>
                      <a:r>
                        <a:rPr lang="en-US" sz="1400" b="0" dirty="0">
                          <a:latin typeface="Arial" pitchFamily="34" charset="0"/>
                          <a:ea typeface="Calibri"/>
                          <a:cs typeface="Arial" pitchFamily="34" charset="0"/>
                        </a:rPr>
                        <a:t>Top        81%-100%</a:t>
                      </a:r>
                    </a:p>
                  </a:txBody>
                  <a:tcPr marL="18272" marR="182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288576">
                <a:tc>
                  <a:txBody>
                    <a:bodyPr/>
                    <a:lstStyle/>
                    <a:p>
                      <a:pPr marL="0" marR="0">
                        <a:lnSpc>
                          <a:spcPct val="115000"/>
                        </a:lnSpc>
                        <a:spcBef>
                          <a:spcPts val="0"/>
                        </a:spcBef>
                        <a:spcAft>
                          <a:spcPts val="1000"/>
                        </a:spcAft>
                      </a:pPr>
                      <a:r>
                        <a:rPr lang="en-US" sz="1400" b="1" dirty="0">
                          <a:latin typeface="Arial" pitchFamily="34" charset="0"/>
                          <a:ea typeface="Calibri"/>
                          <a:cs typeface="Arial" pitchFamily="34" charset="0"/>
                        </a:rPr>
                        <a:t>Senior Investigator </a:t>
                      </a:r>
                      <a:r>
                        <a:rPr lang="en-US" sz="1400" b="1" baseline="30000" dirty="0" smtClean="0">
                          <a:latin typeface="Arial" pitchFamily="34" charset="0"/>
                          <a:ea typeface="Calibri"/>
                          <a:cs typeface="Arial" pitchFamily="34" charset="0"/>
                        </a:rPr>
                        <a:t>#</a:t>
                      </a:r>
                      <a:r>
                        <a:rPr lang="en-US" sz="1400" b="1" dirty="0" smtClean="0">
                          <a:latin typeface="Arial" pitchFamily="34" charset="0"/>
                          <a:ea typeface="Calibri"/>
                          <a:cs typeface="Arial" pitchFamily="34" charset="0"/>
                        </a:rPr>
                        <a:t>1</a:t>
                      </a:r>
                      <a:endParaRPr lang="en-US" sz="1400" b="1" dirty="0">
                        <a:latin typeface="Arial" pitchFamily="34" charset="0"/>
                        <a:ea typeface="Calibri"/>
                        <a:cs typeface="Arial" pitchFamily="34" charset="0"/>
                      </a:endParaRPr>
                    </a:p>
                  </a:txBody>
                  <a:tcPr marL="18272" marR="18272"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a:latin typeface="Arial" pitchFamily="34" charset="0"/>
                        <a:ea typeface="Calibri"/>
                        <a:cs typeface="Arial" pitchFamily="34" charset="0"/>
                      </a:endParaRPr>
                    </a:p>
                  </a:txBody>
                  <a:tcPr marL="18272" marR="18272"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a:latin typeface="Arial" pitchFamily="34" charset="0"/>
                        <a:ea typeface="Calibri"/>
                        <a:cs typeface="Arial" pitchFamily="34" charset="0"/>
                      </a:endParaRPr>
                    </a:p>
                  </a:txBody>
                  <a:tcPr marL="18272" marR="18272"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tabLst>
                          <a:tab pos="171450" algn="l"/>
                        </a:tabLst>
                      </a:pPr>
                      <a:endParaRPr lang="en-US" sz="1400">
                        <a:latin typeface="Arial" pitchFamily="34" charset="0"/>
                        <a:ea typeface="Calibri"/>
                        <a:cs typeface="Arial" pitchFamily="34" charset="0"/>
                      </a:endParaRPr>
                    </a:p>
                  </a:txBody>
                  <a:tcPr marL="18272" marR="18272"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tabLst>
                          <a:tab pos="171450" algn="l"/>
                        </a:tabLst>
                      </a:pPr>
                      <a:endParaRPr lang="en-US" sz="1400">
                        <a:latin typeface="Arial" pitchFamily="34" charset="0"/>
                        <a:ea typeface="Calibri"/>
                        <a:cs typeface="Arial" pitchFamily="34" charset="0"/>
                      </a:endParaRPr>
                    </a:p>
                  </a:txBody>
                  <a:tcPr marL="18272" marR="182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tabLst>
                          <a:tab pos="171450" algn="l"/>
                        </a:tabLst>
                      </a:pPr>
                      <a:endParaRPr lang="en-US" sz="1400">
                        <a:latin typeface="Arial" pitchFamily="34" charset="0"/>
                        <a:ea typeface="Calibri"/>
                        <a:cs typeface="Arial" pitchFamily="34" charset="0"/>
                      </a:endParaRPr>
                    </a:p>
                  </a:txBody>
                  <a:tcPr marL="18272" marR="182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tabLst>
                          <a:tab pos="171450" algn="l"/>
                        </a:tabLst>
                      </a:pPr>
                      <a:endParaRPr lang="en-US" sz="1400">
                        <a:latin typeface="Arial" pitchFamily="34" charset="0"/>
                        <a:ea typeface="Calibri"/>
                        <a:cs typeface="Arial" pitchFamily="34" charset="0"/>
                      </a:endParaRPr>
                    </a:p>
                  </a:txBody>
                  <a:tcPr marL="18272" marR="182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tabLst>
                          <a:tab pos="171450" algn="l"/>
                        </a:tabLst>
                      </a:pPr>
                      <a:endParaRPr lang="en-US" sz="1400">
                        <a:latin typeface="Arial" pitchFamily="34" charset="0"/>
                        <a:ea typeface="Calibri"/>
                        <a:cs typeface="Arial" pitchFamily="34" charset="0"/>
                      </a:endParaRPr>
                    </a:p>
                  </a:txBody>
                  <a:tcPr marL="18272" marR="182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4246">
                <a:tc>
                  <a:txBody>
                    <a:bodyPr/>
                    <a:lstStyle/>
                    <a:p>
                      <a:pPr marL="0" marR="0">
                        <a:lnSpc>
                          <a:spcPct val="115000"/>
                        </a:lnSpc>
                        <a:spcBef>
                          <a:spcPts val="0"/>
                        </a:spcBef>
                        <a:spcAft>
                          <a:spcPts val="1000"/>
                        </a:spcAft>
                      </a:pPr>
                      <a:r>
                        <a:rPr lang="en-US" sz="1400" b="1" dirty="0">
                          <a:latin typeface="Arial" pitchFamily="34" charset="0"/>
                          <a:ea typeface="Calibri"/>
                          <a:cs typeface="Arial" pitchFamily="34" charset="0"/>
                        </a:rPr>
                        <a:t>Senior Investigator </a:t>
                      </a:r>
                      <a:r>
                        <a:rPr lang="en-US" sz="1400" b="1" baseline="30000" dirty="0" smtClean="0">
                          <a:latin typeface="Arial" pitchFamily="34" charset="0"/>
                          <a:ea typeface="Calibri"/>
                          <a:cs typeface="Arial" pitchFamily="34" charset="0"/>
                        </a:rPr>
                        <a:t>#</a:t>
                      </a:r>
                      <a:r>
                        <a:rPr lang="en-US" sz="1400" b="1" dirty="0" smtClean="0">
                          <a:latin typeface="Arial" pitchFamily="34" charset="0"/>
                          <a:ea typeface="Calibri"/>
                          <a:cs typeface="Arial" pitchFamily="34" charset="0"/>
                        </a:rPr>
                        <a:t>2</a:t>
                      </a:r>
                      <a:endParaRPr lang="en-US" sz="1400" b="1" dirty="0">
                        <a:latin typeface="Arial" pitchFamily="34" charset="0"/>
                        <a:ea typeface="Calibri"/>
                        <a:cs typeface="Arial" pitchFamily="34" charset="0"/>
                      </a:endParaRPr>
                    </a:p>
                  </a:txBody>
                  <a:tcPr marL="18272" marR="18272"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a:latin typeface="Arial" pitchFamily="34" charset="0"/>
                        <a:ea typeface="Calibri"/>
                        <a:cs typeface="Arial" pitchFamily="34" charset="0"/>
                      </a:endParaRPr>
                    </a:p>
                  </a:txBody>
                  <a:tcPr marL="18272" marR="18272"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a:latin typeface="Arial" pitchFamily="34" charset="0"/>
                        <a:ea typeface="Calibri"/>
                        <a:cs typeface="Arial" pitchFamily="34" charset="0"/>
                      </a:endParaRPr>
                    </a:p>
                  </a:txBody>
                  <a:tcPr marL="18272" marR="18272"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a:latin typeface="Arial" pitchFamily="34" charset="0"/>
                        <a:ea typeface="Calibri"/>
                        <a:cs typeface="Arial" pitchFamily="34" charset="0"/>
                      </a:endParaRPr>
                    </a:p>
                  </a:txBody>
                  <a:tcPr marL="18272" marR="18272"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a:latin typeface="Arial" pitchFamily="34" charset="0"/>
                        <a:ea typeface="Calibri"/>
                        <a:cs typeface="Arial" pitchFamily="34" charset="0"/>
                      </a:endParaRPr>
                    </a:p>
                  </a:txBody>
                  <a:tcPr marL="18272" marR="182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a:latin typeface="Arial" pitchFamily="34" charset="0"/>
                        <a:ea typeface="Calibri"/>
                        <a:cs typeface="Arial" pitchFamily="34" charset="0"/>
                      </a:endParaRPr>
                    </a:p>
                  </a:txBody>
                  <a:tcPr marL="18272" marR="182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a:latin typeface="Arial" pitchFamily="34" charset="0"/>
                        <a:ea typeface="Calibri"/>
                        <a:cs typeface="Arial" pitchFamily="34" charset="0"/>
                      </a:endParaRPr>
                    </a:p>
                  </a:txBody>
                  <a:tcPr marL="18272" marR="182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a:latin typeface="Arial" pitchFamily="34" charset="0"/>
                        <a:ea typeface="Calibri"/>
                        <a:cs typeface="Arial" pitchFamily="34" charset="0"/>
                      </a:endParaRPr>
                    </a:p>
                  </a:txBody>
                  <a:tcPr marL="18272" marR="182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0628">
                <a:tc>
                  <a:txBody>
                    <a:bodyPr/>
                    <a:lstStyle/>
                    <a:p>
                      <a:pPr marL="0" marR="0">
                        <a:lnSpc>
                          <a:spcPct val="115000"/>
                        </a:lnSpc>
                        <a:spcBef>
                          <a:spcPts val="0"/>
                        </a:spcBef>
                        <a:spcAft>
                          <a:spcPts val="1000"/>
                        </a:spcAft>
                      </a:pPr>
                      <a:r>
                        <a:rPr lang="en-US" sz="1400" b="1" dirty="0">
                          <a:latin typeface="Arial" pitchFamily="34" charset="0"/>
                          <a:ea typeface="Calibri"/>
                          <a:cs typeface="Arial" pitchFamily="34" charset="0"/>
                        </a:rPr>
                        <a:t>Senior Investigator </a:t>
                      </a:r>
                      <a:r>
                        <a:rPr lang="en-US" sz="1400" b="1" baseline="30000" dirty="0" smtClean="0">
                          <a:latin typeface="Arial" pitchFamily="34" charset="0"/>
                          <a:ea typeface="Calibri"/>
                          <a:cs typeface="Arial" pitchFamily="34" charset="0"/>
                        </a:rPr>
                        <a:t>#</a:t>
                      </a:r>
                      <a:r>
                        <a:rPr lang="en-US" sz="1400" b="1" dirty="0" smtClean="0">
                          <a:latin typeface="Arial" pitchFamily="34" charset="0"/>
                          <a:ea typeface="Calibri"/>
                          <a:cs typeface="Arial" pitchFamily="34" charset="0"/>
                        </a:rPr>
                        <a:t>3</a:t>
                      </a:r>
                      <a:endParaRPr lang="en-US" sz="1400" b="1" dirty="0">
                        <a:latin typeface="Arial" pitchFamily="34" charset="0"/>
                        <a:ea typeface="Calibri"/>
                        <a:cs typeface="Arial" pitchFamily="34" charset="0"/>
                      </a:endParaRPr>
                    </a:p>
                  </a:txBody>
                  <a:tcPr marL="18272" marR="18272"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a:latin typeface="Arial" pitchFamily="34" charset="0"/>
                        <a:ea typeface="Calibri"/>
                        <a:cs typeface="Arial" pitchFamily="34" charset="0"/>
                      </a:endParaRPr>
                    </a:p>
                  </a:txBody>
                  <a:tcPr marL="18272" marR="18272"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a:latin typeface="Arial" pitchFamily="34" charset="0"/>
                        <a:ea typeface="Calibri"/>
                        <a:cs typeface="Arial" pitchFamily="34" charset="0"/>
                      </a:endParaRPr>
                    </a:p>
                  </a:txBody>
                  <a:tcPr marL="18272" marR="18272"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a:latin typeface="Arial" pitchFamily="34" charset="0"/>
                        <a:ea typeface="Calibri"/>
                        <a:cs typeface="Arial" pitchFamily="34" charset="0"/>
                      </a:endParaRPr>
                    </a:p>
                  </a:txBody>
                  <a:tcPr marL="18272" marR="18272"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a:latin typeface="Arial" pitchFamily="34" charset="0"/>
                        <a:ea typeface="Calibri"/>
                        <a:cs typeface="Arial" pitchFamily="34" charset="0"/>
                      </a:endParaRPr>
                    </a:p>
                  </a:txBody>
                  <a:tcPr marL="18272" marR="182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a:latin typeface="Arial" pitchFamily="34" charset="0"/>
                        <a:ea typeface="Calibri"/>
                        <a:cs typeface="Arial" pitchFamily="34" charset="0"/>
                      </a:endParaRPr>
                    </a:p>
                  </a:txBody>
                  <a:tcPr marL="18272" marR="182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a:latin typeface="Arial" pitchFamily="34" charset="0"/>
                        <a:ea typeface="Calibri"/>
                        <a:cs typeface="Arial" pitchFamily="34" charset="0"/>
                      </a:endParaRPr>
                    </a:p>
                  </a:txBody>
                  <a:tcPr marL="18272" marR="182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dirty="0">
                        <a:latin typeface="Arial" pitchFamily="34" charset="0"/>
                        <a:ea typeface="Calibri"/>
                        <a:cs typeface="Arial" pitchFamily="34" charset="0"/>
                      </a:endParaRPr>
                    </a:p>
                  </a:txBody>
                  <a:tcPr marL="18272" marR="182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1" name="Rectangle 8"/>
          <p:cNvSpPr>
            <a:spLocks noChangeArrowheads="1"/>
          </p:cNvSpPr>
          <p:nvPr/>
        </p:nvSpPr>
        <p:spPr bwMode="auto">
          <a:xfrm>
            <a:off x="0" y="732287"/>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hangingPunct="0">
              <a:lnSpc>
                <a:spcPct val="85000"/>
              </a:lnSpc>
              <a:defRPr/>
            </a:pPr>
            <a:endParaRPr lang="en-US" sz="2200" i="1" dirty="0">
              <a:effectLst>
                <a:outerShdw blurRad="38100" dist="38100" dir="2700000" algn="tl">
                  <a:srgbClr val="FFFFFF"/>
                </a:outerShdw>
              </a:effectLst>
              <a:latin typeface="Book Antiqua" pitchFamily="18" charset="0"/>
            </a:endParaRPr>
          </a:p>
        </p:txBody>
      </p:sp>
    </p:spTree>
    <p:extLst>
      <p:ext uri="{BB962C8B-B14F-4D97-AF65-F5344CB8AC3E}">
        <p14:creationId xmlns:p14="http://schemas.microsoft.com/office/powerpoint/2010/main" val="670210716"/>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p:cNvSpPr>
            <a:spLocks noGrp="1"/>
          </p:cNvSpPr>
          <p:nvPr>
            <p:ph type="title"/>
          </p:nvPr>
        </p:nvSpPr>
        <p:spPr>
          <a:xfrm>
            <a:off x="457200" y="19671"/>
            <a:ext cx="8229600" cy="639752"/>
          </a:xfrm>
        </p:spPr>
        <p:txBody>
          <a:bodyPr>
            <a:normAutofit/>
          </a:bodyPr>
          <a:lstStyle/>
          <a:p>
            <a:r>
              <a:rPr lang="en-US" sz="3200" b="1" dirty="0" smtClean="0">
                <a:solidFill>
                  <a:srgbClr val="285C00"/>
                </a:solidFill>
                <a:effectLst>
                  <a:outerShdw blurRad="38100" dist="38100" dir="2700000" algn="tl">
                    <a:srgbClr val="000000">
                      <a:alpha val="43137"/>
                    </a:srgbClr>
                  </a:outerShdw>
                </a:effectLst>
                <a:latin typeface="Cambria" pitchFamily="18" charset="0"/>
              </a:rPr>
              <a:t>Comparative Evaluation</a:t>
            </a:r>
            <a:endParaRPr lang="en-US" sz="3200" b="1" dirty="0">
              <a:solidFill>
                <a:srgbClr val="285C00"/>
              </a:solidFill>
              <a:effectLst>
                <a:outerShdw blurRad="38100" dist="38100" dir="2700000" algn="tl">
                  <a:srgbClr val="000000">
                    <a:alpha val="43137"/>
                  </a:srgbClr>
                </a:outerShdw>
              </a:effectLst>
              <a:latin typeface="Cambria" pitchFamily="18" charset="0"/>
            </a:endParaRPr>
          </a:p>
        </p:txBody>
      </p:sp>
      <p:sp>
        <p:nvSpPr>
          <p:cNvPr id="53" name="Content Placeholder 52"/>
          <p:cNvSpPr>
            <a:spLocks noGrp="1"/>
          </p:cNvSpPr>
          <p:nvPr>
            <p:ph idx="1"/>
          </p:nvPr>
        </p:nvSpPr>
        <p:spPr>
          <a:xfrm>
            <a:off x="120168" y="955432"/>
            <a:ext cx="8944702" cy="3657600"/>
          </a:xfrm>
        </p:spPr>
        <p:txBody>
          <a:bodyPr>
            <a:normAutofit/>
          </a:bodyPr>
          <a:lstStyle/>
          <a:p>
            <a:pPr>
              <a:buFont typeface="Wingdings" pitchFamily="2" charset="2"/>
              <a:buChar char="§"/>
            </a:pPr>
            <a:r>
              <a:rPr lang="en-US" sz="2400" b="1" dirty="0" smtClean="0">
                <a:solidFill>
                  <a:srgbClr val="008000"/>
                </a:solidFill>
              </a:rPr>
              <a:t>DOE Program </a:t>
            </a:r>
            <a:r>
              <a:rPr lang="en-US" sz="2400" b="1" dirty="0">
                <a:solidFill>
                  <a:srgbClr val="008000"/>
                </a:solidFill>
              </a:rPr>
              <a:t>M</a:t>
            </a:r>
            <a:r>
              <a:rPr lang="en-US" sz="2400" b="1" dirty="0" smtClean="0">
                <a:solidFill>
                  <a:srgbClr val="008000"/>
                </a:solidFill>
              </a:rPr>
              <a:t>anagers will need to determine:</a:t>
            </a:r>
          </a:p>
          <a:p>
            <a:pPr lvl="1"/>
            <a:r>
              <a:rPr lang="en-US" sz="2000" b="1" dirty="0" smtClean="0"/>
              <a:t>The threshold for funding each proposal</a:t>
            </a:r>
          </a:p>
          <a:p>
            <a:pPr lvl="1"/>
            <a:r>
              <a:rPr lang="en-US" sz="2000" b="1" dirty="0" smtClean="0"/>
              <a:t>The level of support for each funded proposal</a:t>
            </a:r>
          </a:p>
          <a:p>
            <a:pPr>
              <a:buFont typeface="Wingdings" pitchFamily="2" charset="2"/>
              <a:buChar char="§"/>
            </a:pPr>
            <a:r>
              <a:rPr lang="en-US" sz="2400" b="1" dirty="0" smtClean="0">
                <a:solidFill>
                  <a:srgbClr val="008000"/>
                </a:solidFill>
              </a:rPr>
              <a:t>A “comparative” evaluation:</a:t>
            </a:r>
          </a:p>
          <a:p>
            <a:pPr lvl="1">
              <a:buFont typeface="Arial" pitchFamily="34" charset="0"/>
              <a:buChar char="–"/>
            </a:pPr>
            <a:r>
              <a:rPr lang="en-US" sz="2000" b="1" dirty="0" smtClean="0"/>
              <a:t>Reviewer scores / rankings of the proposals and senior investigators provide essential (additional) input to DOE’s process of optimizing resource allocations for the University research program</a:t>
            </a:r>
          </a:p>
          <a:p>
            <a:pPr lvl="1">
              <a:buFont typeface="Arial" pitchFamily="34" charset="0"/>
              <a:buChar char="–"/>
            </a:pPr>
            <a:r>
              <a:rPr lang="en-US" sz="2000" b="1" dirty="0" smtClean="0"/>
              <a:t>Not everyone can be “</a:t>
            </a:r>
            <a:r>
              <a:rPr lang="en-US" sz="2000" b="1" u="sng" dirty="0" smtClean="0"/>
              <a:t>Above Average</a:t>
            </a:r>
            <a:r>
              <a:rPr lang="en-US" sz="2000" b="1" dirty="0" smtClean="0"/>
              <a:t>” </a:t>
            </a:r>
            <a:endParaRPr lang="en-US" sz="2000" b="1" dirty="0"/>
          </a:p>
        </p:txBody>
      </p:sp>
      <p:cxnSp>
        <p:nvCxnSpPr>
          <p:cNvPr id="18" name="Straight Arrow Connector 17"/>
          <p:cNvCxnSpPr/>
          <p:nvPr/>
        </p:nvCxnSpPr>
        <p:spPr>
          <a:xfrm flipV="1">
            <a:off x="585104" y="4935408"/>
            <a:ext cx="0" cy="9906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585104" y="5926008"/>
            <a:ext cx="14478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p:nvPr/>
        </p:nvCxnSpPr>
        <p:spPr>
          <a:xfrm flipV="1">
            <a:off x="585104" y="4935408"/>
            <a:ext cx="1447800" cy="990600"/>
          </a:xfrm>
          <a:prstGeom prst="bentConnector3">
            <a:avLst>
              <a:gd name="adj1" fmla="val 50000"/>
            </a:avLst>
          </a:prstGeom>
          <a:ln w="19050"/>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2337704" y="4935408"/>
            <a:ext cx="0" cy="9906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2337704" y="5926008"/>
            <a:ext cx="14478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4242704" y="4935408"/>
            <a:ext cx="0" cy="9906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4242704" y="5926008"/>
            <a:ext cx="14478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6022736" y="4296852"/>
            <a:ext cx="0" cy="1981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6022736" y="6278052"/>
            <a:ext cx="2743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3279540" y="5002464"/>
            <a:ext cx="26377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6297056" y="4249608"/>
            <a:ext cx="2240280" cy="2004060"/>
          </a:xfrm>
          <a:custGeom>
            <a:avLst/>
            <a:gdLst>
              <a:gd name="connsiteX0" fmla="*/ 0 w 2240280"/>
              <a:gd name="connsiteY0" fmla="*/ 2004060 h 2004060"/>
              <a:gd name="connsiteX1" fmla="*/ 1170432 w 2240280"/>
              <a:gd name="connsiteY1" fmla="*/ 1524 h 2004060"/>
              <a:gd name="connsiteX2" fmla="*/ 2240280 w 2240280"/>
              <a:gd name="connsiteY2" fmla="*/ 1994916 h 2004060"/>
              <a:gd name="connsiteX3" fmla="*/ 2240280 w 2240280"/>
              <a:gd name="connsiteY3" fmla="*/ 1994916 h 2004060"/>
            </a:gdLst>
            <a:ahLst/>
            <a:cxnLst>
              <a:cxn ang="0">
                <a:pos x="connsiteX0" y="connsiteY0"/>
              </a:cxn>
              <a:cxn ang="0">
                <a:pos x="connsiteX1" y="connsiteY1"/>
              </a:cxn>
              <a:cxn ang="0">
                <a:pos x="connsiteX2" y="connsiteY2"/>
              </a:cxn>
              <a:cxn ang="0">
                <a:pos x="connsiteX3" y="connsiteY3"/>
              </a:cxn>
            </a:cxnLst>
            <a:rect l="l" t="t" r="r" b="b"/>
            <a:pathLst>
              <a:path w="2240280" h="2004060">
                <a:moveTo>
                  <a:pt x="0" y="2004060"/>
                </a:moveTo>
                <a:cubicBezTo>
                  <a:pt x="398526" y="1003554"/>
                  <a:pt x="797052" y="3048"/>
                  <a:pt x="1170432" y="1524"/>
                </a:cubicBezTo>
                <a:cubicBezTo>
                  <a:pt x="1543812" y="0"/>
                  <a:pt x="2240280" y="1994916"/>
                  <a:pt x="2240280" y="1994916"/>
                </a:cubicBezTo>
                <a:lnTo>
                  <a:pt x="2240280" y="1994916"/>
                </a:lnTo>
              </a:path>
            </a:pathLst>
          </a:cu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7" name="Straight Arrow Connector 56"/>
          <p:cNvCxnSpPr/>
          <p:nvPr/>
        </p:nvCxnSpPr>
        <p:spPr>
          <a:xfrm>
            <a:off x="6624861" y="4484241"/>
            <a:ext cx="0" cy="1793811"/>
          </a:xfrm>
          <a:prstGeom prst="straightConnector1">
            <a:avLst/>
          </a:prstGeom>
          <a:ln w="19050">
            <a:solidFill>
              <a:srgbClr val="C00000"/>
            </a:solidFill>
            <a:prstDash val="sysDash"/>
            <a:tailEnd type="triangle" w="med" len="lg"/>
          </a:ln>
        </p:spPr>
        <p:style>
          <a:lnRef idx="1">
            <a:schemeClr val="accent1"/>
          </a:lnRef>
          <a:fillRef idx="0">
            <a:schemeClr val="accent1"/>
          </a:fillRef>
          <a:effectRef idx="0">
            <a:schemeClr val="accent1"/>
          </a:effectRef>
          <a:fontRef idx="minor">
            <a:schemeClr val="tx1"/>
          </a:fontRef>
        </p:style>
      </p:cxnSp>
      <p:sp>
        <p:nvSpPr>
          <p:cNvPr id="59" name="Multiply 58"/>
          <p:cNvSpPr/>
          <p:nvPr/>
        </p:nvSpPr>
        <p:spPr>
          <a:xfrm>
            <a:off x="460136" y="4554408"/>
            <a:ext cx="1676400" cy="1402080"/>
          </a:xfrm>
          <a:prstGeom prst="mathMultiply">
            <a:avLst>
              <a:gd name="adj1" fmla="val 552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Multiply 66"/>
          <p:cNvSpPr/>
          <p:nvPr/>
        </p:nvSpPr>
        <p:spPr>
          <a:xfrm>
            <a:off x="2136536" y="4554408"/>
            <a:ext cx="1676400" cy="1402080"/>
          </a:xfrm>
          <a:prstGeom prst="mathMultiply">
            <a:avLst>
              <a:gd name="adj1" fmla="val 552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Multiply 67"/>
          <p:cNvSpPr/>
          <p:nvPr/>
        </p:nvSpPr>
        <p:spPr>
          <a:xfrm>
            <a:off x="3889136" y="4554408"/>
            <a:ext cx="1676400" cy="1402080"/>
          </a:xfrm>
          <a:prstGeom prst="mathMultiply">
            <a:avLst>
              <a:gd name="adj1" fmla="val 552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8"/>
          <p:cNvSpPr>
            <a:spLocks noChangeArrowheads="1"/>
          </p:cNvSpPr>
          <p:nvPr/>
        </p:nvSpPr>
        <p:spPr bwMode="auto">
          <a:xfrm>
            <a:off x="0" y="732287"/>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hangingPunct="0">
              <a:lnSpc>
                <a:spcPct val="85000"/>
              </a:lnSpc>
              <a:defRPr/>
            </a:pPr>
            <a:endParaRPr lang="en-US" sz="2200" i="1" dirty="0">
              <a:effectLst>
                <a:outerShdw blurRad="38100" dist="38100" dir="2700000" algn="tl">
                  <a:srgbClr val="FFFFFF"/>
                </a:outerShdw>
              </a:effectLst>
              <a:latin typeface="Book Antiqua" pitchFamily="18" charset="0"/>
            </a:endParaRPr>
          </a:p>
        </p:txBody>
      </p:sp>
      <p:sp>
        <p:nvSpPr>
          <p:cNvPr id="31" name="Rectangle 30"/>
          <p:cNvSpPr/>
          <p:nvPr/>
        </p:nvSpPr>
        <p:spPr>
          <a:xfrm>
            <a:off x="5238110" y="5178668"/>
            <a:ext cx="76200" cy="7385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4429218" y="5697415"/>
            <a:ext cx="76200" cy="219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8812420" y="6614740"/>
            <a:ext cx="325730" cy="246221"/>
          </a:xfrm>
          <a:prstGeom prst="rect">
            <a:avLst/>
          </a:prstGeom>
          <a:noFill/>
        </p:spPr>
        <p:txBody>
          <a:bodyPr wrap="none" rtlCol="0">
            <a:spAutoFit/>
          </a:bodyPr>
          <a:lstStyle/>
          <a:p>
            <a:r>
              <a:rPr lang="en-US" sz="1000" b="1" dirty="0" smtClean="0">
                <a:solidFill>
                  <a:schemeClr val="tx1">
                    <a:lumMod val="75000"/>
                    <a:lumOff val="25000"/>
                  </a:schemeClr>
                </a:solidFill>
                <a:latin typeface="Arial" pitchFamily="34" charset="0"/>
                <a:cs typeface="Arial" pitchFamily="34" charset="0"/>
              </a:rPr>
              <a:t>33</a:t>
            </a:r>
            <a:endParaRPr lang="en-US" sz="1000" b="1" dirty="0">
              <a:solidFill>
                <a:schemeClr val="tx1">
                  <a:lumMod val="75000"/>
                  <a:lumOff val="25000"/>
                </a:schemeClr>
              </a:solidFill>
              <a:latin typeface="Arial" pitchFamily="34" charset="0"/>
              <a:cs typeface="Arial" pitchFamily="34" charset="0"/>
            </a:endParaRPr>
          </a:p>
        </p:txBody>
      </p:sp>
    </p:spTree>
    <p:extLst>
      <p:ext uri="{BB962C8B-B14F-4D97-AF65-F5344CB8AC3E}">
        <p14:creationId xmlns:p14="http://schemas.microsoft.com/office/powerpoint/2010/main" val="913148232"/>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2060"/>
                </a:solidFill>
                <a:effectLst>
                  <a:outerShdw blurRad="38100" dist="38100" dir="2700000" algn="tl">
                    <a:srgbClr val="000000">
                      <a:alpha val="43137"/>
                    </a:srgbClr>
                  </a:outerShdw>
                </a:effectLst>
                <a:latin typeface="Cambria" pitchFamily="18" charset="0"/>
              </a:rPr>
              <a:t>FY</a:t>
            </a:r>
            <a:r>
              <a:rPr lang="en-US" sz="800" dirty="0" smtClean="0">
                <a:solidFill>
                  <a:srgbClr val="002060"/>
                </a:solidFill>
                <a:effectLst>
                  <a:outerShdw blurRad="38100" dist="38100" dir="2700000" algn="tl">
                    <a:srgbClr val="000000">
                      <a:alpha val="43137"/>
                    </a:srgbClr>
                  </a:outerShdw>
                </a:effectLst>
                <a:latin typeface="Cambria" pitchFamily="18" charset="0"/>
              </a:rPr>
              <a:t> </a:t>
            </a:r>
            <a:r>
              <a:rPr lang="en-US" dirty="0" smtClean="0">
                <a:solidFill>
                  <a:srgbClr val="002060"/>
                </a:solidFill>
                <a:effectLst>
                  <a:outerShdw blurRad="38100" dist="38100" dir="2700000" algn="tl">
                    <a:srgbClr val="000000">
                      <a:alpha val="43137"/>
                    </a:srgbClr>
                  </a:outerShdw>
                </a:effectLst>
                <a:latin typeface="Cambria" pitchFamily="18" charset="0"/>
              </a:rPr>
              <a:t>2013 HEP Comparative review statistics</a:t>
            </a:r>
            <a:endParaRPr lang="en-US" dirty="0">
              <a:solidFill>
                <a:srgbClr val="002060"/>
              </a:solidFill>
              <a:effectLst>
                <a:outerShdw blurRad="38100" dist="38100" dir="2700000" algn="tl">
                  <a:srgbClr val="000000">
                    <a:alpha val="43137"/>
                  </a:srgbClr>
                </a:outerShdw>
              </a:effectLst>
              <a:latin typeface="Cambria" pitchFamily="18" charset="0"/>
            </a:endParaRPr>
          </a:p>
        </p:txBody>
      </p:sp>
    </p:spTree>
    <p:extLst>
      <p:ext uri="{BB962C8B-B14F-4D97-AF65-F5344CB8AC3E}">
        <p14:creationId xmlns:p14="http://schemas.microsoft.com/office/powerpoint/2010/main" val="169526448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34255"/>
            <a:ext cx="8229600" cy="457200"/>
          </a:xfrm>
        </p:spPr>
        <p:txBody>
          <a:bodyPr>
            <a:noAutofit/>
          </a:bodyPr>
          <a:lstStyle/>
          <a:p>
            <a:r>
              <a:rPr lang="en-US" sz="3200" b="1" dirty="0" smtClean="0">
                <a:solidFill>
                  <a:srgbClr val="285C00"/>
                </a:solidFill>
                <a:effectLst>
                  <a:outerShdw blurRad="38100" dist="38100" dir="2700000" algn="tl">
                    <a:srgbClr val="000000">
                      <a:alpha val="43137"/>
                    </a:srgbClr>
                  </a:outerShdw>
                </a:effectLst>
                <a:latin typeface="Cambria" pitchFamily="18" charset="0"/>
                <a:cs typeface="Helvetica" pitchFamily="34" charset="0"/>
              </a:rPr>
              <a:t>HEP Energy Frontier Experiments</a:t>
            </a:r>
            <a:endParaRPr lang="en-US" sz="3200" b="1" dirty="0">
              <a:solidFill>
                <a:srgbClr val="285C00"/>
              </a:solidFill>
              <a:effectLst>
                <a:outerShdw blurRad="38100" dist="38100" dir="2700000" algn="tl">
                  <a:srgbClr val="000000">
                    <a:alpha val="43137"/>
                  </a:srgbClr>
                </a:outerShdw>
              </a:effectLst>
              <a:latin typeface="Cambria" pitchFamily="18" charset="0"/>
              <a:cs typeface="Helvetica" pitchFamily="34" charset="0"/>
            </a:endParaRPr>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2108155113"/>
              </p:ext>
            </p:extLst>
          </p:nvPr>
        </p:nvGraphicFramePr>
        <p:xfrm>
          <a:off x="171792" y="929640"/>
          <a:ext cx="8839198" cy="3566159"/>
        </p:xfrm>
        <a:graphic>
          <a:graphicData uri="http://schemas.openxmlformats.org/drawingml/2006/table">
            <a:tbl>
              <a:tblPr firstRow="1" bandRow="1">
                <a:tableStyleId>{5C22544A-7EE6-4342-B048-85BDC9FD1C3A}</a:tableStyleId>
              </a:tblPr>
              <a:tblGrid>
                <a:gridCol w="971208"/>
                <a:gridCol w="1600200"/>
                <a:gridCol w="1828800"/>
                <a:gridCol w="1752600"/>
                <a:gridCol w="1143000"/>
                <a:gridCol w="1066800"/>
                <a:gridCol w="476590"/>
              </a:tblGrid>
              <a:tr h="225818">
                <a:tc>
                  <a:txBody>
                    <a:bodyPr/>
                    <a:lstStyle/>
                    <a:p>
                      <a:r>
                        <a:rPr lang="en-US" sz="1400" dirty="0" smtClean="0">
                          <a:latin typeface="Arial Narrow" pitchFamily="34" charset="0"/>
                        </a:rPr>
                        <a:t>Experiment</a:t>
                      </a:r>
                      <a:endParaRPr lang="en-US" sz="1400" dirty="0">
                        <a:latin typeface="Arial Narrow" pitchFamily="34" charset="0"/>
                      </a:endParaRPr>
                    </a:p>
                  </a:txBody>
                  <a:tcPr marL="45720" marR="45720">
                    <a:lnR w="28575" cap="flat" cmpd="sng" algn="ctr">
                      <a:solidFill>
                        <a:schemeClr val="bg1"/>
                      </a:solidFill>
                      <a:prstDash val="solid"/>
                      <a:round/>
                      <a:headEnd type="none" w="med" len="med"/>
                      <a:tailEnd type="none" w="med" len="med"/>
                    </a:lnR>
                  </a:tcPr>
                </a:tc>
                <a:tc>
                  <a:txBody>
                    <a:bodyPr/>
                    <a:lstStyle/>
                    <a:p>
                      <a:r>
                        <a:rPr lang="en-US" sz="1400" dirty="0" smtClean="0">
                          <a:latin typeface="Arial Narrow" pitchFamily="34" charset="0"/>
                        </a:rPr>
                        <a:t>Location</a:t>
                      </a:r>
                      <a:endParaRPr lang="en-US" sz="1400" dirty="0">
                        <a:latin typeface="Arial Narrow" pitchFamily="34" charset="0"/>
                      </a:endParaRPr>
                    </a:p>
                  </a:txBody>
                  <a:tcPr marL="45720" marR="45720">
                    <a:lnL w="28575" cap="flat" cmpd="sng" algn="ctr">
                      <a:solidFill>
                        <a:schemeClr val="bg1"/>
                      </a:solidFill>
                      <a:prstDash val="solid"/>
                      <a:round/>
                      <a:headEnd type="none" w="med" len="med"/>
                      <a:tailEnd type="none" w="med" len="med"/>
                    </a:lnL>
                  </a:tcPr>
                </a:tc>
                <a:tc>
                  <a:txBody>
                    <a:bodyPr/>
                    <a:lstStyle/>
                    <a:p>
                      <a:r>
                        <a:rPr lang="en-US" sz="1400" dirty="0" smtClean="0">
                          <a:latin typeface="Arial Narrow" pitchFamily="34" charset="0"/>
                        </a:rPr>
                        <a:t>CM Energy;</a:t>
                      </a:r>
                    </a:p>
                    <a:p>
                      <a:r>
                        <a:rPr lang="en-US" sz="1400" dirty="0" smtClean="0">
                          <a:latin typeface="Arial Narrow" pitchFamily="34" charset="0"/>
                        </a:rPr>
                        <a:t>Status</a:t>
                      </a:r>
                      <a:endParaRPr lang="en-US" sz="1400" dirty="0">
                        <a:latin typeface="Arial Narrow" pitchFamily="34" charset="0"/>
                      </a:endParaRPr>
                    </a:p>
                  </a:txBody>
                  <a:tcPr marL="45720" marR="45720"/>
                </a:tc>
                <a:tc>
                  <a:txBody>
                    <a:bodyPr/>
                    <a:lstStyle/>
                    <a:p>
                      <a:r>
                        <a:rPr lang="en-US" sz="1400" dirty="0" smtClean="0">
                          <a:latin typeface="Arial Narrow" pitchFamily="34" charset="0"/>
                        </a:rPr>
                        <a:t>Description</a:t>
                      </a:r>
                      <a:endParaRPr lang="en-US" sz="1400" dirty="0">
                        <a:latin typeface="Arial Narrow" pitchFamily="34" charset="0"/>
                      </a:endParaRPr>
                    </a:p>
                  </a:txBody>
                  <a:tcPr marL="45720" marR="45720"/>
                </a:tc>
                <a:tc>
                  <a:txBody>
                    <a:bodyPr/>
                    <a:lstStyle/>
                    <a:p>
                      <a:r>
                        <a:rPr lang="en-US" sz="1400" baseline="0" dirty="0" smtClean="0">
                          <a:latin typeface="Arial Narrow" pitchFamily="34" charset="0"/>
                        </a:rPr>
                        <a:t># Institutions;</a:t>
                      </a:r>
                    </a:p>
                    <a:p>
                      <a:r>
                        <a:rPr lang="en-US" sz="1400" baseline="0" dirty="0" smtClean="0">
                          <a:latin typeface="Arial Narrow" pitchFamily="34" charset="0"/>
                        </a:rPr>
                        <a:t># Countries</a:t>
                      </a:r>
                      <a:endParaRPr lang="en-US" sz="1400" dirty="0">
                        <a:latin typeface="Arial Narrow" pitchFamily="34" charset="0"/>
                      </a:endParaRPr>
                    </a:p>
                  </a:txBody>
                  <a:tcPr marL="45720" marR="45720"/>
                </a:tc>
                <a:tc>
                  <a:txBody>
                    <a:bodyPr/>
                    <a:lstStyle/>
                    <a:p>
                      <a:r>
                        <a:rPr lang="en-US" sz="1400" dirty="0" smtClean="0">
                          <a:latin typeface="Arial Narrow" pitchFamily="34" charset="0"/>
                        </a:rPr>
                        <a:t>#US Institutions</a:t>
                      </a:r>
                      <a:endParaRPr lang="en-US" sz="1400" dirty="0">
                        <a:latin typeface="Arial Narrow" pitchFamily="34" charset="0"/>
                      </a:endParaRPr>
                    </a:p>
                  </a:txBody>
                  <a:tcPr marL="45720" marR="45720"/>
                </a:tc>
                <a:tc>
                  <a:txBody>
                    <a:bodyPr/>
                    <a:lstStyle/>
                    <a:p>
                      <a:r>
                        <a:rPr lang="en-US" sz="1400" dirty="0" smtClean="0">
                          <a:latin typeface="Arial Narrow" pitchFamily="34" charset="0"/>
                        </a:rPr>
                        <a:t>#US Coll.</a:t>
                      </a:r>
                      <a:endParaRPr lang="en-US" sz="1400" dirty="0">
                        <a:latin typeface="Arial Narrow" pitchFamily="34" charset="0"/>
                      </a:endParaRPr>
                    </a:p>
                  </a:txBody>
                  <a:tcPr marL="45720" marR="45720"/>
                </a:tc>
              </a:tr>
              <a:tr h="252262">
                <a:tc>
                  <a:txBody>
                    <a:bodyPr/>
                    <a:lstStyle/>
                    <a:p>
                      <a:r>
                        <a:rPr lang="en-US" sz="1200" b="1" dirty="0" err="1" smtClean="0">
                          <a:effectLst/>
                          <a:latin typeface="Arial Narrow" pitchFamily="34" charset="0"/>
                        </a:rPr>
                        <a:t>DZero</a:t>
                      </a:r>
                      <a:endParaRPr lang="en-US" sz="1200" b="1" dirty="0">
                        <a:effectLst/>
                        <a:latin typeface="Arial Narrow" pitchFamily="34" charset="0"/>
                      </a:endParaRPr>
                    </a:p>
                  </a:txBody>
                  <a:tcPr marL="45720" marR="45720">
                    <a:lnR w="28575" cap="flat" cmpd="sng" algn="ctr">
                      <a:solidFill>
                        <a:schemeClr val="bg1"/>
                      </a:solidFill>
                      <a:prstDash val="solid"/>
                      <a:round/>
                      <a:headEnd type="none" w="med" len="med"/>
                      <a:tailEnd type="none" w="med" len="med"/>
                    </a:lnR>
                  </a:tcPr>
                </a:tc>
                <a:tc>
                  <a:txBody>
                    <a:bodyPr/>
                    <a:lstStyle/>
                    <a:p>
                      <a:r>
                        <a:rPr lang="en-US" sz="1200" b="1" dirty="0" smtClean="0">
                          <a:latin typeface="Arial Narrow" pitchFamily="34" charset="0"/>
                        </a:rPr>
                        <a:t>Fermilab</a:t>
                      </a:r>
                      <a:br>
                        <a:rPr lang="en-US" sz="1200" b="1" dirty="0" smtClean="0">
                          <a:latin typeface="Arial Narrow" pitchFamily="34" charset="0"/>
                        </a:rPr>
                      </a:br>
                      <a:r>
                        <a:rPr lang="en-US" sz="1200" b="1" dirty="0" smtClean="0">
                          <a:latin typeface="Arial Narrow" pitchFamily="34" charset="0"/>
                        </a:rPr>
                        <a:t>Tevatron Collider </a:t>
                      </a:r>
                      <a:br>
                        <a:rPr lang="en-US" sz="1200" b="1" dirty="0" smtClean="0">
                          <a:latin typeface="Arial Narrow" pitchFamily="34" charset="0"/>
                        </a:rPr>
                      </a:br>
                      <a:r>
                        <a:rPr lang="en-US" sz="1000" b="1" dirty="0" smtClean="0">
                          <a:latin typeface="Arial Narrow" pitchFamily="34" charset="0"/>
                        </a:rPr>
                        <a:t>[Batavia, Illinois, USA]</a:t>
                      </a:r>
                      <a:endParaRPr lang="en-US" sz="1000" b="1" dirty="0">
                        <a:latin typeface="Arial Narrow" pitchFamily="34" charset="0"/>
                      </a:endParaRPr>
                    </a:p>
                  </a:txBody>
                  <a:tcPr marL="45720" marR="45720">
                    <a:lnL w="28575" cap="flat" cmpd="sng" algn="ctr">
                      <a:solidFill>
                        <a:schemeClr val="bg1"/>
                      </a:solidFill>
                      <a:prstDash val="solid"/>
                      <a:round/>
                      <a:headEnd type="none" w="med" len="med"/>
                      <a:tailEnd type="none" w="med" len="med"/>
                    </a:lnL>
                  </a:tcPr>
                </a:tc>
                <a:tc>
                  <a:txBody>
                    <a:bodyPr/>
                    <a:lstStyle/>
                    <a:p>
                      <a:r>
                        <a:rPr lang="en-US" sz="1200" b="1" dirty="0" smtClean="0">
                          <a:latin typeface="Arial Narrow" pitchFamily="34" charset="0"/>
                        </a:rPr>
                        <a:t>1.96 </a:t>
                      </a:r>
                      <a:r>
                        <a:rPr lang="en-US" sz="1200" b="1" dirty="0" err="1" smtClean="0">
                          <a:latin typeface="Arial Narrow" pitchFamily="34" charset="0"/>
                        </a:rPr>
                        <a:t>TeV</a:t>
                      </a:r>
                      <a:r>
                        <a:rPr lang="en-US" sz="1200" b="1" dirty="0" smtClean="0">
                          <a:latin typeface="Arial Narrow" pitchFamily="34" charset="0"/>
                        </a:rPr>
                        <a:t>;</a:t>
                      </a:r>
                    </a:p>
                    <a:p>
                      <a:r>
                        <a:rPr lang="en-US" sz="1200" b="1" dirty="0" smtClean="0">
                          <a:latin typeface="Arial Narrow" pitchFamily="34" charset="0"/>
                        </a:rPr>
                        <a:t>Operations ended: </a:t>
                      </a:r>
                      <a:br>
                        <a:rPr lang="en-US" sz="1200" b="1" dirty="0" smtClean="0">
                          <a:latin typeface="Arial Narrow" pitchFamily="34" charset="0"/>
                        </a:rPr>
                      </a:br>
                      <a:r>
                        <a:rPr lang="en-US" sz="1200" b="1" dirty="0" smtClean="0">
                          <a:latin typeface="Arial Narrow" pitchFamily="34" charset="0"/>
                        </a:rPr>
                        <a:t>Sept. 30,</a:t>
                      </a:r>
                      <a:r>
                        <a:rPr lang="en-US" sz="1200" b="1" baseline="0" dirty="0" smtClean="0">
                          <a:latin typeface="Arial Narrow" pitchFamily="34" charset="0"/>
                        </a:rPr>
                        <a:t> 2011</a:t>
                      </a:r>
                      <a:endParaRPr lang="en-US" sz="1200" b="1" dirty="0">
                        <a:latin typeface="Arial Narrow" pitchFamily="34" charset="0"/>
                      </a:endParaRPr>
                    </a:p>
                  </a:txBody>
                  <a:tcPr marL="45720" marR="457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Narrow" pitchFamily="34" charset="0"/>
                        </a:rPr>
                        <a:t>Higgs, Top, Electroweak, SUSY, New Physics, QCD, B-physics</a:t>
                      </a:r>
                    </a:p>
                  </a:txBody>
                  <a:tcPr marL="45720" marR="457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Narrow" pitchFamily="34" charset="0"/>
                        </a:rPr>
                        <a:t>74</a:t>
                      </a:r>
                      <a:r>
                        <a:rPr lang="en-US" sz="1200" b="1" baseline="0" dirty="0" smtClean="0">
                          <a:latin typeface="Arial Narrow" pitchFamily="34" charset="0"/>
                        </a:rPr>
                        <a:t> Institutions;</a:t>
                      </a:r>
                      <a:endParaRPr lang="en-US" sz="1200" b="1" dirty="0" smtClean="0">
                        <a:latin typeface="Arial Narrow"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Narrow" pitchFamily="34" charset="0"/>
                        </a:rPr>
                        <a:t>18 Countries</a:t>
                      </a:r>
                    </a:p>
                  </a:txBody>
                  <a:tcPr marL="45720" marR="45720"/>
                </a:tc>
                <a:tc>
                  <a:txBody>
                    <a:bodyPr/>
                    <a:lstStyle/>
                    <a:p>
                      <a:r>
                        <a:rPr lang="en-US" sz="1200" b="1" baseline="0" dirty="0" smtClean="0">
                          <a:latin typeface="Arial Narrow" pitchFamily="34" charset="0"/>
                        </a:rPr>
                        <a:t>33 Univ., </a:t>
                      </a:r>
                      <a:br>
                        <a:rPr lang="en-US" sz="1200" b="1" baseline="0" dirty="0" smtClean="0">
                          <a:latin typeface="Arial Narrow" pitchFamily="34" charset="0"/>
                        </a:rPr>
                      </a:br>
                      <a:r>
                        <a:rPr lang="en-US" sz="1200" b="1" baseline="0" dirty="0" smtClean="0">
                          <a:latin typeface="Arial Narrow" pitchFamily="34" charset="0"/>
                        </a:rPr>
                        <a:t>1 National Lab</a:t>
                      </a:r>
                      <a:endParaRPr lang="en-US" sz="1200" b="1" dirty="0">
                        <a:latin typeface="Arial Narrow" pitchFamily="34" charset="0"/>
                      </a:endParaRPr>
                    </a:p>
                  </a:txBody>
                  <a:tcPr marL="45720" marR="45720"/>
                </a:tc>
                <a:tc>
                  <a:txBody>
                    <a:bodyPr/>
                    <a:lstStyle/>
                    <a:p>
                      <a:r>
                        <a:rPr lang="en-US" sz="1200" b="1" dirty="0" smtClean="0">
                          <a:latin typeface="Arial Narrow" pitchFamily="34" charset="0"/>
                        </a:rPr>
                        <a:t>192</a:t>
                      </a:r>
                      <a:endParaRPr lang="en-US" sz="1200" b="1" dirty="0">
                        <a:latin typeface="Arial Narrow" pitchFamily="34" charset="0"/>
                      </a:endParaRPr>
                    </a:p>
                  </a:txBody>
                  <a:tcPr marL="45720" marR="45720"/>
                </a:tc>
              </a:tr>
              <a:tr h="331199">
                <a:tc>
                  <a:txBody>
                    <a:bodyPr/>
                    <a:lstStyle/>
                    <a:p>
                      <a:r>
                        <a:rPr lang="en-US" sz="1200" b="1" dirty="0" smtClean="0">
                          <a:effectLst/>
                          <a:latin typeface="Arial Narrow" pitchFamily="34" charset="0"/>
                        </a:rPr>
                        <a:t>CDF</a:t>
                      </a:r>
                    </a:p>
                    <a:p>
                      <a:r>
                        <a:rPr lang="en-US" sz="1000" b="1" dirty="0" smtClean="0">
                          <a:effectLst/>
                          <a:latin typeface="Arial Narrow" pitchFamily="34" charset="0"/>
                        </a:rPr>
                        <a:t>(Collider</a:t>
                      </a:r>
                      <a:r>
                        <a:rPr lang="en-US" sz="1000" b="1" baseline="0" dirty="0" smtClean="0">
                          <a:effectLst/>
                          <a:latin typeface="Arial Narrow" pitchFamily="34" charset="0"/>
                        </a:rPr>
                        <a:t> Detector at Fermilab)</a:t>
                      </a:r>
                      <a:endParaRPr lang="en-US" sz="1000" b="1" dirty="0">
                        <a:effectLst/>
                        <a:latin typeface="Arial Narrow" pitchFamily="34" charset="0"/>
                      </a:endParaRPr>
                    </a:p>
                  </a:txBody>
                  <a:tcPr marL="45720" marR="45720">
                    <a:lnR w="28575" cap="flat" cmpd="sng" algn="ctr">
                      <a:solidFill>
                        <a:schemeClr val="bg1"/>
                      </a:solidFill>
                      <a:prstDash val="solid"/>
                      <a:round/>
                      <a:headEnd type="none" w="med" len="med"/>
                      <a:tailEnd type="none" w="med" len="med"/>
                    </a:lnR>
                  </a:tcPr>
                </a:tc>
                <a:tc>
                  <a:txBody>
                    <a:bodyPr/>
                    <a:lstStyle/>
                    <a:p>
                      <a:r>
                        <a:rPr lang="en-US" sz="1200" b="1" dirty="0" smtClean="0">
                          <a:latin typeface="Arial Narrow" pitchFamily="34" charset="0"/>
                        </a:rPr>
                        <a:t>Fermilab </a:t>
                      </a:r>
                      <a:br>
                        <a:rPr lang="en-US" sz="1200" b="1" dirty="0" smtClean="0">
                          <a:latin typeface="Arial Narrow" pitchFamily="34" charset="0"/>
                        </a:rPr>
                      </a:br>
                      <a:r>
                        <a:rPr lang="en-US" sz="1200" b="1" dirty="0" smtClean="0">
                          <a:latin typeface="Arial Narrow" pitchFamily="34" charset="0"/>
                        </a:rPr>
                        <a:t>Tevatron Collider </a:t>
                      </a:r>
                      <a:br>
                        <a:rPr lang="en-US" sz="1200" b="1" dirty="0" smtClean="0">
                          <a:latin typeface="Arial Narrow" pitchFamily="34" charset="0"/>
                        </a:rPr>
                      </a:br>
                      <a:r>
                        <a:rPr lang="en-US" sz="1000" b="1" dirty="0" smtClean="0">
                          <a:latin typeface="Arial Narrow" pitchFamily="34" charset="0"/>
                        </a:rPr>
                        <a:t>[Batavia, Illinois, USA]</a:t>
                      </a:r>
                      <a:endParaRPr lang="en-US" sz="1000" b="1" dirty="0">
                        <a:latin typeface="Arial Narrow" pitchFamily="34" charset="0"/>
                      </a:endParaRPr>
                    </a:p>
                  </a:txBody>
                  <a:tcPr marL="45720" marR="45720">
                    <a:lnL w="28575" cap="flat" cmpd="sng" algn="ctr">
                      <a:solidFill>
                        <a:schemeClr val="bg1"/>
                      </a:solidFill>
                      <a:prstDash val="solid"/>
                      <a:round/>
                      <a:headEnd type="none" w="med" len="med"/>
                      <a:tailEnd type="none" w="med" len="med"/>
                    </a:lnL>
                  </a:tcPr>
                </a:tc>
                <a:tc>
                  <a:txBody>
                    <a:bodyPr/>
                    <a:lstStyle/>
                    <a:p>
                      <a:r>
                        <a:rPr lang="en-US" sz="1200" b="1" dirty="0" smtClean="0">
                          <a:latin typeface="Arial Narrow" pitchFamily="34" charset="0"/>
                        </a:rPr>
                        <a:t>1.96 </a:t>
                      </a:r>
                      <a:r>
                        <a:rPr lang="en-US" sz="1200" b="1" dirty="0" err="1" smtClean="0">
                          <a:latin typeface="Arial Narrow" pitchFamily="34" charset="0"/>
                        </a:rPr>
                        <a:t>TeV</a:t>
                      </a:r>
                      <a:r>
                        <a:rPr lang="en-US" sz="1200" b="1" dirty="0" smtClean="0">
                          <a:latin typeface="Arial Narrow" pitchFamily="34" charset="0"/>
                        </a:rPr>
                        <a:t>;</a:t>
                      </a:r>
                    </a:p>
                    <a:p>
                      <a:r>
                        <a:rPr lang="en-US" sz="1200" b="1" dirty="0" smtClean="0">
                          <a:latin typeface="Arial Narrow" pitchFamily="34" charset="0"/>
                        </a:rPr>
                        <a:t>Operations ended: </a:t>
                      </a:r>
                      <a:br>
                        <a:rPr lang="en-US" sz="1200" b="1" dirty="0" smtClean="0">
                          <a:latin typeface="Arial Narrow" pitchFamily="34" charset="0"/>
                        </a:rPr>
                      </a:br>
                      <a:r>
                        <a:rPr lang="en-US" sz="1200" b="1" dirty="0" smtClean="0">
                          <a:latin typeface="Arial Narrow" pitchFamily="34" charset="0"/>
                        </a:rPr>
                        <a:t>Sept. 30,</a:t>
                      </a:r>
                      <a:r>
                        <a:rPr lang="en-US" sz="1200" b="1" baseline="0" dirty="0" smtClean="0">
                          <a:latin typeface="Arial Narrow" pitchFamily="34" charset="0"/>
                        </a:rPr>
                        <a:t> 2011</a:t>
                      </a:r>
                      <a:endParaRPr lang="en-US" sz="1200" b="1" dirty="0">
                        <a:latin typeface="Arial Narrow" pitchFamily="34" charset="0"/>
                      </a:endParaRPr>
                    </a:p>
                  </a:txBody>
                  <a:tcPr marL="45720" marR="457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Narrow" pitchFamily="34" charset="0"/>
                        </a:rPr>
                        <a:t>Higgs, Top, Electroweak, SUSY, New Physics, QCD, B-physics</a:t>
                      </a:r>
                    </a:p>
                    <a:p>
                      <a:endParaRPr lang="en-US" sz="1200" b="1" dirty="0" smtClean="0">
                        <a:latin typeface="Arial Narrow" pitchFamily="34" charset="0"/>
                      </a:endParaRPr>
                    </a:p>
                  </a:txBody>
                  <a:tcPr marL="45720" marR="45720"/>
                </a:tc>
                <a:tc>
                  <a:txBody>
                    <a:bodyPr/>
                    <a:lstStyle/>
                    <a:p>
                      <a:r>
                        <a:rPr lang="en-US" sz="1200" b="1" dirty="0" smtClean="0">
                          <a:latin typeface="Arial Narrow" pitchFamily="34" charset="0"/>
                        </a:rPr>
                        <a:t>55 Institutions;</a:t>
                      </a:r>
                    </a:p>
                    <a:p>
                      <a:r>
                        <a:rPr lang="en-US" sz="1200" b="1" dirty="0" smtClean="0">
                          <a:latin typeface="Arial Narrow" pitchFamily="34" charset="0"/>
                        </a:rPr>
                        <a:t>14 Countries</a:t>
                      </a:r>
                    </a:p>
                  </a:txBody>
                  <a:tcPr marL="45720" marR="45720"/>
                </a:tc>
                <a:tc>
                  <a:txBody>
                    <a:bodyPr/>
                    <a:lstStyle/>
                    <a:p>
                      <a:r>
                        <a:rPr lang="en-US" sz="1200" b="1" dirty="0" smtClean="0">
                          <a:latin typeface="Arial Narrow" pitchFamily="34" charset="0"/>
                        </a:rPr>
                        <a:t>26 Univ., </a:t>
                      </a:r>
                      <a:br>
                        <a:rPr lang="en-US" sz="1200" b="1" dirty="0" smtClean="0">
                          <a:latin typeface="Arial Narrow" pitchFamily="34" charset="0"/>
                        </a:rPr>
                      </a:br>
                      <a:r>
                        <a:rPr lang="en-US" sz="1200" b="1" dirty="0" smtClean="0">
                          <a:latin typeface="Arial Narrow" pitchFamily="34" charset="0"/>
                        </a:rPr>
                        <a:t>1 National Lab</a:t>
                      </a:r>
                      <a:endParaRPr lang="en-US" sz="1200" b="1" dirty="0">
                        <a:latin typeface="Arial Narrow" pitchFamily="34" charset="0"/>
                      </a:endParaRPr>
                    </a:p>
                  </a:txBody>
                  <a:tcPr marL="45720" marR="45720"/>
                </a:tc>
                <a:tc>
                  <a:txBody>
                    <a:bodyPr/>
                    <a:lstStyle/>
                    <a:p>
                      <a:r>
                        <a:rPr lang="en-US" sz="1200" b="1" dirty="0" smtClean="0">
                          <a:latin typeface="Arial Narrow" pitchFamily="34" charset="0"/>
                        </a:rPr>
                        <a:t>224</a:t>
                      </a:r>
                      <a:endParaRPr lang="en-US" sz="1200" b="1" dirty="0">
                        <a:latin typeface="Arial Narrow" pitchFamily="34" charset="0"/>
                      </a:endParaRPr>
                    </a:p>
                  </a:txBody>
                  <a:tcPr marL="45720" marR="45720"/>
                </a:tc>
              </a:tr>
              <a:tr h="252262">
                <a:tc>
                  <a:txBody>
                    <a:bodyPr/>
                    <a:lstStyle/>
                    <a:p>
                      <a:r>
                        <a:rPr lang="en-US" sz="1200" b="1" dirty="0" smtClean="0">
                          <a:effectLst/>
                          <a:latin typeface="Arial Narrow" pitchFamily="34" charset="0"/>
                        </a:rPr>
                        <a:t>ATLAS</a:t>
                      </a:r>
                    </a:p>
                    <a:p>
                      <a:r>
                        <a:rPr lang="en-US" sz="1000" b="1" dirty="0" smtClean="0">
                          <a:effectLst/>
                          <a:latin typeface="Arial Narrow" pitchFamily="34" charset="0"/>
                        </a:rPr>
                        <a:t>(A </a:t>
                      </a:r>
                      <a:r>
                        <a:rPr lang="en-US" sz="1000" b="1" dirty="0" err="1" smtClean="0">
                          <a:effectLst/>
                          <a:latin typeface="Arial Narrow" pitchFamily="34" charset="0"/>
                        </a:rPr>
                        <a:t>Toroidal</a:t>
                      </a:r>
                      <a:r>
                        <a:rPr lang="en-US" sz="1000" b="1" dirty="0" smtClean="0">
                          <a:effectLst/>
                          <a:latin typeface="Arial Narrow" pitchFamily="34" charset="0"/>
                        </a:rPr>
                        <a:t> LHC </a:t>
                      </a:r>
                      <a:r>
                        <a:rPr lang="en-US" sz="1000" b="1" dirty="0" err="1" smtClean="0">
                          <a:effectLst/>
                          <a:latin typeface="Arial Narrow" pitchFamily="34" charset="0"/>
                        </a:rPr>
                        <a:t>ApparatuS</a:t>
                      </a:r>
                      <a:r>
                        <a:rPr lang="en-US" sz="1000" b="1" dirty="0" smtClean="0">
                          <a:effectLst/>
                          <a:latin typeface="Arial Narrow" pitchFamily="34" charset="0"/>
                        </a:rPr>
                        <a:t>)</a:t>
                      </a:r>
                      <a:endParaRPr lang="en-US" sz="1000" b="1" dirty="0">
                        <a:effectLst/>
                        <a:latin typeface="Arial Narrow" pitchFamily="34" charset="0"/>
                      </a:endParaRPr>
                    </a:p>
                  </a:txBody>
                  <a:tcPr marL="45720" marR="45720">
                    <a:lnR w="28575" cap="flat" cmpd="sng" algn="ctr">
                      <a:solidFill>
                        <a:schemeClr val="bg1"/>
                      </a:solidFill>
                      <a:prstDash val="solid"/>
                      <a:round/>
                      <a:headEnd type="none" w="med" len="med"/>
                      <a:tailEnd type="none" w="med" len="med"/>
                    </a:lnR>
                  </a:tcPr>
                </a:tc>
                <a:tc>
                  <a:txBody>
                    <a:bodyPr/>
                    <a:lstStyle/>
                    <a:p>
                      <a:r>
                        <a:rPr lang="en-US" sz="1200" b="1" dirty="0" smtClean="0">
                          <a:latin typeface="Arial Narrow" pitchFamily="34" charset="0"/>
                        </a:rPr>
                        <a:t>CERN,</a:t>
                      </a:r>
                      <a:r>
                        <a:rPr lang="en-US" sz="1200" b="1" baseline="0" dirty="0" smtClean="0">
                          <a:latin typeface="Arial Narrow" pitchFamily="34" charset="0"/>
                        </a:rPr>
                        <a:t> </a:t>
                      </a:r>
                      <a:br>
                        <a:rPr lang="en-US" sz="1200" b="1" baseline="0" dirty="0" smtClean="0">
                          <a:latin typeface="Arial Narrow" pitchFamily="34" charset="0"/>
                        </a:rPr>
                      </a:br>
                      <a:r>
                        <a:rPr lang="en-US" sz="1200" b="1" dirty="0" smtClean="0">
                          <a:latin typeface="Arial Narrow" pitchFamily="34" charset="0"/>
                        </a:rPr>
                        <a:t>Large</a:t>
                      </a:r>
                      <a:r>
                        <a:rPr lang="en-US" sz="1200" b="1" baseline="0" dirty="0" smtClean="0">
                          <a:latin typeface="Arial Narrow" pitchFamily="34" charset="0"/>
                        </a:rPr>
                        <a:t> Hadron </a:t>
                      </a:r>
                      <a:r>
                        <a:rPr lang="en-US" sz="1200" b="1" dirty="0" smtClean="0">
                          <a:latin typeface="Arial Narrow" pitchFamily="34" charset="0"/>
                        </a:rPr>
                        <a:t>Collider </a:t>
                      </a:r>
                    </a:p>
                    <a:p>
                      <a:r>
                        <a:rPr lang="en-US" sz="1000" b="1" dirty="0" smtClean="0">
                          <a:latin typeface="Arial Narrow" pitchFamily="34" charset="0"/>
                        </a:rPr>
                        <a:t>[Geneva, Switzerland / </a:t>
                      </a:r>
                    </a:p>
                    <a:p>
                      <a:r>
                        <a:rPr lang="en-US" sz="1000" b="1" dirty="0" err="1" smtClean="0">
                          <a:latin typeface="Arial Narrow" pitchFamily="34" charset="0"/>
                        </a:rPr>
                        <a:t>Meyrin</a:t>
                      </a:r>
                      <a:r>
                        <a:rPr lang="en-US" sz="1000" b="1" dirty="0" smtClean="0">
                          <a:latin typeface="Arial Narrow" pitchFamily="34" charset="0"/>
                        </a:rPr>
                        <a:t>, Switzerland]</a:t>
                      </a:r>
                      <a:endParaRPr lang="en-US" sz="1000" b="1" dirty="0">
                        <a:latin typeface="Arial Narrow" pitchFamily="34" charset="0"/>
                      </a:endParaRPr>
                    </a:p>
                  </a:txBody>
                  <a:tcPr marL="45720" marR="45720">
                    <a:lnL w="28575" cap="flat" cmpd="sng" algn="ctr">
                      <a:solidFill>
                        <a:schemeClr val="bg1"/>
                      </a:solidFill>
                      <a:prstDash val="solid"/>
                      <a:round/>
                      <a:headEnd type="none" w="med" len="med"/>
                      <a:tailEnd type="none" w="med" len="med"/>
                    </a:lnL>
                  </a:tcPr>
                </a:tc>
                <a:tc>
                  <a:txBody>
                    <a:bodyPr/>
                    <a:lstStyle/>
                    <a:p>
                      <a:r>
                        <a:rPr lang="en-US" sz="1200" b="1" dirty="0" smtClean="0">
                          <a:latin typeface="Arial Narrow" pitchFamily="34" charset="0"/>
                        </a:rPr>
                        <a:t>7-8 </a:t>
                      </a:r>
                      <a:r>
                        <a:rPr lang="en-US" sz="1200" b="1" dirty="0" err="1" smtClean="0">
                          <a:latin typeface="Arial Narrow" pitchFamily="34" charset="0"/>
                        </a:rPr>
                        <a:t>TeV</a:t>
                      </a:r>
                      <a:r>
                        <a:rPr lang="en-US" sz="1200" b="1" dirty="0" smtClean="0">
                          <a:latin typeface="Arial Narrow" pitchFamily="34" charset="0"/>
                        </a:rPr>
                        <a:t>;</a:t>
                      </a:r>
                      <a:r>
                        <a:rPr lang="en-US" sz="1200" b="1" baseline="0" dirty="0" smtClean="0">
                          <a:latin typeface="Arial Narrow" pitchFamily="34" charset="0"/>
                        </a:rPr>
                        <a:t>  13-14 </a:t>
                      </a:r>
                      <a:r>
                        <a:rPr lang="en-US" sz="1200" b="1" baseline="0" dirty="0" err="1" smtClean="0">
                          <a:latin typeface="Arial Narrow" pitchFamily="34" charset="0"/>
                        </a:rPr>
                        <a:t>TeV</a:t>
                      </a:r>
                      <a:endParaRPr lang="en-US" sz="1200" b="1" baseline="0" dirty="0" smtClean="0">
                        <a:latin typeface="Arial Narrow" pitchFamily="34" charset="0"/>
                      </a:endParaRPr>
                    </a:p>
                    <a:p>
                      <a:r>
                        <a:rPr lang="en-US" sz="1200" b="1" dirty="0" smtClean="0">
                          <a:latin typeface="Arial Narrow" pitchFamily="34" charset="0"/>
                        </a:rPr>
                        <a:t>Run 1</a:t>
                      </a:r>
                      <a:r>
                        <a:rPr lang="en-US" sz="1200" b="1" baseline="0" dirty="0" smtClean="0">
                          <a:latin typeface="Arial Narrow" pitchFamily="34" charset="0"/>
                        </a:rPr>
                        <a:t> ended:  Dec. 2012</a:t>
                      </a:r>
                    </a:p>
                    <a:p>
                      <a:r>
                        <a:rPr lang="en-US" sz="1200" b="1" baseline="0" dirty="0" smtClean="0">
                          <a:latin typeface="Arial Narrow" pitchFamily="34" charset="0"/>
                        </a:rPr>
                        <a:t>Run 2 start:  2015</a:t>
                      </a:r>
                      <a:endParaRPr lang="en-US" sz="1200" b="1" dirty="0">
                        <a:latin typeface="Arial Narrow" pitchFamily="34" charset="0"/>
                      </a:endParaRPr>
                    </a:p>
                  </a:txBody>
                  <a:tcPr marL="45720" marR="457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Narrow" pitchFamily="34" charset="0"/>
                        </a:rPr>
                        <a:t>Higgs, Top, Electroweak, SUSY, New Physics, QCD, B-physics, and Heavy-Ion</a:t>
                      </a:r>
                    </a:p>
                    <a:p>
                      <a:endParaRPr lang="en-US" sz="1200" b="1" baseline="-25000" dirty="0">
                        <a:latin typeface="Arial Narrow" pitchFamily="34" charset="0"/>
                      </a:endParaRPr>
                    </a:p>
                  </a:txBody>
                  <a:tcPr marL="45720" marR="45720"/>
                </a:tc>
                <a:tc>
                  <a:txBody>
                    <a:bodyPr/>
                    <a:lstStyle/>
                    <a:p>
                      <a:r>
                        <a:rPr lang="en-US" sz="1200" b="1" baseline="0" dirty="0" smtClean="0">
                          <a:latin typeface="Arial Narrow" pitchFamily="34" charset="0"/>
                        </a:rPr>
                        <a:t>174 Institutions;</a:t>
                      </a:r>
                    </a:p>
                    <a:p>
                      <a:r>
                        <a:rPr lang="en-US" sz="1200" b="1" baseline="0" dirty="0" smtClean="0">
                          <a:latin typeface="Arial Narrow" pitchFamily="34" charset="0"/>
                        </a:rPr>
                        <a:t>38 Countries</a:t>
                      </a:r>
                      <a:endParaRPr lang="en-US" sz="1200" b="1" baseline="-25000" dirty="0">
                        <a:latin typeface="Arial Narrow" pitchFamily="34" charset="0"/>
                      </a:endParaRPr>
                    </a:p>
                  </a:txBody>
                  <a:tcPr marL="45720" marR="45720"/>
                </a:tc>
                <a:tc>
                  <a:txBody>
                    <a:bodyPr/>
                    <a:lstStyle/>
                    <a:p>
                      <a:r>
                        <a:rPr lang="en-US" sz="1200" b="1" dirty="0" smtClean="0">
                          <a:latin typeface="Arial Narrow" pitchFamily="34" charset="0"/>
                        </a:rPr>
                        <a:t>40 Univ.,</a:t>
                      </a:r>
                      <a:r>
                        <a:rPr lang="en-US" sz="1200" b="1" baseline="0" dirty="0" smtClean="0">
                          <a:latin typeface="Arial Narrow" pitchFamily="34" charset="0"/>
                        </a:rPr>
                        <a:t> </a:t>
                      </a:r>
                      <a:br>
                        <a:rPr lang="en-US" sz="1200" b="1" baseline="0" dirty="0" smtClean="0">
                          <a:latin typeface="Arial Narrow" pitchFamily="34" charset="0"/>
                        </a:rPr>
                      </a:br>
                      <a:r>
                        <a:rPr lang="en-US" sz="1200" b="1" baseline="0" dirty="0" smtClean="0">
                          <a:latin typeface="Arial Narrow" pitchFamily="34" charset="0"/>
                        </a:rPr>
                        <a:t>4 National Labs</a:t>
                      </a:r>
                      <a:endParaRPr lang="en-US" sz="1200" b="1" dirty="0">
                        <a:latin typeface="Arial Narrow" pitchFamily="34" charset="0"/>
                      </a:endParaRPr>
                    </a:p>
                  </a:txBody>
                  <a:tcPr marL="45720" marR="45720"/>
                </a:tc>
                <a:tc>
                  <a:txBody>
                    <a:bodyPr/>
                    <a:lstStyle/>
                    <a:p>
                      <a:r>
                        <a:rPr lang="en-US" sz="1200" b="1" dirty="0" smtClean="0">
                          <a:latin typeface="Arial Narrow" pitchFamily="34" charset="0"/>
                        </a:rPr>
                        <a:t>556</a:t>
                      </a:r>
                      <a:endParaRPr lang="en-US" sz="1200" b="1" dirty="0">
                        <a:latin typeface="Arial Narrow" pitchFamily="34" charset="0"/>
                      </a:endParaRPr>
                    </a:p>
                  </a:txBody>
                  <a:tcPr marL="45720" marR="45720"/>
                </a:tc>
              </a:tr>
              <a:tr h="252262">
                <a:tc>
                  <a:txBody>
                    <a:bodyPr/>
                    <a:lstStyle/>
                    <a:p>
                      <a:r>
                        <a:rPr lang="en-US" sz="1200" b="1" dirty="0" smtClean="0">
                          <a:effectLst/>
                          <a:latin typeface="Arial Narrow" pitchFamily="34" charset="0"/>
                        </a:rPr>
                        <a:t>CMS</a:t>
                      </a:r>
                    </a:p>
                    <a:p>
                      <a:r>
                        <a:rPr lang="en-US" sz="1000" b="1" dirty="0" smtClean="0">
                          <a:effectLst/>
                          <a:latin typeface="Arial Narrow" pitchFamily="34" charset="0"/>
                        </a:rPr>
                        <a:t>(Compact </a:t>
                      </a:r>
                      <a:r>
                        <a:rPr lang="en-US" sz="1000" b="1" dirty="0" err="1" smtClean="0">
                          <a:effectLst/>
                          <a:latin typeface="Arial Narrow" pitchFamily="34" charset="0"/>
                        </a:rPr>
                        <a:t>Muon</a:t>
                      </a:r>
                      <a:r>
                        <a:rPr lang="en-US" sz="1000" b="1" dirty="0" smtClean="0">
                          <a:effectLst/>
                          <a:latin typeface="Arial Narrow" pitchFamily="34" charset="0"/>
                        </a:rPr>
                        <a:t> Solenoid)</a:t>
                      </a:r>
                      <a:endParaRPr lang="en-US" sz="1000" b="1" dirty="0">
                        <a:effectLst/>
                        <a:latin typeface="Arial Narrow" pitchFamily="34" charset="0"/>
                      </a:endParaRPr>
                    </a:p>
                  </a:txBody>
                  <a:tcPr marL="45720" marR="45720">
                    <a:lnR w="28575" cap="flat" cmpd="sng" algn="ctr">
                      <a:solidFill>
                        <a:schemeClr val="bg1"/>
                      </a:solidFill>
                      <a:prstDash val="solid"/>
                      <a:round/>
                      <a:headEnd type="none" w="med" len="med"/>
                      <a:tailEnd type="none" w="med" len="med"/>
                    </a:lnR>
                  </a:tcPr>
                </a:tc>
                <a:tc>
                  <a:txBody>
                    <a:bodyPr/>
                    <a:lstStyle/>
                    <a:p>
                      <a:r>
                        <a:rPr lang="en-US" sz="1200" b="1" dirty="0" smtClean="0">
                          <a:latin typeface="Arial Narrow" pitchFamily="34" charset="0"/>
                        </a:rPr>
                        <a:t>CERN, </a:t>
                      </a:r>
                    </a:p>
                    <a:p>
                      <a:r>
                        <a:rPr lang="en-US" sz="1200" b="1" dirty="0" smtClean="0">
                          <a:latin typeface="Arial Narrow" pitchFamily="34" charset="0"/>
                        </a:rPr>
                        <a:t>Large</a:t>
                      </a:r>
                      <a:r>
                        <a:rPr lang="en-US" sz="1200" b="1" baseline="0" dirty="0" smtClean="0">
                          <a:latin typeface="Arial Narrow" pitchFamily="34" charset="0"/>
                        </a:rPr>
                        <a:t> Hadron Collider</a:t>
                      </a:r>
                      <a:r>
                        <a:rPr lang="en-US" sz="1200" b="1" dirty="0" smtClean="0">
                          <a:latin typeface="Arial Narrow" pitchFamily="34" charset="0"/>
                        </a:rPr>
                        <a:t> </a:t>
                      </a:r>
                    </a:p>
                    <a:p>
                      <a:r>
                        <a:rPr lang="en-US" sz="1000" b="1" dirty="0" smtClean="0">
                          <a:latin typeface="Arial Narrow" pitchFamily="34" charset="0"/>
                        </a:rPr>
                        <a:t>[Geneva, Switzerland / </a:t>
                      </a:r>
                    </a:p>
                    <a:p>
                      <a:r>
                        <a:rPr lang="en-US" sz="1000" b="1" dirty="0" err="1" smtClean="0">
                          <a:latin typeface="Arial Narrow" pitchFamily="34" charset="0"/>
                        </a:rPr>
                        <a:t>Cessy</a:t>
                      </a:r>
                      <a:r>
                        <a:rPr lang="en-US" sz="1000" b="1" dirty="0" smtClean="0">
                          <a:latin typeface="Arial Narrow" pitchFamily="34" charset="0"/>
                        </a:rPr>
                        <a:t>, France]</a:t>
                      </a:r>
                      <a:endParaRPr lang="en-US" sz="1000" b="1" dirty="0">
                        <a:latin typeface="Arial Narrow" pitchFamily="34" charset="0"/>
                      </a:endParaRPr>
                    </a:p>
                  </a:txBody>
                  <a:tcPr marL="45720" marR="45720">
                    <a:lnL w="28575" cap="flat" cmpd="sng" algn="ctr">
                      <a:solidFill>
                        <a:schemeClr val="bg1"/>
                      </a:solidFill>
                      <a:prstDash val="solid"/>
                      <a:round/>
                      <a:headEnd type="none" w="med" len="med"/>
                      <a:tailEnd type="none" w="med" len="med"/>
                    </a:lnL>
                  </a:tcPr>
                </a:tc>
                <a:tc>
                  <a:txBody>
                    <a:bodyPr/>
                    <a:lstStyle/>
                    <a:p>
                      <a:r>
                        <a:rPr lang="en-US" sz="1200" b="1" dirty="0" smtClean="0">
                          <a:latin typeface="Arial Narrow" pitchFamily="34" charset="0"/>
                        </a:rPr>
                        <a:t>7-8 </a:t>
                      </a:r>
                      <a:r>
                        <a:rPr lang="en-US" sz="1200" b="1" dirty="0" err="1" smtClean="0">
                          <a:latin typeface="Arial Narrow" pitchFamily="34" charset="0"/>
                        </a:rPr>
                        <a:t>TeV</a:t>
                      </a:r>
                      <a:r>
                        <a:rPr lang="en-US" sz="1200" b="1" dirty="0" smtClean="0">
                          <a:latin typeface="Arial Narrow" pitchFamily="34" charset="0"/>
                        </a:rPr>
                        <a:t>;</a:t>
                      </a:r>
                      <a:r>
                        <a:rPr lang="en-US" sz="1200" b="1" baseline="0" dirty="0" smtClean="0">
                          <a:latin typeface="Arial Narrow" pitchFamily="34" charset="0"/>
                        </a:rPr>
                        <a:t>  13-14 </a:t>
                      </a:r>
                      <a:r>
                        <a:rPr lang="en-US" sz="1200" b="1" baseline="0" dirty="0" err="1" smtClean="0">
                          <a:latin typeface="Arial Narrow" pitchFamily="34" charset="0"/>
                        </a:rPr>
                        <a:t>TeV</a:t>
                      </a:r>
                      <a:endParaRPr lang="en-US" sz="1200" b="1" baseline="0" dirty="0" smtClean="0">
                        <a:latin typeface="Arial Narrow" pitchFamily="34" charset="0"/>
                      </a:endParaRPr>
                    </a:p>
                    <a:p>
                      <a:r>
                        <a:rPr lang="en-US" sz="1200" b="1" dirty="0" smtClean="0">
                          <a:latin typeface="Arial Narrow" pitchFamily="34" charset="0"/>
                        </a:rPr>
                        <a:t>Run 1</a:t>
                      </a:r>
                      <a:r>
                        <a:rPr lang="en-US" sz="1200" b="1" baseline="0" dirty="0" smtClean="0">
                          <a:latin typeface="Arial Narrow" pitchFamily="34" charset="0"/>
                        </a:rPr>
                        <a:t> ended:  Dec. 2012</a:t>
                      </a:r>
                    </a:p>
                    <a:p>
                      <a:r>
                        <a:rPr lang="en-US" sz="1200" b="1" baseline="0" dirty="0" smtClean="0">
                          <a:latin typeface="Arial Narrow" pitchFamily="34" charset="0"/>
                        </a:rPr>
                        <a:t>Run 2 start:  2015</a:t>
                      </a:r>
                      <a:endParaRPr lang="en-US" sz="1200" b="1" dirty="0" smtClean="0">
                        <a:latin typeface="Arial Narrow" pitchFamily="34" charset="0"/>
                      </a:endParaRPr>
                    </a:p>
                    <a:p>
                      <a:endParaRPr lang="en-US" sz="1200" b="1" dirty="0">
                        <a:latin typeface="Arial Narrow" pitchFamily="34" charset="0"/>
                      </a:endParaRPr>
                    </a:p>
                  </a:txBody>
                  <a:tcPr marL="45720" marR="45720"/>
                </a:tc>
                <a:tc>
                  <a:txBody>
                    <a:bodyPr/>
                    <a:lstStyle/>
                    <a:p>
                      <a:r>
                        <a:rPr lang="en-US" sz="1200" b="1" dirty="0" smtClean="0">
                          <a:latin typeface="Arial Narrow" pitchFamily="34" charset="0"/>
                        </a:rPr>
                        <a:t>Higgs, Top, Electroweak, SUSY, New Physics, QCD, B-physics, and Heavy-Ion</a:t>
                      </a:r>
                    </a:p>
                    <a:p>
                      <a:endParaRPr lang="en-US" sz="1200" b="1" baseline="-25000" dirty="0">
                        <a:latin typeface="Arial Narrow" pitchFamily="34" charset="0"/>
                      </a:endParaRPr>
                    </a:p>
                  </a:txBody>
                  <a:tcPr marL="45720" marR="45720"/>
                </a:tc>
                <a:tc>
                  <a:txBody>
                    <a:bodyPr/>
                    <a:lstStyle/>
                    <a:p>
                      <a:r>
                        <a:rPr lang="en-US" sz="1200" b="1" baseline="0" dirty="0" smtClean="0">
                          <a:latin typeface="Arial Narrow" pitchFamily="34" charset="0"/>
                        </a:rPr>
                        <a:t>179 Institutions;</a:t>
                      </a:r>
                    </a:p>
                    <a:p>
                      <a:r>
                        <a:rPr lang="en-US" sz="1200" b="1" baseline="0" dirty="0" smtClean="0">
                          <a:latin typeface="Arial Narrow" pitchFamily="34" charset="0"/>
                        </a:rPr>
                        <a:t>41 Countries</a:t>
                      </a:r>
                      <a:endParaRPr lang="en-US" sz="1200" b="1" baseline="-25000" dirty="0" smtClean="0">
                        <a:latin typeface="Arial Narrow" pitchFamily="34" charset="0"/>
                      </a:endParaRPr>
                    </a:p>
                    <a:p>
                      <a:endParaRPr lang="en-US" sz="1200" b="1" baseline="-25000" dirty="0">
                        <a:latin typeface="Arial Narrow" pitchFamily="34" charset="0"/>
                      </a:endParaRPr>
                    </a:p>
                  </a:txBody>
                  <a:tcPr marL="45720" marR="45720"/>
                </a:tc>
                <a:tc>
                  <a:txBody>
                    <a:bodyPr/>
                    <a:lstStyle/>
                    <a:p>
                      <a:r>
                        <a:rPr lang="en-US" sz="1200" b="1" dirty="0" smtClean="0">
                          <a:latin typeface="Arial Narrow" pitchFamily="34" charset="0"/>
                        </a:rPr>
                        <a:t>46 Univ., </a:t>
                      </a:r>
                      <a:br>
                        <a:rPr lang="en-US" sz="1200" b="1" dirty="0" smtClean="0">
                          <a:latin typeface="Arial Narrow" pitchFamily="34" charset="0"/>
                        </a:rPr>
                      </a:br>
                      <a:r>
                        <a:rPr lang="en-US" sz="1200" b="1" dirty="0" smtClean="0">
                          <a:latin typeface="Arial Narrow" pitchFamily="34" charset="0"/>
                        </a:rPr>
                        <a:t>1 National Lab</a:t>
                      </a:r>
                      <a:endParaRPr lang="en-US" sz="1200" b="1" dirty="0">
                        <a:latin typeface="Arial Narrow" pitchFamily="34" charset="0"/>
                      </a:endParaRPr>
                    </a:p>
                  </a:txBody>
                  <a:tcPr marL="45720" marR="457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Narrow" pitchFamily="34" charset="0"/>
                          <a:cs typeface="Arial" pitchFamily="34" charset="0"/>
                        </a:rPr>
                        <a:t>676</a:t>
                      </a:r>
                      <a:endParaRPr lang="en-US" sz="1200" b="1" dirty="0" smtClean="0">
                        <a:latin typeface="Arial Narrow" pitchFamily="34" charset="0"/>
                      </a:endParaRPr>
                    </a:p>
                    <a:p>
                      <a:endParaRPr lang="en-US" sz="1200" b="1" dirty="0">
                        <a:latin typeface="Arial Narrow" pitchFamily="34" charset="0"/>
                      </a:endParaRPr>
                    </a:p>
                  </a:txBody>
                  <a:tcPr marL="45720" marR="45720"/>
                </a:tc>
              </a:tr>
            </a:tbl>
          </a:graphicData>
        </a:graphic>
      </p:graphicFrame>
      <p:sp>
        <p:nvSpPr>
          <p:cNvPr id="8" name="Content Placeholder 6"/>
          <p:cNvSpPr txBox="1">
            <a:spLocks/>
          </p:cNvSpPr>
          <p:nvPr/>
        </p:nvSpPr>
        <p:spPr>
          <a:xfrm>
            <a:off x="189452" y="5056266"/>
            <a:ext cx="8573548" cy="9906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
            </a:pPr>
            <a:r>
              <a:rPr lang="en-US" sz="2000" b="1" dirty="0" smtClean="0">
                <a:latin typeface="Calibri" pitchFamily="34" charset="0"/>
              </a:rPr>
              <a:t>US-ATLAS comprises </a:t>
            </a:r>
            <a:r>
              <a:rPr lang="en-US" sz="2000" b="1" dirty="0" smtClean="0">
                <a:latin typeface="Arial" pitchFamily="34" charset="0"/>
                <a:cs typeface="Arial" pitchFamily="34" charset="0"/>
              </a:rPr>
              <a:t>~</a:t>
            </a:r>
            <a:r>
              <a:rPr lang="en-US" sz="2000" b="1" dirty="0" smtClean="0">
                <a:latin typeface="Calibri" pitchFamily="34" charset="0"/>
              </a:rPr>
              <a:t>21% of the international ATLAS Collaboration</a:t>
            </a:r>
          </a:p>
          <a:p>
            <a:pPr>
              <a:buFont typeface="Wingdings" pitchFamily="2" charset="2"/>
              <a:buChar char="§"/>
            </a:pPr>
            <a:r>
              <a:rPr lang="en-US" sz="2000" b="1" dirty="0" smtClean="0">
                <a:latin typeface="Calibri" pitchFamily="34" charset="0"/>
              </a:rPr>
              <a:t>US-CMS comprises </a:t>
            </a:r>
            <a:r>
              <a:rPr lang="en-US" sz="2000" b="1" dirty="0" smtClean="0">
                <a:latin typeface="Arial" pitchFamily="34" charset="0"/>
                <a:cs typeface="Arial" pitchFamily="34" charset="0"/>
              </a:rPr>
              <a:t>~</a:t>
            </a:r>
            <a:r>
              <a:rPr lang="en-US" sz="2000" b="1" dirty="0" smtClean="0">
                <a:latin typeface="Calibri" pitchFamily="34" charset="0"/>
              </a:rPr>
              <a:t>33% of the international CMS Collaboration</a:t>
            </a:r>
            <a:endParaRPr lang="en-US" sz="2000" b="1" dirty="0">
              <a:latin typeface="Calibri" pitchFamily="34" charset="0"/>
            </a:endParaRPr>
          </a:p>
        </p:txBody>
      </p:sp>
      <p:sp>
        <p:nvSpPr>
          <p:cNvPr id="3" name="TextBox 2"/>
          <p:cNvSpPr txBox="1"/>
          <p:nvPr/>
        </p:nvSpPr>
        <p:spPr>
          <a:xfrm>
            <a:off x="7433194" y="4472824"/>
            <a:ext cx="1563248" cy="215444"/>
          </a:xfrm>
          <a:prstGeom prst="rect">
            <a:avLst/>
          </a:prstGeom>
          <a:noFill/>
        </p:spPr>
        <p:txBody>
          <a:bodyPr wrap="none" rtlCol="0">
            <a:spAutoFit/>
          </a:bodyPr>
          <a:lstStyle/>
          <a:p>
            <a:r>
              <a:rPr lang="en-US" sz="800" i="1" dirty="0" smtClean="0">
                <a:solidFill>
                  <a:schemeClr val="tx1">
                    <a:lumMod val="75000"/>
                    <a:lumOff val="25000"/>
                  </a:schemeClr>
                </a:solidFill>
                <a:latin typeface="+mn-lt"/>
              </a:rPr>
              <a:t>Collaboration data as of May 2013.</a:t>
            </a:r>
            <a:endParaRPr lang="en-US" sz="800" i="1" dirty="0">
              <a:solidFill>
                <a:schemeClr val="tx1">
                  <a:lumMod val="75000"/>
                  <a:lumOff val="25000"/>
                </a:schemeClr>
              </a:solidFill>
              <a:latin typeface="+mn-lt"/>
            </a:endParaRPr>
          </a:p>
        </p:txBody>
      </p:sp>
      <p:sp>
        <p:nvSpPr>
          <p:cNvPr id="7" name="TextBox 6"/>
          <p:cNvSpPr txBox="1"/>
          <p:nvPr/>
        </p:nvSpPr>
        <p:spPr>
          <a:xfrm>
            <a:off x="8881428" y="6606114"/>
            <a:ext cx="255198" cy="246221"/>
          </a:xfrm>
          <a:prstGeom prst="rect">
            <a:avLst/>
          </a:prstGeom>
          <a:noFill/>
        </p:spPr>
        <p:txBody>
          <a:bodyPr wrap="none" rtlCol="0">
            <a:spAutoFit/>
          </a:bodyPr>
          <a:lstStyle/>
          <a:p>
            <a:r>
              <a:rPr lang="en-US" sz="1000" b="1" dirty="0">
                <a:solidFill>
                  <a:schemeClr val="tx1">
                    <a:lumMod val="75000"/>
                    <a:lumOff val="25000"/>
                  </a:schemeClr>
                </a:solidFill>
                <a:latin typeface="Arial" pitchFamily="34" charset="0"/>
                <a:cs typeface="Arial" pitchFamily="34" charset="0"/>
              </a:rPr>
              <a:t>4</a:t>
            </a:r>
          </a:p>
        </p:txBody>
      </p:sp>
    </p:spTree>
    <p:extLst>
      <p:ext uri="{BB962C8B-B14F-4D97-AF65-F5344CB8AC3E}">
        <p14:creationId xmlns:p14="http://schemas.microsoft.com/office/powerpoint/2010/main" val="2452276602"/>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39262"/>
          </a:xfrm>
        </p:spPr>
        <p:txBody>
          <a:bodyPr>
            <a:noAutofit/>
          </a:bodyPr>
          <a:lstStyle/>
          <a:p>
            <a:r>
              <a:rPr lang="en-US" sz="3600" b="1" dirty="0" smtClean="0">
                <a:solidFill>
                  <a:srgbClr val="285C00"/>
                </a:solidFill>
                <a:effectLst>
                  <a:outerShdw blurRad="38100" dist="38100" dir="2700000" algn="tl">
                    <a:srgbClr val="000000">
                      <a:alpha val="43137"/>
                    </a:srgbClr>
                  </a:outerShdw>
                </a:effectLst>
                <a:latin typeface="Cambria" pitchFamily="18" charset="0"/>
              </a:rPr>
              <a:t>FY13 Submitted Proposals</a:t>
            </a:r>
            <a:endParaRPr lang="en-US" sz="3600" b="1" dirty="0">
              <a:solidFill>
                <a:srgbClr val="285C00"/>
              </a:solidFill>
              <a:effectLst>
                <a:outerShdw blurRad="38100" dist="38100" dir="2700000" algn="tl">
                  <a:srgbClr val="000000">
                    <a:alpha val="43137"/>
                  </a:srgbClr>
                </a:outerShdw>
              </a:effectLst>
              <a:latin typeface="Cambria" pitchFamily="18" charset="0"/>
            </a:endParaRPr>
          </a:p>
        </p:txBody>
      </p:sp>
      <p:sp>
        <p:nvSpPr>
          <p:cNvPr id="3" name="Content Placeholder 2"/>
          <p:cNvSpPr>
            <a:spLocks noGrp="1"/>
          </p:cNvSpPr>
          <p:nvPr>
            <p:ph idx="1"/>
          </p:nvPr>
        </p:nvSpPr>
        <p:spPr>
          <a:xfrm>
            <a:off x="82063" y="911464"/>
            <a:ext cx="8894885" cy="5832236"/>
          </a:xfrm>
        </p:spPr>
        <p:txBody>
          <a:bodyPr>
            <a:noAutofit/>
          </a:bodyPr>
          <a:lstStyle/>
          <a:p>
            <a:pPr>
              <a:buFont typeface="Wingdings" pitchFamily="2" charset="2"/>
              <a:buChar char="§"/>
            </a:pPr>
            <a:r>
              <a:rPr lang="en-US" sz="1800" b="1" dirty="0" smtClean="0">
                <a:solidFill>
                  <a:srgbClr val="008000"/>
                </a:solidFill>
              </a:rPr>
              <a:t>FY 2013 cycle:</a:t>
            </a:r>
          </a:p>
          <a:p>
            <a:pPr lvl="1"/>
            <a:r>
              <a:rPr lang="en-US" sz="1600" b="1" dirty="0" smtClean="0"/>
              <a:t>185 proposals requesting support totaling $335.782M in one or more of the six sub-programs received by the September 10, 2012 deadline in response to </a:t>
            </a:r>
            <a:r>
              <a:rPr lang="en-US" sz="1600" b="1" i="1" dirty="0" smtClean="0"/>
              <a:t>“FY 2013 Research Opportunities in High Energy Physics” </a:t>
            </a:r>
            <a:r>
              <a:rPr lang="en-US" sz="1600" b="1" dirty="0" smtClean="0"/>
              <a:t>[DE-FOA-0000733]</a:t>
            </a:r>
          </a:p>
          <a:p>
            <a:pPr>
              <a:buNone/>
            </a:pPr>
            <a:endParaRPr lang="en-US" sz="800" b="1" dirty="0" smtClean="0"/>
          </a:p>
          <a:p>
            <a:pPr>
              <a:buFont typeface="Wingdings" pitchFamily="2" charset="2"/>
              <a:buChar char="§"/>
            </a:pPr>
            <a:r>
              <a:rPr lang="en-US" sz="1800" b="1" dirty="0" smtClean="0">
                <a:solidFill>
                  <a:srgbClr val="008000"/>
                </a:solidFill>
              </a:rPr>
              <a:t>After pre-screening all incoming proposals for responsiveness to the subprogram descriptions and for compliance with the proposal requirements:  12 were declined before the competition</a:t>
            </a:r>
          </a:p>
          <a:p>
            <a:pPr lvl="1"/>
            <a:r>
              <a:rPr lang="en-US" sz="1600" b="1" dirty="0" smtClean="0"/>
              <a:t>There were hard page limits and other requirements.   Proposals not respecting the page limits  or other requirements were </a:t>
            </a:r>
            <a:r>
              <a:rPr lang="en-US" sz="1600" b="1" u="sng" dirty="0" smtClean="0"/>
              <a:t>NOT</a:t>
            </a:r>
            <a:r>
              <a:rPr lang="en-US" sz="1600" b="1" dirty="0" smtClean="0"/>
              <a:t> reviewed</a:t>
            </a:r>
          </a:p>
          <a:p>
            <a:pPr lvl="2"/>
            <a:r>
              <a:rPr lang="en-US" sz="1600" b="1" dirty="0" smtClean="0">
                <a:solidFill>
                  <a:srgbClr val="0070C0"/>
                </a:solidFill>
              </a:rPr>
              <a:t>5 proposals declined without review for this reason</a:t>
            </a:r>
          </a:p>
          <a:p>
            <a:pPr lvl="2"/>
            <a:r>
              <a:rPr lang="en-US" sz="1600" b="1" dirty="0" smtClean="0">
                <a:solidFill>
                  <a:srgbClr val="0070C0"/>
                </a:solidFill>
              </a:rPr>
              <a:t>1 proposal was missing a research narrative</a:t>
            </a:r>
          </a:p>
          <a:p>
            <a:pPr lvl="2"/>
            <a:r>
              <a:rPr lang="en-US" sz="1600" b="1" dirty="0" smtClean="0">
                <a:solidFill>
                  <a:srgbClr val="0070C0"/>
                </a:solidFill>
              </a:rPr>
              <a:t>4 were outside the scope of HEP</a:t>
            </a:r>
          </a:p>
          <a:p>
            <a:pPr lvl="2"/>
            <a:r>
              <a:rPr lang="en-US" sz="1600" b="1" dirty="0" smtClean="0">
                <a:solidFill>
                  <a:srgbClr val="0070C0"/>
                </a:solidFill>
              </a:rPr>
              <a:t>2 proposals were non-responsive</a:t>
            </a:r>
          </a:p>
          <a:p>
            <a:pPr lvl="1"/>
            <a:r>
              <a:rPr lang="en-US" sz="1600" b="1" dirty="0" smtClean="0"/>
              <a:t>PIs with proposals that were rejected for “technical” reasons could re-submit to </a:t>
            </a:r>
            <a:br>
              <a:rPr lang="en-US" sz="1600" b="1" dirty="0" smtClean="0"/>
            </a:br>
            <a:r>
              <a:rPr lang="en-US" sz="1600" b="1" dirty="0" smtClean="0"/>
              <a:t>general DOE/SC solicitation</a:t>
            </a:r>
          </a:p>
          <a:p>
            <a:pPr>
              <a:buNone/>
            </a:pPr>
            <a:endParaRPr lang="en-US" sz="800" b="1" dirty="0" smtClean="0">
              <a:solidFill>
                <a:srgbClr val="002060"/>
              </a:solidFill>
            </a:endParaRPr>
          </a:p>
          <a:p>
            <a:pPr>
              <a:buFont typeface="Wingdings" pitchFamily="2" charset="2"/>
              <a:buChar char="§"/>
            </a:pPr>
            <a:r>
              <a:rPr lang="en-US" sz="1800" b="1" dirty="0" smtClean="0">
                <a:solidFill>
                  <a:srgbClr val="008000"/>
                </a:solidFill>
              </a:rPr>
              <a:t>11 proposals were withdrawn by the respective sponsoring institutions</a:t>
            </a:r>
          </a:p>
          <a:p>
            <a:pPr lvl="1"/>
            <a:r>
              <a:rPr lang="en-US" sz="1600" b="1" dirty="0" smtClean="0"/>
              <a:t>4 were duplicate submissions</a:t>
            </a:r>
          </a:p>
          <a:p>
            <a:pPr lvl="1"/>
            <a:r>
              <a:rPr lang="en-US" sz="1600" b="1" dirty="0" smtClean="0"/>
              <a:t>6 were supplemental requests submitted to the incorrect FOA</a:t>
            </a:r>
          </a:p>
          <a:p>
            <a:pPr lvl="1"/>
            <a:r>
              <a:rPr lang="en-US" sz="1600" b="1" dirty="0" smtClean="0"/>
              <a:t>1 proposal was submitted from a federal agency which was ineligible</a:t>
            </a:r>
          </a:p>
        </p:txBody>
      </p:sp>
      <p:sp>
        <p:nvSpPr>
          <p:cNvPr id="7" name="Rectangle 8"/>
          <p:cNvSpPr>
            <a:spLocks noChangeArrowheads="1"/>
          </p:cNvSpPr>
          <p:nvPr/>
        </p:nvSpPr>
        <p:spPr bwMode="auto">
          <a:xfrm>
            <a:off x="0" y="732287"/>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hangingPunct="0">
              <a:lnSpc>
                <a:spcPct val="85000"/>
              </a:lnSpc>
              <a:defRPr/>
            </a:pPr>
            <a:endParaRPr lang="en-US" sz="2200" i="1" dirty="0">
              <a:effectLst>
                <a:outerShdw blurRad="38100" dist="38100" dir="2700000" algn="tl">
                  <a:srgbClr val="FFFFFF"/>
                </a:outerShdw>
              </a:effectLst>
              <a:latin typeface="Book Antiqua" pitchFamily="18" charset="0"/>
            </a:endParaRPr>
          </a:p>
        </p:txBody>
      </p:sp>
      <p:sp>
        <p:nvSpPr>
          <p:cNvPr id="5" name="TextBox 4"/>
          <p:cNvSpPr txBox="1"/>
          <p:nvPr/>
        </p:nvSpPr>
        <p:spPr>
          <a:xfrm>
            <a:off x="8812420" y="6614740"/>
            <a:ext cx="325730" cy="246221"/>
          </a:xfrm>
          <a:prstGeom prst="rect">
            <a:avLst/>
          </a:prstGeom>
          <a:noFill/>
        </p:spPr>
        <p:txBody>
          <a:bodyPr wrap="none" rtlCol="0">
            <a:spAutoFit/>
          </a:bodyPr>
          <a:lstStyle/>
          <a:p>
            <a:r>
              <a:rPr lang="en-US" sz="1000" b="1" dirty="0" smtClean="0">
                <a:solidFill>
                  <a:schemeClr val="tx1">
                    <a:lumMod val="75000"/>
                    <a:lumOff val="25000"/>
                  </a:schemeClr>
                </a:solidFill>
                <a:latin typeface="Arial" pitchFamily="34" charset="0"/>
                <a:cs typeface="Arial" pitchFamily="34" charset="0"/>
              </a:rPr>
              <a:t>35</a:t>
            </a:r>
            <a:endParaRPr lang="en-US" sz="1000" b="1" dirty="0">
              <a:solidFill>
                <a:schemeClr val="tx1">
                  <a:lumMod val="75000"/>
                  <a:lumOff val="25000"/>
                </a:schemeClr>
              </a:solidFill>
              <a:latin typeface="Arial" pitchFamily="34" charset="0"/>
              <a:cs typeface="Arial" pitchFamily="34" charset="0"/>
            </a:endParaRPr>
          </a:p>
        </p:txBody>
      </p:sp>
    </p:spTree>
    <p:extLst>
      <p:ext uri="{BB962C8B-B14F-4D97-AF65-F5344CB8AC3E}">
        <p14:creationId xmlns:p14="http://schemas.microsoft.com/office/powerpoint/2010/main" val="3698101696"/>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382000" cy="533400"/>
          </a:xfrm>
        </p:spPr>
        <p:txBody>
          <a:bodyPr>
            <a:noAutofit/>
          </a:bodyPr>
          <a:lstStyle/>
          <a:p>
            <a:r>
              <a:rPr lang="en-US" sz="3600" b="1" dirty="0" smtClean="0">
                <a:solidFill>
                  <a:srgbClr val="285C00"/>
                </a:solidFill>
                <a:effectLst>
                  <a:outerShdw blurRad="38100" dist="38100" dir="2700000" algn="tl">
                    <a:srgbClr val="000000">
                      <a:alpha val="43137"/>
                    </a:srgbClr>
                  </a:outerShdw>
                </a:effectLst>
                <a:latin typeface="Cambria" pitchFamily="18" charset="0"/>
              </a:rPr>
              <a:t>FY13 Reviewers &amp; Panels</a:t>
            </a:r>
            <a:endParaRPr lang="en-US" sz="3600" b="1" dirty="0">
              <a:solidFill>
                <a:srgbClr val="285C00"/>
              </a:solidFill>
              <a:effectLst>
                <a:outerShdw blurRad="38100" dist="38100" dir="2700000" algn="tl">
                  <a:srgbClr val="000000">
                    <a:alpha val="43137"/>
                  </a:srgbClr>
                </a:outerShdw>
              </a:effectLst>
              <a:latin typeface="Cambria" pitchFamily="18" charset="0"/>
            </a:endParaRPr>
          </a:p>
        </p:txBody>
      </p:sp>
      <p:sp>
        <p:nvSpPr>
          <p:cNvPr id="3" name="Content Placeholder 2"/>
          <p:cNvSpPr>
            <a:spLocks noGrp="1"/>
          </p:cNvSpPr>
          <p:nvPr>
            <p:ph idx="1"/>
          </p:nvPr>
        </p:nvSpPr>
        <p:spPr>
          <a:xfrm>
            <a:off x="58624" y="862801"/>
            <a:ext cx="9023832" cy="5874431"/>
          </a:xfrm>
        </p:spPr>
        <p:txBody>
          <a:bodyPr>
            <a:noAutofit/>
          </a:bodyPr>
          <a:lstStyle/>
          <a:p>
            <a:pPr>
              <a:buFont typeface="Wingdings" pitchFamily="2" charset="2"/>
              <a:buChar char="§"/>
            </a:pPr>
            <a:r>
              <a:rPr lang="en-US" sz="1800" b="1" dirty="0" smtClean="0">
                <a:solidFill>
                  <a:srgbClr val="008000"/>
                </a:solidFill>
              </a:rPr>
              <a:t>For the FY13 HEP Comparative Review process, 162 submitted proposals reviewed, evaluated and discussed by several panels of experts who met in the 6 HEP subprograms:</a:t>
            </a:r>
          </a:p>
          <a:p>
            <a:pPr lvl="1">
              <a:buNone/>
            </a:pPr>
            <a:endParaRPr lang="en-US" sz="1100" b="1" dirty="0">
              <a:solidFill>
                <a:schemeClr val="accent2"/>
              </a:solidFill>
            </a:endParaRPr>
          </a:p>
          <a:p>
            <a:pPr lvl="1">
              <a:buNone/>
            </a:pPr>
            <a:endParaRPr lang="en-US" sz="800" b="1" dirty="0" smtClean="0">
              <a:solidFill>
                <a:schemeClr val="accent2"/>
              </a:solidFill>
            </a:endParaRPr>
          </a:p>
          <a:p>
            <a:pPr lvl="1">
              <a:buNone/>
            </a:pPr>
            <a:endParaRPr lang="en-US" sz="800" b="1" dirty="0">
              <a:solidFill>
                <a:schemeClr val="accent2"/>
              </a:solidFill>
            </a:endParaRPr>
          </a:p>
          <a:p>
            <a:pPr lvl="1">
              <a:buNone/>
            </a:pPr>
            <a:endParaRPr lang="en-US" sz="800" b="1" dirty="0" smtClean="0">
              <a:solidFill>
                <a:schemeClr val="accent2"/>
              </a:solidFill>
            </a:endParaRPr>
          </a:p>
          <a:p>
            <a:pPr lvl="1">
              <a:buNone/>
            </a:pPr>
            <a:endParaRPr lang="en-US" sz="800" b="1" dirty="0">
              <a:solidFill>
                <a:schemeClr val="accent2"/>
              </a:solidFill>
            </a:endParaRPr>
          </a:p>
          <a:p>
            <a:pPr lvl="1">
              <a:buNone/>
            </a:pPr>
            <a:endParaRPr lang="en-US" sz="800" b="1" dirty="0" smtClean="0">
              <a:solidFill>
                <a:schemeClr val="accent2"/>
              </a:solidFill>
            </a:endParaRPr>
          </a:p>
          <a:p>
            <a:pPr lvl="1">
              <a:buNone/>
            </a:pPr>
            <a:endParaRPr lang="en-US" sz="800" b="1" dirty="0">
              <a:solidFill>
                <a:schemeClr val="accent2"/>
              </a:solidFill>
            </a:endParaRPr>
          </a:p>
          <a:p>
            <a:pPr lvl="1">
              <a:buNone/>
            </a:pPr>
            <a:endParaRPr lang="en-US" sz="800" b="1" dirty="0" smtClean="0">
              <a:solidFill>
                <a:schemeClr val="accent2"/>
              </a:solidFill>
            </a:endParaRPr>
          </a:p>
          <a:p>
            <a:pPr lvl="1">
              <a:buNone/>
            </a:pPr>
            <a:endParaRPr lang="en-US" sz="800" b="1" dirty="0">
              <a:solidFill>
                <a:schemeClr val="accent2"/>
              </a:solidFill>
            </a:endParaRPr>
          </a:p>
          <a:p>
            <a:pPr lvl="1">
              <a:buNone/>
            </a:pPr>
            <a:endParaRPr lang="en-US" sz="800" b="1" dirty="0" smtClean="0">
              <a:solidFill>
                <a:schemeClr val="accent2"/>
              </a:solidFill>
            </a:endParaRPr>
          </a:p>
          <a:p>
            <a:pPr lvl="1">
              <a:buNone/>
            </a:pPr>
            <a:endParaRPr lang="en-US" sz="800" b="1" dirty="0">
              <a:solidFill>
                <a:schemeClr val="accent2"/>
              </a:solidFill>
            </a:endParaRPr>
          </a:p>
          <a:p>
            <a:pPr lvl="1">
              <a:buNone/>
            </a:pPr>
            <a:endParaRPr lang="en-US" sz="800" b="1" dirty="0" smtClean="0">
              <a:solidFill>
                <a:schemeClr val="accent2"/>
              </a:solidFill>
            </a:endParaRPr>
          </a:p>
          <a:p>
            <a:pPr lvl="1">
              <a:buNone/>
            </a:pPr>
            <a:endParaRPr lang="en-US" sz="800" b="1" dirty="0" smtClean="0">
              <a:solidFill>
                <a:schemeClr val="accent2"/>
              </a:solidFill>
            </a:endParaRPr>
          </a:p>
          <a:p>
            <a:pPr>
              <a:buFont typeface="Wingdings" pitchFamily="2" charset="2"/>
              <a:buChar char="§"/>
            </a:pPr>
            <a:endParaRPr lang="en-US" sz="1800" b="1" dirty="0" smtClean="0">
              <a:solidFill>
                <a:srgbClr val="008000"/>
              </a:solidFill>
            </a:endParaRPr>
          </a:p>
          <a:p>
            <a:pPr>
              <a:buFont typeface="Wingdings" pitchFamily="2" charset="2"/>
              <a:buChar char="§"/>
            </a:pPr>
            <a:r>
              <a:rPr lang="en-US" sz="1800" b="1" dirty="0" smtClean="0">
                <a:solidFill>
                  <a:srgbClr val="008000"/>
                </a:solidFill>
              </a:rPr>
              <a:t>30 of the proposals requested research support from 2 or more of the 6 subprograms, </a:t>
            </a:r>
            <a:r>
              <a:rPr lang="en-US" sz="1800" b="1" i="1" dirty="0" smtClean="0">
                <a:solidFill>
                  <a:srgbClr val="008000"/>
                </a:solidFill>
              </a:rPr>
              <a:t>e.g., “</a:t>
            </a:r>
            <a:r>
              <a:rPr lang="en-US" sz="1800" b="1" dirty="0" smtClean="0">
                <a:solidFill>
                  <a:srgbClr val="008000"/>
                </a:solidFill>
              </a:rPr>
              <a:t>umbrella” proposals</a:t>
            </a:r>
          </a:p>
          <a:p>
            <a:pPr lvl="1">
              <a:buFont typeface="Arial" pitchFamily="34" charset="0"/>
              <a:buChar char="–"/>
            </a:pPr>
            <a:r>
              <a:rPr lang="en-US" sz="1600" b="1" dirty="0" smtClean="0"/>
              <a:t>In such cases, the proposal was sent in its entirety to all relevant panels </a:t>
            </a:r>
          </a:p>
          <a:p>
            <a:pPr lvl="1">
              <a:buFont typeface="Arial" pitchFamily="34" charset="0"/>
              <a:buChar char="–"/>
            </a:pPr>
            <a:r>
              <a:rPr lang="en-US" sz="1600" b="1" dirty="0" smtClean="0"/>
              <a:t>However, the panels were asked to explicitly compare and rank only the section(s) of the proposal relevant to the sub-program they were reviewing</a:t>
            </a:r>
          </a:p>
          <a:p>
            <a:pPr lvl="1"/>
            <a:endParaRPr lang="en-US" sz="400" b="1" dirty="0" smtClean="0"/>
          </a:p>
          <a:p>
            <a:pPr>
              <a:buFont typeface="Wingdings" pitchFamily="2" charset="2"/>
              <a:buChar char="§"/>
            </a:pPr>
            <a:r>
              <a:rPr lang="en-US" sz="1800" b="1" dirty="0" smtClean="0">
                <a:solidFill>
                  <a:srgbClr val="008000"/>
                </a:solidFill>
              </a:rPr>
              <a:t>Each proposal that satisfied the requirements of the solicitation was sent out for </a:t>
            </a:r>
            <a:br>
              <a:rPr lang="en-US" sz="1800" b="1" dirty="0" smtClean="0">
                <a:solidFill>
                  <a:srgbClr val="008000"/>
                </a:solidFill>
              </a:rPr>
            </a:br>
            <a:r>
              <a:rPr lang="en-US" sz="1800" b="1" dirty="0" smtClean="0">
                <a:solidFill>
                  <a:srgbClr val="008000"/>
                </a:solidFill>
              </a:rPr>
              <a:t>review by at least </a:t>
            </a:r>
            <a:r>
              <a:rPr lang="en-US" sz="1800" b="1" dirty="0">
                <a:solidFill>
                  <a:srgbClr val="008000"/>
                </a:solidFill>
              </a:rPr>
              <a:t>3</a:t>
            </a:r>
            <a:r>
              <a:rPr lang="en-US" sz="1800" b="1" dirty="0" smtClean="0">
                <a:solidFill>
                  <a:srgbClr val="008000"/>
                </a:solidFill>
              </a:rPr>
              <a:t> experts and then subsequent comparative evaluation by the panel </a:t>
            </a:r>
          </a:p>
          <a:p>
            <a:pPr lvl="1"/>
            <a:r>
              <a:rPr lang="en-US" sz="1600" b="1" dirty="0" smtClean="0"/>
              <a:t>130 reviewers participated in the review process  </a:t>
            </a:r>
          </a:p>
          <a:p>
            <a:pPr lvl="2"/>
            <a:r>
              <a:rPr lang="en-US" sz="1600" b="1" dirty="0">
                <a:solidFill>
                  <a:srgbClr val="0070C0"/>
                </a:solidFill>
              </a:rPr>
              <a:t>f</a:t>
            </a:r>
            <a:r>
              <a:rPr lang="en-US" sz="1600" b="1" dirty="0" smtClean="0">
                <a:solidFill>
                  <a:srgbClr val="0070C0"/>
                </a:solidFill>
              </a:rPr>
              <a:t>or proposals on similar topics, reviewers were sent multiple proposals</a:t>
            </a:r>
          </a:p>
          <a:p>
            <a:pPr lvl="1"/>
            <a:r>
              <a:rPr lang="en-US" sz="1600" b="1" dirty="0" smtClean="0"/>
              <a:t>834 reviews were completed with an average 5.2 reviews per proposal </a:t>
            </a:r>
          </a:p>
        </p:txBody>
      </p:sp>
      <p:sp>
        <p:nvSpPr>
          <p:cNvPr id="7" name="Rectangle 8"/>
          <p:cNvSpPr>
            <a:spLocks noChangeArrowheads="1"/>
          </p:cNvSpPr>
          <p:nvPr/>
        </p:nvSpPr>
        <p:spPr bwMode="auto">
          <a:xfrm>
            <a:off x="0" y="732287"/>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hangingPunct="0">
              <a:lnSpc>
                <a:spcPct val="85000"/>
              </a:lnSpc>
              <a:defRPr/>
            </a:pPr>
            <a:endParaRPr lang="en-US" sz="2200" i="1" dirty="0">
              <a:effectLst>
                <a:outerShdw blurRad="38100" dist="38100" dir="2700000" algn="tl">
                  <a:srgbClr val="FFFFFF"/>
                </a:outerShdw>
              </a:effectLst>
              <a:latin typeface="Book Antiqua"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250507895"/>
              </p:ext>
            </p:extLst>
          </p:nvPr>
        </p:nvGraphicFramePr>
        <p:xfrm>
          <a:off x="434190" y="1535540"/>
          <a:ext cx="8416516" cy="2109321"/>
        </p:xfrm>
        <a:graphic>
          <a:graphicData uri="http://schemas.openxmlformats.org/drawingml/2006/table">
            <a:tbl>
              <a:tblPr lastRow="1" bandRow="1">
                <a:tableStyleId>{5C22544A-7EE6-4342-B048-85BDC9FD1C3A}</a:tableStyleId>
              </a:tblPr>
              <a:tblGrid>
                <a:gridCol w="3240667"/>
                <a:gridCol w="2061714"/>
                <a:gridCol w="3114135"/>
              </a:tblGrid>
              <a:tr h="325349">
                <a:tc>
                  <a:txBody>
                    <a:bodyPr/>
                    <a:lstStyle/>
                    <a:p>
                      <a:pPr marL="0" marR="0">
                        <a:lnSpc>
                          <a:spcPct val="115000"/>
                        </a:lnSpc>
                        <a:spcBef>
                          <a:spcPts val="0"/>
                        </a:spcBef>
                        <a:spcAft>
                          <a:spcPts val="0"/>
                        </a:spcAft>
                      </a:pPr>
                      <a:r>
                        <a:rPr lang="en-US" sz="1600" b="1" dirty="0" smtClean="0">
                          <a:solidFill>
                            <a:schemeClr val="bg1"/>
                          </a:solidFill>
                          <a:latin typeface="+mn-lt"/>
                          <a:ea typeface="Calibri"/>
                          <a:cs typeface="Times New Roman"/>
                        </a:rPr>
                        <a:t>Subprogram</a:t>
                      </a:r>
                      <a:endParaRPr lang="en-US" sz="1600" b="1" dirty="0">
                        <a:solidFill>
                          <a:schemeClr val="bg1"/>
                        </a:solidFill>
                        <a:latin typeface="+mn-lt"/>
                        <a:ea typeface="Calibri"/>
                        <a:cs typeface="Times New Roman"/>
                      </a:endParaRPr>
                    </a:p>
                  </a:txBody>
                  <a:tcPr marL="68580" marR="68580" marT="0" marB="0">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600" b="1" dirty="0" smtClean="0">
                          <a:solidFill>
                            <a:schemeClr val="bg1"/>
                          </a:solidFill>
                        </a:rPr>
                        <a:t>Panel Deliberations</a:t>
                      </a:r>
                      <a:endParaRPr lang="en-US" sz="1600" b="1" dirty="0">
                        <a:solidFill>
                          <a:schemeClr val="bg1"/>
                        </a:solidFill>
                        <a:latin typeface="+mn-lt"/>
                        <a:ea typeface="Calibri"/>
                        <a:cs typeface="Times New Roman"/>
                      </a:endParaRPr>
                    </a:p>
                  </a:txBody>
                  <a:tcPr marL="68580" marR="68580" marT="0" marB="0">
                    <a:lnL w="28575"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600" b="1" dirty="0" smtClean="0">
                          <a:solidFill>
                            <a:schemeClr val="bg1"/>
                          </a:solidFill>
                          <a:latin typeface="+mn-lt"/>
                          <a:ea typeface="+mn-ea"/>
                          <a:cs typeface="+mn-cs"/>
                        </a:rPr>
                        <a:t>#</a:t>
                      </a:r>
                      <a:r>
                        <a:rPr lang="en-US" sz="1600" b="1" baseline="0" dirty="0" smtClean="0">
                          <a:solidFill>
                            <a:schemeClr val="bg1"/>
                          </a:solidFill>
                          <a:latin typeface="+mn-lt"/>
                          <a:ea typeface="+mn-ea"/>
                          <a:cs typeface="+mn-cs"/>
                        </a:rPr>
                        <a:t> of Total Proposals</a:t>
                      </a:r>
                    </a:p>
                    <a:p>
                      <a:pPr marL="0" marR="0" algn="ctr">
                        <a:lnSpc>
                          <a:spcPct val="115000"/>
                        </a:lnSpc>
                        <a:spcBef>
                          <a:spcPts val="0"/>
                        </a:spcBef>
                        <a:spcAft>
                          <a:spcPts val="0"/>
                        </a:spcAft>
                      </a:pPr>
                      <a:r>
                        <a:rPr lang="en-US" sz="1000" b="1" baseline="0" dirty="0" smtClean="0">
                          <a:solidFill>
                            <a:schemeClr val="bg1"/>
                          </a:solidFill>
                          <a:latin typeface="+mn-lt"/>
                          <a:ea typeface="+mn-ea"/>
                          <a:cs typeface="+mn-cs"/>
                        </a:rPr>
                        <a:t>[includes proposals containing multiple subprograms]</a:t>
                      </a:r>
                      <a:endParaRPr lang="en-US" sz="1000" b="1" dirty="0">
                        <a:solidFill>
                          <a:schemeClr val="bg1"/>
                        </a:solidFill>
                        <a:latin typeface="+mn-lt"/>
                        <a:ea typeface="Calibri"/>
                        <a:cs typeface="Times New Roman"/>
                      </a:endParaRPr>
                    </a:p>
                  </a:txBody>
                  <a:tcPr marL="68580" marR="68580" marT="0" marB="0">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1"/>
                    </a:solidFill>
                  </a:tcPr>
                </a:tc>
              </a:tr>
              <a:tr h="263770">
                <a:tc>
                  <a:txBody>
                    <a:bodyPr/>
                    <a:lstStyle/>
                    <a:p>
                      <a:pPr marL="0" marR="0">
                        <a:lnSpc>
                          <a:spcPct val="115000"/>
                        </a:lnSpc>
                        <a:spcBef>
                          <a:spcPts val="0"/>
                        </a:spcBef>
                        <a:spcAft>
                          <a:spcPts val="0"/>
                        </a:spcAft>
                      </a:pPr>
                      <a:r>
                        <a:rPr lang="en-US" sz="1400" b="1" dirty="0" smtClean="0"/>
                        <a:t>Intensity Frontier</a:t>
                      </a:r>
                      <a:endParaRPr lang="en-US" sz="1400" b="1" dirty="0">
                        <a:latin typeface="+mn-lt"/>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400" b="1" dirty="0" smtClean="0"/>
                        <a:t>November 5-6, 2012</a:t>
                      </a:r>
                      <a:endParaRPr lang="en-US" sz="1400" b="1" dirty="0">
                        <a:latin typeface="+mn-lt"/>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400" b="1" dirty="0" smtClean="0"/>
                        <a:t>31</a:t>
                      </a:r>
                      <a:endParaRPr lang="en-US" sz="1400" b="1" dirty="0">
                        <a:latin typeface="+mn-lt"/>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68510">
                <a:tc>
                  <a:txBody>
                    <a:bodyPr/>
                    <a:lstStyle/>
                    <a:p>
                      <a:pPr marL="0" marR="0">
                        <a:lnSpc>
                          <a:spcPct val="115000"/>
                        </a:lnSpc>
                        <a:spcBef>
                          <a:spcPts val="0"/>
                        </a:spcBef>
                        <a:spcAft>
                          <a:spcPts val="0"/>
                        </a:spcAft>
                      </a:pPr>
                      <a:r>
                        <a:rPr lang="en-US" sz="1400" b="1" dirty="0" smtClean="0"/>
                        <a:t>Theory</a:t>
                      </a:r>
                      <a:endParaRPr lang="en-US" sz="1400" b="1" dirty="0">
                        <a:latin typeface="+mn-lt"/>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D8E8"/>
                    </a:solidFill>
                  </a:tcPr>
                </a:tc>
                <a:tc>
                  <a:txBody>
                    <a:bodyPr/>
                    <a:lstStyle/>
                    <a:p>
                      <a:pPr algn="ctr"/>
                      <a:r>
                        <a:rPr lang="en-US" sz="1400" b="1" dirty="0" smtClean="0"/>
                        <a:t>November 6-8, 2012</a:t>
                      </a:r>
                      <a:endParaRPr lang="en-US" sz="1400" b="1" dirty="0">
                        <a:latin typeface="+mn-lt"/>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D8E8"/>
                    </a:solidFill>
                  </a:tcPr>
                </a:tc>
                <a:tc>
                  <a:txBody>
                    <a:bodyPr/>
                    <a:lstStyle/>
                    <a:p>
                      <a:pPr algn="ctr"/>
                      <a:r>
                        <a:rPr lang="en-US" sz="1400" b="1" dirty="0" smtClean="0">
                          <a:latin typeface="+mn-lt"/>
                        </a:rPr>
                        <a:t>53</a:t>
                      </a:r>
                      <a:endParaRPr lang="en-US" sz="1400" b="1" dirty="0">
                        <a:latin typeface="+mn-lt"/>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D8E8"/>
                    </a:solidFill>
                  </a:tcPr>
                </a:tc>
              </a:tr>
              <a:tr h="281354">
                <a:tc>
                  <a:txBody>
                    <a:bodyPr/>
                    <a:lstStyle/>
                    <a:p>
                      <a:pPr marL="0" marR="0">
                        <a:lnSpc>
                          <a:spcPct val="115000"/>
                        </a:lnSpc>
                        <a:spcBef>
                          <a:spcPts val="0"/>
                        </a:spcBef>
                        <a:spcAft>
                          <a:spcPts val="0"/>
                        </a:spcAft>
                      </a:pPr>
                      <a:r>
                        <a:rPr lang="en-US" sz="1400" b="1" dirty="0" smtClean="0"/>
                        <a:t>Particle Detector R&amp;D</a:t>
                      </a:r>
                      <a:endParaRPr lang="en-US" sz="1400" b="1" dirty="0">
                        <a:latin typeface="+mn-lt"/>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400" b="1" baseline="0" dirty="0" smtClean="0"/>
                        <a:t>November 8-9, 2012</a:t>
                      </a:r>
                      <a:endParaRPr lang="en-US" sz="1400" b="1" dirty="0">
                        <a:latin typeface="+mn-lt"/>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400" b="1" dirty="0" smtClean="0">
                          <a:latin typeface="+mn-lt"/>
                        </a:rPr>
                        <a:t>22</a:t>
                      </a:r>
                      <a:endParaRPr lang="en-US" sz="1400" b="1" dirty="0">
                        <a:latin typeface="+mn-lt"/>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63769">
                <a:tc>
                  <a:txBody>
                    <a:bodyPr/>
                    <a:lstStyle/>
                    <a:p>
                      <a:pPr marL="0" marR="0">
                        <a:lnSpc>
                          <a:spcPct val="115000"/>
                        </a:lnSpc>
                        <a:spcBef>
                          <a:spcPts val="0"/>
                        </a:spcBef>
                        <a:spcAft>
                          <a:spcPts val="0"/>
                        </a:spcAft>
                      </a:pPr>
                      <a:r>
                        <a:rPr lang="en-US" sz="1400" b="1" dirty="0"/>
                        <a:t>Energy Frontier</a:t>
                      </a:r>
                      <a:endParaRPr lang="en-US" sz="1400" b="1" dirty="0">
                        <a:latin typeface="+mn-lt"/>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D8E8"/>
                    </a:solidFill>
                  </a:tcPr>
                </a:tc>
                <a:tc>
                  <a:txBody>
                    <a:bodyPr/>
                    <a:lstStyle/>
                    <a:p>
                      <a:pPr algn="ctr"/>
                      <a:r>
                        <a:rPr lang="en-US" sz="1400" b="1" dirty="0" smtClean="0"/>
                        <a:t>November 13-15, 2012</a:t>
                      </a:r>
                      <a:endParaRPr lang="en-US" sz="1400" b="1" dirty="0">
                        <a:latin typeface="+mn-lt"/>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D8E8"/>
                    </a:solidFill>
                  </a:tcPr>
                </a:tc>
                <a:tc>
                  <a:txBody>
                    <a:bodyPr/>
                    <a:lstStyle/>
                    <a:p>
                      <a:pPr algn="ctr"/>
                      <a:r>
                        <a:rPr lang="en-US" sz="1400" b="1" dirty="0" smtClean="0">
                          <a:latin typeface="+mn-lt"/>
                        </a:rPr>
                        <a:t>45</a:t>
                      </a:r>
                      <a:endParaRPr lang="en-US" sz="1400" b="1" dirty="0">
                        <a:latin typeface="+mn-lt"/>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D8E8"/>
                    </a:solidFill>
                  </a:tcPr>
                </a:tc>
              </a:tr>
              <a:tr h="281354">
                <a:tc>
                  <a:txBody>
                    <a:bodyPr/>
                    <a:lstStyle/>
                    <a:p>
                      <a:pPr marL="0" marR="0">
                        <a:lnSpc>
                          <a:spcPct val="115000"/>
                        </a:lnSpc>
                        <a:spcBef>
                          <a:spcPts val="0"/>
                        </a:spcBef>
                        <a:spcAft>
                          <a:spcPts val="0"/>
                        </a:spcAft>
                      </a:pPr>
                      <a:r>
                        <a:rPr lang="en-US" sz="1400" b="1" dirty="0" smtClean="0"/>
                        <a:t>Accelerator Science and Technology R&amp;D</a:t>
                      </a:r>
                      <a:endParaRPr lang="en-US" sz="1400" b="1" dirty="0">
                        <a:latin typeface="+mn-lt"/>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b="1" baseline="0" dirty="0" smtClean="0"/>
                        <a:t>November 13-14, 2012</a:t>
                      </a:r>
                      <a:endParaRPr lang="en-US" sz="1400" b="1" dirty="0">
                        <a:latin typeface="+mn-lt"/>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b="1" dirty="0" smtClean="0">
                          <a:latin typeface="+mn-lt"/>
                          <a:ea typeface="+mn-ea"/>
                          <a:cs typeface="+mn-cs"/>
                        </a:rPr>
                        <a:t>40</a:t>
                      </a:r>
                      <a:endParaRPr lang="en-US" sz="1400" b="1" dirty="0">
                        <a:latin typeface="+mn-lt"/>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294888">
                <a:tc>
                  <a:txBody>
                    <a:bodyPr/>
                    <a:lstStyle/>
                    <a:p>
                      <a:pPr marL="0" marR="0">
                        <a:lnSpc>
                          <a:spcPct val="115000"/>
                        </a:lnSpc>
                        <a:spcBef>
                          <a:spcPts val="0"/>
                        </a:spcBef>
                        <a:spcAft>
                          <a:spcPts val="0"/>
                        </a:spcAft>
                      </a:pPr>
                      <a:r>
                        <a:rPr lang="en-US" sz="1400" b="1" dirty="0" smtClean="0">
                          <a:solidFill>
                            <a:schemeClr val="tx1"/>
                          </a:solidFill>
                          <a:latin typeface="+mn-lt"/>
                          <a:ea typeface="+mn-ea"/>
                          <a:cs typeface="+mn-cs"/>
                        </a:rPr>
                        <a:t>Cosmic</a:t>
                      </a:r>
                      <a:r>
                        <a:rPr lang="en-US" sz="1400" b="1" baseline="0" dirty="0" smtClean="0">
                          <a:solidFill>
                            <a:schemeClr val="tx1"/>
                          </a:solidFill>
                          <a:latin typeface="+mn-lt"/>
                          <a:ea typeface="+mn-ea"/>
                          <a:cs typeface="+mn-cs"/>
                        </a:rPr>
                        <a:t> Frontier</a:t>
                      </a:r>
                      <a:endParaRPr lang="en-US" sz="1400" b="1" dirty="0">
                        <a:solidFill>
                          <a:schemeClr val="tx1"/>
                        </a:solidFill>
                        <a:latin typeface="+mn-lt"/>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D8E8"/>
                    </a:solidFill>
                  </a:tcPr>
                </a:tc>
                <a:tc>
                  <a:txBody>
                    <a:bodyPr/>
                    <a:lstStyle/>
                    <a:p>
                      <a:pPr algn="ctr"/>
                      <a:r>
                        <a:rPr lang="en-US" sz="1400" b="1" dirty="0" smtClean="0">
                          <a:solidFill>
                            <a:schemeClr val="tx1"/>
                          </a:solidFill>
                        </a:rPr>
                        <a:t>November 14-16,</a:t>
                      </a:r>
                      <a:r>
                        <a:rPr lang="en-US" sz="1400" b="1" baseline="0" dirty="0" smtClean="0">
                          <a:solidFill>
                            <a:schemeClr val="tx1"/>
                          </a:solidFill>
                        </a:rPr>
                        <a:t> 2012</a:t>
                      </a:r>
                      <a:endParaRPr lang="en-US" sz="1400" b="1" dirty="0">
                        <a:solidFill>
                          <a:schemeClr val="tx1"/>
                        </a:solidFill>
                        <a:latin typeface="+mn-lt"/>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D8E8"/>
                    </a:solidFill>
                  </a:tcPr>
                </a:tc>
                <a:tc>
                  <a:txBody>
                    <a:bodyPr/>
                    <a:lstStyle/>
                    <a:p>
                      <a:pPr algn="ctr"/>
                      <a:r>
                        <a:rPr lang="en-US" sz="1400" b="1" dirty="0" smtClean="0">
                          <a:solidFill>
                            <a:schemeClr val="tx1"/>
                          </a:solidFill>
                          <a:latin typeface="+mn-lt"/>
                        </a:rPr>
                        <a:t>28</a:t>
                      </a:r>
                      <a:endParaRPr lang="en-US" sz="1400" b="1" dirty="0">
                        <a:solidFill>
                          <a:schemeClr val="tx1"/>
                        </a:solidFill>
                        <a:latin typeface="+mn-lt"/>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D8E8"/>
                    </a:solidFill>
                  </a:tcPr>
                </a:tc>
              </a:tr>
            </a:tbl>
          </a:graphicData>
        </a:graphic>
      </p:graphicFrame>
      <p:sp>
        <p:nvSpPr>
          <p:cNvPr id="6" name="TextBox 5"/>
          <p:cNvSpPr txBox="1"/>
          <p:nvPr/>
        </p:nvSpPr>
        <p:spPr>
          <a:xfrm>
            <a:off x="8812420" y="6614740"/>
            <a:ext cx="325730" cy="246221"/>
          </a:xfrm>
          <a:prstGeom prst="rect">
            <a:avLst/>
          </a:prstGeom>
          <a:noFill/>
        </p:spPr>
        <p:txBody>
          <a:bodyPr wrap="none" rtlCol="0">
            <a:spAutoFit/>
          </a:bodyPr>
          <a:lstStyle/>
          <a:p>
            <a:r>
              <a:rPr lang="en-US" sz="1000" b="1" dirty="0" smtClean="0">
                <a:solidFill>
                  <a:schemeClr val="tx1">
                    <a:lumMod val="75000"/>
                    <a:lumOff val="25000"/>
                  </a:schemeClr>
                </a:solidFill>
                <a:latin typeface="Arial" pitchFamily="34" charset="0"/>
                <a:cs typeface="Arial" pitchFamily="34" charset="0"/>
              </a:rPr>
              <a:t>36</a:t>
            </a:r>
            <a:endParaRPr lang="en-US" sz="1000" b="1" dirty="0">
              <a:solidFill>
                <a:schemeClr val="tx1">
                  <a:lumMod val="75000"/>
                  <a:lumOff val="25000"/>
                </a:schemeClr>
              </a:solidFill>
              <a:latin typeface="Arial" pitchFamily="34" charset="0"/>
              <a:cs typeface="Arial" pitchFamily="34" charset="0"/>
            </a:endParaRPr>
          </a:p>
        </p:txBody>
      </p:sp>
    </p:spTree>
    <p:extLst>
      <p:ext uri="{BB962C8B-B14F-4D97-AF65-F5344CB8AC3E}">
        <p14:creationId xmlns:p14="http://schemas.microsoft.com/office/powerpoint/2010/main" val="2798138203"/>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4838"/>
            <a:ext cx="8229600" cy="595800"/>
          </a:xfrm>
        </p:spPr>
        <p:txBody>
          <a:bodyPr>
            <a:noAutofit/>
          </a:bodyPr>
          <a:lstStyle/>
          <a:p>
            <a:r>
              <a:rPr lang="en-US" sz="3600" b="1" dirty="0" smtClean="0">
                <a:solidFill>
                  <a:srgbClr val="285C00"/>
                </a:solidFill>
                <a:effectLst>
                  <a:outerShdw blurRad="38100" dist="38100" dir="2700000" algn="tl">
                    <a:srgbClr val="000000">
                      <a:alpha val="43137"/>
                    </a:srgbClr>
                  </a:outerShdw>
                </a:effectLst>
                <a:latin typeface="Cambria" pitchFamily="18" charset="0"/>
              </a:rPr>
              <a:t>FY13 Review Data by Proposal</a:t>
            </a:r>
            <a:endParaRPr lang="en-US" sz="3600" b="1" dirty="0">
              <a:solidFill>
                <a:srgbClr val="285C00"/>
              </a:solidFill>
              <a:effectLst>
                <a:outerShdw blurRad="38100" dist="38100" dir="2700000" algn="tl">
                  <a:srgbClr val="000000">
                    <a:alpha val="43137"/>
                  </a:srgbClr>
                </a:outerShdw>
              </a:effectLst>
              <a:latin typeface="Cambria" pitchFamily="18"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99136114"/>
              </p:ext>
            </p:extLst>
          </p:nvPr>
        </p:nvGraphicFramePr>
        <p:xfrm>
          <a:off x="184638" y="983760"/>
          <a:ext cx="8730764" cy="3281680"/>
        </p:xfrm>
        <a:graphic>
          <a:graphicData uri="http://schemas.openxmlformats.org/drawingml/2006/table">
            <a:tbl>
              <a:tblPr firstRow="1" bandRow="1">
                <a:tableStyleId>{5C22544A-7EE6-4342-B048-85BDC9FD1C3A}</a:tableStyleId>
              </a:tblPr>
              <a:tblGrid>
                <a:gridCol w="2070220"/>
                <a:gridCol w="877368"/>
                <a:gridCol w="1116650"/>
                <a:gridCol w="957129"/>
                <a:gridCol w="957129"/>
                <a:gridCol w="877368"/>
                <a:gridCol w="797607"/>
                <a:gridCol w="1077293"/>
              </a:tblGrid>
              <a:tr h="370840">
                <a:tc>
                  <a:txBody>
                    <a:bodyPr/>
                    <a:lstStyle/>
                    <a:p>
                      <a:pPr algn="ctr"/>
                      <a:endParaRPr lang="en-US" dirty="0"/>
                    </a:p>
                  </a:txBody>
                  <a:tcPr/>
                </a:tc>
                <a:tc>
                  <a:txBody>
                    <a:bodyPr/>
                    <a:lstStyle/>
                    <a:p>
                      <a:pPr algn="ctr"/>
                      <a:r>
                        <a:rPr lang="en-US" dirty="0" smtClean="0"/>
                        <a:t>Energy</a:t>
                      </a:r>
                      <a:endParaRPr lang="en-US" dirty="0"/>
                    </a:p>
                  </a:txBody>
                  <a:tcPr/>
                </a:tc>
                <a:tc>
                  <a:txBody>
                    <a:bodyPr/>
                    <a:lstStyle/>
                    <a:p>
                      <a:pPr algn="ctr"/>
                      <a:r>
                        <a:rPr lang="en-US" dirty="0" smtClean="0"/>
                        <a:t>Intensity</a:t>
                      </a:r>
                      <a:endParaRPr lang="en-US" dirty="0"/>
                    </a:p>
                  </a:txBody>
                  <a:tcPr/>
                </a:tc>
                <a:tc>
                  <a:txBody>
                    <a:bodyPr/>
                    <a:lstStyle/>
                    <a:p>
                      <a:pPr algn="ctr"/>
                      <a:r>
                        <a:rPr lang="en-US" dirty="0" smtClean="0"/>
                        <a:t>Cosmic</a:t>
                      </a:r>
                      <a:endParaRPr lang="en-US" dirty="0"/>
                    </a:p>
                  </a:txBody>
                  <a:tcPr/>
                </a:tc>
                <a:tc>
                  <a:txBody>
                    <a:bodyPr/>
                    <a:lstStyle/>
                    <a:p>
                      <a:pPr algn="ctr"/>
                      <a:r>
                        <a:rPr lang="en-US" dirty="0" smtClean="0"/>
                        <a:t>Theory</a:t>
                      </a:r>
                      <a:endParaRPr lang="en-US" dirty="0"/>
                    </a:p>
                  </a:txBody>
                  <a:tcPr/>
                </a:tc>
                <a:tc>
                  <a:txBody>
                    <a:bodyPr/>
                    <a:lstStyle/>
                    <a:p>
                      <a:pPr algn="ctr"/>
                      <a:r>
                        <a:rPr lang="en-US" dirty="0" smtClean="0"/>
                        <a:t> Acc.</a:t>
                      </a:r>
                      <a:r>
                        <a:rPr lang="en-US" baseline="0" dirty="0" smtClean="0"/>
                        <a:t> R&amp;D</a:t>
                      </a:r>
                      <a:endParaRPr lang="en-US" dirty="0"/>
                    </a:p>
                  </a:txBody>
                  <a:tcPr/>
                </a:tc>
                <a:tc>
                  <a:txBody>
                    <a:bodyPr/>
                    <a:lstStyle/>
                    <a:p>
                      <a:pPr algn="ctr"/>
                      <a:r>
                        <a:rPr lang="en-US" dirty="0" smtClean="0"/>
                        <a:t>Det. R&amp;D</a:t>
                      </a:r>
                      <a:endParaRPr lang="en-US" dirty="0"/>
                    </a:p>
                  </a:txBody>
                  <a:tcPr/>
                </a:tc>
                <a:tc>
                  <a:txBody>
                    <a:bodyPr/>
                    <a:lstStyle/>
                    <a:p>
                      <a:pPr algn="ctr"/>
                      <a:r>
                        <a:rPr lang="en-US" dirty="0" smtClean="0"/>
                        <a:t>HEP Total</a:t>
                      </a:r>
                      <a:endParaRPr lang="en-US" dirty="0"/>
                    </a:p>
                  </a:txBody>
                  <a:tcPr/>
                </a:tc>
              </a:tr>
              <a:tr h="370840">
                <a:tc>
                  <a:txBody>
                    <a:bodyPr/>
                    <a:lstStyle/>
                    <a:p>
                      <a:r>
                        <a:rPr lang="en-US" sz="1600" b="1" dirty="0" smtClean="0">
                          <a:latin typeface="+mj-lt"/>
                          <a:cs typeface="Times New Roman" pitchFamily="18" charset="0"/>
                        </a:rPr>
                        <a:t>Received</a:t>
                      </a:r>
                      <a:endParaRPr lang="en-US" sz="1600" b="1" dirty="0">
                        <a:latin typeface="+mj-lt"/>
                        <a:cs typeface="Times New Roman" pitchFamily="18" charset="0"/>
                      </a:endParaRPr>
                    </a:p>
                  </a:txBody>
                  <a:tcPr/>
                </a:tc>
                <a:tc>
                  <a:txBody>
                    <a:bodyPr/>
                    <a:lstStyle/>
                    <a:p>
                      <a:pPr algn="r"/>
                      <a:r>
                        <a:rPr lang="en-US" sz="1600" b="1" dirty="0" smtClean="0">
                          <a:latin typeface="+mj-lt"/>
                          <a:cs typeface="Times New Roman" pitchFamily="18" charset="0"/>
                        </a:rPr>
                        <a:t>46</a:t>
                      </a:r>
                      <a:endParaRPr lang="en-US" sz="1600" b="1" dirty="0">
                        <a:latin typeface="+mj-lt"/>
                        <a:cs typeface="Times New Roman" pitchFamily="18" charset="0"/>
                      </a:endParaRPr>
                    </a:p>
                  </a:txBody>
                  <a:tcPr/>
                </a:tc>
                <a:tc>
                  <a:txBody>
                    <a:bodyPr/>
                    <a:lstStyle/>
                    <a:p>
                      <a:pPr algn="r"/>
                      <a:r>
                        <a:rPr lang="en-US" sz="1600" b="1" dirty="0" smtClean="0">
                          <a:latin typeface="+mj-lt"/>
                          <a:cs typeface="Times New Roman" pitchFamily="18" charset="0"/>
                        </a:rPr>
                        <a:t>33</a:t>
                      </a:r>
                      <a:endParaRPr lang="en-US" sz="1600" b="1" dirty="0">
                        <a:latin typeface="+mj-lt"/>
                        <a:cs typeface="Times New Roman" pitchFamily="18" charset="0"/>
                      </a:endParaRPr>
                    </a:p>
                  </a:txBody>
                  <a:tcPr/>
                </a:tc>
                <a:tc>
                  <a:txBody>
                    <a:bodyPr/>
                    <a:lstStyle/>
                    <a:p>
                      <a:pPr algn="r"/>
                      <a:r>
                        <a:rPr lang="en-US" sz="1600" b="1" dirty="0" smtClean="0">
                          <a:latin typeface="+mj-lt"/>
                          <a:cs typeface="Times New Roman" pitchFamily="18" charset="0"/>
                        </a:rPr>
                        <a:t>33</a:t>
                      </a:r>
                      <a:endParaRPr lang="en-US" sz="1600" b="1" dirty="0">
                        <a:latin typeface="+mj-lt"/>
                        <a:cs typeface="Times New Roman" pitchFamily="18" charset="0"/>
                      </a:endParaRPr>
                    </a:p>
                  </a:txBody>
                  <a:tcPr/>
                </a:tc>
                <a:tc>
                  <a:txBody>
                    <a:bodyPr/>
                    <a:lstStyle/>
                    <a:p>
                      <a:pPr algn="r"/>
                      <a:r>
                        <a:rPr lang="en-US" sz="1600" b="1" dirty="0" smtClean="0">
                          <a:latin typeface="+mj-lt"/>
                          <a:cs typeface="Times New Roman" pitchFamily="18" charset="0"/>
                        </a:rPr>
                        <a:t>56</a:t>
                      </a:r>
                      <a:endParaRPr lang="en-US" sz="1600" b="1" dirty="0">
                        <a:latin typeface="+mj-lt"/>
                        <a:cs typeface="Times New Roman" pitchFamily="18" charset="0"/>
                      </a:endParaRPr>
                    </a:p>
                  </a:txBody>
                  <a:tcPr/>
                </a:tc>
                <a:tc>
                  <a:txBody>
                    <a:bodyPr/>
                    <a:lstStyle/>
                    <a:p>
                      <a:pPr algn="r"/>
                      <a:r>
                        <a:rPr lang="en-US" sz="1600" b="1" dirty="0" smtClean="0">
                          <a:latin typeface="+mj-lt"/>
                          <a:cs typeface="Times New Roman" pitchFamily="18" charset="0"/>
                        </a:rPr>
                        <a:t>44</a:t>
                      </a:r>
                      <a:endParaRPr lang="en-US" sz="1600" b="1" dirty="0">
                        <a:latin typeface="+mj-lt"/>
                        <a:cs typeface="Times New Roman" pitchFamily="18" charset="0"/>
                      </a:endParaRPr>
                    </a:p>
                  </a:txBody>
                  <a:tcPr/>
                </a:tc>
                <a:tc>
                  <a:txBody>
                    <a:bodyPr/>
                    <a:lstStyle/>
                    <a:p>
                      <a:pPr algn="r"/>
                      <a:r>
                        <a:rPr lang="en-US" sz="1600" b="1" dirty="0" smtClean="0">
                          <a:solidFill>
                            <a:schemeClr val="tx1"/>
                          </a:solidFill>
                          <a:latin typeface="+mj-lt"/>
                          <a:cs typeface="Times New Roman" pitchFamily="18" charset="0"/>
                        </a:rPr>
                        <a:t>30</a:t>
                      </a:r>
                      <a:endParaRPr lang="en-US" sz="1600" b="1" dirty="0">
                        <a:solidFill>
                          <a:schemeClr val="tx1"/>
                        </a:solidFill>
                        <a:latin typeface="+mj-lt"/>
                        <a:cs typeface="Times New Roman" pitchFamily="18" charset="0"/>
                      </a:endParaRPr>
                    </a:p>
                  </a:txBody>
                  <a:tcPr/>
                </a:tc>
                <a:tc>
                  <a:txBody>
                    <a:bodyPr/>
                    <a:lstStyle/>
                    <a:p>
                      <a:pPr algn="r"/>
                      <a:r>
                        <a:rPr lang="en-US" sz="1600" b="1" dirty="0" smtClean="0">
                          <a:solidFill>
                            <a:srgbClr val="FF0000"/>
                          </a:solidFill>
                          <a:latin typeface="+mj-lt"/>
                          <a:cs typeface="Times New Roman" pitchFamily="18" charset="0"/>
                        </a:rPr>
                        <a:t>185</a:t>
                      </a:r>
                      <a:endParaRPr lang="en-US" sz="1600" b="1" dirty="0">
                        <a:solidFill>
                          <a:srgbClr val="FF0000"/>
                        </a:solidFill>
                        <a:latin typeface="+mj-lt"/>
                        <a:cs typeface="Times New Roman" pitchFamily="18" charset="0"/>
                      </a:endParaRPr>
                    </a:p>
                  </a:txBody>
                  <a:tcPr/>
                </a:tc>
              </a:tr>
              <a:tr h="370840">
                <a:tc>
                  <a:txBody>
                    <a:bodyPr/>
                    <a:lstStyle/>
                    <a:p>
                      <a:r>
                        <a:rPr lang="en-US" sz="1600" b="1" dirty="0" smtClean="0">
                          <a:latin typeface="+mj-lt"/>
                          <a:cs typeface="Times New Roman" pitchFamily="18" charset="0"/>
                        </a:rPr>
                        <a:t>Declined</a:t>
                      </a:r>
                      <a:r>
                        <a:rPr lang="en-US" sz="1600" b="1" baseline="0" dirty="0" smtClean="0">
                          <a:latin typeface="+mj-lt"/>
                          <a:cs typeface="Times New Roman" pitchFamily="18" charset="0"/>
                        </a:rPr>
                        <a:t>/Withdrawn</a:t>
                      </a:r>
                    </a:p>
                    <a:p>
                      <a:r>
                        <a:rPr lang="en-US" sz="1600" b="1" baseline="0" dirty="0" smtClean="0">
                          <a:latin typeface="+mj-lt"/>
                          <a:cs typeface="Times New Roman" pitchFamily="18" charset="0"/>
                        </a:rPr>
                        <a:t>Without Review</a:t>
                      </a:r>
                      <a:endParaRPr lang="en-US" sz="1600" b="1" dirty="0">
                        <a:latin typeface="+mj-lt"/>
                        <a:cs typeface="Times New Roman" pitchFamily="18" charset="0"/>
                      </a:endParaRPr>
                    </a:p>
                  </a:txBody>
                  <a:tcPr/>
                </a:tc>
                <a:tc>
                  <a:txBody>
                    <a:bodyPr/>
                    <a:lstStyle/>
                    <a:p>
                      <a:pPr algn="r"/>
                      <a:r>
                        <a:rPr lang="en-US" sz="1600" b="1" dirty="0" smtClean="0">
                          <a:latin typeface="+mj-lt"/>
                          <a:cs typeface="Times New Roman" pitchFamily="18" charset="0"/>
                        </a:rPr>
                        <a:t>1</a:t>
                      </a:r>
                      <a:endParaRPr lang="en-US" sz="1600" b="1" dirty="0">
                        <a:latin typeface="+mj-lt"/>
                        <a:cs typeface="Times New Roman" pitchFamily="18" charset="0"/>
                      </a:endParaRPr>
                    </a:p>
                  </a:txBody>
                  <a:tcPr/>
                </a:tc>
                <a:tc>
                  <a:txBody>
                    <a:bodyPr/>
                    <a:lstStyle/>
                    <a:p>
                      <a:pPr algn="r"/>
                      <a:r>
                        <a:rPr lang="en-US" sz="1600" b="1" dirty="0" smtClean="0">
                          <a:latin typeface="+mj-lt"/>
                          <a:cs typeface="Times New Roman" pitchFamily="18" charset="0"/>
                        </a:rPr>
                        <a:t>2</a:t>
                      </a:r>
                      <a:endParaRPr lang="en-US" sz="1600" b="1" dirty="0">
                        <a:latin typeface="+mj-lt"/>
                        <a:cs typeface="Times New Roman" pitchFamily="18" charset="0"/>
                      </a:endParaRPr>
                    </a:p>
                  </a:txBody>
                  <a:tcPr/>
                </a:tc>
                <a:tc>
                  <a:txBody>
                    <a:bodyPr/>
                    <a:lstStyle/>
                    <a:p>
                      <a:pPr algn="r"/>
                      <a:r>
                        <a:rPr lang="en-US" sz="1600" b="1" dirty="0" smtClean="0">
                          <a:latin typeface="+mj-lt"/>
                          <a:cs typeface="Times New Roman" pitchFamily="18" charset="0"/>
                        </a:rPr>
                        <a:t>5</a:t>
                      </a:r>
                      <a:endParaRPr lang="en-US" sz="1600" b="1" dirty="0">
                        <a:latin typeface="+mj-lt"/>
                        <a:cs typeface="Times New Roman" pitchFamily="18" charset="0"/>
                      </a:endParaRPr>
                    </a:p>
                  </a:txBody>
                  <a:tcPr/>
                </a:tc>
                <a:tc>
                  <a:txBody>
                    <a:bodyPr/>
                    <a:lstStyle/>
                    <a:p>
                      <a:pPr algn="r"/>
                      <a:r>
                        <a:rPr lang="en-US" sz="1600" b="1" dirty="0" smtClean="0">
                          <a:latin typeface="+mj-lt"/>
                          <a:cs typeface="Times New Roman" pitchFamily="18" charset="0"/>
                        </a:rPr>
                        <a:t>3</a:t>
                      </a:r>
                      <a:endParaRPr lang="en-US" sz="1600" b="1" dirty="0">
                        <a:latin typeface="+mj-lt"/>
                        <a:cs typeface="Times New Roman" pitchFamily="18" charset="0"/>
                      </a:endParaRPr>
                    </a:p>
                  </a:txBody>
                  <a:tcPr/>
                </a:tc>
                <a:tc>
                  <a:txBody>
                    <a:bodyPr/>
                    <a:lstStyle/>
                    <a:p>
                      <a:pPr algn="r"/>
                      <a:r>
                        <a:rPr lang="en-US" sz="1600" b="1" dirty="0" smtClean="0">
                          <a:latin typeface="+mj-lt"/>
                          <a:cs typeface="Times New Roman" pitchFamily="18" charset="0"/>
                        </a:rPr>
                        <a:t>4</a:t>
                      </a:r>
                      <a:endParaRPr lang="en-US" sz="1600" b="1" dirty="0">
                        <a:latin typeface="+mj-lt"/>
                        <a:cs typeface="Times New Roman" pitchFamily="18" charset="0"/>
                      </a:endParaRPr>
                    </a:p>
                  </a:txBody>
                  <a:tcPr/>
                </a:tc>
                <a:tc>
                  <a:txBody>
                    <a:bodyPr/>
                    <a:lstStyle/>
                    <a:p>
                      <a:pPr algn="r"/>
                      <a:r>
                        <a:rPr lang="en-US" sz="1600" b="1" dirty="0" smtClean="0">
                          <a:solidFill>
                            <a:schemeClr val="tx1"/>
                          </a:solidFill>
                          <a:latin typeface="+mj-lt"/>
                          <a:cs typeface="Times New Roman" pitchFamily="18" charset="0"/>
                        </a:rPr>
                        <a:t>8</a:t>
                      </a:r>
                      <a:endParaRPr lang="en-US" sz="1600" b="1" dirty="0">
                        <a:solidFill>
                          <a:schemeClr val="tx1"/>
                        </a:solidFill>
                        <a:latin typeface="+mj-lt"/>
                        <a:cs typeface="Times New Roman" pitchFamily="18" charset="0"/>
                      </a:endParaRPr>
                    </a:p>
                  </a:txBody>
                  <a:tcPr/>
                </a:tc>
                <a:tc>
                  <a:txBody>
                    <a:bodyPr/>
                    <a:lstStyle/>
                    <a:p>
                      <a:pPr algn="r"/>
                      <a:r>
                        <a:rPr lang="en-US" sz="1600" b="1" dirty="0" smtClean="0">
                          <a:solidFill>
                            <a:srgbClr val="FF0000"/>
                          </a:solidFill>
                          <a:latin typeface="+mj-lt"/>
                          <a:cs typeface="Times New Roman" pitchFamily="18" charset="0"/>
                        </a:rPr>
                        <a:t>23</a:t>
                      </a:r>
                      <a:endParaRPr lang="en-US" sz="1600" b="1" dirty="0">
                        <a:solidFill>
                          <a:srgbClr val="FF0000"/>
                        </a:solidFill>
                        <a:latin typeface="+mj-lt"/>
                        <a:cs typeface="Times New Roman" pitchFamily="18" charset="0"/>
                      </a:endParaRPr>
                    </a:p>
                  </a:txBody>
                  <a:tcPr/>
                </a:tc>
              </a:tr>
              <a:tr h="370840">
                <a:tc>
                  <a:txBody>
                    <a:bodyPr/>
                    <a:lstStyle/>
                    <a:p>
                      <a:r>
                        <a:rPr lang="en-US" sz="1600" b="1" dirty="0" smtClean="0">
                          <a:latin typeface="+mj-lt"/>
                          <a:cs typeface="Times New Roman" pitchFamily="18" charset="0"/>
                        </a:rPr>
                        <a:t>Reviewed</a:t>
                      </a:r>
                      <a:endParaRPr lang="en-US" sz="1600" b="1" dirty="0">
                        <a:latin typeface="+mj-lt"/>
                        <a:cs typeface="Times New Roman" pitchFamily="18" charset="0"/>
                      </a:endParaRPr>
                    </a:p>
                  </a:txBody>
                  <a:tcPr/>
                </a:tc>
                <a:tc>
                  <a:txBody>
                    <a:bodyPr/>
                    <a:lstStyle/>
                    <a:p>
                      <a:pPr algn="r"/>
                      <a:r>
                        <a:rPr lang="en-US" sz="1600" b="1" dirty="0" smtClean="0">
                          <a:latin typeface="+mj-lt"/>
                          <a:cs typeface="Times New Roman" pitchFamily="18" charset="0"/>
                        </a:rPr>
                        <a:t>45 (1)</a:t>
                      </a:r>
                      <a:endParaRPr lang="en-US" sz="1600" b="1" dirty="0">
                        <a:latin typeface="+mj-lt"/>
                        <a:cs typeface="Times New Roman" pitchFamily="18" charset="0"/>
                      </a:endParaRPr>
                    </a:p>
                  </a:txBody>
                  <a:tcPr/>
                </a:tc>
                <a:tc>
                  <a:txBody>
                    <a:bodyPr/>
                    <a:lstStyle/>
                    <a:p>
                      <a:pPr algn="r"/>
                      <a:r>
                        <a:rPr lang="en-US" sz="1600" b="1" dirty="0" smtClean="0">
                          <a:latin typeface="+mj-lt"/>
                          <a:cs typeface="Times New Roman" pitchFamily="18" charset="0"/>
                        </a:rPr>
                        <a:t>31 (5)</a:t>
                      </a:r>
                      <a:endParaRPr lang="en-US" sz="1600" b="1" dirty="0">
                        <a:latin typeface="+mj-lt"/>
                        <a:cs typeface="Times New Roman" pitchFamily="18" charset="0"/>
                      </a:endParaRPr>
                    </a:p>
                  </a:txBody>
                  <a:tcPr/>
                </a:tc>
                <a:tc>
                  <a:txBody>
                    <a:bodyPr/>
                    <a:lstStyle/>
                    <a:p>
                      <a:pPr algn="r"/>
                      <a:r>
                        <a:rPr lang="en-US" sz="1600" b="1" baseline="0" dirty="0" smtClean="0">
                          <a:latin typeface="+mj-lt"/>
                          <a:cs typeface="Times New Roman" pitchFamily="18" charset="0"/>
                        </a:rPr>
                        <a:t>28 (14)</a:t>
                      </a:r>
                      <a:endParaRPr lang="en-US" sz="1600" b="1" dirty="0">
                        <a:latin typeface="+mj-lt"/>
                        <a:cs typeface="Times New Roman" pitchFamily="18" charset="0"/>
                      </a:endParaRPr>
                    </a:p>
                  </a:txBody>
                  <a:tcPr/>
                </a:tc>
                <a:tc>
                  <a:txBody>
                    <a:bodyPr/>
                    <a:lstStyle/>
                    <a:p>
                      <a:pPr algn="r"/>
                      <a:r>
                        <a:rPr lang="en-US" sz="1600" b="1" dirty="0" smtClean="0">
                          <a:latin typeface="+mj-lt"/>
                          <a:cs typeface="Times New Roman" pitchFamily="18" charset="0"/>
                        </a:rPr>
                        <a:t>53 (11)</a:t>
                      </a:r>
                      <a:endParaRPr lang="en-US" sz="1600" b="1" dirty="0">
                        <a:latin typeface="+mj-lt"/>
                        <a:cs typeface="Times New Roman" pitchFamily="18" charset="0"/>
                      </a:endParaRPr>
                    </a:p>
                  </a:txBody>
                  <a:tcPr/>
                </a:tc>
                <a:tc>
                  <a:txBody>
                    <a:bodyPr/>
                    <a:lstStyle/>
                    <a:p>
                      <a:pPr algn="r"/>
                      <a:r>
                        <a:rPr lang="en-US" sz="1600" b="1" dirty="0" smtClean="0">
                          <a:latin typeface="+mj-lt"/>
                          <a:cs typeface="Times New Roman" pitchFamily="18" charset="0"/>
                        </a:rPr>
                        <a:t>40 (21)</a:t>
                      </a:r>
                      <a:endParaRPr lang="en-US" sz="1600" b="1" dirty="0">
                        <a:latin typeface="+mj-lt"/>
                        <a:cs typeface="Times New Roman" pitchFamily="18" charset="0"/>
                      </a:endParaRPr>
                    </a:p>
                  </a:txBody>
                  <a:tcPr/>
                </a:tc>
                <a:tc>
                  <a:txBody>
                    <a:bodyPr/>
                    <a:lstStyle/>
                    <a:p>
                      <a:pPr algn="r"/>
                      <a:r>
                        <a:rPr lang="en-US" sz="1600" b="1" dirty="0" smtClean="0">
                          <a:solidFill>
                            <a:schemeClr val="tx1"/>
                          </a:solidFill>
                          <a:latin typeface="+mj-lt"/>
                          <a:cs typeface="Times New Roman" pitchFamily="18" charset="0"/>
                        </a:rPr>
                        <a:t>22 (14)</a:t>
                      </a:r>
                      <a:endParaRPr lang="en-US" sz="1600" b="1" dirty="0">
                        <a:solidFill>
                          <a:schemeClr val="tx1"/>
                        </a:solidFill>
                        <a:latin typeface="+mj-lt"/>
                        <a:cs typeface="Times New Roman" pitchFamily="18" charset="0"/>
                      </a:endParaRPr>
                    </a:p>
                  </a:txBody>
                  <a:tcPr/>
                </a:tc>
                <a:tc>
                  <a:txBody>
                    <a:bodyPr/>
                    <a:lstStyle/>
                    <a:p>
                      <a:pPr algn="r"/>
                      <a:r>
                        <a:rPr lang="en-US" sz="1600" b="1" dirty="0" smtClean="0">
                          <a:solidFill>
                            <a:srgbClr val="FF0000"/>
                          </a:solidFill>
                          <a:latin typeface="+mj-lt"/>
                          <a:cs typeface="Times New Roman" pitchFamily="18" charset="0"/>
                        </a:rPr>
                        <a:t>162 (58)</a:t>
                      </a:r>
                      <a:endParaRPr lang="en-US" sz="1600" b="1" dirty="0">
                        <a:solidFill>
                          <a:srgbClr val="FF0000"/>
                        </a:solidFill>
                        <a:latin typeface="+mj-lt"/>
                        <a:cs typeface="Times New Roman" pitchFamily="18" charset="0"/>
                      </a:endParaRPr>
                    </a:p>
                  </a:txBody>
                  <a:tcPr/>
                </a:tc>
              </a:tr>
              <a:tr h="370840">
                <a:tc>
                  <a:txBody>
                    <a:bodyPr/>
                    <a:lstStyle/>
                    <a:p>
                      <a:r>
                        <a:rPr lang="en-US" sz="1600" b="1" dirty="0" smtClean="0">
                          <a:latin typeface="+mj-lt"/>
                          <a:cs typeface="Times New Roman" pitchFamily="18" charset="0"/>
                        </a:rPr>
                        <a:t>Funded</a:t>
                      </a:r>
                      <a:endParaRPr lang="en-US" sz="1600" b="1" dirty="0">
                        <a:latin typeface="+mj-lt"/>
                        <a:cs typeface="Times New Roman" pitchFamily="18" charset="0"/>
                      </a:endParaRPr>
                    </a:p>
                  </a:txBody>
                  <a:tcPr/>
                </a:tc>
                <a:tc>
                  <a:txBody>
                    <a:bodyPr/>
                    <a:lstStyle/>
                    <a:p>
                      <a:pPr algn="r"/>
                      <a:r>
                        <a:rPr lang="en-US" sz="1600" b="1" dirty="0" smtClean="0">
                          <a:latin typeface="+mj-lt"/>
                          <a:cs typeface="Times New Roman" pitchFamily="18" charset="0"/>
                        </a:rPr>
                        <a:t>40</a:t>
                      </a:r>
                      <a:r>
                        <a:rPr lang="en-US" sz="1600" b="1" baseline="30000" dirty="0" smtClean="0">
                          <a:latin typeface="+mj-lt"/>
                          <a:cs typeface="Times New Roman" pitchFamily="18" charset="0"/>
                        </a:rPr>
                        <a:t>(a)</a:t>
                      </a:r>
                      <a:r>
                        <a:rPr lang="en-US" sz="1600" b="1" dirty="0" smtClean="0">
                          <a:latin typeface="+mj-lt"/>
                          <a:cs typeface="Times New Roman" pitchFamily="18" charset="0"/>
                        </a:rPr>
                        <a:t> (0)</a:t>
                      </a:r>
                      <a:endParaRPr lang="en-US" sz="1600" b="1" dirty="0">
                        <a:latin typeface="+mj-lt"/>
                        <a:cs typeface="Times New Roman" pitchFamily="18" charset="0"/>
                      </a:endParaRPr>
                    </a:p>
                  </a:txBody>
                  <a:tcPr/>
                </a:tc>
                <a:tc>
                  <a:txBody>
                    <a:bodyPr/>
                    <a:lstStyle/>
                    <a:p>
                      <a:pPr algn="r"/>
                      <a:r>
                        <a:rPr lang="en-US" sz="1600" b="1" dirty="0" smtClean="0">
                          <a:latin typeface="+mj-lt"/>
                          <a:cs typeface="Times New Roman" pitchFamily="18" charset="0"/>
                        </a:rPr>
                        <a:t>24 (3)</a:t>
                      </a:r>
                      <a:endParaRPr lang="en-US" sz="1600" b="1" dirty="0">
                        <a:latin typeface="+mj-lt"/>
                        <a:cs typeface="Times New Roman" pitchFamily="18" charset="0"/>
                      </a:endParaRPr>
                    </a:p>
                  </a:txBody>
                  <a:tcPr/>
                </a:tc>
                <a:tc>
                  <a:txBody>
                    <a:bodyPr/>
                    <a:lstStyle/>
                    <a:p>
                      <a:pPr algn="r"/>
                      <a:r>
                        <a:rPr lang="en-US" sz="1600" b="1" dirty="0" smtClean="0">
                          <a:latin typeface="+mj-lt"/>
                          <a:cs typeface="Times New Roman" pitchFamily="18" charset="0"/>
                        </a:rPr>
                        <a:t>18 (4)</a:t>
                      </a:r>
                      <a:endParaRPr lang="en-US" sz="1600" b="1" dirty="0">
                        <a:latin typeface="+mj-lt"/>
                        <a:cs typeface="Times New Roman" pitchFamily="18" charset="0"/>
                      </a:endParaRPr>
                    </a:p>
                  </a:txBody>
                  <a:tcPr/>
                </a:tc>
                <a:tc>
                  <a:txBody>
                    <a:bodyPr/>
                    <a:lstStyle/>
                    <a:p>
                      <a:pPr algn="r"/>
                      <a:r>
                        <a:rPr lang="en-US" sz="1600" b="1" dirty="0" smtClean="0">
                          <a:latin typeface="+mj-lt"/>
                          <a:cs typeface="Times New Roman" pitchFamily="18" charset="0"/>
                        </a:rPr>
                        <a:t>35 (4)</a:t>
                      </a:r>
                      <a:endParaRPr lang="en-US" sz="1600" b="1" dirty="0">
                        <a:latin typeface="+mj-lt"/>
                        <a:cs typeface="Times New Roman" pitchFamily="18" charset="0"/>
                      </a:endParaRPr>
                    </a:p>
                  </a:txBody>
                  <a:tcPr/>
                </a:tc>
                <a:tc>
                  <a:txBody>
                    <a:bodyPr/>
                    <a:lstStyle/>
                    <a:p>
                      <a:pPr algn="r"/>
                      <a:r>
                        <a:rPr lang="en-US" sz="1600" b="1" dirty="0" smtClean="0">
                          <a:latin typeface="+mj-lt"/>
                          <a:cs typeface="Times New Roman" pitchFamily="18" charset="0"/>
                        </a:rPr>
                        <a:t>17</a:t>
                      </a:r>
                      <a:r>
                        <a:rPr lang="en-US" sz="1600" b="1" baseline="30000" dirty="0" smtClean="0">
                          <a:latin typeface="+mj-lt"/>
                          <a:cs typeface="Times New Roman" pitchFamily="18" charset="0"/>
                        </a:rPr>
                        <a:t>(b)</a:t>
                      </a:r>
                      <a:r>
                        <a:rPr lang="en-US" sz="1600" b="1" dirty="0" smtClean="0">
                          <a:latin typeface="+mj-lt"/>
                          <a:cs typeface="Times New Roman" pitchFamily="18" charset="0"/>
                        </a:rPr>
                        <a:t> (3)</a:t>
                      </a:r>
                      <a:endParaRPr lang="en-US" sz="1600" b="1" dirty="0">
                        <a:latin typeface="+mj-lt"/>
                        <a:cs typeface="Times New Roman" pitchFamily="18" charset="0"/>
                      </a:endParaRPr>
                    </a:p>
                  </a:txBody>
                  <a:tcPr/>
                </a:tc>
                <a:tc>
                  <a:txBody>
                    <a:bodyPr/>
                    <a:lstStyle/>
                    <a:p>
                      <a:pPr algn="r"/>
                      <a:r>
                        <a:rPr lang="en-US" sz="1600" b="1" dirty="0" smtClean="0">
                          <a:solidFill>
                            <a:schemeClr val="tx1"/>
                          </a:solidFill>
                          <a:latin typeface="+mj-lt"/>
                          <a:cs typeface="Times New Roman" pitchFamily="18" charset="0"/>
                        </a:rPr>
                        <a:t>12 (6)</a:t>
                      </a:r>
                      <a:endParaRPr lang="en-US" sz="1600" b="1" dirty="0">
                        <a:solidFill>
                          <a:schemeClr val="tx1"/>
                        </a:solidFill>
                        <a:latin typeface="+mj-lt"/>
                        <a:cs typeface="Times New Roman" pitchFamily="18" charset="0"/>
                      </a:endParaRPr>
                    </a:p>
                  </a:txBody>
                  <a:tcPr/>
                </a:tc>
                <a:tc>
                  <a:txBody>
                    <a:bodyPr/>
                    <a:lstStyle/>
                    <a:p>
                      <a:pPr algn="r"/>
                      <a:r>
                        <a:rPr lang="en-US" sz="1600" b="1" dirty="0" smtClean="0">
                          <a:solidFill>
                            <a:srgbClr val="FF0000"/>
                          </a:solidFill>
                          <a:latin typeface="+mj-lt"/>
                          <a:cs typeface="Times New Roman" pitchFamily="18" charset="0"/>
                        </a:rPr>
                        <a:t>101 (20)</a:t>
                      </a:r>
                      <a:endParaRPr lang="en-US" sz="1600" b="1" dirty="0">
                        <a:solidFill>
                          <a:srgbClr val="FF0000"/>
                        </a:solidFill>
                        <a:latin typeface="+mj-lt"/>
                        <a:cs typeface="Times New Roman" pitchFamily="18" charset="0"/>
                      </a:endParaRPr>
                    </a:p>
                  </a:txBody>
                  <a:tcPr/>
                </a:tc>
              </a:tr>
              <a:tr h="370840">
                <a:tc>
                  <a:txBody>
                    <a:bodyPr/>
                    <a:lstStyle/>
                    <a:p>
                      <a:r>
                        <a:rPr lang="en-US" sz="1600" b="1" dirty="0" smtClean="0">
                          <a:latin typeface="+mj-lt"/>
                          <a:cs typeface="Times New Roman" pitchFamily="18" charset="0"/>
                        </a:rPr>
                        <a:t>Declined</a:t>
                      </a:r>
                      <a:endParaRPr lang="en-US" sz="1600" b="1" dirty="0">
                        <a:latin typeface="+mj-lt"/>
                        <a:cs typeface="Times New Roman" pitchFamily="18" charset="0"/>
                      </a:endParaRPr>
                    </a:p>
                  </a:txBody>
                  <a:tcPr/>
                </a:tc>
                <a:tc>
                  <a:txBody>
                    <a:bodyPr/>
                    <a:lstStyle/>
                    <a:p>
                      <a:pPr algn="r"/>
                      <a:r>
                        <a:rPr lang="en-US" sz="1600" b="1" dirty="0" smtClean="0">
                          <a:latin typeface="+mj-lt"/>
                          <a:cs typeface="Times New Roman" pitchFamily="18" charset="0"/>
                        </a:rPr>
                        <a:t>5 (1)</a:t>
                      </a:r>
                      <a:endParaRPr lang="en-US" sz="1600" b="1" dirty="0">
                        <a:latin typeface="+mj-lt"/>
                        <a:cs typeface="Times New Roman" pitchFamily="18" charset="0"/>
                      </a:endParaRPr>
                    </a:p>
                  </a:txBody>
                  <a:tcPr/>
                </a:tc>
                <a:tc>
                  <a:txBody>
                    <a:bodyPr/>
                    <a:lstStyle/>
                    <a:p>
                      <a:pPr algn="r"/>
                      <a:r>
                        <a:rPr lang="en-US" sz="1600" b="1" dirty="0" smtClean="0">
                          <a:latin typeface="+mj-lt"/>
                          <a:cs typeface="Times New Roman" pitchFamily="18" charset="0"/>
                        </a:rPr>
                        <a:t>7 (2)</a:t>
                      </a:r>
                      <a:endParaRPr lang="en-US" sz="1600" b="1" dirty="0">
                        <a:latin typeface="+mj-lt"/>
                        <a:cs typeface="Times New Roman" pitchFamily="18" charset="0"/>
                      </a:endParaRPr>
                    </a:p>
                  </a:txBody>
                  <a:tcPr/>
                </a:tc>
                <a:tc>
                  <a:txBody>
                    <a:bodyPr/>
                    <a:lstStyle/>
                    <a:p>
                      <a:pPr algn="r"/>
                      <a:r>
                        <a:rPr lang="en-US" sz="1600" b="1" dirty="0" smtClean="0">
                          <a:latin typeface="+mj-lt"/>
                          <a:cs typeface="Times New Roman" pitchFamily="18" charset="0"/>
                        </a:rPr>
                        <a:t>10 (10)</a:t>
                      </a:r>
                      <a:endParaRPr lang="en-US" sz="1600" b="1" dirty="0">
                        <a:latin typeface="+mj-lt"/>
                        <a:cs typeface="Times New Roman" pitchFamily="18" charset="0"/>
                      </a:endParaRPr>
                    </a:p>
                  </a:txBody>
                  <a:tcPr/>
                </a:tc>
                <a:tc>
                  <a:txBody>
                    <a:bodyPr/>
                    <a:lstStyle/>
                    <a:p>
                      <a:pPr algn="r"/>
                      <a:r>
                        <a:rPr lang="en-US" sz="1600" b="1" dirty="0" smtClean="0">
                          <a:latin typeface="+mj-lt"/>
                          <a:cs typeface="Times New Roman" pitchFamily="18" charset="0"/>
                        </a:rPr>
                        <a:t>18 (7)</a:t>
                      </a:r>
                      <a:endParaRPr lang="en-US" sz="1600" b="1" dirty="0">
                        <a:latin typeface="+mj-lt"/>
                        <a:cs typeface="Times New Roman" pitchFamily="18" charset="0"/>
                      </a:endParaRPr>
                    </a:p>
                  </a:txBody>
                  <a:tcPr/>
                </a:tc>
                <a:tc>
                  <a:txBody>
                    <a:bodyPr/>
                    <a:lstStyle/>
                    <a:p>
                      <a:pPr algn="r"/>
                      <a:r>
                        <a:rPr lang="en-US" sz="1600" b="1" dirty="0" smtClean="0">
                          <a:latin typeface="+mj-lt"/>
                          <a:cs typeface="Times New Roman" pitchFamily="18" charset="0"/>
                        </a:rPr>
                        <a:t>23 (17)</a:t>
                      </a:r>
                      <a:endParaRPr lang="en-US" sz="1600" b="1" dirty="0">
                        <a:latin typeface="+mj-lt"/>
                        <a:cs typeface="Times New Roman" pitchFamily="18" charset="0"/>
                      </a:endParaRPr>
                    </a:p>
                  </a:txBody>
                  <a:tcPr/>
                </a:tc>
                <a:tc>
                  <a:txBody>
                    <a:bodyPr/>
                    <a:lstStyle/>
                    <a:p>
                      <a:pPr algn="r"/>
                      <a:r>
                        <a:rPr lang="en-US" sz="1600" b="1" dirty="0" smtClean="0">
                          <a:solidFill>
                            <a:schemeClr val="tx1"/>
                          </a:solidFill>
                          <a:latin typeface="+mj-lt"/>
                          <a:cs typeface="Times New Roman" pitchFamily="18" charset="0"/>
                        </a:rPr>
                        <a:t>10 (8)</a:t>
                      </a:r>
                      <a:endParaRPr lang="en-US" sz="1600" b="1" dirty="0">
                        <a:solidFill>
                          <a:schemeClr val="tx1"/>
                        </a:solidFill>
                        <a:latin typeface="+mj-lt"/>
                        <a:cs typeface="Times New Roman" pitchFamily="18" charset="0"/>
                      </a:endParaRPr>
                    </a:p>
                  </a:txBody>
                  <a:tcPr/>
                </a:tc>
                <a:tc>
                  <a:txBody>
                    <a:bodyPr/>
                    <a:lstStyle/>
                    <a:p>
                      <a:pPr algn="r"/>
                      <a:r>
                        <a:rPr lang="en-US" sz="1600" b="1" dirty="0" smtClean="0">
                          <a:solidFill>
                            <a:srgbClr val="FF0000"/>
                          </a:solidFill>
                          <a:latin typeface="+mj-lt"/>
                          <a:cs typeface="Times New Roman" pitchFamily="18" charset="0"/>
                        </a:rPr>
                        <a:t>61 (38)</a:t>
                      </a:r>
                      <a:endParaRPr lang="en-US" sz="1600" b="1" dirty="0">
                        <a:solidFill>
                          <a:srgbClr val="FF0000"/>
                        </a:solidFill>
                        <a:latin typeface="+mj-lt"/>
                        <a:cs typeface="Times New Roman" pitchFamily="18" charset="0"/>
                      </a:endParaRPr>
                    </a:p>
                  </a:txBody>
                  <a:tcPr/>
                </a:tc>
              </a:tr>
              <a:tr h="370840">
                <a:tc>
                  <a:txBody>
                    <a:bodyPr/>
                    <a:lstStyle/>
                    <a:p>
                      <a:r>
                        <a:rPr lang="en-US" sz="1600" b="1" dirty="0" smtClean="0">
                          <a:solidFill>
                            <a:schemeClr val="bg1"/>
                          </a:solidFill>
                          <a:latin typeface="+mj-lt"/>
                          <a:cs typeface="Times New Roman" pitchFamily="18" charset="0"/>
                        </a:rPr>
                        <a:t>“Success Rate” (%)</a:t>
                      </a:r>
                    </a:p>
                    <a:p>
                      <a:r>
                        <a:rPr lang="en-US" sz="1600" b="1" dirty="0" smtClean="0">
                          <a:solidFill>
                            <a:schemeClr val="bg1"/>
                          </a:solidFill>
                          <a:latin typeface="+mj-lt"/>
                          <a:cs typeface="Times New Roman" pitchFamily="18" charset="0"/>
                        </a:rPr>
                        <a:t>(Previous/New)</a:t>
                      </a:r>
                      <a:endParaRPr lang="en-US" sz="1600" b="1" dirty="0">
                        <a:solidFill>
                          <a:schemeClr val="bg1"/>
                        </a:solidFill>
                        <a:latin typeface="+mj-lt"/>
                        <a:cs typeface="Times New Roman" pitchFamily="18" charset="0"/>
                      </a:endParaRPr>
                    </a:p>
                  </a:txBody>
                  <a:tcPr>
                    <a:solidFill>
                      <a:schemeClr val="accent1"/>
                    </a:solidFill>
                  </a:tcPr>
                </a:tc>
                <a:tc>
                  <a:txBody>
                    <a:bodyPr/>
                    <a:lstStyle/>
                    <a:p>
                      <a:pPr algn="r"/>
                      <a:r>
                        <a:rPr lang="en-US" sz="1600" b="1" dirty="0" smtClean="0">
                          <a:solidFill>
                            <a:schemeClr val="bg1"/>
                          </a:solidFill>
                          <a:latin typeface="+mj-lt"/>
                          <a:cs typeface="Times New Roman" pitchFamily="18" charset="0"/>
                        </a:rPr>
                        <a:t>89</a:t>
                      </a:r>
                      <a:endParaRPr lang="en-US" sz="1600" b="1" dirty="0">
                        <a:solidFill>
                          <a:schemeClr val="bg1"/>
                        </a:solidFill>
                        <a:latin typeface="+mj-lt"/>
                        <a:cs typeface="Times New Roman" pitchFamily="18" charset="0"/>
                      </a:endParaRPr>
                    </a:p>
                  </a:txBody>
                  <a:tcPr>
                    <a:solidFill>
                      <a:schemeClr val="accent1"/>
                    </a:solidFill>
                  </a:tcPr>
                </a:tc>
                <a:tc>
                  <a:txBody>
                    <a:bodyPr/>
                    <a:lstStyle/>
                    <a:p>
                      <a:pPr algn="r"/>
                      <a:r>
                        <a:rPr lang="en-US" sz="1600" b="1" dirty="0" smtClean="0">
                          <a:solidFill>
                            <a:schemeClr val="bg1"/>
                          </a:solidFill>
                          <a:latin typeface="+mj-lt"/>
                          <a:cs typeface="Times New Roman" pitchFamily="18" charset="0"/>
                        </a:rPr>
                        <a:t>77</a:t>
                      </a:r>
                      <a:endParaRPr lang="en-US" sz="1600" b="1" dirty="0">
                        <a:solidFill>
                          <a:schemeClr val="bg1"/>
                        </a:solidFill>
                        <a:latin typeface="+mj-lt"/>
                        <a:cs typeface="Times New Roman" pitchFamily="18" charset="0"/>
                      </a:endParaRPr>
                    </a:p>
                  </a:txBody>
                  <a:tcPr>
                    <a:solidFill>
                      <a:schemeClr val="accent1"/>
                    </a:solidFill>
                  </a:tcPr>
                </a:tc>
                <a:tc>
                  <a:txBody>
                    <a:bodyPr/>
                    <a:lstStyle/>
                    <a:p>
                      <a:pPr algn="r"/>
                      <a:r>
                        <a:rPr lang="en-US" sz="1600" b="1" dirty="0" smtClean="0">
                          <a:solidFill>
                            <a:schemeClr val="bg1"/>
                          </a:solidFill>
                          <a:latin typeface="+mj-lt"/>
                          <a:cs typeface="Times New Roman" pitchFamily="18" charset="0"/>
                        </a:rPr>
                        <a:t>64</a:t>
                      </a:r>
                      <a:endParaRPr lang="en-US" sz="1600" b="1" dirty="0">
                        <a:solidFill>
                          <a:schemeClr val="bg1"/>
                        </a:solidFill>
                        <a:latin typeface="+mj-lt"/>
                        <a:cs typeface="Times New Roman" pitchFamily="18" charset="0"/>
                      </a:endParaRPr>
                    </a:p>
                  </a:txBody>
                  <a:tcPr>
                    <a:solidFill>
                      <a:schemeClr val="accent1"/>
                    </a:solidFill>
                  </a:tcPr>
                </a:tc>
                <a:tc>
                  <a:txBody>
                    <a:bodyPr/>
                    <a:lstStyle/>
                    <a:p>
                      <a:pPr algn="r"/>
                      <a:r>
                        <a:rPr lang="en-US" sz="1600" b="1" dirty="0" smtClean="0">
                          <a:solidFill>
                            <a:schemeClr val="bg1"/>
                          </a:solidFill>
                          <a:latin typeface="+mj-lt"/>
                          <a:cs typeface="Times New Roman" pitchFamily="18" charset="0"/>
                        </a:rPr>
                        <a:t>66</a:t>
                      </a:r>
                      <a:endParaRPr lang="en-US" sz="1600" b="1" dirty="0">
                        <a:solidFill>
                          <a:schemeClr val="bg1"/>
                        </a:solidFill>
                        <a:latin typeface="+mj-lt"/>
                        <a:cs typeface="Times New Roman" pitchFamily="18" charset="0"/>
                      </a:endParaRPr>
                    </a:p>
                  </a:txBody>
                  <a:tcPr>
                    <a:solidFill>
                      <a:schemeClr val="accent1"/>
                    </a:solidFill>
                  </a:tcPr>
                </a:tc>
                <a:tc>
                  <a:txBody>
                    <a:bodyPr/>
                    <a:lstStyle/>
                    <a:p>
                      <a:pPr algn="r"/>
                      <a:r>
                        <a:rPr lang="en-US" sz="1600" b="1" dirty="0" smtClean="0">
                          <a:solidFill>
                            <a:schemeClr val="bg1"/>
                          </a:solidFill>
                          <a:latin typeface="+mj-lt"/>
                          <a:cs typeface="Times New Roman" pitchFamily="18" charset="0"/>
                        </a:rPr>
                        <a:t>43</a:t>
                      </a:r>
                      <a:endParaRPr lang="en-US" sz="1600" b="1" dirty="0">
                        <a:solidFill>
                          <a:schemeClr val="bg1"/>
                        </a:solidFill>
                        <a:latin typeface="+mj-lt"/>
                        <a:cs typeface="Times New Roman" pitchFamily="18" charset="0"/>
                      </a:endParaRPr>
                    </a:p>
                  </a:txBody>
                  <a:tcPr>
                    <a:solidFill>
                      <a:schemeClr val="accent1"/>
                    </a:solidFill>
                  </a:tcPr>
                </a:tc>
                <a:tc>
                  <a:txBody>
                    <a:bodyPr/>
                    <a:lstStyle/>
                    <a:p>
                      <a:pPr algn="r"/>
                      <a:r>
                        <a:rPr lang="en-US" sz="1600" b="1" dirty="0" smtClean="0">
                          <a:solidFill>
                            <a:schemeClr val="bg1"/>
                          </a:solidFill>
                          <a:latin typeface="+mj-lt"/>
                          <a:cs typeface="Times New Roman" pitchFamily="18" charset="0"/>
                        </a:rPr>
                        <a:t>55</a:t>
                      </a:r>
                      <a:endParaRPr lang="en-US" sz="1600" b="1" dirty="0">
                        <a:solidFill>
                          <a:schemeClr val="bg1"/>
                        </a:solidFill>
                        <a:latin typeface="+mj-lt"/>
                        <a:cs typeface="Times New Roman" pitchFamily="18" charset="0"/>
                      </a:endParaRPr>
                    </a:p>
                  </a:txBody>
                  <a:tcPr>
                    <a:solidFill>
                      <a:schemeClr val="accent1"/>
                    </a:solidFill>
                  </a:tcPr>
                </a:tc>
                <a:tc>
                  <a:txBody>
                    <a:bodyPr/>
                    <a:lstStyle/>
                    <a:p>
                      <a:pPr algn="r"/>
                      <a:r>
                        <a:rPr lang="en-US" sz="1600" b="1" dirty="0" smtClean="0">
                          <a:solidFill>
                            <a:srgbClr val="FFFF00"/>
                          </a:solidFill>
                          <a:latin typeface="+mj-lt"/>
                          <a:cs typeface="Times New Roman" pitchFamily="18" charset="0"/>
                        </a:rPr>
                        <a:t>62</a:t>
                      </a:r>
                    </a:p>
                    <a:p>
                      <a:pPr algn="r"/>
                      <a:r>
                        <a:rPr lang="en-US" sz="1600" b="1" dirty="0" smtClean="0">
                          <a:solidFill>
                            <a:srgbClr val="FFFF00"/>
                          </a:solidFill>
                          <a:latin typeface="+mj-lt"/>
                          <a:cs typeface="Times New Roman" pitchFamily="18" charset="0"/>
                        </a:rPr>
                        <a:t>(78/34)</a:t>
                      </a:r>
                      <a:endParaRPr lang="en-US" sz="1600" b="1" dirty="0">
                        <a:solidFill>
                          <a:srgbClr val="FFFF00"/>
                        </a:solidFill>
                        <a:latin typeface="+mj-lt"/>
                        <a:cs typeface="Times New Roman" pitchFamily="18" charset="0"/>
                      </a:endParaRPr>
                    </a:p>
                  </a:txBody>
                  <a:tcPr>
                    <a:solidFill>
                      <a:schemeClr val="accent1"/>
                    </a:solidFill>
                  </a:tcPr>
                </a:tc>
              </a:tr>
            </a:tbl>
          </a:graphicData>
        </a:graphic>
      </p:graphicFrame>
      <p:sp>
        <p:nvSpPr>
          <p:cNvPr id="8" name="TextBox 7"/>
          <p:cNvSpPr txBox="1"/>
          <p:nvPr/>
        </p:nvSpPr>
        <p:spPr>
          <a:xfrm>
            <a:off x="199296" y="4355120"/>
            <a:ext cx="8686800" cy="2154436"/>
          </a:xfrm>
          <a:prstGeom prst="rect">
            <a:avLst/>
          </a:prstGeom>
          <a:solidFill>
            <a:schemeClr val="accent2">
              <a:lumMod val="20000"/>
              <a:lumOff val="80000"/>
            </a:schemeClr>
          </a:solidFill>
        </p:spPr>
        <p:txBody>
          <a:bodyPr wrap="square" rtlCol="0">
            <a:spAutoFit/>
          </a:bodyPr>
          <a:lstStyle/>
          <a:p>
            <a:r>
              <a:rPr lang="en-US" sz="1400" dirty="0" smtClean="0">
                <a:latin typeface="Trebuchet MS" pitchFamily="34" charset="0"/>
              </a:rPr>
              <a:t> </a:t>
            </a:r>
            <a:r>
              <a:rPr lang="en-US" sz="1400" b="1" dirty="0" smtClean="0">
                <a:latin typeface="Trebuchet MS" pitchFamily="34" charset="0"/>
              </a:rPr>
              <a:t>NOTES:</a:t>
            </a:r>
          </a:p>
          <a:p>
            <a:pPr>
              <a:buFont typeface="Arial" pitchFamily="34" charset="0"/>
              <a:buChar char="•"/>
            </a:pPr>
            <a:r>
              <a:rPr lang="en-US" sz="1400" b="1" dirty="0" smtClean="0">
                <a:latin typeface="Trebuchet MS" pitchFamily="34" charset="0"/>
              </a:rPr>
              <a:t> Single proposals with multiple research subprograms are counted multiple times (1 /subprogram)</a:t>
            </a:r>
          </a:p>
          <a:p>
            <a:pPr>
              <a:buFont typeface="Arial" pitchFamily="34" charset="0"/>
              <a:buChar char="•"/>
            </a:pPr>
            <a:r>
              <a:rPr lang="en-US" sz="1400" b="1" dirty="0" smtClean="0">
                <a:latin typeface="Trebuchet MS" pitchFamily="34" charset="0"/>
              </a:rPr>
              <a:t> </a:t>
            </a:r>
            <a:r>
              <a:rPr lang="en-US" sz="1400" dirty="0" smtClean="0">
                <a:latin typeface="Trebuchet MS" pitchFamily="34" charset="0"/>
              </a:rPr>
              <a:t>( ) indicates number of proposals from research groups that </a:t>
            </a:r>
            <a:r>
              <a:rPr lang="en-US" sz="1400" u="sng" dirty="0" smtClean="0">
                <a:latin typeface="Trebuchet MS" pitchFamily="34" charset="0"/>
              </a:rPr>
              <a:t>did not </a:t>
            </a:r>
            <a:r>
              <a:rPr lang="en-US" sz="1400" dirty="0" smtClean="0">
                <a:latin typeface="Trebuchet MS" pitchFamily="34" charset="0"/>
              </a:rPr>
              <a:t>receive DOE HEP funding in FY12.</a:t>
            </a:r>
          </a:p>
          <a:p>
            <a:pPr>
              <a:buFont typeface="Arial" pitchFamily="34" charset="0"/>
              <a:buChar char="•"/>
            </a:pPr>
            <a:r>
              <a:rPr lang="en-US" sz="1400" dirty="0" smtClean="0">
                <a:latin typeface="Trebuchet MS" pitchFamily="34" charset="0"/>
              </a:rPr>
              <a:t> “Success Rate” is = # Funded/ # Reviewed. </a:t>
            </a:r>
          </a:p>
          <a:p>
            <a:pPr>
              <a:buFont typeface="Arial" pitchFamily="34" charset="0"/>
              <a:buChar char="•"/>
            </a:pPr>
            <a:r>
              <a:rPr lang="en-US" sz="1400" dirty="0" smtClean="0">
                <a:latin typeface="Trebuchet MS" pitchFamily="34" charset="0"/>
              </a:rPr>
              <a:t> Most proposals are not fully funded at requested level.</a:t>
            </a:r>
          </a:p>
          <a:p>
            <a:pPr>
              <a:buFont typeface="Arial" pitchFamily="34" charset="0"/>
              <a:buChar char="•"/>
            </a:pPr>
            <a:r>
              <a:rPr lang="en-US" sz="1400" dirty="0" smtClean="0">
                <a:latin typeface="Trebuchet MS" pitchFamily="34" charset="0"/>
              </a:rPr>
              <a:t> About 68% of the proposals reviewed were from research groups that received DOE HEP funding in FY12.</a:t>
            </a:r>
          </a:p>
          <a:p>
            <a:pPr>
              <a:buFont typeface="Arial" pitchFamily="34" charset="0"/>
              <a:buChar char="•"/>
            </a:pPr>
            <a:r>
              <a:rPr lang="en-US" sz="1400" dirty="0" smtClean="0">
                <a:latin typeface="Trebuchet MS" pitchFamily="34" charset="0"/>
              </a:rPr>
              <a:t> Overall success rate of reviewed proposals for previously (newly) funded groups was 78% (34%).</a:t>
            </a:r>
          </a:p>
          <a:p>
            <a:pPr>
              <a:buFont typeface="Arial" pitchFamily="34" charset="0"/>
              <a:buChar char="•"/>
            </a:pPr>
            <a:endParaRPr lang="en-US" sz="1400" b="1" dirty="0" smtClean="0">
              <a:latin typeface="Trebuchet MS" pitchFamily="34" charset="0"/>
            </a:endParaRPr>
          </a:p>
          <a:p>
            <a:r>
              <a:rPr lang="en-US" sz="1100" b="1" baseline="30000" dirty="0" smtClean="0">
                <a:latin typeface="Trebuchet MS" pitchFamily="34" charset="0"/>
              </a:rPr>
              <a:t>(a) </a:t>
            </a:r>
            <a:r>
              <a:rPr lang="en-US" sz="1100" b="1" dirty="0" smtClean="0">
                <a:latin typeface="Trebuchet MS" pitchFamily="34" charset="0"/>
              </a:rPr>
              <a:t>3 of 40 Energy funded proposals were provided term support (&lt;1 year) for graduate students and post-docs.</a:t>
            </a:r>
          </a:p>
          <a:p>
            <a:r>
              <a:rPr lang="en-US" sz="1100" b="1" baseline="30000" dirty="0" smtClean="0">
                <a:latin typeface="Trebuchet MS" pitchFamily="34" charset="0"/>
              </a:rPr>
              <a:t>(b) </a:t>
            </a:r>
            <a:r>
              <a:rPr lang="en-US" sz="1100" b="1" dirty="0" smtClean="0">
                <a:latin typeface="Trebuchet MS" pitchFamily="34" charset="0"/>
              </a:rPr>
              <a:t>5 of 17 Accelerator R&amp;D funded proposals were provided term support (&lt;1 year).</a:t>
            </a:r>
            <a:endParaRPr lang="en-US" sz="1100" b="1" baseline="30000" dirty="0" smtClean="0">
              <a:latin typeface="Trebuchet MS" pitchFamily="34" charset="0"/>
            </a:endParaRPr>
          </a:p>
        </p:txBody>
      </p:sp>
      <p:sp>
        <p:nvSpPr>
          <p:cNvPr id="7" name="Rectangle 8"/>
          <p:cNvSpPr>
            <a:spLocks noChangeArrowheads="1"/>
          </p:cNvSpPr>
          <p:nvPr/>
        </p:nvSpPr>
        <p:spPr bwMode="auto">
          <a:xfrm>
            <a:off x="0" y="732287"/>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hangingPunct="0">
              <a:lnSpc>
                <a:spcPct val="85000"/>
              </a:lnSpc>
              <a:defRPr/>
            </a:pPr>
            <a:endParaRPr lang="en-US" sz="2200" i="1" dirty="0">
              <a:effectLst>
                <a:outerShdw blurRad="38100" dist="38100" dir="2700000" algn="tl">
                  <a:srgbClr val="FFFFFF"/>
                </a:outerShdw>
              </a:effectLst>
              <a:latin typeface="Book Antiqua" pitchFamily="18" charset="0"/>
            </a:endParaRPr>
          </a:p>
        </p:txBody>
      </p:sp>
      <p:sp>
        <p:nvSpPr>
          <p:cNvPr id="9" name="TextBox 8"/>
          <p:cNvSpPr txBox="1"/>
          <p:nvPr/>
        </p:nvSpPr>
        <p:spPr>
          <a:xfrm>
            <a:off x="8812420" y="6614740"/>
            <a:ext cx="325730" cy="246221"/>
          </a:xfrm>
          <a:prstGeom prst="rect">
            <a:avLst/>
          </a:prstGeom>
          <a:noFill/>
        </p:spPr>
        <p:txBody>
          <a:bodyPr wrap="none" rtlCol="0">
            <a:spAutoFit/>
          </a:bodyPr>
          <a:lstStyle/>
          <a:p>
            <a:r>
              <a:rPr lang="en-US" sz="1000" b="1" dirty="0" smtClean="0">
                <a:solidFill>
                  <a:schemeClr val="tx1">
                    <a:lumMod val="75000"/>
                    <a:lumOff val="25000"/>
                  </a:schemeClr>
                </a:solidFill>
                <a:latin typeface="Arial" pitchFamily="34" charset="0"/>
                <a:cs typeface="Arial" pitchFamily="34" charset="0"/>
              </a:rPr>
              <a:t>37</a:t>
            </a:r>
            <a:endParaRPr lang="en-US" sz="1000" b="1" dirty="0">
              <a:solidFill>
                <a:schemeClr val="tx1">
                  <a:lumMod val="75000"/>
                  <a:lumOff val="25000"/>
                </a:schemeClr>
              </a:solidFill>
              <a:latin typeface="Arial" pitchFamily="34" charset="0"/>
              <a:cs typeface="Arial" pitchFamily="34" charset="0"/>
            </a:endParaRPr>
          </a:p>
        </p:txBody>
      </p:sp>
    </p:spTree>
    <p:extLst>
      <p:ext uri="{BB962C8B-B14F-4D97-AF65-F5344CB8AC3E}">
        <p14:creationId xmlns:p14="http://schemas.microsoft.com/office/powerpoint/2010/main" val="1718407662"/>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8462"/>
            <a:ext cx="8229600" cy="710882"/>
          </a:xfrm>
        </p:spPr>
        <p:txBody>
          <a:bodyPr>
            <a:noAutofit/>
          </a:bodyPr>
          <a:lstStyle/>
          <a:p>
            <a:r>
              <a:rPr lang="en-US" sz="3200" b="1" dirty="0" smtClean="0">
                <a:solidFill>
                  <a:srgbClr val="285C00"/>
                </a:solidFill>
                <a:effectLst>
                  <a:outerShdw blurRad="38100" dist="38100" dir="2700000" algn="tl">
                    <a:srgbClr val="000000">
                      <a:alpha val="43137"/>
                    </a:srgbClr>
                  </a:outerShdw>
                </a:effectLst>
                <a:latin typeface="Cambria" pitchFamily="18" charset="0"/>
              </a:rPr>
              <a:t>FY13 Review Data by Senior Investigator</a:t>
            </a:r>
            <a:endParaRPr lang="en-US" sz="3200" b="1" dirty="0">
              <a:solidFill>
                <a:srgbClr val="285C00"/>
              </a:solidFill>
              <a:effectLst>
                <a:outerShdw blurRad="38100" dist="38100" dir="2700000" algn="tl">
                  <a:srgbClr val="000000">
                    <a:alpha val="43137"/>
                  </a:srgbClr>
                </a:outerShdw>
              </a:effectLst>
              <a:latin typeface="Cambria" pitchFamily="18" charset="0"/>
            </a:endParaRPr>
          </a:p>
        </p:txBody>
      </p:sp>
      <p:sp>
        <p:nvSpPr>
          <p:cNvPr id="9" name="TextBox 8"/>
          <p:cNvSpPr txBox="1"/>
          <p:nvPr/>
        </p:nvSpPr>
        <p:spPr>
          <a:xfrm>
            <a:off x="304800" y="4577856"/>
            <a:ext cx="8077200" cy="1415772"/>
          </a:xfrm>
          <a:prstGeom prst="rect">
            <a:avLst/>
          </a:prstGeom>
          <a:noFill/>
        </p:spPr>
        <p:txBody>
          <a:bodyPr wrap="square" rtlCol="0">
            <a:spAutoFit/>
          </a:bodyPr>
          <a:lstStyle/>
          <a:p>
            <a:pPr lvl="0"/>
            <a:r>
              <a:rPr lang="en-US" sz="1400" b="1" dirty="0" smtClean="0">
                <a:solidFill>
                  <a:prstClr val="black"/>
                </a:solidFill>
                <a:latin typeface="Trebuchet MS" pitchFamily="34" charset="0"/>
              </a:rPr>
              <a:t>NOTES:</a:t>
            </a:r>
          </a:p>
          <a:p>
            <a:pPr lvl="0">
              <a:buFont typeface="Arial" pitchFamily="34" charset="0"/>
              <a:buChar char="•"/>
            </a:pPr>
            <a:r>
              <a:rPr lang="en-US" sz="1400" b="1" dirty="0" smtClean="0">
                <a:latin typeface="Trebuchet MS" pitchFamily="34" charset="0"/>
              </a:rPr>
              <a:t> ( ) indicates number of senior investigators that did not receive DOE HEP funding in FY12.</a:t>
            </a:r>
            <a:endParaRPr lang="en-US" sz="1400" b="1" dirty="0" smtClean="0">
              <a:solidFill>
                <a:prstClr val="black"/>
              </a:solidFill>
              <a:latin typeface="Trebuchet MS" pitchFamily="34" charset="0"/>
            </a:endParaRPr>
          </a:p>
          <a:p>
            <a:pPr lvl="0">
              <a:buFont typeface="Arial" pitchFamily="34" charset="0"/>
              <a:buChar char="•"/>
            </a:pPr>
            <a:r>
              <a:rPr lang="en-US" sz="1400" b="1" dirty="0" smtClean="0">
                <a:solidFill>
                  <a:prstClr val="black"/>
                </a:solidFill>
                <a:latin typeface="Trebuchet MS" pitchFamily="34" charset="0"/>
              </a:rPr>
              <a:t> “Success Rate” is = # Funded/ # Reviewed. </a:t>
            </a:r>
          </a:p>
          <a:p>
            <a:pPr lvl="0">
              <a:buFont typeface="Arial" pitchFamily="34" charset="0"/>
              <a:buChar char="•"/>
            </a:pPr>
            <a:r>
              <a:rPr lang="en-US" sz="1400" b="1" dirty="0" smtClean="0">
                <a:solidFill>
                  <a:prstClr val="black"/>
                </a:solidFill>
                <a:latin typeface="Trebuchet MS" pitchFamily="34" charset="0"/>
              </a:rPr>
              <a:t> Overall success rate for previously (newly) funded DOE HEP PIs was 85% (35%).</a:t>
            </a:r>
          </a:p>
          <a:p>
            <a:pPr lvl="0">
              <a:buFont typeface="Arial" pitchFamily="34" charset="0"/>
              <a:buChar char="•"/>
            </a:pPr>
            <a:r>
              <a:rPr lang="en-US" sz="1400" b="1" dirty="0" smtClean="0">
                <a:solidFill>
                  <a:prstClr val="black"/>
                </a:solidFill>
                <a:latin typeface="Trebuchet MS" pitchFamily="34" charset="0"/>
              </a:rPr>
              <a:t> Most (but not all) PIs who are funded, are funded at requested effort level. </a:t>
            </a:r>
          </a:p>
          <a:p>
            <a:endParaRPr lang="en-US" sz="1600" b="1" dirty="0">
              <a:latin typeface="Trebuchet MS" pitchFamily="34" charset="0"/>
            </a:endParaRPr>
          </a:p>
        </p:txBody>
      </p:sp>
      <p:graphicFrame>
        <p:nvGraphicFramePr>
          <p:cNvPr id="12" name="Content Placeholder 5"/>
          <p:cNvGraphicFramePr>
            <a:graphicFrameLocks noGrp="1"/>
          </p:cNvGraphicFramePr>
          <p:nvPr>
            <p:ph idx="1"/>
            <p:extLst>
              <p:ext uri="{D42A27DB-BD31-4B8C-83A1-F6EECF244321}">
                <p14:modId xmlns:p14="http://schemas.microsoft.com/office/powerpoint/2010/main" val="3768070554"/>
              </p:ext>
            </p:extLst>
          </p:nvPr>
        </p:nvGraphicFramePr>
        <p:xfrm>
          <a:off x="178776" y="985520"/>
          <a:ext cx="8762999" cy="3281680"/>
        </p:xfrm>
        <a:graphic>
          <a:graphicData uri="http://schemas.openxmlformats.org/drawingml/2006/table">
            <a:tbl>
              <a:tblPr firstRow="1" bandRow="1">
                <a:tableStyleId>{5C22544A-7EE6-4342-B048-85BDC9FD1C3A}</a:tableStyleId>
              </a:tblPr>
              <a:tblGrid>
                <a:gridCol w="2072055"/>
                <a:gridCol w="876243"/>
                <a:gridCol w="1119611"/>
                <a:gridCol w="949569"/>
                <a:gridCol w="967154"/>
                <a:gridCol w="879230"/>
                <a:gridCol w="800100"/>
                <a:gridCol w="1099037"/>
              </a:tblGrid>
              <a:tr h="370840">
                <a:tc>
                  <a:txBody>
                    <a:bodyPr/>
                    <a:lstStyle/>
                    <a:p>
                      <a:pPr algn="ctr"/>
                      <a:endParaRPr lang="en-US" dirty="0"/>
                    </a:p>
                  </a:txBody>
                  <a:tcPr/>
                </a:tc>
                <a:tc>
                  <a:txBody>
                    <a:bodyPr/>
                    <a:lstStyle/>
                    <a:p>
                      <a:pPr algn="ctr"/>
                      <a:r>
                        <a:rPr lang="en-US" dirty="0" smtClean="0"/>
                        <a:t>Energy</a:t>
                      </a:r>
                      <a:endParaRPr lang="en-US" dirty="0"/>
                    </a:p>
                  </a:txBody>
                  <a:tcPr/>
                </a:tc>
                <a:tc>
                  <a:txBody>
                    <a:bodyPr/>
                    <a:lstStyle/>
                    <a:p>
                      <a:pPr algn="ctr"/>
                      <a:r>
                        <a:rPr lang="en-US" dirty="0" smtClean="0"/>
                        <a:t>Intensity</a:t>
                      </a:r>
                      <a:endParaRPr lang="en-US" dirty="0"/>
                    </a:p>
                  </a:txBody>
                  <a:tcPr/>
                </a:tc>
                <a:tc>
                  <a:txBody>
                    <a:bodyPr/>
                    <a:lstStyle/>
                    <a:p>
                      <a:pPr algn="ctr"/>
                      <a:r>
                        <a:rPr lang="en-US" dirty="0" smtClean="0"/>
                        <a:t>Cosmic</a:t>
                      </a:r>
                      <a:endParaRPr lang="en-US" dirty="0"/>
                    </a:p>
                  </a:txBody>
                  <a:tcPr/>
                </a:tc>
                <a:tc>
                  <a:txBody>
                    <a:bodyPr/>
                    <a:lstStyle/>
                    <a:p>
                      <a:pPr algn="ctr"/>
                      <a:r>
                        <a:rPr lang="en-US" dirty="0" smtClean="0"/>
                        <a:t>Theory</a:t>
                      </a:r>
                      <a:endParaRPr lang="en-US" dirty="0"/>
                    </a:p>
                  </a:txBody>
                  <a:tcPr/>
                </a:tc>
                <a:tc>
                  <a:txBody>
                    <a:bodyPr/>
                    <a:lstStyle/>
                    <a:p>
                      <a:pPr algn="ctr"/>
                      <a:r>
                        <a:rPr lang="en-US" dirty="0" smtClean="0"/>
                        <a:t>Acc.</a:t>
                      </a:r>
                      <a:r>
                        <a:rPr lang="en-US" baseline="0" dirty="0" smtClean="0"/>
                        <a:t> R&amp;D</a:t>
                      </a:r>
                      <a:endParaRPr lang="en-US" dirty="0"/>
                    </a:p>
                  </a:txBody>
                  <a:tcPr/>
                </a:tc>
                <a:tc>
                  <a:txBody>
                    <a:bodyPr/>
                    <a:lstStyle/>
                    <a:p>
                      <a:pPr algn="ctr"/>
                      <a:r>
                        <a:rPr lang="en-US" dirty="0" smtClean="0"/>
                        <a:t>Det. R&amp;D</a:t>
                      </a:r>
                      <a:endParaRPr lang="en-US" dirty="0"/>
                    </a:p>
                  </a:txBody>
                  <a:tcPr/>
                </a:tc>
                <a:tc>
                  <a:txBody>
                    <a:bodyPr/>
                    <a:lstStyle/>
                    <a:p>
                      <a:pPr algn="ctr"/>
                      <a:r>
                        <a:rPr lang="en-US" dirty="0" smtClean="0"/>
                        <a:t>HEP Total</a:t>
                      </a:r>
                      <a:endParaRPr lang="en-US" dirty="0"/>
                    </a:p>
                  </a:txBody>
                  <a:tcPr/>
                </a:tc>
              </a:tr>
              <a:tr h="370840">
                <a:tc>
                  <a:txBody>
                    <a:bodyPr/>
                    <a:lstStyle/>
                    <a:p>
                      <a:r>
                        <a:rPr lang="en-US" sz="1600" b="1" dirty="0" smtClean="0">
                          <a:latin typeface="+mj-lt"/>
                          <a:cs typeface="Times New Roman" pitchFamily="18" charset="0"/>
                        </a:rPr>
                        <a:t>Received</a:t>
                      </a:r>
                      <a:endParaRPr lang="en-US" sz="1600" b="1" dirty="0">
                        <a:latin typeface="+mj-lt"/>
                        <a:cs typeface="Times New Roman" pitchFamily="18" charset="0"/>
                      </a:endParaRPr>
                    </a:p>
                  </a:txBody>
                  <a:tcPr/>
                </a:tc>
                <a:tc>
                  <a:txBody>
                    <a:bodyPr/>
                    <a:lstStyle/>
                    <a:p>
                      <a:pPr algn="r"/>
                      <a:r>
                        <a:rPr lang="en-US" sz="1600" b="1" dirty="0" smtClean="0">
                          <a:latin typeface="+mj-lt"/>
                          <a:cs typeface="Times New Roman" pitchFamily="18" charset="0"/>
                        </a:rPr>
                        <a:t>127</a:t>
                      </a:r>
                      <a:endParaRPr lang="en-US" sz="1600" b="1" dirty="0">
                        <a:latin typeface="+mj-lt"/>
                        <a:cs typeface="Times New Roman" pitchFamily="18" charset="0"/>
                      </a:endParaRPr>
                    </a:p>
                  </a:txBody>
                  <a:tcPr/>
                </a:tc>
                <a:tc>
                  <a:txBody>
                    <a:bodyPr/>
                    <a:lstStyle/>
                    <a:p>
                      <a:pPr algn="r"/>
                      <a:r>
                        <a:rPr lang="en-US" sz="1600" b="1" dirty="0" smtClean="0">
                          <a:latin typeface="+mj-lt"/>
                          <a:cs typeface="Times New Roman" pitchFamily="18" charset="0"/>
                        </a:rPr>
                        <a:t>56</a:t>
                      </a:r>
                      <a:endParaRPr lang="en-US" sz="1600" b="1" dirty="0">
                        <a:latin typeface="+mj-lt"/>
                        <a:cs typeface="Times New Roman" pitchFamily="18" charset="0"/>
                      </a:endParaRPr>
                    </a:p>
                  </a:txBody>
                  <a:tcPr/>
                </a:tc>
                <a:tc>
                  <a:txBody>
                    <a:bodyPr/>
                    <a:lstStyle/>
                    <a:p>
                      <a:pPr algn="r"/>
                      <a:r>
                        <a:rPr lang="en-US" sz="1600" b="1" dirty="0" smtClean="0">
                          <a:latin typeface="+mj-lt"/>
                          <a:cs typeface="Times New Roman" pitchFamily="18" charset="0"/>
                        </a:rPr>
                        <a:t>61</a:t>
                      </a:r>
                      <a:endParaRPr lang="en-US" sz="1600" b="1" dirty="0">
                        <a:latin typeface="+mj-lt"/>
                        <a:cs typeface="Times New Roman" pitchFamily="18" charset="0"/>
                      </a:endParaRPr>
                    </a:p>
                  </a:txBody>
                  <a:tcPr/>
                </a:tc>
                <a:tc>
                  <a:txBody>
                    <a:bodyPr/>
                    <a:lstStyle/>
                    <a:p>
                      <a:pPr algn="r"/>
                      <a:r>
                        <a:rPr lang="en-US" sz="1600" b="1" dirty="0" smtClean="0">
                          <a:latin typeface="+mj-lt"/>
                          <a:cs typeface="Times New Roman" pitchFamily="18" charset="0"/>
                        </a:rPr>
                        <a:t>155</a:t>
                      </a:r>
                      <a:endParaRPr lang="en-US" sz="1600" b="1" dirty="0">
                        <a:latin typeface="+mj-lt"/>
                        <a:cs typeface="Times New Roman" pitchFamily="18" charset="0"/>
                      </a:endParaRPr>
                    </a:p>
                  </a:txBody>
                  <a:tcPr/>
                </a:tc>
                <a:tc>
                  <a:txBody>
                    <a:bodyPr/>
                    <a:lstStyle/>
                    <a:p>
                      <a:pPr algn="r"/>
                      <a:r>
                        <a:rPr lang="en-US" sz="1600" b="1" dirty="0" smtClean="0">
                          <a:latin typeface="+mj-lt"/>
                          <a:cs typeface="Times New Roman" pitchFamily="18" charset="0"/>
                        </a:rPr>
                        <a:t>57</a:t>
                      </a:r>
                      <a:endParaRPr lang="en-US" sz="1600" b="1" dirty="0">
                        <a:latin typeface="+mj-lt"/>
                        <a:cs typeface="Times New Roman" pitchFamily="18" charset="0"/>
                      </a:endParaRPr>
                    </a:p>
                  </a:txBody>
                  <a:tcPr/>
                </a:tc>
                <a:tc>
                  <a:txBody>
                    <a:bodyPr/>
                    <a:lstStyle/>
                    <a:p>
                      <a:pPr algn="r"/>
                      <a:r>
                        <a:rPr lang="en-US" sz="1600" b="1" dirty="0" smtClean="0">
                          <a:solidFill>
                            <a:schemeClr val="tx1"/>
                          </a:solidFill>
                          <a:latin typeface="+mj-lt"/>
                          <a:cs typeface="Times New Roman" pitchFamily="18" charset="0"/>
                        </a:rPr>
                        <a:t>47</a:t>
                      </a:r>
                      <a:endParaRPr lang="en-US" sz="1600" b="1" dirty="0">
                        <a:solidFill>
                          <a:schemeClr val="tx1"/>
                        </a:solidFill>
                        <a:latin typeface="+mj-lt"/>
                        <a:cs typeface="Times New Roman" pitchFamily="18" charset="0"/>
                      </a:endParaRPr>
                    </a:p>
                  </a:txBody>
                  <a:tcPr/>
                </a:tc>
                <a:tc>
                  <a:txBody>
                    <a:bodyPr/>
                    <a:lstStyle/>
                    <a:p>
                      <a:pPr algn="r"/>
                      <a:r>
                        <a:rPr lang="en-US" sz="1600" b="1" dirty="0" smtClean="0">
                          <a:solidFill>
                            <a:srgbClr val="FF0000"/>
                          </a:solidFill>
                          <a:latin typeface="+mj-lt"/>
                          <a:cs typeface="Times New Roman" pitchFamily="18" charset="0"/>
                        </a:rPr>
                        <a:t>504</a:t>
                      </a:r>
                      <a:endParaRPr lang="en-US" sz="1600" b="1" dirty="0">
                        <a:solidFill>
                          <a:srgbClr val="FF0000"/>
                        </a:solidFill>
                        <a:latin typeface="+mj-lt"/>
                        <a:cs typeface="Times New Roman" pitchFamily="18" charset="0"/>
                      </a:endParaRPr>
                    </a:p>
                  </a:txBody>
                  <a:tcPr/>
                </a:tc>
              </a:tr>
              <a:tr h="370840">
                <a:tc>
                  <a:txBody>
                    <a:bodyPr/>
                    <a:lstStyle/>
                    <a:p>
                      <a:r>
                        <a:rPr lang="en-US" sz="1600" b="1" dirty="0" smtClean="0">
                          <a:latin typeface="+mj-lt"/>
                          <a:cs typeface="Times New Roman" pitchFamily="18" charset="0"/>
                        </a:rPr>
                        <a:t>Declined</a:t>
                      </a:r>
                      <a:r>
                        <a:rPr lang="en-US" sz="1600" b="1" baseline="0" dirty="0" smtClean="0">
                          <a:latin typeface="+mj-lt"/>
                          <a:cs typeface="Times New Roman" pitchFamily="18" charset="0"/>
                        </a:rPr>
                        <a:t>/Withdrawn</a:t>
                      </a:r>
                    </a:p>
                    <a:p>
                      <a:r>
                        <a:rPr lang="en-US" sz="1600" b="1" baseline="0" dirty="0" smtClean="0">
                          <a:latin typeface="+mj-lt"/>
                          <a:cs typeface="Times New Roman" pitchFamily="18" charset="0"/>
                        </a:rPr>
                        <a:t>Without Review</a:t>
                      </a:r>
                      <a:endParaRPr lang="en-US" sz="1600" b="1" dirty="0">
                        <a:latin typeface="+mj-lt"/>
                        <a:cs typeface="Times New Roman" pitchFamily="18" charset="0"/>
                      </a:endParaRPr>
                    </a:p>
                  </a:txBody>
                  <a:tcPr/>
                </a:tc>
                <a:tc>
                  <a:txBody>
                    <a:bodyPr/>
                    <a:lstStyle/>
                    <a:p>
                      <a:pPr algn="r"/>
                      <a:r>
                        <a:rPr lang="en-US" sz="1600" b="1" dirty="0" smtClean="0">
                          <a:latin typeface="+mj-lt"/>
                          <a:cs typeface="Times New Roman" pitchFamily="18" charset="0"/>
                        </a:rPr>
                        <a:t>1</a:t>
                      </a:r>
                      <a:endParaRPr lang="en-US" sz="1600" b="1" dirty="0">
                        <a:latin typeface="+mj-lt"/>
                        <a:cs typeface="Times New Roman" pitchFamily="18" charset="0"/>
                      </a:endParaRPr>
                    </a:p>
                  </a:txBody>
                  <a:tcPr/>
                </a:tc>
                <a:tc>
                  <a:txBody>
                    <a:bodyPr/>
                    <a:lstStyle/>
                    <a:p>
                      <a:pPr algn="r"/>
                      <a:r>
                        <a:rPr lang="en-US" sz="1600" b="1" dirty="0" smtClean="0">
                          <a:latin typeface="+mj-lt"/>
                          <a:cs typeface="Times New Roman" pitchFamily="18" charset="0"/>
                        </a:rPr>
                        <a:t>2</a:t>
                      </a:r>
                      <a:endParaRPr lang="en-US" sz="1600" b="1" dirty="0">
                        <a:latin typeface="+mj-lt"/>
                        <a:cs typeface="Times New Roman" pitchFamily="18" charset="0"/>
                      </a:endParaRPr>
                    </a:p>
                  </a:txBody>
                  <a:tcPr/>
                </a:tc>
                <a:tc>
                  <a:txBody>
                    <a:bodyPr/>
                    <a:lstStyle/>
                    <a:p>
                      <a:pPr algn="r"/>
                      <a:r>
                        <a:rPr lang="en-US" sz="1600" b="1" dirty="0" smtClean="0">
                          <a:latin typeface="+mj-lt"/>
                          <a:cs typeface="Times New Roman" pitchFamily="18" charset="0"/>
                        </a:rPr>
                        <a:t>8</a:t>
                      </a:r>
                      <a:endParaRPr lang="en-US" sz="1600" b="1" dirty="0">
                        <a:latin typeface="+mj-lt"/>
                        <a:cs typeface="Times New Roman" pitchFamily="18" charset="0"/>
                      </a:endParaRPr>
                    </a:p>
                  </a:txBody>
                  <a:tcPr/>
                </a:tc>
                <a:tc>
                  <a:txBody>
                    <a:bodyPr/>
                    <a:lstStyle/>
                    <a:p>
                      <a:pPr algn="r"/>
                      <a:r>
                        <a:rPr lang="en-US" sz="1600" b="1" dirty="0" smtClean="0">
                          <a:latin typeface="+mj-lt"/>
                          <a:cs typeface="Times New Roman" pitchFamily="18" charset="0"/>
                        </a:rPr>
                        <a:t>9</a:t>
                      </a:r>
                      <a:endParaRPr lang="en-US" sz="1600" b="1" dirty="0">
                        <a:latin typeface="+mj-lt"/>
                        <a:cs typeface="Times New Roman" pitchFamily="18" charset="0"/>
                      </a:endParaRPr>
                    </a:p>
                  </a:txBody>
                  <a:tcPr/>
                </a:tc>
                <a:tc>
                  <a:txBody>
                    <a:bodyPr/>
                    <a:lstStyle/>
                    <a:p>
                      <a:pPr algn="r"/>
                      <a:r>
                        <a:rPr lang="en-US" sz="1600" b="1" dirty="0" smtClean="0">
                          <a:latin typeface="+mj-lt"/>
                          <a:cs typeface="Times New Roman" pitchFamily="18" charset="0"/>
                        </a:rPr>
                        <a:t>4</a:t>
                      </a:r>
                      <a:endParaRPr lang="en-US" sz="1600" b="1" dirty="0">
                        <a:latin typeface="+mj-lt"/>
                        <a:cs typeface="Times New Roman" pitchFamily="18" charset="0"/>
                      </a:endParaRPr>
                    </a:p>
                  </a:txBody>
                  <a:tcPr/>
                </a:tc>
                <a:tc>
                  <a:txBody>
                    <a:bodyPr/>
                    <a:lstStyle/>
                    <a:p>
                      <a:pPr algn="r"/>
                      <a:r>
                        <a:rPr lang="en-US" sz="1600" b="1" dirty="0" smtClean="0">
                          <a:solidFill>
                            <a:schemeClr val="tx1"/>
                          </a:solidFill>
                          <a:latin typeface="+mj-lt"/>
                          <a:cs typeface="Times New Roman" pitchFamily="18" charset="0"/>
                        </a:rPr>
                        <a:t>18</a:t>
                      </a:r>
                      <a:endParaRPr lang="en-US" sz="1600" b="1" dirty="0">
                        <a:solidFill>
                          <a:schemeClr val="tx1"/>
                        </a:solidFill>
                        <a:latin typeface="+mj-lt"/>
                        <a:cs typeface="Times New Roman" pitchFamily="18" charset="0"/>
                      </a:endParaRPr>
                    </a:p>
                  </a:txBody>
                  <a:tcPr/>
                </a:tc>
                <a:tc>
                  <a:txBody>
                    <a:bodyPr/>
                    <a:lstStyle/>
                    <a:p>
                      <a:pPr algn="r"/>
                      <a:r>
                        <a:rPr lang="en-US" sz="1600" b="1" dirty="0" smtClean="0">
                          <a:solidFill>
                            <a:srgbClr val="FF0000"/>
                          </a:solidFill>
                          <a:latin typeface="+mj-lt"/>
                          <a:cs typeface="Times New Roman" pitchFamily="18" charset="0"/>
                        </a:rPr>
                        <a:t>42</a:t>
                      </a:r>
                      <a:endParaRPr lang="en-US" sz="1600" b="1" dirty="0">
                        <a:solidFill>
                          <a:srgbClr val="FF0000"/>
                        </a:solidFill>
                        <a:latin typeface="+mj-lt"/>
                        <a:cs typeface="Times New Roman" pitchFamily="18" charset="0"/>
                      </a:endParaRPr>
                    </a:p>
                  </a:txBody>
                  <a:tcPr/>
                </a:tc>
              </a:tr>
              <a:tr h="370840">
                <a:tc>
                  <a:txBody>
                    <a:bodyPr/>
                    <a:lstStyle/>
                    <a:p>
                      <a:r>
                        <a:rPr lang="en-US" sz="1600" b="1" dirty="0" smtClean="0">
                          <a:latin typeface="+mj-lt"/>
                          <a:cs typeface="Times New Roman" pitchFamily="18" charset="0"/>
                        </a:rPr>
                        <a:t>Reviewed</a:t>
                      </a:r>
                      <a:endParaRPr lang="en-US" sz="1600" b="1" dirty="0">
                        <a:latin typeface="+mj-lt"/>
                        <a:cs typeface="Times New Roman" pitchFamily="18" charset="0"/>
                      </a:endParaRPr>
                    </a:p>
                  </a:txBody>
                  <a:tcPr/>
                </a:tc>
                <a:tc>
                  <a:txBody>
                    <a:bodyPr/>
                    <a:lstStyle/>
                    <a:p>
                      <a:pPr algn="r"/>
                      <a:r>
                        <a:rPr lang="en-US" sz="1600" b="1" dirty="0" smtClean="0">
                          <a:latin typeface="+mj-lt"/>
                          <a:cs typeface="Times New Roman" pitchFamily="18" charset="0"/>
                        </a:rPr>
                        <a:t>126 (7)</a:t>
                      </a:r>
                      <a:endParaRPr lang="en-US" sz="1600" b="1" dirty="0">
                        <a:latin typeface="+mj-lt"/>
                        <a:cs typeface="Times New Roman" pitchFamily="18" charset="0"/>
                      </a:endParaRPr>
                    </a:p>
                  </a:txBody>
                  <a:tcPr/>
                </a:tc>
                <a:tc>
                  <a:txBody>
                    <a:bodyPr/>
                    <a:lstStyle/>
                    <a:p>
                      <a:pPr algn="r"/>
                      <a:r>
                        <a:rPr lang="en-US" sz="1600" b="1" dirty="0" smtClean="0">
                          <a:latin typeface="+mj-lt"/>
                          <a:cs typeface="Times New Roman" pitchFamily="18" charset="0"/>
                        </a:rPr>
                        <a:t>54 (8)</a:t>
                      </a:r>
                      <a:endParaRPr lang="en-US" sz="1600" b="1" dirty="0">
                        <a:latin typeface="+mj-lt"/>
                        <a:cs typeface="Times New Roman" pitchFamily="18" charset="0"/>
                      </a:endParaRPr>
                    </a:p>
                  </a:txBody>
                  <a:tcPr/>
                </a:tc>
                <a:tc>
                  <a:txBody>
                    <a:bodyPr/>
                    <a:lstStyle/>
                    <a:p>
                      <a:pPr algn="r"/>
                      <a:r>
                        <a:rPr lang="en-US" sz="1600" b="1" dirty="0" smtClean="0">
                          <a:latin typeface="+mj-lt"/>
                          <a:cs typeface="Times New Roman" pitchFamily="18" charset="0"/>
                        </a:rPr>
                        <a:t>54 (30)</a:t>
                      </a:r>
                      <a:endParaRPr lang="en-US" sz="1600" b="1" dirty="0">
                        <a:latin typeface="+mj-lt"/>
                        <a:cs typeface="Times New Roman" pitchFamily="18" charset="0"/>
                      </a:endParaRPr>
                    </a:p>
                  </a:txBody>
                  <a:tcPr/>
                </a:tc>
                <a:tc>
                  <a:txBody>
                    <a:bodyPr/>
                    <a:lstStyle/>
                    <a:p>
                      <a:pPr algn="r"/>
                      <a:r>
                        <a:rPr lang="en-US" sz="1600" b="1" dirty="0" smtClean="0">
                          <a:latin typeface="+mj-lt"/>
                          <a:cs typeface="Times New Roman" pitchFamily="18" charset="0"/>
                        </a:rPr>
                        <a:t>146 (24)</a:t>
                      </a:r>
                      <a:endParaRPr lang="en-US" sz="1600" b="1" dirty="0">
                        <a:latin typeface="+mj-lt"/>
                        <a:cs typeface="Times New Roman" pitchFamily="18" charset="0"/>
                      </a:endParaRPr>
                    </a:p>
                  </a:txBody>
                  <a:tcPr/>
                </a:tc>
                <a:tc>
                  <a:txBody>
                    <a:bodyPr/>
                    <a:lstStyle/>
                    <a:p>
                      <a:pPr algn="r"/>
                      <a:r>
                        <a:rPr lang="en-US" sz="1600" b="1" dirty="0" smtClean="0">
                          <a:latin typeface="+mj-lt"/>
                          <a:cs typeface="Times New Roman" pitchFamily="18" charset="0"/>
                        </a:rPr>
                        <a:t>53 (25)</a:t>
                      </a:r>
                      <a:endParaRPr lang="en-US" sz="1600" b="1" dirty="0">
                        <a:latin typeface="+mj-lt"/>
                        <a:cs typeface="Times New Roman" pitchFamily="18" charset="0"/>
                      </a:endParaRPr>
                    </a:p>
                  </a:txBody>
                  <a:tcPr/>
                </a:tc>
                <a:tc>
                  <a:txBody>
                    <a:bodyPr/>
                    <a:lstStyle/>
                    <a:p>
                      <a:pPr algn="r"/>
                      <a:r>
                        <a:rPr lang="en-US" sz="1600" b="1" dirty="0" smtClean="0">
                          <a:solidFill>
                            <a:schemeClr val="tx1"/>
                          </a:solidFill>
                          <a:latin typeface="+mj-lt"/>
                          <a:cs typeface="Times New Roman" pitchFamily="18" charset="0"/>
                        </a:rPr>
                        <a:t>29 (19)</a:t>
                      </a:r>
                      <a:endParaRPr lang="en-US" sz="1600" b="1" dirty="0">
                        <a:solidFill>
                          <a:schemeClr val="tx1"/>
                        </a:solidFill>
                        <a:latin typeface="+mj-lt"/>
                        <a:cs typeface="Times New Roman" pitchFamily="18" charset="0"/>
                      </a:endParaRPr>
                    </a:p>
                  </a:txBody>
                  <a:tcPr/>
                </a:tc>
                <a:tc>
                  <a:txBody>
                    <a:bodyPr/>
                    <a:lstStyle/>
                    <a:p>
                      <a:pPr algn="r"/>
                      <a:r>
                        <a:rPr lang="en-US" sz="1600" b="1" dirty="0" smtClean="0">
                          <a:solidFill>
                            <a:srgbClr val="FF0000"/>
                          </a:solidFill>
                          <a:latin typeface="+mj-lt"/>
                          <a:cs typeface="Times New Roman" pitchFamily="18" charset="0"/>
                        </a:rPr>
                        <a:t>462 (113)</a:t>
                      </a:r>
                      <a:endParaRPr lang="en-US" sz="1600" b="1" dirty="0">
                        <a:solidFill>
                          <a:srgbClr val="FF0000"/>
                        </a:solidFill>
                        <a:latin typeface="+mj-lt"/>
                        <a:cs typeface="Times New Roman" pitchFamily="18" charset="0"/>
                      </a:endParaRPr>
                    </a:p>
                  </a:txBody>
                  <a:tcPr/>
                </a:tc>
              </a:tr>
              <a:tr h="370840">
                <a:tc>
                  <a:txBody>
                    <a:bodyPr/>
                    <a:lstStyle/>
                    <a:p>
                      <a:r>
                        <a:rPr lang="en-US" sz="1600" b="1" dirty="0" smtClean="0">
                          <a:latin typeface="+mj-lt"/>
                          <a:cs typeface="Times New Roman" pitchFamily="18" charset="0"/>
                        </a:rPr>
                        <a:t>Funded</a:t>
                      </a:r>
                      <a:endParaRPr lang="en-US" sz="1600" b="1" dirty="0">
                        <a:latin typeface="+mj-lt"/>
                        <a:cs typeface="Times New Roman" pitchFamily="18" charset="0"/>
                      </a:endParaRPr>
                    </a:p>
                  </a:txBody>
                  <a:tcPr/>
                </a:tc>
                <a:tc>
                  <a:txBody>
                    <a:bodyPr/>
                    <a:lstStyle/>
                    <a:p>
                      <a:pPr algn="r"/>
                      <a:r>
                        <a:rPr lang="en-US" sz="1600" b="1" dirty="0" smtClean="0">
                          <a:latin typeface="+mj-lt"/>
                          <a:cs typeface="Times New Roman" pitchFamily="18" charset="0"/>
                        </a:rPr>
                        <a:t>112 (3)</a:t>
                      </a:r>
                      <a:endParaRPr lang="en-US" sz="1600" b="1" dirty="0">
                        <a:latin typeface="+mj-lt"/>
                        <a:cs typeface="Times New Roman" pitchFamily="18" charset="0"/>
                      </a:endParaRPr>
                    </a:p>
                  </a:txBody>
                  <a:tcPr/>
                </a:tc>
                <a:tc>
                  <a:txBody>
                    <a:bodyPr/>
                    <a:lstStyle/>
                    <a:p>
                      <a:pPr algn="r"/>
                      <a:r>
                        <a:rPr lang="en-US" sz="1600" b="1" dirty="0" smtClean="0">
                          <a:latin typeface="+mj-lt"/>
                          <a:cs typeface="Times New Roman" pitchFamily="18" charset="0"/>
                        </a:rPr>
                        <a:t>43 (6) </a:t>
                      </a:r>
                      <a:endParaRPr lang="en-US" sz="1600" b="1" dirty="0">
                        <a:latin typeface="+mj-lt"/>
                        <a:cs typeface="Times New Roman" pitchFamily="18" charset="0"/>
                      </a:endParaRPr>
                    </a:p>
                  </a:txBody>
                  <a:tcPr/>
                </a:tc>
                <a:tc>
                  <a:txBody>
                    <a:bodyPr/>
                    <a:lstStyle/>
                    <a:p>
                      <a:pPr algn="r"/>
                      <a:r>
                        <a:rPr lang="en-US" sz="1600" b="1" dirty="0" smtClean="0">
                          <a:latin typeface="+mj-lt"/>
                          <a:cs typeface="Times New Roman" pitchFamily="18" charset="0"/>
                        </a:rPr>
                        <a:t>27 (7)</a:t>
                      </a:r>
                      <a:endParaRPr lang="en-US" sz="1600" b="1" dirty="0">
                        <a:latin typeface="+mj-lt"/>
                        <a:cs typeface="Times New Roman" pitchFamily="18" charset="0"/>
                      </a:endParaRPr>
                    </a:p>
                  </a:txBody>
                  <a:tcPr/>
                </a:tc>
                <a:tc>
                  <a:txBody>
                    <a:bodyPr/>
                    <a:lstStyle/>
                    <a:p>
                      <a:pPr algn="r"/>
                      <a:r>
                        <a:rPr lang="en-US" sz="1600" b="1" dirty="0" smtClean="0">
                          <a:latin typeface="+mj-lt"/>
                          <a:cs typeface="Times New Roman" pitchFamily="18" charset="0"/>
                        </a:rPr>
                        <a:t>115</a:t>
                      </a:r>
                      <a:r>
                        <a:rPr lang="en-US" sz="1600" b="1" baseline="0" dirty="0" smtClean="0">
                          <a:latin typeface="+mj-lt"/>
                          <a:cs typeface="Times New Roman" pitchFamily="18" charset="0"/>
                        </a:rPr>
                        <a:t> (11)</a:t>
                      </a:r>
                      <a:endParaRPr lang="en-US" sz="1600" b="1" dirty="0">
                        <a:latin typeface="+mj-lt"/>
                        <a:cs typeface="Times New Roman" pitchFamily="18" charset="0"/>
                      </a:endParaRPr>
                    </a:p>
                  </a:txBody>
                  <a:tcPr/>
                </a:tc>
                <a:tc>
                  <a:txBody>
                    <a:bodyPr/>
                    <a:lstStyle/>
                    <a:p>
                      <a:pPr algn="r"/>
                      <a:r>
                        <a:rPr lang="en-US" sz="1600" b="1" dirty="0" smtClean="0">
                          <a:latin typeface="+mj-lt"/>
                          <a:cs typeface="Times New Roman" pitchFamily="18" charset="0"/>
                        </a:rPr>
                        <a:t>24 (4)</a:t>
                      </a:r>
                      <a:endParaRPr lang="en-US" sz="1600" b="1" dirty="0">
                        <a:latin typeface="+mj-lt"/>
                        <a:cs typeface="Times New Roman" pitchFamily="18" charset="0"/>
                      </a:endParaRPr>
                    </a:p>
                  </a:txBody>
                  <a:tcPr/>
                </a:tc>
                <a:tc>
                  <a:txBody>
                    <a:bodyPr/>
                    <a:lstStyle/>
                    <a:p>
                      <a:pPr algn="r"/>
                      <a:r>
                        <a:rPr lang="en-US" sz="1600" b="1" dirty="0" smtClean="0">
                          <a:solidFill>
                            <a:schemeClr val="tx1"/>
                          </a:solidFill>
                          <a:latin typeface="+mj-lt"/>
                          <a:cs typeface="Times New Roman" pitchFamily="18" charset="0"/>
                        </a:rPr>
                        <a:t>19 (9)</a:t>
                      </a:r>
                      <a:endParaRPr lang="en-US" sz="1600" b="1" dirty="0">
                        <a:solidFill>
                          <a:schemeClr val="tx1"/>
                        </a:solidFill>
                        <a:latin typeface="+mj-lt"/>
                        <a:cs typeface="Times New Roman" pitchFamily="18" charset="0"/>
                      </a:endParaRPr>
                    </a:p>
                  </a:txBody>
                  <a:tcPr/>
                </a:tc>
                <a:tc>
                  <a:txBody>
                    <a:bodyPr/>
                    <a:lstStyle/>
                    <a:p>
                      <a:pPr algn="r"/>
                      <a:r>
                        <a:rPr lang="en-US" sz="1600" b="1" dirty="0" smtClean="0">
                          <a:solidFill>
                            <a:srgbClr val="FF0000"/>
                          </a:solidFill>
                          <a:latin typeface="+mj-lt"/>
                          <a:cs typeface="Times New Roman" pitchFamily="18" charset="0"/>
                        </a:rPr>
                        <a:t>338</a:t>
                      </a:r>
                      <a:r>
                        <a:rPr lang="en-US" sz="1600" b="1" baseline="0" dirty="0" smtClean="0">
                          <a:solidFill>
                            <a:srgbClr val="FF0000"/>
                          </a:solidFill>
                          <a:latin typeface="+mj-lt"/>
                          <a:cs typeface="Times New Roman" pitchFamily="18" charset="0"/>
                        </a:rPr>
                        <a:t> (40)</a:t>
                      </a:r>
                      <a:endParaRPr lang="en-US" sz="1600" b="1" dirty="0">
                        <a:solidFill>
                          <a:srgbClr val="FF0000"/>
                        </a:solidFill>
                        <a:latin typeface="+mj-lt"/>
                        <a:cs typeface="Times New Roman" pitchFamily="18" charset="0"/>
                      </a:endParaRPr>
                    </a:p>
                  </a:txBody>
                  <a:tcPr/>
                </a:tc>
              </a:tr>
              <a:tr h="370840">
                <a:tc>
                  <a:txBody>
                    <a:bodyPr/>
                    <a:lstStyle/>
                    <a:p>
                      <a:r>
                        <a:rPr lang="en-US" sz="1600" b="1" dirty="0" smtClean="0">
                          <a:latin typeface="+mj-lt"/>
                          <a:cs typeface="Times New Roman" pitchFamily="18" charset="0"/>
                        </a:rPr>
                        <a:t>Declined</a:t>
                      </a:r>
                      <a:endParaRPr lang="en-US" sz="1600" b="1" dirty="0">
                        <a:latin typeface="+mj-lt"/>
                        <a:cs typeface="Times New Roman" pitchFamily="18" charset="0"/>
                      </a:endParaRPr>
                    </a:p>
                  </a:txBody>
                  <a:tcPr/>
                </a:tc>
                <a:tc>
                  <a:txBody>
                    <a:bodyPr/>
                    <a:lstStyle/>
                    <a:p>
                      <a:pPr algn="r"/>
                      <a:r>
                        <a:rPr lang="en-US" sz="1600" b="1" dirty="0" smtClean="0">
                          <a:latin typeface="+mj-lt"/>
                          <a:cs typeface="Times New Roman" pitchFamily="18" charset="0"/>
                        </a:rPr>
                        <a:t>14 (4)</a:t>
                      </a:r>
                      <a:endParaRPr lang="en-US" sz="1600" b="1" dirty="0">
                        <a:latin typeface="+mj-lt"/>
                        <a:cs typeface="Times New Roman" pitchFamily="18" charset="0"/>
                      </a:endParaRPr>
                    </a:p>
                  </a:txBody>
                  <a:tcPr/>
                </a:tc>
                <a:tc>
                  <a:txBody>
                    <a:bodyPr/>
                    <a:lstStyle/>
                    <a:p>
                      <a:pPr algn="r"/>
                      <a:r>
                        <a:rPr lang="en-US" sz="1600" b="1" dirty="0" smtClean="0">
                          <a:latin typeface="+mj-lt"/>
                          <a:cs typeface="Times New Roman" pitchFamily="18" charset="0"/>
                        </a:rPr>
                        <a:t>11 (2)</a:t>
                      </a:r>
                      <a:endParaRPr lang="en-US" sz="1600" b="1" dirty="0">
                        <a:latin typeface="+mj-lt"/>
                        <a:cs typeface="Times New Roman" pitchFamily="18" charset="0"/>
                      </a:endParaRPr>
                    </a:p>
                  </a:txBody>
                  <a:tcPr/>
                </a:tc>
                <a:tc>
                  <a:txBody>
                    <a:bodyPr/>
                    <a:lstStyle/>
                    <a:p>
                      <a:pPr algn="r"/>
                      <a:r>
                        <a:rPr lang="en-US" sz="1600" b="1" dirty="0" smtClean="0">
                          <a:latin typeface="+mj-lt"/>
                          <a:cs typeface="Times New Roman" pitchFamily="18" charset="0"/>
                        </a:rPr>
                        <a:t>26 </a:t>
                      </a:r>
                      <a:r>
                        <a:rPr lang="en-US" sz="1600" b="1" smtClean="0">
                          <a:latin typeface="+mj-lt"/>
                          <a:cs typeface="Times New Roman" pitchFamily="18" charset="0"/>
                        </a:rPr>
                        <a:t>(23)</a:t>
                      </a:r>
                      <a:endParaRPr lang="en-US" sz="1600" b="1" dirty="0">
                        <a:latin typeface="+mj-lt"/>
                        <a:cs typeface="Times New Roman" pitchFamily="18" charset="0"/>
                      </a:endParaRPr>
                    </a:p>
                  </a:txBody>
                  <a:tcPr/>
                </a:tc>
                <a:tc>
                  <a:txBody>
                    <a:bodyPr/>
                    <a:lstStyle/>
                    <a:p>
                      <a:pPr algn="r"/>
                      <a:r>
                        <a:rPr lang="en-US" sz="1600" b="1" dirty="0" smtClean="0">
                          <a:latin typeface="+mj-lt"/>
                          <a:cs typeface="Times New Roman" pitchFamily="18" charset="0"/>
                        </a:rPr>
                        <a:t>31 (13)</a:t>
                      </a:r>
                      <a:endParaRPr lang="en-US" sz="1600" b="1" dirty="0">
                        <a:latin typeface="+mj-lt"/>
                        <a:cs typeface="Times New Roman" pitchFamily="18" charset="0"/>
                      </a:endParaRPr>
                    </a:p>
                  </a:txBody>
                  <a:tcPr/>
                </a:tc>
                <a:tc>
                  <a:txBody>
                    <a:bodyPr/>
                    <a:lstStyle/>
                    <a:p>
                      <a:pPr algn="r"/>
                      <a:r>
                        <a:rPr lang="en-US" sz="1600" b="1" dirty="0" smtClean="0">
                          <a:latin typeface="+mj-lt"/>
                          <a:cs typeface="Times New Roman" pitchFamily="18" charset="0"/>
                        </a:rPr>
                        <a:t>29 (21)</a:t>
                      </a:r>
                      <a:endParaRPr lang="en-US" sz="1600" b="1" dirty="0">
                        <a:latin typeface="+mj-lt"/>
                        <a:cs typeface="Times New Roman" pitchFamily="18" charset="0"/>
                      </a:endParaRPr>
                    </a:p>
                  </a:txBody>
                  <a:tcPr/>
                </a:tc>
                <a:tc>
                  <a:txBody>
                    <a:bodyPr/>
                    <a:lstStyle/>
                    <a:p>
                      <a:pPr algn="r"/>
                      <a:r>
                        <a:rPr lang="en-US" sz="1600" b="1" dirty="0" smtClean="0">
                          <a:solidFill>
                            <a:schemeClr val="tx1"/>
                          </a:solidFill>
                          <a:latin typeface="+mj-lt"/>
                          <a:cs typeface="Times New Roman" pitchFamily="18" charset="0"/>
                        </a:rPr>
                        <a:t>13 (10)</a:t>
                      </a:r>
                      <a:endParaRPr lang="en-US" sz="1600" b="1" dirty="0">
                        <a:solidFill>
                          <a:schemeClr val="tx1"/>
                        </a:solidFill>
                        <a:latin typeface="+mj-lt"/>
                        <a:cs typeface="Times New Roman" pitchFamily="18" charset="0"/>
                      </a:endParaRPr>
                    </a:p>
                  </a:txBody>
                  <a:tcPr/>
                </a:tc>
                <a:tc>
                  <a:txBody>
                    <a:bodyPr/>
                    <a:lstStyle/>
                    <a:p>
                      <a:pPr algn="r"/>
                      <a:r>
                        <a:rPr lang="en-US" sz="1600" b="1" dirty="0" smtClean="0">
                          <a:solidFill>
                            <a:srgbClr val="FF0000"/>
                          </a:solidFill>
                          <a:latin typeface="+mj-lt"/>
                          <a:cs typeface="Times New Roman" pitchFamily="18" charset="0"/>
                        </a:rPr>
                        <a:t>124 (73)</a:t>
                      </a:r>
                      <a:endParaRPr lang="en-US" sz="1600" b="1" dirty="0">
                        <a:solidFill>
                          <a:srgbClr val="FF0000"/>
                        </a:solidFill>
                        <a:latin typeface="+mj-lt"/>
                        <a:cs typeface="Times New Roman" pitchFamily="18" charset="0"/>
                      </a:endParaRPr>
                    </a:p>
                  </a:txBody>
                  <a:tcPr/>
                </a:tc>
              </a:tr>
              <a:tr h="370840">
                <a:tc>
                  <a:txBody>
                    <a:bodyPr/>
                    <a:lstStyle/>
                    <a:p>
                      <a:r>
                        <a:rPr lang="en-US" sz="1600" b="1" dirty="0" smtClean="0">
                          <a:solidFill>
                            <a:schemeClr val="bg1"/>
                          </a:solidFill>
                          <a:latin typeface="+mj-lt"/>
                          <a:cs typeface="Times New Roman" pitchFamily="18" charset="0"/>
                        </a:rPr>
                        <a:t>“Success Rate” (%)</a:t>
                      </a:r>
                    </a:p>
                    <a:p>
                      <a:r>
                        <a:rPr lang="en-US" sz="1600" b="1" dirty="0" smtClean="0">
                          <a:solidFill>
                            <a:schemeClr val="bg1"/>
                          </a:solidFill>
                          <a:latin typeface="+mj-lt"/>
                          <a:cs typeface="Times New Roman" pitchFamily="18" charset="0"/>
                        </a:rPr>
                        <a:t>(Previous/New)</a:t>
                      </a:r>
                      <a:endParaRPr lang="en-US" sz="1600" b="1" dirty="0">
                        <a:solidFill>
                          <a:schemeClr val="bg1"/>
                        </a:solidFill>
                        <a:latin typeface="+mj-lt"/>
                        <a:cs typeface="Times New Roman" pitchFamily="18" charset="0"/>
                      </a:endParaRPr>
                    </a:p>
                  </a:txBody>
                  <a:tcPr>
                    <a:solidFill>
                      <a:schemeClr val="accent1"/>
                    </a:solidFill>
                  </a:tcPr>
                </a:tc>
                <a:tc>
                  <a:txBody>
                    <a:bodyPr/>
                    <a:lstStyle/>
                    <a:p>
                      <a:pPr algn="r"/>
                      <a:r>
                        <a:rPr lang="en-US" sz="1600" b="1" dirty="0" smtClean="0">
                          <a:solidFill>
                            <a:schemeClr val="bg1"/>
                          </a:solidFill>
                          <a:latin typeface="+mj-lt"/>
                          <a:cs typeface="Times New Roman" pitchFamily="18" charset="0"/>
                        </a:rPr>
                        <a:t>89</a:t>
                      </a:r>
                      <a:endParaRPr lang="en-US" sz="1600" b="1" dirty="0">
                        <a:solidFill>
                          <a:schemeClr val="bg1"/>
                        </a:solidFill>
                        <a:latin typeface="+mj-lt"/>
                        <a:cs typeface="Times New Roman" pitchFamily="18" charset="0"/>
                      </a:endParaRPr>
                    </a:p>
                  </a:txBody>
                  <a:tcPr>
                    <a:solidFill>
                      <a:schemeClr val="accent1"/>
                    </a:solidFill>
                  </a:tcPr>
                </a:tc>
                <a:tc>
                  <a:txBody>
                    <a:bodyPr/>
                    <a:lstStyle/>
                    <a:p>
                      <a:pPr algn="r"/>
                      <a:r>
                        <a:rPr lang="en-US" sz="1600" b="1" dirty="0" smtClean="0">
                          <a:solidFill>
                            <a:schemeClr val="bg1"/>
                          </a:solidFill>
                          <a:latin typeface="+mj-lt"/>
                          <a:cs typeface="Times New Roman" pitchFamily="18" charset="0"/>
                        </a:rPr>
                        <a:t>80</a:t>
                      </a:r>
                      <a:endParaRPr lang="en-US" sz="1600" b="1" dirty="0">
                        <a:solidFill>
                          <a:schemeClr val="bg1"/>
                        </a:solidFill>
                        <a:latin typeface="+mj-lt"/>
                        <a:cs typeface="Times New Roman" pitchFamily="18" charset="0"/>
                      </a:endParaRPr>
                    </a:p>
                  </a:txBody>
                  <a:tcPr>
                    <a:solidFill>
                      <a:schemeClr val="accent1"/>
                    </a:solidFill>
                  </a:tcPr>
                </a:tc>
                <a:tc>
                  <a:txBody>
                    <a:bodyPr/>
                    <a:lstStyle/>
                    <a:p>
                      <a:pPr algn="r"/>
                      <a:r>
                        <a:rPr lang="en-US" sz="1600" b="1" dirty="0" smtClean="0">
                          <a:solidFill>
                            <a:schemeClr val="bg1"/>
                          </a:solidFill>
                          <a:latin typeface="+mj-lt"/>
                          <a:cs typeface="Times New Roman" pitchFamily="18" charset="0"/>
                        </a:rPr>
                        <a:t>51</a:t>
                      </a:r>
                      <a:endParaRPr lang="en-US" sz="1600" b="1" dirty="0">
                        <a:solidFill>
                          <a:schemeClr val="bg1"/>
                        </a:solidFill>
                        <a:latin typeface="+mj-lt"/>
                        <a:cs typeface="Times New Roman" pitchFamily="18" charset="0"/>
                      </a:endParaRPr>
                    </a:p>
                  </a:txBody>
                  <a:tcPr>
                    <a:solidFill>
                      <a:schemeClr val="accent1"/>
                    </a:solidFill>
                  </a:tcPr>
                </a:tc>
                <a:tc>
                  <a:txBody>
                    <a:bodyPr/>
                    <a:lstStyle/>
                    <a:p>
                      <a:pPr algn="r"/>
                      <a:r>
                        <a:rPr lang="en-US" sz="1600" b="1" dirty="0" smtClean="0">
                          <a:solidFill>
                            <a:schemeClr val="bg1"/>
                          </a:solidFill>
                          <a:latin typeface="+mj-lt"/>
                          <a:cs typeface="Times New Roman" pitchFamily="18" charset="0"/>
                        </a:rPr>
                        <a:t>79</a:t>
                      </a:r>
                      <a:endParaRPr lang="en-US" sz="1600" b="1" dirty="0">
                        <a:solidFill>
                          <a:schemeClr val="bg1"/>
                        </a:solidFill>
                        <a:latin typeface="+mj-lt"/>
                        <a:cs typeface="Times New Roman" pitchFamily="18" charset="0"/>
                      </a:endParaRPr>
                    </a:p>
                  </a:txBody>
                  <a:tcPr>
                    <a:solidFill>
                      <a:schemeClr val="accent1"/>
                    </a:solidFill>
                  </a:tcPr>
                </a:tc>
                <a:tc>
                  <a:txBody>
                    <a:bodyPr/>
                    <a:lstStyle/>
                    <a:p>
                      <a:pPr algn="r"/>
                      <a:r>
                        <a:rPr lang="en-US" sz="1600" b="1" dirty="0" smtClean="0">
                          <a:solidFill>
                            <a:schemeClr val="bg1"/>
                          </a:solidFill>
                          <a:latin typeface="+mj-lt"/>
                          <a:cs typeface="Times New Roman" pitchFamily="18" charset="0"/>
                        </a:rPr>
                        <a:t>45</a:t>
                      </a:r>
                      <a:endParaRPr lang="en-US" sz="1600" b="1" dirty="0">
                        <a:solidFill>
                          <a:schemeClr val="bg1"/>
                        </a:solidFill>
                        <a:latin typeface="+mj-lt"/>
                        <a:cs typeface="Times New Roman" pitchFamily="18" charset="0"/>
                      </a:endParaRPr>
                    </a:p>
                  </a:txBody>
                  <a:tcPr>
                    <a:solidFill>
                      <a:schemeClr val="accent1"/>
                    </a:solidFill>
                  </a:tcPr>
                </a:tc>
                <a:tc>
                  <a:txBody>
                    <a:bodyPr/>
                    <a:lstStyle/>
                    <a:p>
                      <a:pPr algn="r"/>
                      <a:r>
                        <a:rPr lang="en-US" sz="1600" b="1" dirty="0" smtClean="0">
                          <a:solidFill>
                            <a:schemeClr val="bg1"/>
                          </a:solidFill>
                          <a:latin typeface="+mj-lt"/>
                          <a:cs typeface="Times New Roman" pitchFamily="18" charset="0"/>
                        </a:rPr>
                        <a:t>53</a:t>
                      </a:r>
                      <a:endParaRPr lang="en-US" sz="1600" b="1" dirty="0">
                        <a:solidFill>
                          <a:schemeClr val="bg1"/>
                        </a:solidFill>
                        <a:latin typeface="+mj-lt"/>
                        <a:cs typeface="Times New Roman" pitchFamily="18" charset="0"/>
                      </a:endParaRPr>
                    </a:p>
                  </a:txBody>
                  <a:tcPr>
                    <a:solidFill>
                      <a:schemeClr val="accent1"/>
                    </a:solidFill>
                  </a:tcPr>
                </a:tc>
                <a:tc>
                  <a:txBody>
                    <a:bodyPr/>
                    <a:lstStyle/>
                    <a:p>
                      <a:pPr algn="r"/>
                      <a:r>
                        <a:rPr lang="en-US" sz="1600" b="1" dirty="0" smtClean="0">
                          <a:solidFill>
                            <a:srgbClr val="FFFF00"/>
                          </a:solidFill>
                          <a:latin typeface="+mj-lt"/>
                          <a:cs typeface="Times New Roman" pitchFamily="18" charset="0"/>
                        </a:rPr>
                        <a:t>73</a:t>
                      </a:r>
                    </a:p>
                    <a:p>
                      <a:pPr algn="r"/>
                      <a:r>
                        <a:rPr lang="en-US" sz="1600" b="1" dirty="0" smtClean="0">
                          <a:solidFill>
                            <a:srgbClr val="FFFF00"/>
                          </a:solidFill>
                          <a:latin typeface="+mj-lt"/>
                          <a:cs typeface="Times New Roman" pitchFamily="18" charset="0"/>
                        </a:rPr>
                        <a:t>(85/35)</a:t>
                      </a:r>
                      <a:endParaRPr lang="en-US" sz="1600" b="1" dirty="0">
                        <a:solidFill>
                          <a:srgbClr val="FFFF00"/>
                        </a:solidFill>
                        <a:latin typeface="+mj-lt"/>
                        <a:cs typeface="Times New Roman" pitchFamily="18" charset="0"/>
                      </a:endParaRPr>
                    </a:p>
                  </a:txBody>
                  <a:tcPr>
                    <a:solidFill>
                      <a:schemeClr val="accent1"/>
                    </a:solidFill>
                  </a:tcPr>
                </a:tc>
              </a:tr>
            </a:tbl>
          </a:graphicData>
        </a:graphic>
      </p:graphicFrame>
      <p:sp>
        <p:nvSpPr>
          <p:cNvPr id="7" name="Rectangle 8"/>
          <p:cNvSpPr>
            <a:spLocks noChangeArrowheads="1"/>
          </p:cNvSpPr>
          <p:nvPr/>
        </p:nvSpPr>
        <p:spPr bwMode="auto">
          <a:xfrm>
            <a:off x="0" y="732287"/>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hangingPunct="0">
              <a:lnSpc>
                <a:spcPct val="85000"/>
              </a:lnSpc>
              <a:defRPr/>
            </a:pPr>
            <a:endParaRPr lang="en-US" sz="2200" i="1" dirty="0">
              <a:effectLst>
                <a:outerShdw blurRad="38100" dist="38100" dir="2700000" algn="tl">
                  <a:srgbClr val="FFFFFF"/>
                </a:outerShdw>
              </a:effectLst>
              <a:latin typeface="Book Antiqua" pitchFamily="18" charset="0"/>
            </a:endParaRPr>
          </a:p>
        </p:txBody>
      </p:sp>
      <p:sp>
        <p:nvSpPr>
          <p:cNvPr id="6" name="TextBox 5"/>
          <p:cNvSpPr txBox="1"/>
          <p:nvPr/>
        </p:nvSpPr>
        <p:spPr>
          <a:xfrm>
            <a:off x="8812420" y="6614740"/>
            <a:ext cx="325730" cy="246221"/>
          </a:xfrm>
          <a:prstGeom prst="rect">
            <a:avLst/>
          </a:prstGeom>
          <a:noFill/>
        </p:spPr>
        <p:txBody>
          <a:bodyPr wrap="none" rtlCol="0">
            <a:spAutoFit/>
          </a:bodyPr>
          <a:lstStyle/>
          <a:p>
            <a:r>
              <a:rPr lang="en-US" sz="1000" b="1" dirty="0" smtClean="0">
                <a:solidFill>
                  <a:schemeClr val="tx1">
                    <a:lumMod val="75000"/>
                    <a:lumOff val="25000"/>
                  </a:schemeClr>
                </a:solidFill>
                <a:latin typeface="Arial" pitchFamily="34" charset="0"/>
                <a:cs typeface="Arial" pitchFamily="34" charset="0"/>
              </a:rPr>
              <a:t>38</a:t>
            </a:r>
            <a:endParaRPr lang="en-US" sz="1000" b="1" dirty="0">
              <a:solidFill>
                <a:schemeClr val="tx1">
                  <a:lumMod val="75000"/>
                  <a:lumOff val="25000"/>
                </a:schemeClr>
              </a:solidFill>
              <a:latin typeface="Arial" pitchFamily="34" charset="0"/>
              <a:cs typeface="Arial" pitchFamily="34" charset="0"/>
            </a:endParaRPr>
          </a:p>
        </p:txBody>
      </p:sp>
    </p:spTree>
    <p:extLst>
      <p:ext uri="{BB962C8B-B14F-4D97-AF65-F5344CB8AC3E}">
        <p14:creationId xmlns:p14="http://schemas.microsoft.com/office/powerpoint/2010/main" val="1015888968"/>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304792"/>
            <a:ext cx="8382000" cy="914400"/>
          </a:xfrm>
        </p:spPr>
        <p:txBody>
          <a:bodyPr>
            <a:normAutofit fontScale="90000"/>
          </a:bodyPr>
          <a:lstStyle/>
          <a:p>
            <a:r>
              <a:rPr lang="en-US" sz="4000" b="1" dirty="0" smtClean="0">
                <a:solidFill>
                  <a:srgbClr val="285C00"/>
                </a:solidFill>
                <a:effectLst>
                  <a:outerShdw blurRad="38100" dist="38100" dir="2700000" algn="tl">
                    <a:srgbClr val="000000">
                      <a:alpha val="43137"/>
                    </a:srgbClr>
                  </a:outerShdw>
                </a:effectLst>
                <a:latin typeface="Cambria" pitchFamily="18" charset="0"/>
              </a:rPr>
              <a:t>FY13 Review Data</a:t>
            </a:r>
            <a:br>
              <a:rPr lang="en-US" sz="4000" b="1" dirty="0" smtClean="0">
                <a:solidFill>
                  <a:srgbClr val="285C00"/>
                </a:solidFill>
                <a:effectLst>
                  <a:outerShdw blurRad="38100" dist="38100" dir="2700000" algn="tl">
                    <a:srgbClr val="000000">
                      <a:alpha val="43137"/>
                    </a:srgbClr>
                  </a:outerShdw>
                </a:effectLst>
                <a:latin typeface="Cambria" pitchFamily="18" charset="0"/>
              </a:rPr>
            </a:br>
            <a:r>
              <a:rPr lang="en-US" sz="4000" b="1" dirty="0" smtClean="0">
                <a:solidFill>
                  <a:srgbClr val="285C00"/>
                </a:solidFill>
                <a:effectLst>
                  <a:outerShdw blurRad="38100" dist="38100" dir="2700000" algn="tl">
                    <a:srgbClr val="000000">
                      <a:alpha val="43137"/>
                    </a:srgbClr>
                  </a:outerShdw>
                </a:effectLst>
                <a:latin typeface="Cambria" pitchFamily="18" charset="0"/>
              </a:rPr>
              <a:t/>
            </a:r>
            <a:br>
              <a:rPr lang="en-US" sz="4000" b="1" dirty="0" smtClean="0">
                <a:solidFill>
                  <a:srgbClr val="285C00"/>
                </a:solidFill>
                <a:effectLst>
                  <a:outerShdw blurRad="38100" dist="38100" dir="2700000" algn="tl">
                    <a:srgbClr val="000000">
                      <a:alpha val="43137"/>
                    </a:srgbClr>
                  </a:outerShdw>
                </a:effectLst>
                <a:latin typeface="Cambria" pitchFamily="18" charset="0"/>
              </a:rPr>
            </a:br>
            <a:r>
              <a:rPr lang="en-US" sz="2200" b="1" dirty="0" smtClean="0">
                <a:solidFill>
                  <a:srgbClr val="285C00"/>
                </a:solidFill>
                <a:effectLst>
                  <a:outerShdw blurRad="38100" dist="38100" dir="2700000" algn="tl">
                    <a:srgbClr val="000000">
                      <a:alpha val="43137"/>
                    </a:srgbClr>
                  </a:outerShdw>
                </a:effectLst>
                <a:latin typeface="Cambria" pitchFamily="18" charset="0"/>
                <a:cs typeface="Times New Roman" pitchFamily="18" charset="0"/>
              </a:rPr>
              <a:t>Jr. Faculty and Research Scientists</a:t>
            </a:r>
            <a:endParaRPr lang="en-US" sz="2200" b="1" dirty="0">
              <a:solidFill>
                <a:srgbClr val="285C00"/>
              </a:solidFill>
              <a:effectLst>
                <a:outerShdw blurRad="38100" dist="38100" dir="2700000" algn="tl">
                  <a:srgbClr val="000000">
                    <a:alpha val="43137"/>
                  </a:srgbClr>
                </a:outerShdw>
              </a:effectLst>
              <a:latin typeface="Cambria" pitchFamily="18" charset="0"/>
              <a:cs typeface="Times New Roman"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488759191"/>
              </p:ext>
            </p:extLst>
          </p:nvPr>
        </p:nvGraphicFramePr>
        <p:xfrm>
          <a:off x="304800" y="1635352"/>
          <a:ext cx="8496300" cy="2819400"/>
        </p:xfrm>
        <a:graphic>
          <a:graphicData uri="http://schemas.openxmlformats.org/drawingml/2006/table">
            <a:tbl>
              <a:tblPr lastRow="1" bandRow="1">
                <a:tableStyleId>{5C22544A-7EE6-4342-B048-85BDC9FD1C3A}</a:tableStyleId>
              </a:tblPr>
              <a:tblGrid>
                <a:gridCol w="1645922"/>
                <a:gridCol w="1706879"/>
                <a:gridCol w="1524000"/>
                <a:gridCol w="2080845"/>
                <a:gridCol w="1538654"/>
              </a:tblGrid>
              <a:tr h="609600">
                <a:tc>
                  <a:txBody>
                    <a:bodyPr/>
                    <a:lstStyle/>
                    <a:p>
                      <a:pPr marL="0" marR="0">
                        <a:lnSpc>
                          <a:spcPct val="115000"/>
                        </a:lnSpc>
                        <a:spcBef>
                          <a:spcPts val="0"/>
                        </a:spcBef>
                        <a:spcAft>
                          <a:spcPts val="0"/>
                        </a:spcAft>
                      </a:pPr>
                      <a:endParaRPr lang="en-US" sz="1600" b="1" dirty="0">
                        <a:solidFill>
                          <a:schemeClr val="bg1"/>
                        </a:solidFill>
                        <a:latin typeface="+mn-lt"/>
                        <a:ea typeface="Calibri"/>
                        <a:cs typeface="Times New Roman"/>
                      </a:endParaRPr>
                    </a:p>
                  </a:txBody>
                  <a:tcPr marL="68580" marR="68580" marT="0" marB="0">
                    <a:lnR w="28575" cap="flat" cmpd="sng" algn="ctr">
                      <a:solidFill>
                        <a:schemeClr val="bg1"/>
                      </a:solidFill>
                      <a:prstDash val="solid"/>
                      <a:round/>
                      <a:headEnd type="none" w="med" len="med"/>
                      <a:tailEnd type="none" w="med" len="med"/>
                    </a:lnR>
                    <a:solidFill>
                      <a:schemeClr val="accent1"/>
                    </a:solidFill>
                  </a:tcPr>
                </a:tc>
                <a:tc>
                  <a:txBody>
                    <a:bodyPr/>
                    <a:lstStyle/>
                    <a:p>
                      <a:pPr marL="0" marR="0">
                        <a:lnSpc>
                          <a:spcPct val="115000"/>
                        </a:lnSpc>
                        <a:spcBef>
                          <a:spcPts val="0"/>
                        </a:spcBef>
                        <a:spcAft>
                          <a:spcPts val="0"/>
                        </a:spcAft>
                      </a:pPr>
                      <a:r>
                        <a:rPr lang="en-US" sz="1600" b="1" dirty="0">
                          <a:solidFill>
                            <a:schemeClr val="bg1"/>
                          </a:solidFill>
                        </a:rPr>
                        <a:t>Total # </a:t>
                      </a:r>
                      <a:r>
                        <a:rPr lang="en-US" sz="1600" b="1" dirty="0" smtClean="0">
                          <a:solidFill>
                            <a:schemeClr val="bg1"/>
                          </a:solidFill>
                        </a:rPr>
                        <a:t>Jr.  Faculty Reviewed </a:t>
                      </a:r>
                      <a:r>
                        <a:rPr lang="en-US" sz="1600" b="1" baseline="0" dirty="0" smtClean="0">
                          <a:solidFill>
                            <a:schemeClr val="bg1"/>
                          </a:solidFill>
                        </a:rPr>
                        <a:t> </a:t>
                      </a:r>
                      <a:r>
                        <a:rPr lang="en-US" sz="1600" b="1" dirty="0" smtClean="0">
                          <a:solidFill>
                            <a:schemeClr val="bg1"/>
                          </a:solidFill>
                        </a:rPr>
                        <a:t>(New</a:t>
                      </a:r>
                      <a:r>
                        <a:rPr lang="en-US" sz="1600" b="1" dirty="0">
                          <a:solidFill>
                            <a:schemeClr val="bg1"/>
                          </a:solidFill>
                        </a:rPr>
                        <a:t>)</a:t>
                      </a:r>
                      <a:endParaRPr lang="en-US" sz="1600" b="1" dirty="0">
                        <a:solidFill>
                          <a:schemeClr val="bg1"/>
                        </a:solidFill>
                        <a:latin typeface="+mn-lt"/>
                        <a:ea typeface="Calibri"/>
                        <a:cs typeface="Times New Roman"/>
                      </a:endParaRPr>
                    </a:p>
                  </a:txBody>
                  <a:tcPr marL="68580" marR="68580" marT="0" marB="0">
                    <a:lnL w="28575" cap="flat" cmpd="sng" algn="ctr">
                      <a:solidFill>
                        <a:schemeClr val="bg1"/>
                      </a:solidFill>
                      <a:prstDash val="solid"/>
                      <a:round/>
                      <a:headEnd type="none" w="med" len="med"/>
                      <a:tailEnd type="none" w="med" len="med"/>
                    </a:lnL>
                    <a:solidFill>
                      <a:schemeClr val="accent1"/>
                    </a:solidFill>
                  </a:tcPr>
                </a:tc>
                <a:tc>
                  <a:txBody>
                    <a:bodyPr/>
                    <a:lstStyle/>
                    <a:p>
                      <a:pPr marL="0" marR="0">
                        <a:lnSpc>
                          <a:spcPct val="115000"/>
                        </a:lnSpc>
                        <a:spcBef>
                          <a:spcPts val="0"/>
                        </a:spcBef>
                        <a:spcAft>
                          <a:spcPts val="0"/>
                        </a:spcAft>
                      </a:pPr>
                      <a:r>
                        <a:rPr lang="en-US" sz="1600" b="1" dirty="0">
                          <a:solidFill>
                            <a:schemeClr val="bg1"/>
                          </a:solidFill>
                        </a:rPr>
                        <a:t># </a:t>
                      </a:r>
                      <a:r>
                        <a:rPr lang="en-US" sz="1600" b="1" dirty="0" smtClean="0">
                          <a:solidFill>
                            <a:schemeClr val="bg1"/>
                          </a:solidFill>
                        </a:rPr>
                        <a:t>Jr. </a:t>
                      </a:r>
                      <a:r>
                        <a:rPr lang="en-US" sz="1600" b="1" dirty="0">
                          <a:solidFill>
                            <a:schemeClr val="bg1"/>
                          </a:solidFill>
                        </a:rPr>
                        <a:t>Faculty Funded </a:t>
                      </a:r>
                      <a:r>
                        <a:rPr lang="en-US" sz="1600" b="1" dirty="0" smtClean="0">
                          <a:solidFill>
                            <a:schemeClr val="bg1"/>
                          </a:solidFill>
                        </a:rPr>
                        <a:t> (</a:t>
                      </a:r>
                      <a:r>
                        <a:rPr lang="en-US" sz="1600" b="1" dirty="0">
                          <a:solidFill>
                            <a:schemeClr val="bg1"/>
                          </a:solidFill>
                        </a:rPr>
                        <a:t>New)</a:t>
                      </a:r>
                      <a:endParaRPr lang="en-US" sz="1600" b="1" dirty="0">
                        <a:solidFill>
                          <a:schemeClr val="bg1"/>
                        </a:solidFill>
                        <a:latin typeface="+mn-lt"/>
                        <a:ea typeface="Calibri"/>
                        <a:cs typeface="Times New Roman"/>
                      </a:endParaRPr>
                    </a:p>
                  </a:txBody>
                  <a:tcPr marL="68580" marR="68580" marT="0" marB="0">
                    <a:lnR w="28575" cap="flat" cmpd="sng" algn="ctr">
                      <a:solidFill>
                        <a:schemeClr val="bg1"/>
                      </a:solidFill>
                      <a:prstDash val="solid"/>
                      <a:round/>
                      <a:headEnd type="none" w="med" len="med"/>
                      <a:tailEnd type="none" w="med" len="med"/>
                    </a:lnR>
                    <a:solidFill>
                      <a:schemeClr val="accent1"/>
                    </a:solidFill>
                  </a:tcPr>
                </a:tc>
                <a:tc>
                  <a:txBody>
                    <a:bodyPr/>
                    <a:lstStyle/>
                    <a:p>
                      <a:pPr marL="0" marR="0">
                        <a:lnSpc>
                          <a:spcPct val="115000"/>
                        </a:lnSpc>
                        <a:spcBef>
                          <a:spcPts val="0"/>
                        </a:spcBef>
                        <a:spcAft>
                          <a:spcPts val="0"/>
                        </a:spcAft>
                      </a:pPr>
                      <a:r>
                        <a:rPr lang="en-US" sz="1600" b="1" dirty="0">
                          <a:solidFill>
                            <a:schemeClr val="bg1"/>
                          </a:solidFill>
                        </a:rPr>
                        <a:t>Total # </a:t>
                      </a:r>
                      <a:r>
                        <a:rPr lang="en-US" sz="1600" b="1" dirty="0" smtClean="0">
                          <a:solidFill>
                            <a:schemeClr val="bg1"/>
                          </a:solidFill>
                        </a:rPr>
                        <a:t>Res.</a:t>
                      </a:r>
                      <a:r>
                        <a:rPr lang="en-US" sz="1600" b="1" baseline="0" dirty="0" smtClean="0">
                          <a:solidFill>
                            <a:schemeClr val="bg1"/>
                          </a:solidFill>
                        </a:rPr>
                        <a:t> Scientists</a:t>
                      </a:r>
                      <a:r>
                        <a:rPr lang="en-US" sz="1600" b="1" dirty="0" smtClean="0">
                          <a:solidFill>
                            <a:schemeClr val="bg1"/>
                          </a:solidFill>
                        </a:rPr>
                        <a:t> Reviewed</a:t>
                      </a:r>
                      <a:r>
                        <a:rPr lang="en-US" sz="1600" b="1" baseline="0" dirty="0" smtClean="0">
                          <a:solidFill>
                            <a:schemeClr val="bg1"/>
                          </a:solidFill>
                        </a:rPr>
                        <a:t>  </a:t>
                      </a:r>
                      <a:r>
                        <a:rPr lang="en-US" sz="1600" b="1" dirty="0" smtClean="0">
                          <a:solidFill>
                            <a:schemeClr val="bg1"/>
                          </a:solidFill>
                        </a:rPr>
                        <a:t>(New</a:t>
                      </a:r>
                      <a:r>
                        <a:rPr lang="en-US" sz="1600" b="1" dirty="0">
                          <a:solidFill>
                            <a:schemeClr val="bg1"/>
                          </a:solidFill>
                        </a:rPr>
                        <a:t>)</a:t>
                      </a:r>
                      <a:endParaRPr lang="en-US" sz="1600" b="1" dirty="0">
                        <a:solidFill>
                          <a:schemeClr val="bg1"/>
                        </a:solidFill>
                        <a:latin typeface="+mn-lt"/>
                        <a:ea typeface="Calibri"/>
                        <a:cs typeface="Times New Roman"/>
                      </a:endParaRPr>
                    </a:p>
                  </a:txBody>
                  <a:tcPr marL="68580" marR="68580" marT="0" marB="0">
                    <a:lnL w="28575" cap="flat" cmpd="sng" algn="ctr">
                      <a:solidFill>
                        <a:schemeClr val="bg1"/>
                      </a:solidFill>
                      <a:prstDash val="solid"/>
                      <a:round/>
                      <a:headEnd type="none" w="med" len="med"/>
                      <a:tailEnd type="none" w="med" len="med"/>
                    </a:lnL>
                    <a:solidFill>
                      <a:schemeClr val="accent1"/>
                    </a:solidFill>
                  </a:tcPr>
                </a:tc>
                <a:tc>
                  <a:txBody>
                    <a:bodyPr/>
                    <a:lstStyle/>
                    <a:p>
                      <a:pPr marL="0" marR="0">
                        <a:lnSpc>
                          <a:spcPct val="115000"/>
                        </a:lnSpc>
                        <a:spcBef>
                          <a:spcPts val="0"/>
                        </a:spcBef>
                        <a:spcAft>
                          <a:spcPts val="0"/>
                        </a:spcAft>
                      </a:pPr>
                      <a:r>
                        <a:rPr lang="en-US" sz="1600" b="1" dirty="0">
                          <a:solidFill>
                            <a:schemeClr val="bg1"/>
                          </a:solidFill>
                        </a:rPr>
                        <a:t># </a:t>
                      </a:r>
                      <a:r>
                        <a:rPr lang="en-US" sz="1600" b="1" dirty="0" smtClean="0">
                          <a:solidFill>
                            <a:schemeClr val="bg1"/>
                          </a:solidFill>
                        </a:rPr>
                        <a:t>Res.</a:t>
                      </a:r>
                      <a:r>
                        <a:rPr lang="en-US" sz="1600" b="1" baseline="0" dirty="0" smtClean="0">
                          <a:solidFill>
                            <a:schemeClr val="bg1"/>
                          </a:solidFill>
                        </a:rPr>
                        <a:t> Scientists Funded  </a:t>
                      </a:r>
                      <a:r>
                        <a:rPr lang="en-US" sz="1600" b="1" dirty="0" smtClean="0">
                          <a:solidFill>
                            <a:schemeClr val="bg1"/>
                          </a:solidFill>
                        </a:rPr>
                        <a:t>(New</a:t>
                      </a:r>
                      <a:r>
                        <a:rPr lang="en-US" sz="1600" b="1" dirty="0">
                          <a:solidFill>
                            <a:schemeClr val="bg1"/>
                          </a:solidFill>
                        </a:rPr>
                        <a:t>)</a:t>
                      </a:r>
                      <a:endParaRPr lang="en-US" sz="1600" b="1" dirty="0">
                        <a:solidFill>
                          <a:schemeClr val="bg1"/>
                        </a:solidFill>
                        <a:latin typeface="+mn-lt"/>
                        <a:ea typeface="Calibri"/>
                        <a:cs typeface="Times New Roman"/>
                      </a:endParaRPr>
                    </a:p>
                  </a:txBody>
                  <a:tcPr marL="68580" marR="68580" marT="0" marB="0">
                    <a:solidFill>
                      <a:schemeClr val="accent1"/>
                    </a:solidFill>
                  </a:tcPr>
                </a:tc>
              </a:tr>
              <a:tr h="342646">
                <a:tc>
                  <a:txBody>
                    <a:bodyPr/>
                    <a:lstStyle/>
                    <a:p>
                      <a:pPr marL="0" marR="0">
                        <a:lnSpc>
                          <a:spcPct val="115000"/>
                        </a:lnSpc>
                        <a:spcBef>
                          <a:spcPts val="0"/>
                        </a:spcBef>
                        <a:spcAft>
                          <a:spcPts val="0"/>
                        </a:spcAft>
                      </a:pPr>
                      <a:r>
                        <a:rPr lang="en-US" sz="1600" b="1" dirty="0" smtClean="0"/>
                        <a:t>Accelerator</a:t>
                      </a:r>
                      <a:r>
                        <a:rPr lang="en-US" sz="1600" b="1" baseline="0" dirty="0" smtClean="0"/>
                        <a:t> R&amp;D</a:t>
                      </a:r>
                      <a:endParaRPr lang="en-US" sz="1600" b="1" dirty="0">
                        <a:latin typeface="+mn-lt"/>
                        <a:ea typeface="Calibri"/>
                        <a:cs typeface="Times New Roman"/>
                      </a:endParaRPr>
                    </a:p>
                  </a:txBody>
                  <a:tcPr marL="68580" marR="68580" marT="0" marB="0">
                    <a:lnR w="28575" cap="flat" cmpd="sng" algn="ctr">
                      <a:solidFill>
                        <a:schemeClr val="bg1"/>
                      </a:solidFill>
                      <a:prstDash val="solid"/>
                      <a:round/>
                      <a:headEnd type="none" w="med" len="med"/>
                      <a:tailEnd type="none" w="med" len="med"/>
                    </a:lnR>
                  </a:tcPr>
                </a:tc>
                <a:tc>
                  <a:txBody>
                    <a:bodyPr/>
                    <a:lstStyle/>
                    <a:p>
                      <a:r>
                        <a:rPr lang="en-US" sz="1600" b="1" dirty="0" smtClean="0"/>
                        <a:t>7</a:t>
                      </a:r>
                      <a:r>
                        <a:rPr lang="en-US" sz="1600" b="1" baseline="0" dirty="0" smtClean="0"/>
                        <a:t> (7)</a:t>
                      </a:r>
                      <a:endParaRPr lang="en-US" sz="1600" b="1" dirty="0">
                        <a:latin typeface="+mn-lt"/>
                      </a:endParaRPr>
                    </a:p>
                  </a:txBody>
                  <a:tcPr marL="68580" marR="68580" marT="0" marB="0">
                    <a:lnL w="28575" cap="flat" cmpd="sng" algn="ctr">
                      <a:solidFill>
                        <a:schemeClr val="bg1"/>
                      </a:solidFill>
                      <a:prstDash val="solid"/>
                      <a:round/>
                      <a:headEnd type="none" w="med" len="med"/>
                      <a:tailEnd type="none" w="med" len="med"/>
                    </a:lnL>
                  </a:tcPr>
                </a:tc>
                <a:tc>
                  <a:txBody>
                    <a:bodyPr/>
                    <a:lstStyle/>
                    <a:p>
                      <a:r>
                        <a:rPr lang="en-US" sz="1600" b="1" dirty="0" smtClean="0"/>
                        <a:t>1 (1)</a:t>
                      </a:r>
                      <a:endParaRPr lang="en-US" sz="1600" b="1" dirty="0">
                        <a:latin typeface="+mn-lt"/>
                      </a:endParaRPr>
                    </a:p>
                  </a:txBody>
                  <a:tcPr marL="68580" marR="68580" marT="0" marB="0">
                    <a:lnR w="28575" cap="flat" cmpd="sng" algn="ctr">
                      <a:solidFill>
                        <a:schemeClr val="bg1"/>
                      </a:solidFill>
                      <a:prstDash val="solid"/>
                      <a:round/>
                      <a:headEnd type="none" w="med" len="med"/>
                      <a:tailEnd type="none" w="med" len="med"/>
                    </a:lnR>
                  </a:tcPr>
                </a:tc>
                <a:tc>
                  <a:txBody>
                    <a:bodyPr/>
                    <a:lstStyle/>
                    <a:p>
                      <a:r>
                        <a:rPr lang="en-US" sz="1600" b="1" dirty="0" smtClean="0"/>
                        <a:t>34 (11)</a:t>
                      </a:r>
                      <a:endParaRPr lang="en-US" sz="1600" b="1" dirty="0">
                        <a:latin typeface="+mn-lt"/>
                      </a:endParaRPr>
                    </a:p>
                  </a:txBody>
                  <a:tcPr marL="68580" marR="68580" marT="0" marB="0">
                    <a:lnL w="28575" cap="flat" cmpd="sng" algn="ctr">
                      <a:solidFill>
                        <a:schemeClr val="bg1"/>
                      </a:solidFill>
                      <a:prstDash val="solid"/>
                      <a:round/>
                      <a:headEnd type="none" w="med" len="med"/>
                      <a:tailEnd type="none" w="med" len="med"/>
                    </a:lnL>
                  </a:tcPr>
                </a:tc>
                <a:tc>
                  <a:txBody>
                    <a:bodyPr/>
                    <a:lstStyle/>
                    <a:p>
                      <a:r>
                        <a:rPr lang="en-US" sz="1600" b="1" dirty="0" smtClean="0"/>
                        <a:t>20 (0)</a:t>
                      </a:r>
                      <a:endParaRPr lang="en-US" sz="1600" b="1" dirty="0">
                        <a:latin typeface="+mn-lt"/>
                      </a:endParaRPr>
                    </a:p>
                  </a:txBody>
                  <a:tcPr marL="68580" marR="68580" marT="0" marB="0"/>
                </a:tc>
              </a:tr>
              <a:tr h="304800">
                <a:tc>
                  <a:txBody>
                    <a:bodyPr/>
                    <a:lstStyle/>
                    <a:p>
                      <a:pPr marL="0" marR="0">
                        <a:lnSpc>
                          <a:spcPct val="115000"/>
                        </a:lnSpc>
                        <a:spcBef>
                          <a:spcPts val="0"/>
                        </a:spcBef>
                        <a:spcAft>
                          <a:spcPts val="0"/>
                        </a:spcAft>
                      </a:pPr>
                      <a:r>
                        <a:rPr lang="en-US" sz="1600" b="1" dirty="0"/>
                        <a:t>Cosmic Frontier</a:t>
                      </a:r>
                      <a:endParaRPr lang="en-US" sz="1600" b="1" dirty="0">
                        <a:latin typeface="+mn-lt"/>
                        <a:ea typeface="Calibri"/>
                        <a:cs typeface="Times New Roman"/>
                      </a:endParaRPr>
                    </a:p>
                  </a:txBody>
                  <a:tcPr marL="68580" marR="68580" marT="0" marB="0">
                    <a:lnR w="28575" cap="flat" cmpd="sng" algn="ctr">
                      <a:solidFill>
                        <a:schemeClr val="bg1"/>
                      </a:solidFill>
                      <a:prstDash val="solid"/>
                      <a:round/>
                      <a:headEnd type="none" w="med" len="med"/>
                      <a:tailEnd type="none" w="med" len="med"/>
                    </a:lnR>
                  </a:tcPr>
                </a:tc>
                <a:tc>
                  <a:txBody>
                    <a:bodyPr/>
                    <a:lstStyle/>
                    <a:p>
                      <a:r>
                        <a:rPr lang="en-US" sz="1600" b="1" dirty="0" smtClean="0"/>
                        <a:t>10 (8)</a:t>
                      </a:r>
                      <a:endParaRPr lang="en-US" sz="1600" b="1" dirty="0">
                        <a:latin typeface="+mn-lt"/>
                      </a:endParaRPr>
                    </a:p>
                  </a:txBody>
                  <a:tcPr marL="68580" marR="68580" marT="0" marB="0">
                    <a:lnL w="28575" cap="flat" cmpd="sng" algn="ctr">
                      <a:solidFill>
                        <a:schemeClr val="bg1"/>
                      </a:solidFill>
                      <a:prstDash val="solid"/>
                      <a:round/>
                      <a:headEnd type="none" w="med" len="med"/>
                      <a:tailEnd type="none" w="med" len="med"/>
                    </a:lnL>
                  </a:tcPr>
                </a:tc>
                <a:tc>
                  <a:txBody>
                    <a:bodyPr/>
                    <a:lstStyle/>
                    <a:p>
                      <a:r>
                        <a:rPr lang="en-US" sz="1600" b="1" dirty="0" smtClean="0"/>
                        <a:t>3 (3)</a:t>
                      </a:r>
                      <a:endParaRPr lang="en-US" sz="1600" b="1" dirty="0">
                        <a:latin typeface="+mn-lt"/>
                      </a:endParaRPr>
                    </a:p>
                  </a:txBody>
                  <a:tcPr marL="68580" marR="68580" marT="0" marB="0">
                    <a:lnR w="28575" cap="flat" cmpd="sng" algn="ctr">
                      <a:solidFill>
                        <a:schemeClr val="bg1"/>
                      </a:solidFill>
                      <a:prstDash val="solid"/>
                      <a:round/>
                      <a:headEnd type="none" w="med" len="med"/>
                      <a:tailEnd type="none" w="med" len="med"/>
                    </a:lnR>
                  </a:tcPr>
                </a:tc>
                <a:tc>
                  <a:txBody>
                    <a:bodyPr/>
                    <a:lstStyle/>
                    <a:p>
                      <a:r>
                        <a:rPr lang="en-US" sz="1600" b="1" dirty="0" smtClean="0"/>
                        <a:t>2 (2)</a:t>
                      </a:r>
                      <a:endParaRPr lang="en-US" sz="1600" b="1" dirty="0">
                        <a:latin typeface="+mn-lt"/>
                      </a:endParaRPr>
                    </a:p>
                  </a:txBody>
                  <a:tcPr marL="68580" marR="68580" marT="0" marB="0">
                    <a:lnL w="28575" cap="flat" cmpd="sng" algn="ctr">
                      <a:solidFill>
                        <a:schemeClr val="bg1"/>
                      </a:solidFill>
                      <a:prstDash val="solid"/>
                      <a:round/>
                      <a:headEnd type="none" w="med" len="med"/>
                      <a:tailEnd type="none" w="med" len="med"/>
                    </a:lnL>
                  </a:tcPr>
                </a:tc>
                <a:tc>
                  <a:txBody>
                    <a:bodyPr/>
                    <a:lstStyle/>
                    <a:p>
                      <a:r>
                        <a:rPr lang="en-US" sz="1600" b="1" dirty="0" smtClean="0"/>
                        <a:t>0 (0)</a:t>
                      </a:r>
                      <a:endParaRPr lang="en-US" sz="1600" b="1" dirty="0">
                        <a:latin typeface="+mn-lt"/>
                      </a:endParaRPr>
                    </a:p>
                  </a:txBody>
                  <a:tcPr marL="68580" marR="68580" marT="0" marB="0"/>
                </a:tc>
              </a:tr>
              <a:tr h="304800">
                <a:tc>
                  <a:txBody>
                    <a:bodyPr/>
                    <a:lstStyle/>
                    <a:p>
                      <a:pPr marL="0" marR="0">
                        <a:lnSpc>
                          <a:spcPct val="115000"/>
                        </a:lnSpc>
                        <a:spcBef>
                          <a:spcPts val="0"/>
                        </a:spcBef>
                        <a:spcAft>
                          <a:spcPts val="0"/>
                        </a:spcAft>
                      </a:pPr>
                      <a:r>
                        <a:rPr lang="en-US" sz="1600" b="1" dirty="0" smtClean="0"/>
                        <a:t>Detector R&amp;D</a:t>
                      </a:r>
                      <a:endParaRPr lang="en-US" sz="1600" b="1" dirty="0">
                        <a:latin typeface="+mn-lt"/>
                        <a:ea typeface="Calibri"/>
                        <a:cs typeface="Times New Roman"/>
                      </a:endParaRPr>
                    </a:p>
                  </a:txBody>
                  <a:tcPr marL="68580" marR="68580" marT="0" marB="0">
                    <a:lnR w="28575" cap="flat" cmpd="sng" algn="ctr">
                      <a:solidFill>
                        <a:schemeClr val="bg1"/>
                      </a:solidFill>
                      <a:prstDash val="solid"/>
                      <a:round/>
                      <a:headEnd type="none" w="med" len="med"/>
                      <a:tailEnd type="none" w="med" len="med"/>
                    </a:lnR>
                  </a:tcPr>
                </a:tc>
                <a:tc>
                  <a:txBody>
                    <a:bodyPr/>
                    <a:lstStyle/>
                    <a:p>
                      <a:r>
                        <a:rPr lang="en-US" sz="1600" b="1" baseline="0" dirty="0" smtClean="0"/>
                        <a:t>3 (2)</a:t>
                      </a:r>
                      <a:endParaRPr lang="en-US" sz="1600" b="1" dirty="0">
                        <a:latin typeface="+mn-lt"/>
                      </a:endParaRPr>
                    </a:p>
                  </a:txBody>
                  <a:tcPr marL="68580" marR="68580" marT="0" marB="0">
                    <a:lnL w="28575" cap="flat" cmpd="sng" algn="ctr">
                      <a:solidFill>
                        <a:schemeClr val="bg1"/>
                      </a:solidFill>
                      <a:prstDash val="solid"/>
                      <a:round/>
                      <a:headEnd type="none" w="med" len="med"/>
                      <a:tailEnd type="none" w="med" len="med"/>
                    </a:lnL>
                  </a:tcPr>
                </a:tc>
                <a:tc>
                  <a:txBody>
                    <a:bodyPr/>
                    <a:lstStyle/>
                    <a:p>
                      <a:r>
                        <a:rPr lang="en-US" sz="1600" b="1" dirty="0" smtClean="0"/>
                        <a:t>1 (1)</a:t>
                      </a:r>
                      <a:endParaRPr lang="en-US" sz="1600" b="1" dirty="0">
                        <a:latin typeface="+mn-lt"/>
                      </a:endParaRPr>
                    </a:p>
                  </a:txBody>
                  <a:tcPr marL="68580" marR="68580" marT="0" marB="0">
                    <a:lnR w="28575" cap="flat" cmpd="sng" algn="ctr">
                      <a:solidFill>
                        <a:schemeClr val="bg1"/>
                      </a:solidFill>
                      <a:prstDash val="solid"/>
                      <a:round/>
                      <a:headEnd type="none" w="med" len="med"/>
                      <a:tailEnd type="none" w="med" len="med"/>
                    </a:lnR>
                  </a:tcPr>
                </a:tc>
                <a:tc>
                  <a:txBody>
                    <a:bodyPr/>
                    <a:lstStyle/>
                    <a:p>
                      <a:r>
                        <a:rPr lang="en-US" sz="1600" b="1" dirty="0" smtClean="0"/>
                        <a:t>10</a:t>
                      </a:r>
                      <a:r>
                        <a:rPr lang="en-US" sz="1600" b="1" baseline="0" dirty="0" smtClean="0"/>
                        <a:t> (5)</a:t>
                      </a:r>
                      <a:endParaRPr lang="en-US" sz="1600" b="1" dirty="0">
                        <a:latin typeface="+mn-lt"/>
                      </a:endParaRPr>
                    </a:p>
                  </a:txBody>
                  <a:tcPr marL="68580" marR="68580" marT="0" marB="0">
                    <a:lnL w="28575" cap="flat" cmpd="sng" algn="ctr">
                      <a:solidFill>
                        <a:schemeClr val="bg1"/>
                      </a:solidFill>
                      <a:prstDash val="solid"/>
                      <a:round/>
                      <a:headEnd type="none" w="med" len="med"/>
                      <a:tailEnd type="none" w="med" len="med"/>
                    </a:lnL>
                  </a:tcPr>
                </a:tc>
                <a:tc>
                  <a:txBody>
                    <a:bodyPr/>
                    <a:lstStyle/>
                    <a:p>
                      <a:r>
                        <a:rPr lang="en-US" sz="1600" b="1" dirty="0" smtClean="0"/>
                        <a:t>6 (2)</a:t>
                      </a:r>
                      <a:endParaRPr lang="en-US" sz="1600" b="1" dirty="0">
                        <a:latin typeface="+mn-lt"/>
                      </a:endParaRPr>
                    </a:p>
                  </a:txBody>
                  <a:tcPr marL="68580" marR="68580" marT="0" marB="0"/>
                </a:tc>
              </a:tr>
              <a:tr h="304800">
                <a:tc>
                  <a:txBody>
                    <a:bodyPr/>
                    <a:lstStyle/>
                    <a:p>
                      <a:pPr marL="0" marR="0">
                        <a:lnSpc>
                          <a:spcPct val="115000"/>
                        </a:lnSpc>
                        <a:spcBef>
                          <a:spcPts val="0"/>
                        </a:spcBef>
                        <a:spcAft>
                          <a:spcPts val="0"/>
                        </a:spcAft>
                      </a:pPr>
                      <a:r>
                        <a:rPr lang="en-US" sz="1600" b="1" dirty="0"/>
                        <a:t>Energy Frontier</a:t>
                      </a:r>
                      <a:endParaRPr lang="en-US" sz="1600" b="1" dirty="0">
                        <a:latin typeface="+mn-lt"/>
                        <a:ea typeface="Calibri"/>
                        <a:cs typeface="Times New Roman"/>
                      </a:endParaRPr>
                    </a:p>
                  </a:txBody>
                  <a:tcPr marL="68580" marR="68580" marT="0" marB="0">
                    <a:lnR w="28575" cap="flat" cmpd="sng" algn="ctr">
                      <a:solidFill>
                        <a:schemeClr val="bg1"/>
                      </a:solidFill>
                      <a:prstDash val="solid"/>
                      <a:round/>
                      <a:headEnd type="none" w="med" len="med"/>
                      <a:tailEnd type="none" w="med" len="med"/>
                    </a:lnR>
                  </a:tcPr>
                </a:tc>
                <a:tc>
                  <a:txBody>
                    <a:bodyPr/>
                    <a:lstStyle/>
                    <a:p>
                      <a:r>
                        <a:rPr lang="en-US" sz="1600" b="1" dirty="0" smtClean="0"/>
                        <a:t>16 (3)</a:t>
                      </a:r>
                      <a:endParaRPr lang="en-US" sz="1600" b="1" dirty="0">
                        <a:latin typeface="+mn-lt"/>
                      </a:endParaRPr>
                    </a:p>
                  </a:txBody>
                  <a:tcPr marL="68580" marR="68580" marT="0" marB="0">
                    <a:lnL w="28575" cap="flat" cmpd="sng" algn="ctr">
                      <a:solidFill>
                        <a:schemeClr val="bg1"/>
                      </a:solidFill>
                      <a:prstDash val="solid"/>
                      <a:round/>
                      <a:headEnd type="none" w="med" len="med"/>
                      <a:tailEnd type="none" w="med" len="med"/>
                    </a:lnL>
                  </a:tcPr>
                </a:tc>
                <a:tc>
                  <a:txBody>
                    <a:bodyPr/>
                    <a:lstStyle/>
                    <a:p>
                      <a:r>
                        <a:rPr lang="en-US" sz="1600" b="1" dirty="0" smtClean="0"/>
                        <a:t>15 (2)</a:t>
                      </a:r>
                      <a:endParaRPr lang="en-US" sz="1600" b="1" dirty="0">
                        <a:latin typeface="+mn-lt"/>
                      </a:endParaRPr>
                    </a:p>
                  </a:txBody>
                  <a:tcPr marL="68580" marR="68580" marT="0" marB="0">
                    <a:lnR w="28575" cap="flat" cmpd="sng" algn="ctr">
                      <a:solidFill>
                        <a:schemeClr val="bg1"/>
                      </a:solidFill>
                      <a:prstDash val="solid"/>
                      <a:round/>
                      <a:headEnd type="none" w="med" len="med"/>
                      <a:tailEnd type="none" w="med" len="med"/>
                    </a:lnR>
                  </a:tcPr>
                </a:tc>
                <a:tc>
                  <a:txBody>
                    <a:bodyPr/>
                    <a:lstStyle/>
                    <a:p>
                      <a:r>
                        <a:rPr lang="en-US" sz="1600" b="1" dirty="0" smtClean="0"/>
                        <a:t>28 (2)</a:t>
                      </a:r>
                      <a:endParaRPr lang="en-US" sz="1600" b="1" dirty="0">
                        <a:latin typeface="+mn-lt"/>
                      </a:endParaRPr>
                    </a:p>
                  </a:txBody>
                  <a:tcPr marL="68580" marR="68580" marT="0" marB="0">
                    <a:lnL w="28575" cap="flat" cmpd="sng" algn="ctr">
                      <a:solidFill>
                        <a:schemeClr val="bg1"/>
                      </a:solidFill>
                      <a:prstDash val="solid"/>
                      <a:round/>
                      <a:headEnd type="none" w="med" len="med"/>
                      <a:tailEnd type="none" w="med" len="med"/>
                    </a:lnL>
                  </a:tcPr>
                </a:tc>
                <a:tc>
                  <a:txBody>
                    <a:bodyPr/>
                    <a:lstStyle/>
                    <a:p>
                      <a:r>
                        <a:rPr lang="en-US" sz="1600" b="1" dirty="0" smtClean="0"/>
                        <a:t>18 (1) *</a:t>
                      </a:r>
                      <a:endParaRPr lang="en-US" sz="1600" b="1" dirty="0">
                        <a:latin typeface="+mn-lt"/>
                      </a:endParaRPr>
                    </a:p>
                  </a:txBody>
                  <a:tcPr marL="68580" marR="68580" marT="0" marB="0"/>
                </a:tc>
              </a:tr>
              <a:tr h="304800">
                <a:tc>
                  <a:txBody>
                    <a:bodyPr/>
                    <a:lstStyle/>
                    <a:p>
                      <a:pPr marL="0" marR="0">
                        <a:lnSpc>
                          <a:spcPct val="115000"/>
                        </a:lnSpc>
                        <a:spcBef>
                          <a:spcPts val="0"/>
                        </a:spcBef>
                        <a:spcAft>
                          <a:spcPts val="0"/>
                        </a:spcAft>
                      </a:pPr>
                      <a:r>
                        <a:rPr lang="en-US" sz="1600" b="1" dirty="0"/>
                        <a:t>Intensity Frontier</a:t>
                      </a:r>
                      <a:endParaRPr lang="en-US" sz="1600" b="1" dirty="0">
                        <a:latin typeface="+mn-lt"/>
                        <a:ea typeface="Calibri"/>
                        <a:cs typeface="Times New Roman"/>
                      </a:endParaRPr>
                    </a:p>
                  </a:txBody>
                  <a:tcPr marL="68580" marR="68580" marT="0" marB="0">
                    <a:lnR w="28575" cap="flat" cmpd="sng" algn="ctr">
                      <a:solidFill>
                        <a:schemeClr val="bg1"/>
                      </a:solidFill>
                      <a:prstDash val="solid"/>
                      <a:round/>
                      <a:headEnd type="none" w="med" len="med"/>
                      <a:tailEnd type="none" w="med" len="med"/>
                    </a:lnR>
                  </a:tcPr>
                </a:tc>
                <a:tc>
                  <a:txBody>
                    <a:bodyPr/>
                    <a:lstStyle/>
                    <a:p>
                      <a:pPr marL="0" marR="0">
                        <a:lnSpc>
                          <a:spcPct val="115000"/>
                        </a:lnSpc>
                        <a:spcBef>
                          <a:spcPts val="0"/>
                        </a:spcBef>
                        <a:spcAft>
                          <a:spcPts val="0"/>
                        </a:spcAft>
                      </a:pPr>
                      <a:r>
                        <a:rPr lang="en-US" sz="1600" b="1" baseline="0" dirty="0" smtClean="0"/>
                        <a:t>9 </a:t>
                      </a:r>
                      <a:r>
                        <a:rPr lang="en-US" sz="1600" b="1" dirty="0" smtClean="0"/>
                        <a:t>(5)</a:t>
                      </a:r>
                      <a:endParaRPr lang="en-US" sz="1600" b="1" dirty="0">
                        <a:latin typeface="+mn-lt"/>
                        <a:ea typeface="Calibri"/>
                        <a:cs typeface="Times New Roman"/>
                      </a:endParaRPr>
                    </a:p>
                  </a:txBody>
                  <a:tcPr marL="68580" marR="68580" marT="0" marB="0">
                    <a:lnL w="28575" cap="flat" cmpd="sng" algn="ctr">
                      <a:solidFill>
                        <a:schemeClr val="bg1"/>
                      </a:solidFill>
                      <a:prstDash val="solid"/>
                      <a:round/>
                      <a:headEnd type="none" w="med" len="med"/>
                      <a:tailEnd type="none" w="med" len="med"/>
                    </a:lnL>
                  </a:tcPr>
                </a:tc>
                <a:tc>
                  <a:txBody>
                    <a:bodyPr/>
                    <a:lstStyle/>
                    <a:p>
                      <a:pPr marL="0" marR="0">
                        <a:lnSpc>
                          <a:spcPct val="115000"/>
                        </a:lnSpc>
                        <a:spcBef>
                          <a:spcPts val="0"/>
                        </a:spcBef>
                        <a:spcAft>
                          <a:spcPts val="0"/>
                        </a:spcAft>
                      </a:pPr>
                      <a:r>
                        <a:rPr lang="en-US" sz="1600" b="1" dirty="0" smtClean="0"/>
                        <a:t>7 (5)</a:t>
                      </a:r>
                      <a:endParaRPr lang="en-US" sz="1600" b="1" dirty="0">
                        <a:latin typeface="+mn-lt"/>
                        <a:ea typeface="Calibri"/>
                        <a:cs typeface="Times New Roman"/>
                      </a:endParaRPr>
                    </a:p>
                  </a:txBody>
                  <a:tcPr marL="68580" marR="68580" marT="0" marB="0">
                    <a:lnR w="28575" cap="flat" cmpd="sng" algn="ctr">
                      <a:solidFill>
                        <a:schemeClr val="bg1"/>
                      </a:solidFill>
                      <a:prstDash val="solid"/>
                      <a:round/>
                      <a:headEnd type="none" w="med" len="med"/>
                      <a:tailEnd type="none" w="med" len="med"/>
                    </a:lnR>
                  </a:tcPr>
                </a:tc>
                <a:tc>
                  <a:txBody>
                    <a:bodyPr/>
                    <a:lstStyle/>
                    <a:p>
                      <a:pPr marL="0" marR="0">
                        <a:lnSpc>
                          <a:spcPct val="115000"/>
                        </a:lnSpc>
                        <a:spcBef>
                          <a:spcPts val="0"/>
                        </a:spcBef>
                        <a:spcAft>
                          <a:spcPts val="0"/>
                        </a:spcAft>
                      </a:pPr>
                      <a:r>
                        <a:rPr lang="en-US" sz="1600" b="1" baseline="0" dirty="0" smtClean="0"/>
                        <a:t>5 </a:t>
                      </a:r>
                      <a:r>
                        <a:rPr lang="en-US" sz="1600" b="1" dirty="0" smtClean="0"/>
                        <a:t>(0)</a:t>
                      </a:r>
                      <a:endParaRPr lang="en-US" sz="1600" b="1" dirty="0">
                        <a:latin typeface="+mn-lt"/>
                        <a:ea typeface="Calibri"/>
                        <a:cs typeface="Times New Roman"/>
                      </a:endParaRPr>
                    </a:p>
                  </a:txBody>
                  <a:tcPr marL="68580" marR="68580" marT="0" marB="0">
                    <a:lnL w="28575" cap="flat" cmpd="sng" algn="ctr">
                      <a:solidFill>
                        <a:schemeClr val="bg1"/>
                      </a:solidFill>
                      <a:prstDash val="solid"/>
                      <a:round/>
                      <a:headEnd type="none" w="med" len="med"/>
                      <a:tailEnd type="none" w="med" len="med"/>
                    </a:lnL>
                  </a:tcPr>
                </a:tc>
                <a:tc>
                  <a:txBody>
                    <a:bodyPr/>
                    <a:lstStyle/>
                    <a:p>
                      <a:pPr marL="0" marR="0">
                        <a:lnSpc>
                          <a:spcPct val="115000"/>
                        </a:lnSpc>
                        <a:spcBef>
                          <a:spcPts val="0"/>
                        </a:spcBef>
                        <a:spcAft>
                          <a:spcPts val="0"/>
                        </a:spcAft>
                      </a:pPr>
                      <a:r>
                        <a:rPr lang="en-US" sz="1600" b="1" dirty="0" smtClean="0"/>
                        <a:t>4 (0)</a:t>
                      </a:r>
                      <a:endParaRPr lang="en-US" sz="1600" b="1" dirty="0">
                        <a:latin typeface="+mn-lt"/>
                        <a:ea typeface="Calibri"/>
                        <a:cs typeface="Times New Roman"/>
                      </a:endParaRPr>
                    </a:p>
                  </a:txBody>
                  <a:tcPr marL="68580" marR="68580" marT="0" marB="0"/>
                </a:tc>
              </a:tr>
              <a:tr h="304800">
                <a:tc>
                  <a:txBody>
                    <a:bodyPr/>
                    <a:lstStyle/>
                    <a:p>
                      <a:pPr marL="0" marR="0">
                        <a:lnSpc>
                          <a:spcPct val="115000"/>
                        </a:lnSpc>
                        <a:spcBef>
                          <a:spcPts val="0"/>
                        </a:spcBef>
                        <a:spcAft>
                          <a:spcPts val="0"/>
                        </a:spcAft>
                      </a:pPr>
                      <a:r>
                        <a:rPr lang="en-US" sz="1600" b="1" dirty="0"/>
                        <a:t>Theory</a:t>
                      </a:r>
                      <a:endParaRPr lang="en-US" sz="1600" b="1" dirty="0">
                        <a:latin typeface="+mn-lt"/>
                        <a:ea typeface="Calibri"/>
                        <a:cs typeface="Times New Roman"/>
                      </a:endParaRPr>
                    </a:p>
                  </a:txBody>
                  <a:tcPr marL="68580" marR="68580" marT="0" marB="0">
                    <a:lnR w="28575" cap="flat" cmpd="sng" algn="ctr">
                      <a:solidFill>
                        <a:schemeClr val="bg1"/>
                      </a:solidFill>
                      <a:prstDash val="solid"/>
                      <a:round/>
                      <a:headEnd type="none" w="med" len="med"/>
                      <a:tailEnd type="none" w="med" len="med"/>
                    </a:lnR>
                  </a:tcPr>
                </a:tc>
                <a:tc>
                  <a:txBody>
                    <a:bodyPr/>
                    <a:lstStyle/>
                    <a:p>
                      <a:r>
                        <a:rPr lang="en-US" sz="1600" b="1" dirty="0" smtClean="0"/>
                        <a:t>15 (7)</a:t>
                      </a:r>
                      <a:endParaRPr lang="en-US" sz="1600" b="1" dirty="0">
                        <a:latin typeface="+mn-lt"/>
                      </a:endParaRPr>
                    </a:p>
                  </a:txBody>
                  <a:tcPr marL="68580" marR="68580" marT="0" marB="0">
                    <a:lnL w="28575" cap="flat" cmpd="sng" algn="ctr">
                      <a:solidFill>
                        <a:schemeClr val="bg1"/>
                      </a:solidFill>
                      <a:prstDash val="solid"/>
                      <a:round/>
                      <a:headEnd type="none" w="med" len="med"/>
                      <a:tailEnd type="none" w="med" len="med"/>
                    </a:lnL>
                  </a:tcPr>
                </a:tc>
                <a:tc>
                  <a:txBody>
                    <a:bodyPr/>
                    <a:lstStyle/>
                    <a:p>
                      <a:r>
                        <a:rPr lang="en-US" sz="1600" b="1" dirty="0" smtClean="0"/>
                        <a:t>13 (6)</a:t>
                      </a:r>
                      <a:endParaRPr lang="en-US" sz="1600" b="1" dirty="0">
                        <a:latin typeface="+mn-lt"/>
                      </a:endParaRPr>
                    </a:p>
                  </a:txBody>
                  <a:tcPr marL="68580" marR="68580" marT="0" marB="0">
                    <a:lnR w="28575" cap="flat" cmpd="sng" algn="ctr">
                      <a:solidFill>
                        <a:schemeClr val="bg1"/>
                      </a:solidFill>
                      <a:prstDash val="solid"/>
                      <a:round/>
                      <a:headEnd type="none" w="med" len="med"/>
                      <a:tailEnd type="none" w="med" len="med"/>
                    </a:lnR>
                  </a:tcPr>
                </a:tc>
                <a:tc>
                  <a:txBody>
                    <a:bodyPr/>
                    <a:lstStyle/>
                    <a:p>
                      <a:r>
                        <a:rPr lang="en-US" sz="1600" b="1" dirty="0" smtClean="0"/>
                        <a:t>3 (0)</a:t>
                      </a:r>
                      <a:endParaRPr lang="en-US" sz="1600" b="1" dirty="0">
                        <a:latin typeface="+mn-lt"/>
                      </a:endParaRPr>
                    </a:p>
                  </a:txBody>
                  <a:tcPr marL="68580" marR="68580" marT="0" marB="0">
                    <a:lnL w="28575" cap="flat" cmpd="sng" algn="ctr">
                      <a:solidFill>
                        <a:schemeClr val="bg1"/>
                      </a:solidFill>
                      <a:prstDash val="solid"/>
                      <a:round/>
                      <a:headEnd type="none" w="med" len="med"/>
                      <a:tailEnd type="none" w="med" len="med"/>
                    </a:lnL>
                  </a:tcPr>
                </a:tc>
                <a:tc>
                  <a:txBody>
                    <a:bodyPr/>
                    <a:lstStyle/>
                    <a:p>
                      <a:r>
                        <a:rPr lang="en-US" sz="1600" b="1" dirty="0" smtClean="0"/>
                        <a:t>0 (0)</a:t>
                      </a:r>
                      <a:endParaRPr lang="en-US" sz="1600" b="1" dirty="0">
                        <a:latin typeface="+mn-lt"/>
                      </a:endParaRPr>
                    </a:p>
                  </a:txBody>
                  <a:tcPr marL="68580" marR="68580" marT="0" marB="0"/>
                </a:tc>
              </a:tr>
              <a:tr h="343154">
                <a:tc>
                  <a:txBody>
                    <a:bodyPr/>
                    <a:lstStyle/>
                    <a:p>
                      <a:pPr marL="0" marR="0">
                        <a:lnSpc>
                          <a:spcPct val="115000"/>
                        </a:lnSpc>
                        <a:spcBef>
                          <a:spcPts val="0"/>
                        </a:spcBef>
                        <a:spcAft>
                          <a:spcPts val="0"/>
                        </a:spcAft>
                      </a:pPr>
                      <a:r>
                        <a:rPr lang="en-US" sz="1600" dirty="0"/>
                        <a:t>HEP Total</a:t>
                      </a:r>
                      <a:endParaRPr lang="en-US" sz="1600" b="1" dirty="0">
                        <a:latin typeface="Calibri"/>
                        <a:ea typeface="Calibri"/>
                        <a:cs typeface="Times New Roman"/>
                      </a:endParaRPr>
                    </a:p>
                  </a:txBody>
                  <a:tcPr marL="68580" marR="68580" marT="0" marB="0">
                    <a:lnR w="28575" cap="flat" cmpd="sng" algn="ctr">
                      <a:solidFill>
                        <a:schemeClr val="bg1"/>
                      </a:solidFill>
                      <a:prstDash val="solid"/>
                      <a:round/>
                      <a:headEnd type="none" w="med" len="med"/>
                      <a:tailEnd type="none" w="med" len="med"/>
                    </a:lnR>
                  </a:tcPr>
                </a:tc>
                <a:tc>
                  <a:txBody>
                    <a:bodyPr/>
                    <a:lstStyle/>
                    <a:p>
                      <a:r>
                        <a:rPr lang="en-US" sz="1600" dirty="0" smtClean="0"/>
                        <a:t>60 (32)</a:t>
                      </a:r>
                      <a:endParaRPr lang="en-US" sz="1600" dirty="0"/>
                    </a:p>
                  </a:txBody>
                  <a:tcPr marL="68580" marR="68580" marT="0" marB="0">
                    <a:lnL w="28575" cap="flat" cmpd="sng" algn="ctr">
                      <a:solidFill>
                        <a:schemeClr val="bg1"/>
                      </a:solidFill>
                      <a:prstDash val="solid"/>
                      <a:round/>
                      <a:headEnd type="none" w="med" len="med"/>
                      <a:tailEnd type="none" w="med" len="med"/>
                    </a:lnL>
                  </a:tcPr>
                </a:tc>
                <a:tc>
                  <a:txBody>
                    <a:bodyPr/>
                    <a:lstStyle/>
                    <a:p>
                      <a:r>
                        <a:rPr lang="en-US" sz="1600" dirty="0" smtClean="0"/>
                        <a:t>40 (18)</a:t>
                      </a:r>
                      <a:endParaRPr lang="en-US" sz="1600" dirty="0"/>
                    </a:p>
                  </a:txBody>
                  <a:tcPr marL="68580" marR="68580" marT="0" marB="0">
                    <a:lnR w="28575" cap="flat" cmpd="sng" algn="ctr">
                      <a:solidFill>
                        <a:schemeClr val="bg1"/>
                      </a:solidFill>
                      <a:prstDash val="solid"/>
                      <a:round/>
                      <a:headEnd type="none" w="med" len="med"/>
                      <a:tailEnd type="none" w="med" len="med"/>
                    </a:lnR>
                  </a:tcPr>
                </a:tc>
                <a:tc>
                  <a:txBody>
                    <a:bodyPr/>
                    <a:lstStyle/>
                    <a:p>
                      <a:r>
                        <a:rPr lang="en-US" sz="1600" dirty="0" smtClean="0"/>
                        <a:t>81 (20)</a:t>
                      </a:r>
                      <a:endParaRPr lang="en-US" sz="1600" dirty="0"/>
                    </a:p>
                  </a:txBody>
                  <a:tcPr marL="68580" marR="68580" marT="0" marB="0">
                    <a:lnL w="28575" cap="flat" cmpd="sng" algn="ctr">
                      <a:solidFill>
                        <a:schemeClr val="bg1"/>
                      </a:solidFill>
                      <a:prstDash val="solid"/>
                      <a:round/>
                      <a:headEnd type="none" w="med" len="med"/>
                      <a:tailEnd type="none" w="med" len="med"/>
                    </a:lnL>
                  </a:tcPr>
                </a:tc>
                <a:tc>
                  <a:txBody>
                    <a:bodyPr/>
                    <a:lstStyle/>
                    <a:p>
                      <a:r>
                        <a:rPr lang="en-US" sz="1600" dirty="0" smtClean="0"/>
                        <a:t>47 (3)</a:t>
                      </a:r>
                      <a:endParaRPr lang="en-US" sz="1600" dirty="0"/>
                    </a:p>
                  </a:txBody>
                  <a:tcPr marL="68580" marR="68580" marT="0" marB="0"/>
                </a:tc>
              </a:tr>
            </a:tbl>
          </a:graphicData>
        </a:graphic>
      </p:graphicFrame>
      <p:sp>
        <p:nvSpPr>
          <p:cNvPr id="2049"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
            </a:r>
            <a:br>
              <a:rPr kumimoji="0" lang="en-US" sz="1800" b="0" i="0" u="none" strike="noStrike" cap="none" normalizeH="0" baseline="0" smtClean="0">
                <a:ln>
                  <a:noFill/>
                </a:ln>
                <a:solidFill>
                  <a:schemeClr val="tx1"/>
                </a:solidFill>
                <a:effectLst/>
                <a:latin typeface="Arial" pitchFamily="34" charset="0"/>
              </a:rPr>
            </a:br>
            <a:endParaRPr kumimoji="0" lang="en-US" sz="1800" b="0" i="0" u="none" strike="noStrike" cap="none" normalizeH="0" baseline="0" smtClean="0">
              <a:ln>
                <a:noFill/>
              </a:ln>
              <a:solidFill>
                <a:schemeClr val="tx1"/>
              </a:solidFill>
              <a:effectLst/>
              <a:latin typeface="Arial" pitchFamily="34" charset="0"/>
            </a:endParaRPr>
          </a:p>
        </p:txBody>
      </p:sp>
      <p:sp>
        <p:nvSpPr>
          <p:cNvPr id="8" name="TextBox 7"/>
          <p:cNvSpPr txBox="1"/>
          <p:nvPr/>
        </p:nvSpPr>
        <p:spPr>
          <a:xfrm>
            <a:off x="304800" y="4911952"/>
            <a:ext cx="8077200" cy="523220"/>
          </a:xfrm>
          <a:prstGeom prst="rect">
            <a:avLst/>
          </a:prstGeom>
          <a:noFill/>
        </p:spPr>
        <p:txBody>
          <a:bodyPr wrap="square" rtlCol="0">
            <a:spAutoFit/>
          </a:bodyPr>
          <a:lstStyle/>
          <a:p>
            <a:pPr lvl="0"/>
            <a:r>
              <a:rPr lang="en-US" sz="1400" b="1" dirty="0" smtClean="0">
                <a:latin typeface="Trebuchet MS" pitchFamily="34" charset="0"/>
              </a:rPr>
              <a:t>* DOE worked with US-CMS and US-ATLAS management to find support for fraction of needed </a:t>
            </a:r>
          </a:p>
          <a:p>
            <a:pPr lvl="0"/>
            <a:r>
              <a:rPr lang="en-US" sz="1400" b="1" dirty="0" smtClean="0">
                <a:latin typeface="Trebuchet MS" pitchFamily="34" charset="0"/>
              </a:rPr>
              <a:t>  Research Scientists through the LHC Ops program.</a:t>
            </a:r>
            <a:endParaRPr lang="en-US" sz="1400" b="1" dirty="0" smtClean="0">
              <a:solidFill>
                <a:prstClr val="black"/>
              </a:solidFill>
              <a:latin typeface="Trebuchet MS" pitchFamily="34" charset="0"/>
            </a:endParaRPr>
          </a:p>
        </p:txBody>
      </p:sp>
      <p:sp>
        <p:nvSpPr>
          <p:cNvPr id="9" name="Rectangle 8"/>
          <p:cNvSpPr>
            <a:spLocks noChangeArrowheads="1"/>
          </p:cNvSpPr>
          <p:nvPr/>
        </p:nvSpPr>
        <p:spPr bwMode="auto">
          <a:xfrm>
            <a:off x="0" y="732287"/>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hangingPunct="0">
              <a:lnSpc>
                <a:spcPct val="85000"/>
              </a:lnSpc>
              <a:defRPr/>
            </a:pPr>
            <a:endParaRPr lang="en-US" sz="2200" i="1" dirty="0">
              <a:effectLst>
                <a:outerShdw blurRad="38100" dist="38100" dir="2700000" algn="tl">
                  <a:srgbClr val="FFFFFF"/>
                </a:outerShdw>
              </a:effectLst>
              <a:latin typeface="Book Antiqua" pitchFamily="18" charset="0"/>
            </a:endParaRPr>
          </a:p>
        </p:txBody>
      </p:sp>
      <p:sp>
        <p:nvSpPr>
          <p:cNvPr id="10" name="TextBox 9"/>
          <p:cNvSpPr txBox="1"/>
          <p:nvPr/>
        </p:nvSpPr>
        <p:spPr>
          <a:xfrm>
            <a:off x="8812420" y="6614740"/>
            <a:ext cx="325730" cy="246221"/>
          </a:xfrm>
          <a:prstGeom prst="rect">
            <a:avLst/>
          </a:prstGeom>
          <a:noFill/>
        </p:spPr>
        <p:txBody>
          <a:bodyPr wrap="none" rtlCol="0">
            <a:spAutoFit/>
          </a:bodyPr>
          <a:lstStyle/>
          <a:p>
            <a:r>
              <a:rPr lang="en-US" sz="1000" b="1" dirty="0" smtClean="0">
                <a:solidFill>
                  <a:schemeClr val="tx1">
                    <a:lumMod val="75000"/>
                    <a:lumOff val="25000"/>
                  </a:schemeClr>
                </a:solidFill>
                <a:latin typeface="Arial" pitchFamily="34" charset="0"/>
                <a:cs typeface="Arial" pitchFamily="34" charset="0"/>
              </a:rPr>
              <a:t>39</a:t>
            </a:r>
            <a:endParaRPr lang="en-US" sz="1000" b="1" dirty="0">
              <a:solidFill>
                <a:schemeClr val="tx1">
                  <a:lumMod val="75000"/>
                  <a:lumOff val="25000"/>
                </a:schemeClr>
              </a:solidFill>
              <a:latin typeface="Arial" pitchFamily="34" charset="0"/>
              <a:cs typeface="Arial" pitchFamily="34" charset="0"/>
            </a:endParaRPr>
          </a:p>
        </p:txBody>
      </p:sp>
    </p:spTree>
    <p:extLst>
      <p:ext uri="{BB962C8B-B14F-4D97-AF65-F5344CB8AC3E}">
        <p14:creationId xmlns:p14="http://schemas.microsoft.com/office/powerpoint/2010/main" val="4186993478"/>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39262"/>
          </a:xfrm>
        </p:spPr>
        <p:txBody>
          <a:bodyPr>
            <a:noAutofit/>
          </a:bodyPr>
          <a:lstStyle/>
          <a:p>
            <a:r>
              <a:rPr lang="en-US" sz="3600" b="1" dirty="0" smtClean="0">
                <a:solidFill>
                  <a:srgbClr val="285C00"/>
                </a:solidFill>
                <a:effectLst>
                  <a:outerShdw blurRad="38100" dist="38100" dir="2700000" algn="tl">
                    <a:srgbClr val="000000">
                      <a:alpha val="43137"/>
                    </a:srgbClr>
                  </a:outerShdw>
                </a:effectLst>
                <a:latin typeface="Cambria" pitchFamily="18" charset="0"/>
              </a:rPr>
              <a:t>More on Research Scientists (RS)</a:t>
            </a:r>
            <a:endParaRPr lang="en-US" sz="3600" b="1" dirty="0">
              <a:solidFill>
                <a:srgbClr val="285C00"/>
              </a:solidFill>
              <a:effectLst>
                <a:outerShdw blurRad="38100" dist="38100" dir="2700000" algn="tl">
                  <a:srgbClr val="000000">
                    <a:alpha val="43137"/>
                  </a:srgbClr>
                </a:outerShdw>
              </a:effectLst>
              <a:latin typeface="Cambria" pitchFamily="18" charset="0"/>
            </a:endParaRPr>
          </a:p>
        </p:txBody>
      </p:sp>
      <p:sp>
        <p:nvSpPr>
          <p:cNvPr id="3" name="Content Placeholder 2"/>
          <p:cNvSpPr>
            <a:spLocks noGrp="1"/>
          </p:cNvSpPr>
          <p:nvPr>
            <p:ph idx="1"/>
          </p:nvPr>
        </p:nvSpPr>
        <p:spPr>
          <a:xfrm>
            <a:off x="108439" y="841127"/>
            <a:ext cx="8956430" cy="5928949"/>
          </a:xfrm>
        </p:spPr>
        <p:txBody>
          <a:bodyPr>
            <a:noAutofit/>
          </a:bodyPr>
          <a:lstStyle/>
          <a:p>
            <a:pPr>
              <a:spcBef>
                <a:spcPts val="300"/>
              </a:spcBef>
              <a:buFont typeface="Wingdings" pitchFamily="2" charset="2"/>
              <a:buChar char="§"/>
            </a:pPr>
            <a:r>
              <a:rPr lang="en-US" sz="1800" b="1" dirty="0">
                <a:solidFill>
                  <a:srgbClr val="008000"/>
                </a:solidFill>
              </a:rPr>
              <a:t>Efforts of </a:t>
            </a:r>
            <a:r>
              <a:rPr lang="en-US" sz="1800" b="1" i="1" dirty="0">
                <a:solidFill>
                  <a:srgbClr val="008000"/>
                </a:solidFill>
              </a:rPr>
              <a:t>all</a:t>
            </a:r>
            <a:r>
              <a:rPr lang="en-US" sz="1800" b="1" dirty="0">
                <a:solidFill>
                  <a:srgbClr val="008000"/>
                </a:solidFill>
              </a:rPr>
              <a:t> RS that have support requested in a proposal are evaluated by the </a:t>
            </a:r>
            <a:r>
              <a:rPr lang="en-US" sz="1800" b="1" dirty="0" smtClean="0">
                <a:solidFill>
                  <a:srgbClr val="008000"/>
                </a:solidFill>
              </a:rPr>
              <a:t>panel</a:t>
            </a:r>
          </a:p>
          <a:p>
            <a:pPr>
              <a:spcBef>
                <a:spcPts val="300"/>
              </a:spcBef>
              <a:buFont typeface="Wingdings" pitchFamily="2" charset="2"/>
              <a:buChar char="§"/>
            </a:pPr>
            <a:r>
              <a:rPr lang="en-US" sz="1800" b="1" dirty="0" smtClean="0">
                <a:solidFill>
                  <a:srgbClr val="008000"/>
                </a:solidFill>
              </a:rPr>
              <a:t>See also Q&amp;A-40 of FAQ…</a:t>
            </a:r>
          </a:p>
          <a:p>
            <a:pPr lvl="1">
              <a:spcBef>
                <a:spcPts val="300"/>
              </a:spcBef>
            </a:pPr>
            <a:r>
              <a:rPr lang="en-US" sz="1600" b="1" dirty="0" smtClean="0"/>
              <a:t>Requests to support RS dedicated full-time (and long-term) to operational and/or project activities for an experiment will not be supported by respective frontier research areas</a:t>
            </a:r>
          </a:p>
          <a:p>
            <a:pPr lvl="1">
              <a:spcBef>
                <a:spcPts val="300"/>
              </a:spcBef>
            </a:pPr>
            <a:r>
              <a:rPr lang="en-US" sz="1600" b="1" dirty="0" smtClean="0"/>
              <a:t>If RS conducting physics research-related activities, requests [scaled to % of time on </a:t>
            </a:r>
            <a:br>
              <a:rPr lang="en-US" sz="1600" b="1" dirty="0" smtClean="0"/>
            </a:br>
            <a:r>
              <a:rPr lang="en-US" sz="1600" b="1" dirty="0" smtClean="0"/>
              <a:t>such efforts] can be included</a:t>
            </a:r>
          </a:p>
          <a:p>
            <a:pPr lvl="2">
              <a:spcBef>
                <a:spcPts val="300"/>
              </a:spcBef>
            </a:pPr>
            <a:r>
              <a:rPr lang="en-US" sz="1600" b="1" dirty="0">
                <a:solidFill>
                  <a:srgbClr val="0070C0"/>
                </a:solidFill>
              </a:rPr>
              <a:t>a</a:t>
            </a:r>
            <a:r>
              <a:rPr lang="en-US" sz="1600" b="1" dirty="0" smtClean="0">
                <a:solidFill>
                  <a:srgbClr val="0070C0"/>
                </a:solidFill>
              </a:rPr>
              <a:t>ny final support will be based on the merit review process</a:t>
            </a:r>
          </a:p>
          <a:p>
            <a:pPr>
              <a:spcBef>
                <a:spcPts val="300"/>
              </a:spcBef>
              <a:buNone/>
            </a:pPr>
            <a:endParaRPr lang="en-US" sz="800" b="1" dirty="0" smtClean="0"/>
          </a:p>
          <a:p>
            <a:pPr>
              <a:spcBef>
                <a:spcPts val="300"/>
              </a:spcBef>
              <a:buFont typeface="Wingdings" pitchFamily="2" charset="2"/>
              <a:buChar char="§"/>
            </a:pPr>
            <a:r>
              <a:rPr lang="en-US" sz="1800" b="1" dirty="0" smtClean="0">
                <a:solidFill>
                  <a:srgbClr val="008000"/>
                </a:solidFill>
              </a:rPr>
              <a:t>Common reviewer comments that result in unfavorable merit reviews:</a:t>
            </a:r>
          </a:p>
          <a:p>
            <a:pPr lvl="1">
              <a:spcBef>
                <a:spcPts val="300"/>
              </a:spcBef>
            </a:pPr>
            <a:r>
              <a:rPr lang="en-US" sz="1600" b="1" dirty="0" smtClean="0"/>
              <a:t>‘RS conducting scope of work typically commensurate at the postdoctoral-level…’</a:t>
            </a:r>
          </a:p>
          <a:p>
            <a:pPr lvl="1">
              <a:spcBef>
                <a:spcPts val="300"/>
              </a:spcBef>
            </a:pPr>
            <a:r>
              <a:rPr lang="en-US" sz="1600" b="1" dirty="0" smtClean="0"/>
              <a:t>‘RS involved in long-term operation/project activities with minimum physics research efforts…’</a:t>
            </a:r>
            <a:endParaRPr lang="en-US" sz="1600" b="1" dirty="0" smtClean="0">
              <a:solidFill>
                <a:schemeClr val="tx2">
                  <a:lumMod val="75000"/>
                </a:schemeClr>
              </a:solidFill>
            </a:endParaRPr>
          </a:p>
          <a:p>
            <a:pPr lvl="2">
              <a:spcBef>
                <a:spcPts val="300"/>
              </a:spcBef>
            </a:pPr>
            <a:r>
              <a:rPr lang="en-US" sz="1600" b="1" dirty="0">
                <a:solidFill>
                  <a:srgbClr val="0070C0"/>
                </a:solidFill>
              </a:rPr>
              <a:t>s</a:t>
            </a:r>
            <a:r>
              <a:rPr lang="en-US" sz="1600" b="1" dirty="0" smtClean="0">
                <a:solidFill>
                  <a:srgbClr val="0070C0"/>
                </a:solidFill>
              </a:rPr>
              <a:t>uch efforts may review well in a DOE </a:t>
            </a:r>
            <a:r>
              <a:rPr lang="en-US" sz="1600" b="1" dirty="0">
                <a:solidFill>
                  <a:srgbClr val="0070C0"/>
                </a:solidFill>
              </a:rPr>
              <a:t>r</a:t>
            </a:r>
            <a:r>
              <a:rPr lang="en-US" sz="1600" b="1" dirty="0" smtClean="0">
                <a:solidFill>
                  <a:srgbClr val="0070C0"/>
                </a:solidFill>
              </a:rPr>
              <a:t>eview of the operation/project program </a:t>
            </a:r>
            <a:br>
              <a:rPr lang="en-US" sz="1600" b="1" dirty="0" smtClean="0">
                <a:solidFill>
                  <a:srgbClr val="0070C0"/>
                </a:solidFill>
              </a:rPr>
            </a:br>
            <a:r>
              <a:rPr lang="en-US" sz="1600" b="1" dirty="0" smtClean="0">
                <a:solidFill>
                  <a:srgbClr val="0070C0"/>
                </a:solidFill>
              </a:rPr>
              <a:t>but not as well in a review of the experimental research program</a:t>
            </a:r>
          </a:p>
          <a:p>
            <a:pPr>
              <a:spcBef>
                <a:spcPts val="300"/>
              </a:spcBef>
              <a:buNone/>
            </a:pPr>
            <a:endParaRPr lang="en-US" sz="800" b="1" dirty="0" smtClean="0">
              <a:solidFill>
                <a:srgbClr val="002060"/>
              </a:solidFill>
            </a:endParaRPr>
          </a:p>
          <a:p>
            <a:pPr>
              <a:spcBef>
                <a:spcPts val="300"/>
              </a:spcBef>
              <a:buFont typeface="Wingdings" pitchFamily="2" charset="2"/>
              <a:buChar char="§"/>
            </a:pPr>
            <a:r>
              <a:rPr lang="en-US" sz="1800" b="1" dirty="0" smtClean="0">
                <a:solidFill>
                  <a:srgbClr val="008000"/>
                </a:solidFill>
              </a:rPr>
              <a:t>What is physics research-related activities?</a:t>
            </a:r>
          </a:p>
          <a:p>
            <a:pPr lvl="1">
              <a:spcBef>
                <a:spcPts val="300"/>
              </a:spcBef>
            </a:pPr>
            <a:r>
              <a:rPr lang="en-US" sz="1600" b="1" dirty="0" smtClean="0"/>
              <a:t>Object reconstruction/algorithm development,  performance studies,  data taking and analysis, and mentorship of students &amp; postdocs in these areas</a:t>
            </a:r>
          </a:p>
          <a:p>
            <a:pPr lvl="1">
              <a:spcBef>
                <a:spcPts val="300"/>
              </a:spcBef>
            </a:pPr>
            <a:r>
              <a:rPr lang="en-US" sz="1600" b="1" dirty="0" smtClean="0"/>
              <a:t>Scientific activities in support of detector/hardware design and development</a:t>
            </a:r>
          </a:p>
          <a:p>
            <a:pPr>
              <a:spcBef>
                <a:spcPts val="300"/>
              </a:spcBef>
            </a:pPr>
            <a:endParaRPr lang="en-US" sz="800" b="1" dirty="0" smtClean="0"/>
          </a:p>
          <a:p>
            <a:pPr>
              <a:spcBef>
                <a:spcPts val="300"/>
              </a:spcBef>
              <a:buFont typeface="Wingdings" pitchFamily="2" charset="2"/>
              <a:buChar char="§"/>
            </a:pPr>
            <a:r>
              <a:rPr lang="en-US" sz="1800" b="1" dirty="0" smtClean="0">
                <a:solidFill>
                  <a:srgbClr val="008000"/>
                </a:solidFill>
              </a:rPr>
              <a:t>From the </a:t>
            </a:r>
            <a:r>
              <a:rPr lang="en-US" sz="1800" b="1" dirty="0">
                <a:solidFill>
                  <a:srgbClr val="008000"/>
                </a:solidFill>
              </a:rPr>
              <a:t>research </a:t>
            </a:r>
            <a:r>
              <a:rPr lang="en-US" sz="1800" b="1" dirty="0" smtClean="0">
                <a:solidFill>
                  <a:srgbClr val="008000"/>
                </a:solidFill>
              </a:rPr>
              <a:t>program, cases become </a:t>
            </a:r>
            <a:r>
              <a:rPr lang="en-US" sz="1800" b="1" dirty="0">
                <a:solidFill>
                  <a:srgbClr val="008000"/>
                </a:solidFill>
              </a:rPr>
              <a:t>an issue when operations/projects </a:t>
            </a:r>
            <a:r>
              <a:rPr lang="en-US" sz="1800" b="1" dirty="0" smtClean="0">
                <a:solidFill>
                  <a:srgbClr val="008000"/>
                </a:solidFill>
              </a:rPr>
              <a:t/>
            </a:r>
            <a:br>
              <a:rPr lang="en-US" sz="1800" b="1" dirty="0" smtClean="0">
                <a:solidFill>
                  <a:srgbClr val="008000"/>
                </a:solidFill>
              </a:rPr>
            </a:br>
            <a:r>
              <a:rPr lang="en-US" sz="1800" b="1" dirty="0" smtClean="0">
                <a:solidFill>
                  <a:srgbClr val="008000"/>
                </a:solidFill>
              </a:rPr>
              <a:t>become </a:t>
            </a:r>
            <a:r>
              <a:rPr lang="en-US" sz="1800" b="1" dirty="0">
                <a:solidFill>
                  <a:srgbClr val="008000"/>
                </a:solidFill>
              </a:rPr>
              <a:t>the </a:t>
            </a:r>
            <a:r>
              <a:rPr lang="en-US" sz="1800" b="1" i="1" dirty="0">
                <a:solidFill>
                  <a:srgbClr val="008000"/>
                </a:solidFill>
              </a:rPr>
              <a:t>dominant</a:t>
            </a:r>
            <a:r>
              <a:rPr lang="en-US" sz="1800" b="1" dirty="0">
                <a:solidFill>
                  <a:srgbClr val="008000"/>
                </a:solidFill>
              </a:rPr>
              <a:t> activity </a:t>
            </a:r>
            <a:r>
              <a:rPr lang="en-US" sz="1800" b="1" dirty="0" smtClean="0">
                <a:solidFill>
                  <a:srgbClr val="008000"/>
                </a:solidFill>
              </a:rPr>
              <a:t>long-term   </a:t>
            </a:r>
          </a:p>
          <a:p>
            <a:pPr lvl="1">
              <a:spcBef>
                <a:spcPts val="300"/>
              </a:spcBef>
            </a:pPr>
            <a:r>
              <a:rPr lang="en-US" sz="1600" b="1" dirty="0" smtClean="0"/>
              <a:t>A well-balanced portfolio that </a:t>
            </a:r>
            <a:r>
              <a:rPr lang="en-US" sz="1600" b="1" dirty="0"/>
              <a:t>includes physics </a:t>
            </a:r>
            <a:r>
              <a:rPr lang="en-US" sz="1600" b="1" dirty="0" smtClean="0"/>
              <a:t>research-related activities is encouraged </a:t>
            </a:r>
          </a:p>
        </p:txBody>
      </p:sp>
      <p:sp>
        <p:nvSpPr>
          <p:cNvPr id="7" name="Rectangle 8"/>
          <p:cNvSpPr>
            <a:spLocks noChangeArrowheads="1"/>
          </p:cNvSpPr>
          <p:nvPr/>
        </p:nvSpPr>
        <p:spPr bwMode="auto">
          <a:xfrm>
            <a:off x="0" y="732287"/>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hangingPunct="0">
              <a:lnSpc>
                <a:spcPct val="85000"/>
              </a:lnSpc>
              <a:defRPr/>
            </a:pPr>
            <a:endParaRPr lang="en-US" sz="2200" i="1" dirty="0">
              <a:effectLst>
                <a:outerShdw blurRad="38100" dist="38100" dir="2700000" algn="tl">
                  <a:srgbClr val="FFFFFF"/>
                </a:outerShdw>
              </a:effectLst>
              <a:latin typeface="Book Antiqua" pitchFamily="18" charset="0"/>
            </a:endParaRPr>
          </a:p>
        </p:txBody>
      </p:sp>
      <p:sp>
        <p:nvSpPr>
          <p:cNvPr id="5" name="TextBox 4"/>
          <p:cNvSpPr txBox="1"/>
          <p:nvPr/>
        </p:nvSpPr>
        <p:spPr>
          <a:xfrm>
            <a:off x="8812420" y="6614740"/>
            <a:ext cx="325730" cy="246221"/>
          </a:xfrm>
          <a:prstGeom prst="rect">
            <a:avLst/>
          </a:prstGeom>
          <a:noFill/>
        </p:spPr>
        <p:txBody>
          <a:bodyPr wrap="none" rtlCol="0">
            <a:spAutoFit/>
          </a:bodyPr>
          <a:lstStyle/>
          <a:p>
            <a:r>
              <a:rPr lang="en-US" sz="1000" b="1" dirty="0">
                <a:solidFill>
                  <a:schemeClr val="tx1">
                    <a:lumMod val="75000"/>
                    <a:lumOff val="25000"/>
                  </a:schemeClr>
                </a:solidFill>
                <a:latin typeface="Arial" pitchFamily="34" charset="0"/>
                <a:cs typeface="Arial" pitchFamily="34" charset="0"/>
              </a:rPr>
              <a:t>4</a:t>
            </a:r>
            <a:r>
              <a:rPr lang="en-US" sz="1000" b="1" dirty="0" smtClean="0">
                <a:solidFill>
                  <a:schemeClr val="tx1">
                    <a:lumMod val="75000"/>
                    <a:lumOff val="25000"/>
                  </a:schemeClr>
                </a:solidFill>
                <a:latin typeface="Arial" pitchFamily="34" charset="0"/>
                <a:cs typeface="Arial" pitchFamily="34" charset="0"/>
              </a:rPr>
              <a:t>0</a:t>
            </a:r>
            <a:endParaRPr lang="en-US" sz="1000" b="1" dirty="0">
              <a:solidFill>
                <a:schemeClr val="tx1">
                  <a:lumMod val="75000"/>
                  <a:lumOff val="25000"/>
                </a:schemeClr>
              </a:solidFill>
              <a:latin typeface="Arial" pitchFamily="34" charset="0"/>
              <a:cs typeface="Arial" pitchFamily="34" charset="0"/>
            </a:endParaRPr>
          </a:p>
        </p:txBody>
      </p:sp>
    </p:spTree>
    <p:extLst>
      <p:ext uri="{BB962C8B-B14F-4D97-AF65-F5344CB8AC3E}">
        <p14:creationId xmlns:p14="http://schemas.microsoft.com/office/powerpoint/2010/main" val="3035834471"/>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32240"/>
            <a:ext cx="8382000" cy="627185"/>
          </a:xfrm>
        </p:spPr>
        <p:txBody>
          <a:bodyPr>
            <a:noAutofit/>
          </a:bodyPr>
          <a:lstStyle/>
          <a:p>
            <a:r>
              <a:rPr lang="en-US" sz="3600" b="1" dirty="0" smtClean="0">
                <a:solidFill>
                  <a:srgbClr val="285C00"/>
                </a:solidFill>
                <a:effectLst>
                  <a:outerShdw blurRad="38100" dist="38100" dir="2700000" algn="tl">
                    <a:srgbClr val="000000">
                      <a:alpha val="43137"/>
                    </a:srgbClr>
                  </a:outerShdw>
                </a:effectLst>
                <a:latin typeface="Cambria" pitchFamily="18" charset="0"/>
              </a:rPr>
              <a:t>FY13 Proposals vs. FY12 Status</a:t>
            </a:r>
            <a:endParaRPr lang="en-US" sz="3600" b="1" dirty="0">
              <a:solidFill>
                <a:srgbClr val="285C00"/>
              </a:solidFill>
              <a:effectLst>
                <a:outerShdw blurRad="38100" dist="38100" dir="2700000" algn="tl">
                  <a:srgbClr val="000000">
                    <a:alpha val="43137"/>
                  </a:srgbClr>
                </a:outerShdw>
              </a:effectLst>
              <a:latin typeface="Cambria" pitchFamily="18" charset="0"/>
              <a:cs typeface="Times New Roman"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195187757"/>
              </p:ext>
            </p:extLst>
          </p:nvPr>
        </p:nvGraphicFramePr>
        <p:xfrm>
          <a:off x="381001" y="969825"/>
          <a:ext cx="8409316" cy="2819400"/>
        </p:xfrm>
        <a:graphic>
          <a:graphicData uri="http://schemas.openxmlformats.org/drawingml/2006/table">
            <a:tbl>
              <a:tblPr lastRow="1" bandRow="1">
                <a:tableStyleId>{5C22544A-7EE6-4342-B048-85BDC9FD1C3A}</a:tableStyleId>
              </a:tblPr>
              <a:tblGrid>
                <a:gridCol w="1676399"/>
                <a:gridCol w="762000"/>
                <a:gridCol w="685800"/>
                <a:gridCol w="838200"/>
                <a:gridCol w="914400"/>
                <a:gridCol w="1066800"/>
                <a:gridCol w="1143000"/>
                <a:gridCol w="1322717"/>
              </a:tblGrid>
              <a:tr h="609600">
                <a:tc>
                  <a:txBody>
                    <a:bodyPr/>
                    <a:lstStyle/>
                    <a:p>
                      <a:pPr marL="0" marR="0">
                        <a:lnSpc>
                          <a:spcPct val="115000"/>
                        </a:lnSpc>
                        <a:spcBef>
                          <a:spcPts val="0"/>
                        </a:spcBef>
                        <a:spcAft>
                          <a:spcPts val="0"/>
                        </a:spcAft>
                      </a:pPr>
                      <a:endParaRPr lang="en-US" sz="2000" b="1" dirty="0">
                        <a:solidFill>
                          <a:schemeClr val="bg1"/>
                        </a:solidFill>
                        <a:latin typeface="+mn-lt"/>
                        <a:ea typeface="Calibri"/>
                        <a:cs typeface="Times New Roman"/>
                      </a:endParaRPr>
                    </a:p>
                  </a:txBody>
                  <a:tcPr marL="68580" marR="68580" marT="0" marB="0">
                    <a:solidFill>
                      <a:schemeClr val="accent1"/>
                    </a:solidFill>
                  </a:tcPr>
                </a:tc>
                <a:tc>
                  <a:txBody>
                    <a:bodyPr/>
                    <a:lstStyle/>
                    <a:p>
                      <a:pPr marL="0" marR="0" algn="ctr">
                        <a:lnSpc>
                          <a:spcPct val="115000"/>
                        </a:lnSpc>
                        <a:spcBef>
                          <a:spcPts val="0"/>
                        </a:spcBef>
                        <a:spcAft>
                          <a:spcPts val="0"/>
                        </a:spcAft>
                      </a:pPr>
                      <a:r>
                        <a:rPr lang="en-US" sz="2000" b="1" dirty="0" smtClean="0">
                          <a:solidFill>
                            <a:schemeClr val="bg1"/>
                          </a:solidFill>
                          <a:latin typeface="+mn-lt"/>
                          <a:ea typeface="+mn-ea"/>
                          <a:cs typeface="+mn-cs"/>
                        </a:rPr>
                        <a:t>New</a:t>
                      </a:r>
                      <a:endParaRPr lang="en-US" sz="2000" b="1" dirty="0">
                        <a:solidFill>
                          <a:schemeClr val="bg1"/>
                        </a:solidFill>
                        <a:latin typeface="+mn-lt"/>
                        <a:ea typeface="Calibri"/>
                        <a:cs typeface="Times New Roman"/>
                      </a:endParaRPr>
                    </a:p>
                  </a:txBody>
                  <a:tcPr marL="68580" marR="68580" marT="0" marB="0">
                    <a:solidFill>
                      <a:schemeClr val="accent1"/>
                    </a:solidFill>
                  </a:tcPr>
                </a:tc>
                <a:tc>
                  <a:txBody>
                    <a:bodyPr/>
                    <a:lstStyle/>
                    <a:p>
                      <a:pPr marL="0" marR="0" algn="ctr">
                        <a:lnSpc>
                          <a:spcPct val="115000"/>
                        </a:lnSpc>
                        <a:spcBef>
                          <a:spcPts val="0"/>
                        </a:spcBef>
                        <a:spcAft>
                          <a:spcPts val="0"/>
                        </a:spcAft>
                      </a:pPr>
                      <a:r>
                        <a:rPr lang="en-US" sz="2000" b="1" dirty="0" smtClean="0">
                          <a:solidFill>
                            <a:schemeClr val="bg1"/>
                          </a:solidFill>
                          <a:latin typeface="+mn-lt"/>
                          <a:ea typeface="Calibri"/>
                          <a:cs typeface="Times New Roman"/>
                        </a:rPr>
                        <a:t>Up</a:t>
                      </a:r>
                      <a:endParaRPr lang="en-US" sz="2000" b="1" dirty="0">
                        <a:solidFill>
                          <a:schemeClr val="bg1"/>
                        </a:solidFill>
                        <a:latin typeface="+mn-lt"/>
                        <a:ea typeface="Calibri"/>
                        <a:cs typeface="Times New Roman"/>
                      </a:endParaRPr>
                    </a:p>
                  </a:txBody>
                  <a:tcPr marL="68580" marR="68580" marT="0" marB="0">
                    <a:solidFill>
                      <a:schemeClr val="accent1"/>
                    </a:solidFill>
                  </a:tcPr>
                </a:tc>
                <a:tc>
                  <a:txBody>
                    <a:bodyPr/>
                    <a:lstStyle/>
                    <a:p>
                      <a:pPr marL="0" marR="0" algn="ctr">
                        <a:lnSpc>
                          <a:spcPct val="115000"/>
                        </a:lnSpc>
                        <a:spcBef>
                          <a:spcPts val="0"/>
                        </a:spcBef>
                        <a:spcAft>
                          <a:spcPts val="0"/>
                        </a:spcAft>
                      </a:pPr>
                      <a:r>
                        <a:rPr lang="en-US" sz="2000" b="1" dirty="0" smtClean="0">
                          <a:solidFill>
                            <a:schemeClr val="bg1"/>
                          </a:solidFill>
                          <a:latin typeface="+mn-lt"/>
                          <a:ea typeface="Calibri"/>
                          <a:cs typeface="Times New Roman"/>
                        </a:rPr>
                        <a:t>Flat</a:t>
                      </a:r>
                      <a:endParaRPr lang="en-US" sz="2000" b="1" dirty="0">
                        <a:solidFill>
                          <a:schemeClr val="bg1"/>
                        </a:solidFill>
                        <a:latin typeface="+mn-lt"/>
                        <a:ea typeface="Calibri"/>
                        <a:cs typeface="Times New Roman"/>
                      </a:endParaRPr>
                    </a:p>
                  </a:txBody>
                  <a:tcPr marL="68580" marR="68580" marT="0" marB="0">
                    <a:solidFill>
                      <a:schemeClr val="accent1"/>
                    </a:solidFill>
                  </a:tcPr>
                </a:tc>
                <a:tc>
                  <a:txBody>
                    <a:bodyPr/>
                    <a:lstStyle/>
                    <a:p>
                      <a:pPr marL="0" marR="0" algn="ctr">
                        <a:lnSpc>
                          <a:spcPct val="115000"/>
                        </a:lnSpc>
                        <a:spcBef>
                          <a:spcPts val="0"/>
                        </a:spcBef>
                        <a:spcAft>
                          <a:spcPts val="0"/>
                        </a:spcAft>
                      </a:pPr>
                      <a:r>
                        <a:rPr lang="en-US" sz="2000" b="1" dirty="0" smtClean="0">
                          <a:solidFill>
                            <a:schemeClr val="bg1"/>
                          </a:solidFill>
                          <a:latin typeface="+mn-lt"/>
                          <a:ea typeface="+mn-ea"/>
                          <a:cs typeface="+mn-cs"/>
                        </a:rPr>
                        <a:t>Down</a:t>
                      </a:r>
                      <a:endParaRPr lang="en-US" sz="2000" b="1" dirty="0">
                        <a:solidFill>
                          <a:schemeClr val="bg1"/>
                        </a:solidFill>
                        <a:latin typeface="+mn-lt"/>
                        <a:ea typeface="Calibri"/>
                        <a:cs typeface="Times New Roman"/>
                      </a:endParaRPr>
                    </a:p>
                  </a:txBody>
                  <a:tcPr marL="68580" marR="68580" marT="0" marB="0">
                    <a:solidFill>
                      <a:schemeClr val="accent1"/>
                    </a:solidFill>
                  </a:tcPr>
                </a:tc>
                <a:tc>
                  <a:txBody>
                    <a:bodyPr/>
                    <a:lstStyle/>
                    <a:p>
                      <a:pPr marL="0" marR="0" algn="ctr">
                        <a:lnSpc>
                          <a:spcPct val="115000"/>
                        </a:lnSpc>
                        <a:spcBef>
                          <a:spcPts val="0"/>
                        </a:spcBef>
                        <a:spcAft>
                          <a:spcPts val="0"/>
                        </a:spcAft>
                      </a:pPr>
                      <a:r>
                        <a:rPr lang="en-US" sz="2000" b="1" dirty="0" smtClean="0">
                          <a:solidFill>
                            <a:schemeClr val="bg1"/>
                          </a:solidFill>
                          <a:latin typeface="+mn-lt"/>
                          <a:ea typeface="Calibri"/>
                          <a:cs typeface="Times New Roman"/>
                        </a:rPr>
                        <a:t>No-Fund</a:t>
                      </a:r>
                      <a:endParaRPr lang="en-US" sz="2000" b="1" dirty="0">
                        <a:solidFill>
                          <a:schemeClr val="bg1"/>
                        </a:solidFill>
                        <a:latin typeface="+mn-lt"/>
                        <a:ea typeface="Calibri"/>
                        <a:cs typeface="Times New Roman"/>
                      </a:endParaRPr>
                    </a:p>
                  </a:txBody>
                  <a:tcPr marL="68580" marR="68580" marT="0" marB="0">
                    <a:solidFill>
                      <a:schemeClr val="accent1"/>
                    </a:solidFill>
                  </a:tcPr>
                </a:tc>
                <a:tc>
                  <a:txBody>
                    <a:bodyPr/>
                    <a:lstStyle/>
                    <a:p>
                      <a:pPr marL="0" marR="0" algn="ctr">
                        <a:lnSpc>
                          <a:spcPct val="115000"/>
                        </a:lnSpc>
                        <a:spcBef>
                          <a:spcPts val="0"/>
                        </a:spcBef>
                        <a:spcAft>
                          <a:spcPts val="0"/>
                        </a:spcAft>
                      </a:pPr>
                      <a:r>
                        <a:rPr lang="en-US" sz="2000" b="1" dirty="0" smtClean="0">
                          <a:solidFill>
                            <a:schemeClr val="bg1"/>
                          </a:solidFill>
                          <a:latin typeface="+mn-lt"/>
                          <a:ea typeface="Calibri"/>
                          <a:cs typeface="Times New Roman"/>
                        </a:rPr>
                        <a:t>Decline</a:t>
                      </a:r>
                      <a:endParaRPr lang="en-US" sz="2000" b="1" dirty="0">
                        <a:solidFill>
                          <a:schemeClr val="bg1"/>
                        </a:solidFill>
                        <a:latin typeface="+mn-lt"/>
                        <a:ea typeface="Calibri"/>
                        <a:cs typeface="Times New Roman"/>
                      </a:endParaRPr>
                    </a:p>
                  </a:txBody>
                  <a:tcPr marL="68580" marR="68580" marT="0" marB="0">
                    <a:solidFill>
                      <a:schemeClr val="accent1"/>
                    </a:solidFill>
                  </a:tcPr>
                </a:tc>
                <a:tc>
                  <a:txBody>
                    <a:bodyPr/>
                    <a:lstStyle/>
                    <a:p>
                      <a:pPr marL="0" marR="0" algn="ctr">
                        <a:lnSpc>
                          <a:spcPct val="115000"/>
                        </a:lnSpc>
                        <a:spcBef>
                          <a:spcPts val="0"/>
                        </a:spcBef>
                        <a:spcAft>
                          <a:spcPts val="0"/>
                        </a:spcAft>
                      </a:pPr>
                      <a:r>
                        <a:rPr lang="en-US" sz="2000" b="1" dirty="0" smtClean="0">
                          <a:solidFill>
                            <a:schemeClr val="bg1"/>
                          </a:solidFill>
                          <a:latin typeface="+mn-lt"/>
                          <a:ea typeface="Calibri"/>
                          <a:cs typeface="Times New Roman"/>
                        </a:rPr>
                        <a:t>Total</a:t>
                      </a:r>
                      <a:endParaRPr lang="en-US" sz="2000" b="1" dirty="0">
                        <a:solidFill>
                          <a:schemeClr val="bg1"/>
                        </a:solidFill>
                        <a:latin typeface="+mn-lt"/>
                        <a:ea typeface="Calibri"/>
                        <a:cs typeface="Times New Roman"/>
                      </a:endParaRPr>
                    </a:p>
                  </a:txBody>
                  <a:tcPr marL="68580" marR="68580" marT="0" marB="0">
                    <a:solidFill>
                      <a:schemeClr val="accent1"/>
                    </a:solidFill>
                  </a:tcPr>
                </a:tc>
              </a:tr>
              <a:tr h="342646">
                <a:tc>
                  <a:txBody>
                    <a:bodyPr/>
                    <a:lstStyle/>
                    <a:p>
                      <a:pPr marL="0" marR="0">
                        <a:lnSpc>
                          <a:spcPct val="115000"/>
                        </a:lnSpc>
                        <a:spcBef>
                          <a:spcPts val="0"/>
                        </a:spcBef>
                        <a:spcAft>
                          <a:spcPts val="0"/>
                        </a:spcAft>
                      </a:pPr>
                      <a:r>
                        <a:rPr lang="en-US" sz="1600" b="1" dirty="0" smtClean="0"/>
                        <a:t>Accelerator</a:t>
                      </a:r>
                      <a:r>
                        <a:rPr lang="en-US" sz="1600" b="1" baseline="0" dirty="0" smtClean="0"/>
                        <a:t> R&amp;D</a:t>
                      </a:r>
                      <a:endParaRPr lang="en-US" sz="1600" b="1" dirty="0">
                        <a:latin typeface="+mn-lt"/>
                        <a:ea typeface="Calibri"/>
                        <a:cs typeface="Times New Roman"/>
                      </a:endParaRPr>
                    </a:p>
                  </a:txBody>
                  <a:tcPr marL="68580" marR="68580" marT="0" marB="0"/>
                </a:tc>
                <a:tc>
                  <a:txBody>
                    <a:bodyPr/>
                    <a:lstStyle/>
                    <a:p>
                      <a:r>
                        <a:rPr lang="en-US" sz="1600" b="1" dirty="0" smtClean="0">
                          <a:latin typeface="+mn-lt"/>
                        </a:rPr>
                        <a:t>3</a:t>
                      </a:r>
                      <a:endParaRPr lang="en-US" sz="1600" b="1" dirty="0">
                        <a:latin typeface="+mn-lt"/>
                      </a:endParaRPr>
                    </a:p>
                  </a:txBody>
                  <a:tcPr marL="68580" marR="68580" marT="0" marB="0"/>
                </a:tc>
                <a:tc>
                  <a:txBody>
                    <a:bodyPr/>
                    <a:lstStyle/>
                    <a:p>
                      <a:r>
                        <a:rPr lang="en-US" sz="1600" b="1" dirty="0" smtClean="0">
                          <a:latin typeface="+mn-lt"/>
                        </a:rPr>
                        <a:t>2</a:t>
                      </a:r>
                      <a:endParaRPr lang="en-US" sz="1600" b="1" dirty="0">
                        <a:latin typeface="+mn-lt"/>
                      </a:endParaRPr>
                    </a:p>
                  </a:txBody>
                  <a:tcPr marL="68580" marR="68580" marT="0" marB="0"/>
                </a:tc>
                <a:tc>
                  <a:txBody>
                    <a:bodyPr/>
                    <a:lstStyle/>
                    <a:p>
                      <a:r>
                        <a:rPr lang="en-US" sz="1600" b="1" dirty="0" smtClean="0">
                          <a:latin typeface="+mn-lt"/>
                        </a:rPr>
                        <a:t>4</a:t>
                      </a:r>
                      <a:endParaRPr lang="en-US" sz="1600" b="1" dirty="0">
                        <a:latin typeface="+mn-lt"/>
                      </a:endParaRPr>
                    </a:p>
                  </a:txBody>
                  <a:tcPr marL="68580" marR="68580" marT="0" marB="0"/>
                </a:tc>
                <a:tc>
                  <a:txBody>
                    <a:bodyPr/>
                    <a:lstStyle/>
                    <a:p>
                      <a:r>
                        <a:rPr lang="en-US" sz="1600" b="1" dirty="0" smtClean="0">
                          <a:latin typeface="+mn-lt"/>
                        </a:rPr>
                        <a:t>8</a:t>
                      </a:r>
                      <a:endParaRPr lang="en-US" sz="1600" b="1" dirty="0">
                        <a:latin typeface="+mn-lt"/>
                      </a:endParaRPr>
                    </a:p>
                  </a:txBody>
                  <a:tcPr marL="68580" marR="68580" marT="0" marB="0"/>
                </a:tc>
                <a:tc>
                  <a:txBody>
                    <a:bodyPr/>
                    <a:lstStyle/>
                    <a:p>
                      <a:r>
                        <a:rPr lang="en-US" sz="1600" b="1" dirty="0" smtClean="0">
                          <a:latin typeface="+mn-lt"/>
                        </a:rPr>
                        <a:t>6</a:t>
                      </a:r>
                      <a:endParaRPr lang="en-US" sz="1600" b="1" dirty="0">
                        <a:latin typeface="+mn-lt"/>
                      </a:endParaRPr>
                    </a:p>
                  </a:txBody>
                  <a:tcPr marL="68580" marR="68580" marT="0" marB="0"/>
                </a:tc>
                <a:tc>
                  <a:txBody>
                    <a:bodyPr/>
                    <a:lstStyle/>
                    <a:p>
                      <a:pPr algn="l"/>
                      <a:r>
                        <a:rPr lang="en-US" sz="1600" b="1" dirty="0" smtClean="0">
                          <a:latin typeface="+mn-lt"/>
                        </a:rPr>
                        <a:t>17</a:t>
                      </a:r>
                      <a:endParaRPr lang="en-US" sz="1600" b="1" dirty="0">
                        <a:latin typeface="+mn-lt"/>
                      </a:endParaRPr>
                    </a:p>
                  </a:txBody>
                  <a:tcPr marL="68580" marR="68580" marT="0" marB="0"/>
                </a:tc>
                <a:tc>
                  <a:txBody>
                    <a:bodyPr/>
                    <a:lstStyle/>
                    <a:p>
                      <a:pPr algn="r"/>
                      <a:r>
                        <a:rPr lang="en-US" sz="1600" b="1" dirty="0" smtClean="0">
                          <a:latin typeface="+mn-lt"/>
                        </a:rPr>
                        <a:t>40</a:t>
                      </a:r>
                      <a:endParaRPr lang="en-US" sz="1600" b="1" dirty="0">
                        <a:latin typeface="+mn-lt"/>
                      </a:endParaRPr>
                    </a:p>
                  </a:txBody>
                  <a:tcPr marL="68580" marR="68580" marT="0" marB="0"/>
                </a:tc>
              </a:tr>
              <a:tr h="304800">
                <a:tc>
                  <a:txBody>
                    <a:bodyPr/>
                    <a:lstStyle/>
                    <a:p>
                      <a:pPr marL="0" marR="0">
                        <a:lnSpc>
                          <a:spcPct val="115000"/>
                        </a:lnSpc>
                        <a:spcBef>
                          <a:spcPts val="0"/>
                        </a:spcBef>
                        <a:spcAft>
                          <a:spcPts val="0"/>
                        </a:spcAft>
                      </a:pPr>
                      <a:r>
                        <a:rPr lang="en-US" sz="1600" b="1" dirty="0"/>
                        <a:t>Cosmic Frontier</a:t>
                      </a:r>
                      <a:endParaRPr lang="en-US" sz="1600" b="1" dirty="0">
                        <a:latin typeface="+mn-lt"/>
                        <a:ea typeface="Calibri"/>
                        <a:cs typeface="Times New Roman"/>
                      </a:endParaRPr>
                    </a:p>
                  </a:txBody>
                  <a:tcPr marL="68580" marR="68580" marT="0" marB="0"/>
                </a:tc>
                <a:tc>
                  <a:txBody>
                    <a:bodyPr/>
                    <a:lstStyle/>
                    <a:p>
                      <a:r>
                        <a:rPr lang="en-US" sz="1600" b="1" dirty="0" smtClean="0">
                          <a:latin typeface="+mn-lt"/>
                        </a:rPr>
                        <a:t>4</a:t>
                      </a:r>
                      <a:endParaRPr lang="en-US" sz="1600" b="1" dirty="0">
                        <a:latin typeface="+mn-lt"/>
                      </a:endParaRPr>
                    </a:p>
                  </a:txBody>
                  <a:tcPr marL="68580" marR="68580" marT="0" marB="0"/>
                </a:tc>
                <a:tc>
                  <a:txBody>
                    <a:bodyPr/>
                    <a:lstStyle/>
                    <a:p>
                      <a:r>
                        <a:rPr lang="en-US" sz="1600" b="1" dirty="0" smtClean="0">
                          <a:latin typeface="+mn-lt"/>
                        </a:rPr>
                        <a:t>7</a:t>
                      </a:r>
                      <a:endParaRPr lang="en-US" sz="1600" b="1" dirty="0">
                        <a:latin typeface="+mn-lt"/>
                      </a:endParaRPr>
                    </a:p>
                  </a:txBody>
                  <a:tcPr marL="68580" marR="68580" marT="0" marB="0"/>
                </a:tc>
                <a:tc>
                  <a:txBody>
                    <a:bodyPr/>
                    <a:lstStyle/>
                    <a:p>
                      <a:r>
                        <a:rPr lang="en-US" sz="1600" b="1" dirty="0" smtClean="0">
                          <a:latin typeface="+mn-lt"/>
                        </a:rPr>
                        <a:t>1</a:t>
                      </a:r>
                      <a:endParaRPr lang="en-US" sz="1600" b="1" dirty="0">
                        <a:latin typeface="+mn-lt"/>
                      </a:endParaRPr>
                    </a:p>
                  </a:txBody>
                  <a:tcPr marL="68580" marR="68580" marT="0" marB="0"/>
                </a:tc>
                <a:tc>
                  <a:txBody>
                    <a:bodyPr/>
                    <a:lstStyle/>
                    <a:p>
                      <a:r>
                        <a:rPr lang="en-US" sz="1600" b="1" dirty="0" smtClean="0">
                          <a:latin typeface="+mn-lt"/>
                        </a:rPr>
                        <a:t>6</a:t>
                      </a:r>
                      <a:endParaRPr lang="en-US" sz="1600" b="1" dirty="0">
                        <a:latin typeface="+mn-lt"/>
                      </a:endParaRPr>
                    </a:p>
                  </a:txBody>
                  <a:tcPr marL="68580" marR="68580" marT="0" marB="0"/>
                </a:tc>
                <a:tc>
                  <a:txBody>
                    <a:bodyPr/>
                    <a:lstStyle/>
                    <a:p>
                      <a:r>
                        <a:rPr lang="en-US" sz="1600" b="1" dirty="0" smtClean="0">
                          <a:latin typeface="+mn-lt"/>
                        </a:rPr>
                        <a:t>0</a:t>
                      </a:r>
                      <a:endParaRPr lang="en-US" sz="1600" b="1" dirty="0">
                        <a:latin typeface="+mn-lt"/>
                      </a:endParaRPr>
                    </a:p>
                  </a:txBody>
                  <a:tcPr marL="68580" marR="68580" marT="0" marB="0"/>
                </a:tc>
                <a:tc>
                  <a:txBody>
                    <a:bodyPr/>
                    <a:lstStyle/>
                    <a:p>
                      <a:pPr algn="l"/>
                      <a:r>
                        <a:rPr lang="en-US" sz="1600" b="1" dirty="0" smtClean="0">
                          <a:latin typeface="+mn-lt"/>
                        </a:rPr>
                        <a:t>10</a:t>
                      </a:r>
                      <a:endParaRPr lang="en-US" sz="1600" b="1" dirty="0">
                        <a:latin typeface="+mn-lt"/>
                      </a:endParaRPr>
                    </a:p>
                  </a:txBody>
                  <a:tcPr marL="68580" marR="68580" marT="0" marB="0"/>
                </a:tc>
                <a:tc>
                  <a:txBody>
                    <a:bodyPr/>
                    <a:lstStyle/>
                    <a:p>
                      <a:pPr algn="r"/>
                      <a:r>
                        <a:rPr lang="en-US" sz="1600" b="1" dirty="0" smtClean="0">
                          <a:latin typeface="+mn-lt"/>
                        </a:rPr>
                        <a:t>28</a:t>
                      </a:r>
                      <a:endParaRPr lang="en-US" sz="1600" b="1" dirty="0">
                        <a:latin typeface="+mn-lt"/>
                      </a:endParaRPr>
                    </a:p>
                  </a:txBody>
                  <a:tcPr marL="68580" marR="68580" marT="0" marB="0"/>
                </a:tc>
              </a:tr>
              <a:tr h="304800">
                <a:tc>
                  <a:txBody>
                    <a:bodyPr/>
                    <a:lstStyle/>
                    <a:p>
                      <a:pPr marL="0" marR="0">
                        <a:lnSpc>
                          <a:spcPct val="115000"/>
                        </a:lnSpc>
                        <a:spcBef>
                          <a:spcPts val="0"/>
                        </a:spcBef>
                        <a:spcAft>
                          <a:spcPts val="0"/>
                        </a:spcAft>
                      </a:pPr>
                      <a:r>
                        <a:rPr lang="en-US" sz="1600" b="1" dirty="0" smtClean="0"/>
                        <a:t>Detector R&amp;D</a:t>
                      </a:r>
                      <a:endParaRPr lang="en-US" sz="1600" b="1" dirty="0">
                        <a:latin typeface="+mn-lt"/>
                        <a:ea typeface="Calibri"/>
                        <a:cs typeface="Times New Roman"/>
                      </a:endParaRPr>
                    </a:p>
                  </a:txBody>
                  <a:tcPr marL="68580" marR="68580" marT="0" marB="0"/>
                </a:tc>
                <a:tc>
                  <a:txBody>
                    <a:bodyPr/>
                    <a:lstStyle/>
                    <a:p>
                      <a:r>
                        <a:rPr lang="en-US" sz="1600" b="1" dirty="0" smtClean="0">
                          <a:latin typeface="+mn-lt"/>
                        </a:rPr>
                        <a:t>6</a:t>
                      </a:r>
                      <a:endParaRPr lang="en-US" sz="1600" b="1" dirty="0">
                        <a:latin typeface="+mn-lt"/>
                      </a:endParaRPr>
                    </a:p>
                  </a:txBody>
                  <a:tcPr marL="68580" marR="68580" marT="0" marB="0"/>
                </a:tc>
                <a:tc>
                  <a:txBody>
                    <a:bodyPr/>
                    <a:lstStyle/>
                    <a:p>
                      <a:r>
                        <a:rPr lang="en-US" sz="1600" b="1" dirty="0" smtClean="0">
                          <a:latin typeface="+mn-lt"/>
                        </a:rPr>
                        <a:t>2</a:t>
                      </a:r>
                      <a:endParaRPr lang="en-US" sz="1600" b="1" dirty="0">
                        <a:latin typeface="+mn-lt"/>
                      </a:endParaRPr>
                    </a:p>
                  </a:txBody>
                  <a:tcPr marL="68580" marR="68580" marT="0" marB="0"/>
                </a:tc>
                <a:tc>
                  <a:txBody>
                    <a:bodyPr/>
                    <a:lstStyle/>
                    <a:p>
                      <a:r>
                        <a:rPr lang="en-US" sz="1600" b="1" dirty="0" smtClean="0">
                          <a:latin typeface="+mn-lt"/>
                        </a:rPr>
                        <a:t>2</a:t>
                      </a:r>
                      <a:endParaRPr lang="en-US" sz="1600" b="1" dirty="0">
                        <a:latin typeface="+mn-lt"/>
                      </a:endParaRPr>
                    </a:p>
                  </a:txBody>
                  <a:tcPr marL="68580" marR="68580" marT="0" marB="0"/>
                </a:tc>
                <a:tc>
                  <a:txBody>
                    <a:bodyPr/>
                    <a:lstStyle/>
                    <a:p>
                      <a:r>
                        <a:rPr lang="en-US" sz="1600" b="1" dirty="0" smtClean="0">
                          <a:latin typeface="+mn-lt"/>
                        </a:rPr>
                        <a:t>2</a:t>
                      </a:r>
                      <a:endParaRPr lang="en-US" sz="1600" b="1" dirty="0">
                        <a:latin typeface="+mn-lt"/>
                      </a:endParaRPr>
                    </a:p>
                  </a:txBody>
                  <a:tcPr marL="68580" marR="68580" marT="0" marB="0"/>
                </a:tc>
                <a:tc>
                  <a:txBody>
                    <a:bodyPr/>
                    <a:lstStyle/>
                    <a:p>
                      <a:r>
                        <a:rPr lang="en-US" sz="1600" b="1" dirty="0" smtClean="0">
                          <a:latin typeface="+mn-lt"/>
                        </a:rPr>
                        <a:t>2</a:t>
                      </a:r>
                      <a:endParaRPr lang="en-US" sz="1600" b="1" dirty="0">
                        <a:latin typeface="+mn-lt"/>
                      </a:endParaRPr>
                    </a:p>
                  </a:txBody>
                  <a:tcPr marL="68580" marR="68580" marT="0" marB="0"/>
                </a:tc>
                <a:tc>
                  <a:txBody>
                    <a:bodyPr/>
                    <a:lstStyle/>
                    <a:p>
                      <a:pPr algn="l"/>
                      <a:r>
                        <a:rPr lang="en-US" sz="1600" b="1" dirty="0" smtClean="0">
                          <a:latin typeface="+mn-lt"/>
                        </a:rPr>
                        <a:t>8</a:t>
                      </a:r>
                      <a:endParaRPr lang="en-US" sz="1600" b="1" dirty="0">
                        <a:latin typeface="+mn-lt"/>
                      </a:endParaRPr>
                    </a:p>
                  </a:txBody>
                  <a:tcPr marL="68580" marR="68580" marT="0" marB="0"/>
                </a:tc>
                <a:tc>
                  <a:txBody>
                    <a:bodyPr/>
                    <a:lstStyle/>
                    <a:p>
                      <a:pPr algn="r"/>
                      <a:r>
                        <a:rPr lang="en-US" sz="1600" b="1" dirty="0" smtClean="0">
                          <a:latin typeface="+mn-lt"/>
                        </a:rPr>
                        <a:t>22</a:t>
                      </a:r>
                      <a:endParaRPr lang="en-US" sz="1600" b="1" dirty="0">
                        <a:latin typeface="+mn-lt"/>
                      </a:endParaRPr>
                    </a:p>
                  </a:txBody>
                  <a:tcPr marL="68580" marR="68580" marT="0" marB="0"/>
                </a:tc>
              </a:tr>
              <a:tr h="304800">
                <a:tc>
                  <a:txBody>
                    <a:bodyPr/>
                    <a:lstStyle/>
                    <a:p>
                      <a:pPr marL="0" marR="0">
                        <a:lnSpc>
                          <a:spcPct val="115000"/>
                        </a:lnSpc>
                        <a:spcBef>
                          <a:spcPts val="0"/>
                        </a:spcBef>
                        <a:spcAft>
                          <a:spcPts val="0"/>
                        </a:spcAft>
                      </a:pPr>
                      <a:r>
                        <a:rPr lang="en-US" sz="1600" b="1" dirty="0"/>
                        <a:t>Energy Frontier</a:t>
                      </a:r>
                      <a:endParaRPr lang="en-US" sz="1600" b="1" dirty="0">
                        <a:latin typeface="+mn-lt"/>
                        <a:ea typeface="Calibri"/>
                        <a:cs typeface="Times New Roman"/>
                      </a:endParaRPr>
                    </a:p>
                  </a:txBody>
                  <a:tcPr marL="68580" marR="68580" marT="0" marB="0"/>
                </a:tc>
                <a:tc>
                  <a:txBody>
                    <a:bodyPr/>
                    <a:lstStyle/>
                    <a:p>
                      <a:r>
                        <a:rPr lang="en-US" sz="1600" b="1" dirty="0" smtClean="0">
                          <a:latin typeface="+mn-lt"/>
                        </a:rPr>
                        <a:t>0</a:t>
                      </a:r>
                      <a:endParaRPr lang="en-US" sz="1600" b="1" dirty="0">
                        <a:latin typeface="+mn-lt"/>
                      </a:endParaRPr>
                    </a:p>
                  </a:txBody>
                  <a:tcPr marL="68580" marR="68580" marT="0" marB="0"/>
                </a:tc>
                <a:tc>
                  <a:txBody>
                    <a:bodyPr/>
                    <a:lstStyle/>
                    <a:p>
                      <a:r>
                        <a:rPr lang="en-US" sz="1600" b="1" dirty="0" smtClean="0">
                          <a:latin typeface="+mn-lt"/>
                        </a:rPr>
                        <a:t>10</a:t>
                      </a:r>
                      <a:endParaRPr lang="en-US" sz="1600" b="1" dirty="0">
                        <a:latin typeface="+mn-lt"/>
                      </a:endParaRPr>
                    </a:p>
                  </a:txBody>
                  <a:tcPr marL="68580" marR="68580" marT="0" marB="0"/>
                </a:tc>
                <a:tc>
                  <a:txBody>
                    <a:bodyPr/>
                    <a:lstStyle/>
                    <a:p>
                      <a:r>
                        <a:rPr lang="en-US" sz="1600" b="1" dirty="0" smtClean="0">
                          <a:latin typeface="+mn-lt"/>
                        </a:rPr>
                        <a:t>2</a:t>
                      </a:r>
                      <a:endParaRPr lang="en-US" sz="1600" b="1" dirty="0">
                        <a:latin typeface="+mn-lt"/>
                      </a:endParaRPr>
                    </a:p>
                  </a:txBody>
                  <a:tcPr marL="68580" marR="68580" marT="0" marB="0"/>
                </a:tc>
                <a:tc>
                  <a:txBody>
                    <a:bodyPr/>
                    <a:lstStyle/>
                    <a:p>
                      <a:r>
                        <a:rPr lang="en-US" sz="1600" b="1" dirty="0" smtClean="0">
                          <a:latin typeface="+mn-lt"/>
                        </a:rPr>
                        <a:t>28</a:t>
                      </a:r>
                      <a:r>
                        <a:rPr lang="en-US" sz="1600" b="1" baseline="30000" dirty="0" smtClean="0">
                          <a:latin typeface="+mn-lt"/>
                        </a:rPr>
                        <a:t>(a)</a:t>
                      </a:r>
                      <a:endParaRPr lang="en-US" sz="1600" b="1" dirty="0">
                        <a:latin typeface="+mn-lt"/>
                      </a:endParaRPr>
                    </a:p>
                  </a:txBody>
                  <a:tcPr marL="68580" marR="68580" marT="0" marB="0"/>
                </a:tc>
                <a:tc>
                  <a:txBody>
                    <a:bodyPr/>
                    <a:lstStyle/>
                    <a:p>
                      <a:r>
                        <a:rPr lang="en-US" sz="1600" b="1" dirty="0" smtClean="0">
                          <a:latin typeface="+mn-lt"/>
                        </a:rPr>
                        <a:t>1</a:t>
                      </a:r>
                      <a:endParaRPr lang="en-US" sz="1600" b="1" dirty="0">
                        <a:latin typeface="+mn-lt"/>
                      </a:endParaRPr>
                    </a:p>
                  </a:txBody>
                  <a:tcPr marL="68580" marR="68580" marT="0" marB="0"/>
                </a:tc>
                <a:tc>
                  <a:txBody>
                    <a:bodyPr/>
                    <a:lstStyle/>
                    <a:p>
                      <a:pPr algn="l"/>
                      <a:r>
                        <a:rPr lang="en-US" sz="1600" b="1" dirty="0" smtClean="0">
                          <a:latin typeface="+mn-lt"/>
                        </a:rPr>
                        <a:t>4</a:t>
                      </a:r>
                      <a:endParaRPr lang="en-US" sz="1600" b="1" dirty="0">
                        <a:latin typeface="+mn-lt"/>
                      </a:endParaRPr>
                    </a:p>
                  </a:txBody>
                  <a:tcPr marL="68580" marR="68580" marT="0" marB="0"/>
                </a:tc>
                <a:tc>
                  <a:txBody>
                    <a:bodyPr/>
                    <a:lstStyle/>
                    <a:p>
                      <a:pPr algn="r"/>
                      <a:r>
                        <a:rPr lang="en-US" sz="1600" b="1" dirty="0" smtClean="0">
                          <a:latin typeface="+mn-lt"/>
                        </a:rPr>
                        <a:t>45</a:t>
                      </a:r>
                      <a:endParaRPr lang="en-US" sz="1600" b="1" dirty="0">
                        <a:latin typeface="+mn-lt"/>
                      </a:endParaRPr>
                    </a:p>
                  </a:txBody>
                  <a:tcPr marL="68580" marR="68580" marT="0" marB="0"/>
                </a:tc>
              </a:tr>
              <a:tr h="304800">
                <a:tc>
                  <a:txBody>
                    <a:bodyPr/>
                    <a:lstStyle/>
                    <a:p>
                      <a:pPr marL="0" marR="0">
                        <a:lnSpc>
                          <a:spcPct val="115000"/>
                        </a:lnSpc>
                        <a:spcBef>
                          <a:spcPts val="0"/>
                        </a:spcBef>
                        <a:spcAft>
                          <a:spcPts val="0"/>
                        </a:spcAft>
                      </a:pPr>
                      <a:r>
                        <a:rPr lang="en-US" sz="1600" b="1" dirty="0"/>
                        <a:t>Intensity Frontier</a:t>
                      </a:r>
                      <a:endParaRPr lang="en-US" sz="1600" b="1" dirty="0">
                        <a:latin typeface="+mn-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b="1" dirty="0" smtClean="0">
                          <a:latin typeface="+mn-lt"/>
                          <a:ea typeface="Calibri"/>
                          <a:cs typeface="Times New Roman"/>
                        </a:rPr>
                        <a:t>3</a:t>
                      </a:r>
                      <a:endParaRPr lang="en-US" sz="1600" b="1" dirty="0">
                        <a:latin typeface="+mn-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b="1" dirty="0" smtClean="0">
                          <a:latin typeface="+mn-lt"/>
                          <a:ea typeface="Calibri"/>
                          <a:cs typeface="Times New Roman"/>
                        </a:rPr>
                        <a:t>8</a:t>
                      </a:r>
                      <a:endParaRPr lang="en-US" sz="1600" b="1" dirty="0">
                        <a:latin typeface="+mn-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b="1" dirty="0" smtClean="0">
                          <a:latin typeface="+mn-lt"/>
                          <a:ea typeface="Calibri"/>
                          <a:cs typeface="Times New Roman"/>
                        </a:rPr>
                        <a:t>6</a:t>
                      </a:r>
                      <a:endParaRPr lang="en-US" sz="1600" b="1" dirty="0">
                        <a:latin typeface="+mn-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b="1" dirty="0" smtClean="0">
                          <a:latin typeface="+mn-lt"/>
                          <a:ea typeface="Calibri"/>
                          <a:cs typeface="Times New Roman"/>
                        </a:rPr>
                        <a:t>7</a:t>
                      </a:r>
                      <a:endParaRPr lang="en-US" sz="1600" b="1" dirty="0">
                        <a:latin typeface="+mn-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b="1" dirty="0" smtClean="0">
                          <a:latin typeface="+mn-lt"/>
                          <a:ea typeface="Calibri"/>
                          <a:cs typeface="Times New Roman"/>
                        </a:rPr>
                        <a:t>5</a:t>
                      </a:r>
                      <a:endParaRPr lang="en-US" sz="1600" b="1" dirty="0">
                        <a:latin typeface="+mn-lt"/>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600" b="1" dirty="0" smtClean="0">
                          <a:latin typeface="+mn-lt"/>
                          <a:ea typeface="Calibri"/>
                          <a:cs typeface="Times New Roman"/>
                        </a:rPr>
                        <a:t>2</a:t>
                      </a:r>
                      <a:endParaRPr lang="en-US" sz="1600" b="1" dirty="0">
                        <a:latin typeface="+mn-lt"/>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600" b="1" dirty="0" smtClean="0">
                          <a:latin typeface="+mn-lt"/>
                          <a:ea typeface="Calibri"/>
                          <a:cs typeface="Times New Roman"/>
                        </a:rPr>
                        <a:t>31</a:t>
                      </a:r>
                      <a:endParaRPr lang="en-US" sz="1600" b="1" dirty="0">
                        <a:latin typeface="+mn-lt"/>
                        <a:ea typeface="Calibri"/>
                        <a:cs typeface="Times New Roman"/>
                      </a:endParaRPr>
                    </a:p>
                  </a:txBody>
                  <a:tcPr marL="68580" marR="68580" marT="0" marB="0"/>
                </a:tc>
              </a:tr>
              <a:tr h="304800">
                <a:tc>
                  <a:txBody>
                    <a:bodyPr/>
                    <a:lstStyle/>
                    <a:p>
                      <a:pPr marL="0" marR="0">
                        <a:lnSpc>
                          <a:spcPct val="115000"/>
                        </a:lnSpc>
                        <a:spcBef>
                          <a:spcPts val="0"/>
                        </a:spcBef>
                        <a:spcAft>
                          <a:spcPts val="0"/>
                        </a:spcAft>
                      </a:pPr>
                      <a:r>
                        <a:rPr lang="en-US" sz="1600" b="1" dirty="0"/>
                        <a:t>Theory</a:t>
                      </a:r>
                      <a:endParaRPr lang="en-US" sz="1600" b="1" dirty="0">
                        <a:latin typeface="+mn-lt"/>
                        <a:ea typeface="Calibri"/>
                        <a:cs typeface="Times New Roman"/>
                      </a:endParaRPr>
                    </a:p>
                  </a:txBody>
                  <a:tcPr marL="68580" marR="68580" marT="0" marB="0"/>
                </a:tc>
                <a:tc>
                  <a:txBody>
                    <a:bodyPr/>
                    <a:lstStyle/>
                    <a:p>
                      <a:r>
                        <a:rPr lang="en-US" sz="1600" b="1" dirty="0" smtClean="0">
                          <a:latin typeface="+mn-lt"/>
                        </a:rPr>
                        <a:t>4</a:t>
                      </a:r>
                      <a:endParaRPr lang="en-US" sz="1600" b="1" dirty="0">
                        <a:latin typeface="+mn-lt"/>
                      </a:endParaRPr>
                    </a:p>
                  </a:txBody>
                  <a:tcPr marL="68580" marR="68580" marT="0" marB="0"/>
                </a:tc>
                <a:tc>
                  <a:txBody>
                    <a:bodyPr/>
                    <a:lstStyle/>
                    <a:p>
                      <a:r>
                        <a:rPr lang="en-US" sz="1600" b="1" dirty="0" smtClean="0">
                          <a:latin typeface="+mn-lt"/>
                        </a:rPr>
                        <a:t>2</a:t>
                      </a:r>
                      <a:endParaRPr lang="en-US" sz="1600" b="1" dirty="0">
                        <a:latin typeface="+mn-lt"/>
                      </a:endParaRPr>
                    </a:p>
                  </a:txBody>
                  <a:tcPr marL="68580" marR="68580" marT="0" marB="0"/>
                </a:tc>
                <a:tc>
                  <a:txBody>
                    <a:bodyPr/>
                    <a:lstStyle/>
                    <a:p>
                      <a:r>
                        <a:rPr lang="en-US" sz="1600" b="1" dirty="0" smtClean="0">
                          <a:latin typeface="+mn-lt"/>
                        </a:rPr>
                        <a:t>7</a:t>
                      </a:r>
                      <a:endParaRPr lang="en-US" sz="1600" b="1" dirty="0">
                        <a:latin typeface="+mn-lt"/>
                      </a:endParaRPr>
                    </a:p>
                  </a:txBody>
                  <a:tcPr marL="68580" marR="68580" marT="0" marB="0"/>
                </a:tc>
                <a:tc>
                  <a:txBody>
                    <a:bodyPr/>
                    <a:lstStyle/>
                    <a:p>
                      <a:r>
                        <a:rPr lang="en-US" sz="1600" b="1" dirty="0" smtClean="0">
                          <a:latin typeface="+mn-lt"/>
                        </a:rPr>
                        <a:t>22</a:t>
                      </a:r>
                      <a:endParaRPr lang="en-US" sz="1600" b="1" dirty="0">
                        <a:latin typeface="+mn-lt"/>
                      </a:endParaRPr>
                    </a:p>
                  </a:txBody>
                  <a:tcPr marL="68580" marR="68580" marT="0" marB="0"/>
                </a:tc>
                <a:tc>
                  <a:txBody>
                    <a:bodyPr/>
                    <a:lstStyle/>
                    <a:p>
                      <a:r>
                        <a:rPr lang="en-US" sz="1600" b="1" dirty="0" smtClean="0">
                          <a:latin typeface="+mn-lt"/>
                        </a:rPr>
                        <a:t>11</a:t>
                      </a:r>
                      <a:endParaRPr lang="en-US" sz="1600" b="1" dirty="0">
                        <a:latin typeface="+mn-lt"/>
                      </a:endParaRPr>
                    </a:p>
                  </a:txBody>
                  <a:tcPr marL="68580" marR="68580" marT="0" marB="0"/>
                </a:tc>
                <a:tc>
                  <a:txBody>
                    <a:bodyPr/>
                    <a:lstStyle/>
                    <a:p>
                      <a:pPr algn="l"/>
                      <a:r>
                        <a:rPr lang="en-US" sz="1600" b="1" dirty="0" smtClean="0">
                          <a:latin typeface="+mn-lt"/>
                        </a:rPr>
                        <a:t>7</a:t>
                      </a:r>
                      <a:endParaRPr lang="en-US" sz="1600" b="1" dirty="0">
                        <a:latin typeface="+mn-lt"/>
                      </a:endParaRPr>
                    </a:p>
                  </a:txBody>
                  <a:tcPr marL="68580" marR="68580" marT="0" marB="0"/>
                </a:tc>
                <a:tc>
                  <a:txBody>
                    <a:bodyPr/>
                    <a:lstStyle/>
                    <a:p>
                      <a:pPr algn="r"/>
                      <a:r>
                        <a:rPr lang="en-US" sz="1600" b="1" dirty="0" smtClean="0">
                          <a:latin typeface="+mn-lt"/>
                        </a:rPr>
                        <a:t>53</a:t>
                      </a:r>
                      <a:endParaRPr lang="en-US" sz="1600" b="1" dirty="0">
                        <a:latin typeface="+mn-lt"/>
                      </a:endParaRPr>
                    </a:p>
                  </a:txBody>
                  <a:tcPr marL="68580" marR="68580" marT="0" marB="0"/>
                </a:tc>
              </a:tr>
              <a:tr h="343154">
                <a:tc>
                  <a:txBody>
                    <a:bodyPr/>
                    <a:lstStyle/>
                    <a:p>
                      <a:pPr marL="0" marR="0">
                        <a:lnSpc>
                          <a:spcPct val="115000"/>
                        </a:lnSpc>
                        <a:spcBef>
                          <a:spcPts val="0"/>
                        </a:spcBef>
                        <a:spcAft>
                          <a:spcPts val="0"/>
                        </a:spcAft>
                      </a:pPr>
                      <a:r>
                        <a:rPr lang="en-US" sz="1600" dirty="0"/>
                        <a:t>HEP Total</a:t>
                      </a:r>
                      <a:endParaRPr lang="en-US" sz="1600" b="1" dirty="0">
                        <a:latin typeface="Calibri"/>
                        <a:ea typeface="Calibri"/>
                        <a:cs typeface="Times New Roman"/>
                      </a:endParaRPr>
                    </a:p>
                  </a:txBody>
                  <a:tcPr marL="68580" marR="68580" marT="0" marB="0"/>
                </a:tc>
                <a:tc>
                  <a:txBody>
                    <a:bodyPr/>
                    <a:lstStyle/>
                    <a:p>
                      <a:r>
                        <a:rPr lang="en-US" sz="1600" dirty="0" smtClean="0"/>
                        <a:t>20</a:t>
                      </a:r>
                      <a:endParaRPr lang="en-US" sz="1600" dirty="0"/>
                    </a:p>
                  </a:txBody>
                  <a:tcPr marL="68580" marR="68580" marT="0" marB="0"/>
                </a:tc>
                <a:tc>
                  <a:txBody>
                    <a:bodyPr/>
                    <a:lstStyle/>
                    <a:p>
                      <a:r>
                        <a:rPr lang="en-US" sz="1600" dirty="0" smtClean="0"/>
                        <a:t>20</a:t>
                      </a:r>
                      <a:endParaRPr lang="en-US" sz="1600" dirty="0"/>
                    </a:p>
                  </a:txBody>
                  <a:tcPr marL="68580" marR="68580" marT="0" marB="0"/>
                </a:tc>
                <a:tc>
                  <a:txBody>
                    <a:bodyPr/>
                    <a:lstStyle/>
                    <a:p>
                      <a:r>
                        <a:rPr lang="en-US" sz="1600" dirty="0" smtClean="0"/>
                        <a:t>14</a:t>
                      </a:r>
                      <a:endParaRPr lang="en-US" sz="1600" dirty="0"/>
                    </a:p>
                  </a:txBody>
                  <a:tcPr marL="68580" marR="68580" marT="0" marB="0"/>
                </a:tc>
                <a:tc>
                  <a:txBody>
                    <a:bodyPr/>
                    <a:lstStyle/>
                    <a:p>
                      <a:r>
                        <a:rPr lang="en-US" sz="1600" dirty="0" smtClean="0"/>
                        <a:t>48</a:t>
                      </a:r>
                      <a:endParaRPr lang="en-US" sz="1600" dirty="0"/>
                    </a:p>
                  </a:txBody>
                  <a:tcPr marL="68580" marR="68580" marT="0" marB="0"/>
                </a:tc>
                <a:tc>
                  <a:txBody>
                    <a:bodyPr/>
                    <a:lstStyle/>
                    <a:p>
                      <a:r>
                        <a:rPr lang="en-US" sz="1600" dirty="0" smtClean="0"/>
                        <a:t>22</a:t>
                      </a:r>
                      <a:endParaRPr lang="en-US" sz="1600" dirty="0"/>
                    </a:p>
                  </a:txBody>
                  <a:tcPr marL="68580" marR="68580" marT="0" marB="0"/>
                </a:tc>
                <a:tc>
                  <a:txBody>
                    <a:bodyPr/>
                    <a:lstStyle/>
                    <a:p>
                      <a:pPr algn="l"/>
                      <a:r>
                        <a:rPr lang="en-US" sz="1600" dirty="0" smtClean="0"/>
                        <a:t>38</a:t>
                      </a:r>
                      <a:endParaRPr lang="en-US" sz="1600" dirty="0"/>
                    </a:p>
                  </a:txBody>
                  <a:tcPr marL="68580" marR="68580" marT="0" marB="0"/>
                </a:tc>
                <a:tc>
                  <a:txBody>
                    <a:bodyPr/>
                    <a:lstStyle/>
                    <a:p>
                      <a:pPr algn="r"/>
                      <a:r>
                        <a:rPr lang="en-US" sz="1600" dirty="0" smtClean="0"/>
                        <a:t>162</a:t>
                      </a:r>
                      <a:endParaRPr lang="en-US" sz="1600" dirty="0"/>
                    </a:p>
                  </a:txBody>
                  <a:tcPr marL="68580" marR="68580" marT="0" marB="0"/>
                </a:tc>
              </a:tr>
            </a:tbl>
          </a:graphicData>
        </a:graphic>
      </p:graphicFrame>
      <p:sp>
        <p:nvSpPr>
          <p:cNvPr id="2049"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
            </a:r>
            <a:br>
              <a:rPr kumimoji="0" lang="en-US" sz="1800" b="0" i="0" u="none" strike="noStrike" cap="none" normalizeH="0" baseline="0" smtClean="0">
                <a:ln>
                  <a:noFill/>
                </a:ln>
                <a:solidFill>
                  <a:schemeClr val="tx1"/>
                </a:solidFill>
                <a:effectLst/>
                <a:latin typeface="Arial" pitchFamily="34" charset="0"/>
              </a:rPr>
            </a:br>
            <a:endParaRPr kumimoji="0" lang="en-US" sz="1800" b="0" i="0" u="none" strike="noStrike" cap="none" normalizeH="0" baseline="0" smtClean="0">
              <a:ln>
                <a:noFill/>
              </a:ln>
              <a:solidFill>
                <a:schemeClr val="tx1"/>
              </a:solidFill>
              <a:effectLst/>
              <a:latin typeface="Arial" pitchFamily="34" charset="0"/>
            </a:endParaRPr>
          </a:p>
        </p:txBody>
      </p:sp>
      <p:sp>
        <p:nvSpPr>
          <p:cNvPr id="9" name="TextBox 8"/>
          <p:cNvSpPr txBox="1"/>
          <p:nvPr/>
        </p:nvSpPr>
        <p:spPr>
          <a:xfrm>
            <a:off x="389625" y="3940471"/>
            <a:ext cx="8383439" cy="1600438"/>
          </a:xfrm>
          <a:prstGeom prst="rect">
            <a:avLst/>
          </a:prstGeom>
          <a:solidFill>
            <a:schemeClr val="accent2">
              <a:lumMod val="20000"/>
              <a:lumOff val="80000"/>
            </a:schemeClr>
          </a:solidFill>
        </p:spPr>
        <p:txBody>
          <a:bodyPr wrap="square" rtlCol="0">
            <a:spAutoFit/>
          </a:bodyPr>
          <a:lstStyle/>
          <a:p>
            <a:pPr lvl="0">
              <a:buFont typeface="Arial" pitchFamily="34" charset="0"/>
              <a:buChar char="•"/>
            </a:pPr>
            <a:r>
              <a:rPr lang="en-US" sz="1400" dirty="0" smtClean="0">
                <a:latin typeface="Trebuchet MS" pitchFamily="34" charset="0"/>
              </a:rPr>
              <a:t> </a:t>
            </a:r>
            <a:r>
              <a:rPr lang="en-US" sz="1400" b="1" dirty="0" smtClean="0">
                <a:latin typeface="Trebuchet MS" pitchFamily="34" charset="0"/>
              </a:rPr>
              <a:t>Single proposals with multiple research subprograms are counted multiple times (1 /subprogram) </a:t>
            </a:r>
          </a:p>
          <a:p>
            <a:pPr lvl="0">
              <a:buFont typeface="Arial" pitchFamily="34" charset="0"/>
              <a:buChar char="•"/>
            </a:pPr>
            <a:r>
              <a:rPr lang="en-US" sz="1400" b="1" dirty="0" smtClean="0">
                <a:latin typeface="Trebuchet MS" pitchFamily="34" charset="0"/>
              </a:rPr>
              <a:t> </a:t>
            </a:r>
            <a:r>
              <a:rPr lang="en-US" sz="1400" dirty="0" smtClean="0">
                <a:latin typeface="Trebuchet MS" pitchFamily="34" charset="0"/>
              </a:rPr>
              <a:t>New = HEP research effort was not funded at this institution in FY12.</a:t>
            </a:r>
          </a:p>
          <a:p>
            <a:pPr lvl="0">
              <a:buFont typeface="Arial" pitchFamily="34" charset="0"/>
              <a:buChar char="•"/>
            </a:pPr>
            <a:r>
              <a:rPr lang="en-US" sz="1400" dirty="0" smtClean="0">
                <a:latin typeface="Trebuchet MS" pitchFamily="34" charset="0"/>
              </a:rPr>
              <a:t> Up = FY13 funding level +2% or more compared to FY12.</a:t>
            </a:r>
          </a:p>
          <a:p>
            <a:pPr lvl="0">
              <a:buFont typeface="Arial" pitchFamily="34" charset="0"/>
              <a:buChar char="•"/>
            </a:pPr>
            <a:r>
              <a:rPr lang="en-US" sz="1400" dirty="0" smtClean="0">
                <a:latin typeface="Trebuchet MS" pitchFamily="34" charset="0"/>
              </a:rPr>
              <a:t> Flat  = FY13 funding level within </a:t>
            </a:r>
            <a:r>
              <a:rPr lang="en-US" sz="1400" dirty="0" smtClean="0">
                <a:latin typeface="Times New Roman"/>
                <a:cs typeface="Times New Roman"/>
              </a:rPr>
              <a:t>±</a:t>
            </a:r>
            <a:r>
              <a:rPr lang="en-US" sz="1400" dirty="0" smtClean="0">
                <a:latin typeface="Trebuchet MS" pitchFamily="34" charset="0"/>
              </a:rPr>
              <a:t>2% of FY12.</a:t>
            </a:r>
          </a:p>
          <a:p>
            <a:pPr lvl="0">
              <a:buFont typeface="Arial" pitchFamily="34" charset="0"/>
              <a:buChar char="•"/>
            </a:pPr>
            <a:r>
              <a:rPr lang="en-US" sz="1400" b="1" dirty="0" smtClean="0">
                <a:solidFill>
                  <a:prstClr val="black"/>
                </a:solidFill>
                <a:latin typeface="Trebuchet MS" pitchFamily="34" charset="0"/>
              </a:rPr>
              <a:t> Down = FY13 funding -2% or more compared to FY12.</a:t>
            </a:r>
          </a:p>
          <a:p>
            <a:pPr lvl="0">
              <a:buFont typeface="Arial" pitchFamily="34" charset="0"/>
              <a:buChar char="•"/>
            </a:pPr>
            <a:r>
              <a:rPr lang="en-US" sz="1400" b="1" dirty="0" smtClean="0">
                <a:solidFill>
                  <a:prstClr val="black"/>
                </a:solidFill>
                <a:latin typeface="Trebuchet MS" pitchFamily="34" charset="0"/>
              </a:rPr>
              <a:t> No-Fund = No funding is provided in FY13.  This effort was funded in FY12.</a:t>
            </a:r>
          </a:p>
          <a:p>
            <a:pPr lvl="0">
              <a:buFont typeface="Arial" pitchFamily="34" charset="0"/>
              <a:buChar char="•"/>
            </a:pPr>
            <a:r>
              <a:rPr lang="en-US" sz="1400" b="1" dirty="0" smtClean="0">
                <a:solidFill>
                  <a:prstClr val="black"/>
                </a:solidFill>
                <a:latin typeface="Trebuchet MS" pitchFamily="34" charset="0"/>
              </a:rPr>
              <a:t> Decline = This effort was </a:t>
            </a:r>
            <a:r>
              <a:rPr lang="en-US" sz="1400" b="1" u="sng" dirty="0" smtClean="0">
                <a:solidFill>
                  <a:prstClr val="black"/>
                </a:solidFill>
                <a:latin typeface="Trebuchet MS" pitchFamily="34" charset="0"/>
              </a:rPr>
              <a:t>not</a:t>
            </a:r>
            <a:r>
              <a:rPr lang="en-US" sz="1400" b="1" dirty="0" smtClean="0">
                <a:solidFill>
                  <a:prstClr val="black"/>
                </a:solidFill>
                <a:latin typeface="Trebuchet MS" pitchFamily="34" charset="0"/>
              </a:rPr>
              <a:t> funded in FY12.</a:t>
            </a:r>
          </a:p>
        </p:txBody>
      </p:sp>
      <p:sp>
        <p:nvSpPr>
          <p:cNvPr id="12" name="TextBox 11"/>
          <p:cNvSpPr txBox="1"/>
          <p:nvPr/>
        </p:nvSpPr>
        <p:spPr>
          <a:xfrm>
            <a:off x="223985" y="6004786"/>
            <a:ext cx="8382000" cy="738664"/>
          </a:xfrm>
          <a:prstGeom prst="rect">
            <a:avLst/>
          </a:prstGeom>
          <a:noFill/>
        </p:spPr>
        <p:txBody>
          <a:bodyPr wrap="square" rtlCol="0">
            <a:spAutoFit/>
          </a:bodyPr>
          <a:lstStyle/>
          <a:p>
            <a:r>
              <a:rPr lang="en-US" sz="1400" b="1" baseline="30000" dirty="0" smtClean="0">
                <a:latin typeface="Trebuchet MS" pitchFamily="34" charset="0"/>
              </a:rPr>
              <a:t>(a) </a:t>
            </a:r>
            <a:r>
              <a:rPr lang="en-US" sz="1400" b="1" dirty="0" smtClean="0">
                <a:latin typeface="Trebuchet MS" pitchFamily="34" charset="0"/>
              </a:rPr>
              <a:t>11 of 28 proposals had Tevatron (CDF or D0) research activities associated with them in addition to CMS/ATLAS research activities.   In general, the Tevatron efforts saw a downward reduction with respect to FY12. </a:t>
            </a:r>
          </a:p>
        </p:txBody>
      </p:sp>
      <p:sp>
        <p:nvSpPr>
          <p:cNvPr id="13" name="Rectangle 12"/>
          <p:cNvSpPr>
            <a:spLocks noChangeArrowheads="1"/>
          </p:cNvSpPr>
          <p:nvPr/>
        </p:nvSpPr>
        <p:spPr bwMode="auto">
          <a:xfrm>
            <a:off x="0" y="732287"/>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hangingPunct="0">
              <a:lnSpc>
                <a:spcPct val="85000"/>
              </a:lnSpc>
              <a:defRPr/>
            </a:pPr>
            <a:endParaRPr lang="en-US" sz="2200" i="1" dirty="0">
              <a:effectLst>
                <a:outerShdw blurRad="38100" dist="38100" dir="2700000" algn="tl">
                  <a:srgbClr val="FFFFFF"/>
                </a:outerShdw>
              </a:effectLst>
              <a:latin typeface="Book Antiqua" pitchFamily="18" charset="0"/>
            </a:endParaRPr>
          </a:p>
        </p:txBody>
      </p:sp>
      <p:sp>
        <p:nvSpPr>
          <p:cNvPr id="8" name="TextBox 7"/>
          <p:cNvSpPr txBox="1"/>
          <p:nvPr/>
        </p:nvSpPr>
        <p:spPr>
          <a:xfrm>
            <a:off x="8812420" y="6614740"/>
            <a:ext cx="325730" cy="246221"/>
          </a:xfrm>
          <a:prstGeom prst="rect">
            <a:avLst/>
          </a:prstGeom>
          <a:noFill/>
        </p:spPr>
        <p:txBody>
          <a:bodyPr wrap="none" rtlCol="0">
            <a:spAutoFit/>
          </a:bodyPr>
          <a:lstStyle/>
          <a:p>
            <a:r>
              <a:rPr lang="en-US" sz="1000" b="1" dirty="0" smtClean="0">
                <a:solidFill>
                  <a:schemeClr val="tx1">
                    <a:lumMod val="75000"/>
                    <a:lumOff val="25000"/>
                  </a:schemeClr>
                </a:solidFill>
                <a:latin typeface="Arial" pitchFamily="34" charset="0"/>
                <a:cs typeface="Arial" pitchFamily="34" charset="0"/>
              </a:rPr>
              <a:t>4</a:t>
            </a:r>
            <a:r>
              <a:rPr lang="en-US" sz="1000" b="1" dirty="0">
                <a:solidFill>
                  <a:schemeClr val="tx1">
                    <a:lumMod val="75000"/>
                    <a:lumOff val="25000"/>
                  </a:schemeClr>
                </a:solidFill>
                <a:latin typeface="Arial" pitchFamily="34" charset="0"/>
                <a:cs typeface="Arial" pitchFamily="34" charset="0"/>
              </a:rPr>
              <a:t>1</a:t>
            </a:r>
          </a:p>
        </p:txBody>
      </p:sp>
      <p:sp>
        <p:nvSpPr>
          <p:cNvPr id="10" name="TextBox 9"/>
          <p:cNvSpPr txBox="1"/>
          <p:nvPr/>
        </p:nvSpPr>
        <p:spPr>
          <a:xfrm>
            <a:off x="235529" y="5656359"/>
            <a:ext cx="8821805" cy="307777"/>
          </a:xfrm>
          <a:prstGeom prst="rect">
            <a:avLst/>
          </a:prstGeom>
          <a:noFill/>
        </p:spPr>
        <p:txBody>
          <a:bodyPr wrap="square" rtlCol="0">
            <a:spAutoFit/>
          </a:bodyPr>
          <a:lstStyle/>
          <a:p>
            <a:pPr marL="285750" indent="-285750">
              <a:buFont typeface="Wingdings" charset="2"/>
              <a:buChar char="§"/>
            </a:pPr>
            <a:r>
              <a:rPr lang="en-US" sz="1400" b="1" dirty="0" smtClean="0">
                <a:latin typeface="Trebuchet MS" pitchFamily="34" charset="0"/>
              </a:rPr>
              <a:t>Energy Frontier: 45 proposals reviewed in FY13 – request: $31.3M </a:t>
            </a:r>
            <a:r>
              <a:rPr lang="en-US" sz="1000" b="1" dirty="0" smtClean="0">
                <a:latin typeface="Trebuchet MS" pitchFamily="34" charset="0"/>
              </a:rPr>
              <a:t>(12-month)</a:t>
            </a:r>
            <a:r>
              <a:rPr lang="en-US" sz="1400" b="1" dirty="0" smtClean="0">
                <a:latin typeface="Trebuchet MS" pitchFamily="34" charset="0"/>
              </a:rPr>
              <a:t>;  funded: $18M </a:t>
            </a:r>
            <a:r>
              <a:rPr lang="en-US" sz="1000" b="1" dirty="0" smtClean="0">
                <a:latin typeface="Trebuchet MS" pitchFamily="34" charset="0"/>
              </a:rPr>
              <a:t>(11-month)</a:t>
            </a:r>
          </a:p>
        </p:txBody>
      </p:sp>
    </p:spTree>
    <p:extLst>
      <p:ext uri="{BB962C8B-B14F-4D97-AF65-F5344CB8AC3E}">
        <p14:creationId xmlns:p14="http://schemas.microsoft.com/office/powerpoint/2010/main" val="4166293332"/>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002060"/>
                </a:solidFill>
                <a:effectLst>
                  <a:outerShdw blurRad="38100" dist="38100" dir="2700000" algn="tl">
                    <a:srgbClr val="000000">
                      <a:alpha val="43137"/>
                    </a:srgbClr>
                  </a:outerShdw>
                </a:effectLst>
                <a:latin typeface="Cambria" pitchFamily="18" charset="0"/>
              </a:rPr>
              <a:t>Early career research program  (ECRP)</a:t>
            </a:r>
            <a:endParaRPr lang="en-US" dirty="0">
              <a:solidFill>
                <a:srgbClr val="002060"/>
              </a:solidFill>
              <a:effectLst>
                <a:outerShdw blurRad="38100" dist="38100" dir="2700000" algn="tl">
                  <a:srgbClr val="000000">
                    <a:alpha val="43137"/>
                  </a:srgbClr>
                </a:outerShdw>
              </a:effectLst>
              <a:latin typeface="Cambria" pitchFamily="18" charset="0"/>
            </a:endParaRPr>
          </a:p>
        </p:txBody>
      </p:sp>
    </p:spTree>
    <p:extLst>
      <p:ext uri="{BB962C8B-B14F-4D97-AF65-F5344CB8AC3E}">
        <p14:creationId xmlns:p14="http://schemas.microsoft.com/office/powerpoint/2010/main" val="2123917877"/>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021" y="14654"/>
            <a:ext cx="8527409" cy="644769"/>
          </a:xfrm>
        </p:spPr>
        <p:txBody>
          <a:bodyPr>
            <a:normAutofit/>
          </a:bodyPr>
          <a:lstStyle/>
          <a:p>
            <a:r>
              <a:rPr lang="en-US" sz="3600" b="1" dirty="0" smtClean="0">
                <a:solidFill>
                  <a:srgbClr val="285C00"/>
                </a:solidFill>
                <a:effectLst>
                  <a:outerShdw blurRad="38100" dist="38100" dir="2700000" algn="tl">
                    <a:srgbClr val="000000">
                      <a:alpha val="43137"/>
                    </a:srgbClr>
                  </a:outerShdw>
                </a:effectLst>
                <a:latin typeface="Cambria" pitchFamily="18" charset="0"/>
              </a:rPr>
              <a:t>Early Career (EC):  Next Round in FY14 </a:t>
            </a:r>
            <a:endParaRPr lang="en-US" sz="3600" b="1" dirty="0">
              <a:solidFill>
                <a:srgbClr val="285C00"/>
              </a:solidFill>
              <a:effectLst>
                <a:outerShdw blurRad="38100" dist="38100" dir="2700000" algn="tl">
                  <a:srgbClr val="000000">
                    <a:alpha val="43137"/>
                  </a:srgbClr>
                </a:outerShdw>
              </a:effectLst>
              <a:latin typeface="Cambria" pitchFamily="18" charset="0"/>
            </a:endParaRPr>
          </a:p>
        </p:txBody>
      </p:sp>
      <p:sp>
        <p:nvSpPr>
          <p:cNvPr id="3" name="Content Placeholder 2"/>
          <p:cNvSpPr>
            <a:spLocks noGrp="1"/>
          </p:cNvSpPr>
          <p:nvPr>
            <p:ph idx="1"/>
          </p:nvPr>
        </p:nvSpPr>
        <p:spPr>
          <a:xfrm>
            <a:off x="138395" y="849925"/>
            <a:ext cx="8856785" cy="5425277"/>
          </a:xfrm>
        </p:spPr>
        <p:txBody>
          <a:bodyPr>
            <a:noAutofit/>
          </a:bodyPr>
          <a:lstStyle/>
          <a:p>
            <a:pPr>
              <a:spcBef>
                <a:spcPts val="300"/>
              </a:spcBef>
              <a:buFont typeface="Wingdings" pitchFamily="2" charset="2"/>
              <a:buChar char="§"/>
            </a:pPr>
            <a:r>
              <a:rPr lang="en-US" sz="1850" b="1" dirty="0" smtClean="0">
                <a:solidFill>
                  <a:srgbClr val="008000"/>
                </a:solidFill>
              </a:rPr>
              <a:t>FY14 FOA [DE-FOA-0000958] posted on July 23, 2013 at the Early Career website:</a:t>
            </a:r>
          </a:p>
          <a:p>
            <a:pPr lvl="1">
              <a:spcBef>
                <a:spcPts val="300"/>
              </a:spcBef>
            </a:pPr>
            <a:r>
              <a:rPr lang="en-US" sz="1700" b="1" dirty="0" smtClean="0">
                <a:hlinkClick r:id="rId3"/>
              </a:rPr>
              <a:t>http://science.energy.gov/early-career/</a:t>
            </a:r>
            <a:endParaRPr lang="en-US" sz="1700" b="1" dirty="0" smtClean="0"/>
          </a:p>
          <a:p>
            <a:pPr>
              <a:spcBef>
                <a:spcPts val="300"/>
              </a:spcBef>
              <a:buFont typeface="Wingdings" pitchFamily="2" charset="2"/>
              <a:buChar char="§"/>
            </a:pPr>
            <a:r>
              <a:rPr lang="en-US" sz="1850" b="1" dirty="0" smtClean="0">
                <a:solidFill>
                  <a:srgbClr val="008000"/>
                </a:solidFill>
              </a:rPr>
              <a:t>Read the FY14 FAQ, also on above web site</a:t>
            </a:r>
          </a:p>
          <a:p>
            <a:pPr lvl="1">
              <a:spcBef>
                <a:spcPts val="300"/>
              </a:spcBef>
            </a:pPr>
            <a:r>
              <a:rPr lang="en-US" sz="1700" b="1" dirty="0" smtClean="0"/>
              <a:t>addresses most of the common Q&amp;A collected over the last </a:t>
            </a:r>
            <a:r>
              <a:rPr lang="en-US" sz="1700" b="1" dirty="0"/>
              <a:t>4</a:t>
            </a:r>
            <a:r>
              <a:rPr lang="en-US" sz="1700" b="1" dirty="0" smtClean="0"/>
              <a:t> years</a:t>
            </a:r>
          </a:p>
          <a:p>
            <a:pPr>
              <a:spcBef>
                <a:spcPts val="300"/>
              </a:spcBef>
              <a:buFont typeface="Wingdings" pitchFamily="2" charset="2"/>
              <a:buChar char="§"/>
            </a:pPr>
            <a:endParaRPr lang="en-US" sz="200" b="1" dirty="0" smtClean="0">
              <a:solidFill>
                <a:srgbClr val="008000"/>
              </a:solidFill>
            </a:endParaRPr>
          </a:p>
          <a:p>
            <a:pPr>
              <a:spcBef>
                <a:spcPts val="300"/>
              </a:spcBef>
              <a:buFont typeface="Wingdings" pitchFamily="2" charset="2"/>
              <a:buChar char="§"/>
            </a:pPr>
            <a:r>
              <a:rPr lang="en-US" sz="1850" b="1" dirty="0" smtClean="0">
                <a:solidFill>
                  <a:srgbClr val="008000"/>
                </a:solidFill>
              </a:rPr>
              <a:t>Features of FY14</a:t>
            </a:r>
          </a:p>
          <a:p>
            <a:pPr lvl="1">
              <a:spcBef>
                <a:spcPts val="300"/>
              </a:spcBef>
            </a:pPr>
            <a:r>
              <a:rPr lang="en-US" sz="1700" b="1" dirty="0" smtClean="0"/>
              <a:t>Entering 5</a:t>
            </a:r>
            <a:r>
              <a:rPr lang="en-US" sz="1700" b="1" baseline="30000" dirty="0" smtClean="0"/>
              <a:t>th</a:t>
            </a:r>
            <a:r>
              <a:rPr lang="en-US" sz="1700" b="1" dirty="0" smtClean="0"/>
              <a:t> year</a:t>
            </a:r>
          </a:p>
          <a:p>
            <a:pPr lvl="2">
              <a:spcBef>
                <a:spcPts val="300"/>
              </a:spcBef>
            </a:pPr>
            <a:r>
              <a:rPr lang="en-US" sz="1700" b="1" dirty="0">
                <a:solidFill>
                  <a:srgbClr val="0070C0"/>
                </a:solidFill>
              </a:rPr>
              <a:t>s</a:t>
            </a:r>
            <a:r>
              <a:rPr lang="en-US" sz="1700" b="1" dirty="0" smtClean="0">
                <a:solidFill>
                  <a:srgbClr val="0070C0"/>
                </a:solidFill>
              </a:rPr>
              <a:t>ome population of candidates will no longer be eligible due to the “3-strikes rule”</a:t>
            </a:r>
          </a:p>
          <a:p>
            <a:pPr lvl="1">
              <a:spcBef>
                <a:spcPts val="300"/>
              </a:spcBef>
            </a:pPr>
            <a:r>
              <a:rPr lang="en-US" sz="1700" b="1" dirty="0" smtClean="0"/>
              <a:t>Mandatory Pre-application requirement.   Two pages.  </a:t>
            </a:r>
            <a:endParaRPr lang="en-US" sz="1700" b="1" dirty="0"/>
          </a:p>
          <a:p>
            <a:pPr lvl="2">
              <a:spcBef>
                <a:spcPts val="300"/>
              </a:spcBef>
            </a:pPr>
            <a:r>
              <a:rPr lang="en-US" sz="1700" b="1" dirty="0" smtClean="0">
                <a:solidFill>
                  <a:srgbClr val="0070C0"/>
                </a:solidFill>
              </a:rPr>
              <a:t>Deadline:  </a:t>
            </a:r>
            <a:r>
              <a:rPr lang="en-US" sz="1700" b="1" dirty="0" smtClean="0">
                <a:solidFill>
                  <a:srgbClr val="FF0000"/>
                </a:solidFill>
              </a:rPr>
              <a:t>September 5, 2013,  5 PM Eastern</a:t>
            </a:r>
          </a:p>
          <a:p>
            <a:pPr lvl="2">
              <a:spcBef>
                <a:spcPts val="300"/>
              </a:spcBef>
            </a:pPr>
            <a:r>
              <a:rPr lang="en-US" sz="1700" b="1" dirty="0" smtClean="0">
                <a:solidFill>
                  <a:srgbClr val="0070C0"/>
                </a:solidFill>
              </a:rPr>
              <a:t>all </a:t>
            </a:r>
            <a:r>
              <a:rPr lang="en-US" sz="1700" b="1" dirty="0">
                <a:solidFill>
                  <a:srgbClr val="0070C0"/>
                </a:solidFill>
              </a:rPr>
              <a:t>interested PIs </a:t>
            </a:r>
            <a:r>
              <a:rPr lang="en-US" sz="1700" b="1" dirty="0" smtClean="0">
                <a:solidFill>
                  <a:srgbClr val="0070C0"/>
                </a:solidFill>
              </a:rPr>
              <a:t>encouraged to </a:t>
            </a:r>
            <a:r>
              <a:rPr lang="en-US" sz="1700" b="1" dirty="0">
                <a:solidFill>
                  <a:srgbClr val="0070C0"/>
                </a:solidFill>
              </a:rPr>
              <a:t>register as soon as </a:t>
            </a:r>
            <a:r>
              <a:rPr lang="en-US" sz="1700" b="1" dirty="0" smtClean="0">
                <a:solidFill>
                  <a:srgbClr val="0070C0"/>
                </a:solidFill>
              </a:rPr>
              <a:t>possible in DOE/SC Portfolio Analysis and Management System (PAMS) for submission  </a:t>
            </a:r>
            <a:r>
              <a:rPr lang="en-US" sz="1400" b="1" dirty="0" smtClean="0">
                <a:solidFill>
                  <a:schemeClr val="tx1">
                    <a:lumMod val="65000"/>
                    <a:lumOff val="35000"/>
                  </a:schemeClr>
                </a:solidFill>
              </a:rPr>
              <a:t>[link provided in EC website]</a:t>
            </a:r>
          </a:p>
          <a:p>
            <a:pPr lvl="1">
              <a:spcBef>
                <a:spcPts val="300"/>
              </a:spcBef>
            </a:pPr>
            <a:r>
              <a:rPr lang="en-US" sz="1700" b="1" dirty="0" smtClean="0"/>
              <a:t>Full proposals due:  </a:t>
            </a:r>
            <a:r>
              <a:rPr lang="en-US" sz="1700" b="1" dirty="0" smtClean="0">
                <a:solidFill>
                  <a:srgbClr val="FF0000"/>
                </a:solidFill>
              </a:rPr>
              <a:t>November 19, 2013,  5 PM Eastern</a:t>
            </a:r>
          </a:p>
          <a:p>
            <a:pPr lvl="2">
              <a:spcBef>
                <a:spcPts val="300"/>
              </a:spcBef>
            </a:pPr>
            <a:r>
              <a:rPr lang="en-US" sz="1700" b="1" dirty="0">
                <a:solidFill>
                  <a:srgbClr val="0070C0"/>
                </a:solidFill>
              </a:rPr>
              <a:t>c</a:t>
            </a:r>
            <a:r>
              <a:rPr lang="en-US" sz="1700" b="1" dirty="0" smtClean="0">
                <a:solidFill>
                  <a:srgbClr val="0070C0"/>
                </a:solidFill>
              </a:rPr>
              <a:t>andidates will have more than </a:t>
            </a:r>
            <a:r>
              <a:rPr lang="en-US" sz="1700" b="1" dirty="0">
                <a:solidFill>
                  <a:srgbClr val="0070C0"/>
                </a:solidFill>
              </a:rPr>
              <a:t>3</a:t>
            </a:r>
            <a:r>
              <a:rPr lang="en-US" sz="1700" b="1" dirty="0" smtClean="0">
                <a:solidFill>
                  <a:srgbClr val="0070C0"/>
                </a:solidFill>
              </a:rPr>
              <a:t> months to develop a plan, write a narrative, </a:t>
            </a:r>
            <a:br>
              <a:rPr lang="en-US" sz="1700" b="1" dirty="0" smtClean="0">
                <a:solidFill>
                  <a:srgbClr val="0070C0"/>
                </a:solidFill>
              </a:rPr>
            </a:br>
            <a:r>
              <a:rPr lang="en-US" sz="1700" b="1" dirty="0" smtClean="0">
                <a:solidFill>
                  <a:srgbClr val="0070C0"/>
                </a:solidFill>
              </a:rPr>
              <a:t>and submit an application</a:t>
            </a:r>
          </a:p>
          <a:p>
            <a:pPr lvl="2">
              <a:spcBef>
                <a:spcPts val="300"/>
              </a:spcBef>
            </a:pPr>
            <a:endParaRPr lang="en-US" sz="300" b="1" dirty="0" smtClean="0">
              <a:solidFill>
                <a:srgbClr val="0070C0"/>
              </a:solidFill>
            </a:endParaRPr>
          </a:p>
          <a:p>
            <a:pPr>
              <a:spcBef>
                <a:spcPts val="300"/>
              </a:spcBef>
              <a:buFont typeface="Wingdings" pitchFamily="2" charset="2"/>
              <a:buChar char="§"/>
            </a:pPr>
            <a:r>
              <a:rPr lang="en-US" sz="1850" b="1" dirty="0" smtClean="0">
                <a:solidFill>
                  <a:srgbClr val="008000"/>
                </a:solidFill>
              </a:rPr>
              <a:t>Presidential Early Career Awards for Scientists and Engineers (PECASE)</a:t>
            </a:r>
          </a:p>
          <a:p>
            <a:pPr lvl="1">
              <a:spcBef>
                <a:spcPts val="300"/>
              </a:spcBef>
            </a:pPr>
            <a:r>
              <a:rPr lang="en-US" sz="1700" b="1" dirty="0" smtClean="0"/>
              <a:t>PECASE-eligible candidates are selected from the pool of Early Career awardees </a:t>
            </a:r>
          </a:p>
          <a:p>
            <a:pPr lvl="2">
              <a:spcBef>
                <a:spcPts val="300"/>
              </a:spcBef>
              <a:buClr>
                <a:srgbClr val="0070C0"/>
              </a:buClr>
            </a:pPr>
            <a:r>
              <a:rPr lang="en-US" sz="1700" b="1" dirty="0" smtClean="0">
                <a:hlinkClick r:id="rId4"/>
              </a:rPr>
              <a:t>http://science.energy.gov/about/honors-and-awards/pecase/</a:t>
            </a:r>
            <a:endParaRPr lang="en-US" sz="1700" b="1" dirty="0" smtClean="0"/>
          </a:p>
          <a:p>
            <a:pPr lvl="1">
              <a:spcBef>
                <a:spcPts val="300"/>
              </a:spcBef>
            </a:pPr>
            <a:endParaRPr lang="en-US" sz="2000" b="1" dirty="0" smtClean="0"/>
          </a:p>
        </p:txBody>
      </p:sp>
      <p:pic>
        <p:nvPicPr>
          <p:cNvPr id="7" name="Picture 9" descr="horizontal-logo-green-text.jpg"/>
          <p:cNvPicPr>
            <a:picLocks noChangeAspect="1"/>
          </p:cNvPicPr>
          <p:nvPr/>
        </p:nvPicPr>
        <p:blipFill>
          <a:blip r:embed="rId5" cstate="print"/>
          <a:srcRect/>
          <a:stretch>
            <a:fillRect/>
          </a:stretch>
        </p:blipFill>
        <p:spPr bwMode="auto">
          <a:xfrm>
            <a:off x="457200" y="6354764"/>
            <a:ext cx="2438400" cy="407987"/>
          </a:xfrm>
          <a:prstGeom prst="rect">
            <a:avLst/>
          </a:prstGeom>
          <a:noFill/>
          <a:ln w="9525">
            <a:noFill/>
            <a:miter lim="800000"/>
            <a:headEnd/>
            <a:tailEnd/>
          </a:ln>
        </p:spPr>
      </p:pic>
      <p:cxnSp>
        <p:nvCxnSpPr>
          <p:cNvPr id="8" name="Straight Connector 7"/>
          <p:cNvCxnSpPr/>
          <p:nvPr/>
        </p:nvCxnSpPr>
        <p:spPr bwMode="auto">
          <a:xfrm>
            <a:off x="159391" y="6266576"/>
            <a:ext cx="8758106" cy="0"/>
          </a:xfrm>
          <a:prstGeom prst="line">
            <a:avLst/>
          </a:prstGeom>
          <a:ln w="15875">
            <a:solidFill>
              <a:srgbClr val="135C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Rectangle 8"/>
          <p:cNvSpPr>
            <a:spLocks noChangeArrowheads="1"/>
          </p:cNvSpPr>
          <p:nvPr/>
        </p:nvSpPr>
        <p:spPr bwMode="auto">
          <a:xfrm>
            <a:off x="0" y="732287"/>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hangingPunct="0">
              <a:lnSpc>
                <a:spcPct val="85000"/>
              </a:lnSpc>
              <a:defRPr/>
            </a:pPr>
            <a:endParaRPr lang="en-US" sz="2200" i="1" dirty="0">
              <a:effectLst>
                <a:outerShdw blurRad="38100" dist="38100" dir="2700000" algn="tl">
                  <a:srgbClr val="FFFFFF"/>
                </a:outerShdw>
              </a:effectLst>
              <a:latin typeface="Book Antiqua" pitchFamily="18" charset="0"/>
            </a:endParaRPr>
          </a:p>
        </p:txBody>
      </p:sp>
      <p:sp>
        <p:nvSpPr>
          <p:cNvPr id="10" name="TextBox 9"/>
          <p:cNvSpPr txBox="1"/>
          <p:nvPr/>
        </p:nvSpPr>
        <p:spPr>
          <a:xfrm>
            <a:off x="8812420" y="6614740"/>
            <a:ext cx="325730" cy="246221"/>
          </a:xfrm>
          <a:prstGeom prst="rect">
            <a:avLst/>
          </a:prstGeom>
          <a:noFill/>
        </p:spPr>
        <p:txBody>
          <a:bodyPr wrap="none" rtlCol="0">
            <a:spAutoFit/>
          </a:bodyPr>
          <a:lstStyle/>
          <a:p>
            <a:r>
              <a:rPr lang="en-US" sz="1000" b="1" dirty="0" smtClean="0">
                <a:solidFill>
                  <a:schemeClr val="tx1">
                    <a:lumMod val="75000"/>
                    <a:lumOff val="25000"/>
                  </a:schemeClr>
                </a:solidFill>
                <a:latin typeface="Arial" pitchFamily="34" charset="0"/>
                <a:cs typeface="Arial" pitchFamily="34" charset="0"/>
              </a:rPr>
              <a:t>4</a:t>
            </a:r>
            <a:r>
              <a:rPr lang="en-US" sz="1000" b="1" dirty="0">
                <a:solidFill>
                  <a:schemeClr val="tx1">
                    <a:lumMod val="75000"/>
                    <a:lumOff val="25000"/>
                  </a:schemeClr>
                </a:solidFill>
                <a:latin typeface="Arial" pitchFamily="34" charset="0"/>
                <a:cs typeface="Arial" pitchFamily="34" charset="0"/>
              </a:rPr>
              <a:t>3</a:t>
            </a:r>
          </a:p>
        </p:txBody>
      </p:sp>
    </p:spTree>
    <p:extLst>
      <p:ext uri="{BB962C8B-B14F-4D97-AF65-F5344CB8AC3E}">
        <p14:creationId xmlns:p14="http://schemas.microsoft.com/office/powerpoint/2010/main" val="2248309566"/>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784" y="46046"/>
            <a:ext cx="8229600" cy="587008"/>
          </a:xfrm>
        </p:spPr>
        <p:txBody>
          <a:bodyPr>
            <a:normAutofit fontScale="90000"/>
          </a:bodyPr>
          <a:lstStyle/>
          <a:p>
            <a:r>
              <a:rPr lang="en-US" sz="3600" b="1" dirty="0" smtClean="0">
                <a:solidFill>
                  <a:srgbClr val="285C00"/>
                </a:solidFill>
                <a:effectLst>
                  <a:outerShdw blurRad="38100" dist="38100" dir="2700000" algn="tl">
                    <a:srgbClr val="000000">
                      <a:alpha val="43137"/>
                    </a:srgbClr>
                  </a:outerShdw>
                </a:effectLst>
                <a:latin typeface="Cambria" pitchFamily="18" charset="0"/>
              </a:rPr>
              <a:t>HEP Early Career General Observations</a:t>
            </a:r>
            <a:endParaRPr lang="en-US" sz="3600" b="1" dirty="0">
              <a:solidFill>
                <a:srgbClr val="285C00"/>
              </a:solidFill>
              <a:effectLst>
                <a:outerShdw blurRad="38100" dist="38100" dir="2700000" algn="tl">
                  <a:srgbClr val="000000">
                    <a:alpha val="43137"/>
                  </a:srgbClr>
                </a:outerShdw>
              </a:effectLst>
              <a:latin typeface="Cambria" pitchFamily="18" charset="0"/>
            </a:endParaRPr>
          </a:p>
        </p:txBody>
      </p:sp>
      <p:sp>
        <p:nvSpPr>
          <p:cNvPr id="3" name="Content Placeholder 2"/>
          <p:cNvSpPr>
            <a:spLocks noGrp="1"/>
          </p:cNvSpPr>
          <p:nvPr>
            <p:ph idx="1"/>
          </p:nvPr>
        </p:nvSpPr>
        <p:spPr>
          <a:xfrm>
            <a:off x="105507" y="914402"/>
            <a:ext cx="8897816" cy="5352174"/>
          </a:xfrm>
        </p:spPr>
        <p:txBody>
          <a:bodyPr>
            <a:normAutofit lnSpcReduction="10000"/>
          </a:bodyPr>
          <a:lstStyle/>
          <a:p>
            <a:pPr>
              <a:buFont typeface="Wingdings" pitchFamily="2" charset="2"/>
              <a:buChar char="§"/>
            </a:pPr>
            <a:r>
              <a:rPr lang="en-US" sz="1800" b="1" dirty="0" smtClean="0">
                <a:solidFill>
                  <a:srgbClr val="008000"/>
                </a:solidFill>
              </a:rPr>
              <a:t>Reviewers often look for </a:t>
            </a:r>
            <a:r>
              <a:rPr lang="en-US" sz="1800" b="1" dirty="0" smtClean="0">
                <a:solidFill>
                  <a:srgbClr val="FF0000"/>
                </a:solidFill>
              </a:rPr>
              <a:t>innovative</a:t>
            </a:r>
            <a:r>
              <a:rPr lang="en-US" sz="1800" b="1" dirty="0" smtClean="0">
                <a:solidFill>
                  <a:srgbClr val="008000"/>
                </a:solidFill>
              </a:rPr>
              <a:t> proposals</a:t>
            </a:r>
          </a:p>
          <a:p>
            <a:pPr lvl="1"/>
            <a:r>
              <a:rPr lang="en-US" sz="1800" b="1" dirty="0" smtClean="0"/>
              <a:t>Usually something a bit off the beaten track that the PI can claim as their own</a:t>
            </a:r>
          </a:p>
          <a:p>
            <a:pPr lvl="2"/>
            <a:r>
              <a:rPr lang="en-US" sz="1600" b="1" dirty="0" smtClean="0">
                <a:solidFill>
                  <a:srgbClr val="0070C0"/>
                </a:solidFill>
              </a:rPr>
              <a:t>during preparation, PIs should address “why is it critical that I carry-out this research?”</a:t>
            </a:r>
          </a:p>
          <a:p>
            <a:pPr lvl="1"/>
            <a:r>
              <a:rPr lang="en-US" sz="1800" b="1" dirty="0"/>
              <a:t>S</a:t>
            </a:r>
            <a:r>
              <a:rPr lang="en-US" sz="1800" b="1" dirty="0" smtClean="0"/>
              <a:t>omewhat speculative but not too risky</a:t>
            </a:r>
          </a:p>
          <a:p>
            <a:pPr lvl="1"/>
            <a:r>
              <a:rPr lang="en-US" sz="1800" b="1" dirty="0" smtClean="0"/>
              <a:t>Provide unique capabilities.   What does not get done?</a:t>
            </a:r>
          </a:p>
          <a:p>
            <a:pPr>
              <a:buFont typeface="Wingdings" pitchFamily="2" charset="2"/>
              <a:buChar char="§"/>
            </a:pPr>
            <a:r>
              <a:rPr lang="en-US" sz="1800" b="1" dirty="0" smtClean="0">
                <a:solidFill>
                  <a:srgbClr val="008000"/>
                </a:solidFill>
              </a:rPr>
              <a:t>In experimental HEP proposals that are submitted to ECRP FOA</a:t>
            </a:r>
          </a:p>
          <a:p>
            <a:pPr lvl="1"/>
            <a:r>
              <a:rPr lang="en-US" sz="1800" b="1" dirty="0" smtClean="0"/>
              <a:t>Looking for a </a:t>
            </a:r>
            <a:r>
              <a:rPr lang="en-US" sz="1800" b="1" i="1" dirty="0" smtClean="0">
                <a:solidFill>
                  <a:srgbClr val="FF0000"/>
                </a:solidFill>
              </a:rPr>
              <a:t>balanced</a:t>
            </a:r>
            <a:r>
              <a:rPr lang="en-US" sz="1800" b="1" dirty="0" smtClean="0"/>
              <a:t> program</a:t>
            </a:r>
          </a:p>
          <a:p>
            <a:pPr lvl="2"/>
            <a:r>
              <a:rPr lang="en-US" sz="1600" b="1" dirty="0" smtClean="0">
                <a:solidFill>
                  <a:srgbClr val="0070C0"/>
                </a:solidFill>
              </a:rPr>
              <a:t>strong physics effort and hardware project attached to an experiment </a:t>
            </a:r>
            <a:br>
              <a:rPr lang="en-US" sz="1600" b="1" dirty="0" smtClean="0">
                <a:solidFill>
                  <a:srgbClr val="0070C0"/>
                </a:solidFill>
              </a:rPr>
            </a:br>
            <a:r>
              <a:rPr lang="en-US" sz="1600" b="1" dirty="0" smtClean="0">
                <a:solidFill>
                  <a:srgbClr val="0070C0"/>
                </a:solidFill>
              </a:rPr>
              <a:t>(</a:t>
            </a:r>
            <a:r>
              <a:rPr lang="en-US" sz="1600" b="1" i="1" dirty="0" smtClean="0">
                <a:solidFill>
                  <a:srgbClr val="0070C0"/>
                </a:solidFill>
              </a:rPr>
              <a:t>e.g., </a:t>
            </a:r>
            <a:r>
              <a:rPr lang="en-US" sz="1600" b="1" dirty="0" smtClean="0">
                <a:solidFill>
                  <a:srgbClr val="0070C0"/>
                </a:solidFill>
              </a:rPr>
              <a:t>Phase-1 upgrades for LHC)</a:t>
            </a:r>
          </a:p>
          <a:p>
            <a:pPr>
              <a:buFont typeface="Wingdings" pitchFamily="2" charset="2"/>
              <a:buChar char="§"/>
            </a:pPr>
            <a:r>
              <a:rPr lang="en-US" sz="1800" b="1" dirty="0" smtClean="0">
                <a:solidFill>
                  <a:srgbClr val="008000"/>
                </a:solidFill>
              </a:rPr>
              <a:t>Many lab and some university proposals suffered from “isn’t the lab/project going to do that anyway?”</a:t>
            </a:r>
          </a:p>
          <a:p>
            <a:pPr lvl="1"/>
            <a:r>
              <a:rPr lang="en-US" sz="1800" b="1" dirty="0" smtClean="0"/>
              <a:t>Some proposals were clear efforts to start funding some project or R&amp;D that </a:t>
            </a:r>
            <a:br>
              <a:rPr lang="en-US" sz="1800" b="1" dirty="0" smtClean="0"/>
            </a:br>
            <a:r>
              <a:rPr lang="en-US" sz="1800" b="1" dirty="0" smtClean="0"/>
              <a:t>HEP has not yet approved – “the camel’s nose under the tent”</a:t>
            </a:r>
          </a:p>
          <a:p>
            <a:pPr lvl="1"/>
            <a:r>
              <a:rPr lang="en-US" sz="1800" b="1" dirty="0" smtClean="0"/>
              <a:t>The theory lab proposals were questioned on cost-effectiveness</a:t>
            </a:r>
          </a:p>
          <a:p>
            <a:pPr>
              <a:buFont typeface="Wingdings" pitchFamily="2" charset="2"/>
              <a:buChar char="§"/>
            </a:pPr>
            <a:r>
              <a:rPr lang="en-US" sz="1800" b="1" dirty="0" smtClean="0">
                <a:solidFill>
                  <a:srgbClr val="008000"/>
                </a:solidFill>
              </a:rPr>
              <a:t>Prior to submission, applicants may want to seek guidance from senior faculty and/or staff while preparing proposals (including budget material)</a:t>
            </a:r>
          </a:p>
          <a:p>
            <a:pPr>
              <a:buFont typeface="Wingdings" pitchFamily="2" charset="2"/>
              <a:buChar char="§"/>
            </a:pPr>
            <a:r>
              <a:rPr lang="en-US" sz="1800" b="1" dirty="0" smtClean="0">
                <a:solidFill>
                  <a:srgbClr val="008000"/>
                </a:solidFill>
              </a:rPr>
              <a:t>Because different reviewers weigh the criteria differently (or have their own physics biases) there is a larger spread in panel rankings</a:t>
            </a:r>
          </a:p>
        </p:txBody>
      </p:sp>
      <p:sp>
        <p:nvSpPr>
          <p:cNvPr id="7" name="Rectangle 6"/>
          <p:cNvSpPr>
            <a:spLocks noChangeArrowheads="1"/>
          </p:cNvSpPr>
          <p:nvPr/>
        </p:nvSpPr>
        <p:spPr bwMode="auto">
          <a:xfrm>
            <a:off x="0" y="732287"/>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hangingPunct="0">
              <a:lnSpc>
                <a:spcPct val="85000"/>
              </a:lnSpc>
              <a:defRPr/>
            </a:pPr>
            <a:endParaRPr lang="en-US" sz="2200" i="1" dirty="0">
              <a:effectLst>
                <a:outerShdw blurRad="38100" dist="38100" dir="2700000" algn="tl">
                  <a:srgbClr val="FFFFFF"/>
                </a:outerShdw>
              </a:effectLst>
              <a:latin typeface="Book Antiqua" pitchFamily="18" charset="0"/>
            </a:endParaRPr>
          </a:p>
        </p:txBody>
      </p:sp>
      <p:pic>
        <p:nvPicPr>
          <p:cNvPr id="8" name="Picture 9" descr="horizontal-logo-green-text.jpg"/>
          <p:cNvPicPr>
            <a:picLocks noChangeAspect="1"/>
          </p:cNvPicPr>
          <p:nvPr/>
        </p:nvPicPr>
        <p:blipFill>
          <a:blip r:embed="rId3" cstate="print"/>
          <a:srcRect/>
          <a:stretch>
            <a:fillRect/>
          </a:stretch>
        </p:blipFill>
        <p:spPr bwMode="auto">
          <a:xfrm>
            <a:off x="457200" y="6354764"/>
            <a:ext cx="2438400" cy="407987"/>
          </a:xfrm>
          <a:prstGeom prst="rect">
            <a:avLst/>
          </a:prstGeom>
          <a:noFill/>
          <a:ln w="9525">
            <a:noFill/>
            <a:miter lim="800000"/>
            <a:headEnd/>
            <a:tailEnd/>
          </a:ln>
        </p:spPr>
      </p:pic>
      <p:cxnSp>
        <p:nvCxnSpPr>
          <p:cNvPr id="9" name="Straight Connector 8"/>
          <p:cNvCxnSpPr/>
          <p:nvPr/>
        </p:nvCxnSpPr>
        <p:spPr bwMode="auto">
          <a:xfrm>
            <a:off x="159391" y="6266576"/>
            <a:ext cx="8758106" cy="0"/>
          </a:xfrm>
          <a:prstGeom prst="line">
            <a:avLst/>
          </a:prstGeom>
          <a:ln w="15875">
            <a:solidFill>
              <a:srgbClr val="135C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812420" y="6614740"/>
            <a:ext cx="325730" cy="246221"/>
          </a:xfrm>
          <a:prstGeom prst="rect">
            <a:avLst/>
          </a:prstGeom>
          <a:noFill/>
        </p:spPr>
        <p:txBody>
          <a:bodyPr wrap="none" rtlCol="0">
            <a:spAutoFit/>
          </a:bodyPr>
          <a:lstStyle/>
          <a:p>
            <a:r>
              <a:rPr lang="en-US" sz="1000" b="1" dirty="0" smtClean="0">
                <a:solidFill>
                  <a:schemeClr val="tx1">
                    <a:lumMod val="75000"/>
                    <a:lumOff val="25000"/>
                  </a:schemeClr>
                </a:solidFill>
                <a:latin typeface="Arial" pitchFamily="34" charset="0"/>
                <a:cs typeface="Arial" pitchFamily="34" charset="0"/>
              </a:rPr>
              <a:t>4</a:t>
            </a:r>
            <a:r>
              <a:rPr lang="en-US" sz="1000" b="1" dirty="0">
                <a:solidFill>
                  <a:schemeClr val="tx1">
                    <a:lumMod val="75000"/>
                    <a:lumOff val="25000"/>
                  </a:schemeClr>
                </a:solidFill>
                <a:latin typeface="Arial" pitchFamily="34" charset="0"/>
                <a:cs typeface="Arial" pitchFamily="34" charset="0"/>
              </a:rPr>
              <a:t>4</a:t>
            </a:r>
          </a:p>
        </p:txBody>
      </p:sp>
    </p:spTree>
    <p:extLst>
      <p:ext uri="{BB962C8B-B14F-4D97-AF65-F5344CB8AC3E}">
        <p14:creationId xmlns:p14="http://schemas.microsoft.com/office/powerpoint/2010/main" val="305371658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1909276" y="59410"/>
            <a:ext cx="5325447" cy="631825"/>
          </a:xfrm>
        </p:spPr>
        <p:txBody>
          <a:bodyPr/>
          <a:lstStyle/>
          <a:p>
            <a:r>
              <a:rPr lang="en-US" sz="3200" b="1" dirty="0" smtClean="0">
                <a:solidFill>
                  <a:srgbClr val="285C00"/>
                </a:solidFill>
                <a:effectLst>
                  <a:outerShdw blurRad="38100" dist="38100" dir="2700000" algn="tl">
                    <a:srgbClr val="000000">
                      <a:alpha val="43137"/>
                    </a:srgbClr>
                  </a:outerShdw>
                </a:effectLst>
                <a:latin typeface="Cambria" pitchFamily="18" charset="0"/>
              </a:rPr>
              <a:t>Energy Frontier Status</a:t>
            </a:r>
          </a:p>
        </p:txBody>
      </p:sp>
      <p:sp>
        <p:nvSpPr>
          <p:cNvPr id="32775" name="Content Placeholder 2"/>
          <p:cNvSpPr txBox="1">
            <a:spLocks/>
          </p:cNvSpPr>
          <p:nvPr/>
        </p:nvSpPr>
        <p:spPr bwMode="auto">
          <a:xfrm>
            <a:off x="75501" y="957184"/>
            <a:ext cx="4148797" cy="5718557"/>
          </a:xfrm>
          <a:prstGeom prst="rect">
            <a:avLst/>
          </a:prstGeom>
          <a:noFill/>
          <a:ln w="9525">
            <a:noFill/>
            <a:miter lim="800000"/>
            <a:headEnd/>
            <a:tailEnd/>
          </a:ln>
        </p:spPr>
        <p:txBody>
          <a:bodyPr/>
          <a:lstStyle/>
          <a:p>
            <a:pPr marL="228600" indent="-228600">
              <a:buFont typeface="Wingdings" pitchFamily="2" charset="2"/>
              <a:buNone/>
            </a:pPr>
            <a:r>
              <a:rPr lang="en-US" b="1" dirty="0" err="1">
                <a:solidFill>
                  <a:srgbClr val="135C00"/>
                </a:solidFill>
                <a:latin typeface="Calibri" pitchFamily="34" charset="0"/>
                <a:cs typeface="Arial" charset="0"/>
              </a:rPr>
              <a:t>Fermilab</a:t>
            </a:r>
            <a:r>
              <a:rPr lang="en-US" b="1" dirty="0">
                <a:solidFill>
                  <a:srgbClr val="135C00"/>
                </a:solidFill>
                <a:latin typeface="Calibri" pitchFamily="34" charset="0"/>
                <a:cs typeface="Arial" charset="0"/>
              </a:rPr>
              <a:t> </a:t>
            </a:r>
            <a:r>
              <a:rPr lang="en-US" b="1" dirty="0" err="1">
                <a:solidFill>
                  <a:srgbClr val="135C00"/>
                </a:solidFill>
                <a:latin typeface="Calibri" pitchFamily="34" charset="0"/>
                <a:cs typeface="Arial" charset="0"/>
              </a:rPr>
              <a:t>Tevatron</a:t>
            </a:r>
            <a:r>
              <a:rPr lang="en-US" b="1" dirty="0">
                <a:solidFill>
                  <a:srgbClr val="135C00"/>
                </a:solidFill>
                <a:latin typeface="Calibri" pitchFamily="34" charset="0"/>
                <a:cs typeface="Arial" charset="0"/>
              </a:rPr>
              <a:t> (DØ and CDF) </a:t>
            </a:r>
            <a:endParaRPr lang="en-US" sz="1600" b="1" dirty="0" smtClean="0">
              <a:latin typeface="Calibri" pitchFamily="34" charset="0"/>
              <a:cs typeface="Arial" charset="0"/>
            </a:endParaRPr>
          </a:p>
          <a:p>
            <a:pPr marL="228600" indent="-228600">
              <a:buFont typeface="Wingdings" pitchFamily="2" charset="2"/>
              <a:buChar char="§"/>
            </a:pPr>
            <a:r>
              <a:rPr lang="en-US" sz="1600" b="0" dirty="0" smtClean="0">
                <a:latin typeface="Calibri" pitchFamily="34" charset="0"/>
                <a:cs typeface="Arial" charset="0"/>
              </a:rPr>
              <a:t>Working with DØ and CDF collaborations on orderly completion of </a:t>
            </a:r>
            <a:r>
              <a:rPr lang="en-US" sz="1600" b="1" dirty="0" smtClean="0">
                <a:latin typeface="Calibri" pitchFamily="34" charset="0"/>
                <a:cs typeface="Arial" charset="0"/>
              </a:rPr>
              <a:t>legacy</a:t>
            </a:r>
            <a:r>
              <a:rPr lang="en-US" sz="1600" dirty="0" smtClean="0">
                <a:latin typeface="Calibri" pitchFamily="34" charset="0"/>
                <a:cs typeface="Arial" charset="0"/>
              </a:rPr>
              <a:t> </a:t>
            </a:r>
            <a:r>
              <a:rPr lang="en-US" sz="1600" b="0" dirty="0" smtClean="0">
                <a:latin typeface="Calibri" pitchFamily="34" charset="0"/>
                <a:cs typeface="Arial" charset="0"/>
              </a:rPr>
              <a:t>analyses as part of its ramp-down program.</a:t>
            </a:r>
          </a:p>
          <a:p>
            <a:pPr marL="228600" indent="-228600">
              <a:buFont typeface="Wingdings" pitchFamily="2" charset="2"/>
              <a:buChar char="§"/>
            </a:pPr>
            <a:endParaRPr lang="en-US" sz="800" b="0" dirty="0" smtClean="0">
              <a:latin typeface="Calibri" pitchFamily="34" charset="0"/>
              <a:cs typeface="Arial" charset="0"/>
            </a:endParaRPr>
          </a:p>
          <a:p>
            <a:pPr marL="228600" indent="-228600">
              <a:buFont typeface="Wingdings" pitchFamily="2" charset="2"/>
              <a:buChar char="§"/>
            </a:pPr>
            <a:endParaRPr lang="en-US" sz="400" dirty="0">
              <a:solidFill>
                <a:srgbClr val="135C00"/>
              </a:solidFill>
              <a:latin typeface="Calibri" pitchFamily="34" charset="0"/>
              <a:cs typeface="Arial" charset="0"/>
            </a:endParaRPr>
          </a:p>
          <a:p>
            <a:pPr marL="228600" indent="-228600">
              <a:buFont typeface="Wingdings" pitchFamily="2" charset="2"/>
              <a:buNone/>
            </a:pPr>
            <a:r>
              <a:rPr lang="en-US" b="1" dirty="0">
                <a:solidFill>
                  <a:srgbClr val="135C00"/>
                </a:solidFill>
                <a:latin typeface="Calibri" pitchFamily="34" charset="0"/>
                <a:cs typeface="Arial" charset="0"/>
              </a:rPr>
              <a:t>Large Hadron Collider (LHC) at </a:t>
            </a:r>
            <a:r>
              <a:rPr lang="en-US" b="1" dirty="0" smtClean="0">
                <a:solidFill>
                  <a:srgbClr val="135C00"/>
                </a:solidFill>
                <a:latin typeface="Calibri" pitchFamily="34" charset="0"/>
                <a:cs typeface="Arial" charset="0"/>
              </a:rPr>
              <a:t>CERN</a:t>
            </a:r>
            <a:endParaRPr lang="en-US" b="1" dirty="0">
              <a:solidFill>
                <a:srgbClr val="135C00"/>
              </a:solidFill>
              <a:latin typeface="Calibri" pitchFamily="34" charset="0"/>
              <a:cs typeface="Arial" charset="0"/>
            </a:endParaRPr>
          </a:p>
          <a:p>
            <a:pPr marL="228600" indent="-228600">
              <a:buFont typeface="Wingdings" pitchFamily="2" charset="2"/>
              <a:buChar char="§"/>
            </a:pPr>
            <a:r>
              <a:rPr lang="en-US" sz="1600" b="1" dirty="0" smtClean="0">
                <a:latin typeface="Calibri" pitchFamily="34" charset="0"/>
                <a:cs typeface="Arial" charset="0"/>
              </a:rPr>
              <a:t>Run 1 (proton) completed in Dec. 2012</a:t>
            </a:r>
          </a:p>
          <a:p>
            <a:pPr marL="228600" indent="-228600">
              <a:buFont typeface="Wingdings" pitchFamily="2" charset="2"/>
              <a:buChar char="§"/>
            </a:pPr>
            <a:r>
              <a:rPr lang="en-US" sz="1600" b="0" dirty="0" smtClean="0">
                <a:latin typeface="Calibri" pitchFamily="34" charset="0"/>
                <a:cs typeface="Arial" charset="0"/>
              </a:rPr>
              <a:t>Working </a:t>
            </a:r>
            <a:r>
              <a:rPr lang="en-US" sz="1600" b="0" dirty="0">
                <a:latin typeface="Calibri" pitchFamily="34" charset="0"/>
                <a:cs typeface="Arial" charset="0"/>
              </a:rPr>
              <a:t>with experiments to develop plan for contributions to “</a:t>
            </a:r>
            <a:r>
              <a:rPr lang="en-US" sz="1600" b="0" dirty="0" smtClean="0">
                <a:latin typeface="Calibri" pitchFamily="34" charset="0"/>
                <a:cs typeface="Arial" charset="0"/>
              </a:rPr>
              <a:t>Phase-1” upgrades</a:t>
            </a:r>
          </a:p>
          <a:p>
            <a:pPr marL="685800" lvl="1" indent="-228600">
              <a:buFont typeface="Wingdings" pitchFamily="2" charset="2"/>
              <a:buChar char="§"/>
            </a:pPr>
            <a:r>
              <a:rPr lang="en-US" sz="1600" b="0" dirty="0" smtClean="0">
                <a:solidFill>
                  <a:srgbClr val="0070C0"/>
                </a:solidFill>
                <a:latin typeface="Calibri" pitchFamily="34" charset="0"/>
                <a:cs typeface="Arial" charset="0"/>
              </a:rPr>
              <a:t>CD-0 approval last September 2012 ($22-34M each experiment:  ATLAS and CMS).</a:t>
            </a:r>
          </a:p>
          <a:p>
            <a:pPr marL="685800" lvl="1" indent="-228600">
              <a:buFont typeface="Wingdings" pitchFamily="2" charset="2"/>
              <a:buChar char="§"/>
            </a:pPr>
            <a:r>
              <a:rPr lang="en-US" sz="1600" b="0" dirty="0" smtClean="0">
                <a:solidFill>
                  <a:srgbClr val="0070C0"/>
                </a:solidFill>
                <a:latin typeface="Calibri" pitchFamily="34" charset="0"/>
                <a:cs typeface="Arial" charset="0"/>
              </a:rPr>
              <a:t>CD-1 </a:t>
            </a:r>
            <a:r>
              <a:rPr lang="en-US" sz="1600" b="0" dirty="0">
                <a:solidFill>
                  <a:srgbClr val="0070C0"/>
                </a:solidFill>
                <a:latin typeface="Calibri" pitchFamily="34" charset="0"/>
                <a:cs typeface="Arial" charset="0"/>
              </a:rPr>
              <a:t>r</a:t>
            </a:r>
            <a:r>
              <a:rPr lang="en-US" sz="1600" b="0" dirty="0" smtClean="0">
                <a:solidFill>
                  <a:srgbClr val="0070C0"/>
                </a:solidFill>
                <a:latin typeface="Calibri" pitchFamily="34" charset="0"/>
                <a:cs typeface="Arial" charset="0"/>
              </a:rPr>
              <a:t>eviews scheduled in  </a:t>
            </a:r>
            <a:br>
              <a:rPr lang="en-US" sz="1600" b="0" dirty="0" smtClean="0">
                <a:solidFill>
                  <a:srgbClr val="0070C0"/>
                </a:solidFill>
                <a:latin typeface="Calibri" pitchFamily="34" charset="0"/>
                <a:cs typeface="Arial" charset="0"/>
              </a:rPr>
            </a:br>
            <a:r>
              <a:rPr lang="en-US" sz="1600" b="0" dirty="0" smtClean="0">
                <a:solidFill>
                  <a:srgbClr val="0070C0"/>
                </a:solidFill>
                <a:latin typeface="Calibri" pitchFamily="34" charset="0"/>
                <a:cs typeface="Arial" charset="0"/>
              </a:rPr>
              <a:t>August 2013.</a:t>
            </a:r>
            <a:endParaRPr lang="en-US" sz="1200" b="0" dirty="0" smtClean="0">
              <a:solidFill>
                <a:srgbClr val="0070C0"/>
              </a:solidFill>
              <a:latin typeface="Calibri" pitchFamily="34" charset="0"/>
              <a:cs typeface="Arial" charset="0"/>
            </a:endParaRPr>
          </a:p>
          <a:p>
            <a:pPr marL="228600" indent="-228600"/>
            <a:endParaRPr lang="en-US" sz="400" dirty="0" smtClean="0">
              <a:solidFill>
                <a:srgbClr val="135C00"/>
              </a:solidFill>
              <a:latin typeface="Calibri" pitchFamily="34" charset="0"/>
              <a:cs typeface="Arial" charset="0"/>
            </a:endParaRPr>
          </a:p>
          <a:p>
            <a:pPr marL="228600" indent="-228600"/>
            <a:r>
              <a:rPr lang="en-US" b="1" dirty="0" smtClean="0">
                <a:solidFill>
                  <a:srgbClr val="135C00"/>
                </a:solidFill>
                <a:latin typeface="Calibri" pitchFamily="34" charset="0"/>
                <a:cs typeface="Arial" charset="0"/>
              </a:rPr>
              <a:t>Current program</a:t>
            </a:r>
            <a:endParaRPr lang="en-US" b="1" dirty="0">
              <a:solidFill>
                <a:srgbClr val="135C00"/>
              </a:solidFill>
              <a:latin typeface="Calibri" pitchFamily="34" charset="0"/>
              <a:cs typeface="Arial" charset="0"/>
            </a:endParaRPr>
          </a:p>
          <a:p>
            <a:pPr marL="228600" indent="-228600">
              <a:buFont typeface="Wingdings" pitchFamily="2" charset="2"/>
              <a:buChar char="§"/>
            </a:pPr>
            <a:r>
              <a:rPr lang="en-US" sz="1600" b="0" dirty="0" smtClean="0">
                <a:latin typeface="Calibri" pitchFamily="34" charset="0"/>
                <a:cs typeface="Arial" charset="0"/>
              </a:rPr>
              <a:t>Analyze and publish results from LHC Run 1</a:t>
            </a:r>
          </a:p>
          <a:p>
            <a:pPr marL="228600" indent="-228600">
              <a:buFont typeface="Wingdings" pitchFamily="2" charset="2"/>
              <a:buChar char="§"/>
            </a:pPr>
            <a:r>
              <a:rPr lang="en-US" sz="1600" b="0" dirty="0" smtClean="0">
                <a:latin typeface="Calibri" pitchFamily="34" charset="0"/>
                <a:cs typeface="Arial" charset="0"/>
              </a:rPr>
              <a:t>2013-2014 shutdown:  repair splices in </a:t>
            </a:r>
            <a:br>
              <a:rPr lang="en-US" sz="1600" b="0" dirty="0" smtClean="0">
                <a:latin typeface="Calibri" pitchFamily="34" charset="0"/>
                <a:cs typeface="Arial" charset="0"/>
              </a:rPr>
            </a:br>
            <a:r>
              <a:rPr lang="en-US" sz="1600" b="0" dirty="0" smtClean="0">
                <a:latin typeface="Calibri" pitchFamily="34" charset="0"/>
                <a:cs typeface="Arial" charset="0"/>
              </a:rPr>
              <a:t>LHC magnets;  detector maintenance and consolidation, upgrades and repairs  </a:t>
            </a:r>
          </a:p>
          <a:p>
            <a:pPr marL="228600" indent="-228600">
              <a:buFont typeface="Wingdings" pitchFamily="2" charset="2"/>
              <a:buChar char="§"/>
            </a:pPr>
            <a:r>
              <a:rPr lang="en-US" sz="1600" b="0" dirty="0" smtClean="0">
                <a:latin typeface="Calibri" pitchFamily="34" charset="0"/>
                <a:cs typeface="Arial" charset="0"/>
              </a:rPr>
              <a:t>In 2015:  resume running at 13</a:t>
            </a:r>
            <a:r>
              <a:rPr lang="en-US" sz="1600" b="0" dirty="0" smtClean="0">
                <a:latin typeface="Arial" pitchFamily="34" charset="0"/>
                <a:cs typeface="Arial" pitchFamily="34" charset="0"/>
              </a:rPr>
              <a:t>~</a:t>
            </a:r>
            <a:r>
              <a:rPr lang="en-US" sz="1600" b="0" dirty="0" smtClean="0">
                <a:latin typeface="Calibri" pitchFamily="34" charset="0"/>
                <a:cs typeface="Arial" charset="0"/>
              </a:rPr>
              <a:t>14 </a:t>
            </a:r>
            <a:r>
              <a:rPr lang="en-US" sz="1600" b="0" dirty="0" err="1" smtClean="0">
                <a:latin typeface="Calibri" pitchFamily="34" charset="0"/>
                <a:cs typeface="Arial" charset="0"/>
              </a:rPr>
              <a:t>TeV</a:t>
            </a:r>
            <a:endParaRPr lang="en-US" sz="1600" b="0" dirty="0" smtClean="0">
              <a:latin typeface="Calibri" pitchFamily="34" charset="0"/>
              <a:cs typeface="Arial" charset="0"/>
            </a:endParaRPr>
          </a:p>
          <a:p>
            <a:pPr marL="228600" indent="-228600">
              <a:buFont typeface="Wingdings" pitchFamily="2" charset="2"/>
              <a:buChar char="§"/>
            </a:pPr>
            <a:r>
              <a:rPr lang="en-US" sz="1600" b="0" dirty="0" smtClean="0">
                <a:latin typeface="Calibri" pitchFamily="34" charset="0"/>
                <a:cs typeface="Arial" charset="0"/>
              </a:rPr>
              <a:t>Still no smoking guns for BSM physics</a:t>
            </a:r>
          </a:p>
          <a:p>
            <a:pPr marL="685800" lvl="1" indent="-228600">
              <a:buFont typeface="Wingdings" pitchFamily="2" charset="2"/>
              <a:buChar char="§"/>
            </a:pPr>
            <a:r>
              <a:rPr lang="en-US" sz="1600" b="0" dirty="0" smtClean="0">
                <a:solidFill>
                  <a:srgbClr val="0070C0"/>
                </a:solidFill>
                <a:latin typeface="Calibri" pitchFamily="34" charset="0"/>
                <a:cs typeface="Arial" charset="0"/>
              </a:rPr>
              <a:t>What will 13</a:t>
            </a:r>
            <a:r>
              <a:rPr lang="en-US" sz="1600" b="0" dirty="0" smtClean="0">
                <a:solidFill>
                  <a:srgbClr val="0070C0"/>
                </a:solidFill>
                <a:latin typeface="Arial" pitchFamily="34" charset="0"/>
                <a:cs typeface="Arial" pitchFamily="34" charset="0"/>
              </a:rPr>
              <a:t>~</a:t>
            </a:r>
            <a:r>
              <a:rPr lang="en-US" sz="1600" b="0" dirty="0" smtClean="0">
                <a:solidFill>
                  <a:srgbClr val="0070C0"/>
                </a:solidFill>
                <a:latin typeface="Calibri" pitchFamily="34" charset="0"/>
                <a:cs typeface="Arial" charset="0"/>
              </a:rPr>
              <a:t>14 </a:t>
            </a:r>
            <a:r>
              <a:rPr lang="en-US" sz="1600" b="0" dirty="0" err="1" smtClean="0">
                <a:solidFill>
                  <a:srgbClr val="0070C0"/>
                </a:solidFill>
                <a:latin typeface="Calibri" pitchFamily="34" charset="0"/>
                <a:cs typeface="Arial" charset="0"/>
              </a:rPr>
              <a:t>TeV</a:t>
            </a:r>
            <a:r>
              <a:rPr lang="en-US" sz="1600" b="0" dirty="0" smtClean="0">
                <a:solidFill>
                  <a:srgbClr val="0070C0"/>
                </a:solidFill>
                <a:latin typeface="Calibri" pitchFamily="34" charset="0"/>
                <a:cs typeface="Arial" charset="0"/>
              </a:rPr>
              <a:t> running tell us?</a:t>
            </a:r>
          </a:p>
          <a:p>
            <a:pPr marL="685800" lvl="1" indent="-228600">
              <a:buFont typeface="Wingdings" pitchFamily="2" charset="2"/>
              <a:buChar char="§"/>
            </a:pPr>
            <a:r>
              <a:rPr lang="en-US" sz="1600" b="1" dirty="0" smtClean="0">
                <a:solidFill>
                  <a:srgbClr val="0070C0"/>
                </a:solidFill>
                <a:latin typeface="Calibri" pitchFamily="34" charset="0"/>
                <a:cs typeface="Arial" charset="0"/>
              </a:rPr>
              <a:t>Focus on new physics</a:t>
            </a:r>
          </a:p>
        </p:txBody>
      </p:sp>
      <p:pic>
        <p:nvPicPr>
          <p:cNvPr id="11" name="Image 4" descr="Screen Shot 2013-06-17 at 5.52.48 PM.png"/>
          <p:cNvPicPr>
            <a:picLocks noChangeAspect="1"/>
          </p:cNvPicPr>
          <p:nvPr/>
        </p:nvPicPr>
        <p:blipFill rotWithShape="1">
          <a:blip r:embed="rId2"/>
          <a:srcRect l="6144"/>
          <a:stretch/>
        </p:blipFill>
        <p:spPr>
          <a:xfrm>
            <a:off x="6587066" y="3816085"/>
            <a:ext cx="2561059" cy="2608073"/>
          </a:xfrm>
          <a:prstGeom prst="rect">
            <a:avLst/>
          </a:prstGeom>
        </p:spPr>
      </p:pic>
      <p:sp>
        <p:nvSpPr>
          <p:cNvPr id="32771" name="TextBox 4"/>
          <p:cNvSpPr txBox="1">
            <a:spLocks noChangeArrowheads="1"/>
          </p:cNvSpPr>
          <p:nvPr/>
        </p:nvSpPr>
        <p:spPr bwMode="auto">
          <a:xfrm>
            <a:off x="7037296" y="6324600"/>
            <a:ext cx="1955985" cy="492443"/>
          </a:xfrm>
          <a:prstGeom prst="rect">
            <a:avLst/>
          </a:prstGeom>
          <a:noFill/>
          <a:ln w="9525">
            <a:noFill/>
            <a:miter lim="800000"/>
            <a:headEnd/>
            <a:tailEnd/>
          </a:ln>
        </p:spPr>
        <p:txBody>
          <a:bodyPr wrap="none">
            <a:spAutoFit/>
          </a:bodyPr>
          <a:lstStyle/>
          <a:p>
            <a:pPr algn="ctr"/>
            <a:r>
              <a:rPr lang="en-US" sz="1400" b="1" dirty="0">
                <a:solidFill>
                  <a:srgbClr val="3333FF"/>
                </a:solidFill>
                <a:latin typeface="Arial" pitchFamily="34" charset="0"/>
                <a:cs typeface="Arial" pitchFamily="34" charset="0"/>
              </a:rPr>
              <a:t>CMS </a:t>
            </a:r>
            <a:r>
              <a:rPr lang="en-US" sz="1400" b="1" dirty="0" smtClean="0">
                <a:solidFill>
                  <a:srgbClr val="3333FF"/>
                </a:solidFill>
                <a:latin typeface="Arial" pitchFamily="34" charset="0"/>
                <a:cs typeface="Arial" pitchFamily="34" charset="0"/>
              </a:rPr>
              <a:t>Signal Strength</a:t>
            </a:r>
            <a:endParaRPr lang="en-US" sz="1400" b="1" dirty="0">
              <a:solidFill>
                <a:srgbClr val="3333FF"/>
              </a:solidFill>
              <a:latin typeface="Arial" pitchFamily="34" charset="0"/>
              <a:cs typeface="Arial" pitchFamily="34" charset="0"/>
            </a:endParaRPr>
          </a:p>
          <a:p>
            <a:pPr algn="ctr"/>
            <a:r>
              <a:rPr lang="en-US" sz="1200" b="1" dirty="0" smtClean="0">
                <a:solidFill>
                  <a:srgbClr val="3333FF"/>
                </a:solidFill>
                <a:latin typeface="Arial" pitchFamily="34" charset="0"/>
                <a:cs typeface="Arial" pitchFamily="34" charset="0"/>
              </a:rPr>
              <a:t>[Lepton-Photon 2013]</a:t>
            </a:r>
            <a:endParaRPr lang="en-US" sz="1200" b="1" dirty="0">
              <a:solidFill>
                <a:srgbClr val="3333FF"/>
              </a:solidFill>
              <a:latin typeface="Arial" pitchFamily="34" charset="0"/>
              <a:cs typeface="Arial" pitchFamily="34" charset="0"/>
            </a:endParaRPr>
          </a:p>
        </p:txBody>
      </p:sp>
      <p:sp>
        <p:nvSpPr>
          <p:cNvPr id="32774" name="TextBox 15"/>
          <p:cNvSpPr txBox="1">
            <a:spLocks noChangeArrowheads="1"/>
          </p:cNvSpPr>
          <p:nvPr/>
        </p:nvSpPr>
        <p:spPr bwMode="auto">
          <a:xfrm>
            <a:off x="4502109" y="6324600"/>
            <a:ext cx="1768433" cy="492443"/>
          </a:xfrm>
          <a:prstGeom prst="rect">
            <a:avLst/>
          </a:prstGeom>
          <a:noFill/>
          <a:ln w="9525">
            <a:noFill/>
            <a:miter lim="800000"/>
            <a:headEnd/>
            <a:tailEnd/>
          </a:ln>
        </p:spPr>
        <p:txBody>
          <a:bodyPr wrap="none">
            <a:spAutoFit/>
          </a:bodyPr>
          <a:lstStyle/>
          <a:p>
            <a:pPr algn="ctr"/>
            <a:r>
              <a:rPr lang="en-US" sz="1400" b="1" dirty="0">
                <a:solidFill>
                  <a:srgbClr val="3333FF"/>
                </a:solidFill>
                <a:latin typeface="Arial" pitchFamily="34" charset="0"/>
                <a:cs typeface="Arial" pitchFamily="34" charset="0"/>
              </a:rPr>
              <a:t>ATLAS </a:t>
            </a:r>
            <a:r>
              <a:rPr lang="en-US" sz="1400" b="1" dirty="0" smtClean="0">
                <a:solidFill>
                  <a:srgbClr val="3333FF"/>
                </a:solidFill>
                <a:latin typeface="Arial" pitchFamily="34" charset="0"/>
                <a:cs typeface="Arial" pitchFamily="34" charset="0"/>
              </a:rPr>
              <a:t>Spin-Parity</a:t>
            </a:r>
            <a:endParaRPr lang="en-US" sz="1400" b="1" dirty="0">
              <a:solidFill>
                <a:srgbClr val="3333FF"/>
              </a:solidFill>
              <a:latin typeface="Arial" pitchFamily="34" charset="0"/>
              <a:cs typeface="Arial" pitchFamily="34" charset="0"/>
            </a:endParaRPr>
          </a:p>
          <a:p>
            <a:pPr algn="ctr"/>
            <a:r>
              <a:rPr lang="en-US" sz="1200" b="1" dirty="0" smtClean="0">
                <a:solidFill>
                  <a:srgbClr val="3333FF"/>
                </a:solidFill>
                <a:latin typeface="Arial" pitchFamily="34" charset="0"/>
                <a:cs typeface="Arial" pitchFamily="34" charset="0"/>
              </a:rPr>
              <a:t>[Lepton-Photon 2013]</a:t>
            </a:r>
            <a:endParaRPr lang="en-US" sz="1200" b="1" dirty="0">
              <a:solidFill>
                <a:srgbClr val="3333FF"/>
              </a:solidFill>
              <a:latin typeface="Arial" pitchFamily="34" charset="0"/>
              <a:cs typeface="Arial" pitchFamily="34" charset="0"/>
            </a:endParaRPr>
          </a:p>
        </p:txBody>
      </p:sp>
      <p:grpSp>
        <p:nvGrpSpPr>
          <p:cNvPr id="6" name="Group 5"/>
          <p:cNvGrpSpPr/>
          <p:nvPr/>
        </p:nvGrpSpPr>
        <p:grpSpPr>
          <a:xfrm>
            <a:off x="5386325" y="1010610"/>
            <a:ext cx="3627557" cy="2782133"/>
            <a:chOff x="5386325" y="1010610"/>
            <a:chExt cx="3627557" cy="2782133"/>
          </a:xfrm>
        </p:grpSpPr>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217" b="7199"/>
            <a:stretch/>
          </p:blipFill>
          <p:spPr bwMode="auto">
            <a:xfrm>
              <a:off x="5386325" y="1010610"/>
              <a:ext cx="3627557" cy="2607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574604" y="3531133"/>
              <a:ext cx="960519" cy="261610"/>
            </a:xfrm>
            <a:prstGeom prst="rect">
              <a:avLst/>
            </a:prstGeom>
            <a:noFill/>
          </p:spPr>
          <p:txBody>
            <a:bodyPr wrap="none" rtlCol="0">
              <a:spAutoFit/>
            </a:bodyPr>
            <a:lstStyle/>
            <a:p>
              <a:r>
                <a:rPr lang="en-US" sz="1050" b="1" dirty="0" smtClean="0">
                  <a:latin typeface="Arial" pitchFamily="34" charset="0"/>
                  <a:cs typeface="Arial" pitchFamily="34" charset="0"/>
                </a:rPr>
                <a:t>Day in 2012</a:t>
              </a:r>
              <a:endParaRPr lang="en-US" sz="1050" b="1" dirty="0">
                <a:latin typeface="Arial" pitchFamily="34" charset="0"/>
                <a:cs typeface="Arial" pitchFamily="34" charset="0"/>
              </a:endParaRPr>
            </a:p>
          </p:txBody>
        </p:sp>
      </p:grpSp>
      <p:sp>
        <p:nvSpPr>
          <p:cNvPr id="32777" name="TextBox 5"/>
          <p:cNvSpPr txBox="1">
            <a:spLocks noChangeArrowheads="1"/>
          </p:cNvSpPr>
          <p:nvPr/>
        </p:nvSpPr>
        <p:spPr bwMode="auto">
          <a:xfrm>
            <a:off x="4834848" y="871554"/>
            <a:ext cx="4159024" cy="276999"/>
          </a:xfrm>
          <a:prstGeom prst="rect">
            <a:avLst/>
          </a:prstGeom>
          <a:noFill/>
          <a:ln w="9525">
            <a:noFill/>
            <a:miter lim="800000"/>
            <a:headEnd/>
            <a:tailEnd/>
          </a:ln>
        </p:spPr>
        <p:txBody>
          <a:bodyPr wrap="none">
            <a:spAutoFit/>
          </a:bodyPr>
          <a:lstStyle/>
          <a:p>
            <a:r>
              <a:rPr lang="en-US" sz="1200" b="1" dirty="0" smtClean="0">
                <a:solidFill>
                  <a:srgbClr val="3333FF"/>
                </a:solidFill>
                <a:latin typeface="Arial" pitchFamily="34" charset="0"/>
                <a:cs typeface="Arial" pitchFamily="34" charset="0"/>
              </a:rPr>
              <a:t>Completion of Run I;  CMS &amp; ATLAS recorded: ~22 fb</a:t>
            </a:r>
            <a:r>
              <a:rPr lang="en-US" sz="1200" b="1" baseline="30000" dirty="0" smtClean="0">
                <a:solidFill>
                  <a:srgbClr val="3333FF"/>
                </a:solidFill>
                <a:latin typeface="Arial" pitchFamily="34" charset="0"/>
                <a:cs typeface="Arial" pitchFamily="34" charset="0"/>
              </a:rPr>
              <a:t>-1</a:t>
            </a:r>
            <a:endParaRPr lang="en-US" sz="1200" b="1" baseline="30000" dirty="0">
              <a:solidFill>
                <a:srgbClr val="3333FF"/>
              </a:solidFill>
              <a:latin typeface="Arial" pitchFamily="34" charset="0"/>
              <a:cs typeface="Arial" pitchFamily="34" charset="0"/>
            </a:endParaRPr>
          </a:p>
        </p:txBody>
      </p:sp>
      <p:sp>
        <p:nvSpPr>
          <p:cNvPr id="9" name="Rectangle 8"/>
          <p:cNvSpPr/>
          <p:nvPr/>
        </p:nvSpPr>
        <p:spPr>
          <a:xfrm>
            <a:off x="6726803" y="4031311"/>
            <a:ext cx="620202" cy="1987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6553080" y="3986132"/>
            <a:ext cx="898003" cy="292388"/>
          </a:xfrm>
          <a:prstGeom prst="rect">
            <a:avLst/>
          </a:prstGeom>
          <a:noFill/>
        </p:spPr>
        <p:txBody>
          <a:bodyPr wrap="none" rtlCol="0">
            <a:spAutoFit/>
          </a:bodyPr>
          <a:lstStyle/>
          <a:p>
            <a:r>
              <a:rPr lang="en-US" sz="650" b="1" dirty="0" smtClean="0">
                <a:latin typeface="Arial" pitchFamily="34" charset="0"/>
                <a:cs typeface="Arial" pitchFamily="34" charset="0"/>
              </a:rPr>
              <a:t>Combined</a:t>
            </a:r>
          </a:p>
          <a:p>
            <a:r>
              <a:rPr lang="en-US" sz="650" b="1" dirty="0">
                <a:latin typeface="Arial" pitchFamily="34" charset="0"/>
                <a:cs typeface="Arial" pitchFamily="34" charset="0"/>
              </a:rPr>
              <a:t> </a:t>
            </a:r>
            <a:r>
              <a:rPr lang="en-US" sz="650" b="1" dirty="0" smtClean="0">
                <a:latin typeface="Arial" pitchFamily="34" charset="0"/>
                <a:cs typeface="Arial" pitchFamily="34" charset="0"/>
              </a:rPr>
              <a:t>     </a:t>
            </a:r>
            <a:r>
              <a:rPr lang="en-US" sz="650" b="1" dirty="0" smtClean="0">
                <a:latin typeface="Symbol" pitchFamily="18" charset="2"/>
                <a:cs typeface="Arial" pitchFamily="34" charset="0"/>
              </a:rPr>
              <a:t>m</a:t>
            </a:r>
            <a:r>
              <a:rPr lang="en-US" sz="650" b="1" dirty="0" smtClean="0">
                <a:latin typeface="Arial" pitchFamily="34" charset="0"/>
                <a:cs typeface="Arial" pitchFamily="34" charset="0"/>
              </a:rPr>
              <a:t> = 0.80 ± 0.14</a:t>
            </a:r>
            <a:endParaRPr lang="en-US" sz="650" b="1" dirty="0">
              <a:latin typeface="Arial" pitchFamily="34" charset="0"/>
              <a:cs typeface="Arial" pitchFamily="34" charset="0"/>
            </a:endParaRPr>
          </a:p>
        </p:txBody>
      </p:sp>
      <p:grpSp>
        <p:nvGrpSpPr>
          <p:cNvPr id="20" name="Group 19"/>
          <p:cNvGrpSpPr/>
          <p:nvPr/>
        </p:nvGrpSpPr>
        <p:grpSpPr>
          <a:xfrm>
            <a:off x="4224298" y="3800183"/>
            <a:ext cx="2352635" cy="2588304"/>
            <a:chOff x="4224298" y="3800183"/>
            <a:chExt cx="2352635" cy="2588304"/>
          </a:xfrm>
        </p:grpSpPr>
        <p:grpSp>
          <p:nvGrpSpPr>
            <p:cNvPr id="7" name="Group 6"/>
            <p:cNvGrpSpPr/>
            <p:nvPr/>
          </p:nvGrpSpPr>
          <p:grpSpPr>
            <a:xfrm>
              <a:off x="4224298" y="3800183"/>
              <a:ext cx="2352635" cy="2548882"/>
              <a:chOff x="4224298" y="3800183"/>
              <a:chExt cx="2352635" cy="2548882"/>
            </a:xfrm>
          </p:grpSpPr>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r="4478"/>
              <a:stretch/>
            </p:blipFill>
            <p:spPr>
              <a:xfrm>
                <a:off x="4224298" y="3800183"/>
                <a:ext cx="2139950" cy="2548882"/>
              </a:xfrm>
              <a:prstGeom prst="rect">
                <a:avLst/>
              </a:prstGeom>
            </p:spPr>
          </p:pic>
          <p:sp>
            <p:nvSpPr>
              <p:cNvPr id="3" name="TextBox 2"/>
              <p:cNvSpPr txBox="1"/>
              <p:nvPr/>
            </p:nvSpPr>
            <p:spPr>
              <a:xfrm>
                <a:off x="4735785" y="5956473"/>
                <a:ext cx="1457450" cy="215444"/>
              </a:xfrm>
              <a:prstGeom prst="rect">
                <a:avLst/>
              </a:prstGeom>
              <a:noFill/>
            </p:spPr>
            <p:txBody>
              <a:bodyPr wrap="none" rtlCol="0">
                <a:spAutoFit/>
              </a:bodyPr>
              <a:lstStyle/>
              <a:p>
                <a:r>
                  <a:rPr lang="en-US" sz="800" b="1" i="1" dirty="0" smtClean="0">
                    <a:solidFill>
                      <a:schemeClr val="tx1">
                        <a:lumMod val="75000"/>
                        <a:lumOff val="25000"/>
                      </a:schemeClr>
                    </a:solidFill>
                  </a:rPr>
                  <a:t>(Ref:  </a:t>
                </a:r>
                <a:r>
                  <a:rPr lang="en-US" sz="800" b="1" dirty="0" smtClean="0">
                    <a:solidFill>
                      <a:schemeClr val="tx1">
                        <a:lumMod val="75000"/>
                        <a:lumOff val="25000"/>
                      </a:schemeClr>
                    </a:solidFill>
                  </a:rPr>
                  <a:t>SM Higgs boson:  J</a:t>
                </a:r>
                <a:r>
                  <a:rPr lang="en-US" sz="800" b="1" baseline="30000" dirty="0" smtClean="0">
                    <a:solidFill>
                      <a:schemeClr val="tx1">
                        <a:lumMod val="75000"/>
                        <a:lumOff val="25000"/>
                      </a:schemeClr>
                    </a:solidFill>
                  </a:rPr>
                  <a:t>P</a:t>
                </a:r>
                <a:r>
                  <a:rPr lang="en-US" sz="800" b="1" dirty="0" smtClean="0">
                    <a:solidFill>
                      <a:schemeClr val="tx1">
                        <a:lumMod val="75000"/>
                        <a:lumOff val="25000"/>
                      </a:schemeClr>
                    </a:solidFill>
                  </a:rPr>
                  <a:t> = 0</a:t>
                </a:r>
                <a:r>
                  <a:rPr lang="en-US" sz="800" b="1" baseline="30000" dirty="0" smtClean="0">
                    <a:solidFill>
                      <a:schemeClr val="tx1">
                        <a:lumMod val="75000"/>
                        <a:lumOff val="25000"/>
                      </a:schemeClr>
                    </a:solidFill>
                  </a:rPr>
                  <a:t>+</a:t>
                </a:r>
                <a:r>
                  <a:rPr lang="en-US" sz="800" b="1" dirty="0" smtClean="0">
                    <a:solidFill>
                      <a:schemeClr val="tx1">
                        <a:lumMod val="75000"/>
                        <a:lumOff val="25000"/>
                      </a:schemeClr>
                    </a:solidFill>
                  </a:rPr>
                  <a:t>)</a:t>
                </a:r>
                <a:endParaRPr lang="en-US" sz="800" b="1" baseline="30000" dirty="0">
                  <a:solidFill>
                    <a:schemeClr val="tx1">
                      <a:lumMod val="75000"/>
                      <a:lumOff val="25000"/>
                    </a:schemeClr>
                  </a:solidFill>
                </a:endParaRPr>
              </a:p>
            </p:txBody>
          </p:sp>
          <p:sp>
            <p:nvSpPr>
              <p:cNvPr id="4" name="TextBox 3"/>
              <p:cNvSpPr txBox="1"/>
              <p:nvPr/>
            </p:nvSpPr>
            <p:spPr>
              <a:xfrm>
                <a:off x="6258168" y="4941273"/>
                <a:ext cx="304892" cy="215444"/>
              </a:xfrm>
              <a:prstGeom prst="rect">
                <a:avLst/>
              </a:prstGeom>
              <a:noFill/>
            </p:spPr>
            <p:txBody>
              <a:bodyPr wrap="none" rtlCol="0">
                <a:spAutoFit/>
              </a:bodyPr>
              <a:lstStyle/>
              <a:p>
                <a:r>
                  <a:rPr lang="en-US" sz="800" b="1" dirty="0" smtClean="0">
                    <a:solidFill>
                      <a:srgbClr val="FF0000"/>
                    </a:solidFill>
                    <a:latin typeface="Arial" pitchFamily="34" charset="0"/>
                    <a:cs typeface="Arial" pitchFamily="34" charset="0"/>
                  </a:rPr>
                  <a:t>1</a:t>
                </a:r>
                <a:r>
                  <a:rPr lang="en-US" sz="800" b="1" dirty="0" smtClean="0">
                    <a:solidFill>
                      <a:srgbClr val="FF0000"/>
                    </a:solidFill>
                    <a:latin typeface="Symbol" pitchFamily="18" charset="2"/>
                    <a:cs typeface="Arial" pitchFamily="34" charset="0"/>
                  </a:rPr>
                  <a:t>s</a:t>
                </a:r>
                <a:endParaRPr lang="en-US" sz="800" b="1" dirty="0">
                  <a:solidFill>
                    <a:srgbClr val="FF0000"/>
                  </a:solidFill>
                  <a:latin typeface="Symbol" pitchFamily="18" charset="2"/>
                  <a:cs typeface="Arial" pitchFamily="34" charset="0"/>
                </a:endParaRPr>
              </a:p>
            </p:txBody>
          </p:sp>
          <p:sp>
            <p:nvSpPr>
              <p:cNvPr id="15" name="TextBox 14"/>
              <p:cNvSpPr txBox="1"/>
              <p:nvPr/>
            </p:nvSpPr>
            <p:spPr>
              <a:xfrm>
                <a:off x="6267814" y="5128222"/>
                <a:ext cx="304892" cy="215444"/>
              </a:xfrm>
              <a:prstGeom prst="rect">
                <a:avLst/>
              </a:prstGeom>
              <a:noFill/>
            </p:spPr>
            <p:txBody>
              <a:bodyPr wrap="none" rtlCol="0">
                <a:spAutoFit/>
              </a:bodyPr>
              <a:lstStyle/>
              <a:p>
                <a:r>
                  <a:rPr lang="en-US" sz="800" b="1" dirty="0">
                    <a:solidFill>
                      <a:srgbClr val="FF0000"/>
                    </a:solidFill>
                    <a:latin typeface="Arial" pitchFamily="34" charset="0"/>
                    <a:cs typeface="Arial" pitchFamily="34" charset="0"/>
                  </a:rPr>
                  <a:t>2</a:t>
                </a:r>
                <a:r>
                  <a:rPr lang="en-US" sz="800" b="1" dirty="0" smtClean="0">
                    <a:solidFill>
                      <a:srgbClr val="FF0000"/>
                    </a:solidFill>
                    <a:latin typeface="Symbol" pitchFamily="18" charset="2"/>
                    <a:cs typeface="Arial" pitchFamily="34" charset="0"/>
                  </a:rPr>
                  <a:t>s</a:t>
                </a:r>
                <a:endParaRPr lang="en-US" sz="800" b="1" dirty="0">
                  <a:solidFill>
                    <a:srgbClr val="FF0000"/>
                  </a:solidFill>
                  <a:latin typeface="Symbol" pitchFamily="18" charset="2"/>
                  <a:cs typeface="Arial" pitchFamily="34" charset="0"/>
                </a:endParaRPr>
              </a:p>
            </p:txBody>
          </p:sp>
          <p:sp>
            <p:nvSpPr>
              <p:cNvPr id="16" name="TextBox 15"/>
              <p:cNvSpPr txBox="1"/>
              <p:nvPr/>
            </p:nvSpPr>
            <p:spPr>
              <a:xfrm>
                <a:off x="6272041" y="5386975"/>
                <a:ext cx="304892" cy="215444"/>
              </a:xfrm>
              <a:prstGeom prst="rect">
                <a:avLst/>
              </a:prstGeom>
              <a:noFill/>
            </p:spPr>
            <p:txBody>
              <a:bodyPr wrap="none" rtlCol="0">
                <a:spAutoFit/>
              </a:bodyPr>
              <a:lstStyle/>
              <a:p>
                <a:r>
                  <a:rPr lang="en-US" sz="800" b="1" dirty="0" smtClean="0">
                    <a:solidFill>
                      <a:srgbClr val="FF0000"/>
                    </a:solidFill>
                    <a:latin typeface="Arial" pitchFamily="34" charset="0"/>
                    <a:cs typeface="Arial" pitchFamily="34" charset="0"/>
                  </a:rPr>
                  <a:t>3</a:t>
                </a:r>
                <a:r>
                  <a:rPr lang="en-US" sz="800" b="1" dirty="0" smtClean="0">
                    <a:solidFill>
                      <a:srgbClr val="FF0000"/>
                    </a:solidFill>
                    <a:latin typeface="Symbol" pitchFamily="18" charset="2"/>
                    <a:cs typeface="Arial" pitchFamily="34" charset="0"/>
                  </a:rPr>
                  <a:t>s</a:t>
                </a:r>
                <a:endParaRPr lang="en-US" sz="800" b="1" dirty="0">
                  <a:solidFill>
                    <a:srgbClr val="FF0000"/>
                  </a:solidFill>
                  <a:latin typeface="Symbol" pitchFamily="18" charset="2"/>
                  <a:cs typeface="Arial" pitchFamily="34" charset="0"/>
                </a:endParaRPr>
              </a:p>
            </p:txBody>
          </p:sp>
          <p:sp>
            <p:nvSpPr>
              <p:cNvPr id="17" name="TextBox 16"/>
              <p:cNvSpPr txBox="1"/>
              <p:nvPr/>
            </p:nvSpPr>
            <p:spPr>
              <a:xfrm>
                <a:off x="6269918" y="5736233"/>
                <a:ext cx="304892" cy="215444"/>
              </a:xfrm>
              <a:prstGeom prst="rect">
                <a:avLst/>
              </a:prstGeom>
              <a:noFill/>
            </p:spPr>
            <p:txBody>
              <a:bodyPr wrap="none" rtlCol="0">
                <a:spAutoFit/>
              </a:bodyPr>
              <a:lstStyle/>
              <a:p>
                <a:r>
                  <a:rPr lang="en-US" sz="800" b="1" dirty="0">
                    <a:solidFill>
                      <a:srgbClr val="FF0000"/>
                    </a:solidFill>
                    <a:latin typeface="Arial" pitchFamily="34" charset="0"/>
                    <a:cs typeface="Arial" pitchFamily="34" charset="0"/>
                  </a:rPr>
                  <a:t>4</a:t>
                </a:r>
                <a:r>
                  <a:rPr lang="en-US" sz="800" b="1" dirty="0" smtClean="0">
                    <a:solidFill>
                      <a:srgbClr val="FF0000"/>
                    </a:solidFill>
                    <a:latin typeface="Symbol" pitchFamily="18" charset="2"/>
                    <a:cs typeface="Arial" pitchFamily="34" charset="0"/>
                  </a:rPr>
                  <a:t>s</a:t>
                </a:r>
                <a:endParaRPr lang="en-US" sz="800" b="1" dirty="0">
                  <a:solidFill>
                    <a:srgbClr val="FF0000"/>
                  </a:solidFill>
                  <a:latin typeface="Symbol" pitchFamily="18" charset="2"/>
                  <a:cs typeface="Arial" pitchFamily="34" charset="0"/>
                </a:endParaRPr>
              </a:p>
            </p:txBody>
          </p:sp>
        </p:grpSp>
        <p:grpSp>
          <p:nvGrpSpPr>
            <p:cNvPr id="19" name="Group 18"/>
            <p:cNvGrpSpPr/>
            <p:nvPr/>
          </p:nvGrpSpPr>
          <p:grpSpPr>
            <a:xfrm>
              <a:off x="4522205" y="6140279"/>
              <a:ext cx="1879041" cy="248208"/>
              <a:chOff x="4522205" y="6140279"/>
              <a:chExt cx="1879041" cy="248208"/>
            </a:xfrm>
          </p:grpSpPr>
          <p:sp>
            <p:nvSpPr>
              <p:cNvPr id="14" name="Rectangle 13"/>
              <p:cNvSpPr/>
              <p:nvPr/>
            </p:nvSpPr>
            <p:spPr>
              <a:xfrm>
                <a:off x="4561952" y="6186989"/>
                <a:ext cx="1792248" cy="152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4522205" y="6140279"/>
                <a:ext cx="1879041" cy="246221"/>
              </a:xfrm>
              <a:prstGeom prst="rect">
                <a:avLst/>
              </a:prstGeom>
              <a:noFill/>
            </p:spPr>
            <p:txBody>
              <a:bodyPr wrap="none" rtlCol="0">
                <a:spAutoFit/>
              </a:bodyPr>
              <a:lstStyle/>
              <a:p>
                <a:r>
                  <a:rPr lang="en-US" sz="1000" dirty="0" smtClean="0">
                    <a:solidFill>
                      <a:schemeClr val="tx1">
                        <a:lumMod val="95000"/>
                        <a:lumOff val="5000"/>
                      </a:schemeClr>
                    </a:solidFill>
                    <a:latin typeface="Arial" pitchFamily="34" charset="0"/>
                    <a:cs typeface="Arial" pitchFamily="34" charset="0"/>
                  </a:rPr>
                  <a:t>J</a:t>
                </a:r>
                <a:r>
                  <a:rPr lang="en-US" sz="1000" baseline="30000" dirty="0" smtClean="0">
                    <a:solidFill>
                      <a:schemeClr val="tx1">
                        <a:lumMod val="95000"/>
                        <a:lumOff val="5000"/>
                      </a:schemeClr>
                    </a:solidFill>
                    <a:latin typeface="Arial" pitchFamily="34" charset="0"/>
                    <a:cs typeface="Arial" pitchFamily="34" charset="0"/>
                  </a:rPr>
                  <a:t>P</a:t>
                </a:r>
                <a:r>
                  <a:rPr lang="en-US" sz="400" baseline="30000" dirty="0" smtClean="0">
                    <a:solidFill>
                      <a:schemeClr val="tx1">
                        <a:lumMod val="95000"/>
                        <a:lumOff val="5000"/>
                      </a:schemeClr>
                    </a:solidFill>
                    <a:latin typeface="Arial" pitchFamily="34" charset="0"/>
                    <a:cs typeface="Arial" pitchFamily="34" charset="0"/>
                  </a:rPr>
                  <a:t> </a:t>
                </a:r>
                <a:r>
                  <a:rPr lang="en-US" sz="1000" dirty="0" smtClean="0">
                    <a:solidFill>
                      <a:schemeClr val="tx1">
                        <a:lumMod val="95000"/>
                        <a:lumOff val="5000"/>
                      </a:schemeClr>
                    </a:solidFill>
                    <a:latin typeface="Arial" pitchFamily="34" charset="0"/>
                    <a:cs typeface="Arial" pitchFamily="34" charset="0"/>
                  </a:rPr>
                  <a:t>=</a:t>
                </a:r>
                <a:r>
                  <a:rPr lang="en-US" sz="400" dirty="0" smtClean="0">
                    <a:solidFill>
                      <a:schemeClr val="tx1">
                        <a:lumMod val="95000"/>
                        <a:lumOff val="5000"/>
                      </a:schemeClr>
                    </a:solidFill>
                    <a:latin typeface="Arial" pitchFamily="34" charset="0"/>
                    <a:cs typeface="Arial" pitchFamily="34" charset="0"/>
                  </a:rPr>
                  <a:t> </a:t>
                </a:r>
                <a:r>
                  <a:rPr lang="en-US" sz="1000" dirty="0" smtClean="0">
                    <a:solidFill>
                      <a:schemeClr val="tx1">
                        <a:lumMod val="95000"/>
                        <a:lumOff val="5000"/>
                      </a:schemeClr>
                    </a:solidFill>
                    <a:latin typeface="Arial" pitchFamily="34" charset="0"/>
                    <a:cs typeface="Arial" pitchFamily="34" charset="0"/>
                  </a:rPr>
                  <a:t>0</a:t>
                </a:r>
                <a:r>
                  <a:rPr lang="en-US" sz="1000" baseline="30000" dirty="0" smtClean="0">
                    <a:solidFill>
                      <a:schemeClr val="tx1">
                        <a:lumMod val="95000"/>
                        <a:lumOff val="5000"/>
                      </a:schemeClr>
                    </a:solidFill>
                    <a:latin typeface="Arial" pitchFamily="34" charset="0"/>
                    <a:cs typeface="Arial" pitchFamily="34" charset="0"/>
                  </a:rPr>
                  <a:t>–</a:t>
                </a:r>
                <a:r>
                  <a:rPr lang="en-US" sz="1000" dirty="0" smtClean="0">
                    <a:solidFill>
                      <a:schemeClr val="tx1">
                        <a:lumMod val="95000"/>
                        <a:lumOff val="5000"/>
                      </a:schemeClr>
                    </a:solidFill>
                    <a:latin typeface="Arial" pitchFamily="34" charset="0"/>
                    <a:cs typeface="Arial" pitchFamily="34" charset="0"/>
                  </a:rPr>
                  <a:t>   </a:t>
                </a:r>
                <a:r>
                  <a:rPr lang="en-US" sz="300" dirty="0" smtClean="0">
                    <a:solidFill>
                      <a:schemeClr val="tx1">
                        <a:lumMod val="95000"/>
                        <a:lumOff val="5000"/>
                      </a:schemeClr>
                    </a:solidFill>
                    <a:latin typeface="Arial" pitchFamily="34" charset="0"/>
                    <a:cs typeface="Arial" pitchFamily="34" charset="0"/>
                  </a:rPr>
                  <a:t> </a:t>
                </a:r>
                <a:r>
                  <a:rPr lang="en-US" sz="1000" dirty="0" smtClean="0">
                    <a:solidFill>
                      <a:schemeClr val="tx1">
                        <a:lumMod val="95000"/>
                        <a:lumOff val="5000"/>
                      </a:schemeClr>
                    </a:solidFill>
                    <a:latin typeface="Arial" pitchFamily="34" charset="0"/>
                    <a:cs typeface="Arial" pitchFamily="34" charset="0"/>
                  </a:rPr>
                  <a:t>J</a:t>
                </a:r>
                <a:r>
                  <a:rPr lang="en-US" sz="1000" baseline="30000" dirty="0" smtClean="0">
                    <a:solidFill>
                      <a:schemeClr val="tx1">
                        <a:lumMod val="95000"/>
                        <a:lumOff val="5000"/>
                      </a:schemeClr>
                    </a:solidFill>
                    <a:latin typeface="Arial" pitchFamily="34" charset="0"/>
                    <a:cs typeface="Arial" pitchFamily="34" charset="0"/>
                  </a:rPr>
                  <a:t>P</a:t>
                </a:r>
                <a:r>
                  <a:rPr lang="en-US" sz="400" baseline="30000" dirty="0" smtClean="0">
                    <a:solidFill>
                      <a:schemeClr val="tx1">
                        <a:lumMod val="95000"/>
                        <a:lumOff val="5000"/>
                      </a:schemeClr>
                    </a:solidFill>
                    <a:latin typeface="Arial" pitchFamily="34" charset="0"/>
                    <a:cs typeface="Arial" pitchFamily="34" charset="0"/>
                  </a:rPr>
                  <a:t> </a:t>
                </a:r>
                <a:r>
                  <a:rPr lang="en-US" sz="1000" dirty="0" smtClean="0">
                    <a:solidFill>
                      <a:schemeClr val="tx1">
                        <a:lumMod val="95000"/>
                        <a:lumOff val="5000"/>
                      </a:schemeClr>
                    </a:solidFill>
                    <a:latin typeface="Arial" pitchFamily="34" charset="0"/>
                    <a:cs typeface="Arial" pitchFamily="34" charset="0"/>
                  </a:rPr>
                  <a:t>=</a:t>
                </a:r>
                <a:r>
                  <a:rPr lang="en-US" sz="400" dirty="0" smtClean="0">
                    <a:solidFill>
                      <a:schemeClr val="tx1">
                        <a:lumMod val="95000"/>
                        <a:lumOff val="5000"/>
                      </a:schemeClr>
                    </a:solidFill>
                    <a:latin typeface="Arial" pitchFamily="34" charset="0"/>
                    <a:cs typeface="Arial" pitchFamily="34" charset="0"/>
                  </a:rPr>
                  <a:t> </a:t>
                </a:r>
                <a:r>
                  <a:rPr lang="en-US" sz="1000" dirty="0" smtClean="0">
                    <a:solidFill>
                      <a:schemeClr val="tx1">
                        <a:lumMod val="95000"/>
                        <a:lumOff val="5000"/>
                      </a:schemeClr>
                    </a:solidFill>
                    <a:latin typeface="Arial" pitchFamily="34" charset="0"/>
                    <a:cs typeface="Arial" pitchFamily="34" charset="0"/>
                  </a:rPr>
                  <a:t>1</a:t>
                </a:r>
                <a:r>
                  <a:rPr lang="en-US" sz="1000" baseline="30000" dirty="0" smtClean="0">
                    <a:solidFill>
                      <a:schemeClr val="tx1">
                        <a:lumMod val="95000"/>
                        <a:lumOff val="5000"/>
                      </a:schemeClr>
                    </a:solidFill>
                    <a:latin typeface="Arial" pitchFamily="34" charset="0"/>
                    <a:cs typeface="Arial" pitchFamily="34" charset="0"/>
                  </a:rPr>
                  <a:t>+</a:t>
                </a:r>
                <a:r>
                  <a:rPr lang="en-US" sz="1000" dirty="0" smtClean="0">
                    <a:solidFill>
                      <a:schemeClr val="tx1">
                        <a:lumMod val="95000"/>
                        <a:lumOff val="5000"/>
                      </a:schemeClr>
                    </a:solidFill>
                    <a:latin typeface="Arial" pitchFamily="34" charset="0"/>
                    <a:cs typeface="Arial" pitchFamily="34" charset="0"/>
                  </a:rPr>
                  <a:t>   </a:t>
                </a:r>
                <a:r>
                  <a:rPr lang="en-US" sz="400" dirty="0" smtClean="0">
                    <a:solidFill>
                      <a:schemeClr val="tx1">
                        <a:lumMod val="95000"/>
                        <a:lumOff val="5000"/>
                      </a:schemeClr>
                    </a:solidFill>
                    <a:latin typeface="Arial" pitchFamily="34" charset="0"/>
                    <a:cs typeface="Arial" pitchFamily="34" charset="0"/>
                  </a:rPr>
                  <a:t> </a:t>
                </a:r>
                <a:r>
                  <a:rPr lang="en-US" sz="1000" dirty="0" smtClean="0">
                    <a:solidFill>
                      <a:schemeClr val="tx1">
                        <a:lumMod val="95000"/>
                        <a:lumOff val="5000"/>
                      </a:schemeClr>
                    </a:solidFill>
                    <a:latin typeface="Arial" pitchFamily="34" charset="0"/>
                    <a:cs typeface="Arial" pitchFamily="34" charset="0"/>
                  </a:rPr>
                  <a:t>J</a:t>
                </a:r>
                <a:r>
                  <a:rPr lang="en-US" sz="1000" baseline="30000" dirty="0" smtClean="0">
                    <a:solidFill>
                      <a:schemeClr val="tx1">
                        <a:lumMod val="95000"/>
                        <a:lumOff val="5000"/>
                      </a:schemeClr>
                    </a:solidFill>
                    <a:latin typeface="Arial" pitchFamily="34" charset="0"/>
                    <a:cs typeface="Arial" pitchFamily="34" charset="0"/>
                  </a:rPr>
                  <a:t>P</a:t>
                </a:r>
                <a:r>
                  <a:rPr lang="en-US" sz="400" baseline="30000" dirty="0" smtClean="0">
                    <a:solidFill>
                      <a:schemeClr val="tx1">
                        <a:lumMod val="95000"/>
                        <a:lumOff val="5000"/>
                      </a:schemeClr>
                    </a:solidFill>
                    <a:latin typeface="Arial" pitchFamily="34" charset="0"/>
                    <a:cs typeface="Arial" pitchFamily="34" charset="0"/>
                  </a:rPr>
                  <a:t> </a:t>
                </a:r>
                <a:r>
                  <a:rPr lang="en-US" sz="1000" dirty="0" smtClean="0">
                    <a:solidFill>
                      <a:schemeClr val="tx1">
                        <a:lumMod val="95000"/>
                        <a:lumOff val="5000"/>
                      </a:schemeClr>
                    </a:solidFill>
                    <a:latin typeface="Arial" pitchFamily="34" charset="0"/>
                    <a:cs typeface="Arial" pitchFamily="34" charset="0"/>
                  </a:rPr>
                  <a:t>=</a:t>
                </a:r>
                <a:r>
                  <a:rPr lang="en-US" sz="400" dirty="0" smtClean="0">
                    <a:solidFill>
                      <a:schemeClr val="tx1">
                        <a:lumMod val="95000"/>
                        <a:lumOff val="5000"/>
                      </a:schemeClr>
                    </a:solidFill>
                    <a:latin typeface="Arial" pitchFamily="34" charset="0"/>
                    <a:cs typeface="Arial" pitchFamily="34" charset="0"/>
                  </a:rPr>
                  <a:t> </a:t>
                </a:r>
                <a:r>
                  <a:rPr lang="en-US" sz="1000" dirty="0" smtClean="0">
                    <a:solidFill>
                      <a:schemeClr val="tx1">
                        <a:lumMod val="95000"/>
                        <a:lumOff val="5000"/>
                      </a:schemeClr>
                    </a:solidFill>
                    <a:latin typeface="Arial" pitchFamily="34" charset="0"/>
                    <a:cs typeface="Arial" pitchFamily="34" charset="0"/>
                  </a:rPr>
                  <a:t>1</a:t>
                </a:r>
                <a:r>
                  <a:rPr lang="en-US" sz="1000" baseline="30000" dirty="0" smtClean="0">
                    <a:solidFill>
                      <a:schemeClr val="tx1">
                        <a:lumMod val="95000"/>
                        <a:lumOff val="5000"/>
                      </a:schemeClr>
                    </a:solidFill>
                    <a:latin typeface="Arial" pitchFamily="34" charset="0"/>
                    <a:cs typeface="Arial" pitchFamily="34" charset="0"/>
                  </a:rPr>
                  <a:t>–</a:t>
                </a:r>
                <a:r>
                  <a:rPr lang="en-US" sz="1000" dirty="0" smtClean="0">
                    <a:solidFill>
                      <a:schemeClr val="tx1">
                        <a:lumMod val="95000"/>
                        <a:lumOff val="5000"/>
                      </a:schemeClr>
                    </a:solidFill>
                    <a:latin typeface="Arial" pitchFamily="34" charset="0"/>
                    <a:cs typeface="Arial" pitchFamily="34" charset="0"/>
                  </a:rPr>
                  <a:t>  </a:t>
                </a:r>
                <a:r>
                  <a:rPr lang="en-US" sz="400" dirty="0" smtClean="0">
                    <a:solidFill>
                      <a:schemeClr val="tx1">
                        <a:lumMod val="95000"/>
                        <a:lumOff val="5000"/>
                      </a:schemeClr>
                    </a:solidFill>
                    <a:latin typeface="Arial" pitchFamily="34" charset="0"/>
                    <a:cs typeface="Arial" pitchFamily="34" charset="0"/>
                  </a:rPr>
                  <a:t> </a:t>
                </a:r>
                <a:r>
                  <a:rPr lang="en-US" sz="1000" dirty="0" smtClean="0">
                    <a:solidFill>
                      <a:schemeClr val="tx1">
                        <a:lumMod val="95000"/>
                        <a:lumOff val="5000"/>
                      </a:schemeClr>
                    </a:solidFill>
                    <a:latin typeface="Arial" pitchFamily="34" charset="0"/>
                    <a:cs typeface="Arial" pitchFamily="34" charset="0"/>
                  </a:rPr>
                  <a:t>J</a:t>
                </a:r>
                <a:r>
                  <a:rPr lang="en-US" sz="1000" baseline="30000" dirty="0" smtClean="0">
                    <a:solidFill>
                      <a:schemeClr val="tx1">
                        <a:lumMod val="95000"/>
                        <a:lumOff val="5000"/>
                      </a:schemeClr>
                    </a:solidFill>
                    <a:latin typeface="Arial" pitchFamily="34" charset="0"/>
                    <a:cs typeface="Arial" pitchFamily="34" charset="0"/>
                  </a:rPr>
                  <a:t>P</a:t>
                </a:r>
                <a:r>
                  <a:rPr lang="en-US" sz="400" baseline="30000" dirty="0" smtClean="0">
                    <a:solidFill>
                      <a:schemeClr val="tx1">
                        <a:lumMod val="95000"/>
                        <a:lumOff val="5000"/>
                      </a:schemeClr>
                    </a:solidFill>
                    <a:latin typeface="Arial" pitchFamily="34" charset="0"/>
                    <a:cs typeface="Arial" pitchFamily="34" charset="0"/>
                  </a:rPr>
                  <a:t> </a:t>
                </a:r>
                <a:r>
                  <a:rPr lang="en-US" sz="1000" dirty="0" smtClean="0">
                    <a:solidFill>
                      <a:schemeClr val="tx1">
                        <a:lumMod val="95000"/>
                        <a:lumOff val="5000"/>
                      </a:schemeClr>
                    </a:solidFill>
                    <a:latin typeface="Arial" pitchFamily="34" charset="0"/>
                    <a:cs typeface="Arial" pitchFamily="34" charset="0"/>
                  </a:rPr>
                  <a:t>=</a:t>
                </a:r>
                <a:r>
                  <a:rPr lang="en-US" sz="400" dirty="0" smtClean="0">
                    <a:solidFill>
                      <a:schemeClr val="tx1">
                        <a:lumMod val="95000"/>
                        <a:lumOff val="5000"/>
                      </a:schemeClr>
                    </a:solidFill>
                    <a:latin typeface="Arial" pitchFamily="34" charset="0"/>
                    <a:cs typeface="Arial" pitchFamily="34" charset="0"/>
                  </a:rPr>
                  <a:t> </a:t>
                </a:r>
                <a:r>
                  <a:rPr lang="en-US" sz="1000" dirty="0" smtClean="0">
                    <a:solidFill>
                      <a:schemeClr val="tx1">
                        <a:lumMod val="95000"/>
                        <a:lumOff val="5000"/>
                      </a:schemeClr>
                    </a:solidFill>
                    <a:latin typeface="Arial" pitchFamily="34" charset="0"/>
                    <a:cs typeface="Arial" pitchFamily="34" charset="0"/>
                  </a:rPr>
                  <a:t>2</a:t>
                </a:r>
                <a:r>
                  <a:rPr lang="en-US" sz="1000" baseline="30000" dirty="0" smtClean="0">
                    <a:solidFill>
                      <a:schemeClr val="tx1">
                        <a:lumMod val="95000"/>
                        <a:lumOff val="5000"/>
                      </a:schemeClr>
                    </a:solidFill>
                    <a:latin typeface="Arial" pitchFamily="34" charset="0"/>
                    <a:cs typeface="Arial" pitchFamily="34" charset="0"/>
                  </a:rPr>
                  <a:t>+</a:t>
                </a:r>
                <a:endParaRPr lang="en-US" sz="1000" baseline="30000" dirty="0">
                  <a:solidFill>
                    <a:schemeClr val="tx1">
                      <a:lumMod val="95000"/>
                      <a:lumOff val="5000"/>
                    </a:schemeClr>
                  </a:solidFill>
                  <a:latin typeface="Arial" pitchFamily="34" charset="0"/>
                  <a:cs typeface="Arial" pitchFamily="34" charset="0"/>
                </a:endParaRPr>
              </a:p>
            </p:txBody>
          </p:sp>
          <p:sp>
            <p:nvSpPr>
              <p:cNvPr id="18" name="TextBox 17"/>
              <p:cNvSpPr txBox="1"/>
              <p:nvPr/>
            </p:nvSpPr>
            <p:spPr>
              <a:xfrm>
                <a:off x="6142904" y="6219210"/>
                <a:ext cx="237566" cy="169277"/>
              </a:xfrm>
              <a:prstGeom prst="rect">
                <a:avLst/>
              </a:prstGeom>
              <a:noFill/>
            </p:spPr>
            <p:txBody>
              <a:bodyPr wrap="none" rtlCol="0">
                <a:spAutoFit/>
              </a:bodyPr>
              <a:lstStyle/>
              <a:p>
                <a:r>
                  <a:rPr lang="en-US" sz="500" dirty="0" smtClean="0">
                    <a:latin typeface="Arial" pitchFamily="34" charset="0"/>
                    <a:cs typeface="Arial" pitchFamily="34" charset="0"/>
                  </a:rPr>
                  <a:t>m</a:t>
                </a:r>
                <a:endParaRPr lang="en-US" sz="500" dirty="0">
                  <a:latin typeface="Arial" pitchFamily="34" charset="0"/>
                  <a:cs typeface="Arial" pitchFamily="34" charset="0"/>
                </a:endParaRPr>
              </a:p>
            </p:txBody>
          </p:sp>
        </p:grpSp>
      </p:grpSp>
      <p:sp>
        <p:nvSpPr>
          <p:cNvPr id="26" name="Rectangle 25"/>
          <p:cNvSpPr>
            <a:spLocks noChangeArrowheads="1"/>
          </p:cNvSpPr>
          <p:nvPr/>
        </p:nvSpPr>
        <p:spPr bwMode="auto">
          <a:xfrm>
            <a:off x="0" y="786035"/>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hangingPunct="0">
              <a:lnSpc>
                <a:spcPct val="85000"/>
              </a:lnSpc>
              <a:defRPr/>
            </a:pPr>
            <a:endParaRPr lang="en-US" sz="2200" i="1" dirty="0">
              <a:effectLst>
                <a:outerShdw blurRad="38100" dist="38100" dir="2700000" algn="tl">
                  <a:srgbClr val="FFFFFF"/>
                </a:outerShdw>
              </a:effectLst>
              <a:latin typeface="Book Antiqua" pitchFamily="18" charset="0"/>
            </a:endParaRPr>
          </a:p>
        </p:txBody>
      </p:sp>
      <p:sp>
        <p:nvSpPr>
          <p:cNvPr id="12" name="TextBox 11"/>
          <p:cNvSpPr txBox="1"/>
          <p:nvPr/>
        </p:nvSpPr>
        <p:spPr>
          <a:xfrm rot="16200000">
            <a:off x="4188881" y="2059246"/>
            <a:ext cx="2279791" cy="253916"/>
          </a:xfrm>
          <a:prstGeom prst="rect">
            <a:avLst/>
          </a:prstGeom>
          <a:noFill/>
        </p:spPr>
        <p:txBody>
          <a:bodyPr wrap="none" rtlCol="0">
            <a:spAutoFit/>
          </a:bodyPr>
          <a:lstStyle/>
          <a:p>
            <a:r>
              <a:rPr lang="en-US" sz="1050" b="1" dirty="0" smtClean="0">
                <a:latin typeface="Arial" pitchFamily="34" charset="0"/>
                <a:cs typeface="Arial" pitchFamily="34" charset="0"/>
              </a:rPr>
              <a:t>Total Integrated Luminosity [fb</a:t>
            </a:r>
            <a:r>
              <a:rPr lang="en-US" sz="1050" b="1" baseline="30000" dirty="0" smtClean="0">
                <a:latin typeface="Arial" pitchFamily="34" charset="0"/>
                <a:cs typeface="Arial" pitchFamily="34" charset="0"/>
              </a:rPr>
              <a:t>-1</a:t>
            </a:r>
            <a:r>
              <a:rPr lang="en-US" sz="1050" b="1" dirty="0" smtClean="0">
                <a:latin typeface="Arial" pitchFamily="34" charset="0"/>
                <a:cs typeface="Arial" pitchFamily="34" charset="0"/>
              </a:rPr>
              <a:t>]</a:t>
            </a:r>
            <a:endParaRPr lang="en-US" sz="1050" b="1" dirty="0">
              <a:latin typeface="Arial" pitchFamily="34" charset="0"/>
              <a:cs typeface="Arial" pitchFamily="34" charset="0"/>
            </a:endParaRPr>
          </a:p>
        </p:txBody>
      </p:sp>
      <p:sp>
        <p:nvSpPr>
          <p:cNvPr id="27" name="TextBox 26"/>
          <p:cNvSpPr txBox="1"/>
          <p:nvPr/>
        </p:nvSpPr>
        <p:spPr>
          <a:xfrm>
            <a:off x="8881428" y="6606114"/>
            <a:ext cx="255198" cy="246221"/>
          </a:xfrm>
          <a:prstGeom prst="rect">
            <a:avLst/>
          </a:prstGeom>
          <a:noFill/>
        </p:spPr>
        <p:txBody>
          <a:bodyPr wrap="none" rtlCol="0">
            <a:spAutoFit/>
          </a:bodyPr>
          <a:lstStyle/>
          <a:p>
            <a:r>
              <a:rPr lang="en-US" sz="1000" b="1" dirty="0">
                <a:solidFill>
                  <a:schemeClr val="tx1">
                    <a:lumMod val="75000"/>
                    <a:lumOff val="25000"/>
                  </a:schemeClr>
                </a:solidFill>
                <a:latin typeface="Arial" pitchFamily="34" charset="0"/>
                <a:cs typeface="Arial" pitchFamily="34" charset="0"/>
              </a:rPr>
              <a:t>5</a:t>
            </a:r>
          </a:p>
        </p:txBody>
      </p:sp>
    </p:spTree>
    <p:extLst>
      <p:ext uri="{BB962C8B-B14F-4D97-AF65-F5344CB8AC3E}">
        <p14:creationId xmlns:p14="http://schemas.microsoft.com/office/powerpoint/2010/main" val="3801056929"/>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670"/>
            <a:ext cx="8229600" cy="710092"/>
          </a:xfrm>
        </p:spPr>
        <p:txBody>
          <a:bodyPr>
            <a:normAutofit/>
          </a:bodyPr>
          <a:lstStyle/>
          <a:p>
            <a:r>
              <a:rPr lang="en-US" sz="3200" b="1" dirty="0" smtClean="0">
                <a:solidFill>
                  <a:srgbClr val="285C00"/>
                </a:solidFill>
                <a:effectLst>
                  <a:outerShdw blurRad="38100" dist="38100" dir="2700000" algn="tl">
                    <a:srgbClr val="000000">
                      <a:alpha val="43137"/>
                    </a:srgbClr>
                  </a:outerShdw>
                </a:effectLst>
                <a:latin typeface="Cambria" pitchFamily="18" charset="0"/>
              </a:rPr>
              <a:t>HEP Early Career FY10-13 Demographics</a:t>
            </a:r>
            <a:endParaRPr lang="en-US" sz="3200" b="1" dirty="0">
              <a:solidFill>
                <a:srgbClr val="285C00"/>
              </a:solidFill>
              <a:effectLst>
                <a:outerShdw blurRad="38100" dist="38100" dir="2700000" algn="tl">
                  <a:srgbClr val="000000">
                    <a:alpha val="43137"/>
                  </a:srgbClr>
                </a:outerShdw>
              </a:effectLst>
              <a:latin typeface="Cambria" pitchFamily="18" charset="0"/>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902373244"/>
              </p:ext>
            </p:extLst>
          </p:nvPr>
        </p:nvGraphicFramePr>
        <p:xfrm>
          <a:off x="225672" y="1294095"/>
          <a:ext cx="8724900" cy="3427746"/>
        </p:xfrm>
        <a:graphic>
          <a:graphicData uri="http://schemas.openxmlformats.org/drawingml/2006/table">
            <a:tbl>
              <a:tblPr firstRow="1" lastRow="1" bandRow="1">
                <a:effectLst/>
                <a:tableStyleId>{5C22544A-7EE6-4342-B048-85BDC9FD1C3A}</a:tableStyleId>
              </a:tblPr>
              <a:tblGrid>
                <a:gridCol w="1444867"/>
                <a:gridCol w="1529861"/>
                <a:gridCol w="1441938"/>
                <a:gridCol w="1380393"/>
                <a:gridCol w="1354018"/>
                <a:gridCol w="1573823"/>
              </a:tblGrid>
              <a:tr h="503237">
                <a:tc>
                  <a:txBody>
                    <a:bodyPr/>
                    <a:lstStyle/>
                    <a:p>
                      <a:r>
                        <a:rPr lang="en-US" dirty="0" smtClean="0"/>
                        <a:t>Subprogram</a:t>
                      </a:r>
                    </a:p>
                    <a:p>
                      <a:r>
                        <a:rPr lang="en-US" dirty="0" smtClean="0"/>
                        <a:t>Awards</a:t>
                      </a:r>
                      <a:endParaRPr lang="en-US" dirty="0"/>
                    </a:p>
                  </a:txBody>
                  <a:tcPr marL="109923" marR="109923"/>
                </a:tc>
                <a:tc>
                  <a:txBody>
                    <a:bodyPr/>
                    <a:lstStyle/>
                    <a:p>
                      <a:r>
                        <a:rPr lang="en-US" dirty="0" smtClean="0"/>
                        <a:t>FY10 (L/U)</a:t>
                      </a:r>
                      <a:endParaRPr lang="en-US" dirty="0"/>
                    </a:p>
                  </a:txBody>
                  <a:tcPr marL="109923" marR="109923"/>
                </a:tc>
                <a:tc>
                  <a:txBody>
                    <a:bodyPr/>
                    <a:lstStyle/>
                    <a:p>
                      <a:r>
                        <a:rPr lang="en-US" dirty="0" smtClean="0"/>
                        <a:t>FY11 (L/U)</a:t>
                      </a:r>
                      <a:endParaRPr lang="en-US" dirty="0"/>
                    </a:p>
                  </a:txBody>
                  <a:tcPr marL="109923" marR="109923"/>
                </a:tc>
                <a:tc>
                  <a:txBody>
                    <a:bodyPr/>
                    <a:lstStyle/>
                    <a:p>
                      <a:r>
                        <a:rPr lang="en-US" dirty="0" smtClean="0"/>
                        <a:t>FY12 (L/U)</a:t>
                      </a:r>
                      <a:endParaRPr lang="en-US" dirty="0"/>
                    </a:p>
                  </a:txBody>
                  <a:tcPr marL="109923" marR="109923"/>
                </a:tc>
                <a:tc>
                  <a:txBody>
                    <a:bodyPr/>
                    <a:lstStyle/>
                    <a:p>
                      <a:r>
                        <a:rPr lang="en-US" dirty="0" smtClean="0"/>
                        <a:t>FY13 (L/U)</a:t>
                      </a:r>
                      <a:endParaRPr lang="en-US" dirty="0"/>
                    </a:p>
                  </a:txBody>
                  <a:tcPr marL="109923" marR="109923"/>
                </a:tc>
                <a:tc>
                  <a:txBody>
                    <a:bodyPr/>
                    <a:lstStyle/>
                    <a:p>
                      <a:r>
                        <a:rPr lang="en-US" dirty="0" smtClean="0"/>
                        <a:t>Total (L/U)</a:t>
                      </a:r>
                      <a:endParaRPr lang="en-US" dirty="0"/>
                    </a:p>
                  </a:txBody>
                  <a:tcPr marL="109923" marR="109923"/>
                </a:tc>
              </a:tr>
              <a:tr h="398238">
                <a:tc>
                  <a:txBody>
                    <a:bodyPr/>
                    <a:lstStyle/>
                    <a:p>
                      <a:r>
                        <a:rPr lang="en-US" dirty="0" smtClean="0"/>
                        <a:t>Energy</a:t>
                      </a:r>
                      <a:endParaRPr lang="en-US" dirty="0"/>
                    </a:p>
                  </a:txBody>
                  <a:tcPr marL="109923" marR="109923"/>
                </a:tc>
                <a:tc>
                  <a:txBody>
                    <a:bodyPr/>
                    <a:lstStyle/>
                    <a:p>
                      <a:r>
                        <a:rPr lang="en-US" dirty="0" smtClean="0"/>
                        <a:t>3 (1/2)</a:t>
                      </a:r>
                      <a:endParaRPr lang="en-US" dirty="0"/>
                    </a:p>
                  </a:txBody>
                  <a:tcPr marL="109923" marR="109923"/>
                </a:tc>
                <a:tc>
                  <a:txBody>
                    <a:bodyPr/>
                    <a:lstStyle/>
                    <a:p>
                      <a:r>
                        <a:rPr lang="en-US" dirty="0" smtClean="0"/>
                        <a:t>3 (1/2)</a:t>
                      </a:r>
                      <a:endParaRPr lang="en-US" dirty="0"/>
                    </a:p>
                  </a:txBody>
                  <a:tcPr marL="109923" marR="109923"/>
                </a:tc>
                <a:tc>
                  <a:txBody>
                    <a:bodyPr/>
                    <a:lstStyle/>
                    <a:p>
                      <a:r>
                        <a:rPr lang="en-US" dirty="0" smtClean="0"/>
                        <a:t>1 (0/1)</a:t>
                      </a:r>
                      <a:endParaRPr lang="en-US" dirty="0"/>
                    </a:p>
                  </a:txBody>
                  <a:tcPr marL="109923" marR="109923"/>
                </a:tc>
                <a:tc>
                  <a:txBody>
                    <a:bodyPr/>
                    <a:lstStyle/>
                    <a:p>
                      <a:r>
                        <a:rPr lang="en-US" dirty="0" smtClean="0"/>
                        <a:t>2 (0/2)</a:t>
                      </a:r>
                      <a:endParaRPr lang="en-US" dirty="0"/>
                    </a:p>
                  </a:txBody>
                  <a:tcPr marL="109923" marR="109923"/>
                </a:tc>
                <a:tc>
                  <a:txBody>
                    <a:bodyPr/>
                    <a:lstStyle/>
                    <a:p>
                      <a:r>
                        <a:rPr lang="en-US" dirty="0" smtClean="0"/>
                        <a:t>9 (2/7)</a:t>
                      </a:r>
                      <a:endParaRPr lang="en-US" dirty="0"/>
                    </a:p>
                  </a:txBody>
                  <a:tcPr marL="109923" marR="109923"/>
                </a:tc>
              </a:tr>
              <a:tr h="398238">
                <a:tc>
                  <a:txBody>
                    <a:bodyPr/>
                    <a:lstStyle/>
                    <a:p>
                      <a:r>
                        <a:rPr lang="en-US" dirty="0" smtClean="0"/>
                        <a:t>Intensity</a:t>
                      </a:r>
                      <a:endParaRPr lang="en-US" dirty="0"/>
                    </a:p>
                  </a:txBody>
                  <a:tcPr marL="109923" marR="109923"/>
                </a:tc>
                <a:tc>
                  <a:txBody>
                    <a:bodyPr/>
                    <a:lstStyle/>
                    <a:p>
                      <a:r>
                        <a:rPr lang="en-US" dirty="0" smtClean="0"/>
                        <a:t>2 (1/1)</a:t>
                      </a:r>
                      <a:endParaRPr lang="en-US" dirty="0"/>
                    </a:p>
                  </a:txBody>
                  <a:tcPr marL="109923" marR="109923"/>
                </a:tc>
                <a:tc>
                  <a:txBody>
                    <a:bodyPr/>
                    <a:lstStyle/>
                    <a:p>
                      <a:r>
                        <a:rPr lang="en-US" dirty="0" smtClean="0"/>
                        <a:t>1 (0/1)</a:t>
                      </a:r>
                      <a:endParaRPr lang="en-US" dirty="0"/>
                    </a:p>
                  </a:txBody>
                  <a:tcPr marL="109923" marR="109923"/>
                </a:tc>
                <a:tc>
                  <a:txBody>
                    <a:bodyPr/>
                    <a:lstStyle/>
                    <a:p>
                      <a:r>
                        <a:rPr lang="en-US" dirty="0" smtClean="0"/>
                        <a:t>3 (2/1)</a:t>
                      </a:r>
                      <a:endParaRPr lang="en-US" dirty="0"/>
                    </a:p>
                  </a:txBody>
                  <a:tcPr marL="109923" marR="109923"/>
                </a:tc>
                <a:tc>
                  <a:txBody>
                    <a:bodyPr/>
                    <a:lstStyle/>
                    <a:p>
                      <a:r>
                        <a:rPr lang="en-US" dirty="0" smtClean="0"/>
                        <a:t>1</a:t>
                      </a:r>
                      <a:r>
                        <a:rPr lang="en-US" baseline="30000" dirty="0" smtClean="0"/>
                        <a:t>*</a:t>
                      </a:r>
                      <a:r>
                        <a:rPr lang="en-US" dirty="0" smtClean="0"/>
                        <a:t> (0/1)</a:t>
                      </a:r>
                      <a:endParaRPr lang="en-US" dirty="0"/>
                    </a:p>
                  </a:txBody>
                  <a:tcPr marL="109923" marR="109923"/>
                </a:tc>
                <a:tc>
                  <a:txBody>
                    <a:bodyPr/>
                    <a:lstStyle/>
                    <a:p>
                      <a:r>
                        <a:rPr lang="en-US" baseline="0" dirty="0" smtClean="0"/>
                        <a:t>7 </a:t>
                      </a:r>
                      <a:r>
                        <a:rPr lang="en-US" dirty="0" smtClean="0"/>
                        <a:t>(3/4)</a:t>
                      </a:r>
                      <a:endParaRPr lang="en-US" dirty="0"/>
                    </a:p>
                  </a:txBody>
                  <a:tcPr marL="109923" marR="109923"/>
                </a:tc>
              </a:tr>
              <a:tr h="398238">
                <a:tc>
                  <a:txBody>
                    <a:bodyPr/>
                    <a:lstStyle/>
                    <a:p>
                      <a:r>
                        <a:rPr lang="en-US" dirty="0" smtClean="0"/>
                        <a:t>Cosmic</a:t>
                      </a:r>
                      <a:endParaRPr lang="en-US" dirty="0"/>
                    </a:p>
                  </a:txBody>
                  <a:tcPr marL="109923" marR="109923"/>
                </a:tc>
                <a:tc>
                  <a:txBody>
                    <a:bodyPr/>
                    <a:lstStyle/>
                    <a:p>
                      <a:r>
                        <a:rPr lang="en-US" dirty="0" smtClean="0"/>
                        <a:t>2 (0/2)</a:t>
                      </a:r>
                      <a:endParaRPr lang="en-US" dirty="0"/>
                    </a:p>
                  </a:txBody>
                  <a:tcPr marL="109923" marR="109923"/>
                </a:tc>
                <a:tc>
                  <a:txBody>
                    <a:bodyPr/>
                    <a:lstStyle/>
                    <a:p>
                      <a:r>
                        <a:rPr lang="en-US" dirty="0" smtClean="0"/>
                        <a:t>3 (2/1)</a:t>
                      </a:r>
                      <a:endParaRPr lang="en-US" dirty="0"/>
                    </a:p>
                  </a:txBody>
                  <a:tcPr marL="109923" marR="109923"/>
                </a:tc>
                <a:tc>
                  <a:txBody>
                    <a:bodyPr/>
                    <a:lstStyle/>
                    <a:p>
                      <a:r>
                        <a:rPr lang="en-US" dirty="0" smtClean="0"/>
                        <a:t>3 (1/2)</a:t>
                      </a:r>
                      <a:endParaRPr lang="en-US" dirty="0"/>
                    </a:p>
                  </a:txBody>
                  <a:tcPr marL="109923" marR="109923"/>
                </a:tc>
                <a:tc>
                  <a:txBody>
                    <a:bodyPr/>
                    <a:lstStyle/>
                    <a:p>
                      <a:r>
                        <a:rPr lang="en-US" dirty="0" smtClean="0"/>
                        <a:t>2 (1/1)</a:t>
                      </a:r>
                      <a:endParaRPr lang="en-US" dirty="0"/>
                    </a:p>
                  </a:txBody>
                  <a:tcPr marL="109923" marR="109923"/>
                </a:tc>
                <a:tc>
                  <a:txBody>
                    <a:bodyPr/>
                    <a:lstStyle/>
                    <a:p>
                      <a:r>
                        <a:rPr lang="en-US" dirty="0" smtClean="0"/>
                        <a:t>10 (4/6)</a:t>
                      </a:r>
                      <a:endParaRPr lang="en-US" dirty="0"/>
                    </a:p>
                  </a:txBody>
                  <a:tcPr marL="109923" marR="109923"/>
                </a:tc>
              </a:tr>
              <a:tr h="398238">
                <a:tc>
                  <a:txBody>
                    <a:bodyPr/>
                    <a:lstStyle/>
                    <a:p>
                      <a:r>
                        <a:rPr lang="en-US" dirty="0" smtClean="0"/>
                        <a:t>HEP Theory</a:t>
                      </a:r>
                      <a:endParaRPr lang="en-US" dirty="0"/>
                    </a:p>
                  </a:txBody>
                  <a:tcPr marL="109923" marR="109923"/>
                </a:tc>
                <a:tc>
                  <a:txBody>
                    <a:bodyPr/>
                    <a:lstStyle/>
                    <a:p>
                      <a:r>
                        <a:rPr lang="en-US" dirty="0" smtClean="0"/>
                        <a:t>6 (1/5)</a:t>
                      </a:r>
                      <a:endParaRPr lang="en-US" dirty="0"/>
                    </a:p>
                  </a:txBody>
                  <a:tcPr marL="109923" marR="109923"/>
                </a:tc>
                <a:tc>
                  <a:txBody>
                    <a:bodyPr/>
                    <a:lstStyle/>
                    <a:p>
                      <a:r>
                        <a:rPr lang="en-US" dirty="0" smtClean="0"/>
                        <a:t>4 (0/4)</a:t>
                      </a:r>
                      <a:endParaRPr lang="en-US" dirty="0"/>
                    </a:p>
                  </a:txBody>
                  <a:tcPr marL="109923" marR="109923"/>
                </a:tc>
                <a:tc>
                  <a:txBody>
                    <a:bodyPr/>
                    <a:lstStyle/>
                    <a:p>
                      <a:r>
                        <a:rPr lang="en-US" dirty="0" smtClean="0"/>
                        <a:t>3 (0/3)</a:t>
                      </a:r>
                      <a:endParaRPr lang="en-US" dirty="0"/>
                    </a:p>
                  </a:txBody>
                  <a:tcPr marL="109923" marR="109923"/>
                </a:tc>
                <a:tc>
                  <a:txBody>
                    <a:bodyPr/>
                    <a:lstStyle/>
                    <a:p>
                      <a:r>
                        <a:rPr lang="en-US" baseline="0" dirty="0" smtClean="0"/>
                        <a:t>3 (1/2)</a:t>
                      </a:r>
                      <a:endParaRPr lang="en-US" dirty="0"/>
                    </a:p>
                  </a:txBody>
                  <a:tcPr marL="109923" marR="109923"/>
                </a:tc>
                <a:tc>
                  <a:txBody>
                    <a:bodyPr/>
                    <a:lstStyle/>
                    <a:p>
                      <a:r>
                        <a:rPr lang="en-US" dirty="0" smtClean="0"/>
                        <a:t>16</a:t>
                      </a:r>
                      <a:r>
                        <a:rPr lang="en-US" baseline="0" dirty="0" smtClean="0"/>
                        <a:t> (2/14)</a:t>
                      </a:r>
                      <a:endParaRPr lang="en-US" dirty="0"/>
                    </a:p>
                  </a:txBody>
                  <a:tcPr marL="109923" marR="109923"/>
                </a:tc>
              </a:tr>
              <a:tr h="398238">
                <a:tc>
                  <a:txBody>
                    <a:bodyPr/>
                    <a:lstStyle/>
                    <a:p>
                      <a:r>
                        <a:rPr lang="en-US" dirty="0" smtClean="0"/>
                        <a:t>Accelerator</a:t>
                      </a:r>
                      <a:endParaRPr lang="en-US" dirty="0"/>
                    </a:p>
                  </a:txBody>
                  <a:tcPr marL="109923" marR="109923"/>
                </a:tc>
                <a:tc>
                  <a:txBody>
                    <a:bodyPr/>
                    <a:lstStyle/>
                    <a:p>
                      <a:r>
                        <a:rPr lang="en-US" dirty="0" smtClean="0"/>
                        <a:t>1 (1/0)</a:t>
                      </a:r>
                      <a:endParaRPr lang="en-US" dirty="0"/>
                    </a:p>
                  </a:txBody>
                  <a:tcPr marL="109923" marR="109923"/>
                </a:tc>
                <a:tc>
                  <a:txBody>
                    <a:bodyPr/>
                    <a:lstStyle/>
                    <a:p>
                      <a:r>
                        <a:rPr lang="en-US" dirty="0" smtClean="0"/>
                        <a:t>2 (2/0)</a:t>
                      </a:r>
                      <a:endParaRPr lang="en-US" dirty="0"/>
                    </a:p>
                  </a:txBody>
                  <a:tcPr marL="109923" marR="109923"/>
                </a:tc>
                <a:tc>
                  <a:txBody>
                    <a:bodyPr/>
                    <a:lstStyle/>
                    <a:p>
                      <a:r>
                        <a:rPr lang="en-US" dirty="0" smtClean="0"/>
                        <a:t>2 (1/1)</a:t>
                      </a:r>
                      <a:endParaRPr lang="en-US" dirty="0"/>
                    </a:p>
                  </a:txBody>
                  <a:tcPr marL="109923" marR="109923"/>
                </a:tc>
                <a:tc>
                  <a:txBody>
                    <a:bodyPr/>
                    <a:lstStyle/>
                    <a:p>
                      <a:r>
                        <a:rPr lang="en-US" dirty="0" smtClean="0"/>
                        <a:t>1 (0/1)</a:t>
                      </a:r>
                      <a:endParaRPr lang="en-US" dirty="0"/>
                    </a:p>
                  </a:txBody>
                  <a:tcPr marL="109923" marR="109923"/>
                </a:tc>
                <a:tc>
                  <a:txBody>
                    <a:bodyPr/>
                    <a:lstStyle/>
                    <a:p>
                      <a:r>
                        <a:rPr lang="en-US" dirty="0" smtClean="0"/>
                        <a:t>6 (4/2)</a:t>
                      </a:r>
                      <a:endParaRPr lang="en-US" dirty="0"/>
                    </a:p>
                  </a:txBody>
                  <a:tcPr marL="109923" marR="109923"/>
                </a:tc>
              </a:tr>
              <a:tr h="398238">
                <a:tc>
                  <a:txBody>
                    <a:bodyPr/>
                    <a:lstStyle/>
                    <a:p>
                      <a:r>
                        <a:rPr lang="en-US" b="1" dirty="0" smtClean="0">
                          <a:solidFill>
                            <a:srgbClr val="FFFF00"/>
                          </a:solidFill>
                        </a:rPr>
                        <a:t>HEP Awards</a:t>
                      </a:r>
                      <a:endParaRPr lang="en-US" b="1" dirty="0">
                        <a:solidFill>
                          <a:srgbClr val="FFFF00"/>
                        </a:solidFill>
                      </a:endParaRPr>
                    </a:p>
                  </a:txBody>
                  <a:tcPr marL="109923" marR="109923">
                    <a:solidFill>
                      <a:schemeClr val="accent1"/>
                    </a:solidFill>
                  </a:tcPr>
                </a:tc>
                <a:tc>
                  <a:txBody>
                    <a:bodyPr/>
                    <a:lstStyle/>
                    <a:p>
                      <a:r>
                        <a:rPr lang="en-US" b="1" dirty="0" smtClean="0">
                          <a:solidFill>
                            <a:srgbClr val="FFFF00"/>
                          </a:solidFill>
                        </a:rPr>
                        <a:t>14 (4/10)</a:t>
                      </a:r>
                      <a:endParaRPr lang="en-US" b="1" dirty="0">
                        <a:solidFill>
                          <a:srgbClr val="FFFF00"/>
                        </a:solidFill>
                      </a:endParaRPr>
                    </a:p>
                  </a:txBody>
                  <a:tcPr marL="109923" marR="109923">
                    <a:solidFill>
                      <a:schemeClr val="accent1"/>
                    </a:solidFill>
                  </a:tcPr>
                </a:tc>
                <a:tc>
                  <a:txBody>
                    <a:bodyPr/>
                    <a:lstStyle/>
                    <a:p>
                      <a:r>
                        <a:rPr lang="en-US" b="1" dirty="0" smtClean="0">
                          <a:solidFill>
                            <a:srgbClr val="FFFF00"/>
                          </a:solidFill>
                        </a:rPr>
                        <a:t>13</a:t>
                      </a:r>
                      <a:r>
                        <a:rPr lang="en-US" b="1" baseline="0" dirty="0" smtClean="0">
                          <a:solidFill>
                            <a:srgbClr val="FFFF00"/>
                          </a:solidFill>
                        </a:rPr>
                        <a:t> (5/8)</a:t>
                      </a:r>
                      <a:endParaRPr lang="en-US" b="1" dirty="0">
                        <a:solidFill>
                          <a:srgbClr val="FFFF00"/>
                        </a:solidFill>
                      </a:endParaRPr>
                    </a:p>
                  </a:txBody>
                  <a:tcPr marL="109923" marR="109923">
                    <a:solidFill>
                      <a:schemeClr val="accent1"/>
                    </a:solidFill>
                  </a:tcPr>
                </a:tc>
                <a:tc>
                  <a:txBody>
                    <a:bodyPr/>
                    <a:lstStyle/>
                    <a:p>
                      <a:r>
                        <a:rPr lang="en-US" b="1" dirty="0" smtClean="0">
                          <a:solidFill>
                            <a:srgbClr val="FFFF00"/>
                          </a:solidFill>
                        </a:rPr>
                        <a:t>12 (4/8)</a:t>
                      </a:r>
                      <a:endParaRPr lang="en-US" b="1" dirty="0">
                        <a:solidFill>
                          <a:srgbClr val="FFFF00"/>
                        </a:solidFill>
                      </a:endParaRPr>
                    </a:p>
                  </a:txBody>
                  <a:tcPr marL="109923" marR="109923">
                    <a:solidFill>
                      <a:schemeClr val="accent1"/>
                    </a:solidFill>
                  </a:tcPr>
                </a:tc>
                <a:tc>
                  <a:txBody>
                    <a:bodyPr/>
                    <a:lstStyle/>
                    <a:p>
                      <a:r>
                        <a:rPr lang="en-US" b="1" dirty="0" smtClean="0">
                          <a:solidFill>
                            <a:srgbClr val="FFFF00"/>
                          </a:solidFill>
                        </a:rPr>
                        <a:t>9 (2/7)</a:t>
                      </a:r>
                      <a:endParaRPr lang="en-US" b="1" dirty="0">
                        <a:solidFill>
                          <a:srgbClr val="FFFF00"/>
                        </a:solidFill>
                      </a:endParaRPr>
                    </a:p>
                  </a:txBody>
                  <a:tcPr marL="109923" marR="109923">
                    <a:solidFill>
                      <a:schemeClr val="accent1"/>
                    </a:solidFill>
                  </a:tcPr>
                </a:tc>
                <a:tc>
                  <a:txBody>
                    <a:bodyPr/>
                    <a:lstStyle/>
                    <a:p>
                      <a:r>
                        <a:rPr lang="en-US" b="1" dirty="0" smtClean="0">
                          <a:solidFill>
                            <a:srgbClr val="FFFF00"/>
                          </a:solidFill>
                        </a:rPr>
                        <a:t>48 (15/33)</a:t>
                      </a:r>
                      <a:endParaRPr lang="en-US" b="1" dirty="0">
                        <a:solidFill>
                          <a:srgbClr val="FFFF00"/>
                        </a:solidFill>
                      </a:endParaRPr>
                    </a:p>
                  </a:txBody>
                  <a:tcPr marL="109923" marR="109923">
                    <a:solidFill>
                      <a:schemeClr val="accent1"/>
                    </a:solidFill>
                  </a:tcPr>
                </a:tc>
              </a:tr>
              <a:tr h="398238">
                <a:tc>
                  <a:txBody>
                    <a:bodyPr/>
                    <a:lstStyle/>
                    <a:p>
                      <a:r>
                        <a:rPr lang="en-US" b="1" dirty="0" smtClean="0">
                          <a:solidFill>
                            <a:schemeClr val="bg1"/>
                          </a:solidFill>
                        </a:rPr>
                        <a:t>Proposals</a:t>
                      </a:r>
                      <a:endParaRPr lang="en-US" b="1" dirty="0">
                        <a:solidFill>
                          <a:schemeClr val="bg1"/>
                        </a:solidFill>
                      </a:endParaRPr>
                    </a:p>
                  </a:txBody>
                  <a:tcPr marL="109923" marR="109923"/>
                </a:tc>
                <a:tc>
                  <a:txBody>
                    <a:bodyPr/>
                    <a:lstStyle/>
                    <a:p>
                      <a:r>
                        <a:rPr lang="en-US" b="1" dirty="0" smtClean="0">
                          <a:solidFill>
                            <a:schemeClr val="bg1"/>
                          </a:solidFill>
                        </a:rPr>
                        <a:t>154 (46/108)</a:t>
                      </a:r>
                      <a:endParaRPr lang="en-US" b="1" dirty="0">
                        <a:solidFill>
                          <a:schemeClr val="bg1"/>
                        </a:solidFill>
                      </a:endParaRPr>
                    </a:p>
                  </a:txBody>
                  <a:tcPr marL="109923" marR="109923"/>
                </a:tc>
                <a:tc>
                  <a:txBody>
                    <a:bodyPr/>
                    <a:lstStyle/>
                    <a:p>
                      <a:r>
                        <a:rPr lang="en-US" b="1" dirty="0" smtClean="0">
                          <a:solidFill>
                            <a:schemeClr val="bg1"/>
                          </a:solidFill>
                        </a:rPr>
                        <a:t>128 (43/85)</a:t>
                      </a:r>
                      <a:endParaRPr lang="en-US" b="1" dirty="0">
                        <a:solidFill>
                          <a:schemeClr val="bg1"/>
                        </a:solidFill>
                      </a:endParaRPr>
                    </a:p>
                  </a:txBody>
                  <a:tcPr marL="109923" marR="109923"/>
                </a:tc>
                <a:tc>
                  <a:txBody>
                    <a:bodyPr/>
                    <a:lstStyle/>
                    <a:p>
                      <a:r>
                        <a:rPr lang="en-US" b="1" dirty="0" smtClean="0">
                          <a:solidFill>
                            <a:schemeClr val="bg1"/>
                          </a:solidFill>
                        </a:rPr>
                        <a:t>89 (34/55)</a:t>
                      </a:r>
                      <a:endParaRPr lang="en-US" b="1" dirty="0">
                        <a:solidFill>
                          <a:schemeClr val="bg1"/>
                        </a:solidFill>
                      </a:endParaRPr>
                    </a:p>
                  </a:txBody>
                  <a:tcPr marL="109923" marR="109923"/>
                </a:tc>
                <a:tc>
                  <a:txBody>
                    <a:bodyPr/>
                    <a:lstStyle/>
                    <a:p>
                      <a:r>
                        <a:rPr lang="en-US" b="1" dirty="0" smtClean="0">
                          <a:solidFill>
                            <a:schemeClr val="bg1"/>
                          </a:solidFill>
                        </a:rPr>
                        <a:t>78</a:t>
                      </a:r>
                      <a:r>
                        <a:rPr lang="en-US" b="1" baseline="0" dirty="0" smtClean="0">
                          <a:solidFill>
                            <a:schemeClr val="bg1"/>
                          </a:solidFill>
                        </a:rPr>
                        <a:t> (29/49)</a:t>
                      </a:r>
                      <a:endParaRPr lang="en-US" b="1" dirty="0">
                        <a:solidFill>
                          <a:schemeClr val="bg1"/>
                        </a:solidFill>
                      </a:endParaRPr>
                    </a:p>
                  </a:txBody>
                  <a:tcPr marL="109923" marR="109923"/>
                </a:tc>
                <a:tc>
                  <a:txBody>
                    <a:bodyPr/>
                    <a:lstStyle/>
                    <a:p>
                      <a:r>
                        <a:rPr lang="en-US" b="1" dirty="0" smtClean="0">
                          <a:solidFill>
                            <a:schemeClr val="bg1"/>
                          </a:solidFill>
                        </a:rPr>
                        <a:t>449 (152/297)</a:t>
                      </a:r>
                      <a:endParaRPr lang="en-US" b="1" dirty="0">
                        <a:solidFill>
                          <a:schemeClr val="bg1"/>
                        </a:solidFill>
                      </a:endParaRPr>
                    </a:p>
                  </a:txBody>
                  <a:tcPr marL="109923" marR="109923"/>
                </a:tc>
              </a:tr>
            </a:tbl>
          </a:graphicData>
        </a:graphic>
      </p:graphicFrame>
      <p:sp>
        <p:nvSpPr>
          <p:cNvPr id="6" name="Content Placeholder 2"/>
          <p:cNvSpPr txBox="1">
            <a:spLocks/>
          </p:cNvSpPr>
          <p:nvPr/>
        </p:nvSpPr>
        <p:spPr>
          <a:xfrm>
            <a:off x="216880" y="5472818"/>
            <a:ext cx="8610600" cy="659443"/>
          </a:xfrm>
          <a:prstGeom prst="rect">
            <a:avLst/>
          </a:prstGeom>
        </p:spPr>
        <p:txBody>
          <a:bodyPr vert="horz" lIns="91440" tIns="45720" rIns="91440" bIns="45720" rtlCol="0">
            <a:normAutofit/>
          </a:bodyPr>
          <a:lstStyle/>
          <a:p>
            <a:pPr marL="342900" lvl="0" indent="-342900">
              <a:spcBef>
                <a:spcPct val="20000"/>
              </a:spcBef>
              <a:buFont typeface="Wingdings" pitchFamily="2" charset="2"/>
              <a:buChar char="§"/>
              <a:defRPr/>
            </a:pPr>
            <a:r>
              <a:rPr lang="en-US" sz="2000" b="1" dirty="0" smtClean="0">
                <a:solidFill>
                  <a:srgbClr val="008000"/>
                </a:solidFill>
                <a:cs typeface="Arial" pitchFamily="34" charset="0"/>
              </a:rPr>
              <a:t>Early Career Research Program is very competitive (</a:t>
            </a:r>
            <a:r>
              <a:rPr lang="en-US" sz="2000" b="1" dirty="0" smtClean="0">
                <a:solidFill>
                  <a:srgbClr val="008000"/>
                </a:solidFill>
                <a:latin typeface="Arial" pitchFamily="34" charset="0"/>
                <a:cs typeface="Arial" pitchFamily="34" charset="0"/>
              </a:rPr>
              <a:t>~</a:t>
            </a:r>
            <a:r>
              <a:rPr lang="en-US" sz="2000" b="1" dirty="0" smtClean="0">
                <a:solidFill>
                  <a:srgbClr val="008000"/>
                </a:solidFill>
                <a:cs typeface="Arial" pitchFamily="34" charset="0"/>
              </a:rPr>
              <a:t>10% success rate) </a:t>
            </a:r>
          </a:p>
        </p:txBody>
      </p:sp>
      <p:pic>
        <p:nvPicPr>
          <p:cNvPr id="7" name="Picture 9" descr="horizontal-logo-green-text.jpg"/>
          <p:cNvPicPr>
            <a:picLocks noChangeAspect="1"/>
          </p:cNvPicPr>
          <p:nvPr/>
        </p:nvPicPr>
        <p:blipFill>
          <a:blip r:embed="rId2" cstate="print"/>
          <a:srcRect/>
          <a:stretch>
            <a:fillRect/>
          </a:stretch>
        </p:blipFill>
        <p:spPr bwMode="auto">
          <a:xfrm>
            <a:off x="457200" y="6354764"/>
            <a:ext cx="2438400" cy="407987"/>
          </a:xfrm>
          <a:prstGeom prst="rect">
            <a:avLst/>
          </a:prstGeom>
          <a:noFill/>
          <a:ln w="9525">
            <a:noFill/>
            <a:miter lim="800000"/>
            <a:headEnd/>
            <a:tailEnd/>
          </a:ln>
        </p:spPr>
      </p:pic>
      <p:cxnSp>
        <p:nvCxnSpPr>
          <p:cNvPr id="8" name="Straight Connector 7"/>
          <p:cNvCxnSpPr/>
          <p:nvPr/>
        </p:nvCxnSpPr>
        <p:spPr bwMode="auto">
          <a:xfrm>
            <a:off x="159391" y="6266576"/>
            <a:ext cx="8758106" cy="0"/>
          </a:xfrm>
          <a:prstGeom prst="line">
            <a:avLst/>
          </a:prstGeom>
          <a:ln w="15875">
            <a:solidFill>
              <a:srgbClr val="135C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82479" y="4749216"/>
            <a:ext cx="8628452" cy="461665"/>
          </a:xfrm>
          <a:prstGeom prst="rect">
            <a:avLst/>
          </a:prstGeom>
          <a:noFill/>
        </p:spPr>
        <p:txBody>
          <a:bodyPr wrap="none" rtlCol="0">
            <a:spAutoFit/>
          </a:bodyPr>
          <a:lstStyle/>
          <a:p>
            <a:r>
              <a:rPr lang="en-US" sz="1200" b="1" dirty="0" smtClean="0">
                <a:latin typeface="Trebuchet MS" pitchFamily="34" charset="0"/>
              </a:rPr>
              <a:t>*</a:t>
            </a:r>
            <a:r>
              <a:rPr lang="en-US" sz="800" b="1" dirty="0" smtClean="0">
                <a:latin typeface="Trebuchet MS" pitchFamily="34" charset="0"/>
              </a:rPr>
              <a:t> </a:t>
            </a:r>
            <a:r>
              <a:rPr lang="en-US" sz="1200" b="1" dirty="0" smtClean="0">
                <a:latin typeface="Trebuchet MS" pitchFamily="34" charset="0"/>
              </a:rPr>
              <a:t>Funded by DOE Office of Basic Energy Sciences (BES) as an </a:t>
            </a:r>
            <a:r>
              <a:rPr lang="en-US" sz="1200" b="1" dirty="0" err="1" smtClean="0">
                <a:latin typeface="Trebuchet MS" pitchFamily="34" charset="0"/>
              </a:rPr>
              <a:t>EPSCoR</a:t>
            </a:r>
            <a:r>
              <a:rPr lang="en-US" sz="1200" b="1" dirty="0" smtClean="0">
                <a:latin typeface="Trebuchet MS" pitchFamily="34" charset="0"/>
              </a:rPr>
              <a:t> [Experimental Program to Stimulate Competitive </a:t>
            </a:r>
          </a:p>
          <a:p>
            <a:r>
              <a:rPr lang="en-US" sz="1200" b="1" dirty="0" smtClean="0">
                <a:latin typeface="Trebuchet MS" pitchFamily="34" charset="0"/>
              </a:rPr>
              <a:t>  Research] award with grant monitored by DOE Office of High Energy Physics (HEP).</a:t>
            </a:r>
            <a:endParaRPr lang="en-US" sz="1200" b="1" dirty="0">
              <a:latin typeface="Trebuchet MS" pitchFamily="34" charset="0"/>
            </a:endParaRPr>
          </a:p>
        </p:txBody>
      </p:sp>
      <p:sp>
        <p:nvSpPr>
          <p:cNvPr id="10" name="TextBox 9"/>
          <p:cNvSpPr txBox="1"/>
          <p:nvPr/>
        </p:nvSpPr>
        <p:spPr>
          <a:xfrm>
            <a:off x="7177960" y="936545"/>
            <a:ext cx="1834156" cy="400110"/>
          </a:xfrm>
          <a:prstGeom prst="rect">
            <a:avLst/>
          </a:prstGeom>
          <a:noFill/>
        </p:spPr>
        <p:txBody>
          <a:bodyPr wrap="none" rtlCol="0">
            <a:spAutoFit/>
          </a:bodyPr>
          <a:lstStyle/>
          <a:p>
            <a:pPr algn="r"/>
            <a:r>
              <a:rPr lang="en-US" sz="1000" b="1" dirty="0" smtClean="0">
                <a:latin typeface="Arial Narrow" pitchFamily="34" charset="0"/>
              </a:rPr>
              <a:t>L = National Laboratory Proposal</a:t>
            </a:r>
          </a:p>
          <a:p>
            <a:pPr algn="r"/>
            <a:r>
              <a:rPr lang="en-US" sz="1000" b="1" dirty="0" smtClean="0">
                <a:latin typeface="Arial Narrow" pitchFamily="34" charset="0"/>
              </a:rPr>
              <a:t>U = University Proposal</a:t>
            </a:r>
            <a:endParaRPr lang="en-US" sz="1000" b="1" dirty="0">
              <a:latin typeface="Arial Narrow" pitchFamily="34" charset="0"/>
            </a:endParaRPr>
          </a:p>
        </p:txBody>
      </p:sp>
      <p:sp>
        <p:nvSpPr>
          <p:cNvPr id="11" name="Rectangle 8"/>
          <p:cNvSpPr>
            <a:spLocks noChangeArrowheads="1"/>
          </p:cNvSpPr>
          <p:nvPr/>
        </p:nvSpPr>
        <p:spPr bwMode="auto">
          <a:xfrm>
            <a:off x="0" y="732287"/>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hangingPunct="0">
              <a:lnSpc>
                <a:spcPct val="85000"/>
              </a:lnSpc>
              <a:defRPr/>
            </a:pPr>
            <a:endParaRPr lang="en-US" sz="2200" i="1" dirty="0">
              <a:effectLst>
                <a:outerShdw blurRad="38100" dist="38100" dir="2700000" algn="tl">
                  <a:srgbClr val="FFFFFF"/>
                </a:outerShdw>
              </a:effectLst>
              <a:latin typeface="Book Antiqua" pitchFamily="18" charset="0"/>
            </a:endParaRPr>
          </a:p>
        </p:txBody>
      </p:sp>
      <p:sp>
        <p:nvSpPr>
          <p:cNvPr id="12" name="TextBox 11"/>
          <p:cNvSpPr txBox="1"/>
          <p:nvPr/>
        </p:nvSpPr>
        <p:spPr>
          <a:xfrm>
            <a:off x="8812420" y="6614740"/>
            <a:ext cx="325730" cy="246221"/>
          </a:xfrm>
          <a:prstGeom prst="rect">
            <a:avLst/>
          </a:prstGeom>
          <a:noFill/>
        </p:spPr>
        <p:txBody>
          <a:bodyPr wrap="none" rtlCol="0">
            <a:spAutoFit/>
          </a:bodyPr>
          <a:lstStyle/>
          <a:p>
            <a:r>
              <a:rPr lang="en-US" sz="1000" b="1" dirty="0" smtClean="0">
                <a:solidFill>
                  <a:schemeClr val="tx1">
                    <a:lumMod val="75000"/>
                    <a:lumOff val="25000"/>
                  </a:schemeClr>
                </a:solidFill>
                <a:latin typeface="Arial" pitchFamily="34" charset="0"/>
                <a:cs typeface="Arial" pitchFamily="34" charset="0"/>
              </a:rPr>
              <a:t>4</a:t>
            </a:r>
            <a:r>
              <a:rPr lang="en-US" sz="1000" b="1" dirty="0">
                <a:solidFill>
                  <a:schemeClr val="tx1">
                    <a:lumMod val="75000"/>
                    <a:lumOff val="25000"/>
                  </a:schemeClr>
                </a:solidFill>
                <a:latin typeface="Arial" pitchFamily="34" charset="0"/>
                <a:cs typeface="Arial" pitchFamily="34" charset="0"/>
              </a:rPr>
              <a:t>5</a:t>
            </a:r>
          </a:p>
        </p:txBody>
      </p:sp>
    </p:spTree>
    <p:extLst>
      <p:ext uri="{BB962C8B-B14F-4D97-AF65-F5344CB8AC3E}">
        <p14:creationId xmlns:p14="http://schemas.microsoft.com/office/powerpoint/2010/main" val="4059205024"/>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784" y="46046"/>
            <a:ext cx="8229600" cy="587008"/>
          </a:xfrm>
        </p:spPr>
        <p:txBody>
          <a:bodyPr>
            <a:normAutofit fontScale="90000"/>
          </a:bodyPr>
          <a:lstStyle/>
          <a:p>
            <a:r>
              <a:rPr lang="en-US" sz="3600" b="1" dirty="0" smtClean="0">
                <a:solidFill>
                  <a:srgbClr val="285C00"/>
                </a:solidFill>
                <a:effectLst>
                  <a:outerShdw blurRad="38100" dist="38100" dir="2700000" algn="tl">
                    <a:srgbClr val="000000">
                      <a:alpha val="43137"/>
                    </a:srgbClr>
                  </a:outerShdw>
                </a:effectLst>
                <a:latin typeface="Cambria" pitchFamily="18" charset="0"/>
              </a:rPr>
              <a:t>EC Recipients:  Energy Frontier</a:t>
            </a:r>
            <a:endParaRPr lang="en-US" sz="3600" b="1" dirty="0">
              <a:solidFill>
                <a:srgbClr val="285C00"/>
              </a:solidFill>
              <a:effectLst>
                <a:outerShdw blurRad="38100" dist="38100" dir="2700000" algn="tl">
                  <a:srgbClr val="000000">
                    <a:alpha val="43137"/>
                  </a:srgbClr>
                </a:outerShdw>
              </a:effectLst>
              <a:latin typeface="Cambria" pitchFamily="18" charset="0"/>
            </a:endParaRPr>
          </a:p>
        </p:txBody>
      </p:sp>
      <p:sp>
        <p:nvSpPr>
          <p:cNvPr id="3" name="Content Placeholder 2"/>
          <p:cNvSpPr>
            <a:spLocks noGrp="1"/>
          </p:cNvSpPr>
          <p:nvPr>
            <p:ph idx="1"/>
          </p:nvPr>
        </p:nvSpPr>
        <p:spPr>
          <a:xfrm>
            <a:off x="207110" y="778930"/>
            <a:ext cx="8071567" cy="855136"/>
          </a:xfrm>
        </p:spPr>
        <p:txBody>
          <a:bodyPr>
            <a:normAutofit/>
          </a:bodyPr>
          <a:lstStyle/>
          <a:p>
            <a:pPr>
              <a:buFont typeface="Wingdings" pitchFamily="2" charset="2"/>
              <a:buChar char="§"/>
            </a:pPr>
            <a:r>
              <a:rPr lang="en-US" sz="1200" b="1" dirty="0" smtClean="0"/>
              <a:t>“Model‐Independent </a:t>
            </a:r>
            <a:r>
              <a:rPr lang="en-US" sz="1200" b="1" dirty="0"/>
              <a:t>Dark‐Matter Searches at the ATLAS Experiment and Applications of </a:t>
            </a:r>
            <a:r>
              <a:rPr lang="en-US" sz="1200" b="1" dirty="0" smtClean="0"/>
              <a:t>Many‐core Computing </a:t>
            </a:r>
            <a:r>
              <a:rPr lang="en-US" sz="1200" b="1" dirty="0"/>
              <a:t>to </a:t>
            </a:r>
            <a:r>
              <a:rPr lang="en-US" sz="1200" b="1" dirty="0" smtClean="0"/>
              <a:t/>
            </a:r>
            <a:br>
              <a:rPr lang="en-US" sz="1200" b="1" dirty="0" smtClean="0"/>
            </a:br>
            <a:r>
              <a:rPr lang="en-US" sz="1200" b="1" dirty="0" smtClean="0"/>
              <a:t>High </a:t>
            </a:r>
            <a:r>
              <a:rPr lang="en-US" sz="1200" b="1" dirty="0"/>
              <a:t>Energy </a:t>
            </a:r>
            <a:r>
              <a:rPr lang="en-US" sz="1200" b="1" dirty="0" smtClean="0"/>
              <a:t>Physics”</a:t>
            </a:r>
            <a:endParaRPr lang="en-US" sz="1200" b="1" dirty="0"/>
          </a:p>
          <a:p>
            <a:pPr marL="457200" lvl="1" indent="0">
              <a:spcBef>
                <a:spcPts val="0"/>
              </a:spcBef>
              <a:buNone/>
            </a:pPr>
            <a:r>
              <a:rPr lang="en-US" sz="1400" b="1" i="1" dirty="0" smtClean="0">
                <a:solidFill>
                  <a:srgbClr val="008000"/>
                </a:solidFill>
              </a:rPr>
              <a:t>										</a:t>
            </a:r>
            <a:r>
              <a:rPr lang="en-US" sz="1200" b="1" i="1" dirty="0" smtClean="0">
                <a:solidFill>
                  <a:srgbClr val="008000"/>
                </a:solidFill>
              </a:rPr>
              <a:t>― Dr. Amir </a:t>
            </a:r>
            <a:r>
              <a:rPr lang="en-US" sz="1200" b="1" i="1" dirty="0" err="1" smtClean="0">
                <a:solidFill>
                  <a:srgbClr val="008000"/>
                </a:solidFill>
              </a:rPr>
              <a:t>Farbin</a:t>
            </a:r>
            <a:r>
              <a:rPr lang="en-US" sz="1200" b="1" i="1" dirty="0" smtClean="0">
                <a:solidFill>
                  <a:srgbClr val="008000"/>
                </a:solidFill>
              </a:rPr>
              <a:t>   (ATLAS Experiment)</a:t>
            </a:r>
            <a:endParaRPr lang="en-US" sz="1200" b="1" i="1" dirty="0">
              <a:solidFill>
                <a:srgbClr val="008000"/>
              </a:solidFill>
            </a:endParaRPr>
          </a:p>
          <a:p>
            <a:pPr marL="457200" lvl="1" indent="0">
              <a:spcBef>
                <a:spcPts val="0"/>
              </a:spcBef>
              <a:buNone/>
            </a:pPr>
            <a:r>
              <a:rPr lang="en-US" sz="1200" b="1" i="1" dirty="0" smtClean="0">
                <a:solidFill>
                  <a:srgbClr val="008000"/>
                </a:solidFill>
              </a:rPr>
              <a:t>								    	 	     University of Texas, Arlington</a:t>
            </a:r>
          </a:p>
        </p:txBody>
      </p:sp>
      <p:sp>
        <p:nvSpPr>
          <p:cNvPr id="7" name="Rectangle 6"/>
          <p:cNvSpPr>
            <a:spLocks noChangeArrowheads="1"/>
          </p:cNvSpPr>
          <p:nvPr/>
        </p:nvSpPr>
        <p:spPr bwMode="auto">
          <a:xfrm>
            <a:off x="0" y="681485"/>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hangingPunct="0">
              <a:lnSpc>
                <a:spcPct val="85000"/>
              </a:lnSpc>
              <a:defRPr/>
            </a:pPr>
            <a:endParaRPr lang="en-US" sz="2200" i="1" dirty="0">
              <a:effectLst>
                <a:outerShdw blurRad="38100" dist="38100" dir="2700000" algn="tl">
                  <a:srgbClr val="FFFFFF"/>
                </a:outerShdw>
              </a:effectLst>
              <a:latin typeface="Book Antiqua" pitchFamily="18" charset="0"/>
            </a:endParaRPr>
          </a:p>
        </p:txBody>
      </p:sp>
      <p:sp>
        <p:nvSpPr>
          <p:cNvPr id="11" name="Content Placeholder 2"/>
          <p:cNvSpPr txBox="1">
            <a:spLocks/>
          </p:cNvSpPr>
          <p:nvPr/>
        </p:nvSpPr>
        <p:spPr>
          <a:xfrm>
            <a:off x="207105" y="1439350"/>
            <a:ext cx="8071572" cy="67731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buFont typeface="Wingdings" pitchFamily="2" charset="2"/>
              <a:buChar char="§"/>
            </a:pPr>
            <a:r>
              <a:rPr lang="en-US" sz="1200" b="1" dirty="0" smtClean="0"/>
              <a:t>“Diamond Pixel Luminosity Telescopes” </a:t>
            </a:r>
          </a:p>
          <a:p>
            <a:pPr marL="457200" lvl="1" indent="0">
              <a:spcBef>
                <a:spcPts val="0"/>
              </a:spcBef>
              <a:buFont typeface="Arial"/>
              <a:buNone/>
            </a:pPr>
            <a:r>
              <a:rPr lang="en-US" sz="1400" b="1" i="1" dirty="0" smtClean="0">
                <a:solidFill>
                  <a:srgbClr val="008000"/>
                </a:solidFill>
              </a:rPr>
              <a:t>										</a:t>
            </a:r>
            <a:r>
              <a:rPr lang="en-US" sz="1200" b="1" i="1" dirty="0" smtClean="0">
                <a:solidFill>
                  <a:srgbClr val="008000"/>
                </a:solidFill>
              </a:rPr>
              <a:t>― Dr. Valerie </a:t>
            </a:r>
            <a:r>
              <a:rPr lang="en-US" sz="1200" b="1" i="1" dirty="0" err="1" smtClean="0">
                <a:solidFill>
                  <a:srgbClr val="008000"/>
                </a:solidFill>
              </a:rPr>
              <a:t>Halyo</a:t>
            </a:r>
            <a:r>
              <a:rPr lang="en-US" sz="1200" b="1" i="1" dirty="0" smtClean="0">
                <a:solidFill>
                  <a:srgbClr val="008000"/>
                </a:solidFill>
              </a:rPr>
              <a:t>  (CMS Experiment)</a:t>
            </a:r>
          </a:p>
          <a:p>
            <a:pPr marL="457200" lvl="1" indent="0">
              <a:spcBef>
                <a:spcPts val="0"/>
              </a:spcBef>
              <a:buFont typeface="Arial"/>
              <a:buNone/>
            </a:pPr>
            <a:r>
              <a:rPr lang="en-US" sz="1200" b="1" i="1" dirty="0" smtClean="0">
                <a:solidFill>
                  <a:srgbClr val="008000"/>
                </a:solidFill>
              </a:rPr>
              <a:t>								                               Princeton University</a:t>
            </a:r>
          </a:p>
        </p:txBody>
      </p:sp>
      <p:sp>
        <p:nvSpPr>
          <p:cNvPr id="12" name="Content Placeholder 2"/>
          <p:cNvSpPr txBox="1">
            <a:spLocks/>
          </p:cNvSpPr>
          <p:nvPr/>
        </p:nvSpPr>
        <p:spPr>
          <a:xfrm>
            <a:off x="207111" y="2057408"/>
            <a:ext cx="8071566" cy="72811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itchFamily="2" charset="2"/>
              <a:buChar char="§"/>
            </a:pPr>
            <a:r>
              <a:rPr lang="en-US" sz="1200" b="1" dirty="0" smtClean="0"/>
              <a:t>“</a:t>
            </a:r>
            <a:r>
              <a:rPr lang="en-US" sz="1200" b="1" dirty="0"/>
              <a:t>Enhancing the LHC Discovery Potential with </a:t>
            </a:r>
            <a:r>
              <a:rPr lang="en-US" sz="1200" b="1" dirty="0" smtClean="0"/>
              <a:t>Jets, Missing </a:t>
            </a:r>
            <a:r>
              <a:rPr lang="en-US" sz="1200" b="1" dirty="0"/>
              <a:t>E</a:t>
            </a:r>
            <a:r>
              <a:rPr lang="en-US" sz="1200" b="1" baseline="-25000" dirty="0"/>
              <a:t>T</a:t>
            </a:r>
            <a:r>
              <a:rPr lang="en-US" sz="1200" b="1" dirty="0"/>
              <a:t>, and </a:t>
            </a:r>
            <a:r>
              <a:rPr lang="en-US" sz="1200" b="1" dirty="0" smtClean="0"/>
              <a:t>bit ‐tagging </a:t>
            </a:r>
            <a:r>
              <a:rPr lang="en-US" sz="1200" b="1" dirty="0"/>
              <a:t>Physics Signature Reconstruction </a:t>
            </a:r>
            <a:r>
              <a:rPr lang="en-US" sz="1200" b="1" dirty="0" smtClean="0"/>
              <a:t/>
            </a:r>
            <a:br>
              <a:rPr lang="en-US" sz="1200" b="1" dirty="0" smtClean="0"/>
            </a:br>
            <a:r>
              <a:rPr lang="en-US" sz="1200" b="1" dirty="0" smtClean="0"/>
              <a:t>in ATLAS”</a:t>
            </a:r>
          </a:p>
          <a:p>
            <a:pPr marL="457200" lvl="1" indent="0">
              <a:spcBef>
                <a:spcPts val="0"/>
              </a:spcBef>
              <a:buNone/>
            </a:pPr>
            <a:r>
              <a:rPr lang="en-US" sz="1200" b="1" i="1" dirty="0" smtClean="0">
                <a:solidFill>
                  <a:srgbClr val="008000"/>
                </a:solidFill>
              </a:rPr>
              <a:t>										― Dr. Ariel Schwartzman (ATLAS Experiment)</a:t>
            </a:r>
          </a:p>
          <a:p>
            <a:pPr marL="457200" lvl="1" indent="0">
              <a:spcBef>
                <a:spcPts val="0"/>
              </a:spcBef>
              <a:buNone/>
            </a:pPr>
            <a:r>
              <a:rPr lang="en-US" sz="1200" b="1" i="1" dirty="0" smtClean="0">
                <a:solidFill>
                  <a:srgbClr val="008000"/>
                </a:solidFill>
              </a:rPr>
              <a:t>							</a:t>
            </a:r>
            <a:r>
              <a:rPr lang="en-US" sz="1200" b="1" i="1" dirty="0">
                <a:solidFill>
                  <a:srgbClr val="008000"/>
                </a:solidFill>
              </a:rPr>
              <a:t>	</a:t>
            </a:r>
            <a:r>
              <a:rPr lang="en-US" sz="1200" b="1" i="1" dirty="0" smtClean="0">
                <a:solidFill>
                  <a:srgbClr val="008000"/>
                </a:solidFill>
              </a:rPr>
              <a:t>                               SLAC National Accelerator Laboratory</a:t>
            </a:r>
          </a:p>
        </p:txBody>
      </p:sp>
      <p:sp>
        <p:nvSpPr>
          <p:cNvPr id="13" name="Content Placeholder 2"/>
          <p:cNvSpPr txBox="1">
            <a:spLocks/>
          </p:cNvSpPr>
          <p:nvPr/>
        </p:nvSpPr>
        <p:spPr>
          <a:xfrm>
            <a:off x="207105" y="2802454"/>
            <a:ext cx="7963232" cy="67444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itchFamily="2" charset="2"/>
              <a:buChar char="§"/>
            </a:pPr>
            <a:r>
              <a:rPr lang="en-US" sz="1200" b="1" dirty="0" smtClean="0"/>
              <a:t>“</a:t>
            </a:r>
            <a:r>
              <a:rPr lang="en-US" sz="1200" b="1" dirty="0" err="1"/>
              <a:t>Taus</a:t>
            </a:r>
            <a:r>
              <a:rPr lang="en-US" sz="1200" b="1" dirty="0"/>
              <a:t> and the Trigger for Discovery at </a:t>
            </a:r>
            <a:r>
              <a:rPr lang="en-US" sz="1200" b="1" dirty="0" smtClean="0"/>
              <a:t>ATLAS”</a:t>
            </a:r>
            <a:r>
              <a:rPr lang="en-US" sz="1200" b="1" i="1" dirty="0" smtClean="0">
                <a:solidFill>
                  <a:srgbClr val="008000"/>
                </a:solidFill>
              </a:rPr>
              <a:t>								</a:t>
            </a:r>
          </a:p>
          <a:p>
            <a:pPr marL="0" indent="0">
              <a:buNone/>
            </a:pPr>
            <a:r>
              <a:rPr lang="en-US" sz="1200" b="1" i="1" dirty="0" smtClean="0">
                <a:solidFill>
                  <a:srgbClr val="008000"/>
                </a:solidFill>
              </a:rPr>
              <a:t>											― Dr. Sarah Demers (ATLAS Experiment)</a:t>
            </a:r>
          </a:p>
          <a:p>
            <a:pPr marL="457200" lvl="1" indent="0">
              <a:spcBef>
                <a:spcPts val="0"/>
              </a:spcBef>
              <a:buNone/>
            </a:pPr>
            <a:r>
              <a:rPr lang="en-US" sz="1200" b="1" i="1" dirty="0" smtClean="0">
                <a:solidFill>
                  <a:srgbClr val="008000"/>
                </a:solidFill>
              </a:rPr>
              <a:t>							</a:t>
            </a:r>
            <a:r>
              <a:rPr lang="en-US" sz="1200" b="1" i="1" dirty="0">
                <a:solidFill>
                  <a:srgbClr val="008000"/>
                </a:solidFill>
              </a:rPr>
              <a:t>	</a:t>
            </a:r>
            <a:r>
              <a:rPr lang="en-US" sz="1200" b="1" i="1" dirty="0" smtClean="0">
                <a:solidFill>
                  <a:srgbClr val="008000"/>
                </a:solidFill>
              </a:rPr>
              <a:t>                               Yale University</a:t>
            </a:r>
          </a:p>
        </p:txBody>
      </p:sp>
      <p:sp>
        <p:nvSpPr>
          <p:cNvPr id="14" name="Content Placeholder 2"/>
          <p:cNvSpPr txBox="1">
            <a:spLocks/>
          </p:cNvSpPr>
          <p:nvPr/>
        </p:nvSpPr>
        <p:spPr>
          <a:xfrm>
            <a:off x="210193" y="3485360"/>
            <a:ext cx="8068484" cy="73295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itchFamily="2" charset="2"/>
              <a:buChar char="§"/>
            </a:pPr>
            <a:r>
              <a:rPr lang="en-US" sz="1200" b="1" dirty="0" smtClean="0"/>
              <a:t>“</a:t>
            </a:r>
            <a:r>
              <a:rPr lang="en-US" sz="1200" b="1" dirty="0"/>
              <a:t>Precision Physics and Searches with Top and Bottom Quarks</a:t>
            </a:r>
            <a:r>
              <a:rPr lang="en-US" sz="1200" b="1" dirty="0" smtClean="0"/>
              <a:t>”</a:t>
            </a:r>
            <a:r>
              <a:rPr lang="en-US" sz="1200" b="1" i="1" dirty="0" smtClean="0">
                <a:solidFill>
                  <a:srgbClr val="008000"/>
                </a:solidFill>
              </a:rPr>
              <a:t>						</a:t>
            </a:r>
          </a:p>
          <a:p>
            <a:pPr marL="0" indent="0">
              <a:buNone/>
            </a:pPr>
            <a:r>
              <a:rPr lang="en-US" sz="1200" b="1" i="1" dirty="0" smtClean="0">
                <a:solidFill>
                  <a:srgbClr val="008000"/>
                </a:solidFill>
              </a:rPr>
              <a:t>											― Dr. </a:t>
            </a:r>
            <a:r>
              <a:rPr lang="en-US" sz="1200" b="1" i="1" dirty="0" err="1" smtClean="0">
                <a:solidFill>
                  <a:srgbClr val="008000"/>
                </a:solidFill>
              </a:rPr>
              <a:t>Aran</a:t>
            </a:r>
            <a:r>
              <a:rPr lang="en-US" sz="1200" b="1" i="1" dirty="0" smtClean="0">
                <a:solidFill>
                  <a:srgbClr val="008000"/>
                </a:solidFill>
              </a:rPr>
              <a:t> Garcia-</a:t>
            </a:r>
            <a:r>
              <a:rPr lang="en-US" sz="1200" b="1" i="1" dirty="0" err="1" smtClean="0">
                <a:solidFill>
                  <a:srgbClr val="008000"/>
                </a:solidFill>
              </a:rPr>
              <a:t>Bellido</a:t>
            </a:r>
            <a:r>
              <a:rPr lang="en-US" sz="1200" b="1" i="1" dirty="0" smtClean="0">
                <a:solidFill>
                  <a:srgbClr val="008000"/>
                </a:solidFill>
              </a:rPr>
              <a:t> (CMS Experiment)</a:t>
            </a:r>
          </a:p>
          <a:p>
            <a:pPr marL="457200" lvl="1" indent="0">
              <a:spcBef>
                <a:spcPts val="0"/>
              </a:spcBef>
              <a:buNone/>
            </a:pPr>
            <a:r>
              <a:rPr lang="en-US" sz="1200" b="1" i="1" dirty="0" smtClean="0">
                <a:solidFill>
                  <a:srgbClr val="008000"/>
                </a:solidFill>
              </a:rPr>
              <a:t>							</a:t>
            </a:r>
            <a:r>
              <a:rPr lang="en-US" sz="1200" b="1" i="1" dirty="0">
                <a:solidFill>
                  <a:srgbClr val="008000"/>
                </a:solidFill>
              </a:rPr>
              <a:t>	</a:t>
            </a:r>
            <a:r>
              <a:rPr lang="en-US" sz="1200" b="1" i="1" dirty="0" smtClean="0">
                <a:solidFill>
                  <a:srgbClr val="008000"/>
                </a:solidFill>
              </a:rPr>
              <a:t>                               University of Rochester</a:t>
            </a:r>
          </a:p>
        </p:txBody>
      </p:sp>
      <p:sp>
        <p:nvSpPr>
          <p:cNvPr id="15" name="Content Placeholder 2"/>
          <p:cNvSpPr txBox="1">
            <a:spLocks/>
          </p:cNvSpPr>
          <p:nvPr/>
        </p:nvSpPr>
        <p:spPr>
          <a:xfrm>
            <a:off x="207104" y="4180047"/>
            <a:ext cx="8071573" cy="69096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itchFamily="2" charset="2"/>
              <a:buChar char="§"/>
            </a:pPr>
            <a:r>
              <a:rPr lang="en-US" sz="1200" b="1" dirty="0" smtClean="0"/>
              <a:t>“</a:t>
            </a:r>
            <a:r>
              <a:rPr lang="en-US" sz="1200" b="1" dirty="0"/>
              <a:t>Enhancement of the Trigger </a:t>
            </a:r>
            <a:r>
              <a:rPr lang="en-US" sz="1200" b="1" dirty="0" smtClean="0"/>
              <a:t>Capability </a:t>
            </a:r>
            <a:r>
              <a:rPr lang="en-US" sz="1200" b="1" dirty="0"/>
              <a:t>for New Physics at the Large Hadron Collider</a:t>
            </a:r>
            <a:r>
              <a:rPr lang="en-US" sz="1200" b="1" dirty="0" smtClean="0"/>
              <a:t>”</a:t>
            </a:r>
            <a:r>
              <a:rPr lang="en-US" sz="1200" b="1" i="1" dirty="0" smtClean="0">
                <a:solidFill>
                  <a:srgbClr val="008000"/>
                </a:solidFill>
              </a:rPr>
              <a:t>			</a:t>
            </a:r>
          </a:p>
          <a:p>
            <a:pPr marL="0" indent="0">
              <a:buNone/>
            </a:pPr>
            <a:r>
              <a:rPr lang="en-US" sz="1200" b="1" i="1" dirty="0" smtClean="0">
                <a:solidFill>
                  <a:srgbClr val="008000"/>
                </a:solidFill>
              </a:rPr>
              <a:t>											― Dr. </a:t>
            </a:r>
            <a:r>
              <a:rPr lang="en-US" sz="1200" b="1" i="1" dirty="0" err="1" smtClean="0">
                <a:solidFill>
                  <a:srgbClr val="008000"/>
                </a:solidFill>
              </a:rPr>
              <a:t>Jinlong</a:t>
            </a:r>
            <a:r>
              <a:rPr lang="en-US" sz="1200" b="1" i="1" dirty="0" smtClean="0">
                <a:solidFill>
                  <a:srgbClr val="008000"/>
                </a:solidFill>
              </a:rPr>
              <a:t> Zhang  (ATLAS Experiment)</a:t>
            </a:r>
          </a:p>
          <a:p>
            <a:pPr marL="457200" lvl="1" indent="0">
              <a:spcBef>
                <a:spcPts val="0"/>
              </a:spcBef>
              <a:buNone/>
            </a:pPr>
            <a:r>
              <a:rPr lang="en-US" sz="1200" b="1" i="1" dirty="0" smtClean="0">
                <a:solidFill>
                  <a:srgbClr val="008000"/>
                </a:solidFill>
              </a:rPr>
              <a:t>							</a:t>
            </a:r>
            <a:r>
              <a:rPr lang="en-US" sz="1200" b="1" i="1" dirty="0">
                <a:solidFill>
                  <a:srgbClr val="008000"/>
                </a:solidFill>
              </a:rPr>
              <a:t>	</a:t>
            </a:r>
            <a:r>
              <a:rPr lang="en-US" sz="1200" b="1" i="1" dirty="0" smtClean="0">
                <a:solidFill>
                  <a:srgbClr val="008000"/>
                </a:solidFill>
              </a:rPr>
              <a:t>                               Argonne National Laboratory</a:t>
            </a:r>
          </a:p>
        </p:txBody>
      </p:sp>
      <p:sp>
        <p:nvSpPr>
          <p:cNvPr id="16" name="Content Placeholder 2"/>
          <p:cNvSpPr txBox="1">
            <a:spLocks/>
          </p:cNvSpPr>
          <p:nvPr/>
        </p:nvSpPr>
        <p:spPr>
          <a:xfrm>
            <a:off x="210192" y="4865847"/>
            <a:ext cx="8104084" cy="64047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itchFamily="2" charset="2"/>
              <a:buChar char="§"/>
            </a:pPr>
            <a:r>
              <a:rPr lang="en-US" sz="1200" b="1" dirty="0" smtClean="0"/>
              <a:t>“</a:t>
            </a:r>
            <a:r>
              <a:rPr lang="en-US" sz="1200" b="1" dirty="0"/>
              <a:t>Search for New Physics and Upgrade of the </a:t>
            </a:r>
            <a:r>
              <a:rPr lang="en-US" sz="1200" b="1" dirty="0" err="1"/>
              <a:t>Muon</a:t>
            </a:r>
            <a:r>
              <a:rPr lang="en-US" sz="1200" b="1" dirty="0"/>
              <a:t> Spectrometer at ATLAS</a:t>
            </a:r>
            <a:r>
              <a:rPr lang="en-US" sz="1200" b="1" dirty="0" smtClean="0"/>
              <a:t>”</a:t>
            </a:r>
            <a:r>
              <a:rPr lang="en-US" sz="1200" b="1" i="1" dirty="0" smtClean="0">
                <a:solidFill>
                  <a:srgbClr val="008000"/>
                </a:solidFill>
              </a:rPr>
              <a:t>			</a:t>
            </a:r>
          </a:p>
          <a:p>
            <a:pPr marL="0" indent="0">
              <a:buNone/>
            </a:pPr>
            <a:r>
              <a:rPr lang="en-US" sz="1200" b="1" i="1" dirty="0" smtClean="0">
                <a:solidFill>
                  <a:srgbClr val="008000"/>
                </a:solidFill>
              </a:rPr>
              <a:t>											― Dr. </a:t>
            </a:r>
            <a:r>
              <a:rPr lang="en-US" sz="1200" b="1" i="1" dirty="0" err="1" smtClean="0">
                <a:solidFill>
                  <a:srgbClr val="008000"/>
                </a:solidFill>
              </a:rPr>
              <a:t>Junjie</a:t>
            </a:r>
            <a:r>
              <a:rPr lang="en-US" sz="1200" b="1" i="1" dirty="0" smtClean="0">
                <a:solidFill>
                  <a:srgbClr val="008000"/>
                </a:solidFill>
              </a:rPr>
              <a:t> Zhu  (ATLAS Experiment)</a:t>
            </a:r>
          </a:p>
          <a:p>
            <a:pPr marL="457200" lvl="1" indent="0">
              <a:spcBef>
                <a:spcPts val="0"/>
              </a:spcBef>
              <a:buNone/>
            </a:pPr>
            <a:r>
              <a:rPr lang="en-US" sz="1200" b="1" i="1" dirty="0" smtClean="0">
                <a:solidFill>
                  <a:srgbClr val="008000"/>
                </a:solidFill>
              </a:rPr>
              <a:t>							</a:t>
            </a:r>
            <a:r>
              <a:rPr lang="en-US" sz="1200" b="1" i="1" dirty="0">
                <a:solidFill>
                  <a:srgbClr val="008000"/>
                </a:solidFill>
              </a:rPr>
              <a:t>	</a:t>
            </a:r>
            <a:r>
              <a:rPr lang="en-US" sz="1200" b="1" i="1" dirty="0" smtClean="0">
                <a:solidFill>
                  <a:srgbClr val="008000"/>
                </a:solidFill>
              </a:rPr>
              <a:t>                               University of Michigan, Ann Arbor</a:t>
            </a:r>
          </a:p>
        </p:txBody>
      </p:sp>
      <p:sp>
        <p:nvSpPr>
          <p:cNvPr id="17" name="Content Placeholder 2"/>
          <p:cNvSpPr txBox="1">
            <a:spLocks/>
          </p:cNvSpPr>
          <p:nvPr/>
        </p:nvSpPr>
        <p:spPr>
          <a:xfrm>
            <a:off x="218656" y="5543184"/>
            <a:ext cx="8076497" cy="6559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itchFamily="2" charset="2"/>
              <a:buChar char="§"/>
            </a:pPr>
            <a:r>
              <a:rPr lang="en-US" sz="1200" b="1" dirty="0" smtClean="0"/>
              <a:t>“</a:t>
            </a:r>
            <a:r>
              <a:rPr lang="en-US" sz="1200" b="1" dirty="0"/>
              <a:t>Quest for a Top Quark Partner </a:t>
            </a:r>
            <a:r>
              <a:rPr lang="en-US" sz="1200" b="1" dirty="0" smtClean="0"/>
              <a:t>and Upgrade </a:t>
            </a:r>
            <a:r>
              <a:rPr lang="en-US" sz="1200" b="1" dirty="0"/>
              <a:t>of the Pixel Detector Readout Chain at the CMS</a:t>
            </a:r>
            <a:r>
              <a:rPr lang="en-US" sz="1200" b="1" dirty="0" smtClean="0"/>
              <a:t>”</a:t>
            </a:r>
            <a:r>
              <a:rPr lang="en-US" sz="1200" b="1" i="1" dirty="0" smtClean="0">
                <a:solidFill>
                  <a:srgbClr val="008000"/>
                </a:solidFill>
              </a:rPr>
              <a:t>		</a:t>
            </a:r>
          </a:p>
          <a:p>
            <a:pPr marL="0" indent="0">
              <a:buNone/>
            </a:pPr>
            <a:r>
              <a:rPr lang="en-US" sz="1200" b="1" i="1" dirty="0" smtClean="0">
                <a:solidFill>
                  <a:srgbClr val="008000"/>
                </a:solidFill>
              </a:rPr>
              <a:t>											― Dr. Andrew Ivanov  (CMS Experiment)</a:t>
            </a:r>
          </a:p>
          <a:p>
            <a:pPr marL="457200" lvl="1" indent="0">
              <a:spcBef>
                <a:spcPts val="0"/>
              </a:spcBef>
              <a:buNone/>
            </a:pPr>
            <a:r>
              <a:rPr lang="en-US" sz="1200" b="1" i="1" dirty="0" smtClean="0">
                <a:solidFill>
                  <a:srgbClr val="008000"/>
                </a:solidFill>
              </a:rPr>
              <a:t>							</a:t>
            </a:r>
            <a:r>
              <a:rPr lang="en-US" sz="1200" b="1" i="1" dirty="0">
                <a:solidFill>
                  <a:srgbClr val="008000"/>
                </a:solidFill>
              </a:rPr>
              <a:t>	</a:t>
            </a:r>
            <a:r>
              <a:rPr lang="en-US" sz="1200" b="1" i="1" dirty="0" smtClean="0">
                <a:solidFill>
                  <a:srgbClr val="008000"/>
                </a:solidFill>
              </a:rPr>
              <a:t>                               Kansas State University</a:t>
            </a:r>
          </a:p>
        </p:txBody>
      </p:sp>
      <p:sp>
        <p:nvSpPr>
          <p:cNvPr id="18" name="Content Placeholder 2"/>
          <p:cNvSpPr txBox="1">
            <a:spLocks/>
          </p:cNvSpPr>
          <p:nvPr/>
        </p:nvSpPr>
        <p:spPr>
          <a:xfrm>
            <a:off x="224049" y="6178185"/>
            <a:ext cx="8054629" cy="62055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itchFamily="2" charset="2"/>
              <a:buChar char="§"/>
            </a:pPr>
            <a:r>
              <a:rPr lang="en-US" sz="1200" b="1" dirty="0" smtClean="0"/>
              <a:t>“</a:t>
            </a:r>
            <a:r>
              <a:rPr lang="en-US" sz="1200" b="1" dirty="0"/>
              <a:t>Search for the Higgs and </a:t>
            </a:r>
            <a:r>
              <a:rPr lang="en-US" sz="1200" b="1" dirty="0" smtClean="0"/>
              <a:t>Physics Beyond </a:t>
            </a:r>
            <a:r>
              <a:rPr lang="en-US" sz="1200" b="1" dirty="0"/>
              <a:t>the Standard Model with the CMS Electromagnetic Calorimeter</a:t>
            </a:r>
            <a:r>
              <a:rPr lang="en-US" sz="1200" b="1" dirty="0" smtClean="0"/>
              <a:t>”</a:t>
            </a:r>
            <a:endParaRPr lang="en-US" sz="1200" b="1" i="1" dirty="0" smtClean="0">
              <a:solidFill>
                <a:srgbClr val="008000"/>
              </a:solidFill>
            </a:endParaRPr>
          </a:p>
          <a:p>
            <a:pPr marL="0" indent="0">
              <a:buNone/>
            </a:pPr>
            <a:r>
              <a:rPr lang="en-US" sz="1200" b="1" i="1" dirty="0" smtClean="0">
                <a:solidFill>
                  <a:srgbClr val="008000"/>
                </a:solidFill>
              </a:rPr>
              <a:t>										        	― Dr. Toyoko J. Orimoto  (CMS Experiment)</a:t>
            </a:r>
          </a:p>
          <a:p>
            <a:pPr marL="457200" lvl="1" indent="0">
              <a:spcBef>
                <a:spcPts val="0"/>
              </a:spcBef>
              <a:buNone/>
            </a:pPr>
            <a:r>
              <a:rPr lang="en-US" sz="1200" b="1" i="1" dirty="0" smtClean="0">
                <a:solidFill>
                  <a:srgbClr val="008000"/>
                </a:solidFill>
              </a:rPr>
              <a:t>							</a:t>
            </a:r>
            <a:r>
              <a:rPr lang="en-US" sz="1200" b="1" i="1" dirty="0">
                <a:solidFill>
                  <a:srgbClr val="008000"/>
                </a:solidFill>
              </a:rPr>
              <a:t>	</a:t>
            </a:r>
            <a:r>
              <a:rPr lang="en-US" sz="1200" b="1" i="1" dirty="0" smtClean="0">
                <a:solidFill>
                  <a:srgbClr val="008000"/>
                </a:solidFill>
              </a:rPr>
              <a:t>                               Northeastern University</a:t>
            </a:r>
          </a:p>
        </p:txBody>
      </p:sp>
      <p:sp>
        <p:nvSpPr>
          <p:cNvPr id="6" name="Rounded Rectangle 5"/>
          <p:cNvSpPr/>
          <p:nvPr/>
        </p:nvSpPr>
        <p:spPr>
          <a:xfrm rot="16200000">
            <a:off x="-640719" y="1604451"/>
            <a:ext cx="1921964" cy="355609"/>
          </a:xfrm>
          <a:prstGeom prst="roundRect">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FFFF00"/>
                </a:solidFill>
              </a:rPr>
              <a:t>FY10</a:t>
            </a:r>
            <a:endParaRPr lang="en-US" sz="1400" b="1" dirty="0">
              <a:solidFill>
                <a:srgbClr val="FFFF00"/>
              </a:solidFill>
            </a:endParaRPr>
          </a:p>
        </p:txBody>
      </p:sp>
      <p:sp>
        <p:nvSpPr>
          <p:cNvPr id="19" name="Rounded Rectangle 18"/>
          <p:cNvSpPr/>
          <p:nvPr/>
        </p:nvSpPr>
        <p:spPr>
          <a:xfrm rot="16200000">
            <a:off x="-653412" y="3640654"/>
            <a:ext cx="1947345" cy="355609"/>
          </a:xfrm>
          <a:prstGeom prst="roundRect">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FFFF00"/>
                </a:solidFill>
              </a:rPr>
              <a:t>FY11</a:t>
            </a:r>
            <a:endParaRPr lang="en-US" sz="1400" b="1" dirty="0">
              <a:solidFill>
                <a:srgbClr val="FFFF00"/>
              </a:solidFill>
            </a:endParaRPr>
          </a:p>
        </p:txBody>
      </p:sp>
      <p:sp>
        <p:nvSpPr>
          <p:cNvPr id="20" name="Rounded Rectangle 19"/>
          <p:cNvSpPr/>
          <p:nvPr/>
        </p:nvSpPr>
        <p:spPr>
          <a:xfrm rot="16200000">
            <a:off x="18449" y="5032189"/>
            <a:ext cx="603624" cy="355609"/>
          </a:xfrm>
          <a:prstGeom prst="roundRect">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FFFF00"/>
                </a:solidFill>
              </a:rPr>
              <a:t>FY12</a:t>
            </a:r>
            <a:endParaRPr lang="en-US" sz="1400" b="1" dirty="0">
              <a:solidFill>
                <a:srgbClr val="FFFF00"/>
              </a:solidFill>
            </a:endParaRPr>
          </a:p>
        </p:txBody>
      </p:sp>
      <p:sp>
        <p:nvSpPr>
          <p:cNvPr id="21" name="Rounded Rectangle 20"/>
          <p:cNvSpPr/>
          <p:nvPr/>
        </p:nvSpPr>
        <p:spPr>
          <a:xfrm rot="16200000">
            <a:off x="-245513" y="6004356"/>
            <a:ext cx="1131547" cy="355609"/>
          </a:xfrm>
          <a:prstGeom prst="roundRect">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FFFF00"/>
                </a:solidFill>
              </a:rPr>
              <a:t>FY13</a:t>
            </a:r>
            <a:endParaRPr lang="en-US" sz="1400" b="1" dirty="0">
              <a:solidFill>
                <a:srgbClr val="FFFF00"/>
              </a:solidFill>
            </a:endParaRPr>
          </a:p>
        </p:txBody>
      </p:sp>
      <p:pic>
        <p:nvPicPr>
          <p:cNvPr id="22" name="Picture 21"/>
          <p:cNvPicPr>
            <a:picLocks noChangeAspect="1"/>
          </p:cNvPicPr>
          <p:nvPr/>
        </p:nvPicPr>
        <p:blipFill rotWithShape="1">
          <a:blip r:embed="rId3">
            <a:extLst>
              <a:ext uri="{BEBA8EAE-BF5A-486C-A8C5-ECC9F3942E4B}">
                <a14:imgProps xmlns:a14="http://schemas.microsoft.com/office/drawing/2010/main">
                  <a14:imgLayer r:embed="rId4">
                    <a14:imgEffect>
                      <a14:saturation sat="85000"/>
                    </a14:imgEffect>
                  </a14:imgLayer>
                </a14:imgProps>
              </a:ext>
              <a:ext uri="{28A0092B-C50C-407E-A947-70E740481C1C}">
                <a14:useLocalDpi xmlns:a14="http://schemas.microsoft.com/office/drawing/2010/main" val="0"/>
              </a:ext>
            </a:extLst>
          </a:blip>
          <a:srcRect l="14831" r="6786"/>
          <a:stretch/>
        </p:blipFill>
        <p:spPr>
          <a:xfrm>
            <a:off x="8321013" y="1409698"/>
            <a:ext cx="620446" cy="633240"/>
          </a:xfrm>
          <a:prstGeom prst="rect">
            <a:avLst/>
          </a:prstGeom>
        </p:spPr>
      </p:pic>
      <p:pic>
        <p:nvPicPr>
          <p:cNvPr id="23" name="Picture 22"/>
          <p:cNvPicPr>
            <a:picLocks noChangeAspect="1"/>
          </p:cNvPicPr>
          <p:nvPr/>
        </p:nvPicPr>
        <p:blipFill rotWithShape="1">
          <a:blip r:embed="rId5">
            <a:extLst>
              <a:ext uri="{28A0092B-C50C-407E-A947-70E740481C1C}">
                <a14:useLocalDpi xmlns:a14="http://schemas.microsoft.com/office/drawing/2010/main" val="0"/>
              </a:ext>
            </a:extLst>
          </a:blip>
          <a:srcRect l="8545" t="6535" r="-1"/>
          <a:stretch/>
        </p:blipFill>
        <p:spPr>
          <a:xfrm>
            <a:off x="8337490" y="804319"/>
            <a:ext cx="616204" cy="576704"/>
          </a:xfrm>
          <a:prstGeom prst="rect">
            <a:avLst/>
          </a:prstGeom>
        </p:spPr>
      </p:pic>
      <p:pic>
        <p:nvPicPr>
          <p:cNvPr id="24" name="Picture 23"/>
          <p:cNvPicPr>
            <a:picLocks noChangeAspect="1"/>
          </p:cNvPicPr>
          <p:nvPr/>
        </p:nvPicPr>
        <p:blipFill rotWithShape="1">
          <a:blip r:embed="rId6">
            <a:extLst>
              <a:ext uri="{28A0092B-C50C-407E-A947-70E740481C1C}">
                <a14:useLocalDpi xmlns:a14="http://schemas.microsoft.com/office/drawing/2010/main" val="0"/>
              </a:ext>
            </a:extLst>
          </a:blip>
          <a:srcRect t="4410" r="5929" b="3723"/>
          <a:stretch/>
        </p:blipFill>
        <p:spPr>
          <a:xfrm>
            <a:off x="8321013" y="2074288"/>
            <a:ext cx="628454" cy="677415"/>
          </a:xfrm>
          <a:prstGeom prst="rect">
            <a:avLst/>
          </a:prstGeom>
        </p:spPr>
      </p:pic>
      <p:pic>
        <p:nvPicPr>
          <p:cNvPr id="25" name="Picture 24"/>
          <p:cNvPicPr>
            <a:picLocks noChangeAspect="1"/>
          </p:cNvPicPr>
          <p:nvPr/>
        </p:nvPicPr>
        <p:blipFill rotWithShape="1">
          <a:blip r:embed="rId7">
            <a:extLst>
              <a:ext uri="{28A0092B-C50C-407E-A947-70E740481C1C}">
                <a14:useLocalDpi xmlns:a14="http://schemas.microsoft.com/office/drawing/2010/main" val="0"/>
              </a:ext>
            </a:extLst>
          </a:blip>
          <a:srcRect t="2669" r="2682" b="6758"/>
          <a:stretch/>
        </p:blipFill>
        <p:spPr>
          <a:xfrm>
            <a:off x="8335449" y="2785518"/>
            <a:ext cx="614476" cy="682908"/>
          </a:xfrm>
          <a:prstGeom prst="rect">
            <a:avLst/>
          </a:prstGeom>
        </p:spPr>
      </p:pic>
      <p:pic>
        <p:nvPicPr>
          <p:cNvPr id="26" name="Picture 25"/>
          <p:cNvPicPr>
            <a:picLocks noChangeAspect="1"/>
          </p:cNvPicPr>
          <p:nvPr/>
        </p:nvPicPr>
        <p:blipFill rotWithShape="1">
          <a:blip r:embed="rId8">
            <a:extLst>
              <a:ext uri="{28A0092B-C50C-407E-A947-70E740481C1C}">
                <a14:useLocalDpi xmlns:a14="http://schemas.microsoft.com/office/drawing/2010/main" val="0"/>
              </a:ext>
            </a:extLst>
          </a:blip>
          <a:srcRect l="10845" t="3655" b="26692"/>
          <a:stretch/>
        </p:blipFill>
        <p:spPr>
          <a:xfrm>
            <a:off x="8337490" y="3502294"/>
            <a:ext cx="612435" cy="681498"/>
          </a:xfrm>
          <a:prstGeom prst="rect">
            <a:avLst/>
          </a:prstGeom>
        </p:spPr>
      </p:pic>
      <p:pic>
        <p:nvPicPr>
          <p:cNvPr id="27" name="Picture 26"/>
          <p:cNvPicPr>
            <a:picLocks noChangeAspect="1"/>
          </p:cNvPicPr>
          <p:nvPr/>
        </p:nvPicPr>
        <p:blipFill rotWithShape="1">
          <a:blip r:embed="rId9">
            <a:extLst>
              <a:ext uri="{28A0092B-C50C-407E-A947-70E740481C1C}">
                <a14:useLocalDpi xmlns:a14="http://schemas.microsoft.com/office/drawing/2010/main" val="0"/>
              </a:ext>
            </a:extLst>
          </a:blip>
          <a:srcRect l="11019" t="11627" r="16990" b="26052"/>
          <a:stretch/>
        </p:blipFill>
        <p:spPr>
          <a:xfrm>
            <a:off x="8314276" y="4209851"/>
            <a:ext cx="644116" cy="590748"/>
          </a:xfrm>
          <a:prstGeom prst="rect">
            <a:avLst/>
          </a:prstGeom>
        </p:spPr>
      </p:pic>
      <p:pic>
        <p:nvPicPr>
          <p:cNvPr id="28" name="Picture 27"/>
          <p:cNvPicPr>
            <a:picLocks noChangeAspect="1"/>
          </p:cNvPicPr>
          <p:nvPr/>
        </p:nvPicPr>
        <p:blipFill rotWithShape="1">
          <a:blip r:embed="rId10">
            <a:extLst>
              <a:ext uri="{28A0092B-C50C-407E-A947-70E740481C1C}">
                <a14:useLocalDpi xmlns:a14="http://schemas.microsoft.com/office/drawing/2010/main" val="0"/>
              </a:ext>
            </a:extLst>
          </a:blip>
          <a:srcRect t="1" b="8671"/>
          <a:stretch/>
        </p:blipFill>
        <p:spPr>
          <a:xfrm>
            <a:off x="8321013" y="4828678"/>
            <a:ext cx="637379" cy="666179"/>
          </a:xfrm>
          <a:prstGeom prst="rect">
            <a:avLst/>
          </a:prstGeom>
        </p:spPr>
      </p:pic>
      <p:pic>
        <p:nvPicPr>
          <p:cNvPr id="29" name="Picture 28"/>
          <p:cNvPicPr>
            <a:picLocks noChangeAspect="1"/>
          </p:cNvPicPr>
          <p:nvPr/>
        </p:nvPicPr>
        <p:blipFill rotWithShape="1">
          <a:blip r:embed="rId11">
            <a:extLst>
              <a:ext uri="{28A0092B-C50C-407E-A947-70E740481C1C}">
                <a14:useLocalDpi xmlns:a14="http://schemas.microsoft.com/office/drawing/2010/main" val="0"/>
              </a:ext>
            </a:extLst>
          </a:blip>
          <a:srcRect l="10343" t="9230" r="6965" b="33279"/>
          <a:stretch/>
        </p:blipFill>
        <p:spPr>
          <a:xfrm>
            <a:off x="8312087" y="5528726"/>
            <a:ext cx="646306" cy="605351"/>
          </a:xfrm>
          <a:prstGeom prst="rect">
            <a:avLst/>
          </a:prstGeom>
        </p:spPr>
      </p:pic>
      <p:pic>
        <p:nvPicPr>
          <p:cNvPr id="31" name="Picture 30"/>
          <p:cNvPicPr>
            <a:picLocks noChangeAspect="1"/>
          </p:cNvPicPr>
          <p:nvPr/>
        </p:nvPicPr>
        <p:blipFill rotWithShape="1">
          <a:blip r:embed="rId12">
            <a:extLst>
              <a:ext uri="{28A0092B-C50C-407E-A947-70E740481C1C}">
                <a14:useLocalDpi xmlns:a14="http://schemas.microsoft.com/office/drawing/2010/main" val="0"/>
              </a:ext>
            </a:extLst>
          </a:blip>
          <a:srcRect l="5366" b="2049"/>
          <a:stretch/>
        </p:blipFill>
        <p:spPr>
          <a:xfrm>
            <a:off x="8314025" y="6165655"/>
            <a:ext cx="644367" cy="666950"/>
          </a:xfrm>
          <a:prstGeom prst="rect">
            <a:avLst/>
          </a:prstGeom>
        </p:spPr>
      </p:pic>
    </p:spTree>
    <p:extLst>
      <p:ext uri="{BB962C8B-B14F-4D97-AF65-F5344CB8AC3E}">
        <p14:creationId xmlns:p14="http://schemas.microsoft.com/office/powerpoint/2010/main" val="1183639441"/>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784" y="46046"/>
            <a:ext cx="8229600" cy="587008"/>
          </a:xfrm>
        </p:spPr>
        <p:txBody>
          <a:bodyPr>
            <a:normAutofit fontScale="90000"/>
          </a:bodyPr>
          <a:lstStyle/>
          <a:p>
            <a:r>
              <a:rPr lang="en-US" sz="3600" b="1" dirty="0" smtClean="0">
                <a:solidFill>
                  <a:srgbClr val="285C00"/>
                </a:solidFill>
                <a:effectLst>
                  <a:outerShdw blurRad="38100" dist="38100" dir="2700000" algn="tl">
                    <a:srgbClr val="000000">
                      <a:alpha val="43137"/>
                    </a:srgbClr>
                  </a:outerShdw>
                </a:effectLst>
                <a:latin typeface="Cambria" pitchFamily="18" charset="0"/>
              </a:rPr>
              <a:t>EC Recipients:  Energy Frontier</a:t>
            </a:r>
            <a:endParaRPr lang="en-US" sz="3600" b="1" dirty="0">
              <a:solidFill>
                <a:srgbClr val="285C00"/>
              </a:solidFill>
              <a:effectLst>
                <a:outerShdw blurRad="38100" dist="38100" dir="2700000" algn="tl">
                  <a:srgbClr val="000000">
                    <a:alpha val="43137"/>
                  </a:srgbClr>
                </a:outerShdw>
              </a:effectLst>
              <a:latin typeface="Cambria" pitchFamily="18" charset="0"/>
            </a:endParaRPr>
          </a:p>
        </p:txBody>
      </p:sp>
      <p:sp>
        <p:nvSpPr>
          <p:cNvPr id="3" name="Content Placeholder 2"/>
          <p:cNvSpPr>
            <a:spLocks noGrp="1"/>
          </p:cNvSpPr>
          <p:nvPr>
            <p:ph idx="1"/>
          </p:nvPr>
        </p:nvSpPr>
        <p:spPr>
          <a:xfrm>
            <a:off x="207110" y="778930"/>
            <a:ext cx="8071567" cy="855136"/>
          </a:xfrm>
        </p:spPr>
        <p:txBody>
          <a:bodyPr>
            <a:normAutofit/>
          </a:bodyPr>
          <a:lstStyle/>
          <a:p>
            <a:pPr>
              <a:buFont typeface="Wingdings" pitchFamily="2" charset="2"/>
              <a:buChar char="§"/>
            </a:pPr>
            <a:r>
              <a:rPr lang="en-US" sz="1200" b="1" dirty="0" smtClean="0"/>
              <a:t>“Model‐Independent </a:t>
            </a:r>
            <a:r>
              <a:rPr lang="en-US" sz="1200" b="1" dirty="0"/>
              <a:t>Dark‐Matter Searches at the ATLAS Experiment and Applications of </a:t>
            </a:r>
            <a:r>
              <a:rPr lang="en-US" sz="1200" b="1" dirty="0" smtClean="0"/>
              <a:t>Many‐core Computing </a:t>
            </a:r>
            <a:r>
              <a:rPr lang="en-US" sz="1200" b="1" dirty="0"/>
              <a:t>to </a:t>
            </a:r>
            <a:r>
              <a:rPr lang="en-US" sz="1200" b="1" dirty="0" smtClean="0"/>
              <a:t/>
            </a:r>
            <a:br>
              <a:rPr lang="en-US" sz="1200" b="1" dirty="0" smtClean="0"/>
            </a:br>
            <a:r>
              <a:rPr lang="en-US" sz="1200" b="1" dirty="0" smtClean="0"/>
              <a:t>High </a:t>
            </a:r>
            <a:r>
              <a:rPr lang="en-US" sz="1200" b="1" dirty="0"/>
              <a:t>Energy </a:t>
            </a:r>
            <a:r>
              <a:rPr lang="en-US" sz="1200" b="1" dirty="0" smtClean="0"/>
              <a:t>Physics”</a:t>
            </a:r>
            <a:endParaRPr lang="en-US" sz="1200" b="1" dirty="0"/>
          </a:p>
          <a:p>
            <a:pPr marL="457200" lvl="1" indent="0">
              <a:spcBef>
                <a:spcPts val="0"/>
              </a:spcBef>
              <a:buNone/>
            </a:pPr>
            <a:r>
              <a:rPr lang="en-US" sz="1400" b="1" i="1" dirty="0" smtClean="0">
                <a:solidFill>
                  <a:srgbClr val="008000"/>
                </a:solidFill>
              </a:rPr>
              <a:t>										</a:t>
            </a:r>
            <a:r>
              <a:rPr lang="en-US" sz="1200" b="1" i="1" dirty="0" smtClean="0">
                <a:solidFill>
                  <a:srgbClr val="008000"/>
                </a:solidFill>
              </a:rPr>
              <a:t>― Dr. Amir </a:t>
            </a:r>
            <a:r>
              <a:rPr lang="en-US" sz="1200" b="1" i="1" dirty="0" err="1" smtClean="0">
                <a:solidFill>
                  <a:srgbClr val="008000"/>
                </a:solidFill>
              </a:rPr>
              <a:t>Farbin</a:t>
            </a:r>
            <a:r>
              <a:rPr lang="en-US" sz="1200" b="1" i="1" dirty="0" smtClean="0">
                <a:solidFill>
                  <a:srgbClr val="008000"/>
                </a:solidFill>
              </a:rPr>
              <a:t>   (ATLAS Experiment)</a:t>
            </a:r>
            <a:endParaRPr lang="en-US" sz="1200" b="1" i="1" dirty="0">
              <a:solidFill>
                <a:srgbClr val="008000"/>
              </a:solidFill>
            </a:endParaRPr>
          </a:p>
          <a:p>
            <a:pPr marL="457200" lvl="1" indent="0">
              <a:spcBef>
                <a:spcPts val="0"/>
              </a:spcBef>
              <a:buNone/>
            </a:pPr>
            <a:r>
              <a:rPr lang="en-US" sz="1200" b="1" i="1" dirty="0" smtClean="0">
                <a:solidFill>
                  <a:srgbClr val="008000"/>
                </a:solidFill>
              </a:rPr>
              <a:t>								    	 	     University of Texas, Arlington</a:t>
            </a:r>
          </a:p>
        </p:txBody>
      </p:sp>
      <p:sp>
        <p:nvSpPr>
          <p:cNvPr id="7" name="Rectangle 6"/>
          <p:cNvSpPr>
            <a:spLocks noChangeArrowheads="1"/>
          </p:cNvSpPr>
          <p:nvPr/>
        </p:nvSpPr>
        <p:spPr bwMode="auto">
          <a:xfrm>
            <a:off x="0" y="681485"/>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hangingPunct="0">
              <a:lnSpc>
                <a:spcPct val="85000"/>
              </a:lnSpc>
              <a:defRPr/>
            </a:pPr>
            <a:endParaRPr lang="en-US" sz="2200" i="1" dirty="0">
              <a:effectLst>
                <a:outerShdw blurRad="38100" dist="38100" dir="2700000" algn="tl">
                  <a:srgbClr val="FFFFFF"/>
                </a:outerShdw>
              </a:effectLst>
              <a:latin typeface="Book Antiqua" pitchFamily="18" charset="0"/>
            </a:endParaRPr>
          </a:p>
        </p:txBody>
      </p:sp>
      <p:sp>
        <p:nvSpPr>
          <p:cNvPr id="11" name="Content Placeholder 2"/>
          <p:cNvSpPr txBox="1">
            <a:spLocks/>
          </p:cNvSpPr>
          <p:nvPr/>
        </p:nvSpPr>
        <p:spPr>
          <a:xfrm>
            <a:off x="207105" y="1439350"/>
            <a:ext cx="8071572" cy="67731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buFont typeface="Wingdings" pitchFamily="2" charset="2"/>
              <a:buChar char="§"/>
            </a:pPr>
            <a:r>
              <a:rPr lang="en-US" sz="1200" b="1" dirty="0" smtClean="0"/>
              <a:t>“Diamond Pixel Luminosity Telescopes” </a:t>
            </a:r>
          </a:p>
          <a:p>
            <a:pPr marL="457200" lvl="1" indent="0">
              <a:spcBef>
                <a:spcPts val="0"/>
              </a:spcBef>
              <a:buFont typeface="Arial"/>
              <a:buNone/>
            </a:pPr>
            <a:r>
              <a:rPr lang="en-US" sz="1400" b="1" i="1" dirty="0" smtClean="0">
                <a:solidFill>
                  <a:srgbClr val="008000"/>
                </a:solidFill>
              </a:rPr>
              <a:t>										</a:t>
            </a:r>
            <a:r>
              <a:rPr lang="en-US" sz="1200" b="1" i="1" dirty="0" smtClean="0">
                <a:solidFill>
                  <a:srgbClr val="008000"/>
                </a:solidFill>
              </a:rPr>
              <a:t>― Dr. Valerie </a:t>
            </a:r>
            <a:r>
              <a:rPr lang="en-US" sz="1200" b="1" i="1" dirty="0" err="1" smtClean="0">
                <a:solidFill>
                  <a:srgbClr val="008000"/>
                </a:solidFill>
              </a:rPr>
              <a:t>Halyo</a:t>
            </a:r>
            <a:r>
              <a:rPr lang="en-US" sz="1200" b="1" i="1" dirty="0" smtClean="0">
                <a:solidFill>
                  <a:srgbClr val="008000"/>
                </a:solidFill>
              </a:rPr>
              <a:t>  (CMS Experiment)</a:t>
            </a:r>
          </a:p>
          <a:p>
            <a:pPr marL="457200" lvl="1" indent="0">
              <a:spcBef>
                <a:spcPts val="0"/>
              </a:spcBef>
              <a:buFont typeface="Arial"/>
              <a:buNone/>
            </a:pPr>
            <a:r>
              <a:rPr lang="en-US" sz="1200" b="1" i="1" dirty="0" smtClean="0">
                <a:solidFill>
                  <a:srgbClr val="008000"/>
                </a:solidFill>
              </a:rPr>
              <a:t>								                               Princeton University</a:t>
            </a:r>
          </a:p>
        </p:txBody>
      </p:sp>
      <p:sp>
        <p:nvSpPr>
          <p:cNvPr id="12" name="Content Placeholder 2"/>
          <p:cNvSpPr txBox="1">
            <a:spLocks/>
          </p:cNvSpPr>
          <p:nvPr/>
        </p:nvSpPr>
        <p:spPr>
          <a:xfrm>
            <a:off x="207111" y="2057408"/>
            <a:ext cx="8071566" cy="72811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itchFamily="2" charset="2"/>
              <a:buChar char="§"/>
            </a:pPr>
            <a:r>
              <a:rPr lang="en-US" sz="1200" b="1" dirty="0" smtClean="0"/>
              <a:t>“</a:t>
            </a:r>
            <a:r>
              <a:rPr lang="en-US" sz="1200" b="1" dirty="0"/>
              <a:t>Enhancing the LHC Discovery Potential with </a:t>
            </a:r>
            <a:r>
              <a:rPr lang="en-US" sz="1200" b="1" dirty="0" smtClean="0"/>
              <a:t>Jets, Missing </a:t>
            </a:r>
            <a:r>
              <a:rPr lang="en-US" sz="1200" b="1" dirty="0"/>
              <a:t>E</a:t>
            </a:r>
            <a:r>
              <a:rPr lang="en-US" sz="1200" b="1" baseline="-25000" dirty="0"/>
              <a:t>T</a:t>
            </a:r>
            <a:r>
              <a:rPr lang="en-US" sz="1200" b="1" dirty="0"/>
              <a:t>, and </a:t>
            </a:r>
            <a:r>
              <a:rPr lang="en-US" sz="1200" b="1" dirty="0" smtClean="0"/>
              <a:t>bit ‐tagging </a:t>
            </a:r>
            <a:r>
              <a:rPr lang="en-US" sz="1200" b="1" dirty="0"/>
              <a:t>Physics Signature Reconstruction </a:t>
            </a:r>
            <a:r>
              <a:rPr lang="en-US" sz="1200" b="1" dirty="0" smtClean="0"/>
              <a:t/>
            </a:r>
            <a:br>
              <a:rPr lang="en-US" sz="1200" b="1" dirty="0" smtClean="0"/>
            </a:br>
            <a:r>
              <a:rPr lang="en-US" sz="1200" b="1" dirty="0" smtClean="0"/>
              <a:t>in ATLAS”</a:t>
            </a:r>
          </a:p>
          <a:p>
            <a:pPr marL="457200" lvl="1" indent="0">
              <a:spcBef>
                <a:spcPts val="0"/>
              </a:spcBef>
              <a:buNone/>
            </a:pPr>
            <a:r>
              <a:rPr lang="en-US" sz="1200" b="1" i="1" dirty="0" smtClean="0">
                <a:solidFill>
                  <a:srgbClr val="008000"/>
                </a:solidFill>
              </a:rPr>
              <a:t>										― Dr. Ariel Schwartzman (ATLAS Experiment)</a:t>
            </a:r>
          </a:p>
          <a:p>
            <a:pPr marL="457200" lvl="1" indent="0">
              <a:spcBef>
                <a:spcPts val="0"/>
              </a:spcBef>
              <a:buNone/>
            </a:pPr>
            <a:r>
              <a:rPr lang="en-US" sz="1200" b="1" i="1" dirty="0" smtClean="0">
                <a:solidFill>
                  <a:srgbClr val="008000"/>
                </a:solidFill>
              </a:rPr>
              <a:t>							</a:t>
            </a:r>
            <a:r>
              <a:rPr lang="en-US" sz="1200" b="1" i="1" dirty="0">
                <a:solidFill>
                  <a:srgbClr val="008000"/>
                </a:solidFill>
              </a:rPr>
              <a:t>	</a:t>
            </a:r>
            <a:r>
              <a:rPr lang="en-US" sz="1200" b="1" i="1" dirty="0" smtClean="0">
                <a:solidFill>
                  <a:srgbClr val="008000"/>
                </a:solidFill>
              </a:rPr>
              <a:t>                               SLAC National Accelerator Laboratory</a:t>
            </a:r>
          </a:p>
        </p:txBody>
      </p:sp>
      <p:sp>
        <p:nvSpPr>
          <p:cNvPr id="13" name="Content Placeholder 2"/>
          <p:cNvSpPr txBox="1">
            <a:spLocks/>
          </p:cNvSpPr>
          <p:nvPr/>
        </p:nvSpPr>
        <p:spPr>
          <a:xfrm>
            <a:off x="207105" y="2802454"/>
            <a:ext cx="7963232" cy="67444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itchFamily="2" charset="2"/>
              <a:buChar char="§"/>
            </a:pPr>
            <a:r>
              <a:rPr lang="en-US" sz="1200" b="1" dirty="0" smtClean="0"/>
              <a:t>“</a:t>
            </a:r>
            <a:r>
              <a:rPr lang="en-US" sz="1200" b="1" dirty="0" err="1"/>
              <a:t>Taus</a:t>
            </a:r>
            <a:r>
              <a:rPr lang="en-US" sz="1200" b="1" dirty="0"/>
              <a:t> and the Trigger for Discovery at </a:t>
            </a:r>
            <a:r>
              <a:rPr lang="en-US" sz="1200" b="1" dirty="0" smtClean="0"/>
              <a:t>ATLAS”</a:t>
            </a:r>
            <a:r>
              <a:rPr lang="en-US" sz="1200" b="1" i="1" dirty="0" smtClean="0">
                <a:solidFill>
                  <a:srgbClr val="008000"/>
                </a:solidFill>
              </a:rPr>
              <a:t>								</a:t>
            </a:r>
          </a:p>
          <a:p>
            <a:pPr marL="0" indent="0">
              <a:buNone/>
            </a:pPr>
            <a:r>
              <a:rPr lang="en-US" sz="1200" b="1" i="1" dirty="0" smtClean="0">
                <a:solidFill>
                  <a:srgbClr val="008000"/>
                </a:solidFill>
              </a:rPr>
              <a:t>											― Dr. Sarah Demers (ATLAS Experiment)</a:t>
            </a:r>
          </a:p>
          <a:p>
            <a:pPr marL="457200" lvl="1" indent="0">
              <a:spcBef>
                <a:spcPts val="0"/>
              </a:spcBef>
              <a:buNone/>
            </a:pPr>
            <a:r>
              <a:rPr lang="en-US" sz="1200" b="1" i="1" dirty="0" smtClean="0">
                <a:solidFill>
                  <a:srgbClr val="008000"/>
                </a:solidFill>
              </a:rPr>
              <a:t>							</a:t>
            </a:r>
            <a:r>
              <a:rPr lang="en-US" sz="1200" b="1" i="1" dirty="0">
                <a:solidFill>
                  <a:srgbClr val="008000"/>
                </a:solidFill>
              </a:rPr>
              <a:t>	</a:t>
            </a:r>
            <a:r>
              <a:rPr lang="en-US" sz="1200" b="1" i="1" dirty="0" smtClean="0">
                <a:solidFill>
                  <a:srgbClr val="008000"/>
                </a:solidFill>
              </a:rPr>
              <a:t>                               Yale University</a:t>
            </a:r>
          </a:p>
        </p:txBody>
      </p:sp>
      <p:sp>
        <p:nvSpPr>
          <p:cNvPr id="14" name="Content Placeholder 2"/>
          <p:cNvSpPr txBox="1">
            <a:spLocks/>
          </p:cNvSpPr>
          <p:nvPr/>
        </p:nvSpPr>
        <p:spPr>
          <a:xfrm>
            <a:off x="210193" y="3485360"/>
            <a:ext cx="8068484" cy="73295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itchFamily="2" charset="2"/>
              <a:buChar char="§"/>
            </a:pPr>
            <a:r>
              <a:rPr lang="en-US" sz="1200" b="1" dirty="0" smtClean="0"/>
              <a:t>“</a:t>
            </a:r>
            <a:r>
              <a:rPr lang="en-US" sz="1200" b="1" dirty="0"/>
              <a:t>Precision Physics and Searches with Top and Bottom Quarks</a:t>
            </a:r>
            <a:r>
              <a:rPr lang="en-US" sz="1200" b="1" dirty="0" smtClean="0"/>
              <a:t>”</a:t>
            </a:r>
            <a:r>
              <a:rPr lang="en-US" sz="1200" b="1" i="1" dirty="0" smtClean="0">
                <a:solidFill>
                  <a:srgbClr val="008000"/>
                </a:solidFill>
              </a:rPr>
              <a:t>						</a:t>
            </a:r>
          </a:p>
          <a:p>
            <a:pPr marL="0" indent="0">
              <a:buNone/>
            </a:pPr>
            <a:r>
              <a:rPr lang="en-US" sz="1200" b="1" i="1" dirty="0" smtClean="0">
                <a:solidFill>
                  <a:srgbClr val="008000"/>
                </a:solidFill>
              </a:rPr>
              <a:t>											― Dr. </a:t>
            </a:r>
            <a:r>
              <a:rPr lang="en-US" sz="1200" b="1" i="1" dirty="0" err="1" smtClean="0">
                <a:solidFill>
                  <a:srgbClr val="008000"/>
                </a:solidFill>
              </a:rPr>
              <a:t>Aran</a:t>
            </a:r>
            <a:r>
              <a:rPr lang="en-US" sz="1200" b="1" i="1" dirty="0" smtClean="0">
                <a:solidFill>
                  <a:srgbClr val="008000"/>
                </a:solidFill>
              </a:rPr>
              <a:t> Garcia-</a:t>
            </a:r>
            <a:r>
              <a:rPr lang="en-US" sz="1200" b="1" i="1" dirty="0" err="1" smtClean="0">
                <a:solidFill>
                  <a:srgbClr val="008000"/>
                </a:solidFill>
              </a:rPr>
              <a:t>Bellido</a:t>
            </a:r>
            <a:r>
              <a:rPr lang="en-US" sz="1200" b="1" i="1" dirty="0" smtClean="0">
                <a:solidFill>
                  <a:srgbClr val="008000"/>
                </a:solidFill>
              </a:rPr>
              <a:t> (CMS Experiment)</a:t>
            </a:r>
          </a:p>
          <a:p>
            <a:pPr marL="457200" lvl="1" indent="0">
              <a:spcBef>
                <a:spcPts val="0"/>
              </a:spcBef>
              <a:buNone/>
            </a:pPr>
            <a:r>
              <a:rPr lang="en-US" sz="1200" b="1" i="1" dirty="0" smtClean="0">
                <a:solidFill>
                  <a:srgbClr val="008000"/>
                </a:solidFill>
              </a:rPr>
              <a:t>							</a:t>
            </a:r>
            <a:r>
              <a:rPr lang="en-US" sz="1200" b="1" i="1" dirty="0">
                <a:solidFill>
                  <a:srgbClr val="008000"/>
                </a:solidFill>
              </a:rPr>
              <a:t>	</a:t>
            </a:r>
            <a:r>
              <a:rPr lang="en-US" sz="1200" b="1" i="1" dirty="0" smtClean="0">
                <a:solidFill>
                  <a:srgbClr val="008000"/>
                </a:solidFill>
              </a:rPr>
              <a:t>                               University of Rochester</a:t>
            </a:r>
          </a:p>
        </p:txBody>
      </p:sp>
      <p:sp>
        <p:nvSpPr>
          <p:cNvPr id="15" name="Content Placeholder 2"/>
          <p:cNvSpPr txBox="1">
            <a:spLocks/>
          </p:cNvSpPr>
          <p:nvPr/>
        </p:nvSpPr>
        <p:spPr>
          <a:xfrm>
            <a:off x="207104" y="4180047"/>
            <a:ext cx="8071573" cy="69096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itchFamily="2" charset="2"/>
              <a:buChar char="§"/>
            </a:pPr>
            <a:r>
              <a:rPr lang="en-US" sz="1200" b="1" dirty="0" smtClean="0"/>
              <a:t>“</a:t>
            </a:r>
            <a:r>
              <a:rPr lang="en-US" sz="1200" b="1" dirty="0"/>
              <a:t>Enhancement of the Trigger </a:t>
            </a:r>
            <a:r>
              <a:rPr lang="en-US" sz="1200" b="1" dirty="0" smtClean="0"/>
              <a:t>Capability </a:t>
            </a:r>
            <a:r>
              <a:rPr lang="en-US" sz="1200" b="1" dirty="0"/>
              <a:t>for New Physics at the Large Hadron Collider</a:t>
            </a:r>
            <a:r>
              <a:rPr lang="en-US" sz="1200" b="1" dirty="0" smtClean="0"/>
              <a:t>”</a:t>
            </a:r>
            <a:r>
              <a:rPr lang="en-US" sz="1200" b="1" i="1" dirty="0" smtClean="0">
                <a:solidFill>
                  <a:srgbClr val="008000"/>
                </a:solidFill>
              </a:rPr>
              <a:t>			</a:t>
            </a:r>
          </a:p>
          <a:p>
            <a:pPr marL="0" indent="0">
              <a:buNone/>
            </a:pPr>
            <a:r>
              <a:rPr lang="en-US" sz="1200" b="1" i="1" dirty="0" smtClean="0">
                <a:solidFill>
                  <a:srgbClr val="008000"/>
                </a:solidFill>
              </a:rPr>
              <a:t>											― Dr. </a:t>
            </a:r>
            <a:r>
              <a:rPr lang="en-US" sz="1200" b="1" i="1" dirty="0" err="1" smtClean="0">
                <a:solidFill>
                  <a:srgbClr val="008000"/>
                </a:solidFill>
              </a:rPr>
              <a:t>Jinlong</a:t>
            </a:r>
            <a:r>
              <a:rPr lang="en-US" sz="1200" b="1" i="1" dirty="0" smtClean="0">
                <a:solidFill>
                  <a:srgbClr val="008000"/>
                </a:solidFill>
              </a:rPr>
              <a:t> Zhang  (ATLAS Experiment)</a:t>
            </a:r>
          </a:p>
          <a:p>
            <a:pPr marL="457200" lvl="1" indent="0">
              <a:spcBef>
                <a:spcPts val="0"/>
              </a:spcBef>
              <a:buNone/>
            </a:pPr>
            <a:r>
              <a:rPr lang="en-US" sz="1200" b="1" i="1" dirty="0" smtClean="0">
                <a:solidFill>
                  <a:srgbClr val="008000"/>
                </a:solidFill>
              </a:rPr>
              <a:t>							</a:t>
            </a:r>
            <a:r>
              <a:rPr lang="en-US" sz="1200" b="1" i="1" dirty="0">
                <a:solidFill>
                  <a:srgbClr val="008000"/>
                </a:solidFill>
              </a:rPr>
              <a:t>	</a:t>
            </a:r>
            <a:r>
              <a:rPr lang="en-US" sz="1200" b="1" i="1" dirty="0" smtClean="0">
                <a:solidFill>
                  <a:srgbClr val="008000"/>
                </a:solidFill>
              </a:rPr>
              <a:t>                               Argonne National Laboratory</a:t>
            </a:r>
          </a:p>
        </p:txBody>
      </p:sp>
      <p:sp>
        <p:nvSpPr>
          <p:cNvPr id="16" name="Content Placeholder 2"/>
          <p:cNvSpPr txBox="1">
            <a:spLocks/>
          </p:cNvSpPr>
          <p:nvPr/>
        </p:nvSpPr>
        <p:spPr>
          <a:xfrm>
            <a:off x="210192" y="4865847"/>
            <a:ext cx="8104084" cy="64047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itchFamily="2" charset="2"/>
              <a:buChar char="§"/>
            </a:pPr>
            <a:r>
              <a:rPr lang="en-US" sz="1200" b="1" dirty="0" smtClean="0"/>
              <a:t>“</a:t>
            </a:r>
            <a:r>
              <a:rPr lang="en-US" sz="1200" b="1" dirty="0"/>
              <a:t>Search for New Physics and Upgrade of the </a:t>
            </a:r>
            <a:r>
              <a:rPr lang="en-US" sz="1200" b="1" dirty="0" err="1"/>
              <a:t>Muon</a:t>
            </a:r>
            <a:r>
              <a:rPr lang="en-US" sz="1200" b="1" dirty="0"/>
              <a:t> Spectrometer at ATLAS</a:t>
            </a:r>
            <a:r>
              <a:rPr lang="en-US" sz="1200" b="1" dirty="0" smtClean="0"/>
              <a:t>”</a:t>
            </a:r>
            <a:r>
              <a:rPr lang="en-US" sz="1200" b="1" i="1" dirty="0" smtClean="0">
                <a:solidFill>
                  <a:srgbClr val="008000"/>
                </a:solidFill>
              </a:rPr>
              <a:t>			</a:t>
            </a:r>
          </a:p>
          <a:p>
            <a:pPr marL="0" indent="0">
              <a:buNone/>
            </a:pPr>
            <a:r>
              <a:rPr lang="en-US" sz="1200" b="1" i="1" dirty="0" smtClean="0">
                <a:solidFill>
                  <a:srgbClr val="008000"/>
                </a:solidFill>
              </a:rPr>
              <a:t>											― Dr. </a:t>
            </a:r>
            <a:r>
              <a:rPr lang="en-US" sz="1200" b="1" i="1" dirty="0" err="1" smtClean="0">
                <a:solidFill>
                  <a:srgbClr val="008000"/>
                </a:solidFill>
              </a:rPr>
              <a:t>Junjie</a:t>
            </a:r>
            <a:r>
              <a:rPr lang="en-US" sz="1200" b="1" i="1" dirty="0" smtClean="0">
                <a:solidFill>
                  <a:srgbClr val="008000"/>
                </a:solidFill>
              </a:rPr>
              <a:t> Zhu  (ATLAS Experiment)</a:t>
            </a:r>
          </a:p>
          <a:p>
            <a:pPr marL="457200" lvl="1" indent="0">
              <a:spcBef>
                <a:spcPts val="0"/>
              </a:spcBef>
              <a:buNone/>
            </a:pPr>
            <a:r>
              <a:rPr lang="en-US" sz="1200" b="1" i="1" dirty="0" smtClean="0">
                <a:solidFill>
                  <a:srgbClr val="008000"/>
                </a:solidFill>
              </a:rPr>
              <a:t>							</a:t>
            </a:r>
            <a:r>
              <a:rPr lang="en-US" sz="1200" b="1" i="1" dirty="0">
                <a:solidFill>
                  <a:srgbClr val="008000"/>
                </a:solidFill>
              </a:rPr>
              <a:t>	</a:t>
            </a:r>
            <a:r>
              <a:rPr lang="en-US" sz="1200" b="1" i="1" dirty="0" smtClean="0">
                <a:solidFill>
                  <a:srgbClr val="008000"/>
                </a:solidFill>
              </a:rPr>
              <a:t>                               University of Michigan, Ann Arbor</a:t>
            </a:r>
          </a:p>
        </p:txBody>
      </p:sp>
      <p:sp>
        <p:nvSpPr>
          <p:cNvPr id="17" name="Content Placeholder 2"/>
          <p:cNvSpPr txBox="1">
            <a:spLocks/>
          </p:cNvSpPr>
          <p:nvPr/>
        </p:nvSpPr>
        <p:spPr>
          <a:xfrm>
            <a:off x="218656" y="5543184"/>
            <a:ext cx="8076497" cy="6559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itchFamily="2" charset="2"/>
              <a:buChar char="§"/>
            </a:pPr>
            <a:r>
              <a:rPr lang="en-US" sz="1200" b="1" dirty="0" smtClean="0"/>
              <a:t>“</a:t>
            </a:r>
            <a:r>
              <a:rPr lang="en-US" sz="1200" b="1" dirty="0"/>
              <a:t>Quest for a Top Quark Partner </a:t>
            </a:r>
            <a:r>
              <a:rPr lang="en-US" sz="1200" b="1" dirty="0" smtClean="0"/>
              <a:t>and Upgrade </a:t>
            </a:r>
            <a:r>
              <a:rPr lang="en-US" sz="1200" b="1" dirty="0"/>
              <a:t>of the Pixel Detector Readout Chain at the CMS</a:t>
            </a:r>
            <a:r>
              <a:rPr lang="en-US" sz="1200" b="1" dirty="0" smtClean="0"/>
              <a:t>”</a:t>
            </a:r>
            <a:r>
              <a:rPr lang="en-US" sz="1200" b="1" i="1" dirty="0" smtClean="0">
                <a:solidFill>
                  <a:srgbClr val="008000"/>
                </a:solidFill>
              </a:rPr>
              <a:t>		</a:t>
            </a:r>
          </a:p>
          <a:p>
            <a:pPr marL="0" indent="0">
              <a:buNone/>
            </a:pPr>
            <a:r>
              <a:rPr lang="en-US" sz="1200" b="1" i="1" dirty="0" smtClean="0">
                <a:solidFill>
                  <a:srgbClr val="008000"/>
                </a:solidFill>
              </a:rPr>
              <a:t>											― Dr. Andrew Ivanov  (CMS Experiment)</a:t>
            </a:r>
          </a:p>
          <a:p>
            <a:pPr marL="457200" lvl="1" indent="0">
              <a:spcBef>
                <a:spcPts val="0"/>
              </a:spcBef>
              <a:buNone/>
            </a:pPr>
            <a:r>
              <a:rPr lang="en-US" sz="1200" b="1" i="1" dirty="0" smtClean="0">
                <a:solidFill>
                  <a:srgbClr val="008000"/>
                </a:solidFill>
              </a:rPr>
              <a:t>							</a:t>
            </a:r>
            <a:r>
              <a:rPr lang="en-US" sz="1200" b="1" i="1" dirty="0">
                <a:solidFill>
                  <a:srgbClr val="008000"/>
                </a:solidFill>
              </a:rPr>
              <a:t>	</a:t>
            </a:r>
            <a:r>
              <a:rPr lang="en-US" sz="1200" b="1" i="1" dirty="0" smtClean="0">
                <a:solidFill>
                  <a:srgbClr val="008000"/>
                </a:solidFill>
              </a:rPr>
              <a:t>                               Kansas State University</a:t>
            </a:r>
          </a:p>
        </p:txBody>
      </p:sp>
      <p:sp>
        <p:nvSpPr>
          <p:cNvPr id="18" name="Content Placeholder 2"/>
          <p:cNvSpPr txBox="1">
            <a:spLocks/>
          </p:cNvSpPr>
          <p:nvPr/>
        </p:nvSpPr>
        <p:spPr>
          <a:xfrm>
            <a:off x="224049" y="6178185"/>
            <a:ext cx="8054629" cy="62055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itchFamily="2" charset="2"/>
              <a:buChar char="§"/>
            </a:pPr>
            <a:r>
              <a:rPr lang="en-US" sz="1200" b="1" dirty="0" smtClean="0"/>
              <a:t>“</a:t>
            </a:r>
            <a:r>
              <a:rPr lang="en-US" sz="1200" b="1" dirty="0"/>
              <a:t>Search for the Higgs and </a:t>
            </a:r>
            <a:r>
              <a:rPr lang="en-US" sz="1200" b="1" dirty="0" smtClean="0"/>
              <a:t>Physics Beyond </a:t>
            </a:r>
            <a:r>
              <a:rPr lang="en-US" sz="1200" b="1" dirty="0"/>
              <a:t>the Standard Model with the CMS Electromagnetic Calorimeter</a:t>
            </a:r>
            <a:r>
              <a:rPr lang="en-US" sz="1200" b="1" dirty="0" smtClean="0"/>
              <a:t>”</a:t>
            </a:r>
            <a:endParaRPr lang="en-US" sz="1200" b="1" i="1" dirty="0" smtClean="0">
              <a:solidFill>
                <a:srgbClr val="008000"/>
              </a:solidFill>
            </a:endParaRPr>
          </a:p>
          <a:p>
            <a:pPr marL="0" indent="0">
              <a:buNone/>
            </a:pPr>
            <a:r>
              <a:rPr lang="en-US" sz="1200" b="1" i="1" dirty="0" smtClean="0">
                <a:solidFill>
                  <a:srgbClr val="008000"/>
                </a:solidFill>
              </a:rPr>
              <a:t>										        	― Dr. Toyoko J. Orimoto  (CMS Experiment)</a:t>
            </a:r>
          </a:p>
          <a:p>
            <a:pPr marL="457200" lvl="1" indent="0">
              <a:spcBef>
                <a:spcPts val="0"/>
              </a:spcBef>
              <a:buNone/>
            </a:pPr>
            <a:r>
              <a:rPr lang="en-US" sz="1200" b="1" i="1" dirty="0" smtClean="0">
                <a:solidFill>
                  <a:srgbClr val="008000"/>
                </a:solidFill>
              </a:rPr>
              <a:t>							</a:t>
            </a:r>
            <a:r>
              <a:rPr lang="en-US" sz="1200" b="1" i="1" dirty="0">
                <a:solidFill>
                  <a:srgbClr val="008000"/>
                </a:solidFill>
              </a:rPr>
              <a:t>	</a:t>
            </a:r>
            <a:r>
              <a:rPr lang="en-US" sz="1200" b="1" i="1" dirty="0" smtClean="0">
                <a:solidFill>
                  <a:srgbClr val="008000"/>
                </a:solidFill>
              </a:rPr>
              <a:t>                               Northeastern University</a:t>
            </a:r>
          </a:p>
        </p:txBody>
      </p:sp>
      <p:sp>
        <p:nvSpPr>
          <p:cNvPr id="6" name="Rounded Rectangle 5"/>
          <p:cNvSpPr/>
          <p:nvPr/>
        </p:nvSpPr>
        <p:spPr>
          <a:xfrm rot="16200000">
            <a:off x="-640719" y="1604451"/>
            <a:ext cx="1921964" cy="355609"/>
          </a:xfrm>
          <a:prstGeom prst="roundRect">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FFFF00"/>
                </a:solidFill>
              </a:rPr>
              <a:t>FY10</a:t>
            </a:r>
            <a:endParaRPr lang="en-US" sz="1400" b="1" dirty="0">
              <a:solidFill>
                <a:srgbClr val="FFFF00"/>
              </a:solidFill>
            </a:endParaRPr>
          </a:p>
        </p:txBody>
      </p:sp>
      <p:sp>
        <p:nvSpPr>
          <p:cNvPr id="19" name="Rounded Rectangle 18"/>
          <p:cNvSpPr/>
          <p:nvPr/>
        </p:nvSpPr>
        <p:spPr>
          <a:xfrm rot="16200000">
            <a:off x="-653412" y="3640654"/>
            <a:ext cx="1947345" cy="355609"/>
          </a:xfrm>
          <a:prstGeom prst="roundRect">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FFFF00"/>
                </a:solidFill>
              </a:rPr>
              <a:t>FY11</a:t>
            </a:r>
            <a:endParaRPr lang="en-US" sz="1400" b="1" dirty="0">
              <a:solidFill>
                <a:srgbClr val="FFFF00"/>
              </a:solidFill>
            </a:endParaRPr>
          </a:p>
        </p:txBody>
      </p:sp>
      <p:sp>
        <p:nvSpPr>
          <p:cNvPr id="20" name="Rounded Rectangle 19"/>
          <p:cNvSpPr/>
          <p:nvPr/>
        </p:nvSpPr>
        <p:spPr>
          <a:xfrm rot="16200000">
            <a:off x="18449" y="5032189"/>
            <a:ext cx="603624" cy="355609"/>
          </a:xfrm>
          <a:prstGeom prst="roundRect">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FFFF00"/>
                </a:solidFill>
              </a:rPr>
              <a:t>FY12</a:t>
            </a:r>
            <a:endParaRPr lang="en-US" sz="1400" b="1" dirty="0">
              <a:solidFill>
                <a:srgbClr val="FFFF00"/>
              </a:solidFill>
            </a:endParaRPr>
          </a:p>
        </p:txBody>
      </p:sp>
      <p:sp>
        <p:nvSpPr>
          <p:cNvPr id="21" name="Rounded Rectangle 20"/>
          <p:cNvSpPr/>
          <p:nvPr/>
        </p:nvSpPr>
        <p:spPr>
          <a:xfrm rot="16200000">
            <a:off x="-245513" y="6004356"/>
            <a:ext cx="1131547" cy="355609"/>
          </a:xfrm>
          <a:prstGeom prst="roundRect">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FFFF00"/>
                </a:solidFill>
              </a:rPr>
              <a:t>FY13</a:t>
            </a:r>
            <a:endParaRPr lang="en-US" sz="1400" b="1" dirty="0">
              <a:solidFill>
                <a:srgbClr val="FFFF00"/>
              </a:solidFill>
            </a:endParaRPr>
          </a:p>
        </p:txBody>
      </p:sp>
      <p:pic>
        <p:nvPicPr>
          <p:cNvPr id="22" name="Picture 21"/>
          <p:cNvPicPr>
            <a:picLocks noChangeAspect="1"/>
          </p:cNvPicPr>
          <p:nvPr/>
        </p:nvPicPr>
        <p:blipFill rotWithShape="1">
          <a:blip r:embed="rId3">
            <a:extLst>
              <a:ext uri="{BEBA8EAE-BF5A-486C-A8C5-ECC9F3942E4B}">
                <a14:imgProps xmlns:a14="http://schemas.microsoft.com/office/drawing/2010/main">
                  <a14:imgLayer r:embed="rId4">
                    <a14:imgEffect>
                      <a14:saturation sat="85000"/>
                    </a14:imgEffect>
                  </a14:imgLayer>
                </a14:imgProps>
              </a:ext>
              <a:ext uri="{28A0092B-C50C-407E-A947-70E740481C1C}">
                <a14:useLocalDpi xmlns:a14="http://schemas.microsoft.com/office/drawing/2010/main" val="0"/>
              </a:ext>
            </a:extLst>
          </a:blip>
          <a:srcRect l="14831" r="6786"/>
          <a:stretch/>
        </p:blipFill>
        <p:spPr>
          <a:xfrm>
            <a:off x="8321013" y="1409698"/>
            <a:ext cx="620446" cy="633240"/>
          </a:xfrm>
          <a:prstGeom prst="rect">
            <a:avLst/>
          </a:prstGeom>
        </p:spPr>
      </p:pic>
      <p:pic>
        <p:nvPicPr>
          <p:cNvPr id="23" name="Picture 22"/>
          <p:cNvPicPr>
            <a:picLocks noChangeAspect="1"/>
          </p:cNvPicPr>
          <p:nvPr/>
        </p:nvPicPr>
        <p:blipFill rotWithShape="1">
          <a:blip r:embed="rId5">
            <a:extLst>
              <a:ext uri="{28A0092B-C50C-407E-A947-70E740481C1C}">
                <a14:useLocalDpi xmlns:a14="http://schemas.microsoft.com/office/drawing/2010/main" val="0"/>
              </a:ext>
            </a:extLst>
          </a:blip>
          <a:srcRect l="8545" t="6535" r="-1"/>
          <a:stretch/>
        </p:blipFill>
        <p:spPr>
          <a:xfrm>
            <a:off x="8337490" y="804319"/>
            <a:ext cx="616204" cy="576704"/>
          </a:xfrm>
          <a:prstGeom prst="rect">
            <a:avLst/>
          </a:prstGeom>
        </p:spPr>
      </p:pic>
      <p:pic>
        <p:nvPicPr>
          <p:cNvPr id="24" name="Picture 23"/>
          <p:cNvPicPr>
            <a:picLocks noChangeAspect="1"/>
          </p:cNvPicPr>
          <p:nvPr/>
        </p:nvPicPr>
        <p:blipFill rotWithShape="1">
          <a:blip r:embed="rId6">
            <a:extLst>
              <a:ext uri="{28A0092B-C50C-407E-A947-70E740481C1C}">
                <a14:useLocalDpi xmlns:a14="http://schemas.microsoft.com/office/drawing/2010/main" val="0"/>
              </a:ext>
            </a:extLst>
          </a:blip>
          <a:srcRect t="4410" r="5929" b="3723"/>
          <a:stretch/>
        </p:blipFill>
        <p:spPr>
          <a:xfrm>
            <a:off x="8321013" y="2074288"/>
            <a:ext cx="628454" cy="677415"/>
          </a:xfrm>
          <a:prstGeom prst="rect">
            <a:avLst/>
          </a:prstGeom>
        </p:spPr>
      </p:pic>
      <p:pic>
        <p:nvPicPr>
          <p:cNvPr id="25" name="Picture 24"/>
          <p:cNvPicPr>
            <a:picLocks noChangeAspect="1"/>
          </p:cNvPicPr>
          <p:nvPr/>
        </p:nvPicPr>
        <p:blipFill rotWithShape="1">
          <a:blip r:embed="rId7">
            <a:extLst>
              <a:ext uri="{28A0092B-C50C-407E-A947-70E740481C1C}">
                <a14:useLocalDpi xmlns:a14="http://schemas.microsoft.com/office/drawing/2010/main" val="0"/>
              </a:ext>
            </a:extLst>
          </a:blip>
          <a:srcRect t="2669" r="2682" b="6758"/>
          <a:stretch/>
        </p:blipFill>
        <p:spPr>
          <a:xfrm>
            <a:off x="8335449" y="2785518"/>
            <a:ext cx="614476" cy="682908"/>
          </a:xfrm>
          <a:prstGeom prst="rect">
            <a:avLst/>
          </a:prstGeom>
        </p:spPr>
      </p:pic>
      <p:pic>
        <p:nvPicPr>
          <p:cNvPr id="26" name="Picture 25"/>
          <p:cNvPicPr>
            <a:picLocks noChangeAspect="1"/>
          </p:cNvPicPr>
          <p:nvPr/>
        </p:nvPicPr>
        <p:blipFill rotWithShape="1">
          <a:blip r:embed="rId8">
            <a:extLst>
              <a:ext uri="{28A0092B-C50C-407E-A947-70E740481C1C}">
                <a14:useLocalDpi xmlns:a14="http://schemas.microsoft.com/office/drawing/2010/main" val="0"/>
              </a:ext>
            </a:extLst>
          </a:blip>
          <a:srcRect l="10845" t="3655" b="26692"/>
          <a:stretch/>
        </p:blipFill>
        <p:spPr>
          <a:xfrm>
            <a:off x="8337490" y="3502294"/>
            <a:ext cx="612435" cy="681498"/>
          </a:xfrm>
          <a:prstGeom prst="rect">
            <a:avLst/>
          </a:prstGeom>
        </p:spPr>
      </p:pic>
      <p:pic>
        <p:nvPicPr>
          <p:cNvPr id="27" name="Picture 26"/>
          <p:cNvPicPr>
            <a:picLocks noChangeAspect="1"/>
          </p:cNvPicPr>
          <p:nvPr/>
        </p:nvPicPr>
        <p:blipFill rotWithShape="1">
          <a:blip r:embed="rId9">
            <a:extLst>
              <a:ext uri="{28A0092B-C50C-407E-A947-70E740481C1C}">
                <a14:useLocalDpi xmlns:a14="http://schemas.microsoft.com/office/drawing/2010/main" val="0"/>
              </a:ext>
            </a:extLst>
          </a:blip>
          <a:srcRect l="11019" t="11627" r="16990" b="26052"/>
          <a:stretch/>
        </p:blipFill>
        <p:spPr>
          <a:xfrm>
            <a:off x="8314276" y="4209851"/>
            <a:ext cx="644116" cy="590748"/>
          </a:xfrm>
          <a:prstGeom prst="rect">
            <a:avLst/>
          </a:prstGeom>
        </p:spPr>
      </p:pic>
      <p:pic>
        <p:nvPicPr>
          <p:cNvPr id="28" name="Picture 27"/>
          <p:cNvPicPr>
            <a:picLocks noChangeAspect="1"/>
          </p:cNvPicPr>
          <p:nvPr/>
        </p:nvPicPr>
        <p:blipFill rotWithShape="1">
          <a:blip r:embed="rId10">
            <a:extLst>
              <a:ext uri="{28A0092B-C50C-407E-A947-70E740481C1C}">
                <a14:useLocalDpi xmlns:a14="http://schemas.microsoft.com/office/drawing/2010/main" val="0"/>
              </a:ext>
            </a:extLst>
          </a:blip>
          <a:srcRect t="1" b="8671"/>
          <a:stretch/>
        </p:blipFill>
        <p:spPr>
          <a:xfrm>
            <a:off x="8321013" y="4828678"/>
            <a:ext cx="637379" cy="666179"/>
          </a:xfrm>
          <a:prstGeom prst="rect">
            <a:avLst/>
          </a:prstGeom>
        </p:spPr>
      </p:pic>
      <p:pic>
        <p:nvPicPr>
          <p:cNvPr id="29" name="Picture 28"/>
          <p:cNvPicPr>
            <a:picLocks noChangeAspect="1"/>
          </p:cNvPicPr>
          <p:nvPr/>
        </p:nvPicPr>
        <p:blipFill rotWithShape="1">
          <a:blip r:embed="rId11">
            <a:extLst>
              <a:ext uri="{28A0092B-C50C-407E-A947-70E740481C1C}">
                <a14:useLocalDpi xmlns:a14="http://schemas.microsoft.com/office/drawing/2010/main" val="0"/>
              </a:ext>
            </a:extLst>
          </a:blip>
          <a:srcRect l="10343" t="9230" r="6965" b="33279"/>
          <a:stretch/>
        </p:blipFill>
        <p:spPr>
          <a:xfrm>
            <a:off x="8312087" y="5528726"/>
            <a:ext cx="646306" cy="605351"/>
          </a:xfrm>
          <a:prstGeom prst="rect">
            <a:avLst/>
          </a:prstGeom>
        </p:spPr>
      </p:pic>
      <p:pic>
        <p:nvPicPr>
          <p:cNvPr id="31" name="Picture 30"/>
          <p:cNvPicPr>
            <a:picLocks noChangeAspect="1"/>
          </p:cNvPicPr>
          <p:nvPr/>
        </p:nvPicPr>
        <p:blipFill rotWithShape="1">
          <a:blip r:embed="rId12">
            <a:extLst>
              <a:ext uri="{28A0092B-C50C-407E-A947-70E740481C1C}">
                <a14:useLocalDpi xmlns:a14="http://schemas.microsoft.com/office/drawing/2010/main" val="0"/>
              </a:ext>
            </a:extLst>
          </a:blip>
          <a:srcRect l="5366" b="2049"/>
          <a:stretch/>
        </p:blipFill>
        <p:spPr>
          <a:xfrm>
            <a:off x="8314025" y="6165655"/>
            <a:ext cx="644367" cy="666950"/>
          </a:xfrm>
          <a:prstGeom prst="rect">
            <a:avLst/>
          </a:prstGeom>
        </p:spPr>
      </p:pic>
      <p:sp>
        <p:nvSpPr>
          <p:cNvPr id="4" name="Rounded Rectangle 3"/>
          <p:cNvSpPr/>
          <p:nvPr/>
        </p:nvSpPr>
        <p:spPr>
          <a:xfrm>
            <a:off x="1210740" y="1981213"/>
            <a:ext cx="6485467" cy="3468421"/>
          </a:xfrm>
          <a:prstGeom prst="roundRect">
            <a:avLst/>
          </a:prstGeom>
          <a:solidFill>
            <a:schemeClr val="accent2">
              <a:lumMod val="75000"/>
            </a:schemeClr>
          </a:solidFill>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rgbClr val="FFFF00"/>
                </a:solidFill>
                <a:latin typeface="Candara" pitchFamily="34" charset="0"/>
              </a:rPr>
              <a:t>Congratulations </a:t>
            </a:r>
          </a:p>
          <a:p>
            <a:pPr algn="ctr"/>
            <a:r>
              <a:rPr lang="en-US" sz="2400" b="1" dirty="0">
                <a:solidFill>
                  <a:srgbClr val="FFFF00"/>
                </a:solidFill>
                <a:latin typeface="Candara" pitchFamily="34" charset="0"/>
              </a:rPr>
              <a:t>t</a:t>
            </a:r>
            <a:r>
              <a:rPr lang="en-US" sz="2400" b="1" dirty="0" smtClean="0">
                <a:solidFill>
                  <a:srgbClr val="FFFF00"/>
                </a:solidFill>
                <a:latin typeface="Candara" pitchFamily="34" charset="0"/>
              </a:rPr>
              <a:t>o recipients in the </a:t>
            </a:r>
          </a:p>
          <a:p>
            <a:pPr algn="ctr"/>
            <a:r>
              <a:rPr lang="en-US" sz="2400" b="1" dirty="0" smtClean="0">
                <a:solidFill>
                  <a:srgbClr val="FFFF00"/>
                </a:solidFill>
                <a:latin typeface="Candara" pitchFamily="34" charset="0"/>
              </a:rPr>
              <a:t>Energy Frontier research program, </a:t>
            </a:r>
          </a:p>
          <a:p>
            <a:pPr algn="ctr"/>
            <a:r>
              <a:rPr lang="en-US" sz="2400" b="1" dirty="0" smtClean="0">
                <a:solidFill>
                  <a:srgbClr val="FFFF00"/>
                </a:solidFill>
                <a:latin typeface="Candara" pitchFamily="34" charset="0"/>
              </a:rPr>
              <a:t>and </a:t>
            </a:r>
          </a:p>
          <a:p>
            <a:pPr algn="ctr"/>
            <a:r>
              <a:rPr lang="en-US" sz="2400" b="1" dirty="0" smtClean="0">
                <a:solidFill>
                  <a:srgbClr val="FFFF00"/>
                </a:solidFill>
                <a:latin typeface="Candara" pitchFamily="34" charset="0"/>
              </a:rPr>
              <a:t>Congratulations to all</a:t>
            </a:r>
          </a:p>
          <a:p>
            <a:pPr algn="ctr"/>
            <a:r>
              <a:rPr lang="en-US" sz="2400" b="1" dirty="0" smtClean="0">
                <a:solidFill>
                  <a:srgbClr val="FFFF00"/>
                </a:solidFill>
                <a:latin typeface="Candara" pitchFamily="34" charset="0"/>
              </a:rPr>
              <a:t>Early Career Research Award recipients! </a:t>
            </a:r>
            <a:endParaRPr lang="en-US" sz="2400" b="1" dirty="0">
              <a:solidFill>
                <a:srgbClr val="FFFF00"/>
              </a:solidFill>
              <a:latin typeface="Candara" pitchFamily="34" charset="0"/>
            </a:endParaRPr>
          </a:p>
        </p:txBody>
      </p:sp>
    </p:spTree>
    <p:extLst>
      <p:ext uri="{BB962C8B-B14F-4D97-AF65-F5344CB8AC3E}">
        <p14:creationId xmlns:p14="http://schemas.microsoft.com/office/powerpoint/2010/main" val="4065568663"/>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002060"/>
                </a:solidFill>
                <a:effectLst>
                  <a:outerShdw blurRad="38100" dist="38100" dir="2700000" algn="tl">
                    <a:srgbClr val="000000">
                      <a:alpha val="43137"/>
                    </a:srgbClr>
                  </a:outerShdw>
                </a:effectLst>
                <a:latin typeface="Cambria" pitchFamily="18" charset="0"/>
              </a:rPr>
              <a:t>REFERENCE</a:t>
            </a:r>
            <a:br>
              <a:rPr lang="en-US" dirty="0" smtClean="0">
                <a:solidFill>
                  <a:srgbClr val="002060"/>
                </a:solidFill>
                <a:effectLst>
                  <a:outerShdw blurRad="38100" dist="38100" dir="2700000" algn="tl">
                    <a:srgbClr val="000000">
                      <a:alpha val="43137"/>
                    </a:srgbClr>
                  </a:outerShdw>
                </a:effectLst>
                <a:latin typeface="Cambria" pitchFamily="18" charset="0"/>
              </a:rPr>
            </a:br>
            <a:r>
              <a:rPr lang="en-US" dirty="0" smtClean="0">
                <a:solidFill>
                  <a:srgbClr val="002060"/>
                </a:solidFill>
                <a:effectLst>
                  <a:outerShdw blurRad="38100" dist="38100" dir="2700000" algn="tl">
                    <a:srgbClr val="000000">
                      <a:alpha val="43137"/>
                    </a:srgbClr>
                  </a:outerShdw>
                </a:effectLst>
                <a:latin typeface="Cambria" pitchFamily="18" charset="0"/>
              </a:rPr>
              <a:t>SLIDES</a:t>
            </a:r>
            <a:endParaRPr lang="en-US" dirty="0">
              <a:solidFill>
                <a:srgbClr val="002060"/>
              </a:solidFill>
              <a:effectLst>
                <a:outerShdw blurRad="38100" dist="38100" dir="2700000" algn="tl">
                  <a:srgbClr val="000000">
                    <a:alpha val="43137"/>
                  </a:srgbClr>
                </a:outerShdw>
              </a:effectLst>
              <a:latin typeface="Cambria" pitchFamily="18" charset="0"/>
            </a:endParaRPr>
          </a:p>
        </p:txBody>
      </p:sp>
    </p:spTree>
    <p:extLst>
      <p:ext uri="{BB962C8B-B14F-4D97-AF65-F5344CB8AC3E}">
        <p14:creationId xmlns:p14="http://schemas.microsoft.com/office/powerpoint/2010/main" val="223374564"/>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8" descr="OT0033H"/>
          <p:cNvPicPr>
            <a:picLocks noChangeAspect="1" noChangeArrowheads="1"/>
          </p:cNvPicPr>
          <p:nvPr/>
        </p:nvPicPr>
        <p:blipFill>
          <a:blip r:embed="rId2" cstate="print">
            <a:lum bright="55000" contrast="-78000"/>
          </a:blip>
          <a:srcRect/>
          <a:stretch>
            <a:fillRect/>
          </a:stretch>
        </p:blipFill>
        <p:spPr bwMode="auto">
          <a:xfrm>
            <a:off x="127296" y="152401"/>
            <a:ext cx="8899746" cy="6627818"/>
          </a:xfrm>
          <a:prstGeom prst="rect">
            <a:avLst/>
          </a:prstGeom>
          <a:noFill/>
          <a:scene3d>
            <a:camera prst="orthographicFront"/>
            <a:lightRig rig="threePt" dir="t"/>
          </a:scene3d>
          <a:sp3d>
            <a:bevelT w="152400" h="50800" prst="softRound"/>
          </a:sp3d>
        </p:spPr>
      </p:pic>
      <p:sp>
        <p:nvSpPr>
          <p:cNvPr id="4" name="TextBox 3"/>
          <p:cNvSpPr txBox="1"/>
          <p:nvPr/>
        </p:nvSpPr>
        <p:spPr>
          <a:xfrm>
            <a:off x="143536" y="152400"/>
            <a:ext cx="3124200" cy="4924425"/>
          </a:xfrm>
          <a:prstGeom prst="rect">
            <a:avLst/>
          </a:prstGeom>
          <a:noFill/>
          <a:ln>
            <a:solidFill>
              <a:schemeClr val="tx1"/>
            </a:solidFill>
          </a:ln>
        </p:spPr>
        <p:txBody>
          <a:bodyPr wrap="square" rtlCol="0">
            <a:spAutoFit/>
          </a:bodyPr>
          <a:lstStyle/>
          <a:p>
            <a:pPr fontAlgn="auto">
              <a:spcBef>
                <a:spcPts val="0"/>
              </a:spcBef>
              <a:spcAft>
                <a:spcPts val="0"/>
              </a:spcAft>
            </a:pPr>
            <a:r>
              <a:rPr lang="en-US" sz="2400" b="1" dirty="0" smtClean="0">
                <a:solidFill>
                  <a:srgbClr val="FF0000"/>
                </a:solidFill>
                <a:latin typeface="Constantia"/>
              </a:rPr>
              <a:t>Office of </a:t>
            </a:r>
            <a:endParaRPr lang="en-US" sz="3200" b="1" dirty="0" smtClean="0">
              <a:solidFill>
                <a:srgbClr val="FF0000"/>
              </a:solidFill>
              <a:latin typeface="Constantia"/>
            </a:endParaRPr>
          </a:p>
          <a:p>
            <a:pPr fontAlgn="auto">
              <a:spcBef>
                <a:spcPts val="0"/>
              </a:spcBef>
              <a:spcAft>
                <a:spcPts val="0"/>
              </a:spcAft>
            </a:pPr>
            <a:r>
              <a:rPr lang="en-US" sz="4000" b="1" dirty="0" smtClean="0">
                <a:solidFill>
                  <a:prstClr val="black"/>
                </a:solidFill>
                <a:latin typeface="Constantia"/>
              </a:rPr>
              <a:t>High Energy Physics</a:t>
            </a:r>
          </a:p>
          <a:p>
            <a:pPr fontAlgn="auto">
              <a:spcBef>
                <a:spcPts val="0"/>
              </a:spcBef>
              <a:spcAft>
                <a:spcPts val="0"/>
              </a:spcAft>
            </a:pPr>
            <a:r>
              <a:rPr lang="en-US" sz="3200" b="1" dirty="0" smtClean="0">
                <a:solidFill>
                  <a:srgbClr val="FF0000"/>
                </a:solidFill>
                <a:latin typeface="Constantia"/>
              </a:rPr>
              <a:t/>
            </a:r>
            <a:br>
              <a:rPr lang="en-US" sz="3200" b="1" dirty="0" smtClean="0">
                <a:solidFill>
                  <a:srgbClr val="FF0000"/>
                </a:solidFill>
                <a:latin typeface="Constantia"/>
              </a:rPr>
            </a:br>
            <a:r>
              <a:rPr lang="en-US" sz="2000" b="1" i="1" dirty="0" smtClean="0">
                <a:solidFill>
                  <a:srgbClr val="0070C0"/>
                </a:solidFill>
                <a:latin typeface="Constantia"/>
              </a:rPr>
              <a:t>Fundamental </a:t>
            </a:r>
          </a:p>
          <a:p>
            <a:pPr fontAlgn="auto">
              <a:spcBef>
                <a:spcPts val="0"/>
              </a:spcBef>
              <a:spcAft>
                <a:spcPts val="0"/>
              </a:spcAft>
            </a:pPr>
            <a:endParaRPr lang="en-US" b="1" dirty="0" smtClean="0">
              <a:solidFill>
                <a:srgbClr val="0070C0"/>
              </a:solidFill>
              <a:latin typeface="Constantia"/>
            </a:endParaRPr>
          </a:p>
          <a:p>
            <a:pPr fontAlgn="auto">
              <a:spcBef>
                <a:spcPts val="0"/>
              </a:spcBef>
              <a:spcAft>
                <a:spcPts val="0"/>
              </a:spcAft>
            </a:pPr>
            <a:r>
              <a:rPr lang="en-US" sz="2000" b="1" dirty="0" smtClean="0">
                <a:solidFill>
                  <a:srgbClr val="0070C0"/>
                </a:solidFill>
                <a:latin typeface="Constantia"/>
              </a:rPr>
              <a:t>to the </a:t>
            </a:r>
          </a:p>
          <a:p>
            <a:pPr fontAlgn="auto">
              <a:spcBef>
                <a:spcPts val="0"/>
              </a:spcBef>
              <a:spcAft>
                <a:spcPts val="0"/>
              </a:spcAft>
            </a:pPr>
            <a:endParaRPr lang="en-US" sz="2000" b="1" dirty="0" smtClean="0">
              <a:solidFill>
                <a:srgbClr val="0070C0"/>
              </a:solidFill>
              <a:latin typeface="Constantia"/>
            </a:endParaRPr>
          </a:p>
          <a:p>
            <a:pPr fontAlgn="auto">
              <a:spcBef>
                <a:spcPts val="0"/>
              </a:spcBef>
              <a:spcAft>
                <a:spcPts val="0"/>
              </a:spcAft>
            </a:pPr>
            <a:r>
              <a:rPr lang="en-US" sz="2000" b="1" dirty="0" smtClean="0">
                <a:solidFill>
                  <a:srgbClr val="0070C0"/>
                </a:solidFill>
                <a:latin typeface="Constantia"/>
              </a:rPr>
              <a:t>Frontiers of </a:t>
            </a:r>
          </a:p>
          <a:p>
            <a:pPr fontAlgn="auto">
              <a:spcBef>
                <a:spcPts val="0"/>
              </a:spcBef>
              <a:spcAft>
                <a:spcPts val="0"/>
              </a:spcAft>
            </a:pPr>
            <a:endParaRPr lang="en-US" sz="2000" b="1" dirty="0" smtClean="0">
              <a:solidFill>
                <a:srgbClr val="0070C0"/>
              </a:solidFill>
              <a:latin typeface="Constantia"/>
            </a:endParaRPr>
          </a:p>
          <a:p>
            <a:pPr fontAlgn="auto">
              <a:spcBef>
                <a:spcPts val="0"/>
              </a:spcBef>
              <a:spcAft>
                <a:spcPts val="0"/>
              </a:spcAft>
            </a:pPr>
            <a:r>
              <a:rPr lang="en-US" sz="2000" b="1" dirty="0" smtClean="0">
                <a:solidFill>
                  <a:srgbClr val="0070C0"/>
                </a:solidFill>
                <a:latin typeface="Constantia"/>
              </a:rPr>
              <a:t>Discovery</a:t>
            </a:r>
            <a:endParaRPr lang="en-US" sz="2000" b="1" dirty="0">
              <a:solidFill>
                <a:srgbClr val="0070C0"/>
              </a:solidFill>
              <a:latin typeface="Constantia"/>
            </a:endParaRPr>
          </a:p>
        </p:txBody>
      </p:sp>
      <p:sp>
        <p:nvSpPr>
          <p:cNvPr id="5" name="TextBox 4"/>
          <p:cNvSpPr txBox="1"/>
          <p:nvPr/>
        </p:nvSpPr>
        <p:spPr>
          <a:xfrm>
            <a:off x="3581400" y="533400"/>
            <a:ext cx="5029200" cy="1969770"/>
          </a:xfrm>
          <a:prstGeom prst="rect">
            <a:avLst/>
          </a:prstGeom>
          <a:noFill/>
          <a:ln>
            <a:noFill/>
          </a:ln>
        </p:spPr>
        <p:txBody>
          <a:bodyPr wrap="square" rtlCol="0">
            <a:spAutoFit/>
          </a:bodyPr>
          <a:lstStyle/>
          <a:p>
            <a:pPr fontAlgn="auto">
              <a:spcBef>
                <a:spcPts val="0"/>
              </a:spcBef>
              <a:spcAft>
                <a:spcPts val="0"/>
              </a:spcAft>
            </a:pPr>
            <a:r>
              <a:rPr lang="en-US" sz="3200" b="1" dirty="0" smtClean="0">
                <a:solidFill>
                  <a:prstClr val="black"/>
                </a:solidFill>
                <a:latin typeface="Constantia"/>
              </a:rPr>
              <a:t>HEP’s Mission:  </a:t>
            </a:r>
          </a:p>
          <a:p>
            <a:pPr fontAlgn="auto">
              <a:spcBef>
                <a:spcPts val="0"/>
              </a:spcBef>
              <a:spcAft>
                <a:spcPts val="0"/>
              </a:spcAft>
            </a:pPr>
            <a:r>
              <a:rPr lang="en-US" dirty="0" smtClean="0">
                <a:solidFill>
                  <a:srgbClr val="C00000"/>
                </a:solidFill>
                <a:latin typeface="Constantia"/>
              </a:rPr>
              <a:t>To explore the most fundamental questions about the nature of the universe at the Cosmic, Intensity, and Energy Frontiers of scientific discovery, and to develop the tools  and instrumentation that expand that research.</a:t>
            </a:r>
          </a:p>
        </p:txBody>
      </p:sp>
      <p:sp>
        <p:nvSpPr>
          <p:cNvPr id="6" name="TextBox 5"/>
          <p:cNvSpPr txBox="1"/>
          <p:nvPr/>
        </p:nvSpPr>
        <p:spPr>
          <a:xfrm>
            <a:off x="3657600" y="2667000"/>
            <a:ext cx="5181600" cy="2339102"/>
          </a:xfrm>
          <a:prstGeom prst="rect">
            <a:avLst/>
          </a:prstGeom>
          <a:noFill/>
        </p:spPr>
        <p:txBody>
          <a:bodyPr wrap="square" rtlCol="0">
            <a:spAutoFit/>
          </a:bodyPr>
          <a:lstStyle/>
          <a:p>
            <a:pPr fontAlgn="auto">
              <a:spcBef>
                <a:spcPts val="0"/>
              </a:spcBef>
              <a:spcAft>
                <a:spcPts val="0"/>
              </a:spcAft>
            </a:pPr>
            <a:r>
              <a:rPr lang="en-US" sz="2800" b="1" dirty="0" smtClean="0">
                <a:solidFill>
                  <a:prstClr val="black"/>
                </a:solidFill>
                <a:latin typeface="Constantia"/>
              </a:rPr>
              <a:t>HEP seeks answers to Big Questions:</a:t>
            </a:r>
            <a:endParaRPr lang="en-US" b="1" dirty="0" smtClean="0">
              <a:solidFill>
                <a:prstClr val="black"/>
              </a:solidFill>
              <a:latin typeface="Constantia"/>
            </a:endParaRPr>
          </a:p>
          <a:p>
            <a:pPr fontAlgn="auto">
              <a:spcBef>
                <a:spcPts val="0"/>
              </a:spcBef>
              <a:spcAft>
                <a:spcPts val="0"/>
              </a:spcAft>
            </a:pPr>
            <a:r>
              <a:rPr lang="en-US" dirty="0" smtClean="0">
                <a:solidFill>
                  <a:srgbClr val="C00000"/>
                </a:solidFill>
                <a:latin typeface="Constantia"/>
              </a:rPr>
              <a:t>How does mass originate?</a:t>
            </a:r>
          </a:p>
          <a:p>
            <a:pPr fontAlgn="auto">
              <a:spcBef>
                <a:spcPts val="0"/>
              </a:spcBef>
              <a:spcAft>
                <a:spcPts val="0"/>
              </a:spcAft>
            </a:pPr>
            <a:r>
              <a:rPr lang="en-US" dirty="0" smtClean="0">
                <a:solidFill>
                  <a:srgbClr val="C00000"/>
                </a:solidFill>
                <a:latin typeface="Constantia"/>
              </a:rPr>
              <a:t>Why is the world matter and not anti-matter?</a:t>
            </a:r>
          </a:p>
          <a:p>
            <a:pPr fontAlgn="auto">
              <a:spcBef>
                <a:spcPts val="0"/>
              </a:spcBef>
              <a:spcAft>
                <a:spcPts val="0"/>
              </a:spcAft>
            </a:pPr>
            <a:r>
              <a:rPr lang="en-US" dirty="0" smtClean="0">
                <a:solidFill>
                  <a:srgbClr val="C00000"/>
                </a:solidFill>
                <a:latin typeface="Constantia"/>
              </a:rPr>
              <a:t>What is dark energy?  Dark matter?</a:t>
            </a:r>
          </a:p>
          <a:p>
            <a:pPr fontAlgn="auto">
              <a:spcBef>
                <a:spcPts val="0"/>
              </a:spcBef>
              <a:spcAft>
                <a:spcPts val="0"/>
              </a:spcAft>
            </a:pPr>
            <a:r>
              <a:rPr lang="en-US" dirty="0" smtClean="0">
                <a:solidFill>
                  <a:srgbClr val="C00000"/>
                </a:solidFill>
                <a:latin typeface="Constantia"/>
              </a:rPr>
              <a:t>Do all the forces become one and on what scale?</a:t>
            </a:r>
          </a:p>
          <a:p>
            <a:pPr fontAlgn="auto">
              <a:spcBef>
                <a:spcPts val="0"/>
              </a:spcBef>
              <a:spcAft>
                <a:spcPts val="0"/>
              </a:spcAft>
            </a:pPr>
            <a:r>
              <a:rPr lang="en-US" dirty="0" smtClean="0">
                <a:solidFill>
                  <a:srgbClr val="C00000"/>
                </a:solidFill>
                <a:latin typeface="Constantia"/>
              </a:rPr>
              <a:t>What are the origins of the Universe?</a:t>
            </a:r>
          </a:p>
        </p:txBody>
      </p:sp>
      <p:sp>
        <p:nvSpPr>
          <p:cNvPr id="7" name="TextBox 6"/>
          <p:cNvSpPr txBox="1"/>
          <p:nvPr/>
        </p:nvSpPr>
        <p:spPr>
          <a:xfrm>
            <a:off x="304800" y="5334000"/>
            <a:ext cx="8610600" cy="1200329"/>
          </a:xfrm>
          <a:prstGeom prst="rect">
            <a:avLst/>
          </a:prstGeom>
          <a:noFill/>
        </p:spPr>
        <p:txBody>
          <a:bodyPr wrap="square" rtlCol="0">
            <a:spAutoFit/>
          </a:bodyPr>
          <a:lstStyle/>
          <a:p>
            <a:pPr algn="ctr" fontAlgn="auto">
              <a:spcBef>
                <a:spcPts val="0"/>
              </a:spcBef>
              <a:spcAft>
                <a:spcPts val="0"/>
              </a:spcAft>
            </a:pPr>
            <a:r>
              <a:rPr lang="en-US" b="1" dirty="0" smtClean="0">
                <a:solidFill>
                  <a:srgbClr val="002060"/>
                </a:solidFill>
                <a:latin typeface="Constantia"/>
              </a:rPr>
              <a:t>HEP offers high-impact research opportunities from  small-scale to large international collaborations at each of the three HEP Frontiers.   </a:t>
            </a:r>
            <a:br>
              <a:rPr lang="en-US" b="1" dirty="0" smtClean="0">
                <a:solidFill>
                  <a:srgbClr val="002060"/>
                </a:solidFill>
                <a:latin typeface="Constantia"/>
              </a:rPr>
            </a:br>
            <a:r>
              <a:rPr lang="en-US" b="1" dirty="0" smtClean="0">
                <a:solidFill>
                  <a:srgbClr val="002060"/>
                </a:solidFill>
                <a:latin typeface="Constantia"/>
              </a:rPr>
              <a:t>More than 20 physicists supported by the Office of High Energy Physics </a:t>
            </a:r>
            <a:br>
              <a:rPr lang="en-US" b="1" dirty="0" smtClean="0">
                <a:solidFill>
                  <a:srgbClr val="002060"/>
                </a:solidFill>
                <a:latin typeface="Constantia"/>
              </a:rPr>
            </a:br>
            <a:r>
              <a:rPr lang="en-US" b="1" dirty="0" smtClean="0">
                <a:solidFill>
                  <a:srgbClr val="002060"/>
                </a:solidFill>
                <a:latin typeface="Constantia"/>
              </a:rPr>
              <a:t>have received the Nobel Prize.</a:t>
            </a:r>
            <a:endParaRPr lang="en-US" b="1" dirty="0">
              <a:solidFill>
                <a:srgbClr val="002060"/>
              </a:solidFill>
              <a:latin typeface="Constantia"/>
            </a:endParaRPr>
          </a:p>
        </p:txBody>
      </p:sp>
    </p:spTree>
    <p:extLst>
      <p:ext uri="{BB962C8B-B14F-4D97-AF65-F5344CB8AC3E}">
        <p14:creationId xmlns:p14="http://schemas.microsoft.com/office/powerpoint/2010/main" val="2215026771"/>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3"/>
          <p:cNvGrpSpPr/>
          <p:nvPr/>
        </p:nvGrpSpPr>
        <p:grpSpPr>
          <a:xfrm>
            <a:off x="685800" y="3352800"/>
            <a:ext cx="1682333" cy="1702547"/>
            <a:chOff x="1562096" y="83831"/>
            <a:chExt cx="3364666" cy="3405094"/>
          </a:xfrm>
        </p:grpSpPr>
        <p:sp>
          <p:nvSpPr>
            <p:cNvPr id="35" name="Oval 34"/>
            <p:cNvSpPr/>
            <p:nvPr/>
          </p:nvSpPr>
          <p:spPr>
            <a:xfrm>
              <a:off x="1562096" y="83831"/>
              <a:ext cx="3364666" cy="3405094"/>
            </a:xfrm>
            <a:prstGeom prst="ellipse">
              <a:avLst/>
            </a:prstGeom>
            <a:solidFill>
              <a:srgbClr val="0070C0">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36" name="Oval 4"/>
            <p:cNvSpPr/>
            <p:nvPr/>
          </p:nvSpPr>
          <p:spPr>
            <a:xfrm>
              <a:off x="2010718" y="679722"/>
              <a:ext cx="2467421" cy="1532292"/>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algn="ctr" defTabSz="800100" eaLnBrk="0" hangingPunct="0">
                <a:lnSpc>
                  <a:spcPct val="90000"/>
                </a:lnSpc>
                <a:spcAft>
                  <a:spcPct val="35000"/>
                </a:spcAft>
              </a:pPr>
              <a:endParaRPr lang="en-US" sz="900" b="1" dirty="0">
                <a:solidFill>
                  <a:prstClr val="black"/>
                </a:solidFill>
              </a:endParaRPr>
            </a:p>
            <a:p>
              <a:pPr algn="ctr" defTabSz="800100" eaLnBrk="0" hangingPunct="0">
                <a:lnSpc>
                  <a:spcPct val="90000"/>
                </a:lnSpc>
                <a:spcAft>
                  <a:spcPct val="35000"/>
                </a:spcAft>
              </a:pPr>
              <a:endParaRPr lang="en-US" sz="1100" b="1" dirty="0">
                <a:solidFill>
                  <a:prstClr val="black"/>
                </a:solidFill>
              </a:endParaRPr>
            </a:p>
            <a:p>
              <a:pPr algn="ctr" defTabSz="800100" eaLnBrk="0" hangingPunct="0">
                <a:lnSpc>
                  <a:spcPct val="90000"/>
                </a:lnSpc>
                <a:spcAft>
                  <a:spcPct val="35000"/>
                </a:spcAft>
              </a:pPr>
              <a:endParaRPr lang="en-US" sz="1100" b="1" dirty="0">
                <a:solidFill>
                  <a:prstClr val="black"/>
                </a:solidFill>
              </a:endParaRPr>
            </a:p>
            <a:p>
              <a:pPr algn="ctr" defTabSz="800100" eaLnBrk="0" hangingPunct="0">
                <a:lnSpc>
                  <a:spcPct val="90000"/>
                </a:lnSpc>
                <a:spcAft>
                  <a:spcPct val="35000"/>
                </a:spcAft>
              </a:pPr>
              <a:r>
                <a:rPr lang="en-US" sz="1400" b="1" dirty="0" smtClean="0">
                  <a:solidFill>
                    <a:prstClr val="black"/>
                  </a:solidFill>
                </a:rPr>
                <a:t>Accelerators</a:t>
              </a:r>
              <a:endParaRPr lang="en-US" sz="1400" b="1" dirty="0">
                <a:solidFill>
                  <a:prstClr val="black"/>
                </a:solidFill>
              </a:endParaRPr>
            </a:p>
            <a:p>
              <a:pPr algn="ctr" defTabSz="800100" eaLnBrk="0" hangingPunct="0">
                <a:lnSpc>
                  <a:spcPct val="90000"/>
                </a:lnSpc>
                <a:spcAft>
                  <a:spcPct val="35000"/>
                </a:spcAft>
              </a:pPr>
              <a:endParaRPr lang="en-US" sz="900" b="1" dirty="0">
                <a:solidFill>
                  <a:prstClr val="black"/>
                </a:solidFill>
              </a:endParaRPr>
            </a:p>
            <a:p>
              <a:pPr algn="ctr" defTabSz="800100" eaLnBrk="0" hangingPunct="0">
                <a:lnSpc>
                  <a:spcPct val="90000"/>
                </a:lnSpc>
                <a:spcAft>
                  <a:spcPct val="35000"/>
                </a:spcAft>
              </a:pPr>
              <a:endParaRPr lang="en-US" sz="900" b="1" dirty="0">
                <a:solidFill>
                  <a:prstClr val="black"/>
                </a:solidFill>
              </a:endParaRPr>
            </a:p>
            <a:p>
              <a:pPr algn="ctr" defTabSz="800100" eaLnBrk="0" hangingPunct="0">
                <a:lnSpc>
                  <a:spcPct val="90000"/>
                </a:lnSpc>
                <a:spcAft>
                  <a:spcPct val="35000"/>
                </a:spcAft>
              </a:pPr>
              <a:endParaRPr lang="en-US" sz="900" b="1" dirty="0">
                <a:solidFill>
                  <a:prstClr val="black"/>
                </a:solidFill>
              </a:endParaRPr>
            </a:p>
            <a:p>
              <a:pPr algn="ctr" defTabSz="800100" eaLnBrk="0" hangingPunct="0">
                <a:lnSpc>
                  <a:spcPct val="90000"/>
                </a:lnSpc>
                <a:spcAft>
                  <a:spcPct val="35000"/>
                </a:spcAft>
              </a:pPr>
              <a:endParaRPr lang="en-US" sz="900" b="1" dirty="0">
                <a:solidFill>
                  <a:prstClr val="black"/>
                </a:solidFill>
              </a:endParaRPr>
            </a:p>
            <a:p>
              <a:pPr algn="ctr" defTabSz="800100" eaLnBrk="0" hangingPunct="0">
                <a:lnSpc>
                  <a:spcPct val="90000"/>
                </a:lnSpc>
                <a:spcAft>
                  <a:spcPct val="35000"/>
                </a:spcAft>
              </a:pPr>
              <a:endParaRPr lang="en-US" sz="900" b="1" dirty="0">
                <a:solidFill>
                  <a:prstClr val="black"/>
                </a:solidFill>
              </a:endParaRPr>
            </a:p>
            <a:p>
              <a:pPr algn="ctr" defTabSz="800100" eaLnBrk="0" hangingPunct="0">
                <a:lnSpc>
                  <a:spcPct val="90000"/>
                </a:lnSpc>
                <a:spcAft>
                  <a:spcPct val="35000"/>
                </a:spcAft>
              </a:pPr>
              <a:endParaRPr lang="en-US" sz="900" b="1" dirty="0">
                <a:solidFill>
                  <a:prstClr val="black"/>
                </a:solidFill>
              </a:endParaRPr>
            </a:p>
          </p:txBody>
        </p:sp>
      </p:grpSp>
      <p:grpSp>
        <p:nvGrpSpPr>
          <p:cNvPr id="3" name="Group 19"/>
          <p:cNvGrpSpPr/>
          <p:nvPr/>
        </p:nvGrpSpPr>
        <p:grpSpPr>
          <a:xfrm>
            <a:off x="4572000" y="838200"/>
            <a:ext cx="3364666" cy="3405094"/>
            <a:chOff x="1562096" y="83831"/>
            <a:chExt cx="3364666" cy="3405094"/>
          </a:xfrm>
        </p:grpSpPr>
        <p:sp>
          <p:nvSpPr>
            <p:cNvPr id="21" name="Oval 20"/>
            <p:cNvSpPr/>
            <p:nvPr/>
          </p:nvSpPr>
          <p:spPr>
            <a:xfrm>
              <a:off x="1562096" y="83831"/>
              <a:ext cx="3364666" cy="3405094"/>
            </a:xfrm>
            <a:prstGeom prst="ellipse">
              <a:avLst/>
            </a:prstGeom>
            <a:solidFill>
              <a:srgbClr val="0070C0">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22" name="Oval 4"/>
            <p:cNvSpPr/>
            <p:nvPr/>
          </p:nvSpPr>
          <p:spPr>
            <a:xfrm>
              <a:off x="2010718" y="679722"/>
              <a:ext cx="2467421" cy="1532292"/>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algn="ctr" defTabSz="800100" eaLnBrk="0" hangingPunct="0">
                <a:lnSpc>
                  <a:spcPct val="90000"/>
                </a:lnSpc>
                <a:spcAft>
                  <a:spcPct val="35000"/>
                </a:spcAft>
              </a:pPr>
              <a:r>
                <a:rPr lang="en-US" b="1" dirty="0">
                  <a:solidFill>
                    <a:prstClr val="black"/>
                  </a:solidFill>
                </a:rPr>
                <a:t>The Energy Frontier</a:t>
              </a:r>
            </a:p>
            <a:p>
              <a:pPr algn="ctr" defTabSz="800100" eaLnBrk="0" hangingPunct="0">
                <a:lnSpc>
                  <a:spcPct val="90000"/>
                </a:lnSpc>
                <a:spcAft>
                  <a:spcPct val="35000"/>
                </a:spcAft>
              </a:pPr>
              <a:endParaRPr lang="en-US" sz="900" b="1" dirty="0">
                <a:solidFill>
                  <a:prstClr val="black"/>
                </a:solidFill>
              </a:endParaRPr>
            </a:p>
            <a:p>
              <a:pPr algn="ctr" defTabSz="800100" eaLnBrk="0" hangingPunct="0">
                <a:lnSpc>
                  <a:spcPct val="90000"/>
                </a:lnSpc>
                <a:spcAft>
                  <a:spcPct val="35000"/>
                </a:spcAft>
              </a:pPr>
              <a:r>
                <a:rPr lang="en-US" sz="1100" b="1" dirty="0">
                  <a:solidFill>
                    <a:prstClr val="black"/>
                  </a:solidFill>
                </a:rPr>
                <a:t>Origins of Mass</a:t>
              </a:r>
            </a:p>
            <a:p>
              <a:pPr algn="ctr" defTabSz="800100" eaLnBrk="0" hangingPunct="0">
                <a:lnSpc>
                  <a:spcPct val="90000"/>
                </a:lnSpc>
                <a:spcAft>
                  <a:spcPct val="35000"/>
                </a:spcAft>
              </a:pPr>
              <a:endParaRPr lang="en-US" sz="900" b="1" dirty="0">
                <a:solidFill>
                  <a:prstClr val="black"/>
                </a:solidFill>
              </a:endParaRPr>
            </a:p>
            <a:p>
              <a:pPr algn="ctr" defTabSz="800100" eaLnBrk="0" hangingPunct="0">
                <a:lnSpc>
                  <a:spcPct val="90000"/>
                </a:lnSpc>
                <a:spcAft>
                  <a:spcPct val="35000"/>
                </a:spcAft>
              </a:pPr>
              <a:endParaRPr lang="en-US" sz="900" b="1" dirty="0">
                <a:solidFill>
                  <a:prstClr val="black"/>
                </a:solidFill>
              </a:endParaRPr>
            </a:p>
            <a:p>
              <a:pPr algn="ctr" defTabSz="800100" eaLnBrk="0" hangingPunct="0">
                <a:lnSpc>
                  <a:spcPct val="90000"/>
                </a:lnSpc>
                <a:spcAft>
                  <a:spcPct val="35000"/>
                </a:spcAft>
              </a:pPr>
              <a:endParaRPr lang="en-US" sz="900" b="1" dirty="0">
                <a:solidFill>
                  <a:prstClr val="black"/>
                </a:solidFill>
              </a:endParaRPr>
            </a:p>
            <a:p>
              <a:pPr algn="ctr" defTabSz="800100" eaLnBrk="0" hangingPunct="0">
                <a:lnSpc>
                  <a:spcPct val="90000"/>
                </a:lnSpc>
                <a:spcAft>
                  <a:spcPct val="35000"/>
                </a:spcAft>
              </a:pPr>
              <a:endParaRPr lang="en-US" sz="900" b="1" dirty="0">
                <a:solidFill>
                  <a:prstClr val="black"/>
                </a:solidFill>
              </a:endParaRPr>
            </a:p>
            <a:p>
              <a:pPr algn="ctr" defTabSz="800100" eaLnBrk="0" hangingPunct="0">
                <a:lnSpc>
                  <a:spcPct val="90000"/>
                </a:lnSpc>
                <a:spcAft>
                  <a:spcPct val="35000"/>
                </a:spcAft>
              </a:pPr>
              <a:endParaRPr lang="en-US" sz="900" b="1" dirty="0">
                <a:solidFill>
                  <a:prstClr val="black"/>
                </a:solidFill>
              </a:endParaRPr>
            </a:p>
            <a:p>
              <a:pPr algn="ctr" defTabSz="800100" eaLnBrk="0" hangingPunct="0">
                <a:lnSpc>
                  <a:spcPct val="90000"/>
                </a:lnSpc>
                <a:spcAft>
                  <a:spcPct val="35000"/>
                </a:spcAft>
              </a:pPr>
              <a:endParaRPr lang="en-US" sz="900" b="1" dirty="0">
                <a:solidFill>
                  <a:prstClr val="black"/>
                </a:solidFill>
              </a:endParaRPr>
            </a:p>
          </p:txBody>
        </p:sp>
      </p:grpSp>
      <p:grpSp>
        <p:nvGrpSpPr>
          <p:cNvPr id="4" name="Group 13"/>
          <p:cNvGrpSpPr/>
          <p:nvPr/>
        </p:nvGrpSpPr>
        <p:grpSpPr>
          <a:xfrm>
            <a:off x="5486400" y="2209800"/>
            <a:ext cx="3352799" cy="3505200"/>
            <a:chOff x="723900" y="0"/>
            <a:chExt cx="5029199" cy="5029199"/>
          </a:xfrm>
        </p:grpSpPr>
        <p:sp>
          <p:nvSpPr>
            <p:cNvPr id="15" name="Oval 14"/>
            <p:cNvSpPr/>
            <p:nvPr/>
          </p:nvSpPr>
          <p:spPr>
            <a:xfrm>
              <a:off x="723900" y="0"/>
              <a:ext cx="5029199" cy="5029199"/>
            </a:xfrm>
            <a:prstGeom prst="ellipse">
              <a:avLst/>
            </a:prstGeom>
            <a:solidFill>
              <a:srgbClr val="C00000">
                <a:alpha val="49804"/>
              </a:srgbClr>
            </a:solidFill>
            <a:ln w="0">
              <a:solidFill>
                <a:schemeClr val="accent1"/>
              </a:solidFill>
            </a:ln>
            <a:effectLst/>
          </p:spPr>
          <p:style>
            <a:lnRef idx="2">
              <a:scrgbClr r="0" g="0" b="0"/>
            </a:lnRef>
            <a:fillRef idx="1">
              <a:scrgbClr r="0" g="0" b="0"/>
            </a:fillRef>
            <a:effectRef idx="0">
              <a:scrgbClr r="0" g="0" b="0"/>
            </a:effectRef>
            <a:fontRef idx="minor">
              <a:schemeClr val="tx1"/>
            </a:fontRef>
          </p:style>
        </p:sp>
        <p:sp>
          <p:nvSpPr>
            <p:cNvPr id="16" name="Oval 4"/>
            <p:cNvSpPr/>
            <p:nvPr/>
          </p:nvSpPr>
          <p:spPr>
            <a:xfrm>
              <a:off x="1752600" y="765313"/>
              <a:ext cx="3556179" cy="355618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algn="ctr" defTabSz="488950" eaLnBrk="0" hangingPunct="0">
                <a:lnSpc>
                  <a:spcPct val="90000"/>
                </a:lnSpc>
                <a:spcAft>
                  <a:spcPct val="35000"/>
                </a:spcAft>
              </a:pPr>
              <a:r>
                <a:rPr lang="en-US" sz="1100" b="1" dirty="0">
                  <a:solidFill>
                    <a:prstClr val="black"/>
                  </a:solidFill>
                </a:rPr>
                <a:t>	</a:t>
              </a:r>
            </a:p>
            <a:p>
              <a:pPr algn="ctr" defTabSz="488950" eaLnBrk="0" hangingPunct="0">
                <a:lnSpc>
                  <a:spcPct val="90000"/>
                </a:lnSpc>
                <a:spcAft>
                  <a:spcPct val="35000"/>
                </a:spcAft>
              </a:pPr>
              <a:endParaRPr lang="en-US" sz="1100" b="1" dirty="0">
                <a:solidFill>
                  <a:prstClr val="black"/>
                </a:solidFill>
              </a:endParaRPr>
            </a:p>
            <a:p>
              <a:pPr algn="r" defTabSz="488950" eaLnBrk="0" hangingPunct="0">
                <a:lnSpc>
                  <a:spcPct val="90000"/>
                </a:lnSpc>
                <a:spcAft>
                  <a:spcPct val="35000"/>
                </a:spcAft>
              </a:pPr>
              <a:r>
                <a:rPr lang="en-US" sz="1100" b="1" dirty="0">
                  <a:solidFill>
                    <a:prstClr val="black"/>
                  </a:solidFill>
                </a:rPr>
                <a:t>		Dark energy</a:t>
              </a:r>
            </a:p>
            <a:p>
              <a:pPr algn="r" defTabSz="488950" eaLnBrk="0" hangingPunct="0">
                <a:lnSpc>
                  <a:spcPct val="90000"/>
                </a:lnSpc>
                <a:spcAft>
                  <a:spcPct val="35000"/>
                </a:spcAft>
              </a:pPr>
              <a:endParaRPr lang="en-US" sz="1100" b="1" dirty="0">
                <a:solidFill>
                  <a:prstClr val="black"/>
                </a:solidFill>
              </a:endParaRPr>
            </a:p>
            <a:p>
              <a:pPr algn="r" defTabSz="488950" eaLnBrk="0" hangingPunct="0">
                <a:lnSpc>
                  <a:spcPct val="90000"/>
                </a:lnSpc>
                <a:spcAft>
                  <a:spcPct val="35000"/>
                </a:spcAft>
              </a:pPr>
              <a:r>
                <a:rPr lang="en-US" sz="1100" b="1" dirty="0">
                  <a:solidFill>
                    <a:prstClr val="black"/>
                  </a:solidFill>
                </a:rPr>
                <a:t>	Cosmic Particles</a:t>
              </a:r>
            </a:p>
            <a:p>
              <a:pPr algn="r" defTabSz="488950" eaLnBrk="0" hangingPunct="0">
                <a:lnSpc>
                  <a:spcPct val="90000"/>
                </a:lnSpc>
                <a:spcAft>
                  <a:spcPct val="35000"/>
                </a:spcAft>
              </a:pPr>
              <a:endParaRPr lang="en-US" sz="1100" b="1" dirty="0">
                <a:solidFill>
                  <a:prstClr val="black"/>
                </a:solidFill>
              </a:endParaRPr>
            </a:p>
            <a:p>
              <a:pPr algn="r" defTabSz="488950" eaLnBrk="0" hangingPunct="0">
                <a:lnSpc>
                  <a:spcPct val="90000"/>
                </a:lnSpc>
                <a:spcAft>
                  <a:spcPct val="35000"/>
                </a:spcAft>
              </a:pPr>
              <a:r>
                <a:rPr lang="en-US" b="1" dirty="0">
                  <a:solidFill>
                    <a:prstClr val="black"/>
                  </a:solidFill>
                </a:rPr>
                <a:t>	The Cosmic </a:t>
              </a:r>
            </a:p>
            <a:p>
              <a:pPr algn="r" defTabSz="488950" eaLnBrk="0" hangingPunct="0">
                <a:lnSpc>
                  <a:spcPct val="90000"/>
                </a:lnSpc>
                <a:spcAft>
                  <a:spcPct val="35000"/>
                </a:spcAft>
              </a:pPr>
              <a:r>
                <a:rPr lang="en-US" b="1" dirty="0">
                  <a:solidFill>
                    <a:prstClr val="black"/>
                  </a:solidFill>
                </a:rPr>
                <a:t>		Frontier</a:t>
              </a:r>
            </a:p>
          </p:txBody>
        </p:sp>
      </p:grpSp>
      <p:grpSp>
        <p:nvGrpSpPr>
          <p:cNvPr id="5" name="Group 16"/>
          <p:cNvGrpSpPr/>
          <p:nvPr/>
        </p:nvGrpSpPr>
        <p:grpSpPr>
          <a:xfrm>
            <a:off x="3809999" y="2209800"/>
            <a:ext cx="3352799" cy="3505200"/>
            <a:chOff x="2814678" y="717232"/>
            <a:chExt cx="3516589" cy="3594734"/>
          </a:xfrm>
        </p:grpSpPr>
        <p:sp>
          <p:nvSpPr>
            <p:cNvPr id="18" name="Oval 17"/>
            <p:cNvSpPr/>
            <p:nvPr/>
          </p:nvSpPr>
          <p:spPr>
            <a:xfrm>
              <a:off x="2814678" y="717232"/>
              <a:ext cx="3516589" cy="3594734"/>
            </a:xfrm>
            <a:prstGeom prst="ellipse">
              <a:avLst/>
            </a:prstGeom>
            <a:solidFill>
              <a:srgbClr val="15A715">
                <a:alpha val="49804"/>
              </a:srgbClr>
            </a:solidFill>
            <a:ln w="0">
              <a:no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sp>
        <p:sp>
          <p:nvSpPr>
            <p:cNvPr id="19" name="Oval 4"/>
            <p:cNvSpPr/>
            <p:nvPr/>
          </p:nvSpPr>
          <p:spPr>
            <a:xfrm>
              <a:off x="3134369" y="1186110"/>
              <a:ext cx="2072640" cy="274694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algn="ctr" fontAlgn="auto">
                <a:spcAft>
                  <a:spcPts val="0"/>
                </a:spcAft>
                <a:defRPr/>
              </a:pPr>
              <a:endParaRPr lang="en-US" sz="1100" b="1" dirty="0">
                <a:solidFill>
                  <a:prstClr val="black"/>
                </a:solidFill>
              </a:endParaRPr>
            </a:p>
            <a:p>
              <a:pPr algn="ctr" fontAlgn="auto">
                <a:spcAft>
                  <a:spcPts val="0"/>
                </a:spcAft>
                <a:defRPr/>
              </a:pPr>
              <a:endParaRPr lang="en-US" sz="1100" b="1" dirty="0">
                <a:solidFill>
                  <a:prstClr val="black"/>
                </a:solidFill>
              </a:endParaRPr>
            </a:p>
            <a:p>
              <a:pPr algn="ctr" fontAlgn="auto">
                <a:spcAft>
                  <a:spcPts val="0"/>
                </a:spcAft>
                <a:defRPr/>
              </a:pPr>
              <a:endParaRPr lang="en-US" sz="1100" b="1" dirty="0">
                <a:solidFill>
                  <a:prstClr val="black"/>
                </a:solidFill>
              </a:endParaRPr>
            </a:p>
            <a:p>
              <a:pPr fontAlgn="auto">
                <a:spcAft>
                  <a:spcPts val="0"/>
                </a:spcAft>
                <a:defRPr/>
              </a:pPr>
              <a:r>
                <a:rPr lang="en-US" sz="1100" b="1" dirty="0">
                  <a:solidFill>
                    <a:prstClr val="black"/>
                  </a:solidFill>
                </a:rPr>
                <a:t>Neutrino Physics	</a:t>
              </a:r>
              <a:br>
                <a:rPr lang="en-US" sz="1100" b="1" dirty="0">
                  <a:solidFill>
                    <a:prstClr val="black"/>
                  </a:solidFill>
                </a:rPr>
              </a:br>
              <a:r>
                <a:rPr lang="en-US" sz="1100" b="1" dirty="0">
                  <a:solidFill>
                    <a:prstClr val="black"/>
                  </a:solidFill>
                </a:rPr>
                <a:t/>
              </a:r>
              <a:br>
                <a:rPr lang="en-US" sz="1100" b="1" dirty="0">
                  <a:solidFill>
                    <a:prstClr val="black"/>
                  </a:solidFill>
                </a:rPr>
              </a:br>
              <a:r>
                <a:rPr lang="en-US" sz="1100" b="1" dirty="0">
                  <a:solidFill>
                    <a:prstClr val="black"/>
                  </a:solidFill>
                </a:rPr>
                <a:t>Proton Decay</a:t>
              </a:r>
              <a:r>
                <a:rPr lang="en-US" sz="1400" b="1" dirty="0">
                  <a:solidFill>
                    <a:prstClr val="black"/>
                  </a:solidFill>
                </a:rPr>
                <a:t/>
              </a:r>
              <a:br>
                <a:rPr lang="en-US" sz="1400" b="1" dirty="0">
                  <a:solidFill>
                    <a:prstClr val="black"/>
                  </a:solidFill>
                </a:rPr>
              </a:br>
              <a:endParaRPr lang="en-US" sz="1400" b="1" dirty="0">
                <a:solidFill>
                  <a:prstClr val="black"/>
                </a:solidFill>
              </a:endParaRPr>
            </a:p>
            <a:p>
              <a:pPr fontAlgn="auto">
                <a:spcAft>
                  <a:spcPts val="0"/>
                </a:spcAft>
                <a:defRPr/>
              </a:pPr>
              <a:r>
                <a:rPr lang="en-US" b="1" dirty="0">
                  <a:solidFill>
                    <a:prstClr val="black"/>
                  </a:solidFill>
                </a:rPr>
                <a:t>The Intensity	</a:t>
              </a:r>
            </a:p>
            <a:p>
              <a:pPr fontAlgn="auto">
                <a:spcAft>
                  <a:spcPts val="0"/>
                </a:spcAft>
                <a:defRPr/>
              </a:pPr>
              <a:r>
                <a:rPr lang="en-US" b="1" dirty="0">
                  <a:solidFill>
                    <a:prstClr val="black"/>
                  </a:solidFill>
                </a:rPr>
                <a:t>Frontier          	</a:t>
              </a:r>
            </a:p>
          </p:txBody>
        </p:sp>
      </p:grpSp>
      <p:sp>
        <p:nvSpPr>
          <p:cNvPr id="28675" name="Rectangle 2"/>
          <p:cNvSpPr>
            <a:spLocks noGrp="1" noChangeArrowheads="1"/>
          </p:cNvSpPr>
          <p:nvPr>
            <p:ph type="title"/>
          </p:nvPr>
        </p:nvSpPr>
        <p:spPr>
          <a:xfrm>
            <a:off x="0" y="1"/>
            <a:ext cx="9144000" cy="615462"/>
          </a:xfrm>
        </p:spPr>
        <p:txBody>
          <a:bodyPr>
            <a:noAutofit/>
          </a:bodyPr>
          <a:lstStyle/>
          <a:p>
            <a:pPr eaLnBrk="1" hangingPunct="1"/>
            <a:r>
              <a:rPr lang="en-US" sz="3200" b="1" dirty="0" smtClean="0">
                <a:solidFill>
                  <a:srgbClr val="006600"/>
                </a:solidFill>
                <a:effectLst>
                  <a:outerShdw blurRad="38100" dist="38100" dir="2700000" algn="tl">
                    <a:srgbClr val="000000">
                      <a:alpha val="43137"/>
                    </a:srgbClr>
                  </a:outerShdw>
                </a:effectLst>
                <a:latin typeface="Cambria" pitchFamily="18" charset="0"/>
                <a:cs typeface="Calibri" pitchFamily="34" charset="0"/>
              </a:rPr>
              <a:t>HEP Physics and Technology</a:t>
            </a:r>
          </a:p>
        </p:txBody>
      </p:sp>
      <p:sp>
        <p:nvSpPr>
          <p:cNvPr id="6" name="TextBox 5"/>
          <p:cNvSpPr txBox="1"/>
          <p:nvPr/>
        </p:nvSpPr>
        <p:spPr>
          <a:xfrm>
            <a:off x="4953000" y="5753096"/>
            <a:ext cx="3048000" cy="446276"/>
          </a:xfrm>
          <a:prstGeom prst="rect">
            <a:avLst/>
          </a:prstGeom>
          <a:noFill/>
        </p:spPr>
        <p:txBody>
          <a:bodyPr wrap="square" rtlCol="0">
            <a:spAutoFit/>
          </a:bodyPr>
          <a:lstStyle/>
          <a:p>
            <a:pPr algn="ctr" eaLnBrk="0" hangingPunct="0"/>
            <a:r>
              <a:rPr lang="en-US" sz="2300" b="1" dirty="0">
                <a:solidFill>
                  <a:prstClr val="black"/>
                </a:solidFill>
                <a:latin typeface="Arial" pitchFamily="34" charset="0"/>
                <a:cs typeface="Arial" pitchFamily="34" charset="0"/>
              </a:rPr>
              <a:t>Physics Frontiers</a:t>
            </a:r>
          </a:p>
        </p:txBody>
      </p:sp>
      <p:sp>
        <p:nvSpPr>
          <p:cNvPr id="11" name="TextBox 10"/>
          <p:cNvSpPr txBox="1"/>
          <p:nvPr/>
        </p:nvSpPr>
        <p:spPr>
          <a:xfrm>
            <a:off x="6934200" y="2514600"/>
            <a:ext cx="894797" cy="261610"/>
          </a:xfrm>
          <a:prstGeom prst="rect">
            <a:avLst/>
          </a:prstGeom>
          <a:noFill/>
        </p:spPr>
        <p:txBody>
          <a:bodyPr wrap="none" rtlCol="0">
            <a:spAutoFit/>
          </a:bodyPr>
          <a:lstStyle/>
          <a:p>
            <a:pPr eaLnBrk="0" hangingPunct="0"/>
            <a:r>
              <a:rPr lang="en-US" sz="1100" b="1" dirty="0">
                <a:solidFill>
                  <a:prstClr val="black"/>
                </a:solidFill>
                <a:latin typeface="Calibri"/>
              </a:rPr>
              <a:t>Dark matter</a:t>
            </a:r>
          </a:p>
        </p:txBody>
      </p:sp>
      <p:sp>
        <p:nvSpPr>
          <p:cNvPr id="12" name="TextBox 11"/>
          <p:cNvSpPr txBox="1"/>
          <p:nvPr/>
        </p:nvSpPr>
        <p:spPr>
          <a:xfrm>
            <a:off x="4724400" y="2438400"/>
            <a:ext cx="1350050" cy="430887"/>
          </a:xfrm>
          <a:prstGeom prst="rect">
            <a:avLst/>
          </a:prstGeom>
          <a:noFill/>
        </p:spPr>
        <p:txBody>
          <a:bodyPr wrap="none" rtlCol="0">
            <a:spAutoFit/>
          </a:bodyPr>
          <a:lstStyle/>
          <a:p>
            <a:pPr algn="ctr" eaLnBrk="0" hangingPunct="0"/>
            <a:r>
              <a:rPr lang="en-US" sz="1100" b="1" dirty="0">
                <a:solidFill>
                  <a:prstClr val="black"/>
                </a:solidFill>
                <a:latin typeface="Calibri"/>
              </a:rPr>
              <a:t>Matter/Anti-matter</a:t>
            </a:r>
          </a:p>
          <a:p>
            <a:pPr algn="ctr" eaLnBrk="0" hangingPunct="0"/>
            <a:r>
              <a:rPr lang="en-US" sz="1100" b="1" dirty="0">
                <a:solidFill>
                  <a:prstClr val="black"/>
                </a:solidFill>
                <a:latin typeface="Calibri"/>
              </a:rPr>
              <a:t>Asymmetry</a:t>
            </a:r>
          </a:p>
        </p:txBody>
      </p:sp>
      <p:sp>
        <p:nvSpPr>
          <p:cNvPr id="13" name="TextBox 12"/>
          <p:cNvSpPr txBox="1"/>
          <p:nvPr/>
        </p:nvSpPr>
        <p:spPr>
          <a:xfrm>
            <a:off x="5410200" y="2895600"/>
            <a:ext cx="1829347" cy="1107996"/>
          </a:xfrm>
          <a:prstGeom prst="rect">
            <a:avLst/>
          </a:prstGeom>
          <a:noFill/>
        </p:spPr>
        <p:txBody>
          <a:bodyPr wrap="none" rtlCol="0">
            <a:spAutoFit/>
          </a:bodyPr>
          <a:lstStyle/>
          <a:p>
            <a:pPr algn="ctr" eaLnBrk="0" hangingPunct="0"/>
            <a:r>
              <a:rPr lang="en-US" sz="1100" b="1" dirty="0">
                <a:solidFill>
                  <a:prstClr val="black"/>
                </a:solidFill>
                <a:latin typeface="Calibri"/>
              </a:rPr>
              <a:t>Origin of Universe</a:t>
            </a:r>
          </a:p>
          <a:p>
            <a:pPr algn="ctr" eaLnBrk="0" hangingPunct="0"/>
            <a:r>
              <a:rPr lang="en-US" sz="1100" b="1" dirty="0">
                <a:solidFill>
                  <a:prstClr val="black"/>
                </a:solidFill>
                <a:latin typeface="Calibri"/>
              </a:rPr>
              <a:t/>
            </a:r>
            <a:br>
              <a:rPr lang="en-US" sz="1100" b="1" dirty="0">
                <a:solidFill>
                  <a:prstClr val="black"/>
                </a:solidFill>
                <a:latin typeface="Calibri"/>
              </a:rPr>
            </a:br>
            <a:r>
              <a:rPr lang="en-US" sz="1100" b="1" dirty="0">
                <a:solidFill>
                  <a:prstClr val="black"/>
                </a:solidFill>
                <a:latin typeface="Calibri"/>
              </a:rPr>
              <a:t>Unification of Forces</a:t>
            </a:r>
          </a:p>
          <a:p>
            <a:pPr algn="ctr" eaLnBrk="0" hangingPunct="0"/>
            <a:endParaRPr lang="en-US" sz="1100" b="1" dirty="0">
              <a:solidFill>
                <a:prstClr val="black"/>
              </a:solidFill>
              <a:latin typeface="Calibri"/>
            </a:endParaRPr>
          </a:p>
          <a:p>
            <a:pPr algn="ctr" eaLnBrk="0" hangingPunct="0"/>
            <a:r>
              <a:rPr lang="en-US" sz="1100" b="1" dirty="0">
                <a:solidFill>
                  <a:prstClr val="black"/>
                </a:solidFill>
                <a:latin typeface="Calibri"/>
              </a:rPr>
              <a:t>New Physics</a:t>
            </a:r>
          </a:p>
          <a:p>
            <a:pPr algn="ctr" eaLnBrk="0" hangingPunct="0"/>
            <a:r>
              <a:rPr lang="en-US" sz="1100" b="1" dirty="0">
                <a:solidFill>
                  <a:prstClr val="black"/>
                </a:solidFill>
                <a:latin typeface="Calibri"/>
              </a:rPr>
              <a:t>Beyond the Standard Model</a:t>
            </a:r>
          </a:p>
        </p:txBody>
      </p:sp>
      <p:grpSp>
        <p:nvGrpSpPr>
          <p:cNvPr id="7" name="Group 22"/>
          <p:cNvGrpSpPr/>
          <p:nvPr/>
        </p:nvGrpSpPr>
        <p:grpSpPr>
          <a:xfrm>
            <a:off x="685800" y="838200"/>
            <a:ext cx="1682333" cy="1702547"/>
            <a:chOff x="1562096" y="83831"/>
            <a:chExt cx="3364666" cy="3405094"/>
          </a:xfrm>
        </p:grpSpPr>
        <p:sp>
          <p:nvSpPr>
            <p:cNvPr id="24" name="Oval 23"/>
            <p:cNvSpPr/>
            <p:nvPr/>
          </p:nvSpPr>
          <p:spPr>
            <a:xfrm>
              <a:off x="1562096" y="83831"/>
              <a:ext cx="3364666" cy="3405094"/>
            </a:xfrm>
            <a:prstGeom prst="ellipse">
              <a:avLst/>
            </a:prstGeom>
            <a:solidFill>
              <a:srgbClr val="0070C0">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25" name="Oval 4"/>
            <p:cNvSpPr/>
            <p:nvPr/>
          </p:nvSpPr>
          <p:spPr>
            <a:xfrm>
              <a:off x="2010718" y="83831"/>
              <a:ext cx="2467422" cy="212818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algn="ctr" defTabSz="800100" eaLnBrk="0" hangingPunct="0">
                <a:lnSpc>
                  <a:spcPct val="90000"/>
                </a:lnSpc>
                <a:spcAft>
                  <a:spcPct val="35000"/>
                </a:spcAft>
              </a:pPr>
              <a:endParaRPr lang="en-US" sz="900" b="1" dirty="0">
                <a:solidFill>
                  <a:prstClr val="black"/>
                </a:solidFill>
              </a:endParaRPr>
            </a:p>
            <a:p>
              <a:pPr algn="ctr" defTabSz="800100" eaLnBrk="0" hangingPunct="0">
                <a:lnSpc>
                  <a:spcPct val="90000"/>
                </a:lnSpc>
                <a:spcAft>
                  <a:spcPct val="35000"/>
                </a:spcAft>
              </a:pPr>
              <a:endParaRPr lang="en-US" sz="1100" b="1" dirty="0">
                <a:solidFill>
                  <a:prstClr val="black"/>
                </a:solidFill>
              </a:endParaRPr>
            </a:p>
            <a:p>
              <a:pPr algn="ctr" defTabSz="800100" eaLnBrk="0" hangingPunct="0">
                <a:lnSpc>
                  <a:spcPct val="90000"/>
                </a:lnSpc>
                <a:spcAft>
                  <a:spcPct val="35000"/>
                </a:spcAft>
              </a:pPr>
              <a:endParaRPr lang="en-US" sz="1100" b="1" dirty="0">
                <a:solidFill>
                  <a:prstClr val="black"/>
                </a:solidFill>
              </a:endParaRPr>
            </a:p>
            <a:p>
              <a:pPr algn="ctr" defTabSz="800100" eaLnBrk="0" hangingPunct="0">
                <a:lnSpc>
                  <a:spcPct val="90000"/>
                </a:lnSpc>
                <a:spcAft>
                  <a:spcPct val="35000"/>
                </a:spcAft>
              </a:pPr>
              <a:r>
                <a:rPr lang="en-US" sz="1400" b="1" dirty="0">
                  <a:solidFill>
                    <a:prstClr val="black"/>
                  </a:solidFill>
                </a:rPr>
                <a:t>Experimental</a:t>
              </a:r>
            </a:p>
            <a:p>
              <a:pPr algn="ctr" defTabSz="800100" eaLnBrk="0" hangingPunct="0">
                <a:lnSpc>
                  <a:spcPct val="90000"/>
                </a:lnSpc>
                <a:spcAft>
                  <a:spcPct val="35000"/>
                </a:spcAft>
              </a:pPr>
              <a:endParaRPr lang="en-US" sz="900" b="1" dirty="0">
                <a:solidFill>
                  <a:prstClr val="black"/>
                </a:solidFill>
              </a:endParaRPr>
            </a:p>
            <a:p>
              <a:pPr algn="ctr" defTabSz="800100" eaLnBrk="0" hangingPunct="0">
                <a:lnSpc>
                  <a:spcPct val="90000"/>
                </a:lnSpc>
                <a:spcAft>
                  <a:spcPct val="35000"/>
                </a:spcAft>
              </a:pPr>
              <a:endParaRPr lang="en-US" sz="900" b="1" dirty="0">
                <a:solidFill>
                  <a:prstClr val="black"/>
                </a:solidFill>
              </a:endParaRPr>
            </a:p>
            <a:p>
              <a:pPr algn="ctr" defTabSz="800100" eaLnBrk="0" hangingPunct="0">
                <a:lnSpc>
                  <a:spcPct val="90000"/>
                </a:lnSpc>
                <a:spcAft>
                  <a:spcPct val="35000"/>
                </a:spcAft>
              </a:pPr>
              <a:endParaRPr lang="en-US" sz="900" b="1" dirty="0">
                <a:solidFill>
                  <a:prstClr val="black"/>
                </a:solidFill>
              </a:endParaRPr>
            </a:p>
            <a:p>
              <a:pPr algn="ctr" defTabSz="800100" eaLnBrk="0" hangingPunct="0">
                <a:lnSpc>
                  <a:spcPct val="90000"/>
                </a:lnSpc>
                <a:spcAft>
                  <a:spcPct val="35000"/>
                </a:spcAft>
              </a:pPr>
              <a:endParaRPr lang="en-US" sz="900" b="1" dirty="0">
                <a:solidFill>
                  <a:prstClr val="black"/>
                </a:solidFill>
              </a:endParaRPr>
            </a:p>
            <a:p>
              <a:pPr algn="ctr" defTabSz="800100" eaLnBrk="0" hangingPunct="0">
                <a:lnSpc>
                  <a:spcPct val="90000"/>
                </a:lnSpc>
                <a:spcAft>
                  <a:spcPct val="35000"/>
                </a:spcAft>
              </a:pPr>
              <a:endParaRPr lang="en-US" sz="900" b="1" dirty="0">
                <a:solidFill>
                  <a:prstClr val="black"/>
                </a:solidFill>
              </a:endParaRPr>
            </a:p>
            <a:p>
              <a:pPr algn="ctr" defTabSz="800100" eaLnBrk="0" hangingPunct="0">
                <a:lnSpc>
                  <a:spcPct val="90000"/>
                </a:lnSpc>
                <a:spcAft>
                  <a:spcPct val="35000"/>
                </a:spcAft>
              </a:pPr>
              <a:endParaRPr lang="en-US" sz="900" b="1" dirty="0">
                <a:solidFill>
                  <a:prstClr val="black"/>
                </a:solidFill>
              </a:endParaRPr>
            </a:p>
          </p:txBody>
        </p:sp>
      </p:grpSp>
      <p:grpSp>
        <p:nvGrpSpPr>
          <p:cNvPr id="8" name="Group 25"/>
          <p:cNvGrpSpPr/>
          <p:nvPr/>
        </p:nvGrpSpPr>
        <p:grpSpPr>
          <a:xfrm>
            <a:off x="152400" y="3962400"/>
            <a:ext cx="1676400" cy="1752600"/>
            <a:chOff x="2814678" y="717232"/>
            <a:chExt cx="3516589" cy="3594734"/>
          </a:xfrm>
        </p:grpSpPr>
        <p:sp>
          <p:nvSpPr>
            <p:cNvPr id="27" name="Oval 26"/>
            <p:cNvSpPr/>
            <p:nvPr/>
          </p:nvSpPr>
          <p:spPr>
            <a:xfrm>
              <a:off x="2814678" y="717232"/>
              <a:ext cx="3516589" cy="3594734"/>
            </a:xfrm>
            <a:prstGeom prst="ellipse">
              <a:avLst/>
            </a:prstGeom>
            <a:solidFill>
              <a:srgbClr val="15A715">
                <a:alpha val="49804"/>
              </a:srgbClr>
            </a:solidFill>
            <a:ln w="0">
              <a:no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sp>
        <p:sp>
          <p:nvSpPr>
            <p:cNvPr id="28" name="Oval 4"/>
            <p:cNvSpPr/>
            <p:nvPr/>
          </p:nvSpPr>
          <p:spPr>
            <a:xfrm>
              <a:off x="3134369" y="1186110"/>
              <a:ext cx="2072640" cy="274694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algn="ctr" fontAlgn="auto">
                <a:spcAft>
                  <a:spcPts val="0"/>
                </a:spcAft>
                <a:defRPr/>
              </a:pPr>
              <a:endParaRPr lang="en-US" sz="1100" b="1" dirty="0">
                <a:solidFill>
                  <a:prstClr val="black"/>
                </a:solidFill>
              </a:endParaRPr>
            </a:p>
            <a:p>
              <a:pPr algn="ctr" fontAlgn="auto">
                <a:spcAft>
                  <a:spcPts val="0"/>
                </a:spcAft>
                <a:defRPr/>
              </a:pPr>
              <a:endParaRPr lang="en-US" sz="1100" b="1" dirty="0">
                <a:solidFill>
                  <a:prstClr val="black"/>
                </a:solidFill>
              </a:endParaRPr>
            </a:p>
            <a:p>
              <a:pPr fontAlgn="auto">
                <a:spcAft>
                  <a:spcPts val="0"/>
                </a:spcAft>
                <a:defRPr/>
              </a:pPr>
              <a:r>
                <a:rPr lang="en-US" sz="1400" b="1" dirty="0">
                  <a:solidFill>
                    <a:prstClr val="black"/>
                  </a:solidFill>
                </a:rPr>
                <a:t/>
              </a:r>
              <a:br>
                <a:rPr lang="en-US" sz="1400" b="1" dirty="0">
                  <a:solidFill>
                    <a:prstClr val="black"/>
                  </a:solidFill>
                </a:rPr>
              </a:br>
              <a:endParaRPr lang="en-US" sz="1400" b="1" dirty="0">
                <a:solidFill>
                  <a:prstClr val="black"/>
                </a:solidFill>
              </a:endParaRPr>
            </a:p>
            <a:p>
              <a:pPr fontAlgn="auto">
                <a:spcAft>
                  <a:spcPts val="0"/>
                </a:spcAft>
                <a:defRPr/>
              </a:pPr>
              <a:r>
                <a:rPr lang="en-US" sz="1400" b="1" dirty="0" smtClean="0">
                  <a:solidFill>
                    <a:prstClr val="black"/>
                  </a:solidFill>
                </a:rPr>
                <a:t>Detectors</a:t>
              </a:r>
              <a:r>
                <a:rPr lang="en-US" b="1" dirty="0" smtClean="0">
                  <a:solidFill>
                    <a:prstClr val="black"/>
                  </a:solidFill>
                </a:rPr>
                <a:t>        </a:t>
              </a:r>
              <a:r>
                <a:rPr lang="en-US" b="1" dirty="0">
                  <a:solidFill>
                    <a:prstClr val="black"/>
                  </a:solidFill>
                </a:rPr>
                <a:t>	</a:t>
              </a:r>
            </a:p>
          </p:txBody>
        </p:sp>
      </p:grpSp>
      <p:grpSp>
        <p:nvGrpSpPr>
          <p:cNvPr id="9" name="Group 28"/>
          <p:cNvGrpSpPr/>
          <p:nvPr/>
        </p:nvGrpSpPr>
        <p:grpSpPr>
          <a:xfrm>
            <a:off x="1295400" y="1295400"/>
            <a:ext cx="1676400" cy="1752600"/>
            <a:chOff x="723900" y="0"/>
            <a:chExt cx="5029199" cy="5029199"/>
          </a:xfrm>
        </p:grpSpPr>
        <p:sp>
          <p:nvSpPr>
            <p:cNvPr id="30" name="Oval 29"/>
            <p:cNvSpPr/>
            <p:nvPr/>
          </p:nvSpPr>
          <p:spPr>
            <a:xfrm>
              <a:off x="723900" y="0"/>
              <a:ext cx="5029199" cy="5029199"/>
            </a:xfrm>
            <a:prstGeom prst="ellipse">
              <a:avLst/>
            </a:prstGeom>
            <a:solidFill>
              <a:srgbClr val="C00000">
                <a:alpha val="49804"/>
              </a:srgbClr>
            </a:solidFill>
            <a:ln w="0">
              <a:solidFill>
                <a:schemeClr val="accent1"/>
              </a:solidFill>
            </a:ln>
            <a:effectLst/>
          </p:spPr>
          <p:style>
            <a:lnRef idx="2">
              <a:scrgbClr r="0" g="0" b="0"/>
            </a:lnRef>
            <a:fillRef idx="1">
              <a:scrgbClr r="0" g="0" b="0"/>
            </a:fillRef>
            <a:effectRef idx="0">
              <a:scrgbClr r="0" g="0" b="0"/>
            </a:effectRef>
            <a:fontRef idx="minor">
              <a:schemeClr val="tx1"/>
            </a:fontRef>
          </p:style>
        </p:sp>
        <p:sp>
          <p:nvSpPr>
            <p:cNvPr id="31" name="Oval 4"/>
            <p:cNvSpPr/>
            <p:nvPr/>
          </p:nvSpPr>
          <p:spPr>
            <a:xfrm>
              <a:off x="1752600" y="765313"/>
              <a:ext cx="3556179" cy="355618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algn="r" defTabSz="488950" eaLnBrk="0" hangingPunct="0">
                <a:lnSpc>
                  <a:spcPct val="90000"/>
                </a:lnSpc>
                <a:spcAft>
                  <a:spcPct val="35000"/>
                </a:spcAft>
              </a:pPr>
              <a:endParaRPr lang="en-US" sz="1400" b="1" dirty="0">
                <a:solidFill>
                  <a:prstClr val="black"/>
                </a:solidFill>
              </a:endParaRPr>
            </a:p>
            <a:p>
              <a:pPr algn="r" defTabSz="488950" eaLnBrk="0" hangingPunct="0">
                <a:lnSpc>
                  <a:spcPct val="90000"/>
                </a:lnSpc>
                <a:spcAft>
                  <a:spcPct val="35000"/>
                </a:spcAft>
              </a:pPr>
              <a:endParaRPr lang="en-US" sz="1400" b="1" dirty="0">
                <a:solidFill>
                  <a:prstClr val="black"/>
                </a:solidFill>
              </a:endParaRPr>
            </a:p>
            <a:p>
              <a:pPr algn="r" defTabSz="488950" eaLnBrk="0" hangingPunct="0">
                <a:lnSpc>
                  <a:spcPct val="90000"/>
                </a:lnSpc>
                <a:spcAft>
                  <a:spcPct val="35000"/>
                </a:spcAft>
              </a:pPr>
              <a:r>
                <a:rPr lang="en-US" sz="1400" b="1" dirty="0" smtClean="0">
                  <a:solidFill>
                    <a:prstClr val="black"/>
                  </a:solidFill>
                </a:rPr>
                <a:t>Simulation</a:t>
              </a:r>
              <a:endParaRPr lang="en-US" sz="1400" b="1" dirty="0">
                <a:solidFill>
                  <a:prstClr val="black"/>
                </a:solidFill>
              </a:endParaRPr>
            </a:p>
          </p:txBody>
        </p:sp>
      </p:grpSp>
      <p:sp>
        <p:nvSpPr>
          <p:cNvPr id="33" name="TextBox 32"/>
          <p:cNvSpPr txBox="1"/>
          <p:nvPr/>
        </p:nvSpPr>
        <p:spPr>
          <a:xfrm>
            <a:off x="609600" y="3048000"/>
            <a:ext cx="1996059" cy="338554"/>
          </a:xfrm>
          <a:prstGeom prst="rect">
            <a:avLst/>
          </a:prstGeom>
          <a:noFill/>
        </p:spPr>
        <p:txBody>
          <a:bodyPr wrap="none" rtlCol="0">
            <a:spAutoFit/>
          </a:bodyPr>
          <a:lstStyle/>
          <a:p>
            <a:pPr eaLnBrk="0" hangingPunct="0"/>
            <a:r>
              <a:rPr lang="en-US" sz="1600" b="1" dirty="0">
                <a:solidFill>
                  <a:prstClr val="black"/>
                </a:solidFill>
                <a:latin typeface="Arial" pitchFamily="34" charset="0"/>
                <a:cs typeface="Arial" pitchFamily="34" charset="0"/>
              </a:rPr>
              <a:t>Along Three Paths</a:t>
            </a:r>
          </a:p>
        </p:txBody>
      </p:sp>
      <p:grpSp>
        <p:nvGrpSpPr>
          <p:cNvPr id="10" name="Group 36"/>
          <p:cNvGrpSpPr/>
          <p:nvPr/>
        </p:nvGrpSpPr>
        <p:grpSpPr>
          <a:xfrm>
            <a:off x="304800" y="1295400"/>
            <a:ext cx="1676400" cy="1752600"/>
            <a:chOff x="2814678" y="717232"/>
            <a:chExt cx="3516589" cy="3594734"/>
          </a:xfrm>
        </p:grpSpPr>
        <p:sp>
          <p:nvSpPr>
            <p:cNvPr id="38" name="Oval 37"/>
            <p:cNvSpPr/>
            <p:nvPr/>
          </p:nvSpPr>
          <p:spPr>
            <a:xfrm>
              <a:off x="2814678" y="717232"/>
              <a:ext cx="3516589" cy="3594734"/>
            </a:xfrm>
            <a:prstGeom prst="ellipse">
              <a:avLst/>
            </a:prstGeom>
            <a:solidFill>
              <a:srgbClr val="15A715">
                <a:alpha val="49804"/>
              </a:srgbClr>
            </a:solidFill>
            <a:ln w="0">
              <a:no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sp>
        <p:sp>
          <p:nvSpPr>
            <p:cNvPr id="39" name="Oval 4"/>
            <p:cNvSpPr/>
            <p:nvPr/>
          </p:nvSpPr>
          <p:spPr>
            <a:xfrm>
              <a:off x="3134369" y="1186110"/>
              <a:ext cx="2072640" cy="274694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algn="ctr" fontAlgn="auto">
                <a:spcAft>
                  <a:spcPts val="0"/>
                </a:spcAft>
                <a:defRPr/>
              </a:pPr>
              <a:endParaRPr lang="en-US" sz="1100" b="1" dirty="0">
                <a:solidFill>
                  <a:prstClr val="black"/>
                </a:solidFill>
              </a:endParaRPr>
            </a:p>
            <a:p>
              <a:pPr algn="ctr" fontAlgn="auto">
                <a:spcAft>
                  <a:spcPts val="0"/>
                </a:spcAft>
                <a:defRPr/>
              </a:pPr>
              <a:endParaRPr lang="en-US" sz="1100" b="1" dirty="0">
                <a:solidFill>
                  <a:prstClr val="black"/>
                </a:solidFill>
              </a:endParaRPr>
            </a:p>
            <a:p>
              <a:pPr fontAlgn="auto">
                <a:spcAft>
                  <a:spcPts val="0"/>
                </a:spcAft>
                <a:defRPr/>
              </a:pPr>
              <a:r>
                <a:rPr lang="en-US" sz="1400" b="1" dirty="0">
                  <a:solidFill>
                    <a:prstClr val="black"/>
                  </a:solidFill>
                </a:rPr>
                <a:t/>
              </a:r>
              <a:br>
                <a:rPr lang="en-US" sz="1400" b="1" dirty="0">
                  <a:solidFill>
                    <a:prstClr val="black"/>
                  </a:solidFill>
                </a:rPr>
              </a:br>
              <a:endParaRPr lang="en-US" sz="1400" b="1" dirty="0">
                <a:solidFill>
                  <a:prstClr val="black"/>
                </a:solidFill>
              </a:endParaRPr>
            </a:p>
            <a:p>
              <a:pPr fontAlgn="auto">
                <a:spcAft>
                  <a:spcPts val="0"/>
                </a:spcAft>
                <a:defRPr/>
              </a:pPr>
              <a:r>
                <a:rPr lang="en-US" sz="1400" b="1" dirty="0">
                  <a:solidFill>
                    <a:prstClr val="black"/>
                  </a:solidFill>
                </a:rPr>
                <a:t>Theory</a:t>
              </a:r>
              <a:r>
                <a:rPr lang="en-US" b="1" dirty="0">
                  <a:solidFill>
                    <a:prstClr val="black"/>
                  </a:solidFill>
                </a:rPr>
                <a:t>        	</a:t>
              </a:r>
            </a:p>
          </p:txBody>
        </p:sp>
      </p:grpSp>
      <p:grpSp>
        <p:nvGrpSpPr>
          <p:cNvPr id="14" name="Group 39"/>
          <p:cNvGrpSpPr/>
          <p:nvPr/>
        </p:nvGrpSpPr>
        <p:grpSpPr>
          <a:xfrm>
            <a:off x="1219200" y="3962400"/>
            <a:ext cx="1676400" cy="1752600"/>
            <a:chOff x="723900" y="0"/>
            <a:chExt cx="5029199" cy="5029199"/>
          </a:xfrm>
        </p:grpSpPr>
        <p:sp>
          <p:nvSpPr>
            <p:cNvPr id="41" name="Oval 40"/>
            <p:cNvSpPr/>
            <p:nvPr/>
          </p:nvSpPr>
          <p:spPr>
            <a:xfrm>
              <a:off x="723900" y="0"/>
              <a:ext cx="5029199" cy="5029199"/>
            </a:xfrm>
            <a:prstGeom prst="ellipse">
              <a:avLst/>
            </a:prstGeom>
            <a:solidFill>
              <a:srgbClr val="C00000">
                <a:alpha val="49804"/>
              </a:srgbClr>
            </a:solidFill>
            <a:ln w="0">
              <a:solidFill>
                <a:schemeClr val="accent1"/>
              </a:solidFill>
            </a:ln>
            <a:effectLst/>
          </p:spPr>
          <p:style>
            <a:lnRef idx="2">
              <a:scrgbClr r="0" g="0" b="0"/>
            </a:lnRef>
            <a:fillRef idx="1">
              <a:scrgbClr r="0" g="0" b="0"/>
            </a:fillRef>
            <a:effectRef idx="0">
              <a:scrgbClr r="0" g="0" b="0"/>
            </a:effectRef>
            <a:fontRef idx="minor">
              <a:schemeClr val="tx1"/>
            </a:fontRef>
          </p:style>
        </p:sp>
        <p:sp>
          <p:nvSpPr>
            <p:cNvPr id="42" name="Oval 4"/>
            <p:cNvSpPr/>
            <p:nvPr/>
          </p:nvSpPr>
          <p:spPr>
            <a:xfrm>
              <a:off x="1752600" y="765313"/>
              <a:ext cx="3771899" cy="355618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algn="r" defTabSz="488950" eaLnBrk="0" hangingPunct="0">
                <a:lnSpc>
                  <a:spcPct val="90000"/>
                </a:lnSpc>
                <a:spcAft>
                  <a:spcPct val="35000"/>
                </a:spcAft>
              </a:pPr>
              <a:endParaRPr lang="en-US" sz="1400" b="1" dirty="0">
                <a:solidFill>
                  <a:prstClr val="black"/>
                </a:solidFill>
              </a:endParaRPr>
            </a:p>
            <a:p>
              <a:pPr algn="r" defTabSz="488950" eaLnBrk="0" hangingPunct="0">
                <a:lnSpc>
                  <a:spcPct val="90000"/>
                </a:lnSpc>
                <a:spcAft>
                  <a:spcPct val="35000"/>
                </a:spcAft>
              </a:pPr>
              <a:endParaRPr lang="en-US" sz="1400" b="1" dirty="0">
                <a:solidFill>
                  <a:prstClr val="black"/>
                </a:solidFill>
              </a:endParaRPr>
            </a:p>
            <a:p>
              <a:pPr algn="r" defTabSz="488950" eaLnBrk="0" hangingPunct="0">
                <a:lnSpc>
                  <a:spcPct val="90000"/>
                </a:lnSpc>
                <a:spcAft>
                  <a:spcPct val="35000"/>
                </a:spcAft>
              </a:pPr>
              <a:r>
                <a:rPr lang="en-US" sz="1400" b="1" dirty="0">
                  <a:solidFill>
                    <a:prstClr val="black"/>
                  </a:solidFill>
                </a:rPr>
                <a:t>  </a:t>
              </a:r>
              <a:r>
                <a:rPr lang="en-US" sz="1400" b="1" dirty="0" smtClean="0">
                  <a:solidFill>
                    <a:prstClr val="black"/>
                  </a:solidFill>
                </a:rPr>
                <a:t>Computing</a:t>
              </a:r>
              <a:endParaRPr lang="en-US" sz="1400" b="1" dirty="0">
                <a:solidFill>
                  <a:prstClr val="black"/>
                </a:solidFill>
              </a:endParaRPr>
            </a:p>
          </p:txBody>
        </p:sp>
      </p:grpSp>
      <p:sp>
        <p:nvSpPr>
          <p:cNvPr id="44" name="TextBox 43"/>
          <p:cNvSpPr txBox="1"/>
          <p:nvPr/>
        </p:nvSpPr>
        <p:spPr>
          <a:xfrm>
            <a:off x="-152400" y="5715000"/>
            <a:ext cx="2971800" cy="548868"/>
          </a:xfrm>
          <a:prstGeom prst="rect">
            <a:avLst/>
          </a:prstGeom>
          <a:noFill/>
        </p:spPr>
        <p:txBody>
          <a:bodyPr wrap="square" rtlCol="0">
            <a:spAutoFit/>
          </a:bodyPr>
          <a:lstStyle/>
          <a:p>
            <a:pPr marL="406400" lvl="1" algn="ctr">
              <a:spcBef>
                <a:spcPts val="200"/>
              </a:spcBef>
            </a:pPr>
            <a:r>
              <a:rPr lang="en-US" sz="1400" b="1" dirty="0">
                <a:solidFill>
                  <a:prstClr val="black"/>
                </a:solidFill>
                <a:latin typeface="Arial" pitchFamily="34" charset="0"/>
                <a:cs typeface="Arial" pitchFamily="34" charset="0"/>
              </a:rPr>
              <a:t>Enabled by </a:t>
            </a:r>
          </a:p>
          <a:p>
            <a:pPr marL="406400" lvl="1" algn="ctr">
              <a:spcBef>
                <a:spcPts val="200"/>
              </a:spcBef>
            </a:pPr>
            <a:r>
              <a:rPr lang="en-US" sz="1400" b="1" dirty="0">
                <a:solidFill>
                  <a:prstClr val="black"/>
                </a:solidFill>
                <a:latin typeface="Arial" pitchFamily="34" charset="0"/>
                <a:cs typeface="Arial" pitchFamily="34" charset="0"/>
              </a:rPr>
              <a:t>Advanced </a:t>
            </a:r>
            <a:r>
              <a:rPr lang="en-US" sz="1400" b="1" dirty="0" smtClean="0">
                <a:solidFill>
                  <a:prstClr val="black"/>
                </a:solidFill>
                <a:latin typeface="Arial" pitchFamily="34" charset="0"/>
                <a:cs typeface="Arial" pitchFamily="34" charset="0"/>
              </a:rPr>
              <a:t>Technologies </a:t>
            </a:r>
            <a:endParaRPr lang="en-US" sz="1400" b="1" dirty="0">
              <a:solidFill>
                <a:prstClr val="black"/>
              </a:solidFill>
              <a:latin typeface="Arial" pitchFamily="34" charset="0"/>
              <a:cs typeface="Arial" pitchFamily="34" charset="0"/>
            </a:endParaRPr>
          </a:p>
        </p:txBody>
      </p:sp>
      <p:sp>
        <p:nvSpPr>
          <p:cNvPr id="40" name="Rectangle 8"/>
          <p:cNvSpPr>
            <a:spLocks noChangeArrowheads="1"/>
          </p:cNvSpPr>
          <p:nvPr/>
        </p:nvSpPr>
        <p:spPr bwMode="auto">
          <a:xfrm>
            <a:off x="0" y="661951"/>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hangingPunct="0">
              <a:lnSpc>
                <a:spcPct val="85000"/>
              </a:lnSpc>
              <a:defRPr/>
            </a:pPr>
            <a:endParaRPr lang="en-US" sz="2200" i="1" dirty="0">
              <a:effectLst>
                <a:outerShdw blurRad="38100" dist="38100" dir="2700000" algn="tl">
                  <a:srgbClr val="FFFFFF"/>
                </a:outerShdw>
              </a:effectLst>
              <a:latin typeface="Book Antiqua" pitchFamily="18" charset="0"/>
            </a:endParaRPr>
          </a:p>
        </p:txBody>
      </p:sp>
      <p:pic>
        <p:nvPicPr>
          <p:cNvPr id="43" name="Picture 9" descr="horizontal-logo-green-text.jpg"/>
          <p:cNvPicPr>
            <a:picLocks noChangeAspect="1"/>
          </p:cNvPicPr>
          <p:nvPr/>
        </p:nvPicPr>
        <p:blipFill>
          <a:blip r:embed="rId2" cstate="print"/>
          <a:srcRect/>
          <a:stretch>
            <a:fillRect/>
          </a:stretch>
        </p:blipFill>
        <p:spPr bwMode="auto">
          <a:xfrm>
            <a:off x="457200" y="6354764"/>
            <a:ext cx="2438400" cy="407987"/>
          </a:xfrm>
          <a:prstGeom prst="rect">
            <a:avLst/>
          </a:prstGeom>
          <a:noFill/>
          <a:ln w="9525">
            <a:noFill/>
            <a:miter lim="800000"/>
            <a:headEnd/>
            <a:tailEnd/>
          </a:ln>
        </p:spPr>
      </p:pic>
      <p:cxnSp>
        <p:nvCxnSpPr>
          <p:cNvPr id="45" name="Straight Connector 44"/>
          <p:cNvCxnSpPr/>
          <p:nvPr/>
        </p:nvCxnSpPr>
        <p:spPr bwMode="auto">
          <a:xfrm>
            <a:off x="159391" y="6266576"/>
            <a:ext cx="8758106" cy="0"/>
          </a:xfrm>
          <a:prstGeom prst="line">
            <a:avLst/>
          </a:prstGeom>
          <a:ln w="15875">
            <a:solidFill>
              <a:srgbClr val="135C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6750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1"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4"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00"/>
                                        <p:tgtEl>
                                          <p:spTgt spid="12"/>
                                        </p:tgtEl>
                                      </p:cBhvr>
                                    </p:animEffect>
                                  </p:childTnLst>
                                </p:cTn>
                              </p:par>
                            </p:childTnLst>
                          </p:cTn>
                        </p:par>
                        <p:par>
                          <p:cTn id="31" fill="hold">
                            <p:stCondLst>
                              <p:cond delay="3000"/>
                            </p:stCondLst>
                            <p:childTnLst>
                              <p:par>
                                <p:cTn id="32" presetID="22" presetClass="entr" presetSubtype="4"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down)">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down)">
                                      <p:cBhvr>
                                        <p:cTn id="39" dur="500"/>
                                        <p:tgtEl>
                                          <p:spTgt spid="33"/>
                                        </p:tgtEl>
                                      </p:cBhvr>
                                    </p:animEffect>
                                  </p:childTnLst>
                                </p:cTn>
                              </p:par>
                            </p:childTnLst>
                          </p:cTn>
                        </p:par>
                        <p:par>
                          <p:cTn id="40" fill="hold">
                            <p:stCondLst>
                              <p:cond delay="500"/>
                            </p:stCondLst>
                            <p:childTnLst>
                              <p:par>
                                <p:cTn id="41" presetID="2" presetClass="entr" presetSubtype="4"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1000"/>
                            </p:stCondLst>
                            <p:childTnLst>
                              <p:par>
                                <p:cTn id="46" presetID="2" presetClass="entr" presetSubtype="8" fill="hold"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1500"/>
                            </p:stCondLst>
                            <p:childTnLst>
                              <p:par>
                                <p:cTn id="51" presetID="2" presetClass="entr" presetSubtype="1" fill="hold"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down)">
                                      <p:cBhvr>
                                        <p:cTn id="59" dur="500"/>
                                        <p:tgtEl>
                                          <p:spTgt spid="44"/>
                                        </p:tgtEl>
                                      </p:cBhvr>
                                    </p:animEffect>
                                  </p:childTnLst>
                                </p:cTn>
                              </p:par>
                            </p:childTnLst>
                          </p:cTn>
                        </p:par>
                        <p:par>
                          <p:cTn id="60" fill="hold">
                            <p:stCondLst>
                              <p:cond delay="500"/>
                            </p:stCondLst>
                            <p:childTnLst>
                              <p:par>
                                <p:cTn id="61" presetID="2" presetClass="entr" presetSubtype="4"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additive="base">
                                        <p:cTn id="63" dur="500" fill="hold"/>
                                        <p:tgtEl>
                                          <p:spTgt spid="14"/>
                                        </p:tgtEl>
                                        <p:attrNameLst>
                                          <p:attrName>ppt_x</p:attrName>
                                        </p:attrNameLst>
                                      </p:cBhvr>
                                      <p:tavLst>
                                        <p:tav tm="0">
                                          <p:val>
                                            <p:strVal val="#ppt_x"/>
                                          </p:val>
                                        </p:tav>
                                        <p:tav tm="100000">
                                          <p:val>
                                            <p:strVal val="#ppt_x"/>
                                          </p:val>
                                        </p:tav>
                                      </p:tavLst>
                                    </p:anim>
                                    <p:anim calcmode="lin" valueType="num">
                                      <p:cBhvr additive="base">
                                        <p:cTn id="64" dur="500" fill="hold"/>
                                        <p:tgtEl>
                                          <p:spTgt spid="14"/>
                                        </p:tgtEl>
                                        <p:attrNameLst>
                                          <p:attrName>ppt_y</p:attrName>
                                        </p:attrNameLst>
                                      </p:cBhvr>
                                      <p:tavLst>
                                        <p:tav tm="0">
                                          <p:val>
                                            <p:strVal val="1+#ppt_h/2"/>
                                          </p:val>
                                        </p:tav>
                                        <p:tav tm="100000">
                                          <p:val>
                                            <p:strVal val="#ppt_y"/>
                                          </p:val>
                                        </p:tav>
                                      </p:tavLst>
                                    </p:anim>
                                  </p:childTnLst>
                                </p:cTn>
                              </p:par>
                            </p:childTnLst>
                          </p:cTn>
                        </p:par>
                        <p:par>
                          <p:cTn id="65" fill="hold">
                            <p:stCondLst>
                              <p:cond delay="1000"/>
                            </p:stCondLst>
                            <p:childTnLst>
                              <p:par>
                                <p:cTn id="66" presetID="2" presetClass="entr" presetSubtype="12" fill="hold"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additive="base">
                                        <p:cTn id="68" dur="500" fill="hold"/>
                                        <p:tgtEl>
                                          <p:spTgt spid="8"/>
                                        </p:tgtEl>
                                        <p:attrNameLst>
                                          <p:attrName>ppt_x</p:attrName>
                                        </p:attrNameLst>
                                      </p:cBhvr>
                                      <p:tavLst>
                                        <p:tav tm="0">
                                          <p:val>
                                            <p:strVal val="0-#ppt_w/2"/>
                                          </p:val>
                                        </p:tav>
                                        <p:tav tm="100000">
                                          <p:val>
                                            <p:strVal val="#ppt_x"/>
                                          </p:val>
                                        </p:tav>
                                      </p:tavLst>
                                    </p:anim>
                                    <p:anim calcmode="lin" valueType="num">
                                      <p:cBhvr additive="base">
                                        <p:cTn id="69" dur="500" fill="hold"/>
                                        <p:tgtEl>
                                          <p:spTgt spid="8"/>
                                        </p:tgtEl>
                                        <p:attrNameLst>
                                          <p:attrName>ppt_y</p:attrName>
                                        </p:attrNameLst>
                                      </p:cBhvr>
                                      <p:tavLst>
                                        <p:tav tm="0">
                                          <p:val>
                                            <p:strVal val="1+#ppt_h/2"/>
                                          </p:val>
                                        </p:tav>
                                        <p:tav tm="100000">
                                          <p:val>
                                            <p:strVal val="#ppt_y"/>
                                          </p:val>
                                        </p:tav>
                                      </p:tavLst>
                                    </p:anim>
                                  </p:childTnLst>
                                </p:cTn>
                              </p:par>
                            </p:childTnLst>
                          </p:cTn>
                        </p:par>
                        <p:par>
                          <p:cTn id="70" fill="hold">
                            <p:stCondLst>
                              <p:cond delay="1500"/>
                            </p:stCondLst>
                            <p:childTnLst>
                              <p:par>
                                <p:cTn id="71" presetID="2" presetClass="entr" presetSubtype="8" fill="hold" nodeType="afterEffect">
                                  <p:stCondLst>
                                    <p:cond delay="0"/>
                                  </p:stCondLst>
                                  <p:childTnLst>
                                    <p:set>
                                      <p:cBhvr>
                                        <p:cTn id="72" dur="1" fill="hold">
                                          <p:stCondLst>
                                            <p:cond delay="0"/>
                                          </p:stCondLst>
                                        </p:cTn>
                                        <p:tgtEl>
                                          <p:spTgt spid="2"/>
                                        </p:tgtEl>
                                        <p:attrNameLst>
                                          <p:attrName>style.visibility</p:attrName>
                                        </p:attrNameLst>
                                      </p:cBhvr>
                                      <p:to>
                                        <p:strVal val="visible"/>
                                      </p:to>
                                    </p:set>
                                    <p:anim calcmode="lin" valueType="num">
                                      <p:cBhvr additive="base">
                                        <p:cTn id="73" dur="500" fill="hold"/>
                                        <p:tgtEl>
                                          <p:spTgt spid="2"/>
                                        </p:tgtEl>
                                        <p:attrNameLst>
                                          <p:attrName>ppt_x</p:attrName>
                                        </p:attrNameLst>
                                      </p:cBhvr>
                                      <p:tavLst>
                                        <p:tav tm="0">
                                          <p:val>
                                            <p:strVal val="0-#ppt_w/2"/>
                                          </p:val>
                                        </p:tav>
                                        <p:tav tm="100000">
                                          <p:val>
                                            <p:strVal val="#ppt_x"/>
                                          </p:val>
                                        </p:tav>
                                      </p:tavLst>
                                    </p:anim>
                                    <p:anim calcmode="lin" valueType="num">
                                      <p:cBhvr additive="base">
                                        <p:cTn id="74"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2" grpId="0"/>
      <p:bldP spid="13" grpId="0"/>
      <p:bldP spid="33" grpId="0"/>
      <p:bldP spid="4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a:solidFill>
            <a:srgbClr val="92D050"/>
          </a:solidFill>
        </p:spPr>
        <p:txBody>
          <a:bodyPr>
            <a:normAutofit fontScale="90000"/>
          </a:bodyPr>
          <a:lstStyle/>
          <a:p>
            <a:pPr algn="ctr"/>
            <a:r>
              <a:rPr lang="en-US" sz="2600" b="1" dirty="0" smtClean="0">
                <a:solidFill>
                  <a:schemeClr val="tx1"/>
                </a:solidFill>
                <a:latin typeface="Cambria" pitchFamily="18" charset="0"/>
              </a:rPr>
              <a:t>From Deep Underground to the Tops of Mountains, </a:t>
            </a:r>
            <a:br>
              <a:rPr lang="en-US" sz="2600" b="1" dirty="0" smtClean="0">
                <a:solidFill>
                  <a:schemeClr val="tx1"/>
                </a:solidFill>
                <a:latin typeface="Cambria" pitchFamily="18" charset="0"/>
              </a:rPr>
            </a:br>
            <a:r>
              <a:rPr lang="en-US" sz="2600" b="1" dirty="0" smtClean="0">
                <a:solidFill>
                  <a:schemeClr val="tx1"/>
                </a:solidFill>
                <a:latin typeface="Cambria" pitchFamily="18" charset="0"/>
              </a:rPr>
              <a:t>HEP pushes the Frontiers of Research</a:t>
            </a:r>
            <a:endParaRPr lang="en-US" sz="2600" b="1" dirty="0">
              <a:solidFill>
                <a:schemeClr val="tx1"/>
              </a:solidFill>
              <a:latin typeface="Cambria" pitchFamily="18" charset="0"/>
            </a:endParaRPr>
          </a:p>
        </p:txBody>
      </p:sp>
      <p:sp>
        <p:nvSpPr>
          <p:cNvPr id="3" name="Content Placeholder 2"/>
          <p:cNvSpPr>
            <a:spLocks noGrp="1"/>
          </p:cNvSpPr>
          <p:nvPr>
            <p:ph sz="half" idx="1"/>
          </p:nvPr>
        </p:nvSpPr>
        <p:spPr>
          <a:xfrm>
            <a:off x="304800" y="914401"/>
            <a:ext cx="5257800" cy="1447800"/>
          </a:xfrm>
        </p:spPr>
        <p:txBody>
          <a:bodyPr>
            <a:noAutofit/>
          </a:bodyPr>
          <a:lstStyle/>
          <a:p>
            <a:pPr>
              <a:buNone/>
            </a:pPr>
            <a:endParaRPr lang="en-US" sz="1400" dirty="0" smtClean="0"/>
          </a:p>
          <a:p>
            <a:pPr>
              <a:buNone/>
            </a:pPr>
            <a:endParaRPr lang="en-US" sz="1400" dirty="0" smtClean="0"/>
          </a:p>
          <a:p>
            <a:pPr>
              <a:buNone/>
            </a:pPr>
            <a:endParaRPr lang="en-US" sz="1400" dirty="0" smtClean="0"/>
          </a:p>
          <a:p>
            <a:pPr>
              <a:buNone/>
            </a:pPr>
            <a:endParaRPr lang="en-US" sz="1400" dirty="0" smtClean="0"/>
          </a:p>
        </p:txBody>
      </p:sp>
      <p:sp>
        <p:nvSpPr>
          <p:cNvPr id="6" name="TextBox 5"/>
          <p:cNvSpPr txBox="1"/>
          <p:nvPr/>
        </p:nvSpPr>
        <p:spPr>
          <a:xfrm>
            <a:off x="165103" y="5887580"/>
            <a:ext cx="8686800" cy="830997"/>
          </a:xfrm>
          <a:prstGeom prst="rect">
            <a:avLst/>
          </a:prstGeom>
          <a:noFill/>
        </p:spPr>
        <p:txBody>
          <a:bodyPr wrap="square" rtlCol="0">
            <a:spAutoFit/>
          </a:bodyPr>
          <a:lstStyle/>
          <a:p>
            <a:pPr fontAlgn="auto">
              <a:spcBef>
                <a:spcPts val="0"/>
              </a:spcBef>
              <a:spcAft>
                <a:spcPts val="0"/>
              </a:spcAft>
            </a:pPr>
            <a:r>
              <a:rPr lang="en-US" sz="1600" b="1" cap="small" dirty="0" smtClean="0">
                <a:solidFill>
                  <a:srgbClr val="0070C0"/>
                </a:solidFill>
                <a:latin typeface="Constantia"/>
              </a:rPr>
              <a:t>Accelerator Science </a:t>
            </a:r>
            <a:r>
              <a:rPr lang="en-US" sz="1600" b="1" dirty="0">
                <a:solidFill>
                  <a:srgbClr val="0070C0"/>
                </a:solidFill>
                <a:latin typeface="Constantia"/>
              </a:rPr>
              <a:t>—</a:t>
            </a:r>
            <a:r>
              <a:rPr lang="en-US" sz="1600" b="1" cap="small" dirty="0" smtClean="0">
                <a:solidFill>
                  <a:srgbClr val="0070C0"/>
                </a:solidFill>
                <a:latin typeface="Constantia"/>
              </a:rPr>
              <a:t>  </a:t>
            </a:r>
            <a:r>
              <a:rPr lang="en-US" sz="1600" dirty="0">
                <a:solidFill>
                  <a:prstClr val="black"/>
                </a:solidFill>
                <a:latin typeface="Constantia"/>
              </a:rPr>
              <a:t>Supports R&amp;D at national labs and universities in beam physics, novel acceleration concepts, beam instrumentation and control, high gradient research, particle and RF sources, superconducting magnets and materials, and superconducting RF technology.</a:t>
            </a:r>
          </a:p>
        </p:txBody>
      </p:sp>
      <p:sp>
        <p:nvSpPr>
          <p:cNvPr id="8" name="TextBox 7"/>
          <p:cNvSpPr txBox="1"/>
          <p:nvPr/>
        </p:nvSpPr>
        <p:spPr>
          <a:xfrm>
            <a:off x="165102" y="958360"/>
            <a:ext cx="5397497" cy="1323439"/>
          </a:xfrm>
          <a:prstGeom prst="rect">
            <a:avLst/>
          </a:prstGeom>
          <a:noFill/>
        </p:spPr>
        <p:txBody>
          <a:bodyPr wrap="square" rtlCol="0">
            <a:spAutoFit/>
          </a:bodyPr>
          <a:lstStyle/>
          <a:p>
            <a:pPr fontAlgn="auto">
              <a:spcBef>
                <a:spcPts val="0"/>
              </a:spcBef>
              <a:spcAft>
                <a:spcPts val="0"/>
              </a:spcAft>
            </a:pPr>
            <a:r>
              <a:rPr lang="en-US" sz="1600" b="1" cap="small" dirty="0" smtClean="0">
                <a:solidFill>
                  <a:srgbClr val="0070C0"/>
                </a:solidFill>
                <a:latin typeface="Constantia"/>
              </a:rPr>
              <a:t>Research at the Energy Frontier </a:t>
            </a:r>
            <a:r>
              <a:rPr lang="en-US" sz="1600" b="1" dirty="0" smtClean="0">
                <a:solidFill>
                  <a:srgbClr val="0070C0"/>
                </a:solidFill>
                <a:latin typeface="Constantia"/>
              </a:rPr>
              <a:t>—  </a:t>
            </a:r>
            <a:r>
              <a:rPr lang="en-US" sz="1600" b="0" dirty="0" smtClean="0">
                <a:solidFill>
                  <a:prstClr val="black"/>
                </a:solidFill>
                <a:latin typeface="Constantia"/>
              </a:rPr>
              <a:t>HEP supports research where powerful accelerators such as the LHC are used to create new particles, reveal their interactions, and investigate fundamental forces, and where experiments such as ATLAS and CMS explore these phenomena.</a:t>
            </a:r>
            <a:endParaRPr lang="en-US" sz="1600" b="0" dirty="0">
              <a:solidFill>
                <a:prstClr val="black"/>
              </a:solidFill>
              <a:latin typeface="Constantia"/>
            </a:endParaRPr>
          </a:p>
        </p:txBody>
      </p:sp>
      <p:sp>
        <p:nvSpPr>
          <p:cNvPr id="9" name="TextBox 8"/>
          <p:cNvSpPr txBox="1"/>
          <p:nvPr/>
        </p:nvSpPr>
        <p:spPr>
          <a:xfrm>
            <a:off x="165103" y="2306346"/>
            <a:ext cx="5410200" cy="1323439"/>
          </a:xfrm>
          <a:prstGeom prst="rect">
            <a:avLst/>
          </a:prstGeom>
          <a:noFill/>
        </p:spPr>
        <p:txBody>
          <a:bodyPr wrap="square" rtlCol="0">
            <a:spAutoFit/>
          </a:bodyPr>
          <a:lstStyle/>
          <a:p>
            <a:pPr fontAlgn="auto">
              <a:spcBef>
                <a:spcPts val="0"/>
              </a:spcBef>
              <a:spcAft>
                <a:spcPts val="0"/>
              </a:spcAft>
            </a:pPr>
            <a:r>
              <a:rPr lang="en-US" sz="1600" b="1" cap="small" dirty="0" smtClean="0">
                <a:solidFill>
                  <a:srgbClr val="0070C0"/>
                </a:solidFill>
                <a:latin typeface="Constantia"/>
              </a:rPr>
              <a:t>Research at the Intensity Frontier </a:t>
            </a:r>
            <a:r>
              <a:rPr lang="en-US" sz="1600" b="1" dirty="0">
                <a:solidFill>
                  <a:srgbClr val="0070C0"/>
                </a:solidFill>
                <a:latin typeface="Constantia"/>
              </a:rPr>
              <a:t>—</a:t>
            </a:r>
            <a:r>
              <a:rPr lang="en-US" sz="1600" b="1" cap="small" dirty="0" smtClean="0">
                <a:solidFill>
                  <a:srgbClr val="0070C0"/>
                </a:solidFill>
                <a:latin typeface="Constantia"/>
              </a:rPr>
              <a:t>  </a:t>
            </a:r>
            <a:r>
              <a:rPr lang="en-US" sz="1600" b="0" dirty="0" smtClean="0">
                <a:solidFill>
                  <a:prstClr val="black"/>
                </a:solidFill>
                <a:latin typeface="Constantia"/>
              </a:rPr>
              <a:t>Reactor and beam-based neutrino physics experiments such as </a:t>
            </a:r>
            <a:r>
              <a:rPr lang="en-US" sz="1600" b="0" dirty="0" err="1" smtClean="0">
                <a:solidFill>
                  <a:prstClr val="black"/>
                </a:solidFill>
                <a:latin typeface="Constantia"/>
              </a:rPr>
              <a:t>Daya</a:t>
            </a:r>
            <a:r>
              <a:rPr lang="en-US" sz="1600" b="0" dirty="0" smtClean="0">
                <a:solidFill>
                  <a:prstClr val="black"/>
                </a:solidFill>
                <a:latin typeface="Constantia"/>
              </a:rPr>
              <a:t> Bay and LBNE may ultimately answer some of the fundamental questions of our time: why does the Universe seem to be composed of matter and not anti-matter? </a:t>
            </a:r>
          </a:p>
        </p:txBody>
      </p:sp>
      <p:sp>
        <p:nvSpPr>
          <p:cNvPr id="10" name="TextBox 9"/>
          <p:cNvSpPr txBox="1"/>
          <p:nvPr/>
        </p:nvSpPr>
        <p:spPr>
          <a:xfrm>
            <a:off x="165103" y="3654332"/>
            <a:ext cx="5410200" cy="1323439"/>
          </a:xfrm>
          <a:prstGeom prst="rect">
            <a:avLst/>
          </a:prstGeom>
          <a:noFill/>
        </p:spPr>
        <p:txBody>
          <a:bodyPr wrap="square" rtlCol="0">
            <a:spAutoFit/>
          </a:bodyPr>
          <a:lstStyle/>
          <a:p>
            <a:pPr fontAlgn="auto">
              <a:spcBef>
                <a:spcPts val="0"/>
              </a:spcBef>
              <a:spcAft>
                <a:spcPts val="0"/>
              </a:spcAft>
            </a:pPr>
            <a:r>
              <a:rPr lang="en-US" sz="1600" b="1" cap="small" dirty="0" smtClean="0">
                <a:solidFill>
                  <a:srgbClr val="0070C0"/>
                </a:solidFill>
                <a:latin typeface="Constantia"/>
              </a:rPr>
              <a:t>Research at the Cosmic Frontier </a:t>
            </a:r>
            <a:r>
              <a:rPr lang="en-US" sz="1600" b="1" dirty="0">
                <a:solidFill>
                  <a:srgbClr val="0070C0"/>
                </a:solidFill>
                <a:latin typeface="Constantia"/>
              </a:rPr>
              <a:t>—</a:t>
            </a:r>
            <a:r>
              <a:rPr lang="en-US" sz="1600" b="1" cap="small" dirty="0" smtClean="0">
                <a:solidFill>
                  <a:srgbClr val="0070C0"/>
                </a:solidFill>
                <a:latin typeface="Constantia"/>
              </a:rPr>
              <a:t>  </a:t>
            </a:r>
            <a:r>
              <a:rPr lang="en-US" sz="1600" b="0" dirty="0" smtClean="0">
                <a:solidFill>
                  <a:prstClr val="black"/>
                </a:solidFill>
                <a:latin typeface="Constantia"/>
              </a:rPr>
              <a:t>Through ground-based telescopes, space missions, and deep underground detectors, research at the cosmic frontier aims to explore dark energy and dark matter, which together comprise approximately 95% of the universe.</a:t>
            </a:r>
          </a:p>
        </p:txBody>
      </p:sp>
      <p:sp>
        <p:nvSpPr>
          <p:cNvPr id="11" name="TextBox 10"/>
          <p:cNvSpPr txBox="1"/>
          <p:nvPr/>
        </p:nvSpPr>
        <p:spPr>
          <a:xfrm>
            <a:off x="165103" y="5016974"/>
            <a:ext cx="8686800" cy="830997"/>
          </a:xfrm>
          <a:prstGeom prst="rect">
            <a:avLst/>
          </a:prstGeom>
          <a:noFill/>
        </p:spPr>
        <p:txBody>
          <a:bodyPr wrap="square" rtlCol="0">
            <a:spAutoFit/>
          </a:bodyPr>
          <a:lstStyle/>
          <a:p>
            <a:pPr fontAlgn="auto">
              <a:spcBef>
                <a:spcPts val="0"/>
              </a:spcBef>
              <a:spcAft>
                <a:spcPts val="0"/>
              </a:spcAft>
            </a:pPr>
            <a:r>
              <a:rPr lang="en-US" sz="1600" b="1" cap="small" dirty="0" smtClean="0">
                <a:solidFill>
                  <a:srgbClr val="0070C0"/>
                </a:solidFill>
                <a:latin typeface="Constantia"/>
              </a:rPr>
              <a:t>Theory and Computation</a:t>
            </a:r>
            <a:r>
              <a:rPr lang="en-US" sz="1600" b="1" dirty="0" smtClean="0">
                <a:solidFill>
                  <a:srgbClr val="0070C0"/>
                </a:solidFill>
                <a:latin typeface="Constantia"/>
              </a:rPr>
              <a:t> </a:t>
            </a:r>
            <a:r>
              <a:rPr lang="en-US" sz="1600" b="1" dirty="0">
                <a:solidFill>
                  <a:srgbClr val="0070C0"/>
                </a:solidFill>
                <a:latin typeface="Constantia"/>
              </a:rPr>
              <a:t>— </a:t>
            </a:r>
            <a:r>
              <a:rPr lang="en-US" sz="1600" b="1" dirty="0" smtClean="0">
                <a:solidFill>
                  <a:srgbClr val="0070C0"/>
                </a:solidFill>
                <a:latin typeface="Constantia"/>
              </a:rPr>
              <a:t> </a:t>
            </a:r>
            <a:r>
              <a:rPr lang="en-US" sz="1600" b="0" dirty="0" smtClean="0">
                <a:solidFill>
                  <a:prstClr val="black"/>
                </a:solidFill>
                <a:latin typeface="Constantia"/>
              </a:rPr>
              <a:t>Essential to the lifeblood of  High </a:t>
            </a:r>
            <a:r>
              <a:rPr lang="en-US" sz="1600" b="0" dirty="0">
                <a:solidFill>
                  <a:prstClr val="black"/>
                </a:solidFill>
                <a:latin typeface="Constantia"/>
              </a:rPr>
              <a:t>E</a:t>
            </a:r>
            <a:r>
              <a:rPr lang="en-US" sz="1600" b="0" dirty="0" smtClean="0">
                <a:solidFill>
                  <a:prstClr val="black"/>
                </a:solidFill>
                <a:latin typeface="Constantia"/>
              </a:rPr>
              <a:t>nergy </a:t>
            </a:r>
            <a:r>
              <a:rPr lang="en-US" sz="1600" b="0" dirty="0">
                <a:solidFill>
                  <a:prstClr val="black"/>
                </a:solidFill>
                <a:latin typeface="Constantia"/>
              </a:rPr>
              <a:t>P</a:t>
            </a:r>
            <a:r>
              <a:rPr lang="en-US" sz="1600" b="0" dirty="0" smtClean="0">
                <a:solidFill>
                  <a:prstClr val="black"/>
                </a:solidFill>
                <a:latin typeface="Constantia"/>
              </a:rPr>
              <a:t>hysics, the interplay between theory, computation, and experiment drive the science forward.  Computational sciences and resources enhance both data analysis and model building.</a:t>
            </a:r>
            <a:endParaRPr lang="en-US" dirty="0" smtClean="0">
              <a:solidFill>
                <a:srgbClr val="FFFF00"/>
              </a:solidFill>
              <a:latin typeface="Constantia"/>
            </a:endParaRPr>
          </a:p>
        </p:txBody>
      </p:sp>
      <p:sp>
        <p:nvSpPr>
          <p:cNvPr id="12" name="Rectangle 8"/>
          <p:cNvSpPr>
            <a:spLocks noChangeArrowheads="1"/>
          </p:cNvSpPr>
          <p:nvPr/>
        </p:nvSpPr>
        <p:spPr bwMode="auto">
          <a:xfrm>
            <a:off x="0" y="837791"/>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hangingPunct="0">
              <a:lnSpc>
                <a:spcPct val="85000"/>
              </a:lnSpc>
              <a:defRPr/>
            </a:pPr>
            <a:endParaRPr lang="en-US" sz="2200" i="1" dirty="0">
              <a:effectLst>
                <a:outerShdw blurRad="38100" dist="38100" dir="2700000" algn="tl">
                  <a:srgbClr val="FFFFFF"/>
                </a:outerShdw>
              </a:effectLst>
              <a:latin typeface="Book Antiqua" pitchFamily="18" charset="0"/>
            </a:endParaRPr>
          </a:p>
        </p:txBody>
      </p:sp>
      <p:sp>
        <p:nvSpPr>
          <p:cNvPr id="13" name="Rounded Rectangle 12"/>
          <p:cNvSpPr/>
          <p:nvPr/>
        </p:nvSpPr>
        <p:spPr>
          <a:xfrm>
            <a:off x="5719313" y="958360"/>
            <a:ext cx="3312543" cy="3967655"/>
          </a:xfrm>
          <a:prstGeom prst="round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4" descr="http://i.livescience.com/images/i/22662/i02/lhc-atlas-protons.jpg"/>
          <p:cNvPicPr>
            <a:picLocks noChangeAspect="1" noChangeArrowheads="1"/>
          </p:cNvPicPr>
          <p:nvPr/>
        </p:nvPicPr>
        <p:blipFill>
          <a:blip r:embed="rId2" cstate="print"/>
          <a:srcRect/>
          <a:stretch>
            <a:fillRect/>
          </a:stretch>
        </p:blipFill>
        <p:spPr bwMode="auto">
          <a:xfrm>
            <a:off x="6160698" y="1018742"/>
            <a:ext cx="2463855" cy="2001079"/>
          </a:xfrm>
          <a:prstGeom prst="rect">
            <a:avLst/>
          </a:prstGeom>
          <a:noFill/>
        </p:spPr>
      </p:pic>
      <p:grpSp>
        <p:nvGrpSpPr>
          <p:cNvPr id="15" name="Group 16"/>
          <p:cNvGrpSpPr>
            <a:grpSpLocks/>
          </p:cNvGrpSpPr>
          <p:nvPr/>
        </p:nvGrpSpPr>
        <p:grpSpPr bwMode="auto">
          <a:xfrm>
            <a:off x="6263099" y="2993943"/>
            <a:ext cx="2362200" cy="2031657"/>
            <a:chOff x="-786" y="-1111"/>
            <a:chExt cx="5568" cy="4184"/>
          </a:xfrm>
        </p:grpSpPr>
        <p:sp>
          <p:nvSpPr>
            <p:cNvPr id="16" name="TextBox 11"/>
            <p:cNvSpPr txBox="1">
              <a:spLocks noChangeArrowheads="1"/>
            </p:cNvSpPr>
            <p:nvPr/>
          </p:nvSpPr>
          <p:spPr bwMode="auto">
            <a:xfrm>
              <a:off x="-647" y="2778"/>
              <a:ext cx="5279" cy="295"/>
            </a:xfrm>
            <a:prstGeom prst="rect">
              <a:avLst/>
            </a:prstGeom>
            <a:noFill/>
            <a:ln w="9525">
              <a:noFill/>
              <a:miter lim="800000"/>
              <a:headEnd/>
              <a:tailEnd/>
            </a:ln>
          </p:spPr>
          <p:txBody>
            <a:bodyPr>
              <a:spAutoFit/>
            </a:bodyPr>
            <a:lstStyle/>
            <a:p>
              <a:pPr algn="ctr" eaLnBrk="1" fontAlgn="auto" hangingPunct="1">
                <a:spcBef>
                  <a:spcPts val="0"/>
                </a:spcBef>
                <a:spcAft>
                  <a:spcPts val="0"/>
                </a:spcAft>
              </a:pPr>
              <a:endParaRPr lang="en-US" dirty="0">
                <a:solidFill>
                  <a:prstClr val="black"/>
                </a:solidFill>
                <a:latin typeface="+mn-lt"/>
                <a:cs typeface="Arial" charset="0"/>
              </a:endParaRPr>
            </a:p>
          </p:txBody>
        </p:sp>
        <p:pic>
          <p:nvPicPr>
            <p:cNvPr id="17" name="Picture 11" descr="Fermi LAT 1 year all sky.jpg"/>
            <p:cNvPicPr>
              <a:picLocks noChangeAspect="1"/>
            </p:cNvPicPr>
            <p:nvPr/>
          </p:nvPicPr>
          <p:blipFill>
            <a:blip r:embed="rId3" cstate="print"/>
            <a:srcRect l="5788" t="5022" r="5911" b="12643"/>
            <a:stretch>
              <a:fillRect/>
            </a:stretch>
          </p:blipFill>
          <p:spPr bwMode="auto">
            <a:xfrm>
              <a:off x="-786" y="-1111"/>
              <a:ext cx="5568" cy="3889"/>
            </a:xfrm>
            <a:prstGeom prst="rect">
              <a:avLst/>
            </a:prstGeom>
            <a:noFill/>
            <a:ln w="9525">
              <a:noFill/>
              <a:miter lim="800000"/>
              <a:headEnd/>
              <a:tailEnd/>
            </a:ln>
          </p:spPr>
        </p:pic>
      </p:grpSp>
    </p:spTree>
    <p:extLst>
      <p:ext uri="{BB962C8B-B14F-4D97-AF65-F5344CB8AC3E}">
        <p14:creationId xmlns:p14="http://schemas.microsoft.com/office/powerpoint/2010/main" val="3297646372"/>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8390" y="0"/>
            <a:ext cx="9152389" cy="68580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endParaRPr>
          </a:p>
        </p:txBody>
      </p:sp>
      <p:sp>
        <p:nvSpPr>
          <p:cNvPr id="47" name="TextBox 46"/>
          <p:cNvSpPr txBox="1"/>
          <p:nvPr/>
        </p:nvSpPr>
        <p:spPr>
          <a:xfrm>
            <a:off x="7848600" y="5862935"/>
            <a:ext cx="588623" cy="369332"/>
          </a:xfrm>
          <a:prstGeom prst="rect">
            <a:avLst/>
          </a:prstGeom>
          <a:noFill/>
        </p:spPr>
        <p:txBody>
          <a:bodyPr wrap="none" rtlCol="0">
            <a:spAutoFit/>
          </a:bodyPr>
          <a:lstStyle/>
          <a:p>
            <a:r>
              <a:rPr lang="en-US" b="1" dirty="0" smtClean="0">
                <a:solidFill>
                  <a:schemeClr val="bg1"/>
                </a:solidFill>
                <a:latin typeface="Candara" pitchFamily="34" charset="0"/>
              </a:rPr>
              <a:t>…...</a:t>
            </a:r>
            <a:endParaRPr lang="en-US" b="1" dirty="0">
              <a:solidFill>
                <a:schemeClr val="bg1"/>
              </a:solidFill>
              <a:latin typeface="Candara" pitchFamily="34" charset="0"/>
            </a:endParaRPr>
          </a:p>
        </p:txBody>
      </p:sp>
      <p:sp>
        <p:nvSpPr>
          <p:cNvPr id="5" name="Title 1"/>
          <p:cNvSpPr>
            <a:spLocks noGrp="1"/>
          </p:cNvSpPr>
          <p:nvPr>
            <p:ph type="title"/>
          </p:nvPr>
        </p:nvSpPr>
        <p:spPr>
          <a:xfrm>
            <a:off x="779462" y="107577"/>
            <a:ext cx="7581901" cy="959223"/>
          </a:xfrm>
        </p:spPr>
        <p:txBody>
          <a:bodyPr/>
          <a:lstStyle/>
          <a:p>
            <a:pPr algn="ctr"/>
            <a:r>
              <a:rPr lang="en-US" sz="3200" cap="none" dirty="0" smtClean="0">
                <a:solidFill>
                  <a:schemeClr val="bg1"/>
                </a:solidFill>
                <a:latin typeface="Candara" pitchFamily="34" charset="0"/>
              </a:rPr>
              <a:t>The LHC Forecast</a:t>
            </a:r>
            <a:endParaRPr lang="en-US" sz="3200" cap="none" dirty="0">
              <a:solidFill>
                <a:schemeClr val="bg1"/>
              </a:solidFill>
              <a:latin typeface="Candara" pitchFamily="34" charset="0"/>
            </a:endParaRPr>
          </a:p>
        </p:txBody>
      </p:sp>
      <p:sp>
        <p:nvSpPr>
          <p:cNvPr id="9" name="Up Arrow 8"/>
          <p:cNvSpPr/>
          <p:nvPr/>
        </p:nvSpPr>
        <p:spPr>
          <a:xfrm>
            <a:off x="533400" y="1066800"/>
            <a:ext cx="685800" cy="4419600"/>
          </a:xfrm>
          <a:prstGeom prst="upArrow">
            <a:avLst/>
          </a:prstGeom>
          <a:solidFill>
            <a:srgbClr val="FFCC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CC00"/>
              </a:solidFill>
            </a:endParaRPr>
          </a:p>
        </p:txBody>
      </p:sp>
      <p:sp>
        <p:nvSpPr>
          <p:cNvPr id="10" name="Right Arrow 9"/>
          <p:cNvSpPr/>
          <p:nvPr/>
        </p:nvSpPr>
        <p:spPr>
          <a:xfrm>
            <a:off x="1066800" y="5334000"/>
            <a:ext cx="7848600" cy="685800"/>
          </a:xfrm>
          <a:prstGeom prst="rightArrow">
            <a:avLst/>
          </a:prstGeom>
          <a:solidFill>
            <a:srgbClr val="FFCC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CC00"/>
              </a:solidFill>
            </a:endParaRPr>
          </a:p>
        </p:txBody>
      </p:sp>
      <p:sp>
        <p:nvSpPr>
          <p:cNvPr id="12" name="Rectangle 11"/>
          <p:cNvSpPr/>
          <p:nvPr/>
        </p:nvSpPr>
        <p:spPr>
          <a:xfrm>
            <a:off x="4800600" y="1523301"/>
            <a:ext cx="381000" cy="3962400"/>
          </a:xfrm>
          <a:prstGeom prst="rect">
            <a:avLst/>
          </a:prstGeom>
          <a:solidFill>
            <a:srgbClr val="DAF5A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CC00"/>
              </a:solidFill>
            </a:endParaRPr>
          </a:p>
        </p:txBody>
      </p:sp>
      <p:sp>
        <p:nvSpPr>
          <p:cNvPr id="13" name="Rectangle 12"/>
          <p:cNvSpPr/>
          <p:nvPr/>
        </p:nvSpPr>
        <p:spPr>
          <a:xfrm>
            <a:off x="6553200" y="1523301"/>
            <a:ext cx="381000" cy="3962400"/>
          </a:xfrm>
          <a:prstGeom prst="rect">
            <a:avLst/>
          </a:prstGeom>
          <a:solidFill>
            <a:srgbClr val="DAF5A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CC00"/>
              </a:solidFill>
            </a:endParaRPr>
          </a:p>
        </p:txBody>
      </p:sp>
      <p:cxnSp>
        <p:nvCxnSpPr>
          <p:cNvPr id="14" name="Straight Connector 13"/>
          <p:cNvCxnSpPr/>
          <p:nvPr/>
        </p:nvCxnSpPr>
        <p:spPr>
          <a:xfrm flipV="1">
            <a:off x="1295400" y="5257800"/>
            <a:ext cx="1544390" cy="152400"/>
          </a:xfrm>
          <a:prstGeom prst="line">
            <a:avLst/>
          </a:prstGeom>
          <a:ln>
            <a:solidFill>
              <a:schemeClr val="accent1"/>
            </a:solidFill>
          </a:ln>
        </p:spPr>
        <p:style>
          <a:lnRef idx="3">
            <a:schemeClr val="accent3"/>
          </a:lnRef>
          <a:fillRef idx="0">
            <a:schemeClr val="accent3"/>
          </a:fillRef>
          <a:effectRef idx="2">
            <a:schemeClr val="accent3"/>
          </a:effectRef>
          <a:fontRef idx="minor">
            <a:schemeClr val="tx1"/>
          </a:fontRef>
        </p:style>
      </p:cxnSp>
      <p:cxnSp>
        <p:nvCxnSpPr>
          <p:cNvPr id="15" name="Straight Connector 14"/>
          <p:cNvCxnSpPr/>
          <p:nvPr/>
        </p:nvCxnSpPr>
        <p:spPr>
          <a:xfrm flipV="1">
            <a:off x="3336022" y="4750266"/>
            <a:ext cx="1474856" cy="490756"/>
          </a:xfrm>
          <a:prstGeom prst="line">
            <a:avLst/>
          </a:prstGeom>
          <a:ln>
            <a:solidFill>
              <a:schemeClr val="accent1"/>
            </a:solidFill>
          </a:ln>
        </p:spPr>
        <p:style>
          <a:lnRef idx="3">
            <a:schemeClr val="accent3"/>
          </a:lnRef>
          <a:fillRef idx="0">
            <a:schemeClr val="accent3"/>
          </a:fillRef>
          <a:effectRef idx="2">
            <a:schemeClr val="accent3"/>
          </a:effectRef>
          <a:fontRef idx="minor">
            <a:schemeClr val="tx1"/>
          </a:fontRef>
        </p:style>
      </p:cxnSp>
      <p:cxnSp>
        <p:nvCxnSpPr>
          <p:cNvPr id="16" name="Straight Connector 15"/>
          <p:cNvCxnSpPr/>
          <p:nvPr/>
        </p:nvCxnSpPr>
        <p:spPr>
          <a:xfrm flipV="1">
            <a:off x="5181600" y="3378666"/>
            <a:ext cx="1371600" cy="1371600"/>
          </a:xfrm>
          <a:prstGeom prst="line">
            <a:avLst/>
          </a:prstGeom>
          <a:ln>
            <a:solidFill>
              <a:schemeClr val="accent1"/>
            </a:solidFill>
          </a:ln>
        </p:spPr>
        <p:style>
          <a:lnRef idx="3">
            <a:schemeClr val="accent3"/>
          </a:lnRef>
          <a:fillRef idx="0">
            <a:schemeClr val="accent3"/>
          </a:fillRef>
          <a:effectRef idx="2">
            <a:schemeClr val="accent3"/>
          </a:effectRef>
          <a:fontRef idx="minor">
            <a:schemeClr val="tx1"/>
          </a:fontRef>
        </p:style>
      </p:cxnSp>
      <p:sp>
        <p:nvSpPr>
          <p:cNvPr id="17" name="テキスト ボックス 31"/>
          <p:cNvSpPr txBox="1">
            <a:spLocks noChangeArrowheads="1"/>
          </p:cNvSpPr>
          <p:nvPr/>
        </p:nvSpPr>
        <p:spPr bwMode="auto">
          <a:xfrm>
            <a:off x="1016622" y="2438400"/>
            <a:ext cx="20922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r>
              <a:rPr lang="en-US" altLang="ja-JP" sz="1800" b="0" i="1" dirty="0" smtClean="0">
                <a:solidFill>
                  <a:schemeClr val="bg1"/>
                </a:solidFill>
                <a:latin typeface="Arial" pitchFamily="34" charset="0"/>
                <a:cs typeface="Arial" pitchFamily="34" charset="0"/>
              </a:rPr>
              <a:t>L</a:t>
            </a:r>
            <a:r>
              <a:rPr lang="en-US" altLang="ja-JP" sz="800" b="0" dirty="0" smtClean="0">
                <a:solidFill>
                  <a:schemeClr val="bg1"/>
                </a:solidFill>
                <a:latin typeface="Arial" pitchFamily="34" charset="0"/>
                <a:cs typeface="Arial" pitchFamily="34" charset="0"/>
              </a:rPr>
              <a:t> </a:t>
            </a:r>
            <a:r>
              <a:rPr lang="en-US" altLang="ja-JP" sz="1800" b="0" dirty="0" smtClean="0">
                <a:solidFill>
                  <a:schemeClr val="bg1"/>
                </a:solidFill>
                <a:latin typeface="Arial" pitchFamily="34" charset="0"/>
                <a:cs typeface="Arial" pitchFamily="34" charset="0"/>
              </a:rPr>
              <a:t>=</a:t>
            </a:r>
            <a:r>
              <a:rPr lang="en-US" altLang="ja-JP" sz="800" b="0" dirty="0" smtClean="0">
                <a:solidFill>
                  <a:schemeClr val="bg1"/>
                </a:solidFill>
                <a:latin typeface="Arial" pitchFamily="34" charset="0"/>
                <a:cs typeface="Arial" pitchFamily="34" charset="0"/>
              </a:rPr>
              <a:t> </a:t>
            </a:r>
            <a:r>
              <a:rPr lang="en-US" altLang="ja-JP" sz="1800" b="0" dirty="0" smtClean="0">
                <a:solidFill>
                  <a:schemeClr val="bg1"/>
                </a:solidFill>
                <a:latin typeface="Arial" pitchFamily="34" charset="0"/>
                <a:cs typeface="Arial" pitchFamily="34" charset="0"/>
              </a:rPr>
              <a:t>10</a:t>
            </a:r>
            <a:r>
              <a:rPr lang="en-US" altLang="ja-JP" sz="1800" b="0" baseline="30000" dirty="0" smtClean="0">
                <a:solidFill>
                  <a:schemeClr val="bg1"/>
                </a:solidFill>
                <a:latin typeface="Arial" pitchFamily="34" charset="0"/>
                <a:cs typeface="Arial" pitchFamily="34" charset="0"/>
              </a:rPr>
              <a:t>27</a:t>
            </a:r>
            <a:r>
              <a:rPr lang="en-US" altLang="ja-JP" sz="1800" b="0" dirty="0" smtClean="0">
                <a:solidFill>
                  <a:schemeClr val="bg1"/>
                </a:solidFill>
                <a:latin typeface="Arial" pitchFamily="34" charset="0"/>
                <a:cs typeface="Arial" pitchFamily="34" charset="0"/>
                <a:sym typeface="Wingdings" charset="0"/>
              </a:rPr>
              <a:t>→ 7</a:t>
            </a:r>
            <a:r>
              <a:rPr lang="en-US" altLang="ja-JP" sz="1800" b="0" dirty="0" smtClean="0">
                <a:solidFill>
                  <a:schemeClr val="bg1"/>
                </a:solidFill>
                <a:latin typeface="Arial" pitchFamily="34" charset="0"/>
                <a:cs typeface="Arial" pitchFamily="34" charset="0"/>
              </a:rPr>
              <a:t>x10</a:t>
            </a:r>
            <a:r>
              <a:rPr lang="en-US" altLang="ja-JP" sz="1800" b="0" baseline="30000" dirty="0" smtClean="0">
                <a:solidFill>
                  <a:schemeClr val="bg1"/>
                </a:solidFill>
                <a:latin typeface="Arial" pitchFamily="34" charset="0"/>
                <a:cs typeface="Arial" pitchFamily="34" charset="0"/>
              </a:rPr>
              <a:t>33</a:t>
            </a:r>
            <a:endParaRPr lang="ja-JP" altLang="en-US" sz="1800" b="0" baseline="30000" dirty="0">
              <a:solidFill>
                <a:schemeClr val="bg1"/>
              </a:solidFill>
              <a:latin typeface="Arial" pitchFamily="34" charset="0"/>
              <a:cs typeface="Arial" pitchFamily="34" charset="0"/>
            </a:endParaRPr>
          </a:p>
        </p:txBody>
      </p:sp>
      <p:sp>
        <p:nvSpPr>
          <p:cNvPr id="18" name="テキスト ボックス 31"/>
          <p:cNvSpPr txBox="1">
            <a:spLocks noChangeArrowheads="1"/>
          </p:cNvSpPr>
          <p:nvPr/>
        </p:nvSpPr>
        <p:spPr bwMode="auto">
          <a:xfrm>
            <a:off x="3682767" y="2438400"/>
            <a:ext cx="1066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r>
              <a:rPr lang="en-US" altLang="ja-JP" sz="1800" b="0" dirty="0" smtClean="0">
                <a:solidFill>
                  <a:schemeClr val="bg1"/>
                </a:solidFill>
                <a:latin typeface="Arial" pitchFamily="34" charset="0"/>
                <a:cs typeface="Arial" pitchFamily="34" charset="0"/>
                <a:sym typeface="Wingdings" charset="0"/>
              </a:rPr>
              <a:t>1 </a:t>
            </a:r>
            <a:r>
              <a:rPr lang="en-US" altLang="ja-JP" sz="1800" b="0" dirty="0" smtClean="0">
                <a:solidFill>
                  <a:schemeClr val="bg1"/>
                </a:solidFill>
                <a:latin typeface="Arial" pitchFamily="34" charset="0"/>
                <a:cs typeface="Arial" pitchFamily="34" charset="0"/>
              </a:rPr>
              <a:t>x10</a:t>
            </a:r>
            <a:r>
              <a:rPr lang="en-US" altLang="ja-JP" sz="1800" b="0" baseline="30000" dirty="0" smtClean="0">
                <a:solidFill>
                  <a:schemeClr val="bg1"/>
                </a:solidFill>
                <a:latin typeface="Arial" pitchFamily="34" charset="0"/>
                <a:cs typeface="Arial" pitchFamily="34" charset="0"/>
              </a:rPr>
              <a:t>34</a:t>
            </a:r>
            <a:endParaRPr lang="ja-JP" altLang="en-US" sz="1800" b="0" baseline="30000" dirty="0">
              <a:solidFill>
                <a:schemeClr val="bg1"/>
              </a:solidFill>
              <a:latin typeface="Arial" pitchFamily="34" charset="0"/>
              <a:cs typeface="Arial" pitchFamily="34" charset="0"/>
            </a:endParaRPr>
          </a:p>
        </p:txBody>
      </p:sp>
      <p:sp>
        <p:nvSpPr>
          <p:cNvPr id="19" name="テキスト ボックス 31"/>
          <p:cNvSpPr txBox="1">
            <a:spLocks noChangeArrowheads="1"/>
          </p:cNvSpPr>
          <p:nvPr/>
        </p:nvSpPr>
        <p:spPr bwMode="auto">
          <a:xfrm>
            <a:off x="5334000" y="2438400"/>
            <a:ext cx="1295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r>
              <a:rPr lang="en-US" altLang="ja-JP" sz="1800" b="0" dirty="0" smtClean="0">
                <a:solidFill>
                  <a:schemeClr val="bg1"/>
                </a:solidFill>
                <a:latin typeface="Arial" pitchFamily="34" charset="0"/>
                <a:cs typeface="Arial" pitchFamily="34" charset="0"/>
                <a:sym typeface="Wingdings" charset="0"/>
              </a:rPr>
              <a:t>  2 </a:t>
            </a:r>
            <a:r>
              <a:rPr lang="en-US" altLang="ja-JP" sz="1800" b="0" dirty="0" smtClean="0">
                <a:solidFill>
                  <a:schemeClr val="bg1"/>
                </a:solidFill>
                <a:latin typeface="Arial" pitchFamily="34" charset="0"/>
                <a:cs typeface="Arial" pitchFamily="34" charset="0"/>
              </a:rPr>
              <a:t>x10</a:t>
            </a:r>
            <a:r>
              <a:rPr lang="en-US" altLang="ja-JP" sz="1800" b="0" baseline="30000" dirty="0" smtClean="0">
                <a:solidFill>
                  <a:schemeClr val="bg1"/>
                </a:solidFill>
                <a:latin typeface="Arial" pitchFamily="34" charset="0"/>
                <a:cs typeface="Arial" pitchFamily="34" charset="0"/>
              </a:rPr>
              <a:t>34</a:t>
            </a:r>
            <a:endParaRPr lang="ja-JP" altLang="en-US" sz="1800" b="0" baseline="30000" dirty="0">
              <a:solidFill>
                <a:schemeClr val="bg1"/>
              </a:solidFill>
              <a:latin typeface="Arial" pitchFamily="34" charset="0"/>
              <a:cs typeface="Arial" pitchFamily="34" charset="0"/>
            </a:endParaRPr>
          </a:p>
        </p:txBody>
      </p:sp>
      <p:sp>
        <p:nvSpPr>
          <p:cNvPr id="21" name="テキスト ボックス 31"/>
          <p:cNvSpPr txBox="1">
            <a:spLocks noChangeArrowheads="1"/>
          </p:cNvSpPr>
          <p:nvPr/>
        </p:nvSpPr>
        <p:spPr bwMode="auto">
          <a:xfrm>
            <a:off x="3428301" y="1905000"/>
            <a:ext cx="1447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r>
              <a:rPr lang="en-US" altLang="ja-JP" sz="1800" b="0" dirty="0" smtClean="0">
                <a:solidFill>
                  <a:schemeClr val="bg1"/>
                </a:solidFill>
                <a:latin typeface="Arial" pitchFamily="34" charset="0"/>
                <a:cs typeface="Arial" pitchFamily="34" charset="0"/>
              </a:rPr>
              <a:t>13 ~ 14 </a:t>
            </a:r>
            <a:r>
              <a:rPr lang="en-US" altLang="ja-JP" sz="1800" b="0" dirty="0" err="1" smtClean="0">
                <a:solidFill>
                  <a:schemeClr val="bg1"/>
                </a:solidFill>
                <a:latin typeface="Arial" pitchFamily="34" charset="0"/>
                <a:cs typeface="Arial" pitchFamily="34" charset="0"/>
              </a:rPr>
              <a:t>TeV</a:t>
            </a:r>
            <a:endParaRPr lang="ja-JP" altLang="en-US" sz="1800" b="0" baseline="30000" dirty="0">
              <a:solidFill>
                <a:schemeClr val="bg1"/>
              </a:solidFill>
              <a:latin typeface="Arial" pitchFamily="34" charset="0"/>
              <a:cs typeface="Arial" pitchFamily="34" charset="0"/>
            </a:endParaRPr>
          </a:p>
        </p:txBody>
      </p:sp>
      <p:sp>
        <p:nvSpPr>
          <p:cNvPr id="22" name="テキスト ボックス 31"/>
          <p:cNvSpPr txBox="1">
            <a:spLocks noChangeArrowheads="1"/>
          </p:cNvSpPr>
          <p:nvPr/>
        </p:nvSpPr>
        <p:spPr bwMode="auto">
          <a:xfrm>
            <a:off x="5410200" y="1905000"/>
            <a:ext cx="990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r>
              <a:rPr lang="en-US" altLang="ja-JP" sz="1800" b="0" dirty="0" smtClean="0">
                <a:solidFill>
                  <a:schemeClr val="bg1"/>
                </a:solidFill>
                <a:latin typeface="Arial" pitchFamily="34" charset="0"/>
                <a:cs typeface="Arial" pitchFamily="34" charset="0"/>
              </a:rPr>
              <a:t>14 </a:t>
            </a:r>
            <a:r>
              <a:rPr lang="en-US" altLang="ja-JP" sz="1800" b="0" dirty="0" err="1" smtClean="0">
                <a:solidFill>
                  <a:schemeClr val="bg1"/>
                </a:solidFill>
                <a:latin typeface="Arial" pitchFamily="34" charset="0"/>
                <a:cs typeface="Arial" pitchFamily="34" charset="0"/>
              </a:rPr>
              <a:t>TeV</a:t>
            </a:r>
            <a:endParaRPr lang="ja-JP" altLang="en-US" sz="1800" b="0" baseline="30000" dirty="0">
              <a:solidFill>
                <a:schemeClr val="bg1"/>
              </a:solidFill>
              <a:latin typeface="Arial" pitchFamily="34" charset="0"/>
              <a:cs typeface="Arial" pitchFamily="34" charset="0"/>
            </a:endParaRPr>
          </a:p>
        </p:txBody>
      </p:sp>
      <p:sp>
        <p:nvSpPr>
          <p:cNvPr id="23" name="テキスト ボックス 31"/>
          <p:cNvSpPr txBox="1">
            <a:spLocks noChangeArrowheads="1"/>
          </p:cNvSpPr>
          <p:nvPr/>
        </p:nvSpPr>
        <p:spPr bwMode="auto">
          <a:xfrm>
            <a:off x="1145096" y="1905000"/>
            <a:ext cx="17621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r>
              <a:rPr lang="en-US" altLang="ja-JP" sz="1800" b="0" dirty="0" smtClean="0">
                <a:solidFill>
                  <a:schemeClr val="bg1"/>
                </a:solidFill>
                <a:latin typeface="Arial" pitchFamily="34" charset="0"/>
                <a:cs typeface="Arial" pitchFamily="34" charset="0"/>
              </a:rPr>
              <a:t>√s = 7 – 8 </a:t>
            </a:r>
            <a:r>
              <a:rPr lang="en-US" altLang="ja-JP" sz="1800" b="0" dirty="0" err="1" smtClean="0">
                <a:solidFill>
                  <a:schemeClr val="bg1"/>
                </a:solidFill>
                <a:latin typeface="Arial" pitchFamily="34" charset="0"/>
                <a:cs typeface="Arial" pitchFamily="34" charset="0"/>
              </a:rPr>
              <a:t>TeV</a:t>
            </a:r>
            <a:endParaRPr lang="ja-JP" altLang="en-US" sz="1800" b="0" baseline="30000" dirty="0">
              <a:solidFill>
                <a:schemeClr val="bg1"/>
              </a:solidFill>
              <a:latin typeface="Arial" pitchFamily="34" charset="0"/>
              <a:cs typeface="Arial" pitchFamily="34" charset="0"/>
            </a:endParaRPr>
          </a:p>
        </p:txBody>
      </p:sp>
      <p:sp>
        <p:nvSpPr>
          <p:cNvPr id="24" name="テキスト ボックス 31"/>
          <p:cNvSpPr txBox="1">
            <a:spLocks noChangeArrowheads="1"/>
          </p:cNvSpPr>
          <p:nvPr/>
        </p:nvSpPr>
        <p:spPr bwMode="auto">
          <a:xfrm>
            <a:off x="1328956" y="3048000"/>
            <a:ext cx="121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r>
              <a:rPr lang="en-US" altLang="ja-JP" sz="1800" b="0" dirty="0" smtClean="0">
                <a:solidFill>
                  <a:schemeClr val="bg1"/>
                </a:solidFill>
                <a:latin typeface="+mj-lt"/>
              </a:rPr>
              <a:t>&lt;</a:t>
            </a:r>
            <a:r>
              <a:rPr lang="en-US" altLang="ja-JP" sz="1800" b="0" dirty="0" smtClean="0">
                <a:solidFill>
                  <a:schemeClr val="bg1"/>
                </a:solidFill>
                <a:latin typeface="Symbol" pitchFamily="18" charset="2"/>
                <a:cs typeface="Symbol" charset="2"/>
              </a:rPr>
              <a:t>m</a:t>
            </a:r>
            <a:r>
              <a:rPr lang="en-US" altLang="ja-JP" sz="1800" b="0" dirty="0" smtClean="0">
                <a:solidFill>
                  <a:schemeClr val="bg1"/>
                </a:solidFill>
                <a:latin typeface="+mj-lt"/>
              </a:rPr>
              <a:t>&gt; = 20</a:t>
            </a:r>
            <a:endParaRPr lang="ja-JP" altLang="en-US" sz="1800" b="0" baseline="30000" dirty="0">
              <a:solidFill>
                <a:schemeClr val="bg1"/>
              </a:solidFill>
              <a:latin typeface="+mj-lt"/>
            </a:endParaRPr>
          </a:p>
        </p:txBody>
      </p:sp>
      <p:cxnSp>
        <p:nvCxnSpPr>
          <p:cNvPr id="25" name="Straight Arrow Connector 24"/>
          <p:cNvCxnSpPr/>
          <p:nvPr/>
        </p:nvCxnSpPr>
        <p:spPr>
          <a:xfrm flipV="1">
            <a:off x="6934200" y="305499"/>
            <a:ext cx="2057400" cy="3048000"/>
          </a:xfrm>
          <a:prstGeom prst="straightConnector1">
            <a:avLst/>
          </a:prstGeom>
          <a:ln>
            <a:solidFill>
              <a:schemeClr val="accent1"/>
            </a:solidFill>
            <a:tailEnd type="arrow"/>
          </a:ln>
        </p:spPr>
        <p:style>
          <a:lnRef idx="3">
            <a:schemeClr val="accent3"/>
          </a:lnRef>
          <a:fillRef idx="0">
            <a:schemeClr val="accent3"/>
          </a:fillRef>
          <a:effectRef idx="2">
            <a:schemeClr val="accent3"/>
          </a:effectRef>
          <a:fontRef idx="minor">
            <a:schemeClr val="tx1"/>
          </a:fontRef>
        </p:style>
      </p:cxnSp>
      <p:sp>
        <p:nvSpPr>
          <p:cNvPr id="26" name="TextBox 25"/>
          <p:cNvSpPr txBox="1"/>
          <p:nvPr/>
        </p:nvSpPr>
        <p:spPr>
          <a:xfrm rot="21180000">
            <a:off x="1590919" y="4954587"/>
            <a:ext cx="815305" cy="400110"/>
          </a:xfrm>
          <a:prstGeom prst="rect">
            <a:avLst/>
          </a:prstGeom>
          <a:noFill/>
        </p:spPr>
        <p:txBody>
          <a:bodyPr wrap="none" rtlCol="0">
            <a:spAutoFit/>
          </a:bodyPr>
          <a:lstStyle/>
          <a:p>
            <a:r>
              <a:rPr lang="en-US" sz="2000" b="1" dirty="0" smtClean="0">
                <a:solidFill>
                  <a:srgbClr val="FFFF00"/>
                </a:solidFill>
                <a:latin typeface="Candara" pitchFamily="34" charset="0"/>
              </a:rPr>
              <a:t>25 fb</a:t>
            </a:r>
            <a:r>
              <a:rPr lang="en-US" sz="2000" b="1" baseline="30000" dirty="0" smtClean="0">
                <a:solidFill>
                  <a:srgbClr val="FFFF00"/>
                </a:solidFill>
                <a:latin typeface="Candara" pitchFamily="34" charset="0"/>
              </a:rPr>
              <a:t>-1</a:t>
            </a:r>
            <a:endParaRPr lang="en-US" sz="2000" b="1" baseline="30000" dirty="0">
              <a:solidFill>
                <a:srgbClr val="FFFF00"/>
              </a:solidFill>
              <a:latin typeface="Candara" pitchFamily="34" charset="0"/>
            </a:endParaRPr>
          </a:p>
        </p:txBody>
      </p:sp>
      <p:sp>
        <p:nvSpPr>
          <p:cNvPr id="27" name="TextBox 26"/>
          <p:cNvSpPr txBox="1"/>
          <p:nvPr/>
        </p:nvSpPr>
        <p:spPr>
          <a:xfrm rot="20400000">
            <a:off x="3574914" y="4613583"/>
            <a:ext cx="1060139" cy="400110"/>
          </a:xfrm>
          <a:prstGeom prst="rect">
            <a:avLst/>
          </a:prstGeom>
          <a:noFill/>
        </p:spPr>
        <p:txBody>
          <a:bodyPr wrap="none" rtlCol="0">
            <a:spAutoFit/>
          </a:bodyPr>
          <a:lstStyle/>
          <a:p>
            <a:r>
              <a:rPr lang="en-US" sz="2000" b="1" dirty="0" smtClean="0">
                <a:solidFill>
                  <a:srgbClr val="FFFF00"/>
                </a:solidFill>
                <a:latin typeface="Candara" pitchFamily="34" charset="0"/>
              </a:rPr>
              <a:t>~100 fb</a:t>
            </a:r>
            <a:r>
              <a:rPr lang="en-US" sz="2000" b="1" baseline="30000" dirty="0" smtClean="0">
                <a:solidFill>
                  <a:srgbClr val="FFFF00"/>
                </a:solidFill>
                <a:latin typeface="Candara" pitchFamily="34" charset="0"/>
              </a:rPr>
              <a:t>-1</a:t>
            </a:r>
            <a:endParaRPr lang="en-US" sz="2000" b="1" baseline="30000" dirty="0">
              <a:solidFill>
                <a:srgbClr val="FFFF00"/>
              </a:solidFill>
              <a:latin typeface="Candara" pitchFamily="34" charset="0"/>
            </a:endParaRPr>
          </a:p>
        </p:txBody>
      </p:sp>
      <p:sp>
        <p:nvSpPr>
          <p:cNvPr id="28" name="TextBox 27"/>
          <p:cNvSpPr txBox="1"/>
          <p:nvPr/>
        </p:nvSpPr>
        <p:spPr>
          <a:xfrm rot="18780000">
            <a:off x="5176082" y="3721363"/>
            <a:ext cx="1099981" cy="400110"/>
          </a:xfrm>
          <a:prstGeom prst="rect">
            <a:avLst/>
          </a:prstGeom>
          <a:noFill/>
        </p:spPr>
        <p:txBody>
          <a:bodyPr wrap="none" rtlCol="0">
            <a:spAutoFit/>
          </a:bodyPr>
          <a:lstStyle/>
          <a:p>
            <a:r>
              <a:rPr lang="en-US" sz="2000" b="1" dirty="0" smtClean="0">
                <a:solidFill>
                  <a:srgbClr val="FFFF00"/>
                </a:solidFill>
                <a:latin typeface="Candara" pitchFamily="34" charset="0"/>
              </a:rPr>
              <a:t>~300 fb</a:t>
            </a:r>
            <a:r>
              <a:rPr lang="en-US" sz="2000" b="1" baseline="30000" dirty="0" smtClean="0">
                <a:solidFill>
                  <a:srgbClr val="FFFF00"/>
                </a:solidFill>
                <a:latin typeface="Candara" pitchFamily="34" charset="0"/>
              </a:rPr>
              <a:t>-1</a:t>
            </a:r>
            <a:endParaRPr lang="en-US" sz="2000" b="1" baseline="30000" dirty="0">
              <a:solidFill>
                <a:srgbClr val="FFFF00"/>
              </a:solidFill>
              <a:latin typeface="Candara" pitchFamily="34" charset="0"/>
            </a:endParaRPr>
          </a:p>
        </p:txBody>
      </p:sp>
      <p:sp>
        <p:nvSpPr>
          <p:cNvPr id="29" name="TextBox 28"/>
          <p:cNvSpPr txBox="1"/>
          <p:nvPr/>
        </p:nvSpPr>
        <p:spPr>
          <a:xfrm rot="18300000">
            <a:off x="7656872" y="769228"/>
            <a:ext cx="1236236" cy="400110"/>
          </a:xfrm>
          <a:prstGeom prst="rect">
            <a:avLst/>
          </a:prstGeom>
          <a:noFill/>
        </p:spPr>
        <p:txBody>
          <a:bodyPr wrap="none" rtlCol="0">
            <a:spAutoFit/>
          </a:bodyPr>
          <a:lstStyle/>
          <a:p>
            <a:r>
              <a:rPr lang="en-US" sz="2000" b="1" dirty="0" smtClean="0">
                <a:solidFill>
                  <a:srgbClr val="FFFF00"/>
                </a:solidFill>
                <a:latin typeface="Candara" pitchFamily="34" charset="0"/>
              </a:rPr>
              <a:t>~3000 fb</a:t>
            </a:r>
            <a:r>
              <a:rPr lang="en-US" sz="2000" b="1" baseline="30000" dirty="0" smtClean="0">
                <a:solidFill>
                  <a:srgbClr val="FFFF00"/>
                </a:solidFill>
                <a:latin typeface="Candara" pitchFamily="34" charset="0"/>
              </a:rPr>
              <a:t>-1</a:t>
            </a:r>
            <a:endParaRPr lang="en-US" sz="2000" b="1" baseline="30000" dirty="0">
              <a:solidFill>
                <a:srgbClr val="FFFF00"/>
              </a:solidFill>
              <a:latin typeface="Candara" pitchFamily="34" charset="0"/>
            </a:endParaRPr>
          </a:p>
        </p:txBody>
      </p:sp>
      <p:sp>
        <p:nvSpPr>
          <p:cNvPr id="30" name="TextBox 29"/>
          <p:cNvSpPr txBox="1"/>
          <p:nvPr/>
        </p:nvSpPr>
        <p:spPr>
          <a:xfrm rot="16200000">
            <a:off x="-985834" y="3084817"/>
            <a:ext cx="2890535" cy="369332"/>
          </a:xfrm>
          <a:prstGeom prst="rect">
            <a:avLst/>
          </a:prstGeom>
          <a:noFill/>
        </p:spPr>
        <p:txBody>
          <a:bodyPr wrap="none" rtlCol="0">
            <a:spAutoFit/>
          </a:bodyPr>
          <a:lstStyle/>
          <a:p>
            <a:r>
              <a:rPr lang="en-US" b="1" dirty="0" smtClean="0">
                <a:solidFill>
                  <a:schemeClr val="bg1"/>
                </a:solidFill>
                <a:latin typeface="Candara" pitchFamily="34" charset="0"/>
              </a:rPr>
              <a:t>Integrated Luminosity (fb</a:t>
            </a:r>
            <a:r>
              <a:rPr lang="en-US" b="1" baseline="30000" dirty="0" smtClean="0">
                <a:solidFill>
                  <a:schemeClr val="bg1"/>
                </a:solidFill>
                <a:latin typeface="Candara" pitchFamily="34" charset="0"/>
              </a:rPr>
              <a:t>-1</a:t>
            </a:r>
            <a:r>
              <a:rPr lang="en-US" b="1" dirty="0" smtClean="0">
                <a:solidFill>
                  <a:schemeClr val="bg1"/>
                </a:solidFill>
                <a:latin typeface="Candara" pitchFamily="34" charset="0"/>
              </a:rPr>
              <a:t>)</a:t>
            </a:r>
            <a:endParaRPr lang="en-US" b="1" dirty="0">
              <a:solidFill>
                <a:schemeClr val="bg1"/>
              </a:solidFill>
              <a:latin typeface="Candara" pitchFamily="34" charset="0"/>
            </a:endParaRPr>
          </a:p>
        </p:txBody>
      </p:sp>
      <p:sp>
        <p:nvSpPr>
          <p:cNvPr id="31" name="TextBox 30"/>
          <p:cNvSpPr txBox="1"/>
          <p:nvPr/>
        </p:nvSpPr>
        <p:spPr>
          <a:xfrm rot="16200000">
            <a:off x="1170526" y="5955623"/>
            <a:ext cx="619080" cy="369332"/>
          </a:xfrm>
          <a:prstGeom prst="rect">
            <a:avLst/>
          </a:prstGeom>
          <a:noFill/>
        </p:spPr>
        <p:txBody>
          <a:bodyPr wrap="none" rtlCol="0">
            <a:spAutoFit/>
          </a:bodyPr>
          <a:lstStyle/>
          <a:p>
            <a:r>
              <a:rPr lang="en-US" b="1" dirty="0" smtClean="0">
                <a:solidFill>
                  <a:schemeClr val="bg1"/>
                </a:solidFill>
                <a:latin typeface="Candara" pitchFamily="34" charset="0"/>
              </a:rPr>
              <a:t>2010</a:t>
            </a:r>
            <a:endParaRPr lang="en-US" b="1" dirty="0">
              <a:solidFill>
                <a:schemeClr val="bg1"/>
              </a:solidFill>
              <a:latin typeface="Candara" pitchFamily="34" charset="0"/>
            </a:endParaRPr>
          </a:p>
        </p:txBody>
      </p:sp>
      <p:sp>
        <p:nvSpPr>
          <p:cNvPr id="32" name="TextBox 31"/>
          <p:cNvSpPr txBox="1"/>
          <p:nvPr/>
        </p:nvSpPr>
        <p:spPr>
          <a:xfrm rot="16200000">
            <a:off x="2118394" y="5971773"/>
            <a:ext cx="606256" cy="369332"/>
          </a:xfrm>
          <a:prstGeom prst="rect">
            <a:avLst/>
          </a:prstGeom>
          <a:noFill/>
        </p:spPr>
        <p:txBody>
          <a:bodyPr wrap="none" rtlCol="0">
            <a:spAutoFit/>
          </a:bodyPr>
          <a:lstStyle/>
          <a:p>
            <a:r>
              <a:rPr lang="en-US" b="1" dirty="0" smtClean="0">
                <a:solidFill>
                  <a:schemeClr val="bg1"/>
                </a:solidFill>
                <a:latin typeface="Candara" pitchFamily="34" charset="0"/>
              </a:rPr>
              <a:t>2012</a:t>
            </a:r>
            <a:endParaRPr lang="en-US" b="1" dirty="0">
              <a:solidFill>
                <a:schemeClr val="bg1"/>
              </a:solidFill>
              <a:latin typeface="Candara" pitchFamily="34" charset="0"/>
            </a:endParaRPr>
          </a:p>
        </p:txBody>
      </p:sp>
      <p:sp>
        <p:nvSpPr>
          <p:cNvPr id="33" name="TextBox 32"/>
          <p:cNvSpPr txBox="1"/>
          <p:nvPr/>
        </p:nvSpPr>
        <p:spPr>
          <a:xfrm rot="16200000">
            <a:off x="2950182" y="5971773"/>
            <a:ext cx="619080" cy="369332"/>
          </a:xfrm>
          <a:prstGeom prst="rect">
            <a:avLst/>
          </a:prstGeom>
          <a:noFill/>
        </p:spPr>
        <p:txBody>
          <a:bodyPr wrap="none" rtlCol="0">
            <a:spAutoFit/>
          </a:bodyPr>
          <a:lstStyle/>
          <a:p>
            <a:r>
              <a:rPr lang="en-US" b="1" dirty="0" smtClean="0">
                <a:solidFill>
                  <a:schemeClr val="bg1"/>
                </a:solidFill>
                <a:latin typeface="Candara" pitchFamily="34" charset="0"/>
              </a:rPr>
              <a:t>2014</a:t>
            </a:r>
            <a:endParaRPr lang="en-US" b="1" dirty="0">
              <a:solidFill>
                <a:schemeClr val="bg1"/>
              </a:solidFill>
              <a:latin typeface="Candara" pitchFamily="34" charset="0"/>
            </a:endParaRPr>
          </a:p>
        </p:txBody>
      </p:sp>
      <p:sp>
        <p:nvSpPr>
          <p:cNvPr id="34" name="TextBox 33"/>
          <p:cNvSpPr txBox="1"/>
          <p:nvPr/>
        </p:nvSpPr>
        <p:spPr>
          <a:xfrm rot="16200000">
            <a:off x="3789184" y="5971773"/>
            <a:ext cx="617477" cy="369332"/>
          </a:xfrm>
          <a:prstGeom prst="rect">
            <a:avLst/>
          </a:prstGeom>
          <a:noFill/>
        </p:spPr>
        <p:txBody>
          <a:bodyPr wrap="none" rtlCol="0">
            <a:spAutoFit/>
          </a:bodyPr>
          <a:lstStyle/>
          <a:p>
            <a:r>
              <a:rPr lang="en-US" b="1" dirty="0" smtClean="0">
                <a:solidFill>
                  <a:schemeClr val="bg1"/>
                </a:solidFill>
                <a:latin typeface="Candara" pitchFamily="34" charset="0"/>
              </a:rPr>
              <a:t>2016</a:t>
            </a:r>
            <a:endParaRPr lang="en-US" b="1" dirty="0">
              <a:solidFill>
                <a:schemeClr val="bg1"/>
              </a:solidFill>
              <a:latin typeface="Candara" pitchFamily="34" charset="0"/>
            </a:endParaRPr>
          </a:p>
        </p:txBody>
      </p:sp>
      <p:sp>
        <p:nvSpPr>
          <p:cNvPr id="35" name="TextBox 34"/>
          <p:cNvSpPr txBox="1"/>
          <p:nvPr/>
        </p:nvSpPr>
        <p:spPr>
          <a:xfrm rot="16200000">
            <a:off x="4702782" y="5971773"/>
            <a:ext cx="619080" cy="369332"/>
          </a:xfrm>
          <a:prstGeom prst="rect">
            <a:avLst/>
          </a:prstGeom>
          <a:noFill/>
        </p:spPr>
        <p:txBody>
          <a:bodyPr wrap="none" rtlCol="0">
            <a:spAutoFit/>
          </a:bodyPr>
          <a:lstStyle/>
          <a:p>
            <a:r>
              <a:rPr lang="en-US" b="1" dirty="0" smtClean="0">
                <a:solidFill>
                  <a:schemeClr val="bg1"/>
                </a:solidFill>
                <a:latin typeface="Candara" pitchFamily="34" charset="0"/>
              </a:rPr>
              <a:t>2018</a:t>
            </a:r>
            <a:endParaRPr lang="en-US" b="1" dirty="0">
              <a:solidFill>
                <a:schemeClr val="bg1"/>
              </a:solidFill>
              <a:latin typeface="Candara" pitchFamily="34" charset="0"/>
            </a:endParaRPr>
          </a:p>
        </p:txBody>
      </p:sp>
      <p:sp>
        <p:nvSpPr>
          <p:cNvPr id="36" name="TextBox 35"/>
          <p:cNvSpPr txBox="1"/>
          <p:nvPr/>
        </p:nvSpPr>
        <p:spPr>
          <a:xfrm rot="16200000">
            <a:off x="5524151" y="5971773"/>
            <a:ext cx="652743" cy="369332"/>
          </a:xfrm>
          <a:prstGeom prst="rect">
            <a:avLst/>
          </a:prstGeom>
          <a:noFill/>
        </p:spPr>
        <p:txBody>
          <a:bodyPr wrap="none" rtlCol="0">
            <a:spAutoFit/>
          </a:bodyPr>
          <a:lstStyle/>
          <a:p>
            <a:r>
              <a:rPr lang="en-US" b="1" dirty="0" smtClean="0">
                <a:solidFill>
                  <a:schemeClr val="bg1"/>
                </a:solidFill>
                <a:latin typeface="Candara" pitchFamily="34" charset="0"/>
              </a:rPr>
              <a:t>2020</a:t>
            </a:r>
            <a:endParaRPr lang="en-US" b="1" dirty="0">
              <a:solidFill>
                <a:schemeClr val="bg1"/>
              </a:solidFill>
              <a:latin typeface="Candara" pitchFamily="34" charset="0"/>
            </a:endParaRPr>
          </a:p>
        </p:txBody>
      </p:sp>
      <p:sp>
        <p:nvSpPr>
          <p:cNvPr id="37" name="TextBox 36"/>
          <p:cNvSpPr txBox="1"/>
          <p:nvPr/>
        </p:nvSpPr>
        <p:spPr>
          <a:xfrm rot="16200000">
            <a:off x="6444963" y="5971773"/>
            <a:ext cx="639919" cy="369332"/>
          </a:xfrm>
          <a:prstGeom prst="rect">
            <a:avLst/>
          </a:prstGeom>
          <a:noFill/>
        </p:spPr>
        <p:txBody>
          <a:bodyPr wrap="none" rtlCol="0">
            <a:spAutoFit/>
          </a:bodyPr>
          <a:lstStyle/>
          <a:p>
            <a:r>
              <a:rPr lang="en-US" b="1" dirty="0" smtClean="0">
                <a:solidFill>
                  <a:schemeClr val="bg1"/>
                </a:solidFill>
                <a:latin typeface="Candara" pitchFamily="34" charset="0"/>
              </a:rPr>
              <a:t>2022</a:t>
            </a:r>
            <a:endParaRPr lang="en-US" b="1" dirty="0">
              <a:solidFill>
                <a:schemeClr val="bg1"/>
              </a:solidFill>
              <a:latin typeface="Candara" pitchFamily="34" charset="0"/>
            </a:endParaRPr>
          </a:p>
        </p:txBody>
      </p:sp>
      <p:sp>
        <p:nvSpPr>
          <p:cNvPr id="38" name="TextBox 37"/>
          <p:cNvSpPr txBox="1"/>
          <p:nvPr/>
        </p:nvSpPr>
        <p:spPr>
          <a:xfrm rot="16200000">
            <a:off x="7352951" y="5971773"/>
            <a:ext cx="652743" cy="369332"/>
          </a:xfrm>
          <a:prstGeom prst="rect">
            <a:avLst/>
          </a:prstGeom>
          <a:noFill/>
        </p:spPr>
        <p:txBody>
          <a:bodyPr wrap="none" rtlCol="0">
            <a:spAutoFit/>
          </a:bodyPr>
          <a:lstStyle/>
          <a:p>
            <a:r>
              <a:rPr lang="en-US" b="1" dirty="0" smtClean="0">
                <a:solidFill>
                  <a:schemeClr val="bg1"/>
                </a:solidFill>
                <a:latin typeface="Candara" pitchFamily="34" charset="0"/>
              </a:rPr>
              <a:t>2024</a:t>
            </a:r>
            <a:endParaRPr lang="en-US" b="1" dirty="0">
              <a:solidFill>
                <a:schemeClr val="bg1"/>
              </a:solidFill>
              <a:latin typeface="Candara" pitchFamily="34" charset="0"/>
            </a:endParaRPr>
          </a:p>
        </p:txBody>
      </p:sp>
      <p:sp>
        <p:nvSpPr>
          <p:cNvPr id="39" name="テキスト ボックス 31"/>
          <p:cNvSpPr txBox="1">
            <a:spLocks noChangeArrowheads="1"/>
          </p:cNvSpPr>
          <p:nvPr/>
        </p:nvSpPr>
        <p:spPr bwMode="auto">
          <a:xfrm>
            <a:off x="3563923" y="3048000"/>
            <a:ext cx="121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r>
              <a:rPr lang="en-US" altLang="ja-JP" sz="1800" b="0" dirty="0" smtClean="0">
                <a:solidFill>
                  <a:schemeClr val="bg1"/>
                </a:solidFill>
                <a:latin typeface="+mj-lt"/>
              </a:rPr>
              <a:t>&lt;</a:t>
            </a:r>
            <a:r>
              <a:rPr lang="en-US" altLang="ja-JP" sz="1800" b="0" dirty="0" smtClean="0">
                <a:solidFill>
                  <a:schemeClr val="bg1"/>
                </a:solidFill>
                <a:latin typeface="Symbol" pitchFamily="18" charset="2"/>
                <a:cs typeface="Symbol" charset="2"/>
              </a:rPr>
              <a:t>m</a:t>
            </a:r>
            <a:r>
              <a:rPr lang="en-US" altLang="ja-JP" sz="1800" b="0" dirty="0" smtClean="0">
                <a:solidFill>
                  <a:schemeClr val="bg1"/>
                </a:solidFill>
                <a:latin typeface="+mj-lt"/>
              </a:rPr>
              <a:t>&gt; = 27</a:t>
            </a:r>
            <a:endParaRPr lang="ja-JP" altLang="en-US" sz="1800" b="0" baseline="30000" dirty="0">
              <a:solidFill>
                <a:schemeClr val="bg1"/>
              </a:solidFill>
              <a:latin typeface="+mj-lt"/>
            </a:endParaRPr>
          </a:p>
        </p:txBody>
      </p:sp>
      <p:sp>
        <p:nvSpPr>
          <p:cNvPr id="40" name="テキスト ボックス 31"/>
          <p:cNvSpPr txBox="1">
            <a:spLocks noChangeArrowheads="1"/>
          </p:cNvSpPr>
          <p:nvPr/>
        </p:nvSpPr>
        <p:spPr bwMode="auto">
          <a:xfrm>
            <a:off x="5257800" y="3048000"/>
            <a:ext cx="1447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r>
              <a:rPr lang="en-US" altLang="ja-JP" sz="1800" b="0" dirty="0" smtClean="0">
                <a:solidFill>
                  <a:schemeClr val="bg1"/>
                </a:solidFill>
                <a:latin typeface="+mj-lt"/>
              </a:rPr>
              <a:t>&lt;</a:t>
            </a:r>
            <a:r>
              <a:rPr lang="en-US" altLang="ja-JP" sz="1800" b="0" dirty="0" smtClean="0">
                <a:solidFill>
                  <a:schemeClr val="bg1"/>
                </a:solidFill>
                <a:latin typeface="Symbol" pitchFamily="18" charset="2"/>
                <a:cs typeface="Symbol" charset="2"/>
              </a:rPr>
              <a:t>m</a:t>
            </a:r>
            <a:r>
              <a:rPr lang="en-US" altLang="ja-JP" sz="1800" b="0" dirty="0" smtClean="0">
                <a:solidFill>
                  <a:schemeClr val="bg1"/>
                </a:solidFill>
                <a:latin typeface="+mj-lt"/>
              </a:rPr>
              <a:t>&gt; = 55</a:t>
            </a:r>
            <a:endParaRPr lang="ja-JP" altLang="en-US" sz="1800" b="0" baseline="30000" dirty="0">
              <a:solidFill>
                <a:schemeClr val="bg1"/>
              </a:solidFill>
              <a:latin typeface="+mj-lt"/>
            </a:endParaRPr>
          </a:p>
        </p:txBody>
      </p:sp>
      <p:sp>
        <p:nvSpPr>
          <p:cNvPr id="43" name="TextBox 42"/>
          <p:cNvSpPr txBox="1"/>
          <p:nvPr/>
        </p:nvSpPr>
        <p:spPr>
          <a:xfrm rot="16200000">
            <a:off x="3610873" y="3051842"/>
            <a:ext cx="2696572" cy="461665"/>
          </a:xfrm>
          <a:prstGeom prst="rect">
            <a:avLst/>
          </a:prstGeom>
          <a:noFill/>
        </p:spPr>
        <p:txBody>
          <a:bodyPr wrap="none" rtlCol="0">
            <a:spAutoFit/>
          </a:bodyPr>
          <a:lstStyle/>
          <a:p>
            <a:r>
              <a:rPr lang="en-US" sz="2400" b="1" dirty="0" smtClean="0">
                <a:solidFill>
                  <a:srgbClr val="0070C0"/>
                </a:solidFill>
                <a:latin typeface="Candara" pitchFamily="34" charset="0"/>
              </a:rPr>
              <a:t>Phase – 1   Upgrade</a:t>
            </a:r>
            <a:endParaRPr lang="en-US" sz="2400" b="1" dirty="0">
              <a:solidFill>
                <a:srgbClr val="0070C0"/>
              </a:solidFill>
              <a:latin typeface="Candara" pitchFamily="34" charset="0"/>
            </a:endParaRPr>
          </a:p>
        </p:txBody>
      </p:sp>
      <p:sp>
        <p:nvSpPr>
          <p:cNvPr id="44" name="TextBox 43"/>
          <p:cNvSpPr txBox="1"/>
          <p:nvPr/>
        </p:nvSpPr>
        <p:spPr>
          <a:xfrm rot="16200000">
            <a:off x="5345496" y="3051842"/>
            <a:ext cx="2741456" cy="461665"/>
          </a:xfrm>
          <a:prstGeom prst="rect">
            <a:avLst/>
          </a:prstGeom>
          <a:noFill/>
        </p:spPr>
        <p:txBody>
          <a:bodyPr wrap="none" rtlCol="0">
            <a:spAutoFit/>
          </a:bodyPr>
          <a:lstStyle/>
          <a:p>
            <a:r>
              <a:rPr lang="en-US" sz="2400" b="1" dirty="0" smtClean="0">
                <a:solidFill>
                  <a:srgbClr val="0070C0"/>
                </a:solidFill>
                <a:latin typeface="Candara" pitchFamily="34" charset="0"/>
              </a:rPr>
              <a:t>Phase – 2   Upgrade</a:t>
            </a:r>
            <a:endParaRPr lang="en-US" sz="2400" b="1" dirty="0">
              <a:solidFill>
                <a:srgbClr val="0070C0"/>
              </a:solidFill>
              <a:latin typeface="Candara" pitchFamily="34" charset="0"/>
            </a:endParaRPr>
          </a:p>
        </p:txBody>
      </p:sp>
      <p:sp>
        <p:nvSpPr>
          <p:cNvPr id="46" name="TextBox 45"/>
          <p:cNvSpPr txBox="1"/>
          <p:nvPr/>
        </p:nvSpPr>
        <p:spPr>
          <a:xfrm rot="16200000">
            <a:off x="8496752" y="6003295"/>
            <a:ext cx="651140" cy="369332"/>
          </a:xfrm>
          <a:prstGeom prst="rect">
            <a:avLst/>
          </a:prstGeom>
          <a:noFill/>
        </p:spPr>
        <p:txBody>
          <a:bodyPr wrap="none" rtlCol="0">
            <a:spAutoFit/>
          </a:bodyPr>
          <a:lstStyle/>
          <a:p>
            <a:r>
              <a:rPr lang="en-US" b="1" dirty="0" smtClean="0">
                <a:solidFill>
                  <a:schemeClr val="bg1"/>
                </a:solidFill>
                <a:latin typeface="Candara" pitchFamily="34" charset="0"/>
              </a:rPr>
              <a:t>2030</a:t>
            </a:r>
            <a:endParaRPr lang="en-US" b="1" dirty="0">
              <a:solidFill>
                <a:schemeClr val="bg1"/>
              </a:solidFill>
              <a:latin typeface="Candara" pitchFamily="34" charset="0"/>
            </a:endParaRPr>
          </a:p>
        </p:txBody>
      </p:sp>
      <p:sp>
        <p:nvSpPr>
          <p:cNvPr id="11" name="Rectangle 10"/>
          <p:cNvSpPr/>
          <p:nvPr/>
        </p:nvSpPr>
        <p:spPr>
          <a:xfrm>
            <a:off x="2840973" y="1524000"/>
            <a:ext cx="604598" cy="3962400"/>
          </a:xfrm>
          <a:prstGeom prst="rect">
            <a:avLst/>
          </a:prstGeom>
          <a:solidFill>
            <a:srgbClr val="DAF5A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CC00"/>
              </a:solidFill>
            </a:endParaRPr>
          </a:p>
        </p:txBody>
      </p:sp>
      <p:sp>
        <p:nvSpPr>
          <p:cNvPr id="20" name="テキスト ボックス 31"/>
          <p:cNvSpPr txBox="1">
            <a:spLocks noChangeArrowheads="1"/>
          </p:cNvSpPr>
          <p:nvPr/>
        </p:nvSpPr>
        <p:spPr bwMode="auto">
          <a:xfrm>
            <a:off x="7239000" y="2438400"/>
            <a:ext cx="1371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r>
              <a:rPr lang="en-US" altLang="ja-JP" sz="1800" b="0" dirty="0" smtClean="0">
                <a:solidFill>
                  <a:schemeClr val="bg1"/>
                </a:solidFill>
                <a:latin typeface="Arial" pitchFamily="34" charset="0"/>
                <a:cs typeface="Arial" pitchFamily="34" charset="0"/>
                <a:sym typeface="Wingdings" charset="0"/>
              </a:rPr>
              <a:t>   5 </a:t>
            </a:r>
            <a:r>
              <a:rPr lang="en-US" altLang="ja-JP" sz="1800" b="0" dirty="0" smtClean="0">
                <a:solidFill>
                  <a:schemeClr val="bg1"/>
                </a:solidFill>
                <a:latin typeface="Arial" pitchFamily="34" charset="0"/>
                <a:cs typeface="Arial" pitchFamily="34" charset="0"/>
              </a:rPr>
              <a:t>x10</a:t>
            </a:r>
            <a:r>
              <a:rPr lang="en-US" altLang="ja-JP" sz="1800" b="0" baseline="30000" dirty="0" smtClean="0">
                <a:solidFill>
                  <a:schemeClr val="bg1"/>
                </a:solidFill>
                <a:latin typeface="Arial" pitchFamily="34" charset="0"/>
                <a:cs typeface="Arial" pitchFamily="34" charset="0"/>
              </a:rPr>
              <a:t>34</a:t>
            </a:r>
            <a:endParaRPr lang="ja-JP" altLang="en-US" sz="1800" b="0" baseline="30000" dirty="0">
              <a:solidFill>
                <a:schemeClr val="bg1"/>
              </a:solidFill>
              <a:latin typeface="Arial" pitchFamily="34" charset="0"/>
              <a:cs typeface="Arial" pitchFamily="34" charset="0"/>
            </a:endParaRPr>
          </a:p>
        </p:txBody>
      </p:sp>
      <p:sp>
        <p:nvSpPr>
          <p:cNvPr id="41" name="テキスト ボックス 31"/>
          <p:cNvSpPr txBox="1">
            <a:spLocks noChangeArrowheads="1"/>
          </p:cNvSpPr>
          <p:nvPr/>
        </p:nvSpPr>
        <p:spPr bwMode="auto">
          <a:xfrm>
            <a:off x="7010400" y="3059668"/>
            <a:ext cx="1828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r>
              <a:rPr lang="en-US" altLang="ja-JP" sz="1800" b="0" dirty="0" smtClean="0">
                <a:solidFill>
                  <a:schemeClr val="bg1"/>
                </a:solidFill>
                <a:latin typeface="+mj-lt"/>
              </a:rPr>
              <a:t>  &lt;</a:t>
            </a:r>
            <a:r>
              <a:rPr lang="en-US" altLang="ja-JP" sz="1800" b="0" dirty="0" smtClean="0">
                <a:solidFill>
                  <a:schemeClr val="bg1"/>
                </a:solidFill>
                <a:latin typeface="Symbol" pitchFamily="18" charset="2"/>
                <a:cs typeface="Symbol" charset="2"/>
              </a:rPr>
              <a:t>m</a:t>
            </a:r>
            <a:r>
              <a:rPr lang="en-US" altLang="ja-JP" sz="1800" b="0" dirty="0" smtClean="0">
                <a:solidFill>
                  <a:schemeClr val="bg1"/>
                </a:solidFill>
                <a:latin typeface="+mj-lt"/>
              </a:rPr>
              <a:t>&gt; = 140</a:t>
            </a:r>
            <a:endParaRPr lang="ja-JP" altLang="en-US" sz="1800" b="0" baseline="30000" dirty="0">
              <a:solidFill>
                <a:schemeClr val="bg1"/>
              </a:solidFill>
              <a:latin typeface="+mj-lt"/>
            </a:endParaRPr>
          </a:p>
        </p:txBody>
      </p:sp>
      <p:sp>
        <p:nvSpPr>
          <p:cNvPr id="45" name="テキスト ボックス 31"/>
          <p:cNvSpPr txBox="1">
            <a:spLocks noChangeArrowheads="1"/>
          </p:cNvSpPr>
          <p:nvPr/>
        </p:nvSpPr>
        <p:spPr bwMode="auto">
          <a:xfrm>
            <a:off x="7315200" y="1916668"/>
            <a:ext cx="990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r>
              <a:rPr lang="en-US" altLang="ja-JP" sz="1800" b="0" dirty="0" smtClean="0">
                <a:solidFill>
                  <a:schemeClr val="bg1"/>
                </a:solidFill>
                <a:latin typeface="Arial" pitchFamily="34" charset="0"/>
                <a:cs typeface="Arial" pitchFamily="34" charset="0"/>
              </a:rPr>
              <a:t>14 </a:t>
            </a:r>
            <a:r>
              <a:rPr lang="en-US" altLang="ja-JP" sz="1800" b="0" dirty="0" err="1" smtClean="0">
                <a:solidFill>
                  <a:schemeClr val="bg1"/>
                </a:solidFill>
                <a:latin typeface="Arial" pitchFamily="34" charset="0"/>
                <a:cs typeface="Arial" pitchFamily="34" charset="0"/>
              </a:rPr>
              <a:t>TeV</a:t>
            </a:r>
            <a:endParaRPr lang="ja-JP" altLang="en-US" sz="1800" b="0" baseline="30000" dirty="0">
              <a:solidFill>
                <a:schemeClr val="bg1"/>
              </a:solidFill>
              <a:latin typeface="Arial" pitchFamily="34" charset="0"/>
              <a:cs typeface="Arial" pitchFamily="34" charset="0"/>
            </a:endParaRPr>
          </a:p>
        </p:txBody>
      </p:sp>
      <p:sp>
        <p:nvSpPr>
          <p:cNvPr id="42" name="TextBox 41"/>
          <p:cNvSpPr txBox="1"/>
          <p:nvPr/>
        </p:nvSpPr>
        <p:spPr>
          <a:xfrm rot="16200000">
            <a:off x="1478948" y="3034785"/>
            <a:ext cx="3267241" cy="461665"/>
          </a:xfrm>
          <a:prstGeom prst="rect">
            <a:avLst/>
          </a:prstGeom>
          <a:noFill/>
        </p:spPr>
        <p:txBody>
          <a:bodyPr wrap="none" rtlCol="0">
            <a:spAutoFit/>
          </a:bodyPr>
          <a:lstStyle/>
          <a:p>
            <a:r>
              <a:rPr lang="en-US" sz="2400" b="1" dirty="0" smtClean="0">
                <a:solidFill>
                  <a:srgbClr val="0070C0"/>
                </a:solidFill>
                <a:latin typeface="Candara" pitchFamily="34" charset="0"/>
              </a:rPr>
              <a:t>Phase – 0    [Shutdown]</a:t>
            </a:r>
            <a:endParaRPr lang="en-US" sz="2400" b="1" dirty="0">
              <a:solidFill>
                <a:srgbClr val="0070C0"/>
              </a:solidFill>
              <a:latin typeface="Candara" pitchFamily="34" charset="0"/>
            </a:endParaRPr>
          </a:p>
        </p:txBody>
      </p:sp>
      <p:sp>
        <p:nvSpPr>
          <p:cNvPr id="59" name="TextBox 58"/>
          <p:cNvSpPr txBox="1"/>
          <p:nvPr/>
        </p:nvSpPr>
        <p:spPr>
          <a:xfrm>
            <a:off x="3957705" y="6421866"/>
            <a:ext cx="1550168" cy="369332"/>
          </a:xfrm>
          <a:prstGeom prst="rect">
            <a:avLst/>
          </a:prstGeom>
          <a:noFill/>
        </p:spPr>
        <p:txBody>
          <a:bodyPr wrap="none" rtlCol="0">
            <a:spAutoFit/>
          </a:bodyPr>
          <a:lstStyle/>
          <a:p>
            <a:r>
              <a:rPr lang="en-US" b="1" dirty="0" smtClean="0">
                <a:solidFill>
                  <a:schemeClr val="bg1"/>
                </a:solidFill>
                <a:latin typeface="Candara" pitchFamily="34" charset="0"/>
              </a:rPr>
              <a:t>Calendar Year</a:t>
            </a:r>
            <a:endParaRPr lang="en-US" b="1" dirty="0">
              <a:solidFill>
                <a:schemeClr val="bg1"/>
              </a:solidFill>
              <a:latin typeface="Candara" pitchFamily="34" charset="0"/>
            </a:endParaRPr>
          </a:p>
        </p:txBody>
      </p:sp>
      <p:sp>
        <p:nvSpPr>
          <p:cNvPr id="2" name="TextBox 1"/>
          <p:cNvSpPr txBox="1"/>
          <p:nvPr/>
        </p:nvSpPr>
        <p:spPr>
          <a:xfrm>
            <a:off x="2940832" y="1232302"/>
            <a:ext cx="4075155" cy="307777"/>
          </a:xfrm>
          <a:prstGeom prst="rect">
            <a:avLst/>
          </a:prstGeom>
          <a:noFill/>
        </p:spPr>
        <p:txBody>
          <a:bodyPr wrap="none" rtlCol="0">
            <a:spAutoFit/>
          </a:bodyPr>
          <a:lstStyle/>
          <a:p>
            <a:r>
              <a:rPr lang="en-US" sz="1400" b="1" dirty="0" smtClean="0">
                <a:solidFill>
                  <a:srgbClr val="DAF5A9"/>
                </a:solidFill>
                <a:latin typeface="Candara" pitchFamily="34" charset="0"/>
              </a:rPr>
              <a:t>LS1                                          LS2                                       LS3</a:t>
            </a:r>
            <a:endParaRPr lang="en-US" sz="1400" b="1" dirty="0">
              <a:solidFill>
                <a:srgbClr val="DAF5A9"/>
              </a:solidFill>
              <a:latin typeface="Candara" pitchFamily="34" charset="0"/>
            </a:endParaRPr>
          </a:p>
        </p:txBody>
      </p:sp>
      <p:pic>
        <p:nvPicPr>
          <p:cNvPr id="50" name="Picture 49" descr="GridOverlay.png"/>
          <p:cNvPicPr>
            <a:picLocks noChangeAspect="1"/>
          </p:cNvPicPr>
          <p:nvPr/>
        </p:nvPicPr>
        <p:blipFill>
          <a:blip r:embed="rId2"/>
          <a:stretch>
            <a:fillRect/>
          </a:stretch>
        </p:blipFill>
        <p:spPr>
          <a:xfrm>
            <a:off x="0" y="0"/>
            <a:ext cx="9144000" cy="6858000"/>
          </a:xfrm>
          <a:prstGeom prst="rect">
            <a:avLst/>
          </a:prstGeom>
          <a:solidFill>
            <a:schemeClr val="bg2">
              <a:lumMod val="60000"/>
              <a:lumOff val="40000"/>
              <a:alpha val="10000"/>
            </a:schemeClr>
          </a:solidFill>
        </p:spPr>
      </p:pic>
    </p:spTree>
    <p:extLst>
      <p:ext uri="{BB962C8B-B14F-4D97-AF65-F5344CB8AC3E}">
        <p14:creationId xmlns:p14="http://schemas.microsoft.com/office/powerpoint/2010/main" val="2255221270"/>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556" y="840196"/>
            <a:ext cx="9076888" cy="3275100"/>
          </a:xfrm>
        </p:spPr>
        <p:txBody>
          <a:bodyPr>
            <a:noAutofit/>
          </a:bodyPr>
          <a:lstStyle/>
          <a:p>
            <a:pPr>
              <a:spcBef>
                <a:spcPts val="200"/>
              </a:spcBef>
              <a:buFont typeface="Wingdings" pitchFamily="2" charset="2"/>
              <a:buChar char="§"/>
            </a:pPr>
            <a:r>
              <a:rPr lang="en-US" sz="1600" b="1" dirty="0" smtClean="0">
                <a:latin typeface="Calibri" pitchFamily="34" charset="0"/>
                <a:cs typeface="Calibri" pitchFamily="34" charset="0"/>
              </a:rPr>
              <a:t>Guidance for proposals on e.g., future lepton colliders (LC) and/or LHC Phase-II detector upgrades</a:t>
            </a:r>
          </a:p>
          <a:p>
            <a:pPr marL="640080" lvl="1">
              <a:spcBef>
                <a:spcPts val="200"/>
              </a:spcBef>
            </a:pPr>
            <a:r>
              <a:rPr lang="en-US" sz="1500" b="1" dirty="0" smtClean="0">
                <a:solidFill>
                  <a:srgbClr val="008000"/>
                </a:solidFill>
                <a:latin typeface="Calibri" pitchFamily="34" charset="0"/>
                <a:cs typeface="Calibri" pitchFamily="34" charset="0"/>
              </a:rPr>
              <a:t>General approach to such R&amp;D proposals,  where LC and Phase-II are common examples</a:t>
            </a:r>
          </a:p>
          <a:p>
            <a:pPr marL="640080" lvl="1">
              <a:spcBef>
                <a:spcPts val="200"/>
              </a:spcBef>
            </a:pPr>
            <a:r>
              <a:rPr lang="en-US" sz="1500" b="1" dirty="0" smtClean="0">
                <a:solidFill>
                  <a:srgbClr val="008000"/>
                </a:solidFill>
                <a:latin typeface="Calibri" pitchFamily="34" charset="0"/>
                <a:cs typeface="Calibri" pitchFamily="34" charset="0"/>
              </a:rPr>
              <a:t>Proposals in such research areas may be submitted in addition to a group’s research activities on </a:t>
            </a:r>
            <a:br>
              <a:rPr lang="en-US" sz="1500" b="1" dirty="0" smtClean="0">
                <a:solidFill>
                  <a:srgbClr val="008000"/>
                </a:solidFill>
                <a:latin typeface="Calibri" pitchFamily="34" charset="0"/>
                <a:cs typeface="Calibri" pitchFamily="34" charset="0"/>
              </a:rPr>
            </a:br>
            <a:r>
              <a:rPr lang="en-US" sz="1500" b="1" dirty="0" smtClean="0">
                <a:solidFill>
                  <a:srgbClr val="008000"/>
                </a:solidFill>
                <a:latin typeface="Calibri" pitchFamily="34" charset="0"/>
                <a:cs typeface="Calibri" pitchFamily="34" charset="0"/>
              </a:rPr>
              <a:t>one of the LHC experiments (CMS or ATLAS)</a:t>
            </a:r>
          </a:p>
          <a:p>
            <a:pPr marL="640080" lvl="1">
              <a:spcBef>
                <a:spcPts val="200"/>
              </a:spcBef>
            </a:pPr>
            <a:r>
              <a:rPr lang="en-US" sz="1500" b="1" dirty="0" smtClean="0">
                <a:solidFill>
                  <a:srgbClr val="008000"/>
                </a:solidFill>
                <a:latin typeface="Calibri" pitchFamily="34" charset="0"/>
                <a:cs typeface="Calibri" pitchFamily="34" charset="0"/>
              </a:rPr>
              <a:t>If so, proposals encouraged to address project narrative separately – one for each research area </a:t>
            </a:r>
            <a:br>
              <a:rPr lang="en-US" sz="1500" b="1" dirty="0" smtClean="0">
                <a:solidFill>
                  <a:srgbClr val="008000"/>
                </a:solidFill>
                <a:latin typeface="Calibri" pitchFamily="34" charset="0"/>
                <a:cs typeface="Calibri" pitchFamily="34" charset="0"/>
              </a:rPr>
            </a:br>
            <a:r>
              <a:rPr lang="en-US" sz="1500" b="1" dirty="0" smtClean="0">
                <a:solidFill>
                  <a:srgbClr val="008000"/>
                </a:solidFill>
                <a:latin typeface="Calibri" pitchFamily="34" charset="0"/>
                <a:cs typeface="Calibri" pitchFamily="34" charset="0"/>
              </a:rPr>
              <a:t>as part of an “umbrella” proposal on multiple research tasks</a:t>
            </a:r>
          </a:p>
          <a:p>
            <a:pPr lvl="2">
              <a:spcBef>
                <a:spcPts val="200"/>
              </a:spcBef>
            </a:pPr>
            <a:r>
              <a:rPr lang="en-US" sz="1400" b="1" i="1" dirty="0">
                <a:solidFill>
                  <a:srgbClr val="0070C0"/>
                </a:solidFill>
                <a:latin typeface="Calibri" pitchFamily="34" charset="0"/>
                <a:cs typeface="Calibri" pitchFamily="34" charset="0"/>
              </a:rPr>
              <a:t>f</a:t>
            </a:r>
            <a:r>
              <a:rPr lang="en-US" sz="1400" b="1" i="1" dirty="0" smtClean="0">
                <a:solidFill>
                  <a:srgbClr val="0070C0"/>
                </a:solidFill>
                <a:latin typeface="Calibri" pitchFamily="34" charset="0"/>
                <a:cs typeface="Calibri" pitchFamily="34" charset="0"/>
              </a:rPr>
              <a:t>or e.g.,  </a:t>
            </a:r>
            <a:r>
              <a:rPr lang="en-US" sz="1400" b="1" dirty="0" smtClean="0">
                <a:solidFill>
                  <a:srgbClr val="0070C0"/>
                </a:solidFill>
                <a:latin typeface="Calibri" pitchFamily="34" charset="0"/>
                <a:cs typeface="Calibri" pitchFamily="34" charset="0"/>
              </a:rPr>
              <a:t>Task A  devoted to ATLAS research efforts,  Task B on LC, etc…</a:t>
            </a:r>
          </a:p>
          <a:p>
            <a:pPr lvl="2">
              <a:spcBef>
                <a:spcPts val="200"/>
              </a:spcBef>
            </a:pPr>
            <a:r>
              <a:rPr lang="en-US" sz="1400" b="1" dirty="0">
                <a:solidFill>
                  <a:srgbClr val="0070C0"/>
                </a:solidFill>
                <a:latin typeface="Calibri" pitchFamily="34" charset="0"/>
                <a:cs typeface="Calibri" pitchFamily="34" charset="0"/>
              </a:rPr>
              <a:t>a</a:t>
            </a:r>
            <a:r>
              <a:rPr lang="en-US" sz="1400" b="1" dirty="0" smtClean="0">
                <a:solidFill>
                  <a:srgbClr val="0070C0"/>
                </a:solidFill>
                <a:latin typeface="Calibri" pitchFamily="34" charset="0"/>
                <a:cs typeface="Calibri" pitchFamily="34" charset="0"/>
              </a:rPr>
              <a:t>s specified in Section IV of FOA,  list all PIs and budget info for </a:t>
            </a:r>
            <a:r>
              <a:rPr lang="en-US" sz="1400" b="1" i="1" dirty="0" smtClean="0">
                <a:solidFill>
                  <a:srgbClr val="0070C0"/>
                </a:solidFill>
                <a:latin typeface="Calibri" pitchFamily="34" charset="0"/>
                <a:cs typeface="Calibri" pitchFamily="34" charset="0"/>
              </a:rPr>
              <a:t>each</a:t>
            </a:r>
            <a:r>
              <a:rPr lang="en-US" sz="1400" b="1" dirty="0" smtClean="0">
                <a:solidFill>
                  <a:srgbClr val="0070C0"/>
                </a:solidFill>
                <a:latin typeface="Calibri" pitchFamily="34" charset="0"/>
                <a:cs typeface="Calibri" pitchFamily="34" charset="0"/>
              </a:rPr>
              <a:t> area in the ‘Cover Page Supplement for Proposals with Multiple Research Areas or Thrusts’ material of the proposal</a:t>
            </a:r>
          </a:p>
          <a:p>
            <a:pPr lvl="2">
              <a:spcBef>
                <a:spcPts val="200"/>
              </a:spcBef>
            </a:pPr>
            <a:r>
              <a:rPr lang="en-US" sz="1400" b="1" dirty="0">
                <a:solidFill>
                  <a:srgbClr val="0070C0"/>
                </a:solidFill>
                <a:latin typeface="Calibri" pitchFamily="34" charset="0"/>
                <a:cs typeface="Calibri" pitchFamily="34" charset="0"/>
              </a:rPr>
              <a:t>p</a:t>
            </a:r>
            <a:r>
              <a:rPr lang="en-US" sz="1400" b="1" dirty="0" smtClean="0">
                <a:solidFill>
                  <a:srgbClr val="0070C0"/>
                </a:solidFill>
                <a:latin typeface="Calibri" pitchFamily="34" charset="0"/>
                <a:cs typeface="Calibri" pitchFamily="34" charset="0"/>
              </a:rPr>
              <a:t>roposal must comply with all FOA requirements, including page limits</a:t>
            </a:r>
          </a:p>
          <a:p>
            <a:pPr marL="640080" lvl="1">
              <a:spcBef>
                <a:spcPts val="200"/>
              </a:spcBef>
            </a:pPr>
            <a:r>
              <a:rPr lang="en-US" sz="1500" b="1" dirty="0">
                <a:solidFill>
                  <a:srgbClr val="008000"/>
                </a:solidFill>
                <a:latin typeface="Calibri" pitchFamily="34" charset="0"/>
                <a:cs typeface="Calibri" pitchFamily="34" charset="0"/>
              </a:rPr>
              <a:t>Detector R&amp;D may support some level of engineering/M&amp;S whereas Energy Frontier typically does not</a:t>
            </a:r>
            <a:r>
              <a:rPr lang="en-US" sz="1100" b="1" dirty="0">
                <a:solidFill>
                  <a:srgbClr val="008000"/>
                </a:solidFill>
                <a:latin typeface="Calibri" pitchFamily="34" charset="0"/>
                <a:cs typeface="Calibri" pitchFamily="34" charset="0"/>
              </a:rPr>
              <a:t>  </a:t>
            </a:r>
            <a:endParaRPr lang="en-US" sz="1500" b="1" dirty="0" smtClean="0">
              <a:solidFill>
                <a:srgbClr val="008000"/>
              </a:solidFill>
              <a:latin typeface="Calibri" pitchFamily="34" charset="0"/>
              <a:cs typeface="Calibri" pitchFamily="34" charset="0"/>
            </a:endParaRPr>
          </a:p>
          <a:p>
            <a:pPr marL="640080" lvl="1">
              <a:spcBef>
                <a:spcPts val="200"/>
              </a:spcBef>
            </a:pPr>
            <a:r>
              <a:rPr lang="en-US" sz="1500" b="1" dirty="0" smtClean="0">
                <a:solidFill>
                  <a:srgbClr val="008000"/>
                </a:solidFill>
                <a:latin typeface="Calibri" pitchFamily="34" charset="0"/>
                <a:cs typeface="Calibri" pitchFamily="34" charset="0"/>
              </a:rPr>
              <a:t>Depending on scope of work described in these tasks,  DOE Program Managers will assess which Panel  (</a:t>
            </a:r>
            <a:r>
              <a:rPr lang="en-US" sz="1500" b="1" i="1" dirty="0" smtClean="0">
                <a:solidFill>
                  <a:srgbClr val="008000"/>
                </a:solidFill>
                <a:latin typeface="Calibri" pitchFamily="34" charset="0"/>
                <a:cs typeface="Calibri" pitchFamily="34" charset="0"/>
              </a:rPr>
              <a:t>i.e., </a:t>
            </a:r>
            <a:r>
              <a:rPr lang="en-US" sz="1500" b="1" dirty="0" smtClean="0">
                <a:solidFill>
                  <a:srgbClr val="008000"/>
                </a:solidFill>
                <a:latin typeface="Calibri" pitchFamily="34" charset="0"/>
                <a:cs typeface="Calibri" pitchFamily="34" charset="0"/>
              </a:rPr>
              <a:t>Energy Frontier or Particle Detector R&amp;D) to solicit reviews</a:t>
            </a:r>
          </a:p>
        </p:txBody>
      </p:sp>
      <p:sp>
        <p:nvSpPr>
          <p:cNvPr id="3" name="Title 2"/>
          <p:cNvSpPr>
            <a:spLocks noGrp="1"/>
          </p:cNvSpPr>
          <p:nvPr>
            <p:ph type="title"/>
          </p:nvPr>
        </p:nvSpPr>
        <p:spPr>
          <a:xfrm>
            <a:off x="457200" y="46545"/>
            <a:ext cx="8229600" cy="626316"/>
          </a:xfrm>
        </p:spPr>
        <p:txBody>
          <a:bodyPr/>
          <a:lstStyle/>
          <a:p>
            <a:r>
              <a:rPr lang="en-US" sz="3200" b="1" dirty="0" smtClean="0">
                <a:solidFill>
                  <a:srgbClr val="285C00"/>
                </a:solidFill>
                <a:effectLst>
                  <a:outerShdw blurRad="38100" dist="38100" dir="2700000" algn="tl">
                    <a:srgbClr val="000000">
                      <a:alpha val="43137"/>
                    </a:srgbClr>
                  </a:outerShdw>
                </a:effectLst>
                <a:latin typeface="Cambria" pitchFamily="18" charset="0"/>
              </a:rPr>
              <a:t>Future Lepton Colliders and LHC Phase-II</a:t>
            </a:r>
            <a:endParaRPr lang="en-US" sz="3200" b="1" dirty="0">
              <a:solidFill>
                <a:srgbClr val="285C00"/>
              </a:solidFill>
              <a:effectLst>
                <a:outerShdw blurRad="38100" dist="38100" dir="2700000" algn="tl">
                  <a:srgbClr val="000000">
                    <a:alpha val="43137"/>
                  </a:srgbClr>
                </a:outerShdw>
              </a:effectLst>
              <a:latin typeface="Cambria" pitchFamily="18" charset="0"/>
            </a:endParaRPr>
          </a:p>
        </p:txBody>
      </p:sp>
      <p:sp>
        <p:nvSpPr>
          <p:cNvPr id="4" name="Rectangle 3"/>
          <p:cNvSpPr>
            <a:spLocks noChangeArrowheads="1"/>
          </p:cNvSpPr>
          <p:nvPr/>
        </p:nvSpPr>
        <p:spPr bwMode="auto">
          <a:xfrm>
            <a:off x="0" y="751531"/>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hangingPunct="0">
              <a:lnSpc>
                <a:spcPct val="85000"/>
              </a:lnSpc>
              <a:defRPr/>
            </a:pPr>
            <a:endParaRPr lang="en-US" sz="2200" i="1" dirty="0">
              <a:effectLst>
                <a:outerShdw blurRad="38100" dist="38100" dir="2700000" algn="tl">
                  <a:srgbClr val="FFFFFF"/>
                </a:outerShdw>
              </a:effectLst>
              <a:latin typeface="Book Antiqua" pitchFamily="18" charset="0"/>
            </a:endParaRPr>
          </a:p>
        </p:txBody>
      </p:sp>
      <p:pic>
        <p:nvPicPr>
          <p:cNvPr id="5" name="Picture 9" descr="horizontal-logo-green-text.jpg"/>
          <p:cNvPicPr>
            <a:picLocks noChangeAspect="1"/>
          </p:cNvPicPr>
          <p:nvPr/>
        </p:nvPicPr>
        <p:blipFill>
          <a:blip r:embed="rId2" cstate="print"/>
          <a:srcRect/>
          <a:stretch>
            <a:fillRect/>
          </a:stretch>
        </p:blipFill>
        <p:spPr bwMode="auto">
          <a:xfrm>
            <a:off x="241543" y="6546181"/>
            <a:ext cx="1492363" cy="249698"/>
          </a:xfrm>
          <a:prstGeom prst="rect">
            <a:avLst/>
          </a:prstGeom>
          <a:noFill/>
          <a:ln w="9525">
            <a:noFill/>
            <a:miter lim="800000"/>
            <a:headEnd/>
            <a:tailEnd/>
          </a:ln>
        </p:spPr>
      </p:pic>
      <p:cxnSp>
        <p:nvCxnSpPr>
          <p:cNvPr id="6" name="Straight Connector 5"/>
          <p:cNvCxnSpPr/>
          <p:nvPr/>
        </p:nvCxnSpPr>
        <p:spPr bwMode="auto">
          <a:xfrm>
            <a:off x="159391" y="6482226"/>
            <a:ext cx="8758106" cy="0"/>
          </a:xfrm>
          <a:prstGeom prst="line">
            <a:avLst/>
          </a:prstGeom>
          <a:ln w="15875">
            <a:solidFill>
              <a:srgbClr val="135C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 name="Content Placeholder 1"/>
          <p:cNvSpPr txBox="1">
            <a:spLocks/>
          </p:cNvSpPr>
          <p:nvPr/>
        </p:nvSpPr>
        <p:spPr>
          <a:xfrm>
            <a:off x="25878" y="5883714"/>
            <a:ext cx="9076888" cy="56883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itchFamily="2" charset="2"/>
              <a:buChar char="§"/>
            </a:pPr>
            <a:r>
              <a:rPr lang="en-US" sz="1600" b="1" dirty="0" smtClean="0">
                <a:latin typeface="Calibri" pitchFamily="34" charset="0"/>
                <a:cs typeface="Calibri" pitchFamily="34" charset="0"/>
              </a:rPr>
              <a:t>Final decisions on support will depend on the scientific merit review process, and other programmatic and budgetary factors</a:t>
            </a:r>
          </a:p>
        </p:txBody>
      </p:sp>
      <p:sp>
        <p:nvSpPr>
          <p:cNvPr id="10" name="Rounded Rectangle 9"/>
          <p:cNvSpPr/>
          <p:nvPr/>
        </p:nvSpPr>
        <p:spPr>
          <a:xfrm>
            <a:off x="1564262" y="4176173"/>
            <a:ext cx="2761488" cy="1600200"/>
          </a:xfrm>
          <a:prstGeom prst="roundRect">
            <a:avLst/>
          </a:prstGeom>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smtClean="0">
                <a:latin typeface="Candara" pitchFamily="34" charset="0"/>
              </a:rPr>
              <a:t>Energy Frontier</a:t>
            </a:r>
            <a:endParaRPr lang="en-US" sz="1400" b="1" dirty="0" smtClean="0">
              <a:latin typeface="Candara" pitchFamily="34" charset="0"/>
            </a:endParaRPr>
          </a:p>
          <a:p>
            <a:pPr algn="ctr"/>
            <a:endParaRPr lang="en-US" sz="100" b="1" dirty="0" smtClean="0">
              <a:solidFill>
                <a:srgbClr val="FFFF00"/>
              </a:solidFill>
            </a:endParaRPr>
          </a:p>
          <a:p>
            <a:pPr algn="ctr"/>
            <a:r>
              <a:rPr lang="en-US" sz="1500" b="1" dirty="0" smtClean="0">
                <a:solidFill>
                  <a:srgbClr val="FFFF00"/>
                </a:solidFill>
              </a:rPr>
              <a:t>Applications addressing </a:t>
            </a:r>
          </a:p>
          <a:p>
            <a:pPr algn="ctr"/>
            <a:r>
              <a:rPr lang="en-US" sz="1500" b="1" dirty="0" smtClean="0">
                <a:solidFill>
                  <a:srgbClr val="FFFF00"/>
                </a:solidFill>
              </a:rPr>
              <a:t>physics studies and </a:t>
            </a:r>
          </a:p>
          <a:p>
            <a:pPr algn="ctr"/>
            <a:r>
              <a:rPr lang="en-US" sz="1500" b="1" dirty="0" smtClean="0">
                <a:solidFill>
                  <a:srgbClr val="FFFF00"/>
                </a:solidFill>
              </a:rPr>
              <a:t>pre-conceptual R&amp;D directed towards specific future Energy Frontier experiments </a:t>
            </a:r>
            <a:endParaRPr lang="en-US" sz="1500" b="1" dirty="0">
              <a:solidFill>
                <a:srgbClr val="FFFF00"/>
              </a:solidFill>
            </a:endParaRPr>
          </a:p>
        </p:txBody>
      </p:sp>
      <p:sp>
        <p:nvSpPr>
          <p:cNvPr id="11" name="Rounded Rectangle 10"/>
          <p:cNvSpPr/>
          <p:nvPr/>
        </p:nvSpPr>
        <p:spPr>
          <a:xfrm>
            <a:off x="4451236" y="4177174"/>
            <a:ext cx="2760453" cy="1591056"/>
          </a:xfrm>
          <a:prstGeom prst="roundRect">
            <a:avLst/>
          </a:prstGeom>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smtClean="0">
                <a:latin typeface="Candara" pitchFamily="34" charset="0"/>
              </a:rPr>
              <a:t>Particle Detector R&amp;D</a:t>
            </a:r>
          </a:p>
          <a:p>
            <a:pPr algn="ctr"/>
            <a:r>
              <a:rPr lang="en-US" sz="1500" b="1" dirty="0" smtClean="0">
                <a:solidFill>
                  <a:srgbClr val="FFFF00"/>
                </a:solidFill>
              </a:rPr>
              <a:t>Supports “generic” R&amp;D activities on physics of particle detection that has potential </a:t>
            </a:r>
          </a:p>
          <a:p>
            <a:pPr algn="ctr"/>
            <a:r>
              <a:rPr lang="en-US" sz="1500" b="1" dirty="0" smtClean="0">
                <a:solidFill>
                  <a:srgbClr val="FFFF00"/>
                </a:solidFill>
              </a:rPr>
              <a:t>for wide applicability </a:t>
            </a:r>
          </a:p>
          <a:p>
            <a:pPr algn="ctr"/>
            <a:r>
              <a:rPr lang="en-US" sz="1500" b="1" dirty="0" smtClean="0">
                <a:solidFill>
                  <a:srgbClr val="FFFF00"/>
                </a:solidFill>
              </a:rPr>
              <a:t>and/or high impact</a:t>
            </a:r>
            <a:endParaRPr lang="en-US" sz="1500" b="1" dirty="0">
              <a:solidFill>
                <a:srgbClr val="FFFF00"/>
              </a:solidFill>
            </a:endParaRP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901" y="4149295"/>
            <a:ext cx="573853" cy="582682"/>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272" y="5224648"/>
            <a:ext cx="573853" cy="582682"/>
          </a:xfrm>
          <a:prstGeom prst="rect">
            <a:avLst/>
          </a:prstGeom>
        </p:spPr>
      </p:pic>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6606" y="4149295"/>
            <a:ext cx="573853" cy="582682"/>
          </a:xfrm>
          <a:prstGeom prst="rect">
            <a:avLst/>
          </a:prstGeom>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3238" y="5232396"/>
            <a:ext cx="573853" cy="582682"/>
          </a:xfrm>
          <a:prstGeom prst="rect">
            <a:avLst/>
          </a:prstGeom>
        </p:spPr>
      </p:pic>
      <p:cxnSp>
        <p:nvCxnSpPr>
          <p:cNvPr id="21" name="Straight Arrow Connector 20"/>
          <p:cNvCxnSpPr/>
          <p:nvPr/>
        </p:nvCxnSpPr>
        <p:spPr>
          <a:xfrm>
            <a:off x="1026351" y="4827434"/>
            <a:ext cx="495400" cy="0"/>
          </a:xfrm>
          <a:prstGeom prst="straightConnector1">
            <a:avLst/>
          </a:prstGeom>
          <a:ln w="12700">
            <a:solidFill>
              <a:srgbClr val="000000"/>
            </a:solidFill>
            <a:prstDash val="sysDash"/>
            <a:tailEnd type="triangle" w="sm" len="lg"/>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1022723" y="4620279"/>
            <a:ext cx="0" cy="198529"/>
          </a:xfrm>
          <a:prstGeom prst="straightConnector1">
            <a:avLst/>
          </a:prstGeom>
          <a:ln w="12700">
            <a:solidFill>
              <a:srgbClr val="000000"/>
            </a:solidFill>
            <a:prstDash val="sysDash"/>
            <a:tailEnd type="none" w="sm" len="lg"/>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a:off x="1022723" y="5062518"/>
            <a:ext cx="495400" cy="0"/>
          </a:xfrm>
          <a:prstGeom prst="straightConnector1">
            <a:avLst/>
          </a:prstGeom>
          <a:ln w="12700">
            <a:solidFill>
              <a:srgbClr val="000000"/>
            </a:solidFill>
            <a:prstDash val="sysDash"/>
            <a:tailEnd type="triangle" w="sm" len="lg"/>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a:off x="1022723" y="5059686"/>
            <a:ext cx="0" cy="224259"/>
          </a:xfrm>
          <a:prstGeom prst="straightConnector1">
            <a:avLst/>
          </a:prstGeom>
          <a:ln w="12700">
            <a:solidFill>
              <a:srgbClr val="000000"/>
            </a:solidFill>
            <a:prstDash val="sysDash"/>
            <a:tailEnd type="none" w="sm" len="lg"/>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flipH="1" flipV="1">
            <a:off x="7285232" y="4872385"/>
            <a:ext cx="427181" cy="8626"/>
          </a:xfrm>
          <a:prstGeom prst="straightConnector1">
            <a:avLst/>
          </a:prstGeom>
          <a:ln w="12700">
            <a:solidFill>
              <a:srgbClr val="000000"/>
            </a:solidFill>
            <a:prstDash val="sysDash"/>
            <a:tailEnd type="triangle" w="sm" len="lg"/>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a:off x="7708785" y="4673856"/>
            <a:ext cx="0" cy="198529"/>
          </a:xfrm>
          <a:prstGeom prst="straightConnector1">
            <a:avLst/>
          </a:prstGeom>
          <a:ln w="12700">
            <a:solidFill>
              <a:srgbClr val="000000"/>
            </a:solidFill>
            <a:prstDash val="sysDash"/>
            <a:tailEnd type="none" w="sm" len="lg"/>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flipH="1" flipV="1">
            <a:off x="7293238" y="5111341"/>
            <a:ext cx="427181" cy="8626"/>
          </a:xfrm>
          <a:prstGeom prst="straightConnector1">
            <a:avLst/>
          </a:prstGeom>
          <a:ln w="12700">
            <a:solidFill>
              <a:srgbClr val="000000"/>
            </a:solidFill>
            <a:prstDash val="sysDash"/>
            <a:tailEnd type="triangle" w="sm" len="lg"/>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a:off x="7716791" y="5119836"/>
            <a:ext cx="0" cy="198529"/>
          </a:xfrm>
          <a:prstGeom prst="straightConnector1">
            <a:avLst/>
          </a:prstGeom>
          <a:ln w="12700">
            <a:solidFill>
              <a:srgbClr val="000000"/>
            </a:solidFill>
            <a:prstDash val="sysDash"/>
            <a:tailEnd type="none" w="sm" len="lg"/>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5552" y="5307697"/>
            <a:ext cx="1036487" cy="384721"/>
          </a:xfrm>
          <a:prstGeom prst="rect">
            <a:avLst/>
          </a:prstGeom>
          <a:noFill/>
        </p:spPr>
        <p:txBody>
          <a:bodyPr wrap="square" rtlCol="0">
            <a:spAutoFit/>
          </a:bodyPr>
          <a:lstStyle/>
          <a:p>
            <a:r>
              <a:rPr lang="en-US" sz="950" b="1" dirty="0" smtClean="0">
                <a:solidFill>
                  <a:schemeClr val="tx2"/>
                </a:solidFill>
                <a:latin typeface="Arial" pitchFamily="34" charset="0"/>
                <a:cs typeface="Arial" pitchFamily="34" charset="0"/>
              </a:rPr>
              <a:t>Task B</a:t>
            </a:r>
            <a:r>
              <a:rPr lang="en-US" sz="950" b="1" dirty="0" smtClean="0">
                <a:solidFill>
                  <a:schemeClr val="tx2"/>
                </a:solidFill>
                <a:latin typeface="Arial Narrow" pitchFamily="34" charset="0"/>
              </a:rPr>
              <a:t>: LC-</a:t>
            </a:r>
          </a:p>
          <a:p>
            <a:r>
              <a:rPr lang="en-US" sz="950" b="1" dirty="0" smtClean="0">
                <a:solidFill>
                  <a:schemeClr val="tx2"/>
                </a:solidFill>
                <a:latin typeface="Arial Narrow" pitchFamily="34" charset="0"/>
              </a:rPr>
              <a:t>specific research</a:t>
            </a:r>
            <a:endParaRPr lang="en-US" sz="950" b="1" dirty="0">
              <a:solidFill>
                <a:schemeClr val="tx2"/>
              </a:solidFill>
              <a:latin typeface="Arial Narrow" pitchFamily="34" charset="0"/>
            </a:endParaRPr>
          </a:p>
        </p:txBody>
      </p:sp>
      <p:sp>
        <p:nvSpPr>
          <p:cNvPr id="12" name="TextBox 11"/>
          <p:cNvSpPr txBox="1"/>
          <p:nvPr/>
        </p:nvSpPr>
        <p:spPr>
          <a:xfrm>
            <a:off x="7678" y="4132548"/>
            <a:ext cx="1111202" cy="530915"/>
          </a:xfrm>
          <a:prstGeom prst="rect">
            <a:avLst/>
          </a:prstGeom>
          <a:noFill/>
        </p:spPr>
        <p:txBody>
          <a:bodyPr wrap="none" rtlCol="0">
            <a:spAutoFit/>
          </a:bodyPr>
          <a:lstStyle/>
          <a:p>
            <a:r>
              <a:rPr lang="en-US" sz="950" b="1" dirty="0" smtClean="0">
                <a:solidFill>
                  <a:schemeClr val="tx2"/>
                </a:solidFill>
                <a:latin typeface="Arial" pitchFamily="34" charset="0"/>
                <a:cs typeface="Arial" pitchFamily="34" charset="0"/>
              </a:rPr>
              <a:t>Task C</a:t>
            </a:r>
            <a:r>
              <a:rPr lang="en-US" sz="950" b="1" dirty="0" smtClean="0">
                <a:solidFill>
                  <a:schemeClr val="tx2"/>
                </a:solidFill>
                <a:latin typeface="Arial Narrow" pitchFamily="34" charset="0"/>
              </a:rPr>
              <a:t>:  Detector-</a:t>
            </a:r>
          </a:p>
          <a:p>
            <a:r>
              <a:rPr lang="en-US" sz="950" b="1" dirty="0">
                <a:solidFill>
                  <a:schemeClr val="tx2"/>
                </a:solidFill>
                <a:latin typeface="Arial Narrow" pitchFamily="34" charset="0"/>
              </a:rPr>
              <a:t>s</a:t>
            </a:r>
            <a:r>
              <a:rPr lang="en-US" sz="950" b="1" dirty="0" smtClean="0">
                <a:solidFill>
                  <a:schemeClr val="tx2"/>
                </a:solidFill>
                <a:latin typeface="Arial Narrow" pitchFamily="34" charset="0"/>
              </a:rPr>
              <a:t>pecific Phase-II </a:t>
            </a:r>
          </a:p>
          <a:p>
            <a:r>
              <a:rPr lang="en-US" sz="950" b="1" dirty="0" smtClean="0">
                <a:solidFill>
                  <a:schemeClr val="tx2"/>
                </a:solidFill>
                <a:latin typeface="Arial Narrow" pitchFamily="34" charset="0"/>
              </a:rPr>
              <a:t>research</a:t>
            </a:r>
            <a:endParaRPr lang="en-US" sz="950" b="1" dirty="0">
              <a:solidFill>
                <a:schemeClr val="tx2"/>
              </a:solidFill>
              <a:latin typeface="Arial Narrow" pitchFamily="34" charset="0"/>
            </a:endParaRPr>
          </a:p>
        </p:txBody>
      </p:sp>
      <p:sp>
        <p:nvSpPr>
          <p:cNvPr id="14" name="TextBox 13"/>
          <p:cNvSpPr txBox="1"/>
          <p:nvPr/>
        </p:nvSpPr>
        <p:spPr>
          <a:xfrm>
            <a:off x="7853503" y="5068502"/>
            <a:ext cx="1394015" cy="969496"/>
          </a:xfrm>
          <a:prstGeom prst="rect">
            <a:avLst/>
          </a:prstGeom>
          <a:noFill/>
        </p:spPr>
        <p:txBody>
          <a:bodyPr wrap="square" rtlCol="0">
            <a:spAutoFit/>
          </a:bodyPr>
          <a:lstStyle/>
          <a:p>
            <a:r>
              <a:rPr lang="en-US" sz="950" b="1" dirty="0" smtClean="0">
                <a:solidFill>
                  <a:schemeClr val="tx2"/>
                </a:solidFill>
                <a:latin typeface="Arial" pitchFamily="34" charset="0"/>
                <a:cs typeface="Arial" pitchFamily="34" charset="0"/>
              </a:rPr>
              <a:t>Task B</a:t>
            </a:r>
            <a:r>
              <a:rPr lang="en-US" sz="950" b="1" dirty="0" smtClean="0">
                <a:solidFill>
                  <a:schemeClr val="tx2"/>
                </a:solidFill>
                <a:latin typeface="Arial Narrow" pitchFamily="34" charset="0"/>
              </a:rPr>
              <a:t>: LC-inspired</a:t>
            </a:r>
          </a:p>
          <a:p>
            <a:r>
              <a:rPr lang="en-US" sz="950" b="1" dirty="0" smtClean="0">
                <a:solidFill>
                  <a:schemeClr val="tx2"/>
                </a:solidFill>
                <a:latin typeface="Arial Narrow" pitchFamily="34" charset="0"/>
              </a:rPr>
              <a:t>research with </a:t>
            </a:r>
          </a:p>
          <a:p>
            <a:r>
              <a:rPr lang="en-US" sz="950" b="1" dirty="0" smtClean="0">
                <a:solidFill>
                  <a:schemeClr val="tx2"/>
                </a:solidFill>
                <a:latin typeface="Arial Narrow" pitchFamily="34" charset="0"/>
              </a:rPr>
              <a:t>applications of R&amp;D </a:t>
            </a:r>
          </a:p>
          <a:p>
            <a:r>
              <a:rPr lang="en-US" sz="950" b="1" dirty="0" smtClean="0">
                <a:solidFill>
                  <a:schemeClr val="tx2"/>
                </a:solidFill>
                <a:latin typeface="Arial Narrow" pitchFamily="34" charset="0"/>
              </a:rPr>
              <a:t>towards future detectors </a:t>
            </a:r>
          </a:p>
          <a:p>
            <a:r>
              <a:rPr lang="en-US" sz="950" b="1" dirty="0" smtClean="0">
                <a:solidFill>
                  <a:schemeClr val="tx2"/>
                </a:solidFill>
                <a:latin typeface="Arial Narrow" pitchFamily="34" charset="0"/>
              </a:rPr>
              <a:t>for Intensity Frontier </a:t>
            </a:r>
          </a:p>
          <a:p>
            <a:r>
              <a:rPr lang="en-US" sz="950" b="1" dirty="0" smtClean="0">
                <a:solidFill>
                  <a:schemeClr val="tx2"/>
                </a:solidFill>
                <a:latin typeface="Arial Narrow" pitchFamily="34" charset="0"/>
              </a:rPr>
              <a:t>experiments</a:t>
            </a:r>
            <a:endParaRPr lang="en-US" sz="950" b="1" dirty="0">
              <a:solidFill>
                <a:schemeClr val="tx2"/>
              </a:solidFill>
              <a:latin typeface="Arial Narrow" pitchFamily="34" charset="0"/>
            </a:endParaRPr>
          </a:p>
        </p:txBody>
      </p:sp>
      <p:sp>
        <p:nvSpPr>
          <p:cNvPr id="15" name="TextBox 14"/>
          <p:cNvSpPr txBox="1"/>
          <p:nvPr/>
        </p:nvSpPr>
        <p:spPr>
          <a:xfrm>
            <a:off x="7841833" y="3988701"/>
            <a:ext cx="1255991" cy="969496"/>
          </a:xfrm>
          <a:prstGeom prst="rect">
            <a:avLst/>
          </a:prstGeom>
          <a:noFill/>
        </p:spPr>
        <p:txBody>
          <a:bodyPr wrap="square" rtlCol="0">
            <a:spAutoFit/>
          </a:bodyPr>
          <a:lstStyle/>
          <a:p>
            <a:r>
              <a:rPr lang="en-US" sz="950" b="1" dirty="0" smtClean="0">
                <a:solidFill>
                  <a:schemeClr val="tx2"/>
                </a:solidFill>
                <a:latin typeface="Arial" pitchFamily="34" charset="0"/>
                <a:cs typeface="Arial" pitchFamily="34" charset="0"/>
              </a:rPr>
              <a:t>Task C</a:t>
            </a:r>
            <a:r>
              <a:rPr lang="en-US" sz="950" b="1" dirty="0" smtClean="0">
                <a:solidFill>
                  <a:schemeClr val="tx2"/>
                </a:solidFill>
                <a:latin typeface="Arial Narrow" pitchFamily="34" charset="0"/>
              </a:rPr>
              <a:t>: Phase-II inspired R&amp;D with technology also applied to Dark Matter experiments at the Cosmic Frontier</a:t>
            </a:r>
          </a:p>
        </p:txBody>
      </p:sp>
    </p:spTree>
    <p:extLst>
      <p:ext uri="{BB962C8B-B14F-4D97-AF65-F5344CB8AC3E}">
        <p14:creationId xmlns:p14="http://schemas.microsoft.com/office/powerpoint/2010/main" val="604356028"/>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Autofit/>
          </a:bodyPr>
          <a:lstStyle/>
          <a:p>
            <a:r>
              <a:rPr lang="en-US" sz="3200" b="1" dirty="0" smtClean="0">
                <a:solidFill>
                  <a:srgbClr val="285C00"/>
                </a:solidFill>
                <a:effectLst>
                  <a:outerShdw blurRad="38100" dist="38100" dir="2700000" algn="tl">
                    <a:srgbClr val="000000">
                      <a:alpha val="43137"/>
                    </a:srgbClr>
                  </a:outerShdw>
                </a:effectLst>
                <a:latin typeface="Cambria" pitchFamily="18" charset="0"/>
                <a:cs typeface="Helvetica" pitchFamily="34" charset="0"/>
              </a:rPr>
              <a:t>HEP Intensity Frontier Experiments</a:t>
            </a:r>
            <a:endParaRPr lang="en-US" sz="3200" b="1" dirty="0">
              <a:solidFill>
                <a:srgbClr val="285C00"/>
              </a:solidFill>
              <a:effectLst>
                <a:outerShdw blurRad="38100" dist="38100" dir="2700000" algn="tl">
                  <a:srgbClr val="000000">
                    <a:alpha val="43137"/>
                  </a:srgbClr>
                </a:outerShdw>
              </a:effectLst>
              <a:latin typeface="Cambria" pitchFamily="18" charset="0"/>
              <a:cs typeface="Helvetica"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63970137"/>
              </p:ext>
            </p:extLst>
          </p:nvPr>
        </p:nvGraphicFramePr>
        <p:xfrm>
          <a:off x="172947" y="612682"/>
          <a:ext cx="8839200" cy="6151861"/>
        </p:xfrm>
        <a:graphic>
          <a:graphicData uri="http://schemas.openxmlformats.org/drawingml/2006/table">
            <a:tbl>
              <a:tblPr firstRow="1" bandRow="1">
                <a:tableStyleId>{5C22544A-7EE6-4342-B048-85BDC9FD1C3A}</a:tableStyleId>
              </a:tblPr>
              <a:tblGrid>
                <a:gridCol w="1066801"/>
                <a:gridCol w="1447800"/>
                <a:gridCol w="1066800"/>
                <a:gridCol w="3233048"/>
                <a:gridCol w="1276710"/>
                <a:gridCol w="748041"/>
              </a:tblGrid>
              <a:tr h="284462">
                <a:tc>
                  <a:txBody>
                    <a:bodyPr/>
                    <a:lstStyle/>
                    <a:p>
                      <a:r>
                        <a:rPr lang="en-US" sz="1150" dirty="0" smtClean="0"/>
                        <a:t>Experiment</a:t>
                      </a:r>
                      <a:endParaRPr lang="en-US" sz="1150" dirty="0"/>
                    </a:p>
                  </a:txBody>
                  <a:tcPr/>
                </a:tc>
                <a:tc>
                  <a:txBody>
                    <a:bodyPr/>
                    <a:lstStyle/>
                    <a:p>
                      <a:r>
                        <a:rPr lang="en-US" sz="1150" dirty="0" smtClean="0"/>
                        <a:t>Location</a:t>
                      </a:r>
                      <a:endParaRPr lang="en-US" sz="1150" dirty="0"/>
                    </a:p>
                  </a:txBody>
                  <a:tcPr/>
                </a:tc>
                <a:tc>
                  <a:txBody>
                    <a:bodyPr/>
                    <a:lstStyle/>
                    <a:p>
                      <a:r>
                        <a:rPr lang="en-US" sz="1150" dirty="0" smtClean="0"/>
                        <a:t>Status</a:t>
                      </a:r>
                      <a:endParaRPr lang="en-US" sz="1150" dirty="0"/>
                    </a:p>
                  </a:txBody>
                  <a:tcPr/>
                </a:tc>
                <a:tc>
                  <a:txBody>
                    <a:bodyPr/>
                    <a:lstStyle/>
                    <a:p>
                      <a:r>
                        <a:rPr lang="en-US" sz="1150" dirty="0" smtClean="0"/>
                        <a:t>Description</a:t>
                      </a:r>
                      <a:endParaRPr lang="en-US" sz="1150" dirty="0"/>
                    </a:p>
                  </a:txBody>
                  <a:tcPr/>
                </a:tc>
                <a:tc>
                  <a:txBody>
                    <a:bodyPr/>
                    <a:lstStyle/>
                    <a:p>
                      <a:r>
                        <a:rPr lang="en-US" sz="1150" dirty="0" smtClean="0"/>
                        <a:t>#US Inst.</a:t>
                      </a:r>
                      <a:endParaRPr lang="en-US" sz="1150" dirty="0"/>
                    </a:p>
                  </a:txBody>
                  <a:tcPr/>
                </a:tc>
                <a:tc>
                  <a:txBody>
                    <a:bodyPr/>
                    <a:lstStyle/>
                    <a:p>
                      <a:r>
                        <a:rPr lang="en-US" sz="1150" dirty="0" smtClean="0"/>
                        <a:t>#US Coll.</a:t>
                      </a:r>
                      <a:endParaRPr lang="en-US" sz="1150" dirty="0"/>
                    </a:p>
                  </a:txBody>
                  <a:tcPr/>
                </a:tc>
              </a:tr>
              <a:tr h="255370">
                <a:tc>
                  <a:txBody>
                    <a:bodyPr/>
                    <a:lstStyle/>
                    <a:p>
                      <a:r>
                        <a:rPr lang="en-US" sz="950" b="1" dirty="0" smtClean="0">
                          <a:effectLst/>
                          <a:latin typeface="Calibri" pitchFamily="34" charset="0"/>
                        </a:rPr>
                        <a:t>Belle</a:t>
                      </a:r>
                      <a:r>
                        <a:rPr lang="en-US" sz="950" b="1" baseline="0" dirty="0" smtClean="0">
                          <a:effectLst/>
                          <a:latin typeface="Calibri" pitchFamily="34" charset="0"/>
                        </a:rPr>
                        <a:t> </a:t>
                      </a:r>
                      <a:r>
                        <a:rPr lang="en-US" sz="950" b="1" dirty="0" smtClean="0">
                          <a:effectLst/>
                          <a:latin typeface="Calibri" pitchFamily="34" charset="0"/>
                        </a:rPr>
                        <a:t>II</a:t>
                      </a:r>
                      <a:endParaRPr lang="en-US" sz="950" b="1" dirty="0">
                        <a:effectLst/>
                        <a:latin typeface="Calibri" pitchFamily="34" charset="0"/>
                      </a:endParaRPr>
                    </a:p>
                  </a:txBody>
                  <a:tcPr/>
                </a:tc>
                <a:tc>
                  <a:txBody>
                    <a:bodyPr/>
                    <a:lstStyle/>
                    <a:p>
                      <a:r>
                        <a:rPr lang="en-US" sz="900" b="1" dirty="0" smtClean="0">
                          <a:latin typeface="Arial Narrow" pitchFamily="34" charset="0"/>
                        </a:rPr>
                        <a:t>KEK,</a:t>
                      </a:r>
                      <a:r>
                        <a:rPr lang="en-US" sz="900" b="1" baseline="0" dirty="0" smtClean="0">
                          <a:latin typeface="Arial Narrow" pitchFamily="34" charset="0"/>
                        </a:rPr>
                        <a:t> Tsukuba, Japan</a:t>
                      </a:r>
                      <a:endParaRPr lang="en-US" sz="900" b="1" dirty="0">
                        <a:latin typeface="Arial Narrow" pitchFamily="34" charset="0"/>
                      </a:endParaRPr>
                    </a:p>
                  </a:txBody>
                  <a:tcPr/>
                </a:tc>
                <a:tc>
                  <a:txBody>
                    <a:bodyPr/>
                    <a:lstStyle/>
                    <a:p>
                      <a:r>
                        <a:rPr lang="en-US" sz="900" b="1" dirty="0" smtClean="0">
                          <a:latin typeface="Arial Narrow" pitchFamily="34" charset="0"/>
                        </a:rPr>
                        <a:t>Physics run</a:t>
                      </a:r>
                      <a:r>
                        <a:rPr lang="en-US" sz="900" b="1" baseline="0" dirty="0" smtClean="0">
                          <a:latin typeface="Arial Narrow" pitchFamily="34" charset="0"/>
                        </a:rPr>
                        <a:t> 2016</a:t>
                      </a:r>
                      <a:endParaRPr lang="en-US" sz="900" b="1" dirty="0">
                        <a:latin typeface="Arial Narrow" pitchFamily="34" charset="0"/>
                      </a:endParaRPr>
                    </a:p>
                  </a:txBody>
                  <a:tcPr/>
                </a:tc>
                <a:tc>
                  <a:txBody>
                    <a:bodyPr/>
                    <a:lstStyle/>
                    <a:p>
                      <a:r>
                        <a:rPr lang="en-US" sz="900" b="1" dirty="0" smtClean="0">
                          <a:latin typeface="Arial Narrow" pitchFamily="34" charset="0"/>
                        </a:rPr>
                        <a:t>Heavy flavor physics,</a:t>
                      </a:r>
                      <a:r>
                        <a:rPr lang="en-US" sz="900" b="1" baseline="0" dirty="0" smtClean="0">
                          <a:latin typeface="Arial Narrow" pitchFamily="34" charset="0"/>
                        </a:rPr>
                        <a:t> </a:t>
                      </a:r>
                      <a:r>
                        <a:rPr lang="en-US" sz="900" b="1" dirty="0" smtClean="0">
                          <a:latin typeface="Arial Narrow" pitchFamily="34" charset="0"/>
                        </a:rPr>
                        <a:t>CP asymmetries,</a:t>
                      </a:r>
                      <a:r>
                        <a:rPr lang="en-US" sz="900" b="1" baseline="0" dirty="0" smtClean="0">
                          <a:latin typeface="Arial Narrow" pitchFamily="34" charset="0"/>
                        </a:rPr>
                        <a:t> n</a:t>
                      </a:r>
                      <a:r>
                        <a:rPr lang="en-US" sz="900" b="1" dirty="0" smtClean="0">
                          <a:latin typeface="Arial Narrow" pitchFamily="34" charset="0"/>
                        </a:rPr>
                        <a:t>ew matter states</a:t>
                      </a:r>
                      <a:endParaRPr lang="en-US" sz="900" b="1" dirty="0">
                        <a:latin typeface="Arial Narrow" pitchFamily="34" charset="0"/>
                      </a:endParaRPr>
                    </a:p>
                  </a:txBody>
                  <a:tcPr/>
                </a:tc>
                <a:tc>
                  <a:txBody>
                    <a:bodyPr/>
                    <a:lstStyle/>
                    <a:p>
                      <a:r>
                        <a:rPr lang="en-US" sz="900" b="1" dirty="0" smtClean="0">
                          <a:latin typeface="Arial Narrow" pitchFamily="34" charset="0"/>
                        </a:rPr>
                        <a:t>10</a:t>
                      </a:r>
                      <a:r>
                        <a:rPr lang="en-US" sz="900" b="1" baseline="0" dirty="0" smtClean="0">
                          <a:latin typeface="Arial Narrow" pitchFamily="34" charset="0"/>
                        </a:rPr>
                        <a:t> Univ., 1 Lab</a:t>
                      </a:r>
                      <a:endParaRPr lang="en-US" sz="900" b="1" dirty="0">
                        <a:latin typeface="Arial Narrow" pitchFamily="34" charset="0"/>
                      </a:endParaRPr>
                    </a:p>
                  </a:txBody>
                  <a:tcPr/>
                </a:tc>
                <a:tc>
                  <a:txBody>
                    <a:bodyPr/>
                    <a:lstStyle/>
                    <a:p>
                      <a:r>
                        <a:rPr lang="en-US" sz="900" b="1" dirty="0" smtClean="0">
                          <a:latin typeface="Arial Narrow" pitchFamily="34" charset="0"/>
                        </a:rPr>
                        <a:t>55</a:t>
                      </a:r>
                      <a:endParaRPr lang="en-US" sz="900" b="1" dirty="0">
                        <a:latin typeface="Arial Narrow" pitchFamily="34" charset="0"/>
                      </a:endParaRPr>
                    </a:p>
                  </a:txBody>
                  <a:tcPr/>
                </a:tc>
              </a:tr>
              <a:tr h="255370">
                <a:tc>
                  <a:txBody>
                    <a:bodyPr/>
                    <a:lstStyle/>
                    <a:p>
                      <a:r>
                        <a:rPr lang="en-US" sz="950" b="1" dirty="0" smtClean="0">
                          <a:effectLst/>
                          <a:latin typeface="Calibri" pitchFamily="34" charset="0"/>
                        </a:rPr>
                        <a:t>CAPTAIN</a:t>
                      </a:r>
                      <a:endParaRPr lang="en-US" sz="950" b="1" dirty="0">
                        <a:effectLst/>
                        <a:latin typeface="Calibri" pitchFamily="34" charset="0"/>
                      </a:endParaRPr>
                    </a:p>
                  </a:txBody>
                  <a:tcPr/>
                </a:tc>
                <a:tc>
                  <a:txBody>
                    <a:bodyPr/>
                    <a:lstStyle/>
                    <a:p>
                      <a:r>
                        <a:rPr lang="en-US" sz="900" b="1" dirty="0" smtClean="0">
                          <a:latin typeface="Arial Narrow" pitchFamily="34" charset="0"/>
                        </a:rPr>
                        <a:t>Los Alamos,</a:t>
                      </a:r>
                      <a:r>
                        <a:rPr lang="en-US" sz="900" b="1" baseline="0" dirty="0" smtClean="0">
                          <a:latin typeface="Arial Narrow" pitchFamily="34" charset="0"/>
                        </a:rPr>
                        <a:t> NM, USA</a:t>
                      </a:r>
                      <a:endParaRPr lang="en-US" sz="900" b="1" dirty="0">
                        <a:latin typeface="Arial Narrow" pitchFamily="34" charset="0"/>
                      </a:endParaRPr>
                    </a:p>
                  </a:txBody>
                  <a:tcPr/>
                </a:tc>
                <a:tc>
                  <a:txBody>
                    <a:bodyPr/>
                    <a:lstStyle/>
                    <a:p>
                      <a:r>
                        <a:rPr lang="en-US" sz="900" b="1" dirty="0" smtClean="0">
                          <a:latin typeface="Arial Narrow" pitchFamily="34" charset="0"/>
                        </a:rPr>
                        <a:t>R&amp;D; </a:t>
                      </a:r>
                    </a:p>
                    <a:p>
                      <a:r>
                        <a:rPr lang="en-US" sz="900" b="1" dirty="0" smtClean="0">
                          <a:latin typeface="Arial Narrow" pitchFamily="34" charset="0"/>
                        </a:rPr>
                        <a:t>Neutron</a:t>
                      </a:r>
                      <a:r>
                        <a:rPr lang="en-US" sz="900" b="1" baseline="0" dirty="0" smtClean="0">
                          <a:latin typeface="Arial Narrow" pitchFamily="34" charset="0"/>
                        </a:rPr>
                        <a:t> run 2015</a:t>
                      </a:r>
                      <a:endParaRPr lang="en-US" sz="900" b="1" dirty="0">
                        <a:latin typeface="Arial Narrow" pitchFamily="34" charset="0"/>
                      </a:endParaRPr>
                    </a:p>
                  </a:txBody>
                  <a:tcPr/>
                </a:tc>
                <a:tc>
                  <a:txBody>
                    <a:bodyPr/>
                    <a:lstStyle/>
                    <a:p>
                      <a:r>
                        <a:rPr lang="en-US" sz="900" b="1" dirty="0" smtClean="0">
                          <a:latin typeface="Arial Narrow" pitchFamily="34" charset="0"/>
                          <a:cs typeface="Helvetica" pitchFamily="34" charset="0"/>
                        </a:rPr>
                        <a:t>Cryogenic apparatus for precision tests of argon interactions </a:t>
                      </a:r>
                    </a:p>
                    <a:p>
                      <a:r>
                        <a:rPr lang="en-US" sz="900" b="1" dirty="0" smtClean="0">
                          <a:latin typeface="Arial Narrow" pitchFamily="34" charset="0"/>
                          <a:cs typeface="Helvetica" pitchFamily="34" charset="0"/>
                        </a:rPr>
                        <a:t>with neutrinos</a:t>
                      </a:r>
                      <a:endParaRPr lang="en-US" sz="900" b="1" dirty="0">
                        <a:latin typeface="Arial Narrow" pitchFamily="34" charset="0"/>
                      </a:endParaRPr>
                    </a:p>
                  </a:txBody>
                  <a:tcPr/>
                </a:tc>
                <a:tc>
                  <a:txBody>
                    <a:bodyPr/>
                    <a:lstStyle/>
                    <a:p>
                      <a:r>
                        <a:rPr lang="en-US" sz="900" b="1" dirty="0" smtClean="0">
                          <a:latin typeface="Arial Narrow" pitchFamily="34" charset="0"/>
                        </a:rPr>
                        <a:t>5 Univ.,</a:t>
                      </a:r>
                      <a:r>
                        <a:rPr lang="en-US" sz="900" b="1" baseline="0" dirty="0" smtClean="0">
                          <a:latin typeface="Arial Narrow" pitchFamily="34" charset="0"/>
                        </a:rPr>
                        <a:t> 1 Lab</a:t>
                      </a:r>
                      <a:endParaRPr lang="en-US" sz="900" b="1" dirty="0">
                        <a:latin typeface="Arial Narrow" pitchFamily="34" charset="0"/>
                      </a:endParaRPr>
                    </a:p>
                  </a:txBody>
                  <a:tcPr/>
                </a:tc>
                <a:tc>
                  <a:txBody>
                    <a:bodyPr/>
                    <a:lstStyle/>
                    <a:p>
                      <a:r>
                        <a:rPr lang="en-US" sz="900" b="1" dirty="0" smtClean="0">
                          <a:latin typeface="Arial Narrow" pitchFamily="34" charset="0"/>
                        </a:rPr>
                        <a:t>20</a:t>
                      </a:r>
                      <a:endParaRPr lang="en-US" sz="900" b="1" dirty="0">
                        <a:latin typeface="Arial Narrow" pitchFamily="34" charset="0"/>
                      </a:endParaRPr>
                    </a:p>
                  </a:txBody>
                  <a:tcPr/>
                </a:tc>
              </a:tr>
              <a:tr h="255370">
                <a:tc>
                  <a:txBody>
                    <a:bodyPr/>
                    <a:lstStyle/>
                    <a:p>
                      <a:r>
                        <a:rPr lang="en-US" sz="950" b="1" dirty="0" smtClean="0">
                          <a:effectLst/>
                          <a:latin typeface="Calibri" pitchFamily="34" charset="0"/>
                        </a:rPr>
                        <a:t>Daya Bay</a:t>
                      </a:r>
                      <a:endParaRPr lang="en-US" sz="950" b="1" dirty="0">
                        <a:effectLst/>
                        <a:latin typeface="Calibri" pitchFamily="34" charset="0"/>
                      </a:endParaRPr>
                    </a:p>
                  </a:txBody>
                  <a:tcPr/>
                </a:tc>
                <a:tc>
                  <a:txBody>
                    <a:bodyPr/>
                    <a:lstStyle/>
                    <a:p>
                      <a:r>
                        <a:rPr lang="en-US" sz="900" b="1" dirty="0" err="1" smtClean="0">
                          <a:latin typeface="Arial Narrow" pitchFamily="34" charset="0"/>
                        </a:rPr>
                        <a:t>Dapeng</a:t>
                      </a:r>
                      <a:r>
                        <a:rPr lang="en-US" sz="900" b="1" dirty="0" smtClean="0">
                          <a:latin typeface="Arial Narrow" pitchFamily="34" charset="0"/>
                        </a:rPr>
                        <a:t> </a:t>
                      </a:r>
                      <a:r>
                        <a:rPr lang="en-US" sz="900" b="1" dirty="0" err="1" smtClean="0">
                          <a:latin typeface="Arial Narrow" pitchFamily="34" charset="0"/>
                        </a:rPr>
                        <a:t>Penisula</a:t>
                      </a:r>
                      <a:r>
                        <a:rPr lang="en-US" sz="900" b="1" dirty="0" smtClean="0">
                          <a:latin typeface="Arial Narrow" pitchFamily="34" charset="0"/>
                        </a:rPr>
                        <a:t>,</a:t>
                      </a:r>
                      <a:r>
                        <a:rPr lang="en-US" sz="900" b="1" baseline="0" dirty="0" smtClean="0">
                          <a:latin typeface="Arial Narrow" pitchFamily="34" charset="0"/>
                        </a:rPr>
                        <a:t> China</a:t>
                      </a:r>
                      <a:endParaRPr lang="en-US" sz="900" b="1" dirty="0">
                        <a:latin typeface="Arial Narrow" pitchFamily="34" charset="0"/>
                      </a:endParaRPr>
                    </a:p>
                  </a:txBody>
                  <a:tcPr/>
                </a:tc>
                <a:tc>
                  <a:txBody>
                    <a:bodyPr/>
                    <a:lstStyle/>
                    <a:p>
                      <a:r>
                        <a:rPr lang="en-US" sz="900" b="1" dirty="0" smtClean="0">
                          <a:latin typeface="Arial Narrow" pitchFamily="34" charset="0"/>
                        </a:rPr>
                        <a:t>Running</a:t>
                      </a:r>
                      <a:endParaRPr lang="en-US" sz="900" b="1" dirty="0">
                        <a:latin typeface="Arial Narrow" pitchFamily="34" charset="0"/>
                      </a:endParaRPr>
                    </a:p>
                  </a:txBody>
                  <a:tcPr/>
                </a:tc>
                <a:tc>
                  <a:txBody>
                    <a:bodyPr/>
                    <a:lstStyle/>
                    <a:p>
                      <a:r>
                        <a:rPr lang="en-US" sz="900" b="1" dirty="0" smtClean="0">
                          <a:latin typeface="Arial Narrow" pitchFamily="34" charset="0"/>
                        </a:rPr>
                        <a:t>Precise determination of </a:t>
                      </a:r>
                      <a:r>
                        <a:rPr lang="el-GR" sz="900" b="1" dirty="0" smtClean="0">
                          <a:latin typeface="Arial Narrow" pitchFamily="34" charset="0"/>
                        </a:rPr>
                        <a:t>θ</a:t>
                      </a:r>
                      <a:r>
                        <a:rPr lang="el-GR" sz="900" b="1" baseline="-25000" dirty="0" smtClean="0">
                          <a:latin typeface="Arial Narrow" pitchFamily="34" charset="0"/>
                        </a:rPr>
                        <a:t>13</a:t>
                      </a:r>
                      <a:endParaRPr lang="en-US" sz="900" b="1" baseline="-25000" dirty="0">
                        <a:latin typeface="Arial Narrow" pitchFamily="34" charset="0"/>
                      </a:endParaRPr>
                    </a:p>
                  </a:txBody>
                  <a:tcPr/>
                </a:tc>
                <a:tc>
                  <a:txBody>
                    <a:bodyPr/>
                    <a:lstStyle/>
                    <a:p>
                      <a:r>
                        <a:rPr lang="en-US" sz="900" b="1" dirty="0" smtClean="0">
                          <a:latin typeface="Arial Narrow" pitchFamily="34" charset="0"/>
                        </a:rPr>
                        <a:t>13 Univ., 2 Lab</a:t>
                      </a:r>
                      <a:endParaRPr lang="en-US" sz="900" b="1" dirty="0">
                        <a:latin typeface="Arial Narrow" pitchFamily="34" charset="0"/>
                      </a:endParaRPr>
                    </a:p>
                  </a:txBody>
                  <a:tcPr/>
                </a:tc>
                <a:tc>
                  <a:txBody>
                    <a:bodyPr/>
                    <a:lstStyle/>
                    <a:p>
                      <a:r>
                        <a:rPr lang="en-US" sz="900" b="1" dirty="0" smtClean="0">
                          <a:latin typeface="Arial Narrow" pitchFamily="34" charset="0"/>
                        </a:rPr>
                        <a:t>76</a:t>
                      </a:r>
                      <a:endParaRPr lang="en-US" sz="900" b="1" dirty="0">
                        <a:latin typeface="Arial Narrow" pitchFamily="34" charset="0"/>
                      </a:endParaRPr>
                    </a:p>
                  </a:txBody>
                  <a:tcPr/>
                </a:tc>
              </a:tr>
              <a:tr h="364092">
                <a:tc>
                  <a:txBody>
                    <a:bodyPr/>
                    <a:lstStyle/>
                    <a:p>
                      <a:r>
                        <a:rPr lang="en-US" sz="950" b="1" dirty="0" smtClean="0">
                          <a:effectLst/>
                          <a:latin typeface="Calibri" pitchFamily="34" charset="0"/>
                        </a:rPr>
                        <a:t>Heavy Photon Search</a:t>
                      </a:r>
                      <a:endParaRPr lang="en-US" sz="950" b="1" dirty="0">
                        <a:effectLst/>
                        <a:latin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latin typeface="Arial Narrow" pitchFamily="34" charset="0"/>
                        </a:rPr>
                        <a:t>Jefferson Lab,</a:t>
                      </a:r>
                      <a:r>
                        <a:rPr lang="en-US" sz="900" b="1" baseline="0" dirty="0" smtClean="0">
                          <a:latin typeface="Arial Narrow"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900" b="1" baseline="0" dirty="0" smtClean="0">
                          <a:latin typeface="Arial Narrow" pitchFamily="34" charset="0"/>
                        </a:rPr>
                        <a:t>Newport News, VA, USA</a:t>
                      </a:r>
                      <a:endParaRPr lang="en-US" sz="900" b="1" dirty="0" smtClean="0">
                        <a:latin typeface="Arial Narrow"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latin typeface="Arial Narrow" pitchFamily="34" charset="0"/>
                        </a:rPr>
                        <a:t>Physics run 2015</a:t>
                      </a:r>
                    </a:p>
                  </a:txBody>
                  <a:tcPr/>
                </a:tc>
                <a:tc>
                  <a:txBody>
                    <a:bodyPr/>
                    <a:lstStyle/>
                    <a:p>
                      <a:r>
                        <a:rPr lang="en-US" sz="900" b="1" dirty="0" smtClean="0">
                          <a:latin typeface="Arial Narrow" pitchFamily="34" charset="0"/>
                        </a:rPr>
                        <a:t>Search for massive</a:t>
                      </a:r>
                      <a:r>
                        <a:rPr lang="en-US" sz="900" b="1" baseline="0" dirty="0" smtClean="0">
                          <a:latin typeface="Arial Narrow" pitchFamily="34" charset="0"/>
                        </a:rPr>
                        <a:t> vector gauge bosons which may </a:t>
                      </a:r>
                    </a:p>
                    <a:p>
                      <a:r>
                        <a:rPr lang="en-US" sz="900" b="1" baseline="0" dirty="0" smtClean="0">
                          <a:latin typeface="Arial Narrow" pitchFamily="34" charset="0"/>
                        </a:rPr>
                        <a:t>be evidence of dark matter or explain g-2 anomaly</a:t>
                      </a:r>
                      <a:endParaRPr lang="en-US" sz="900" b="1" dirty="0">
                        <a:latin typeface="Arial Narrow" pitchFamily="34" charset="0"/>
                      </a:endParaRPr>
                    </a:p>
                  </a:txBody>
                  <a:tcPr/>
                </a:tc>
                <a:tc>
                  <a:txBody>
                    <a:bodyPr/>
                    <a:lstStyle/>
                    <a:p>
                      <a:r>
                        <a:rPr lang="en-US" sz="900" b="1" dirty="0" smtClean="0">
                          <a:latin typeface="Arial Narrow" pitchFamily="34" charset="0"/>
                        </a:rPr>
                        <a:t>8 Univ.,</a:t>
                      </a:r>
                      <a:r>
                        <a:rPr lang="en-US" sz="900" b="1" baseline="0" dirty="0" smtClean="0">
                          <a:latin typeface="Arial Narrow" pitchFamily="34" charset="0"/>
                        </a:rPr>
                        <a:t> 2 Lab</a:t>
                      </a:r>
                      <a:endParaRPr lang="en-US" sz="900" b="1" dirty="0">
                        <a:latin typeface="Arial Narrow" pitchFamily="34" charset="0"/>
                      </a:endParaRPr>
                    </a:p>
                  </a:txBody>
                  <a:tcPr/>
                </a:tc>
                <a:tc>
                  <a:txBody>
                    <a:bodyPr/>
                    <a:lstStyle/>
                    <a:p>
                      <a:r>
                        <a:rPr lang="en-US" sz="900" b="1" dirty="0" smtClean="0">
                          <a:latin typeface="Arial Narrow" pitchFamily="34" charset="0"/>
                        </a:rPr>
                        <a:t>47</a:t>
                      </a:r>
                      <a:endParaRPr lang="en-US" sz="900" b="1" dirty="0">
                        <a:latin typeface="Arial Narrow" pitchFamily="34" charset="0"/>
                      </a:endParaRPr>
                    </a:p>
                  </a:txBody>
                  <a:tcPr/>
                </a:tc>
              </a:tr>
              <a:tr h="255370">
                <a:tc>
                  <a:txBody>
                    <a:bodyPr/>
                    <a:lstStyle/>
                    <a:p>
                      <a:r>
                        <a:rPr lang="en-US" sz="950" b="1" dirty="0" smtClean="0">
                          <a:effectLst/>
                          <a:latin typeface="Calibri" pitchFamily="34" charset="0"/>
                        </a:rPr>
                        <a:t>K0TO</a:t>
                      </a:r>
                      <a:endParaRPr lang="en-US" sz="950" b="1" dirty="0">
                        <a:effectLst/>
                        <a:latin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latin typeface="Arial Narrow" pitchFamily="34" charset="0"/>
                        </a:rPr>
                        <a:t>J-PARC, Tokai</a:t>
                      </a:r>
                      <a:r>
                        <a:rPr lang="en-US" sz="900" b="1" baseline="0" dirty="0" smtClean="0">
                          <a:latin typeface="Arial Narrow" pitchFamily="34" charset="0"/>
                        </a:rPr>
                        <a:t> , Japan</a:t>
                      </a:r>
                      <a:endParaRPr lang="en-US" sz="900" b="1" dirty="0" smtClean="0">
                        <a:latin typeface="Arial Narrow"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latin typeface="Arial Narrow" pitchFamily="34" charset="0"/>
                        </a:rPr>
                        <a:t>Running</a:t>
                      </a:r>
                    </a:p>
                  </a:txBody>
                  <a:tcPr/>
                </a:tc>
                <a:tc>
                  <a:txBody>
                    <a:bodyPr/>
                    <a:lstStyle/>
                    <a:p>
                      <a:r>
                        <a:rPr lang="en-US" sz="900" b="1" dirty="0" smtClean="0">
                          <a:latin typeface="Arial Narrow" pitchFamily="34" charset="0"/>
                        </a:rPr>
                        <a:t>Discover</a:t>
                      </a:r>
                      <a:r>
                        <a:rPr lang="en-US" sz="900" b="1" baseline="0" dirty="0" smtClean="0">
                          <a:latin typeface="Arial Narrow" pitchFamily="34" charset="0"/>
                        </a:rPr>
                        <a:t> and measure </a:t>
                      </a:r>
                      <a:r>
                        <a:rPr lang="en-US" sz="900" b="1" dirty="0" smtClean="0">
                          <a:latin typeface="Arial Narrow" pitchFamily="34" charset="0"/>
                        </a:rPr>
                        <a:t>K</a:t>
                      </a:r>
                      <a:r>
                        <a:rPr lang="en-US" sz="900" b="1" baseline="-25000" dirty="0" smtClean="0">
                          <a:latin typeface="Arial Narrow" pitchFamily="34" charset="0"/>
                        </a:rPr>
                        <a:t>L</a:t>
                      </a:r>
                      <a:r>
                        <a:rPr lang="en-US" sz="900" b="1" baseline="0" dirty="0" smtClean="0">
                          <a:latin typeface="Arial Narrow" pitchFamily="34" charset="0"/>
                          <a:cs typeface="Times New Roman"/>
                        </a:rPr>
                        <a:t>→</a:t>
                      </a:r>
                      <a:r>
                        <a:rPr lang="el-GR" sz="900" b="1" baseline="0" dirty="0" smtClean="0">
                          <a:latin typeface="Arial Narrow" pitchFamily="34" charset="0"/>
                          <a:cs typeface="Times New Roman"/>
                        </a:rPr>
                        <a:t>π</a:t>
                      </a:r>
                      <a:r>
                        <a:rPr lang="en-US" sz="900" b="1" baseline="30000" dirty="0" smtClean="0">
                          <a:latin typeface="Arial Narrow" pitchFamily="34" charset="0"/>
                          <a:cs typeface="Times New Roman"/>
                        </a:rPr>
                        <a:t>0</a:t>
                      </a:r>
                      <a:r>
                        <a:rPr lang="el-GR" sz="900" b="1" baseline="0" dirty="0" smtClean="0">
                          <a:latin typeface="Times New Roman"/>
                          <a:cs typeface="Times New Roman"/>
                        </a:rPr>
                        <a:t>νν</a:t>
                      </a:r>
                      <a:r>
                        <a:rPr lang="en-US" sz="900" b="1" baseline="0" dirty="0" smtClean="0">
                          <a:latin typeface="Arial Narrow" pitchFamily="34" charset="0"/>
                          <a:cs typeface="Times New Roman"/>
                        </a:rPr>
                        <a:t> to search for CP violation </a:t>
                      </a:r>
                      <a:endParaRPr lang="en-US" sz="900" b="1" dirty="0">
                        <a:latin typeface="Arial Narrow" pitchFamily="34" charset="0"/>
                      </a:endParaRPr>
                    </a:p>
                  </a:txBody>
                  <a:tcPr/>
                </a:tc>
                <a:tc>
                  <a:txBody>
                    <a:bodyPr/>
                    <a:lstStyle/>
                    <a:p>
                      <a:r>
                        <a:rPr lang="en-US" sz="900" b="1" dirty="0" smtClean="0">
                          <a:latin typeface="Arial Narrow" pitchFamily="34" charset="0"/>
                        </a:rPr>
                        <a:t>3 Univ.</a:t>
                      </a:r>
                      <a:endParaRPr lang="en-US" sz="900" b="1" dirty="0">
                        <a:latin typeface="Arial Narrow" pitchFamily="34" charset="0"/>
                      </a:endParaRPr>
                    </a:p>
                  </a:txBody>
                  <a:tcPr/>
                </a:tc>
                <a:tc>
                  <a:txBody>
                    <a:bodyPr/>
                    <a:lstStyle/>
                    <a:p>
                      <a:r>
                        <a:rPr lang="en-US" sz="900" b="1" dirty="0" smtClean="0">
                          <a:latin typeface="Arial Narrow" pitchFamily="34" charset="0"/>
                        </a:rPr>
                        <a:t>12</a:t>
                      </a:r>
                      <a:endParaRPr lang="en-US" sz="900" b="1" dirty="0">
                        <a:latin typeface="Arial Narrow" pitchFamily="34" charset="0"/>
                      </a:endParaRPr>
                    </a:p>
                  </a:txBody>
                  <a:tcPr/>
                </a:tc>
              </a:tr>
              <a:tr h="255370">
                <a:tc>
                  <a:txBody>
                    <a:bodyPr/>
                    <a:lstStyle/>
                    <a:p>
                      <a:r>
                        <a:rPr lang="en-US" sz="950" b="1" dirty="0" err="1" smtClean="0">
                          <a:effectLst/>
                          <a:latin typeface="Calibri" pitchFamily="34" charset="0"/>
                        </a:rPr>
                        <a:t>LArIAT</a:t>
                      </a:r>
                      <a:endParaRPr lang="en-US" sz="950" b="1" dirty="0">
                        <a:effectLst/>
                        <a:latin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latin typeface="Arial Narrow" pitchFamily="34" charset="0"/>
                        </a:rPr>
                        <a:t>Fermilab, Batavia, IL</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latin typeface="Arial Narrow" pitchFamily="34" charset="0"/>
                        </a:rPr>
                        <a:t>R&amp;D;</a:t>
                      </a:r>
                      <a:r>
                        <a:rPr lang="en-US" sz="900" b="1" baseline="0" dirty="0" smtClean="0">
                          <a:latin typeface="Arial Narrow" pitchFamily="34" charset="0"/>
                        </a:rPr>
                        <a:t> </a:t>
                      </a:r>
                      <a:r>
                        <a:rPr lang="en-US" sz="900" b="1" dirty="0" smtClean="0">
                          <a:latin typeface="Arial Narrow" pitchFamily="34" charset="0"/>
                        </a:rPr>
                        <a:t>Phase I</a:t>
                      </a:r>
                      <a:r>
                        <a:rPr lang="en-US" sz="900" b="1" baseline="0" dirty="0" smtClean="0">
                          <a:latin typeface="Arial Narrow" pitchFamily="34" charset="0"/>
                        </a:rPr>
                        <a:t> 2013</a:t>
                      </a:r>
                      <a:endParaRPr lang="en-US" sz="900" b="1" dirty="0" smtClean="0">
                        <a:latin typeface="Arial Narrow" pitchFamily="34" charset="0"/>
                      </a:endParaRPr>
                    </a:p>
                  </a:txBody>
                  <a:tcPr/>
                </a:tc>
                <a:tc>
                  <a:txBody>
                    <a:bodyPr/>
                    <a:lstStyle/>
                    <a:p>
                      <a:r>
                        <a:rPr lang="en-US" sz="900" b="1" kern="1200" dirty="0" err="1" smtClean="0">
                          <a:solidFill>
                            <a:schemeClr val="dk1"/>
                          </a:solidFill>
                          <a:latin typeface="Arial Narrow" pitchFamily="34" charset="0"/>
                          <a:ea typeface="+mn-ea"/>
                          <a:cs typeface="+mn-cs"/>
                        </a:rPr>
                        <a:t>LArTPC</a:t>
                      </a:r>
                      <a:r>
                        <a:rPr lang="en-US" sz="900" b="1" kern="1200" dirty="0" smtClean="0">
                          <a:solidFill>
                            <a:schemeClr val="dk1"/>
                          </a:solidFill>
                          <a:latin typeface="Arial Narrow" pitchFamily="34" charset="0"/>
                          <a:ea typeface="+mn-ea"/>
                          <a:cs typeface="+mn-cs"/>
                        </a:rPr>
                        <a:t> in a </a:t>
                      </a:r>
                      <a:r>
                        <a:rPr lang="en-US" sz="900" b="1" kern="1200" dirty="0" err="1" smtClean="0">
                          <a:solidFill>
                            <a:schemeClr val="dk1"/>
                          </a:solidFill>
                          <a:latin typeface="Arial Narrow" pitchFamily="34" charset="0"/>
                          <a:ea typeface="+mn-ea"/>
                          <a:cs typeface="+mn-cs"/>
                        </a:rPr>
                        <a:t>testbeam</a:t>
                      </a:r>
                      <a:r>
                        <a:rPr lang="en-US" sz="900" b="1" kern="1200" dirty="0" smtClean="0">
                          <a:solidFill>
                            <a:schemeClr val="dk1"/>
                          </a:solidFill>
                          <a:latin typeface="Arial Narrow" pitchFamily="34" charset="0"/>
                          <a:ea typeface="+mn-ea"/>
                          <a:cs typeface="+mn-cs"/>
                        </a:rPr>
                        <a:t>; develop particle ID &amp; reconstruction</a:t>
                      </a:r>
                      <a:endParaRPr lang="en-US" sz="900" b="1" dirty="0">
                        <a:latin typeface="Arial Narrow" pitchFamily="34" charset="0"/>
                      </a:endParaRPr>
                    </a:p>
                  </a:txBody>
                  <a:tcPr/>
                </a:tc>
                <a:tc>
                  <a:txBody>
                    <a:bodyPr/>
                    <a:lstStyle/>
                    <a:p>
                      <a:r>
                        <a:rPr lang="en-US" sz="900" b="1" dirty="0" smtClean="0">
                          <a:latin typeface="Arial Narrow" pitchFamily="34" charset="0"/>
                        </a:rPr>
                        <a:t>11</a:t>
                      </a:r>
                      <a:r>
                        <a:rPr lang="en-US" sz="900" b="1" baseline="0" dirty="0" smtClean="0">
                          <a:latin typeface="Arial Narrow" pitchFamily="34" charset="0"/>
                        </a:rPr>
                        <a:t> Univ., 3 Lab</a:t>
                      </a:r>
                      <a:endParaRPr lang="en-US" sz="900" b="1" dirty="0">
                        <a:latin typeface="Arial Narrow" pitchFamily="34" charset="0"/>
                      </a:endParaRPr>
                    </a:p>
                  </a:txBody>
                  <a:tcPr/>
                </a:tc>
                <a:tc>
                  <a:txBody>
                    <a:bodyPr/>
                    <a:lstStyle/>
                    <a:p>
                      <a:r>
                        <a:rPr lang="en-US" sz="900" b="1" dirty="0" smtClean="0">
                          <a:latin typeface="Arial Narrow" pitchFamily="34" charset="0"/>
                        </a:rPr>
                        <a:t>38</a:t>
                      </a:r>
                      <a:endParaRPr lang="en-US" sz="900" b="1" dirty="0">
                        <a:latin typeface="Arial Narrow" pitchFamily="34" charset="0"/>
                      </a:endParaRPr>
                    </a:p>
                  </a:txBody>
                  <a:tcPr/>
                </a:tc>
              </a:tr>
              <a:tr h="364092">
                <a:tc>
                  <a:txBody>
                    <a:bodyPr/>
                    <a:lstStyle/>
                    <a:p>
                      <a:r>
                        <a:rPr lang="en-US" sz="950" b="1" dirty="0" smtClean="0">
                          <a:effectLst/>
                          <a:latin typeface="Calibri" pitchFamily="34" charset="0"/>
                        </a:rPr>
                        <a:t>LBNE</a:t>
                      </a:r>
                      <a:endParaRPr lang="en-US" sz="950" b="1" dirty="0">
                        <a:effectLst/>
                        <a:latin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latin typeface="Arial Narrow" pitchFamily="34" charset="0"/>
                        </a:rPr>
                        <a:t>Fermilab, Batavia, IL</a:t>
                      </a:r>
                      <a:r>
                        <a:rPr lang="en-US" sz="900" b="1" baseline="0" dirty="0" smtClean="0">
                          <a:latin typeface="Arial Narrow" pitchFamily="34" charset="0"/>
                        </a:rPr>
                        <a:t> &amp; </a:t>
                      </a:r>
                      <a:r>
                        <a:rPr lang="en-US" sz="900" b="1" dirty="0" smtClean="0">
                          <a:latin typeface="Arial Narrow" pitchFamily="34" charset="0"/>
                        </a:rPr>
                        <a:t> </a:t>
                      </a:r>
                      <a:r>
                        <a:rPr lang="en-US" sz="900" b="1" dirty="0" err="1" smtClean="0">
                          <a:latin typeface="Arial Narrow" pitchFamily="34" charset="0"/>
                        </a:rPr>
                        <a:t>Homestake</a:t>
                      </a:r>
                      <a:r>
                        <a:rPr lang="en-US" sz="900" b="1" baseline="0" dirty="0" smtClean="0">
                          <a:latin typeface="Arial Narrow" pitchFamily="34" charset="0"/>
                        </a:rPr>
                        <a:t> Mine, SD, USA</a:t>
                      </a:r>
                      <a:endParaRPr lang="en-US" sz="900" b="1" dirty="0" smtClean="0">
                        <a:latin typeface="Arial Narrow"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latin typeface="Arial Narrow" pitchFamily="34" charset="0"/>
                        </a:rPr>
                        <a:t>CD1 Dec 2012; </a:t>
                      </a:r>
                    </a:p>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latin typeface="Arial Narrow" pitchFamily="34" charset="0"/>
                        </a:rPr>
                        <a:t>First data 2023</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900" b="1" kern="1200" dirty="0" smtClean="0">
                          <a:solidFill>
                            <a:schemeClr val="dk1"/>
                          </a:solidFill>
                          <a:effectLst/>
                          <a:latin typeface="Arial Narrow" pitchFamily="34" charset="0"/>
                          <a:ea typeface="+mn-ea"/>
                          <a:cs typeface="+mn-cs"/>
                        </a:rPr>
                        <a:t>Discover and characterize CP violation in the neutrino sector;</a:t>
                      </a:r>
                      <a:r>
                        <a:rPr lang="en-US" sz="900" b="1" kern="1200" baseline="0" dirty="0" smtClean="0">
                          <a:solidFill>
                            <a:schemeClr val="dk1"/>
                          </a:solidFill>
                          <a:effectLst/>
                          <a:latin typeface="Arial Narrow" pitchFamily="34" charset="0"/>
                          <a:ea typeface="+mn-ea"/>
                          <a:cs typeface="+mn-cs"/>
                        </a:rPr>
                        <a:t> c</a:t>
                      </a:r>
                      <a:r>
                        <a:rPr lang="en-US" sz="900" b="1" kern="1200" dirty="0" smtClean="0">
                          <a:solidFill>
                            <a:schemeClr val="dk1"/>
                          </a:solidFill>
                          <a:effectLst/>
                          <a:latin typeface="Arial Narrow" pitchFamily="34" charset="0"/>
                          <a:ea typeface="+mn-ea"/>
                          <a:cs typeface="+mn-cs"/>
                        </a:rPr>
                        <a:t>omprehensive program to measure neutrino oscillations</a:t>
                      </a:r>
                    </a:p>
                  </a:txBody>
                  <a:tcPr/>
                </a:tc>
                <a:tc>
                  <a:txBody>
                    <a:bodyPr/>
                    <a:lstStyle/>
                    <a:p>
                      <a:r>
                        <a:rPr lang="en-US" sz="900" b="1" dirty="0" smtClean="0">
                          <a:latin typeface="Arial Narrow" pitchFamily="34" charset="0"/>
                        </a:rPr>
                        <a:t>48</a:t>
                      </a:r>
                      <a:r>
                        <a:rPr lang="en-US" sz="900" b="1" baseline="0" dirty="0" smtClean="0">
                          <a:latin typeface="Arial Narrow" pitchFamily="34" charset="0"/>
                        </a:rPr>
                        <a:t> Univ., 6 Lab</a:t>
                      </a:r>
                      <a:endParaRPr lang="en-US" sz="900" b="1" dirty="0">
                        <a:latin typeface="Arial Narrow" pitchFamily="34" charset="0"/>
                      </a:endParaRPr>
                    </a:p>
                  </a:txBody>
                  <a:tcPr/>
                </a:tc>
                <a:tc>
                  <a:txBody>
                    <a:bodyPr/>
                    <a:lstStyle/>
                    <a:p>
                      <a:r>
                        <a:rPr lang="en-US" sz="900" b="1" dirty="0" smtClean="0">
                          <a:latin typeface="Arial Narrow" pitchFamily="34" charset="0"/>
                        </a:rPr>
                        <a:t>336</a:t>
                      </a:r>
                      <a:endParaRPr lang="en-US" sz="900" b="1" dirty="0">
                        <a:latin typeface="Arial Narrow" pitchFamily="34" charset="0"/>
                      </a:endParaRPr>
                    </a:p>
                  </a:txBody>
                  <a:tcPr/>
                </a:tc>
              </a:tr>
              <a:tr h="364092">
                <a:tc>
                  <a:txBody>
                    <a:bodyPr/>
                    <a:lstStyle/>
                    <a:p>
                      <a:r>
                        <a:rPr lang="en-US" sz="950" b="1" dirty="0" err="1" smtClean="0">
                          <a:effectLst/>
                          <a:latin typeface="Calibri" pitchFamily="34" charset="0"/>
                        </a:rPr>
                        <a:t>MicroBooNE</a:t>
                      </a:r>
                      <a:endParaRPr lang="en-US" sz="950" b="1" dirty="0">
                        <a:effectLst/>
                        <a:latin typeface="Calibri" pitchFamily="34" charset="0"/>
                      </a:endParaRPr>
                    </a:p>
                  </a:txBody>
                  <a:tcPr/>
                </a:tc>
                <a:tc>
                  <a:txBody>
                    <a:bodyPr/>
                    <a:lstStyle/>
                    <a:p>
                      <a:r>
                        <a:rPr lang="en-US" sz="900" b="1" dirty="0" smtClean="0">
                          <a:latin typeface="Arial Narrow" pitchFamily="34" charset="0"/>
                        </a:rPr>
                        <a:t>Fermilab, Batavia, IL, USA</a:t>
                      </a:r>
                      <a:endParaRPr lang="en-US" sz="900" b="1" dirty="0">
                        <a:latin typeface="Arial Narrow" pitchFamily="34" charset="0"/>
                      </a:endParaRPr>
                    </a:p>
                  </a:txBody>
                  <a:tcPr/>
                </a:tc>
                <a:tc>
                  <a:txBody>
                    <a:bodyPr/>
                    <a:lstStyle/>
                    <a:p>
                      <a:r>
                        <a:rPr lang="en-US" sz="900" b="1" dirty="0" smtClean="0">
                          <a:latin typeface="Arial Narrow" pitchFamily="34" charset="0"/>
                        </a:rPr>
                        <a:t>Physics run 2014</a:t>
                      </a:r>
                      <a:endParaRPr lang="en-US" sz="900" b="1" dirty="0">
                        <a:latin typeface="Arial Narrow" pitchFamily="34" charset="0"/>
                      </a:endParaRPr>
                    </a:p>
                  </a:txBody>
                  <a:tcPr/>
                </a:tc>
                <a:tc>
                  <a:txBody>
                    <a:bodyPr/>
                    <a:lstStyle/>
                    <a:p>
                      <a:r>
                        <a:rPr lang="en-US" sz="900" b="1" dirty="0" smtClean="0">
                          <a:latin typeface="Arial Narrow" pitchFamily="34" charset="0"/>
                        </a:rPr>
                        <a:t>Address MiniBooNE low energy excess;</a:t>
                      </a:r>
                      <a:r>
                        <a:rPr lang="en-US" sz="900" b="1" baseline="0" dirty="0" smtClean="0">
                          <a:latin typeface="Arial Narrow" pitchFamily="34" charset="0"/>
                        </a:rPr>
                        <a:t> </a:t>
                      </a:r>
                      <a:r>
                        <a:rPr lang="en-US" sz="900" b="1" dirty="0" smtClean="0">
                          <a:latin typeface="Arial Narrow" pitchFamily="34" charset="0"/>
                        </a:rPr>
                        <a:t>measure neutrino </a:t>
                      </a:r>
                    </a:p>
                    <a:p>
                      <a:r>
                        <a:rPr lang="en-US" sz="900" b="1" dirty="0" smtClean="0">
                          <a:latin typeface="Arial Narrow" pitchFamily="34" charset="0"/>
                        </a:rPr>
                        <a:t>cross sections in LArTPC</a:t>
                      </a:r>
                      <a:endParaRPr lang="en-US" sz="900" b="1" dirty="0">
                        <a:latin typeface="Arial Narrow" pitchFamily="34" charset="0"/>
                      </a:endParaRPr>
                    </a:p>
                  </a:txBody>
                  <a:tcPr/>
                </a:tc>
                <a:tc>
                  <a:txBody>
                    <a:bodyPr/>
                    <a:lstStyle/>
                    <a:p>
                      <a:r>
                        <a:rPr lang="en-US" sz="900" b="1" dirty="0" smtClean="0">
                          <a:latin typeface="Arial Narrow" pitchFamily="34" charset="0"/>
                        </a:rPr>
                        <a:t>15</a:t>
                      </a:r>
                      <a:r>
                        <a:rPr lang="en-US" sz="900" b="1" baseline="0" dirty="0" smtClean="0">
                          <a:latin typeface="Arial Narrow" pitchFamily="34" charset="0"/>
                        </a:rPr>
                        <a:t> Univ., 2 Lab</a:t>
                      </a:r>
                      <a:endParaRPr lang="en-US" sz="900" b="1" dirty="0">
                        <a:latin typeface="Arial Narrow" pitchFamily="34" charset="0"/>
                      </a:endParaRPr>
                    </a:p>
                  </a:txBody>
                  <a:tcPr/>
                </a:tc>
                <a:tc>
                  <a:txBody>
                    <a:bodyPr/>
                    <a:lstStyle/>
                    <a:p>
                      <a:r>
                        <a:rPr lang="en-US" sz="900" b="1" dirty="0" smtClean="0">
                          <a:latin typeface="Arial Narrow" pitchFamily="34" charset="0"/>
                        </a:rPr>
                        <a:t>101</a:t>
                      </a:r>
                      <a:endParaRPr lang="en-US" sz="900" b="1" dirty="0">
                        <a:latin typeface="Arial Narrow" pitchFamily="34" charset="0"/>
                      </a:endParaRPr>
                    </a:p>
                  </a:txBody>
                  <a:tcPr/>
                </a:tc>
              </a:tr>
              <a:tr h="364092">
                <a:tc>
                  <a:txBody>
                    <a:bodyPr/>
                    <a:lstStyle/>
                    <a:p>
                      <a:r>
                        <a:rPr lang="en-US" sz="950" b="1" dirty="0" smtClean="0">
                          <a:effectLst/>
                          <a:latin typeface="Calibri" pitchFamily="34" charset="0"/>
                        </a:rPr>
                        <a:t>MINER</a:t>
                      </a:r>
                      <a:r>
                        <a:rPr lang="el-GR" sz="1000" b="1" baseline="0" dirty="0" smtClean="0">
                          <a:latin typeface="Times New Roman"/>
                          <a:cs typeface="Times New Roman"/>
                        </a:rPr>
                        <a:t>ν</a:t>
                      </a:r>
                      <a:r>
                        <a:rPr lang="en-US" sz="950" b="1" dirty="0" smtClean="0">
                          <a:effectLst/>
                          <a:latin typeface="Calibri" pitchFamily="34" charset="0"/>
                        </a:rPr>
                        <a:t>A</a:t>
                      </a:r>
                      <a:endParaRPr lang="en-US" sz="950" b="1" dirty="0">
                        <a:effectLst/>
                        <a:latin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latin typeface="Arial Narrow" pitchFamily="34" charset="0"/>
                        </a:rPr>
                        <a:t>Fermilab, Batavia, IL, USA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latin typeface="Arial Narrow" pitchFamily="34" charset="0"/>
                        </a:rPr>
                        <a:t>Med.</a:t>
                      </a:r>
                      <a:r>
                        <a:rPr lang="en-US" sz="900" b="1" baseline="0" dirty="0" smtClean="0">
                          <a:latin typeface="Arial Narrow" pitchFamily="34" charset="0"/>
                        </a:rPr>
                        <a:t> Energy </a:t>
                      </a:r>
                    </a:p>
                    <a:p>
                      <a:pPr marL="0" marR="0" indent="0" algn="l" defTabSz="914400" rtl="0" eaLnBrk="1" fontAlgn="auto" latinLnBrk="0" hangingPunct="1">
                        <a:lnSpc>
                          <a:spcPct val="100000"/>
                        </a:lnSpc>
                        <a:spcBef>
                          <a:spcPts val="0"/>
                        </a:spcBef>
                        <a:spcAft>
                          <a:spcPts val="0"/>
                        </a:spcAft>
                        <a:buClrTx/>
                        <a:buSzTx/>
                        <a:buFontTx/>
                        <a:buNone/>
                        <a:tabLst/>
                        <a:defRPr/>
                      </a:pPr>
                      <a:r>
                        <a:rPr lang="en-US" sz="900" b="1" baseline="0" dirty="0" smtClean="0">
                          <a:latin typeface="Arial Narrow" pitchFamily="34" charset="0"/>
                        </a:rPr>
                        <a:t>Run 2013</a:t>
                      </a:r>
                      <a:endParaRPr lang="en-US" sz="900" b="1" dirty="0" smtClean="0">
                        <a:latin typeface="Arial Narrow" pitchFamily="34" charset="0"/>
                      </a:endParaRPr>
                    </a:p>
                  </a:txBody>
                  <a:tcPr/>
                </a:tc>
                <a:tc>
                  <a:txBody>
                    <a:bodyPr/>
                    <a:lstStyle/>
                    <a:p>
                      <a:r>
                        <a:rPr lang="en-US" sz="900" b="1" dirty="0" smtClean="0">
                          <a:latin typeface="Arial Narrow" pitchFamily="34" charset="0"/>
                        </a:rPr>
                        <a:t>Precise</a:t>
                      </a:r>
                      <a:r>
                        <a:rPr lang="en-US" sz="900" b="1" baseline="0" dirty="0" smtClean="0">
                          <a:latin typeface="Arial Narrow" pitchFamily="34" charset="0"/>
                        </a:rPr>
                        <a:t> </a:t>
                      </a:r>
                      <a:r>
                        <a:rPr lang="en-US" sz="900" b="1" dirty="0" smtClean="0">
                          <a:latin typeface="Arial Narrow" pitchFamily="34" charset="0"/>
                        </a:rPr>
                        <a:t>measurements of neutrino-nuclear effects and </a:t>
                      </a:r>
                    </a:p>
                    <a:p>
                      <a:r>
                        <a:rPr lang="en-US" sz="900" b="1" dirty="0" smtClean="0">
                          <a:latin typeface="Arial Narrow" pitchFamily="34" charset="0"/>
                        </a:rPr>
                        <a:t>cross sections at</a:t>
                      </a:r>
                      <a:r>
                        <a:rPr lang="en-US" sz="900" b="1" baseline="0" dirty="0" smtClean="0">
                          <a:latin typeface="Arial Narrow" pitchFamily="34" charset="0"/>
                        </a:rPr>
                        <a:t> </a:t>
                      </a:r>
                      <a:r>
                        <a:rPr lang="en-US" sz="900" b="1" dirty="0" smtClean="0">
                          <a:latin typeface="Arial Narrow" pitchFamily="34" charset="0"/>
                        </a:rPr>
                        <a:t>2-20</a:t>
                      </a:r>
                      <a:r>
                        <a:rPr lang="en-US" sz="900" b="1" baseline="0" dirty="0" smtClean="0">
                          <a:latin typeface="Arial Narrow" pitchFamily="34" charset="0"/>
                        </a:rPr>
                        <a:t> </a:t>
                      </a:r>
                      <a:r>
                        <a:rPr lang="en-US" sz="900" b="1" baseline="0" dirty="0" err="1" smtClean="0">
                          <a:latin typeface="Arial Narrow" pitchFamily="34" charset="0"/>
                        </a:rPr>
                        <a:t>GeV</a:t>
                      </a:r>
                      <a:endParaRPr lang="en-US" sz="900" b="1" dirty="0">
                        <a:latin typeface="Arial Narrow" pitchFamily="34" charset="0"/>
                      </a:endParaRPr>
                    </a:p>
                  </a:txBody>
                  <a:tcPr/>
                </a:tc>
                <a:tc>
                  <a:txBody>
                    <a:bodyPr/>
                    <a:lstStyle/>
                    <a:p>
                      <a:r>
                        <a:rPr lang="en-US" sz="900" b="1" dirty="0" smtClean="0">
                          <a:latin typeface="Arial Narrow" pitchFamily="34" charset="0"/>
                        </a:rPr>
                        <a:t>13 Univ., 1 Lab</a:t>
                      </a:r>
                      <a:endParaRPr lang="en-US" sz="900" b="1" dirty="0">
                        <a:latin typeface="Arial Narrow" pitchFamily="34" charset="0"/>
                      </a:endParaRPr>
                    </a:p>
                  </a:txBody>
                  <a:tcPr/>
                </a:tc>
                <a:tc>
                  <a:txBody>
                    <a:bodyPr/>
                    <a:lstStyle/>
                    <a:p>
                      <a:r>
                        <a:rPr lang="en-US" sz="900" b="1" dirty="0" smtClean="0">
                          <a:latin typeface="Arial Narrow" pitchFamily="34" charset="0"/>
                        </a:rPr>
                        <a:t>48</a:t>
                      </a:r>
                      <a:endParaRPr lang="en-US" sz="900" b="1" dirty="0">
                        <a:latin typeface="Arial Narrow" pitchFamily="34" charset="0"/>
                      </a:endParaRPr>
                    </a:p>
                  </a:txBody>
                  <a:tcPr/>
                </a:tc>
              </a:tr>
              <a:tr h="364092">
                <a:tc>
                  <a:txBody>
                    <a:bodyPr/>
                    <a:lstStyle/>
                    <a:p>
                      <a:r>
                        <a:rPr lang="en-US" sz="950" b="1" dirty="0" smtClean="0">
                          <a:effectLst/>
                          <a:latin typeface="Calibri" pitchFamily="34" charset="0"/>
                        </a:rPr>
                        <a:t>MINOS+</a:t>
                      </a:r>
                      <a:endParaRPr lang="en-US" sz="950" b="1" dirty="0">
                        <a:effectLst/>
                        <a:latin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latin typeface="Arial Narrow" pitchFamily="34" charset="0"/>
                        </a:rPr>
                        <a:t>Fermilab, Batavia, IL</a:t>
                      </a:r>
                      <a:r>
                        <a:rPr lang="en-US" sz="900" b="1" baseline="0" dirty="0" smtClean="0">
                          <a:latin typeface="Arial Narrow" pitchFamily="34" charset="0"/>
                        </a:rPr>
                        <a:t> &amp; </a:t>
                      </a:r>
                      <a:r>
                        <a:rPr lang="en-US" sz="900" b="1" dirty="0" smtClean="0">
                          <a:latin typeface="Arial Narrow" pitchFamily="34" charset="0"/>
                        </a:rPr>
                        <a:t> Soudan</a:t>
                      </a:r>
                      <a:r>
                        <a:rPr lang="en-US" sz="900" b="1" baseline="0" dirty="0" smtClean="0">
                          <a:latin typeface="Arial Narrow" pitchFamily="34" charset="0"/>
                        </a:rPr>
                        <a:t> Mine</a:t>
                      </a:r>
                      <a:r>
                        <a:rPr lang="en-US" sz="900" b="1" dirty="0" smtClean="0">
                          <a:latin typeface="Arial Narrow" pitchFamily="34" charset="0"/>
                        </a:rPr>
                        <a:t>,</a:t>
                      </a:r>
                      <a:r>
                        <a:rPr lang="en-US" sz="900" b="1" baseline="0" dirty="0" smtClean="0">
                          <a:latin typeface="Arial Narrow" pitchFamily="34" charset="0"/>
                        </a:rPr>
                        <a:t> MN, USA</a:t>
                      </a:r>
                      <a:endParaRPr lang="en-US" sz="900" b="1" dirty="0" smtClean="0">
                        <a:latin typeface="Arial Narrow"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err="1" smtClean="0">
                          <a:latin typeface="Arial Narrow" pitchFamily="34" charset="0"/>
                        </a:rPr>
                        <a:t>NuMI</a:t>
                      </a:r>
                      <a:r>
                        <a:rPr lang="en-US" sz="900" b="1" dirty="0" smtClean="0">
                          <a:latin typeface="Arial Narrow" pitchFamily="34" charset="0"/>
                        </a:rPr>
                        <a:t> start-up</a:t>
                      </a:r>
                      <a:r>
                        <a:rPr lang="en-US" sz="900" b="1" baseline="0" dirty="0" smtClean="0">
                          <a:latin typeface="Arial Narrow" pitchFamily="34" charset="0"/>
                        </a:rPr>
                        <a:t> 2013</a:t>
                      </a:r>
                      <a:endParaRPr lang="en-US" sz="900" b="1" dirty="0" smtClean="0">
                        <a:latin typeface="Arial Narrow" pitchFamily="34" charset="0"/>
                      </a:endParaRPr>
                    </a:p>
                  </a:txBody>
                  <a:tcPr/>
                </a:tc>
                <a:tc>
                  <a:txBody>
                    <a:bodyPr/>
                    <a:lstStyle/>
                    <a:p>
                      <a:r>
                        <a:rPr lang="en-US" sz="900" b="1" dirty="0" smtClean="0">
                          <a:latin typeface="Arial Narrow" pitchFamily="34" charset="0"/>
                        </a:rPr>
                        <a:t>Search for sterile neutrinos, non-standard interactions and </a:t>
                      </a:r>
                    </a:p>
                    <a:p>
                      <a:r>
                        <a:rPr lang="en-US" sz="900" b="1" dirty="0" smtClean="0">
                          <a:latin typeface="Arial Narrow" pitchFamily="34" charset="0"/>
                        </a:rPr>
                        <a:t>exotic phenomena</a:t>
                      </a:r>
                      <a:endParaRPr lang="en-US" sz="900" b="1" dirty="0">
                        <a:latin typeface="Arial Narrow" pitchFamily="34" charset="0"/>
                      </a:endParaRPr>
                    </a:p>
                  </a:txBody>
                  <a:tcPr/>
                </a:tc>
                <a:tc>
                  <a:txBody>
                    <a:bodyPr/>
                    <a:lstStyle/>
                    <a:p>
                      <a:r>
                        <a:rPr lang="en-US" sz="900" b="1" dirty="0" smtClean="0">
                          <a:latin typeface="Arial Narrow" pitchFamily="34" charset="0"/>
                        </a:rPr>
                        <a:t>15 Univ., 3 Lab</a:t>
                      </a:r>
                      <a:endParaRPr lang="en-US" sz="900" b="1" dirty="0">
                        <a:latin typeface="Arial Narrow" pitchFamily="34" charset="0"/>
                      </a:endParaRPr>
                    </a:p>
                  </a:txBody>
                  <a:tcPr/>
                </a:tc>
                <a:tc>
                  <a:txBody>
                    <a:bodyPr/>
                    <a:lstStyle/>
                    <a:p>
                      <a:r>
                        <a:rPr lang="en-US" sz="900" b="1" dirty="0" smtClean="0">
                          <a:latin typeface="Arial Narrow" pitchFamily="34" charset="0"/>
                        </a:rPr>
                        <a:t>53</a:t>
                      </a:r>
                      <a:endParaRPr lang="en-US" sz="900" b="1" dirty="0">
                        <a:latin typeface="Arial Narrow" pitchFamily="34" charset="0"/>
                      </a:endParaRPr>
                    </a:p>
                  </a:txBody>
                  <a:tcPr/>
                </a:tc>
              </a:tr>
              <a:tr h="255370">
                <a:tc>
                  <a:txBody>
                    <a:bodyPr/>
                    <a:lstStyle/>
                    <a:p>
                      <a:r>
                        <a:rPr lang="en-US" sz="950" b="1" dirty="0" smtClean="0">
                          <a:effectLst/>
                          <a:latin typeface="Calibri" pitchFamily="34" charset="0"/>
                        </a:rPr>
                        <a:t>Mu2e</a:t>
                      </a:r>
                      <a:endParaRPr lang="en-US" sz="950" b="1" dirty="0">
                        <a:effectLst/>
                        <a:latin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latin typeface="Arial Narrow" pitchFamily="34" charset="0"/>
                        </a:rPr>
                        <a:t>Fermilab, Batavia, IL, USA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latin typeface="Arial Narrow" pitchFamily="34" charset="0"/>
                        </a:rPr>
                        <a:t>First</a:t>
                      </a:r>
                      <a:r>
                        <a:rPr lang="en-US" sz="900" b="1" baseline="0" dirty="0" smtClean="0">
                          <a:latin typeface="Arial Narrow" pitchFamily="34" charset="0"/>
                        </a:rPr>
                        <a:t> data 2019</a:t>
                      </a:r>
                      <a:endParaRPr lang="en-US" sz="900" b="1" dirty="0" smtClean="0">
                        <a:latin typeface="Arial Narrow" pitchFamily="34" charset="0"/>
                      </a:endParaRPr>
                    </a:p>
                  </a:txBody>
                  <a:tcPr/>
                </a:tc>
                <a:tc>
                  <a:txBody>
                    <a:bodyPr/>
                    <a:lstStyle/>
                    <a:p>
                      <a:r>
                        <a:rPr lang="en-US" sz="900" b="1" kern="1200" dirty="0" smtClean="0">
                          <a:solidFill>
                            <a:schemeClr val="dk1"/>
                          </a:solidFill>
                          <a:latin typeface="Arial Narrow" pitchFamily="34" charset="0"/>
                          <a:ea typeface="+mn-ea"/>
                          <a:cs typeface="+mn-cs"/>
                        </a:rPr>
                        <a:t>Charged lepton flavor violation</a:t>
                      </a:r>
                      <a:r>
                        <a:rPr lang="en-US" sz="900" b="1" kern="1200" baseline="0" dirty="0" smtClean="0">
                          <a:solidFill>
                            <a:schemeClr val="dk1"/>
                          </a:solidFill>
                          <a:latin typeface="Arial Narrow" pitchFamily="34" charset="0"/>
                          <a:ea typeface="+mn-ea"/>
                          <a:cs typeface="+mn-cs"/>
                        </a:rPr>
                        <a:t> s</a:t>
                      </a:r>
                      <a:r>
                        <a:rPr lang="en-US" sz="900" b="1" kern="1200" dirty="0" smtClean="0">
                          <a:solidFill>
                            <a:schemeClr val="dk1"/>
                          </a:solidFill>
                          <a:latin typeface="Arial Narrow" pitchFamily="34" charset="0"/>
                          <a:ea typeface="+mn-ea"/>
                          <a:cs typeface="+mn-cs"/>
                        </a:rPr>
                        <a:t>earch for 𝜇</a:t>
                      </a:r>
                      <a:r>
                        <a:rPr lang="en-US" sz="900" b="1" kern="1200" dirty="0" err="1" smtClean="0">
                          <a:solidFill>
                            <a:schemeClr val="dk1"/>
                          </a:solidFill>
                          <a:latin typeface="Arial Narrow" pitchFamily="34" charset="0"/>
                          <a:ea typeface="+mn-ea"/>
                          <a:cs typeface="+mn-cs"/>
                        </a:rPr>
                        <a:t>N→</a:t>
                      </a:r>
                      <a:r>
                        <a:rPr lang="en-US" sz="900" b="1" i="1" kern="1200" dirty="0" err="1" smtClean="0">
                          <a:solidFill>
                            <a:schemeClr val="dk1"/>
                          </a:solidFill>
                          <a:latin typeface="Arial Narrow" pitchFamily="34" charset="0"/>
                          <a:ea typeface="+mn-ea"/>
                          <a:cs typeface="+mn-cs"/>
                        </a:rPr>
                        <a:t>e</a:t>
                      </a:r>
                      <a:r>
                        <a:rPr lang="en-US" sz="900" b="1" kern="1200" dirty="0" err="1" smtClean="0">
                          <a:solidFill>
                            <a:schemeClr val="dk1"/>
                          </a:solidFill>
                          <a:latin typeface="Arial Narrow" pitchFamily="34" charset="0"/>
                          <a:ea typeface="+mn-ea"/>
                          <a:cs typeface="+mn-cs"/>
                        </a:rPr>
                        <a:t>N</a:t>
                      </a:r>
                      <a:endParaRPr lang="en-US" sz="900" kern="1200" dirty="0">
                        <a:solidFill>
                          <a:schemeClr val="dk1"/>
                        </a:solidFill>
                        <a:latin typeface="Arial Narrow" pitchFamily="34" charset="0"/>
                        <a:ea typeface="+mn-ea"/>
                        <a:cs typeface="+mn-cs"/>
                      </a:endParaRPr>
                    </a:p>
                  </a:txBody>
                  <a:tcPr/>
                </a:tc>
                <a:tc>
                  <a:txBody>
                    <a:bodyPr/>
                    <a:lstStyle/>
                    <a:p>
                      <a:r>
                        <a:rPr lang="en-US" sz="900" b="1" dirty="0" smtClean="0">
                          <a:latin typeface="Arial Narrow" pitchFamily="34" charset="0"/>
                        </a:rPr>
                        <a:t>15 Univ., 4 Lab</a:t>
                      </a:r>
                      <a:endParaRPr lang="en-US" sz="900" b="1" dirty="0">
                        <a:latin typeface="Arial Narrow" pitchFamily="34" charset="0"/>
                      </a:endParaRPr>
                    </a:p>
                  </a:txBody>
                  <a:tcPr/>
                </a:tc>
                <a:tc>
                  <a:txBody>
                    <a:bodyPr/>
                    <a:lstStyle/>
                    <a:p>
                      <a:r>
                        <a:rPr lang="en-US" sz="900" b="1" dirty="0" smtClean="0">
                          <a:latin typeface="Arial Narrow" pitchFamily="34" charset="0"/>
                        </a:rPr>
                        <a:t>106</a:t>
                      </a:r>
                      <a:endParaRPr lang="en-US" sz="900" b="1" dirty="0">
                        <a:latin typeface="Arial Narrow" pitchFamily="34" charset="0"/>
                      </a:endParaRPr>
                    </a:p>
                  </a:txBody>
                  <a:tcPr/>
                </a:tc>
              </a:tr>
              <a:tr h="255370">
                <a:tc>
                  <a:txBody>
                    <a:bodyPr/>
                    <a:lstStyle/>
                    <a:p>
                      <a:r>
                        <a:rPr lang="en-US" sz="950" b="1" dirty="0" smtClean="0">
                          <a:effectLst/>
                          <a:latin typeface="Calibri" pitchFamily="34" charset="0"/>
                        </a:rPr>
                        <a:t>Muon g-2</a:t>
                      </a:r>
                      <a:endParaRPr lang="en-US" sz="950" b="1" dirty="0">
                        <a:effectLst/>
                        <a:latin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latin typeface="Arial Narrow" pitchFamily="34" charset="0"/>
                        </a:rPr>
                        <a:t>Fermilab, Batavia, IL, USA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latin typeface="Arial Narrow" pitchFamily="34" charset="0"/>
                        </a:rPr>
                        <a:t>First</a:t>
                      </a:r>
                      <a:r>
                        <a:rPr lang="en-US" sz="900" b="1" baseline="0" dirty="0" smtClean="0">
                          <a:latin typeface="Arial Narrow" pitchFamily="34" charset="0"/>
                        </a:rPr>
                        <a:t> data 2016</a:t>
                      </a:r>
                      <a:endParaRPr lang="en-US" sz="900" b="1" dirty="0" smtClean="0">
                        <a:latin typeface="Arial Narrow" pitchFamily="34" charset="0"/>
                      </a:endParaRPr>
                    </a:p>
                  </a:txBody>
                  <a:tcPr/>
                </a:tc>
                <a:tc>
                  <a:txBody>
                    <a:bodyPr/>
                    <a:lstStyle/>
                    <a:p>
                      <a:r>
                        <a:rPr lang="en-US" sz="900" b="1" dirty="0" smtClean="0">
                          <a:latin typeface="Arial Narrow" pitchFamily="34" charset="0"/>
                        </a:rPr>
                        <a:t>Definitively measure muon anomalous magnetic moment</a:t>
                      </a:r>
                      <a:endParaRPr lang="en-US" sz="900" b="1" dirty="0">
                        <a:latin typeface="Arial Narrow" pitchFamily="34" charset="0"/>
                      </a:endParaRPr>
                    </a:p>
                  </a:txBody>
                  <a:tcPr/>
                </a:tc>
                <a:tc>
                  <a:txBody>
                    <a:bodyPr/>
                    <a:lstStyle/>
                    <a:p>
                      <a:r>
                        <a:rPr lang="en-US" sz="900" b="1" dirty="0" smtClean="0">
                          <a:latin typeface="Arial Narrow" pitchFamily="34" charset="0"/>
                        </a:rPr>
                        <a:t>13 Univ., 3</a:t>
                      </a:r>
                      <a:r>
                        <a:rPr lang="en-US" sz="900" b="1" baseline="0" dirty="0" smtClean="0">
                          <a:latin typeface="Arial Narrow" pitchFamily="34" charset="0"/>
                        </a:rPr>
                        <a:t> Lab, 1 SBIR</a:t>
                      </a:r>
                      <a:endParaRPr lang="en-US" sz="900" b="1" dirty="0">
                        <a:latin typeface="Arial Narrow" pitchFamily="34" charset="0"/>
                      </a:endParaRPr>
                    </a:p>
                  </a:txBody>
                  <a:tcPr/>
                </a:tc>
                <a:tc>
                  <a:txBody>
                    <a:bodyPr/>
                    <a:lstStyle/>
                    <a:p>
                      <a:r>
                        <a:rPr lang="en-US" sz="900" b="1" dirty="0" smtClean="0">
                          <a:latin typeface="Arial Narrow" pitchFamily="34" charset="0"/>
                        </a:rPr>
                        <a:t>75</a:t>
                      </a:r>
                      <a:endParaRPr lang="en-US" sz="900" b="1" dirty="0">
                        <a:latin typeface="Arial Narrow" pitchFamily="34" charset="0"/>
                      </a:endParaRPr>
                    </a:p>
                  </a:txBody>
                  <a:tcPr/>
                </a:tc>
              </a:tr>
              <a:tr h="388019">
                <a:tc>
                  <a:txBody>
                    <a:bodyPr/>
                    <a:lstStyle/>
                    <a:p>
                      <a:r>
                        <a:rPr lang="en-US" sz="950" b="1" dirty="0" smtClean="0">
                          <a:effectLst/>
                          <a:latin typeface="Calibri" pitchFamily="34" charset="0"/>
                        </a:rPr>
                        <a:t>NO</a:t>
                      </a:r>
                      <a:r>
                        <a:rPr lang="el-GR" sz="1000" b="1" baseline="0" dirty="0" smtClean="0">
                          <a:latin typeface="Times New Roman"/>
                          <a:cs typeface="Times New Roman"/>
                        </a:rPr>
                        <a:t>ν</a:t>
                      </a:r>
                      <a:r>
                        <a:rPr lang="en-US" sz="950" b="1" dirty="0" smtClean="0">
                          <a:effectLst/>
                          <a:latin typeface="Calibri" pitchFamily="34" charset="0"/>
                        </a:rPr>
                        <a:t>A</a:t>
                      </a:r>
                      <a:endParaRPr lang="en-US" sz="950" b="1" dirty="0">
                        <a:effectLst/>
                        <a:latin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latin typeface="Arial Narrow" pitchFamily="34" charset="0"/>
                        </a:rPr>
                        <a:t>Fermilab, Batavia, IL</a:t>
                      </a:r>
                      <a:r>
                        <a:rPr lang="en-US" sz="900" b="1" baseline="0" dirty="0" smtClean="0">
                          <a:latin typeface="Arial Narrow" pitchFamily="34" charset="0"/>
                        </a:rPr>
                        <a:t> &amp; </a:t>
                      </a:r>
                      <a:r>
                        <a:rPr lang="en-US" sz="900" b="1" dirty="0" smtClean="0">
                          <a:latin typeface="Arial Narrow"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latin typeface="Arial Narrow" pitchFamily="34" charset="0"/>
                        </a:rPr>
                        <a:t>Ash River,</a:t>
                      </a:r>
                      <a:r>
                        <a:rPr lang="en-US" sz="900" b="1" baseline="0" dirty="0" smtClean="0">
                          <a:latin typeface="Arial Narrow" pitchFamily="34" charset="0"/>
                        </a:rPr>
                        <a:t> MN, USA</a:t>
                      </a:r>
                      <a:endParaRPr lang="en-US" sz="900" b="1" dirty="0" smtClean="0">
                        <a:latin typeface="Arial Narrow"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latin typeface="Arial Narrow" pitchFamily="34" charset="0"/>
                        </a:rPr>
                        <a:t>Physics</a:t>
                      </a:r>
                      <a:r>
                        <a:rPr lang="en-US" sz="900" b="1" baseline="0" dirty="0" smtClean="0">
                          <a:latin typeface="Arial Narrow" pitchFamily="34" charset="0"/>
                        </a:rPr>
                        <a:t> run 2014</a:t>
                      </a:r>
                      <a:endParaRPr lang="en-US" sz="900" b="1" dirty="0" smtClean="0">
                        <a:latin typeface="Arial Narrow" pitchFamily="34" charset="0"/>
                      </a:endParaRPr>
                    </a:p>
                  </a:txBody>
                  <a:tcPr/>
                </a:tc>
                <a:tc>
                  <a:txBody>
                    <a:bodyPr/>
                    <a:lstStyle/>
                    <a:p>
                      <a:r>
                        <a:rPr lang="en-US" sz="900" b="1" kern="1200" dirty="0" smtClean="0">
                          <a:solidFill>
                            <a:schemeClr val="dk1"/>
                          </a:solidFill>
                          <a:latin typeface="Arial Narrow" pitchFamily="34" charset="0"/>
                          <a:ea typeface="+mn-ea"/>
                          <a:cs typeface="+mn-cs"/>
                        </a:rPr>
                        <a:t>Measure </a:t>
                      </a:r>
                      <a:r>
                        <a:rPr lang="en-US" sz="900" b="1" kern="1200" dirty="0" err="1" smtClean="0">
                          <a:solidFill>
                            <a:schemeClr val="dk1"/>
                          </a:solidFill>
                          <a:latin typeface="Arial Narrow" pitchFamily="34" charset="0"/>
                          <a:ea typeface="+mn-ea"/>
                          <a:cs typeface="+mn-cs"/>
                        </a:rPr>
                        <a:t>ν</a:t>
                      </a:r>
                      <a:r>
                        <a:rPr lang="en-US" sz="900" b="1" kern="1200" baseline="-25000" dirty="0" err="1" smtClean="0">
                          <a:solidFill>
                            <a:schemeClr val="dk1"/>
                          </a:solidFill>
                          <a:latin typeface="Arial Narrow" pitchFamily="34" charset="0"/>
                          <a:ea typeface="+mn-ea"/>
                          <a:cs typeface="+mn-cs"/>
                        </a:rPr>
                        <a:t>μ</a:t>
                      </a:r>
                      <a:r>
                        <a:rPr lang="en-US" sz="900" b="1" kern="1200" dirty="0" err="1" smtClean="0">
                          <a:solidFill>
                            <a:schemeClr val="dk1"/>
                          </a:solidFill>
                          <a:latin typeface="Arial Narrow" pitchFamily="34" charset="0"/>
                          <a:ea typeface="+mn-ea"/>
                          <a:cs typeface="+mn-cs"/>
                        </a:rPr>
                        <a:t>-ν</a:t>
                      </a:r>
                      <a:r>
                        <a:rPr lang="en-US" sz="900" b="1" kern="1200" baseline="-25000" dirty="0" err="1" smtClean="0">
                          <a:solidFill>
                            <a:schemeClr val="dk1"/>
                          </a:solidFill>
                          <a:latin typeface="Arial Narrow" pitchFamily="34" charset="0"/>
                          <a:ea typeface="+mn-ea"/>
                          <a:cs typeface="+mn-cs"/>
                        </a:rPr>
                        <a:t>e</a:t>
                      </a:r>
                      <a:r>
                        <a:rPr lang="en-US" sz="900" b="1" kern="1200" dirty="0" smtClean="0">
                          <a:solidFill>
                            <a:schemeClr val="dk1"/>
                          </a:solidFill>
                          <a:latin typeface="Arial Narrow" pitchFamily="34" charset="0"/>
                          <a:ea typeface="+mn-ea"/>
                          <a:cs typeface="+mn-cs"/>
                        </a:rPr>
                        <a:t> and </a:t>
                      </a:r>
                      <a:r>
                        <a:rPr lang="en-US" sz="900" b="1" kern="1200" dirty="0" err="1" smtClean="0">
                          <a:solidFill>
                            <a:schemeClr val="dk1"/>
                          </a:solidFill>
                          <a:latin typeface="Arial Narrow" pitchFamily="34" charset="0"/>
                          <a:ea typeface="+mn-ea"/>
                          <a:cs typeface="+mn-cs"/>
                        </a:rPr>
                        <a:t>ν</a:t>
                      </a:r>
                      <a:r>
                        <a:rPr lang="en-US" sz="900" b="1" kern="1200" baseline="-25000" dirty="0" err="1" smtClean="0">
                          <a:solidFill>
                            <a:schemeClr val="dk1"/>
                          </a:solidFill>
                          <a:latin typeface="Arial Narrow" pitchFamily="34" charset="0"/>
                          <a:ea typeface="+mn-ea"/>
                          <a:cs typeface="+mn-cs"/>
                        </a:rPr>
                        <a:t>μ</a:t>
                      </a:r>
                      <a:r>
                        <a:rPr lang="en-US" sz="900" b="1" kern="1200" dirty="0" err="1" smtClean="0">
                          <a:solidFill>
                            <a:schemeClr val="dk1"/>
                          </a:solidFill>
                          <a:latin typeface="Arial Narrow" pitchFamily="34" charset="0"/>
                          <a:ea typeface="+mn-ea"/>
                          <a:cs typeface="+mn-cs"/>
                        </a:rPr>
                        <a:t>-ν</a:t>
                      </a:r>
                      <a:r>
                        <a:rPr lang="en-US" sz="900" b="1" kern="1200" baseline="-25000" dirty="0" err="1" smtClean="0">
                          <a:solidFill>
                            <a:schemeClr val="dk1"/>
                          </a:solidFill>
                          <a:latin typeface="Arial Narrow" pitchFamily="34" charset="0"/>
                          <a:ea typeface="+mn-ea"/>
                          <a:cs typeface="+mn-cs"/>
                        </a:rPr>
                        <a:t>μ</a:t>
                      </a:r>
                      <a:r>
                        <a:rPr lang="en-US" sz="900" b="1" kern="1200" dirty="0" smtClean="0">
                          <a:solidFill>
                            <a:schemeClr val="dk1"/>
                          </a:solidFill>
                          <a:latin typeface="Arial Narrow" pitchFamily="34" charset="0"/>
                          <a:ea typeface="+mn-ea"/>
                          <a:cs typeface="+mn-cs"/>
                        </a:rPr>
                        <a:t> oscillations; resolve the neutrino mass hierarchy</a:t>
                      </a:r>
                      <a:r>
                        <a:rPr lang="en-US" sz="900" kern="1200" dirty="0" smtClean="0">
                          <a:solidFill>
                            <a:schemeClr val="dk1"/>
                          </a:solidFill>
                          <a:latin typeface="Arial Narrow" pitchFamily="34" charset="0"/>
                          <a:ea typeface="+mn-ea"/>
                          <a:cs typeface="+mn-cs"/>
                        </a:rPr>
                        <a:t>; </a:t>
                      </a:r>
                      <a:r>
                        <a:rPr lang="en-US" sz="900" b="1" kern="1200" dirty="0" smtClean="0">
                          <a:solidFill>
                            <a:schemeClr val="dk1"/>
                          </a:solidFill>
                          <a:latin typeface="Arial Narrow" pitchFamily="34" charset="0"/>
                          <a:ea typeface="+mn-ea"/>
                          <a:cs typeface="+mn-cs"/>
                        </a:rPr>
                        <a:t>first information about value of </a:t>
                      </a:r>
                      <a:r>
                        <a:rPr lang="en-US" sz="900" b="1" kern="1200" dirty="0" err="1" smtClean="0">
                          <a:solidFill>
                            <a:schemeClr val="dk1"/>
                          </a:solidFill>
                          <a:latin typeface="Arial Narrow" pitchFamily="34" charset="0"/>
                          <a:ea typeface="+mn-ea"/>
                          <a:cs typeface="+mn-cs"/>
                        </a:rPr>
                        <a:t>δ</a:t>
                      </a:r>
                      <a:r>
                        <a:rPr lang="en-US" sz="900" b="1" kern="1200" baseline="-25000" dirty="0" err="1" smtClean="0">
                          <a:solidFill>
                            <a:schemeClr val="dk1"/>
                          </a:solidFill>
                          <a:latin typeface="Arial Narrow" pitchFamily="34" charset="0"/>
                          <a:ea typeface="+mn-ea"/>
                          <a:cs typeface="+mn-cs"/>
                        </a:rPr>
                        <a:t>cp</a:t>
                      </a:r>
                      <a:r>
                        <a:rPr lang="en-US" sz="900" b="1" kern="1200" baseline="0" dirty="0" smtClean="0">
                          <a:solidFill>
                            <a:schemeClr val="dk1"/>
                          </a:solidFill>
                          <a:latin typeface="Arial Narrow" pitchFamily="34" charset="0"/>
                          <a:ea typeface="+mn-ea"/>
                          <a:cs typeface="+mn-cs"/>
                        </a:rPr>
                        <a:t> (with T2K)</a:t>
                      </a:r>
                      <a:endParaRPr lang="en-US" sz="900" kern="1200" dirty="0" smtClean="0">
                        <a:solidFill>
                          <a:schemeClr val="dk1"/>
                        </a:solidFill>
                        <a:latin typeface="Arial Narrow" pitchFamily="34" charset="0"/>
                        <a:ea typeface="+mn-ea"/>
                        <a:cs typeface="+mn-cs"/>
                      </a:endParaRPr>
                    </a:p>
                  </a:txBody>
                  <a:tcPr/>
                </a:tc>
                <a:tc>
                  <a:txBody>
                    <a:bodyPr/>
                    <a:lstStyle/>
                    <a:p>
                      <a:r>
                        <a:rPr lang="en-US" sz="900" b="1" dirty="0" smtClean="0">
                          <a:latin typeface="Arial Narrow" pitchFamily="34" charset="0"/>
                        </a:rPr>
                        <a:t>18 Univ., 2 Lab</a:t>
                      </a:r>
                      <a:endParaRPr lang="en-US" sz="900" b="1" dirty="0">
                        <a:latin typeface="Arial Narrow" pitchFamily="34" charset="0"/>
                      </a:endParaRPr>
                    </a:p>
                  </a:txBody>
                  <a:tcPr/>
                </a:tc>
                <a:tc>
                  <a:txBody>
                    <a:bodyPr/>
                    <a:lstStyle/>
                    <a:p>
                      <a:r>
                        <a:rPr lang="en-US" sz="900" b="1" dirty="0" smtClean="0">
                          <a:latin typeface="Arial Narrow" pitchFamily="34" charset="0"/>
                        </a:rPr>
                        <a:t>114</a:t>
                      </a:r>
                      <a:endParaRPr lang="en-US" sz="900" b="1" dirty="0">
                        <a:latin typeface="Arial Narrow" pitchFamily="34" charset="0"/>
                      </a:endParaRPr>
                    </a:p>
                  </a:txBody>
                  <a:tcPr/>
                </a:tc>
              </a:tr>
              <a:tr h="255370">
                <a:tc>
                  <a:txBody>
                    <a:bodyPr/>
                    <a:lstStyle/>
                    <a:p>
                      <a:r>
                        <a:rPr lang="en-US" sz="950" b="1" dirty="0" smtClean="0">
                          <a:effectLst/>
                          <a:latin typeface="Calibri" pitchFamily="34" charset="0"/>
                        </a:rPr>
                        <a:t>ORKA</a:t>
                      </a:r>
                      <a:endParaRPr lang="en-US" sz="950" b="1" dirty="0">
                        <a:effectLst/>
                        <a:latin typeface="Calibri" pitchFamily="34" charset="0"/>
                      </a:endParaRPr>
                    </a:p>
                  </a:txBody>
                  <a:tcPr/>
                </a:tc>
                <a:tc>
                  <a:txBody>
                    <a:bodyPr/>
                    <a:lstStyle/>
                    <a:p>
                      <a:r>
                        <a:rPr lang="en-US" sz="900" b="1" dirty="0" smtClean="0">
                          <a:latin typeface="Arial Narrow" pitchFamily="34" charset="0"/>
                        </a:rPr>
                        <a:t>Fermilab, Batavia, IL, USA</a:t>
                      </a:r>
                      <a:endParaRPr lang="en-US" sz="900" b="1" dirty="0">
                        <a:latin typeface="Arial Narrow" pitchFamily="34" charset="0"/>
                      </a:endParaRPr>
                    </a:p>
                  </a:txBody>
                  <a:tcPr/>
                </a:tc>
                <a:tc>
                  <a:txBody>
                    <a:bodyPr/>
                    <a:lstStyle/>
                    <a:p>
                      <a:r>
                        <a:rPr lang="en-US" sz="900" b="1" dirty="0" smtClean="0">
                          <a:latin typeface="Arial Narrow" pitchFamily="34" charset="0"/>
                        </a:rPr>
                        <a:t>R&amp;D</a:t>
                      </a:r>
                      <a:r>
                        <a:rPr lang="en-US" sz="900" b="1" baseline="0" dirty="0" smtClean="0">
                          <a:latin typeface="Arial Narrow" pitchFamily="34" charset="0"/>
                        </a:rPr>
                        <a:t>; CD0 2017+</a:t>
                      </a:r>
                      <a:endParaRPr lang="en-US" sz="900" b="1" dirty="0">
                        <a:latin typeface="Arial Narrow"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baseline="0" dirty="0" smtClean="0">
                          <a:latin typeface="Arial Narrow" pitchFamily="34" charset="0"/>
                        </a:rPr>
                        <a:t>Precision measurement of </a:t>
                      </a:r>
                      <a:r>
                        <a:rPr lang="en-US" sz="900" b="1" dirty="0" smtClean="0">
                          <a:latin typeface="Arial Narrow" pitchFamily="34" charset="0"/>
                        </a:rPr>
                        <a:t>K</a:t>
                      </a:r>
                      <a:r>
                        <a:rPr lang="en-US" sz="900" b="1" baseline="30000" dirty="0" smtClean="0">
                          <a:latin typeface="Arial Narrow" pitchFamily="34" charset="0"/>
                        </a:rPr>
                        <a:t>+</a:t>
                      </a:r>
                      <a:r>
                        <a:rPr lang="en-US" sz="900" b="1" baseline="0" dirty="0" smtClean="0">
                          <a:latin typeface="Arial Narrow" pitchFamily="34" charset="0"/>
                          <a:cs typeface="Times New Roman"/>
                        </a:rPr>
                        <a:t>→</a:t>
                      </a:r>
                      <a:r>
                        <a:rPr lang="el-GR" sz="900" b="1" baseline="0" dirty="0" smtClean="0">
                          <a:latin typeface="Arial Narrow" pitchFamily="34" charset="0"/>
                          <a:cs typeface="Times New Roman"/>
                        </a:rPr>
                        <a:t>π</a:t>
                      </a:r>
                      <a:r>
                        <a:rPr lang="en-US" sz="900" b="1" baseline="30000" dirty="0" smtClean="0">
                          <a:latin typeface="Arial Narrow" pitchFamily="34" charset="0"/>
                          <a:cs typeface="Times New Roman"/>
                        </a:rPr>
                        <a:t>+</a:t>
                      </a:r>
                      <a:r>
                        <a:rPr lang="el-GR" sz="900" b="1" baseline="0" dirty="0" smtClean="0">
                          <a:latin typeface="Times New Roman"/>
                          <a:cs typeface="Times New Roman"/>
                        </a:rPr>
                        <a:t>νν</a:t>
                      </a:r>
                      <a:r>
                        <a:rPr lang="en-US" sz="900" b="1" baseline="0" dirty="0" smtClean="0">
                          <a:latin typeface="Arial Narrow" pitchFamily="34" charset="0"/>
                          <a:cs typeface="Times New Roman"/>
                        </a:rPr>
                        <a:t> to search for new physics </a:t>
                      </a:r>
                      <a:endParaRPr lang="en-US" sz="900" b="1" dirty="0" smtClean="0">
                        <a:latin typeface="Arial Narrow" pitchFamily="34" charset="0"/>
                      </a:endParaRPr>
                    </a:p>
                  </a:txBody>
                  <a:tcPr/>
                </a:tc>
                <a:tc>
                  <a:txBody>
                    <a:bodyPr/>
                    <a:lstStyle/>
                    <a:p>
                      <a:r>
                        <a:rPr lang="en-US" sz="900" b="1" dirty="0" smtClean="0">
                          <a:latin typeface="Arial Narrow" pitchFamily="34" charset="0"/>
                        </a:rPr>
                        <a:t>6 Univ.,</a:t>
                      </a:r>
                      <a:r>
                        <a:rPr lang="en-US" sz="900" b="1" baseline="0" dirty="0" smtClean="0">
                          <a:latin typeface="Arial Narrow" pitchFamily="34" charset="0"/>
                        </a:rPr>
                        <a:t> 2 Lab</a:t>
                      </a:r>
                      <a:endParaRPr lang="en-US" sz="900" b="1" dirty="0">
                        <a:latin typeface="Arial Narrow" pitchFamily="34" charset="0"/>
                      </a:endParaRPr>
                    </a:p>
                  </a:txBody>
                  <a:tcPr/>
                </a:tc>
                <a:tc>
                  <a:txBody>
                    <a:bodyPr/>
                    <a:lstStyle/>
                    <a:p>
                      <a:r>
                        <a:rPr lang="en-US" sz="900" b="1" dirty="0" smtClean="0">
                          <a:latin typeface="Arial Narrow" pitchFamily="34" charset="0"/>
                        </a:rPr>
                        <a:t>26</a:t>
                      </a:r>
                      <a:endParaRPr lang="en-US" sz="900" b="1" dirty="0">
                        <a:latin typeface="Arial Narrow" pitchFamily="34" charset="0"/>
                      </a:endParaRPr>
                    </a:p>
                  </a:txBody>
                  <a:tcPr/>
                </a:tc>
              </a:tr>
              <a:tr h="364092">
                <a:tc>
                  <a:txBody>
                    <a:bodyPr/>
                    <a:lstStyle/>
                    <a:p>
                      <a:r>
                        <a:rPr lang="en-US" sz="950" b="1" dirty="0" smtClean="0">
                          <a:effectLst/>
                          <a:latin typeface="Calibri" pitchFamily="34" charset="0"/>
                        </a:rPr>
                        <a:t>Super-K</a:t>
                      </a:r>
                      <a:endParaRPr lang="en-US" sz="950" b="1" dirty="0">
                        <a:effectLst/>
                        <a:latin typeface="Calibri" pitchFamily="34" charset="0"/>
                      </a:endParaRPr>
                    </a:p>
                  </a:txBody>
                  <a:tcPr/>
                </a:tc>
                <a:tc>
                  <a:txBody>
                    <a:bodyPr/>
                    <a:lstStyle/>
                    <a:p>
                      <a:r>
                        <a:rPr lang="en-US" sz="900" b="1" dirty="0" err="1" smtClean="0">
                          <a:latin typeface="Arial Narrow" pitchFamily="34" charset="0"/>
                        </a:rPr>
                        <a:t>Mozumi</a:t>
                      </a:r>
                      <a:r>
                        <a:rPr lang="en-US" sz="900" b="1" dirty="0" smtClean="0">
                          <a:latin typeface="Arial Narrow" pitchFamily="34" charset="0"/>
                        </a:rPr>
                        <a:t> Mine, Gifu, Japan</a:t>
                      </a:r>
                      <a:endParaRPr lang="en-US" sz="900" b="1" dirty="0">
                        <a:latin typeface="Arial Narrow" pitchFamily="34" charset="0"/>
                      </a:endParaRPr>
                    </a:p>
                  </a:txBody>
                  <a:tcPr/>
                </a:tc>
                <a:tc>
                  <a:txBody>
                    <a:bodyPr/>
                    <a:lstStyle/>
                    <a:p>
                      <a:r>
                        <a:rPr lang="en-US" sz="900" b="1" dirty="0" smtClean="0">
                          <a:latin typeface="Arial Narrow" pitchFamily="34" charset="0"/>
                        </a:rPr>
                        <a:t>Running</a:t>
                      </a:r>
                      <a:endParaRPr lang="en-US" sz="900" b="1" dirty="0">
                        <a:latin typeface="Arial Narrow" pitchFamily="34" charset="0"/>
                      </a:endParaRPr>
                    </a:p>
                  </a:txBody>
                  <a:tcPr/>
                </a:tc>
                <a:tc>
                  <a:txBody>
                    <a:bodyPr/>
                    <a:lstStyle/>
                    <a:p>
                      <a:r>
                        <a:rPr lang="en-US" sz="900" b="1" dirty="0" smtClean="0">
                          <a:latin typeface="Arial Narrow" pitchFamily="34" charset="0"/>
                        </a:rPr>
                        <a:t>Long-baseline neutrino oscillation with T2K</a:t>
                      </a:r>
                      <a:r>
                        <a:rPr lang="en-US" sz="900" b="1" baseline="0" dirty="0" smtClean="0">
                          <a:latin typeface="Arial Narrow" pitchFamily="34" charset="0"/>
                        </a:rPr>
                        <a:t>, n</a:t>
                      </a:r>
                      <a:r>
                        <a:rPr lang="en-US" sz="900" b="1" dirty="0" smtClean="0">
                          <a:latin typeface="Arial Narrow" pitchFamily="34" charset="0"/>
                        </a:rPr>
                        <a:t>ucleon decay</a:t>
                      </a:r>
                      <a:r>
                        <a:rPr lang="en-US" sz="900" b="1" baseline="0" dirty="0" smtClean="0">
                          <a:latin typeface="Arial Narrow" pitchFamily="34" charset="0"/>
                        </a:rPr>
                        <a:t>, s</a:t>
                      </a:r>
                      <a:r>
                        <a:rPr lang="en-US" sz="900" b="1" dirty="0" smtClean="0">
                          <a:latin typeface="Arial Narrow" pitchFamily="34" charset="0"/>
                        </a:rPr>
                        <a:t>upernova neutrinos,</a:t>
                      </a:r>
                      <a:r>
                        <a:rPr lang="en-US" sz="900" b="1" baseline="0" dirty="0" smtClean="0">
                          <a:latin typeface="Arial Narrow" pitchFamily="34" charset="0"/>
                        </a:rPr>
                        <a:t> a</a:t>
                      </a:r>
                      <a:r>
                        <a:rPr lang="en-US" sz="900" b="1" dirty="0" smtClean="0">
                          <a:latin typeface="Arial Narrow" pitchFamily="34" charset="0"/>
                        </a:rPr>
                        <a:t>tmospheric neutrinos</a:t>
                      </a:r>
                      <a:endParaRPr lang="en-US" sz="900" b="1" dirty="0">
                        <a:latin typeface="Arial Narrow" pitchFamily="34" charset="0"/>
                      </a:endParaRPr>
                    </a:p>
                  </a:txBody>
                  <a:tcPr/>
                </a:tc>
                <a:tc>
                  <a:txBody>
                    <a:bodyPr/>
                    <a:lstStyle/>
                    <a:p>
                      <a:r>
                        <a:rPr lang="en-US" sz="900" b="1" dirty="0" smtClean="0">
                          <a:latin typeface="Arial Narrow" pitchFamily="34" charset="0"/>
                        </a:rPr>
                        <a:t>7 Univ.</a:t>
                      </a:r>
                      <a:endParaRPr lang="en-US" sz="900" b="1" dirty="0">
                        <a:latin typeface="Arial Narrow" pitchFamily="34" charset="0"/>
                      </a:endParaRPr>
                    </a:p>
                  </a:txBody>
                  <a:tcPr/>
                </a:tc>
                <a:tc>
                  <a:txBody>
                    <a:bodyPr/>
                    <a:lstStyle/>
                    <a:p>
                      <a:r>
                        <a:rPr lang="en-US" sz="900" b="1" dirty="0" smtClean="0">
                          <a:latin typeface="Arial Narrow" pitchFamily="34" charset="0"/>
                        </a:rPr>
                        <a:t>29</a:t>
                      </a:r>
                      <a:endParaRPr lang="en-US" sz="900" b="1" dirty="0">
                        <a:latin typeface="Arial Narrow" pitchFamily="34" charset="0"/>
                      </a:endParaRPr>
                    </a:p>
                  </a:txBody>
                  <a:tcPr/>
                </a:tc>
              </a:tr>
              <a:tr h="369470">
                <a:tc>
                  <a:txBody>
                    <a:bodyPr/>
                    <a:lstStyle/>
                    <a:p>
                      <a:r>
                        <a:rPr lang="en-US" sz="950" b="1" dirty="0" smtClean="0">
                          <a:effectLst/>
                          <a:latin typeface="Calibri" pitchFamily="34" charset="0"/>
                        </a:rPr>
                        <a:t>T2K</a:t>
                      </a:r>
                      <a:endParaRPr lang="en-US" sz="950" b="1" dirty="0">
                        <a:effectLst/>
                        <a:latin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latin typeface="Arial Narrow" pitchFamily="34" charset="0"/>
                        </a:rPr>
                        <a:t>J-PARC, Tokai</a:t>
                      </a:r>
                      <a:r>
                        <a:rPr lang="en-US" sz="900" b="1" baseline="0" dirty="0" smtClean="0">
                          <a:latin typeface="Arial Narrow" pitchFamily="34" charset="0"/>
                        </a:rPr>
                        <a:t> &amp; </a:t>
                      </a:r>
                    </a:p>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err="1" smtClean="0">
                          <a:latin typeface="Arial Narrow" pitchFamily="34" charset="0"/>
                        </a:rPr>
                        <a:t>Mozumi</a:t>
                      </a:r>
                      <a:r>
                        <a:rPr lang="en-US" sz="900" b="1" dirty="0" smtClean="0">
                          <a:latin typeface="Arial Narrow" pitchFamily="34" charset="0"/>
                        </a:rPr>
                        <a:t> Mine, Gifu, Japan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latin typeface="Arial Narrow" pitchFamily="34" charset="0"/>
                        </a:rPr>
                        <a:t>Running; </a:t>
                      </a:r>
                    </a:p>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err="1" smtClean="0">
                          <a:latin typeface="Arial Narrow" pitchFamily="34" charset="0"/>
                        </a:rPr>
                        <a:t>Linac</a:t>
                      </a:r>
                      <a:r>
                        <a:rPr lang="en-US" sz="900" b="1" dirty="0" smtClean="0">
                          <a:latin typeface="Arial Narrow" pitchFamily="34" charset="0"/>
                        </a:rPr>
                        <a:t> upgrade</a:t>
                      </a:r>
                      <a:r>
                        <a:rPr lang="en-US" sz="900" b="1" baseline="0" dirty="0" smtClean="0">
                          <a:latin typeface="Arial Narrow" pitchFamily="34" charset="0"/>
                        </a:rPr>
                        <a:t> 2014</a:t>
                      </a:r>
                      <a:endParaRPr lang="en-US" sz="900" b="1" dirty="0" smtClean="0">
                        <a:latin typeface="Arial Narrow" pitchFamily="34" charset="0"/>
                      </a:endParaRPr>
                    </a:p>
                  </a:txBody>
                  <a:tcPr/>
                </a:tc>
                <a:tc>
                  <a:txBody>
                    <a:bodyPr/>
                    <a:lstStyle/>
                    <a:p>
                      <a:r>
                        <a:rPr lang="en-US" sz="900" b="1" kern="1200" dirty="0" smtClean="0">
                          <a:solidFill>
                            <a:schemeClr val="dk1"/>
                          </a:solidFill>
                          <a:latin typeface="Arial Narrow" pitchFamily="34" charset="0"/>
                          <a:ea typeface="+mn-ea"/>
                          <a:cs typeface="+mn-cs"/>
                        </a:rPr>
                        <a:t>Measure </a:t>
                      </a:r>
                      <a:r>
                        <a:rPr lang="el-GR" sz="900" b="1" baseline="0" dirty="0" smtClean="0">
                          <a:latin typeface="Times New Roman"/>
                          <a:cs typeface="Times New Roman"/>
                        </a:rPr>
                        <a:t>ν</a:t>
                      </a:r>
                      <a:r>
                        <a:rPr lang="en-US" sz="900" b="1" kern="1200" baseline="-25000" dirty="0" smtClean="0">
                          <a:solidFill>
                            <a:schemeClr val="dk1"/>
                          </a:solidFill>
                          <a:latin typeface="Arial Narrow" pitchFamily="34" charset="0"/>
                          <a:ea typeface="+mn-ea"/>
                          <a:cs typeface="+mn-cs"/>
                        </a:rPr>
                        <a:t>μ</a:t>
                      </a:r>
                      <a:r>
                        <a:rPr lang="en-US" sz="900" b="1" kern="1200" dirty="0" smtClean="0">
                          <a:solidFill>
                            <a:schemeClr val="dk1"/>
                          </a:solidFill>
                          <a:latin typeface="Arial Narrow" pitchFamily="34" charset="0"/>
                          <a:ea typeface="+mn-ea"/>
                          <a:cs typeface="+mn-cs"/>
                        </a:rPr>
                        <a:t>-</a:t>
                      </a:r>
                      <a:r>
                        <a:rPr lang="el-GR" sz="900" b="1" baseline="0" dirty="0" smtClean="0">
                          <a:latin typeface="Times New Roman"/>
                          <a:cs typeface="Times New Roman"/>
                        </a:rPr>
                        <a:t>ν</a:t>
                      </a:r>
                      <a:r>
                        <a:rPr lang="en-US" sz="900" b="1" kern="1200" baseline="-25000" dirty="0" smtClean="0">
                          <a:solidFill>
                            <a:schemeClr val="dk1"/>
                          </a:solidFill>
                          <a:latin typeface="Arial Narrow" pitchFamily="34" charset="0"/>
                          <a:ea typeface="+mn-ea"/>
                          <a:cs typeface="+mn-cs"/>
                        </a:rPr>
                        <a:t>e</a:t>
                      </a:r>
                      <a:r>
                        <a:rPr lang="en-US" sz="900" b="1" kern="1200" dirty="0" smtClean="0">
                          <a:solidFill>
                            <a:schemeClr val="dk1"/>
                          </a:solidFill>
                          <a:latin typeface="Arial Narrow" pitchFamily="34" charset="0"/>
                          <a:ea typeface="+mn-ea"/>
                          <a:cs typeface="+mn-cs"/>
                        </a:rPr>
                        <a:t> and </a:t>
                      </a:r>
                      <a:r>
                        <a:rPr lang="el-GR" sz="900" b="1" baseline="0" dirty="0" smtClean="0">
                          <a:latin typeface="Times New Roman"/>
                          <a:cs typeface="Times New Roman"/>
                        </a:rPr>
                        <a:t>ν</a:t>
                      </a:r>
                      <a:r>
                        <a:rPr lang="en-US" sz="900" b="1" kern="1200" baseline="-25000" dirty="0" smtClean="0">
                          <a:solidFill>
                            <a:schemeClr val="dk1"/>
                          </a:solidFill>
                          <a:latin typeface="Arial Narrow" pitchFamily="34" charset="0"/>
                          <a:ea typeface="+mn-ea"/>
                          <a:cs typeface="+mn-cs"/>
                        </a:rPr>
                        <a:t>μ</a:t>
                      </a:r>
                      <a:r>
                        <a:rPr lang="en-US" sz="900" b="1" kern="1200" dirty="0" smtClean="0">
                          <a:solidFill>
                            <a:schemeClr val="dk1"/>
                          </a:solidFill>
                          <a:latin typeface="Arial Narrow" pitchFamily="34" charset="0"/>
                          <a:ea typeface="+mn-ea"/>
                          <a:cs typeface="+mn-cs"/>
                        </a:rPr>
                        <a:t>-</a:t>
                      </a:r>
                      <a:r>
                        <a:rPr lang="el-GR" sz="900" b="1" baseline="0" dirty="0" smtClean="0">
                          <a:latin typeface="Times New Roman"/>
                          <a:cs typeface="Times New Roman"/>
                        </a:rPr>
                        <a:t>ν</a:t>
                      </a:r>
                      <a:r>
                        <a:rPr lang="en-US" sz="900" b="1" kern="1200" baseline="-25000" dirty="0" smtClean="0">
                          <a:solidFill>
                            <a:schemeClr val="dk1"/>
                          </a:solidFill>
                          <a:latin typeface="Arial Narrow" pitchFamily="34" charset="0"/>
                          <a:ea typeface="+mn-ea"/>
                          <a:cs typeface="+mn-cs"/>
                        </a:rPr>
                        <a:t>μ</a:t>
                      </a:r>
                      <a:r>
                        <a:rPr lang="en-US" sz="900" b="1" kern="1200" dirty="0" smtClean="0">
                          <a:solidFill>
                            <a:schemeClr val="dk1"/>
                          </a:solidFill>
                          <a:latin typeface="Arial Narrow" pitchFamily="34" charset="0"/>
                          <a:ea typeface="+mn-ea"/>
                          <a:cs typeface="+mn-cs"/>
                        </a:rPr>
                        <a:t> oscillations; resolve the neutrino mass hierarchy</a:t>
                      </a:r>
                      <a:r>
                        <a:rPr lang="en-US" sz="900" kern="1200" dirty="0" smtClean="0">
                          <a:solidFill>
                            <a:schemeClr val="dk1"/>
                          </a:solidFill>
                          <a:latin typeface="Arial Narrow" pitchFamily="34" charset="0"/>
                          <a:ea typeface="+mn-ea"/>
                          <a:cs typeface="+mn-cs"/>
                        </a:rPr>
                        <a:t>; </a:t>
                      </a:r>
                      <a:r>
                        <a:rPr lang="en-US" sz="900" b="1" kern="1200" dirty="0" smtClean="0">
                          <a:solidFill>
                            <a:schemeClr val="dk1"/>
                          </a:solidFill>
                          <a:latin typeface="Arial Narrow" pitchFamily="34" charset="0"/>
                          <a:ea typeface="+mn-ea"/>
                          <a:cs typeface="+mn-cs"/>
                        </a:rPr>
                        <a:t>first information about value of </a:t>
                      </a:r>
                      <a:r>
                        <a:rPr lang="en-US" sz="900" b="1" kern="1200" dirty="0" err="1" smtClean="0">
                          <a:solidFill>
                            <a:schemeClr val="dk1"/>
                          </a:solidFill>
                          <a:latin typeface="Arial Narrow" pitchFamily="34" charset="0"/>
                          <a:ea typeface="+mn-ea"/>
                          <a:cs typeface="+mn-cs"/>
                        </a:rPr>
                        <a:t>δ</a:t>
                      </a:r>
                      <a:r>
                        <a:rPr lang="en-US" sz="900" b="1" kern="1200" baseline="-25000" dirty="0" err="1" smtClean="0">
                          <a:solidFill>
                            <a:schemeClr val="dk1"/>
                          </a:solidFill>
                          <a:latin typeface="Arial Narrow" pitchFamily="34" charset="0"/>
                          <a:ea typeface="+mn-ea"/>
                          <a:cs typeface="+mn-cs"/>
                        </a:rPr>
                        <a:t>cp</a:t>
                      </a:r>
                      <a:r>
                        <a:rPr lang="en-US" sz="900" b="1" kern="1200" dirty="0" smtClean="0">
                          <a:solidFill>
                            <a:schemeClr val="dk1"/>
                          </a:solidFill>
                          <a:latin typeface="Arial Narrow" pitchFamily="34" charset="0"/>
                          <a:ea typeface="+mn-ea"/>
                          <a:cs typeface="+mn-cs"/>
                        </a:rPr>
                        <a:t> (with NO</a:t>
                      </a:r>
                      <a:r>
                        <a:rPr lang="el-GR" sz="900" b="1" baseline="0" dirty="0" smtClean="0">
                          <a:latin typeface="Arial Narrow" pitchFamily="34" charset="0"/>
                          <a:cs typeface="Times New Roman"/>
                        </a:rPr>
                        <a:t>ν</a:t>
                      </a:r>
                      <a:r>
                        <a:rPr lang="en-US" sz="900" b="1" kern="1200" dirty="0" smtClean="0">
                          <a:solidFill>
                            <a:schemeClr val="dk1"/>
                          </a:solidFill>
                          <a:latin typeface="Arial Narrow" pitchFamily="34" charset="0"/>
                          <a:ea typeface="+mn-ea"/>
                          <a:cs typeface="+mn-cs"/>
                        </a:rPr>
                        <a:t>A)</a:t>
                      </a:r>
                      <a:endParaRPr lang="en-US" sz="900" kern="1200" dirty="0" smtClean="0">
                        <a:solidFill>
                          <a:schemeClr val="dk1"/>
                        </a:solidFill>
                        <a:latin typeface="Arial Narrow" pitchFamily="34" charset="0"/>
                        <a:ea typeface="+mn-ea"/>
                        <a:cs typeface="+mn-cs"/>
                      </a:endParaRPr>
                    </a:p>
                  </a:txBody>
                  <a:tcPr/>
                </a:tc>
                <a:tc>
                  <a:txBody>
                    <a:bodyPr/>
                    <a:lstStyle/>
                    <a:p>
                      <a:r>
                        <a:rPr lang="en-US" sz="900" b="1" dirty="0" smtClean="0">
                          <a:latin typeface="Arial Narrow" pitchFamily="34" charset="0"/>
                        </a:rPr>
                        <a:t>10 Univ.</a:t>
                      </a:r>
                      <a:endParaRPr lang="en-US" sz="900" b="1" dirty="0">
                        <a:latin typeface="Arial Narrow" pitchFamily="34" charset="0"/>
                      </a:endParaRPr>
                    </a:p>
                  </a:txBody>
                  <a:tcPr/>
                </a:tc>
                <a:tc>
                  <a:txBody>
                    <a:bodyPr/>
                    <a:lstStyle/>
                    <a:p>
                      <a:r>
                        <a:rPr lang="en-US" sz="900" b="1" dirty="0" smtClean="0">
                          <a:latin typeface="Arial Narrow" pitchFamily="34" charset="0"/>
                        </a:rPr>
                        <a:t>70</a:t>
                      </a:r>
                      <a:endParaRPr lang="en-US" sz="900" b="1" dirty="0">
                        <a:latin typeface="Arial Narrow" pitchFamily="34" charset="0"/>
                      </a:endParaRPr>
                    </a:p>
                  </a:txBody>
                  <a:tcPr/>
                </a:tc>
              </a:tr>
              <a:tr h="255370">
                <a:tc>
                  <a:txBody>
                    <a:bodyPr/>
                    <a:lstStyle/>
                    <a:p>
                      <a:r>
                        <a:rPr lang="en-US" sz="950" b="1" dirty="0" smtClean="0">
                          <a:effectLst/>
                          <a:latin typeface="Calibri" pitchFamily="34" charset="0"/>
                        </a:rPr>
                        <a:t>US-NA61</a:t>
                      </a:r>
                      <a:endParaRPr lang="en-US" sz="950" b="1" dirty="0">
                        <a:effectLst/>
                        <a:latin typeface="Calibri" pitchFamily="34" charset="0"/>
                      </a:endParaRPr>
                    </a:p>
                  </a:txBody>
                  <a:tcPr/>
                </a:tc>
                <a:tc>
                  <a:txBody>
                    <a:bodyPr/>
                    <a:lstStyle/>
                    <a:p>
                      <a:r>
                        <a:rPr lang="en-US" sz="900" b="1" dirty="0" smtClean="0">
                          <a:latin typeface="Arial Narrow" pitchFamily="34" charset="0"/>
                        </a:rPr>
                        <a:t>CERN, Geneva, Switzerland</a:t>
                      </a:r>
                      <a:endParaRPr lang="en-US" sz="900" b="1" dirty="0">
                        <a:latin typeface="Arial Narrow" pitchFamily="34" charset="0"/>
                      </a:endParaRPr>
                    </a:p>
                  </a:txBody>
                  <a:tcPr/>
                </a:tc>
                <a:tc>
                  <a:txBody>
                    <a:bodyPr/>
                    <a:lstStyle/>
                    <a:p>
                      <a:r>
                        <a:rPr lang="en-US" sz="900" b="1" dirty="0" smtClean="0">
                          <a:latin typeface="Arial Narrow" pitchFamily="34" charset="0"/>
                        </a:rPr>
                        <a:t>Target runs </a:t>
                      </a:r>
                    </a:p>
                    <a:p>
                      <a:r>
                        <a:rPr lang="en-US" sz="900" b="1" dirty="0" smtClean="0">
                          <a:latin typeface="Arial Narrow" pitchFamily="34" charset="0"/>
                        </a:rPr>
                        <a:t>2014-15</a:t>
                      </a:r>
                      <a:endParaRPr lang="en-US" sz="900" b="1" dirty="0">
                        <a:latin typeface="Arial Narrow" pitchFamily="34" charset="0"/>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900" b="1" dirty="0" smtClean="0">
                          <a:latin typeface="Arial Narrow" pitchFamily="34" charset="0"/>
                        </a:rPr>
                        <a:t>Measure hadron production cross sections crucial for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900" b="1" dirty="0" smtClean="0">
                          <a:latin typeface="Arial Narrow" pitchFamily="34" charset="0"/>
                        </a:rPr>
                        <a:t>neutrino beam flux estimation</a:t>
                      </a:r>
                      <a:r>
                        <a:rPr lang="en-US" sz="900" b="1" baseline="0" dirty="0" smtClean="0">
                          <a:latin typeface="Arial Narrow" pitchFamily="34" charset="0"/>
                        </a:rPr>
                        <a:t>s needed for NO</a:t>
                      </a:r>
                      <a:r>
                        <a:rPr lang="el-GR" sz="900" b="1" baseline="0" dirty="0" smtClean="0">
                          <a:latin typeface="Times New Roman"/>
                          <a:cs typeface="Times New Roman"/>
                        </a:rPr>
                        <a:t>ν</a:t>
                      </a:r>
                      <a:r>
                        <a:rPr lang="en-US" sz="900" b="1" baseline="0" dirty="0" smtClean="0">
                          <a:latin typeface="Arial Narrow" pitchFamily="34" charset="0"/>
                        </a:rPr>
                        <a:t>A, LBNE</a:t>
                      </a:r>
                      <a:endParaRPr lang="en-US" sz="900" b="1" dirty="0" smtClean="0">
                        <a:latin typeface="Arial Narrow" pitchFamily="34" charset="0"/>
                      </a:endParaRPr>
                    </a:p>
                  </a:txBody>
                  <a:tcPr/>
                </a:tc>
                <a:tc>
                  <a:txBody>
                    <a:bodyPr/>
                    <a:lstStyle/>
                    <a:p>
                      <a:r>
                        <a:rPr lang="en-US" sz="900" b="1" dirty="0" smtClean="0">
                          <a:latin typeface="Arial Narrow" pitchFamily="34" charset="0"/>
                        </a:rPr>
                        <a:t>4</a:t>
                      </a:r>
                      <a:r>
                        <a:rPr lang="en-US" sz="900" b="1" baseline="0" dirty="0" smtClean="0">
                          <a:latin typeface="Arial Narrow" pitchFamily="34" charset="0"/>
                        </a:rPr>
                        <a:t> Univ., 1 Lab</a:t>
                      </a:r>
                      <a:endParaRPr lang="en-US" sz="900" b="1" dirty="0">
                        <a:latin typeface="Arial Narrow" pitchFamily="34" charset="0"/>
                      </a:endParaRPr>
                    </a:p>
                  </a:txBody>
                  <a:tcPr/>
                </a:tc>
                <a:tc>
                  <a:txBody>
                    <a:bodyPr/>
                    <a:lstStyle/>
                    <a:p>
                      <a:r>
                        <a:rPr lang="en-US" sz="900" b="1" dirty="0" smtClean="0">
                          <a:latin typeface="Arial Narrow" pitchFamily="34" charset="0"/>
                        </a:rPr>
                        <a:t>15</a:t>
                      </a:r>
                      <a:endParaRPr lang="en-US" sz="900" b="1" dirty="0">
                        <a:latin typeface="Arial Narrow" pitchFamily="34" charset="0"/>
                      </a:endParaRPr>
                    </a:p>
                  </a:txBody>
                  <a:tcPr/>
                </a:tc>
              </a:tr>
              <a:tr h="364092">
                <a:tc>
                  <a:txBody>
                    <a:bodyPr/>
                    <a:lstStyle/>
                    <a:p>
                      <a:r>
                        <a:rPr lang="en-US" sz="950" b="1" dirty="0" smtClean="0">
                          <a:effectLst/>
                          <a:latin typeface="Calibri" pitchFamily="34" charset="0"/>
                        </a:rPr>
                        <a:t>US Short-Baseline Reactor</a:t>
                      </a:r>
                      <a:endParaRPr lang="en-US" sz="950" b="1" dirty="0">
                        <a:effectLst/>
                        <a:latin typeface="Calibri" pitchFamily="34" charset="0"/>
                      </a:endParaRPr>
                    </a:p>
                  </a:txBody>
                  <a:tcPr/>
                </a:tc>
                <a:tc>
                  <a:txBody>
                    <a:bodyPr/>
                    <a:lstStyle/>
                    <a:p>
                      <a:r>
                        <a:rPr lang="en-US" sz="900" b="1" dirty="0" smtClean="0">
                          <a:latin typeface="Arial Narrow" pitchFamily="34" charset="0"/>
                        </a:rPr>
                        <a:t>Site(s)</a:t>
                      </a:r>
                      <a:r>
                        <a:rPr lang="en-US" sz="900" b="1" baseline="0" dirty="0" smtClean="0">
                          <a:latin typeface="Arial Narrow" pitchFamily="34" charset="0"/>
                        </a:rPr>
                        <a:t> TBD</a:t>
                      </a:r>
                      <a:endParaRPr lang="en-US" sz="900" b="1" dirty="0">
                        <a:latin typeface="Arial Narrow" pitchFamily="34" charset="0"/>
                      </a:endParaRPr>
                    </a:p>
                  </a:txBody>
                  <a:tcPr/>
                </a:tc>
                <a:tc>
                  <a:txBody>
                    <a:bodyPr/>
                    <a:lstStyle/>
                    <a:p>
                      <a:r>
                        <a:rPr lang="en-US" sz="900" b="1" dirty="0" smtClean="0">
                          <a:latin typeface="Arial Narrow" pitchFamily="34" charset="0"/>
                        </a:rPr>
                        <a:t>R&amp;D;</a:t>
                      </a:r>
                      <a:r>
                        <a:rPr lang="en-US" sz="900" b="1" baseline="0" dirty="0" smtClean="0">
                          <a:latin typeface="Arial Narrow" pitchFamily="34" charset="0"/>
                        </a:rPr>
                        <a:t> </a:t>
                      </a:r>
                    </a:p>
                    <a:p>
                      <a:r>
                        <a:rPr lang="en-US" sz="900" b="1" baseline="0" dirty="0" smtClean="0">
                          <a:latin typeface="Arial Narrow" pitchFamily="34" charset="0"/>
                        </a:rPr>
                        <a:t>First data 2016</a:t>
                      </a:r>
                      <a:endParaRPr lang="en-US" sz="900" b="1" dirty="0">
                        <a:latin typeface="Arial Narrow" pitchFamily="34" charset="0"/>
                      </a:endParaRPr>
                    </a:p>
                  </a:txBody>
                  <a:tcPr/>
                </a:tc>
                <a:tc>
                  <a:txBody>
                    <a:bodyPr/>
                    <a:lstStyle/>
                    <a:p>
                      <a:r>
                        <a:rPr lang="en-US" sz="900" b="1" dirty="0" smtClean="0">
                          <a:solidFill>
                            <a:schemeClr val="tx1"/>
                          </a:solidFill>
                          <a:latin typeface="Arial Narrow" pitchFamily="34" charset="0"/>
                          <a:ea typeface="ＭＳ Ｐゴシック" pitchFamily="-84" charset="-128"/>
                        </a:rPr>
                        <a:t>Short-baseline sterile neutrino oscillation search</a:t>
                      </a:r>
                      <a:endParaRPr lang="en-US" sz="900" b="1" dirty="0" smtClean="0">
                        <a:latin typeface="Arial Narrow" pitchFamily="34" charset="0"/>
                      </a:endParaRPr>
                    </a:p>
                  </a:txBody>
                  <a:tcPr/>
                </a:tc>
                <a:tc>
                  <a:txBody>
                    <a:bodyPr/>
                    <a:lstStyle/>
                    <a:p>
                      <a:r>
                        <a:rPr lang="en-US" sz="900" b="1" dirty="0" smtClean="0">
                          <a:latin typeface="Arial Narrow" pitchFamily="34" charset="0"/>
                        </a:rPr>
                        <a:t>6 Univ., 5 Lab</a:t>
                      </a:r>
                      <a:endParaRPr lang="en-US" sz="900" b="1" dirty="0">
                        <a:latin typeface="Arial Narrow" pitchFamily="34" charset="0"/>
                      </a:endParaRPr>
                    </a:p>
                  </a:txBody>
                  <a:tcPr/>
                </a:tc>
                <a:tc>
                  <a:txBody>
                    <a:bodyPr/>
                    <a:lstStyle/>
                    <a:p>
                      <a:r>
                        <a:rPr lang="en-US" sz="900" b="1" dirty="0" smtClean="0">
                          <a:latin typeface="Arial Narrow" pitchFamily="34" charset="0"/>
                        </a:rPr>
                        <a:t>28</a:t>
                      </a:r>
                      <a:endParaRPr lang="en-US" sz="900" b="1" dirty="0">
                        <a:latin typeface="Arial Narrow" pitchFamily="34" charset="0"/>
                      </a:endParaRPr>
                    </a:p>
                  </a:txBody>
                  <a:tcPr/>
                </a:tc>
              </a:tr>
            </a:tbl>
          </a:graphicData>
        </a:graphic>
      </p:graphicFrame>
    </p:spTree>
    <p:extLst>
      <p:ext uri="{BB962C8B-B14F-4D97-AF65-F5344CB8AC3E}">
        <p14:creationId xmlns:p14="http://schemas.microsoft.com/office/powerpoint/2010/main" val="323879062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556" y="915340"/>
            <a:ext cx="9076888" cy="3279089"/>
          </a:xfrm>
        </p:spPr>
        <p:txBody>
          <a:bodyPr>
            <a:noAutofit/>
          </a:bodyPr>
          <a:lstStyle/>
          <a:p>
            <a:pPr>
              <a:spcBef>
                <a:spcPts val="200"/>
              </a:spcBef>
              <a:buFont typeface="Wingdings" pitchFamily="2" charset="2"/>
              <a:buChar char="§"/>
            </a:pPr>
            <a:r>
              <a:rPr lang="en-US" sz="1900" b="1" dirty="0" smtClean="0">
                <a:latin typeface="Calibri" pitchFamily="34" charset="0"/>
                <a:cs typeface="Calibri" pitchFamily="34" charset="0"/>
              </a:rPr>
              <a:t>HEP is putting in place a comprehensive program across the frontiers</a:t>
            </a:r>
          </a:p>
          <a:p>
            <a:pPr lvl="1">
              <a:spcBef>
                <a:spcPts val="200"/>
              </a:spcBef>
            </a:pPr>
            <a:r>
              <a:rPr lang="en-US" sz="1600" b="1" dirty="0" smtClean="0">
                <a:solidFill>
                  <a:srgbClr val="008000"/>
                </a:solidFill>
                <a:latin typeface="Calibri" pitchFamily="34" charset="0"/>
                <a:cs typeface="Calibri" pitchFamily="34" charset="0"/>
              </a:rPr>
              <a:t>In five years,</a:t>
            </a:r>
          </a:p>
          <a:p>
            <a:pPr lvl="2">
              <a:spcBef>
                <a:spcPts val="200"/>
              </a:spcBef>
            </a:pPr>
            <a:r>
              <a:rPr lang="en-US" sz="1600" b="1" dirty="0" smtClean="0">
                <a:solidFill>
                  <a:srgbClr val="C00000"/>
                </a:solidFill>
                <a:latin typeface="Calibri" pitchFamily="34" charset="0"/>
                <a:cs typeface="Calibri" pitchFamily="34" charset="0"/>
              </a:rPr>
              <a:t>The CMS and ATLAS upgrades will be installed at CERN</a:t>
            </a:r>
          </a:p>
          <a:p>
            <a:pPr lvl="2">
              <a:spcBef>
                <a:spcPts val="200"/>
              </a:spcBef>
            </a:pPr>
            <a:r>
              <a:rPr lang="en-US" sz="1600" b="1" dirty="0" err="1">
                <a:solidFill>
                  <a:srgbClr val="0070C0"/>
                </a:solidFill>
                <a:latin typeface="Calibri" pitchFamily="34" charset="0"/>
                <a:cs typeface="Calibri" pitchFamily="34" charset="0"/>
              </a:rPr>
              <a:t>NO</a:t>
            </a:r>
            <a:r>
              <a:rPr lang="en-US" sz="1600" b="1" dirty="0" err="1">
                <a:solidFill>
                  <a:srgbClr val="0070C0"/>
                </a:solidFill>
                <a:latin typeface="Symbol" pitchFamily="18" charset="2"/>
                <a:cs typeface="Calibri" pitchFamily="34" charset="0"/>
              </a:rPr>
              <a:t>n</a:t>
            </a:r>
            <a:r>
              <a:rPr lang="en-US" sz="1600" b="1" dirty="0" err="1">
                <a:solidFill>
                  <a:srgbClr val="0070C0"/>
                </a:solidFill>
                <a:latin typeface="Calibri" pitchFamily="34" charset="0"/>
                <a:cs typeface="Calibri" pitchFamily="34" charset="0"/>
              </a:rPr>
              <a:t>A</a:t>
            </a:r>
            <a:r>
              <a:rPr lang="en-US" sz="1600" b="1" dirty="0">
                <a:solidFill>
                  <a:srgbClr val="0070C0"/>
                </a:solidFill>
                <a:latin typeface="Calibri" pitchFamily="34" charset="0"/>
                <a:cs typeface="Calibri" pitchFamily="34" charset="0"/>
              </a:rPr>
              <a:t>, Belle-II, </a:t>
            </a:r>
            <a:r>
              <a:rPr lang="en-US" sz="1600" b="1" dirty="0" err="1">
                <a:solidFill>
                  <a:srgbClr val="0070C0"/>
                </a:solidFill>
                <a:latin typeface="Calibri" pitchFamily="34" charset="0"/>
                <a:cs typeface="Calibri" pitchFamily="34" charset="0"/>
              </a:rPr>
              <a:t>Muon</a:t>
            </a:r>
            <a:r>
              <a:rPr lang="en-US" sz="1600" b="1" dirty="0">
                <a:solidFill>
                  <a:srgbClr val="0070C0"/>
                </a:solidFill>
                <a:latin typeface="Calibri" pitchFamily="34" charset="0"/>
                <a:cs typeface="Calibri" pitchFamily="34" charset="0"/>
              </a:rPr>
              <a:t> g-2 will be running on the Intensity </a:t>
            </a:r>
            <a:r>
              <a:rPr lang="en-US" sz="1600" b="1" dirty="0" smtClean="0">
                <a:solidFill>
                  <a:srgbClr val="0070C0"/>
                </a:solidFill>
                <a:latin typeface="Calibri" pitchFamily="34" charset="0"/>
                <a:cs typeface="Calibri" pitchFamily="34" charset="0"/>
              </a:rPr>
              <a:t>Frontier </a:t>
            </a:r>
            <a:endParaRPr lang="en-US" sz="1600" b="1" dirty="0">
              <a:solidFill>
                <a:srgbClr val="0070C0"/>
              </a:solidFill>
              <a:latin typeface="Calibri" pitchFamily="34" charset="0"/>
              <a:cs typeface="Calibri" pitchFamily="34" charset="0"/>
            </a:endParaRPr>
          </a:p>
          <a:p>
            <a:pPr lvl="2">
              <a:spcBef>
                <a:spcPts val="200"/>
              </a:spcBef>
            </a:pPr>
            <a:r>
              <a:rPr lang="en-US" sz="1600" b="1" dirty="0">
                <a:solidFill>
                  <a:srgbClr val="0070C0"/>
                </a:solidFill>
                <a:latin typeface="Calibri" pitchFamily="34" charset="0"/>
                <a:cs typeface="Calibri" pitchFamily="34" charset="0"/>
              </a:rPr>
              <a:t>Mu2e will be in </a:t>
            </a:r>
            <a:r>
              <a:rPr lang="en-US" sz="1600" b="1" dirty="0" smtClean="0">
                <a:solidFill>
                  <a:srgbClr val="0070C0"/>
                </a:solidFill>
                <a:latin typeface="Calibri" pitchFamily="34" charset="0"/>
                <a:cs typeface="Calibri" pitchFamily="34" charset="0"/>
              </a:rPr>
              <a:t>commissioning,  preparing </a:t>
            </a:r>
            <a:r>
              <a:rPr lang="en-US" sz="1600" b="1" dirty="0">
                <a:solidFill>
                  <a:srgbClr val="0070C0"/>
                </a:solidFill>
                <a:latin typeface="Calibri" pitchFamily="34" charset="0"/>
                <a:cs typeface="Calibri" pitchFamily="34" charset="0"/>
              </a:rPr>
              <a:t>for first </a:t>
            </a:r>
            <a:r>
              <a:rPr lang="en-US" sz="1600" b="1" dirty="0" smtClean="0">
                <a:solidFill>
                  <a:srgbClr val="0070C0"/>
                </a:solidFill>
                <a:latin typeface="Calibri" pitchFamily="34" charset="0"/>
                <a:cs typeface="Calibri" pitchFamily="34" charset="0"/>
              </a:rPr>
              <a:t>data</a:t>
            </a:r>
            <a:endParaRPr lang="en-US" sz="1600" b="1" dirty="0">
              <a:solidFill>
                <a:srgbClr val="0070C0"/>
              </a:solidFill>
              <a:latin typeface="Calibri" pitchFamily="34" charset="0"/>
              <a:cs typeface="Calibri" pitchFamily="34" charset="0"/>
            </a:endParaRPr>
          </a:p>
          <a:p>
            <a:pPr lvl="2">
              <a:spcBef>
                <a:spcPts val="200"/>
              </a:spcBef>
            </a:pPr>
            <a:r>
              <a:rPr lang="en-US" sz="1600" b="1" dirty="0">
                <a:solidFill>
                  <a:srgbClr val="0070C0"/>
                </a:solidFill>
                <a:latin typeface="Calibri" pitchFamily="34" charset="0"/>
                <a:cs typeface="Calibri" pitchFamily="34" charset="0"/>
              </a:rPr>
              <a:t>DES will have completed its science program and new mid-scale </a:t>
            </a:r>
            <a:r>
              <a:rPr lang="en-US" sz="1600" b="1" dirty="0" smtClean="0">
                <a:solidFill>
                  <a:srgbClr val="0070C0"/>
                </a:solidFill>
                <a:latin typeface="Calibri" pitchFamily="34" charset="0"/>
                <a:cs typeface="Calibri" pitchFamily="34" charset="0"/>
              </a:rPr>
              <a:t>dark energy spectroscopic </a:t>
            </a:r>
            <a:r>
              <a:rPr lang="en-US" sz="1600" b="1" dirty="0">
                <a:solidFill>
                  <a:srgbClr val="0070C0"/>
                </a:solidFill>
                <a:latin typeface="Calibri" pitchFamily="34" charset="0"/>
                <a:cs typeface="Calibri" pitchFamily="34" charset="0"/>
              </a:rPr>
              <a:t>instrument and DM-G2 should begin operation</a:t>
            </a:r>
          </a:p>
          <a:p>
            <a:pPr lvl="2">
              <a:spcBef>
                <a:spcPts val="200"/>
              </a:spcBef>
            </a:pPr>
            <a:r>
              <a:rPr lang="en-US" sz="1600" b="1" dirty="0">
                <a:solidFill>
                  <a:srgbClr val="0070C0"/>
                </a:solidFill>
                <a:latin typeface="Calibri" pitchFamily="34" charset="0"/>
                <a:cs typeface="Calibri" pitchFamily="34" charset="0"/>
              </a:rPr>
              <a:t>The two big initiatives, </a:t>
            </a:r>
            <a:r>
              <a:rPr lang="en-US" sz="1600" b="1" dirty="0" smtClean="0">
                <a:solidFill>
                  <a:srgbClr val="0070C0"/>
                </a:solidFill>
                <a:latin typeface="Calibri" pitchFamily="34" charset="0"/>
                <a:cs typeface="Calibri" pitchFamily="34" charset="0"/>
              </a:rPr>
              <a:t> LSST </a:t>
            </a:r>
            <a:r>
              <a:rPr lang="en-US" sz="1600" b="1" dirty="0">
                <a:solidFill>
                  <a:srgbClr val="0070C0"/>
                </a:solidFill>
                <a:latin typeface="Calibri" pitchFamily="34" charset="0"/>
                <a:cs typeface="Calibri" pitchFamily="34" charset="0"/>
              </a:rPr>
              <a:t>and LBNE, </a:t>
            </a:r>
            <a:r>
              <a:rPr lang="en-US" sz="1600" b="1" dirty="0" smtClean="0">
                <a:solidFill>
                  <a:srgbClr val="0070C0"/>
                </a:solidFill>
                <a:latin typeface="Calibri" pitchFamily="34" charset="0"/>
                <a:cs typeface="Calibri" pitchFamily="34" charset="0"/>
              </a:rPr>
              <a:t> will </a:t>
            </a:r>
            <a:r>
              <a:rPr lang="en-US" sz="1600" b="1" dirty="0">
                <a:solidFill>
                  <a:srgbClr val="0070C0"/>
                </a:solidFill>
                <a:latin typeface="Calibri" pitchFamily="34" charset="0"/>
                <a:cs typeface="Calibri" pitchFamily="34" charset="0"/>
              </a:rPr>
              <a:t>be well </a:t>
            </a:r>
            <a:r>
              <a:rPr lang="en-US" sz="1600" b="1" dirty="0" smtClean="0">
                <a:solidFill>
                  <a:srgbClr val="0070C0"/>
                </a:solidFill>
                <a:latin typeface="Calibri" pitchFamily="34" charset="0"/>
                <a:cs typeface="Calibri" pitchFamily="34" charset="0"/>
              </a:rPr>
              <a:t>underway</a:t>
            </a:r>
            <a:endParaRPr lang="en-US" sz="1600" b="1" dirty="0">
              <a:solidFill>
                <a:srgbClr val="0070C0"/>
              </a:solidFill>
              <a:latin typeface="Calibri" pitchFamily="34" charset="0"/>
              <a:cs typeface="Calibri" pitchFamily="34" charset="0"/>
            </a:endParaRPr>
          </a:p>
          <a:p>
            <a:pPr lvl="1">
              <a:spcBef>
                <a:spcPts val="200"/>
              </a:spcBef>
            </a:pPr>
            <a:endParaRPr lang="en-US" sz="400" b="1" dirty="0" smtClean="0">
              <a:solidFill>
                <a:srgbClr val="008000"/>
              </a:solidFill>
              <a:latin typeface="Calibri" pitchFamily="34" charset="0"/>
              <a:cs typeface="Calibri" pitchFamily="34" charset="0"/>
            </a:endParaRPr>
          </a:p>
          <a:p>
            <a:pPr>
              <a:spcBef>
                <a:spcPts val="200"/>
              </a:spcBef>
              <a:buFont typeface="Wingdings" pitchFamily="2" charset="2"/>
              <a:buChar char="§"/>
            </a:pPr>
            <a:r>
              <a:rPr lang="en-US" sz="1900" b="1" dirty="0">
                <a:latin typeface="Calibri" pitchFamily="34" charset="0"/>
                <a:cs typeface="Calibri" pitchFamily="34" charset="0"/>
              </a:rPr>
              <a:t>Need to start planning now for what comes next</a:t>
            </a:r>
          </a:p>
          <a:p>
            <a:pPr lvl="1">
              <a:spcBef>
                <a:spcPts val="200"/>
              </a:spcBef>
            </a:pPr>
            <a:r>
              <a:rPr lang="en-US" sz="1600" b="1" dirty="0">
                <a:solidFill>
                  <a:srgbClr val="008000"/>
                </a:solidFill>
                <a:latin typeface="Calibri" pitchFamily="34" charset="0"/>
                <a:cs typeface="Calibri" pitchFamily="34" charset="0"/>
              </a:rPr>
              <a:t>Engaging with DPF community planning </a:t>
            </a:r>
            <a:r>
              <a:rPr lang="en-US" sz="1600" b="1" dirty="0" smtClean="0">
                <a:solidFill>
                  <a:srgbClr val="008000"/>
                </a:solidFill>
                <a:latin typeface="Calibri" pitchFamily="34" charset="0"/>
                <a:cs typeface="Calibri" pitchFamily="34" charset="0"/>
              </a:rPr>
              <a:t>process  – [Snowmass] that will conclude </a:t>
            </a:r>
            <a:r>
              <a:rPr lang="en-US" sz="1600" b="1" dirty="0">
                <a:solidFill>
                  <a:srgbClr val="008000"/>
                </a:solidFill>
                <a:latin typeface="Calibri" pitchFamily="34" charset="0"/>
                <a:cs typeface="Calibri" pitchFamily="34" charset="0"/>
              </a:rPr>
              <a:t>this </a:t>
            </a:r>
            <a:r>
              <a:rPr lang="en-US" sz="1600" b="1" dirty="0" smtClean="0">
                <a:solidFill>
                  <a:srgbClr val="008000"/>
                </a:solidFill>
                <a:latin typeface="Calibri" pitchFamily="34" charset="0"/>
                <a:cs typeface="Calibri" pitchFamily="34" charset="0"/>
              </a:rPr>
              <a:t>summer </a:t>
            </a:r>
            <a:endParaRPr lang="en-US" sz="1600" b="1" dirty="0">
              <a:solidFill>
                <a:srgbClr val="008000"/>
              </a:solidFill>
              <a:latin typeface="Calibri" pitchFamily="34" charset="0"/>
              <a:cs typeface="Calibri" pitchFamily="34" charset="0"/>
            </a:endParaRPr>
          </a:p>
          <a:p>
            <a:pPr lvl="1">
              <a:spcBef>
                <a:spcPts val="200"/>
              </a:spcBef>
            </a:pPr>
            <a:r>
              <a:rPr lang="en-US" sz="1600" b="1" dirty="0" smtClean="0">
                <a:solidFill>
                  <a:srgbClr val="008000"/>
                </a:solidFill>
                <a:latin typeface="Calibri" pitchFamily="34" charset="0"/>
                <a:cs typeface="Calibri" pitchFamily="34" charset="0"/>
              </a:rPr>
              <a:t>Now setting </a:t>
            </a:r>
            <a:r>
              <a:rPr lang="en-US" sz="1600" b="1" dirty="0">
                <a:solidFill>
                  <a:srgbClr val="008000"/>
                </a:solidFill>
                <a:latin typeface="Calibri" pitchFamily="34" charset="0"/>
                <a:cs typeface="Calibri" pitchFamily="34" charset="0"/>
              </a:rPr>
              <a:t>up a prioritization </a:t>
            </a:r>
            <a:r>
              <a:rPr lang="en-US" sz="1600" b="1" dirty="0" smtClean="0">
                <a:solidFill>
                  <a:srgbClr val="008000"/>
                </a:solidFill>
                <a:latin typeface="Calibri" pitchFamily="34" charset="0"/>
                <a:cs typeface="Calibri" pitchFamily="34" charset="0"/>
              </a:rPr>
              <a:t>process  – </a:t>
            </a:r>
            <a:r>
              <a:rPr lang="en-US" sz="1600" b="1" dirty="0">
                <a:solidFill>
                  <a:srgbClr val="008000"/>
                </a:solidFill>
                <a:latin typeface="Calibri" pitchFamily="34" charset="0"/>
                <a:cs typeface="Calibri" pitchFamily="34" charset="0"/>
              </a:rPr>
              <a:t>[</a:t>
            </a:r>
            <a:r>
              <a:rPr lang="en-US" sz="1600" b="1" dirty="0" smtClean="0">
                <a:solidFill>
                  <a:srgbClr val="008000"/>
                </a:solidFill>
                <a:latin typeface="Calibri" pitchFamily="34" charset="0"/>
                <a:cs typeface="Calibri" pitchFamily="34" charset="0"/>
              </a:rPr>
              <a:t>á </a:t>
            </a:r>
            <a:r>
              <a:rPr lang="en-US" sz="1600" b="1" dirty="0">
                <a:solidFill>
                  <a:srgbClr val="008000"/>
                </a:solidFill>
                <a:latin typeface="Calibri" pitchFamily="34" charset="0"/>
                <a:cs typeface="Calibri" pitchFamily="34" charset="0"/>
              </a:rPr>
              <a:t>la </a:t>
            </a:r>
            <a:r>
              <a:rPr lang="en-US" sz="1600" b="1" dirty="0" smtClean="0">
                <a:solidFill>
                  <a:srgbClr val="008000"/>
                </a:solidFill>
                <a:latin typeface="Calibri" pitchFamily="34" charset="0"/>
                <a:cs typeface="Calibri" pitchFamily="34" charset="0"/>
              </a:rPr>
              <a:t>P5] </a:t>
            </a:r>
            <a:r>
              <a:rPr lang="en-US" sz="1600" b="1" dirty="0">
                <a:solidFill>
                  <a:srgbClr val="008000"/>
                </a:solidFill>
                <a:latin typeface="Calibri" pitchFamily="34" charset="0"/>
                <a:cs typeface="Calibri" pitchFamily="34" charset="0"/>
              </a:rPr>
              <a:t>using that </a:t>
            </a:r>
            <a:r>
              <a:rPr lang="en-US" sz="1600" b="1" dirty="0" smtClean="0">
                <a:solidFill>
                  <a:srgbClr val="008000"/>
                </a:solidFill>
                <a:latin typeface="Calibri" pitchFamily="34" charset="0"/>
                <a:cs typeface="Calibri" pitchFamily="34" charset="0"/>
              </a:rPr>
              <a:t>as input</a:t>
            </a:r>
            <a:endParaRPr lang="en-US" sz="1600" b="1" dirty="0">
              <a:solidFill>
                <a:srgbClr val="008000"/>
              </a:solidFill>
              <a:latin typeface="Calibri" pitchFamily="34" charset="0"/>
              <a:cs typeface="Calibri" pitchFamily="34" charset="0"/>
            </a:endParaRPr>
          </a:p>
          <a:p>
            <a:pPr lvl="1">
              <a:spcBef>
                <a:spcPts val="200"/>
              </a:spcBef>
            </a:pPr>
            <a:endParaRPr lang="en-US" b="1" dirty="0">
              <a:solidFill>
                <a:schemeClr val="accent3">
                  <a:lumMod val="50000"/>
                </a:schemeClr>
              </a:solidFill>
              <a:latin typeface="Calibri" pitchFamily="34" charset="0"/>
              <a:cs typeface="Calibri" pitchFamily="34" charset="0"/>
            </a:endParaRPr>
          </a:p>
        </p:txBody>
      </p:sp>
      <p:sp>
        <p:nvSpPr>
          <p:cNvPr id="3" name="Title 2"/>
          <p:cNvSpPr>
            <a:spLocks noGrp="1"/>
          </p:cNvSpPr>
          <p:nvPr>
            <p:ph type="title"/>
          </p:nvPr>
        </p:nvSpPr>
        <p:spPr>
          <a:xfrm>
            <a:off x="457200" y="72422"/>
            <a:ext cx="8229600" cy="617691"/>
          </a:xfrm>
        </p:spPr>
        <p:txBody>
          <a:bodyPr/>
          <a:lstStyle/>
          <a:p>
            <a:r>
              <a:rPr lang="en-US" sz="3200" b="1" dirty="0" smtClean="0">
                <a:solidFill>
                  <a:srgbClr val="285C00"/>
                </a:solidFill>
                <a:effectLst>
                  <a:outerShdw blurRad="38100" dist="38100" dir="2700000" algn="tl">
                    <a:srgbClr val="000000">
                      <a:alpha val="43137"/>
                    </a:srgbClr>
                  </a:outerShdw>
                </a:effectLst>
                <a:latin typeface="Cambria" pitchFamily="18" charset="0"/>
              </a:rPr>
              <a:t>Planning</a:t>
            </a:r>
            <a:endParaRPr lang="en-US" sz="3200" b="1" dirty="0">
              <a:solidFill>
                <a:srgbClr val="285C00"/>
              </a:solidFill>
              <a:effectLst>
                <a:outerShdw blurRad="38100" dist="38100" dir="2700000" algn="tl">
                  <a:srgbClr val="000000">
                    <a:alpha val="43137"/>
                  </a:srgbClr>
                </a:outerShdw>
              </a:effectLst>
              <a:latin typeface="Cambria" pitchFamily="18" charset="0"/>
            </a:endParaRPr>
          </a:p>
        </p:txBody>
      </p:sp>
      <p:sp>
        <p:nvSpPr>
          <p:cNvPr id="4" name="Rectangle 3"/>
          <p:cNvSpPr>
            <a:spLocks noChangeArrowheads="1"/>
          </p:cNvSpPr>
          <p:nvPr/>
        </p:nvSpPr>
        <p:spPr bwMode="auto">
          <a:xfrm>
            <a:off x="0" y="786035"/>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hangingPunct="0">
              <a:lnSpc>
                <a:spcPct val="85000"/>
              </a:lnSpc>
              <a:defRPr/>
            </a:pPr>
            <a:endParaRPr lang="en-US" sz="2200" i="1" dirty="0">
              <a:effectLst>
                <a:outerShdw blurRad="38100" dist="38100" dir="2700000" algn="tl">
                  <a:srgbClr val="FFFFFF"/>
                </a:outerShdw>
              </a:effectLst>
              <a:latin typeface="Book Antiqua" pitchFamily="18" charset="0"/>
            </a:endParaRPr>
          </a:p>
        </p:txBody>
      </p:sp>
      <p:pic>
        <p:nvPicPr>
          <p:cNvPr id="5" name="Picture 9" descr="horizontal-logo-green-text.jpg"/>
          <p:cNvPicPr>
            <a:picLocks noChangeAspect="1"/>
          </p:cNvPicPr>
          <p:nvPr/>
        </p:nvPicPr>
        <p:blipFill>
          <a:blip r:embed="rId2" cstate="print"/>
          <a:srcRect/>
          <a:stretch>
            <a:fillRect/>
          </a:stretch>
        </p:blipFill>
        <p:spPr bwMode="auto">
          <a:xfrm>
            <a:off x="457200" y="6354764"/>
            <a:ext cx="2438400" cy="407987"/>
          </a:xfrm>
          <a:prstGeom prst="rect">
            <a:avLst/>
          </a:prstGeom>
          <a:noFill/>
          <a:ln w="9525">
            <a:noFill/>
            <a:miter lim="800000"/>
            <a:headEnd/>
            <a:tailEnd/>
          </a:ln>
        </p:spPr>
      </p:pic>
      <p:cxnSp>
        <p:nvCxnSpPr>
          <p:cNvPr id="6" name="Straight Connector 5"/>
          <p:cNvCxnSpPr/>
          <p:nvPr/>
        </p:nvCxnSpPr>
        <p:spPr bwMode="auto">
          <a:xfrm>
            <a:off x="159391" y="6266576"/>
            <a:ext cx="8758106" cy="0"/>
          </a:xfrm>
          <a:prstGeom prst="line">
            <a:avLst/>
          </a:prstGeom>
          <a:ln w="15875">
            <a:solidFill>
              <a:srgbClr val="135C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 name="Content Placeholder 1"/>
          <p:cNvSpPr txBox="1">
            <a:spLocks/>
          </p:cNvSpPr>
          <p:nvPr/>
        </p:nvSpPr>
        <p:spPr>
          <a:xfrm>
            <a:off x="35168" y="4082740"/>
            <a:ext cx="9076888" cy="195557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200"/>
              </a:spcBef>
              <a:buFont typeface="Wingdings" pitchFamily="2" charset="2"/>
              <a:buChar char="§"/>
            </a:pPr>
            <a:r>
              <a:rPr lang="en-US" sz="1900" b="1" dirty="0" smtClean="0">
                <a:latin typeface="Calibri" pitchFamily="34" charset="0"/>
                <a:cs typeface="Calibri" pitchFamily="34" charset="0"/>
              </a:rPr>
              <a:t>Research funding will decrease for the next several years  </a:t>
            </a:r>
          </a:p>
          <a:p>
            <a:pPr lvl="1">
              <a:spcBef>
                <a:spcPts val="200"/>
              </a:spcBef>
            </a:pPr>
            <a:r>
              <a:rPr lang="en-US" sz="1600" b="1" dirty="0" smtClean="0">
                <a:solidFill>
                  <a:srgbClr val="008000"/>
                </a:solidFill>
                <a:latin typeface="Calibri" pitchFamily="34" charset="0"/>
                <a:cs typeface="Calibri" pitchFamily="34" charset="0"/>
              </a:rPr>
              <a:t>Programmatic priorities and comparative reviews will be used to optimize the resources</a:t>
            </a:r>
          </a:p>
          <a:p>
            <a:pPr lvl="1">
              <a:spcBef>
                <a:spcPts val="200"/>
              </a:spcBef>
            </a:pPr>
            <a:r>
              <a:rPr lang="en-US" sz="1600" b="1" dirty="0" smtClean="0">
                <a:solidFill>
                  <a:srgbClr val="008000"/>
                </a:solidFill>
                <a:latin typeface="Calibri" pitchFamily="34" charset="0"/>
                <a:cs typeface="Calibri" pitchFamily="34" charset="0"/>
              </a:rPr>
              <a:t>See also ‘Budget’ slides, this talk…</a:t>
            </a:r>
          </a:p>
          <a:p>
            <a:pPr lvl="1">
              <a:spcBef>
                <a:spcPts val="200"/>
              </a:spcBef>
            </a:pPr>
            <a:endParaRPr lang="en-US" sz="400" b="1" dirty="0" smtClean="0">
              <a:solidFill>
                <a:srgbClr val="008000"/>
              </a:solidFill>
              <a:latin typeface="Calibri" pitchFamily="34" charset="0"/>
              <a:cs typeface="Calibri" pitchFamily="34" charset="0"/>
            </a:endParaRPr>
          </a:p>
          <a:p>
            <a:pPr>
              <a:spcBef>
                <a:spcPts val="200"/>
              </a:spcBef>
              <a:buFont typeface="Wingdings" pitchFamily="2" charset="2"/>
              <a:buChar char="§"/>
            </a:pPr>
            <a:r>
              <a:rPr lang="en-US" sz="1900" b="1" dirty="0" smtClean="0">
                <a:latin typeface="Calibri" pitchFamily="34" charset="0"/>
                <a:cs typeface="Calibri" pitchFamily="34" charset="0"/>
              </a:rPr>
              <a:t>Both the universities and the laboratories will be affected</a:t>
            </a:r>
          </a:p>
          <a:p>
            <a:pPr lvl="1">
              <a:spcBef>
                <a:spcPts val="200"/>
              </a:spcBef>
            </a:pPr>
            <a:r>
              <a:rPr lang="en-US" sz="1600" b="1" dirty="0" smtClean="0">
                <a:solidFill>
                  <a:srgbClr val="008000"/>
                </a:solidFill>
                <a:latin typeface="Calibri" pitchFamily="34" charset="0"/>
                <a:cs typeface="Calibri" pitchFamily="34" charset="0"/>
              </a:rPr>
              <a:t>University Comparative Reviews  (held annually each </a:t>
            </a:r>
            <a:r>
              <a:rPr lang="en-US" sz="1600" b="1" dirty="0" smtClean="0">
                <a:solidFill>
                  <a:srgbClr val="008000"/>
                </a:solidFill>
                <a:latin typeface="Arial" pitchFamily="34" charset="0"/>
                <a:cs typeface="Arial" pitchFamily="34" charset="0"/>
              </a:rPr>
              <a:t>~</a:t>
            </a:r>
            <a:r>
              <a:rPr lang="en-US" sz="1600" b="1" dirty="0" smtClean="0">
                <a:solidFill>
                  <a:srgbClr val="008000"/>
                </a:solidFill>
                <a:latin typeface="Calibri" pitchFamily="34" charset="0"/>
                <a:cs typeface="Calibri" pitchFamily="34" charset="0"/>
              </a:rPr>
              <a:t>Fall)</a:t>
            </a:r>
          </a:p>
          <a:p>
            <a:pPr lvl="1">
              <a:spcBef>
                <a:spcPts val="200"/>
              </a:spcBef>
            </a:pPr>
            <a:r>
              <a:rPr lang="en-US" sz="1600" b="1" dirty="0" smtClean="0">
                <a:solidFill>
                  <a:srgbClr val="008000"/>
                </a:solidFill>
                <a:latin typeface="Calibri" pitchFamily="34" charset="0"/>
                <a:cs typeface="Calibri" pitchFamily="34" charset="0"/>
              </a:rPr>
              <a:t>Lab Comparative Reviews in:    Detector R&amp;D (July 2012);    </a:t>
            </a:r>
            <a:r>
              <a:rPr lang="en-US" sz="1600" b="1" dirty="0" smtClean="0">
                <a:solidFill>
                  <a:srgbClr val="C00000"/>
                </a:solidFill>
                <a:latin typeface="Calibri" pitchFamily="34" charset="0"/>
                <a:cs typeface="Calibri" pitchFamily="34" charset="0"/>
              </a:rPr>
              <a:t>Energy </a:t>
            </a:r>
            <a:r>
              <a:rPr lang="en-US" sz="1600" b="1" dirty="0">
                <a:solidFill>
                  <a:srgbClr val="C00000"/>
                </a:solidFill>
                <a:latin typeface="Calibri" pitchFamily="34" charset="0"/>
                <a:cs typeface="Calibri" pitchFamily="34" charset="0"/>
              </a:rPr>
              <a:t>Frontier (July 2012)</a:t>
            </a:r>
            <a:r>
              <a:rPr lang="en-US" sz="1600" b="1" dirty="0">
                <a:solidFill>
                  <a:srgbClr val="008000"/>
                </a:solidFill>
                <a:latin typeface="Calibri" pitchFamily="34" charset="0"/>
                <a:cs typeface="Calibri" pitchFamily="34" charset="0"/>
              </a:rPr>
              <a:t>;</a:t>
            </a:r>
            <a:r>
              <a:rPr lang="en-US" sz="1600" b="1" dirty="0" smtClean="0">
                <a:solidFill>
                  <a:srgbClr val="008000"/>
                </a:solidFill>
                <a:latin typeface="Calibri" pitchFamily="34" charset="0"/>
                <a:cs typeface="Calibri" pitchFamily="34" charset="0"/>
              </a:rPr>
              <a:t>  </a:t>
            </a:r>
            <a:br>
              <a:rPr lang="en-US" sz="1600" b="1" dirty="0" smtClean="0">
                <a:solidFill>
                  <a:srgbClr val="008000"/>
                </a:solidFill>
                <a:latin typeface="Calibri" pitchFamily="34" charset="0"/>
                <a:cs typeface="Calibri" pitchFamily="34" charset="0"/>
              </a:rPr>
            </a:br>
            <a:r>
              <a:rPr lang="en-US" sz="1600" b="1" dirty="0" smtClean="0">
                <a:solidFill>
                  <a:srgbClr val="008000"/>
                </a:solidFill>
                <a:latin typeface="Calibri" pitchFamily="34" charset="0"/>
                <a:cs typeface="Calibri" pitchFamily="34" charset="0"/>
              </a:rPr>
              <a:t>Accelerator Science (March 2013);    Intensity </a:t>
            </a:r>
            <a:r>
              <a:rPr lang="en-US" sz="1600" b="1" dirty="0">
                <a:solidFill>
                  <a:srgbClr val="008000"/>
                </a:solidFill>
                <a:latin typeface="Calibri" pitchFamily="34" charset="0"/>
                <a:cs typeface="Calibri" pitchFamily="34" charset="0"/>
              </a:rPr>
              <a:t>Frontier (May 2013); </a:t>
            </a:r>
            <a:r>
              <a:rPr lang="en-US" sz="1600" b="1" dirty="0" smtClean="0">
                <a:solidFill>
                  <a:srgbClr val="008000"/>
                </a:solidFill>
                <a:latin typeface="Calibri" pitchFamily="34" charset="0"/>
                <a:cs typeface="Calibri" pitchFamily="34" charset="0"/>
              </a:rPr>
              <a:t>    Cosmic </a:t>
            </a:r>
            <a:r>
              <a:rPr lang="en-US" sz="1600" b="1" dirty="0">
                <a:solidFill>
                  <a:srgbClr val="008000"/>
                </a:solidFill>
                <a:latin typeface="Calibri" pitchFamily="34" charset="0"/>
                <a:cs typeface="Calibri" pitchFamily="34" charset="0"/>
              </a:rPr>
              <a:t>Frontier (this </a:t>
            </a:r>
            <a:r>
              <a:rPr lang="en-US" sz="1600" b="1" dirty="0" smtClean="0">
                <a:solidFill>
                  <a:srgbClr val="008000"/>
                </a:solidFill>
                <a:latin typeface="Calibri" pitchFamily="34" charset="0"/>
                <a:cs typeface="Calibri" pitchFamily="34" charset="0"/>
              </a:rPr>
              <a:t>Sept.)    </a:t>
            </a:r>
          </a:p>
          <a:p>
            <a:pPr lvl="1">
              <a:spcBef>
                <a:spcPts val="200"/>
              </a:spcBef>
            </a:pPr>
            <a:endParaRPr lang="en-US" b="1" dirty="0">
              <a:solidFill>
                <a:schemeClr val="accent3">
                  <a:lumMod val="50000"/>
                </a:schemeClr>
              </a:solidFill>
              <a:latin typeface="Calibri" pitchFamily="34" charset="0"/>
              <a:cs typeface="Calibri" pitchFamily="34" charset="0"/>
            </a:endParaRPr>
          </a:p>
        </p:txBody>
      </p:sp>
      <p:sp>
        <p:nvSpPr>
          <p:cNvPr id="8" name="TextBox 7"/>
          <p:cNvSpPr txBox="1"/>
          <p:nvPr/>
        </p:nvSpPr>
        <p:spPr>
          <a:xfrm>
            <a:off x="8881428" y="6606114"/>
            <a:ext cx="255198" cy="246221"/>
          </a:xfrm>
          <a:prstGeom prst="rect">
            <a:avLst/>
          </a:prstGeom>
          <a:noFill/>
        </p:spPr>
        <p:txBody>
          <a:bodyPr wrap="none" rtlCol="0">
            <a:spAutoFit/>
          </a:bodyPr>
          <a:lstStyle/>
          <a:p>
            <a:r>
              <a:rPr lang="en-US" sz="1000" b="1" dirty="0">
                <a:solidFill>
                  <a:schemeClr val="tx1">
                    <a:lumMod val="75000"/>
                    <a:lumOff val="25000"/>
                  </a:schemeClr>
                </a:solidFill>
                <a:latin typeface="Arial" pitchFamily="34" charset="0"/>
                <a:cs typeface="Arial" pitchFamily="34" charset="0"/>
              </a:rPr>
              <a:t>6</a:t>
            </a:r>
          </a:p>
        </p:txBody>
      </p:sp>
    </p:spTree>
    <p:extLst>
      <p:ext uri="{BB962C8B-B14F-4D97-AF65-F5344CB8AC3E}">
        <p14:creationId xmlns:p14="http://schemas.microsoft.com/office/powerpoint/2010/main" val="1655015271"/>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effectLst>
                  <a:outerShdw blurRad="38100" dist="38100" dir="2700000" algn="tl">
                    <a:srgbClr val="000000">
                      <a:alpha val="43137"/>
                    </a:srgbClr>
                  </a:outerShdw>
                </a:effectLst>
                <a:latin typeface="Cambria" pitchFamily="18" charset="0"/>
              </a:rPr>
              <a:t>Broader </a:t>
            </a:r>
            <a:br>
              <a:rPr lang="en-US" dirty="0" smtClean="0">
                <a:solidFill>
                  <a:srgbClr val="002060"/>
                </a:solidFill>
                <a:effectLst>
                  <a:outerShdw blurRad="38100" dist="38100" dir="2700000" algn="tl">
                    <a:srgbClr val="000000">
                      <a:alpha val="43137"/>
                    </a:srgbClr>
                  </a:outerShdw>
                </a:effectLst>
                <a:latin typeface="Cambria" pitchFamily="18" charset="0"/>
              </a:rPr>
            </a:br>
            <a:r>
              <a:rPr lang="en-US" dirty="0" smtClean="0">
                <a:solidFill>
                  <a:srgbClr val="002060"/>
                </a:solidFill>
                <a:effectLst>
                  <a:outerShdw blurRad="38100" dist="38100" dir="2700000" algn="tl">
                    <a:srgbClr val="000000">
                      <a:alpha val="43137"/>
                    </a:srgbClr>
                  </a:outerShdw>
                </a:effectLst>
                <a:latin typeface="Cambria" pitchFamily="18" charset="0"/>
              </a:rPr>
              <a:t>Impacts of HEP</a:t>
            </a:r>
            <a:endParaRPr lang="en-US" dirty="0">
              <a:solidFill>
                <a:srgbClr val="002060"/>
              </a:solidFill>
              <a:effectLst>
                <a:outerShdw blurRad="38100" dist="38100" dir="2700000" algn="tl">
                  <a:srgbClr val="000000">
                    <a:alpha val="43137"/>
                  </a:srgbClr>
                </a:outerShdw>
              </a:effectLst>
              <a:latin typeface="Cambria" pitchFamily="18" charset="0"/>
            </a:endParaRPr>
          </a:p>
        </p:txBody>
      </p:sp>
    </p:spTree>
    <p:extLst>
      <p:ext uri="{BB962C8B-B14F-4D97-AF65-F5344CB8AC3E}">
        <p14:creationId xmlns:p14="http://schemas.microsoft.com/office/powerpoint/2010/main" val="456869160"/>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Content Placeholder 1"/>
          <p:cNvSpPr>
            <a:spLocks noGrp="1"/>
          </p:cNvSpPr>
          <p:nvPr>
            <p:ph idx="1"/>
          </p:nvPr>
        </p:nvSpPr>
        <p:spPr>
          <a:xfrm>
            <a:off x="0" y="1146709"/>
            <a:ext cx="9144000" cy="5409366"/>
          </a:xfrm>
        </p:spPr>
        <p:txBody>
          <a:bodyPr>
            <a:noAutofit/>
          </a:bodyPr>
          <a:lstStyle/>
          <a:p>
            <a:pPr marL="228600" indent="-228600">
              <a:buFont typeface="Wingdings" pitchFamily="2" charset="2"/>
              <a:buChar char="§"/>
            </a:pPr>
            <a:r>
              <a:rPr lang="en-US" sz="2000" b="1" dirty="0" smtClean="0">
                <a:solidFill>
                  <a:schemeClr val="tx1"/>
                </a:solidFill>
                <a:latin typeface="Calibri" pitchFamily="34" charset="0"/>
                <a:cs typeface="Calibri" pitchFamily="34" charset="0"/>
              </a:rPr>
              <a:t>The mission of the HEP long-term accelerator R&amp;D stewardship program is to support fundamental accelerator science and technology development of relevance to many fields and to disseminate accelerator knowledge and training to the broad community of accelerator users and providers. </a:t>
            </a:r>
          </a:p>
          <a:p>
            <a:pPr marL="228600" indent="-228600">
              <a:buFont typeface="Wingdings" pitchFamily="2" charset="2"/>
              <a:buChar char="§"/>
            </a:pPr>
            <a:endParaRPr lang="en-US" sz="1100" b="1" dirty="0" smtClean="0">
              <a:solidFill>
                <a:schemeClr val="tx1"/>
              </a:solidFill>
              <a:latin typeface="Calibri" pitchFamily="34" charset="0"/>
              <a:cs typeface="Calibri" pitchFamily="34" charset="0"/>
            </a:endParaRPr>
          </a:p>
          <a:p>
            <a:pPr marL="228600" indent="-228600">
              <a:buFont typeface="Wingdings" pitchFamily="2" charset="2"/>
              <a:buChar char="§"/>
            </a:pPr>
            <a:r>
              <a:rPr lang="en-US" sz="2000" b="1" dirty="0" smtClean="0">
                <a:solidFill>
                  <a:schemeClr val="tx1"/>
                </a:solidFill>
                <a:latin typeface="Calibri" pitchFamily="34" charset="0"/>
                <a:cs typeface="Calibri" pitchFamily="34" charset="0"/>
              </a:rPr>
              <a:t>Strategies:</a:t>
            </a:r>
          </a:p>
          <a:p>
            <a:pPr marL="806450" lvl="1" indent="-349250">
              <a:spcBef>
                <a:spcPts val="600"/>
              </a:spcBef>
              <a:spcAft>
                <a:spcPts val="0"/>
              </a:spcAft>
              <a:buClr>
                <a:srgbClr val="FF0000"/>
              </a:buClr>
              <a:buFont typeface="Wingdings" pitchFamily="2" charset="2"/>
              <a:buChar char="Ø"/>
            </a:pPr>
            <a:r>
              <a:rPr lang="en-US" sz="2000" b="1" dirty="0" smtClean="0">
                <a:solidFill>
                  <a:srgbClr val="FF0000"/>
                </a:solidFill>
                <a:latin typeface="Calibri" pitchFamily="34" charset="0"/>
                <a:cs typeface="Calibri" pitchFamily="34" charset="0"/>
              </a:rPr>
              <a:t>Improve access to national laboratory accelerator facilities </a:t>
            </a:r>
            <a:r>
              <a:rPr lang="en-US" sz="2000" b="1" dirty="0" smtClean="0">
                <a:solidFill>
                  <a:schemeClr val="tx1"/>
                </a:solidFill>
                <a:latin typeface="Calibri" pitchFamily="34" charset="0"/>
                <a:cs typeface="Calibri" pitchFamily="34" charset="0"/>
              </a:rPr>
              <a:t>and resources for industrial and for other U.S. government agency users and developers of accelerators and related technology; </a:t>
            </a:r>
          </a:p>
          <a:p>
            <a:pPr marL="806450" lvl="1" indent="-349250">
              <a:spcBef>
                <a:spcPts val="600"/>
              </a:spcBef>
              <a:spcAft>
                <a:spcPts val="0"/>
              </a:spcAft>
              <a:buClr>
                <a:srgbClr val="FF0000"/>
              </a:buClr>
              <a:buFont typeface="Wingdings" pitchFamily="2" charset="2"/>
              <a:buChar char="Ø"/>
            </a:pPr>
            <a:r>
              <a:rPr lang="en-US" sz="2000" b="1" dirty="0" smtClean="0">
                <a:solidFill>
                  <a:schemeClr val="tx1"/>
                </a:solidFill>
                <a:latin typeface="Calibri" pitchFamily="34" charset="0"/>
                <a:cs typeface="Calibri" pitchFamily="34" charset="0"/>
              </a:rPr>
              <a:t>Work with accelerator user communities and industrial accelerator providers to </a:t>
            </a:r>
            <a:r>
              <a:rPr lang="en-US" sz="2000" b="1" dirty="0" smtClean="0">
                <a:solidFill>
                  <a:srgbClr val="FF0000"/>
                </a:solidFill>
                <a:latin typeface="Calibri" pitchFamily="34" charset="0"/>
                <a:cs typeface="Calibri" pitchFamily="34" charset="0"/>
              </a:rPr>
              <a:t>develop innovative solutions to critical problems</a:t>
            </a:r>
            <a:r>
              <a:rPr lang="en-US" sz="2000" b="1" dirty="0" smtClean="0">
                <a:solidFill>
                  <a:schemeClr val="tx1"/>
                </a:solidFill>
                <a:latin typeface="Calibri" pitchFamily="34" charset="0"/>
                <a:cs typeface="Calibri" pitchFamily="34" charset="0"/>
              </a:rPr>
              <a:t>, to the mutual benefit of our customers and the DOE discovery science community; </a:t>
            </a:r>
          </a:p>
          <a:p>
            <a:pPr marL="806450" lvl="1" indent="-349250">
              <a:spcBef>
                <a:spcPts val="600"/>
              </a:spcBef>
              <a:spcAft>
                <a:spcPts val="0"/>
              </a:spcAft>
              <a:buClr>
                <a:srgbClr val="FF0000"/>
              </a:buClr>
              <a:buFont typeface="Wingdings" pitchFamily="2" charset="2"/>
              <a:buChar char="Ø"/>
            </a:pPr>
            <a:r>
              <a:rPr lang="en-US" sz="2000" b="1" dirty="0" smtClean="0">
                <a:solidFill>
                  <a:schemeClr val="tx1"/>
                </a:solidFill>
                <a:latin typeface="Calibri" pitchFamily="34" charset="0"/>
                <a:cs typeface="Calibri" pitchFamily="34" charset="0"/>
              </a:rPr>
              <a:t>Serve as a catalyst to </a:t>
            </a:r>
            <a:r>
              <a:rPr lang="en-US" sz="2000" b="1" dirty="0" smtClean="0">
                <a:solidFill>
                  <a:srgbClr val="FF0000"/>
                </a:solidFill>
                <a:latin typeface="Calibri" pitchFamily="34" charset="0"/>
                <a:cs typeface="Calibri" pitchFamily="34" charset="0"/>
              </a:rPr>
              <a:t>broaden and strengthen the community of accelerator users and providers </a:t>
            </a:r>
          </a:p>
          <a:p>
            <a:pPr marL="406400" indent="-349250">
              <a:spcBef>
                <a:spcPts val="600"/>
              </a:spcBef>
              <a:spcAft>
                <a:spcPts val="0"/>
              </a:spcAft>
              <a:buFont typeface="Wingdings" pitchFamily="2" charset="2"/>
              <a:buChar char="§"/>
            </a:pPr>
            <a:r>
              <a:rPr lang="en-US" sz="2000" b="1" dirty="0" smtClean="0">
                <a:solidFill>
                  <a:schemeClr val="tx1"/>
                </a:solidFill>
                <a:latin typeface="Calibri" pitchFamily="34" charset="0"/>
                <a:cs typeface="Calibri" pitchFamily="34" charset="0"/>
              </a:rPr>
              <a:t>Strategic plan sent to Congress in October 2012</a:t>
            </a:r>
          </a:p>
          <a:p>
            <a:pPr marL="406400" indent="-349250">
              <a:spcBef>
                <a:spcPts val="600"/>
              </a:spcBef>
              <a:spcAft>
                <a:spcPts val="0"/>
              </a:spcAft>
              <a:buFont typeface="Wingdings" pitchFamily="2" charset="2"/>
              <a:buChar char="§"/>
            </a:pPr>
            <a:r>
              <a:rPr lang="en-US" sz="2000" b="1" dirty="0" smtClean="0">
                <a:latin typeface="Calibri" pitchFamily="34" charset="0"/>
                <a:cs typeface="Calibri" pitchFamily="34" charset="0"/>
              </a:rPr>
              <a:t>Incorporated into FY2014 Budget Request as new subprogram in HEP</a:t>
            </a:r>
            <a:endParaRPr lang="en-US" sz="2000" b="1" dirty="0" smtClean="0">
              <a:solidFill>
                <a:srgbClr val="FF0000"/>
              </a:solidFill>
              <a:latin typeface="Calibri" pitchFamily="34" charset="0"/>
              <a:cs typeface="Calibri" pitchFamily="34" charset="0"/>
            </a:endParaRPr>
          </a:p>
        </p:txBody>
      </p:sp>
      <p:sp>
        <p:nvSpPr>
          <p:cNvPr id="24578" name="Title 2"/>
          <p:cNvSpPr>
            <a:spLocks noGrp="1"/>
          </p:cNvSpPr>
          <p:nvPr>
            <p:ph type="title"/>
          </p:nvPr>
        </p:nvSpPr>
        <p:spPr>
          <a:xfrm>
            <a:off x="359597" y="67471"/>
            <a:ext cx="8507560" cy="723900"/>
          </a:xfrm>
        </p:spPr>
        <p:txBody>
          <a:bodyPr/>
          <a:lstStyle/>
          <a:p>
            <a:r>
              <a:rPr lang="en-US" sz="3200" b="1" dirty="0" smtClean="0">
                <a:solidFill>
                  <a:srgbClr val="285C00"/>
                </a:solidFill>
                <a:effectLst>
                  <a:outerShdw blurRad="38100" dist="38100" dir="2700000" algn="tl">
                    <a:srgbClr val="000000">
                      <a:alpha val="43137"/>
                    </a:srgbClr>
                  </a:outerShdw>
                </a:effectLst>
                <a:latin typeface="Cambria" pitchFamily="18" charset="0"/>
                <a:ea typeface="+mn-ea"/>
                <a:cs typeface="Arial" charset="0"/>
              </a:rPr>
              <a:t>The Accelerator R&amp;D Stewardship Program</a:t>
            </a:r>
            <a:endParaRPr lang="en-US" sz="3200" b="1" dirty="0">
              <a:solidFill>
                <a:srgbClr val="285C00"/>
              </a:solidFill>
              <a:effectLst>
                <a:outerShdw blurRad="38100" dist="38100" dir="2700000" algn="tl">
                  <a:srgbClr val="000000">
                    <a:alpha val="43137"/>
                  </a:srgbClr>
                </a:outerShdw>
              </a:effectLst>
              <a:latin typeface="Cambria" pitchFamily="18" charset="0"/>
              <a:ea typeface="+mn-ea"/>
              <a:cs typeface="Arial" charset="0"/>
            </a:endParaRPr>
          </a:p>
        </p:txBody>
      </p:sp>
      <p:sp>
        <p:nvSpPr>
          <p:cNvPr id="4" name="Rectangle 8"/>
          <p:cNvSpPr>
            <a:spLocks noChangeArrowheads="1"/>
          </p:cNvSpPr>
          <p:nvPr/>
        </p:nvSpPr>
        <p:spPr bwMode="auto">
          <a:xfrm>
            <a:off x="0" y="837791"/>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hangingPunct="0">
              <a:lnSpc>
                <a:spcPct val="85000"/>
              </a:lnSpc>
              <a:defRPr/>
            </a:pPr>
            <a:endParaRPr lang="en-US" sz="2200" i="1" dirty="0">
              <a:effectLst>
                <a:outerShdw blurRad="38100" dist="38100" dir="2700000" algn="tl">
                  <a:srgbClr val="FFFFFF"/>
                </a:outerShdw>
              </a:effectLst>
              <a:latin typeface="Book Antiqua" pitchFamily="18" charset="0"/>
            </a:endParaRPr>
          </a:p>
        </p:txBody>
      </p:sp>
    </p:spTree>
    <p:extLst>
      <p:ext uri="{BB962C8B-B14F-4D97-AF65-F5344CB8AC3E}">
        <p14:creationId xmlns:p14="http://schemas.microsoft.com/office/powerpoint/2010/main" val="202292082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p:cNvSpPr>
          <p:nvPr>
            <p:ph type="title" idx="4294967295"/>
          </p:nvPr>
        </p:nvSpPr>
        <p:spPr>
          <a:xfrm>
            <a:off x="854766" y="161925"/>
            <a:ext cx="7782338" cy="723900"/>
          </a:xfrm>
        </p:spPr>
        <p:txBody>
          <a:bodyPr>
            <a:noAutofit/>
          </a:bodyPr>
          <a:lstStyle/>
          <a:p>
            <a:r>
              <a:rPr lang="en-US" sz="3200" b="1" dirty="0">
                <a:solidFill>
                  <a:srgbClr val="014B32"/>
                </a:solidFill>
                <a:effectLst>
                  <a:outerShdw blurRad="38100" dist="38100" dir="2700000" algn="tl">
                    <a:srgbClr val="000000">
                      <a:alpha val="43137"/>
                    </a:srgbClr>
                  </a:outerShdw>
                </a:effectLst>
                <a:latin typeface="Cambria" pitchFamily="18" charset="0"/>
                <a:ea typeface="+mn-ea"/>
                <a:cs typeface="Calibri" pitchFamily="34" charset="0"/>
              </a:rPr>
              <a:t>Connecting </a:t>
            </a:r>
            <a:r>
              <a:rPr lang="en-US" sz="3200" b="1" dirty="0" smtClean="0">
                <a:solidFill>
                  <a:srgbClr val="014B32"/>
                </a:solidFill>
                <a:effectLst>
                  <a:outerShdw blurRad="38100" dist="38100" dir="2700000" algn="tl">
                    <a:srgbClr val="000000">
                      <a:alpha val="43137"/>
                    </a:srgbClr>
                  </a:outerShdw>
                </a:effectLst>
                <a:latin typeface="Cambria" pitchFamily="18" charset="0"/>
                <a:ea typeface="+mn-ea"/>
                <a:cs typeface="Calibri" pitchFamily="34" charset="0"/>
              </a:rPr>
              <a:t>Accelerator R&amp;D </a:t>
            </a:r>
            <a:r>
              <a:rPr lang="en-US" sz="3200" b="1" dirty="0">
                <a:solidFill>
                  <a:srgbClr val="014B32"/>
                </a:solidFill>
                <a:effectLst>
                  <a:outerShdw blurRad="38100" dist="38100" dir="2700000" algn="tl">
                    <a:srgbClr val="000000">
                      <a:alpha val="43137"/>
                    </a:srgbClr>
                  </a:outerShdw>
                </a:effectLst>
                <a:latin typeface="Cambria" pitchFamily="18" charset="0"/>
                <a:ea typeface="+mn-ea"/>
                <a:cs typeface="Calibri" pitchFamily="34" charset="0"/>
              </a:rPr>
              <a:t>to </a:t>
            </a:r>
            <a:r>
              <a:rPr lang="en-US" sz="3200" b="1" dirty="0" smtClean="0">
                <a:solidFill>
                  <a:srgbClr val="014B32"/>
                </a:solidFill>
                <a:effectLst>
                  <a:outerShdw blurRad="38100" dist="38100" dir="2700000" algn="tl">
                    <a:srgbClr val="000000">
                      <a:alpha val="43137"/>
                    </a:srgbClr>
                  </a:outerShdw>
                </a:effectLst>
                <a:latin typeface="Cambria" pitchFamily="18" charset="0"/>
                <a:ea typeface="+mn-ea"/>
                <a:cs typeface="Calibri" pitchFamily="34" charset="0"/>
              </a:rPr>
              <a:t>Science and to End-User Needs</a:t>
            </a:r>
            <a:endParaRPr lang="en-US" sz="3200" b="1" dirty="0">
              <a:solidFill>
                <a:srgbClr val="014B32"/>
              </a:solidFill>
              <a:effectLst>
                <a:outerShdw blurRad="38100" dist="38100" dir="2700000" algn="tl">
                  <a:srgbClr val="000000">
                    <a:alpha val="43137"/>
                  </a:srgbClr>
                </a:outerShdw>
              </a:effectLst>
              <a:latin typeface="Cambria" pitchFamily="18" charset="0"/>
              <a:ea typeface="+mn-ea"/>
              <a:cs typeface="Calibri" pitchFamily="34" charset="0"/>
            </a:endParaRPr>
          </a:p>
        </p:txBody>
      </p:sp>
      <p:pic>
        <p:nvPicPr>
          <p:cNvPr id="9" name="Picture 8" descr="W_DOE_RD_Chart_4 Column-V1.jpg"/>
          <p:cNvPicPr>
            <a:picLocks noChangeAspect="1"/>
          </p:cNvPicPr>
          <p:nvPr/>
        </p:nvPicPr>
        <p:blipFill rotWithShape="1">
          <a:blip r:embed="rId2" cstate="screen"/>
          <a:srcRect t="-959"/>
          <a:stretch/>
        </p:blipFill>
        <p:spPr>
          <a:xfrm>
            <a:off x="64950" y="1157924"/>
            <a:ext cx="8998226" cy="5302386"/>
          </a:xfrm>
          <a:prstGeom prst="rect">
            <a:avLst/>
          </a:prstGeom>
        </p:spPr>
      </p:pic>
    </p:spTree>
    <p:extLst>
      <p:ext uri="{BB962C8B-B14F-4D97-AF65-F5344CB8AC3E}">
        <p14:creationId xmlns:p14="http://schemas.microsoft.com/office/powerpoint/2010/main" val="9200373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002060"/>
                </a:solidFill>
                <a:effectLst>
                  <a:outerShdw blurRad="38100" dist="38100" dir="2700000" algn="tl">
                    <a:srgbClr val="000000">
                      <a:alpha val="43137"/>
                    </a:srgbClr>
                  </a:outerShdw>
                </a:effectLst>
                <a:latin typeface="Cambria" pitchFamily="18" charset="0"/>
              </a:rPr>
              <a:t>Budget </a:t>
            </a:r>
            <a:br>
              <a:rPr lang="en-US" dirty="0" smtClean="0">
                <a:solidFill>
                  <a:srgbClr val="002060"/>
                </a:solidFill>
                <a:effectLst>
                  <a:outerShdw blurRad="38100" dist="38100" dir="2700000" algn="tl">
                    <a:srgbClr val="000000">
                      <a:alpha val="43137"/>
                    </a:srgbClr>
                  </a:outerShdw>
                </a:effectLst>
                <a:latin typeface="Cambria" pitchFamily="18" charset="0"/>
              </a:rPr>
            </a:br>
            <a:r>
              <a:rPr lang="en-US" dirty="0" smtClean="0">
                <a:solidFill>
                  <a:srgbClr val="002060"/>
                </a:solidFill>
                <a:effectLst>
                  <a:outerShdw blurRad="38100" dist="38100" dir="2700000" algn="tl">
                    <a:srgbClr val="000000">
                      <a:alpha val="43137"/>
                    </a:srgbClr>
                  </a:outerShdw>
                </a:effectLst>
                <a:latin typeface="Cambria" pitchFamily="18" charset="0"/>
              </a:rPr>
              <a:t>REFERENCE  SLIDES</a:t>
            </a:r>
            <a:endParaRPr lang="en-US" dirty="0">
              <a:solidFill>
                <a:srgbClr val="002060"/>
              </a:solidFill>
              <a:effectLst>
                <a:outerShdw blurRad="38100" dist="38100" dir="2700000" algn="tl">
                  <a:srgbClr val="000000">
                    <a:alpha val="43137"/>
                  </a:srgbClr>
                </a:outerShdw>
              </a:effectLst>
              <a:latin typeface="Cambria" pitchFamily="18" charset="0"/>
            </a:endParaRPr>
          </a:p>
        </p:txBody>
      </p:sp>
    </p:spTree>
    <p:extLst>
      <p:ext uri="{BB962C8B-B14F-4D97-AF65-F5344CB8AC3E}">
        <p14:creationId xmlns:p14="http://schemas.microsoft.com/office/powerpoint/2010/main" val="3895324465"/>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1664" y="62723"/>
            <a:ext cx="6104365" cy="723900"/>
          </a:xfrm>
        </p:spPr>
        <p:txBody>
          <a:bodyPr/>
          <a:lstStyle/>
          <a:p>
            <a:r>
              <a:rPr lang="en-US" sz="3200" b="1" dirty="0" smtClean="0">
                <a:solidFill>
                  <a:srgbClr val="285C00"/>
                </a:solidFill>
                <a:effectLst>
                  <a:outerShdw blurRad="38100" dist="38100" dir="2700000" algn="tl">
                    <a:srgbClr val="000000">
                      <a:alpha val="43137"/>
                    </a:srgbClr>
                  </a:outerShdw>
                </a:effectLst>
                <a:latin typeface="Cambria" pitchFamily="18" charset="0"/>
              </a:rPr>
              <a:t>FY 2014 Request Crosscuts</a:t>
            </a:r>
            <a:endParaRPr lang="en-US" sz="3200" b="1" dirty="0">
              <a:solidFill>
                <a:srgbClr val="285C00"/>
              </a:solidFill>
              <a:effectLst>
                <a:outerShdw blurRad="38100" dist="38100" dir="2700000" algn="tl">
                  <a:srgbClr val="000000">
                    <a:alpha val="43137"/>
                  </a:srgbClr>
                </a:outerShdw>
              </a:effectLst>
              <a:latin typeface="Cambria" pitchFamily="18" charset="0"/>
            </a:endParaRPr>
          </a:p>
        </p:txBody>
      </p:sp>
      <p:graphicFrame>
        <p:nvGraphicFramePr>
          <p:cNvPr id="12" name="Chart 11"/>
          <p:cNvGraphicFramePr/>
          <p:nvPr>
            <p:extLst>
              <p:ext uri="{D42A27DB-BD31-4B8C-83A1-F6EECF244321}">
                <p14:modId xmlns:p14="http://schemas.microsoft.com/office/powerpoint/2010/main" val="2689107469"/>
              </p:ext>
            </p:extLst>
          </p:nvPr>
        </p:nvGraphicFramePr>
        <p:xfrm>
          <a:off x="4792133" y="958131"/>
          <a:ext cx="4343400" cy="5715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extLst>
              <p:ext uri="{D42A27DB-BD31-4B8C-83A1-F6EECF244321}">
                <p14:modId xmlns:p14="http://schemas.microsoft.com/office/powerpoint/2010/main" val="2166898402"/>
              </p:ext>
            </p:extLst>
          </p:nvPr>
        </p:nvGraphicFramePr>
        <p:xfrm>
          <a:off x="152400" y="1000465"/>
          <a:ext cx="4343400" cy="571500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8"/>
          <p:cNvSpPr>
            <a:spLocks noChangeArrowheads="1"/>
          </p:cNvSpPr>
          <p:nvPr/>
        </p:nvSpPr>
        <p:spPr bwMode="auto">
          <a:xfrm>
            <a:off x="0" y="837791"/>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hangingPunct="0">
              <a:lnSpc>
                <a:spcPct val="85000"/>
              </a:lnSpc>
              <a:defRPr/>
            </a:pPr>
            <a:endParaRPr lang="en-US" sz="2200" i="1" dirty="0">
              <a:effectLst>
                <a:outerShdw blurRad="38100" dist="38100" dir="2700000" algn="tl">
                  <a:srgbClr val="FFFFFF"/>
                </a:outerShdw>
              </a:effectLst>
              <a:latin typeface="Book Antiqua" pitchFamily="18" charset="0"/>
            </a:endParaRPr>
          </a:p>
        </p:txBody>
      </p:sp>
    </p:spTree>
    <p:extLst>
      <p:ext uri="{BB962C8B-B14F-4D97-AF65-F5344CB8AC3E}">
        <p14:creationId xmlns:p14="http://schemas.microsoft.com/office/powerpoint/2010/main" val="2191090939"/>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4893" y="900015"/>
            <a:ext cx="8876581" cy="5483531"/>
          </a:xfrm>
        </p:spPr>
        <p:txBody>
          <a:bodyPr>
            <a:noAutofit/>
          </a:bodyPr>
          <a:lstStyle/>
          <a:p>
            <a:pPr lvl="0">
              <a:buFont typeface="Wingdings" pitchFamily="2" charset="2"/>
              <a:buChar char="§"/>
            </a:pPr>
            <a:r>
              <a:rPr lang="en-US" sz="1800" b="1" dirty="0">
                <a:solidFill>
                  <a:srgbClr val="008000"/>
                </a:solidFill>
              </a:rPr>
              <a:t>The FY 2014 </a:t>
            </a:r>
            <a:r>
              <a:rPr lang="en-US" sz="1800" b="1" dirty="0" smtClean="0">
                <a:solidFill>
                  <a:srgbClr val="008000"/>
                </a:solidFill>
              </a:rPr>
              <a:t>Request </a:t>
            </a:r>
            <a:r>
              <a:rPr lang="en-US" sz="1800" b="1" dirty="0">
                <a:solidFill>
                  <a:srgbClr val="008000"/>
                </a:solidFill>
              </a:rPr>
              <a:t>for </a:t>
            </a:r>
            <a:r>
              <a:rPr lang="en-US" sz="1800" b="1" dirty="0" smtClean="0">
                <a:solidFill>
                  <a:srgbClr val="008000"/>
                </a:solidFill>
              </a:rPr>
              <a:t>HEP Research </a:t>
            </a:r>
            <a:r>
              <a:rPr lang="en-US" sz="1800" b="1" dirty="0">
                <a:solidFill>
                  <a:srgbClr val="008000"/>
                </a:solidFill>
              </a:rPr>
              <a:t>was $</a:t>
            </a:r>
            <a:r>
              <a:rPr lang="en-US" sz="1800" b="1" dirty="0" smtClean="0">
                <a:solidFill>
                  <a:srgbClr val="008000"/>
                </a:solidFill>
              </a:rPr>
              <a:t>384M, about a 6% increase compared to </a:t>
            </a:r>
            <a:br>
              <a:rPr lang="en-US" sz="1800" b="1" dirty="0" smtClean="0">
                <a:solidFill>
                  <a:srgbClr val="008000"/>
                </a:solidFill>
              </a:rPr>
            </a:br>
            <a:r>
              <a:rPr lang="en-US" sz="1800" b="1" dirty="0" smtClean="0">
                <a:solidFill>
                  <a:srgbClr val="008000"/>
                </a:solidFill>
              </a:rPr>
              <a:t>FY </a:t>
            </a:r>
            <a:r>
              <a:rPr lang="en-US" sz="1800" b="1" dirty="0">
                <a:solidFill>
                  <a:srgbClr val="008000"/>
                </a:solidFill>
              </a:rPr>
              <a:t>2013, but $26 million of this i</a:t>
            </a:r>
            <a:r>
              <a:rPr lang="en-US" sz="1800" b="1" dirty="0" smtClean="0">
                <a:solidFill>
                  <a:srgbClr val="008000"/>
                </a:solidFill>
              </a:rPr>
              <a:t>s </a:t>
            </a:r>
            <a:r>
              <a:rPr lang="en-US" sz="1800" b="1" dirty="0">
                <a:solidFill>
                  <a:srgbClr val="008000"/>
                </a:solidFill>
              </a:rPr>
              <a:t>planned to go to </a:t>
            </a:r>
            <a:r>
              <a:rPr lang="en-US" sz="1800" b="1" dirty="0" smtClean="0">
                <a:solidFill>
                  <a:srgbClr val="008000"/>
                </a:solidFill>
              </a:rPr>
              <a:t>R&amp;D </a:t>
            </a:r>
            <a:r>
              <a:rPr lang="en-US" sz="1800" b="1" dirty="0">
                <a:solidFill>
                  <a:srgbClr val="008000"/>
                </a:solidFill>
              </a:rPr>
              <a:t>for Dark Matter G2, </a:t>
            </a:r>
            <a:r>
              <a:rPr lang="en-US" sz="1800" b="1" dirty="0" smtClean="0">
                <a:solidFill>
                  <a:srgbClr val="008000"/>
                </a:solidFill>
              </a:rPr>
              <a:t/>
            </a:r>
            <a:br>
              <a:rPr lang="en-US" sz="1800" b="1" dirty="0" smtClean="0">
                <a:solidFill>
                  <a:srgbClr val="008000"/>
                </a:solidFill>
              </a:rPr>
            </a:br>
            <a:r>
              <a:rPr lang="en-US" sz="1800" b="1" dirty="0" smtClean="0">
                <a:solidFill>
                  <a:srgbClr val="008000"/>
                </a:solidFill>
              </a:rPr>
              <a:t>DESI</a:t>
            </a:r>
            <a:r>
              <a:rPr lang="en-US" sz="1800" b="1" dirty="0">
                <a:solidFill>
                  <a:srgbClr val="008000"/>
                </a:solidFill>
              </a:rPr>
              <a:t>, and LHC upgrades.</a:t>
            </a:r>
          </a:p>
          <a:p>
            <a:pPr lvl="0">
              <a:buFont typeface="Wingdings" pitchFamily="2" charset="2"/>
              <a:buChar char="§"/>
            </a:pPr>
            <a:r>
              <a:rPr lang="en-US" sz="1800" b="1" dirty="0">
                <a:solidFill>
                  <a:srgbClr val="008000"/>
                </a:solidFill>
              </a:rPr>
              <a:t>Our current </a:t>
            </a:r>
            <a:r>
              <a:rPr lang="en-US" sz="1800" b="1" dirty="0" smtClean="0">
                <a:solidFill>
                  <a:srgbClr val="008000"/>
                </a:solidFill>
              </a:rPr>
              <a:t>FY 2014 planning </a:t>
            </a:r>
            <a:r>
              <a:rPr lang="en-US" sz="1800" b="1" dirty="0">
                <a:solidFill>
                  <a:srgbClr val="008000"/>
                </a:solidFill>
              </a:rPr>
              <a:t>is </a:t>
            </a:r>
            <a:r>
              <a:rPr lang="en-US" sz="1800" b="1" dirty="0" smtClean="0">
                <a:solidFill>
                  <a:srgbClr val="008000"/>
                </a:solidFill>
              </a:rPr>
              <a:t>based on </a:t>
            </a:r>
            <a:r>
              <a:rPr lang="en-US" sz="1800" b="1" dirty="0">
                <a:solidFill>
                  <a:srgbClr val="008000"/>
                </a:solidFill>
              </a:rPr>
              <a:t>the House markup of the Energy and Water </a:t>
            </a:r>
            <a:r>
              <a:rPr lang="en-US" sz="1800" b="1" dirty="0" smtClean="0">
                <a:solidFill>
                  <a:srgbClr val="008000"/>
                </a:solidFill>
              </a:rPr>
              <a:t>Appropriation</a:t>
            </a:r>
            <a:r>
              <a:rPr lang="en-US" sz="1800" b="1" dirty="0">
                <a:solidFill>
                  <a:srgbClr val="008000"/>
                </a:solidFill>
              </a:rPr>
              <a:t> </a:t>
            </a:r>
            <a:r>
              <a:rPr lang="en-US" sz="1800" b="1" dirty="0" smtClean="0">
                <a:solidFill>
                  <a:srgbClr val="008000"/>
                </a:solidFill>
              </a:rPr>
              <a:t>which is overall slightly below the Request</a:t>
            </a:r>
          </a:p>
          <a:p>
            <a:pPr lvl="1"/>
            <a:r>
              <a:rPr lang="en-US" sz="1600" b="1" dirty="0" smtClean="0"/>
              <a:t>The </a:t>
            </a:r>
            <a:r>
              <a:rPr lang="en-US" sz="1600" b="1" dirty="0"/>
              <a:t>House mark directed HEP to move $8 million to LBNE PED, $2 million to SURF, and lower the overall HEP budget by $4 million. </a:t>
            </a:r>
            <a:r>
              <a:rPr lang="en-US" sz="1600" b="1" dirty="0" smtClean="0"/>
              <a:t> The </a:t>
            </a:r>
            <a:r>
              <a:rPr lang="en-US" sz="1600" b="1" dirty="0"/>
              <a:t>choice was made to take all of these reductions from </a:t>
            </a:r>
            <a:r>
              <a:rPr lang="en-US" sz="1600" b="1" dirty="0" smtClean="0"/>
              <a:t>Research </a:t>
            </a:r>
            <a:r>
              <a:rPr lang="en-US" sz="1600" b="1" dirty="0"/>
              <a:t>due to our priority to increase </a:t>
            </a:r>
            <a:r>
              <a:rPr lang="en-US" sz="1600" b="1" dirty="0" smtClean="0"/>
              <a:t>Project </a:t>
            </a:r>
            <a:r>
              <a:rPr lang="en-US" sz="1600" b="1" dirty="0"/>
              <a:t>spending.</a:t>
            </a:r>
          </a:p>
          <a:p>
            <a:pPr lvl="0">
              <a:buFont typeface="Wingdings" pitchFamily="2" charset="2"/>
              <a:buChar char="§"/>
            </a:pPr>
            <a:r>
              <a:rPr lang="en-US" sz="1800" b="1" dirty="0">
                <a:solidFill>
                  <a:srgbClr val="008000"/>
                </a:solidFill>
              </a:rPr>
              <a:t>These two effects reduce </a:t>
            </a:r>
            <a:r>
              <a:rPr lang="en-US" sz="1800" b="1" dirty="0" smtClean="0">
                <a:solidFill>
                  <a:srgbClr val="008000"/>
                </a:solidFill>
              </a:rPr>
              <a:t>Research </a:t>
            </a:r>
            <a:r>
              <a:rPr lang="en-US" sz="1800" b="1" dirty="0">
                <a:solidFill>
                  <a:srgbClr val="008000"/>
                </a:solidFill>
              </a:rPr>
              <a:t>to $</a:t>
            </a:r>
            <a:r>
              <a:rPr lang="en-US" sz="1800" b="1" dirty="0" smtClean="0">
                <a:solidFill>
                  <a:srgbClr val="008000"/>
                </a:solidFill>
              </a:rPr>
              <a:t>343M, about a 5% reduction</a:t>
            </a:r>
            <a:r>
              <a:rPr lang="en-US" sz="1800" b="1" dirty="0">
                <a:solidFill>
                  <a:srgbClr val="008000"/>
                </a:solidFill>
              </a:rPr>
              <a:t> </a:t>
            </a:r>
            <a:r>
              <a:rPr lang="en-US" sz="1800" b="1" dirty="0" smtClean="0">
                <a:solidFill>
                  <a:srgbClr val="008000"/>
                </a:solidFill>
              </a:rPr>
              <a:t>w.r.t. FY 2013</a:t>
            </a:r>
            <a:endParaRPr lang="en-US" sz="1800" b="1" dirty="0">
              <a:solidFill>
                <a:srgbClr val="008000"/>
              </a:solidFill>
            </a:endParaRPr>
          </a:p>
          <a:p>
            <a:pPr lvl="0">
              <a:buFont typeface="Wingdings" pitchFamily="2" charset="2"/>
              <a:buChar char="§"/>
            </a:pPr>
            <a:r>
              <a:rPr lang="en-US" sz="1800" b="1" dirty="0">
                <a:solidFill>
                  <a:srgbClr val="008000"/>
                </a:solidFill>
              </a:rPr>
              <a:t>At the beginning of the year it is necessary to hold back funds for decisions to be made later in the year, such as the Early Career </a:t>
            </a:r>
            <a:r>
              <a:rPr lang="en-US" sz="1800" b="1" dirty="0" smtClean="0">
                <a:solidFill>
                  <a:srgbClr val="008000"/>
                </a:solidFill>
              </a:rPr>
              <a:t>Research Program </a:t>
            </a:r>
            <a:r>
              <a:rPr lang="en-US" sz="1800" b="1" dirty="0">
                <a:solidFill>
                  <a:srgbClr val="008000"/>
                </a:solidFill>
              </a:rPr>
              <a:t>and other needs. </a:t>
            </a:r>
            <a:endParaRPr lang="en-US" sz="1800" b="1" dirty="0" smtClean="0">
              <a:solidFill>
                <a:srgbClr val="008000"/>
              </a:solidFill>
            </a:endParaRPr>
          </a:p>
          <a:p>
            <a:pPr lvl="1"/>
            <a:r>
              <a:rPr lang="en-US" sz="1600" b="1" dirty="0" smtClean="0"/>
              <a:t>This </a:t>
            </a:r>
            <a:r>
              <a:rPr lang="en-US" sz="1600" b="1" dirty="0"/>
              <a:t>results in an </a:t>
            </a:r>
            <a:r>
              <a:rPr lang="en-US" sz="1600" b="1" i="1" dirty="0" smtClean="0"/>
              <a:t>approximately </a:t>
            </a:r>
            <a:r>
              <a:rPr lang="en-US" sz="1600" b="1" i="1" dirty="0"/>
              <a:t>6% reduction </a:t>
            </a:r>
            <a:r>
              <a:rPr lang="en-US" sz="1600" b="1" dirty="0"/>
              <a:t>relative </a:t>
            </a:r>
            <a:r>
              <a:rPr lang="en-US" sz="1600" b="1" dirty="0" smtClean="0"/>
              <a:t>to FY </a:t>
            </a:r>
            <a:r>
              <a:rPr lang="en-US" sz="1600" b="1" dirty="0"/>
              <a:t>2013 for the initial distribution of funds</a:t>
            </a:r>
            <a:r>
              <a:rPr lang="en-US" sz="1600" b="1" dirty="0" smtClean="0"/>
              <a:t>.  This is the average </a:t>
            </a:r>
            <a:r>
              <a:rPr lang="en-US" sz="1600" b="1" dirty="0"/>
              <a:t>effect on </a:t>
            </a:r>
            <a:r>
              <a:rPr lang="en-US" sz="1600" b="1" dirty="0" smtClean="0"/>
              <a:t>initial HEP research funding. </a:t>
            </a:r>
            <a:endParaRPr lang="en-US" sz="1600" b="1" dirty="0"/>
          </a:p>
          <a:p>
            <a:pPr lvl="0">
              <a:buFont typeface="Wingdings" pitchFamily="2" charset="2"/>
              <a:buChar char="§"/>
            </a:pPr>
            <a:r>
              <a:rPr lang="en-US" sz="1800" b="1" dirty="0" smtClean="0">
                <a:solidFill>
                  <a:srgbClr val="008000"/>
                </a:solidFill>
              </a:rPr>
              <a:t>There </a:t>
            </a:r>
            <a:r>
              <a:rPr lang="en-US" sz="1800" b="1" dirty="0">
                <a:solidFill>
                  <a:srgbClr val="008000"/>
                </a:solidFill>
              </a:rPr>
              <a:t>is some small variation in the impact to individual HEP subprograms, and program managers have the authority to provide more or less than the average reduction based on program priorities and the results of merit review. </a:t>
            </a:r>
          </a:p>
          <a:p>
            <a:pPr lvl="0">
              <a:buFont typeface="Wingdings" pitchFamily="2" charset="2"/>
              <a:buChar char="§"/>
            </a:pPr>
            <a:r>
              <a:rPr lang="en-US" sz="1800" b="1" dirty="0" smtClean="0">
                <a:solidFill>
                  <a:srgbClr val="008000"/>
                </a:solidFill>
              </a:rPr>
              <a:t>The House mark is a budget indicator but not the final word on FY 2014.  When </a:t>
            </a:r>
            <a:r>
              <a:rPr lang="en-US" sz="1800" b="1" dirty="0">
                <a:solidFill>
                  <a:srgbClr val="008000"/>
                </a:solidFill>
              </a:rPr>
              <a:t>Congress passes a budget, there could be either an increase or a decrease in </a:t>
            </a:r>
            <a:r>
              <a:rPr lang="en-US" sz="1800" b="1" dirty="0" smtClean="0">
                <a:solidFill>
                  <a:srgbClr val="008000"/>
                </a:solidFill>
              </a:rPr>
              <a:t>HEP research </a:t>
            </a:r>
            <a:r>
              <a:rPr lang="en-US" sz="1800" b="1" dirty="0">
                <a:solidFill>
                  <a:srgbClr val="008000"/>
                </a:solidFill>
              </a:rPr>
              <a:t>funding. </a:t>
            </a:r>
          </a:p>
          <a:p>
            <a:endParaRPr lang="en-US" b="1" dirty="0"/>
          </a:p>
        </p:txBody>
      </p:sp>
      <p:sp>
        <p:nvSpPr>
          <p:cNvPr id="3" name="Title 2"/>
          <p:cNvSpPr>
            <a:spLocks noGrp="1"/>
          </p:cNvSpPr>
          <p:nvPr>
            <p:ph type="title"/>
          </p:nvPr>
        </p:nvSpPr>
        <p:spPr>
          <a:xfrm>
            <a:off x="457200" y="67605"/>
            <a:ext cx="8229600" cy="622509"/>
          </a:xfrm>
        </p:spPr>
        <p:txBody>
          <a:bodyPr>
            <a:noAutofit/>
          </a:bodyPr>
          <a:lstStyle/>
          <a:p>
            <a:r>
              <a:rPr lang="en-US" sz="3600" b="1" dirty="0" smtClean="0">
                <a:solidFill>
                  <a:srgbClr val="285C00"/>
                </a:solidFill>
                <a:effectLst>
                  <a:outerShdw blurRad="38100" dist="38100" dir="2700000" algn="tl">
                    <a:srgbClr val="000000">
                      <a:alpha val="43137"/>
                    </a:srgbClr>
                  </a:outerShdw>
                </a:effectLst>
                <a:latin typeface="Cambria" pitchFamily="18" charset="0"/>
              </a:rPr>
              <a:t>Note on HEP Research Funding</a:t>
            </a:r>
            <a:endParaRPr lang="en-US" sz="3600" b="1" dirty="0">
              <a:solidFill>
                <a:srgbClr val="285C00"/>
              </a:solidFill>
              <a:effectLst>
                <a:outerShdw blurRad="38100" dist="38100" dir="2700000" algn="tl">
                  <a:srgbClr val="000000">
                    <a:alpha val="43137"/>
                  </a:srgbClr>
                </a:outerShdw>
              </a:effectLst>
              <a:latin typeface="Cambria" pitchFamily="18" charset="0"/>
            </a:endParaRPr>
          </a:p>
        </p:txBody>
      </p:sp>
      <p:sp>
        <p:nvSpPr>
          <p:cNvPr id="4" name="Rectangle 8"/>
          <p:cNvSpPr>
            <a:spLocks noChangeArrowheads="1"/>
          </p:cNvSpPr>
          <p:nvPr/>
        </p:nvSpPr>
        <p:spPr bwMode="auto">
          <a:xfrm>
            <a:off x="0" y="777409"/>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hangingPunct="0">
              <a:lnSpc>
                <a:spcPct val="85000"/>
              </a:lnSpc>
              <a:defRPr/>
            </a:pPr>
            <a:endParaRPr lang="en-US" sz="2200" i="1" dirty="0">
              <a:effectLst>
                <a:outerShdw blurRad="38100" dist="38100" dir="2700000" algn="tl">
                  <a:srgbClr val="FFFFFF"/>
                </a:outerShdw>
              </a:effectLst>
              <a:latin typeface="Book Antiqua" pitchFamily="18" charset="0"/>
            </a:endParaRPr>
          </a:p>
        </p:txBody>
      </p:sp>
      <p:pic>
        <p:nvPicPr>
          <p:cNvPr id="5" name="Picture 9" descr="horizontal-logo-green-text.jpg"/>
          <p:cNvPicPr>
            <a:picLocks noChangeAspect="1"/>
          </p:cNvPicPr>
          <p:nvPr/>
        </p:nvPicPr>
        <p:blipFill>
          <a:blip r:embed="rId2" cstate="print"/>
          <a:srcRect/>
          <a:stretch>
            <a:fillRect/>
          </a:stretch>
        </p:blipFill>
        <p:spPr bwMode="auto">
          <a:xfrm>
            <a:off x="241543" y="6546181"/>
            <a:ext cx="1492363" cy="249698"/>
          </a:xfrm>
          <a:prstGeom prst="rect">
            <a:avLst/>
          </a:prstGeom>
          <a:noFill/>
          <a:ln w="9525">
            <a:noFill/>
            <a:miter lim="800000"/>
            <a:headEnd/>
            <a:tailEnd/>
          </a:ln>
        </p:spPr>
      </p:pic>
      <p:cxnSp>
        <p:nvCxnSpPr>
          <p:cNvPr id="6" name="Straight Connector 5"/>
          <p:cNvCxnSpPr/>
          <p:nvPr/>
        </p:nvCxnSpPr>
        <p:spPr bwMode="auto">
          <a:xfrm>
            <a:off x="159391" y="6482226"/>
            <a:ext cx="8758106" cy="0"/>
          </a:xfrm>
          <a:prstGeom prst="line">
            <a:avLst/>
          </a:prstGeom>
          <a:ln w="15875">
            <a:solidFill>
              <a:srgbClr val="135C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0571059"/>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0" y="170809"/>
            <a:ext cx="9144000" cy="533400"/>
          </a:xfrm>
        </p:spPr>
        <p:txBody>
          <a:bodyPr>
            <a:noAutofit/>
          </a:bodyPr>
          <a:lstStyle/>
          <a:p>
            <a:r>
              <a:rPr lang="en-US" sz="3600" b="1" dirty="0" smtClean="0">
                <a:solidFill>
                  <a:srgbClr val="285C00"/>
                </a:solidFill>
                <a:effectLst>
                  <a:outerShdw blurRad="38100" dist="38100" dir="2700000" algn="tl">
                    <a:srgbClr val="000000">
                      <a:alpha val="43137"/>
                    </a:srgbClr>
                  </a:outerShdw>
                </a:effectLst>
                <a:latin typeface="Cambria" pitchFamily="18" charset="0"/>
              </a:rPr>
              <a:t>HEP Physics Funding by Activity</a:t>
            </a:r>
          </a:p>
        </p:txBody>
      </p:sp>
      <p:sp>
        <p:nvSpPr>
          <p:cNvPr id="54275" name="TextBox 5"/>
          <p:cNvSpPr txBox="1">
            <a:spLocks noChangeArrowheads="1"/>
          </p:cNvSpPr>
          <p:nvPr/>
        </p:nvSpPr>
        <p:spPr bwMode="auto">
          <a:xfrm>
            <a:off x="579438" y="5741988"/>
            <a:ext cx="8045450" cy="368300"/>
          </a:xfrm>
          <a:prstGeom prst="rect">
            <a:avLst/>
          </a:prstGeom>
          <a:noFill/>
          <a:ln w="9525">
            <a:noFill/>
            <a:miter lim="800000"/>
            <a:headEnd/>
            <a:tailEnd/>
          </a:ln>
        </p:spPr>
        <p:txBody>
          <a:bodyPr>
            <a:spAutoFit/>
          </a:bodyPr>
          <a:lstStyle/>
          <a:p>
            <a:pPr eaLnBrk="0" hangingPunct="0"/>
            <a:r>
              <a:rPr lang="en-US" dirty="0">
                <a:solidFill>
                  <a:prstClr val="black"/>
                </a:solidFill>
              </a:rPr>
              <a:t> </a:t>
            </a:r>
          </a:p>
        </p:txBody>
      </p:sp>
      <p:graphicFrame>
        <p:nvGraphicFramePr>
          <p:cNvPr id="10" name="Table Placeholder 9"/>
          <p:cNvGraphicFramePr>
            <a:graphicFrameLocks noGrp="1"/>
          </p:cNvGraphicFramePr>
          <p:nvPr>
            <p:ph type="tbl" idx="1"/>
            <p:extLst>
              <p:ext uri="{D42A27DB-BD31-4B8C-83A1-F6EECF244321}">
                <p14:modId xmlns:p14="http://schemas.microsoft.com/office/powerpoint/2010/main" val="1442484621"/>
              </p:ext>
            </p:extLst>
          </p:nvPr>
        </p:nvGraphicFramePr>
        <p:xfrm>
          <a:off x="243281" y="1167570"/>
          <a:ext cx="8640660" cy="5022792"/>
        </p:xfrm>
        <a:graphic>
          <a:graphicData uri="http://schemas.openxmlformats.org/drawingml/2006/table">
            <a:tbl>
              <a:tblPr>
                <a:tableStyleId>{69C7853C-536D-4A76-A0AE-DD22124D55A5}</a:tableStyleId>
              </a:tblPr>
              <a:tblGrid>
                <a:gridCol w="2189526"/>
                <a:gridCol w="914400"/>
                <a:gridCol w="1124125"/>
                <a:gridCol w="1031846"/>
                <a:gridCol w="3380763"/>
              </a:tblGrid>
              <a:tr h="288367">
                <a:tc>
                  <a:txBody>
                    <a:bodyPr/>
                    <a:lstStyle/>
                    <a:p>
                      <a:pPr algn="l" fontAlgn="b"/>
                      <a:r>
                        <a:rPr lang="en-US" sz="1800" b="1" u="none" strike="noStrike" dirty="0" smtClean="0">
                          <a:latin typeface="Calibri" pitchFamily="34" charset="0"/>
                        </a:rPr>
                        <a:t>Funding (in $K)</a:t>
                      </a:r>
                      <a:endParaRPr lang="en-US" sz="1800" b="1" i="0" u="none" strike="noStrike" dirty="0">
                        <a:solidFill>
                          <a:srgbClr val="000000"/>
                        </a:solidFill>
                        <a:latin typeface="Calibri" pitchFamily="34" charset="0"/>
                      </a:endParaRPr>
                    </a:p>
                  </a:txBody>
                  <a:tcPr marL="9525" marR="9525" marT="9525" marB="0" anchor="b"/>
                </a:tc>
                <a:tc>
                  <a:txBody>
                    <a:bodyPr/>
                    <a:lstStyle/>
                    <a:p>
                      <a:pPr algn="ctr" fontAlgn="b"/>
                      <a:r>
                        <a:rPr lang="en-US" sz="1800" b="1" u="none" strike="noStrike" dirty="0">
                          <a:latin typeface="Calibri" pitchFamily="34" charset="0"/>
                          <a:cs typeface="Calibri" pitchFamily="34" charset="0"/>
                        </a:rPr>
                        <a:t>FY </a:t>
                      </a:r>
                      <a:r>
                        <a:rPr lang="en-US" sz="1800" b="1" u="none" strike="noStrike" dirty="0" smtClean="0">
                          <a:latin typeface="Calibri" pitchFamily="34" charset="0"/>
                          <a:cs typeface="Calibri" pitchFamily="34" charset="0"/>
                        </a:rPr>
                        <a:t>2012 Actual</a:t>
                      </a:r>
                      <a:endParaRPr lang="en-US" sz="1800" b="1" i="0" u="none" strike="noStrike" dirty="0">
                        <a:solidFill>
                          <a:srgbClr val="000000"/>
                        </a:solidFill>
                        <a:latin typeface="Calibri" pitchFamily="34" charset="0"/>
                        <a:cs typeface="Calibri" pitchFamily="34" charset="0"/>
                      </a:endParaRPr>
                    </a:p>
                  </a:txBody>
                  <a:tcPr marL="0" marR="0" marT="0" marB="0" anchor="b"/>
                </a:tc>
                <a:tc>
                  <a:txBody>
                    <a:bodyPr/>
                    <a:lstStyle/>
                    <a:p>
                      <a:pPr algn="ctr" fontAlgn="b"/>
                      <a:r>
                        <a:rPr lang="en-US" sz="1800" b="1" i="0" u="none" strike="noStrike" dirty="0" smtClean="0">
                          <a:solidFill>
                            <a:srgbClr val="000000"/>
                          </a:solidFill>
                          <a:latin typeface="Calibri" pitchFamily="34" charset="0"/>
                          <a:cs typeface="Calibri" pitchFamily="34" charset="0"/>
                        </a:rPr>
                        <a:t>FY 2013 </a:t>
                      </a:r>
                    </a:p>
                    <a:p>
                      <a:pPr algn="ctr" fontAlgn="b"/>
                      <a:r>
                        <a:rPr lang="en-US" sz="1800" b="1" i="0" u="none" strike="noStrike" dirty="0" smtClean="0">
                          <a:solidFill>
                            <a:srgbClr val="000000"/>
                          </a:solidFill>
                          <a:latin typeface="Calibri" pitchFamily="34" charset="0"/>
                          <a:cs typeface="Calibri" pitchFamily="34" charset="0"/>
                        </a:rPr>
                        <a:t>July Plan</a:t>
                      </a:r>
                      <a:endParaRPr lang="en-US" sz="1800" b="1" i="0" u="none" strike="noStrike" dirty="0">
                        <a:solidFill>
                          <a:srgbClr val="000000"/>
                        </a:solidFill>
                        <a:latin typeface="Calibri" pitchFamily="34" charset="0"/>
                        <a:cs typeface="Calibri" pitchFamily="34" charset="0"/>
                      </a:endParaRPr>
                    </a:p>
                  </a:txBody>
                  <a:tcPr marL="0" marR="0" marT="0" marB="0" anchor="b"/>
                </a:tc>
                <a:tc>
                  <a:txBody>
                    <a:bodyPr/>
                    <a:lstStyle/>
                    <a:p>
                      <a:pPr algn="ctr" fontAlgn="b"/>
                      <a:r>
                        <a:rPr lang="en-US" sz="1800" b="1" i="0" u="none" strike="noStrike" dirty="0" smtClean="0">
                          <a:solidFill>
                            <a:srgbClr val="000000"/>
                          </a:solidFill>
                          <a:latin typeface="Calibri" pitchFamily="34" charset="0"/>
                          <a:cs typeface="Calibri" pitchFamily="34" charset="0"/>
                        </a:rPr>
                        <a:t>FY</a:t>
                      </a:r>
                      <a:r>
                        <a:rPr lang="en-US" sz="1800" b="1" i="0" u="none" strike="noStrike" baseline="0" dirty="0" smtClean="0">
                          <a:solidFill>
                            <a:srgbClr val="000000"/>
                          </a:solidFill>
                          <a:latin typeface="Calibri" pitchFamily="34" charset="0"/>
                          <a:cs typeface="Calibri" pitchFamily="34" charset="0"/>
                        </a:rPr>
                        <a:t> 2014 Request</a:t>
                      </a:r>
                      <a:endParaRPr lang="en-US" sz="1800" b="1" i="0" u="none" strike="noStrike" dirty="0">
                        <a:solidFill>
                          <a:srgbClr val="000000"/>
                        </a:solidFill>
                        <a:latin typeface="Calibri" pitchFamily="34" charset="0"/>
                        <a:cs typeface="Calibri" pitchFamily="34" charset="0"/>
                      </a:endParaRPr>
                    </a:p>
                  </a:txBody>
                  <a:tcPr marL="0" marR="0" marT="0" marB="0" anchor="b"/>
                </a:tc>
                <a:tc>
                  <a:txBody>
                    <a:bodyPr/>
                    <a:lstStyle/>
                    <a:p>
                      <a:pPr algn="ctr" fontAlgn="b"/>
                      <a:r>
                        <a:rPr lang="en-US" sz="1800" b="1" i="0" u="none" strike="noStrike" dirty="0" smtClean="0">
                          <a:solidFill>
                            <a:srgbClr val="000000"/>
                          </a:solidFill>
                          <a:latin typeface="Calibri" pitchFamily="34" charset="0"/>
                        </a:rPr>
                        <a:t>Explanation of Change </a:t>
                      </a:r>
                      <a:r>
                        <a:rPr lang="en-US" sz="1800" b="1" i="0" u="none" strike="noStrike" dirty="0" err="1" smtClean="0">
                          <a:solidFill>
                            <a:srgbClr val="000000"/>
                          </a:solidFill>
                          <a:latin typeface="Calibri" pitchFamily="34" charset="0"/>
                        </a:rPr>
                        <a:t>wrt</a:t>
                      </a:r>
                      <a:r>
                        <a:rPr lang="en-US" sz="1800" b="1" i="0" u="none" strike="noStrike" baseline="0" dirty="0" smtClean="0">
                          <a:solidFill>
                            <a:srgbClr val="000000"/>
                          </a:solidFill>
                          <a:latin typeface="Calibri" pitchFamily="34" charset="0"/>
                        </a:rPr>
                        <a:t> FY12</a:t>
                      </a:r>
                      <a:endParaRPr lang="en-US" sz="1800" b="1" i="0" u="none" strike="noStrike" dirty="0" smtClean="0">
                        <a:solidFill>
                          <a:srgbClr val="000000"/>
                        </a:solidFill>
                        <a:latin typeface="Calibri" pitchFamily="34" charset="0"/>
                      </a:endParaRPr>
                    </a:p>
                  </a:txBody>
                  <a:tcPr marL="9525" marR="9525" marT="9525" marB="0" anchor="b"/>
                </a:tc>
              </a:tr>
              <a:tr h="316616">
                <a:tc>
                  <a:txBody>
                    <a:bodyPr/>
                    <a:lstStyle/>
                    <a:p>
                      <a:r>
                        <a:rPr lang="en-US" b="1" dirty="0" smtClean="0">
                          <a:latin typeface="Calibri" pitchFamily="34" charset="0"/>
                        </a:rPr>
                        <a:t>Research</a:t>
                      </a:r>
                      <a:endParaRPr lang="en-US" b="1" dirty="0">
                        <a:latin typeface="Calibri" pitchFamily="34" charset="0"/>
                      </a:endParaRPr>
                    </a:p>
                  </a:txBody>
                  <a:tcPr marL="257175" marR="9525" marT="9525" marB="0" anchor="b"/>
                </a:tc>
                <a:tc>
                  <a:txBody>
                    <a:bodyPr/>
                    <a:lstStyle/>
                    <a:p>
                      <a:pPr marL="0" algn="r" defTabSz="914400" rtl="0" eaLnBrk="1" fontAlgn="b" latinLnBrk="0" hangingPunct="1"/>
                      <a:r>
                        <a:rPr lang="en-US" sz="1800" b="1" i="0" u="none" strike="noStrike" kern="1200" dirty="0">
                          <a:solidFill>
                            <a:srgbClr val="000000"/>
                          </a:solidFill>
                          <a:latin typeface="Calibri" pitchFamily="34" charset="0"/>
                          <a:ea typeface="+mn-ea"/>
                          <a:cs typeface="+mn-cs"/>
                        </a:rPr>
                        <a:t>391,329</a:t>
                      </a: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362,284</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383,609</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chemeClr val="tx1"/>
                          </a:solidFill>
                          <a:latin typeface="Calibri" pitchFamily="34" charset="0"/>
                        </a:rPr>
                        <a:t>Reduction</a:t>
                      </a:r>
                      <a:r>
                        <a:rPr lang="en-US" sz="1800" b="0" i="0" u="none" strike="noStrike" baseline="0" dirty="0" smtClean="0">
                          <a:solidFill>
                            <a:schemeClr val="tx1"/>
                          </a:solidFill>
                          <a:latin typeface="Calibri" pitchFamily="34" charset="0"/>
                        </a:rPr>
                        <a:t> m</a:t>
                      </a:r>
                      <a:r>
                        <a:rPr lang="en-US" sz="1800" b="0" i="0" u="none" strike="noStrike" dirty="0" smtClean="0">
                          <a:solidFill>
                            <a:schemeClr val="tx1"/>
                          </a:solidFill>
                          <a:latin typeface="Calibri" pitchFamily="34" charset="0"/>
                        </a:rPr>
                        <a:t>ostly  ILC R&amp;D</a:t>
                      </a:r>
                    </a:p>
                  </a:txBody>
                  <a:tcPr marL="9525" marR="9525" marT="9525" marB="0" anchor="b"/>
                </a:tc>
              </a:tr>
              <a:tr h="615492">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800" b="1" u="none" strike="noStrike" baseline="0" dirty="0" smtClean="0">
                          <a:latin typeface="Calibri" pitchFamily="34" charset="0"/>
                        </a:rPr>
                        <a:t>Facility Operations and Exp’t Support</a:t>
                      </a:r>
                    </a:p>
                  </a:txBody>
                  <a:tcPr marL="257175" marR="9525" marT="9525"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249,241</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265,305</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271,561</a:t>
                      </a:r>
                      <a:r>
                        <a:rPr lang="en-US" sz="1800" b="1" i="0" u="none" strike="noStrike" kern="1200" baseline="30000" dirty="0" smtClean="0">
                          <a:solidFill>
                            <a:srgbClr val="000000"/>
                          </a:solidFill>
                          <a:latin typeface="Calibri" pitchFamily="34" charset="0"/>
                          <a:ea typeface="+mn-ea"/>
                          <a:cs typeface="+mn-cs"/>
                        </a:rPr>
                        <a:t>(a)</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algn="r" fontAlgn="b"/>
                      <a:r>
                        <a:rPr lang="en-US" sz="1800" b="0" i="0" u="none" strike="noStrike" dirty="0" err="1" smtClean="0">
                          <a:solidFill>
                            <a:srgbClr val="000000"/>
                          </a:solidFill>
                          <a:latin typeface="Calibri" pitchFamily="34" charset="0"/>
                        </a:rPr>
                        <a:t>NO</a:t>
                      </a:r>
                      <a:r>
                        <a:rPr lang="en-US" sz="1800" b="0" i="0" u="none" strike="noStrike" dirty="0" err="1" smtClean="0">
                          <a:solidFill>
                            <a:srgbClr val="000000"/>
                          </a:solidFill>
                          <a:latin typeface="Symbol" pitchFamily="18" charset="2"/>
                        </a:rPr>
                        <a:t>n</a:t>
                      </a:r>
                      <a:r>
                        <a:rPr lang="en-US" sz="1800" b="0" i="0" u="none" strike="noStrike" dirty="0" err="1" smtClean="0">
                          <a:solidFill>
                            <a:srgbClr val="000000"/>
                          </a:solidFill>
                          <a:latin typeface="Calibri" pitchFamily="34" charset="0"/>
                        </a:rPr>
                        <a:t>A</a:t>
                      </a:r>
                      <a:r>
                        <a:rPr lang="en-US" sz="1800" b="0" i="0" u="none" strike="noStrike" dirty="0" smtClean="0">
                          <a:solidFill>
                            <a:srgbClr val="000000"/>
                          </a:solidFill>
                          <a:latin typeface="Calibri" pitchFamily="34" charset="0"/>
                        </a:rPr>
                        <a:t> ops start-up and </a:t>
                      </a:r>
                    </a:p>
                    <a:p>
                      <a:pPr algn="r" fontAlgn="b"/>
                      <a:r>
                        <a:rPr lang="en-US" sz="1800" b="0" i="0" u="none" strike="noStrike" dirty="0" smtClean="0">
                          <a:solidFill>
                            <a:srgbClr val="000000"/>
                          </a:solidFill>
                          <a:latin typeface="Calibri" pitchFamily="34" charset="0"/>
                        </a:rPr>
                        <a:t>Infrastructure</a:t>
                      </a:r>
                      <a:r>
                        <a:rPr lang="en-US" sz="1800" b="0" i="0" u="none" strike="noStrike" baseline="0" dirty="0" smtClean="0">
                          <a:solidFill>
                            <a:srgbClr val="000000"/>
                          </a:solidFill>
                          <a:latin typeface="Calibri" pitchFamily="34" charset="0"/>
                        </a:rPr>
                        <a:t> improvements</a:t>
                      </a:r>
                      <a:endParaRPr lang="en-US" sz="1800" b="0" i="0" u="none" strike="noStrike" dirty="0">
                        <a:solidFill>
                          <a:srgbClr val="000000"/>
                        </a:solidFill>
                        <a:latin typeface="Calibri" pitchFamily="34" charset="0"/>
                      </a:endParaRPr>
                    </a:p>
                  </a:txBody>
                  <a:tcPr marL="9525" marR="9525" marT="9525" marB="0" anchor="b"/>
                </a:tc>
              </a:tr>
              <a:tr h="312998">
                <a:tc>
                  <a:txBody>
                    <a:bodyPr/>
                    <a:lstStyle/>
                    <a:p>
                      <a:pPr marL="0" algn="l" fontAlgn="b"/>
                      <a:r>
                        <a:rPr lang="en-US" sz="1800" b="1" i="0" u="none" strike="noStrike" dirty="0" smtClean="0">
                          <a:solidFill>
                            <a:srgbClr val="000000"/>
                          </a:solidFill>
                          <a:latin typeface="Calibri" pitchFamily="34" charset="0"/>
                        </a:rPr>
                        <a:t>Projects</a:t>
                      </a:r>
                    </a:p>
                  </a:txBody>
                  <a:tcPr marL="257175" marR="9525" marT="9525" marB="0" anchor="b"/>
                </a:tc>
                <a:tc>
                  <a:txBody>
                    <a:bodyPr/>
                    <a:lstStyle/>
                    <a:p>
                      <a:pPr marL="0" algn="r" defTabSz="914400" rtl="0" eaLnBrk="1" fontAlgn="b" latinLnBrk="0" hangingPunct="1"/>
                      <a:r>
                        <a:rPr lang="en-US" sz="1800" b="1" i="0" u="none" strike="noStrike" kern="1200" dirty="0">
                          <a:solidFill>
                            <a:srgbClr val="000000"/>
                          </a:solidFill>
                          <a:latin typeface="Calibri" pitchFamily="34" charset="0"/>
                          <a:ea typeface="+mn-ea"/>
                          <a:cs typeface="+mn-cs"/>
                        </a:rPr>
                        <a:t>129,963 </a:t>
                      </a: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99,934</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99,894</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algn="r" fontAlgn="b"/>
                      <a:endParaRPr lang="en-US" sz="1800" b="1" i="0" u="none" strike="noStrike" dirty="0">
                        <a:solidFill>
                          <a:srgbClr val="000000"/>
                        </a:solidFill>
                        <a:latin typeface="Calibri" pitchFamily="34" charset="0"/>
                      </a:endParaRPr>
                    </a:p>
                  </a:txBody>
                  <a:tcPr marL="9525" marR="9525" marT="9525" marB="0" anchor="b"/>
                </a:tc>
              </a:tr>
              <a:tr h="348123">
                <a:tc>
                  <a:txBody>
                    <a:bodyPr/>
                    <a:lstStyle/>
                    <a:p>
                      <a:pPr marL="274320" lvl="1" algn="l" fontAlgn="b"/>
                      <a:r>
                        <a:rPr lang="en-US" sz="1800" b="0" i="1" u="none" strike="noStrike" dirty="0" smtClean="0">
                          <a:solidFill>
                            <a:srgbClr val="000000"/>
                          </a:solidFill>
                          <a:latin typeface="Calibri" pitchFamily="34" charset="0"/>
                        </a:rPr>
                        <a:t>Energy Frontier</a:t>
                      </a:r>
                      <a:endParaRPr lang="en-US" sz="1800" b="0" i="1" u="none" strike="noStrike" dirty="0">
                        <a:solidFill>
                          <a:srgbClr val="000000"/>
                        </a:solidFill>
                        <a:latin typeface="Calibri" pitchFamily="34" charset="0"/>
                      </a:endParaRPr>
                    </a:p>
                  </a:txBody>
                  <a:tcPr marL="257175" marR="9525" marT="9525"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3,000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algn="r" fontAlgn="b"/>
                      <a:r>
                        <a:rPr lang="en-US" sz="1800" b="0" i="0" u="none" strike="noStrike" baseline="0" dirty="0" smtClean="0">
                          <a:solidFill>
                            <a:srgbClr val="000000"/>
                          </a:solidFill>
                          <a:latin typeface="Calibri" pitchFamily="34" charset="0"/>
                        </a:rPr>
                        <a:t>Phase-1 LHC detector upgrades</a:t>
                      </a:r>
                      <a:endParaRPr lang="en-US" sz="1800" b="0" i="0" u="none" strike="noStrike" dirty="0">
                        <a:solidFill>
                          <a:srgbClr val="000000"/>
                        </a:solidFill>
                        <a:latin typeface="Calibri" pitchFamily="34" charset="0"/>
                      </a:endParaRPr>
                    </a:p>
                  </a:txBody>
                  <a:tcPr marL="9525" marR="9525" marT="9525" marB="0" anchor="b"/>
                </a:tc>
              </a:tr>
              <a:tr h="348123">
                <a:tc>
                  <a:txBody>
                    <a:bodyPr/>
                    <a:lstStyle/>
                    <a:p>
                      <a:pPr marL="274320" lvl="1" algn="l" fontAlgn="b"/>
                      <a:r>
                        <a:rPr lang="en-US" sz="1800" b="0" i="1" u="none" strike="noStrike" dirty="0" smtClean="0">
                          <a:solidFill>
                            <a:schemeClr val="dk1"/>
                          </a:solidFill>
                          <a:latin typeface="Calibri" pitchFamily="34" charset="0"/>
                        </a:rPr>
                        <a:t>Intensity</a:t>
                      </a:r>
                      <a:r>
                        <a:rPr lang="en-US" sz="1800" b="0" i="1" u="none" strike="noStrike" baseline="0" dirty="0" smtClean="0">
                          <a:solidFill>
                            <a:schemeClr val="dk1"/>
                          </a:solidFill>
                          <a:latin typeface="Calibri" pitchFamily="34" charset="0"/>
                        </a:rPr>
                        <a:t> Frontier</a:t>
                      </a:r>
                      <a:endParaRPr lang="en-US" sz="1800" b="0" i="1" u="none" strike="noStrike" dirty="0">
                        <a:solidFill>
                          <a:srgbClr val="000000"/>
                        </a:solidFill>
                        <a:latin typeface="Calibri" pitchFamily="34" charset="0"/>
                      </a:endParaRPr>
                    </a:p>
                  </a:txBody>
                  <a:tcPr marL="257175" marR="9525" marT="9525" marB="0" anchor="b"/>
                </a:tc>
                <a:tc>
                  <a:txBody>
                    <a:bodyPr/>
                    <a:lstStyle/>
                    <a:p>
                      <a:pPr marL="0" algn="r" defTabSz="914400" rtl="0" eaLnBrk="1" fontAlgn="b" latinLnBrk="0" hangingPunct="1"/>
                      <a:r>
                        <a:rPr lang="en-US" sz="1800" b="0" i="0" u="none" strike="noStrike" kern="1200" dirty="0">
                          <a:solidFill>
                            <a:srgbClr val="000000"/>
                          </a:solidFill>
                          <a:latin typeface="Calibri" pitchFamily="34" charset="0"/>
                          <a:ea typeface="+mn-ea"/>
                          <a:cs typeface="+mn-cs"/>
                        </a:rPr>
                        <a:t>           86,570 </a:t>
                      </a: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62,794</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37,000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algn="r" fontAlgn="b"/>
                      <a:r>
                        <a:rPr lang="en-US" sz="1800" b="0" i="0" u="none" strike="noStrike" dirty="0" err="1" smtClean="0">
                          <a:solidFill>
                            <a:srgbClr val="000000"/>
                          </a:solidFill>
                          <a:latin typeface="Calibri" pitchFamily="34" charset="0"/>
                        </a:rPr>
                        <a:t>NO</a:t>
                      </a:r>
                      <a:r>
                        <a:rPr lang="en-US" sz="1800" b="0" i="0" u="none" strike="noStrike" dirty="0" err="1" smtClean="0">
                          <a:solidFill>
                            <a:srgbClr val="000000"/>
                          </a:solidFill>
                          <a:latin typeface="Symbol" pitchFamily="18" charset="2"/>
                        </a:rPr>
                        <a:t>n</a:t>
                      </a:r>
                      <a:r>
                        <a:rPr lang="en-US" sz="1800" b="0" i="0" u="none" strike="noStrike" dirty="0" err="1" smtClean="0">
                          <a:solidFill>
                            <a:srgbClr val="000000"/>
                          </a:solidFill>
                          <a:latin typeface="Calibri" pitchFamily="34" charset="0"/>
                        </a:rPr>
                        <a:t>A</a:t>
                      </a:r>
                      <a:r>
                        <a:rPr lang="en-US" sz="1800" b="0" i="0" u="none" strike="noStrike" baseline="0" dirty="0" smtClean="0">
                          <a:solidFill>
                            <a:srgbClr val="000000"/>
                          </a:solidFill>
                          <a:latin typeface="Calibri" pitchFamily="34" charset="0"/>
                        </a:rPr>
                        <a:t> ramp-down, </a:t>
                      </a:r>
                    </a:p>
                    <a:p>
                      <a:pPr algn="r" fontAlgn="b"/>
                      <a:r>
                        <a:rPr lang="en-US" sz="1800" b="0" i="0" u="none" strike="noStrike" baseline="0" dirty="0" smtClean="0">
                          <a:solidFill>
                            <a:srgbClr val="000000"/>
                          </a:solidFill>
                          <a:latin typeface="Calibri" pitchFamily="34" charset="0"/>
                        </a:rPr>
                        <a:t>start Muon g-2</a:t>
                      </a:r>
                      <a:endParaRPr lang="en-US" sz="1800" b="0" i="0" u="none" strike="noStrike" dirty="0">
                        <a:solidFill>
                          <a:srgbClr val="000000"/>
                        </a:solidFill>
                        <a:latin typeface="Calibri" pitchFamily="34" charset="0"/>
                      </a:endParaRPr>
                    </a:p>
                  </a:txBody>
                  <a:tcPr marL="9525" marR="9525" marT="9525" marB="0" anchor="b"/>
                </a:tc>
              </a:tr>
              <a:tr h="615492">
                <a:tc>
                  <a:txBody>
                    <a:bodyPr/>
                    <a:lstStyle/>
                    <a:p>
                      <a:pPr marL="274320" lvl="1" algn="l" fontAlgn="b"/>
                      <a:r>
                        <a:rPr lang="en-US" sz="1800" b="0" i="1" u="none" strike="noStrike" dirty="0" smtClean="0">
                          <a:solidFill>
                            <a:srgbClr val="000000"/>
                          </a:solidFill>
                          <a:latin typeface="Calibri" pitchFamily="34" charset="0"/>
                        </a:rPr>
                        <a:t>Cosmic</a:t>
                      </a:r>
                      <a:r>
                        <a:rPr lang="en-US" sz="1800" b="0" i="1" u="none" strike="noStrike" baseline="0" dirty="0" smtClean="0">
                          <a:solidFill>
                            <a:srgbClr val="000000"/>
                          </a:solidFill>
                          <a:latin typeface="Calibri" pitchFamily="34" charset="0"/>
                        </a:rPr>
                        <a:t> Frontier</a:t>
                      </a:r>
                      <a:endParaRPr lang="en-US" sz="1800" b="0" i="1" u="none" strike="noStrike" dirty="0" smtClean="0">
                        <a:solidFill>
                          <a:srgbClr val="000000"/>
                        </a:solidFill>
                        <a:latin typeface="Calibri" pitchFamily="34" charset="0"/>
                      </a:endParaRPr>
                    </a:p>
                  </a:txBody>
                  <a:tcPr marL="257175" marR="9525" marT="9525" marB="0" anchor="b"/>
                </a:tc>
                <a:tc>
                  <a:txBody>
                    <a:bodyPr/>
                    <a:lstStyle/>
                    <a:p>
                      <a:pPr marL="0" algn="r" defTabSz="914400" rtl="0" eaLnBrk="1" fontAlgn="b" latinLnBrk="0" hangingPunct="1"/>
                      <a:r>
                        <a:rPr lang="en-US" sz="1800" b="0" i="0" u="none" strike="noStrike" kern="1200" dirty="0">
                          <a:solidFill>
                            <a:srgbClr val="000000"/>
                          </a:solidFill>
                          <a:latin typeface="Calibri" pitchFamily="34" charset="0"/>
                          <a:ea typeface="+mn-ea"/>
                          <a:cs typeface="+mn-cs"/>
                        </a:rPr>
                        <a:t>           12,893 </a:t>
                      </a: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19,159</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24,694</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algn="r" fontAlgn="b"/>
                      <a:r>
                        <a:rPr lang="en-US" sz="1800" b="0" i="0" u="none" strike="noStrike" dirty="0" smtClean="0">
                          <a:solidFill>
                            <a:srgbClr val="000000"/>
                          </a:solidFill>
                          <a:latin typeface="Calibri" pitchFamily="34" charset="0"/>
                        </a:rPr>
                        <a:t>LSST</a:t>
                      </a:r>
                      <a:endParaRPr lang="en-US" sz="1800" b="0" i="0" u="none" strike="noStrike" dirty="0">
                        <a:solidFill>
                          <a:srgbClr val="000000"/>
                        </a:solidFill>
                        <a:latin typeface="Calibri" pitchFamily="34" charset="0"/>
                      </a:endParaRPr>
                    </a:p>
                  </a:txBody>
                  <a:tcPr marL="9525" marR="9525" marT="9525" marB="0" anchor="b"/>
                </a:tc>
              </a:tr>
              <a:tr h="316616">
                <a:tc>
                  <a:txBody>
                    <a:bodyPr/>
                    <a:lstStyle/>
                    <a:p>
                      <a:pPr marL="274320" lvl="1" algn="l" fontAlgn="b"/>
                      <a:r>
                        <a:rPr lang="en-US" sz="1800" b="0" i="1" u="none" strike="noStrike" dirty="0" smtClean="0">
                          <a:solidFill>
                            <a:srgbClr val="000000"/>
                          </a:solidFill>
                          <a:latin typeface="Calibri" pitchFamily="34" charset="0"/>
                        </a:rPr>
                        <a:t>Other</a:t>
                      </a:r>
                    </a:p>
                  </a:txBody>
                  <a:tcPr marL="257175" marR="9525" marT="9525" marB="0" anchor="b"/>
                </a:tc>
                <a:tc>
                  <a:txBody>
                    <a:bodyPr/>
                    <a:lstStyle/>
                    <a:p>
                      <a:pPr marL="0" algn="r" defTabSz="914400" rtl="0" eaLnBrk="1" fontAlgn="b" latinLnBrk="0" hangingPunct="1"/>
                      <a:r>
                        <a:rPr lang="en-US" sz="1800" b="0" i="0" u="none" strike="noStrike" kern="1200" dirty="0">
                          <a:solidFill>
                            <a:srgbClr val="000000"/>
                          </a:solidFill>
                          <a:latin typeface="Calibri" pitchFamily="34" charset="0"/>
                          <a:ea typeface="+mn-ea"/>
                          <a:cs typeface="+mn-cs"/>
                        </a:rPr>
                        <a:t>             2,500 </a:t>
                      </a: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3,200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3,200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algn="r" fontAlgn="b"/>
                      <a:r>
                        <a:rPr lang="en-US" sz="1800" b="0" i="0" u="none" strike="noStrike" dirty="0" smtClean="0">
                          <a:solidFill>
                            <a:srgbClr val="000000"/>
                          </a:solidFill>
                          <a:latin typeface="Calibri" pitchFamily="34" charset="0"/>
                        </a:rPr>
                        <a:t>LQCD hardware</a:t>
                      </a:r>
                      <a:endParaRPr lang="en-US" sz="1800" b="0" i="0" u="none" strike="noStrike" dirty="0">
                        <a:solidFill>
                          <a:srgbClr val="000000"/>
                        </a:solidFill>
                        <a:latin typeface="Calibri" pitchFamily="34" charset="0"/>
                      </a:endParaRPr>
                    </a:p>
                  </a:txBody>
                  <a:tcPr marL="9525" marR="9525" marT="9525" marB="0" anchor="b"/>
                </a:tc>
              </a:tr>
              <a:tr h="316616">
                <a:tc>
                  <a:txBody>
                    <a:bodyPr/>
                    <a:lstStyle/>
                    <a:p>
                      <a:pPr marL="274320" lvl="1" algn="l" fontAlgn="b"/>
                      <a:r>
                        <a:rPr lang="en-US" sz="1800" b="0" i="1" u="none" strike="noStrike" dirty="0" smtClean="0">
                          <a:latin typeface="Calibri" pitchFamily="34" charset="0"/>
                        </a:rPr>
                        <a:t>Construction (Line Item)</a:t>
                      </a:r>
                    </a:p>
                  </a:txBody>
                  <a:tcPr marL="257175" marR="9525" marT="9525" marB="0" anchor="b"/>
                </a:tc>
                <a:tc>
                  <a:txBody>
                    <a:bodyPr/>
                    <a:lstStyle/>
                    <a:p>
                      <a:pPr marL="0" algn="r" defTabSz="914400" rtl="0" eaLnBrk="1" fontAlgn="b" latinLnBrk="0" hangingPunct="1"/>
                      <a:r>
                        <a:rPr lang="en-US" sz="1800" b="0" i="0" u="none" strike="noStrike" kern="1200" dirty="0">
                          <a:solidFill>
                            <a:srgbClr val="000000"/>
                          </a:solidFill>
                          <a:latin typeface="Calibri" pitchFamily="34" charset="0"/>
                          <a:ea typeface="+mn-ea"/>
                          <a:cs typeface="+mn-cs"/>
                        </a:rPr>
                        <a:t>           28,000 </a:t>
                      </a: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11,781</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35,000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algn="r" fontAlgn="b"/>
                      <a:r>
                        <a:rPr lang="en-US" sz="1800" b="0" i="0" u="none" strike="noStrike" dirty="0" smtClean="0">
                          <a:solidFill>
                            <a:srgbClr val="000000"/>
                          </a:solidFill>
                          <a:latin typeface="Calibri" pitchFamily="34" charset="0"/>
                        </a:rPr>
                        <a:t>Mostly</a:t>
                      </a:r>
                      <a:r>
                        <a:rPr lang="en-US" sz="1800" b="0" i="0" u="none" strike="noStrike" baseline="0" dirty="0" smtClean="0">
                          <a:solidFill>
                            <a:srgbClr val="000000"/>
                          </a:solidFill>
                          <a:latin typeface="Calibri" pitchFamily="34" charset="0"/>
                        </a:rPr>
                        <a:t> </a:t>
                      </a:r>
                      <a:r>
                        <a:rPr lang="en-US" sz="1800" b="0" i="0" u="none" strike="noStrike" dirty="0" smtClean="0">
                          <a:solidFill>
                            <a:srgbClr val="000000"/>
                          </a:solidFill>
                          <a:latin typeface="Calibri" pitchFamily="34" charset="0"/>
                        </a:rPr>
                        <a:t>Mu2e; no LBNE ramp-up</a:t>
                      </a:r>
                      <a:endParaRPr lang="en-US" sz="1800" b="0" i="0" u="none" strike="noStrike" dirty="0">
                        <a:solidFill>
                          <a:srgbClr val="000000"/>
                        </a:solidFill>
                        <a:latin typeface="Calibri" pitchFamily="34" charset="0"/>
                      </a:endParaRPr>
                    </a:p>
                  </a:txBody>
                  <a:tcPr marL="9525" marR="9525" marT="9525" marB="0" anchor="b"/>
                </a:tc>
              </a:tr>
              <a:tr h="316616">
                <a:tc>
                  <a:txBody>
                    <a:bodyPr/>
                    <a:lstStyle/>
                    <a:p>
                      <a:pPr marL="0" lvl="1" algn="l" defTabSz="914400" rtl="0" eaLnBrk="1" fontAlgn="b" latinLnBrk="0" hangingPunct="1"/>
                      <a:r>
                        <a:rPr lang="en-US" sz="1800" b="1" i="0" u="none" strike="noStrike" kern="1200" dirty="0" smtClean="0">
                          <a:solidFill>
                            <a:srgbClr val="000000"/>
                          </a:solidFill>
                          <a:latin typeface="Calibri" pitchFamily="34" charset="0"/>
                          <a:ea typeface="+mn-ea"/>
                          <a:cs typeface="+mn-cs"/>
                        </a:rPr>
                        <a:t>SBIR/STTR</a:t>
                      </a:r>
                    </a:p>
                  </a:txBody>
                  <a:tcPr marL="257175" marR="9525" marT="9525"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0</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0</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21,457</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algn="r" fontAlgn="b"/>
                      <a:endParaRPr lang="en-US" sz="1800" b="0" i="0" u="none" strike="noStrike" dirty="0">
                        <a:solidFill>
                          <a:srgbClr val="000000"/>
                        </a:solidFill>
                        <a:latin typeface="Calibri" pitchFamily="34" charset="0"/>
                      </a:endParaRPr>
                    </a:p>
                  </a:txBody>
                  <a:tcPr marL="9525" marR="9525" marT="9525" marB="0" anchor="b"/>
                </a:tc>
              </a:tr>
              <a:tr h="233885">
                <a:tc>
                  <a:txBody>
                    <a:bodyPr/>
                    <a:lstStyle/>
                    <a:p>
                      <a:pPr algn="l" fontAlgn="b"/>
                      <a:r>
                        <a:rPr lang="en-US" sz="1800" b="1" u="none" strike="noStrike" dirty="0" smtClean="0">
                          <a:latin typeface="Calibri" pitchFamily="34" charset="0"/>
                        </a:rPr>
                        <a:t>TOTAL,</a:t>
                      </a:r>
                      <a:r>
                        <a:rPr lang="en-US" sz="1800" b="1" u="none" strike="noStrike" baseline="0" dirty="0" smtClean="0">
                          <a:latin typeface="Calibri" pitchFamily="34" charset="0"/>
                        </a:rPr>
                        <a:t> </a:t>
                      </a:r>
                      <a:r>
                        <a:rPr lang="en-US" sz="1800" b="1" u="none" strike="noStrike" dirty="0" smtClean="0">
                          <a:latin typeface="Calibri" pitchFamily="34" charset="0"/>
                        </a:rPr>
                        <a:t>HEP</a:t>
                      </a:r>
                      <a:endParaRPr lang="en-US" sz="1800" b="1" i="0" u="none" strike="noStrike" dirty="0">
                        <a:solidFill>
                          <a:srgbClr val="000000"/>
                        </a:solidFill>
                        <a:latin typeface="Calibri" pitchFamily="34" charset="0"/>
                      </a:endParaRPr>
                    </a:p>
                  </a:txBody>
                  <a:tcPr marL="9525" marR="9525" marT="9525" marB="0" anchor="b"/>
                </a:tc>
                <a:tc>
                  <a:txBody>
                    <a:bodyPr/>
                    <a:lstStyle/>
                    <a:p>
                      <a:pPr marL="0" algn="r" defTabSz="914400" rtl="0" eaLnBrk="1" fontAlgn="b" latinLnBrk="0" hangingPunct="1"/>
                      <a:r>
                        <a:rPr lang="en-US" sz="1800" b="1" i="0" u="none" strike="noStrike" kern="1200" dirty="0">
                          <a:solidFill>
                            <a:srgbClr val="000000"/>
                          </a:solidFill>
                          <a:latin typeface="Calibri" pitchFamily="34" charset="0"/>
                          <a:ea typeface="+mn-ea"/>
                          <a:cs typeface="+mn-cs"/>
                        </a:rPr>
                        <a:t>770,533</a:t>
                      </a: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727,523</a:t>
                      </a:r>
                      <a:r>
                        <a:rPr lang="en-US" sz="1800" b="1" i="0" u="none" strike="noStrike" kern="1200" baseline="30000" dirty="0" smtClean="0">
                          <a:solidFill>
                            <a:srgbClr val="000000"/>
                          </a:solidFill>
                          <a:latin typeface="Calibri" pitchFamily="34" charset="0"/>
                          <a:ea typeface="+mn-ea"/>
                          <a:cs typeface="+mn-cs"/>
                        </a:rPr>
                        <a:t>(b)</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776,521</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algn="r" fontAlgn="b"/>
                      <a:endParaRPr lang="en-US" sz="1800" b="1" i="0" u="none" strike="noStrike" dirty="0">
                        <a:solidFill>
                          <a:srgbClr val="000000"/>
                        </a:solidFill>
                        <a:latin typeface="Calibri" pitchFamily="34" charset="0"/>
                      </a:endParaRPr>
                    </a:p>
                  </a:txBody>
                  <a:tcPr marL="9525" marR="9525" marT="9525" marB="0" anchor="b"/>
                </a:tc>
              </a:tr>
            </a:tbl>
          </a:graphicData>
        </a:graphic>
      </p:graphicFrame>
      <p:sp>
        <p:nvSpPr>
          <p:cNvPr id="3" name="TextBox 2"/>
          <p:cNvSpPr txBox="1"/>
          <p:nvPr/>
        </p:nvSpPr>
        <p:spPr>
          <a:xfrm>
            <a:off x="275446" y="6214497"/>
            <a:ext cx="4449762" cy="523220"/>
          </a:xfrm>
          <a:prstGeom prst="rect">
            <a:avLst/>
          </a:prstGeom>
          <a:noFill/>
        </p:spPr>
        <p:txBody>
          <a:bodyPr wrap="square" rtlCol="0">
            <a:spAutoFit/>
          </a:bodyPr>
          <a:lstStyle/>
          <a:p>
            <a:r>
              <a:rPr lang="en-US" sz="1400" b="1" baseline="30000" dirty="0" smtClean="0"/>
              <a:t>(a) </a:t>
            </a:r>
            <a:r>
              <a:rPr lang="en-US" sz="1400" b="1" dirty="0" smtClean="0"/>
              <a:t>Includes $1,563K GPE.</a:t>
            </a:r>
          </a:p>
          <a:p>
            <a:r>
              <a:rPr lang="en-US" sz="1400" b="1" baseline="30000" dirty="0" smtClean="0"/>
              <a:t>(b) </a:t>
            </a:r>
            <a:r>
              <a:rPr lang="en-US" sz="1400" b="1" dirty="0" smtClean="0"/>
              <a:t>Reflects sequestration.</a:t>
            </a:r>
            <a:endParaRPr lang="en-US" sz="1400" b="1" dirty="0"/>
          </a:p>
        </p:txBody>
      </p:sp>
      <p:sp>
        <p:nvSpPr>
          <p:cNvPr id="6" name="Rectangle 8"/>
          <p:cNvSpPr>
            <a:spLocks noChangeArrowheads="1"/>
          </p:cNvSpPr>
          <p:nvPr/>
        </p:nvSpPr>
        <p:spPr bwMode="auto">
          <a:xfrm>
            <a:off x="0" y="837791"/>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hangingPunct="0">
              <a:lnSpc>
                <a:spcPct val="85000"/>
              </a:lnSpc>
              <a:defRPr/>
            </a:pPr>
            <a:endParaRPr lang="en-US" sz="2200" i="1" dirty="0">
              <a:effectLst>
                <a:outerShdw blurRad="38100" dist="38100" dir="2700000" algn="tl">
                  <a:srgbClr val="FFFFFF"/>
                </a:outerShdw>
              </a:effectLst>
              <a:latin typeface="Book Antiqua" pitchFamily="18" charset="0"/>
            </a:endParaRPr>
          </a:p>
        </p:txBody>
      </p:sp>
    </p:spTree>
    <p:extLst>
      <p:ext uri="{BB962C8B-B14F-4D97-AF65-F5344CB8AC3E}">
        <p14:creationId xmlns:p14="http://schemas.microsoft.com/office/powerpoint/2010/main" val="2248783717"/>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0" y="162420"/>
            <a:ext cx="9144000" cy="533400"/>
          </a:xfrm>
        </p:spPr>
        <p:txBody>
          <a:bodyPr>
            <a:noAutofit/>
          </a:bodyPr>
          <a:lstStyle/>
          <a:p>
            <a:r>
              <a:rPr lang="en-US" sz="3600" b="1" dirty="0" smtClean="0">
                <a:solidFill>
                  <a:srgbClr val="285C00"/>
                </a:solidFill>
                <a:effectLst>
                  <a:outerShdw blurRad="38100" dist="38100" dir="2700000" algn="tl">
                    <a:srgbClr val="000000">
                      <a:alpha val="43137"/>
                    </a:srgbClr>
                  </a:outerShdw>
                </a:effectLst>
                <a:latin typeface="Cambria" pitchFamily="18" charset="0"/>
              </a:rPr>
              <a:t>HEP Intensity Frontier</a:t>
            </a:r>
          </a:p>
        </p:txBody>
      </p:sp>
      <p:sp>
        <p:nvSpPr>
          <p:cNvPr id="54275" name="TextBox 5"/>
          <p:cNvSpPr txBox="1">
            <a:spLocks noChangeArrowheads="1"/>
          </p:cNvSpPr>
          <p:nvPr/>
        </p:nvSpPr>
        <p:spPr bwMode="auto">
          <a:xfrm>
            <a:off x="579438" y="5741988"/>
            <a:ext cx="8045450" cy="368300"/>
          </a:xfrm>
          <a:prstGeom prst="rect">
            <a:avLst/>
          </a:prstGeom>
          <a:noFill/>
          <a:ln w="9525">
            <a:noFill/>
            <a:miter lim="800000"/>
            <a:headEnd/>
            <a:tailEnd/>
          </a:ln>
        </p:spPr>
        <p:txBody>
          <a:bodyPr>
            <a:spAutoFit/>
          </a:bodyPr>
          <a:lstStyle/>
          <a:p>
            <a:pPr eaLnBrk="0" hangingPunct="0"/>
            <a:r>
              <a:rPr lang="en-US">
                <a:solidFill>
                  <a:prstClr val="black"/>
                </a:solidFill>
              </a:rPr>
              <a:t> </a:t>
            </a:r>
          </a:p>
        </p:txBody>
      </p:sp>
      <p:graphicFrame>
        <p:nvGraphicFramePr>
          <p:cNvPr id="10" name="Table Placeholder 9"/>
          <p:cNvGraphicFramePr>
            <a:graphicFrameLocks noGrp="1"/>
          </p:cNvGraphicFramePr>
          <p:nvPr>
            <p:ph type="tbl" idx="1"/>
            <p:extLst>
              <p:ext uri="{D42A27DB-BD31-4B8C-83A1-F6EECF244321}">
                <p14:modId xmlns:p14="http://schemas.microsoft.com/office/powerpoint/2010/main" val="1193226363"/>
              </p:ext>
            </p:extLst>
          </p:nvPr>
        </p:nvGraphicFramePr>
        <p:xfrm>
          <a:off x="208325" y="1209774"/>
          <a:ext cx="8709172" cy="4970852"/>
        </p:xfrm>
        <a:graphic>
          <a:graphicData uri="http://schemas.openxmlformats.org/drawingml/2006/table">
            <a:tbl>
              <a:tblPr>
                <a:tableStyleId>{69C7853C-536D-4A76-A0AE-DD22124D55A5}</a:tableStyleId>
              </a:tblPr>
              <a:tblGrid>
                <a:gridCol w="2358706"/>
                <a:gridCol w="922789"/>
                <a:gridCol w="947956"/>
                <a:gridCol w="989901"/>
                <a:gridCol w="3489820"/>
              </a:tblGrid>
              <a:tr h="548640">
                <a:tc>
                  <a:txBody>
                    <a:bodyPr/>
                    <a:lstStyle/>
                    <a:p>
                      <a:pPr algn="l" fontAlgn="b"/>
                      <a:r>
                        <a:rPr lang="en-US" sz="1800" b="1" u="none" strike="noStrike" dirty="0" smtClean="0">
                          <a:latin typeface="Calibri" pitchFamily="34" charset="0"/>
                        </a:rPr>
                        <a:t>Funding (in $K)</a:t>
                      </a:r>
                      <a:endParaRPr lang="en-US" sz="1800" b="1" i="0" u="none" strike="noStrike" dirty="0">
                        <a:solidFill>
                          <a:srgbClr val="000000"/>
                        </a:solidFill>
                        <a:latin typeface="Calibri" pitchFamily="34" charset="0"/>
                      </a:endParaRPr>
                    </a:p>
                  </a:txBody>
                  <a:tcPr marL="9525" marR="9525" marT="9525" marB="0" anchor="b"/>
                </a:tc>
                <a:tc>
                  <a:txBody>
                    <a:bodyPr/>
                    <a:lstStyle/>
                    <a:p>
                      <a:pPr algn="ctr" fontAlgn="b"/>
                      <a:r>
                        <a:rPr lang="en-US" sz="1800" b="1" u="none" strike="noStrike" dirty="0">
                          <a:latin typeface="Calibri" pitchFamily="34" charset="0"/>
                          <a:cs typeface="Calibri" pitchFamily="34" charset="0"/>
                        </a:rPr>
                        <a:t>FY </a:t>
                      </a:r>
                      <a:r>
                        <a:rPr lang="en-US" sz="1800" b="1" u="none" strike="noStrike" dirty="0" smtClean="0">
                          <a:latin typeface="Calibri" pitchFamily="34" charset="0"/>
                          <a:cs typeface="Calibri" pitchFamily="34" charset="0"/>
                        </a:rPr>
                        <a:t>2012 Actual</a:t>
                      </a:r>
                      <a:endParaRPr lang="en-US" sz="1800" b="1" i="0" u="none" strike="noStrike" dirty="0">
                        <a:solidFill>
                          <a:srgbClr val="000000"/>
                        </a:solidFill>
                        <a:latin typeface="Calibri" pitchFamily="34" charset="0"/>
                        <a:cs typeface="Calibri" pitchFamily="34" charset="0"/>
                      </a:endParaRPr>
                    </a:p>
                  </a:txBody>
                  <a:tcPr marL="0" marR="0" marT="0" marB="0" anchor="b"/>
                </a:tc>
                <a:tc>
                  <a:txBody>
                    <a:bodyPr/>
                    <a:lstStyle/>
                    <a:p>
                      <a:pPr algn="ctr" fontAlgn="b"/>
                      <a:r>
                        <a:rPr lang="en-US" sz="1800" b="1" i="0" u="none" strike="noStrike" dirty="0" smtClean="0">
                          <a:solidFill>
                            <a:srgbClr val="000000"/>
                          </a:solidFill>
                          <a:latin typeface="Calibri" pitchFamily="34" charset="0"/>
                          <a:cs typeface="Calibri" pitchFamily="34" charset="0"/>
                        </a:rPr>
                        <a:t>FY 2013 July</a:t>
                      </a:r>
                      <a:r>
                        <a:rPr lang="en-US" sz="1800" b="1" i="0" u="none" strike="noStrike" baseline="0" dirty="0" smtClean="0">
                          <a:solidFill>
                            <a:srgbClr val="000000"/>
                          </a:solidFill>
                          <a:latin typeface="Calibri" pitchFamily="34" charset="0"/>
                          <a:cs typeface="Calibri" pitchFamily="34" charset="0"/>
                        </a:rPr>
                        <a:t> Plan</a:t>
                      </a:r>
                      <a:endParaRPr lang="en-US" sz="1800" b="1" i="0" u="none" strike="noStrike" dirty="0">
                        <a:solidFill>
                          <a:srgbClr val="000000"/>
                        </a:solidFill>
                        <a:latin typeface="Calibri" pitchFamily="34" charset="0"/>
                        <a:cs typeface="Calibri" pitchFamily="34" charset="0"/>
                      </a:endParaRPr>
                    </a:p>
                  </a:txBody>
                  <a:tcPr marL="0" marR="0" marT="0" marB="0" anchor="b"/>
                </a:tc>
                <a:tc>
                  <a:txBody>
                    <a:bodyPr/>
                    <a:lstStyle/>
                    <a:p>
                      <a:pPr algn="ctr" fontAlgn="b"/>
                      <a:r>
                        <a:rPr lang="en-US" sz="1800" b="1" i="0" u="none" strike="noStrike" dirty="0" smtClean="0">
                          <a:solidFill>
                            <a:srgbClr val="000000"/>
                          </a:solidFill>
                          <a:latin typeface="Calibri" pitchFamily="34" charset="0"/>
                          <a:cs typeface="Calibri" pitchFamily="34" charset="0"/>
                        </a:rPr>
                        <a:t>FY</a:t>
                      </a:r>
                      <a:r>
                        <a:rPr lang="en-US" sz="1800" b="1" i="0" u="none" strike="noStrike" baseline="0" dirty="0" smtClean="0">
                          <a:solidFill>
                            <a:srgbClr val="000000"/>
                          </a:solidFill>
                          <a:latin typeface="Calibri" pitchFamily="34" charset="0"/>
                          <a:cs typeface="Calibri" pitchFamily="34" charset="0"/>
                        </a:rPr>
                        <a:t> 2014 Request</a:t>
                      </a:r>
                      <a:endParaRPr lang="en-US" sz="1800" b="1" i="0" u="none" strike="noStrike" dirty="0">
                        <a:solidFill>
                          <a:srgbClr val="000000"/>
                        </a:solidFill>
                        <a:latin typeface="Calibri" pitchFamily="34" charset="0"/>
                        <a:cs typeface="Calibri" pitchFamily="34" charset="0"/>
                      </a:endParaRPr>
                    </a:p>
                  </a:txBody>
                  <a:tcPr marL="0" marR="0" marT="0" marB="0" anchor="b"/>
                </a:tc>
                <a:tc>
                  <a:txBody>
                    <a:bodyPr/>
                    <a:lstStyle/>
                    <a:p>
                      <a:pPr algn="ctr" fontAlgn="b"/>
                      <a:r>
                        <a:rPr lang="en-US" sz="1800" b="1" i="0" u="none" strike="noStrike" dirty="0" smtClean="0">
                          <a:solidFill>
                            <a:srgbClr val="000000"/>
                          </a:solidFill>
                          <a:latin typeface="Calibri" pitchFamily="34" charset="0"/>
                        </a:rPr>
                        <a:t>Comment</a:t>
                      </a:r>
                    </a:p>
                  </a:txBody>
                  <a:tcPr marL="9525" marR="9525" marT="9525" marB="0" anchor="b"/>
                </a:tc>
              </a:tr>
              <a:tr h="285151">
                <a:tc>
                  <a:txBody>
                    <a:bodyPr/>
                    <a:lstStyle/>
                    <a:p>
                      <a:pPr marL="0" algn="l" fontAlgn="b"/>
                      <a:r>
                        <a:rPr lang="en-US" sz="1800" b="1" i="0" u="none" strike="noStrike" dirty="0" smtClean="0">
                          <a:solidFill>
                            <a:srgbClr val="000000"/>
                          </a:solidFill>
                          <a:latin typeface="Calibri" pitchFamily="34" charset="0"/>
                        </a:rPr>
                        <a:t>Research</a:t>
                      </a:r>
                    </a:p>
                  </a:txBody>
                  <a:tcPr marL="257175" marR="9525" marT="9525"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53,261</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52,108</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53,562</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Ramp-down of B-factory research offset</a:t>
                      </a:r>
                      <a:r>
                        <a:rPr lang="en-US" sz="1800" b="0" i="0" u="none" strike="noStrike" kern="1200" baseline="0" dirty="0" smtClean="0">
                          <a:solidFill>
                            <a:srgbClr val="000000"/>
                          </a:solidFill>
                          <a:latin typeface="Calibri" pitchFamily="34" charset="0"/>
                          <a:ea typeface="+mn-ea"/>
                          <a:cs typeface="+mn-cs"/>
                        </a:rPr>
                        <a:t> by increased support for new initiatives</a:t>
                      </a:r>
                      <a:endParaRPr lang="en-US" sz="1800" b="0" i="0" u="none" strike="noStrike" kern="1200" dirty="0">
                        <a:solidFill>
                          <a:srgbClr val="000000"/>
                        </a:solidFill>
                        <a:latin typeface="Calibri" pitchFamily="34" charset="0"/>
                        <a:ea typeface="+mn-ea"/>
                        <a:cs typeface="+mn-cs"/>
                      </a:endParaRPr>
                    </a:p>
                  </a:txBody>
                  <a:tcPr marL="0" marR="0" marT="0" marB="0" anchor="b"/>
                </a:tc>
              </a:tr>
              <a:tr h="32961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800" b="1" i="0" u="none" strike="noStrike" dirty="0" smtClean="0">
                          <a:solidFill>
                            <a:schemeClr val="dk1"/>
                          </a:solidFill>
                          <a:latin typeface="Calibri" pitchFamily="34" charset="0"/>
                        </a:rPr>
                        <a:t>Facilities</a:t>
                      </a:r>
                      <a:endParaRPr lang="en-US" sz="1800" b="1" i="0" u="none" strike="noStrike" dirty="0" smtClean="0">
                        <a:solidFill>
                          <a:srgbClr val="000000"/>
                        </a:solidFill>
                        <a:latin typeface="Calibri" pitchFamily="34" charset="0"/>
                      </a:endParaRPr>
                    </a:p>
                  </a:txBody>
                  <a:tcPr marL="257175" marR="9525" marT="9525"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143,844</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172,318</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180,481</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algn="r" fontAlgn="b"/>
                      <a:endParaRPr lang="en-US" sz="1800" b="0" i="0" u="none" strike="noStrike" kern="1200" baseline="0" dirty="0">
                        <a:solidFill>
                          <a:srgbClr val="000000"/>
                        </a:solidFill>
                        <a:latin typeface="Calibri" pitchFamily="34" charset="0"/>
                        <a:ea typeface="+mn-ea"/>
                        <a:cs typeface="+mn-cs"/>
                      </a:endParaRPr>
                    </a:p>
                  </a:txBody>
                  <a:tcPr marL="9525" marR="9525" marT="9525" marB="0" anchor="b"/>
                </a:tc>
              </a:tr>
              <a:tr h="276446">
                <a:tc>
                  <a:txBody>
                    <a:bodyPr/>
                    <a:lstStyle/>
                    <a:p>
                      <a:pPr marL="274320" lvl="1" algn="l" fontAlgn="b"/>
                      <a:r>
                        <a:rPr lang="en-US" sz="1800" b="0" i="1" u="none" strike="noStrike" dirty="0" err="1" smtClean="0">
                          <a:solidFill>
                            <a:srgbClr val="000000"/>
                          </a:solidFill>
                          <a:latin typeface="Calibri" pitchFamily="34" charset="0"/>
                        </a:rPr>
                        <a:t>Expt</a:t>
                      </a:r>
                      <a:r>
                        <a:rPr lang="en-US" sz="1800" b="0" i="1" u="none" strike="noStrike" dirty="0" smtClean="0">
                          <a:solidFill>
                            <a:srgbClr val="000000"/>
                          </a:solidFill>
                          <a:latin typeface="Calibri" pitchFamily="34" charset="0"/>
                        </a:rPr>
                        <a:t> Ops</a:t>
                      </a:r>
                    </a:p>
                  </a:txBody>
                  <a:tcPr marL="257175" marR="9525" marT="9525"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6,615</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7,354</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7,245</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algn="r" fontAlgn="b"/>
                      <a:r>
                        <a:rPr lang="en-US" sz="1800" b="0" i="0" u="none" strike="noStrike" dirty="0" smtClean="0">
                          <a:solidFill>
                            <a:srgbClr val="000000"/>
                          </a:solidFill>
                          <a:latin typeface="Calibri" pitchFamily="34" charset="0"/>
                        </a:rPr>
                        <a:t>Offshore and Offsite Ops</a:t>
                      </a:r>
                      <a:endParaRPr lang="en-US" sz="1800" b="0" i="0" u="none" strike="noStrike" dirty="0">
                        <a:solidFill>
                          <a:srgbClr val="000000"/>
                        </a:solidFill>
                        <a:latin typeface="Calibri" pitchFamily="34" charset="0"/>
                      </a:endParaRPr>
                    </a:p>
                  </a:txBody>
                  <a:tcPr marL="9525" marR="9525" marT="9525" marB="0" anchor="b"/>
                </a:tc>
              </a:tr>
              <a:tr h="276446">
                <a:tc>
                  <a:txBody>
                    <a:bodyPr/>
                    <a:lstStyle/>
                    <a:p>
                      <a:pPr marL="274320" lvl="1" algn="l" fontAlgn="b"/>
                      <a:r>
                        <a:rPr lang="en-US" sz="1800" b="0" i="1" u="none" strike="noStrike" baseline="0" dirty="0" smtClean="0">
                          <a:solidFill>
                            <a:srgbClr val="000000"/>
                          </a:solidFill>
                          <a:latin typeface="Calibri" pitchFamily="34" charset="0"/>
                        </a:rPr>
                        <a:t>Fermi Ops</a:t>
                      </a:r>
                      <a:endParaRPr lang="en-US" sz="1800" b="0" i="1" u="none" strike="noStrike" dirty="0" smtClean="0">
                        <a:solidFill>
                          <a:srgbClr val="000000"/>
                        </a:solidFill>
                        <a:latin typeface="Calibri" pitchFamily="34" charset="0"/>
                      </a:endParaRPr>
                    </a:p>
                  </a:txBody>
                  <a:tcPr marL="257175" marR="9525" marT="9525"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119,544          </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143,128</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156,438</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algn="r" fontAlgn="b"/>
                      <a:r>
                        <a:rPr lang="en-US" sz="1800" b="0" i="0" u="none" strike="noStrike" dirty="0" smtClean="0">
                          <a:solidFill>
                            <a:srgbClr val="000000"/>
                          </a:solidFill>
                          <a:latin typeface="Calibri" pitchFamily="34" charset="0"/>
                        </a:rPr>
                        <a:t>Accelerator</a:t>
                      </a:r>
                      <a:r>
                        <a:rPr lang="en-US" sz="1800" b="0" i="0" u="none" strike="noStrike" baseline="0" dirty="0" smtClean="0">
                          <a:solidFill>
                            <a:srgbClr val="000000"/>
                          </a:solidFill>
                          <a:latin typeface="Calibri" pitchFamily="34" charset="0"/>
                        </a:rPr>
                        <a:t> and </a:t>
                      </a:r>
                      <a:r>
                        <a:rPr lang="en-US" sz="1800" b="0" i="0" u="none" strike="noStrike" dirty="0" smtClean="0">
                          <a:solidFill>
                            <a:srgbClr val="000000"/>
                          </a:solidFill>
                          <a:latin typeface="Calibri" pitchFamily="34" charset="0"/>
                        </a:rPr>
                        <a:t>Infrastructure</a:t>
                      </a:r>
                      <a:r>
                        <a:rPr lang="en-US" sz="1800" b="0" i="0" u="none" strike="noStrike" baseline="0" dirty="0" smtClean="0">
                          <a:solidFill>
                            <a:srgbClr val="000000"/>
                          </a:solidFill>
                          <a:latin typeface="Calibri" pitchFamily="34" charset="0"/>
                        </a:rPr>
                        <a:t> improvements</a:t>
                      </a:r>
                      <a:endParaRPr lang="en-US" sz="1800" b="0" i="0" u="none" strike="noStrike" dirty="0">
                        <a:solidFill>
                          <a:srgbClr val="000000"/>
                        </a:solidFill>
                        <a:latin typeface="Calibri" pitchFamily="34" charset="0"/>
                      </a:endParaRPr>
                    </a:p>
                  </a:txBody>
                  <a:tcPr marL="9525" marR="9525" marT="9525" marB="0" anchor="b"/>
                </a:tc>
              </a:tr>
              <a:tr h="311578">
                <a:tc>
                  <a:txBody>
                    <a:bodyPr/>
                    <a:lstStyle/>
                    <a:p>
                      <a:pPr marL="274320" lvl="1" algn="l" fontAlgn="b"/>
                      <a:r>
                        <a:rPr lang="en-US" sz="1800" b="0" i="1" u="none" strike="noStrike" dirty="0" smtClean="0">
                          <a:solidFill>
                            <a:srgbClr val="000000"/>
                          </a:solidFill>
                          <a:latin typeface="Calibri" pitchFamily="34" charset="0"/>
                        </a:rPr>
                        <a:t>B-factory</a:t>
                      </a:r>
                      <a:r>
                        <a:rPr lang="en-US" sz="1800" b="0" i="1" u="none" strike="noStrike" baseline="0" dirty="0" smtClean="0">
                          <a:solidFill>
                            <a:srgbClr val="000000"/>
                          </a:solidFill>
                          <a:latin typeface="Calibri" pitchFamily="34" charset="0"/>
                        </a:rPr>
                        <a:t> Ops</a:t>
                      </a:r>
                      <a:endParaRPr lang="en-US" sz="1800" b="0" i="1" u="none" strike="noStrike" dirty="0" smtClean="0">
                        <a:solidFill>
                          <a:srgbClr val="000000"/>
                        </a:solidFill>
                        <a:latin typeface="Calibri" pitchFamily="34" charset="0"/>
                      </a:endParaRPr>
                    </a:p>
                  </a:txBody>
                  <a:tcPr marL="257175" marR="9525" marT="9525"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10,031</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5,654</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4,600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Completion</a:t>
                      </a:r>
                      <a:r>
                        <a:rPr lang="en-US" sz="1800" b="0" i="0" u="none" strike="noStrike" kern="1200" baseline="0" dirty="0" smtClean="0">
                          <a:solidFill>
                            <a:srgbClr val="000000"/>
                          </a:solidFill>
                          <a:latin typeface="Calibri" pitchFamily="34" charset="0"/>
                          <a:ea typeface="+mn-ea"/>
                          <a:cs typeface="+mn-cs"/>
                        </a:rPr>
                        <a:t> of </a:t>
                      </a:r>
                      <a:r>
                        <a:rPr lang="en-US" sz="1800" b="0" i="0" u="none" strike="noStrike" kern="1200" baseline="0" dirty="0" err="1" smtClean="0">
                          <a:solidFill>
                            <a:srgbClr val="000000"/>
                          </a:solidFill>
                          <a:latin typeface="Calibri" pitchFamily="34" charset="0"/>
                          <a:ea typeface="+mn-ea"/>
                          <a:cs typeface="+mn-cs"/>
                        </a:rPr>
                        <a:t>BaBar</a:t>
                      </a:r>
                      <a:r>
                        <a:rPr lang="en-US" sz="1800" b="0" i="0" u="none" strike="noStrike" kern="1200" baseline="0" dirty="0" smtClean="0">
                          <a:solidFill>
                            <a:srgbClr val="000000"/>
                          </a:solidFill>
                          <a:latin typeface="Calibri" pitchFamily="34" charset="0"/>
                          <a:ea typeface="+mn-ea"/>
                          <a:cs typeface="+mn-cs"/>
                        </a:rPr>
                        <a:t> D&amp;D</a:t>
                      </a:r>
                      <a:endParaRPr lang="en-US" sz="1800" b="0" i="0" u="none" strike="noStrike" kern="1200" dirty="0">
                        <a:solidFill>
                          <a:srgbClr val="000000"/>
                        </a:solidFill>
                        <a:latin typeface="Calibri" pitchFamily="34" charset="0"/>
                        <a:ea typeface="+mn-ea"/>
                        <a:cs typeface="+mn-cs"/>
                      </a:endParaRPr>
                    </a:p>
                  </a:txBody>
                  <a:tcPr marL="9525" marR="9525" marT="9525" marB="0" anchor="b"/>
                </a:tc>
              </a:tr>
              <a:tr h="311578">
                <a:tc>
                  <a:txBody>
                    <a:bodyPr/>
                    <a:lstStyle/>
                    <a:p>
                      <a:pPr marL="274320" lvl="1" algn="l" fontAlgn="b"/>
                      <a:r>
                        <a:rPr lang="en-US" sz="1800" b="0" i="1" u="none" strike="noStrike" dirty="0" err="1" smtClean="0">
                          <a:solidFill>
                            <a:srgbClr val="000000"/>
                          </a:solidFill>
                          <a:latin typeface="Calibri" pitchFamily="34" charset="0"/>
                        </a:rPr>
                        <a:t>Homestake</a:t>
                      </a:r>
                      <a:r>
                        <a:rPr lang="en-US" sz="1800" b="0" i="1" u="none" strike="noStrike" dirty="0" smtClean="0">
                          <a:solidFill>
                            <a:srgbClr val="000000"/>
                          </a:solidFill>
                          <a:latin typeface="Calibri" pitchFamily="34" charset="0"/>
                        </a:rPr>
                        <a:t>*</a:t>
                      </a:r>
                    </a:p>
                  </a:txBody>
                  <a:tcPr marL="257175" marR="9525" marT="9525"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5,478</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14,000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10,000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endParaRPr lang="en-US" sz="1800" b="0" i="0" u="none" strike="noStrike" kern="1200" dirty="0">
                        <a:solidFill>
                          <a:srgbClr val="000000"/>
                        </a:solidFill>
                        <a:latin typeface="Calibri" pitchFamily="34" charset="0"/>
                        <a:ea typeface="+mn-ea"/>
                        <a:cs typeface="+mn-cs"/>
                      </a:endParaRPr>
                    </a:p>
                  </a:txBody>
                  <a:tcPr marL="9525" marR="9525" marT="9525" marB="0" anchor="b"/>
                </a:tc>
              </a:tr>
              <a:tr h="311578">
                <a:tc>
                  <a:txBody>
                    <a:bodyPr/>
                    <a:lstStyle/>
                    <a:p>
                      <a:pPr marL="274320" lvl="1" algn="l" fontAlgn="b"/>
                      <a:r>
                        <a:rPr lang="en-US" sz="1800" b="0" i="1" u="none" strike="noStrike" dirty="0" smtClean="0">
                          <a:solidFill>
                            <a:srgbClr val="000000"/>
                          </a:solidFill>
                          <a:latin typeface="Calibri" pitchFamily="34" charset="0"/>
                        </a:rPr>
                        <a:t>Other</a:t>
                      </a:r>
                    </a:p>
                  </a:txBody>
                  <a:tcPr marL="257175" marR="9525" marT="9525"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2,176</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2,182</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2,198</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GPE</a:t>
                      </a:r>
                      <a:r>
                        <a:rPr lang="en-US" sz="1800" b="0" i="0" u="none" strike="noStrike" kern="1200" baseline="0" dirty="0" smtClean="0">
                          <a:solidFill>
                            <a:srgbClr val="000000"/>
                          </a:solidFill>
                          <a:latin typeface="Calibri" pitchFamily="34" charset="0"/>
                          <a:ea typeface="+mn-ea"/>
                          <a:cs typeface="+mn-cs"/>
                        </a:rPr>
                        <a:t> and Waste </a:t>
                      </a:r>
                      <a:r>
                        <a:rPr lang="en-US" sz="1800" b="0" i="0" u="none" strike="noStrike" kern="1200" baseline="0" dirty="0" err="1" smtClean="0">
                          <a:solidFill>
                            <a:srgbClr val="000000"/>
                          </a:solidFill>
                          <a:latin typeface="Calibri" pitchFamily="34" charset="0"/>
                          <a:ea typeface="+mn-ea"/>
                          <a:cs typeface="+mn-cs"/>
                        </a:rPr>
                        <a:t>Mgmt</a:t>
                      </a:r>
                      <a:endParaRPr lang="en-US" sz="1800" b="0" i="0" u="none" strike="noStrike" kern="1200" dirty="0">
                        <a:solidFill>
                          <a:srgbClr val="000000"/>
                        </a:solidFill>
                        <a:latin typeface="Calibri" pitchFamily="34" charset="0"/>
                        <a:ea typeface="+mn-ea"/>
                        <a:cs typeface="+mn-cs"/>
                      </a:endParaRPr>
                    </a:p>
                  </a:txBody>
                  <a:tcPr marL="9525" marR="9525" marT="9525" marB="0" anchor="b"/>
                </a:tc>
              </a:tr>
              <a:tr h="311578">
                <a:tc>
                  <a:txBody>
                    <a:bodyPr/>
                    <a:lstStyle/>
                    <a:p>
                      <a:pPr marL="0" lvl="0" algn="l" fontAlgn="b"/>
                      <a:r>
                        <a:rPr lang="en-US" sz="1800" b="1" i="0" u="none" strike="noStrike" dirty="0" smtClean="0">
                          <a:solidFill>
                            <a:srgbClr val="000000"/>
                          </a:solidFill>
                          <a:latin typeface="Calibri" pitchFamily="34" charset="0"/>
                        </a:rPr>
                        <a:t>Projects</a:t>
                      </a:r>
                    </a:p>
                  </a:txBody>
                  <a:tcPr marL="257175" marR="9525" marT="9525"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86,750</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62,794</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37,000</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endParaRPr lang="en-US" sz="1800" b="0" i="0" u="none" strike="noStrike" kern="1200" dirty="0">
                        <a:solidFill>
                          <a:srgbClr val="000000"/>
                        </a:solidFill>
                        <a:latin typeface="Calibri" pitchFamily="34" charset="0"/>
                        <a:ea typeface="+mn-ea"/>
                        <a:cs typeface="+mn-cs"/>
                      </a:endParaRPr>
                    </a:p>
                  </a:txBody>
                  <a:tcPr marL="9525" marR="9525" marT="9525" marB="0" anchor="b"/>
                </a:tc>
              </a:tr>
              <a:tr h="311578">
                <a:tc>
                  <a:txBody>
                    <a:bodyPr/>
                    <a:lstStyle/>
                    <a:p>
                      <a:pPr marL="274320" lvl="1" algn="l" fontAlgn="b"/>
                      <a:r>
                        <a:rPr lang="en-US" sz="1800" b="0" i="1" u="none" strike="noStrike" dirty="0" smtClean="0">
                          <a:solidFill>
                            <a:srgbClr val="000000"/>
                          </a:solidFill>
                          <a:latin typeface="Calibri" pitchFamily="34" charset="0"/>
                        </a:rPr>
                        <a:t>Current</a:t>
                      </a:r>
                    </a:p>
                  </a:txBody>
                  <a:tcPr marL="257175" marR="9525" marT="9525"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73,770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52,794</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27,000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err="1" smtClean="0">
                          <a:solidFill>
                            <a:srgbClr val="000000"/>
                          </a:solidFill>
                          <a:latin typeface="Calibri" pitchFamily="34" charset="0"/>
                          <a:ea typeface="+mn-ea"/>
                          <a:cs typeface="+mn-cs"/>
                        </a:rPr>
                        <a:t>NO</a:t>
                      </a:r>
                      <a:r>
                        <a:rPr lang="en-US" sz="1800" b="0" i="0" u="none" strike="noStrike" kern="1200" dirty="0" err="1" smtClean="0">
                          <a:solidFill>
                            <a:srgbClr val="000000"/>
                          </a:solidFill>
                          <a:latin typeface="Symbol" pitchFamily="18" charset="2"/>
                          <a:ea typeface="+mn-ea"/>
                          <a:cs typeface="+mn-cs"/>
                        </a:rPr>
                        <a:t>n</a:t>
                      </a:r>
                      <a:r>
                        <a:rPr lang="en-US" sz="1800" b="0" i="0" u="none" strike="noStrike" kern="1200" dirty="0" err="1" smtClean="0">
                          <a:solidFill>
                            <a:srgbClr val="000000"/>
                          </a:solidFill>
                          <a:latin typeface="Calibri" pitchFamily="34" charset="0"/>
                          <a:ea typeface="+mn-ea"/>
                          <a:cs typeface="+mn-cs"/>
                        </a:rPr>
                        <a:t>A</a:t>
                      </a:r>
                      <a:r>
                        <a:rPr lang="en-US" sz="1800" b="0" i="0" u="none" strike="noStrike" kern="1200" dirty="0" smtClean="0">
                          <a:solidFill>
                            <a:srgbClr val="000000"/>
                          </a:solidFill>
                          <a:latin typeface="Calibri" pitchFamily="34" charset="0"/>
                          <a:ea typeface="+mn-ea"/>
                          <a:cs typeface="+mn-cs"/>
                        </a:rPr>
                        <a:t> + </a:t>
                      </a:r>
                      <a:r>
                        <a:rPr lang="en-US" sz="1800" b="0" i="0" u="none" strike="noStrike" kern="1200" dirty="0" err="1" smtClean="0">
                          <a:solidFill>
                            <a:srgbClr val="000000"/>
                          </a:solidFill>
                          <a:latin typeface="Calibri" pitchFamily="34" charset="0"/>
                          <a:ea typeface="+mn-ea"/>
                          <a:cs typeface="+mn-cs"/>
                        </a:rPr>
                        <a:t>MicroBooNE</a:t>
                      </a:r>
                      <a:r>
                        <a:rPr lang="en-US" sz="1800" b="0" i="0" u="none" strike="noStrike" kern="1200" baseline="0" dirty="0" smtClean="0">
                          <a:solidFill>
                            <a:srgbClr val="000000"/>
                          </a:solidFill>
                          <a:latin typeface="Calibri" pitchFamily="34" charset="0"/>
                          <a:ea typeface="+mn-ea"/>
                          <a:cs typeface="+mn-cs"/>
                        </a:rPr>
                        <a:t> ramp-down</a:t>
                      </a:r>
                      <a:endParaRPr lang="en-US" sz="1800" b="0" i="0" u="none" strike="noStrike" kern="1200" dirty="0">
                        <a:solidFill>
                          <a:srgbClr val="000000"/>
                        </a:solidFill>
                        <a:latin typeface="Calibri" pitchFamily="34" charset="0"/>
                        <a:ea typeface="+mn-ea"/>
                        <a:cs typeface="+mn-cs"/>
                      </a:endParaRPr>
                    </a:p>
                  </a:txBody>
                  <a:tcPr marL="9525" marR="9525" marT="9525" marB="0" anchor="b"/>
                </a:tc>
              </a:tr>
              <a:tr h="311578">
                <a:tc>
                  <a:txBody>
                    <a:bodyPr/>
                    <a:lstStyle/>
                    <a:p>
                      <a:pPr marL="274320" lvl="1" algn="l" fontAlgn="b"/>
                      <a:r>
                        <a:rPr lang="en-US" sz="1800" b="0" i="1" u="none" strike="noStrike" dirty="0" smtClean="0">
                          <a:solidFill>
                            <a:srgbClr val="000000"/>
                          </a:solidFill>
                          <a:latin typeface="Calibri" pitchFamily="34" charset="0"/>
                        </a:rPr>
                        <a:t>Future</a:t>
                      </a:r>
                      <a:r>
                        <a:rPr lang="en-US" sz="1800" b="0" i="1" u="none" strike="noStrike" baseline="0" dirty="0" smtClean="0">
                          <a:solidFill>
                            <a:srgbClr val="000000"/>
                          </a:solidFill>
                          <a:latin typeface="Calibri" pitchFamily="34" charset="0"/>
                        </a:rPr>
                        <a:t> R&amp;D</a:t>
                      </a:r>
                      <a:endParaRPr lang="en-US" sz="1800" b="0" i="1" u="none" strike="noStrike" dirty="0" smtClean="0">
                        <a:solidFill>
                          <a:srgbClr val="000000"/>
                        </a:solidFill>
                        <a:latin typeface="Calibri" pitchFamily="34" charset="0"/>
                      </a:endParaRPr>
                    </a:p>
                  </a:txBody>
                  <a:tcPr marL="257175" marR="9525" marT="9525"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12,880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10,000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10,000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ctr" defTabSz="914400" rtl="0" eaLnBrk="1" fontAlgn="b" latinLnBrk="0" hangingPunct="1"/>
                      <a:endParaRPr lang="en-US" sz="1800" b="0" i="1" u="none" strike="noStrike" kern="1200" dirty="0">
                        <a:solidFill>
                          <a:srgbClr val="000000"/>
                        </a:solidFill>
                        <a:latin typeface="Calibri" pitchFamily="34" charset="0"/>
                        <a:ea typeface="+mn-ea"/>
                        <a:cs typeface="+mn-cs"/>
                      </a:endParaRPr>
                    </a:p>
                  </a:txBody>
                  <a:tcPr marL="9525" marR="9525" marT="9525" marB="0" anchor="b"/>
                </a:tc>
              </a:tr>
              <a:tr h="347103">
                <a:tc>
                  <a:txBody>
                    <a:bodyPr/>
                    <a:lstStyle/>
                    <a:p>
                      <a:pPr algn="l" fontAlgn="b"/>
                      <a:r>
                        <a:rPr lang="en-US" sz="1800" b="1" u="none" strike="noStrike" dirty="0" smtClean="0">
                          <a:latin typeface="Calibri" pitchFamily="34" charset="0"/>
                        </a:rPr>
                        <a:t>TOTAL,</a:t>
                      </a:r>
                      <a:r>
                        <a:rPr lang="en-US" sz="1800" b="1" u="none" strike="noStrike" baseline="0" dirty="0" smtClean="0">
                          <a:latin typeface="Calibri" pitchFamily="34" charset="0"/>
                        </a:rPr>
                        <a:t> </a:t>
                      </a:r>
                      <a:r>
                        <a:rPr lang="en-US" sz="1800" b="1" u="none" strike="noStrike" dirty="0" smtClean="0">
                          <a:latin typeface="Calibri" pitchFamily="34" charset="0"/>
                        </a:rPr>
                        <a:t>Intensity</a:t>
                      </a:r>
                      <a:r>
                        <a:rPr lang="en-US" sz="1800" b="1" u="none" strike="noStrike" baseline="0" dirty="0" smtClean="0">
                          <a:latin typeface="Calibri" pitchFamily="34" charset="0"/>
                        </a:rPr>
                        <a:t> Frontier</a:t>
                      </a:r>
                      <a:endParaRPr lang="en-US" sz="1800" b="1" i="0" u="none" strike="noStrike" dirty="0">
                        <a:solidFill>
                          <a:srgbClr val="000000"/>
                        </a:solidFill>
                        <a:latin typeface="Calibri" pitchFamily="34" charset="0"/>
                      </a:endParaRPr>
                    </a:p>
                  </a:txBody>
                  <a:tcPr marL="9525" marR="9525" marT="9525"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283,675</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287,220</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271,043</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algn="r" fontAlgn="b"/>
                      <a:endParaRPr lang="en-US" sz="1800" b="1" i="0" u="none" strike="noStrike" dirty="0">
                        <a:solidFill>
                          <a:srgbClr val="000000"/>
                        </a:solidFill>
                        <a:latin typeface="Calibri" pitchFamily="34" charset="0"/>
                      </a:endParaRPr>
                    </a:p>
                  </a:txBody>
                  <a:tcPr marL="9525" marR="9525" marT="9525" marB="0" anchor="b"/>
                </a:tc>
              </a:tr>
            </a:tbl>
          </a:graphicData>
        </a:graphic>
      </p:graphicFrame>
      <p:sp>
        <p:nvSpPr>
          <p:cNvPr id="2" name="TextBox 1"/>
          <p:cNvSpPr txBox="1"/>
          <p:nvPr/>
        </p:nvSpPr>
        <p:spPr>
          <a:xfrm>
            <a:off x="219126" y="6193350"/>
            <a:ext cx="8622869" cy="492443"/>
          </a:xfrm>
          <a:prstGeom prst="rect">
            <a:avLst/>
          </a:prstGeom>
          <a:noFill/>
        </p:spPr>
        <p:txBody>
          <a:bodyPr wrap="square" rtlCol="0">
            <a:spAutoFit/>
          </a:bodyPr>
          <a:lstStyle/>
          <a:p>
            <a:r>
              <a:rPr lang="en-US" sz="1300" b="1" dirty="0" smtClean="0"/>
              <a:t>*</a:t>
            </a:r>
            <a:r>
              <a:rPr lang="en-US" sz="1300" b="1" dirty="0" smtClean="0">
                <a:latin typeface="Calibri" pitchFamily="34" charset="0"/>
                <a:cs typeface="Calibri" pitchFamily="34" charset="0"/>
              </a:rPr>
              <a:t>Per interagency MOU, HEP provided LHC Detector Ops funding during FY12 CR to offset NSF contributions to </a:t>
            </a:r>
            <a:r>
              <a:rPr lang="en-US" sz="1300" b="1" dirty="0" err="1" smtClean="0">
                <a:latin typeface="Calibri" pitchFamily="34" charset="0"/>
                <a:cs typeface="Calibri" pitchFamily="34" charset="0"/>
              </a:rPr>
              <a:t>Homestake</a:t>
            </a:r>
            <a:r>
              <a:rPr lang="en-US" sz="1300" b="1" dirty="0" smtClean="0">
                <a:latin typeface="Calibri" pitchFamily="34" charset="0"/>
                <a:cs typeface="Calibri" pitchFamily="34" charset="0"/>
              </a:rPr>
              <a:t>  </a:t>
            </a:r>
          </a:p>
          <a:p>
            <a:r>
              <a:rPr lang="en-US" sz="1300" b="1" dirty="0">
                <a:latin typeface="Calibri" pitchFamily="34" charset="0"/>
                <a:cs typeface="Calibri" pitchFamily="34" charset="0"/>
              </a:rPr>
              <a:t> </a:t>
            </a:r>
            <a:r>
              <a:rPr lang="en-US" sz="1300" b="1" dirty="0" smtClean="0">
                <a:latin typeface="Calibri" pitchFamily="34" charset="0"/>
                <a:cs typeface="Calibri" pitchFamily="34" charset="0"/>
              </a:rPr>
              <a:t> dewatering activities.</a:t>
            </a:r>
            <a:endParaRPr lang="en-US" sz="1300" b="1" dirty="0"/>
          </a:p>
        </p:txBody>
      </p:sp>
      <p:sp>
        <p:nvSpPr>
          <p:cNvPr id="8" name="Rectangle 8"/>
          <p:cNvSpPr>
            <a:spLocks noChangeArrowheads="1"/>
          </p:cNvSpPr>
          <p:nvPr/>
        </p:nvSpPr>
        <p:spPr bwMode="auto">
          <a:xfrm>
            <a:off x="0" y="837791"/>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hangingPunct="0">
              <a:lnSpc>
                <a:spcPct val="85000"/>
              </a:lnSpc>
              <a:defRPr/>
            </a:pPr>
            <a:endParaRPr lang="en-US" sz="2200" i="1" dirty="0">
              <a:effectLst>
                <a:outerShdw blurRad="38100" dist="38100" dir="2700000" algn="tl">
                  <a:srgbClr val="FFFFFF"/>
                </a:outerShdw>
              </a:effectLst>
              <a:latin typeface="Book Antiqua" pitchFamily="18" charset="0"/>
            </a:endParaRPr>
          </a:p>
        </p:txBody>
      </p:sp>
    </p:spTree>
    <p:extLst>
      <p:ext uri="{BB962C8B-B14F-4D97-AF65-F5344CB8AC3E}">
        <p14:creationId xmlns:p14="http://schemas.microsoft.com/office/powerpoint/2010/main" val="1638039918"/>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0" y="170809"/>
            <a:ext cx="9144000" cy="533400"/>
          </a:xfrm>
        </p:spPr>
        <p:txBody>
          <a:bodyPr>
            <a:noAutofit/>
          </a:bodyPr>
          <a:lstStyle/>
          <a:p>
            <a:r>
              <a:rPr lang="en-US" sz="3200" b="1" dirty="0" smtClean="0">
                <a:solidFill>
                  <a:srgbClr val="285C00"/>
                </a:solidFill>
                <a:effectLst>
                  <a:outerShdw blurRad="38100" dist="38100" dir="2700000" algn="tl">
                    <a:srgbClr val="000000">
                      <a:alpha val="43137"/>
                    </a:srgbClr>
                  </a:outerShdw>
                </a:effectLst>
                <a:latin typeface="Cambria" pitchFamily="18" charset="0"/>
              </a:rPr>
              <a:t>HEP Cosmic Frontier</a:t>
            </a:r>
          </a:p>
        </p:txBody>
      </p:sp>
      <p:graphicFrame>
        <p:nvGraphicFramePr>
          <p:cNvPr id="10" name="Table Placeholder 9"/>
          <p:cNvGraphicFramePr>
            <a:graphicFrameLocks noGrp="1"/>
          </p:cNvGraphicFramePr>
          <p:nvPr>
            <p:ph type="tbl" idx="1"/>
            <p:extLst>
              <p:ext uri="{D42A27DB-BD31-4B8C-83A1-F6EECF244321}">
                <p14:modId xmlns:p14="http://schemas.microsoft.com/office/powerpoint/2010/main" val="1421252195"/>
              </p:ext>
            </p:extLst>
          </p:nvPr>
        </p:nvGraphicFramePr>
        <p:xfrm>
          <a:off x="275437" y="1219199"/>
          <a:ext cx="8558170" cy="2969941"/>
        </p:xfrm>
        <a:graphic>
          <a:graphicData uri="http://schemas.openxmlformats.org/drawingml/2006/table">
            <a:tbl>
              <a:tblPr>
                <a:tableStyleId>{69C7853C-536D-4A76-A0AE-DD22124D55A5}</a:tableStyleId>
              </a:tblPr>
              <a:tblGrid>
                <a:gridCol w="2216093"/>
                <a:gridCol w="889233"/>
                <a:gridCol w="1006679"/>
                <a:gridCol w="1006679"/>
                <a:gridCol w="3439486"/>
              </a:tblGrid>
              <a:tr h="548640">
                <a:tc>
                  <a:txBody>
                    <a:bodyPr/>
                    <a:lstStyle/>
                    <a:p>
                      <a:pPr algn="l" fontAlgn="b"/>
                      <a:r>
                        <a:rPr lang="en-US" sz="1800" b="1" u="none" strike="noStrike" dirty="0" smtClean="0">
                          <a:latin typeface="Calibri" pitchFamily="34" charset="0"/>
                        </a:rPr>
                        <a:t>Funding (in $K)</a:t>
                      </a:r>
                      <a:endParaRPr lang="en-US" sz="1800" b="1" i="0" u="none" strike="noStrike" dirty="0">
                        <a:solidFill>
                          <a:srgbClr val="000000"/>
                        </a:solidFill>
                        <a:latin typeface="Calibri" pitchFamily="34" charset="0"/>
                      </a:endParaRPr>
                    </a:p>
                  </a:txBody>
                  <a:tcPr marL="9525" marR="9525" marT="9525" marB="0" anchor="b"/>
                </a:tc>
                <a:tc>
                  <a:txBody>
                    <a:bodyPr/>
                    <a:lstStyle/>
                    <a:p>
                      <a:pPr algn="ctr" fontAlgn="b"/>
                      <a:r>
                        <a:rPr lang="en-US" sz="1800" b="1" u="none" strike="noStrike" dirty="0">
                          <a:latin typeface="Calibri" pitchFamily="34" charset="0"/>
                          <a:cs typeface="Calibri" pitchFamily="34" charset="0"/>
                        </a:rPr>
                        <a:t>FY </a:t>
                      </a:r>
                      <a:r>
                        <a:rPr lang="en-US" sz="1800" b="1" u="none" strike="noStrike" dirty="0" smtClean="0">
                          <a:latin typeface="Calibri" pitchFamily="34" charset="0"/>
                          <a:cs typeface="Calibri" pitchFamily="34" charset="0"/>
                        </a:rPr>
                        <a:t>2012 Actual</a:t>
                      </a:r>
                      <a:endParaRPr lang="en-US" sz="1800" b="1" i="0" u="none" strike="noStrike" dirty="0">
                        <a:solidFill>
                          <a:srgbClr val="000000"/>
                        </a:solidFill>
                        <a:latin typeface="Calibri" pitchFamily="34" charset="0"/>
                        <a:cs typeface="Calibri" pitchFamily="34" charset="0"/>
                      </a:endParaRPr>
                    </a:p>
                  </a:txBody>
                  <a:tcPr marL="0" marR="0" marT="0" marB="0" anchor="b"/>
                </a:tc>
                <a:tc>
                  <a:txBody>
                    <a:bodyPr/>
                    <a:lstStyle/>
                    <a:p>
                      <a:pPr algn="ctr" fontAlgn="b"/>
                      <a:r>
                        <a:rPr lang="en-US" sz="1800" b="1" i="0" u="none" strike="noStrike" dirty="0" smtClean="0">
                          <a:solidFill>
                            <a:srgbClr val="000000"/>
                          </a:solidFill>
                          <a:latin typeface="Calibri" pitchFamily="34" charset="0"/>
                          <a:cs typeface="Calibri" pitchFamily="34" charset="0"/>
                        </a:rPr>
                        <a:t>FY 2013 July</a:t>
                      </a:r>
                      <a:r>
                        <a:rPr lang="en-US" sz="1800" b="1" i="0" u="none" strike="noStrike" baseline="0" dirty="0" smtClean="0">
                          <a:solidFill>
                            <a:srgbClr val="000000"/>
                          </a:solidFill>
                          <a:latin typeface="Calibri" pitchFamily="34" charset="0"/>
                          <a:cs typeface="Calibri" pitchFamily="34" charset="0"/>
                        </a:rPr>
                        <a:t> Plan</a:t>
                      </a:r>
                      <a:endParaRPr lang="en-US" sz="1800" b="1" i="0" u="none" strike="noStrike" dirty="0">
                        <a:solidFill>
                          <a:srgbClr val="000000"/>
                        </a:solidFill>
                        <a:latin typeface="Calibri" pitchFamily="34" charset="0"/>
                        <a:cs typeface="Calibri" pitchFamily="34" charset="0"/>
                      </a:endParaRPr>
                    </a:p>
                  </a:txBody>
                  <a:tcPr marL="0" marR="0" marT="0" marB="0" anchor="b"/>
                </a:tc>
                <a:tc>
                  <a:txBody>
                    <a:bodyPr/>
                    <a:lstStyle/>
                    <a:p>
                      <a:pPr algn="ctr" fontAlgn="b"/>
                      <a:r>
                        <a:rPr lang="en-US" sz="1800" b="1" i="0" u="none" strike="noStrike" dirty="0" smtClean="0">
                          <a:solidFill>
                            <a:srgbClr val="000000"/>
                          </a:solidFill>
                          <a:latin typeface="Calibri" pitchFamily="34" charset="0"/>
                          <a:cs typeface="Calibri" pitchFamily="34" charset="0"/>
                        </a:rPr>
                        <a:t>FY</a:t>
                      </a:r>
                      <a:r>
                        <a:rPr lang="en-US" sz="1800" b="1" i="0" u="none" strike="noStrike" baseline="0" dirty="0" smtClean="0">
                          <a:solidFill>
                            <a:srgbClr val="000000"/>
                          </a:solidFill>
                          <a:latin typeface="Calibri" pitchFamily="34" charset="0"/>
                          <a:cs typeface="Calibri" pitchFamily="34" charset="0"/>
                        </a:rPr>
                        <a:t> 2014 Request</a:t>
                      </a:r>
                      <a:endParaRPr lang="en-US" sz="1800" b="1" i="0" u="none" strike="noStrike" dirty="0">
                        <a:solidFill>
                          <a:srgbClr val="000000"/>
                        </a:solidFill>
                        <a:latin typeface="Calibri" pitchFamily="34" charset="0"/>
                        <a:cs typeface="Calibri" pitchFamily="34" charset="0"/>
                      </a:endParaRPr>
                    </a:p>
                  </a:txBody>
                  <a:tcPr marL="0" marR="0" marT="0" marB="0" anchor="b"/>
                </a:tc>
                <a:tc>
                  <a:txBody>
                    <a:bodyPr/>
                    <a:lstStyle/>
                    <a:p>
                      <a:pPr algn="ctr" fontAlgn="b"/>
                      <a:r>
                        <a:rPr lang="en-US" sz="1800" b="1" i="0" u="none" strike="noStrike" dirty="0" smtClean="0">
                          <a:solidFill>
                            <a:srgbClr val="000000"/>
                          </a:solidFill>
                          <a:latin typeface="Calibri" pitchFamily="34" charset="0"/>
                        </a:rPr>
                        <a:t>Comment</a:t>
                      </a:r>
                    </a:p>
                  </a:txBody>
                  <a:tcPr marL="9525" marR="9525" marT="9525" marB="0" anchor="b"/>
                </a:tc>
              </a:tr>
              <a:tr h="285151">
                <a:tc>
                  <a:txBody>
                    <a:bodyPr/>
                    <a:lstStyle/>
                    <a:p>
                      <a:pPr marL="0" algn="l" fontAlgn="b"/>
                      <a:r>
                        <a:rPr lang="en-US" sz="1800" b="1" i="0" u="none" strike="noStrike" dirty="0" smtClean="0">
                          <a:solidFill>
                            <a:srgbClr val="000000"/>
                          </a:solidFill>
                          <a:latin typeface="Calibri" pitchFamily="34" charset="0"/>
                        </a:rPr>
                        <a:t>Research</a:t>
                      </a:r>
                    </a:p>
                  </a:txBody>
                  <a:tcPr marL="257175" marR="9525" marT="9525"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47,840</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48,836</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62,364</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R&amp;D</a:t>
                      </a:r>
                      <a:r>
                        <a:rPr lang="en-US" sz="1800" b="0" i="0" u="none" strike="noStrike" kern="1200" baseline="0" dirty="0" smtClean="0">
                          <a:solidFill>
                            <a:srgbClr val="000000"/>
                          </a:solidFill>
                          <a:latin typeface="Calibri" pitchFamily="34" charset="0"/>
                          <a:ea typeface="+mn-ea"/>
                          <a:cs typeface="+mn-cs"/>
                        </a:rPr>
                        <a:t> for G2 Dark Matter</a:t>
                      </a:r>
                      <a:endParaRPr lang="en-US" sz="1800" b="0" i="0" u="none" strike="noStrike" kern="1200" dirty="0">
                        <a:solidFill>
                          <a:srgbClr val="000000"/>
                        </a:solidFill>
                        <a:latin typeface="Calibri" pitchFamily="34" charset="0"/>
                        <a:ea typeface="+mn-ea"/>
                        <a:cs typeface="+mn-cs"/>
                      </a:endParaRPr>
                    </a:p>
                  </a:txBody>
                  <a:tcPr marL="0" marR="0" marT="0" marB="0" anchor="b"/>
                </a:tc>
              </a:tr>
              <a:tr h="32961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800" b="1" i="0" u="none" strike="noStrike" dirty="0" smtClean="0">
                          <a:solidFill>
                            <a:schemeClr val="dk1"/>
                          </a:solidFill>
                          <a:latin typeface="Calibri" pitchFamily="34" charset="0"/>
                        </a:rPr>
                        <a:t>Facilities</a:t>
                      </a:r>
                      <a:endParaRPr lang="en-US" sz="1800" b="1" i="0" u="none" strike="noStrike" dirty="0" smtClean="0">
                        <a:solidFill>
                          <a:srgbClr val="000000"/>
                        </a:solidFill>
                        <a:latin typeface="Calibri" pitchFamily="34" charset="0"/>
                      </a:endParaRPr>
                    </a:p>
                  </a:txBody>
                  <a:tcPr marL="257175" marR="9525" marT="9525"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11,207</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10,948</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12,022</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latin typeface="Calibri" pitchFamily="34" charset="0"/>
                        </a:rPr>
                        <a:t>Offshore and offsite Ops</a:t>
                      </a:r>
                    </a:p>
                  </a:txBody>
                  <a:tcPr marL="9525" marR="9525" marT="9525" marB="0" anchor="b"/>
                </a:tc>
              </a:tr>
              <a:tr h="311578">
                <a:tc>
                  <a:txBody>
                    <a:bodyPr/>
                    <a:lstStyle/>
                    <a:p>
                      <a:pPr marL="0" lvl="0" algn="l" fontAlgn="b"/>
                      <a:r>
                        <a:rPr lang="en-US" sz="1800" b="1" i="0" u="none" strike="noStrike" dirty="0" smtClean="0">
                          <a:solidFill>
                            <a:srgbClr val="000000"/>
                          </a:solidFill>
                          <a:latin typeface="Calibri" pitchFamily="34" charset="0"/>
                        </a:rPr>
                        <a:t>Projects</a:t>
                      </a:r>
                    </a:p>
                  </a:txBody>
                  <a:tcPr marL="257175" marR="9525" marT="9525"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12,893</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19,159</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24,694</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endParaRPr lang="en-US" sz="1800" b="0" i="0" u="none" strike="noStrike" kern="1200" dirty="0">
                        <a:solidFill>
                          <a:srgbClr val="000000"/>
                        </a:solidFill>
                        <a:latin typeface="Calibri" pitchFamily="34" charset="0"/>
                        <a:ea typeface="+mn-ea"/>
                        <a:cs typeface="+mn-cs"/>
                      </a:endParaRPr>
                    </a:p>
                  </a:txBody>
                  <a:tcPr marL="9525" marR="9525" marT="9525" marB="0" anchor="b"/>
                </a:tc>
              </a:tr>
              <a:tr h="378632">
                <a:tc>
                  <a:txBody>
                    <a:bodyPr/>
                    <a:lstStyle/>
                    <a:p>
                      <a:pPr marL="274320" lvl="1" algn="l" fontAlgn="b"/>
                      <a:r>
                        <a:rPr lang="en-US" sz="1800" b="0" i="1" u="none" strike="noStrike" dirty="0" smtClean="0">
                          <a:solidFill>
                            <a:srgbClr val="000000"/>
                          </a:solidFill>
                          <a:latin typeface="Calibri" pitchFamily="34" charset="0"/>
                        </a:rPr>
                        <a:t>Current</a:t>
                      </a:r>
                    </a:p>
                  </a:txBody>
                  <a:tcPr marL="257175" marR="9525" marT="9525"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9,153</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9,500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23,200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err="1" smtClean="0">
                          <a:solidFill>
                            <a:srgbClr val="000000"/>
                          </a:solidFill>
                          <a:latin typeface="Calibri" pitchFamily="34" charset="0"/>
                          <a:ea typeface="+mn-ea"/>
                          <a:cs typeface="+mn-cs"/>
                        </a:rPr>
                        <a:t>LSSTcam</a:t>
                      </a:r>
                      <a:r>
                        <a:rPr lang="en-US" sz="1800" b="0" i="0" u="none" strike="noStrike" kern="1200" baseline="0" dirty="0" smtClean="0">
                          <a:solidFill>
                            <a:srgbClr val="000000"/>
                          </a:solidFill>
                          <a:latin typeface="Calibri" pitchFamily="34" charset="0"/>
                          <a:ea typeface="+mn-ea"/>
                          <a:cs typeface="+mn-cs"/>
                        </a:rPr>
                        <a:t> fabrication begins</a:t>
                      </a:r>
                      <a:endParaRPr lang="en-US" sz="1800" b="0" i="0" u="none" strike="noStrike" kern="1200" dirty="0">
                        <a:solidFill>
                          <a:srgbClr val="000000"/>
                        </a:solidFill>
                        <a:latin typeface="Calibri" pitchFamily="34" charset="0"/>
                        <a:ea typeface="+mn-ea"/>
                        <a:cs typeface="+mn-cs"/>
                      </a:endParaRPr>
                    </a:p>
                  </a:txBody>
                  <a:tcPr marL="9525" marR="9525" marT="9525" marB="0" anchor="b"/>
                </a:tc>
              </a:tr>
              <a:tr h="311578">
                <a:tc>
                  <a:txBody>
                    <a:bodyPr/>
                    <a:lstStyle/>
                    <a:p>
                      <a:pPr marL="274320" lvl="1" algn="l" fontAlgn="b"/>
                      <a:r>
                        <a:rPr lang="en-US" sz="1800" b="0" i="1" u="none" strike="noStrike" dirty="0" smtClean="0">
                          <a:solidFill>
                            <a:srgbClr val="000000"/>
                          </a:solidFill>
                          <a:latin typeface="Calibri" pitchFamily="34" charset="0"/>
                        </a:rPr>
                        <a:t>Future</a:t>
                      </a:r>
                      <a:r>
                        <a:rPr lang="en-US" sz="1800" b="0" i="1" u="none" strike="noStrike" baseline="0" dirty="0" smtClean="0">
                          <a:solidFill>
                            <a:srgbClr val="000000"/>
                          </a:solidFill>
                          <a:latin typeface="Calibri" pitchFamily="34" charset="0"/>
                        </a:rPr>
                        <a:t> R&amp;D</a:t>
                      </a:r>
                      <a:endParaRPr lang="en-US" sz="1800" b="0" i="1" u="none" strike="noStrike" dirty="0" smtClean="0">
                        <a:solidFill>
                          <a:srgbClr val="000000"/>
                        </a:solidFill>
                        <a:latin typeface="Calibri" pitchFamily="34" charset="0"/>
                      </a:endParaRPr>
                    </a:p>
                  </a:txBody>
                  <a:tcPr marL="257175" marR="9525" marT="9525"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3,380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9,659</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1,484</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Dark</a:t>
                      </a:r>
                      <a:r>
                        <a:rPr lang="en-US" sz="1800" b="0" i="0" u="none" strike="noStrike" kern="1200" baseline="0" dirty="0" smtClean="0">
                          <a:solidFill>
                            <a:srgbClr val="000000"/>
                          </a:solidFill>
                          <a:latin typeface="Calibri" pitchFamily="34" charset="0"/>
                          <a:ea typeface="+mn-ea"/>
                          <a:cs typeface="+mn-cs"/>
                        </a:rPr>
                        <a:t> energy and dark matter </a:t>
                      </a:r>
                    </a:p>
                    <a:p>
                      <a:pPr marL="0" algn="r" defTabSz="914400" rtl="0" eaLnBrk="1" fontAlgn="b" latinLnBrk="0" hangingPunct="1"/>
                      <a:r>
                        <a:rPr lang="en-US" sz="1800" b="0" i="0" u="none" strike="noStrike" kern="1200" baseline="0" dirty="0" smtClean="0">
                          <a:solidFill>
                            <a:srgbClr val="000000"/>
                          </a:solidFill>
                          <a:latin typeface="Calibri" pitchFamily="34" charset="0"/>
                          <a:ea typeface="+mn-ea"/>
                          <a:cs typeface="+mn-cs"/>
                        </a:rPr>
                        <a:t>projects move to conceptual design</a:t>
                      </a:r>
                      <a:endParaRPr lang="en-US" sz="1800" b="0" i="0" u="none" strike="noStrike" kern="1200" dirty="0">
                        <a:solidFill>
                          <a:srgbClr val="000000"/>
                        </a:solidFill>
                        <a:latin typeface="Calibri" pitchFamily="34" charset="0"/>
                        <a:ea typeface="+mn-ea"/>
                        <a:cs typeface="+mn-cs"/>
                      </a:endParaRPr>
                    </a:p>
                  </a:txBody>
                  <a:tcPr marL="9525" marR="9525" marT="9525" marB="0" anchor="b"/>
                </a:tc>
              </a:tr>
              <a:tr h="347103">
                <a:tc>
                  <a:txBody>
                    <a:bodyPr/>
                    <a:lstStyle/>
                    <a:p>
                      <a:pPr algn="l" fontAlgn="b"/>
                      <a:r>
                        <a:rPr lang="en-US" sz="1800" b="1" u="none" strike="noStrike" dirty="0" smtClean="0">
                          <a:latin typeface="Calibri" pitchFamily="34" charset="0"/>
                        </a:rPr>
                        <a:t>TOTAL,</a:t>
                      </a:r>
                      <a:r>
                        <a:rPr lang="en-US" sz="1800" b="1" u="none" strike="noStrike" baseline="0" dirty="0" smtClean="0">
                          <a:latin typeface="Calibri" pitchFamily="34" charset="0"/>
                        </a:rPr>
                        <a:t> </a:t>
                      </a:r>
                      <a:r>
                        <a:rPr lang="en-US" sz="1800" b="1" u="none" strike="noStrike" dirty="0" smtClean="0">
                          <a:latin typeface="Calibri" pitchFamily="34" charset="0"/>
                        </a:rPr>
                        <a:t>Cosmic</a:t>
                      </a:r>
                      <a:r>
                        <a:rPr lang="en-US" sz="1800" b="1" u="none" strike="noStrike" baseline="0" dirty="0" smtClean="0">
                          <a:latin typeface="Calibri" pitchFamily="34" charset="0"/>
                        </a:rPr>
                        <a:t> Frontier</a:t>
                      </a:r>
                      <a:endParaRPr lang="en-US" sz="1800" b="1" i="0" u="none" strike="noStrike" dirty="0">
                        <a:solidFill>
                          <a:srgbClr val="000000"/>
                        </a:solidFill>
                        <a:latin typeface="Calibri" pitchFamily="34" charset="0"/>
                      </a:endParaRPr>
                    </a:p>
                  </a:txBody>
                  <a:tcPr marL="9525" marR="9525" marT="9525"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71,940</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78,943</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99,080</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algn="r" fontAlgn="b"/>
                      <a:endParaRPr lang="en-US" sz="1800" b="1" i="0" u="none" strike="noStrike" dirty="0">
                        <a:solidFill>
                          <a:srgbClr val="000000"/>
                        </a:solidFill>
                        <a:latin typeface="Calibri" pitchFamily="34" charset="0"/>
                      </a:endParaRPr>
                    </a:p>
                  </a:txBody>
                  <a:tcPr marL="9525" marR="9525" marT="9525" marB="0" anchor="b"/>
                </a:tc>
              </a:tr>
            </a:tbl>
          </a:graphicData>
        </a:graphic>
      </p:graphicFrame>
      <p:sp>
        <p:nvSpPr>
          <p:cNvPr id="5" name="Rectangle 8"/>
          <p:cNvSpPr>
            <a:spLocks noChangeArrowheads="1"/>
          </p:cNvSpPr>
          <p:nvPr/>
        </p:nvSpPr>
        <p:spPr bwMode="auto">
          <a:xfrm>
            <a:off x="0" y="837791"/>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hangingPunct="0">
              <a:lnSpc>
                <a:spcPct val="85000"/>
              </a:lnSpc>
              <a:defRPr/>
            </a:pPr>
            <a:endParaRPr lang="en-US" sz="2200" i="1" dirty="0">
              <a:effectLst>
                <a:outerShdw blurRad="38100" dist="38100" dir="2700000" algn="tl">
                  <a:srgbClr val="FFFFFF"/>
                </a:outerShdw>
              </a:effectLst>
              <a:latin typeface="Book Antiqua" pitchFamily="18" charset="0"/>
            </a:endParaRPr>
          </a:p>
        </p:txBody>
      </p:sp>
    </p:spTree>
    <p:extLst>
      <p:ext uri="{BB962C8B-B14F-4D97-AF65-F5344CB8AC3E}">
        <p14:creationId xmlns:p14="http://schemas.microsoft.com/office/powerpoint/2010/main" val="1198734928"/>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0" y="170809"/>
            <a:ext cx="9144000" cy="533400"/>
          </a:xfrm>
        </p:spPr>
        <p:txBody>
          <a:bodyPr>
            <a:noAutofit/>
          </a:bodyPr>
          <a:lstStyle/>
          <a:p>
            <a:r>
              <a:rPr lang="en-US" sz="3200" b="1" dirty="0" smtClean="0">
                <a:solidFill>
                  <a:srgbClr val="285C00"/>
                </a:solidFill>
                <a:effectLst>
                  <a:outerShdw blurRad="38100" dist="38100" dir="2700000" algn="tl">
                    <a:srgbClr val="000000">
                      <a:alpha val="43137"/>
                    </a:srgbClr>
                  </a:outerShdw>
                </a:effectLst>
                <a:latin typeface="Cambria" pitchFamily="18" charset="0"/>
              </a:rPr>
              <a:t>HEP Theory and Computation</a:t>
            </a:r>
          </a:p>
        </p:txBody>
      </p:sp>
      <p:sp>
        <p:nvSpPr>
          <p:cNvPr id="54275" name="TextBox 5"/>
          <p:cNvSpPr txBox="1">
            <a:spLocks noChangeArrowheads="1"/>
          </p:cNvSpPr>
          <p:nvPr/>
        </p:nvSpPr>
        <p:spPr bwMode="auto">
          <a:xfrm>
            <a:off x="579438" y="5741988"/>
            <a:ext cx="8045450" cy="368300"/>
          </a:xfrm>
          <a:prstGeom prst="rect">
            <a:avLst/>
          </a:prstGeom>
          <a:noFill/>
          <a:ln w="9525">
            <a:noFill/>
            <a:miter lim="800000"/>
            <a:headEnd/>
            <a:tailEnd/>
          </a:ln>
        </p:spPr>
        <p:txBody>
          <a:bodyPr>
            <a:spAutoFit/>
          </a:bodyPr>
          <a:lstStyle/>
          <a:p>
            <a:pPr eaLnBrk="0" hangingPunct="0"/>
            <a:r>
              <a:rPr lang="en-US">
                <a:solidFill>
                  <a:prstClr val="black"/>
                </a:solidFill>
              </a:rPr>
              <a:t> </a:t>
            </a:r>
          </a:p>
        </p:txBody>
      </p:sp>
      <p:graphicFrame>
        <p:nvGraphicFramePr>
          <p:cNvPr id="10" name="Table Placeholder 9"/>
          <p:cNvGraphicFramePr>
            <a:graphicFrameLocks noGrp="1"/>
          </p:cNvGraphicFramePr>
          <p:nvPr>
            <p:ph type="tbl" idx="1"/>
            <p:extLst>
              <p:ext uri="{D42A27DB-BD31-4B8C-83A1-F6EECF244321}">
                <p14:modId xmlns:p14="http://schemas.microsoft.com/office/powerpoint/2010/main" val="1970423481"/>
              </p:ext>
            </p:extLst>
          </p:nvPr>
        </p:nvGraphicFramePr>
        <p:xfrm>
          <a:off x="241881" y="1219199"/>
          <a:ext cx="8650448" cy="2380247"/>
        </p:xfrm>
        <a:graphic>
          <a:graphicData uri="http://schemas.openxmlformats.org/drawingml/2006/table">
            <a:tbl>
              <a:tblPr>
                <a:tableStyleId>{69C7853C-536D-4A76-A0AE-DD22124D55A5}</a:tableStyleId>
              </a:tblPr>
              <a:tblGrid>
                <a:gridCol w="2526486"/>
                <a:gridCol w="989901"/>
                <a:gridCol w="1015068"/>
                <a:gridCol w="1040235"/>
                <a:gridCol w="3078758"/>
              </a:tblGrid>
              <a:tr h="548640">
                <a:tc>
                  <a:txBody>
                    <a:bodyPr/>
                    <a:lstStyle/>
                    <a:p>
                      <a:pPr algn="l" fontAlgn="b"/>
                      <a:r>
                        <a:rPr lang="en-US" sz="1800" b="1" u="none" strike="noStrike" dirty="0" smtClean="0">
                          <a:latin typeface="Calibri" pitchFamily="34" charset="0"/>
                        </a:rPr>
                        <a:t>Funding (in $K)</a:t>
                      </a:r>
                      <a:endParaRPr lang="en-US" sz="1800" b="1" i="0" u="none" strike="noStrike" dirty="0">
                        <a:solidFill>
                          <a:srgbClr val="000000"/>
                        </a:solidFill>
                        <a:latin typeface="Calibri" pitchFamily="34" charset="0"/>
                      </a:endParaRPr>
                    </a:p>
                  </a:txBody>
                  <a:tcPr marL="9525" marR="9525" marT="9525" marB="0" anchor="b"/>
                </a:tc>
                <a:tc>
                  <a:txBody>
                    <a:bodyPr/>
                    <a:lstStyle/>
                    <a:p>
                      <a:pPr algn="ctr" fontAlgn="b"/>
                      <a:r>
                        <a:rPr lang="en-US" sz="1800" b="1" u="none" strike="noStrike" dirty="0">
                          <a:latin typeface="Calibri" pitchFamily="34" charset="0"/>
                          <a:cs typeface="Calibri" pitchFamily="34" charset="0"/>
                        </a:rPr>
                        <a:t>FY </a:t>
                      </a:r>
                      <a:r>
                        <a:rPr lang="en-US" sz="1800" b="1" u="none" strike="noStrike" dirty="0" smtClean="0">
                          <a:latin typeface="Calibri" pitchFamily="34" charset="0"/>
                          <a:cs typeface="Calibri" pitchFamily="34" charset="0"/>
                        </a:rPr>
                        <a:t>2012 Actual</a:t>
                      </a:r>
                      <a:endParaRPr lang="en-US" sz="1800" b="1" i="0" u="none" strike="noStrike" dirty="0">
                        <a:solidFill>
                          <a:srgbClr val="000000"/>
                        </a:solidFill>
                        <a:latin typeface="Calibri" pitchFamily="34" charset="0"/>
                        <a:cs typeface="Calibri" pitchFamily="34" charset="0"/>
                      </a:endParaRPr>
                    </a:p>
                  </a:txBody>
                  <a:tcPr marL="0" marR="0" marT="0" marB="0" anchor="b"/>
                </a:tc>
                <a:tc>
                  <a:txBody>
                    <a:bodyPr/>
                    <a:lstStyle/>
                    <a:p>
                      <a:pPr algn="ctr" fontAlgn="b"/>
                      <a:r>
                        <a:rPr lang="en-US" sz="1800" b="1" i="0" u="none" strike="noStrike" dirty="0" smtClean="0">
                          <a:solidFill>
                            <a:srgbClr val="000000"/>
                          </a:solidFill>
                          <a:latin typeface="Calibri" pitchFamily="34" charset="0"/>
                          <a:cs typeface="Calibri" pitchFamily="34" charset="0"/>
                        </a:rPr>
                        <a:t>FY 2013 July</a:t>
                      </a:r>
                      <a:r>
                        <a:rPr lang="en-US" sz="1800" b="1" i="0" u="none" strike="noStrike" baseline="0" dirty="0" smtClean="0">
                          <a:solidFill>
                            <a:srgbClr val="000000"/>
                          </a:solidFill>
                          <a:latin typeface="Calibri" pitchFamily="34" charset="0"/>
                          <a:cs typeface="Calibri" pitchFamily="34" charset="0"/>
                        </a:rPr>
                        <a:t> Plan</a:t>
                      </a:r>
                      <a:endParaRPr lang="en-US" sz="1800" b="1" i="0" u="none" strike="noStrike" dirty="0">
                        <a:solidFill>
                          <a:srgbClr val="000000"/>
                        </a:solidFill>
                        <a:latin typeface="Calibri" pitchFamily="34" charset="0"/>
                        <a:cs typeface="Calibri" pitchFamily="34" charset="0"/>
                      </a:endParaRPr>
                    </a:p>
                  </a:txBody>
                  <a:tcPr marL="0" marR="0" marT="0" marB="0" anchor="b"/>
                </a:tc>
                <a:tc>
                  <a:txBody>
                    <a:bodyPr/>
                    <a:lstStyle/>
                    <a:p>
                      <a:pPr algn="ctr" fontAlgn="b"/>
                      <a:r>
                        <a:rPr lang="en-US" sz="1800" b="1" i="0" u="none" strike="noStrike" dirty="0" smtClean="0">
                          <a:solidFill>
                            <a:srgbClr val="000000"/>
                          </a:solidFill>
                          <a:latin typeface="Calibri" pitchFamily="34" charset="0"/>
                          <a:cs typeface="Calibri" pitchFamily="34" charset="0"/>
                        </a:rPr>
                        <a:t>FY</a:t>
                      </a:r>
                      <a:r>
                        <a:rPr lang="en-US" sz="1800" b="1" i="0" u="none" strike="noStrike" baseline="0" dirty="0" smtClean="0">
                          <a:solidFill>
                            <a:srgbClr val="000000"/>
                          </a:solidFill>
                          <a:latin typeface="Calibri" pitchFamily="34" charset="0"/>
                          <a:cs typeface="Calibri" pitchFamily="34" charset="0"/>
                        </a:rPr>
                        <a:t> 2014 Request</a:t>
                      </a:r>
                      <a:endParaRPr lang="en-US" sz="1800" b="1" i="0" u="none" strike="noStrike" dirty="0">
                        <a:solidFill>
                          <a:srgbClr val="000000"/>
                        </a:solidFill>
                        <a:latin typeface="Calibri" pitchFamily="34" charset="0"/>
                        <a:cs typeface="Calibri" pitchFamily="34" charset="0"/>
                      </a:endParaRPr>
                    </a:p>
                  </a:txBody>
                  <a:tcPr marL="0" marR="0" marT="0" marB="0" anchor="b"/>
                </a:tc>
                <a:tc>
                  <a:txBody>
                    <a:bodyPr/>
                    <a:lstStyle/>
                    <a:p>
                      <a:pPr algn="ctr" fontAlgn="b"/>
                      <a:r>
                        <a:rPr lang="en-US" sz="1800" b="1" i="0" u="none" strike="noStrike" dirty="0" smtClean="0">
                          <a:solidFill>
                            <a:srgbClr val="000000"/>
                          </a:solidFill>
                          <a:latin typeface="Calibri" pitchFamily="34" charset="0"/>
                        </a:rPr>
                        <a:t>Comment</a:t>
                      </a:r>
                    </a:p>
                  </a:txBody>
                  <a:tcPr marL="9525" marR="9525" marT="9525" marB="0" anchor="b"/>
                </a:tc>
              </a:tr>
              <a:tr h="285151">
                <a:tc>
                  <a:txBody>
                    <a:bodyPr/>
                    <a:lstStyle/>
                    <a:p>
                      <a:pPr marL="0" algn="l" fontAlgn="b"/>
                      <a:r>
                        <a:rPr lang="en-US" sz="1800" b="1" i="0" u="none" strike="noStrike" dirty="0" smtClean="0">
                          <a:solidFill>
                            <a:srgbClr val="000000"/>
                          </a:solidFill>
                          <a:latin typeface="Calibri" pitchFamily="34" charset="0"/>
                        </a:rPr>
                        <a:t>Research</a:t>
                      </a:r>
                    </a:p>
                  </a:txBody>
                  <a:tcPr marL="257175" marR="9525" marT="9525"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64,465</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63,198</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59,670</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endParaRPr lang="en-US" sz="1800" b="0" i="0" u="none" strike="noStrike" kern="1200" dirty="0">
                        <a:solidFill>
                          <a:srgbClr val="000000"/>
                        </a:solidFill>
                        <a:latin typeface="Calibri" pitchFamily="34" charset="0"/>
                        <a:ea typeface="+mn-ea"/>
                        <a:cs typeface="+mn-cs"/>
                      </a:endParaRPr>
                    </a:p>
                  </a:txBody>
                  <a:tcPr marL="0" marR="0" marT="0" marB="0" anchor="b"/>
                </a:tc>
              </a:tr>
              <a:tr h="329610">
                <a:tc>
                  <a:txBody>
                    <a:bodyPr/>
                    <a:lstStyle/>
                    <a:p>
                      <a:pPr marL="274320" marR="0" lvl="1" indent="0" algn="l" defTabSz="914400" rtl="0" eaLnBrk="1" fontAlgn="b" latinLnBrk="0" hangingPunct="1">
                        <a:lnSpc>
                          <a:spcPct val="100000"/>
                        </a:lnSpc>
                        <a:spcBef>
                          <a:spcPts val="0"/>
                        </a:spcBef>
                        <a:spcAft>
                          <a:spcPts val="0"/>
                        </a:spcAft>
                        <a:buClrTx/>
                        <a:buSzTx/>
                        <a:buFontTx/>
                        <a:buNone/>
                        <a:tabLst/>
                        <a:defRPr/>
                      </a:pPr>
                      <a:r>
                        <a:rPr lang="en-US" sz="1800" b="0" i="1" u="none" strike="noStrike" dirty="0" smtClean="0">
                          <a:solidFill>
                            <a:srgbClr val="000000"/>
                          </a:solidFill>
                          <a:latin typeface="Calibri" pitchFamily="34" charset="0"/>
                        </a:rPr>
                        <a:t>HEP Theory</a:t>
                      </a:r>
                    </a:p>
                  </a:txBody>
                  <a:tcPr marL="257175" marR="9525" marT="9525"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55,929</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54,621</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51,196</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algn="r" fontAlgn="b"/>
                      <a:r>
                        <a:rPr lang="en-US" sz="1800" b="0" i="0" u="none" strike="noStrike" kern="1200" baseline="0" dirty="0" smtClean="0">
                          <a:solidFill>
                            <a:srgbClr val="000000"/>
                          </a:solidFill>
                          <a:latin typeface="Calibri" pitchFamily="34" charset="0"/>
                          <a:ea typeface="+mn-ea"/>
                          <a:cs typeface="+mn-cs"/>
                        </a:rPr>
                        <a:t>Follows programmatic reductions in Research</a:t>
                      </a:r>
                      <a:endParaRPr lang="en-US" sz="1800" b="0" i="0" u="none" strike="noStrike" kern="1200" baseline="0" dirty="0">
                        <a:solidFill>
                          <a:srgbClr val="000000"/>
                        </a:solidFill>
                        <a:latin typeface="Calibri" pitchFamily="34" charset="0"/>
                        <a:ea typeface="+mn-ea"/>
                        <a:cs typeface="+mn-cs"/>
                      </a:endParaRPr>
                    </a:p>
                  </a:txBody>
                  <a:tcPr marL="9525" marR="9525" marT="9525" marB="0" anchor="b"/>
                </a:tc>
              </a:tr>
              <a:tr h="329610">
                <a:tc>
                  <a:txBody>
                    <a:bodyPr/>
                    <a:lstStyle/>
                    <a:p>
                      <a:pPr marL="274320" marR="0" lvl="1" indent="0" algn="l" defTabSz="914400" rtl="0" eaLnBrk="1" fontAlgn="b" latinLnBrk="0" hangingPunct="1">
                        <a:lnSpc>
                          <a:spcPct val="100000"/>
                        </a:lnSpc>
                        <a:spcBef>
                          <a:spcPts val="0"/>
                        </a:spcBef>
                        <a:spcAft>
                          <a:spcPts val="0"/>
                        </a:spcAft>
                        <a:buClrTx/>
                        <a:buSzTx/>
                        <a:buFontTx/>
                        <a:buNone/>
                        <a:tabLst/>
                        <a:defRPr/>
                      </a:pPr>
                      <a:r>
                        <a:rPr lang="en-US" sz="1800" b="0" i="1" u="none" strike="noStrike" dirty="0" smtClean="0">
                          <a:solidFill>
                            <a:srgbClr val="000000"/>
                          </a:solidFill>
                          <a:latin typeface="Calibri" pitchFamily="34" charset="0"/>
                        </a:rPr>
                        <a:t>Computational HEP</a:t>
                      </a:r>
                    </a:p>
                  </a:txBody>
                  <a:tcPr marL="257175" marR="9525" marT="9525"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8,536</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8,577</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8,474</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algn="r" fontAlgn="b"/>
                      <a:endParaRPr lang="en-US" sz="1800" b="0" i="0" u="none" strike="noStrike" kern="1200" baseline="0" dirty="0">
                        <a:solidFill>
                          <a:srgbClr val="000000"/>
                        </a:solidFill>
                        <a:latin typeface="Calibri" pitchFamily="34" charset="0"/>
                        <a:ea typeface="+mn-ea"/>
                        <a:cs typeface="+mn-cs"/>
                      </a:endParaRPr>
                    </a:p>
                  </a:txBody>
                  <a:tcPr marL="9525" marR="9525" marT="9525" marB="0" anchor="b"/>
                </a:tc>
              </a:tr>
              <a:tr h="311578">
                <a:tc>
                  <a:txBody>
                    <a:bodyPr/>
                    <a:lstStyle/>
                    <a:p>
                      <a:pPr marL="0" lvl="0" algn="l" fontAlgn="b"/>
                      <a:r>
                        <a:rPr lang="en-US" sz="1800" b="1" i="0" u="none" strike="noStrike" dirty="0" smtClean="0">
                          <a:solidFill>
                            <a:srgbClr val="000000"/>
                          </a:solidFill>
                          <a:latin typeface="Calibri" pitchFamily="34" charset="0"/>
                        </a:rPr>
                        <a:t>Projects</a:t>
                      </a:r>
                    </a:p>
                  </a:txBody>
                  <a:tcPr marL="257175" marR="9525" marT="9525"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2,500</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3,200</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3,200</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Lattice QCD hardware</a:t>
                      </a:r>
                      <a:endParaRPr lang="en-US" sz="1800" b="0" i="0" u="none" strike="noStrike" kern="1200" dirty="0">
                        <a:solidFill>
                          <a:srgbClr val="000000"/>
                        </a:solidFill>
                        <a:latin typeface="Calibri" pitchFamily="34" charset="0"/>
                        <a:ea typeface="+mn-ea"/>
                        <a:cs typeface="+mn-cs"/>
                      </a:endParaRPr>
                    </a:p>
                  </a:txBody>
                  <a:tcPr marL="9525" marR="9525" marT="9525" marB="0" anchor="b"/>
                </a:tc>
              </a:tr>
              <a:tr h="347103">
                <a:tc>
                  <a:txBody>
                    <a:bodyPr/>
                    <a:lstStyle/>
                    <a:p>
                      <a:pPr algn="l" fontAlgn="b"/>
                      <a:r>
                        <a:rPr lang="en-US" sz="1800" b="1" u="none" strike="noStrike" dirty="0" smtClean="0">
                          <a:latin typeface="Calibri" pitchFamily="34" charset="0"/>
                        </a:rPr>
                        <a:t>TOTAL,</a:t>
                      </a:r>
                      <a:r>
                        <a:rPr lang="en-US" sz="1800" b="1" u="none" strike="noStrike" baseline="0" dirty="0" smtClean="0">
                          <a:latin typeface="Calibri" pitchFamily="34" charset="0"/>
                        </a:rPr>
                        <a:t> </a:t>
                      </a:r>
                      <a:r>
                        <a:rPr lang="en-US" sz="1800" b="1" u="none" strike="noStrike" dirty="0" smtClean="0">
                          <a:latin typeface="Calibri" pitchFamily="34" charset="0"/>
                        </a:rPr>
                        <a:t>Theory</a:t>
                      </a:r>
                      <a:r>
                        <a:rPr lang="en-US" sz="1800" b="1" u="none" strike="noStrike" baseline="0" dirty="0" smtClean="0">
                          <a:latin typeface="Calibri" pitchFamily="34" charset="0"/>
                        </a:rPr>
                        <a:t> and Comp.</a:t>
                      </a:r>
                      <a:endParaRPr lang="en-US" sz="1800" b="1" i="0" u="none" strike="noStrike" dirty="0">
                        <a:solidFill>
                          <a:srgbClr val="000000"/>
                        </a:solidFill>
                        <a:latin typeface="Calibri" pitchFamily="34" charset="0"/>
                      </a:endParaRPr>
                    </a:p>
                  </a:txBody>
                  <a:tcPr marL="9525" marR="9525" marT="9525"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66,965</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66,398</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62,870</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algn="r" fontAlgn="b"/>
                      <a:endParaRPr lang="en-US" sz="1800" b="1" i="0" u="none" strike="noStrike" dirty="0">
                        <a:solidFill>
                          <a:srgbClr val="000000"/>
                        </a:solidFill>
                        <a:latin typeface="Calibri" pitchFamily="34" charset="0"/>
                      </a:endParaRPr>
                    </a:p>
                  </a:txBody>
                  <a:tcPr marL="9525" marR="9525" marT="9525" marB="0" anchor="b"/>
                </a:tc>
              </a:tr>
            </a:tbl>
          </a:graphicData>
        </a:graphic>
      </p:graphicFrame>
      <p:sp>
        <p:nvSpPr>
          <p:cNvPr id="5" name="Rectangle 8"/>
          <p:cNvSpPr>
            <a:spLocks noChangeArrowheads="1"/>
          </p:cNvSpPr>
          <p:nvPr/>
        </p:nvSpPr>
        <p:spPr bwMode="auto">
          <a:xfrm>
            <a:off x="0" y="837791"/>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hangingPunct="0">
              <a:lnSpc>
                <a:spcPct val="85000"/>
              </a:lnSpc>
              <a:defRPr/>
            </a:pPr>
            <a:endParaRPr lang="en-US" sz="2200" i="1" dirty="0">
              <a:effectLst>
                <a:outerShdw blurRad="38100" dist="38100" dir="2700000" algn="tl">
                  <a:srgbClr val="FFFFFF"/>
                </a:outerShdw>
              </a:effectLst>
              <a:latin typeface="Book Antiqua" pitchFamily="18" charset="0"/>
            </a:endParaRPr>
          </a:p>
        </p:txBody>
      </p:sp>
    </p:spTree>
    <p:extLst>
      <p:ext uri="{BB962C8B-B14F-4D97-AF65-F5344CB8AC3E}">
        <p14:creationId xmlns:p14="http://schemas.microsoft.com/office/powerpoint/2010/main" val="11138355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556" y="995464"/>
            <a:ext cx="9076888" cy="5063930"/>
          </a:xfrm>
        </p:spPr>
        <p:txBody>
          <a:bodyPr>
            <a:noAutofit/>
          </a:bodyPr>
          <a:lstStyle/>
          <a:p>
            <a:pPr>
              <a:buFont typeface="Wingdings" pitchFamily="2" charset="2"/>
              <a:buChar char="§"/>
            </a:pPr>
            <a:r>
              <a:rPr lang="en-US" sz="1900" b="1" dirty="0" smtClean="0">
                <a:latin typeface="Calibri" pitchFamily="34" charset="0"/>
                <a:cs typeface="Calibri" pitchFamily="34" charset="0"/>
              </a:rPr>
              <a:t>Discussions with CERN about follow-on to LHC Agreement proceeding</a:t>
            </a:r>
          </a:p>
          <a:p>
            <a:pPr lvl="1"/>
            <a:r>
              <a:rPr lang="en-US" sz="1700" b="1" dirty="0" smtClean="0">
                <a:solidFill>
                  <a:srgbClr val="008000"/>
                </a:solidFill>
                <a:latin typeface="Calibri" pitchFamily="34" charset="0"/>
                <a:cs typeface="Calibri" pitchFamily="34" charset="0"/>
              </a:rPr>
              <a:t>Necessary precursor to planning for “Phase-II” upgrades;   US scope for “Phase-II” TBD. </a:t>
            </a:r>
          </a:p>
          <a:p>
            <a:pPr>
              <a:buFont typeface="Wingdings" pitchFamily="2" charset="2"/>
              <a:buChar char="§"/>
            </a:pPr>
            <a:r>
              <a:rPr lang="en-US" sz="1900" b="1" dirty="0" smtClean="0">
                <a:latin typeface="Calibri" pitchFamily="34" charset="0"/>
                <a:cs typeface="Calibri" pitchFamily="34" charset="0"/>
              </a:rPr>
              <a:t>Energy Frontier science plan will require high-energy,  high-luminosity LHC running </a:t>
            </a:r>
          </a:p>
          <a:p>
            <a:pPr lvl="1"/>
            <a:r>
              <a:rPr lang="en-US" sz="1700" b="1" dirty="0" smtClean="0">
                <a:solidFill>
                  <a:srgbClr val="008000"/>
                </a:solidFill>
                <a:latin typeface="Calibri" pitchFamily="34" charset="0"/>
                <a:cs typeface="Calibri" pitchFamily="34" charset="0"/>
              </a:rPr>
              <a:t>What is the real physics of the </a:t>
            </a:r>
            <a:r>
              <a:rPr lang="en-US" sz="1700" b="1" dirty="0" err="1" smtClean="0">
                <a:solidFill>
                  <a:srgbClr val="008000"/>
                </a:solidFill>
                <a:latin typeface="Calibri" pitchFamily="34" charset="0"/>
                <a:cs typeface="Calibri" pitchFamily="34" charset="0"/>
              </a:rPr>
              <a:t>TeV</a:t>
            </a:r>
            <a:r>
              <a:rPr lang="en-US" sz="1700" b="1" dirty="0" smtClean="0">
                <a:solidFill>
                  <a:srgbClr val="008000"/>
                </a:solidFill>
                <a:latin typeface="Calibri" pitchFamily="34" charset="0"/>
                <a:cs typeface="Calibri" pitchFamily="34" charset="0"/>
              </a:rPr>
              <a:t> scale?</a:t>
            </a:r>
          </a:p>
          <a:p>
            <a:pPr lvl="2"/>
            <a:r>
              <a:rPr lang="en-US" sz="1700" b="1" dirty="0">
                <a:solidFill>
                  <a:srgbClr val="0070C0"/>
                </a:solidFill>
                <a:latin typeface="Calibri" pitchFamily="34" charset="0"/>
                <a:cs typeface="Calibri" pitchFamily="34" charset="0"/>
              </a:rPr>
              <a:t>t</a:t>
            </a:r>
            <a:r>
              <a:rPr lang="en-US" sz="1700" b="1" dirty="0" smtClean="0">
                <a:solidFill>
                  <a:srgbClr val="0070C0"/>
                </a:solidFill>
                <a:latin typeface="Calibri" pitchFamily="34" charset="0"/>
                <a:cs typeface="Calibri" pitchFamily="34" charset="0"/>
              </a:rPr>
              <a:t>his will likely take a few years to sort itself out</a:t>
            </a:r>
          </a:p>
          <a:p>
            <a:pPr lvl="1"/>
            <a:r>
              <a:rPr lang="en-US" sz="1700" b="1" dirty="0" smtClean="0">
                <a:solidFill>
                  <a:srgbClr val="008000"/>
                </a:solidFill>
                <a:latin typeface="Calibri" pitchFamily="34" charset="0"/>
                <a:cs typeface="Calibri" pitchFamily="34" charset="0"/>
              </a:rPr>
              <a:t>US “Snowmass/P5” process is an important element, along with European and </a:t>
            </a:r>
            <a:br>
              <a:rPr lang="en-US" sz="1700" b="1" dirty="0" smtClean="0">
                <a:solidFill>
                  <a:srgbClr val="008000"/>
                </a:solidFill>
                <a:latin typeface="Calibri" pitchFamily="34" charset="0"/>
                <a:cs typeface="Calibri" pitchFamily="34" charset="0"/>
              </a:rPr>
            </a:br>
            <a:r>
              <a:rPr lang="en-US" sz="1700" b="1" dirty="0" smtClean="0">
                <a:solidFill>
                  <a:srgbClr val="008000"/>
                </a:solidFill>
                <a:latin typeface="Calibri" pitchFamily="34" charset="0"/>
                <a:cs typeface="Calibri" pitchFamily="34" charset="0"/>
              </a:rPr>
              <a:t>Japanese HEP strategies</a:t>
            </a:r>
          </a:p>
          <a:p>
            <a:pPr lvl="1"/>
            <a:endParaRPr lang="en-US" sz="800" b="1" dirty="0" smtClean="0">
              <a:solidFill>
                <a:srgbClr val="008000"/>
              </a:solidFill>
              <a:latin typeface="Calibri" pitchFamily="34" charset="0"/>
              <a:cs typeface="Calibri" pitchFamily="34" charset="0"/>
            </a:endParaRPr>
          </a:p>
          <a:p>
            <a:pPr>
              <a:buFont typeface="Wingdings" pitchFamily="2" charset="2"/>
              <a:buChar char="§"/>
            </a:pPr>
            <a:r>
              <a:rPr lang="en-US" sz="1900" b="1" dirty="0" smtClean="0">
                <a:latin typeface="Calibri" pitchFamily="34" charset="0"/>
                <a:cs typeface="Calibri" pitchFamily="34" charset="0"/>
              </a:rPr>
              <a:t>Significant collaborations with other regions on future colliders will require a </a:t>
            </a:r>
            <a:br>
              <a:rPr lang="en-US" sz="1900" b="1" dirty="0" smtClean="0">
                <a:latin typeface="Calibri" pitchFamily="34" charset="0"/>
                <a:cs typeface="Calibri" pitchFamily="34" charset="0"/>
              </a:rPr>
            </a:br>
            <a:r>
              <a:rPr lang="en-US" sz="1900" b="1" dirty="0" smtClean="0">
                <a:latin typeface="Calibri" pitchFamily="34" charset="0"/>
                <a:cs typeface="Calibri" pitchFamily="34" charset="0"/>
              </a:rPr>
              <a:t>high-level approach between governments</a:t>
            </a:r>
          </a:p>
          <a:p>
            <a:pPr lvl="1"/>
            <a:r>
              <a:rPr lang="en-US" sz="1700" b="1" dirty="0" smtClean="0">
                <a:solidFill>
                  <a:srgbClr val="008000"/>
                </a:solidFill>
                <a:latin typeface="Calibri" pitchFamily="34" charset="0"/>
                <a:cs typeface="Calibri" pitchFamily="34" charset="0"/>
              </a:rPr>
              <a:t>Modest ground-level R&amp;D efforts can continue as funding allows</a:t>
            </a:r>
          </a:p>
          <a:p>
            <a:pPr lvl="1"/>
            <a:r>
              <a:rPr lang="en-US" sz="1700" b="1" dirty="0" smtClean="0">
                <a:solidFill>
                  <a:srgbClr val="008000"/>
                </a:solidFill>
                <a:latin typeface="Calibri" pitchFamily="34" charset="0"/>
                <a:cs typeface="Calibri" pitchFamily="34" charset="0"/>
              </a:rPr>
              <a:t>We support an international process to discuss future HEP facilities that respects the interests of major national and regional partners as well as realistic schedule </a:t>
            </a:r>
            <a:br>
              <a:rPr lang="en-US" sz="1700" b="1" dirty="0" smtClean="0">
                <a:solidFill>
                  <a:srgbClr val="008000"/>
                </a:solidFill>
                <a:latin typeface="Calibri" pitchFamily="34" charset="0"/>
                <a:cs typeface="Calibri" pitchFamily="34" charset="0"/>
              </a:rPr>
            </a:br>
            <a:r>
              <a:rPr lang="en-US" sz="1700" b="1" dirty="0" smtClean="0">
                <a:solidFill>
                  <a:srgbClr val="008000"/>
                </a:solidFill>
                <a:latin typeface="Calibri" pitchFamily="34" charset="0"/>
                <a:cs typeface="Calibri" pitchFamily="34" charset="0"/>
              </a:rPr>
              <a:t>and fiscal constraints</a:t>
            </a:r>
          </a:p>
          <a:p>
            <a:pPr lvl="1"/>
            <a:r>
              <a:rPr lang="en-US" sz="1700" b="1" dirty="0" smtClean="0">
                <a:solidFill>
                  <a:srgbClr val="008000"/>
                </a:solidFill>
                <a:latin typeface="Calibri" pitchFamily="34" charset="0"/>
                <a:cs typeface="Calibri" pitchFamily="34" charset="0"/>
              </a:rPr>
              <a:t>Once Snowmass/P5 studies and the community input are complete, we will be in a better position to evaluate future US priorities for the HEP program in detail </a:t>
            </a:r>
          </a:p>
          <a:p>
            <a:pPr lvl="1"/>
            <a:r>
              <a:rPr lang="en-US" sz="1700" b="1" dirty="0" smtClean="0">
                <a:solidFill>
                  <a:srgbClr val="008000"/>
                </a:solidFill>
                <a:latin typeface="Calibri" pitchFamily="34" charset="0"/>
                <a:cs typeface="Calibri" pitchFamily="34" charset="0"/>
              </a:rPr>
              <a:t>We encourage active engagement by all interested parties</a:t>
            </a:r>
            <a:endParaRPr lang="en-US" sz="1700" b="1" dirty="0" smtClean="0">
              <a:latin typeface="Calibri" pitchFamily="34" charset="0"/>
              <a:cs typeface="Calibri" pitchFamily="34" charset="0"/>
            </a:endParaRPr>
          </a:p>
          <a:p>
            <a:pPr lvl="1"/>
            <a:endParaRPr lang="en-US" b="1" dirty="0">
              <a:solidFill>
                <a:schemeClr val="accent3">
                  <a:lumMod val="50000"/>
                </a:schemeClr>
              </a:solidFill>
              <a:latin typeface="Calibri" pitchFamily="34" charset="0"/>
              <a:cs typeface="Calibri" pitchFamily="34" charset="0"/>
            </a:endParaRPr>
          </a:p>
        </p:txBody>
      </p:sp>
      <p:sp>
        <p:nvSpPr>
          <p:cNvPr id="3" name="Title 2"/>
          <p:cNvSpPr>
            <a:spLocks noGrp="1"/>
          </p:cNvSpPr>
          <p:nvPr>
            <p:ph type="title"/>
          </p:nvPr>
        </p:nvSpPr>
        <p:spPr>
          <a:xfrm>
            <a:off x="457200" y="46544"/>
            <a:ext cx="8229600" cy="701747"/>
          </a:xfrm>
        </p:spPr>
        <p:txBody>
          <a:bodyPr/>
          <a:lstStyle/>
          <a:p>
            <a:r>
              <a:rPr lang="en-US" sz="3200" b="1" dirty="0" smtClean="0">
                <a:solidFill>
                  <a:srgbClr val="285C00"/>
                </a:solidFill>
                <a:effectLst>
                  <a:outerShdw blurRad="38100" dist="38100" dir="2700000" algn="tl">
                    <a:srgbClr val="000000">
                      <a:alpha val="43137"/>
                    </a:srgbClr>
                  </a:outerShdw>
                </a:effectLst>
                <a:latin typeface="Cambria" pitchFamily="18" charset="0"/>
              </a:rPr>
              <a:t>Energy Frontier Issues</a:t>
            </a:r>
            <a:endParaRPr lang="en-US" sz="3200" b="1" dirty="0">
              <a:solidFill>
                <a:srgbClr val="285C00"/>
              </a:solidFill>
              <a:effectLst>
                <a:outerShdw blurRad="38100" dist="38100" dir="2700000" algn="tl">
                  <a:srgbClr val="000000">
                    <a:alpha val="43137"/>
                  </a:srgbClr>
                </a:outerShdw>
              </a:effectLst>
              <a:latin typeface="Cambria" pitchFamily="18" charset="0"/>
            </a:endParaRPr>
          </a:p>
        </p:txBody>
      </p:sp>
      <p:sp>
        <p:nvSpPr>
          <p:cNvPr id="4" name="Rectangle 3"/>
          <p:cNvSpPr>
            <a:spLocks noChangeArrowheads="1"/>
          </p:cNvSpPr>
          <p:nvPr/>
        </p:nvSpPr>
        <p:spPr bwMode="auto">
          <a:xfrm>
            <a:off x="0" y="786035"/>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hangingPunct="0">
              <a:lnSpc>
                <a:spcPct val="85000"/>
              </a:lnSpc>
              <a:defRPr/>
            </a:pPr>
            <a:endParaRPr lang="en-US" sz="2200" i="1" dirty="0">
              <a:effectLst>
                <a:outerShdw blurRad="38100" dist="38100" dir="2700000" algn="tl">
                  <a:srgbClr val="FFFFFF"/>
                </a:outerShdw>
              </a:effectLst>
              <a:latin typeface="Book Antiqua" pitchFamily="18" charset="0"/>
            </a:endParaRPr>
          </a:p>
        </p:txBody>
      </p:sp>
      <p:pic>
        <p:nvPicPr>
          <p:cNvPr id="5" name="Picture 9" descr="horizontal-logo-green-text.jpg"/>
          <p:cNvPicPr>
            <a:picLocks noChangeAspect="1"/>
          </p:cNvPicPr>
          <p:nvPr/>
        </p:nvPicPr>
        <p:blipFill>
          <a:blip r:embed="rId2" cstate="print"/>
          <a:srcRect/>
          <a:stretch>
            <a:fillRect/>
          </a:stretch>
        </p:blipFill>
        <p:spPr bwMode="auto">
          <a:xfrm>
            <a:off x="457200" y="6354764"/>
            <a:ext cx="2438400" cy="407987"/>
          </a:xfrm>
          <a:prstGeom prst="rect">
            <a:avLst/>
          </a:prstGeom>
          <a:noFill/>
          <a:ln w="9525">
            <a:noFill/>
            <a:miter lim="800000"/>
            <a:headEnd/>
            <a:tailEnd/>
          </a:ln>
        </p:spPr>
      </p:pic>
      <p:cxnSp>
        <p:nvCxnSpPr>
          <p:cNvPr id="6" name="Straight Connector 5"/>
          <p:cNvCxnSpPr/>
          <p:nvPr/>
        </p:nvCxnSpPr>
        <p:spPr bwMode="auto">
          <a:xfrm>
            <a:off x="159391" y="6266576"/>
            <a:ext cx="8758106" cy="0"/>
          </a:xfrm>
          <a:prstGeom prst="line">
            <a:avLst/>
          </a:prstGeom>
          <a:ln w="15875">
            <a:solidFill>
              <a:srgbClr val="135C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881428" y="6606114"/>
            <a:ext cx="255198" cy="246221"/>
          </a:xfrm>
          <a:prstGeom prst="rect">
            <a:avLst/>
          </a:prstGeom>
          <a:noFill/>
        </p:spPr>
        <p:txBody>
          <a:bodyPr wrap="none" rtlCol="0">
            <a:spAutoFit/>
          </a:bodyPr>
          <a:lstStyle/>
          <a:p>
            <a:r>
              <a:rPr lang="en-US" sz="1000" b="1" dirty="0">
                <a:solidFill>
                  <a:schemeClr val="tx1">
                    <a:lumMod val="75000"/>
                    <a:lumOff val="25000"/>
                  </a:schemeClr>
                </a:solidFill>
                <a:latin typeface="Arial" pitchFamily="34" charset="0"/>
                <a:cs typeface="Arial" pitchFamily="34" charset="0"/>
              </a:rPr>
              <a:t>7</a:t>
            </a:r>
          </a:p>
        </p:txBody>
      </p:sp>
    </p:spTree>
    <p:extLst>
      <p:ext uri="{BB962C8B-B14F-4D97-AF65-F5344CB8AC3E}">
        <p14:creationId xmlns:p14="http://schemas.microsoft.com/office/powerpoint/2010/main" val="2112796389"/>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0" y="170809"/>
            <a:ext cx="9144000" cy="533400"/>
          </a:xfrm>
        </p:spPr>
        <p:txBody>
          <a:bodyPr>
            <a:noAutofit/>
          </a:bodyPr>
          <a:lstStyle/>
          <a:p>
            <a:r>
              <a:rPr lang="en-US" sz="3200" b="1" dirty="0" smtClean="0">
                <a:solidFill>
                  <a:srgbClr val="285C00"/>
                </a:solidFill>
                <a:effectLst>
                  <a:outerShdw blurRad="38100" dist="38100" dir="2700000" algn="tl">
                    <a:srgbClr val="000000">
                      <a:alpha val="43137"/>
                    </a:srgbClr>
                  </a:outerShdw>
                </a:effectLst>
                <a:latin typeface="Cambria" pitchFamily="18" charset="0"/>
              </a:rPr>
              <a:t>HEP Advanced Technology R&amp;D</a:t>
            </a:r>
          </a:p>
        </p:txBody>
      </p:sp>
      <p:graphicFrame>
        <p:nvGraphicFramePr>
          <p:cNvPr id="10" name="Table Placeholder 9"/>
          <p:cNvGraphicFramePr>
            <a:graphicFrameLocks noGrp="1"/>
          </p:cNvGraphicFramePr>
          <p:nvPr>
            <p:ph type="tbl" idx="1"/>
            <p:extLst>
              <p:ext uri="{D42A27DB-BD31-4B8C-83A1-F6EECF244321}">
                <p14:modId xmlns:p14="http://schemas.microsoft.com/office/powerpoint/2010/main" val="4093852051"/>
              </p:ext>
            </p:extLst>
          </p:nvPr>
        </p:nvGraphicFramePr>
        <p:xfrm>
          <a:off x="243878" y="1219199"/>
          <a:ext cx="8648451" cy="3396061"/>
        </p:xfrm>
        <a:graphic>
          <a:graphicData uri="http://schemas.openxmlformats.org/drawingml/2006/table">
            <a:tbl>
              <a:tblPr>
                <a:tableStyleId>{69C7853C-536D-4A76-A0AE-DD22124D55A5}</a:tableStyleId>
              </a:tblPr>
              <a:tblGrid>
                <a:gridCol w="2468569"/>
                <a:gridCol w="995487"/>
                <a:gridCol w="956345"/>
                <a:gridCol w="956345"/>
                <a:gridCol w="3271705"/>
              </a:tblGrid>
              <a:tr h="548640">
                <a:tc>
                  <a:txBody>
                    <a:bodyPr/>
                    <a:lstStyle/>
                    <a:p>
                      <a:pPr algn="l" fontAlgn="b"/>
                      <a:r>
                        <a:rPr lang="en-US" sz="1800" b="1" u="none" strike="noStrike" dirty="0" smtClean="0">
                          <a:latin typeface="Calibri" pitchFamily="34" charset="0"/>
                        </a:rPr>
                        <a:t>Funding (in $K)</a:t>
                      </a:r>
                      <a:endParaRPr lang="en-US" sz="1800" b="1" i="0" u="none" strike="noStrike" dirty="0">
                        <a:solidFill>
                          <a:srgbClr val="000000"/>
                        </a:solidFill>
                        <a:latin typeface="Calibri" pitchFamily="34" charset="0"/>
                      </a:endParaRPr>
                    </a:p>
                  </a:txBody>
                  <a:tcPr marL="9525" marR="9525" marT="9525" marB="0" anchor="b"/>
                </a:tc>
                <a:tc>
                  <a:txBody>
                    <a:bodyPr/>
                    <a:lstStyle/>
                    <a:p>
                      <a:pPr algn="ctr" fontAlgn="b"/>
                      <a:r>
                        <a:rPr lang="en-US" sz="1800" b="1" u="none" strike="noStrike" dirty="0">
                          <a:latin typeface="Calibri" pitchFamily="34" charset="0"/>
                          <a:cs typeface="Calibri" pitchFamily="34" charset="0"/>
                        </a:rPr>
                        <a:t>FY </a:t>
                      </a:r>
                      <a:r>
                        <a:rPr lang="en-US" sz="1800" b="1" u="none" strike="noStrike" dirty="0" smtClean="0">
                          <a:latin typeface="Calibri" pitchFamily="34" charset="0"/>
                          <a:cs typeface="Calibri" pitchFamily="34" charset="0"/>
                        </a:rPr>
                        <a:t>2012 Actual</a:t>
                      </a:r>
                      <a:endParaRPr lang="en-US" sz="1800" b="1" i="0" u="none" strike="noStrike" dirty="0">
                        <a:solidFill>
                          <a:srgbClr val="000000"/>
                        </a:solidFill>
                        <a:latin typeface="Calibri" pitchFamily="34" charset="0"/>
                        <a:cs typeface="Calibri" pitchFamily="34" charset="0"/>
                      </a:endParaRPr>
                    </a:p>
                  </a:txBody>
                  <a:tcPr marL="0" marR="0" marT="0" marB="0" anchor="b"/>
                </a:tc>
                <a:tc>
                  <a:txBody>
                    <a:bodyPr/>
                    <a:lstStyle/>
                    <a:p>
                      <a:pPr algn="ctr" fontAlgn="b"/>
                      <a:r>
                        <a:rPr lang="en-US" sz="1800" b="1" i="0" u="none" strike="noStrike" dirty="0" smtClean="0">
                          <a:solidFill>
                            <a:srgbClr val="000000"/>
                          </a:solidFill>
                          <a:latin typeface="Calibri" pitchFamily="34" charset="0"/>
                          <a:cs typeface="Calibri" pitchFamily="34" charset="0"/>
                        </a:rPr>
                        <a:t>FY 2013 July</a:t>
                      </a:r>
                      <a:r>
                        <a:rPr lang="en-US" sz="1800" b="1" i="0" u="none" strike="noStrike" baseline="0" dirty="0" smtClean="0">
                          <a:solidFill>
                            <a:srgbClr val="000000"/>
                          </a:solidFill>
                          <a:latin typeface="Calibri" pitchFamily="34" charset="0"/>
                          <a:cs typeface="Calibri" pitchFamily="34" charset="0"/>
                        </a:rPr>
                        <a:t> Plan</a:t>
                      </a:r>
                      <a:endParaRPr lang="en-US" sz="1800" b="1" i="0" u="none" strike="noStrike" dirty="0">
                        <a:solidFill>
                          <a:srgbClr val="000000"/>
                        </a:solidFill>
                        <a:latin typeface="Calibri" pitchFamily="34" charset="0"/>
                        <a:cs typeface="Calibri" pitchFamily="34" charset="0"/>
                      </a:endParaRPr>
                    </a:p>
                  </a:txBody>
                  <a:tcPr marL="0" marR="0" marT="0" marB="0" anchor="b"/>
                </a:tc>
                <a:tc>
                  <a:txBody>
                    <a:bodyPr/>
                    <a:lstStyle/>
                    <a:p>
                      <a:pPr algn="ctr" fontAlgn="b"/>
                      <a:r>
                        <a:rPr lang="en-US" sz="1800" b="1" i="0" u="none" strike="noStrike" dirty="0" smtClean="0">
                          <a:solidFill>
                            <a:srgbClr val="000000"/>
                          </a:solidFill>
                          <a:latin typeface="Calibri" pitchFamily="34" charset="0"/>
                          <a:cs typeface="Calibri" pitchFamily="34" charset="0"/>
                        </a:rPr>
                        <a:t>FY</a:t>
                      </a:r>
                      <a:r>
                        <a:rPr lang="en-US" sz="1800" b="1" i="0" u="none" strike="noStrike" baseline="0" dirty="0" smtClean="0">
                          <a:solidFill>
                            <a:srgbClr val="000000"/>
                          </a:solidFill>
                          <a:latin typeface="Calibri" pitchFamily="34" charset="0"/>
                          <a:cs typeface="Calibri" pitchFamily="34" charset="0"/>
                        </a:rPr>
                        <a:t> 2014 Request</a:t>
                      </a:r>
                      <a:endParaRPr lang="en-US" sz="1800" b="1" i="0" u="none" strike="noStrike" dirty="0">
                        <a:solidFill>
                          <a:srgbClr val="000000"/>
                        </a:solidFill>
                        <a:latin typeface="Calibri" pitchFamily="34" charset="0"/>
                        <a:cs typeface="Calibri" pitchFamily="34" charset="0"/>
                      </a:endParaRPr>
                    </a:p>
                  </a:txBody>
                  <a:tcPr marL="0" marR="0" marT="0" marB="0" anchor="b"/>
                </a:tc>
                <a:tc>
                  <a:txBody>
                    <a:bodyPr/>
                    <a:lstStyle/>
                    <a:p>
                      <a:pPr algn="ctr" fontAlgn="b"/>
                      <a:r>
                        <a:rPr lang="en-US" sz="1800" b="1" i="0" u="none" strike="noStrike" dirty="0" smtClean="0">
                          <a:solidFill>
                            <a:srgbClr val="000000"/>
                          </a:solidFill>
                          <a:latin typeface="Calibri" pitchFamily="34" charset="0"/>
                        </a:rPr>
                        <a:t>Comment</a:t>
                      </a:r>
                    </a:p>
                  </a:txBody>
                  <a:tcPr marL="9525" marR="9525" marT="9525" marB="0" anchor="b"/>
                </a:tc>
              </a:tr>
              <a:tr h="285151">
                <a:tc>
                  <a:txBody>
                    <a:bodyPr/>
                    <a:lstStyle/>
                    <a:p>
                      <a:pPr marL="0" algn="l" fontAlgn="b"/>
                      <a:r>
                        <a:rPr lang="en-US" sz="1800" b="1" i="0" u="none" strike="noStrike" dirty="0" smtClean="0">
                          <a:solidFill>
                            <a:srgbClr val="000000"/>
                          </a:solidFill>
                          <a:latin typeface="Calibri" pitchFamily="34" charset="0"/>
                        </a:rPr>
                        <a:t>Research</a:t>
                      </a:r>
                    </a:p>
                  </a:txBody>
                  <a:tcPr marL="257175" marR="9525" marT="9525"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134,006</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111,888</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105,303</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endParaRPr lang="en-US" sz="1800" b="0" i="0" u="none" strike="noStrike" kern="1200" dirty="0">
                        <a:solidFill>
                          <a:srgbClr val="000000"/>
                        </a:solidFill>
                        <a:latin typeface="Calibri" pitchFamily="34" charset="0"/>
                        <a:ea typeface="+mn-ea"/>
                        <a:cs typeface="+mn-cs"/>
                      </a:endParaRPr>
                    </a:p>
                  </a:txBody>
                  <a:tcPr marL="0" marR="0" marT="0" marB="0" anchor="b"/>
                </a:tc>
              </a:tr>
              <a:tr h="329610">
                <a:tc>
                  <a:txBody>
                    <a:bodyPr/>
                    <a:lstStyle/>
                    <a:p>
                      <a:pPr marL="274320" marR="0" lvl="1" indent="0" algn="l" defTabSz="914400" rtl="0" eaLnBrk="1" fontAlgn="b" latinLnBrk="0" hangingPunct="1">
                        <a:lnSpc>
                          <a:spcPct val="100000"/>
                        </a:lnSpc>
                        <a:spcBef>
                          <a:spcPts val="0"/>
                        </a:spcBef>
                        <a:spcAft>
                          <a:spcPts val="0"/>
                        </a:spcAft>
                        <a:buClrTx/>
                        <a:buSzTx/>
                        <a:buFontTx/>
                        <a:buNone/>
                        <a:tabLst/>
                        <a:defRPr/>
                      </a:pPr>
                      <a:r>
                        <a:rPr lang="en-US" sz="1800" b="0" i="1" u="none" strike="noStrike" dirty="0" smtClean="0">
                          <a:solidFill>
                            <a:srgbClr val="000000"/>
                          </a:solidFill>
                          <a:latin typeface="Calibri" pitchFamily="34" charset="0"/>
                        </a:rPr>
                        <a:t>General</a:t>
                      </a:r>
                      <a:r>
                        <a:rPr lang="en-US" sz="1800" b="0" i="1" u="none" strike="noStrike" baseline="0" dirty="0" smtClean="0">
                          <a:solidFill>
                            <a:srgbClr val="000000"/>
                          </a:solidFill>
                          <a:latin typeface="Calibri" pitchFamily="34" charset="0"/>
                        </a:rPr>
                        <a:t> </a:t>
                      </a:r>
                      <a:r>
                        <a:rPr lang="en-US" sz="1800" b="0" i="1" u="none" strike="noStrike" baseline="0" dirty="0" err="1" smtClean="0">
                          <a:solidFill>
                            <a:srgbClr val="000000"/>
                          </a:solidFill>
                          <a:latin typeface="Calibri" pitchFamily="34" charset="0"/>
                        </a:rPr>
                        <a:t>Accel</a:t>
                      </a:r>
                      <a:r>
                        <a:rPr lang="en-US" sz="1800" b="0" i="1" u="none" strike="noStrike" baseline="0" dirty="0" smtClean="0">
                          <a:solidFill>
                            <a:srgbClr val="000000"/>
                          </a:solidFill>
                          <a:latin typeface="Calibri" pitchFamily="34" charset="0"/>
                        </a:rPr>
                        <a:t>. R&amp;D</a:t>
                      </a:r>
                      <a:endParaRPr lang="en-US" sz="1800" b="0" i="1" u="none" strike="noStrike" dirty="0" smtClean="0">
                        <a:solidFill>
                          <a:srgbClr val="000000"/>
                        </a:solidFill>
                        <a:latin typeface="Calibri" pitchFamily="34" charset="0"/>
                      </a:endParaRPr>
                    </a:p>
                  </a:txBody>
                  <a:tcPr marL="257175" marR="9525" marT="9525"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59,280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61,791</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57,856</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algn="r" fontAlgn="b"/>
                      <a:r>
                        <a:rPr lang="en-US" sz="1800" b="0" i="0" u="none" strike="noStrike" kern="1200" baseline="0" dirty="0" smtClean="0">
                          <a:solidFill>
                            <a:srgbClr val="000000"/>
                          </a:solidFill>
                          <a:latin typeface="Calibri" pitchFamily="34" charset="0"/>
                          <a:ea typeface="+mn-ea"/>
                          <a:cs typeface="+mn-cs"/>
                        </a:rPr>
                        <a:t>Selected long-term R&amp;D moves </a:t>
                      </a:r>
                    </a:p>
                    <a:p>
                      <a:pPr algn="r" fontAlgn="b"/>
                      <a:r>
                        <a:rPr lang="en-US" sz="1800" b="0" i="0" u="none" strike="noStrike" kern="1200" baseline="0" dirty="0" smtClean="0">
                          <a:solidFill>
                            <a:srgbClr val="000000"/>
                          </a:solidFill>
                          <a:latin typeface="Calibri" pitchFamily="34" charset="0"/>
                          <a:ea typeface="+mn-ea"/>
                          <a:cs typeface="+mn-cs"/>
                        </a:rPr>
                        <a:t>to Accelerator Stewardship</a:t>
                      </a:r>
                      <a:endParaRPr lang="en-US" sz="1800" b="0" i="0" u="none" strike="noStrike" kern="1200" baseline="0" dirty="0">
                        <a:solidFill>
                          <a:srgbClr val="000000"/>
                        </a:solidFill>
                        <a:latin typeface="Calibri" pitchFamily="34" charset="0"/>
                        <a:ea typeface="+mn-ea"/>
                        <a:cs typeface="+mn-cs"/>
                      </a:endParaRPr>
                    </a:p>
                  </a:txBody>
                  <a:tcPr marL="9525" marR="9525" marT="9525" marB="0" anchor="b"/>
                </a:tc>
              </a:tr>
              <a:tr h="329610">
                <a:tc>
                  <a:txBody>
                    <a:bodyPr/>
                    <a:lstStyle/>
                    <a:p>
                      <a:pPr marL="274320" marR="0" lvl="1" indent="0" algn="l" defTabSz="914400" rtl="0" eaLnBrk="1" fontAlgn="b" latinLnBrk="0" hangingPunct="1">
                        <a:lnSpc>
                          <a:spcPct val="100000"/>
                        </a:lnSpc>
                        <a:spcBef>
                          <a:spcPts val="0"/>
                        </a:spcBef>
                        <a:spcAft>
                          <a:spcPts val="0"/>
                        </a:spcAft>
                        <a:buClrTx/>
                        <a:buSzTx/>
                        <a:buFontTx/>
                        <a:buNone/>
                        <a:tabLst/>
                        <a:defRPr/>
                      </a:pPr>
                      <a:r>
                        <a:rPr lang="en-US" sz="1800" b="0" i="1" u="none" strike="noStrike" dirty="0" smtClean="0">
                          <a:solidFill>
                            <a:srgbClr val="000000"/>
                          </a:solidFill>
                          <a:latin typeface="Calibri" pitchFamily="34" charset="0"/>
                        </a:rPr>
                        <a:t>Directed</a:t>
                      </a:r>
                      <a:r>
                        <a:rPr lang="en-US" sz="1800" b="0" i="1" u="none" strike="noStrike" baseline="0" dirty="0" smtClean="0">
                          <a:solidFill>
                            <a:srgbClr val="000000"/>
                          </a:solidFill>
                          <a:latin typeface="Calibri" pitchFamily="34" charset="0"/>
                        </a:rPr>
                        <a:t> </a:t>
                      </a:r>
                      <a:r>
                        <a:rPr lang="en-US" sz="1800" b="0" i="1" u="none" strike="noStrike" baseline="0" dirty="0" err="1" smtClean="0">
                          <a:solidFill>
                            <a:srgbClr val="000000"/>
                          </a:solidFill>
                          <a:latin typeface="Calibri" pitchFamily="34" charset="0"/>
                        </a:rPr>
                        <a:t>Accel</a:t>
                      </a:r>
                      <a:r>
                        <a:rPr lang="en-US" sz="1800" b="0" i="1" u="none" strike="noStrike" baseline="0" dirty="0" smtClean="0">
                          <a:solidFill>
                            <a:srgbClr val="000000"/>
                          </a:solidFill>
                          <a:latin typeface="Calibri" pitchFamily="34" charset="0"/>
                        </a:rPr>
                        <a:t>. R&amp;D</a:t>
                      </a:r>
                      <a:endParaRPr lang="en-US" sz="1800" b="0" i="1" u="none" strike="noStrike" dirty="0" smtClean="0">
                        <a:solidFill>
                          <a:srgbClr val="000000"/>
                        </a:solidFill>
                        <a:latin typeface="Calibri" pitchFamily="34" charset="0"/>
                      </a:endParaRPr>
                    </a:p>
                  </a:txBody>
                  <a:tcPr marL="257175" marR="9525" marT="9525"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46,587</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22,692</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23,500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algn="r" fontAlgn="b"/>
                      <a:r>
                        <a:rPr lang="en-US" sz="1800" b="0" i="0" u="none" strike="noStrike" kern="1200" baseline="0" dirty="0" smtClean="0">
                          <a:solidFill>
                            <a:srgbClr val="000000"/>
                          </a:solidFill>
                          <a:latin typeface="Calibri" pitchFamily="34" charset="0"/>
                          <a:ea typeface="+mn-ea"/>
                          <a:cs typeface="+mn-cs"/>
                        </a:rPr>
                        <a:t>Completion of ILC R&amp;D</a:t>
                      </a:r>
                      <a:endParaRPr lang="en-US" sz="1800" b="0" i="0" u="none" strike="noStrike" kern="1200" baseline="0" dirty="0">
                        <a:solidFill>
                          <a:srgbClr val="000000"/>
                        </a:solidFill>
                        <a:latin typeface="Calibri" pitchFamily="34" charset="0"/>
                        <a:ea typeface="+mn-ea"/>
                        <a:cs typeface="+mn-cs"/>
                      </a:endParaRPr>
                    </a:p>
                  </a:txBody>
                  <a:tcPr marL="9525" marR="9525" marT="9525" marB="0" anchor="b"/>
                </a:tc>
              </a:tr>
              <a:tr h="329610">
                <a:tc>
                  <a:txBody>
                    <a:bodyPr/>
                    <a:lstStyle/>
                    <a:p>
                      <a:pPr marL="274320" marR="0" lvl="1" indent="0" algn="l" defTabSz="914400" rtl="0" eaLnBrk="1" fontAlgn="b" latinLnBrk="0" hangingPunct="1">
                        <a:lnSpc>
                          <a:spcPct val="100000"/>
                        </a:lnSpc>
                        <a:spcBef>
                          <a:spcPts val="0"/>
                        </a:spcBef>
                        <a:spcAft>
                          <a:spcPts val="0"/>
                        </a:spcAft>
                        <a:buClrTx/>
                        <a:buSzTx/>
                        <a:buFontTx/>
                        <a:buNone/>
                        <a:tabLst/>
                        <a:defRPr/>
                      </a:pPr>
                      <a:r>
                        <a:rPr lang="en-US" sz="1800" b="0" i="1" u="none" strike="noStrike" dirty="0" smtClean="0">
                          <a:solidFill>
                            <a:srgbClr val="000000"/>
                          </a:solidFill>
                          <a:latin typeface="Calibri" pitchFamily="34" charset="0"/>
                        </a:rPr>
                        <a:t>Detector R&amp;D</a:t>
                      </a:r>
                    </a:p>
                  </a:txBody>
                  <a:tcPr marL="257175" marR="9525" marT="9525"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28,139</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27,405</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23,947</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algn="r" fontAlgn="b"/>
                      <a:r>
                        <a:rPr lang="en-US" sz="1800" b="0" i="0" u="none" strike="noStrike" kern="1200" baseline="0" dirty="0" smtClean="0">
                          <a:solidFill>
                            <a:srgbClr val="000000"/>
                          </a:solidFill>
                          <a:latin typeface="Calibri" pitchFamily="34" charset="0"/>
                          <a:ea typeface="+mn-ea"/>
                          <a:cs typeface="+mn-cs"/>
                        </a:rPr>
                        <a:t>Funding for liquid argon R&amp;D </a:t>
                      </a:r>
                    </a:p>
                    <a:p>
                      <a:pPr algn="r" fontAlgn="b"/>
                      <a:r>
                        <a:rPr lang="en-US" sz="1800" b="0" i="0" u="none" strike="noStrike" kern="1200" baseline="0" dirty="0" smtClean="0">
                          <a:solidFill>
                            <a:srgbClr val="000000"/>
                          </a:solidFill>
                          <a:latin typeface="Calibri" pitchFamily="34" charset="0"/>
                          <a:ea typeface="+mn-ea"/>
                          <a:cs typeface="+mn-cs"/>
                        </a:rPr>
                        <a:t>is reduced</a:t>
                      </a:r>
                      <a:endParaRPr lang="en-US" sz="1800" b="0" i="0" u="none" strike="noStrike" kern="1200" baseline="0" dirty="0">
                        <a:solidFill>
                          <a:srgbClr val="000000"/>
                        </a:solidFill>
                        <a:latin typeface="Calibri" pitchFamily="34" charset="0"/>
                        <a:ea typeface="+mn-ea"/>
                        <a:cs typeface="+mn-cs"/>
                      </a:endParaRPr>
                    </a:p>
                  </a:txBody>
                  <a:tcPr marL="9525" marR="9525" marT="9525" marB="0" anchor="b"/>
                </a:tc>
              </a:tr>
              <a:tr h="311578">
                <a:tc>
                  <a:txBody>
                    <a:bodyPr/>
                    <a:lstStyle/>
                    <a:p>
                      <a:pPr marL="0" lvl="0" algn="l" fontAlgn="b"/>
                      <a:r>
                        <a:rPr lang="en-US" sz="1800" b="1" i="0" u="none" strike="noStrike" dirty="0" smtClean="0">
                          <a:solidFill>
                            <a:srgbClr val="000000"/>
                          </a:solidFill>
                          <a:latin typeface="Calibri" pitchFamily="34" charset="0"/>
                        </a:rPr>
                        <a:t>Facility</a:t>
                      </a:r>
                      <a:r>
                        <a:rPr lang="en-US" sz="1800" b="1" i="0" u="none" strike="noStrike" baseline="0" dirty="0" smtClean="0">
                          <a:solidFill>
                            <a:srgbClr val="000000"/>
                          </a:solidFill>
                          <a:latin typeface="Calibri" pitchFamily="34" charset="0"/>
                        </a:rPr>
                        <a:t> Operations</a:t>
                      </a:r>
                      <a:endParaRPr lang="en-US" sz="1800" b="1" i="0" u="none" strike="noStrike" dirty="0" smtClean="0">
                        <a:solidFill>
                          <a:srgbClr val="000000"/>
                        </a:solidFill>
                        <a:latin typeface="Calibri" pitchFamily="34" charset="0"/>
                      </a:endParaRPr>
                    </a:p>
                  </a:txBody>
                  <a:tcPr marL="257175" marR="9525" marT="9525"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23,100</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19,997</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17,150</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Completing</a:t>
                      </a:r>
                      <a:r>
                        <a:rPr lang="en-US" sz="1800" b="0" i="0" u="none" strike="noStrike" kern="1200" baseline="0" dirty="0" smtClean="0">
                          <a:solidFill>
                            <a:srgbClr val="000000"/>
                          </a:solidFill>
                          <a:latin typeface="Calibri" pitchFamily="34" charset="0"/>
                          <a:ea typeface="+mn-ea"/>
                          <a:cs typeface="+mn-cs"/>
                        </a:rPr>
                        <a:t> SRF infrastructure </a:t>
                      </a:r>
                    </a:p>
                    <a:p>
                      <a:pPr marL="0" algn="r" defTabSz="914400" rtl="0" eaLnBrk="1" fontAlgn="b" latinLnBrk="0" hangingPunct="1"/>
                      <a:r>
                        <a:rPr lang="en-US" sz="1800" b="0" i="0" u="none" strike="noStrike" kern="1200" baseline="0" dirty="0" smtClean="0">
                          <a:solidFill>
                            <a:srgbClr val="000000"/>
                          </a:solidFill>
                          <a:latin typeface="Calibri" pitchFamily="34" charset="0"/>
                          <a:ea typeface="+mn-ea"/>
                          <a:cs typeface="+mn-cs"/>
                        </a:rPr>
                        <a:t>at Fermilab</a:t>
                      </a:r>
                      <a:endParaRPr lang="en-US" sz="1800" b="0" i="0" u="none" strike="noStrike" kern="1200" dirty="0">
                        <a:solidFill>
                          <a:srgbClr val="000000"/>
                        </a:solidFill>
                        <a:latin typeface="Calibri" pitchFamily="34" charset="0"/>
                        <a:ea typeface="+mn-ea"/>
                        <a:cs typeface="+mn-cs"/>
                      </a:endParaRPr>
                    </a:p>
                  </a:txBody>
                  <a:tcPr marL="9525" marR="9525" marT="9525" marB="0" anchor="b"/>
                </a:tc>
              </a:tr>
              <a:tr h="347103">
                <a:tc>
                  <a:txBody>
                    <a:bodyPr/>
                    <a:lstStyle/>
                    <a:p>
                      <a:pPr algn="l" fontAlgn="b"/>
                      <a:r>
                        <a:rPr lang="en-US" sz="1800" b="1" u="none" strike="noStrike" dirty="0" smtClean="0">
                          <a:latin typeface="Calibri" pitchFamily="34" charset="0"/>
                        </a:rPr>
                        <a:t>TOTAL,</a:t>
                      </a:r>
                      <a:r>
                        <a:rPr lang="en-US" sz="1800" b="1" u="none" strike="noStrike" baseline="0" dirty="0" smtClean="0">
                          <a:latin typeface="Calibri" pitchFamily="34" charset="0"/>
                        </a:rPr>
                        <a:t> </a:t>
                      </a:r>
                      <a:r>
                        <a:rPr lang="en-US" sz="1800" b="1" u="none" strike="noStrike" dirty="0" smtClean="0">
                          <a:latin typeface="Calibri" pitchFamily="34" charset="0"/>
                        </a:rPr>
                        <a:t>Advanced</a:t>
                      </a:r>
                      <a:r>
                        <a:rPr lang="en-US" sz="1800" b="1" u="none" strike="noStrike" baseline="0" dirty="0" smtClean="0">
                          <a:latin typeface="Calibri" pitchFamily="34" charset="0"/>
                        </a:rPr>
                        <a:t>  </a:t>
                      </a:r>
                    </a:p>
                    <a:p>
                      <a:pPr algn="l" fontAlgn="b"/>
                      <a:r>
                        <a:rPr lang="en-US" sz="1800" b="1" u="none" strike="noStrike" baseline="0" dirty="0" smtClean="0">
                          <a:latin typeface="Calibri" pitchFamily="34" charset="0"/>
                        </a:rPr>
                        <a:t>Technology R&amp;D</a:t>
                      </a:r>
                      <a:endParaRPr lang="en-US" sz="1800" b="1" i="0" u="none" strike="noStrike" dirty="0">
                        <a:solidFill>
                          <a:srgbClr val="000000"/>
                        </a:solidFill>
                        <a:latin typeface="Calibri" pitchFamily="34" charset="0"/>
                      </a:endParaRPr>
                    </a:p>
                  </a:txBody>
                  <a:tcPr marL="9525" marR="9525" marT="9525"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157,106</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131,885</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122,453</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algn="r" fontAlgn="b"/>
                      <a:endParaRPr lang="en-US" sz="1800" b="1" i="0" u="none" strike="noStrike" dirty="0">
                        <a:solidFill>
                          <a:srgbClr val="000000"/>
                        </a:solidFill>
                        <a:latin typeface="Calibri" pitchFamily="34" charset="0"/>
                      </a:endParaRPr>
                    </a:p>
                  </a:txBody>
                  <a:tcPr marL="9525" marR="9525" marT="9525" marB="0" anchor="b"/>
                </a:tc>
              </a:tr>
            </a:tbl>
          </a:graphicData>
        </a:graphic>
      </p:graphicFrame>
      <p:sp>
        <p:nvSpPr>
          <p:cNvPr id="5" name="Rectangle 8"/>
          <p:cNvSpPr>
            <a:spLocks noChangeArrowheads="1"/>
          </p:cNvSpPr>
          <p:nvPr/>
        </p:nvSpPr>
        <p:spPr bwMode="auto">
          <a:xfrm>
            <a:off x="0" y="837791"/>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hangingPunct="0">
              <a:lnSpc>
                <a:spcPct val="85000"/>
              </a:lnSpc>
              <a:defRPr/>
            </a:pPr>
            <a:endParaRPr lang="en-US" sz="2200" i="1" dirty="0">
              <a:effectLst>
                <a:outerShdw blurRad="38100" dist="38100" dir="2700000" algn="tl">
                  <a:srgbClr val="FFFFFF"/>
                </a:outerShdw>
              </a:effectLst>
              <a:latin typeface="Book Antiqua" pitchFamily="18" charset="0"/>
            </a:endParaRPr>
          </a:p>
        </p:txBody>
      </p:sp>
    </p:spTree>
    <p:extLst>
      <p:ext uri="{BB962C8B-B14F-4D97-AF65-F5344CB8AC3E}">
        <p14:creationId xmlns:p14="http://schemas.microsoft.com/office/powerpoint/2010/main" val="3412683574"/>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0" y="170809"/>
            <a:ext cx="9144000" cy="533400"/>
          </a:xfrm>
        </p:spPr>
        <p:txBody>
          <a:bodyPr>
            <a:noAutofit/>
          </a:bodyPr>
          <a:lstStyle/>
          <a:p>
            <a:r>
              <a:rPr lang="en-US" sz="3200" b="1" dirty="0" smtClean="0">
                <a:solidFill>
                  <a:srgbClr val="285C00"/>
                </a:solidFill>
                <a:effectLst>
                  <a:outerShdw blurRad="38100" dist="38100" dir="2700000" algn="tl">
                    <a:srgbClr val="000000">
                      <a:alpha val="43137"/>
                    </a:srgbClr>
                  </a:outerShdw>
                </a:effectLst>
                <a:latin typeface="Cambria" pitchFamily="18" charset="0"/>
              </a:rPr>
              <a:t>Accelerator Stewardship</a:t>
            </a:r>
          </a:p>
        </p:txBody>
      </p:sp>
      <p:sp>
        <p:nvSpPr>
          <p:cNvPr id="54275" name="TextBox 5"/>
          <p:cNvSpPr txBox="1">
            <a:spLocks noChangeArrowheads="1"/>
          </p:cNvSpPr>
          <p:nvPr/>
        </p:nvSpPr>
        <p:spPr bwMode="auto">
          <a:xfrm>
            <a:off x="579438" y="5741988"/>
            <a:ext cx="8045450" cy="368300"/>
          </a:xfrm>
          <a:prstGeom prst="rect">
            <a:avLst/>
          </a:prstGeom>
          <a:noFill/>
          <a:ln w="9525">
            <a:noFill/>
            <a:miter lim="800000"/>
            <a:headEnd/>
            <a:tailEnd/>
          </a:ln>
        </p:spPr>
        <p:txBody>
          <a:bodyPr>
            <a:spAutoFit/>
          </a:bodyPr>
          <a:lstStyle/>
          <a:p>
            <a:pPr eaLnBrk="0" hangingPunct="0"/>
            <a:r>
              <a:rPr lang="en-US">
                <a:solidFill>
                  <a:prstClr val="black"/>
                </a:solidFill>
              </a:rPr>
              <a:t> </a:t>
            </a:r>
          </a:p>
        </p:txBody>
      </p:sp>
      <p:graphicFrame>
        <p:nvGraphicFramePr>
          <p:cNvPr id="10" name="Table Placeholder 9"/>
          <p:cNvGraphicFramePr>
            <a:graphicFrameLocks noGrp="1"/>
          </p:cNvGraphicFramePr>
          <p:nvPr>
            <p:ph type="tbl" idx="1"/>
            <p:extLst>
              <p:ext uri="{D42A27DB-BD31-4B8C-83A1-F6EECF244321}">
                <p14:modId xmlns:p14="http://schemas.microsoft.com/office/powerpoint/2010/main" val="2463488949"/>
              </p:ext>
            </p:extLst>
          </p:nvPr>
        </p:nvGraphicFramePr>
        <p:xfrm>
          <a:off x="218711" y="1219199"/>
          <a:ext cx="8690397" cy="2213610"/>
        </p:xfrm>
        <a:graphic>
          <a:graphicData uri="http://schemas.openxmlformats.org/drawingml/2006/table">
            <a:tbl>
              <a:tblPr>
                <a:tableStyleId>{69C7853C-536D-4A76-A0AE-DD22124D55A5}</a:tableStyleId>
              </a:tblPr>
              <a:tblGrid>
                <a:gridCol w="2532878"/>
                <a:gridCol w="796954"/>
                <a:gridCol w="922789"/>
                <a:gridCol w="914400"/>
                <a:gridCol w="3523376"/>
              </a:tblGrid>
              <a:tr h="548640">
                <a:tc>
                  <a:txBody>
                    <a:bodyPr/>
                    <a:lstStyle/>
                    <a:p>
                      <a:pPr algn="l" fontAlgn="b"/>
                      <a:r>
                        <a:rPr lang="en-US" sz="1800" b="1" u="none" strike="noStrike" dirty="0" smtClean="0">
                          <a:latin typeface="Calibri" pitchFamily="34" charset="0"/>
                        </a:rPr>
                        <a:t>Funding (in $K)</a:t>
                      </a:r>
                      <a:endParaRPr lang="en-US" sz="1800" b="1" i="0" u="none" strike="noStrike" dirty="0">
                        <a:solidFill>
                          <a:srgbClr val="000000"/>
                        </a:solidFill>
                        <a:latin typeface="Calibri" pitchFamily="34" charset="0"/>
                      </a:endParaRPr>
                    </a:p>
                  </a:txBody>
                  <a:tcPr marL="9525" marR="9525" marT="9525" marB="0" anchor="b"/>
                </a:tc>
                <a:tc>
                  <a:txBody>
                    <a:bodyPr/>
                    <a:lstStyle/>
                    <a:p>
                      <a:pPr algn="ctr" fontAlgn="b"/>
                      <a:r>
                        <a:rPr lang="en-US" sz="1800" b="1" u="none" strike="noStrike" dirty="0">
                          <a:latin typeface="Calibri" pitchFamily="34" charset="0"/>
                          <a:cs typeface="Calibri" pitchFamily="34" charset="0"/>
                        </a:rPr>
                        <a:t>FY </a:t>
                      </a:r>
                      <a:r>
                        <a:rPr lang="en-US" sz="1800" b="1" u="none" strike="noStrike" dirty="0" smtClean="0">
                          <a:latin typeface="Calibri" pitchFamily="34" charset="0"/>
                          <a:cs typeface="Calibri" pitchFamily="34" charset="0"/>
                        </a:rPr>
                        <a:t>2012 Actual</a:t>
                      </a:r>
                      <a:endParaRPr lang="en-US" sz="1800" b="1" i="0" u="none" strike="noStrike" dirty="0">
                        <a:solidFill>
                          <a:srgbClr val="000000"/>
                        </a:solidFill>
                        <a:latin typeface="Calibri" pitchFamily="34" charset="0"/>
                        <a:cs typeface="Calibri" pitchFamily="34" charset="0"/>
                      </a:endParaRPr>
                    </a:p>
                  </a:txBody>
                  <a:tcPr marL="0" marR="0" marT="0" marB="0" anchor="b"/>
                </a:tc>
                <a:tc>
                  <a:txBody>
                    <a:bodyPr/>
                    <a:lstStyle/>
                    <a:p>
                      <a:pPr algn="ctr" fontAlgn="b"/>
                      <a:r>
                        <a:rPr lang="en-US" sz="1800" b="1" i="0" u="none" strike="noStrike" dirty="0" smtClean="0">
                          <a:solidFill>
                            <a:srgbClr val="000000"/>
                          </a:solidFill>
                          <a:latin typeface="Calibri" pitchFamily="34" charset="0"/>
                          <a:cs typeface="Calibri" pitchFamily="34" charset="0"/>
                        </a:rPr>
                        <a:t>FY 2013</a:t>
                      </a:r>
                      <a:r>
                        <a:rPr lang="en-US" sz="1800" b="1" i="0" u="none" strike="noStrike" baseline="0" dirty="0" smtClean="0">
                          <a:solidFill>
                            <a:srgbClr val="000000"/>
                          </a:solidFill>
                          <a:latin typeface="Calibri" pitchFamily="34" charset="0"/>
                          <a:cs typeface="Calibri" pitchFamily="34" charset="0"/>
                        </a:rPr>
                        <a:t> July Plan</a:t>
                      </a:r>
                      <a:endParaRPr lang="en-US" sz="1800" b="1" i="0" u="none" strike="noStrike" dirty="0">
                        <a:solidFill>
                          <a:srgbClr val="000000"/>
                        </a:solidFill>
                        <a:latin typeface="Calibri" pitchFamily="34" charset="0"/>
                        <a:cs typeface="Calibri" pitchFamily="34" charset="0"/>
                      </a:endParaRPr>
                    </a:p>
                  </a:txBody>
                  <a:tcPr marL="0" marR="0" marT="0" marB="0" anchor="b"/>
                </a:tc>
                <a:tc>
                  <a:txBody>
                    <a:bodyPr/>
                    <a:lstStyle/>
                    <a:p>
                      <a:pPr algn="ctr" fontAlgn="b"/>
                      <a:r>
                        <a:rPr lang="en-US" sz="1800" b="1" i="0" u="none" strike="noStrike" dirty="0" smtClean="0">
                          <a:solidFill>
                            <a:srgbClr val="000000"/>
                          </a:solidFill>
                          <a:latin typeface="Calibri" pitchFamily="34" charset="0"/>
                          <a:cs typeface="Calibri" pitchFamily="34" charset="0"/>
                        </a:rPr>
                        <a:t>FY</a:t>
                      </a:r>
                      <a:r>
                        <a:rPr lang="en-US" sz="1800" b="1" i="0" u="none" strike="noStrike" baseline="0" dirty="0" smtClean="0">
                          <a:solidFill>
                            <a:srgbClr val="000000"/>
                          </a:solidFill>
                          <a:latin typeface="Calibri" pitchFamily="34" charset="0"/>
                          <a:cs typeface="Calibri" pitchFamily="34" charset="0"/>
                        </a:rPr>
                        <a:t> 2014 Request</a:t>
                      </a:r>
                      <a:endParaRPr lang="en-US" sz="1800" b="1" i="0" u="none" strike="noStrike" dirty="0">
                        <a:solidFill>
                          <a:srgbClr val="000000"/>
                        </a:solidFill>
                        <a:latin typeface="Calibri" pitchFamily="34" charset="0"/>
                        <a:cs typeface="Calibri" pitchFamily="34" charset="0"/>
                      </a:endParaRPr>
                    </a:p>
                  </a:txBody>
                  <a:tcPr marL="0" marR="0" marT="0" marB="0" anchor="b"/>
                </a:tc>
                <a:tc>
                  <a:txBody>
                    <a:bodyPr/>
                    <a:lstStyle/>
                    <a:p>
                      <a:pPr algn="ctr" fontAlgn="b"/>
                      <a:r>
                        <a:rPr lang="en-US" sz="1800" b="1" i="0" u="none" strike="noStrike" dirty="0" smtClean="0">
                          <a:solidFill>
                            <a:srgbClr val="000000"/>
                          </a:solidFill>
                          <a:latin typeface="Calibri" pitchFamily="34" charset="0"/>
                        </a:rPr>
                        <a:t>Comment</a:t>
                      </a:r>
                    </a:p>
                  </a:txBody>
                  <a:tcPr marL="9525" marR="9525" marT="9525" marB="0" anchor="b"/>
                </a:tc>
              </a:tr>
              <a:tr h="285151">
                <a:tc>
                  <a:txBody>
                    <a:bodyPr/>
                    <a:lstStyle/>
                    <a:p>
                      <a:pPr marL="0" algn="l" fontAlgn="b"/>
                      <a:r>
                        <a:rPr lang="en-US" sz="1800" b="1" i="0" u="none" strike="noStrike" dirty="0" smtClean="0">
                          <a:solidFill>
                            <a:srgbClr val="000000"/>
                          </a:solidFill>
                          <a:latin typeface="Calibri" pitchFamily="34" charset="0"/>
                        </a:rPr>
                        <a:t>Research</a:t>
                      </a:r>
                    </a:p>
                  </a:txBody>
                  <a:tcPr marL="257175" marR="9525" marT="9525"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0</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82</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6,581</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Recast of Accelerator</a:t>
                      </a:r>
                      <a:r>
                        <a:rPr lang="en-US" sz="1800" b="0" i="0" u="none" strike="noStrike" kern="1200" baseline="0" dirty="0" smtClean="0">
                          <a:solidFill>
                            <a:srgbClr val="000000"/>
                          </a:solidFill>
                          <a:latin typeface="Calibri" pitchFamily="34" charset="0"/>
                          <a:ea typeface="+mn-ea"/>
                          <a:cs typeface="+mn-cs"/>
                        </a:rPr>
                        <a:t> R&amp;D activities relevant to broader impacts</a:t>
                      </a:r>
                      <a:endParaRPr lang="en-US" sz="1800" b="0" i="0" u="none" strike="noStrike" kern="1200" dirty="0">
                        <a:solidFill>
                          <a:srgbClr val="000000"/>
                        </a:solidFill>
                        <a:latin typeface="Calibri" pitchFamily="34" charset="0"/>
                        <a:ea typeface="+mn-ea"/>
                        <a:cs typeface="+mn-cs"/>
                      </a:endParaRPr>
                    </a:p>
                  </a:txBody>
                  <a:tcPr marL="0" marR="0" marT="0" marB="0" anchor="b"/>
                </a:tc>
              </a:tr>
              <a:tr h="311578">
                <a:tc>
                  <a:txBody>
                    <a:bodyPr/>
                    <a:lstStyle/>
                    <a:p>
                      <a:pPr marL="0" lvl="0" algn="l" fontAlgn="b"/>
                      <a:r>
                        <a:rPr lang="en-US" sz="1800" b="1" i="0" u="none" strike="noStrike" dirty="0" smtClean="0">
                          <a:solidFill>
                            <a:srgbClr val="000000"/>
                          </a:solidFill>
                          <a:latin typeface="Calibri" pitchFamily="34" charset="0"/>
                        </a:rPr>
                        <a:t>Facility</a:t>
                      </a:r>
                      <a:r>
                        <a:rPr lang="en-US" sz="1800" b="1" i="0" u="none" strike="noStrike" baseline="0" dirty="0" smtClean="0">
                          <a:solidFill>
                            <a:srgbClr val="000000"/>
                          </a:solidFill>
                          <a:latin typeface="Calibri" pitchFamily="34" charset="0"/>
                        </a:rPr>
                        <a:t> Operations</a:t>
                      </a:r>
                      <a:endParaRPr lang="en-US" sz="1800" b="1" i="0" u="none" strike="noStrike" dirty="0" smtClean="0">
                        <a:solidFill>
                          <a:srgbClr val="000000"/>
                        </a:solidFill>
                        <a:latin typeface="Calibri" pitchFamily="34" charset="0"/>
                      </a:endParaRPr>
                    </a:p>
                  </a:txBody>
                  <a:tcPr marL="257175" marR="9525" marT="9525"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2,850</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3,050</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3,350</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Incremental</a:t>
                      </a:r>
                      <a:r>
                        <a:rPr lang="en-US" sz="1800" b="0" i="0" u="none" strike="noStrike" kern="1200" baseline="0" dirty="0" smtClean="0">
                          <a:solidFill>
                            <a:srgbClr val="000000"/>
                          </a:solidFill>
                          <a:latin typeface="Calibri" pitchFamily="34" charset="0"/>
                          <a:ea typeface="+mn-ea"/>
                          <a:cs typeface="+mn-cs"/>
                        </a:rPr>
                        <a:t> FACET ops for stewardship research</a:t>
                      </a:r>
                      <a:endParaRPr lang="en-US" sz="1800" b="0" i="0" u="none" strike="noStrike" kern="1200" dirty="0">
                        <a:solidFill>
                          <a:srgbClr val="000000"/>
                        </a:solidFill>
                        <a:latin typeface="Calibri" pitchFamily="34" charset="0"/>
                        <a:ea typeface="+mn-ea"/>
                        <a:cs typeface="+mn-cs"/>
                      </a:endParaRPr>
                    </a:p>
                  </a:txBody>
                  <a:tcPr marL="9525" marR="9525" marT="9525" marB="0" anchor="b"/>
                </a:tc>
              </a:tr>
              <a:tr h="347103">
                <a:tc>
                  <a:txBody>
                    <a:bodyPr/>
                    <a:lstStyle/>
                    <a:p>
                      <a:pPr algn="l" fontAlgn="b"/>
                      <a:r>
                        <a:rPr lang="en-US" sz="1800" b="1" u="none" strike="noStrike" dirty="0" smtClean="0">
                          <a:latin typeface="Calibri" pitchFamily="34" charset="0"/>
                        </a:rPr>
                        <a:t>TOTAL, </a:t>
                      </a:r>
                      <a:r>
                        <a:rPr lang="en-US" sz="1800" b="1" u="none" strike="noStrike" dirty="0" err="1" smtClean="0">
                          <a:latin typeface="Calibri" pitchFamily="34" charset="0"/>
                        </a:rPr>
                        <a:t>Accel</a:t>
                      </a:r>
                      <a:r>
                        <a:rPr lang="en-US" sz="1800" b="1" u="none" strike="noStrike" dirty="0" smtClean="0">
                          <a:latin typeface="Calibri" pitchFamily="34" charset="0"/>
                        </a:rPr>
                        <a:t>.</a:t>
                      </a:r>
                      <a:r>
                        <a:rPr lang="en-US" sz="1800" b="1" u="none" strike="noStrike" baseline="0" dirty="0" smtClean="0">
                          <a:latin typeface="Calibri" pitchFamily="34" charset="0"/>
                        </a:rPr>
                        <a:t> Stewardship</a:t>
                      </a:r>
                      <a:endParaRPr lang="en-US" sz="1800" b="1" i="0" u="none" strike="noStrike" dirty="0">
                        <a:solidFill>
                          <a:srgbClr val="000000"/>
                        </a:solidFill>
                        <a:latin typeface="Calibri" pitchFamily="34" charset="0"/>
                      </a:endParaRPr>
                    </a:p>
                  </a:txBody>
                  <a:tcPr marL="9525" marR="9525" marT="9525"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2,850</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3,132</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9,931</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algn="r" fontAlgn="b"/>
                      <a:endParaRPr lang="en-US" sz="1800" b="1" i="0" u="none" strike="noStrike" dirty="0">
                        <a:solidFill>
                          <a:srgbClr val="000000"/>
                        </a:solidFill>
                        <a:latin typeface="Calibri" pitchFamily="34" charset="0"/>
                      </a:endParaRPr>
                    </a:p>
                  </a:txBody>
                  <a:tcPr marL="9525" marR="9525" marT="9525" marB="0" anchor="b"/>
                </a:tc>
              </a:tr>
            </a:tbl>
          </a:graphicData>
        </a:graphic>
      </p:graphicFrame>
      <p:sp>
        <p:nvSpPr>
          <p:cNvPr id="5" name="Rectangle 8"/>
          <p:cNvSpPr>
            <a:spLocks noChangeArrowheads="1"/>
          </p:cNvSpPr>
          <p:nvPr/>
        </p:nvSpPr>
        <p:spPr bwMode="auto">
          <a:xfrm>
            <a:off x="0" y="837791"/>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hangingPunct="0">
              <a:lnSpc>
                <a:spcPct val="85000"/>
              </a:lnSpc>
              <a:defRPr/>
            </a:pPr>
            <a:endParaRPr lang="en-US" sz="2200" i="1" dirty="0">
              <a:effectLst>
                <a:outerShdw blurRad="38100" dist="38100" dir="2700000" algn="tl">
                  <a:srgbClr val="FFFFFF"/>
                </a:outerShdw>
              </a:effectLst>
              <a:latin typeface="Book Antiqua" pitchFamily="18" charset="0"/>
            </a:endParaRPr>
          </a:p>
        </p:txBody>
      </p:sp>
    </p:spTree>
    <p:extLst>
      <p:ext uri="{BB962C8B-B14F-4D97-AF65-F5344CB8AC3E}">
        <p14:creationId xmlns:p14="http://schemas.microsoft.com/office/powerpoint/2010/main" val="3317599739"/>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7" name="Picture 14" descr=".pdf fi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81138" y="1223963"/>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3" descr=".pdf fi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81138" y="1223963"/>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2" descr=".pdf fi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81138" y="1223963"/>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1" descr=".pdf fi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81138" y="1223963"/>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pdf fi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81138" y="1223963"/>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df fi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81138" y="1223963"/>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pdf fi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81138" y="1223963"/>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df fi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81138" y="1223963"/>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pdf fi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81138" y="1223963"/>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df fi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81138" y="1223963"/>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pdf fi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81138" y="1223963"/>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df fi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81138" y="1223963"/>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pdf fi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81138" y="1223963"/>
            <a:ext cx="152400" cy="152400"/>
          </a:xfrm>
          <a:prstGeom prst="rect">
            <a:avLst/>
          </a:prstGeom>
          <a:noFill/>
          <a:extLst>
            <a:ext uri="{909E8E84-426E-40dd-AFC4-6F175D3DCCD1}">
              <a14:hiddenFill xmlns:a14="http://schemas.microsoft.com/office/drawing/2010/main">
                <a:solidFill>
                  <a:srgbClr val="FFFFFF"/>
                </a:solidFill>
              </a14:hiddenFill>
            </a:ext>
          </a:extLst>
        </p:spPr>
      </p:pic>
      <p:sp>
        <p:nvSpPr>
          <p:cNvPr id="17" name="Title 16"/>
          <p:cNvSpPr>
            <a:spLocks noGrp="1"/>
          </p:cNvSpPr>
          <p:nvPr>
            <p:ph type="title"/>
          </p:nvPr>
        </p:nvSpPr>
        <p:spPr>
          <a:xfrm>
            <a:off x="1802689" y="54275"/>
            <a:ext cx="5165725" cy="723900"/>
          </a:xfrm>
        </p:spPr>
        <p:txBody>
          <a:bodyPr/>
          <a:lstStyle/>
          <a:p>
            <a:r>
              <a:rPr lang="en-US" sz="3600" b="1" dirty="0" smtClean="0">
                <a:solidFill>
                  <a:srgbClr val="285C00"/>
                </a:solidFill>
                <a:effectLst>
                  <a:outerShdw blurRad="38100" dist="38100" dir="2700000" algn="tl">
                    <a:srgbClr val="000000">
                      <a:alpha val="43137"/>
                    </a:srgbClr>
                  </a:outerShdw>
                </a:effectLst>
                <a:latin typeface="Cambria" pitchFamily="18" charset="0"/>
              </a:rPr>
              <a:t>HEP Project Status</a:t>
            </a:r>
            <a:endParaRPr lang="en-US" sz="3600" b="1" dirty="0">
              <a:solidFill>
                <a:srgbClr val="285C00"/>
              </a:solidFill>
              <a:effectLst>
                <a:outerShdw blurRad="38100" dist="38100" dir="2700000" algn="tl">
                  <a:srgbClr val="000000">
                    <a:alpha val="43137"/>
                  </a:srgbClr>
                </a:outerShdw>
              </a:effectLst>
              <a:latin typeface="Cambria" pitchFamily="18" charset="0"/>
            </a:endParaRPr>
          </a:p>
        </p:txBody>
      </p:sp>
      <p:sp>
        <p:nvSpPr>
          <p:cNvPr id="21" name="Rectangle 8"/>
          <p:cNvSpPr>
            <a:spLocks noChangeArrowheads="1"/>
          </p:cNvSpPr>
          <p:nvPr/>
        </p:nvSpPr>
        <p:spPr bwMode="auto">
          <a:xfrm>
            <a:off x="0" y="837791"/>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hangingPunct="0">
              <a:lnSpc>
                <a:spcPct val="85000"/>
              </a:lnSpc>
              <a:defRPr/>
            </a:pPr>
            <a:endParaRPr lang="en-US" sz="2200" i="1" dirty="0">
              <a:effectLst>
                <a:outerShdw blurRad="38100" dist="38100" dir="2700000" algn="tl">
                  <a:srgbClr val="FFFFFF"/>
                </a:outerShdw>
              </a:effectLst>
              <a:latin typeface="Book Antiqua" pitchFamily="18" charset="0"/>
            </a:endParaRPr>
          </a:p>
        </p:txBody>
      </p:sp>
      <p:graphicFrame>
        <p:nvGraphicFramePr>
          <p:cNvPr id="22" name="Table 21"/>
          <p:cNvGraphicFramePr>
            <a:graphicFrameLocks noGrp="1"/>
          </p:cNvGraphicFramePr>
          <p:nvPr>
            <p:extLst>
              <p:ext uri="{D42A27DB-BD31-4B8C-83A1-F6EECF244321}">
                <p14:modId xmlns:p14="http://schemas.microsoft.com/office/powerpoint/2010/main" val="1435614845"/>
              </p:ext>
            </p:extLst>
          </p:nvPr>
        </p:nvGraphicFramePr>
        <p:xfrm>
          <a:off x="289562" y="1006190"/>
          <a:ext cx="8589195" cy="5699515"/>
        </p:xfrm>
        <a:graphic>
          <a:graphicData uri="http://schemas.openxmlformats.org/drawingml/2006/table">
            <a:tbl>
              <a:tblPr firstRow="1" firstCol="1" bandRow="1"/>
              <a:tblGrid>
                <a:gridCol w="4438436"/>
                <a:gridCol w="954134"/>
                <a:gridCol w="1167463"/>
                <a:gridCol w="2029162"/>
              </a:tblGrid>
              <a:tr h="204248">
                <a:tc>
                  <a:txBody>
                    <a:bodyPr/>
                    <a:lstStyle>
                      <a:lvl1pPr marL="0" algn="l" defTabSz="457200" rtl="0" eaLnBrk="1" latinLnBrk="0" hangingPunct="1">
                        <a:defRPr sz="1800" b="1" kern="1200">
                          <a:solidFill>
                            <a:schemeClr val="tx1"/>
                          </a:solidFill>
                          <a:latin typeface="Arial Narrow"/>
                        </a:defRPr>
                      </a:lvl1pPr>
                      <a:lvl2pPr marL="457200" algn="l" defTabSz="457200" rtl="0" eaLnBrk="1" latinLnBrk="0" hangingPunct="1">
                        <a:defRPr sz="1800" b="1" kern="1200">
                          <a:solidFill>
                            <a:schemeClr val="tx1"/>
                          </a:solidFill>
                          <a:latin typeface="Arial Narrow"/>
                        </a:defRPr>
                      </a:lvl2pPr>
                      <a:lvl3pPr marL="914400" algn="l" defTabSz="457200" rtl="0" eaLnBrk="1" latinLnBrk="0" hangingPunct="1">
                        <a:defRPr sz="1800" b="1" kern="1200">
                          <a:solidFill>
                            <a:schemeClr val="tx1"/>
                          </a:solidFill>
                          <a:latin typeface="Arial Narrow"/>
                        </a:defRPr>
                      </a:lvl3pPr>
                      <a:lvl4pPr marL="1371600" algn="l" defTabSz="457200" rtl="0" eaLnBrk="1" latinLnBrk="0" hangingPunct="1">
                        <a:defRPr sz="1800" b="1" kern="1200">
                          <a:solidFill>
                            <a:schemeClr val="tx1"/>
                          </a:solidFill>
                          <a:latin typeface="Arial Narrow"/>
                        </a:defRPr>
                      </a:lvl4pPr>
                      <a:lvl5pPr marL="1828800" algn="l" defTabSz="457200" rtl="0" eaLnBrk="1" latinLnBrk="0" hangingPunct="1">
                        <a:defRPr sz="1800" b="1" kern="1200">
                          <a:solidFill>
                            <a:schemeClr val="tx1"/>
                          </a:solidFill>
                          <a:latin typeface="Arial Narrow"/>
                        </a:defRPr>
                      </a:lvl5pPr>
                      <a:lvl6pPr marL="2286000" algn="l" defTabSz="457200" rtl="0" eaLnBrk="1" latinLnBrk="0" hangingPunct="1">
                        <a:defRPr sz="1800" b="1" kern="1200">
                          <a:solidFill>
                            <a:schemeClr val="tx1"/>
                          </a:solidFill>
                          <a:latin typeface="Arial Narrow"/>
                        </a:defRPr>
                      </a:lvl6pPr>
                      <a:lvl7pPr marL="2743200" algn="l" defTabSz="457200" rtl="0" eaLnBrk="1" latinLnBrk="0" hangingPunct="1">
                        <a:defRPr sz="1800" b="1" kern="1200">
                          <a:solidFill>
                            <a:schemeClr val="tx1"/>
                          </a:solidFill>
                          <a:latin typeface="Arial Narrow"/>
                        </a:defRPr>
                      </a:lvl7pPr>
                      <a:lvl8pPr marL="3200400" algn="l" defTabSz="457200" rtl="0" eaLnBrk="1" latinLnBrk="0" hangingPunct="1">
                        <a:defRPr sz="1800" b="1" kern="1200">
                          <a:solidFill>
                            <a:schemeClr val="tx1"/>
                          </a:solidFill>
                          <a:latin typeface="Arial Narrow"/>
                        </a:defRPr>
                      </a:lvl8pPr>
                      <a:lvl9pPr marL="3657600" algn="l" defTabSz="457200" rtl="0" eaLnBrk="1" latinLnBrk="0" hangingPunct="1">
                        <a:defRPr sz="1800" b="1" kern="1200">
                          <a:solidFill>
                            <a:schemeClr val="tx1"/>
                          </a:solidFill>
                          <a:latin typeface="Arial Narrow"/>
                        </a:defRPr>
                      </a:lvl9pPr>
                    </a:lstStyle>
                    <a:p>
                      <a:pPr marL="0" marR="0" algn="ctr">
                        <a:lnSpc>
                          <a:spcPct val="100000"/>
                        </a:lnSpc>
                        <a:spcBef>
                          <a:spcPts val="0"/>
                        </a:spcBef>
                        <a:spcAft>
                          <a:spcPts val="0"/>
                        </a:spcAft>
                      </a:pPr>
                      <a:r>
                        <a:rPr lang="en-US" sz="1800" b="1" u="none" baseline="0" dirty="0" smtClean="0">
                          <a:solidFill>
                            <a:schemeClr val="bg1"/>
                          </a:solidFill>
                          <a:effectLst/>
                          <a:latin typeface="Arial Narrow" pitchFamily="34" charset="0"/>
                        </a:rPr>
                        <a:t>Subprogram</a:t>
                      </a:r>
                      <a:endParaRPr lang="en-US" sz="1800" b="1" u="none" baseline="0" dirty="0">
                        <a:solidFill>
                          <a:schemeClr val="bg1"/>
                        </a:solidFill>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25400" cmpd="sng">
                      <a:solidFill>
                        <a:srgbClr val="9BBB59"/>
                      </a:solidFill>
                    </a:lnB>
                    <a:lnTlToBr w="12700" cmpd="sng">
                      <a:noFill/>
                      <a:prstDash val="solid"/>
                    </a:lnTlToBr>
                    <a:lnBlToTr w="12700" cmpd="sng">
                      <a:noFill/>
                      <a:prstDash val="solid"/>
                    </a:lnBlToTr>
                    <a:solidFill>
                      <a:srgbClr val="9BBB59">
                        <a:lumMod val="75000"/>
                      </a:srgbClr>
                    </a:solidFill>
                  </a:tcPr>
                </a:tc>
                <a:tc>
                  <a:txBody>
                    <a:bodyPr/>
                    <a:lstStyle>
                      <a:lvl1pPr marL="0" algn="l" defTabSz="457200" rtl="0" eaLnBrk="1" latinLnBrk="0" hangingPunct="1">
                        <a:defRPr sz="1800" b="1" kern="1200">
                          <a:solidFill>
                            <a:schemeClr val="tx1"/>
                          </a:solidFill>
                          <a:latin typeface="Arial Narrow"/>
                        </a:defRPr>
                      </a:lvl1pPr>
                      <a:lvl2pPr marL="457200" algn="l" defTabSz="457200" rtl="0" eaLnBrk="1" latinLnBrk="0" hangingPunct="1">
                        <a:defRPr sz="1800" b="1" kern="1200">
                          <a:solidFill>
                            <a:schemeClr val="tx1"/>
                          </a:solidFill>
                          <a:latin typeface="Arial Narrow"/>
                        </a:defRPr>
                      </a:lvl2pPr>
                      <a:lvl3pPr marL="914400" algn="l" defTabSz="457200" rtl="0" eaLnBrk="1" latinLnBrk="0" hangingPunct="1">
                        <a:defRPr sz="1800" b="1" kern="1200">
                          <a:solidFill>
                            <a:schemeClr val="tx1"/>
                          </a:solidFill>
                          <a:latin typeface="Arial Narrow"/>
                        </a:defRPr>
                      </a:lvl3pPr>
                      <a:lvl4pPr marL="1371600" algn="l" defTabSz="457200" rtl="0" eaLnBrk="1" latinLnBrk="0" hangingPunct="1">
                        <a:defRPr sz="1800" b="1" kern="1200">
                          <a:solidFill>
                            <a:schemeClr val="tx1"/>
                          </a:solidFill>
                          <a:latin typeface="Arial Narrow"/>
                        </a:defRPr>
                      </a:lvl4pPr>
                      <a:lvl5pPr marL="1828800" algn="l" defTabSz="457200" rtl="0" eaLnBrk="1" latinLnBrk="0" hangingPunct="1">
                        <a:defRPr sz="1800" b="1" kern="1200">
                          <a:solidFill>
                            <a:schemeClr val="tx1"/>
                          </a:solidFill>
                          <a:latin typeface="Arial Narrow"/>
                        </a:defRPr>
                      </a:lvl5pPr>
                      <a:lvl6pPr marL="2286000" algn="l" defTabSz="457200" rtl="0" eaLnBrk="1" latinLnBrk="0" hangingPunct="1">
                        <a:defRPr sz="1800" b="1" kern="1200">
                          <a:solidFill>
                            <a:schemeClr val="tx1"/>
                          </a:solidFill>
                          <a:latin typeface="Arial Narrow"/>
                        </a:defRPr>
                      </a:lvl6pPr>
                      <a:lvl7pPr marL="2743200" algn="l" defTabSz="457200" rtl="0" eaLnBrk="1" latinLnBrk="0" hangingPunct="1">
                        <a:defRPr sz="1800" b="1" kern="1200">
                          <a:solidFill>
                            <a:schemeClr val="tx1"/>
                          </a:solidFill>
                          <a:latin typeface="Arial Narrow"/>
                        </a:defRPr>
                      </a:lvl7pPr>
                      <a:lvl8pPr marL="3200400" algn="l" defTabSz="457200" rtl="0" eaLnBrk="1" latinLnBrk="0" hangingPunct="1">
                        <a:defRPr sz="1800" b="1" kern="1200">
                          <a:solidFill>
                            <a:schemeClr val="tx1"/>
                          </a:solidFill>
                          <a:latin typeface="Arial Narrow"/>
                        </a:defRPr>
                      </a:lvl8pPr>
                      <a:lvl9pPr marL="3657600" algn="l" defTabSz="457200" rtl="0" eaLnBrk="1" latinLnBrk="0" hangingPunct="1">
                        <a:defRPr sz="1800" b="1" kern="1200">
                          <a:solidFill>
                            <a:schemeClr val="tx1"/>
                          </a:solidFill>
                          <a:latin typeface="Arial Narrow"/>
                        </a:defRPr>
                      </a:lvl9pPr>
                    </a:lstStyle>
                    <a:p>
                      <a:pPr marL="0" marR="0" algn="ctr">
                        <a:lnSpc>
                          <a:spcPct val="100000"/>
                        </a:lnSpc>
                        <a:spcBef>
                          <a:spcPts val="0"/>
                        </a:spcBef>
                        <a:spcAft>
                          <a:spcPts val="0"/>
                        </a:spcAft>
                      </a:pPr>
                      <a:r>
                        <a:rPr lang="en-US" sz="1800" b="1" baseline="0" dirty="0" smtClean="0">
                          <a:solidFill>
                            <a:schemeClr val="bg1"/>
                          </a:solidFill>
                          <a:effectLst/>
                          <a:latin typeface="Arial Narrow" pitchFamily="34" charset="0"/>
                        </a:rPr>
                        <a:t>TPC ($M)</a:t>
                      </a:r>
                      <a:endParaRPr lang="en-US" sz="1800" b="1" baseline="0" dirty="0">
                        <a:solidFill>
                          <a:schemeClr val="bg1"/>
                        </a:solidFill>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25400" cmpd="sng">
                      <a:solidFill>
                        <a:srgbClr val="9BBB59"/>
                      </a:solidFill>
                    </a:lnB>
                    <a:lnTlToBr w="12700" cmpd="sng">
                      <a:noFill/>
                      <a:prstDash val="solid"/>
                    </a:lnTlToBr>
                    <a:lnBlToTr w="12700" cmpd="sng">
                      <a:noFill/>
                      <a:prstDash val="solid"/>
                    </a:lnBlToTr>
                    <a:solidFill>
                      <a:srgbClr val="9BBB59">
                        <a:lumMod val="75000"/>
                      </a:srgbClr>
                    </a:solidFill>
                  </a:tcPr>
                </a:tc>
                <a:tc>
                  <a:txBody>
                    <a:bodyPr/>
                    <a:lstStyle>
                      <a:lvl1pPr marL="0" algn="l" defTabSz="457200" rtl="0" eaLnBrk="1" latinLnBrk="0" hangingPunct="1">
                        <a:defRPr sz="1800" b="1" kern="1200">
                          <a:solidFill>
                            <a:schemeClr val="tx1"/>
                          </a:solidFill>
                          <a:latin typeface="Arial Narrow"/>
                        </a:defRPr>
                      </a:lvl1pPr>
                      <a:lvl2pPr marL="457200" algn="l" defTabSz="457200" rtl="0" eaLnBrk="1" latinLnBrk="0" hangingPunct="1">
                        <a:defRPr sz="1800" b="1" kern="1200">
                          <a:solidFill>
                            <a:schemeClr val="tx1"/>
                          </a:solidFill>
                          <a:latin typeface="Arial Narrow"/>
                        </a:defRPr>
                      </a:lvl2pPr>
                      <a:lvl3pPr marL="914400" algn="l" defTabSz="457200" rtl="0" eaLnBrk="1" latinLnBrk="0" hangingPunct="1">
                        <a:defRPr sz="1800" b="1" kern="1200">
                          <a:solidFill>
                            <a:schemeClr val="tx1"/>
                          </a:solidFill>
                          <a:latin typeface="Arial Narrow"/>
                        </a:defRPr>
                      </a:lvl3pPr>
                      <a:lvl4pPr marL="1371600" algn="l" defTabSz="457200" rtl="0" eaLnBrk="1" latinLnBrk="0" hangingPunct="1">
                        <a:defRPr sz="1800" b="1" kern="1200">
                          <a:solidFill>
                            <a:schemeClr val="tx1"/>
                          </a:solidFill>
                          <a:latin typeface="Arial Narrow"/>
                        </a:defRPr>
                      </a:lvl4pPr>
                      <a:lvl5pPr marL="1828800" algn="l" defTabSz="457200" rtl="0" eaLnBrk="1" latinLnBrk="0" hangingPunct="1">
                        <a:defRPr sz="1800" b="1" kern="1200">
                          <a:solidFill>
                            <a:schemeClr val="tx1"/>
                          </a:solidFill>
                          <a:latin typeface="Arial Narrow"/>
                        </a:defRPr>
                      </a:lvl5pPr>
                      <a:lvl6pPr marL="2286000" algn="l" defTabSz="457200" rtl="0" eaLnBrk="1" latinLnBrk="0" hangingPunct="1">
                        <a:defRPr sz="1800" b="1" kern="1200">
                          <a:solidFill>
                            <a:schemeClr val="tx1"/>
                          </a:solidFill>
                          <a:latin typeface="Arial Narrow"/>
                        </a:defRPr>
                      </a:lvl6pPr>
                      <a:lvl7pPr marL="2743200" algn="l" defTabSz="457200" rtl="0" eaLnBrk="1" latinLnBrk="0" hangingPunct="1">
                        <a:defRPr sz="1800" b="1" kern="1200">
                          <a:solidFill>
                            <a:schemeClr val="tx1"/>
                          </a:solidFill>
                          <a:latin typeface="Arial Narrow"/>
                        </a:defRPr>
                      </a:lvl7pPr>
                      <a:lvl8pPr marL="3200400" algn="l" defTabSz="457200" rtl="0" eaLnBrk="1" latinLnBrk="0" hangingPunct="1">
                        <a:defRPr sz="1800" b="1" kern="1200">
                          <a:solidFill>
                            <a:schemeClr val="tx1"/>
                          </a:solidFill>
                          <a:latin typeface="Arial Narrow"/>
                        </a:defRPr>
                      </a:lvl8pPr>
                      <a:lvl9pPr marL="3657600" algn="l" defTabSz="457200" rtl="0" eaLnBrk="1" latinLnBrk="0" hangingPunct="1">
                        <a:defRPr sz="1800" b="1" kern="1200">
                          <a:solidFill>
                            <a:schemeClr val="tx1"/>
                          </a:solidFill>
                          <a:latin typeface="Arial Narrow"/>
                        </a:defRPr>
                      </a:lvl9pPr>
                    </a:lstStyle>
                    <a:p>
                      <a:pPr marL="0" marR="0" algn="ctr">
                        <a:lnSpc>
                          <a:spcPct val="100000"/>
                        </a:lnSpc>
                        <a:spcBef>
                          <a:spcPts val="0"/>
                        </a:spcBef>
                        <a:spcAft>
                          <a:spcPts val="0"/>
                        </a:spcAft>
                      </a:pPr>
                      <a:r>
                        <a:rPr lang="en-US" sz="1800" b="1" baseline="0" dirty="0">
                          <a:solidFill>
                            <a:schemeClr val="bg1"/>
                          </a:solidFill>
                          <a:effectLst/>
                          <a:latin typeface="Arial Narrow" pitchFamily="34" charset="0"/>
                        </a:rPr>
                        <a:t>CD </a:t>
                      </a:r>
                      <a:r>
                        <a:rPr lang="en-US" sz="1800" b="1" baseline="0" dirty="0" smtClean="0">
                          <a:solidFill>
                            <a:schemeClr val="bg1"/>
                          </a:solidFill>
                          <a:effectLst/>
                          <a:latin typeface="Arial Narrow" pitchFamily="34" charset="0"/>
                        </a:rPr>
                        <a:t>Status</a:t>
                      </a:r>
                      <a:endParaRPr lang="en-US" sz="1800" b="1" baseline="0" dirty="0">
                        <a:solidFill>
                          <a:schemeClr val="bg1"/>
                        </a:solidFill>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25400" cmpd="sng">
                      <a:solidFill>
                        <a:srgbClr val="9BBB59"/>
                      </a:solidFill>
                    </a:lnB>
                    <a:lnTlToBr w="12700" cmpd="sng">
                      <a:noFill/>
                      <a:prstDash val="solid"/>
                    </a:lnTlToBr>
                    <a:lnBlToTr w="12700" cmpd="sng">
                      <a:noFill/>
                      <a:prstDash val="solid"/>
                    </a:lnBlToTr>
                    <a:solidFill>
                      <a:srgbClr val="9BBB59">
                        <a:lumMod val="75000"/>
                      </a:srgbClr>
                    </a:solidFill>
                  </a:tcPr>
                </a:tc>
                <a:tc>
                  <a:txBody>
                    <a:bodyPr/>
                    <a:lstStyle>
                      <a:lvl1pPr marL="0" algn="l" defTabSz="457200" rtl="0" eaLnBrk="1" latinLnBrk="0" hangingPunct="1">
                        <a:defRPr sz="1800" b="1" kern="1200">
                          <a:solidFill>
                            <a:schemeClr val="tx1"/>
                          </a:solidFill>
                          <a:latin typeface="Arial Narrow"/>
                        </a:defRPr>
                      </a:lvl1pPr>
                      <a:lvl2pPr marL="457200" algn="l" defTabSz="457200" rtl="0" eaLnBrk="1" latinLnBrk="0" hangingPunct="1">
                        <a:defRPr sz="1800" b="1" kern="1200">
                          <a:solidFill>
                            <a:schemeClr val="tx1"/>
                          </a:solidFill>
                          <a:latin typeface="Arial Narrow"/>
                        </a:defRPr>
                      </a:lvl2pPr>
                      <a:lvl3pPr marL="914400" algn="l" defTabSz="457200" rtl="0" eaLnBrk="1" latinLnBrk="0" hangingPunct="1">
                        <a:defRPr sz="1800" b="1" kern="1200">
                          <a:solidFill>
                            <a:schemeClr val="tx1"/>
                          </a:solidFill>
                          <a:latin typeface="Arial Narrow"/>
                        </a:defRPr>
                      </a:lvl3pPr>
                      <a:lvl4pPr marL="1371600" algn="l" defTabSz="457200" rtl="0" eaLnBrk="1" latinLnBrk="0" hangingPunct="1">
                        <a:defRPr sz="1800" b="1" kern="1200">
                          <a:solidFill>
                            <a:schemeClr val="tx1"/>
                          </a:solidFill>
                          <a:latin typeface="Arial Narrow"/>
                        </a:defRPr>
                      </a:lvl4pPr>
                      <a:lvl5pPr marL="1828800" algn="l" defTabSz="457200" rtl="0" eaLnBrk="1" latinLnBrk="0" hangingPunct="1">
                        <a:defRPr sz="1800" b="1" kern="1200">
                          <a:solidFill>
                            <a:schemeClr val="tx1"/>
                          </a:solidFill>
                          <a:latin typeface="Arial Narrow"/>
                        </a:defRPr>
                      </a:lvl5pPr>
                      <a:lvl6pPr marL="2286000" algn="l" defTabSz="457200" rtl="0" eaLnBrk="1" latinLnBrk="0" hangingPunct="1">
                        <a:defRPr sz="1800" b="1" kern="1200">
                          <a:solidFill>
                            <a:schemeClr val="tx1"/>
                          </a:solidFill>
                          <a:latin typeface="Arial Narrow"/>
                        </a:defRPr>
                      </a:lvl6pPr>
                      <a:lvl7pPr marL="2743200" algn="l" defTabSz="457200" rtl="0" eaLnBrk="1" latinLnBrk="0" hangingPunct="1">
                        <a:defRPr sz="1800" b="1" kern="1200">
                          <a:solidFill>
                            <a:schemeClr val="tx1"/>
                          </a:solidFill>
                          <a:latin typeface="Arial Narrow"/>
                        </a:defRPr>
                      </a:lvl7pPr>
                      <a:lvl8pPr marL="3200400" algn="l" defTabSz="457200" rtl="0" eaLnBrk="1" latinLnBrk="0" hangingPunct="1">
                        <a:defRPr sz="1800" b="1" kern="1200">
                          <a:solidFill>
                            <a:schemeClr val="tx1"/>
                          </a:solidFill>
                          <a:latin typeface="Arial Narrow"/>
                        </a:defRPr>
                      </a:lvl8pPr>
                      <a:lvl9pPr marL="3657600" algn="l" defTabSz="457200" rtl="0" eaLnBrk="1" latinLnBrk="0" hangingPunct="1">
                        <a:defRPr sz="1800" b="1" kern="1200">
                          <a:solidFill>
                            <a:schemeClr val="tx1"/>
                          </a:solidFill>
                          <a:latin typeface="Arial Narrow"/>
                        </a:defRPr>
                      </a:lvl9pPr>
                    </a:lstStyle>
                    <a:p>
                      <a:pPr marL="0" marR="0" algn="r">
                        <a:lnSpc>
                          <a:spcPct val="100000"/>
                        </a:lnSpc>
                        <a:spcBef>
                          <a:spcPts val="0"/>
                        </a:spcBef>
                        <a:spcAft>
                          <a:spcPts val="0"/>
                        </a:spcAft>
                      </a:pPr>
                      <a:r>
                        <a:rPr lang="en-US" sz="1800" b="1" baseline="0" dirty="0">
                          <a:solidFill>
                            <a:schemeClr val="bg1"/>
                          </a:solidFill>
                          <a:effectLst/>
                          <a:latin typeface="Arial Narrow" pitchFamily="34" charset="0"/>
                        </a:rPr>
                        <a:t>CD Date</a:t>
                      </a:r>
                      <a:endParaRPr lang="en-US" sz="1800" b="1" baseline="0" dirty="0">
                        <a:solidFill>
                          <a:schemeClr val="bg1"/>
                        </a:solidFill>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25400" cmpd="sng">
                      <a:solidFill>
                        <a:srgbClr val="9BBB59"/>
                      </a:solidFill>
                    </a:lnB>
                    <a:lnTlToBr w="12700" cmpd="sng">
                      <a:noFill/>
                      <a:prstDash val="solid"/>
                    </a:lnTlToBr>
                    <a:lnBlToTr w="12700" cmpd="sng">
                      <a:noFill/>
                      <a:prstDash val="solid"/>
                    </a:lnBlToTr>
                    <a:solidFill>
                      <a:srgbClr val="9BBB59">
                        <a:lumMod val="75000"/>
                      </a:srgbClr>
                    </a:solidFill>
                  </a:tcPr>
                </a:tc>
              </a:tr>
              <a:tr h="187505">
                <a:tc>
                  <a:txBody>
                    <a:bodyPr/>
                    <a:lstStyle>
                      <a:lvl1pPr marL="0" algn="l" defTabSz="457200" rtl="0" eaLnBrk="1" latinLnBrk="0" hangingPunct="1">
                        <a:defRPr sz="1800" b="1" kern="1200">
                          <a:solidFill>
                            <a:schemeClr val="tx1"/>
                          </a:solidFill>
                          <a:latin typeface="Arial Narrow"/>
                        </a:defRPr>
                      </a:lvl1pPr>
                      <a:lvl2pPr marL="457200" algn="l" defTabSz="457200" rtl="0" eaLnBrk="1" latinLnBrk="0" hangingPunct="1">
                        <a:defRPr sz="1800" b="1" kern="1200">
                          <a:solidFill>
                            <a:schemeClr val="tx1"/>
                          </a:solidFill>
                          <a:latin typeface="Arial Narrow"/>
                        </a:defRPr>
                      </a:lvl2pPr>
                      <a:lvl3pPr marL="914400" algn="l" defTabSz="457200" rtl="0" eaLnBrk="1" latinLnBrk="0" hangingPunct="1">
                        <a:defRPr sz="1800" b="1" kern="1200">
                          <a:solidFill>
                            <a:schemeClr val="tx1"/>
                          </a:solidFill>
                          <a:latin typeface="Arial Narrow"/>
                        </a:defRPr>
                      </a:lvl3pPr>
                      <a:lvl4pPr marL="1371600" algn="l" defTabSz="457200" rtl="0" eaLnBrk="1" latinLnBrk="0" hangingPunct="1">
                        <a:defRPr sz="1800" b="1" kern="1200">
                          <a:solidFill>
                            <a:schemeClr val="tx1"/>
                          </a:solidFill>
                          <a:latin typeface="Arial Narrow"/>
                        </a:defRPr>
                      </a:lvl4pPr>
                      <a:lvl5pPr marL="1828800" algn="l" defTabSz="457200" rtl="0" eaLnBrk="1" latinLnBrk="0" hangingPunct="1">
                        <a:defRPr sz="1800" b="1" kern="1200">
                          <a:solidFill>
                            <a:schemeClr val="tx1"/>
                          </a:solidFill>
                          <a:latin typeface="Arial Narrow"/>
                        </a:defRPr>
                      </a:lvl5pPr>
                      <a:lvl6pPr marL="2286000" algn="l" defTabSz="457200" rtl="0" eaLnBrk="1" latinLnBrk="0" hangingPunct="1">
                        <a:defRPr sz="1800" b="1" kern="1200">
                          <a:solidFill>
                            <a:schemeClr val="tx1"/>
                          </a:solidFill>
                          <a:latin typeface="Arial Narrow"/>
                        </a:defRPr>
                      </a:lvl6pPr>
                      <a:lvl7pPr marL="2743200" algn="l" defTabSz="457200" rtl="0" eaLnBrk="1" latinLnBrk="0" hangingPunct="1">
                        <a:defRPr sz="1800" b="1" kern="1200">
                          <a:solidFill>
                            <a:schemeClr val="tx1"/>
                          </a:solidFill>
                          <a:latin typeface="Arial Narrow"/>
                        </a:defRPr>
                      </a:lvl7pPr>
                      <a:lvl8pPr marL="3200400" algn="l" defTabSz="457200" rtl="0" eaLnBrk="1" latinLnBrk="0" hangingPunct="1">
                        <a:defRPr sz="1800" b="1" kern="1200">
                          <a:solidFill>
                            <a:schemeClr val="tx1"/>
                          </a:solidFill>
                          <a:latin typeface="Arial Narrow"/>
                        </a:defRPr>
                      </a:lvl8pPr>
                      <a:lvl9pPr marL="3657600" algn="l" defTabSz="457200" rtl="0" eaLnBrk="1" latinLnBrk="0" hangingPunct="1">
                        <a:defRPr sz="1800" b="1" kern="1200">
                          <a:solidFill>
                            <a:schemeClr val="tx1"/>
                          </a:solidFill>
                          <a:latin typeface="Arial Narrow"/>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u="none" baseline="0" dirty="0" smtClean="0">
                          <a:solidFill>
                            <a:srgbClr val="FF0000"/>
                          </a:solidFill>
                          <a:effectLst/>
                          <a:latin typeface="Arial Narrow" pitchFamily="34" charset="0"/>
                        </a:rPr>
                        <a:t>INTENSITY FRONTIER</a:t>
                      </a:r>
                      <a:endParaRPr lang="en-US" sz="1400" b="1" u="none" baseline="0" dirty="0" smtClean="0">
                        <a:solidFill>
                          <a:srgbClr val="FF0000"/>
                        </a:solidFill>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25400" cmpd="sng">
                      <a:solidFill>
                        <a:srgbClr val="9BBB59"/>
                      </a:solidFill>
                    </a:lnT>
                    <a:lnB w="12700" cmpd="sng">
                      <a:solidFill>
                        <a:srgbClr val="9BBB59"/>
                      </a:solidFill>
                    </a:lnB>
                    <a:lnTlToBr w="12700" cmpd="sng">
                      <a:noFill/>
                      <a:prstDash val="solid"/>
                    </a:lnTlToBr>
                    <a:lnBlToTr w="12700" cmpd="sng">
                      <a:noFill/>
                      <a:prstDash val="solid"/>
                    </a:lnBlToTr>
                    <a:solidFill>
                      <a:srgbClr val="9BBB59">
                        <a:alpha val="20000"/>
                      </a:srgbClr>
                    </a:solid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ctr">
                        <a:lnSpc>
                          <a:spcPct val="100000"/>
                        </a:lnSpc>
                        <a:spcBef>
                          <a:spcPts val="0"/>
                        </a:spcBef>
                        <a:spcAft>
                          <a:spcPts val="0"/>
                        </a:spcAft>
                      </a:pP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25400" cmpd="sng">
                      <a:solidFill>
                        <a:srgbClr val="9BBB59"/>
                      </a:solidFill>
                    </a:lnT>
                    <a:lnB w="12700" cmpd="sng">
                      <a:solidFill>
                        <a:srgbClr val="9BBB59"/>
                      </a:solidFill>
                    </a:lnB>
                    <a:lnTlToBr w="12700" cmpd="sng">
                      <a:noFill/>
                      <a:prstDash val="solid"/>
                    </a:lnTlToBr>
                    <a:lnBlToTr w="12700" cmpd="sng">
                      <a:noFill/>
                      <a:prstDash val="solid"/>
                    </a:lnBlToTr>
                    <a:solidFill>
                      <a:srgbClr val="9BBB59">
                        <a:alpha val="20000"/>
                      </a:srgbClr>
                    </a:solid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ctr">
                        <a:lnSpc>
                          <a:spcPct val="100000"/>
                        </a:lnSpc>
                        <a:spcBef>
                          <a:spcPts val="0"/>
                        </a:spcBef>
                        <a:spcAft>
                          <a:spcPts val="0"/>
                        </a:spcAft>
                      </a:pP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25400" cmpd="sng">
                      <a:solidFill>
                        <a:srgbClr val="9BBB59"/>
                      </a:solidFill>
                    </a:lnT>
                    <a:lnB w="12700" cmpd="sng">
                      <a:solidFill>
                        <a:srgbClr val="9BBB59"/>
                      </a:solidFill>
                    </a:lnB>
                    <a:lnTlToBr w="12700" cmpd="sng">
                      <a:noFill/>
                      <a:prstDash val="solid"/>
                    </a:lnTlToBr>
                    <a:lnBlToTr w="12700" cmpd="sng">
                      <a:noFill/>
                      <a:prstDash val="solid"/>
                    </a:lnBlToTr>
                    <a:solidFill>
                      <a:srgbClr val="9BBB59">
                        <a:alpha val="20000"/>
                      </a:srgbClr>
                    </a:solid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nSpc>
                          <a:spcPct val="100000"/>
                        </a:lnSpc>
                        <a:spcBef>
                          <a:spcPts val="0"/>
                        </a:spcBef>
                        <a:spcAft>
                          <a:spcPts val="0"/>
                        </a:spcAft>
                      </a:pP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25400" cmpd="sng">
                      <a:solidFill>
                        <a:srgbClr val="9BBB59"/>
                      </a:solidFill>
                    </a:lnT>
                    <a:lnB w="12700" cmpd="sng">
                      <a:solidFill>
                        <a:srgbClr val="9BBB59"/>
                      </a:solidFill>
                    </a:lnB>
                    <a:lnTlToBr w="12700" cmpd="sng">
                      <a:noFill/>
                      <a:prstDash val="solid"/>
                    </a:lnTlToBr>
                    <a:lnBlToTr w="12700" cmpd="sng">
                      <a:noFill/>
                      <a:prstDash val="solid"/>
                    </a:lnBlToTr>
                    <a:solidFill>
                      <a:srgbClr val="9BBB59">
                        <a:alpha val="20000"/>
                      </a:srgbClr>
                    </a:solidFill>
                  </a:tcPr>
                </a:tc>
              </a:tr>
              <a:tr h="187505">
                <a:tc>
                  <a:txBody>
                    <a:bodyPr/>
                    <a:lstStyle>
                      <a:lvl1pPr marL="0" algn="l" defTabSz="457200" rtl="0" eaLnBrk="1" latinLnBrk="0" hangingPunct="1">
                        <a:defRPr sz="1800" b="1" kern="1200">
                          <a:solidFill>
                            <a:schemeClr val="tx1"/>
                          </a:solidFill>
                          <a:latin typeface="Arial Narrow"/>
                        </a:defRPr>
                      </a:lvl1pPr>
                      <a:lvl2pPr marL="457200" algn="l" defTabSz="457200" rtl="0" eaLnBrk="1" latinLnBrk="0" hangingPunct="1">
                        <a:defRPr sz="1800" b="1" kern="1200">
                          <a:solidFill>
                            <a:schemeClr val="tx1"/>
                          </a:solidFill>
                          <a:latin typeface="Arial Narrow"/>
                        </a:defRPr>
                      </a:lvl2pPr>
                      <a:lvl3pPr marL="914400" algn="l" defTabSz="457200" rtl="0" eaLnBrk="1" latinLnBrk="0" hangingPunct="1">
                        <a:defRPr sz="1800" b="1" kern="1200">
                          <a:solidFill>
                            <a:schemeClr val="tx1"/>
                          </a:solidFill>
                          <a:latin typeface="Arial Narrow"/>
                        </a:defRPr>
                      </a:lvl3pPr>
                      <a:lvl4pPr marL="1371600" algn="l" defTabSz="457200" rtl="0" eaLnBrk="1" latinLnBrk="0" hangingPunct="1">
                        <a:defRPr sz="1800" b="1" kern="1200">
                          <a:solidFill>
                            <a:schemeClr val="tx1"/>
                          </a:solidFill>
                          <a:latin typeface="Arial Narrow"/>
                        </a:defRPr>
                      </a:lvl4pPr>
                      <a:lvl5pPr marL="1828800" algn="l" defTabSz="457200" rtl="0" eaLnBrk="1" latinLnBrk="0" hangingPunct="1">
                        <a:defRPr sz="1800" b="1" kern="1200">
                          <a:solidFill>
                            <a:schemeClr val="tx1"/>
                          </a:solidFill>
                          <a:latin typeface="Arial Narrow"/>
                        </a:defRPr>
                      </a:lvl5pPr>
                      <a:lvl6pPr marL="2286000" algn="l" defTabSz="457200" rtl="0" eaLnBrk="1" latinLnBrk="0" hangingPunct="1">
                        <a:defRPr sz="1800" b="1" kern="1200">
                          <a:solidFill>
                            <a:schemeClr val="tx1"/>
                          </a:solidFill>
                          <a:latin typeface="Arial Narrow"/>
                        </a:defRPr>
                      </a:lvl6pPr>
                      <a:lvl7pPr marL="2743200" algn="l" defTabSz="457200" rtl="0" eaLnBrk="1" latinLnBrk="0" hangingPunct="1">
                        <a:defRPr sz="1800" b="1" kern="1200">
                          <a:solidFill>
                            <a:schemeClr val="tx1"/>
                          </a:solidFill>
                          <a:latin typeface="Arial Narrow"/>
                        </a:defRPr>
                      </a:lvl7pPr>
                      <a:lvl8pPr marL="3200400" algn="l" defTabSz="457200" rtl="0" eaLnBrk="1" latinLnBrk="0" hangingPunct="1">
                        <a:defRPr sz="1800" b="1" kern="1200">
                          <a:solidFill>
                            <a:schemeClr val="tx1"/>
                          </a:solidFill>
                          <a:latin typeface="Arial Narrow"/>
                        </a:defRPr>
                      </a:lvl8pPr>
                      <a:lvl9pPr marL="3657600" algn="l" defTabSz="457200" rtl="0" eaLnBrk="1" latinLnBrk="0" hangingPunct="1">
                        <a:defRPr sz="1800" b="1" kern="1200">
                          <a:solidFill>
                            <a:schemeClr val="tx1"/>
                          </a:solidFill>
                          <a:latin typeface="Arial Narrow"/>
                        </a:defRPr>
                      </a:lvl9pPr>
                    </a:lstStyle>
                    <a:p>
                      <a:pPr marL="0" marR="0">
                        <a:lnSpc>
                          <a:spcPct val="100000"/>
                        </a:lnSpc>
                        <a:spcBef>
                          <a:spcPts val="0"/>
                        </a:spcBef>
                        <a:spcAft>
                          <a:spcPts val="0"/>
                        </a:spcAft>
                      </a:pPr>
                      <a:r>
                        <a:rPr lang="en-US" sz="1400" b="1" u="none" strike="noStrike" baseline="0" dirty="0">
                          <a:effectLst/>
                          <a:latin typeface="Arial Narrow" pitchFamily="34" charset="0"/>
                        </a:rPr>
                        <a:t>Long Baseline Neutrino Experiment (LBNE) </a:t>
                      </a:r>
                      <a:endParaRPr lang="en-US" sz="1400" b="1" u="none" baseline="0" dirty="0">
                        <a:solidFill>
                          <a:srgbClr val="002060"/>
                        </a:solidFill>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ctr">
                        <a:lnSpc>
                          <a:spcPct val="100000"/>
                        </a:lnSpc>
                        <a:spcBef>
                          <a:spcPts val="0"/>
                        </a:spcBef>
                        <a:spcAft>
                          <a:spcPts val="0"/>
                        </a:spcAft>
                      </a:pPr>
                      <a:r>
                        <a:rPr lang="en-US" sz="1400" b="1" baseline="0" dirty="0" smtClean="0">
                          <a:effectLst/>
                          <a:latin typeface="Arial Narrow" pitchFamily="34" charset="0"/>
                        </a:rPr>
                        <a:t>TBD</a:t>
                      </a: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ctr">
                        <a:lnSpc>
                          <a:spcPct val="100000"/>
                        </a:lnSpc>
                        <a:spcBef>
                          <a:spcPts val="0"/>
                        </a:spcBef>
                        <a:spcAft>
                          <a:spcPts val="0"/>
                        </a:spcAft>
                      </a:pPr>
                      <a:r>
                        <a:rPr lang="en-US" sz="1400" b="1" baseline="0" dirty="0">
                          <a:effectLst/>
                          <a:latin typeface="Arial Narrow" pitchFamily="34" charset="0"/>
                        </a:rPr>
                        <a:t>CD-1</a:t>
                      </a: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r">
                        <a:lnSpc>
                          <a:spcPct val="100000"/>
                        </a:lnSpc>
                        <a:spcBef>
                          <a:spcPts val="0"/>
                        </a:spcBef>
                        <a:spcAft>
                          <a:spcPts val="0"/>
                        </a:spcAft>
                      </a:pPr>
                      <a:r>
                        <a:rPr lang="en-US" sz="1400" b="1" baseline="0" dirty="0">
                          <a:effectLst/>
                          <a:latin typeface="Arial Narrow" pitchFamily="34" charset="0"/>
                        </a:rPr>
                        <a:t>December 10, 2012</a:t>
                      </a: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noFill/>
                  </a:tcPr>
                </a:tc>
              </a:tr>
              <a:tr h="187505">
                <a:tc>
                  <a:txBody>
                    <a:bodyPr/>
                    <a:lstStyle>
                      <a:lvl1pPr marL="0" algn="l" defTabSz="457200" rtl="0" eaLnBrk="1" latinLnBrk="0" hangingPunct="1">
                        <a:defRPr sz="1800" b="1" kern="1200">
                          <a:solidFill>
                            <a:schemeClr val="tx1"/>
                          </a:solidFill>
                          <a:latin typeface="Arial Narrow"/>
                        </a:defRPr>
                      </a:lvl1pPr>
                      <a:lvl2pPr marL="457200" algn="l" defTabSz="457200" rtl="0" eaLnBrk="1" latinLnBrk="0" hangingPunct="1">
                        <a:defRPr sz="1800" b="1" kern="1200">
                          <a:solidFill>
                            <a:schemeClr val="tx1"/>
                          </a:solidFill>
                          <a:latin typeface="Arial Narrow"/>
                        </a:defRPr>
                      </a:lvl2pPr>
                      <a:lvl3pPr marL="914400" algn="l" defTabSz="457200" rtl="0" eaLnBrk="1" latinLnBrk="0" hangingPunct="1">
                        <a:defRPr sz="1800" b="1" kern="1200">
                          <a:solidFill>
                            <a:schemeClr val="tx1"/>
                          </a:solidFill>
                          <a:latin typeface="Arial Narrow"/>
                        </a:defRPr>
                      </a:lvl3pPr>
                      <a:lvl4pPr marL="1371600" algn="l" defTabSz="457200" rtl="0" eaLnBrk="1" latinLnBrk="0" hangingPunct="1">
                        <a:defRPr sz="1800" b="1" kern="1200">
                          <a:solidFill>
                            <a:schemeClr val="tx1"/>
                          </a:solidFill>
                          <a:latin typeface="Arial Narrow"/>
                        </a:defRPr>
                      </a:lvl4pPr>
                      <a:lvl5pPr marL="1828800" algn="l" defTabSz="457200" rtl="0" eaLnBrk="1" latinLnBrk="0" hangingPunct="1">
                        <a:defRPr sz="1800" b="1" kern="1200">
                          <a:solidFill>
                            <a:schemeClr val="tx1"/>
                          </a:solidFill>
                          <a:latin typeface="Arial Narrow"/>
                        </a:defRPr>
                      </a:lvl5pPr>
                      <a:lvl6pPr marL="2286000" algn="l" defTabSz="457200" rtl="0" eaLnBrk="1" latinLnBrk="0" hangingPunct="1">
                        <a:defRPr sz="1800" b="1" kern="1200">
                          <a:solidFill>
                            <a:schemeClr val="tx1"/>
                          </a:solidFill>
                          <a:latin typeface="Arial Narrow"/>
                        </a:defRPr>
                      </a:lvl6pPr>
                      <a:lvl7pPr marL="2743200" algn="l" defTabSz="457200" rtl="0" eaLnBrk="1" latinLnBrk="0" hangingPunct="1">
                        <a:defRPr sz="1800" b="1" kern="1200">
                          <a:solidFill>
                            <a:schemeClr val="tx1"/>
                          </a:solidFill>
                          <a:latin typeface="Arial Narrow"/>
                        </a:defRPr>
                      </a:lvl7pPr>
                      <a:lvl8pPr marL="3200400" algn="l" defTabSz="457200" rtl="0" eaLnBrk="1" latinLnBrk="0" hangingPunct="1">
                        <a:defRPr sz="1800" b="1" kern="1200">
                          <a:solidFill>
                            <a:schemeClr val="tx1"/>
                          </a:solidFill>
                          <a:latin typeface="Arial Narrow"/>
                        </a:defRPr>
                      </a:lvl8pPr>
                      <a:lvl9pPr marL="3657600" algn="l" defTabSz="457200" rtl="0" eaLnBrk="1" latinLnBrk="0" hangingPunct="1">
                        <a:defRPr sz="1800" b="1" kern="1200">
                          <a:solidFill>
                            <a:schemeClr val="tx1"/>
                          </a:solidFill>
                          <a:latin typeface="Arial Narrow"/>
                        </a:defRPr>
                      </a:lvl9pPr>
                    </a:lstStyle>
                    <a:p>
                      <a:pPr marL="0" marR="0">
                        <a:lnSpc>
                          <a:spcPct val="100000"/>
                        </a:lnSpc>
                        <a:spcBef>
                          <a:spcPts val="0"/>
                        </a:spcBef>
                        <a:spcAft>
                          <a:spcPts val="0"/>
                        </a:spcAft>
                      </a:pPr>
                      <a:r>
                        <a:rPr lang="en-US" sz="1400" b="1" u="none" strike="noStrike" baseline="0" dirty="0" err="1">
                          <a:effectLst/>
                          <a:latin typeface="Arial Narrow" pitchFamily="34" charset="0"/>
                        </a:rPr>
                        <a:t>Muon</a:t>
                      </a:r>
                      <a:r>
                        <a:rPr lang="en-US" sz="1400" b="1" u="none" strike="noStrike" baseline="0" dirty="0">
                          <a:effectLst/>
                          <a:latin typeface="Arial Narrow" pitchFamily="34" charset="0"/>
                        </a:rPr>
                        <a:t> </a:t>
                      </a:r>
                      <a:r>
                        <a:rPr lang="en-US" sz="1400" b="1" u="none" strike="noStrike" baseline="0" dirty="0" smtClean="0">
                          <a:effectLst/>
                          <a:latin typeface="Arial Narrow" pitchFamily="34" charset="0"/>
                        </a:rPr>
                        <a:t>g-2</a:t>
                      </a:r>
                      <a:endParaRPr lang="en-US" sz="1400" b="1" u="none" baseline="0" dirty="0">
                        <a:solidFill>
                          <a:srgbClr val="002060"/>
                        </a:solidFill>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solidFill>
                      <a:srgbClr val="9BBB59">
                        <a:alpha val="20000"/>
                      </a:srgbClr>
                    </a:solid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ctr">
                        <a:lnSpc>
                          <a:spcPct val="100000"/>
                        </a:lnSpc>
                        <a:spcBef>
                          <a:spcPts val="0"/>
                        </a:spcBef>
                        <a:spcAft>
                          <a:spcPts val="0"/>
                        </a:spcAft>
                      </a:pPr>
                      <a:r>
                        <a:rPr lang="en-US" sz="1400" b="1" baseline="0" dirty="0" smtClean="0">
                          <a:effectLst/>
                          <a:latin typeface="Arial Narrow" pitchFamily="34" charset="0"/>
                        </a:rPr>
                        <a:t>40</a:t>
                      </a: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solidFill>
                      <a:srgbClr val="9BBB59">
                        <a:alpha val="20000"/>
                      </a:srgbClr>
                    </a:solid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ctr">
                        <a:lnSpc>
                          <a:spcPct val="100000"/>
                        </a:lnSpc>
                        <a:spcBef>
                          <a:spcPts val="0"/>
                        </a:spcBef>
                        <a:spcAft>
                          <a:spcPts val="0"/>
                        </a:spcAft>
                      </a:pPr>
                      <a:r>
                        <a:rPr lang="en-US" sz="1400" b="1" baseline="0" dirty="0">
                          <a:effectLst/>
                          <a:latin typeface="Arial Narrow" pitchFamily="34" charset="0"/>
                        </a:rPr>
                        <a:t>CD-0</a:t>
                      </a: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solidFill>
                      <a:srgbClr val="9BBB59">
                        <a:alpha val="20000"/>
                      </a:srgbClr>
                    </a:solid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r">
                        <a:lnSpc>
                          <a:spcPct val="100000"/>
                        </a:lnSpc>
                        <a:spcBef>
                          <a:spcPts val="0"/>
                        </a:spcBef>
                        <a:spcAft>
                          <a:spcPts val="0"/>
                        </a:spcAft>
                      </a:pPr>
                      <a:r>
                        <a:rPr lang="en-US" sz="1400" b="1" baseline="0" dirty="0">
                          <a:effectLst/>
                          <a:latin typeface="Arial Narrow" pitchFamily="34" charset="0"/>
                        </a:rPr>
                        <a:t>September 18, 2012</a:t>
                      </a: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solidFill>
                      <a:srgbClr val="9BBB59">
                        <a:alpha val="20000"/>
                      </a:srgbClr>
                    </a:solidFill>
                  </a:tcPr>
                </a:tc>
              </a:tr>
              <a:tr h="195511">
                <a:tc>
                  <a:txBody>
                    <a:bodyPr/>
                    <a:lstStyle>
                      <a:lvl1pPr marL="0" algn="l" defTabSz="457200" rtl="0" eaLnBrk="1" latinLnBrk="0" hangingPunct="1">
                        <a:defRPr sz="1800" b="1" kern="1200">
                          <a:solidFill>
                            <a:schemeClr val="tx1"/>
                          </a:solidFill>
                          <a:latin typeface="Arial Narrow"/>
                        </a:defRPr>
                      </a:lvl1pPr>
                      <a:lvl2pPr marL="457200" algn="l" defTabSz="457200" rtl="0" eaLnBrk="1" latinLnBrk="0" hangingPunct="1">
                        <a:defRPr sz="1800" b="1" kern="1200">
                          <a:solidFill>
                            <a:schemeClr val="tx1"/>
                          </a:solidFill>
                          <a:latin typeface="Arial Narrow"/>
                        </a:defRPr>
                      </a:lvl2pPr>
                      <a:lvl3pPr marL="914400" algn="l" defTabSz="457200" rtl="0" eaLnBrk="1" latinLnBrk="0" hangingPunct="1">
                        <a:defRPr sz="1800" b="1" kern="1200">
                          <a:solidFill>
                            <a:schemeClr val="tx1"/>
                          </a:solidFill>
                          <a:latin typeface="Arial Narrow"/>
                        </a:defRPr>
                      </a:lvl3pPr>
                      <a:lvl4pPr marL="1371600" algn="l" defTabSz="457200" rtl="0" eaLnBrk="1" latinLnBrk="0" hangingPunct="1">
                        <a:defRPr sz="1800" b="1" kern="1200">
                          <a:solidFill>
                            <a:schemeClr val="tx1"/>
                          </a:solidFill>
                          <a:latin typeface="Arial Narrow"/>
                        </a:defRPr>
                      </a:lvl4pPr>
                      <a:lvl5pPr marL="1828800" algn="l" defTabSz="457200" rtl="0" eaLnBrk="1" latinLnBrk="0" hangingPunct="1">
                        <a:defRPr sz="1800" b="1" kern="1200">
                          <a:solidFill>
                            <a:schemeClr val="tx1"/>
                          </a:solidFill>
                          <a:latin typeface="Arial Narrow"/>
                        </a:defRPr>
                      </a:lvl5pPr>
                      <a:lvl6pPr marL="2286000" algn="l" defTabSz="457200" rtl="0" eaLnBrk="1" latinLnBrk="0" hangingPunct="1">
                        <a:defRPr sz="1800" b="1" kern="1200">
                          <a:solidFill>
                            <a:schemeClr val="tx1"/>
                          </a:solidFill>
                          <a:latin typeface="Arial Narrow"/>
                        </a:defRPr>
                      </a:lvl6pPr>
                      <a:lvl7pPr marL="2743200" algn="l" defTabSz="457200" rtl="0" eaLnBrk="1" latinLnBrk="0" hangingPunct="1">
                        <a:defRPr sz="1800" b="1" kern="1200">
                          <a:solidFill>
                            <a:schemeClr val="tx1"/>
                          </a:solidFill>
                          <a:latin typeface="Arial Narrow"/>
                        </a:defRPr>
                      </a:lvl7pPr>
                      <a:lvl8pPr marL="3200400" algn="l" defTabSz="457200" rtl="0" eaLnBrk="1" latinLnBrk="0" hangingPunct="1">
                        <a:defRPr sz="1800" b="1" kern="1200">
                          <a:solidFill>
                            <a:schemeClr val="tx1"/>
                          </a:solidFill>
                          <a:latin typeface="Arial Narrow"/>
                        </a:defRPr>
                      </a:lvl8pPr>
                      <a:lvl9pPr marL="3657600" algn="l" defTabSz="457200" rtl="0" eaLnBrk="1" latinLnBrk="0" hangingPunct="1">
                        <a:defRPr sz="1800" b="1" kern="1200">
                          <a:solidFill>
                            <a:schemeClr val="tx1"/>
                          </a:solidFill>
                          <a:latin typeface="Arial Narrow"/>
                        </a:defRPr>
                      </a:lvl9pPr>
                    </a:lstStyle>
                    <a:p>
                      <a:pPr marL="0" marR="0">
                        <a:lnSpc>
                          <a:spcPct val="100000"/>
                        </a:lnSpc>
                        <a:spcBef>
                          <a:spcPts val="0"/>
                        </a:spcBef>
                        <a:spcAft>
                          <a:spcPts val="0"/>
                        </a:spcAft>
                      </a:pPr>
                      <a:r>
                        <a:rPr lang="en-US" sz="1400" b="1" u="none" strike="noStrike" baseline="0" dirty="0" smtClean="0">
                          <a:effectLst/>
                          <a:latin typeface="Arial Narrow" pitchFamily="34" charset="0"/>
                        </a:rPr>
                        <a:t>Mu2e</a:t>
                      </a:r>
                      <a:endParaRPr lang="en-US" sz="1400" b="1" u="none" baseline="0" dirty="0">
                        <a:solidFill>
                          <a:srgbClr val="002060"/>
                        </a:solidFill>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ctr">
                        <a:lnSpc>
                          <a:spcPct val="100000"/>
                        </a:lnSpc>
                        <a:spcBef>
                          <a:spcPts val="0"/>
                        </a:spcBef>
                        <a:spcAft>
                          <a:spcPts val="0"/>
                        </a:spcAft>
                      </a:pPr>
                      <a:r>
                        <a:rPr lang="en-US" sz="1400" b="1" baseline="0" dirty="0" smtClean="0">
                          <a:effectLst/>
                          <a:latin typeface="Arial Narrow" pitchFamily="34" charset="0"/>
                        </a:rPr>
                        <a:t>249</a:t>
                      </a: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ctr">
                        <a:lnSpc>
                          <a:spcPct val="100000"/>
                        </a:lnSpc>
                        <a:spcBef>
                          <a:spcPts val="0"/>
                        </a:spcBef>
                        <a:spcAft>
                          <a:spcPts val="0"/>
                        </a:spcAft>
                      </a:pPr>
                      <a:r>
                        <a:rPr lang="en-US" sz="1400" b="1" baseline="0" dirty="0">
                          <a:effectLst/>
                          <a:latin typeface="Arial Narrow" pitchFamily="34" charset="0"/>
                        </a:rPr>
                        <a:t>CD-1</a:t>
                      </a: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r">
                        <a:lnSpc>
                          <a:spcPct val="100000"/>
                        </a:lnSpc>
                        <a:spcBef>
                          <a:spcPts val="0"/>
                        </a:spcBef>
                        <a:spcAft>
                          <a:spcPts val="0"/>
                        </a:spcAft>
                      </a:pPr>
                      <a:r>
                        <a:rPr lang="en-US" sz="1400" b="1" baseline="0" dirty="0">
                          <a:effectLst/>
                          <a:latin typeface="Arial Narrow" pitchFamily="34" charset="0"/>
                        </a:rPr>
                        <a:t>July 11, 2012</a:t>
                      </a: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noFill/>
                  </a:tcPr>
                </a:tc>
              </a:tr>
              <a:tr h="195511">
                <a:tc>
                  <a:txBody>
                    <a:bodyPr/>
                    <a:lstStyle>
                      <a:lvl1pPr marL="0" algn="l" defTabSz="457200" rtl="0" eaLnBrk="1" latinLnBrk="0" hangingPunct="1">
                        <a:defRPr sz="1800" b="1" kern="1200">
                          <a:solidFill>
                            <a:schemeClr val="tx1"/>
                          </a:solidFill>
                          <a:latin typeface="Arial Narrow"/>
                        </a:defRPr>
                      </a:lvl1pPr>
                      <a:lvl2pPr marL="457200" algn="l" defTabSz="457200" rtl="0" eaLnBrk="1" latinLnBrk="0" hangingPunct="1">
                        <a:defRPr sz="1800" b="1" kern="1200">
                          <a:solidFill>
                            <a:schemeClr val="tx1"/>
                          </a:solidFill>
                          <a:latin typeface="Arial Narrow"/>
                        </a:defRPr>
                      </a:lvl2pPr>
                      <a:lvl3pPr marL="914400" algn="l" defTabSz="457200" rtl="0" eaLnBrk="1" latinLnBrk="0" hangingPunct="1">
                        <a:defRPr sz="1800" b="1" kern="1200">
                          <a:solidFill>
                            <a:schemeClr val="tx1"/>
                          </a:solidFill>
                          <a:latin typeface="Arial Narrow"/>
                        </a:defRPr>
                      </a:lvl3pPr>
                      <a:lvl4pPr marL="1371600" algn="l" defTabSz="457200" rtl="0" eaLnBrk="1" latinLnBrk="0" hangingPunct="1">
                        <a:defRPr sz="1800" b="1" kern="1200">
                          <a:solidFill>
                            <a:schemeClr val="tx1"/>
                          </a:solidFill>
                          <a:latin typeface="Arial Narrow"/>
                        </a:defRPr>
                      </a:lvl4pPr>
                      <a:lvl5pPr marL="1828800" algn="l" defTabSz="457200" rtl="0" eaLnBrk="1" latinLnBrk="0" hangingPunct="1">
                        <a:defRPr sz="1800" b="1" kern="1200">
                          <a:solidFill>
                            <a:schemeClr val="tx1"/>
                          </a:solidFill>
                          <a:latin typeface="Arial Narrow"/>
                        </a:defRPr>
                      </a:lvl5pPr>
                      <a:lvl6pPr marL="2286000" algn="l" defTabSz="457200" rtl="0" eaLnBrk="1" latinLnBrk="0" hangingPunct="1">
                        <a:defRPr sz="1800" b="1" kern="1200">
                          <a:solidFill>
                            <a:schemeClr val="tx1"/>
                          </a:solidFill>
                          <a:latin typeface="Arial Narrow"/>
                        </a:defRPr>
                      </a:lvl6pPr>
                      <a:lvl7pPr marL="2743200" algn="l" defTabSz="457200" rtl="0" eaLnBrk="1" latinLnBrk="0" hangingPunct="1">
                        <a:defRPr sz="1800" b="1" kern="1200">
                          <a:solidFill>
                            <a:schemeClr val="tx1"/>
                          </a:solidFill>
                          <a:latin typeface="Arial Narrow"/>
                        </a:defRPr>
                      </a:lvl7pPr>
                      <a:lvl8pPr marL="3200400" algn="l" defTabSz="457200" rtl="0" eaLnBrk="1" latinLnBrk="0" hangingPunct="1">
                        <a:defRPr sz="1800" b="1" kern="1200">
                          <a:solidFill>
                            <a:schemeClr val="tx1"/>
                          </a:solidFill>
                          <a:latin typeface="Arial Narrow"/>
                        </a:defRPr>
                      </a:lvl8pPr>
                      <a:lvl9pPr marL="3657600" algn="l" defTabSz="457200" rtl="0" eaLnBrk="1" latinLnBrk="0" hangingPunct="1">
                        <a:defRPr sz="1800" b="1" kern="1200">
                          <a:solidFill>
                            <a:schemeClr val="tx1"/>
                          </a:solidFill>
                          <a:latin typeface="Arial Narrow"/>
                        </a:defRPr>
                      </a:lvl9pPr>
                    </a:lstStyle>
                    <a:p>
                      <a:pPr marL="0" marR="0">
                        <a:lnSpc>
                          <a:spcPct val="100000"/>
                        </a:lnSpc>
                        <a:spcBef>
                          <a:spcPts val="0"/>
                        </a:spcBef>
                        <a:spcAft>
                          <a:spcPts val="0"/>
                        </a:spcAft>
                      </a:pPr>
                      <a:r>
                        <a:rPr lang="en-US" sz="1400" b="1" u="none" strike="noStrike" baseline="0" dirty="0">
                          <a:effectLst/>
                          <a:latin typeface="Arial Narrow" pitchFamily="34" charset="0"/>
                        </a:rPr>
                        <a:t>Next Generation </a:t>
                      </a:r>
                      <a:r>
                        <a:rPr lang="en-US" sz="1400" b="1" u="none" strike="noStrike" baseline="0" dirty="0" smtClean="0">
                          <a:effectLst/>
                          <a:latin typeface="Arial Narrow" pitchFamily="34" charset="0"/>
                        </a:rPr>
                        <a:t>B-Factory </a:t>
                      </a:r>
                      <a:r>
                        <a:rPr lang="en-US" sz="1400" b="1" u="none" strike="noStrike" baseline="0" dirty="0">
                          <a:effectLst/>
                          <a:latin typeface="Arial Narrow" pitchFamily="34" charset="0"/>
                        </a:rPr>
                        <a:t>Detector Systems (</a:t>
                      </a:r>
                      <a:r>
                        <a:rPr lang="en-US" sz="1400" b="1" u="none" strike="noStrike" baseline="0" dirty="0" smtClean="0">
                          <a:effectLst/>
                          <a:latin typeface="Arial Narrow" pitchFamily="34" charset="0"/>
                        </a:rPr>
                        <a:t>BELLE-II)</a:t>
                      </a:r>
                      <a:endParaRPr lang="en-US" sz="1400" b="1" u="none" baseline="0" dirty="0">
                        <a:solidFill>
                          <a:srgbClr val="002060"/>
                        </a:solidFill>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solidFill>
                      <a:srgbClr val="9BBB59">
                        <a:alpha val="20000"/>
                      </a:srgbClr>
                    </a:solid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ctr">
                        <a:lnSpc>
                          <a:spcPct val="100000"/>
                        </a:lnSpc>
                        <a:spcBef>
                          <a:spcPts val="0"/>
                        </a:spcBef>
                        <a:spcAft>
                          <a:spcPts val="0"/>
                        </a:spcAft>
                      </a:pPr>
                      <a:r>
                        <a:rPr lang="en-US" sz="1400" b="1" baseline="0" dirty="0" smtClean="0">
                          <a:effectLst/>
                          <a:latin typeface="Arial Narrow" pitchFamily="34" charset="0"/>
                        </a:rPr>
                        <a:t>16</a:t>
                      </a: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solidFill>
                      <a:srgbClr val="9BBB59">
                        <a:alpha val="20000"/>
                      </a:srgbClr>
                    </a:solid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ctr">
                        <a:lnSpc>
                          <a:spcPct val="100000"/>
                        </a:lnSpc>
                        <a:spcBef>
                          <a:spcPts val="0"/>
                        </a:spcBef>
                        <a:spcAft>
                          <a:spcPts val="0"/>
                        </a:spcAft>
                      </a:pPr>
                      <a:r>
                        <a:rPr lang="en-US" sz="1400" b="1" baseline="0" dirty="0">
                          <a:effectLst/>
                          <a:latin typeface="Arial Narrow" pitchFamily="34" charset="0"/>
                        </a:rPr>
                        <a:t>CD-3a</a:t>
                      </a: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solidFill>
                      <a:srgbClr val="9BBB59">
                        <a:alpha val="20000"/>
                      </a:srgbClr>
                    </a:solid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r">
                        <a:lnSpc>
                          <a:spcPct val="100000"/>
                        </a:lnSpc>
                        <a:spcBef>
                          <a:spcPts val="0"/>
                        </a:spcBef>
                        <a:spcAft>
                          <a:spcPts val="0"/>
                        </a:spcAft>
                      </a:pPr>
                      <a:r>
                        <a:rPr lang="en-US" sz="1400" b="1" baseline="0" dirty="0">
                          <a:effectLst/>
                          <a:latin typeface="Arial Narrow" pitchFamily="34" charset="0"/>
                        </a:rPr>
                        <a:t>November 8, 2012</a:t>
                      </a: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solidFill>
                      <a:srgbClr val="9BBB59">
                        <a:alpha val="20000"/>
                      </a:srgbClr>
                    </a:solidFill>
                  </a:tcPr>
                </a:tc>
              </a:tr>
              <a:tr h="181550">
                <a:tc>
                  <a:txBody>
                    <a:bodyPr/>
                    <a:lstStyle>
                      <a:lvl1pPr marL="0" algn="l" defTabSz="457200" rtl="0" eaLnBrk="1" latinLnBrk="0" hangingPunct="1">
                        <a:defRPr sz="1800" b="1" kern="1200">
                          <a:solidFill>
                            <a:schemeClr val="tx1"/>
                          </a:solidFill>
                          <a:latin typeface="Arial Narrow"/>
                        </a:defRPr>
                      </a:lvl1pPr>
                      <a:lvl2pPr marL="457200" algn="l" defTabSz="457200" rtl="0" eaLnBrk="1" latinLnBrk="0" hangingPunct="1">
                        <a:defRPr sz="1800" b="1" kern="1200">
                          <a:solidFill>
                            <a:schemeClr val="tx1"/>
                          </a:solidFill>
                          <a:latin typeface="Arial Narrow"/>
                        </a:defRPr>
                      </a:lvl2pPr>
                      <a:lvl3pPr marL="914400" algn="l" defTabSz="457200" rtl="0" eaLnBrk="1" latinLnBrk="0" hangingPunct="1">
                        <a:defRPr sz="1800" b="1" kern="1200">
                          <a:solidFill>
                            <a:schemeClr val="tx1"/>
                          </a:solidFill>
                          <a:latin typeface="Arial Narrow"/>
                        </a:defRPr>
                      </a:lvl3pPr>
                      <a:lvl4pPr marL="1371600" algn="l" defTabSz="457200" rtl="0" eaLnBrk="1" latinLnBrk="0" hangingPunct="1">
                        <a:defRPr sz="1800" b="1" kern="1200">
                          <a:solidFill>
                            <a:schemeClr val="tx1"/>
                          </a:solidFill>
                          <a:latin typeface="Arial Narrow"/>
                        </a:defRPr>
                      </a:lvl4pPr>
                      <a:lvl5pPr marL="1828800" algn="l" defTabSz="457200" rtl="0" eaLnBrk="1" latinLnBrk="0" hangingPunct="1">
                        <a:defRPr sz="1800" b="1" kern="1200">
                          <a:solidFill>
                            <a:schemeClr val="tx1"/>
                          </a:solidFill>
                          <a:latin typeface="Arial Narrow"/>
                        </a:defRPr>
                      </a:lvl5pPr>
                      <a:lvl6pPr marL="2286000" algn="l" defTabSz="457200" rtl="0" eaLnBrk="1" latinLnBrk="0" hangingPunct="1">
                        <a:defRPr sz="1800" b="1" kern="1200">
                          <a:solidFill>
                            <a:schemeClr val="tx1"/>
                          </a:solidFill>
                          <a:latin typeface="Arial Narrow"/>
                        </a:defRPr>
                      </a:lvl6pPr>
                      <a:lvl7pPr marL="2743200" algn="l" defTabSz="457200" rtl="0" eaLnBrk="1" latinLnBrk="0" hangingPunct="1">
                        <a:defRPr sz="1800" b="1" kern="1200">
                          <a:solidFill>
                            <a:schemeClr val="tx1"/>
                          </a:solidFill>
                          <a:latin typeface="Arial Narrow"/>
                        </a:defRPr>
                      </a:lvl7pPr>
                      <a:lvl8pPr marL="3200400" algn="l" defTabSz="457200" rtl="0" eaLnBrk="1" latinLnBrk="0" hangingPunct="1">
                        <a:defRPr sz="1800" b="1" kern="1200">
                          <a:solidFill>
                            <a:schemeClr val="tx1"/>
                          </a:solidFill>
                          <a:latin typeface="Arial Narrow"/>
                        </a:defRPr>
                      </a:lvl8pPr>
                      <a:lvl9pPr marL="3657600" algn="l" defTabSz="457200" rtl="0" eaLnBrk="1" latinLnBrk="0" hangingPunct="1">
                        <a:defRPr sz="1800" b="1" kern="1200">
                          <a:solidFill>
                            <a:schemeClr val="tx1"/>
                          </a:solidFill>
                          <a:latin typeface="Arial Narrow"/>
                        </a:defRPr>
                      </a:lvl9pPr>
                    </a:lstStyle>
                    <a:p>
                      <a:pPr marL="0" marR="0">
                        <a:lnSpc>
                          <a:spcPct val="100000"/>
                        </a:lnSpc>
                        <a:spcBef>
                          <a:spcPts val="0"/>
                        </a:spcBef>
                        <a:spcAft>
                          <a:spcPts val="0"/>
                        </a:spcAft>
                      </a:pPr>
                      <a:r>
                        <a:rPr lang="en-US" sz="1400" b="1" u="none" strike="noStrike" baseline="0" dirty="0" err="1">
                          <a:effectLst/>
                          <a:latin typeface="Arial Narrow" pitchFamily="34" charset="0"/>
                        </a:rPr>
                        <a:t>NuMI</a:t>
                      </a:r>
                      <a:r>
                        <a:rPr lang="en-US" sz="1400" b="1" u="none" strike="noStrike" baseline="0" dirty="0">
                          <a:effectLst/>
                          <a:latin typeface="Arial Narrow" pitchFamily="34" charset="0"/>
                        </a:rPr>
                        <a:t> Off-Axis Electron Neutrino Appearance </a:t>
                      </a:r>
                      <a:r>
                        <a:rPr lang="en-US" sz="1400" b="1" u="none" strike="noStrike" baseline="0" dirty="0" err="1" smtClean="0">
                          <a:effectLst/>
                          <a:latin typeface="Arial Narrow" pitchFamily="34" charset="0"/>
                        </a:rPr>
                        <a:t>Exp’t</a:t>
                      </a:r>
                      <a:r>
                        <a:rPr lang="en-US" sz="1400" b="1" u="none" strike="noStrike" baseline="0" dirty="0" smtClean="0">
                          <a:effectLst/>
                          <a:latin typeface="Arial Narrow" pitchFamily="34" charset="0"/>
                        </a:rPr>
                        <a:t> </a:t>
                      </a:r>
                      <a:r>
                        <a:rPr lang="en-US" sz="1400" b="1" u="none" strike="noStrike" baseline="0" dirty="0">
                          <a:effectLst/>
                          <a:latin typeface="Arial Narrow" pitchFamily="34" charset="0"/>
                        </a:rPr>
                        <a:t>(</a:t>
                      </a:r>
                      <a:r>
                        <a:rPr lang="en-US" sz="1400" b="1" u="none" strike="noStrike" baseline="0" dirty="0" err="1" smtClean="0">
                          <a:effectLst/>
                          <a:latin typeface="Arial Narrow" pitchFamily="34" charset="0"/>
                        </a:rPr>
                        <a:t>NO</a:t>
                      </a:r>
                      <a:r>
                        <a:rPr lang="en-US" sz="1400" b="1" u="none" strike="noStrike" baseline="0" dirty="0" err="1" smtClean="0">
                          <a:effectLst/>
                          <a:latin typeface="Symbol" pitchFamily="18" charset="2"/>
                        </a:rPr>
                        <a:t>n</a:t>
                      </a:r>
                      <a:r>
                        <a:rPr lang="en-US" sz="1400" b="1" u="none" strike="noStrike" baseline="0" dirty="0" err="1" smtClean="0">
                          <a:effectLst/>
                          <a:latin typeface="Arial Narrow" pitchFamily="34" charset="0"/>
                        </a:rPr>
                        <a:t>A</a:t>
                      </a:r>
                      <a:r>
                        <a:rPr lang="en-US" sz="1400" b="1" u="none" strike="noStrike" baseline="0" dirty="0" smtClean="0">
                          <a:effectLst/>
                          <a:latin typeface="Arial Narrow" pitchFamily="34" charset="0"/>
                        </a:rPr>
                        <a:t>)</a:t>
                      </a:r>
                      <a:endParaRPr lang="en-US" sz="1400" b="1" u="none" baseline="0" dirty="0">
                        <a:solidFill>
                          <a:srgbClr val="002060"/>
                        </a:solidFill>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ctr">
                        <a:lnSpc>
                          <a:spcPct val="100000"/>
                        </a:lnSpc>
                        <a:spcBef>
                          <a:spcPts val="0"/>
                        </a:spcBef>
                        <a:spcAft>
                          <a:spcPts val="0"/>
                        </a:spcAft>
                      </a:pPr>
                      <a:r>
                        <a:rPr lang="en-US" sz="1400" b="1" baseline="0" dirty="0" smtClean="0">
                          <a:effectLst/>
                          <a:latin typeface="Arial Narrow" pitchFamily="34" charset="0"/>
                        </a:rPr>
                        <a:t>278</a:t>
                      </a: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ctr">
                        <a:lnSpc>
                          <a:spcPct val="100000"/>
                        </a:lnSpc>
                        <a:spcBef>
                          <a:spcPts val="0"/>
                        </a:spcBef>
                        <a:spcAft>
                          <a:spcPts val="0"/>
                        </a:spcAft>
                      </a:pPr>
                      <a:r>
                        <a:rPr lang="en-US" sz="1400" b="1" baseline="0" dirty="0" smtClean="0">
                          <a:effectLst/>
                          <a:latin typeface="Arial Narrow" pitchFamily="34" charset="0"/>
                        </a:rPr>
                        <a:t>CD-3b</a:t>
                      </a: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r">
                        <a:lnSpc>
                          <a:spcPct val="100000"/>
                        </a:lnSpc>
                        <a:spcBef>
                          <a:spcPts val="0"/>
                        </a:spcBef>
                        <a:spcAft>
                          <a:spcPts val="0"/>
                        </a:spcAft>
                      </a:pPr>
                      <a:r>
                        <a:rPr lang="en-US" sz="1400" b="1" baseline="0" dirty="0">
                          <a:effectLst/>
                          <a:latin typeface="Arial Narrow" pitchFamily="34" charset="0"/>
                        </a:rPr>
                        <a:t>October 29, 2009</a:t>
                      </a: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noFill/>
                  </a:tcPr>
                </a:tc>
              </a:tr>
              <a:tr h="195511">
                <a:tc>
                  <a:txBody>
                    <a:bodyPr/>
                    <a:lstStyle>
                      <a:lvl1pPr marL="0" algn="l" defTabSz="457200" rtl="0" eaLnBrk="1" latinLnBrk="0" hangingPunct="1">
                        <a:defRPr sz="1800" b="1" kern="1200">
                          <a:solidFill>
                            <a:schemeClr val="tx1"/>
                          </a:solidFill>
                          <a:latin typeface="Arial Narrow"/>
                        </a:defRPr>
                      </a:lvl1pPr>
                      <a:lvl2pPr marL="457200" algn="l" defTabSz="457200" rtl="0" eaLnBrk="1" latinLnBrk="0" hangingPunct="1">
                        <a:defRPr sz="1800" b="1" kern="1200">
                          <a:solidFill>
                            <a:schemeClr val="tx1"/>
                          </a:solidFill>
                          <a:latin typeface="Arial Narrow"/>
                        </a:defRPr>
                      </a:lvl2pPr>
                      <a:lvl3pPr marL="914400" algn="l" defTabSz="457200" rtl="0" eaLnBrk="1" latinLnBrk="0" hangingPunct="1">
                        <a:defRPr sz="1800" b="1" kern="1200">
                          <a:solidFill>
                            <a:schemeClr val="tx1"/>
                          </a:solidFill>
                          <a:latin typeface="Arial Narrow"/>
                        </a:defRPr>
                      </a:lvl3pPr>
                      <a:lvl4pPr marL="1371600" algn="l" defTabSz="457200" rtl="0" eaLnBrk="1" latinLnBrk="0" hangingPunct="1">
                        <a:defRPr sz="1800" b="1" kern="1200">
                          <a:solidFill>
                            <a:schemeClr val="tx1"/>
                          </a:solidFill>
                          <a:latin typeface="Arial Narrow"/>
                        </a:defRPr>
                      </a:lvl4pPr>
                      <a:lvl5pPr marL="1828800" algn="l" defTabSz="457200" rtl="0" eaLnBrk="1" latinLnBrk="0" hangingPunct="1">
                        <a:defRPr sz="1800" b="1" kern="1200">
                          <a:solidFill>
                            <a:schemeClr val="tx1"/>
                          </a:solidFill>
                          <a:latin typeface="Arial Narrow"/>
                        </a:defRPr>
                      </a:lvl5pPr>
                      <a:lvl6pPr marL="2286000" algn="l" defTabSz="457200" rtl="0" eaLnBrk="1" latinLnBrk="0" hangingPunct="1">
                        <a:defRPr sz="1800" b="1" kern="1200">
                          <a:solidFill>
                            <a:schemeClr val="tx1"/>
                          </a:solidFill>
                          <a:latin typeface="Arial Narrow"/>
                        </a:defRPr>
                      </a:lvl6pPr>
                      <a:lvl7pPr marL="2743200" algn="l" defTabSz="457200" rtl="0" eaLnBrk="1" latinLnBrk="0" hangingPunct="1">
                        <a:defRPr sz="1800" b="1" kern="1200">
                          <a:solidFill>
                            <a:schemeClr val="tx1"/>
                          </a:solidFill>
                          <a:latin typeface="Arial Narrow"/>
                        </a:defRPr>
                      </a:lvl7pPr>
                      <a:lvl8pPr marL="3200400" algn="l" defTabSz="457200" rtl="0" eaLnBrk="1" latinLnBrk="0" hangingPunct="1">
                        <a:defRPr sz="1800" b="1" kern="1200">
                          <a:solidFill>
                            <a:schemeClr val="tx1"/>
                          </a:solidFill>
                          <a:latin typeface="Arial Narrow"/>
                        </a:defRPr>
                      </a:lvl8pPr>
                      <a:lvl9pPr marL="3657600" algn="l" defTabSz="457200" rtl="0" eaLnBrk="1" latinLnBrk="0" hangingPunct="1">
                        <a:defRPr sz="1800" b="1" kern="1200">
                          <a:solidFill>
                            <a:schemeClr val="tx1"/>
                          </a:solidFill>
                          <a:latin typeface="Arial Narrow"/>
                        </a:defRPr>
                      </a:lvl9pPr>
                    </a:lstStyle>
                    <a:p>
                      <a:pPr marL="0" marR="0">
                        <a:lnSpc>
                          <a:spcPct val="100000"/>
                        </a:lnSpc>
                        <a:spcBef>
                          <a:spcPts val="0"/>
                        </a:spcBef>
                        <a:spcAft>
                          <a:spcPts val="0"/>
                        </a:spcAft>
                      </a:pPr>
                      <a:r>
                        <a:rPr lang="en-US" sz="1400" b="1" u="none" baseline="0" dirty="0">
                          <a:effectLst/>
                          <a:latin typeface="Arial Narrow" pitchFamily="34" charset="0"/>
                        </a:rPr>
                        <a:t>Micro Booster Neutrino Experiment (</a:t>
                      </a:r>
                      <a:r>
                        <a:rPr lang="en-US" sz="1400" b="1" u="none" strike="noStrike" baseline="0" dirty="0" err="1" smtClean="0">
                          <a:effectLst/>
                          <a:latin typeface="Arial Narrow" pitchFamily="34" charset="0"/>
                        </a:rPr>
                        <a:t>MicroBooNE</a:t>
                      </a:r>
                      <a:r>
                        <a:rPr lang="en-US" sz="1400" b="1" u="none" strike="noStrike" baseline="0" dirty="0" smtClean="0">
                          <a:effectLst/>
                          <a:latin typeface="Arial Narrow" pitchFamily="34" charset="0"/>
                        </a:rPr>
                        <a:t>)</a:t>
                      </a:r>
                      <a:endParaRPr lang="en-US" sz="1400" b="1" u="none" baseline="0" dirty="0">
                        <a:solidFill>
                          <a:srgbClr val="002060"/>
                        </a:solidFill>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solidFill>
                      <a:srgbClr val="9BBB59">
                        <a:alpha val="20000"/>
                      </a:srgbClr>
                    </a:solid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ctr">
                        <a:lnSpc>
                          <a:spcPct val="100000"/>
                        </a:lnSpc>
                        <a:spcBef>
                          <a:spcPts val="0"/>
                        </a:spcBef>
                        <a:spcAft>
                          <a:spcPts val="0"/>
                        </a:spcAft>
                      </a:pPr>
                      <a:r>
                        <a:rPr lang="en-US" sz="1400" b="1" baseline="0" dirty="0" smtClean="0">
                          <a:effectLst/>
                          <a:latin typeface="Arial Narrow" pitchFamily="34" charset="0"/>
                        </a:rPr>
                        <a:t>19.9</a:t>
                      </a: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solidFill>
                      <a:srgbClr val="9BBB59">
                        <a:alpha val="20000"/>
                      </a:srgbClr>
                    </a:solid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ctr">
                        <a:lnSpc>
                          <a:spcPct val="100000"/>
                        </a:lnSpc>
                        <a:spcBef>
                          <a:spcPts val="0"/>
                        </a:spcBef>
                        <a:spcAft>
                          <a:spcPts val="0"/>
                        </a:spcAft>
                      </a:pPr>
                      <a:r>
                        <a:rPr lang="en-US" sz="1400" b="1" baseline="0" dirty="0" smtClean="0">
                          <a:effectLst/>
                          <a:latin typeface="Arial Narrow" pitchFamily="34" charset="0"/>
                        </a:rPr>
                        <a:t>CD-3b </a:t>
                      </a: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solidFill>
                      <a:srgbClr val="9BBB59">
                        <a:alpha val="20000"/>
                      </a:srgbClr>
                    </a:solid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r">
                        <a:lnSpc>
                          <a:spcPct val="100000"/>
                        </a:lnSpc>
                        <a:spcBef>
                          <a:spcPts val="0"/>
                        </a:spcBef>
                        <a:spcAft>
                          <a:spcPts val="0"/>
                        </a:spcAft>
                      </a:pPr>
                      <a:r>
                        <a:rPr lang="en-US" sz="1400" b="1" baseline="0" dirty="0">
                          <a:effectLst/>
                          <a:latin typeface="Arial Narrow" pitchFamily="34" charset="0"/>
                        </a:rPr>
                        <a:t>March 29, 2012</a:t>
                      </a: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solidFill>
                      <a:srgbClr val="9BBB59">
                        <a:alpha val="20000"/>
                      </a:srgbClr>
                    </a:solidFill>
                  </a:tcPr>
                </a:tc>
              </a:tr>
              <a:tr h="217594">
                <a:tc>
                  <a:txBody>
                    <a:bodyPr/>
                    <a:lstStyle>
                      <a:lvl1pPr marL="0" algn="l" defTabSz="457200" rtl="0" eaLnBrk="1" latinLnBrk="0" hangingPunct="1">
                        <a:defRPr sz="1800" b="1" kern="1200">
                          <a:solidFill>
                            <a:schemeClr val="tx1"/>
                          </a:solidFill>
                          <a:latin typeface="Arial Narrow"/>
                        </a:defRPr>
                      </a:lvl1pPr>
                      <a:lvl2pPr marL="457200" algn="l" defTabSz="457200" rtl="0" eaLnBrk="1" latinLnBrk="0" hangingPunct="1">
                        <a:defRPr sz="1800" b="1" kern="1200">
                          <a:solidFill>
                            <a:schemeClr val="tx1"/>
                          </a:solidFill>
                          <a:latin typeface="Arial Narrow"/>
                        </a:defRPr>
                      </a:lvl2pPr>
                      <a:lvl3pPr marL="914400" algn="l" defTabSz="457200" rtl="0" eaLnBrk="1" latinLnBrk="0" hangingPunct="1">
                        <a:defRPr sz="1800" b="1" kern="1200">
                          <a:solidFill>
                            <a:schemeClr val="tx1"/>
                          </a:solidFill>
                          <a:latin typeface="Arial Narrow"/>
                        </a:defRPr>
                      </a:lvl3pPr>
                      <a:lvl4pPr marL="1371600" algn="l" defTabSz="457200" rtl="0" eaLnBrk="1" latinLnBrk="0" hangingPunct="1">
                        <a:defRPr sz="1800" b="1" kern="1200">
                          <a:solidFill>
                            <a:schemeClr val="tx1"/>
                          </a:solidFill>
                          <a:latin typeface="Arial Narrow"/>
                        </a:defRPr>
                      </a:lvl4pPr>
                      <a:lvl5pPr marL="1828800" algn="l" defTabSz="457200" rtl="0" eaLnBrk="1" latinLnBrk="0" hangingPunct="1">
                        <a:defRPr sz="1800" b="1" kern="1200">
                          <a:solidFill>
                            <a:schemeClr val="tx1"/>
                          </a:solidFill>
                          <a:latin typeface="Arial Narrow"/>
                        </a:defRPr>
                      </a:lvl5pPr>
                      <a:lvl6pPr marL="2286000" algn="l" defTabSz="457200" rtl="0" eaLnBrk="1" latinLnBrk="0" hangingPunct="1">
                        <a:defRPr sz="1800" b="1" kern="1200">
                          <a:solidFill>
                            <a:schemeClr val="tx1"/>
                          </a:solidFill>
                          <a:latin typeface="Arial Narrow"/>
                        </a:defRPr>
                      </a:lvl6pPr>
                      <a:lvl7pPr marL="2743200" algn="l" defTabSz="457200" rtl="0" eaLnBrk="1" latinLnBrk="0" hangingPunct="1">
                        <a:defRPr sz="1800" b="1" kern="1200">
                          <a:solidFill>
                            <a:schemeClr val="tx1"/>
                          </a:solidFill>
                          <a:latin typeface="Arial Narrow"/>
                        </a:defRPr>
                      </a:lvl7pPr>
                      <a:lvl8pPr marL="3200400" algn="l" defTabSz="457200" rtl="0" eaLnBrk="1" latinLnBrk="0" hangingPunct="1">
                        <a:defRPr sz="1800" b="1" kern="1200">
                          <a:solidFill>
                            <a:schemeClr val="tx1"/>
                          </a:solidFill>
                          <a:latin typeface="Arial Narrow"/>
                        </a:defRPr>
                      </a:lvl8pPr>
                      <a:lvl9pPr marL="3657600" algn="l" defTabSz="457200" rtl="0" eaLnBrk="1" latinLnBrk="0" hangingPunct="1">
                        <a:defRPr sz="1800" b="1" kern="1200">
                          <a:solidFill>
                            <a:schemeClr val="tx1"/>
                          </a:solidFill>
                          <a:latin typeface="Arial Narrow"/>
                        </a:defRPr>
                      </a:lvl9pPr>
                    </a:lstStyle>
                    <a:p>
                      <a:pPr marL="0" marR="0">
                        <a:lnSpc>
                          <a:spcPct val="100000"/>
                        </a:lnSpc>
                        <a:spcBef>
                          <a:spcPts val="0"/>
                        </a:spcBef>
                        <a:spcAft>
                          <a:spcPts val="0"/>
                        </a:spcAft>
                      </a:pPr>
                      <a:r>
                        <a:rPr lang="en-US" sz="1400" b="1" u="none" strike="noStrike" baseline="0" dirty="0">
                          <a:effectLst/>
                          <a:latin typeface="Arial Narrow" pitchFamily="34" charset="0"/>
                        </a:rPr>
                        <a:t>Main </a:t>
                      </a:r>
                      <a:r>
                        <a:rPr lang="en-US" sz="1400" b="1" u="none" strike="noStrike" baseline="0" dirty="0" err="1">
                          <a:effectLst/>
                          <a:latin typeface="Arial Narrow" pitchFamily="34" charset="0"/>
                        </a:rPr>
                        <a:t>INjector</a:t>
                      </a:r>
                      <a:r>
                        <a:rPr lang="en-US" sz="1400" b="1" u="none" strike="noStrike" baseline="0" dirty="0">
                          <a:effectLst/>
                          <a:latin typeface="Arial Narrow" pitchFamily="34" charset="0"/>
                        </a:rPr>
                        <a:t> </a:t>
                      </a:r>
                      <a:r>
                        <a:rPr lang="en-US" sz="1400" b="1" u="none" strike="noStrike" baseline="0" dirty="0" err="1">
                          <a:effectLst/>
                          <a:latin typeface="Arial Narrow" pitchFamily="34" charset="0"/>
                        </a:rPr>
                        <a:t>ExpeRiment</a:t>
                      </a:r>
                      <a:r>
                        <a:rPr lang="en-US" sz="1400" b="1" u="none" strike="noStrike" baseline="0" dirty="0">
                          <a:effectLst/>
                          <a:latin typeface="Arial Narrow" pitchFamily="34" charset="0"/>
                        </a:rPr>
                        <a:t> for </a:t>
                      </a:r>
                      <a:r>
                        <a:rPr lang="en-US" sz="1400" b="1" u="none" strike="noStrike" baseline="0" dirty="0" smtClean="0">
                          <a:effectLst/>
                          <a:latin typeface="Symbol" pitchFamily="18" charset="2"/>
                        </a:rPr>
                        <a:t>n</a:t>
                      </a:r>
                      <a:r>
                        <a:rPr lang="en-US" sz="1400" b="1" u="none" strike="noStrike" baseline="0" dirty="0" smtClean="0">
                          <a:effectLst/>
                          <a:latin typeface="Arial Narrow" pitchFamily="34" charset="0"/>
                        </a:rPr>
                        <a:t>-A </a:t>
                      </a:r>
                      <a:r>
                        <a:rPr lang="en-US" sz="1400" b="1" u="none" strike="noStrike" baseline="0" dirty="0">
                          <a:effectLst/>
                          <a:latin typeface="Arial Narrow" pitchFamily="34" charset="0"/>
                        </a:rPr>
                        <a:t>(</a:t>
                      </a:r>
                      <a:r>
                        <a:rPr lang="en-US" sz="1400" b="1" u="none" strike="noStrike" baseline="0" dirty="0" err="1" smtClean="0">
                          <a:effectLst/>
                          <a:latin typeface="Arial Narrow" pitchFamily="34" charset="0"/>
                        </a:rPr>
                        <a:t>MINER</a:t>
                      </a:r>
                      <a:r>
                        <a:rPr lang="en-US" sz="1400" b="1" u="none" strike="noStrike" baseline="0" dirty="0" err="1" smtClean="0">
                          <a:effectLst/>
                          <a:latin typeface="Symbol" pitchFamily="18" charset="2"/>
                        </a:rPr>
                        <a:t>n</a:t>
                      </a:r>
                      <a:r>
                        <a:rPr lang="en-US" sz="1400" b="1" u="none" strike="noStrike" baseline="0" dirty="0" err="1" smtClean="0">
                          <a:effectLst/>
                          <a:latin typeface="Arial Narrow" pitchFamily="34" charset="0"/>
                        </a:rPr>
                        <a:t>A</a:t>
                      </a:r>
                      <a:r>
                        <a:rPr lang="en-US" sz="1400" b="1" u="none" strike="noStrike" baseline="0" dirty="0" smtClean="0">
                          <a:effectLst/>
                          <a:latin typeface="Arial Narrow" pitchFamily="34" charset="0"/>
                        </a:rPr>
                        <a:t>)</a:t>
                      </a:r>
                      <a:endParaRPr lang="en-US" sz="1400" b="1" u="none" baseline="0" dirty="0">
                        <a:solidFill>
                          <a:srgbClr val="002060"/>
                        </a:solidFill>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ctr">
                        <a:lnSpc>
                          <a:spcPct val="100000"/>
                        </a:lnSpc>
                        <a:spcBef>
                          <a:spcPts val="0"/>
                        </a:spcBef>
                        <a:spcAft>
                          <a:spcPts val="0"/>
                        </a:spcAft>
                      </a:pPr>
                      <a:r>
                        <a:rPr lang="en-US" sz="1400" b="1" baseline="0" dirty="0" smtClean="0">
                          <a:effectLst/>
                          <a:latin typeface="Arial Narrow" pitchFamily="34" charset="0"/>
                        </a:rPr>
                        <a:t>16.8</a:t>
                      </a: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ctr">
                        <a:lnSpc>
                          <a:spcPct val="100000"/>
                        </a:lnSpc>
                        <a:spcBef>
                          <a:spcPts val="0"/>
                        </a:spcBef>
                        <a:spcAft>
                          <a:spcPts val="0"/>
                        </a:spcAft>
                      </a:pPr>
                      <a:r>
                        <a:rPr lang="en-US" sz="1400" b="1" baseline="0" dirty="0">
                          <a:effectLst/>
                          <a:latin typeface="Arial Narrow" pitchFamily="34" charset="0"/>
                        </a:rPr>
                        <a:t>CD-4 </a:t>
                      </a: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r">
                        <a:lnSpc>
                          <a:spcPct val="100000"/>
                        </a:lnSpc>
                        <a:spcBef>
                          <a:spcPts val="0"/>
                        </a:spcBef>
                        <a:spcAft>
                          <a:spcPts val="0"/>
                        </a:spcAft>
                      </a:pPr>
                      <a:r>
                        <a:rPr lang="en-US" sz="1400" b="1" baseline="0" dirty="0">
                          <a:effectLst/>
                          <a:latin typeface="Arial Narrow" pitchFamily="34" charset="0"/>
                        </a:rPr>
                        <a:t>June 28, 2010 </a:t>
                      </a:r>
                      <a:r>
                        <a:rPr lang="en-US" sz="1400" b="1" baseline="0" dirty="0" smtClean="0">
                          <a:effectLst/>
                          <a:latin typeface="Arial Narrow" pitchFamily="34" charset="0"/>
                        </a:rPr>
                        <a:t> [Finished]</a:t>
                      </a: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noFill/>
                  </a:tcPr>
                </a:tc>
              </a:tr>
              <a:tr h="109815">
                <a:tc>
                  <a:txBody>
                    <a:bodyPr/>
                    <a:lstStyle>
                      <a:lvl1pPr marL="0" algn="l" defTabSz="457200" rtl="0" eaLnBrk="1" latinLnBrk="0" hangingPunct="1">
                        <a:defRPr sz="1800" b="1" kern="1200">
                          <a:solidFill>
                            <a:schemeClr val="tx1"/>
                          </a:solidFill>
                          <a:latin typeface="Arial Narrow"/>
                        </a:defRPr>
                      </a:lvl1pPr>
                      <a:lvl2pPr marL="457200" algn="l" defTabSz="457200" rtl="0" eaLnBrk="1" latinLnBrk="0" hangingPunct="1">
                        <a:defRPr sz="1800" b="1" kern="1200">
                          <a:solidFill>
                            <a:schemeClr val="tx1"/>
                          </a:solidFill>
                          <a:latin typeface="Arial Narrow"/>
                        </a:defRPr>
                      </a:lvl2pPr>
                      <a:lvl3pPr marL="914400" algn="l" defTabSz="457200" rtl="0" eaLnBrk="1" latinLnBrk="0" hangingPunct="1">
                        <a:defRPr sz="1800" b="1" kern="1200">
                          <a:solidFill>
                            <a:schemeClr val="tx1"/>
                          </a:solidFill>
                          <a:latin typeface="Arial Narrow"/>
                        </a:defRPr>
                      </a:lvl3pPr>
                      <a:lvl4pPr marL="1371600" algn="l" defTabSz="457200" rtl="0" eaLnBrk="1" latinLnBrk="0" hangingPunct="1">
                        <a:defRPr sz="1800" b="1" kern="1200">
                          <a:solidFill>
                            <a:schemeClr val="tx1"/>
                          </a:solidFill>
                          <a:latin typeface="Arial Narrow"/>
                        </a:defRPr>
                      </a:lvl4pPr>
                      <a:lvl5pPr marL="1828800" algn="l" defTabSz="457200" rtl="0" eaLnBrk="1" latinLnBrk="0" hangingPunct="1">
                        <a:defRPr sz="1800" b="1" kern="1200">
                          <a:solidFill>
                            <a:schemeClr val="tx1"/>
                          </a:solidFill>
                          <a:latin typeface="Arial Narrow"/>
                        </a:defRPr>
                      </a:lvl5pPr>
                      <a:lvl6pPr marL="2286000" algn="l" defTabSz="457200" rtl="0" eaLnBrk="1" latinLnBrk="0" hangingPunct="1">
                        <a:defRPr sz="1800" b="1" kern="1200">
                          <a:solidFill>
                            <a:schemeClr val="tx1"/>
                          </a:solidFill>
                          <a:latin typeface="Arial Narrow"/>
                        </a:defRPr>
                      </a:lvl6pPr>
                      <a:lvl7pPr marL="2743200" algn="l" defTabSz="457200" rtl="0" eaLnBrk="1" latinLnBrk="0" hangingPunct="1">
                        <a:defRPr sz="1800" b="1" kern="1200">
                          <a:solidFill>
                            <a:schemeClr val="tx1"/>
                          </a:solidFill>
                          <a:latin typeface="Arial Narrow"/>
                        </a:defRPr>
                      </a:lvl7pPr>
                      <a:lvl8pPr marL="3200400" algn="l" defTabSz="457200" rtl="0" eaLnBrk="1" latinLnBrk="0" hangingPunct="1">
                        <a:defRPr sz="1800" b="1" kern="1200">
                          <a:solidFill>
                            <a:schemeClr val="tx1"/>
                          </a:solidFill>
                          <a:latin typeface="Arial Narrow"/>
                        </a:defRPr>
                      </a:lvl8pPr>
                      <a:lvl9pPr marL="3657600" algn="l" defTabSz="457200" rtl="0" eaLnBrk="1" latinLnBrk="0" hangingPunct="1">
                        <a:defRPr sz="1800" b="1" kern="1200">
                          <a:solidFill>
                            <a:schemeClr val="tx1"/>
                          </a:solidFill>
                          <a:latin typeface="Arial Narrow"/>
                        </a:defRPr>
                      </a:lvl9pPr>
                    </a:lstStyle>
                    <a:p>
                      <a:pPr marL="0" marR="0">
                        <a:lnSpc>
                          <a:spcPct val="100000"/>
                        </a:lnSpc>
                        <a:spcBef>
                          <a:spcPts val="0"/>
                        </a:spcBef>
                        <a:spcAft>
                          <a:spcPts val="0"/>
                        </a:spcAft>
                      </a:pPr>
                      <a:r>
                        <a:rPr lang="en-US" sz="1400" b="1" u="none" strike="noStrike" baseline="0" dirty="0" err="1" smtClean="0">
                          <a:effectLst/>
                          <a:latin typeface="Arial Narrow" pitchFamily="34" charset="0"/>
                        </a:rPr>
                        <a:t>Daya</a:t>
                      </a:r>
                      <a:r>
                        <a:rPr lang="en-US" sz="1400" b="1" u="none" strike="noStrike" baseline="0" dirty="0" smtClean="0">
                          <a:effectLst/>
                          <a:latin typeface="Arial Narrow" pitchFamily="34" charset="0"/>
                        </a:rPr>
                        <a:t> </a:t>
                      </a:r>
                      <a:r>
                        <a:rPr lang="en-US" sz="1400" b="1" u="none" strike="noStrike" baseline="0" dirty="0">
                          <a:effectLst/>
                          <a:latin typeface="Arial Narrow" pitchFamily="34" charset="0"/>
                        </a:rPr>
                        <a:t>Bay Reactor Neutrino </a:t>
                      </a:r>
                      <a:r>
                        <a:rPr lang="en-US" sz="1400" b="1" u="none" strike="noStrike" baseline="0" dirty="0" smtClean="0">
                          <a:effectLst/>
                          <a:latin typeface="Arial Narrow" pitchFamily="34" charset="0"/>
                        </a:rPr>
                        <a:t>Experiment</a:t>
                      </a:r>
                      <a:endParaRPr lang="en-US" sz="1400" b="1" u="none" baseline="0" dirty="0">
                        <a:solidFill>
                          <a:srgbClr val="002060"/>
                        </a:solidFill>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solidFill>
                      <a:srgbClr val="9BBB59">
                        <a:alpha val="20000"/>
                      </a:srgbClr>
                    </a:solid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ctr">
                        <a:lnSpc>
                          <a:spcPct val="100000"/>
                        </a:lnSpc>
                        <a:spcBef>
                          <a:spcPts val="0"/>
                        </a:spcBef>
                        <a:spcAft>
                          <a:spcPts val="0"/>
                        </a:spcAft>
                      </a:pPr>
                      <a:r>
                        <a:rPr lang="en-US" sz="1400" b="1" baseline="0" dirty="0" smtClean="0">
                          <a:effectLst/>
                          <a:latin typeface="Arial Narrow" pitchFamily="34" charset="0"/>
                        </a:rPr>
                        <a:t>35.5</a:t>
                      </a: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solidFill>
                      <a:srgbClr val="9BBB59">
                        <a:alpha val="20000"/>
                      </a:srgbClr>
                    </a:solid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ctr">
                        <a:lnSpc>
                          <a:spcPct val="100000"/>
                        </a:lnSpc>
                        <a:spcBef>
                          <a:spcPts val="0"/>
                        </a:spcBef>
                        <a:spcAft>
                          <a:spcPts val="0"/>
                        </a:spcAft>
                      </a:pPr>
                      <a:r>
                        <a:rPr lang="en-US" sz="1400" b="1" baseline="0" dirty="0" smtClean="0">
                          <a:effectLst/>
                          <a:latin typeface="Arial Narrow" pitchFamily="34" charset="0"/>
                        </a:rPr>
                        <a:t>CD-4b </a:t>
                      </a: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solidFill>
                      <a:srgbClr val="9BBB59">
                        <a:alpha val="20000"/>
                      </a:srgbClr>
                    </a:solid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r">
                        <a:lnSpc>
                          <a:spcPct val="100000"/>
                        </a:lnSpc>
                        <a:spcBef>
                          <a:spcPts val="0"/>
                        </a:spcBef>
                        <a:spcAft>
                          <a:spcPts val="0"/>
                        </a:spcAft>
                      </a:pPr>
                      <a:r>
                        <a:rPr lang="en-US" sz="1400" b="1" baseline="0" dirty="0">
                          <a:effectLst/>
                          <a:latin typeface="Arial Narrow" pitchFamily="34" charset="0"/>
                        </a:rPr>
                        <a:t>August 20, </a:t>
                      </a:r>
                      <a:r>
                        <a:rPr lang="en-US" sz="1400" b="1" baseline="0" dirty="0" smtClean="0">
                          <a:effectLst/>
                          <a:latin typeface="Arial Narrow" pitchFamily="34" charset="0"/>
                        </a:rPr>
                        <a:t>2012  [Finished]</a:t>
                      </a: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solidFill>
                      <a:srgbClr val="9BBB59">
                        <a:alpha val="20000"/>
                      </a:srgbClr>
                    </a:solidFill>
                  </a:tcPr>
                </a:tc>
              </a:tr>
              <a:tr h="204248">
                <a:tc>
                  <a:txBody>
                    <a:bodyPr/>
                    <a:lstStyle>
                      <a:lvl1pPr marL="0" algn="l" defTabSz="457200" rtl="0" eaLnBrk="1" latinLnBrk="0" hangingPunct="1">
                        <a:defRPr sz="1800" b="1" kern="1200">
                          <a:solidFill>
                            <a:schemeClr val="tx1"/>
                          </a:solidFill>
                          <a:latin typeface="Arial Narrow"/>
                        </a:defRPr>
                      </a:lvl1pPr>
                      <a:lvl2pPr marL="457200" algn="l" defTabSz="457200" rtl="0" eaLnBrk="1" latinLnBrk="0" hangingPunct="1">
                        <a:defRPr sz="1800" b="1" kern="1200">
                          <a:solidFill>
                            <a:schemeClr val="tx1"/>
                          </a:solidFill>
                          <a:latin typeface="Arial Narrow"/>
                        </a:defRPr>
                      </a:lvl2pPr>
                      <a:lvl3pPr marL="914400" algn="l" defTabSz="457200" rtl="0" eaLnBrk="1" latinLnBrk="0" hangingPunct="1">
                        <a:defRPr sz="1800" b="1" kern="1200">
                          <a:solidFill>
                            <a:schemeClr val="tx1"/>
                          </a:solidFill>
                          <a:latin typeface="Arial Narrow"/>
                        </a:defRPr>
                      </a:lvl3pPr>
                      <a:lvl4pPr marL="1371600" algn="l" defTabSz="457200" rtl="0" eaLnBrk="1" latinLnBrk="0" hangingPunct="1">
                        <a:defRPr sz="1800" b="1" kern="1200">
                          <a:solidFill>
                            <a:schemeClr val="tx1"/>
                          </a:solidFill>
                          <a:latin typeface="Arial Narrow"/>
                        </a:defRPr>
                      </a:lvl4pPr>
                      <a:lvl5pPr marL="1828800" algn="l" defTabSz="457200" rtl="0" eaLnBrk="1" latinLnBrk="0" hangingPunct="1">
                        <a:defRPr sz="1800" b="1" kern="1200">
                          <a:solidFill>
                            <a:schemeClr val="tx1"/>
                          </a:solidFill>
                          <a:latin typeface="Arial Narrow"/>
                        </a:defRPr>
                      </a:lvl5pPr>
                      <a:lvl6pPr marL="2286000" algn="l" defTabSz="457200" rtl="0" eaLnBrk="1" latinLnBrk="0" hangingPunct="1">
                        <a:defRPr sz="1800" b="1" kern="1200">
                          <a:solidFill>
                            <a:schemeClr val="tx1"/>
                          </a:solidFill>
                          <a:latin typeface="Arial Narrow"/>
                        </a:defRPr>
                      </a:lvl6pPr>
                      <a:lvl7pPr marL="2743200" algn="l" defTabSz="457200" rtl="0" eaLnBrk="1" latinLnBrk="0" hangingPunct="1">
                        <a:defRPr sz="1800" b="1" kern="1200">
                          <a:solidFill>
                            <a:schemeClr val="tx1"/>
                          </a:solidFill>
                          <a:latin typeface="Arial Narrow"/>
                        </a:defRPr>
                      </a:lvl7pPr>
                      <a:lvl8pPr marL="3200400" algn="l" defTabSz="457200" rtl="0" eaLnBrk="1" latinLnBrk="0" hangingPunct="1">
                        <a:defRPr sz="1800" b="1" kern="1200">
                          <a:solidFill>
                            <a:schemeClr val="tx1"/>
                          </a:solidFill>
                          <a:latin typeface="Arial Narrow"/>
                        </a:defRPr>
                      </a:lvl8pPr>
                      <a:lvl9pPr marL="3657600" algn="l" defTabSz="457200" rtl="0" eaLnBrk="1" latinLnBrk="0" hangingPunct="1">
                        <a:defRPr sz="1800" b="1" kern="1200">
                          <a:solidFill>
                            <a:schemeClr val="tx1"/>
                          </a:solidFill>
                          <a:latin typeface="Arial Narrow"/>
                        </a:defRPr>
                      </a:lvl9pPr>
                    </a:lstStyle>
                    <a:p>
                      <a:pPr marL="0" marR="0" algn="ctr">
                        <a:lnSpc>
                          <a:spcPct val="100000"/>
                        </a:lnSpc>
                        <a:spcBef>
                          <a:spcPts val="0"/>
                        </a:spcBef>
                        <a:spcAft>
                          <a:spcPts val="0"/>
                        </a:spcAft>
                      </a:pPr>
                      <a:r>
                        <a:rPr lang="en-US" sz="1400" b="1" u="none" baseline="0" dirty="0" smtClean="0">
                          <a:solidFill>
                            <a:srgbClr val="FF0000"/>
                          </a:solidFill>
                          <a:effectLst/>
                          <a:latin typeface="Arial Narrow" pitchFamily="34" charset="0"/>
                        </a:rPr>
                        <a:t>ENERGY FRONTIER</a:t>
                      </a:r>
                      <a:endParaRPr lang="en-US" sz="1400" b="1" u="none" baseline="0" dirty="0">
                        <a:solidFill>
                          <a:srgbClr val="FF0000"/>
                        </a:solidFill>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ctr">
                        <a:lnSpc>
                          <a:spcPct val="100000"/>
                        </a:lnSpc>
                        <a:spcBef>
                          <a:spcPts val="0"/>
                        </a:spcBef>
                        <a:spcAft>
                          <a:spcPts val="0"/>
                        </a:spcAft>
                      </a:pPr>
                      <a:endParaRPr lang="en-US" sz="1400" b="1" baseline="0" dirty="0">
                        <a:solidFill>
                          <a:sysClr val="windowText" lastClr="000000"/>
                        </a:solidFill>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ctr">
                        <a:lnSpc>
                          <a:spcPct val="100000"/>
                        </a:lnSpc>
                        <a:spcBef>
                          <a:spcPts val="0"/>
                        </a:spcBef>
                        <a:spcAft>
                          <a:spcPts val="0"/>
                        </a:spcAft>
                      </a:pPr>
                      <a:endParaRPr lang="en-US" sz="1400" b="1" baseline="0" dirty="0">
                        <a:solidFill>
                          <a:sysClr val="windowText" lastClr="000000"/>
                        </a:solidFill>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r">
                        <a:lnSpc>
                          <a:spcPct val="100000"/>
                        </a:lnSpc>
                        <a:spcBef>
                          <a:spcPts val="0"/>
                        </a:spcBef>
                        <a:spcAft>
                          <a:spcPts val="0"/>
                        </a:spcAft>
                      </a:pPr>
                      <a:endParaRPr lang="en-US" sz="1400" b="1" baseline="0" dirty="0">
                        <a:solidFill>
                          <a:sysClr val="windowText" lastClr="000000"/>
                        </a:solidFill>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noFill/>
                  </a:tcPr>
                </a:tc>
              </a:tr>
              <a:tr h="195511">
                <a:tc>
                  <a:txBody>
                    <a:bodyPr/>
                    <a:lstStyle>
                      <a:lvl1pPr marL="0" algn="l" defTabSz="457200" rtl="0" eaLnBrk="1" latinLnBrk="0" hangingPunct="1">
                        <a:defRPr sz="1800" b="1" kern="1200">
                          <a:solidFill>
                            <a:schemeClr val="tx1"/>
                          </a:solidFill>
                          <a:latin typeface="Arial Narrow"/>
                        </a:defRPr>
                      </a:lvl1pPr>
                      <a:lvl2pPr marL="457200" algn="l" defTabSz="457200" rtl="0" eaLnBrk="1" latinLnBrk="0" hangingPunct="1">
                        <a:defRPr sz="1800" b="1" kern="1200">
                          <a:solidFill>
                            <a:schemeClr val="tx1"/>
                          </a:solidFill>
                          <a:latin typeface="Arial Narrow"/>
                        </a:defRPr>
                      </a:lvl2pPr>
                      <a:lvl3pPr marL="914400" algn="l" defTabSz="457200" rtl="0" eaLnBrk="1" latinLnBrk="0" hangingPunct="1">
                        <a:defRPr sz="1800" b="1" kern="1200">
                          <a:solidFill>
                            <a:schemeClr val="tx1"/>
                          </a:solidFill>
                          <a:latin typeface="Arial Narrow"/>
                        </a:defRPr>
                      </a:lvl3pPr>
                      <a:lvl4pPr marL="1371600" algn="l" defTabSz="457200" rtl="0" eaLnBrk="1" latinLnBrk="0" hangingPunct="1">
                        <a:defRPr sz="1800" b="1" kern="1200">
                          <a:solidFill>
                            <a:schemeClr val="tx1"/>
                          </a:solidFill>
                          <a:latin typeface="Arial Narrow"/>
                        </a:defRPr>
                      </a:lvl4pPr>
                      <a:lvl5pPr marL="1828800" algn="l" defTabSz="457200" rtl="0" eaLnBrk="1" latinLnBrk="0" hangingPunct="1">
                        <a:defRPr sz="1800" b="1" kern="1200">
                          <a:solidFill>
                            <a:schemeClr val="tx1"/>
                          </a:solidFill>
                          <a:latin typeface="Arial Narrow"/>
                        </a:defRPr>
                      </a:lvl5pPr>
                      <a:lvl6pPr marL="2286000" algn="l" defTabSz="457200" rtl="0" eaLnBrk="1" latinLnBrk="0" hangingPunct="1">
                        <a:defRPr sz="1800" b="1" kern="1200">
                          <a:solidFill>
                            <a:schemeClr val="tx1"/>
                          </a:solidFill>
                          <a:latin typeface="Arial Narrow"/>
                        </a:defRPr>
                      </a:lvl6pPr>
                      <a:lvl7pPr marL="2743200" algn="l" defTabSz="457200" rtl="0" eaLnBrk="1" latinLnBrk="0" hangingPunct="1">
                        <a:defRPr sz="1800" b="1" kern="1200">
                          <a:solidFill>
                            <a:schemeClr val="tx1"/>
                          </a:solidFill>
                          <a:latin typeface="Arial Narrow"/>
                        </a:defRPr>
                      </a:lvl7pPr>
                      <a:lvl8pPr marL="3200400" algn="l" defTabSz="457200" rtl="0" eaLnBrk="1" latinLnBrk="0" hangingPunct="1">
                        <a:defRPr sz="1800" b="1" kern="1200">
                          <a:solidFill>
                            <a:schemeClr val="tx1"/>
                          </a:solidFill>
                          <a:latin typeface="Arial Narrow"/>
                        </a:defRPr>
                      </a:lvl8pPr>
                      <a:lvl9pPr marL="3657600" algn="l" defTabSz="457200" rtl="0" eaLnBrk="1" latinLnBrk="0" hangingPunct="1">
                        <a:defRPr sz="1800" b="1" kern="1200">
                          <a:solidFill>
                            <a:schemeClr val="tx1"/>
                          </a:solidFill>
                          <a:latin typeface="Arial Narrow"/>
                        </a:defRPr>
                      </a:lvl9pPr>
                    </a:lstStyle>
                    <a:p>
                      <a:pPr marL="0" marR="0">
                        <a:lnSpc>
                          <a:spcPct val="100000"/>
                        </a:lnSpc>
                        <a:spcBef>
                          <a:spcPts val="0"/>
                        </a:spcBef>
                        <a:spcAft>
                          <a:spcPts val="0"/>
                        </a:spcAft>
                      </a:pPr>
                      <a:r>
                        <a:rPr lang="en-US" sz="1400" b="1" u="none" strike="noStrike" baseline="0" dirty="0">
                          <a:effectLst/>
                          <a:latin typeface="Arial Narrow" pitchFamily="34" charset="0"/>
                        </a:rPr>
                        <a:t>LHC ATLAS Detector </a:t>
                      </a:r>
                      <a:r>
                        <a:rPr lang="en-US" sz="1400" b="1" u="none" strike="noStrike" baseline="0" dirty="0" smtClean="0">
                          <a:effectLst/>
                          <a:latin typeface="Arial Narrow" pitchFamily="34" charset="0"/>
                        </a:rPr>
                        <a:t>(Phase-1) Upgrade</a:t>
                      </a:r>
                      <a:endParaRPr lang="en-US" sz="1400" b="1" u="none" baseline="0" dirty="0">
                        <a:solidFill>
                          <a:srgbClr val="002060"/>
                        </a:solidFill>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solidFill>
                      <a:srgbClr val="9BBB59">
                        <a:alpha val="20000"/>
                      </a:srgbClr>
                    </a:solid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ctr">
                        <a:lnSpc>
                          <a:spcPct val="100000"/>
                        </a:lnSpc>
                        <a:spcBef>
                          <a:spcPts val="0"/>
                        </a:spcBef>
                        <a:spcAft>
                          <a:spcPts val="0"/>
                        </a:spcAft>
                      </a:pPr>
                      <a:r>
                        <a:rPr lang="en-US" sz="1400" b="1" baseline="0" dirty="0" smtClean="0">
                          <a:effectLst/>
                          <a:latin typeface="Arial Narrow" pitchFamily="34" charset="0"/>
                        </a:rPr>
                        <a:t>TBD</a:t>
                      </a: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solidFill>
                      <a:srgbClr val="9BBB59">
                        <a:alpha val="20000"/>
                      </a:srgbClr>
                    </a:solid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ctr">
                        <a:lnSpc>
                          <a:spcPct val="100000"/>
                        </a:lnSpc>
                        <a:spcBef>
                          <a:spcPts val="0"/>
                        </a:spcBef>
                        <a:spcAft>
                          <a:spcPts val="0"/>
                        </a:spcAft>
                      </a:pPr>
                      <a:r>
                        <a:rPr lang="en-US" sz="1400" b="1" baseline="0" dirty="0">
                          <a:effectLst/>
                          <a:latin typeface="Arial Narrow" pitchFamily="34" charset="0"/>
                        </a:rPr>
                        <a:t>CD-0</a:t>
                      </a: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solidFill>
                      <a:srgbClr val="9BBB59">
                        <a:alpha val="20000"/>
                      </a:srgbClr>
                    </a:solid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r">
                        <a:lnSpc>
                          <a:spcPct val="100000"/>
                        </a:lnSpc>
                        <a:spcBef>
                          <a:spcPts val="0"/>
                        </a:spcBef>
                        <a:spcAft>
                          <a:spcPts val="0"/>
                        </a:spcAft>
                      </a:pPr>
                      <a:r>
                        <a:rPr lang="en-US" sz="1400" b="1" baseline="0" dirty="0">
                          <a:effectLst/>
                          <a:latin typeface="Arial Narrow" pitchFamily="34" charset="0"/>
                        </a:rPr>
                        <a:t>September 18, 2012</a:t>
                      </a: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solidFill>
                      <a:srgbClr val="9BBB59">
                        <a:alpha val="20000"/>
                      </a:srgbClr>
                    </a:solidFill>
                  </a:tcPr>
                </a:tc>
              </a:tr>
              <a:tr h="195511">
                <a:tc>
                  <a:txBody>
                    <a:bodyPr/>
                    <a:lstStyle>
                      <a:lvl1pPr marL="0" algn="l" defTabSz="457200" rtl="0" eaLnBrk="1" latinLnBrk="0" hangingPunct="1">
                        <a:defRPr sz="1800" b="1" kern="1200">
                          <a:solidFill>
                            <a:schemeClr val="tx1"/>
                          </a:solidFill>
                          <a:latin typeface="Arial Narrow"/>
                        </a:defRPr>
                      </a:lvl1pPr>
                      <a:lvl2pPr marL="457200" algn="l" defTabSz="457200" rtl="0" eaLnBrk="1" latinLnBrk="0" hangingPunct="1">
                        <a:defRPr sz="1800" b="1" kern="1200">
                          <a:solidFill>
                            <a:schemeClr val="tx1"/>
                          </a:solidFill>
                          <a:latin typeface="Arial Narrow"/>
                        </a:defRPr>
                      </a:lvl2pPr>
                      <a:lvl3pPr marL="914400" algn="l" defTabSz="457200" rtl="0" eaLnBrk="1" latinLnBrk="0" hangingPunct="1">
                        <a:defRPr sz="1800" b="1" kern="1200">
                          <a:solidFill>
                            <a:schemeClr val="tx1"/>
                          </a:solidFill>
                          <a:latin typeface="Arial Narrow"/>
                        </a:defRPr>
                      </a:lvl3pPr>
                      <a:lvl4pPr marL="1371600" algn="l" defTabSz="457200" rtl="0" eaLnBrk="1" latinLnBrk="0" hangingPunct="1">
                        <a:defRPr sz="1800" b="1" kern="1200">
                          <a:solidFill>
                            <a:schemeClr val="tx1"/>
                          </a:solidFill>
                          <a:latin typeface="Arial Narrow"/>
                        </a:defRPr>
                      </a:lvl4pPr>
                      <a:lvl5pPr marL="1828800" algn="l" defTabSz="457200" rtl="0" eaLnBrk="1" latinLnBrk="0" hangingPunct="1">
                        <a:defRPr sz="1800" b="1" kern="1200">
                          <a:solidFill>
                            <a:schemeClr val="tx1"/>
                          </a:solidFill>
                          <a:latin typeface="Arial Narrow"/>
                        </a:defRPr>
                      </a:lvl5pPr>
                      <a:lvl6pPr marL="2286000" algn="l" defTabSz="457200" rtl="0" eaLnBrk="1" latinLnBrk="0" hangingPunct="1">
                        <a:defRPr sz="1800" b="1" kern="1200">
                          <a:solidFill>
                            <a:schemeClr val="tx1"/>
                          </a:solidFill>
                          <a:latin typeface="Arial Narrow"/>
                        </a:defRPr>
                      </a:lvl6pPr>
                      <a:lvl7pPr marL="2743200" algn="l" defTabSz="457200" rtl="0" eaLnBrk="1" latinLnBrk="0" hangingPunct="1">
                        <a:defRPr sz="1800" b="1" kern="1200">
                          <a:solidFill>
                            <a:schemeClr val="tx1"/>
                          </a:solidFill>
                          <a:latin typeface="Arial Narrow"/>
                        </a:defRPr>
                      </a:lvl7pPr>
                      <a:lvl8pPr marL="3200400" algn="l" defTabSz="457200" rtl="0" eaLnBrk="1" latinLnBrk="0" hangingPunct="1">
                        <a:defRPr sz="1800" b="1" kern="1200">
                          <a:solidFill>
                            <a:schemeClr val="tx1"/>
                          </a:solidFill>
                          <a:latin typeface="Arial Narrow"/>
                        </a:defRPr>
                      </a:lvl8pPr>
                      <a:lvl9pPr marL="3657600" algn="l" defTabSz="457200" rtl="0" eaLnBrk="1" latinLnBrk="0" hangingPunct="1">
                        <a:defRPr sz="1800" b="1" kern="1200">
                          <a:solidFill>
                            <a:schemeClr val="tx1"/>
                          </a:solidFill>
                          <a:latin typeface="Arial Narrow"/>
                        </a:defRPr>
                      </a:lvl9pPr>
                    </a:lstStyle>
                    <a:p>
                      <a:pPr marL="0" marR="0">
                        <a:lnSpc>
                          <a:spcPct val="100000"/>
                        </a:lnSpc>
                        <a:spcBef>
                          <a:spcPts val="0"/>
                        </a:spcBef>
                        <a:spcAft>
                          <a:spcPts val="0"/>
                        </a:spcAft>
                      </a:pPr>
                      <a:r>
                        <a:rPr lang="en-US" sz="1400" b="1" u="none" strike="noStrike" baseline="0" dirty="0">
                          <a:effectLst/>
                          <a:latin typeface="Arial Narrow" pitchFamily="34" charset="0"/>
                        </a:rPr>
                        <a:t>LHC CMS Detector </a:t>
                      </a:r>
                      <a:r>
                        <a:rPr lang="en-US" sz="1400" b="1" u="none" strike="noStrike" baseline="0" dirty="0" smtClean="0">
                          <a:effectLst/>
                          <a:latin typeface="Arial Narrow" pitchFamily="34" charset="0"/>
                        </a:rPr>
                        <a:t>(Phase-1) Upgrade</a:t>
                      </a:r>
                      <a:endParaRPr lang="en-US" sz="1400" b="1" u="none" baseline="0" dirty="0">
                        <a:solidFill>
                          <a:srgbClr val="002060"/>
                        </a:solidFill>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ctr">
                        <a:lnSpc>
                          <a:spcPct val="100000"/>
                        </a:lnSpc>
                        <a:spcBef>
                          <a:spcPts val="0"/>
                        </a:spcBef>
                        <a:spcAft>
                          <a:spcPts val="0"/>
                        </a:spcAft>
                      </a:pPr>
                      <a:r>
                        <a:rPr lang="en-US" sz="1400" b="1" baseline="0" dirty="0" smtClean="0">
                          <a:effectLst/>
                          <a:latin typeface="Arial Narrow" pitchFamily="34" charset="0"/>
                        </a:rPr>
                        <a:t>TBD</a:t>
                      </a: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ctr">
                        <a:lnSpc>
                          <a:spcPct val="100000"/>
                        </a:lnSpc>
                        <a:spcBef>
                          <a:spcPts val="0"/>
                        </a:spcBef>
                        <a:spcAft>
                          <a:spcPts val="0"/>
                        </a:spcAft>
                      </a:pPr>
                      <a:r>
                        <a:rPr lang="en-US" sz="1400" b="1" baseline="0" dirty="0">
                          <a:effectLst/>
                          <a:latin typeface="Arial Narrow" pitchFamily="34" charset="0"/>
                        </a:rPr>
                        <a:t>CD-0</a:t>
                      </a: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r">
                        <a:lnSpc>
                          <a:spcPct val="100000"/>
                        </a:lnSpc>
                        <a:spcBef>
                          <a:spcPts val="0"/>
                        </a:spcBef>
                        <a:spcAft>
                          <a:spcPts val="0"/>
                        </a:spcAft>
                      </a:pPr>
                      <a:r>
                        <a:rPr lang="en-US" sz="1400" b="1" baseline="0" dirty="0">
                          <a:effectLst/>
                          <a:latin typeface="Arial Narrow" pitchFamily="34" charset="0"/>
                        </a:rPr>
                        <a:t>September 18, 2012</a:t>
                      </a: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noFill/>
                  </a:tcPr>
                </a:tc>
              </a:tr>
              <a:tr h="204248">
                <a:tc>
                  <a:txBody>
                    <a:bodyPr/>
                    <a:lstStyle>
                      <a:lvl1pPr marL="0" algn="l" defTabSz="457200" rtl="0" eaLnBrk="1" latinLnBrk="0" hangingPunct="1">
                        <a:defRPr sz="1800" b="1" kern="1200">
                          <a:solidFill>
                            <a:schemeClr val="tx1"/>
                          </a:solidFill>
                          <a:latin typeface="Arial Narrow"/>
                        </a:defRPr>
                      </a:lvl1pPr>
                      <a:lvl2pPr marL="457200" algn="l" defTabSz="457200" rtl="0" eaLnBrk="1" latinLnBrk="0" hangingPunct="1">
                        <a:defRPr sz="1800" b="1" kern="1200">
                          <a:solidFill>
                            <a:schemeClr val="tx1"/>
                          </a:solidFill>
                          <a:latin typeface="Arial Narrow"/>
                        </a:defRPr>
                      </a:lvl2pPr>
                      <a:lvl3pPr marL="914400" algn="l" defTabSz="457200" rtl="0" eaLnBrk="1" latinLnBrk="0" hangingPunct="1">
                        <a:defRPr sz="1800" b="1" kern="1200">
                          <a:solidFill>
                            <a:schemeClr val="tx1"/>
                          </a:solidFill>
                          <a:latin typeface="Arial Narrow"/>
                        </a:defRPr>
                      </a:lvl3pPr>
                      <a:lvl4pPr marL="1371600" algn="l" defTabSz="457200" rtl="0" eaLnBrk="1" latinLnBrk="0" hangingPunct="1">
                        <a:defRPr sz="1800" b="1" kern="1200">
                          <a:solidFill>
                            <a:schemeClr val="tx1"/>
                          </a:solidFill>
                          <a:latin typeface="Arial Narrow"/>
                        </a:defRPr>
                      </a:lvl4pPr>
                      <a:lvl5pPr marL="1828800" algn="l" defTabSz="457200" rtl="0" eaLnBrk="1" latinLnBrk="0" hangingPunct="1">
                        <a:defRPr sz="1800" b="1" kern="1200">
                          <a:solidFill>
                            <a:schemeClr val="tx1"/>
                          </a:solidFill>
                          <a:latin typeface="Arial Narrow"/>
                        </a:defRPr>
                      </a:lvl5pPr>
                      <a:lvl6pPr marL="2286000" algn="l" defTabSz="457200" rtl="0" eaLnBrk="1" latinLnBrk="0" hangingPunct="1">
                        <a:defRPr sz="1800" b="1" kern="1200">
                          <a:solidFill>
                            <a:schemeClr val="tx1"/>
                          </a:solidFill>
                          <a:latin typeface="Arial Narrow"/>
                        </a:defRPr>
                      </a:lvl6pPr>
                      <a:lvl7pPr marL="2743200" algn="l" defTabSz="457200" rtl="0" eaLnBrk="1" latinLnBrk="0" hangingPunct="1">
                        <a:defRPr sz="1800" b="1" kern="1200">
                          <a:solidFill>
                            <a:schemeClr val="tx1"/>
                          </a:solidFill>
                          <a:latin typeface="Arial Narrow"/>
                        </a:defRPr>
                      </a:lvl7pPr>
                      <a:lvl8pPr marL="3200400" algn="l" defTabSz="457200" rtl="0" eaLnBrk="1" latinLnBrk="0" hangingPunct="1">
                        <a:defRPr sz="1800" b="1" kern="1200">
                          <a:solidFill>
                            <a:schemeClr val="tx1"/>
                          </a:solidFill>
                          <a:latin typeface="Arial Narrow"/>
                        </a:defRPr>
                      </a:lvl8pPr>
                      <a:lvl9pPr marL="3657600" algn="l" defTabSz="457200" rtl="0" eaLnBrk="1" latinLnBrk="0" hangingPunct="1">
                        <a:defRPr sz="1800" b="1" kern="1200">
                          <a:solidFill>
                            <a:schemeClr val="tx1"/>
                          </a:solidFill>
                          <a:latin typeface="Arial Narrow"/>
                        </a:defRPr>
                      </a:lvl9pPr>
                    </a:lstStyle>
                    <a:p>
                      <a:pPr marL="0" marR="0" algn="ctr">
                        <a:lnSpc>
                          <a:spcPct val="100000"/>
                        </a:lnSpc>
                        <a:spcBef>
                          <a:spcPts val="0"/>
                        </a:spcBef>
                        <a:spcAft>
                          <a:spcPts val="0"/>
                        </a:spcAft>
                      </a:pPr>
                      <a:r>
                        <a:rPr lang="en-US" sz="1400" b="1" u="none" baseline="0" dirty="0" smtClean="0">
                          <a:solidFill>
                            <a:srgbClr val="FF0000"/>
                          </a:solidFill>
                          <a:effectLst/>
                          <a:latin typeface="Arial Narrow" pitchFamily="34" charset="0"/>
                        </a:rPr>
                        <a:t>COSMIC FRONTIER</a:t>
                      </a:r>
                      <a:endParaRPr lang="en-US" sz="1400" b="1" u="none" baseline="0" dirty="0">
                        <a:solidFill>
                          <a:srgbClr val="FF0000"/>
                        </a:solidFill>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solidFill>
                      <a:srgbClr val="9BBB59">
                        <a:alpha val="20000"/>
                      </a:srgbClr>
                    </a:solid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ctr">
                        <a:lnSpc>
                          <a:spcPct val="100000"/>
                        </a:lnSpc>
                        <a:spcBef>
                          <a:spcPts val="0"/>
                        </a:spcBef>
                        <a:spcAft>
                          <a:spcPts val="0"/>
                        </a:spcAft>
                      </a:pPr>
                      <a:endParaRPr lang="en-US" sz="1400" b="1" baseline="0" dirty="0">
                        <a:solidFill>
                          <a:sysClr val="windowText" lastClr="000000"/>
                        </a:solidFill>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solidFill>
                      <a:srgbClr val="9BBB59">
                        <a:alpha val="20000"/>
                      </a:srgbClr>
                    </a:solid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ctr">
                        <a:lnSpc>
                          <a:spcPct val="100000"/>
                        </a:lnSpc>
                        <a:spcBef>
                          <a:spcPts val="0"/>
                        </a:spcBef>
                        <a:spcAft>
                          <a:spcPts val="0"/>
                        </a:spcAft>
                      </a:pPr>
                      <a:endParaRPr lang="en-US" sz="1400" b="1" baseline="0" dirty="0">
                        <a:solidFill>
                          <a:sysClr val="windowText" lastClr="000000"/>
                        </a:solidFill>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solidFill>
                      <a:srgbClr val="9BBB59">
                        <a:alpha val="20000"/>
                      </a:srgbClr>
                    </a:solid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r">
                        <a:lnSpc>
                          <a:spcPct val="100000"/>
                        </a:lnSpc>
                        <a:spcBef>
                          <a:spcPts val="0"/>
                        </a:spcBef>
                        <a:spcAft>
                          <a:spcPts val="0"/>
                        </a:spcAft>
                      </a:pPr>
                      <a:endParaRPr lang="en-US" sz="1400" b="1" baseline="0" dirty="0">
                        <a:solidFill>
                          <a:sysClr val="windowText" lastClr="000000"/>
                        </a:solidFill>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solidFill>
                      <a:srgbClr val="9BBB59">
                        <a:alpha val="20000"/>
                      </a:srgbClr>
                    </a:solidFill>
                  </a:tcPr>
                </a:tc>
              </a:tr>
              <a:tr h="195511">
                <a:tc>
                  <a:txBody>
                    <a:bodyPr/>
                    <a:lstStyle>
                      <a:lvl1pPr marL="0" algn="l" defTabSz="457200" rtl="0" eaLnBrk="1" latinLnBrk="0" hangingPunct="1">
                        <a:defRPr sz="1800" b="1" kern="1200">
                          <a:solidFill>
                            <a:schemeClr val="tx1"/>
                          </a:solidFill>
                          <a:latin typeface="Arial Narrow"/>
                        </a:defRPr>
                      </a:lvl1pPr>
                      <a:lvl2pPr marL="457200" algn="l" defTabSz="457200" rtl="0" eaLnBrk="1" latinLnBrk="0" hangingPunct="1">
                        <a:defRPr sz="1800" b="1" kern="1200">
                          <a:solidFill>
                            <a:schemeClr val="tx1"/>
                          </a:solidFill>
                          <a:latin typeface="Arial Narrow"/>
                        </a:defRPr>
                      </a:lvl2pPr>
                      <a:lvl3pPr marL="914400" algn="l" defTabSz="457200" rtl="0" eaLnBrk="1" latinLnBrk="0" hangingPunct="1">
                        <a:defRPr sz="1800" b="1" kern="1200">
                          <a:solidFill>
                            <a:schemeClr val="tx1"/>
                          </a:solidFill>
                          <a:latin typeface="Arial Narrow"/>
                        </a:defRPr>
                      </a:lvl3pPr>
                      <a:lvl4pPr marL="1371600" algn="l" defTabSz="457200" rtl="0" eaLnBrk="1" latinLnBrk="0" hangingPunct="1">
                        <a:defRPr sz="1800" b="1" kern="1200">
                          <a:solidFill>
                            <a:schemeClr val="tx1"/>
                          </a:solidFill>
                          <a:latin typeface="Arial Narrow"/>
                        </a:defRPr>
                      </a:lvl4pPr>
                      <a:lvl5pPr marL="1828800" algn="l" defTabSz="457200" rtl="0" eaLnBrk="1" latinLnBrk="0" hangingPunct="1">
                        <a:defRPr sz="1800" b="1" kern="1200">
                          <a:solidFill>
                            <a:schemeClr val="tx1"/>
                          </a:solidFill>
                          <a:latin typeface="Arial Narrow"/>
                        </a:defRPr>
                      </a:lvl5pPr>
                      <a:lvl6pPr marL="2286000" algn="l" defTabSz="457200" rtl="0" eaLnBrk="1" latinLnBrk="0" hangingPunct="1">
                        <a:defRPr sz="1800" b="1" kern="1200">
                          <a:solidFill>
                            <a:schemeClr val="tx1"/>
                          </a:solidFill>
                          <a:latin typeface="Arial Narrow"/>
                        </a:defRPr>
                      </a:lvl6pPr>
                      <a:lvl7pPr marL="2743200" algn="l" defTabSz="457200" rtl="0" eaLnBrk="1" latinLnBrk="0" hangingPunct="1">
                        <a:defRPr sz="1800" b="1" kern="1200">
                          <a:solidFill>
                            <a:schemeClr val="tx1"/>
                          </a:solidFill>
                          <a:latin typeface="Arial Narrow"/>
                        </a:defRPr>
                      </a:lvl7pPr>
                      <a:lvl8pPr marL="3200400" algn="l" defTabSz="457200" rtl="0" eaLnBrk="1" latinLnBrk="0" hangingPunct="1">
                        <a:defRPr sz="1800" b="1" kern="1200">
                          <a:solidFill>
                            <a:schemeClr val="tx1"/>
                          </a:solidFill>
                          <a:latin typeface="Arial Narrow"/>
                        </a:defRPr>
                      </a:lvl8pPr>
                      <a:lvl9pPr marL="3657600" algn="l" defTabSz="457200" rtl="0" eaLnBrk="1" latinLnBrk="0" hangingPunct="1">
                        <a:defRPr sz="1800" b="1" kern="1200">
                          <a:solidFill>
                            <a:schemeClr val="tx1"/>
                          </a:solidFill>
                          <a:latin typeface="Arial Narrow"/>
                        </a:defRPr>
                      </a:lvl9pPr>
                    </a:lstStyle>
                    <a:p>
                      <a:pPr marL="0" marR="0">
                        <a:lnSpc>
                          <a:spcPct val="100000"/>
                        </a:lnSpc>
                        <a:spcBef>
                          <a:spcPts val="0"/>
                        </a:spcBef>
                        <a:spcAft>
                          <a:spcPts val="0"/>
                        </a:spcAft>
                      </a:pPr>
                      <a:r>
                        <a:rPr lang="en-US" sz="1400" b="1" u="none" baseline="0" dirty="0">
                          <a:effectLst/>
                          <a:latin typeface="Arial Narrow" pitchFamily="34" charset="0"/>
                        </a:rPr>
                        <a:t>Dark Matter (</a:t>
                      </a:r>
                      <a:r>
                        <a:rPr lang="en-US" sz="1400" b="1" u="none" baseline="0" dirty="0" smtClean="0">
                          <a:effectLst/>
                          <a:latin typeface="Arial Narrow" pitchFamily="34" charset="0"/>
                        </a:rPr>
                        <a:t>DM-G2)</a:t>
                      </a:r>
                      <a:endParaRPr lang="en-US" sz="1400" b="1" u="none" baseline="0" dirty="0">
                        <a:solidFill>
                          <a:srgbClr val="002060"/>
                        </a:solidFill>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ctr">
                        <a:lnSpc>
                          <a:spcPct val="100000"/>
                        </a:lnSpc>
                        <a:spcBef>
                          <a:spcPts val="0"/>
                        </a:spcBef>
                        <a:spcAft>
                          <a:spcPts val="0"/>
                        </a:spcAft>
                      </a:pPr>
                      <a:r>
                        <a:rPr lang="en-US" sz="1400" b="1" baseline="0" dirty="0" smtClean="0">
                          <a:effectLst/>
                          <a:latin typeface="Arial Narrow" pitchFamily="34" charset="0"/>
                        </a:rPr>
                        <a:t>TBD</a:t>
                      </a: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ctr">
                        <a:lnSpc>
                          <a:spcPct val="100000"/>
                        </a:lnSpc>
                        <a:spcBef>
                          <a:spcPts val="0"/>
                        </a:spcBef>
                        <a:spcAft>
                          <a:spcPts val="0"/>
                        </a:spcAft>
                      </a:pPr>
                      <a:r>
                        <a:rPr lang="en-US" sz="1400" b="1" baseline="0" dirty="0">
                          <a:effectLst/>
                          <a:latin typeface="Arial Narrow" pitchFamily="34" charset="0"/>
                        </a:rPr>
                        <a:t>CD-0</a:t>
                      </a: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r">
                        <a:lnSpc>
                          <a:spcPct val="100000"/>
                        </a:lnSpc>
                        <a:spcBef>
                          <a:spcPts val="0"/>
                        </a:spcBef>
                        <a:spcAft>
                          <a:spcPts val="0"/>
                        </a:spcAft>
                      </a:pPr>
                      <a:r>
                        <a:rPr lang="en-US" sz="1400" b="1" baseline="0" dirty="0">
                          <a:effectLst/>
                          <a:latin typeface="Arial Narrow" pitchFamily="34" charset="0"/>
                        </a:rPr>
                        <a:t>September 18, 2012</a:t>
                      </a: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noFill/>
                  </a:tcPr>
                </a:tc>
              </a:tr>
              <a:tr h="195511">
                <a:tc>
                  <a:txBody>
                    <a:bodyPr/>
                    <a:lstStyle/>
                    <a:p>
                      <a:pPr marL="0" marR="0">
                        <a:lnSpc>
                          <a:spcPct val="100000"/>
                        </a:lnSpc>
                        <a:spcBef>
                          <a:spcPts val="0"/>
                        </a:spcBef>
                        <a:spcAft>
                          <a:spcPts val="0"/>
                        </a:spcAft>
                      </a:pPr>
                      <a:r>
                        <a:rPr lang="en-US" sz="1400" b="1" u="none" baseline="0" dirty="0" smtClean="0">
                          <a:solidFill>
                            <a:schemeClr val="tx1"/>
                          </a:solidFill>
                          <a:effectLst/>
                          <a:latin typeface="Arial Narrow" pitchFamily="34" charset="0"/>
                          <a:ea typeface="Calibri"/>
                          <a:cs typeface="Arial" pitchFamily="34" charset="0"/>
                        </a:rPr>
                        <a:t>Mid-Scale Dark Energy Spectroscopic Instrument (MS-DESI)</a:t>
                      </a:r>
                      <a:endParaRPr lang="en-US" sz="1400" b="1" u="none" baseline="0" dirty="0">
                        <a:solidFill>
                          <a:schemeClr val="tx1"/>
                        </a:solidFill>
                        <a:effectLst/>
                        <a:latin typeface="Arial Narrow" pitchFamily="34" charset="0"/>
                        <a:ea typeface="Calibri"/>
                        <a:cs typeface="Arial" pitchFamily="34" charset="0"/>
                      </a:endParaRPr>
                    </a:p>
                  </a:txBody>
                  <a:tcPr marL="21469" marR="21469" marT="21469" marB="21469">
                    <a:lnL w="12700" cmpd="sng">
                      <a:solidFill>
                        <a:srgbClr val="9BBB59"/>
                      </a:solid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mpd="sng">
                      <a:solidFill>
                        <a:srgbClr val="9BBB59"/>
                      </a:solidFill>
                    </a:lnB>
                    <a:lnTlToBr w="12700" cmpd="sng">
                      <a:noFill/>
                      <a:prstDash val="solid"/>
                    </a:lnTlToBr>
                    <a:lnBlToTr w="12700" cmpd="sng">
                      <a:noFill/>
                      <a:prstDash val="solid"/>
                    </a:lnBlToTr>
                    <a:solidFill>
                      <a:srgbClr val="9BBB59">
                        <a:alpha val="20000"/>
                      </a:srgbClr>
                    </a:solidFill>
                  </a:tcPr>
                </a:tc>
                <a:tc>
                  <a:txBody>
                    <a:bodyPr/>
                    <a:lstStyle/>
                    <a:p>
                      <a:pPr marL="0" marR="0" algn="ctr">
                        <a:lnSpc>
                          <a:spcPct val="100000"/>
                        </a:lnSpc>
                        <a:spcBef>
                          <a:spcPts val="0"/>
                        </a:spcBef>
                        <a:spcAft>
                          <a:spcPts val="0"/>
                        </a:spcAft>
                      </a:pPr>
                      <a:r>
                        <a:rPr lang="en-US" sz="1400" b="1" baseline="0" dirty="0" smtClean="0">
                          <a:solidFill>
                            <a:schemeClr val="tx1"/>
                          </a:solidFill>
                          <a:effectLst/>
                          <a:latin typeface="Arial Narrow" pitchFamily="34" charset="0"/>
                          <a:ea typeface="Calibri"/>
                          <a:cs typeface="Arial" pitchFamily="34" charset="0"/>
                        </a:rPr>
                        <a:t>TBD</a:t>
                      </a:r>
                      <a:endParaRPr lang="en-US" sz="1400" b="1" baseline="0" dirty="0">
                        <a:solidFill>
                          <a:schemeClr val="tx1"/>
                        </a:solidFill>
                        <a:effectLst/>
                        <a:latin typeface="Arial Narrow" pitchFamily="34" charset="0"/>
                        <a:ea typeface="Calibri"/>
                        <a:cs typeface="Arial" pitchFamily="34" charset="0"/>
                      </a:endParaRPr>
                    </a:p>
                  </a:txBody>
                  <a:tcPr marL="21469" marR="21469" marT="21469" marB="21469">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mpd="sng">
                      <a:solidFill>
                        <a:srgbClr val="9BBB59"/>
                      </a:solidFill>
                    </a:lnB>
                    <a:lnTlToBr w="12700" cmpd="sng">
                      <a:noFill/>
                      <a:prstDash val="solid"/>
                    </a:lnTlToBr>
                    <a:lnBlToTr w="12700" cmpd="sng">
                      <a:noFill/>
                      <a:prstDash val="solid"/>
                    </a:lnBlToTr>
                    <a:solidFill>
                      <a:srgbClr val="9BBB59">
                        <a:alpha val="20000"/>
                      </a:srgbClr>
                    </a:solidFill>
                  </a:tcPr>
                </a:tc>
                <a:tc>
                  <a:txBody>
                    <a:bodyPr/>
                    <a:lstStyle/>
                    <a:p>
                      <a:pPr marL="0" marR="0" algn="ctr">
                        <a:lnSpc>
                          <a:spcPct val="100000"/>
                        </a:lnSpc>
                        <a:spcBef>
                          <a:spcPts val="0"/>
                        </a:spcBef>
                        <a:spcAft>
                          <a:spcPts val="0"/>
                        </a:spcAft>
                      </a:pPr>
                      <a:r>
                        <a:rPr lang="en-US" sz="1400" b="1" baseline="0" dirty="0" smtClean="0">
                          <a:solidFill>
                            <a:schemeClr val="tx1"/>
                          </a:solidFill>
                          <a:effectLst/>
                          <a:latin typeface="Arial Narrow" pitchFamily="34" charset="0"/>
                          <a:ea typeface="Calibri"/>
                          <a:cs typeface="Arial" pitchFamily="34" charset="0"/>
                        </a:rPr>
                        <a:t>CD-0</a:t>
                      </a:r>
                      <a:endParaRPr lang="en-US" sz="1400" b="1" baseline="0" dirty="0">
                        <a:solidFill>
                          <a:schemeClr val="tx1"/>
                        </a:solidFill>
                        <a:effectLst/>
                        <a:latin typeface="Arial Narrow" pitchFamily="34" charset="0"/>
                        <a:ea typeface="Calibri"/>
                        <a:cs typeface="Arial" pitchFamily="34" charset="0"/>
                      </a:endParaRPr>
                    </a:p>
                  </a:txBody>
                  <a:tcPr marL="21469" marR="21469" marT="21469" marB="21469">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mpd="sng">
                      <a:solidFill>
                        <a:srgbClr val="9BBB59"/>
                      </a:solidFill>
                    </a:lnB>
                    <a:lnTlToBr w="12700" cmpd="sng">
                      <a:noFill/>
                      <a:prstDash val="solid"/>
                    </a:lnTlToBr>
                    <a:lnBlToTr w="12700" cmpd="sng">
                      <a:noFill/>
                      <a:prstDash val="solid"/>
                    </a:lnBlToTr>
                    <a:solidFill>
                      <a:srgbClr val="9BBB59">
                        <a:alpha val="20000"/>
                      </a:srgbClr>
                    </a:solidFill>
                  </a:tcPr>
                </a:tc>
                <a:tc>
                  <a:txBody>
                    <a:bodyPr/>
                    <a:lstStyle/>
                    <a:p>
                      <a:pPr marL="0" marR="0" algn="r">
                        <a:lnSpc>
                          <a:spcPct val="100000"/>
                        </a:lnSpc>
                        <a:spcBef>
                          <a:spcPts val="0"/>
                        </a:spcBef>
                        <a:spcAft>
                          <a:spcPts val="0"/>
                        </a:spcAft>
                      </a:pPr>
                      <a:r>
                        <a:rPr lang="en-US" sz="1400" b="1" baseline="0" dirty="0" smtClean="0">
                          <a:solidFill>
                            <a:schemeClr val="tx1"/>
                          </a:solidFill>
                          <a:effectLst/>
                          <a:latin typeface="Arial Narrow" pitchFamily="34" charset="0"/>
                          <a:ea typeface="Calibri"/>
                          <a:cs typeface="Arial" pitchFamily="34" charset="0"/>
                        </a:rPr>
                        <a:t>September 18, 2012</a:t>
                      </a:r>
                      <a:endParaRPr lang="en-US" sz="1400" b="1" baseline="0" dirty="0">
                        <a:solidFill>
                          <a:schemeClr val="tx1"/>
                        </a:solidFill>
                        <a:effectLst/>
                        <a:latin typeface="Arial Narrow" pitchFamily="34" charset="0"/>
                        <a:ea typeface="Calibri"/>
                        <a:cs typeface="Arial" pitchFamily="34" charset="0"/>
                      </a:endParaRPr>
                    </a:p>
                  </a:txBody>
                  <a:tcPr marL="21469" marR="21469" marT="21469" marB="21469">
                    <a:lnL w="12700" cap="flat" cmpd="sng" algn="ctr">
                      <a:solidFill>
                        <a:srgbClr val="9BBB59"/>
                      </a:solidFill>
                      <a:prstDash val="solid"/>
                      <a:round/>
                      <a:headEnd type="none" w="med" len="med"/>
                      <a:tailEnd type="none" w="med" len="med"/>
                    </a:lnL>
                    <a:lnR w="12700" cmpd="sng">
                      <a:solidFill>
                        <a:srgbClr val="9BBB59"/>
                      </a:solidFill>
                    </a:lnR>
                    <a:lnT w="12700" cap="flat" cmpd="sng" algn="ctr">
                      <a:solidFill>
                        <a:srgbClr val="9BBB59"/>
                      </a:solidFill>
                      <a:prstDash val="solid"/>
                      <a:round/>
                      <a:headEnd type="none" w="med" len="med"/>
                      <a:tailEnd type="none" w="med" len="med"/>
                    </a:lnT>
                    <a:lnB w="12700" cmpd="sng">
                      <a:solidFill>
                        <a:srgbClr val="9BBB59"/>
                      </a:solidFill>
                    </a:lnB>
                    <a:lnTlToBr w="12700" cmpd="sng">
                      <a:noFill/>
                      <a:prstDash val="solid"/>
                    </a:lnTlToBr>
                    <a:lnBlToTr w="12700" cmpd="sng">
                      <a:noFill/>
                      <a:prstDash val="solid"/>
                    </a:lnBlToTr>
                    <a:solidFill>
                      <a:srgbClr val="9BBB59">
                        <a:alpha val="20000"/>
                      </a:srgbClr>
                    </a:solidFill>
                  </a:tcPr>
                </a:tc>
              </a:tr>
              <a:tr h="195511">
                <a:tc>
                  <a:txBody>
                    <a:bodyPr/>
                    <a:lstStyle>
                      <a:lvl1pPr marL="0" algn="l" defTabSz="457200" rtl="0" eaLnBrk="1" latinLnBrk="0" hangingPunct="1">
                        <a:defRPr sz="1800" b="1" kern="1200">
                          <a:solidFill>
                            <a:schemeClr val="tx1"/>
                          </a:solidFill>
                          <a:latin typeface="Arial Narrow"/>
                        </a:defRPr>
                      </a:lvl1pPr>
                      <a:lvl2pPr marL="457200" algn="l" defTabSz="457200" rtl="0" eaLnBrk="1" latinLnBrk="0" hangingPunct="1">
                        <a:defRPr sz="1800" b="1" kern="1200">
                          <a:solidFill>
                            <a:schemeClr val="tx1"/>
                          </a:solidFill>
                          <a:latin typeface="Arial Narrow"/>
                        </a:defRPr>
                      </a:lvl2pPr>
                      <a:lvl3pPr marL="914400" algn="l" defTabSz="457200" rtl="0" eaLnBrk="1" latinLnBrk="0" hangingPunct="1">
                        <a:defRPr sz="1800" b="1" kern="1200">
                          <a:solidFill>
                            <a:schemeClr val="tx1"/>
                          </a:solidFill>
                          <a:latin typeface="Arial Narrow"/>
                        </a:defRPr>
                      </a:lvl3pPr>
                      <a:lvl4pPr marL="1371600" algn="l" defTabSz="457200" rtl="0" eaLnBrk="1" latinLnBrk="0" hangingPunct="1">
                        <a:defRPr sz="1800" b="1" kern="1200">
                          <a:solidFill>
                            <a:schemeClr val="tx1"/>
                          </a:solidFill>
                          <a:latin typeface="Arial Narrow"/>
                        </a:defRPr>
                      </a:lvl4pPr>
                      <a:lvl5pPr marL="1828800" algn="l" defTabSz="457200" rtl="0" eaLnBrk="1" latinLnBrk="0" hangingPunct="1">
                        <a:defRPr sz="1800" b="1" kern="1200">
                          <a:solidFill>
                            <a:schemeClr val="tx1"/>
                          </a:solidFill>
                          <a:latin typeface="Arial Narrow"/>
                        </a:defRPr>
                      </a:lvl5pPr>
                      <a:lvl6pPr marL="2286000" algn="l" defTabSz="457200" rtl="0" eaLnBrk="1" latinLnBrk="0" hangingPunct="1">
                        <a:defRPr sz="1800" b="1" kern="1200">
                          <a:solidFill>
                            <a:schemeClr val="tx1"/>
                          </a:solidFill>
                          <a:latin typeface="Arial Narrow"/>
                        </a:defRPr>
                      </a:lvl6pPr>
                      <a:lvl7pPr marL="2743200" algn="l" defTabSz="457200" rtl="0" eaLnBrk="1" latinLnBrk="0" hangingPunct="1">
                        <a:defRPr sz="1800" b="1" kern="1200">
                          <a:solidFill>
                            <a:schemeClr val="tx1"/>
                          </a:solidFill>
                          <a:latin typeface="Arial Narrow"/>
                        </a:defRPr>
                      </a:lvl7pPr>
                      <a:lvl8pPr marL="3200400" algn="l" defTabSz="457200" rtl="0" eaLnBrk="1" latinLnBrk="0" hangingPunct="1">
                        <a:defRPr sz="1800" b="1" kern="1200">
                          <a:solidFill>
                            <a:schemeClr val="tx1"/>
                          </a:solidFill>
                          <a:latin typeface="Arial Narrow"/>
                        </a:defRPr>
                      </a:lvl8pPr>
                      <a:lvl9pPr marL="3657600" algn="l" defTabSz="457200" rtl="0" eaLnBrk="1" latinLnBrk="0" hangingPunct="1">
                        <a:defRPr sz="1800" b="1" kern="1200">
                          <a:solidFill>
                            <a:schemeClr val="tx1"/>
                          </a:solidFill>
                          <a:latin typeface="Arial Narrow"/>
                        </a:defRPr>
                      </a:lvl9pPr>
                    </a:lstStyle>
                    <a:p>
                      <a:pPr marL="0" marR="0">
                        <a:lnSpc>
                          <a:spcPct val="100000"/>
                        </a:lnSpc>
                        <a:spcBef>
                          <a:spcPts val="0"/>
                        </a:spcBef>
                        <a:spcAft>
                          <a:spcPts val="0"/>
                        </a:spcAft>
                      </a:pPr>
                      <a:r>
                        <a:rPr lang="en-US" sz="1400" b="1" u="none" strike="noStrike" baseline="0" dirty="0">
                          <a:effectLst/>
                          <a:latin typeface="Arial Narrow" pitchFamily="34" charset="0"/>
                        </a:rPr>
                        <a:t>Large Synoptic Survey Telescope (LSST) </a:t>
                      </a:r>
                      <a:endParaRPr lang="en-US" sz="1400" b="1" u="none" baseline="0" dirty="0">
                        <a:solidFill>
                          <a:srgbClr val="002060"/>
                        </a:solidFill>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ctr">
                        <a:lnSpc>
                          <a:spcPct val="100000"/>
                        </a:lnSpc>
                        <a:spcBef>
                          <a:spcPts val="0"/>
                        </a:spcBef>
                        <a:spcAft>
                          <a:spcPts val="0"/>
                        </a:spcAft>
                      </a:pPr>
                      <a:r>
                        <a:rPr lang="en-US" sz="1400" b="1" baseline="0" dirty="0" smtClean="0">
                          <a:effectLst/>
                          <a:latin typeface="Arial Narrow" pitchFamily="34" charset="0"/>
                        </a:rPr>
                        <a:t>173</a:t>
                      </a: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ctr">
                        <a:lnSpc>
                          <a:spcPct val="100000"/>
                        </a:lnSpc>
                        <a:spcBef>
                          <a:spcPts val="0"/>
                        </a:spcBef>
                        <a:spcAft>
                          <a:spcPts val="0"/>
                        </a:spcAft>
                      </a:pPr>
                      <a:r>
                        <a:rPr lang="en-US" sz="1400" b="1" baseline="0" dirty="0">
                          <a:effectLst/>
                          <a:latin typeface="Arial Narrow" pitchFamily="34" charset="0"/>
                        </a:rPr>
                        <a:t>CD-1 </a:t>
                      </a: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r">
                        <a:lnSpc>
                          <a:spcPct val="100000"/>
                        </a:lnSpc>
                        <a:spcBef>
                          <a:spcPts val="0"/>
                        </a:spcBef>
                        <a:spcAft>
                          <a:spcPts val="0"/>
                        </a:spcAft>
                      </a:pPr>
                      <a:r>
                        <a:rPr lang="en-US" sz="1400" b="1" baseline="0" dirty="0">
                          <a:effectLst/>
                          <a:latin typeface="Arial Narrow" pitchFamily="34" charset="0"/>
                        </a:rPr>
                        <a:t>April 12, 2012</a:t>
                      </a: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noFill/>
                  </a:tcPr>
                </a:tc>
              </a:tr>
              <a:tr h="195511">
                <a:tc>
                  <a:txBody>
                    <a:bodyPr/>
                    <a:lstStyle>
                      <a:lvl1pPr marL="0" algn="l" defTabSz="457200" rtl="0" eaLnBrk="1" latinLnBrk="0" hangingPunct="1">
                        <a:defRPr sz="1800" b="1" kern="1200">
                          <a:solidFill>
                            <a:schemeClr val="tx1"/>
                          </a:solidFill>
                          <a:latin typeface="Arial Narrow"/>
                        </a:defRPr>
                      </a:lvl1pPr>
                      <a:lvl2pPr marL="457200" algn="l" defTabSz="457200" rtl="0" eaLnBrk="1" latinLnBrk="0" hangingPunct="1">
                        <a:defRPr sz="1800" b="1" kern="1200">
                          <a:solidFill>
                            <a:schemeClr val="tx1"/>
                          </a:solidFill>
                          <a:latin typeface="Arial Narrow"/>
                        </a:defRPr>
                      </a:lvl2pPr>
                      <a:lvl3pPr marL="914400" algn="l" defTabSz="457200" rtl="0" eaLnBrk="1" latinLnBrk="0" hangingPunct="1">
                        <a:defRPr sz="1800" b="1" kern="1200">
                          <a:solidFill>
                            <a:schemeClr val="tx1"/>
                          </a:solidFill>
                          <a:latin typeface="Arial Narrow"/>
                        </a:defRPr>
                      </a:lvl3pPr>
                      <a:lvl4pPr marL="1371600" algn="l" defTabSz="457200" rtl="0" eaLnBrk="1" latinLnBrk="0" hangingPunct="1">
                        <a:defRPr sz="1800" b="1" kern="1200">
                          <a:solidFill>
                            <a:schemeClr val="tx1"/>
                          </a:solidFill>
                          <a:latin typeface="Arial Narrow"/>
                        </a:defRPr>
                      </a:lvl4pPr>
                      <a:lvl5pPr marL="1828800" algn="l" defTabSz="457200" rtl="0" eaLnBrk="1" latinLnBrk="0" hangingPunct="1">
                        <a:defRPr sz="1800" b="1" kern="1200">
                          <a:solidFill>
                            <a:schemeClr val="tx1"/>
                          </a:solidFill>
                          <a:latin typeface="Arial Narrow"/>
                        </a:defRPr>
                      </a:lvl5pPr>
                      <a:lvl6pPr marL="2286000" algn="l" defTabSz="457200" rtl="0" eaLnBrk="1" latinLnBrk="0" hangingPunct="1">
                        <a:defRPr sz="1800" b="1" kern="1200">
                          <a:solidFill>
                            <a:schemeClr val="tx1"/>
                          </a:solidFill>
                          <a:latin typeface="Arial Narrow"/>
                        </a:defRPr>
                      </a:lvl6pPr>
                      <a:lvl7pPr marL="2743200" algn="l" defTabSz="457200" rtl="0" eaLnBrk="1" latinLnBrk="0" hangingPunct="1">
                        <a:defRPr sz="1800" b="1" kern="1200">
                          <a:solidFill>
                            <a:schemeClr val="tx1"/>
                          </a:solidFill>
                          <a:latin typeface="Arial Narrow"/>
                        </a:defRPr>
                      </a:lvl7pPr>
                      <a:lvl8pPr marL="3200400" algn="l" defTabSz="457200" rtl="0" eaLnBrk="1" latinLnBrk="0" hangingPunct="1">
                        <a:defRPr sz="1800" b="1" kern="1200">
                          <a:solidFill>
                            <a:schemeClr val="tx1"/>
                          </a:solidFill>
                          <a:latin typeface="Arial Narrow"/>
                        </a:defRPr>
                      </a:lvl8pPr>
                      <a:lvl9pPr marL="3657600" algn="l" defTabSz="457200" rtl="0" eaLnBrk="1" latinLnBrk="0" hangingPunct="1">
                        <a:defRPr sz="1800" b="1" kern="1200">
                          <a:solidFill>
                            <a:schemeClr val="tx1"/>
                          </a:solidFill>
                          <a:latin typeface="Arial Narrow"/>
                        </a:defRPr>
                      </a:lvl9pPr>
                    </a:lstStyle>
                    <a:p>
                      <a:pPr marL="0" marR="0">
                        <a:lnSpc>
                          <a:spcPct val="100000"/>
                        </a:lnSpc>
                        <a:spcBef>
                          <a:spcPts val="0"/>
                        </a:spcBef>
                        <a:spcAft>
                          <a:spcPts val="0"/>
                        </a:spcAft>
                      </a:pPr>
                      <a:r>
                        <a:rPr lang="en-US" sz="1400" b="1" u="none" strike="noStrike" baseline="0" dirty="0">
                          <a:effectLst/>
                          <a:latin typeface="Arial Narrow" pitchFamily="34" charset="0"/>
                        </a:rPr>
                        <a:t>Dark Energy Survey (DES) </a:t>
                      </a:r>
                      <a:endParaRPr lang="en-US" sz="1400" b="1" u="none" baseline="0" dirty="0">
                        <a:solidFill>
                          <a:srgbClr val="002060"/>
                        </a:solidFill>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solidFill>
                      <a:srgbClr val="9BBB59">
                        <a:alpha val="20000"/>
                      </a:srgbClr>
                    </a:solid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ctr">
                        <a:lnSpc>
                          <a:spcPct val="100000"/>
                        </a:lnSpc>
                        <a:spcBef>
                          <a:spcPts val="0"/>
                        </a:spcBef>
                        <a:spcAft>
                          <a:spcPts val="0"/>
                        </a:spcAft>
                      </a:pPr>
                      <a:r>
                        <a:rPr lang="en-US" sz="1400" b="1" baseline="0" dirty="0" smtClean="0">
                          <a:effectLst/>
                          <a:latin typeface="Arial Narrow" pitchFamily="34" charset="0"/>
                        </a:rPr>
                        <a:t>35.1</a:t>
                      </a: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solidFill>
                      <a:srgbClr val="9BBB59">
                        <a:alpha val="20000"/>
                      </a:srgbClr>
                    </a:solid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ctr">
                        <a:lnSpc>
                          <a:spcPct val="100000"/>
                        </a:lnSpc>
                        <a:spcBef>
                          <a:spcPts val="0"/>
                        </a:spcBef>
                        <a:spcAft>
                          <a:spcPts val="0"/>
                        </a:spcAft>
                      </a:pPr>
                      <a:r>
                        <a:rPr lang="en-US" sz="1400" b="1" baseline="0" dirty="0">
                          <a:effectLst/>
                          <a:latin typeface="Arial Narrow" pitchFamily="34" charset="0"/>
                        </a:rPr>
                        <a:t>CD-4</a:t>
                      </a: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solidFill>
                      <a:srgbClr val="9BBB59">
                        <a:alpha val="20000"/>
                      </a:srgbClr>
                    </a:solid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r">
                        <a:lnSpc>
                          <a:spcPct val="100000"/>
                        </a:lnSpc>
                        <a:spcBef>
                          <a:spcPts val="0"/>
                        </a:spcBef>
                        <a:spcAft>
                          <a:spcPts val="0"/>
                        </a:spcAft>
                      </a:pPr>
                      <a:r>
                        <a:rPr lang="en-US" sz="1400" b="1" baseline="0" dirty="0">
                          <a:effectLst/>
                          <a:latin typeface="Arial Narrow" pitchFamily="34" charset="0"/>
                        </a:rPr>
                        <a:t>June 4, 2012 </a:t>
                      </a:r>
                      <a:r>
                        <a:rPr lang="en-US" sz="1400" b="1" baseline="0" dirty="0" smtClean="0">
                          <a:effectLst/>
                          <a:latin typeface="Arial Narrow" pitchFamily="34" charset="0"/>
                        </a:rPr>
                        <a:t> [Finished]</a:t>
                      </a: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solidFill>
                      <a:srgbClr val="9BBB59">
                        <a:alpha val="20000"/>
                      </a:srgbClr>
                    </a:solidFill>
                  </a:tcPr>
                </a:tc>
              </a:tr>
              <a:tr h="204248">
                <a:tc>
                  <a:txBody>
                    <a:bodyPr/>
                    <a:lstStyle>
                      <a:lvl1pPr marL="0" algn="l" defTabSz="457200" rtl="0" eaLnBrk="1" latinLnBrk="0" hangingPunct="1">
                        <a:defRPr sz="1800" b="1" kern="1200">
                          <a:solidFill>
                            <a:schemeClr val="tx1"/>
                          </a:solidFill>
                          <a:latin typeface="Arial Narrow"/>
                        </a:defRPr>
                      </a:lvl1pPr>
                      <a:lvl2pPr marL="457200" algn="l" defTabSz="457200" rtl="0" eaLnBrk="1" latinLnBrk="0" hangingPunct="1">
                        <a:defRPr sz="1800" b="1" kern="1200">
                          <a:solidFill>
                            <a:schemeClr val="tx1"/>
                          </a:solidFill>
                          <a:latin typeface="Arial Narrow"/>
                        </a:defRPr>
                      </a:lvl2pPr>
                      <a:lvl3pPr marL="914400" algn="l" defTabSz="457200" rtl="0" eaLnBrk="1" latinLnBrk="0" hangingPunct="1">
                        <a:defRPr sz="1800" b="1" kern="1200">
                          <a:solidFill>
                            <a:schemeClr val="tx1"/>
                          </a:solidFill>
                          <a:latin typeface="Arial Narrow"/>
                        </a:defRPr>
                      </a:lvl3pPr>
                      <a:lvl4pPr marL="1371600" algn="l" defTabSz="457200" rtl="0" eaLnBrk="1" latinLnBrk="0" hangingPunct="1">
                        <a:defRPr sz="1800" b="1" kern="1200">
                          <a:solidFill>
                            <a:schemeClr val="tx1"/>
                          </a:solidFill>
                          <a:latin typeface="Arial Narrow"/>
                        </a:defRPr>
                      </a:lvl4pPr>
                      <a:lvl5pPr marL="1828800" algn="l" defTabSz="457200" rtl="0" eaLnBrk="1" latinLnBrk="0" hangingPunct="1">
                        <a:defRPr sz="1800" b="1" kern="1200">
                          <a:solidFill>
                            <a:schemeClr val="tx1"/>
                          </a:solidFill>
                          <a:latin typeface="Arial Narrow"/>
                        </a:defRPr>
                      </a:lvl5pPr>
                      <a:lvl6pPr marL="2286000" algn="l" defTabSz="457200" rtl="0" eaLnBrk="1" latinLnBrk="0" hangingPunct="1">
                        <a:defRPr sz="1800" b="1" kern="1200">
                          <a:solidFill>
                            <a:schemeClr val="tx1"/>
                          </a:solidFill>
                          <a:latin typeface="Arial Narrow"/>
                        </a:defRPr>
                      </a:lvl6pPr>
                      <a:lvl7pPr marL="2743200" algn="l" defTabSz="457200" rtl="0" eaLnBrk="1" latinLnBrk="0" hangingPunct="1">
                        <a:defRPr sz="1800" b="1" kern="1200">
                          <a:solidFill>
                            <a:schemeClr val="tx1"/>
                          </a:solidFill>
                          <a:latin typeface="Arial Narrow"/>
                        </a:defRPr>
                      </a:lvl7pPr>
                      <a:lvl8pPr marL="3200400" algn="l" defTabSz="457200" rtl="0" eaLnBrk="1" latinLnBrk="0" hangingPunct="1">
                        <a:defRPr sz="1800" b="1" kern="1200">
                          <a:solidFill>
                            <a:schemeClr val="tx1"/>
                          </a:solidFill>
                          <a:latin typeface="Arial Narrow"/>
                        </a:defRPr>
                      </a:lvl8pPr>
                      <a:lvl9pPr marL="3657600" algn="l" defTabSz="457200" rtl="0" eaLnBrk="1" latinLnBrk="0" hangingPunct="1">
                        <a:defRPr sz="1800" b="1" kern="1200">
                          <a:solidFill>
                            <a:schemeClr val="tx1"/>
                          </a:solidFill>
                          <a:latin typeface="Arial Narrow"/>
                        </a:defRPr>
                      </a:lvl9pPr>
                    </a:lstStyle>
                    <a:p>
                      <a:pPr marL="0" marR="0" algn="ctr">
                        <a:lnSpc>
                          <a:spcPct val="100000"/>
                        </a:lnSpc>
                        <a:spcBef>
                          <a:spcPts val="0"/>
                        </a:spcBef>
                        <a:spcAft>
                          <a:spcPts val="0"/>
                        </a:spcAft>
                      </a:pPr>
                      <a:r>
                        <a:rPr lang="en-US" sz="1400" b="1" u="none" baseline="0" dirty="0" smtClean="0">
                          <a:solidFill>
                            <a:srgbClr val="FF0000"/>
                          </a:solidFill>
                          <a:effectLst/>
                          <a:latin typeface="Arial Narrow" pitchFamily="34" charset="0"/>
                        </a:rPr>
                        <a:t>ADVANCED TECHNOLOGY R&amp;D</a:t>
                      </a:r>
                      <a:endParaRPr lang="en-US" sz="1400" b="1" u="none" baseline="0" dirty="0">
                        <a:solidFill>
                          <a:srgbClr val="FF0000"/>
                        </a:solidFill>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ctr">
                        <a:lnSpc>
                          <a:spcPct val="100000"/>
                        </a:lnSpc>
                        <a:spcBef>
                          <a:spcPts val="0"/>
                        </a:spcBef>
                        <a:spcAft>
                          <a:spcPts val="0"/>
                        </a:spcAft>
                      </a:pPr>
                      <a:endParaRPr lang="en-US" sz="1400" b="1" baseline="0" dirty="0">
                        <a:solidFill>
                          <a:sysClr val="windowText" lastClr="000000"/>
                        </a:solidFill>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ctr">
                        <a:lnSpc>
                          <a:spcPct val="100000"/>
                        </a:lnSpc>
                        <a:spcBef>
                          <a:spcPts val="0"/>
                        </a:spcBef>
                        <a:spcAft>
                          <a:spcPts val="0"/>
                        </a:spcAft>
                      </a:pPr>
                      <a:endParaRPr lang="en-US" sz="1400" b="1" baseline="0" dirty="0">
                        <a:solidFill>
                          <a:sysClr val="windowText" lastClr="000000"/>
                        </a:solidFill>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r">
                        <a:lnSpc>
                          <a:spcPct val="100000"/>
                        </a:lnSpc>
                        <a:spcBef>
                          <a:spcPts val="0"/>
                        </a:spcBef>
                        <a:spcAft>
                          <a:spcPts val="0"/>
                        </a:spcAft>
                      </a:pPr>
                      <a:endParaRPr lang="en-US" sz="1400" b="1" baseline="0" dirty="0">
                        <a:solidFill>
                          <a:sysClr val="windowText" lastClr="000000"/>
                        </a:solidFill>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noFill/>
                  </a:tcPr>
                </a:tc>
              </a:tr>
              <a:tr h="172376">
                <a:tc>
                  <a:txBody>
                    <a:bodyPr/>
                    <a:lstStyle>
                      <a:lvl1pPr marL="0" algn="l" defTabSz="457200" rtl="0" eaLnBrk="1" latinLnBrk="0" hangingPunct="1">
                        <a:defRPr sz="1800" b="1" kern="1200">
                          <a:solidFill>
                            <a:schemeClr val="tx1"/>
                          </a:solidFill>
                          <a:latin typeface="Arial Narrow"/>
                        </a:defRPr>
                      </a:lvl1pPr>
                      <a:lvl2pPr marL="457200" algn="l" defTabSz="457200" rtl="0" eaLnBrk="1" latinLnBrk="0" hangingPunct="1">
                        <a:defRPr sz="1800" b="1" kern="1200">
                          <a:solidFill>
                            <a:schemeClr val="tx1"/>
                          </a:solidFill>
                          <a:latin typeface="Arial Narrow"/>
                        </a:defRPr>
                      </a:lvl2pPr>
                      <a:lvl3pPr marL="914400" algn="l" defTabSz="457200" rtl="0" eaLnBrk="1" latinLnBrk="0" hangingPunct="1">
                        <a:defRPr sz="1800" b="1" kern="1200">
                          <a:solidFill>
                            <a:schemeClr val="tx1"/>
                          </a:solidFill>
                          <a:latin typeface="Arial Narrow"/>
                        </a:defRPr>
                      </a:lvl3pPr>
                      <a:lvl4pPr marL="1371600" algn="l" defTabSz="457200" rtl="0" eaLnBrk="1" latinLnBrk="0" hangingPunct="1">
                        <a:defRPr sz="1800" b="1" kern="1200">
                          <a:solidFill>
                            <a:schemeClr val="tx1"/>
                          </a:solidFill>
                          <a:latin typeface="Arial Narrow"/>
                        </a:defRPr>
                      </a:lvl4pPr>
                      <a:lvl5pPr marL="1828800" algn="l" defTabSz="457200" rtl="0" eaLnBrk="1" latinLnBrk="0" hangingPunct="1">
                        <a:defRPr sz="1800" b="1" kern="1200">
                          <a:solidFill>
                            <a:schemeClr val="tx1"/>
                          </a:solidFill>
                          <a:latin typeface="Arial Narrow"/>
                        </a:defRPr>
                      </a:lvl5pPr>
                      <a:lvl6pPr marL="2286000" algn="l" defTabSz="457200" rtl="0" eaLnBrk="1" latinLnBrk="0" hangingPunct="1">
                        <a:defRPr sz="1800" b="1" kern="1200">
                          <a:solidFill>
                            <a:schemeClr val="tx1"/>
                          </a:solidFill>
                          <a:latin typeface="Arial Narrow"/>
                        </a:defRPr>
                      </a:lvl6pPr>
                      <a:lvl7pPr marL="2743200" algn="l" defTabSz="457200" rtl="0" eaLnBrk="1" latinLnBrk="0" hangingPunct="1">
                        <a:defRPr sz="1800" b="1" kern="1200">
                          <a:solidFill>
                            <a:schemeClr val="tx1"/>
                          </a:solidFill>
                          <a:latin typeface="Arial Narrow"/>
                        </a:defRPr>
                      </a:lvl7pPr>
                      <a:lvl8pPr marL="3200400" algn="l" defTabSz="457200" rtl="0" eaLnBrk="1" latinLnBrk="0" hangingPunct="1">
                        <a:defRPr sz="1800" b="1" kern="1200">
                          <a:solidFill>
                            <a:schemeClr val="tx1"/>
                          </a:solidFill>
                          <a:latin typeface="Arial Narrow"/>
                        </a:defRPr>
                      </a:lvl8pPr>
                      <a:lvl9pPr marL="3657600" algn="l" defTabSz="457200" rtl="0" eaLnBrk="1" latinLnBrk="0" hangingPunct="1">
                        <a:defRPr sz="1800" b="1" kern="1200">
                          <a:solidFill>
                            <a:schemeClr val="tx1"/>
                          </a:solidFill>
                          <a:latin typeface="Arial Narrow"/>
                        </a:defRPr>
                      </a:lvl9pPr>
                    </a:lstStyle>
                    <a:p>
                      <a:pPr marL="0" marR="0">
                        <a:lnSpc>
                          <a:spcPct val="100000"/>
                        </a:lnSpc>
                        <a:spcBef>
                          <a:spcPts val="0"/>
                        </a:spcBef>
                        <a:spcAft>
                          <a:spcPts val="0"/>
                        </a:spcAft>
                      </a:pPr>
                      <a:r>
                        <a:rPr lang="en-US" sz="1400" b="1" u="none" strike="noStrike" baseline="0" dirty="0">
                          <a:effectLst/>
                          <a:latin typeface="Arial Narrow" pitchFamily="34" charset="0"/>
                        </a:rPr>
                        <a:t>Accelerator Project for the Upgrade of the LHC (APUL</a:t>
                      </a:r>
                      <a:r>
                        <a:rPr lang="en-US" sz="1400" b="1" u="none" strike="noStrike" baseline="0" dirty="0" smtClean="0">
                          <a:effectLst/>
                          <a:latin typeface="Arial Narrow" pitchFamily="34" charset="0"/>
                        </a:rPr>
                        <a:t>)</a:t>
                      </a:r>
                      <a:endParaRPr lang="en-US" sz="1400" b="1" u="none" baseline="0" dirty="0">
                        <a:solidFill>
                          <a:srgbClr val="002060"/>
                        </a:solidFill>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solidFill>
                      <a:srgbClr val="9BBB59">
                        <a:alpha val="20000"/>
                      </a:srgbClr>
                    </a:solid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ctr">
                        <a:lnSpc>
                          <a:spcPct val="100000"/>
                        </a:lnSpc>
                        <a:spcBef>
                          <a:spcPts val="0"/>
                        </a:spcBef>
                        <a:spcAft>
                          <a:spcPts val="0"/>
                        </a:spcAft>
                      </a:pPr>
                      <a:r>
                        <a:rPr lang="en-US" sz="1400" b="1" baseline="0" dirty="0" smtClean="0">
                          <a:effectLst/>
                          <a:latin typeface="Arial Narrow" pitchFamily="34" charset="0"/>
                        </a:rPr>
                        <a:t>11.5</a:t>
                      </a: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solidFill>
                      <a:srgbClr val="9BBB59">
                        <a:alpha val="20000"/>
                      </a:srgbClr>
                    </a:solid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ctr">
                        <a:lnSpc>
                          <a:spcPct val="100000"/>
                        </a:lnSpc>
                        <a:spcBef>
                          <a:spcPts val="0"/>
                        </a:spcBef>
                        <a:spcAft>
                          <a:spcPts val="0"/>
                        </a:spcAft>
                      </a:pPr>
                      <a:r>
                        <a:rPr lang="en-US" sz="1400" b="1" baseline="0" dirty="0">
                          <a:effectLst/>
                          <a:latin typeface="Arial Narrow" pitchFamily="34" charset="0"/>
                        </a:rPr>
                        <a:t>CD-2/3</a:t>
                      </a: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solidFill>
                      <a:srgbClr val="9BBB59">
                        <a:alpha val="20000"/>
                      </a:srgbClr>
                    </a:solid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r">
                        <a:lnSpc>
                          <a:spcPct val="100000"/>
                        </a:lnSpc>
                        <a:spcBef>
                          <a:spcPts val="0"/>
                        </a:spcBef>
                        <a:spcAft>
                          <a:spcPts val="0"/>
                        </a:spcAft>
                      </a:pPr>
                      <a:r>
                        <a:rPr lang="en-US" sz="1400" b="1" baseline="0" dirty="0">
                          <a:effectLst/>
                          <a:latin typeface="Arial Narrow" pitchFamily="34" charset="0"/>
                        </a:rPr>
                        <a:t>July 29, 2011</a:t>
                      </a: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solidFill>
                      <a:srgbClr val="9BBB59">
                        <a:alpha val="20000"/>
                      </a:srgbClr>
                    </a:solidFill>
                  </a:tcPr>
                </a:tc>
              </a:tr>
              <a:tr h="172376">
                <a:tc>
                  <a:txBody>
                    <a:bodyPr/>
                    <a:lstStyle>
                      <a:lvl1pPr marL="0" algn="l" defTabSz="457200" rtl="0" eaLnBrk="1" latinLnBrk="0" hangingPunct="1">
                        <a:defRPr sz="1800" b="1" kern="1200">
                          <a:solidFill>
                            <a:schemeClr val="tx1"/>
                          </a:solidFill>
                          <a:latin typeface="Arial Narrow"/>
                        </a:defRPr>
                      </a:lvl1pPr>
                      <a:lvl2pPr marL="457200" algn="l" defTabSz="457200" rtl="0" eaLnBrk="1" latinLnBrk="0" hangingPunct="1">
                        <a:defRPr sz="1800" b="1" kern="1200">
                          <a:solidFill>
                            <a:schemeClr val="tx1"/>
                          </a:solidFill>
                          <a:latin typeface="Arial Narrow"/>
                        </a:defRPr>
                      </a:lvl2pPr>
                      <a:lvl3pPr marL="914400" algn="l" defTabSz="457200" rtl="0" eaLnBrk="1" latinLnBrk="0" hangingPunct="1">
                        <a:defRPr sz="1800" b="1" kern="1200">
                          <a:solidFill>
                            <a:schemeClr val="tx1"/>
                          </a:solidFill>
                          <a:latin typeface="Arial Narrow"/>
                        </a:defRPr>
                      </a:lvl3pPr>
                      <a:lvl4pPr marL="1371600" algn="l" defTabSz="457200" rtl="0" eaLnBrk="1" latinLnBrk="0" hangingPunct="1">
                        <a:defRPr sz="1800" b="1" kern="1200">
                          <a:solidFill>
                            <a:schemeClr val="tx1"/>
                          </a:solidFill>
                          <a:latin typeface="Arial Narrow"/>
                        </a:defRPr>
                      </a:lvl4pPr>
                      <a:lvl5pPr marL="1828800" algn="l" defTabSz="457200" rtl="0" eaLnBrk="1" latinLnBrk="0" hangingPunct="1">
                        <a:defRPr sz="1800" b="1" kern="1200">
                          <a:solidFill>
                            <a:schemeClr val="tx1"/>
                          </a:solidFill>
                          <a:latin typeface="Arial Narrow"/>
                        </a:defRPr>
                      </a:lvl5pPr>
                      <a:lvl6pPr marL="2286000" algn="l" defTabSz="457200" rtl="0" eaLnBrk="1" latinLnBrk="0" hangingPunct="1">
                        <a:defRPr sz="1800" b="1" kern="1200">
                          <a:solidFill>
                            <a:schemeClr val="tx1"/>
                          </a:solidFill>
                          <a:latin typeface="Arial Narrow"/>
                        </a:defRPr>
                      </a:lvl6pPr>
                      <a:lvl7pPr marL="2743200" algn="l" defTabSz="457200" rtl="0" eaLnBrk="1" latinLnBrk="0" hangingPunct="1">
                        <a:defRPr sz="1800" b="1" kern="1200">
                          <a:solidFill>
                            <a:schemeClr val="tx1"/>
                          </a:solidFill>
                          <a:latin typeface="Arial Narrow"/>
                        </a:defRPr>
                      </a:lvl7pPr>
                      <a:lvl8pPr marL="3200400" algn="l" defTabSz="457200" rtl="0" eaLnBrk="1" latinLnBrk="0" hangingPunct="1">
                        <a:defRPr sz="1800" b="1" kern="1200">
                          <a:solidFill>
                            <a:schemeClr val="tx1"/>
                          </a:solidFill>
                          <a:latin typeface="Arial Narrow"/>
                        </a:defRPr>
                      </a:lvl8pPr>
                      <a:lvl9pPr marL="3657600" algn="l" defTabSz="457200" rtl="0" eaLnBrk="1" latinLnBrk="0" hangingPunct="1">
                        <a:defRPr sz="1800" b="1" kern="1200">
                          <a:solidFill>
                            <a:schemeClr val="tx1"/>
                          </a:solidFill>
                          <a:latin typeface="Arial Narrow"/>
                        </a:defRPr>
                      </a:lvl9pPr>
                    </a:lstStyle>
                    <a:p>
                      <a:pPr marL="0" marR="0">
                        <a:lnSpc>
                          <a:spcPct val="100000"/>
                        </a:lnSpc>
                        <a:spcBef>
                          <a:spcPts val="0"/>
                        </a:spcBef>
                        <a:spcAft>
                          <a:spcPts val="0"/>
                        </a:spcAft>
                      </a:pPr>
                      <a:r>
                        <a:rPr lang="en-US" sz="1400" b="1" u="none" strike="noStrike" baseline="0" dirty="0">
                          <a:effectLst/>
                          <a:latin typeface="Arial Narrow" pitchFamily="34" charset="0"/>
                        </a:rPr>
                        <a:t>Berkeley Lab Laser </a:t>
                      </a:r>
                      <a:r>
                        <a:rPr lang="en-US" sz="1400" b="1" u="none" strike="noStrike" baseline="0" dirty="0" smtClean="0">
                          <a:effectLst/>
                          <a:latin typeface="Arial Narrow" pitchFamily="34" charset="0"/>
                        </a:rPr>
                        <a:t>Accelerator (</a:t>
                      </a:r>
                      <a:r>
                        <a:rPr lang="en-US" sz="1400" b="1" u="none" strike="noStrike" baseline="0" dirty="0">
                          <a:effectLst/>
                          <a:latin typeface="Arial Narrow" pitchFamily="34" charset="0"/>
                        </a:rPr>
                        <a:t>BELLA</a:t>
                      </a:r>
                      <a:r>
                        <a:rPr lang="en-US" sz="1400" b="1" u="none" strike="noStrike" baseline="0" dirty="0" smtClean="0">
                          <a:effectLst/>
                          <a:latin typeface="Arial Narrow" pitchFamily="34" charset="0"/>
                        </a:rPr>
                        <a:t>)</a:t>
                      </a:r>
                      <a:endParaRPr lang="en-US" sz="1400" b="1" u="none" baseline="0" dirty="0">
                        <a:solidFill>
                          <a:srgbClr val="002060"/>
                        </a:solidFill>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ctr">
                        <a:lnSpc>
                          <a:spcPct val="100000"/>
                        </a:lnSpc>
                        <a:spcBef>
                          <a:spcPts val="0"/>
                        </a:spcBef>
                        <a:spcAft>
                          <a:spcPts val="0"/>
                        </a:spcAft>
                      </a:pPr>
                      <a:r>
                        <a:rPr lang="en-US" sz="1400" b="1" baseline="0" dirty="0" smtClean="0">
                          <a:effectLst/>
                          <a:latin typeface="Arial Narrow" pitchFamily="34" charset="0"/>
                        </a:rPr>
                        <a:t>27.2</a:t>
                      </a: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ctr">
                        <a:lnSpc>
                          <a:spcPct val="100000"/>
                        </a:lnSpc>
                        <a:spcBef>
                          <a:spcPts val="0"/>
                        </a:spcBef>
                        <a:spcAft>
                          <a:spcPts val="0"/>
                        </a:spcAft>
                      </a:pPr>
                      <a:r>
                        <a:rPr lang="en-US" sz="1400" b="1" baseline="0" dirty="0" smtClean="0">
                          <a:effectLst/>
                          <a:latin typeface="Arial Narrow" pitchFamily="34" charset="0"/>
                        </a:rPr>
                        <a:t>CD-4</a:t>
                      </a: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r">
                        <a:lnSpc>
                          <a:spcPct val="100000"/>
                        </a:lnSpc>
                        <a:spcBef>
                          <a:spcPts val="0"/>
                        </a:spcBef>
                        <a:spcAft>
                          <a:spcPts val="0"/>
                        </a:spcAft>
                      </a:pPr>
                      <a:r>
                        <a:rPr lang="en-US" sz="1400" b="1" baseline="0" dirty="0">
                          <a:effectLst/>
                          <a:latin typeface="Arial Narrow" pitchFamily="34" charset="0"/>
                        </a:rPr>
                        <a:t>January 17, </a:t>
                      </a:r>
                      <a:r>
                        <a:rPr lang="en-US" sz="1400" b="1" baseline="0" dirty="0" smtClean="0">
                          <a:effectLst/>
                          <a:latin typeface="Arial Narrow" pitchFamily="34" charset="0"/>
                        </a:rPr>
                        <a:t>2013  [Finished]</a:t>
                      </a: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noFill/>
                  </a:tcPr>
                </a:tc>
              </a:tr>
              <a:tr h="153499">
                <a:tc>
                  <a:txBody>
                    <a:bodyPr/>
                    <a:lstStyle>
                      <a:lvl1pPr marL="0" algn="l" defTabSz="457200" rtl="0" eaLnBrk="1" latinLnBrk="0" hangingPunct="1">
                        <a:defRPr sz="1800" b="1" kern="1200">
                          <a:solidFill>
                            <a:schemeClr val="tx1"/>
                          </a:solidFill>
                          <a:latin typeface="Arial Narrow"/>
                        </a:defRPr>
                      </a:lvl1pPr>
                      <a:lvl2pPr marL="457200" algn="l" defTabSz="457200" rtl="0" eaLnBrk="1" latinLnBrk="0" hangingPunct="1">
                        <a:defRPr sz="1800" b="1" kern="1200">
                          <a:solidFill>
                            <a:schemeClr val="tx1"/>
                          </a:solidFill>
                          <a:latin typeface="Arial Narrow"/>
                        </a:defRPr>
                      </a:lvl2pPr>
                      <a:lvl3pPr marL="914400" algn="l" defTabSz="457200" rtl="0" eaLnBrk="1" latinLnBrk="0" hangingPunct="1">
                        <a:defRPr sz="1800" b="1" kern="1200">
                          <a:solidFill>
                            <a:schemeClr val="tx1"/>
                          </a:solidFill>
                          <a:latin typeface="Arial Narrow"/>
                        </a:defRPr>
                      </a:lvl3pPr>
                      <a:lvl4pPr marL="1371600" algn="l" defTabSz="457200" rtl="0" eaLnBrk="1" latinLnBrk="0" hangingPunct="1">
                        <a:defRPr sz="1800" b="1" kern="1200">
                          <a:solidFill>
                            <a:schemeClr val="tx1"/>
                          </a:solidFill>
                          <a:latin typeface="Arial Narrow"/>
                        </a:defRPr>
                      </a:lvl4pPr>
                      <a:lvl5pPr marL="1828800" algn="l" defTabSz="457200" rtl="0" eaLnBrk="1" latinLnBrk="0" hangingPunct="1">
                        <a:defRPr sz="1800" b="1" kern="1200">
                          <a:solidFill>
                            <a:schemeClr val="tx1"/>
                          </a:solidFill>
                          <a:latin typeface="Arial Narrow"/>
                        </a:defRPr>
                      </a:lvl5pPr>
                      <a:lvl6pPr marL="2286000" algn="l" defTabSz="457200" rtl="0" eaLnBrk="1" latinLnBrk="0" hangingPunct="1">
                        <a:defRPr sz="1800" b="1" kern="1200">
                          <a:solidFill>
                            <a:schemeClr val="tx1"/>
                          </a:solidFill>
                          <a:latin typeface="Arial Narrow"/>
                        </a:defRPr>
                      </a:lvl6pPr>
                      <a:lvl7pPr marL="2743200" algn="l" defTabSz="457200" rtl="0" eaLnBrk="1" latinLnBrk="0" hangingPunct="1">
                        <a:defRPr sz="1800" b="1" kern="1200">
                          <a:solidFill>
                            <a:schemeClr val="tx1"/>
                          </a:solidFill>
                          <a:latin typeface="Arial Narrow"/>
                        </a:defRPr>
                      </a:lvl7pPr>
                      <a:lvl8pPr marL="3200400" algn="l" defTabSz="457200" rtl="0" eaLnBrk="1" latinLnBrk="0" hangingPunct="1">
                        <a:defRPr sz="1800" b="1" kern="1200">
                          <a:solidFill>
                            <a:schemeClr val="tx1"/>
                          </a:solidFill>
                          <a:latin typeface="Arial Narrow"/>
                        </a:defRPr>
                      </a:lvl8pPr>
                      <a:lvl9pPr marL="3657600" algn="l" defTabSz="457200" rtl="0" eaLnBrk="1" latinLnBrk="0" hangingPunct="1">
                        <a:defRPr sz="1800" b="1" kern="1200">
                          <a:solidFill>
                            <a:schemeClr val="tx1"/>
                          </a:solidFill>
                          <a:latin typeface="Arial Narrow"/>
                        </a:defRPr>
                      </a:lvl9pPr>
                    </a:lstStyle>
                    <a:p>
                      <a:pPr marL="0" marR="0">
                        <a:lnSpc>
                          <a:spcPct val="100000"/>
                        </a:lnSpc>
                        <a:spcBef>
                          <a:spcPts val="0"/>
                        </a:spcBef>
                        <a:spcAft>
                          <a:spcPts val="0"/>
                        </a:spcAft>
                      </a:pPr>
                      <a:r>
                        <a:rPr lang="en-US" sz="1400" b="1" u="none" strike="noStrike" baseline="0" dirty="0">
                          <a:effectLst/>
                          <a:latin typeface="Arial Narrow" pitchFamily="34" charset="0"/>
                        </a:rPr>
                        <a:t>Facility for Advanced Accelerator Experimental Tests (FACET) </a:t>
                      </a:r>
                      <a:endParaRPr lang="en-US" sz="1400" b="1" u="none" baseline="0" dirty="0">
                        <a:solidFill>
                          <a:srgbClr val="002060"/>
                        </a:solidFill>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solidFill>
                      <a:srgbClr val="9BBB59">
                        <a:alpha val="20000"/>
                      </a:srgbClr>
                    </a:solid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ctr">
                        <a:lnSpc>
                          <a:spcPct val="100000"/>
                        </a:lnSpc>
                        <a:spcBef>
                          <a:spcPts val="0"/>
                        </a:spcBef>
                        <a:spcAft>
                          <a:spcPts val="0"/>
                        </a:spcAft>
                      </a:pPr>
                      <a:r>
                        <a:rPr lang="en-US" sz="1400" b="1" baseline="0" dirty="0" smtClean="0">
                          <a:effectLst/>
                          <a:latin typeface="Arial Narrow" pitchFamily="34" charset="0"/>
                        </a:rPr>
                        <a:t>14.5</a:t>
                      </a: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solidFill>
                      <a:srgbClr val="9BBB59">
                        <a:alpha val="20000"/>
                      </a:srgbClr>
                    </a:solid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ctr">
                        <a:lnSpc>
                          <a:spcPct val="100000"/>
                        </a:lnSpc>
                        <a:spcBef>
                          <a:spcPts val="0"/>
                        </a:spcBef>
                        <a:spcAft>
                          <a:spcPts val="0"/>
                        </a:spcAft>
                      </a:pPr>
                      <a:r>
                        <a:rPr lang="en-US" sz="1400" b="1" baseline="0" dirty="0">
                          <a:effectLst/>
                          <a:latin typeface="Arial Narrow" pitchFamily="34" charset="0"/>
                        </a:rPr>
                        <a:t>CD-4</a:t>
                      </a: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solidFill>
                      <a:srgbClr val="9BBB59">
                        <a:alpha val="20000"/>
                      </a:srgbClr>
                    </a:solid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r">
                        <a:lnSpc>
                          <a:spcPct val="100000"/>
                        </a:lnSpc>
                        <a:spcBef>
                          <a:spcPts val="0"/>
                        </a:spcBef>
                        <a:spcAft>
                          <a:spcPts val="0"/>
                        </a:spcAft>
                      </a:pPr>
                      <a:r>
                        <a:rPr lang="en-US" sz="1400" b="1" baseline="0" dirty="0">
                          <a:effectLst/>
                          <a:latin typeface="Arial Narrow" pitchFamily="34" charset="0"/>
                        </a:rPr>
                        <a:t>January 31, </a:t>
                      </a:r>
                      <a:r>
                        <a:rPr lang="en-US" sz="1400" b="1" baseline="0" dirty="0" smtClean="0">
                          <a:effectLst/>
                          <a:latin typeface="Arial Narrow" pitchFamily="34" charset="0"/>
                        </a:rPr>
                        <a:t>2012  [Finished]</a:t>
                      </a: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solidFill>
                      <a:srgbClr val="9BBB59">
                        <a:alpha val="20000"/>
                      </a:srgbClr>
                    </a:solidFill>
                  </a:tcPr>
                </a:tc>
              </a:tr>
            </a:tbl>
          </a:graphicData>
        </a:graphic>
      </p:graphicFrame>
    </p:spTree>
    <p:extLst>
      <p:ext uri="{BB962C8B-B14F-4D97-AF65-F5344CB8AC3E}">
        <p14:creationId xmlns:p14="http://schemas.microsoft.com/office/powerpoint/2010/main" val="3194576150"/>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630"/>
            <a:ext cx="8229600" cy="727685"/>
          </a:xfrm>
        </p:spPr>
        <p:txBody>
          <a:bodyPr/>
          <a:lstStyle/>
          <a:p>
            <a:r>
              <a:rPr lang="en-US" sz="3600" b="1" dirty="0" smtClean="0">
                <a:solidFill>
                  <a:srgbClr val="285C00"/>
                </a:solidFill>
                <a:effectLst>
                  <a:outerShdw blurRad="38100" dist="38100" dir="2700000" algn="tl">
                    <a:srgbClr val="000000">
                      <a:alpha val="43137"/>
                    </a:srgbClr>
                  </a:outerShdw>
                </a:effectLst>
                <a:latin typeface="Cambria" pitchFamily="18" charset="0"/>
              </a:rPr>
              <a:t>Current LBNE Strategy</a:t>
            </a:r>
            <a:endParaRPr lang="en-US" sz="3600" b="1" dirty="0">
              <a:solidFill>
                <a:srgbClr val="285C00"/>
              </a:solidFill>
              <a:effectLst>
                <a:outerShdw blurRad="38100" dist="38100" dir="2700000" algn="tl">
                  <a:srgbClr val="000000">
                    <a:alpha val="43137"/>
                  </a:srgbClr>
                </a:outerShdw>
              </a:effectLst>
              <a:latin typeface="Cambria" pitchFamily="18" charset="0"/>
            </a:endParaRPr>
          </a:p>
        </p:txBody>
      </p:sp>
      <p:sp>
        <p:nvSpPr>
          <p:cNvPr id="3" name="Content Placeholder 2"/>
          <p:cNvSpPr>
            <a:spLocks noGrp="1"/>
          </p:cNvSpPr>
          <p:nvPr>
            <p:ph idx="1"/>
          </p:nvPr>
        </p:nvSpPr>
        <p:spPr>
          <a:xfrm>
            <a:off x="138027" y="977672"/>
            <a:ext cx="8574657" cy="5288904"/>
          </a:xfrm>
        </p:spPr>
        <p:txBody>
          <a:bodyPr>
            <a:noAutofit/>
          </a:bodyPr>
          <a:lstStyle/>
          <a:p>
            <a:pPr>
              <a:buFont typeface="Wingdings" pitchFamily="2" charset="2"/>
              <a:buChar char="§"/>
            </a:pPr>
            <a:r>
              <a:rPr lang="en-US" sz="2000" b="1" dirty="0" smtClean="0">
                <a:solidFill>
                  <a:srgbClr val="285C00"/>
                </a:solidFill>
                <a:latin typeface="Calibri" pitchFamily="34" charset="0"/>
                <a:cs typeface="Calibri" pitchFamily="34" charset="0"/>
              </a:rPr>
              <a:t>We are trying to follow the reconfiguration [phased</a:t>
            </a:r>
            <a:r>
              <a:rPr lang="en-US" sz="2000" b="1" dirty="0">
                <a:solidFill>
                  <a:srgbClr val="285C00"/>
                </a:solidFill>
                <a:latin typeface="Calibri" pitchFamily="34" charset="0"/>
                <a:cs typeface="Calibri" pitchFamily="34" charset="0"/>
              </a:rPr>
              <a:t>]</a:t>
            </a:r>
            <a:r>
              <a:rPr lang="en-US" sz="2000" b="1" dirty="0" smtClean="0">
                <a:solidFill>
                  <a:srgbClr val="285C00"/>
                </a:solidFill>
                <a:latin typeface="Calibri" pitchFamily="34" charset="0"/>
                <a:cs typeface="Calibri" pitchFamily="34" charset="0"/>
              </a:rPr>
              <a:t> plan for LBNE, though it has hit some snags</a:t>
            </a:r>
          </a:p>
          <a:p>
            <a:pPr marL="741363" lvl="1" indent="-365760">
              <a:buFont typeface="Arial" charset="0"/>
              <a:buChar char="–"/>
            </a:pPr>
            <a:r>
              <a:rPr lang="en-US" sz="1800" b="1" kern="1200" dirty="0" smtClean="0">
                <a:latin typeface="Calibri"/>
                <a:cs typeface="Arial" pitchFamily="34" charset="0"/>
              </a:rPr>
              <a:t>Out-year budgets are challenging</a:t>
            </a:r>
          </a:p>
          <a:p>
            <a:pPr marL="741363" lvl="1" indent="-365760">
              <a:buFont typeface="Arial" charset="0"/>
              <a:buChar char="–"/>
            </a:pPr>
            <a:r>
              <a:rPr lang="en-US" sz="1800" b="1" kern="1200" dirty="0" smtClean="0">
                <a:solidFill>
                  <a:schemeClr val="accent2">
                    <a:lumMod val="50000"/>
                  </a:schemeClr>
                </a:solidFill>
                <a:latin typeface="Calibri"/>
                <a:cs typeface="Arial" pitchFamily="34" charset="0"/>
              </a:rPr>
              <a:t>Some members of the community objected that the phased LBNE was not what the previous P5 [or they] had in mind</a:t>
            </a:r>
            <a:endParaRPr lang="en-US" sz="1800" b="1" dirty="0" smtClean="0">
              <a:solidFill>
                <a:schemeClr val="accent2">
                  <a:lumMod val="50000"/>
                </a:schemeClr>
              </a:solidFill>
              <a:latin typeface="Calibri" pitchFamily="34" charset="0"/>
              <a:cs typeface="Calibri" pitchFamily="34" charset="0"/>
            </a:endParaRPr>
          </a:p>
          <a:p>
            <a:pPr>
              <a:buFont typeface="Wingdings" pitchFamily="2" charset="2"/>
              <a:buChar char="§"/>
            </a:pPr>
            <a:r>
              <a:rPr lang="en-US" sz="2000" b="1" dirty="0" smtClean="0">
                <a:solidFill>
                  <a:srgbClr val="285C00"/>
                </a:solidFill>
                <a:latin typeface="Calibri" pitchFamily="34" charset="0"/>
                <a:cs typeface="Calibri" pitchFamily="34" charset="0"/>
              </a:rPr>
              <a:t>The plan, as it currently stands:</a:t>
            </a:r>
          </a:p>
          <a:p>
            <a:pPr lvl="1" indent="-365760"/>
            <a:r>
              <a:rPr lang="en-US" sz="1800" b="1" dirty="0" smtClean="0">
                <a:latin typeface="Calibri" pitchFamily="34" charset="0"/>
                <a:cs typeface="Calibri" pitchFamily="34" charset="0"/>
              </a:rPr>
              <a:t>Use time before baselining to recruit partners (international and domestic) that expand scope and science reach</a:t>
            </a:r>
          </a:p>
          <a:p>
            <a:pPr indent="-365760">
              <a:buFont typeface="Wingdings" pitchFamily="2" charset="2"/>
              <a:buChar char="§"/>
            </a:pPr>
            <a:r>
              <a:rPr lang="en-US" sz="2000" b="1" dirty="0" smtClean="0">
                <a:solidFill>
                  <a:srgbClr val="367317"/>
                </a:solidFill>
                <a:latin typeface="Calibri" pitchFamily="34" charset="0"/>
                <a:cs typeface="Calibri" pitchFamily="34" charset="0"/>
              </a:rPr>
              <a:t>We also take note of the House language on LBNE:</a:t>
            </a:r>
          </a:p>
          <a:p>
            <a:pPr marL="377190" lvl="1" indent="0">
              <a:buNone/>
            </a:pPr>
            <a:r>
              <a:rPr lang="en-US" sz="1800" i="1" dirty="0" smtClean="0">
                <a:latin typeface="Calibri" pitchFamily="34" charset="0"/>
                <a:cs typeface="Calibri" pitchFamily="34" charset="0"/>
              </a:rPr>
              <a:t>“The </a:t>
            </a:r>
            <a:r>
              <a:rPr lang="en-US" sz="1800" i="1" dirty="0">
                <a:latin typeface="Calibri" pitchFamily="34" charset="0"/>
                <a:cs typeface="Calibri" pitchFamily="34" charset="0"/>
              </a:rPr>
              <a:t>Committee recognizes the importance </a:t>
            </a:r>
            <a:r>
              <a:rPr lang="en-US" sz="1800" i="1" dirty="0" smtClean="0">
                <a:latin typeface="Calibri" pitchFamily="34" charset="0"/>
                <a:cs typeface="Calibri" pitchFamily="34" charset="0"/>
              </a:rPr>
              <a:t>of this </a:t>
            </a:r>
            <a:r>
              <a:rPr lang="en-US" sz="1800" i="1" dirty="0">
                <a:latin typeface="Calibri" pitchFamily="34" charset="0"/>
                <a:cs typeface="Calibri" pitchFamily="34" charset="0"/>
              </a:rPr>
              <a:t>project to maintaining American leadership in the </a:t>
            </a:r>
            <a:r>
              <a:rPr lang="en-US" sz="1800" i="1" dirty="0" smtClean="0">
                <a:latin typeface="Calibri" pitchFamily="34" charset="0"/>
                <a:cs typeface="Calibri" pitchFamily="34" charset="0"/>
              </a:rPr>
              <a:t>intensity frontier </a:t>
            </a:r>
            <a:r>
              <a:rPr lang="en-US" sz="1800" i="1" dirty="0">
                <a:latin typeface="Calibri" pitchFamily="34" charset="0"/>
                <a:cs typeface="Calibri" pitchFamily="34" charset="0"/>
              </a:rPr>
              <a:t>and to basic science discovery of neutrino and </a:t>
            </a:r>
            <a:r>
              <a:rPr lang="en-US" sz="1800" i="1" dirty="0" smtClean="0">
                <a:latin typeface="Calibri" pitchFamily="34" charset="0"/>
                <a:cs typeface="Calibri" pitchFamily="34" charset="0"/>
              </a:rPr>
              <a:t>standard model </a:t>
            </a:r>
            <a:r>
              <a:rPr lang="en-US" sz="1800" i="1" dirty="0">
                <a:latin typeface="Calibri" pitchFamily="34" charset="0"/>
                <a:cs typeface="Calibri" pitchFamily="34" charset="0"/>
              </a:rPr>
              <a:t>physics. </a:t>
            </a:r>
            <a:r>
              <a:rPr lang="en-US" sz="1800" i="1" dirty="0" smtClean="0">
                <a:latin typeface="Calibri" pitchFamily="34" charset="0"/>
                <a:cs typeface="Calibri" pitchFamily="34" charset="0"/>
              </a:rPr>
              <a:t> However</a:t>
            </a:r>
            <a:r>
              <a:rPr lang="en-US" sz="1800" i="1" dirty="0">
                <a:latin typeface="Calibri" pitchFamily="34" charset="0"/>
                <a:cs typeface="Calibri" pitchFamily="34" charset="0"/>
              </a:rPr>
              <a:t>, the Committee also recognizes that </a:t>
            </a:r>
            <a:r>
              <a:rPr lang="en-US" sz="1800" i="1" dirty="0" smtClean="0">
                <a:latin typeface="Calibri" pitchFamily="34" charset="0"/>
                <a:cs typeface="Calibri" pitchFamily="34" charset="0"/>
              </a:rPr>
              <a:t>LBNE construction </a:t>
            </a:r>
            <a:r>
              <a:rPr lang="en-US" sz="1800" i="1" dirty="0">
                <a:latin typeface="Calibri" pitchFamily="34" charset="0"/>
                <a:cs typeface="Calibri" pitchFamily="34" charset="0"/>
              </a:rPr>
              <a:t>must be affordable under a flat budget scenario. </a:t>
            </a:r>
            <a:r>
              <a:rPr lang="en-US" sz="1800" i="1" dirty="0" smtClean="0">
                <a:latin typeface="Calibri" pitchFamily="34" charset="0"/>
                <a:cs typeface="Calibri" pitchFamily="34" charset="0"/>
              </a:rPr>
              <a:t> As such</a:t>
            </a:r>
            <a:r>
              <a:rPr lang="en-US" sz="1800" i="1" dirty="0">
                <a:latin typeface="Calibri" pitchFamily="34" charset="0"/>
                <a:cs typeface="Calibri" pitchFamily="34" charset="0"/>
              </a:rPr>
              <a:t>, the Committee supports the Office of Science’s challenge </a:t>
            </a:r>
            <a:r>
              <a:rPr lang="en-US" sz="1800" i="1" dirty="0" smtClean="0">
                <a:latin typeface="Calibri" pitchFamily="34" charset="0"/>
                <a:cs typeface="Calibri" pitchFamily="34" charset="0"/>
              </a:rPr>
              <a:t>to the </a:t>
            </a:r>
            <a:r>
              <a:rPr lang="en-US" sz="1800" i="1" dirty="0">
                <a:latin typeface="Calibri" pitchFamily="34" charset="0"/>
                <a:cs typeface="Calibri" pitchFamily="34" charset="0"/>
              </a:rPr>
              <a:t>High Energy Physics community to identify an LBNE </a:t>
            </a:r>
            <a:r>
              <a:rPr lang="en-US" sz="1800" i="1" dirty="0" smtClean="0">
                <a:latin typeface="Calibri" pitchFamily="34" charset="0"/>
                <a:cs typeface="Calibri" pitchFamily="34" charset="0"/>
              </a:rPr>
              <a:t>construction approach </a:t>
            </a:r>
            <a:r>
              <a:rPr lang="en-US" sz="1800" i="1" dirty="0">
                <a:latin typeface="Calibri" pitchFamily="34" charset="0"/>
                <a:cs typeface="Calibri" pitchFamily="34" charset="0"/>
              </a:rPr>
              <a:t>that avoids large out-year funding spikes or to </a:t>
            </a:r>
            <a:r>
              <a:rPr lang="en-US" sz="1800" i="1" dirty="0" smtClean="0">
                <a:latin typeface="Calibri" pitchFamily="34" charset="0"/>
                <a:cs typeface="Calibri" pitchFamily="34" charset="0"/>
              </a:rPr>
              <a:t>identify viable </a:t>
            </a:r>
            <a:r>
              <a:rPr lang="en-US" sz="1800" i="1" dirty="0">
                <a:latin typeface="Calibri" pitchFamily="34" charset="0"/>
                <a:cs typeface="Calibri" pitchFamily="34" charset="0"/>
              </a:rPr>
              <a:t>alternatives with similar scientific benefits at </a:t>
            </a:r>
            <a:r>
              <a:rPr lang="en-US" sz="1800" i="1" dirty="0" smtClean="0">
                <a:latin typeface="Calibri" pitchFamily="34" charset="0"/>
                <a:cs typeface="Calibri" pitchFamily="34" charset="0"/>
              </a:rPr>
              <a:t>significantly lower </a:t>
            </a:r>
            <a:r>
              <a:rPr lang="en-US" sz="1800" i="1" dirty="0">
                <a:latin typeface="Calibri" pitchFamily="34" charset="0"/>
                <a:cs typeface="Calibri" pitchFamily="34" charset="0"/>
              </a:rPr>
              <a:t>cost</a:t>
            </a:r>
            <a:r>
              <a:rPr lang="en-US" sz="1800" i="1" dirty="0" smtClean="0">
                <a:latin typeface="Calibri" pitchFamily="34" charset="0"/>
                <a:cs typeface="Calibri" pitchFamily="34" charset="0"/>
              </a:rPr>
              <a:t>.”</a:t>
            </a:r>
            <a:endParaRPr lang="en-US" sz="1800" i="1" dirty="0">
              <a:latin typeface="Calibri" pitchFamily="34" charset="0"/>
              <a:cs typeface="Calibri" pitchFamily="34" charset="0"/>
            </a:endParaRPr>
          </a:p>
          <a:p>
            <a:pPr indent="-365760"/>
            <a:endParaRPr lang="en-US" sz="2400" i="1" dirty="0" smtClean="0">
              <a:latin typeface="Calibri" pitchFamily="34" charset="0"/>
              <a:cs typeface="Calibri" pitchFamily="34" charset="0"/>
            </a:endParaRPr>
          </a:p>
          <a:p>
            <a:pPr marL="0" indent="0">
              <a:buNone/>
            </a:pPr>
            <a:endParaRPr lang="en-US" b="1" dirty="0" smtClean="0">
              <a:latin typeface="Calibri" pitchFamily="34" charset="0"/>
              <a:cs typeface="Calibri" pitchFamily="34" charset="0"/>
            </a:endParaRPr>
          </a:p>
          <a:p>
            <a:pPr lvl="2">
              <a:buNone/>
            </a:pPr>
            <a:endParaRPr lang="en-US" b="1" dirty="0" smtClean="0"/>
          </a:p>
        </p:txBody>
      </p:sp>
      <p:sp>
        <p:nvSpPr>
          <p:cNvPr id="7" name="Rectangle 8"/>
          <p:cNvSpPr>
            <a:spLocks noChangeArrowheads="1"/>
          </p:cNvSpPr>
          <p:nvPr/>
        </p:nvSpPr>
        <p:spPr bwMode="auto">
          <a:xfrm>
            <a:off x="0" y="837791"/>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hangingPunct="0">
              <a:lnSpc>
                <a:spcPct val="85000"/>
              </a:lnSpc>
              <a:defRPr/>
            </a:pPr>
            <a:endParaRPr lang="en-US" sz="2200" i="1" dirty="0">
              <a:solidFill>
                <a:prstClr val="black"/>
              </a:solidFill>
              <a:effectLst>
                <a:outerShdw blurRad="38100" dist="38100" dir="2700000" algn="tl">
                  <a:srgbClr val="FFFFFF"/>
                </a:outerShdw>
              </a:effectLst>
              <a:latin typeface="Book Antiqua" pitchFamily="18" charset="0"/>
            </a:endParaRPr>
          </a:p>
        </p:txBody>
      </p:sp>
      <p:pic>
        <p:nvPicPr>
          <p:cNvPr id="5" name="Picture 9" descr="horizontal-logo-green-text.jpg"/>
          <p:cNvPicPr>
            <a:picLocks noChangeAspect="1"/>
          </p:cNvPicPr>
          <p:nvPr/>
        </p:nvPicPr>
        <p:blipFill>
          <a:blip r:embed="rId2" cstate="print"/>
          <a:srcRect/>
          <a:stretch>
            <a:fillRect/>
          </a:stretch>
        </p:blipFill>
        <p:spPr bwMode="auto">
          <a:xfrm>
            <a:off x="457200" y="6354764"/>
            <a:ext cx="2438400" cy="407987"/>
          </a:xfrm>
          <a:prstGeom prst="rect">
            <a:avLst/>
          </a:prstGeom>
          <a:noFill/>
          <a:ln w="9525">
            <a:noFill/>
            <a:miter lim="800000"/>
            <a:headEnd/>
            <a:tailEnd/>
          </a:ln>
        </p:spPr>
      </p:pic>
      <p:cxnSp>
        <p:nvCxnSpPr>
          <p:cNvPr id="6" name="Straight Connector 5"/>
          <p:cNvCxnSpPr/>
          <p:nvPr/>
        </p:nvCxnSpPr>
        <p:spPr bwMode="auto">
          <a:xfrm>
            <a:off x="159391" y="6266576"/>
            <a:ext cx="8758106" cy="0"/>
          </a:xfrm>
          <a:prstGeom prst="line">
            <a:avLst/>
          </a:prstGeom>
          <a:ln w="15875">
            <a:solidFill>
              <a:srgbClr val="135C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6807343"/>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002060"/>
                </a:solidFill>
                <a:effectLst>
                  <a:outerShdw blurRad="38100" dist="38100" dir="2700000" algn="tl">
                    <a:srgbClr val="000000">
                      <a:alpha val="43137"/>
                    </a:srgbClr>
                  </a:outerShdw>
                </a:effectLst>
                <a:latin typeface="Cambria" pitchFamily="18" charset="0"/>
              </a:rPr>
              <a:t>FY13 Comparative review stats</a:t>
            </a:r>
            <a:endParaRPr lang="en-US" dirty="0">
              <a:solidFill>
                <a:srgbClr val="002060"/>
              </a:solidFill>
              <a:effectLst>
                <a:outerShdw blurRad="38100" dist="38100" dir="2700000" algn="tl">
                  <a:srgbClr val="000000">
                    <a:alpha val="43137"/>
                  </a:srgbClr>
                </a:outerShdw>
              </a:effectLst>
              <a:latin typeface="Cambria" pitchFamily="18" charset="0"/>
            </a:endParaRPr>
          </a:p>
        </p:txBody>
      </p:sp>
    </p:spTree>
    <p:extLst>
      <p:ext uri="{BB962C8B-B14F-4D97-AF65-F5344CB8AC3E}">
        <p14:creationId xmlns:p14="http://schemas.microsoft.com/office/powerpoint/2010/main" val="3906281536"/>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616"/>
            <a:ext cx="8229600" cy="609600"/>
          </a:xfrm>
        </p:spPr>
        <p:txBody>
          <a:bodyPr>
            <a:noAutofit/>
          </a:bodyPr>
          <a:lstStyle/>
          <a:p>
            <a:r>
              <a:rPr lang="en-US" sz="3600" b="1" dirty="0" smtClean="0">
                <a:solidFill>
                  <a:srgbClr val="285C00"/>
                </a:solidFill>
                <a:effectLst>
                  <a:outerShdw blurRad="38100" dist="38100" dir="2700000" algn="tl">
                    <a:srgbClr val="000000">
                      <a:alpha val="43137"/>
                    </a:srgbClr>
                  </a:outerShdw>
                </a:effectLst>
                <a:latin typeface="Cambria" pitchFamily="18" charset="0"/>
              </a:rPr>
              <a:t>FY13 Declined Proposals</a:t>
            </a:r>
            <a:endParaRPr lang="en-US" sz="3600" b="1" dirty="0">
              <a:solidFill>
                <a:srgbClr val="285C00"/>
              </a:solidFill>
              <a:effectLst>
                <a:outerShdw blurRad="38100" dist="38100" dir="2700000" algn="tl">
                  <a:srgbClr val="000000">
                    <a:alpha val="43137"/>
                  </a:srgbClr>
                </a:outerShdw>
              </a:effectLst>
              <a:latin typeface="Cambria" pitchFamily="18" charset="0"/>
            </a:endParaRPr>
          </a:p>
        </p:txBody>
      </p:sp>
      <p:sp>
        <p:nvSpPr>
          <p:cNvPr id="3" name="Content Placeholder 2"/>
          <p:cNvSpPr>
            <a:spLocks noGrp="1"/>
          </p:cNvSpPr>
          <p:nvPr>
            <p:ph idx="1"/>
          </p:nvPr>
        </p:nvSpPr>
        <p:spPr>
          <a:xfrm>
            <a:off x="70344" y="1135953"/>
            <a:ext cx="8941772" cy="4869198"/>
          </a:xfrm>
        </p:spPr>
        <p:txBody>
          <a:bodyPr>
            <a:normAutofit/>
          </a:bodyPr>
          <a:lstStyle/>
          <a:p>
            <a:pPr>
              <a:buFont typeface="Wingdings" pitchFamily="2" charset="2"/>
              <a:buChar char="§"/>
            </a:pPr>
            <a:r>
              <a:rPr lang="en-US" sz="1800" b="1" dirty="0" smtClean="0">
                <a:solidFill>
                  <a:srgbClr val="008000"/>
                </a:solidFill>
              </a:rPr>
              <a:t>Based on: reviewers’ assessments,  comparison and ranking of the proposals by the panel(s) within the subprogram(s), evaluations of the needs of the HEP research program by the respective Program Managers, potential impact of the proposed work, proposals’ responsiveness to the FY13 HEP Comparative Review FOA, budgetary constraints</a:t>
            </a:r>
          </a:p>
          <a:p>
            <a:pPr lvl="1"/>
            <a:r>
              <a:rPr lang="en-US" sz="1800" b="1" dirty="0" smtClean="0"/>
              <a:t>61 proposals were recommended for declination</a:t>
            </a:r>
          </a:p>
          <a:p>
            <a:pPr lvl="2"/>
            <a:r>
              <a:rPr lang="en-US" sz="1800" b="1" dirty="0" smtClean="0"/>
              <a:t>12 proposals seeking new scope of research support (currently funded by OHEP)</a:t>
            </a:r>
          </a:p>
          <a:p>
            <a:pPr lvl="2"/>
            <a:r>
              <a:rPr lang="en-US" sz="1800" b="1" dirty="0" smtClean="0">
                <a:solidFill>
                  <a:schemeClr val="accent2"/>
                </a:solidFill>
              </a:rPr>
              <a:t>12 proposals requested support to extend currently funded research (“renewal”)</a:t>
            </a:r>
          </a:p>
          <a:p>
            <a:pPr lvl="2"/>
            <a:r>
              <a:rPr lang="en-US" sz="1800" b="1" dirty="0" smtClean="0"/>
              <a:t>37 proposals from senior investigators not supported by a DOE HEP </a:t>
            </a:r>
            <a:br>
              <a:rPr lang="en-US" sz="1800" b="1" dirty="0" smtClean="0"/>
            </a:br>
            <a:r>
              <a:rPr lang="en-US" sz="1800" b="1" dirty="0" smtClean="0"/>
              <a:t>grant in FY12</a:t>
            </a:r>
          </a:p>
          <a:p>
            <a:pPr lvl="3"/>
            <a:r>
              <a:rPr lang="en-US" sz="1800" b="1" dirty="0">
                <a:solidFill>
                  <a:schemeClr val="tx2">
                    <a:lumMod val="75000"/>
                  </a:schemeClr>
                </a:solidFill>
              </a:rPr>
              <a:t>i</a:t>
            </a:r>
            <a:r>
              <a:rPr lang="en-US" sz="1800" b="1" dirty="0" smtClean="0">
                <a:solidFill>
                  <a:schemeClr val="tx2">
                    <a:lumMod val="75000"/>
                  </a:schemeClr>
                </a:solidFill>
              </a:rPr>
              <a:t>ncluding 7 proposals from Small Business applicants </a:t>
            </a:r>
          </a:p>
          <a:p>
            <a:pPr lvl="3"/>
            <a:r>
              <a:rPr lang="en-US" sz="1800" b="1" dirty="0" smtClean="0">
                <a:solidFill>
                  <a:schemeClr val="tx2">
                    <a:lumMod val="75000"/>
                  </a:schemeClr>
                </a:solidFill>
              </a:rPr>
              <a:t>15 proposals came from senior investigators who were not </a:t>
            </a:r>
            <a:br>
              <a:rPr lang="en-US" sz="1800" b="1" dirty="0" smtClean="0">
                <a:solidFill>
                  <a:schemeClr val="tx2">
                    <a:lumMod val="75000"/>
                  </a:schemeClr>
                </a:solidFill>
              </a:rPr>
            </a:br>
            <a:r>
              <a:rPr lang="en-US" sz="1800" b="1" dirty="0" smtClean="0">
                <a:solidFill>
                  <a:schemeClr val="tx2">
                    <a:lumMod val="75000"/>
                  </a:schemeClr>
                </a:solidFill>
              </a:rPr>
              <a:t>successful in the FY12 Comparative Review</a:t>
            </a:r>
          </a:p>
          <a:p>
            <a:endParaRPr lang="en-US" sz="1800" b="1" dirty="0" smtClean="0"/>
          </a:p>
          <a:p>
            <a:endParaRPr lang="en-US" sz="1800" b="1" dirty="0"/>
          </a:p>
        </p:txBody>
      </p:sp>
      <p:sp>
        <p:nvSpPr>
          <p:cNvPr id="7" name="Rectangle 8"/>
          <p:cNvSpPr>
            <a:spLocks noChangeArrowheads="1"/>
          </p:cNvSpPr>
          <p:nvPr/>
        </p:nvSpPr>
        <p:spPr bwMode="auto">
          <a:xfrm>
            <a:off x="0" y="732287"/>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hangingPunct="0">
              <a:lnSpc>
                <a:spcPct val="85000"/>
              </a:lnSpc>
              <a:defRPr/>
            </a:pPr>
            <a:endParaRPr lang="en-US" sz="2200" i="1" dirty="0">
              <a:effectLst>
                <a:outerShdw blurRad="38100" dist="38100" dir="2700000" algn="tl">
                  <a:srgbClr val="FFFFFF"/>
                </a:outerShdw>
              </a:effectLst>
              <a:latin typeface="Book Antiqua" pitchFamily="18" charset="0"/>
            </a:endParaRPr>
          </a:p>
        </p:txBody>
      </p:sp>
      <p:pic>
        <p:nvPicPr>
          <p:cNvPr id="5" name="Picture 9" descr="horizontal-logo-green-text.jpg"/>
          <p:cNvPicPr>
            <a:picLocks noChangeAspect="1"/>
          </p:cNvPicPr>
          <p:nvPr/>
        </p:nvPicPr>
        <p:blipFill>
          <a:blip r:embed="rId3" cstate="print"/>
          <a:srcRect/>
          <a:stretch>
            <a:fillRect/>
          </a:stretch>
        </p:blipFill>
        <p:spPr bwMode="auto">
          <a:xfrm>
            <a:off x="457200" y="6354764"/>
            <a:ext cx="2438400" cy="407987"/>
          </a:xfrm>
          <a:prstGeom prst="rect">
            <a:avLst/>
          </a:prstGeom>
          <a:noFill/>
          <a:ln w="9525">
            <a:noFill/>
            <a:miter lim="800000"/>
            <a:headEnd/>
            <a:tailEnd/>
          </a:ln>
        </p:spPr>
      </p:pic>
      <p:cxnSp>
        <p:nvCxnSpPr>
          <p:cNvPr id="6" name="Straight Connector 5"/>
          <p:cNvCxnSpPr/>
          <p:nvPr/>
        </p:nvCxnSpPr>
        <p:spPr bwMode="auto">
          <a:xfrm>
            <a:off x="159391" y="6266576"/>
            <a:ext cx="8758106" cy="0"/>
          </a:xfrm>
          <a:prstGeom prst="line">
            <a:avLst/>
          </a:prstGeom>
          <a:ln w="15875">
            <a:solidFill>
              <a:srgbClr val="135C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609779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089" y="1046888"/>
            <a:ext cx="9076888" cy="5063930"/>
          </a:xfrm>
        </p:spPr>
        <p:txBody>
          <a:bodyPr>
            <a:noAutofit/>
          </a:bodyPr>
          <a:lstStyle/>
          <a:p>
            <a:pPr>
              <a:buFont typeface="Wingdings" pitchFamily="2" charset="2"/>
              <a:buChar char="§"/>
            </a:pPr>
            <a:r>
              <a:rPr lang="en-US" sz="1900" b="1" dirty="0" smtClean="0">
                <a:latin typeface="Calibri" pitchFamily="34" charset="0"/>
                <a:cs typeface="Calibri" pitchFamily="34" charset="0"/>
              </a:rPr>
              <a:t>Tevatron</a:t>
            </a:r>
          </a:p>
          <a:p>
            <a:pPr lvl="1"/>
            <a:r>
              <a:rPr lang="en-US" sz="1700" b="1" dirty="0" smtClean="0">
                <a:solidFill>
                  <a:srgbClr val="008000"/>
                </a:solidFill>
                <a:latin typeface="Calibri" pitchFamily="34" charset="0"/>
                <a:cs typeface="Calibri" pitchFamily="34" charset="0"/>
              </a:rPr>
              <a:t>Complete ramp-down of Tevatron research program </a:t>
            </a:r>
            <a:br>
              <a:rPr lang="en-US" sz="1700" b="1" dirty="0" smtClean="0">
                <a:solidFill>
                  <a:srgbClr val="008000"/>
                </a:solidFill>
                <a:latin typeface="Calibri" pitchFamily="34" charset="0"/>
                <a:cs typeface="Calibri" pitchFamily="34" charset="0"/>
              </a:rPr>
            </a:br>
            <a:r>
              <a:rPr lang="en-US" sz="1700" b="1" dirty="0" smtClean="0">
                <a:solidFill>
                  <a:srgbClr val="008000"/>
                </a:solidFill>
                <a:latin typeface="Calibri" pitchFamily="34" charset="0"/>
                <a:cs typeface="Calibri" pitchFamily="34" charset="0"/>
              </a:rPr>
              <a:t>during next </a:t>
            </a:r>
            <a:r>
              <a:rPr lang="en-US" sz="1700" b="1" dirty="0" smtClean="0">
                <a:solidFill>
                  <a:srgbClr val="008000"/>
                </a:solidFill>
                <a:latin typeface="Arial" pitchFamily="34" charset="0"/>
                <a:cs typeface="Arial" pitchFamily="34" charset="0"/>
              </a:rPr>
              <a:t>~</a:t>
            </a:r>
            <a:r>
              <a:rPr lang="en-US" sz="800" b="1" dirty="0" smtClean="0">
                <a:solidFill>
                  <a:srgbClr val="008000"/>
                </a:solidFill>
                <a:latin typeface="Arial" pitchFamily="34" charset="0"/>
                <a:cs typeface="Arial" pitchFamily="34" charset="0"/>
              </a:rPr>
              <a:t> </a:t>
            </a:r>
            <a:r>
              <a:rPr lang="en-US" sz="1700" b="1" dirty="0" smtClean="0">
                <a:solidFill>
                  <a:srgbClr val="008000"/>
                </a:solidFill>
                <a:latin typeface="Calibri" pitchFamily="34" charset="0"/>
                <a:cs typeface="Calibri" pitchFamily="34" charset="0"/>
              </a:rPr>
              <a:t>year with final physics results</a:t>
            </a:r>
          </a:p>
          <a:p>
            <a:pPr lvl="2"/>
            <a:r>
              <a:rPr lang="en-US" sz="1600" b="1" dirty="0" smtClean="0">
                <a:solidFill>
                  <a:srgbClr val="0070C0"/>
                </a:solidFill>
                <a:latin typeface="Calibri" pitchFamily="34" charset="0"/>
                <a:cs typeface="Calibri" pitchFamily="34" charset="0"/>
              </a:rPr>
              <a:t>Final statement on Higgs with full dataset &amp; </a:t>
            </a:r>
            <a:br>
              <a:rPr lang="en-US" sz="1600" b="1" dirty="0" smtClean="0">
                <a:solidFill>
                  <a:srgbClr val="0070C0"/>
                </a:solidFill>
                <a:latin typeface="Calibri" pitchFamily="34" charset="0"/>
                <a:cs typeface="Calibri" pitchFamily="34" charset="0"/>
              </a:rPr>
            </a:br>
            <a:r>
              <a:rPr lang="en-US" sz="1600" b="1" dirty="0" smtClean="0">
                <a:solidFill>
                  <a:srgbClr val="0070C0"/>
                </a:solidFill>
                <a:latin typeface="Calibri" pitchFamily="34" charset="0"/>
                <a:cs typeface="Calibri" pitchFamily="34" charset="0"/>
              </a:rPr>
              <a:t>analysis improvements  </a:t>
            </a:r>
            <a:r>
              <a:rPr lang="en-US" sz="1600" b="1" dirty="0" smtClean="0">
                <a:solidFill>
                  <a:schemeClr val="tx1">
                    <a:lumMod val="65000"/>
                    <a:lumOff val="35000"/>
                  </a:schemeClr>
                </a:solidFill>
                <a:latin typeface="Calibri" pitchFamily="34" charset="0"/>
                <a:cs typeface="Calibri" pitchFamily="34" charset="0"/>
              </a:rPr>
              <a:t>(this year)</a:t>
            </a:r>
          </a:p>
          <a:p>
            <a:pPr lvl="2"/>
            <a:r>
              <a:rPr lang="en-US" sz="1600" b="1" dirty="0" smtClean="0">
                <a:solidFill>
                  <a:srgbClr val="0070C0"/>
                </a:solidFill>
                <a:latin typeface="Calibri" pitchFamily="34" charset="0"/>
                <a:cs typeface="Calibri" pitchFamily="34" charset="0"/>
              </a:rPr>
              <a:t>Legacy measurements</a:t>
            </a:r>
            <a:endParaRPr lang="en-US" sz="1600" b="1" dirty="0">
              <a:solidFill>
                <a:srgbClr val="0070C0"/>
              </a:solidFill>
              <a:latin typeface="Calibri" pitchFamily="34" charset="0"/>
              <a:cs typeface="Calibri" pitchFamily="34" charset="0"/>
            </a:endParaRPr>
          </a:p>
          <a:p>
            <a:pPr lvl="3"/>
            <a:r>
              <a:rPr lang="en-US" sz="1600" b="1" dirty="0" smtClean="0">
                <a:latin typeface="Calibri" pitchFamily="34" charset="0"/>
                <a:cs typeface="Calibri" pitchFamily="34" charset="0"/>
              </a:rPr>
              <a:t>W mass (</a:t>
            </a:r>
            <a:r>
              <a:rPr lang="en-US" sz="1600" b="1" dirty="0" err="1" smtClean="0">
                <a:latin typeface="Symbol" pitchFamily="18" charset="2"/>
                <a:cs typeface="Calibri" pitchFamily="34" charset="0"/>
              </a:rPr>
              <a:t>d</a:t>
            </a:r>
            <a:r>
              <a:rPr lang="en-US" sz="1600" b="1" dirty="0" err="1" smtClean="0">
                <a:latin typeface="Calibri" pitchFamily="34" charset="0"/>
                <a:cs typeface="Calibri" pitchFamily="34" charset="0"/>
              </a:rPr>
              <a:t>M</a:t>
            </a:r>
            <a:r>
              <a:rPr lang="en-US" sz="1600" b="1" baseline="-25000" dirty="0" err="1" smtClean="0">
                <a:latin typeface="Calibri" pitchFamily="34" charset="0"/>
                <a:cs typeface="Calibri" pitchFamily="34" charset="0"/>
              </a:rPr>
              <a:t>W</a:t>
            </a:r>
            <a:r>
              <a:rPr lang="en-US" sz="1600" b="1" dirty="0" smtClean="0">
                <a:latin typeface="Calibri" pitchFamily="34" charset="0"/>
                <a:cs typeface="Calibri" pitchFamily="34" charset="0"/>
              </a:rPr>
              <a:t>          </a:t>
            </a:r>
            <a:r>
              <a:rPr lang="en-US" sz="1600" dirty="0" smtClean="0">
                <a:latin typeface="Symbol" charset="2"/>
                <a:ea typeface="Calibri" charset="0"/>
                <a:cs typeface="Calibri" charset="0"/>
              </a:rPr>
              <a:t>® </a:t>
            </a:r>
            <a:r>
              <a:rPr lang="en-US" sz="1600" b="1" dirty="0" smtClean="0">
                <a:latin typeface="Calibri" pitchFamily="34" charset="0"/>
                <a:cs typeface="Calibri" pitchFamily="34" charset="0"/>
              </a:rPr>
              <a:t>10 MeV) with </a:t>
            </a:r>
            <a:r>
              <a:rPr lang="en-US" sz="1600" b="1" dirty="0" smtClean="0">
                <a:latin typeface="Arial" pitchFamily="34" charset="0"/>
                <a:cs typeface="Arial" pitchFamily="34" charset="0"/>
              </a:rPr>
              <a:t>~</a:t>
            </a:r>
            <a:r>
              <a:rPr lang="en-US" sz="1600" b="1" dirty="0" smtClean="0">
                <a:latin typeface="Calibri" pitchFamily="34" charset="0"/>
                <a:cs typeface="Calibri" pitchFamily="34" charset="0"/>
              </a:rPr>
              <a:t>10 fb</a:t>
            </a:r>
            <a:r>
              <a:rPr lang="en-US" sz="1600" b="1" baseline="30000" dirty="0" smtClean="0">
                <a:latin typeface="Calibri" pitchFamily="34" charset="0"/>
                <a:cs typeface="Calibri" pitchFamily="34" charset="0"/>
              </a:rPr>
              <a:t>-1</a:t>
            </a:r>
          </a:p>
          <a:p>
            <a:pPr lvl="3"/>
            <a:r>
              <a:rPr lang="en-US" sz="1600" b="1" dirty="0" smtClean="0">
                <a:latin typeface="Calibri" pitchFamily="34" charset="0"/>
                <a:cs typeface="Calibri" pitchFamily="34" charset="0"/>
              </a:rPr>
              <a:t>Top quark:   precision mass, </a:t>
            </a:r>
            <a:br>
              <a:rPr lang="en-US" sz="1600" b="1" dirty="0" smtClean="0">
                <a:latin typeface="Calibri" pitchFamily="34" charset="0"/>
                <a:cs typeface="Calibri" pitchFamily="34" charset="0"/>
              </a:rPr>
            </a:br>
            <a:r>
              <a:rPr lang="en-US" sz="1600" b="1" dirty="0" smtClean="0">
                <a:latin typeface="Calibri" pitchFamily="34" charset="0"/>
                <a:cs typeface="Calibri" pitchFamily="34" charset="0"/>
              </a:rPr>
              <a:t>forward-backward asymmetry</a:t>
            </a:r>
          </a:p>
          <a:p>
            <a:pPr lvl="3"/>
            <a:r>
              <a:rPr lang="en-US" sz="1600" b="1" dirty="0" smtClean="0">
                <a:latin typeface="Calibri" pitchFamily="34" charset="0"/>
                <a:cs typeface="Calibri" pitchFamily="34" charset="0"/>
              </a:rPr>
              <a:t>QCD,  heavy-flavor physics </a:t>
            </a:r>
          </a:p>
          <a:p>
            <a:pPr marL="457200" lvl="1" indent="0">
              <a:buNone/>
            </a:pPr>
            <a:endParaRPr lang="en-US" sz="1000" b="1" dirty="0" smtClean="0">
              <a:solidFill>
                <a:srgbClr val="008000"/>
              </a:solidFill>
              <a:latin typeface="Calibri" pitchFamily="34" charset="0"/>
              <a:cs typeface="Calibri" pitchFamily="34" charset="0"/>
            </a:endParaRPr>
          </a:p>
          <a:p>
            <a:pPr>
              <a:buFont typeface="Wingdings" pitchFamily="2" charset="2"/>
              <a:buChar char="§"/>
            </a:pPr>
            <a:r>
              <a:rPr lang="en-US" sz="1900" b="1" dirty="0" smtClean="0">
                <a:latin typeface="Calibri" pitchFamily="34" charset="0"/>
                <a:cs typeface="Calibri" pitchFamily="34" charset="0"/>
              </a:rPr>
              <a:t>General observations of Tevatron program </a:t>
            </a:r>
          </a:p>
          <a:p>
            <a:pPr lvl="1">
              <a:buFont typeface="Arial" pitchFamily="34" charset="0"/>
              <a:buChar char="–"/>
            </a:pPr>
            <a:r>
              <a:rPr lang="en-US" sz="1700" b="1" dirty="0" smtClean="0">
                <a:solidFill>
                  <a:srgbClr val="008000"/>
                </a:solidFill>
                <a:latin typeface="Calibri" pitchFamily="34" charset="0"/>
                <a:cs typeface="Calibri" pitchFamily="34" charset="0"/>
              </a:rPr>
              <a:t>During peer-conducted reviews, questions panelists frequently must answer</a:t>
            </a:r>
          </a:p>
          <a:p>
            <a:pPr lvl="2">
              <a:buFont typeface="Arial" pitchFamily="34" charset="0"/>
              <a:buChar char="•"/>
            </a:pPr>
            <a:r>
              <a:rPr lang="en-US" sz="1600" b="1" dirty="0" smtClean="0">
                <a:solidFill>
                  <a:srgbClr val="0070C0"/>
                </a:solidFill>
                <a:latin typeface="Calibri" pitchFamily="34" charset="0"/>
                <a:cs typeface="Calibri" pitchFamily="34" charset="0"/>
              </a:rPr>
              <a:t>are results from the analysis superseded by the LHC experiments (CMS, ATLAS, or </a:t>
            </a:r>
            <a:r>
              <a:rPr lang="en-US" sz="1600" b="1" dirty="0" err="1" smtClean="0">
                <a:solidFill>
                  <a:srgbClr val="0070C0"/>
                </a:solidFill>
                <a:latin typeface="Calibri" pitchFamily="34" charset="0"/>
                <a:cs typeface="Calibri" pitchFamily="34" charset="0"/>
              </a:rPr>
              <a:t>LHCb</a:t>
            </a:r>
            <a:r>
              <a:rPr lang="en-US" sz="1600" b="1" dirty="0" smtClean="0">
                <a:solidFill>
                  <a:srgbClr val="0070C0"/>
                </a:solidFill>
                <a:latin typeface="Calibri" pitchFamily="34" charset="0"/>
                <a:cs typeface="Calibri" pitchFamily="34" charset="0"/>
              </a:rPr>
              <a:t>)? </a:t>
            </a:r>
          </a:p>
          <a:p>
            <a:pPr lvl="2">
              <a:buFont typeface="Arial" pitchFamily="34" charset="0"/>
              <a:buChar char="•"/>
            </a:pPr>
            <a:r>
              <a:rPr lang="en-US" sz="1600" b="1" dirty="0">
                <a:solidFill>
                  <a:srgbClr val="0070C0"/>
                </a:solidFill>
                <a:latin typeface="Calibri" pitchFamily="34" charset="0"/>
                <a:cs typeface="Calibri" pitchFamily="34" charset="0"/>
              </a:rPr>
              <a:t>i</a:t>
            </a:r>
            <a:r>
              <a:rPr lang="en-US" sz="1600" b="1" dirty="0" smtClean="0">
                <a:solidFill>
                  <a:srgbClr val="0070C0"/>
                </a:solidFill>
                <a:latin typeface="Calibri" pitchFamily="34" charset="0"/>
                <a:cs typeface="Calibri" pitchFamily="34" charset="0"/>
              </a:rPr>
              <a:t>s the analysis “publishable” within reasonable timescales?</a:t>
            </a:r>
          </a:p>
          <a:p>
            <a:pPr lvl="2">
              <a:buFont typeface="Arial" pitchFamily="34" charset="0"/>
              <a:buChar char="•"/>
            </a:pPr>
            <a:endParaRPr lang="en-US" sz="400" b="1" dirty="0">
              <a:solidFill>
                <a:srgbClr val="0070C0"/>
              </a:solidFill>
              <a:latin typeface="Calibri" pitchFamily="34" charset="0"/>
              <a:cs typeface="Calibri" pitchFamily="34" charset="0"/>
            </a:endParaRPr>
          </a:p>
          <a:p>
            <a:pPr>
              <a:buFont typeface="Wingdings" pitchFamily="2" charset="2"/>
              <a:buChar char="§"/>
            </a:pPr>
            <a:r>
              <a:rPr lang="en-US" sz="1900" b="1" dirty="0" smtClean="0">
                <a:latin typeface="Calibri" pitchFamily="34" charset="0"/>
                <a:cs typeface="Calibri" pitchFamily="34" charset="0"/>
              </a:rPr>
              <a:t>As budgets continue to be under pressure, guidance provided to complete </a:t>
            </a:r>
            <a:br>
              <a:rPr lang="en-US" sz="1900" b="1" dirty="0" smtClean="0">
                <a:latin typeface="Calibri" pitchFamily="34" charset="0"/>
                <a:cs typeface="Calibri" pitchFamily="34" charset="0"/>
              </a:rPr>
            </a:br>
            <a:r>
              <a:rPr lang="en-US" sz="1900" b="1" dirty="0" smtClean="0">
                <a:latin typeface="Calibri" pitchFamily="34" charset="0"/>
                <a:cs typeface="Calibri" pitchFamily="34" charset="0"/>
              </a:rPr>
              <a:t>Tevatron analyses efforts as soon as possible </a:t>
            </a:r>
          </a:p>
          <a:p>
            <a:pPr lvl="1">
              <a:buFont typeface="Wingdings" pitchFamily="2" charset="2"/>
              <a:buChar char="§"/>
            </a:pPr>
            <a:endParaRPr lang="en-US" sz="1300" b="1" dirty="0" smtClean="0">
              <a:latin typeface="Calibri" pitchFamily="34" charset="0"/>
              <a:cs typeface="Calibri" pitchFamily="34" charset="0"/>
            </a:endParaRPr>
          </a:p>
          <a:p>
            <a:pPr lvl="1"/>
            <a:endParaRPr lang="en-US" b="1" dirty="0">
              <a:solidFill>
                <a:schemeClr val="accent3">
                  <a:lumMod val="50000"/>
                </a:schemeClr>
              </a:solidFill>
              <a:latin typeface="Calibri" pitchFamily="34" charset="0"/>
              <a:cs typeface="Calibri" pitchFamily="34" charset="0"/>
            </a:endParaRPr>
          </a:p>
        </p:txBody>
      </p:sp>
      <p:sp>
        <p:nvSpPr>
          <p:cNvPr id="3" name="Title 2"/>
          <p:cNvSpPr>
            <a:spLocks noGrp="1"/>
          </p:cNvSpPr>
          <p:nvPr>
            <p:ph type="title"/>
          </p:nvPr>
        </p:nvSpPr>
        <p:spPr>
          <a:xfrm>
            <a:off x="457200" y="72422"/>
            <a:ext cx="8229600" cy="701747"/>
          </a:xfrm>
        </p:spPr>
        <p:txBody>
          <a:bodyPr>
            <a:normAutofit fontScale="90000"/>
          </a:bodyPr>
          <a:lstStyle/>
          <a:p>
            <a:r>
              <a:rPr lang="en-US" sz="3200" b="1" dirty="0" smtClean="0">
                <a:solidFill>
                  <a:srgbClr val="285C00"/>
                </a:solidFill>
                <a:effectLst>
                  <a:outerShdw blurRad="38100" dist="38100" dir="2700000" algn="tl">
                    <a:srgbClr val="000000">
                      <a:alpha val="43137"/>
                    </a:srgbClr>
                  </a:outerShdw>
                </a:effectLst>
                <a:latin typeface="Cambria" pitchFamily="18" charset="0"/>
              </a:rPr>
              <a:t>Energy Frontier Research:  </a:t>
            </a:r>
            <a:br>
              <a:rPr lang="en-US" sz="3200" b="1" dirty="0" smtClean="0">
                <a:solidFill>
                  <a:srgbClr val="285C00"/>
                </a:solidFill>
                <a:effectLst>
                  <a:outerShdw blurRad="38100" dist="38100" dir="2700000" algn="tl">
                    <a:srgbClr val="000000">
                      <a:alpha val="43137"/>
                    </a:srgbClr>
                  </a:outerShdw>
                </a:effectLst>
                <a:latin typeface="Cambria" pitchFamily="18" charset="0"/>
              </a:rPr>
            </a:br>
            <a:r>
              <a:rPr lang="en-US" sz="2200" b="1" dirty="0" smtClean="0">
                <a:solidFill>
                  <a:srgbClr val="285C00"/>
                </a:solidFill>
                <a:effectLst>
                  <a:outerShdw blurRad="38100" dist="38100" dir="2700000" algn="tl">
                    <a:srgbClr val="000000">
                      <a:alpha val="43137"/>
                    </a:srgbClr>
                  </a:outerShdw>
                </a:effectLst>
                <a:latin typeface="Cambria" pitchFamily="18" charset="0"/>
              </a:rPr>
              <a:t>Next Steps and General Observations (I)</a:t>
            </a:r>
            <a:endParaRPr lang="en-US" sz="2200" b="1" dirty="0">
              <a:solidFill>
                <a:srgbClr val="285C00"/>
              </a:solidFill>
              <a:effectLst>
                <a:outerShdw blurRad="38100" dist="38100" dir="2700000" algn="tl">
                  <a:srgbClr val="000000">
                    <a:alpha val="43137"/>
                  </a:srgbClr>
                </a:outerShdw>
              </a:effectLst>
              <a:latin typeface="Cambria" pitchFamily="18" charset="0"/>
            </a:endParaRPr>
          </a:p>
        </p:txBody>
      </p:sp>
      <p:sp>
        <p:nvSpPr>
          <p:cNvPr id="4" name="Rectangle 3"/>
          <p:cNvSpPr>
            <a:spLocks noChangeArrowheads="1"/>
          </p:cNvSpPr>
          <p:nvPr/>
        </p:nvSpPr>
        <p:spPr bwMode="auto">
          <a:xfrm>
            <a:off x="0" y="837791"/>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hangingPunct="0">
              <a:lnSpc>
                <a:spcPct val="85000"/>
              </a:lnSpc>
              <a:defRPr/>
            </a:pPr>
            <a:endParaRPr lang="en-US" sz="2200" i="1" dirty="0">
              <a:effectLst>
                <a:outerShdw blurRad="38100" dist="38100" dir="2700000" algn="tl">
                  <a:srgbClr val="FFFFFF"/>
                </a:outerShdw>
              </a:effectLst>
              <a:latin typeface="Book Antiqua" pitchFamily="18" charset="0"/>
            </a:endParaRPr>
          </a:p>
        </p:txBody>
      </p:sp>
      <p:pic>
        <p:nvPicPr>
          <p:cNvPr id="5" name="Picture 9" descr="horizontal-logo-green-text.jpg"/>
          <p:cNvPicPr>
            <a:picLocks noChangeAspect="1"/>
          </p:cNvPicPr>
          <p:nvPr/>
        </p:nvPicPr>
        <p:blipFill>
          <a:blip r:embed="rId2" cstate="print"/>
          <a:srcRect/>
          <a:stretch>
            <a:fillRect/>
          </a:stretch>
        </p:blipFill>
        <p:spPr bwMode="auto">
          <a:xfrm>
            <a:off x="457200" y="6354764"/>
            <a:ext cx="2438400" cy="407987"/>
          </a:xfrm>
          <a:prstGeom prst="rect">
            <a:avLst/>
          </a:prstGeom>
          <a:noFill/>
          <a:ln w="9525">
            <a:noFill/>
            <a:miter lim="800000"/>
            <a:headEnd/>
            <a:tailEnd/>
          </a:ln>
        </p:spPr>
      </p:pic>
      <p:cxnSp>
        <p:nvCxnSpPr>
          <p:cNvPr id="6" name="Straight Connector 5"/>
          <p:cNvCxnSpPr/>
          <p:nvPr/>
        </p:nvCxnSpPr>
        <p:spPr bwMode="auto">
          <a:xfrm>
            <a:off x="159391" y="6266576"/>
            <a:ext cx="8758106" cy="0"/>
          </a:xfrm>
          <a:prstGeom prst="line">
            <a:avLst/>
          </a:prstGeom>
          <a:ln w="15875">
            <a:solidFill>
              <a:srgbClr val="135C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3159"/>
          <a:stretch/>
        </p:blipFill>
        <p:spPr>
          <a:xfrm>
            <a:off x="5808133" y="1035001"/>
            <a:ext cx="3285070" cy="3257601"/>
          </a:xfrm>
          <a:prstGeom prst="rect">
            <a:avLst/>
          </a:prstGeom>
        </p:spPr>
      </p:pic>
      <p:sp>
        <p:nvSpPr>
          <p:cNvPr id="8" name="TextBox 7"/>
          <p:cNvSpPr txBox="1"/>
          <p:nvPr/>
        </p:nvSpPr>
        <p:spPr>
          <a:xfrm>
            <a:off x="2681981" y="2769576"/>
            <a:ext cx="712054" cy="261610"/>
          </a:xfrm>
          <a:prstGeom prst="rect">
            <a:avLst/>
          </a:prstGeom>
          <a:noFill/>
        </p:spPr>
        <p:txBody>
          <a:bodyPr wrap="none" rtlCol="0">
            <a:spAutoFit/>
          </a:bodyPr>
          <a:lstStyle/>
          <a:p>
            <a:r>
              <a:rPr lang="en-US" sz="1100" b="1" dirty="0" smtClean="0"/>
              <a:t>Tevatron</a:t>
            </a:r>
            <a:endParaRPr lang="en-US" sz="1100" b="1" dirty="0"/>
          </a:p>
        </p:txBody>
      </p:sp>
      <p:sp>
        <p:nvSpPr>
          <p:cNvPr id="9" name="TextBox 8"/>
          <p:cNvSpPr txBox="1"/>
          <p:nvPr/>
        </p:nvSpPr>
        <p:spPr>
          <a:xfrm>
            <a:off x="8881428" y="6606114"/>
            <a:ext cx="255198" cy="246221"/>
          </a:xfrm>
          <a:prstGeom prst="rect">
            <a:avLst/>
          </a:prstGeom>
          <a:noFill/>
        </p:spPr>
        <p:txBody>
          <a:bodyPr wrap="none" rtlCol="0">
            <a:spAutoFit/>
          </a:bodyPr>
          <a:lstStyle/>
          <a:p>
            <a:r>
              <a:rPr lang="en-US" sz="1000" b="1" dirty="0">
                <a:solidFill>
                  <a:schemeClr val="tx1">
                    <a:lumMod val="75000"/>
                    <a:lumOff val="25000"/>
                  </a:schemeClr>
                </a:solidFill>
                <a:latin typeface="Arial" pitchFamily="34" charset="0"/>
                <a:cs typeface="Arial" pitchFamily="34" charset="0"/>
              </a:rPr>
              <a:t>8</a:t>
            </a:r>
          </a:p>
        </p:txBody>
      </p:sp>
    </p:spTree>
    <p:extLst>
      <p:ext uri="{BB962C8B-B14F-4D97-AF65-F5344CB8AC3E}">
        <p14:creationId xmlns:p14="http://schemas.microsoft.com/office/powerpoint/2010/main" val="17721355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3468" y="1049866"/>
            <a:ext cx="3378510" cy="2643804"/>
          </a:xfrm>
          <a:prstGeom prst="rect">
            <a:avLst/>
          </a:prstGeom>
        </p:spPr>
      </p:pic>
      <p:sp>
        <p:nvSpPr>
          <p:cNvPr id="3" name="Title 2"/>
          <p:cNvSpPr>
            <a:spLocks noGrp="1"/>
          </p:cNvSpPr>
          <p:nvPr>
            <p:ph type="title"/>
          </p:nvPr>
        </p:nvSpPr>
        <p:spPr>
          <a:xfrm>
            <a:off x="457200" y="72422"/>
            <a:ext cx="8229600" cy="701747"/>
          </a:xfrm>
        </p:spPr>
        <p:txBody>
          <a:bodyPr>
            <a:normAutofit fontScale="90000"/>
          </a:bodyPr>
          <a:lstStyle/>
          <a:p>
            <a:r>
              <a:rPr lang="en-US" sz="3200" b="1" dirty="0" smtClean="0">
                <a:solidFill>
                  <a:srgbClr val="285C00"/>
                </a:solidFill>
                <a:effectLst>
                  <a:outerShdw blurRad="38100" dist="38100" dir="2700000" algn="tl">
                    <a:srgbClr val="000000">
                      <a:alpha val="43137"/>
                    </a:srgbClr>
                  </a:outerShdw>
                </a:effectLst>
                <a:latin typeface="Cambria" pitchFamily="18" charset="0"/>
              </a:rPr>
              <a:t>Energy Frontier Research:  </a:t>
            </a:r>
            <a:br>
              <a:rPr lang="en-US" sz="3200" b="1" dirty="0" smtClean="0">
                <a:solidFill>
                  <a:srgbClr val="285C00"/>
                </a:solidFill>
                <a:effectLst>
                  <a:outerShdw blurRad="38100" dist="38100" dir="2700000" algn="tl">
                    <a:srgbClr val="000000">
                      <a:alpha val="43137"/>
                    </a:srgbClr>
                  </a:outerShdw>
                </a:effectLst>
                <a:latin typeface="Cambria" pitchFamily="18" charset="0"/>
              </a:rPr>
            </a:br>
            <a:r>
              <a:rPr lang="en-US" sz="2200" b="1" dirty="0" smtClean="0">
                <a:solidFill>
                  <a:srgbClr val="285C00"/>
                </a:solidFill>
                <a:effectLst>
                  <a:outerShdw blurRad="38100" dist="38100" dir="2700000" algn="tl">
                    <a:srgbClr val="000000">
                      <a:alpha val="43137"/>
                    </a:srgbClr>
                  </a:outerShdw>
                </a:effectLst>
                <a:latin typeface="Cambria" pitchFamily="18" charset="0"/>
              </a:rPr>
              <a:t>Next Steps and General Observations (II)</a:t>
            </a:r>
            <a:endParaRPr lang="en-US" sz="2200" b="1" dirty="0">
              <a:solidFill>
                <a:srgbClr val="285C00"/>
              </a:solidFill>
              <a:effectLst>
                <a:outerShdw blurRad="38100" dist="38100" dir="2700000" algn="tl">
                  <a:srgbClr val="000000">
                    <a:alpha val="43137"/>
                  </a:srgbClr>
                </a:outerShdw>
              </a:effectLst>
              <a:latin typeface="Cambria" pitchFamily="18" charset="0"/>
            </a:endParaRPr>
          </a:p>
        </p:txBody>
      </p:sp>
      <p:sp>
        <p:nvSpPr>
          <p:cNvPr id="4" name="Rectangle 3"/>
          <p:cNvSpPr>
            <a:spLocks noChangeArrowheads="1"/>
          </p:cNvSpPr>
          <p:nvPr/>
        </p:nvSpPr>
        <p:spPr bwMode="auto">
          <a:xfrm>
            <a:off x="0" y="837791"/>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hangingPunct="0">
              <a:lnSpc>
                <a:spcPct val="85000"/>
              </a:lnSpc>
              <a:defRPr/>
            </a:pPr>
            <a:endParaRPr lang="en-US" sz="2200" i="1" dirty="0">
              <a:effectLst>
                <a:outerShdw blurRad="38100" dist="38100" dir="2700000" algn="tl">
                  <a:srgbClr val="FFFFFF"/>
                </a:outerShdw>
              </a:effectLst>
              <a:latin typeface="Book Antiqua" pitchFamily="18" charset="0"/>
            </a:endParaRPr>
          </a:p>
        </p:txBody>
      </p:sp>
      <p:pic>
        <p:nvPicPr>
          <p:cNvPr id="5" name="Picture 9" descr="horizontal-logo-green-text.jpg"/>
          <p:cNvPicPr>
            <a:picLocks noChangeAspect="1"/>
          </p:cNvPicPr>
          <p:nvPr/>
        </p:nvPicPr>
        <p:blipFill>
          <a:blip r:embed="rId3" cstate="print"/>
          <a:srcRect/>
          <a:stretch>
            <a:fillRect/>
          </a:stretch>
        </p:blipFill>
        <p:spPr bwMode="auto">
          <a:xfrm>
            <a:off x="457200" y="6354764"/>
            <a:ext cx="2438400" cy="407987"/>
          </a:xfrm>
          <a:prstGeom prst="rect">
            <a:avLst/>
          </a:prstGeom>
          <a:noFill/>
          <a:ln w="9525">
            <a:noFill/>
            <a:miter lim="800000"/>
            <a:headEnd/>
            <a:tailEnd/>
          </a:ln>
        </p:spPr>
      </p:pic>
      <p:cxnSp>
        <p:nvCxnSpPr>
          <p:cNvPr id="6" name="Straight Connector 5"/>
          <p:cNvCxnSpPr/>
          <p:nvPr/>
        </p:nvCxnSpPr>
        <p:spPr bwMode="auto">
          <a:xfrm>
            <a:off x="159391" y="6266576"/>
            <a:ext cx="8758106" cy="0"/>
          </a:xfrm>
          <a:prstGeom prst="line">
            <a:avLst/>
          </a:prstGeom>
          <a:ln w="15875">
            <a:solidFill>
              <a:srgbClr val="135C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223351" y="2510298"/>
            <a:ext cx="1226618" cy="307777"/>
          </a:xfrm>
          <a:prstGeom prst="rect">
            <a:avLst/>
          </a:prstGeom>
          <a:noFill/>
        </p:spPr>
        <p:txBody>
          <a:bodyPr wrap="none" rtlCol="0">
            <a:spAutoFit/>
          </a:bodyPr>
          <a:lstStyle/>
          <a:p>
            <a:r>
              <a:rPr lang="en-US" sz="700" b="1" i="1" dirty="0" smtClean="0">
                <a:latin typeface="Arial" pitchFamily="34" charset="0"/>
                <a:cs typeface="Arial" pitchFamily="34" charset="0"/>
              </a:rPr>
              <a:t>Solid </a:t>
            </a:r>
            <a:r>
              <a:rPr lang="en-US" sz="700" b="1" i="1" dirty="0">
                <a:latin typeface="Arial" pitchFamily="34" charset="0"/>
                <a:cs typeface="Arial" pitchFamily="34" charset="0"/>
              </a:rPr>
              <a:t>–</a:t>
            </a:r>
            <a:r>
              <a:rPr lang="en-US" sz="700" b="1" i="1" dirty="0" smtClean="0">
                <a:latin typeface="Arial" pitchFamily="34" charset="0"/>
                <a:cs typeface="Arial" pitchFamily="34" charset="0"/>
              </a:rPr>
              <a:t> 5</a:t>
            </a:r>
            <a:r>
              <a:rPr lang="en-US" sz="700" b="1" i="1" dirty="0" smtClean="0">
                <a:latin typeface="Symbol" pitchFamily="18" charset="2"/>
                <a:cs typeface="Arial" pitchFamily="34" charset="0"/>
              </a:rPr>
              <a:t>s</a:t>
            </a:r>
            <a:r>
              <a:rPr lang="en-US" sz="700" b="1" i="1" dirty="0" smtClean="0">
                <a:latin typeface="Arial" pitchFamily="34" charset="0"/>
                <a:cs typeface="Arial" pitchFamily="34" charset="0"/>
              </a:rPr>
              <a:t>  discovery</a:t>
            </a:r>
          </a:p>
          <a:p>
            <a:r>
              <a:rPr lang="en-US" sz="700" b="1" i="1" dirty="0" smtClean="0">
                <a:latin typeface="Arial" pitchFamily="34" charset="0"/>
                <a:cs typeface="Arial" pitchFamily="34" charset="0"/>
              </a:rPr>
              <a:t>Dashed – 95% exclusion</a:t>
            </a:r>
            <a:endParaRPr lang="en-US" sz="700" b="1" i="1" dirty="0">
              <a:latin typeface="Arial" pitchFamily="34" charset="0"/>
              <a:cs typeface="Arial" pitchFamily="34" charset="0"/>
            </a:endParaRPr>
          </a:p>
        </p:txBody>
      </p:sp>
      <p:sp>
        <p:nvSpPr>
          <p:cNvPr id="2" name="Content Placeholder 1"/>
          <p:cNvSpPr>
            <a:spLocks noGrp="1"/>
          </p:cNvSpPr>
          <p:nvPr>
            <p:ph idx="1"/>
          </p:nvPr>
        </p:nvSpPr>
        <p:spPr>
          <a:xfrm>
            <a:off x="33556" y="925908"/>
            <a:ext cx="9076888" cy="5314027"/>
          </a:xfrm>
        </p:spPr>
        <p:txBody>
          <a:bodyPr>
            <a:noAutofit/>
          </a:bodyPr>
          <a:lstStyle/>
          <a:p>
            <a:pPr>
              <a:buFont typeface="Wingdings" pitchFamily="2" charset="2"/>
              <a:buChar char="§"/>
            </a:pPr>
            <a:r>
              <a:rPr lang="en-US" sz="1900" b="1" dirty="0" smtClean="0">
                <a:latin typeface="Calibri" pitchFamily="34" charset="0"/>
                <a:cs typeface="Calibri" pitchFamily="34" charset="0"/>
              </a:rPr>
              <a:t>LHC</a:t>
            </a:r>
          </a:p>
          <a:p>
            <a:pPr lvl="1"/>
            <a:r>
              <a:rPr lang="en-US" sz="1700" b="1" dirty="0" smtClean="0">
                <a:solidFill>
                  <a:srgbClr val="008000"/>
                </a:solidFill>
                <a:latin typeface="Calibri" pitchFamily="34" charset="0"/>
                <a:cs typeface="Calibri" pitchFamily="34" charset="0"/>
              </a:rPr>
              <a:t>Discovery of Higgs-like boson by CMS and ATLAS  </a:t>
            </a:r>
            <a:br>
              <a:rPr lang="en-US" sz="1700" b="1" dirty="0" smtClean="0">
                <a:solidFill>
                  <a:srgbClr val="008000"/>
                </a:solidFill>
                <a:latin typeface="Calibri" pitchFamily="34" charset="0"/>
                <a:cs typeface="Calibri" pitchFamily="34" charset="0"/>
              </a:rPr>
            </a:br>
            <a:r>
              <a:rPr lang="en-US" sz="1800" dirty="0" smtClean="0">
                <a:solidFill>
                  <a:srgbClr val="008000"/>
                </a:solidFill>
                <a:latin typeface="Gill Sans" charset="0"/>
                <a:ea typeface="Symbol" charset="2"/>
                <a:cs typeface="Symbol" charset="2"/>
                <a:sym typeface="Symbol" charset="2"/>
              </a:rPr>
              <a:t>  </a:t>
            </a:r>
            <a:r>
              <a:rPr lang="en-US" sz="1700" b="1" dirty="0" smtClean="0">
                <a:solidFill>
                  <a:srgbClr val="008000"/>
                </a:solidFill>
                <a:latin typeface="Calibri" pitchFamily="34" charset="0"/>
                <a:cs typeface="Calibri" pitchFamily="34" charset="0"/>
              </a:rPr>
              <a:t>measure properties:  couplings, spin/parity</a:t>
            </a:r>
          </a:p>
          <a:p>
            <a:pPr marL="1097280" lvl="2"/>
            <a:r>
              <a:rPr lang="en-US" sz="1600" b="1" dirty="0" smtClean="0">
                <a:solidFill>
                  <a:srgbClr val="0070C0"/>
                </a:solidFill>
                <a:latin typeface="Calibri" pitchFamily="34" charset="0"/>
                <a:cs typeface="Calibri" pitchFamily="34" charset="0"/>
              </a:rPr>
              <a:t>is it consistent with one predicted in SM?</a:t>
            </a:r>
          </a:p>
          <a:p>
            <a:pPr lvl="1"/>
            <a:r>
              <a:rPr lang="en-US" sz="1700" b="1" dirty="0">
                <a:solidFill>
                  <a:srgbClr val="008000"/>
                </a:solidFill>
                <a:latin typeface="Calibri" pitchFamily="34" charset="0"/>
                <a:cs typeface="Calibri" pitchFamily="34" charset="0"/>
              </a:rPr>
              <a:t>P</a:t>
            </a:r>
            <a:r>
              <a:rPr lang="en-US" sz="1700" b="1" dirty="0" smtClean="0">
                <a:solidFill>
                  <a:srgbClr val="008000"/>
                </a:solidFill>
                <a:latin typeface="Calibri" pitchFamily="34" charset="0"/>
                <a:cs typeface="Calibri" pitchFamily="34" charset="0"/>
              </a:rPr>
              <a:t>ublish physics results with </a:t>
            </a:r>
            <a:r>
              <a:rPr lang="en-US" sz="1700" b="1" dirty="0" smtClean="0">
                <a:solidFill>
                  <a:srgbClr val="008000"/>
                </a:solidFill>
                <a:latin typeface="Lucida Fax"/>
                <a:cs typeface="Calibri" pitchFamily="34" charset="0"/>
              </a:rPr>
              <a:t>√</a:t>
            </a:r>
            <a:r>
              <a:rPr lang="en-US" sz="1700" b="1" dirty="0" smtClean="0">
                <a:solidFill>
                  <a:srgbClr val="008000"/>
                </a:solidFill>
                <a:latin typeface="Calibri" pitchFamily="34" charset="0"/>
                <a:cs typeface="Calibri" pitchFamily="34" charset="0"/>
              </a:rPr>
              <a:t>s = 8 </a:t>
            </a:r>
            <a:r>
              <a:rPr lang="en-US" sz="1700" b="1" dirty="0" err="1" smtClean="0">
                <a:solidFill>
                  <a:srgbClr val="008000"/>
                </a:solidFill>
                <a:latin typeface="Calibri" pitchFamily="34" charset="0"/>
                <a:cs typeface="Calibri" pitchFamily="34" charset="0"/>
              </a:rPr>
              <a:t>TeV</a:t>
            </a:r>
            <a:r>
              <a:rPr lang="en-US" sz="1700" b="1" dirty="0" smtClean="0">
                <a:solidFill>
                  <a:srgbClr val="008000"/>
                </a:solidFill>
                <a:latin typeface="Calibri" pitchFamily="34" charset="0"/>
                <a:cs typeface="Calibri" pitchFamily="34" charset="0"/>
              </a:rPr>
              <a:t> data  [Run I]</a:t>
            </a:r>
            <a:endParaRPr lang="en-US" sz="1700" b="1" dirty="0">
              <a:solidFill>
                <a:srgbClr val="008000"/>
              </a:solidFill>
              <a:latin typeface="Calibri" pitchFamily="34" charset="0"/>
              <a:cs typeface="Calibri" pitchFamily="34" charset="0"/>
            </a:endParaRPr>
          </a:p>
          <a:p>
            <a:pPr marL="1097280" lvl="3">
              <a:buFont typeface="Arial" pitchFamily="34" charset="0"/>
              <a:buChar char="•"/>
            </a:pPr>
            <a:r>
              <a:rPr lang="en-US" sz="1600" b="1" dirty="0" smtClean="0">
                <a:solidFill>
                  <a:srgbClr val="0070C0"/>
                </a:solidFill>
                <a:latin typeface="Calibri" pitchFamily="34" charset="0"/>
                <a:cs typeface="Calibri" pitchFamily="34" charset="0"/>
              </a:rPr>
              <a:t>Higgs,  top, and electroweak measurements</a:t>
            </a:r>
          </a:p>
          <a:p>
            <a:pPr marL="1097280" lvl="3">
              <a:buFont typeface="Arial" pitchFamily="34" charset="0"/>
              <a:buChar char="•"/>
            </a:pPr>
            <a:r>
              <a:rPr lang="en-US" sz="1600" b="1" dirty="0" smtClean="0">
                <a:solidFill>
                  <a:srgbClr val="0070C0"/>
                </a:solidFill>
                <a:latin typeface="Calibri" pitchFamily="34" charset="0"/>
                <a:cs typeface="Calibri" pitchFamily="34" charset="0"/>
              </a:rPr>
              <a:t>Search for new physics BSM:</a:t>
            </a:r>
            <a:r>
              <a:rPr lang="en-US" sz="1000" b="1" dirty="0" smtClean="0">
                <a:solidFill>
                  <a:srgbClr val="0070C0"/>
                </a:solidFill>
                <a:latin typeface="Calibri" pitchFamily="34" charset="0"/>
                <a:cs typeface="Calibri" pitchFamily="34" charset="0"/>
              </a:rPr>
              <a:t>   </a:t>
            </a:r>
            <a:r>
              <a:rPr lang="en-US" sz="1600" b="1" dirty="0" smtClean="0">
                <a:solidFill>
                  <a:srgbClr val="0070C0"/>
                </a:solidFill>
                <a:latin typeface="Calibri" pitchFamily="34" charset="0"/>
                <a:cs typeface="Calibri" pitchFamily="34" charset="0"/>
              </a:rPr>
              <a:t>exotic particles, SUSY, …</a:t>
            </a:r>
          </a:p>
          <a:p>
            <a:pPr marL="1097280" lvl="3">
              <a:buFont typeface="Arial" pitchFamily="34" charset="0"/>
              <a:buChar char="•"/>
            </a:pPr>
            <a:r>
              <a:rPr lang="en-US" sz="1600" b="1" dirty="0">
                <a:solidFill>
                  <a:srgbClr val="0070C0"/>
                </a:solidFill>
                <a:latin typeface="Calibri" pitchFamily="34" charset="0"/>
                <a:cs typeface="Calibri" pitchFamily="34" charset="0"/>
              </a:rPr>
              <a:t>QCD,  heavy-flavor </a:t>
            </a:r>
            <a:r>
              <a:rPr lang="en-US" sz="1600" b="1" dirty="0" smtClean="0">
                <a:solidFill>
                  <a:srgbClr val="0070C0"/>
                </a:solidFill>
                <a:latin typeface="Calibri" pitchFamily="34" charset="0"/>
                <a:cs typeface="Calibri" pitchFamily="34" charset="0"/>
              </a:rPr>
              <a:t>physics </a:t>
            </a:r>
            <a:r>
              <a:rPr lang="en-US" sz="1600" b="1" dirty="0" smtClean="0">
                <a:latin typeface="Calibri" pitchFamily="34" charset="0"/>
                <a:cs typeface="Calibri" pitchFamily="34" charset="0"/>
              </a:rPr>
              <a:t/>
            </a:r>
            <a:br>
              <a:rPr lang="en-US" sz="1600" b="1" dirty="0" smtClean="0">
                <a:latin typeface="Calibri" pitchFamily="34" charset="0"/>
                <a:cs typeface="Calibri" pitchFamily="34" charset="0"/>
              </a:rPr>
            </a:br>
            <a:endParaRPr lang="en-US" sz="400" b="1" dirty="0" smtClean="0">
              <a:solidFill>
                <a:srgbClr val="008000"/>
              </a:solidFill>
              <a:latin typeface="Calibri" pitchFamily="34" charset="0"/>
              <a:cs typeface="Calibri" pitchFamily="34" charset="0"/>
            </a:endParaRPr>
          </a:p>
          <a:p>
            <a:pPr>
              <a:buFont typeface="Wingdings" pitchFamily="2" charset="2"/>
              <a:buChar char="§"/>
            </a:pPr>
            <a:r>
              <a:rPr lang="en-US" sz="1900" b="1" dirty="0" smtClean="0">
                <a:latin typeface="Calibri" pitchFamily="34" charset="0"/>
                <a:cs typeface="Calibri" pitchFamily="34" charset="0"/>
              </a:rPr>
              <a:t>… and steps in next </a:t>
            </a:r>
            <a:r>
              <a:rPr lang="en-US" sz="1900" b="1" dirty="0" smtClean="0">
                <a:latin typeface="Arial" pitchFamily="34" charset="0"/>
                <a:cs typeface="Arial" pitchFamily="34" charset="0"/>
              </a:rPr>
              <a:t>~</a:t>
            </a:r>
            <a:r>
              <a:rPr lang="en-US" sz="1900" b="1" dirty="0" smtClean="0">
                <a:latin typeface="Calibri" pitchFamily="34" charset="0"/>
                <a:cs typeface="Calibri" pitchFamily="34" charset="0"/>
              </a:rPr>
              <a:t>5 years</a:t>
            </a:r>
          </a:p>
          <a:p>
            <a:pPr lvl="1">
              <a:buFont typeface="Arial" pitchFamily="34" charset="0"/>
              <a:buChar char="–"/>
            </a:pPr>
            <a:r>
              <a:rPr lang="en-US" sz="1700" b="1" dirty="0" smtClean="0">
                <a:solidFill>
                  <a:srgbClr val="008000"/>
                </a:solidFill>
                <a:latin typeface="Calibri" pitchFamily="34" charset="0"/>
                <a:cs typeface="Calibri" pitchFamily="34" charset="0"/>
              </a:rPr>
              <a:t>LHC will increase energy (</a:t>
            </a:r>
            <a:r>
              <a:rPr lang="en-US" sz="1700" b="1" dirty="0" smtClean="0">
                <a:solidFill>
                  <a:srgbClr val="008000"/>
                </a:solidFill>
                <a:latin typeface="Lucida Fax"/>
                <a:cs typeface="Calibri" pitchFamily="34" charset="0"/>
              </a:rPr>
              <a:t>√</a:t>
            </a:r>
            <a:r>
              <a:rPr lang="en-US" sz="1700" b="1" dirty="0">
                <a:solidFill>
                  <a:srgbClr val="008000"/>
                </a:solidFill>
                <a:latin typeface="Calibri" pitchFamily="34" charset="0"/>
                <a:cs typeface="Calibri" pitchFamily="34" charset="0"/>
              </a:rPr>
              <a:t>s = </a:t>
            </a:r>
            <a:r>
              <a:rPr lang="en-US" sz="1700" b="1" dirty="0" smtClean="0">
                <a:solidFill>
                  <a:srgbClr val="008000"/>
                </a:solidFill>
                <a:latin typeface="Calibri" pitchFamily="34" charset="0"/>
                <a:cs typeface="Calibri" pitchFamily="34" charset="0"/>
              </a:rPr>
              <a:t>13</a:t>
            </a:r>
            <a:r>
              <a:rPr lang="en-US" sz="1700" b="1" dirty="0" smtClean="0">
                <a:solidFill>
                  <a:srgbClr val="008000"/>
                </a:solidFill>
                <a:latin typeface="Arial" pitchFamily="34" charset="0"/>
                <a:cs typeface="Arial" pitchFamily="34" charset="0"/>
              </a:rPr>
              <a:t>~</a:t>
            </a:r>
            <a:r>
              <a:rPr lang="en-US" sz="1700" b="1" dirty="0" smtClean="0">
                <a:solidFill>
                  <a:srgbClr val="008000"/>
                </a:solidFill>
                <a:latin typeface="Calibri" pitchFamily="34" charset="0"/>
                <a:cs typeface="Calibri" pitchFamily="34" charset="0"/>
              </a:rPr>
              <a:t>14 </a:t>
            </a:r>
            <a:r>
              <a:rPr lang="en-US" sz="1700" b="1" dirty="0" err="1" smtClean="0">
                <a:solidFill>
                  <a:srgbClr val="008000"/>
                </a:solidFill>
                <a:latin typeface="Calibri" pitchFamily="34" charset="0"/>
                <a:cs typeface="Calibri" pitchFamily="34" charset="0"/>
              </a:rPr>
              <a:t>TeV</a:t>
            </a:r>
            <a:r>
              <a:rPr lang="en-US" sz="1700" b="1" dirty="0" smtClean="0">
                <a:solidFill>
                  <a:srgbClr val="008000"/>
                </a:solidFill>
                <a:latin typeface="Calibri" pitchFamily="34" charset="0"/>
                <a:cs typeface="Calibri" pitchFamily="34" charset="0"/>
              </a:rPr>
              <a:t>) and luminosity (L &gt; 10</a:t>
            </a:r>
            <a:r>
              <a:rPr lang="en-US" sz="1700" b="1" baseline="30000" dirty="0" smtClean="0">
                <a:solidFill>
                  <a:srgbClr val="008000"/>
                </a:solidFill>
                <a:latin typeface="Calibri" pitchFamily="34" charset="0"/>
                <a:cs typeface="Calibri" pitchFamily="34" charset="0"/>
              </a:rPr>
              <a:t>34</a:t>
            </a:r>
            <a:r>
              <a:rPr lang="en-US" sz="1700" b="1" dirty="0" smtClean="0">
                <a:solidFill>
                  <a:srgbClr val="008000"/>
                </a:solidFill>
                <a:latin typeface="Calibri" pitchFamily="34" charset="0"/>
                <a:cs typeface="Calibri" pitchFamily="34" charset="0"/>
              </a:rPr>
              <a:t> cm</a:t>
            </a:r>
            <a:r>
              <a:rPr lang="en-US" sz="1700" b="1" baseline="30000" dirty="0" smtClean="0">
                <a:solidFill>
                  <a:srgbClr val="008000"/>
                </a:solidFill>
                <a:latin typeface="Calibri" pitchFamily="34" charset="0"/>
                <a:cs typeface="Calibri" pitchFamily="34" charset="0"/>
              </a:rPr>
              <a:t>-2</a:t>
            </a:r>
            <a:r>
              <a:rPr lang="en-US" sz="1700" b="1" dirty="0" smtClean="0">
                <a:solidFill>
                  <a:srgbClr val="008000"/>
                </a:solidFill>
                <a:latin typeface="Calibri" pitchFamily="34" charset="0"/>
                <a:cs typeface="Calibri" pitchFamily="34" charset="0"/>
              </a:rPr>
              <a:t>s</a:t>
            </a:r>
            <a:r>
              <a:rPr lang="en-US" sz="1700" b="1" baseline="30000" dirty="0" smtClean="0">
                <a:solidFill>
                  <a:srgbClr val="008000"/>
                </a:solidFill>
                <a:latin typeface="Calibri" pitchFamily="34" charset="0"/>
                <a:cs typeface="Calibri" pitchFamily="34" charset="0"/>
              </a:rPr>
              <a:t>-1</a:t>
            </a:r>
            <a:r>
              <a:rPr lang="en-US" sz="1700" b="1" dirty="0" smtClean="0">
                <a:solidFill>
                  <a:srgbClr val="008000"/>
                </a:solidFill>
                <a:latin typeface="Calibri" pitchFamily="34" charset="0"/>
                <a:cs typeface="Calibri" pitchFamily="34" charset="0"/>
              </a:rPr>
              <a:t>) for </a:t>
            </a:r>
            <a:br>
              <a:rPr lang="en-US" sz="1700" b="1" dirty="0" smtClean="0">
                <a:solidFill>
                  <a:srgbClr val="008000"/>
                </a:solidFill>
                <a:latin typeface="Calibri" pitchFamily="34" charset="0"/>
                <a:cs typeface="Calibri" pitchFamily="34" charset="0"/>
              </a:rPr>
            </a:br>
            <a:r>
              <a:rPr lang="en-US" sz="1700" b="1" dirty="0" smtClean="0">
                <a:solidFill>
                  <a:srgbClr val="008000"/>
                </a:solidFill>
                <a:latin typeface="Calibri" pitchFamily="34" charset="0"/>
                <a:cs typeface="Calibri" pitchFamily="34" charset="0"/>
              </a:rPr>
              <a:t>2015-2017 Run 2 (</a:t>
            </a:r>
            <a:r>
              <a:rPr lang="en-US" sz="1700" b="1" dirty="0" smtClean="0">
                <a:solidFill>
                  <a:srgbClr val="008000"/>
                </a:solidFill>
                <a:latin typeface="Arial" pitchFamily="34" charset="0"/>
                <a:cs typeface="Arial" pitchFamily="34" charset="0"/>
              </a:rPr>
              <a:t>~</a:t>
            </a:r>
            <a:r>
              <a:rPr lang="en-US" sz="1700" b="1" dirty="0" smtClean="0">
                <a:solidFill>
                  <a:srgbClr val="008000"/>
                </a:solidFill>
                <a:latin typeface="Calibri" pitchFamily="34" charset="0"/>
                <a:cs typeface="Calibri" pitchFamily="34" charset="0"/>
              </a:rPr>
              <a:t>100 fb</a:t>
            </a:r>
            <a:r>
              <a:rPr lang="en-US" sz="1700" b="1" baseline="30000" dirty="0" smtClean="0">
                <a:solidFill>
                  <a:srgbClr val="008000"/>
                </a:solidFill>
                <a:latin typeface="Calibri" pitchFamily="34" charset="0"/>
                <a:cs typeface="Calibri" pitchFamily="34" charset="0"/>
              </a:rPr>
              <a:t>-1</a:t>
            </a:r>
            <a:r>
              <a:rPr lang="en-US" sz="1700" b="1" dirty="0" smtClean="0">
                <a:solidFill>
                  <a:srgbClr val="008000"/>
                </a:solidFill>
                <a:latin typeface="Calibri" pitchFamily="34" charset="0"/>
                <a:cs typeface="Calibri" pitchFamily="34" charset="0"/>
              </a:rPr>
              <a:t>);    </a:t>
            </a:r>
            <a:r>
              <a:rPr lang="en-US" sz="1700" b="1" dirty="0" smtClean="0">
                <a:solidFill>
                  <a:schemeClr val="tx1">
                    <a:lumMod val="65000"/>
                    <a:lumOff val="35000"/>
                  </a:schemeClr>
                </a:solidFill>
                <a:latin typeface="Calibri" pitchFamily="34" charset="0"/>
                <a:cs typeface="Calibri" pitchFamily="34" charset="0"/>
              </a:rPr>
              <a:t>and post-Phase-1:  2019-2021 Run 3 (</a:t>
            </a:r>
            <a:r>
              <a:rPr lang="en-US" sz="1700" b="1" dirty="0">
                <a:solidFill>
                  <a:schemeClr val="tx1">
                    <a:lumMod val="65000"/>
                    <a:lumOff val="35000"/>
                  </a:schemeClr>
                </a:solidFill>
                <a:latin typeface="Arial" pitchFamily="34" charset="0"/>
                <a:cs typeface="Arial" pitchFamily="34" charset="0"/>
              </a:rPr>
              <a:t>~</a:t>
            </a:r>
            <a:r>
              <a:rPr lang="en-US" sz="1700" b="1" dirty="0" smtClean="0">
                <a:solidFill>
                  <a:schemeClr val="tx1">
                    <a:lumMod val="65000"/>
                    <a:lumOff val="35000"/>
                  </a:schemeClr>
                </a:solidFill>
                <a:latin typeface="Calibri" pitchFamily="34" charset="0"/>
                <a:cs typeface="Calibri" pitchFamily="34" charset="0"/>
              </a:rPr>
              <a:t>300 fb</a:t>
            </a:r>
            <a:r>
              <a:rPr lang="en-US" sz="1700" b="1" baseline="30000" dirty="0" smtClean="0">
                <a:solidFill>
                  <a:schemeClr val="tx1">
                    <a:lumMod val="65000"/>
                    <a:lumOff val="35000"/>
                  </a:schemeClr>
                </a:solidFill>
                <a:latin typeface="Calibri" pitchFamily="34" charset="0"/>
                <a:cs typeface="Calibri" pitchFamily="34" charset="0"/>
              </a:rPr>
              <a:t>-1</a:t>
            </a:r>
            <a:r>
              <a:rPr lang="en-US" sz="1700" b="1" dirty="0" smtClean="0">
                <a:solidFill>
                  <a:schemeClr val="tx1">
                    <a:lumMod val="65000"/>
                    <a:lumOff val="35000"/>
                  </a:schemeClr>
                </a:solidFill>
                <a:latin typeface="Calibri" pitchFamily="34" charset="0"/>
                <a:cs typeface="Calibri" pitchFamily="34" charset="0"/>
              </a:rPr>
              <a:t>)</a:t>
            </a:r>
            <a:endParaRPr lang="en-US" sz="1700" b="1" baseline="30000" dirty="0" smtClean="0">
              <a:solidFill>
                <a:schemeClr val="tx1">
                  <a:lumMod val="65000"/>
                  <a:lumOff val="35000"/>
                </a:schemeClr>
              </a:solidFill>
              <a:latin typeface="Calibri" pitchFamily="34" charset="0"/>
              <a:cs typeface="Calibri" pitchFamily="34" charset="0"/>
            </a:endParaRPr>
          </a:p>
          <a:p>
            <a:pPr marL="1097280" lvl="2">
              <a:buFont typeface="Arial" pitchFamily="34" charset="0"/>
              <a:buChar char="•"/>
            </a:pPr>
            <a:r>
              <a:rPr lang="en-US" sz="1600" b="1" dirty="0">
                <a:solidFill>
                  <a:srgbClr val="0070C0"/>
                </a:solidFill>
                <a:latin typeface="Calibri" pitchFamily="34" charset="0"/>
                <a:cs typeface="Calibri" pitchFamily="34" charset="0"/>
              </a:rPr>
              <a:t>e</a:t>
            </a:r>
            <a:r>
              <a:rPr lang="en-US" sz="1600" b="1" dirty="0" smtClean="0">
                <a:solidFill>
                  <a:srgbClr val="0070C0"/>
                </a:solidFill>
                <a:latin typeface="Calibri" pitchFamily="34" charset="0"/>
                <a:cs typeface="Calibri" pitchFamily="34" charset="0"/>
              </a:rPr>
              <a:t>xpand sensitivity reach for new physics</a:t>
            </a:r>
          </a:p>
          <a:p>
            <a:pPr lvl="1">
              <a:buFont typeface="Arial" pitchFamily="34" charset="0"/>
              <a:buChar char="–"/>
            </a:pPr>
            <a:r>
              <a:rPr lang="en-US" sz="1700" b="1" dirty="0" smtClean="0">
                <a:solidFill>
                  <a:srgbClr val="008000"/>
                </a:solidFill>
                <a:latin typeface="Calibri" pitchFamily="34" charset="0"/>
                <a:cs typeface="Calibri" pitchFamily="34" charset="0"/>
              </a:rPr>
              <a:t>Phase-1 upgrade activities will mix with physics research-related efforts</a:t>
            </a:r>
          </a:p>
          <a:p>
            <a:pPr marL="1097280" lvl="2">
              <a:buFont typeface="Arial" pitchFamily="34" charset="0"/>
              <a:buChar char="•"/>
            </a:pPr>
            <a:r>
              <a:rPr lang="en-US" sz="1600" b="1" dirty="0">
                <a:solidFill>
                  <a:srgbClr val="0070C0"/>
                </a:solidFill>
                <a:latin typeface="Calibri" pitchFamily="34" charset="0"/>
                <a:cs typeface="Calibri" pitchFamily="34" charset="0"/>
              </a:rPr>
              <a:t>p</a:t>
            </a:r>
            <a:r>
              <a:rPr lang="en-US" sz="1600" b="1" dirty="0" smtClean="0">
                <a:solidFill>
                  <a:srgbClr val="0070C0"/>
                </a:solidFill>
                <a:latin typeface="Calibri" pitchFamily="34" charset="0"/>
                <a:cs typeface="Calibri" pitchFamily="34" charset="0"/>
              </a:rPr>
              <a:t>roposals are encouraged to address a </a:t>
            </a:r>
            <a:r>
              <a:rPr lang="en-US" sz="1600" b="1" i="1" dirty="0" smtClean="0">
                <a:solidFill>
                  <a:srgbClr val="0070C0"/>
                </a:solidFill>
                <a:latin typeface="Calibri" pitchFamily="34" charset="0"/>
                <a:cs typeface="Calibri" pitchFamily="34" charset="0"/>
              </a:rPr>
              <a:t>balanced</a:t>
            </a:r>
            <a:r>
              <a:rPr lang="en-US" sz="1600" b="1" dirty="0" smtClean="0">
                <a:solidFill>
                  <a:srgbClr val="0070C0"/>
                </a:solidFill>
                <a:latin typeface="Calibri" pitchFamily="34" charset="0"/>
                <a:cs typeface="Calibri" pitchFamily="34" charset="0"/>
              </a:rPr>
              <a:t> effort in both </a:t>
            </a:r>
          </a:p>
          <a:p>
            <a:pPr lvl="1">
              <a:buFont typeface="Arial" pitchFamily="34" charset="0"/>
              <a:buChar char="•"/>
            </a:pPr>
            <a:endParaRPr lang="en-US" sz="200" b="1" dirty="0">
              <a:solidFill>
                <a:srgbClr val="0070C0"/>
              </a:solidFill>
              <a:latin typeface="Calibri" pitchFamily="34" charset="0"/>
              <a:cs typeface="Calibri" pitchFamily="34" charset="0"/>
            </a:endParaRPr>
          </a:p>
          <a:p>
            <a:pPr>
              <a:buFont typeface="Wingdings" pitchFamily="2" charset="2"/>
              <a:buChar char="§"/>
            </a:pPr>
            <a:r>
              <a:rPr lang="en-US" sz="1900" b="1" dirty="0" smtClean="0">
                <a:latin typeface="Calibri" pitchFamily="34" charset="0"/>
                <a:cs typeface="Calibri" pitchFamily="34" charset="0"/>
              </a:rPr>
              <a:t>Other general observations</a:t>
            </a:r>
          </a:p>
          <a:p>
            <a:pPr lvl="1">
              <a:buFont typeface="Arial" pitchFamily="34" charset="0"/>
              <a:buChar char="–"/>
            </a:pPr>
            <a:r>
              <a:rPr lang="en-US" sz="1700" b="1" dirty="0" smtClean="0">
                <a:solidFill>
                  <a:srgbClr val="008000"/>
                </a:solidFill>
                <a:latin typeface="Calibri" pitchFamily="34" charset="0"/>
                <a:cs typeface="Calibri" pitchFamily="34" charset="0"/>
              </a:rPr>
              <a:t>Encourage community to exploit and interact with LHC Physics Center (LPC, CMS) or Analysis Support Center (ASC, ATLAS) </a:t>
            </a:r>
          </a:p>
          <a:p>
            <a:pPr lvl="1">
              <a:buFont typeface="Wingdings" pitchFamily="2" charset="2"/>
              <a:buChar char="§"/>
            </a:pPr>
            <a:endParaRPr lang="en-US" sz="1300" b="1" dirty="0" smtClean="0">
              <a:latin typeface="Calibri" pitchFamily="34" charset="0"/>
              <a:cs typeface="Calibri" pitchFamily="34" charset="0"/>
            </a:endParaRPr>
          </a:p>
          <a:p>
            <a:pPr lvl="1"/>
            <a:endParaRPr lang="en-US" b="1" dirty="0">
              <a:solidFill>
                <a:schemeClr val="accent3">
                  <a:lumMod val="50000"/>
                </a:schemeClr>
              </a:solidFill>
              <a:latin typeface="Calibri" pitchFamily="34" charset="0"/>
              <a:cs typeface="Calibri" pitchFamily="34" charset="0"/>
            </a:endParaRPr>
          </a:p>
        </p:txBody>
      </p:sp>
      <p:sp>
        <p:nvSpPr>
          <p:cNvPr id="9" name="TextBox 8"/>
          <p:cNvSpPr txBox="1"/>
          <p:nvPr/>
        </p:nvSpPr>
        <p:spPr>
          <a:xfrm>
            <a:off x="8881428" y="6606114"/>
            <a:ext cx="255198" cy="246221"/>
          </a:xfrm>
          <a:prstGeom prst="rect">
            <a:avLst/>
          </a:prstGeom>
          <a:noFill/>
        </p:spPr>
        <p:txBody>
          <a:bodyPr wrap="none" rtlCol="0">
            <a:spAutoFit/>
          </a:bodyPr>
          <a:lstStyle/>
          <a:p>
            <a:r>
              <a:rPr lang="en-US" sz="1000" b="1" dirty="0">
                <a:solidFill>
                  <a:schemeClr val="tx1">
                    <a:lumMod val="75000"/>
                    <a:lumOff val="25000"/>
                  </a:schemeClr>
                </a:solidFill>
                <a:latin typeface="Arial" pitchFamily="34" charset="0"/>
                <a:cs typeface="Arial" pitchFamily="34" charset="0"/>
              </a:rPr>
              <a:t>9</a:t>
            </a:r>
          </a:p>
        </p:txBody>
      </p:sp>
    </p:spTree>
    <p:extLst>
      <p:ext uri="{BB962C8B-B14F-4D97-AF65-F5344CB8AC3E}">
        <p14:creationId xmlns:p14="http://schemas.microsoft.com/office/powerpoint/2010/main" val="112801280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3417</TotalTime>
  <Words>8650</Words>
  <Application>Microsoft Macintosh PowerPoint</Application>
  <PresentationFormat>On-screen Show (4:3)</PresentationFormat>
  <Paragraphs>1916</Paragraphs>
  <Slides>75</Slides>
  <Notes>23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75</vt:i4>
      </vt:variant>
    </vt:vector>
  </HeadingPairs>
  <TitlesOfParts>
    <vt:vector size="77" baseType="lpstr">
      <vt:lpstr>Office Theme</vt:lpstr>
      <vt:lpstr>Worksheet</vt:lpstr>
      <vt:lpstr>PowerPoint Presentation</vt:lpstr>
      <vt:lpstr>Outline</vt:lpstr>
      <vt:lpstr>Energy  Frontier Program</vt:lpstr>
      <vt:lpstr>HEP Energy Frontier Experiments</vt:lpstr>
      <vt:lpstr>Energy Frontier Status</vt:lpstr>
      <vt:lpstr>Planning</vt:lpstr>
      <vt:lpstr>Energy Frontier Issues</vt:lpstr>
      <vt:lpstr>Energy Frontier Research:   Next Steps and General Observations (I)</vt:lpstr>
      <vt:lpstr>Energy Frontier Research:   Next Steps and General Observations (II)</vt:lpstr>
      <vt:lpstr>HEP  Budgets</vt:lpstr>
      <vt:lpstr>DOE OHEP Organization</vt:lpstr>
      <vt:lpstr>HEP Budget Overview</vt:lpstr>
      <vt:lpstr>Recent Funding Trends</vt:lpstr>
      <vt:lpstr>One Possible Future Scenario </vt:lpstr>
      <vt:lpstr>FY 2014 High Energy Physics Budget  (Data in new structure, dollars in thousands)</vt:lpstr>
      <vt:lpstr>HEP Energy Frontier</vt:lpstr>
      <vt:lpstr>Energy Frontier Research Budget</vt:lpstr>
      <vt:lpstr>Energy Frontier Research Budget</vt:lpstr>
      <vt:lpstr>Energy Frontier Research Budget</vt:lpstr>
      <vt:lpstr>Energy Frontier Research Budget</vt:lpstr>
      <vt:lpstr>Major Item of Equipment (MIE) Issues</vt:lpstr>
      <vt:lpstr>HEP Physics MIE Funding</vt:lpstr>
      <vt:lpstr>HEP Physics Construction Funding</vt:lpstr>
      <vt:lpstr>FY 2014 HEP Comparative Review Process</vt:lpstr>
      <vt:lpstr>Purpose</vt:lpstr>
      <vt:lpstr>PowerPoint Presentation</vt:lpstr>
      <vt:lpstr>PowerPoint Presentation</vt:lpstr>
      <vt:lpstr>PowerPoint Presentation</vt:lpstr>
      <vt:lpstr>PowerPoint Presentation</vt:lpstr>
      <vt:lpstr>HEP Data Management </vt:lpstr>
      <vt:lpstr>PowerPoint Presentation</vt:lpstr>
      <vt:lpstr>HEP Research Activities Supported</vt:lpstr>
      <vt:lpstr>Subprogram Review Panels</vt:lpstr>
      <vt:lpstr>Programmatic Considerations</vt:lpstr>
      <vt:lpstr>Comparative Review Criteria</vt:lpstr>
      <vt:lpstr>Scoring by Panelists</vt:lpstr>
      <vt:lpstr>Rating by Panelists</vt:lpstr>
      <vt:lpstr>Comparative Evaluation</vt:lpstr>
      <vt:lpstr>FY 2013 HEP Comparative review statistics</vt:lpstr>
      <vt:lpstr>FY13 Submitted Proposals</vt:lpstr>
      <vt:lpstr>FY13 Reviewers &amp; Panels</vt:lpstr>
      <vt:lpstr>FY13 Review Data by Proposal</vt:lpstr>
      <vt:lpstr>FY13 Review Data by Senior Investigator</vt:lpstr>
      <vt:lpstr>FY13 Review Data  Jr. Faculty and Research Scientists</vt:lpstr>
      <vt:lpstr>More on Research Scientists (RS)</vt:lpstr>
      <vt:lpstr>FY13 Proposals vs. FY12 Status</vt:lpstr>
      <vt:lpstr>Early career research program  (ECRP)</vt:lpstr>
      <vt:lpstr>Early Career (EC):  Next Round in FY14 </vt:lpstr>
      <vt:lpstr>HEP Early Career General Observations</vt:lpstr>
      <vt:lpstr>HEP Early Career FY10-13 Demographics</vt:lpstr>
      <vt:lpstr>EC Recipients:  Energy Frontier</vt:lpstr>
      <vt:lpstr>EC Recipients:  Energy Frontier</vt:lpstr>
      <vt:lpstr>REFERENCE SLIDES</vt:lpstr>
      <vt:lpstr>PowerPoint Presentation</vt:lpstr>
      <vt:lpstr>HEP Physics and Technology</vt:lpstr>
      <vt:lpstr>From Deep Underground to the Tops of Mountains,  HEP pushes the Frontiers of Research</vt:lpstr>
      <vt:lpstr>The LHC Forecast</vt:lpstr>
      <vt:lpstr>Future Lepton Colliders and LHC Phase-II</vt:lpstr>
      <vt:lpstr>HEP Intensity Frontier Experiments</vt:lpstr>
      <vt:lpstr>Broader  Impacts of HEP</vt:lpstr>
      <vt:lpstr>The Accelerator R&amp;D Stewardship Program</vt:lpstr>
      <vt:lpstr>Connecting Accelerator R&amp;D to Science and to End-User Needs</vt:lpstr>
      <vt:lpstr>Budget  REFERENCE  SLIDES</vt:lpstr>
      <vt:lpstr>FY 2014 Request Crosscuts</vt:lpstr>
      <vt:lpstr>Note on HEP Research Funding</vt:lpstr>
      <vt:lpstr>HEP Physics Funding by Activity</vt:lpstr>
      <vt:lpstr>HEP Intensity Frontier</vt:lpstr>
      <vt:lpstr>HEP Cosmic Frontier</vt:lpstr>
      <vt:lpstr>HEP Theory and Computation</vt:lpstr>
      <vt:lpstr>HEP Advanced Technology R&amp;D</vt:lpstr>
      <vt:lpstr>Accelerator Stewardship</vt:lpstr>
      <vt:lpstr>HEP Project Status</vt:lpstr>
      <vt:lpstr>Current LBNE Strategy</vt:lpstr>
      <vt:lpstr>FY13 Comparative review stats</vt:lpstr>
      <vt:lpstr>FY13 Declined Proposals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Abid Patwa</dc:creator>
  <cp:lastModifiedBy>Abid Patwa</cp:lastModifiedBy>
  <cp:revision>588</cp:revision>
  <cp:lastPrinted>2013-07-26T15:33:35Z</cp:lastPrinted>
  <dcterms:created xsi:type="dcterms:W3CDTF">2013-07-01T21:07:33Z</dcterms:created>
  <dcterms:modified xsi:type="dcterms:W3CDTF">2013-08-01T23:04:54Z</dcterms:modified>
</cp:coreProperties>
</file>