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4" r:id="rId12"/>
    <p:sldId id="265" r:id="rId13"/>
    <p:sldId id="269" r:id="rId14"/>
    <p:sldId id="272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47" autoAdjust="0"/>
  </p:normalViewPr>
  <p:slideViewPr>
    <p:cSldViewPr snapToGrid="0" snapToObjects="1">
      <p:cViewPr varScale="1">
        <p:scale>
          <a:sx n="86" d="100"/>
          <a:sy n="86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8A51-8C7C-F047-A416-7C989C2A7DEE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E9D-0369-C24E-AADE-28276D54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8A51-8C7C-F047-A416-7C989C2A7DEE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E9D-0369-C24E-AADE-28276D54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8A51-8C7C-F047-A416-7C989C2A7DEE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E9D-0369-C24E-AADE-28276D54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8A51-8C7C-F047-A416-7C989C2A7DEE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E9D-0369-C24E-AADE-28276D54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8A51-8C7C-F047-A416-7C989C2A7DEE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E9D-0369-C24E-AADE-28276D54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7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8A51-8C7C-F047-A416-7C989C2A7DEE}" type="datetimeFigureOut">
              <a:rPr lang="en-US" smtClean="0"/>
              <a:t>8/1/13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E9D-0369-C24E-AADE-28276D54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5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8A51-8C7C-F047-A416-7C989C2A7DEE}" type="datetimeFigureOut">
              <a:rPr lang="en-US" smtClean="0"/>
              <a:t>8/1/13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E9D-0369-C24E-AADE-28276D54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8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8A51-8C7C-F047-A416-7C989C2A7DEE}" type="datetimeFigureOut">
              <a:rPr lang="en-US" smtClean="0"/>
              <a:t>8/1/13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E9D-0369-C24E-AADE-28276D54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1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8A51-8C7C-F047-A416-7C989C2A7DEE}" type="datetimeFigureOut">
              <a:rPr lang="en-US" smtClean="0"/>
              <a:t>8/1/13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E9D-0369-C24E-AADE-28276D54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8A51-8C7C-F047-A416-7C989C2A7DEE}" type="datetimeFigureOut">
              <a:rPr lang="en-US" smtClean="0"/>
              <a:t>8/1/13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E9D-0369-C24E-AADE-28276D54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8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8A51-8C7C-F047-A416-7C989C2A7DEE}" type="datetimeFigureOut">
              <a:rPr lang="en-US" smtClean="0"/>
              <a:t>8/1/13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E9D-0369-C24E-AADE-28276D54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6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A8A51-8C7C-F047-A416-7C989C2A7DEE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3E9D-0369-C24E-AADE-28276D54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6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077" y="5591539"/>
            <a:ext cx="4568632" cy="11430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Cosmic Frontier Colloquium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CF-5: DE and CMB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itwaslat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44" b="85703" l="14706" r="64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66" t="13336" r="30416" b="13336"/>
          <a:stretch/>
        </p:blipFill>
        <p:spPr>
          <a:xfrm>
            <a:off x="1898719" y="1074266"/>
            <a:ext cx="4939235" cy="4525963"/>
          </a:xfrm>
        </p:spPr>
      </p:pic>
      <p:sp>
        <p:nvSpPr>
          <p:cNvPr id="5" name="TextBox 4"/>
          <p:cNvSpPr txBox="1"/>
          <p:nvPr/>
        </p:nvSpPr>
        <p:spPr>
          <a:xfrm>
            <a:off x="5247136" y="6529291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0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7397" y="274638"/>
            <a:ext cx="8229600" cy="6233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Controlling Systematic Uncertainties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3210" y="6463355"/>
            <a:ext cx="720790" cy="365125"/>
          </a:xfrm>
          <a:prstGeom prst="rect">
            <a:avLst/>
          </a:prstGeom>
        </p:spPr>
        <p:txBody>
          <a:bodyPr/>
          <a:lstStyle/>
          <a:p>
            <a:fld id="{65787690-E0F8-0446-8CCC-477CE2B8AF5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08496" y="43299"/>
            <a:ext cx="1469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LSST Photon</a:t>
            </a:r>
            <a:br>
              <a:rPr lang="en-US" sz="2000" dirty="0" smtClean="0"/>
            </a:br>
            <a:r>
              <a:rPr lang="en-US" sz="2000" dirty="0" smtClean="0"/>
              <a:t>Simulator</a:t>
            </a:r>
            <a:endParaRPr lang="en-US" sz="2000" dirty="0"/>
          </a:p>
        </p:txBody>
      </p:sp>
      <p:pic>
        <p:nvPicPr>
          <p:cNvPr id="9" name="Picture 8" descr="Pages from connolly_sim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6921" r="4537" b="5755"/>
          <a:stretch/>
        </p:blipFill>
        <p:spPr>
          <a:xfrm>
            <a:off x="654287" y="910776"/>
            <a:ext cx="8032513" cy="59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DE Program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3-08-01 at 8.22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92"/>
            <a:ext cx="9144000" cy="6505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00140" y="133530"/>
            <a:ext cx="121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Newman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7235" y="6365201"/>
            <a:ext cx="262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Cosmic Variance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CF-5 Report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3-08-01 at 8.31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CF-5 Findings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28198"/>
            <a:ext cx="9406101" cy="53879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Cosmic Surveys are sensitive to fundamental physics</a:t>
            </a:r>
          </a:p>
          <a:p>
            <a:pPr lvl="1"/>
            <a:r>
              <a:rPr lang="en-US" sz="2400" dirty="0" smtClean="0"/>
              <a:t>discovery of the accelerating universe</a:t>
            </a:r>
          </a:p>
          <a:p>
            <a:pPr lvl="1"/>
            <a:r>
              <a:rPr lang="en-US" sz="2400" dirty="0" smtClean="0"/>
              <a:t>strong evidence for an epoch of early expansion near GUT scale</a:t>
            </a:r>
          </a:p>
          <a:p>
            <a:pPr lvl="1"/>
            <a:r>
              <a:rPr lang="en-US" sz="2400" dirty="0" smtClean="0"/>
              <a:t>indirect detection of cosmic neutrino background</a:t>
            </a:r>
          </a:p>
          <a:p>
            <a:pPr lvl="1"/>
            <a:r>
              <a:rPr lang="en-US" sz="2400" dirty="0" smtClean="0"/>
              <a:t>compelling evidence for non-baryonic dark matter</a:t>
            </a:r>
          </a:p>
          <a:p>
            <a:r>
              <a:rPr lang="en-US" sz="2800" dirty="0" smtClean="0"/>
              <a:t>To date only a tiny fraction of the available information has </a:t>
            </a:r>
            <a:br>
              <a:rPr lang="en-US" sz="2800" dirty="0" smtClean="0"/>
            </a:br>
            <a:r>
              <a:rPr lang="en-US" sz="2800" dirty="0" smtClean="0"/>
              <a:t>been explored</a:t>
            </a:r>
          </a:p>
          <a:p>
            <a:r>
              <a:rPr lang="en-US" sz="2800" dirty="0" smtClean="0"/>
              <a:t>Strategic, valuable information, accessible to experiments, remains </a:t>
            </a:r>
            <a:r>
              <a:rPr lang="en-US" sz="2800" dirty="0" err="1" smtClean="0"/>
              <a:t>unmined</a:t>
            </a:r>
            <a:endParaRPr lang="en-US" sz="2800" dirty="0" smtClean="0"/>
          </a:p>
          <a:p>
            <a:r>
              <a:rPr lang="en-US" sz="2800" dirty="0" smtClean="0"/>
              <a:t>Great potential to discover something fundamentally new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653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CF-5 Recommendations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28198"/>
            <a:ext cx="9144001" cy="53879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Remain a Leader in Dark Energy</a:t>
            </a:r>
          </a:p>
          <a:p>
            <a:pPr marL="915988" lvl="2" indent="-339725"/>
            <a:r>
              <a:rPr lang="en-US" dirty="0" smtClean="0"/>
              <a:t>US played leading role in discovering the acceleration of the Universe</a:t>
            </a:r>
          </a:p>
          <a:p>
            <a:pPr marL="915988" lvl="2" indent="-339725"/>
            <a:r>
              <a:rPr lang="en-US" dirty="0" smtClean="0"/>
              <a:t>A combination of imaging and spectroscopic surveys is needed to pinpoint the new physics driving the accelerations</a:t>
            </a:r>
          </a:p>
          <a:p>
            <a:pPr marL="915988" lvl="2" indent="-339725"/>
            <a:r>
              <a:rPr lang="en-US" dirty="0" smtClean="0"/>
              <a:t>Current suite of surveys, Stage III, will be the first to implement the vision of multiple probes and small systematics.</a:t>
            </a:r>
          </a:p>
          <a:p>
            <a:pPr marL="915988" lvl="2" indent="-339725"/>
            <a:r>
              <a:rPr lang="en-US" dirty="0" smtClean="0"/>
              <a:t>The next stage is needed to complete this program and to achieve percent level uncertainties</a:t>
            </a:r>
          </a:p>
          <a:p>
            <a:pPr marL="915988" lvl="2" indent="-339725"/>
            <a:r>
              <a:rPr lang="en-US" dirty="0" smtClean="0"/>
              <a:t>The community strongly support the program of Stage III and Stage IV dark energy experiments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051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CF-5 Recommendations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28198"/>
            <a:ext cx="9144001" cy="53879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Build a Stage IV CMB Polarization Experiment</a:t>
            </a:r>
          </a:p>
          <a:p>
            <a:pPr marL="915988" lvl="2" indent="-339725"/>
            <a:r>
              <a:rPr lang="en-US" dirty="0"/>
              <a:t>T</a:t>
            </a:r>
            <a:r>
              <a:rPr lang="en-US" dirty="0" smtClean="0"/>
              <a:t>he current generation of small scale experiments will complete data taking near the end of the decade</a:t>
            </a:r>
          </a:p>
          <a:p>
            <a:pPr marL="915988" lvl="2" indent="-339725"/>
            <a:r>
              <a:rPr lang="en-US" dirty="0" smtClean="0"/>
              <a:t>The community understands that next generation experiment will require a nation-wide coherent effort</a:t>
            </a:r>
          </a:p>
          <a:p>
            <a:pPr marL="915988" lvl="2" indent="-339725"/>
            <a:r>
              <a:rPr lang="en-US" dirty="0" smtClean="0"/>
              <a:t>Moving to hundreds of thousands of detector elements will require the involvement of the National Labs working with the university community</a:t>
            </a:r>
          </a:p>
        </p:txBody>
      </p:sp>
    </p:spTree>
    <p:extLst>
      <p:ext uri="{BB962C8B-B14F-4D97-AF65-F5344CB8AC3E}">
        <p14:creationId xmlns:p14="http://schemas.microsoft.com/office/powerpoint/2010/main" val="246254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CF-5 Recommendations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28198"/>
            <a:ext cx="9144001" cy="53879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 the Reach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400" dirty="0"/>
              <a:t>W</a:t>
            </a:r>
            <a:r>
              <a:rPr lang="en-US" sz="2400" dirty="0" smtClean="0"/>
              <a:t>ith small investments the dark energy program can be augmented in three important ways</a:t>
            </a:r>
            <a:endParaRPr lang="en-US" dirty="0" smtClean="0">
              <a:solidFill>
                <a:srgbClr val="FF0000"/>
              </a:solidFill>
            </a:endParaRPr>
          </a:p>
          <a:p>
            <a:pPr marL="915988" lvl="2" indent="-339725"/>
            <a:r>
              <a:rPr lang="en-US" dirty="0" smtClean="0"/>
              <a:t>A targeted spectroscopic campaign, in particular to calibrate photometric redshifts</a:t>
            </a:r>
          </a:p>
          <a:p>
            <a:pPr marL="915988" lvl="2" indent="-339725"/>
            <a:r>
              <a:rPr lang="en-US" dirty="0" smtClean="0"/>
              <a:t>Continued investment for instrumentation R&amp;D</a:t>
            </a:r>
          </a:p>
          <a:p>
            <a:pPr marL="915988" lvl="2" indent="-339725"/>
            <a:r>
              <a:rPr lang="en-US" dirty="0" smtClean="0"/>
              <a:t>Support for theoretical work and small enhancements to the survey program to develop a suite of novel probes of gravity and dark energy</a:t>
            </a:r>
          </a:p>
          <a:p>
            <a:pPr marL="915988" lvl="2" indent="-339725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05" y="141974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Today at 1:45pm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Mayo Memorial Auditorium</a:t>
            </a:r>
            <a:r>
              <a:rPr lang="en-US" sz="1400" dirty="0" smtClean="0">
                <a:solidFill>
                  <a:srgbClr val="FF0000"/>
                </a:solidFill>
              </a:rPr>
              <a:t>    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6600"/>
                </a:solidFill>
              </a:rPr>
              <a:t>Cosmic Surveys</a:t>
            </a:r>
            <a:r>
              <a:rPr lang="en-US" sz="4000" dirty="0" smtClean="0">
                <a:solidFill>
                  <a:srgbClr val="FF6600"/>
                </a:solidFill>
              </a:rPr>
              <a:t> </a:t>
            </a:r>
            <a:r>
              <a:rPr lang="en-US" sz="4000" dirty="0" smtClean="0">
                <a:solidFill>
                  <a:srgbClr val="FF6600"/>
                </a:solidFill>
              </a:rPr>
              <a:t>Colloquium</a:t>
            </a: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sz="2200" b="1" dirty="0" smtClean="0">
                <a:solidFill>
                  <a:srgbClr val="FF6600"/>
                </a:solidFill>
              </a:rPr>
              <a:t>Beyond Einstein: The Physics Driving Cosmic Acceleration</a:t>
            </a:r>
            <a:br>
              <a:rPr lang="en-US" sz="2200" b="1" dirty="0" smtClean="0">
                <a:solidFill>
                  <a:srgbClr val="FF6600"/>
                </a:solidFill>
              </a:rPr>
            </a:br>
            <a:r>
              <a:rPr lang="en-US" sz="2200" b="1" dirty="0" smtClean="0">
                <a:solidFill>
                  <a:srgbClr val="FF6600"/>
                </a:solidFill>
              </a:rPr>
              <a:t>Beyond </a:t>
            </a:r>
            <a:r>
              <a:rPr lang="en-US" sz="2200" b="1" dirty="0">
                <a:solidFill>
                  <a:srgbClr val="FF6600"/>
                </a:solidFill>
              </a:rPr>
              <a:t>Planck: Neutrino and GUT-Scale Physics from the </a:t>
            </a:r>
            <a:r>
              <a:rPr lang="en-US" sz="2200" b="1" dirty="0" smtClean="0">
                <a:solidFill>
                  <a:srgbClr val="FF6600"/>
                </a:solidFill>
              </a:rPr>
              <a:t>Cosmos</a:t>
            </a:r>
            <a:br>
              <a:rPr lang="en-US" sz="2200" b="1" dirty="0" smtClean="0">
                <a:solidFill>
                  <a:srgbClr val="FF6600"/>
                </a:solidFill>
              </a:rPr>
            </a:br>
            <a:r>
              <a:rPr lang="en-US" sz="2200" b="1" dirty="0" smtClean="0">
                <a:solidFill>
                  <a:srgbClr val="FF6600"/>
                </a:solidFill>
              </a:rPr>
              <a:t>Beyond</a:t>
            </a:r>
            <a:r>
              <a:rPr lang="en-US" sz="2200" b="1" dirty="0">
                <a:solidFill>
                  <a:srgbClr val="FF6600"/>
                </a:solidFill>
              </a:rPr>
              <a:t>: Extending the Reach</a:t>
            </a:r>
            <a:br>
              <a:rPr lang="en-US" sz="2200" b="1" dirty="0">
                <a:solidFill>
                  <a:srgbClr val="FF6600"/>
                </a:solidFill>
              </a:rPr>
            </a:br>
            <a:r>
              <a:rPr lang="en-US" sz="2200" b="1" dirty="0">
                <a:solidFill>
                  <a:srgbClr val="FF6600"/>
                </a:solidFill>
              </a:rPr>
              <a:t/>
            </a:r>
            <a:br>
              <a:rPr lang="en-US" sz="2200" b="1" dirty="0">
                <a:solidFill>
                  <a:srgbClr val="FF6600"/>
                </a:solidFill>
              </a:rPr>
            </a:br>
            <a:r>
              <a:rPr lang="en-US" sz="4000" dirty="0" smtClean="0">
                <a:solidFill>
                  <a:srgbClr val="008000"/>
                </a:solidFill>
              </a:rPr>
              <a:t>Tough Questions for Cosmology 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72" y="407270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1600" i="1" dirty="0" smtClean="0"/>
              <a:t>Don’t we already know </a:t>
            </a:r>
            <a:r>
              <a:rPr lang="en-US" sz="1600" i="1" dirty="0" smtClean="0"/>
              <a:t>w=-1, so why do you need more data?</a:t>
            </a:r>
            <a:br>
              <a:rPr lang="en-US" sz="1600" i="1" dirty="0" smtClean="0"/>
            </a:br>
            <a:endParaRPr lang="en-US" sz="1600" i="1" dirty="0" smtClean="0"/>
          </a:p>
          <a:p>
            <a:pPr>
              <a:lnSpc>
                <a:spcPct val="70000"/>
              </a:lnSpc>
            </a:pPr>
            <a:r>
              <a:rPr lang="en-US" sz="1600" i="1" dirty="0" smtClean="0"/>
              <a:t>Precision Cosmology - Do </a:t>
            </a:r>
            <a:r>
              <a:rPr lang="en-US" sz="1600" i="1" dirty="0" smtClean="0"/>
              <a:t>cosmologists understand </a:t>
            </a:r>
            <a:r>
              <a:rPr lang="en-US" sz="1600" i="1" dirty="0" smtClean="0"/>
              <a:t>what </a:t>
            </a:r>
            <a:r>
              <a:rPr lang="en-US" sz="1600" i="1" dirty="0" smtClean="0"/>
              <a:t>systematic </a:t>
            </a:r>
            <a:r>
              <a:rPr lang="en-US" sz="1600" i="1" dirty="0" smtClean="0"/>
              <a:t>errors</a:t>
            </a:r>
            <a:r>
              <a:rPr lang="en-US" sz="1600" i="1" dirty="0" smtClean="0"/>
              <a:t>?</a:t>
            </a:r>
            <a:br>
              <a:rPr lang="en-US" sz="1600" i="1" dirty="0" smtClean="0"/>
            </a:br>
            <a:endParaRPr lang="en-US" sz="1600" i="1" dirty="0" smtClean="0"/>
          </a:p>
          <a:p>
            <a:pPr>
              <a:lnSpc>
                <a:spcPct val="70000"/>
              </a:lnSpc>
            </a:pPr>
            <a:r>
              <a:rPr lang="en-US" sz="1600" i="1" dirty="0" smtClean="0"/>
              <a:t>From mm to um: what do we learn as a function of the observed wavelength?</a:t>
            </a:r>
            <a:br>
              <a:rPr lang="en-US" sz="1600" i="1" dirty="0" smtClean="0"/>
            </a:br>
            <a:endParaRPr lang="en-US" sz="1600" i="1" dirty="0" smtClean="0"/>
          </a:p>
          <a:p>
            <a:pPr>
              <a:lnSpc>
                <a:spcPct val="70000"/>
              </a:lnSpc>
            </a:pPr>
            <a:r>
              <a:rPr lang="en-US" sz="1600" i="1" dirty="0" smtClean="0"/>
              <a:t>Is </a:t>
            </a:r>
            <a:r>
              <a:rPr lang="en-US" sz="1600" i="1" dirty="0" smtClean="0"/>
              <a:t>there a smoking gun for cosmic inflation, and how do we know if we find it?</a:t>
            </a:r>
            <a:br>
              <a:rPr lang="en-US" sz="1600" i="1" dirty="0" smtClean="0"/>
            </a:br>
            <a:endParaRPr lang="en-US" sz="1600" i="1" dirty="0" smtClean="0"/>
          </a:p>
          <a:p>
            <a:pPr>
              <a:lnSpc>
                <a:spcPct val="70000"/>
              </a:lnSpc>
            </a:pPr>
            <a:r>
              <a:rPr lang="en-US" sz="1600" i="1" dirty="0" smtClean="0"/>
              <a:t>How can we weigh neutrinos in the cosmic web?  Can we also count them?</a:t>
            </a:r>
            <a:br>
              <a:rPr lang="en-US" sz="1600" i="1" dirty="0" smtClean="0"/>
            </a:br>
            <a:endParaRPr lang="en-US" sz="1600" i="1" dirty="0" smtClean="0"/>
          </a:p>
          <a:p>
            <a:pPr>
              <a:lnSpc>
                <a:spcPct val="70000"/>
              </a:lnSpc>
            </a:pPr>
            <a:r>
              <a:rPr lang="en-US" sz="1600" i="1" dirty="0" smtClean="0"/>
              <a:t>Are we done after the Stage IV Dark Energy experiments?</a:t>
            </a:r>
          </a:p>
          <a:p>
            <a:pPr>
              <a:lnSpc>
                <a:spcPct val="70000"/>
              </a:lnSpc>
            </a:pPr>
            <a:endParaRPr lang="en-US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45287" y="2123329"/>
            <a:ext cx="2254984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East Side, just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 </a:t>
            </a:r>
            <a:r>
              <a:rPr lang="en-US" dirty="0" smtClean="0"/>
              <a:t>the bridge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6796"/>
          <a:stretch/>
        </p:blipFill>
        <p:spPr>
          <a:xfrm>
            <a:off x="6722491" y="48123"/>
            <a:ext cx="2389947" cy="195299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734645" y="885110"/>
            <a:ext cx="196286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06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Agenda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19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Introduction									K. Honscheid</a:t>
            </a:r>
          </a:p>
          <a:p>
            <a:pPr marL="0" indent="0">
              <a:buNone/>
            </a:pPr>
            <a:r>
              <a:rPr lang="en-US" sz="2800" dirty="0" smtClean="0"/>
              <a:t>CF-5 Reports (20 min each)</a:t>
            </a:r>
          </a:p>
          <a:p>
            <a:pPr marL="400050" lvl="1" indent="0">
              <a:buNone/>
            </a:pPr>
            <a:r>
              <a:rPr lang="en-US" dirty="0" smtClean="0"/>
              <a:t>Distances							E. Linder</a:t>
            </a:r>
          </a:p>
          <a:p>
            <a:pPr marL="400050" lvl="1" indent="0">
              <a:buNone/>
            </a:pPr>
            <a:r>
              <a:rPr lang="en-US" dirty="0" smtClean="0"/>
              <a:t>Growth							D. </a:t>
            </a:r>
            <a:r>
              <a:rPr lang="en-US" dirty="0" err="1" smtClean="0"/>
              <a:t>Huterer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Cross Correlations				J. Rhodes</a:t>
            </a:r>
          </a:p>
          <a:p>
            <a:pPr marL="400050" lvl="1" indent="0">
              <a:buNone/>
            </a:pPr>
            <a:r>
              <a:rPr lang="en-US" dirty="0" smtClean="0"/>
              <a:t>10:30 – 11:00    Coffee Break</a:t>
            </a:r>
          </a:p>
          <a:p>
            <a:pPr marL="400050" lvl="1" indent="0">
              <a:buNone/>
            </a:pPr>
            <a:r>
              <a:rPr lang="en-US" dirty="0" smtClean="0"/>
              <a:t>Novel Probes					B. Jain</a:t>
            </a:r>
          </a:p>
          <a:p>
            <a:pPr marL="400050" lvl="1" indent="0">
              <a:buNone/>
            </a:pPr>
            <a:r>
              <a:rPr lang="en-US" dirty="0" smtClean="0"/>
              <a:t>Neutrinos in the Cosmos		K. </a:t>
            </a:r>
            <a:r>
              <a:rPr lang="en-US" dirty="0" err="1" smtClean="0"/>
              <a:t>Abazajian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Inflation							A. Lee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6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326"/>
            <a:ext cx="8229600" cy="49502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CF-</a:t>
            </a:r>
            <a:r>
              <a:rPr lang="en-US" sz="3600" b="1" dirty="0">
                <a:solidFill>
                  <a:srgbClr val="0000FF"/>
                </a:solidFill>
              </a:rPr>
              <a:t>5 Deliverables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http://www.snowmass2013.org/</a:t>
            </a:r>
            <a:r>
              <a:rPr lang="en-US" sz="2000" dirty="0" err="1">
                <a:solidFill>
                  <a:srgbClr val="FF0000"/>
                </a:solidFill>
              </a:rPr>
              <a:t>tiki-index.php?page</a:t>
            </a:r>
            <a:r>
              <a:rPr lang="en-US" sz="2000" dirty="0">
                <a:solidFill>
                  <a:srgbClr val="FF0000"/>
                </a:solidFill>
              </a:rPr>
              <a:t>=</a:t>
            </a:r>
            <a:r>
              <a:rPr lang="en-US" sz="2000" dirty="0" err="1">
                <a:solidFill>
                  <a:srgbClr val="FF0000"/>
                </a:solidFill>
              </a:rPr>
              <a:t>Dark+Energy+and+CMB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8-01 at 7.22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0" y="1089340"/>
            <a:ext cx="7137400" cy="58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8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326"/>
            <a:ext cx="8229600" cy="49502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CF-</a:t>
            </a:r>
            <a:r>
              <a:rPr lang="en-US" sz="3600" b="1" dirty="0">
                <a:solidFill>
                  <a:srgbClr val="0000FF"/>
                </a:solidFill>
              </a:rPr>
              <a:t>5 Deliverables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http://www.snowmass2013.org/</a:t>
            </a:r>
            <a:r>
              <a:rPr lang="en-US" sz="2000" dirty="0" err="1">
                <a:solidFill>
                  <a:srgbClr val="FF0000"/>
                </a:solidFill>
              </a:rPr>
              <a:t>tiki-index.php?page</a:t>
            </a:r>
            <a:r>
              <a:rPr lang="en-US" sz="2000" dirty="0">
                <a:solidFill>
                  <a:srgbClr val="FF0000"/>
                </a:solidFill>
              </a:rPr>
              <a:t>=</a:t>
            </a:r>
            <a:r>
              <a:rPr lang="en-US" sz="2000" dirty="0" err="1">
                <a:solidFill>
                  <a:srgbClr val="FF0000"/>
                </a:solidFill>
              </a:rPr>
              <a:t>Dark+Energy+and+CMB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8-01 at 7.22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0" y="1089340"/>
            <a:ext cx="7137400" cy="5888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2000" y="1518742"/>
            <a:ext cx="3281818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A. Kim, N. </a:t>
            </a:r>
            <a:r>
              <a:rPr lang="en-US" sz="2400" dirty="0" err="1" smtClean="0"/>
              <a:t>Padmanabhan</a:t>
            </a:r>
            <a:endParaRPr lang="en-US" sz="2400" dirty="0" smtClean="0"/>
          </a:p>
          <a:p>
            <a:r>
              <a:rPr lang="en-US" sz="2400" dirty="0" smtClean="0"/>
              <a:t>D. </a:t>
            </a:r>
            <a:r>
              <a:rPr lang="en-US" sz="2400" dirty="0" err="1" smtClean="0"/>
              <a:t>Huterer</a:t>
            </a:r>
            <a:r>
              <a:rPr lang="en-US" sz="2400" dirty="0" smtClean="0"/>
              <a:t>, D. </a:t>
            </a:r>
            <a:r>
              <a:rPr lang="en-US" sz="2400" dirty="0" err="1" smtClean="0"/>
              <a:t>Kirkby</a:t>
            </a:r>
            <a:endParaRPr lang="en-US" sz="2400" dirty="0" smtClean="0"/>
          </a:p>
          <a:p>
            <a:r>
              <a:rPr lang="en-US" sz="2400" dirty="0" smtClean="0"/>
              <a:t>J. Rhodes, D. Weinberg</a:t>
            </a:r>
          </a:p>
          <a:p>
            <a:r>
              <a:rPr lang="en-US" sz="2400" dirty="0" smtClean="0"/>
              <a:t>B. Jain</a:t>
            </a:r>
          </a:p>
          <a:p>
            <a:r>
              <a:rPr lang="en-US" sz="2400" dirty="0" smtClean="0"/>
              <a:t>J. </a:t>
            </a:r>
            <a:r>
              <a:rPr lang="en-US" sz="2400" dirty="0" err="1" smtClean="0"/>
              <a:t>Carlstrom</a:t>
            </a:r>
            <a:r>
              <a:rPr lang="en-US" sz="2400" dirty="0" smtClean="0"/>
              <a:t>, A. Lee</a:t>
            </a:r>
          </a:p>
          <a:p>
            <a:r>
              <a:rPr lang="en-US" sz="2400" dirty="0" smtClean="0"/>
              <a:t>K. </a:t>
            </a:r>
            <a:r>
              <a:rPr lang="en-US" sz="2400" dirty="0" err="1" smtClean="0"/>
              <a:t>Abazajian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58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Why Study Dark Energy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7" name="Picture 6" descr="Screen shot 2013-08-01 at 7.4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401">
            <a:off x="710917" y="1578389"/>
            <a:ext cx="4574704" cy="160732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Picture 8" descr="Screen shot 2013-08-01 at 7.43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44" y="3232577"/>
            <a:ext cx="4720620" cy="152250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 descr="Screen shot 2013-08-01 at 7.42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75" y="1603108"/>
            <a:ext cx="4562004" cy="2198357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10" name="Picture 9" descr="Screen shot 2013-08-01 at 7.43.5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548">
            <a:off x="410534" y="4060256"/>
            <a:ext cx="4651550" cy="195766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8" name="Picture 7" descr="Screen shot 2013-08-01 at 7.43.0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9105">
            <a:off x="3168807" y="3571943"/>
            <a:ext cx="4857205" cy="1934051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5" name="Picture 4" descr="Screen shot 2013-08-01 at 7.41.5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04" y="4193068"/>
            <a:ext cx="4998196" cy="135574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2072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CF-5 </a:t>
            </a:r>
            <a:r>
              <a:rPr lang="en-US" sz="4000" b="1" dirty="0" err="1" smtClean="0">
                <a:solidFill>
                  <a:srgbClr val="0000FF"/>
                </a:solidFill>
              </a:rPr>
              <a:t>Program@Snowmass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25" y="1228198"/>
            <a:ext cx="87623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5 Parallel Sessions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DE Program, Systematics, Neutrinos, Facilities, Inflation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3-08-01 at 8.0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137"/>
            <a:ext cx="9144000" cy="2479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540440"/>
            <a:ext cx="3284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Duncan Hanson, CMB Lensing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43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540440"/>
            <a:ext cx="3284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Duncan Hanson, CMB Lensing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CF-5 </a:t>
            </a:r>
            <a:r>
              <a:rPr lang="en-US" sz="4000" b="1" dirty="0" err="1" smtClean="0">
                <a:solidFill>
                  <a:srgbClr val="0000FF"/>
                </a:solidFill>
              </a:rPr>
              <a:t>Program@Snowmass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25" y="1228198"/>
            <a:ext cx="87623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5 Parallel Sessions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DE Program, Systematics, Neutrinos, Facilities, Inflation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3-08-01 at 8.0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137"/>
            <a:ext cx="9144000" cy="2479551"/>
          </a:xfrm>
          <a:prstGeom prst="rect">
            <a:avLst/>
          </a:prstGeom>
        </p:spPr>
      </p:pic>
      <p:pic>
        <p:nvPicPr>
          <p:cNvPr id="4" name="Picture 3" descr="Screen shot 2013-08-01 at 8.08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28198"/>
            <a:ext cx="5321300" cy="539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645" y="3668717"/>
            <a:ext cx="72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7.7 </a:t>
            </a:r>
            <a:r>
              <a:rPr lang="en-US" sz="2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endParaRPr lang="en-US" sz="2000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327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Precision Cosmology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3" y="1079243"/>
            <a:ext cx="8338307" cy="57266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3210" y="6463355"/>
            <a:ext cx="720790" cy="365125"/>
          </a:xfrm>
          <a:prstGeom prst="rect">
            <a:avLst/>
          </a:prstGeom>
        </p:spPr>
        <p:txBody>
          <a:bodyPr/>
          <a:lstStyle/>
          <a:p>
            <a:fld id="{65787690-E0F8-0446-8CCC-477CE2B8AF5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9348" y="3822808"/>
            <a:ext cx="82083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DESI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7771" y="43299"/>
            <a:ext cx="1804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Michael </a:t>
            </a:r>
            <a:r>
              <a:rPr lang="en-US" sz="2000" dirty="0" smtClean="0"/>
              <a:t>Levi</a:t>
            </a:r>
          </a:p>
          <a:p>
            <a:r>
              <a:rPr lang="en-US" sz="2000" dirty="0" smtClean="0"/>
              <a:t>Saul </a:t>
            </a:r>
            <a:r>
              <a:rPr lang="en-US" sz="2000" dirty="0" err="1" smtClean="0"/>
              <a:t>Perlmutter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239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366</Words>
  <Application>Microsoft Macintosh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Cosmic Frontier Colloquium CF-5: DE and CMB </vt:lpstr>
      <vt:lpstr>Today at 1:45pm  Mayo Memorial Auditorium      Cosmic Surveys Colloquium Beyond Einstein: The Physics Driving Cosmic Acceleration Beyond Planck: Neutrino and GUT-Scale Physics from the Cosmos Beyond: Extending the Reach  Tough Questions for Cosmology </vt:lpstr>
      <vt:lpstr>Agenda</vt:lpstr>
      <vt:lpstr>CF-5 Deliverables http://www.snowmass2013.org/tiki-index.php?page=Dark+Energy+and+CMB</vt:lpstr>
      <vt:lpstr>CF-5 Deliverables http://www.snowmass2013.org/tiki-index.php?page=Dark+Energy+and+CMB</vt:lpstr>
      <vt:lpstr>Why Study Dark Energy</vt:lpstr>
      <vt:lpstr>CF-5 Program@Snowmass</vt:lpstr>
      <vt:lpstr>CF-5 Program@Snowmass</vt:lpstr>
      <vt:lpstr>Precision Cosmology</vt:lpstr>
      <vt:lpstr>Controlling Systematic Uncertainties</vt:lpstr>
      <vt:lpstr>DE Program</vt:lpstr>
      <vt:lpstr>CF-5 Report</vt:lpstr>
      <vt:lpstr>CF-5 Findings</vt:lpstr>
      <vt:lpstr>CF-5 Recommendations</vt:lpstr>
      <vt:lpstr>CF-5 Recommendations</vt:lpstr>
      <vt:lpstr>CF-5 Recommendations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 Roe</dc:creator>
  <cp:lastModifiedBy>Klaus Honscheid</cp:lastModifiedBy>
  <cp:revision>21</cp:revision>
  <cp:lastPrinted>2013-08-01T13:32:34Z</cp:lastPrinted>
  <dcterms:created xsi:type="dcterms:W3CDTF">2013-07-31T19:49:32Z</dcterms:created>
  <dcterms:modified xsi:type="dcterms:W3CDTF">2013-08-01T14:35:23Z</dcterms:modified>
</cp:coreProperties>
</file>