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1" r:id="rId8"/>
    <p:sldId id="25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B5A-75DB-B143-987D-6653CFB63129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3CD-D698-2643-A9B1-3316DAF7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B5A-75DB-B143-987D-6653CFB63129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3CD-D698-2643-A9B1-3316DAF7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B5A-75DB-B143-987D-6653CFB63129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3CD-D698-2643-A9B1-3316DAF7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B5A-75DB-B143-987D-6653CFB63129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3CD-D698-2643-A9B1-3316DAF7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B5A-75DB-B143-987D-6653CFB63129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3CD-D698-2643-A9B1-3316DAF7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B5A-75DB-B143-987D-6653CFB63129}" type="datetimeFigureOut">
              <a:rPr lang="en-US" smtClean="0"/>
              <a:t>7/31/13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3CD-D698-2643-A9B1-3316DAF7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B5A-75DB-B143-987D-6653CFB63129}" type="datetimeFigureOut">
              <a:rPr lang="en-US" smtClean="0"/>
              <a:t>7/31/13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3CD-D698-2643-A9B1-3316DAF7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B5A-75DB-B143-987D-6653CFB63129}" type="datetimeFigureOut">
              <a:rPr lang="en-US" smtClean="0"/>
              <a:t>7/31/13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3CD-D698-2643-A9B1-3316DAF7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B5A-75DB-B143-987D-6653CFB63129}" type="datetimeFigureOut">
              <a:rPr lang="en-US" smtClean="0"/>
              <a:t>7/31/13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3CD-D698-2643-A9B1-3316DAF7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B5A-75DB-B143-987D-6653CFB63129}" type="datetimeFigureOut">
              <a:rPr lang="en-US" smtClean="0"/>
              <a:t>7/31/13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3CD-D698-2643-A9B1-3316DAF7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B5A-75DB-B143-987D-6653CFB63129}" type="datetimeFigureOut">
              <a:rPr lang="en-US" smtClean="0"/>
              <a:t>7/31/13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63CD-D698-2643-A9B1-3316DAF70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FB5A-75DB-B143-987D-6653CFB63129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363CD-D698-2643-A9B1-3316DAF70E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Relationship Id="rId3" Type="http://schemas.openxmlformats.org/officeDocument/2006/relationships/hyperlink" Target="http://www.nu-fit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Neutrinos in the Cosmos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R.Svoboda</a:t>
            </a:r>
            <a:r>
              <a:rPr lang="en-US" dirty="0" smtClean="0">
                <a:solidFill>
                  <a:srgbClr val="FFFF00"/>
                </a:solidFill>
              </a:rPr>
              <a:t>, Snowmass on the Big Muddy, July 31 2013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Sterile Neutrinos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Bounds on heavy sterile neutrinos (candidate for Warm Dark Matter)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Tremaine</a:t>
            </a:r>
            <a:r>
              <a:rPr lang="en-US" dirty="0" smtClean="0"/>
              <a:t>-Gunn, Lyman-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>
                <a:cs typeface="Symbol" charset="2"/>
              </a:rPr>
              <a:t>, Dwarf Spherical Galaxy density all limit sterile neutrino mass and mixing.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Neutrinos and the Cosmos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520"/>
            <a:ext cx="8229600" cy="4525963"/>
          </a:xfrm>
        </p:spPr>
        <p:txBody>
          <a:bodyPr/>
          <a:lstStyle/>
          <a:p>
            <a:r>
              <a:rPr lang="en-US" dirty="0" smtClean="0"/>
              <a:t> Potential for surprises!</a:t>
            </a:r>
          </a:p>
          <a:p>
            <a:r>
              <a:rPr lang="en-US" dirty="0" smtClean="0"/>
              <a:t> wide scope of applications, experimental reach</a:t>
            </a:r>
          </a:p>
          <a:p>
            <a:r>
              <a:rPr lang="en-US" dirty="0" smtClean="0"/>
              <a:t> some measurements are unique</a:t>
            </a:r>
          </a:p>
          <a:p>
            <a:r>
              <a:rPr lang="en-US" dirty="0" smtClean="0"/>
              <a:t> necessity for underground detectors is critical!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0"/>
            <a:ext cx="79465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See talks at </a:t>
            </a:r>
            <a:r>
              <a:rPr lang="en-US" sz="2000" dirty="0" err="1" smtClean="0"/>
              <a:t>Asilomar</a:t>
            </a:r>
            <a:r>
              <a:rPr lang="en-US" sz="2000" dirty="0" smtClean="0"/>
              <a:t> pre-meeting:</a:t>
            </a:r>
          </a:p>
          <a:p>
            <a:endParaRPr lang="en-US" sz="2000" dirty="0"/>
          </a:p>
          <a:p>
            <a:r>
              <a:rPr lang="en-US" sz="2000" dirty="0" err="1" smtClean="0"/>
              <a:t>http://neutrino.physics.ucdavis.edu/indico/conferenceDisplay.py?confId</a:t>
            </a:r>
            <a:r>
              <a:rPr lang="en-US" sz="2000" dirty="0" smtClean="0"/>
              <a:t>=0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11.tbl-parameter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42240"/>
            <a:ext cx="9022385" cy="62407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4322" y="6383020"/>
            <a:ext cx="3626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See </a:t>
            </a:r>
            <a:r>
              <a:rPr lang="en-US" u="sng" dirty="0">
                <a:hlinkClick r:id="rId3"/>
              </a:rPr>
              <a:t>www.nu-fit.org</a:t>
            </a:r>
            <a:r>
              <a:rPr lang="en-US" dirty="0"/>
              <a:t>, arXiv:1209.3023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" y="1087120"/>
            <a:ext cx="1194320" cy="96520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" y="2052320"/>
            <a:ext cx="1194320" cy="96520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" y="4937760"/>
            <a:ext cx="1194320" cy="132080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94322" y="1493520"/>
            <a:ext cx="64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4322" y="2397760"/>
            <a:ext cx="135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atmospheric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4322" y="5273040"/>
            <a:ext cx="135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atmospheric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" y="4307840"/>
            <a:ext cx="1194320" cy="62992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4322" y="4429760"/>
            <a:ext cx="64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solar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Neutrinos and Neutrino Mass Hierarchy</a:t>
            </a:r>
            <a:endParaRPr lang="en-US" dirty="0"/>
          </a:p>
        </p:txBody>
      </p:sp>
      <p:pic>
        <p:nvPicPr>
          <p:cNvPr id="3" name="Picture 2" descr="LBNE Atmospheric Neutrino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418"/>
            <a:ext cx="3377443" cy="4264606"/>
          </a:xfrm>
          <a:prstGeom prst="rect">
            <a:avLst/>
          </a:prstGeom>
        </p:spPr>
      </p:pic>
      <p:pic>
        <p:nvPicPr>
          <p:cNvPr id="4" name="Picture 3" descr="LBNE AtmNu MH Determinatio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784" y="1744418"/>
            <a:ext cx="5470216" cy="4350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3040" y="6400800"/>
            <a:ext cx="506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A.Blake</a:t>
            </a:r>
            <a:r>
              <a:rPr lang="en-US" dirty="0" smtClean="0"/>
              <a:t> and </a:t>
            </a:r>
            <a:r>
              <a:rPr lang="en-US" dirty="0" err="1" smtClean="0"/>
              <a:t>H.Gallagher</a:t>
            </a:r>
            <a:r>
              <a:rPr lang="en-US" dirty="0" smtClean="0"/>
              <a:t>, ISOUP, May 24-27 </a:t>
            </a:r>
            <a:r>
              <a:rPr lang="en-US" dirty="0" err="1" smtClean="0"/>
              <a:t>Asilomar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1778" y="6077634"/>
            <a:ext cx="2862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Example:LBNE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7-31 at 5.03.2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" y="888547"/>
            <a:ext cx="7975600" cy="58318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3909"/>
          </a:xfrm>
        </p:spPr>
        <p:txBody>
          <a:bodyPr/>
          <a:lstStyle/>
          <a:p>
            <a:r>
              <a:rPr lang="en-US" dirty="0" smtClean="0"/>
              <a:t>Supernova Neutrinos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23840" y="5941814"/>
            <a:ext cx="3591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G.Fuller</a:t>
            </a:r>
            <a:r>
              <a:rPr lang="en-US" dirty="0" smtClean="0"/>
              <a:t>, ISOUP, 24-27 May, </a:t>
            </a:r>
            <a:r>
              <a:rPr lang="en-US" dirty="0" err="1" smtClean="0"/>
              <a:t>Asilomar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7-23 at 10.38.3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87" y="467360"/>
            <a:ext cx="7216140" cy="4732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5902" y="6134854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F.Cavanna</a:t>
            </a:r>
            <a:r>
              <a:rPr lang="en-US" dirty="0" smtClean="0"/>
              <a:t>, ISOUP, 24-27 May, </a:t>
            </a:r>
            <a:r>
              <a:rPr lang="en-US" dirty="0" err="1" smtClean="0"/>
              <a:t>Asilomar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042"/>
          </a:xfrm>
        </p:spPr>
        <p:txBody>
          <a:bodyPr/>
          <a:lstStyle/>
          <a:p>
            <a:r>
              <a:rPr lang="en-US" dirty="0" smtClean="0"/>
              <a:t>UHE Neutrinos</a:t>
            </a:r>
            <a:endParaRPr lang="en-US" dirty="0"/>
          </a:p>
        </p:txBody>
      </p:sp>
      <p:pic>
        <p:nvPicPr>
          <p:cNvPr id="3" name="Picture 2" descr="Screen shot 2013-07-31 at 5.08.2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1" y="995680"/>
            <a:ext cx="7369175" cy="5525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1280" y="6520815"/>
            <a:ext cx="381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G.Sullivan</a:t>
            </a:r>
            <a:r>
              <a:rPr lang="en-US" dirty="0" smtClean="0"/>
              <a:t>, ISOUP, May 24-27, </a:t>
            </a:r>
            <a:r>
              <a:rPr lang="en-US" dirty="0" err="1" smtClean="0"/>
              <a:t>Asilomar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7-31 at 5.11.2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862"/>
            <a:ext cx="9144000" cy="6154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0869" y="6142392"/>
            <a:ext cx="380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G.Sullivan</a:t>
            </a:r>
            <a:r>
              <a:rPr lang="en-US" dirty="0" smtClean="0"/>
              <a:t>, ISOUP, 24-27 May, </a:t>
            </a:r>
            <a:r>
              <a:rPr lang="en-US" dirty="0" err="1" smtClean="0"/>
              <a:t>Asilomar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Neutrinos and NSI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17650"/>
            <a:ext cx="5486400" cy="382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4560" y="5109517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BOREXINO and SNO+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348480" y="60903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A. </a:t>
            </a:r>
            <a:r>
              <a:rPr lang="en-US" dirty="0" err="1"/>
              <a:t>Friedland</a:t>
            </a:r>
            <a:r>
              <a:rPr lang="en-US" dirty="0"/>
              <a:t>, C. </a:t>
            </a:r>
            <a:r>
              <a:rPr lang="en-US" dirty="0" err="1"/>
              <a:t>Lunardini</a:t>
            </a:r>
            <a:r>
              <a:rPr lang="en-US" dirty="0"/>
              <a:t> and C. </a:t>
            </a:r>
            <a:r>
              <a:rPr lang="en-US" dirty="0" err="1"/>
              <a:t>Peña-Garay</a:t>
            </a:r>
            <a:r>
              <a:rPr lang="en-US" dirty="0"/>
              <a:t>, Phys. </a:t>
            </a:r>
            <a:r>
              <a:rPr lang="en-US" dirty="0" err="1"/>
              <a:t>Lett</a:t>
            </a:r>
            <a:r>
              <a:rPr lang="en-US" dirty="0"/>
              <a:t>. B </a:t>
            </a:r>
            <a:r>
              <a:rPr lang="en-US" b="1" dirty="0"/>
              <a:t>594, 347 (2004).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62960" y="3381494"/>
            <a:ext cx="1701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we expect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2844800"/>
            <a:ext cx="199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we might see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97" y="274638"/>
            <a:ext cx="8229600" cy="1143000"/>
          </a:xfrm>
        </p:spPr>
        <p:txBody>
          <a:bodyPr/>
          <a:lstStyle/>
          <a:p>
            <a:r>
              <a:rPr lang="en-US" dirty="0" smtClean="0"/>
              <a:t>Neutrino Mass/Neff and CMB</a:t>
            </a:r>
            <a:endParaRPr lang="en-US" dirty="0"/>
          </a:p>
        </p:txBody>
      </p:sp>
      <p:pic>
        <p:nvPicPr>
          <p:cNvPr id="4" name="Picture 3" descr="Screen shot 2013-07-31 at 5.19.4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161" y="1484187"/>
            <a:ext cx="5353050" cy="245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3761" y="6356661"/>
            <a:ext cx="247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Melchiorri</a:t>
            </a:r>
            <a:r>
              <a:rPr lang="en-US" dirty="0" smtClean="0"/>
              <a:t> et al. (Planck)</a:t>
            </a:r>
            <a:endParaRPr lang="en-US" dirty="0"/>
          </a:p>
        </p:txBody>
      </p:sp>
      <p:pic>
        <p:nvPicPr>
          <p:cNvPr id="7" name="Picture 6" descr="Screen shot 2013-07-31 at 5.23.5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161" y="3935287"/>
            <a:ext cx="4800600" cy="2606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07200" y="4673600"/>
            <a:ext cx="223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Caution: must include</a:t>
            </a:r>
          </a:p>
          <a:p>
            <a:r>
              <a:rPr lang="en-US" dirty="0" smtClean="0"/>
              <a:t>Mixing effects…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237</Words>
  <Application>Microsoft Macintosh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Neutrinos in the Cosmos</vt:lpstr>
      <vt:lpstr>PowerPoint Presentation</vt:lpstr>
      <vt:lpstr>Atmospheric Neutrinos and Neutrino Mass Hierarchy</vt:lpstr>
      <vt:lpstr>Supernova Neutrinos</vt:lpstr>
      <vt:lpstr>PowerPoint Presentation</vt:lpstr>
      <vt:lpstr>UHE Neutrinos</vt:lpstr>
      <vt:lpstr>PowerPoint Presentation</vt:lpstr>
      <vt:lpstr>Solar Neutrinos and NSI</vt:lpstr>
      <vt:lpstr>Neutrino Mass/Neff and CMB</vt:lpstr>
      <vt:lpstr>Sterile Neutrinos</vt:lpstr>
      <vt:lpstr>Neutrinos and the Cosmos</vt:lpstr>
    </vt:vector>
  </TitlesOfParts>
  <Company>UC Davis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Svoboda</dc:creator>
  <cp:lastModifiedBy>Scott Dodelson</cp:lastModifiedBy>
  <cp:revision>7</cp:revision>
  <dcterms:created xsi:type="dcterms:W3CDTF">2013-07-31T11:34:54Z</dcterms:created>
  <dcterms:modified xsi:type="dcterms:W3CDTF">2013-07-31T13:04:50Z</dcterms:modified>
</cp:coreProperties>
</file>