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28"/>
  </p:notesMasterIdLst>
  <p:sldIdLst>
    <p:sldId id="307" r:id="rId2"/>
    <p:sldId id="278" r:id="rId3"/>
    <p:sldId id="279" r:id="rId4"/>
    <p:sldId id="263" r:id="rId5"/>
    <p:sldId id="294" r:id="rId6"/>
    <p:sldId id="314" r:id="rId7"/>
    <p:sldId id="273" r:id="rId8"/>
    <p:sldId id="268" r:id="rId9"/>
    <p:sldId id="261" r:id="rId10"/>
    <p:sldId id="301" r:id="rId11"/>
    <p:sldId id="302" r:id="rId12"/>
    <p:sldId id="270" r:id="rId13"/>
    <p:sldId id="296" r:id="rId14"/>
    <p:sldId id="295" r:id="rId15"/>
    <p:sldId id="290" r:id="rId16"/>
    <p:sldId id="288" r:id="rId17"/>
    <p:sldId id="311" r:id="rId18"/>
    <p:sldId id="269" r:id="rId19"/>
    <p:sldId id="287" r:id="rId20"/>
    <p:sldId id="312" r:id="rId21"/>
    <p:sldId id="303" r:id="rId22"/>
    <p:sldId id="282" r:id="rId23"/>
    <p:sldId id="276" r:id="rId24"/>
    <p:sldId id="308" r:id="rId25"/>
    <p:sldId id="313" r:id="rId26"/>
    <p:sldId id="29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22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B42968-EC54-9248-9453-976F04DDFC82}" type="datetimeFigureOut">
              <a:rPr lang="en-US" smtClean="0"/>
              <a:t>8/1/13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32ED63-A579-6748-A6E4-FBA9AF083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499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2ED63-A579-6748-A6E4-FBA9AF083FD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480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Drop the alphabet soup.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2ED63-A579-6748-A6E4-FBA9AF083FD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280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Thursday, August 1,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290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Thursday, August 1,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896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Thursday, August 1,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233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Thursday, August 1,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07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Thursday, August 1,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194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Thursday, August 1,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188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Thursday, August 1, 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740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Thursday, August 1, 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684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Thursday, August 1, 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525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Thursday, August 1,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95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Thursday, August 1,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31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CB818-7379-467D-8E76-EF9D9074A26C}" type="datetime2">
              <a:rPr lang="en-US" smtClean="0"/>
              <a:t>Thursday, August 1,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553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emf"/><Relationship Id="rId3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Beyond Einstein : The Physics Driving Cosmic Acceleration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Nikhil Padmanabhan</a:t>
            </a:r>
          </a:p>
          <a:p>
            <a:r>
              <a:rPr lang="en-US" dirty="0" smtClean="0"/>
              <a:t>Yale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918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the Universe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Two observable fields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Matter Density </a:t>
            </a:r>
          </a:p>
          <a:p>
            <a:pPr lvl="2"/>
            <a:r>
              <a:rPr lang="en-US" dirty="0" smtClean="0"/>
              <a:t>Growth of structure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Velocities</a:t>
            </a:r>
          </a:p>
          <a:p>
            <a:pPr lvl="2"/>
            <a:r>
              <a:rPr lang="en-US" dirty="0" smtClean="0"/>
              <a:t>Response to the matter density</a:t>
            </a:r>
            <a:endParaRPr lang="en-US" dirty="0"/>
          </a:p>
          <a:p>
            <a:r>
              <a:rPr lang="en-US" dirty="0" smtClean="0"/>
              <a:t>Imaging and Spectroscopic surveys</a:t>
            </a:r>
            <a:r>
              <a:rPr lang="en-US" dirty="0"/>
              <a:t> </a:t>
            </a:r>
            <a:r>
              <a:rPr lang="en-US" dirty="0" smtClean="0"/>
              <a:t>give different, complementary views</a:t>
            </a:r>
            <a:endParaRPr lang="en-US" dirty="0"/>
          </a:p>
          <a:p>
            <a:pPr lvl="1"/>
            <a:r>
              <a:rPr lang="en-US" dirty="0" smtClean="0"/>
              <a:t>Imaging surveys : Lensing</a:t>
            </a:r>
          </a:p>
          <a:p>
            <a:pPr lvl="1"/>
            <a:r>
              <a:rPr lang="en-US" dirty="0" smtClean="0"/>
              <a:t>Spectroscopic surveys : BAO/Redshift Distortions</a:t>
            </a:r>
          </a:p>
        </p:txBody>
      </p:sp>
    </p:spTree>
    <p:extLst>
      <p:ext uri="{BB962C8B-B14F-4D97-AF65-F5344CB8AC3E}">
        <p14:creationId xmlns:p14="http://schemas.microsoft.com/office/powerpoint/2010/main" val="1598443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08985" y="0"/>
            <a:ext cx="13651580" cy="696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053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Lensing</a:t>
            </a:r>
            <a:endParaRPr lang="en-US" dirty="0"/>
          </a:p>
        </p:txBody>
      </p:sp>
      <p:pic>
        <p:nvPicPr>
          <p:cNvPr id="4" name="Content Placeholder 3" descr="PastedGraphic-3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" t="-503" r="-807" b="503"/>
          <a:stretch/>
        </p:blipFill>
        <p:spPr>
          <a:xfrm>
            <a:off x="1518535" y="1364433"/>
            <a:ext cx="6831320" cy="5121017"/>
          </a:xfrm>
        </p:spPr>
      </p:pic>
      <p:sp>
        <p:nvSpPr>
          <p:cNvPr id="5" name="Rectangle 4"/>
          <p:cNvSpPr/>
          <p:nvPr/>
        </p:nvSpPr>
        <p:spPr>
          <a:xfrm>
            <a:off x="5715276" y="6165978"/>
            <a:ext cx="2634579" cy="2129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493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Lensing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52421"/>
            <a:ext cx="5425627" cy="5164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56269" y="1887604"/>
            <a:ext cx="273416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Directly measures the matter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Measures an integrated matter density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Probes expansion and growth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2D measurement (somewhat mitigated by multiple source planes)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061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3-08-01 at 12.13.13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85" r="-770"/>
          <a:stretch/>
        </p:blipFill>
        <p:spPr>
          <a:xfrm>
            <a:off x="370435" y="185165"/>
            <a:ext cx="7897008" cy="6536116"/>
          </a:xfrm>
        </p:spPr>
      </p:pic>
    </p:spTree>
    <p:extLst>
      <p:ext uri="{BB962C8B-B14F-4D97-AF65-F5344CB8AC3E}">
        <p14:creationId xmlns:p14="http://schemas.microsoft.com/office/powerpoint/2010/main" val="3904573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00" y="0"/>
            <a:ext cx="68974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420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Spectroscopic surveys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Use the 3D distribution of galaxies</a:t>
            </a:r>
          </a:p>
          <a:p>
            <a:r>
              <a:rPr lang="en-US" dirty="0" smtClean="0"/>
              <a:t>Angular positions from imaging surveys</a:t>
            </a:r>
          </a:p>
          <a:p>
            <a:r>
              <a:rPr lang="en-US" dirty="0" smtClean="0"/>
              <a:t>Radial positions from redshifts</a:t>
            </a:r>
          </a:p>
          <a:p>
            <a:pPr lvl="1"/>
            <a:r>
              <a:rPr lang="en-US" dirty="0" smtClean="0"/>
              <a:t>Hubble expansion</a:t>
            </a:r>
          </a:p>
          <a:p>
            <a:pPr lvl="1"/>
            <a:r>
              <a:rPr lang="en-US" dirty="0" smtClean="0"/>
              <a:t>“Peculiar” velocities : redshift space distortions (sensitive to velocity field)</a:t>
            </a:r>
          </a:p>
          <a:p>
            <a:r>
              <a:rPr lang="en-US" dirty="0" smtClean="0"/>
              <a:t>Two probes</a:t>
            </a:r>
          </a:p>
          <a:p>
            <a:pPr lvl="1"/>
            <a:r>
              <a:rPr lang="en-US" dirty="0" smtClean="0"/>
              <a:t>BAO : A standard ruler to measure the expansion </a:t>
            </a:r>
          </a:p>
          <a:p>
            <a:pPr lvl="1"/>
            <a:r>
              <a:rPr lang="en-US" dirty="0" smtClean="0"/>
              <a:t>Redshift Distortions : Growth through peculiar velocities</a:t>
            </a:r>
          </a:p>
        </p:txBody>
      </p:sp>
    </p:spTree>
    <p:extLst>
      <p:ext uri="{BB962C8B-B14F-4D97-AF65-F5344CB8AC3E}">
        <p14:creationId xmlns:p14="http://schemas.microsoft.com/office/powerpoint/2010/main" val="697300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Baryon Acoustic Oscillations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732" y="2462388"/>
            <a:ext cx="5180785" cy="413099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52669" y="1400988"/>
            <a:ext cx="78320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Sound waves in the early </a:t>
            </a:r>
            <a:r>
              <a:rPr lang="en-US" sz="2400" dirty="0" smtClean="0"/>
              <a:t>Universe imprint a characteristic scale in the CMB and the galaxy densities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23331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66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Baryon Acoustic Oscillations </a:t>
            </a:r>
            <a:endParaRPr lang="en-US" dirty="0"/>
          </a:p>
        </p:txBody>
      </p:sp>
      <p:pic>
        <p:nvPicPr>
          <p:cNvPr id="5" name="Content Placeholder 4" descr="xi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 b="5556"/>
          <a:stretch>
            <a:fillRect/>
          </a:stretch>
        </p:blipFill>
        <p:spPr>
          <a:xfrm>
            <a:off x="457200" y="1683260"/>
            <a:ext cx="8229600" cy="4876800"/>
          </a:xfrm>
        </p:spPr>
      </p:pic>
      <p:sp>
        <p:nvSpPr>
          <p:cNvPr id="6" name="TextBox 5"/>
          <p:cNvSpPr txBox="1"/>
          <p:nvPr/>
        </p:nvSpPr>
        <p:spPr>
          <a:xfrm>
            <a:off x="1985367" y="1897903"/>
            <a:ext cx="35473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</a:rPr>
              <a:t>Imprint of sound waves frozen </a:t>
            </a:r>
          </a:p>
          <a:p>
            <a:r>
              <a:rPr lang="en-US" sz="2000" b="1" i="1" dirty="0" smtClean="0">
                <a:solidFill>
                  <a:srgbClr val="FF0000"/>
                </a:solidFill>
              </a:rPr>
              <a:t>In the early Universe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5367" y="5226533"/>
            <a:ext cx="4364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Standard ruler analogous to standard candles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32750" y="1897903"/>
            <a:ext cx="2423315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Absolute scale measured by the CMB to 0.4%</a:t>
            </a:r>
            <a:endParaRPr lang="en-US" sz="24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264596" y="1005546"/>
            <a:ext cx="8879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Sound waves in the early Universe imprint correlations in the distribution of galaxies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89781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dr79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5556" r="5332" b="5556"/>
          <a:stretch/>
        </p:blipFill>
        <p:spPr>
          <a:xfrm>
            <a:off x="457200" y="1524000"/>
            <a:ext cx="7913091" cy="5163085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BOSS measures the BAO standard ruler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1722597" y="5109739"/>
            <a:ext cx="1941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6.7 sigma </a:t>
            </a:r>
          </a:p>
          <a:p>
            <a:r>
              <a:rPr lang="en-US" b="1" dirty="0" smtClean="0"/>
              <a:t>1.7% distance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39351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Dark Energy : The Big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cosmic expansion accelerating because of a </a:t>
            </a:r>
            <a:r>
              <a:rPr lang="en-US" dirty="0" smtClean="0">
                <a:solidFill>
                  <a:srgbClr val="FF0000"/>
                </a:solidFill>
              </a:rPr>
              <a:t>breakdown of GR </a:t>
            </a:r>
            <a:r>
              <a:rPr lang="en-US" dirty="0" smtClean="0"/>
              <a:t>on cosmological scales or because of a </a:t>
            </a:r>
            <a:r>
              <a:rPr lang="en-US" dirty="0" smtClean="0">
                <a:solidFill>
                  <a:srgbClr val="FF0000"/>
                </a:solidFill>
              </a:rPr>
              <a:t>new energy component </a:t>
            </a:r>
            <a:r>
              <a:rPr lang="en-US" dirty="0" smtClean="0"/>
              <a:t>that exerts repulsive gravity within GR?</a:t>
            </a:r>
          </a:p>
          <a:p>
            <a:r>
              <a:rPr lang="en-US" dirty="0" smtClean="0"/>
              <a:t>If the latter, </a:t>
            </a:r>
            <a:r>
              <a:rPr lang="en-US" dirty="0" smtClean="0">
                <a:solidFill>
                  <a:srgbClr val="008000"/>
                </a:solidFill>
              </a:rPr>
              <a:t>is it consistent with a cosmological constant or does it evolve in time?</a:t>
            </a:r>
          </a:p>
          <a:p>
            <a:r>
              <a:rPr lang="en-US" dirty="0" smtClean="0"/>
              <a:t>Any answers to this will point to new physics!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833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Extract ~all the cosmological information readily accessible to us</a:t>
            </a:r>
          </a:p>
          <a:p>
            <a:pPr lvl="1"/>
            <a:r>
              <a:rPr lang="en-US" dirty="0" smtClean="0"/>
              <a:t>There is a finite amount of cosmological information; the cosmic variance limit</a:t>
            </a:r>
          </a:p>
          <a:p>
            <a:pPr lvl="1"/>
            <a:r>
              <a:rPr lang="en-US" dirty="0" smtClean="0"/>
              <a:t>Extend out in redshift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Get measurements of comparable accuracy between different probes</a:t>
            </a:r>
          </a:p>
        </p:txBody>
      </p:sp>
    </p:spTree>
    <p:extLst>
      <p:ext uri="{BB962C8B-B14F-4D97-AF65-F5344CB8AC3E}">
        <p14:creationId xmlns:p14="http://schemas.microsoft.com/office/powerpoint/2010/main" val="1171560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boks 33"/>
          <p:cNvSpPr txBox="1"/>
          <p:nvPr/>
        </p:nvSpPr>
        <p:spPr>
          <a:xfrm>
            <a:off x="-14025" y="2035635"/>
            <a:ext cx="5764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b="1" dirty="0" smtClean="0"/>
              <a:t>BOSS</a:t>
            </a:r>
            <a:endParaRPr lang="da-DK" sz="1400" b="1" dirty="0"/>
          </a:p>
        </p:txBody>
      </p:sp>
      <p:sp>
        <p:nvSpPr>
          <p:cNvPr id="73" name="Rektangel 72"/>
          <p:cNvSpPr/>
          <p:nvPr/>
        </p:nvSpPr>
        <p:spPr>
          <a:xfrm rot="10800000" flipV="1">
            <a:off x="9065" y="32215"/>
            <a:ext cx="9133348" cy="5292719"/>
          </a:xfrm>
          <a:prstGeom prst="rect">
            <a:avLst/>
          </a:prstGeom>
          <a:gradFill flip="none" rotWithShape="1">
            <a:gsLst>
              <a:gs pos="0">
                <a:srgbClr val="FFFFFF">
                  <a:lumMod val="75000"/>
                </a:srgbClr>
              </a:gs>
              <a:gs pos="100000">
                <a:srgbClr val="E6E6E6">
                  <a:tint val="50000"/>
                  <a:shade val="100000"/>
                  <a:satMod val="350000"/>
                </a:srgbClr>
              </a:gs>
              <a:gs pos="100000">
                <a:srgbClr val="E6E6E6">
                  <a:tint val="50000"/>
                  <a:shade val="100000"/>
                  <a:satMod val="350000"/>
                </a:srgbClr>
              </a:gs>
              <a:gs pos="100000">
                <a:srgbClr val="E6E6E6">
                  <a:tint val="50000"/>
                  <a:shade val="100000"/>
                  <a:satMod val="350000"/>
                </a:srgbClr>
              </a:gs>
              <a:gs pos="31000">
                <a:srgbClr val="E6E6E6">
                  <a:tint val="50000"/>
                  <a:shade val="100000"/>
                  <a:satMod val="350000"/>
                </a:srgbClr>
              </a:gs>
              <a:gs pos="52000">
                <a:srgbClr val="E6E6E6">
                  <a:tint val="50000"/>
                  <a:shade val="100000"/>
                  <a:satMod val="350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43681" y="762608"/>
            <a:ext cx="9024119" cy="5582782"/>
          </a:xfrm>
          <a:prstGeom prst="homePlate">
            <a:avLst>
              <a:gd name="adj" fmla="val 27124"/>
            </a:avLst>
          </a:prstGeom>
          <a:solidFill>
            <a:schemeClr val="bg1"/>
          </a:solidFill>
          <a:ln w="76200" cap="flat" cmpd="sng" algn="ctr">
            <a:gradFill flip="none" rotWithShape="1">
              <a:gsLst>
                <a:gs pos="0">
                  <a:srgbClr val="0070C0"/>
                </a:gs>
                <a:gs pos="50000">
                  <a:schemeClr val="accent5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a-DK" kern="0">
              <a:solidFill>
                <a:sysClr val="window" lastClr="FFFFFF"/>
              </a:solidFill>
              <a:latin typeface="Calibri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860037" y="811805"/>
            <a:ext cx="7369563" cy="5454876"/>
            <a:chOff x="860037" y="811805"/>
            <a:chExt cx="7369563" cy="5454876"/>
          </a:xfrm>
        </p:grpSpPr>
        <p:cxnSp>
          <p:nvCxnSpPr>
            <p:cNvPr id="16" name="Lige forbindelse 15"/>
            <p:cNvCxnSpPr/>
            <p:nvPr/>
          </p:nvCxnSpPr>
          <p:spPr>
            <a:xfrm rot="5400000">
              <a:off x="-1041603" y="3534133"/>
              <a:ext cx="5454876" cy="10220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  <a:alpha val="7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Lige forbindelse 17"/>
            <p:cNvCxnSpPr/>
            <p:nvPr/>
          </p:nvCxnSpPr>
          <p:spPr>
            <a:xfrm rot="5400000">
              <a:off x="-1862291" y="3534133"/>
              <a:ext cx="5454876" cy="10220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  <a:alpha val="7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Lige forbindelse 18"/>
            <p:cNvCxnSpPr/>
            <p:nvPr/>
          </p:nvCxnSpPr>
          <p:spPr>
            <a:xfrm rot="5400000">
              <a:off x="589556" y="3534133"/>
              <a:ext cx="5454876" cy="10220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  <a:alpha val="7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Lige forbindelse 19"/>
            <p:cNvCxnSpPr/>
            <p:nvPr/>
          </p:nvCxnSpPr>
          <p:spPr>
            <a:xfrm rot="5400000">
              <a:off x="-220913" y="3534133"/>
              <a:ext cx="5454876" cy="10220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  <a:alpha val="7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Lige forbindelse 20"/>
            <p:cNvCxnSpPr/>
            <p:nvPr/>
          </p:nvCxnSpPr>
          <p:spPr>
            <a:xfrm rot="5400000">
              <a:off x="1413317" y="3534133"/>
              <a:ext cx="5454876" cy="10220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  <a:alpha val="7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Lige forbindelse 22"/>
            <p:cNvCxnSpPr/>
            <p:nvPr/>
          </p:nvCxnSpPr>
          <p:spPr>
            <a:xfrm rot="5400000">
              <a:off x="3034255" y="3534133"/>
              <a:ext cx="5454876" cy="10220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  <a:alpha val="7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Lige forbindelse 23"/>
            <p:cNvCxnSpPr/>
            <p:nvPr/>
          </p:nvCxnSpPr>
          <p:spPr>
            <a:xfrm rot="5400000">
              <a:off x="2223786" y="3534133"/>
              <a:ext cx="5454876" cy="10220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  <a:alpha val="7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Lige forbindelse 25"/>
            <p:cNvCxnSpPr/>
            <p:nvPr/>
          </p:nvCxnSpPr>
          <p:spPr>
            <a:xfrm rot="5400000">
              <a:off x="3854944" y="3534133"/>
              <a:ext cx="5454876" cy="10220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  <a:alpha val="7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Lige forbindelse 26"/>
            <p:cNvCxnSpPr/>
            <p:nvPr/>
          </p:nvCxnSpPr>
          <p:spPr>
            <a:xfrm rot="5400000">
              <a:off x="6781006" y="3558310"/>
              <a:ext cx="2896394" cy="794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  <a:alpha val="7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Lige forbindelse 27"/>
            <p:cNvCxnSpPr/>
            <p:nvPr/>
          </p:nvCxnSpPr>
          <p:spPr>
            <a:xfrm rot="5400000">
              <a:off x="4658265" y="3534133"/>
              <a:ext cx="5454876" cy="10220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  <a:alpha val="7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kstboks 44"/>
          <p:cNvSpPr txBox="1"/>
          <p:nvPr/>
        </p:nvSpPr>
        <p:spPr>
          <a:xfrm>
            <a:off x="6544673" y="798455"/>
            <a:ext cx="558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dirty="0" smtClean="0">
                <a:solidFill>
                  <a:srgbClr val="0070C0"/>
                </a:solidFill>
              </a:rPr>
              <a:t>2029</a:t>
            </a:r>
            <a:endParaRPr lang="da-DK" sz="1400" dirty="0">
              <a:solidFill>
                <a:srgbClr val="0070C0"/>
              </a:solidFill>
            </a:endParaRPr>
          </a:p>
        </p:txBody>
      </p:sp>
      <p:sp>
        <p:nvSpPr>
          <p:cNvPr id="46" name="Tekstboks 45"/>
          <p:cNvSpPr txBox="1"/>
          <p:nvPr/>
        </p:nvSpPr>
        <p:spPr>
          <a:xfrm>
            <a:off x="5739858" y="799208"/>
            <a:ext cx="558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dirty="0" smtClean="0">
                <a:solidFill>
                  <a:srgbClr val="0070C0"/>
                </a:solidFill>
              </a:rPr>
              <a:t>2027</a:t>
            </a:r>
            <a:endParaRPr lang="da-DK" sz="1400" dirty="0">
              <a:solidFill>
                <a:srgbClr val="0070C0"/>
              </a:solidFill>
            </a:endParaRPr>
          </a:p>
        </p:txBody>
      </p:sp>
      <p:sp>
        <p:nvSpPr>
          <p:cNvPr id="47" name="Tekstboks 46"/>
          <p:cNvSpPr txBox="1"/>
          <p:nvPr/>
        </p:nvSpPr>
        <p:spPr>
          <a:xfrm>
            <a:off x="4917050" y="808879"/>
            <a:ext cx="558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dirty="0" smtClean="0">
                <a:solidFill>
                  <a:srgbClr val="0070C0"/>
                </a:solidFill>
              </a:rPr>
              <a:t>2025</a:t>
            </a:r>
            <a:endParaRPr lang="da-DK" sz="1400" dirty="0">
              <a:solidFill>
                <a:srgbClr val="0070C0"/>
              </a:solidFill>
            </a:endParaRPr>
          </a:p>
        </p:txBody>
      </p:sp>
      <p:sp>
        <p:nvSpPr>
          <p:cNvPr id="48" name="Tekstboks 47"/>
          <p:cNvSpPr txBox="1"/>
          <p:nvPr/>
        </p:nvSpPr>
        <p:spPr>
          <a:xfrm>
            <a:off x="4111476" y="807576"/>
            <a:ext cx="558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dirty="0" smtClean="0">
                <a:solidFill>
                  <a:srgbClr val="0070C0"/>
                </a:solidFill>
              </a:rPr>
              <a:t>2023</a:t>
            </a:r>
            <a:endParaRPr lang="da-DK" sz="1400" dirty="0">
              <a:solidFill>
                <a:srgbClr val="0070C0"/>
              </a:solidFill>
            </a:endParaRPr>
          </a:p>
        </p:txBody>
      </p:sp>
      <p:sp>
        <p:nvSpPr>
          <p:cNvPr id="49" name="Tekstboks 48"/>
          <p:cNvSpPr txBox="1"/>
          <p:nvPr/>
        </p:nvSpPr>
        <p:spPr>
          <a:xfrm>
            <a:off x="3283047" y="807576"/>
            <a:ext cx="558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dirty="0" smtClean="0">
                <a:solidFill>
                  <a:srgbClr val="0070C0"/>
                </a:solidFill>
              </a:rPr>
              <a:t>2021</a:t>
            </a:r>
            <a:endParaRPr lang="da-DK" sz="1400" dirty="0">
              <a:solidFill>
                <a:srgbClr val="0070C0"/>
              </a:solidFill>
            </a:endParaRPr>
          </a:p>
        </p:txBody>
      </p:sp>
      <p:sp>
        <p:nvSpPr>
          <p:cNvPr id="51" name="Tekstboks 50"/>
          <p:cNvSpPr txBox="1"/>
          <p:nvPr/>
        </p:nvSpPr>
        <p:spPr>
          <a:xfrm>
            <a:off x="1637317" y="806272"/>
            <a:ext cx="558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dirty="0" smtClean="0">
                <a:solidFill>
                  <a:srgbClr val="0070C0"/>
                </a:solidFill>
              </a:rPr>
              <a:t>2017</a:t>
            </a:r>
            <a:endParaRPr lang="da-DK" sz="1400" dirty="0">
              <a:solidFill>
                <a:srgbClr val="0070C0"/>
              </a:solidFill>
            </a:endParaRPr>
          </a:p>
        </p:txBody>
      </p:sp>
      <p:sp>
        <p:nvSpPr>
          <p:cNvPr id="52" name="Tekstboks 51"/>
          <p:cNvSpPr txBox="1"/>
          <p:nvPr/>
        </p:nvSpPr>
        <p:spPr>
          <a:xfrm>
            <a:off x="819678" y="806272"/>
            <a:ext cx="558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dirty="0" smtClean="0">
                <a:solidFill>
                  <a:srgbClr val="0070C0"/>
                </a:solidFill>
              </a:rPr>
              <a:t>2015</a:t>
            </a:r>
            <a:endParaRPr lang="da-DK" sz="1400" dirty="0">
              <a:solidFill>
                <a:srgbClr val="0070C0"/>
              </a:solidFill>
            </a:endParaRPr>
          </a:p>
        </p:txBody>
      </p:sp>
      <p:sp>
        <p:nvSpPr>
          <p:cNvPr id="53" name="Tekstboks 52"/>
          <p:cNvSpPr txBox="1"/>
          <p:nvPr/>
        </p:nvSpPr>
        <p:spPr>
          <a:xfrm>
            <a:off x="36461" y="806272"/>
            <a:ext cx="558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dirty="0" smtClean="0">
                <a:solidFill>
                  <a:srgbClr val="0070C0"/>
                </a:solidFill>
              </a:rPr>
              <a:t>2013</a:t>
            </a:r>
            <a:endParaRPr lang="da-DK" sz="1400" dirty="0">
              <a:solidFill>
                <a:srgbClr val="0070C0"/>
              </a:solidFill>
            </a:endParaRPr>
          </a:p>
        </p:txBody>
      </p:sp>
      <p:sp>
        <p:nvSpPr>
          <p:cNvPr id="54" name="Tekstboks 53"/>
          <p:cNvSpPr txBox="1"/>
          <p:nvPr/>
        </p:nvSpPr>
        <p:spPr>
          <a:xfrm>
            <a:off x="2467042" y="807576"/>
            <a:ext cx="558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dirty="0" smtClean="0">
                <a:solidFill>
                  <a:srgbClr val="0070C0"/>
                </a:solidFill>
              </a:rPr>
              <a:t>2019</a:t>
            </a:r>
            <a:endParaRPr lang="da-DK" sz="1400" dirty="0">
              <a:solidFill>
                <a:srgbClr val="0070C0"/>
              </a:solidFill>
            </a:endParaRPr>
          </a:p>
        </p:txBody>
      </p:sp>
      <p:sp>
        <p:nvSpPr>
          <p:cNvPr id="64" name="Rectangle 8"/>
          <p:cNvSpPr>
            <a:spLocks noChangeArrowheads="1"/>
          </p:cNvSpPr>
          <p:nvPr/>
        </p:nvSpPr>
        <p:spPr bwMode="gray">
          <a:xfrm>
            <a:off x="327902" y="-1"/>
            <a:ext cx="852011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lvl="0">
              <a:defRPr/>
            </a:pPr>
            <a:r>
              <a:rPr lang="de-DE" sz="2600" b="1" kern="0" dirty="0" err="1" smtClean="0">
                <a:solidFill>
                  <a:sysClr val="windowText" lastClr="000000"/>
                </a:solidFill>
              </a:rPr>
              <a:t>Dark</a:t>
            </a:r>
            <a:r>
              <a:rPr lang="de-DE" sz="2600" b="1" kern="0" dirty="0" smtClean="0">
                <a:solidFill>
                  <a:sysClr val="windowText" lastClr="000000"/>
                </a:solidFill>
              </a:rPr>
              <a:t> Energy Experiments: 2013 - 2031</a:t>
            </a:r>
            <a:endParaRPr kumimoji="0" lang="de-DE" sz="16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4" name="Group 130"/>
          <p:cNvGrpSpPr/>
          <p:nvPr/>
        </p:nvGrpSpPr>
        <p:grpSpPr>
          <a:xfrm>
            <a:off x="327902" y="1737936"/>
            <a:ext cx="2116050" cy="437278"/>
            <a:chOff x="327902" y="2534541"/>
            <a:chExt cx="2090654" cy="437278"/>
          </a:xfrm>
        </p:grpSpPr>
        <p:sp>
          <p:nvSpPr>
            <p:cNvPr id="90" name="Pentagon 89"/>
            <p:cNvSpPr/>
            <p:nvPr/>
          </p:nvSpPr>
          <p:spPr>
            <a:xfrm>
              <a:off x="381464" y="2534541"/>
              <a:ext cx="2037092" cy="437278"/>
            </a:xfrm>
            <a:prstGeom prst="homePlate">
              <a:avLst>
                <a:gd name="adj" fmla="val 35141"/>
              </a:avLst>
            </a:prstGeom>
            <a:gradFill rotWithShape="1">
              <a:gsLst>
                <a:gs pos="0">
                  <a:srgbClr val="E6E6E6"/>
                </a:gs>
                <a:gs pos="100000">
                  <a:sysClr val="window" lastClr="FFFFFF"/>
                </a:gs>
              </a:gsLst>
              <a:lin ang="16200000"/>
            </a:gradFill>
            <a:ln w="15875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da-DK" kern="0">
                <a:solidFill>
                  <a:srgbClr val="FFFFFF"/>
                </a:solidFill>
                <a:latin typeface="Arial Narrow" pitchFamily="-97" charset="0"/>
              </a:endParaRPr>
            </a:p>
          </p:txBody>
        </p:sp>
        <p:sp>
          <p:nvSpPr>
            <p:cNvPr id="91" name="Tekstboks 33"/>
            <p:cNvSpPr txBox="1"/>
            <p:nvPr/>
          </p:nvSpPr>
          <p:spPr>
            <a:xfrm>
              <a:off x="327902" y="2592225"/>
              <a:ext cx="20560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400" b="1" dirty="0" smtClean="0"/>
                <a:t>Dark Energy </a:t>
              </a:r>
              <a:r>
                <a:rPr lang="da-DK" sz="1400" b="1" dirty="0" err="1" smtClean="0"/>
                <a:t>Survey</a:t>
              </a:r>
              <a:r>
                <a:rPr lang="da-DK" sz="1400" b="1" dirty="0" smtClean="0"/>
                <a:t> (DES)</a:t>
              </a:r>
              <a:endParaRPr lang="da-DK" sz="1400" b="1" dirty="0"/>
            </a:p>
          </p:txBody>
        </p:sp>
      </p:grpSp>
      <p:grpSp>
        <p:nvGrpSpPr>
          <p:cNvPr id="6" name="Group 131"/>
          <p:cNvGrpSpPr/>
          <p:nvPr/>
        </p:nvGrpSpPr>
        <p:grpSpPr>
          <a:xfrm>
            <a:off x="603134" y="3425740"/>
            <a:ext cx="2292466" cy="437278"/>
            <a:chOff x="350993" y="2548523"/>
            <a:chExt cx="2067563" cy="437278"/>
          </a:xfrm>
        </p:grpSpPr>
        <p:sp>
          <p:nvSpPr>
            <p:cNvPr id="133" name="Pentagon 132"/>
            <p:cNvSpPr/>
            <p:nvPr/>
          </p:nvSpPr>
          <p:spPr>
            <a:xfrm>
              <a:off x="381464" y="2548523"/>
              <a:ext cx="2037092" cy="437278"/>
            </a:xfrm>
            <a:prstGeom prst="homePlate">
              <a:avLst>
                <a:gd name="adj" fmla="val 35141"/>
              </a:avLst>
            </a:prstGeom>
            <a:gradFill rotWithShape="1">
              <a:gsLst>
                <a:gs pos="0">
                  <a:srgbClr val="E6E6E6"/>
                </a:gs>
                <a:gs pos="100000">
                  <a:sysClr val="window" lastClr="FFFFFF"/>
                </a:gs>
              </a:gsLst>
              <a:lin ang="16200000"/>
            </a:gradFill>
            <a:ln w="15875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da-DK" kern="0">
                <a:solidFill>
                  <a:srgbClr val="FFFFFF"/>
                </a:solidFill>
                <a:latin typeface="Arial Narrow" pitchFamily="-97" charset="0"/>
              </a:endParaRPr>
            </a:p>
          </p:txBody>
        </p:sp>
        <p:sp>
          <p:nvSpPr>
            <p:cNvPr id="134" name="Tekstboks 33"/>
            <p:cNvSpPr txBox="1"/>
            <p:nvPr/>
          </p:nvSpPr>
          <p:spPr>
            <a:xfrm>
              <a:off x="350993" y="2615356"/>
              <a:ext cx="18131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400" b="1" dirty="0" err="1" smtClean="0"/>
                <a:t>Extended</a:t>
              </a:r>
              <a:r>
                <a:rPr lang="da-DK" sz="1400" b="1" dirty="0" smtClean="0"/>
                <a:t> BOSS (</a:t>
              </a:r>
              <a:r>
                <a:rPr lang="da-DK" sz="1400" b="1" dirty="0" err="1" smtClean="0"/>
                <a:t>eBOSS</a:t>
              </a:r>
              <a:r>
                <a:rPr lang="da-DK" sz="1400" b="1" dirty="0" smtClean="0"/>
                <a:t>)</a:t>
              </a:r>
              <a:endParaRPr lang="da-DK" sz="1400" b="1" dirty="0"/>
            </a:p>
          </p:txBody>
        </p:sp>
      </p:grpSp>
      <p:grpSp>
        <p:nvGrpSpPr>
          <p:cNvPr id="7" name="Group 134"/>
          <p:cNvGrpSpPr/>
          <p:nvPr/>
        </p:nvGrpSpPr>
        <p:grpSpPr>
          <a:xfrm>
            <a:off x="575715" y="2862350"/>
            <a:ext cx="1557885" cy="437278"/>
            <a:chOff x="350993" y="2456163"/>
            <a:chExt cx="2086760" cy="437278"/>
          </a:xfrm>
        </p:grpSpPr>
        <p:sp>
          <p:nvSpPr>
            <p:cNvPr id="136" name="Pentagon 135"/>
            <p:cNvSpPr/>
            <p:nvPr/>
          </p:nvSpPr>
          <p:spPr>
            <a:xfrm>
              <a:off x="400662" y="2456163"/>
              <a:ext cx="2037091" cy="437278"/>
            </a:xfrm>
            <a:prstGeom prst="homePlate">
              <a:avLst>
                <a:gd name="adj" fmla="val 35141"/>
              </a:avLst>
            </a:prstGeom>
            <a:gradFill rotWithShape="1">
              <a:gsLst>
                <a:gs pos="0">
                  <a:srgbClr val="E6E6E6"/>
                </a:gs>
                <a:gs pos="100000">
                  <a:sysClr val="window" lastClr="FFFFFF"/>
                </a:gs>
              </a:gsLst>
              <a:lin ang="16200000"/>
            </a:gradFill>
            <a:ln w="15875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da-DK" kern="0">
                <a:solidFill>
                  <a:srgbClr val="FFFFFF"/>
                </a:solidFill>
                <a:latin typeface="Arial Narrow" pitchFamily="-97" charset="0"/>
              </a:endParaRPr>
            </a:p>
          </p:txBody>
        </p:sp>
        <p:sp>
          <p:nvSpPr>
            <p:cNvPr id="137" name="Tekstboks 33"/>
            <p:cNvSpPr txBox="1"/>
            <p:nvPr/>
          </p:nvSpPr>
          <p:spPr>
            <a:xfrm>
              <a:off x="350993" y="2499906"/>
              <a:ext cx="18131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400" b="1" dirty="0" smtClean="0"/>
                <a:t>HSC </a:t>
              </a:r>
              <a:r>
                <a:rPr lang="da-DK" sz="1400" b="1" dirty="0" err="1"/>
                <a:t>i</a:t>
              </a:r>
              <a:r>
                <a:rPr lang="da-DK" sz="1400" b="1" dirty="0" err="1" smtClean="0"/>
                <a:t>maging</a:t>
              </a:r>
              <a:endParaRPr lang="da-DK" sz="1400" b="1" dirty="0"/>
            </a:p>
          </p:txBody>
        </p:sp>
      </p:grpSp>
      <p:sp>
        <p:nvSpPr>
          <p:cNvPr id="138" name="Pentagon 137"/>
          <p:cNvSpPr/>
          <p:nvPr/>
        </p:nvSpPr>
        <p:spPr>
          <a:xfrm>
            <a:off x="2173032" y="2862350"/>
            <a:ext cx="2017968" cy="437278"/>
          </a:xfrm>
          <a:prstGeom prst="homePlate">
            <a:avLst>
              <a:gd name="adj" fmla="val 35141"/>
            </a:avLst>
          </a:prstGeom>
          <a:gradFill rotWithShape="1">
            <a:gsLst>
              <a:gs pos="0">
                <a:srgbClr val="E6E6E6"/>
              </a:gs>
              <a:gs pos="100000">
                <a:sysClr val="window" lastClr="FFFFFF"/>
              </a:gs>
            </a:gsLst>
            <a:lin ang="16200000"/>
          </a:gradFill>
          <a:ln w="158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lvl="0"/>
            <a:r>
              <a:rPr lang="da-DK" sz="1400" b="1" dirty="0" smtClean="0">
                <a:solidFill>
                  <a:prstClr val="black"/>
                </a:solidFill>
              </a:rPr>
              <a:t>PFS </a:t>
            </a:r>
            <a:r>
              <a:rPr lang="da-DK" sz="1400" b="1" dirty="0" err="1" smtClean="0">
                <a:solidFill>
                  <a:prstClr val="black"/>
                </a:solidFill>
              </a:rPr>
              <a:t>spectroscopy</a:t>
            </a:r>
            <a:endParaRPr lang="da-DK" sz="1400" b="1" dirty="0">
              <a:solidFill>
                <a:prstClr val="black"/>
              </a:solidFill>
            </a:endParaRPr>
          </a:p>
        </p:txBody>
      </p:sp>
      <p:sp>
        <p:nvSpPr>
          <p:cNvPr id="140" name="Pentagon 139"/>
          <p:cNvSpPr/>
          <p:nvPr/>
        </p:nvSpPr>
        <p:spPr>
          <a:xfrm>
            <a:off x="2294154" y="3985919"/>
            <a:ext cx="2049246" cy="545139"/>
          </a:xfrm>
          <a:prstGeom prst="homePlate">
            <a:avLst>
              <a:gd name="adj" fmla="val 35141"/>
            </a:avLst>
          </a:prstGeom>
          <a:gradFill rotWithShape="1">
            <a:gsLst>
              <a:gs pos="0">
                <a:srgbClr val="E6E6E6"/>
              </a:gs>
              <a:gs pos="100000">
                <a:sysClr val="window" lastClr="FFFFFF"/>
              </a:gs>
            </a:gsLst>
            <a:lin ang="16200000"/>
          </a:gradFill>
          <a:ln w="158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bIns="91440" anchor="ctr"/>
          <a:lstStyle/>
          <a:p>
            <a:pPr lvl="0"/>
            <a:r>
              <a:rPr lang="da-DK" sz="1400" b="1" dirty="0" smtClean="0">
                <a:solidFill>
                  <a:prstClr val="black"/>
                </a:solidFill>
              </a:rPr>
              <a:t>Dark Energy </a:t>
            </a:r>
            <a:r>
              <a:rPr lang="da-DK" sz="1400" b="1" dirty="0" err="1" smtClean="0">
                <a:solidFill>
                  <a:prstClr val="black"/>
                </a:solidFill>
              </a:rPr>
              <a:t>Spec</a:t>
            </a:r>
            <a:r>
              <a:rPr lang="da-DK" sz="1400" b="1" dirty="0" smtClean="0">
                <a:solidFill>
                  <a:prstClr val="black"/>
                </a:solidFill>
              </a:rPr>
              <a:t>. Instrument (DESI)</a:t>
            </a:r>
            <a:endParaRPr lang="da-DK" sz="1400" b="1" dirty="0">
              <a:solidFill>
                <a:prstClr val="black"/>
              </a:solidFill>
            </a:endParaRPr>
          </a:p>
        </p:txBody>
      </p:sp>
      <p:sp>
        <p:nvSpPr>
          <p:cNvPr id="141" name="Pentagon 140"/>
          <p:cNvSpPr/>
          <p:nvPr/>
        </p:nvSpPr>
        <p:spPr>
          <a:xfrm>
            <a:off x="3738305" y="5203921"/>
            <a:ext cx="4112603" cy="437278"/>
          </a:xfrm>
          <a:prstGeom prst="homePlate">
            <a:avLst>
              <a:gd name="adj" fmla="val 35141"/>
            </a:avLst>
          </a:prstGeom>
          <a:gradFill rotWithShape="1">
            <a:gsLst>
              <a:gs pos="0">
                <a:srgbClr val="E6E6E6"/>
              </a:gs>
              <a:gs pos="100000">
                <a:sysClr val="window" lastClr="FFFFFF"/>
              </a:gs>
            </a:gsLst>
            <a:lin ang="16200000"/>
          </a:gradFill>
          <a:ln w="15875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lvl="0"/>
            <a:r>
              <a:rPr lang="da-DK" sz="1400" b="1" dirty="0" smtClean="0">
                <a:solidFill>
                  <a:prstClr val="black"/>
                </a:solidFill>
              </a:rPr>
              <a:t>Large </a:t>
            </a:r>
            <a:r>
              <a:rPr lang="da-DK" sz="1400" b="1" dirty="0" err="1" smtClean="0">
                <a:solidFill>
                  <a:prstClr val="black"/>
                </a:solidFill>
              </a:rPr>
              <a:t>Synoptic</a:t>
            </a:r>
            <a:r>
              <a:rPr lang="da-DK" sz="1400" b="1" dirty="0" smtClean="0">
                <a:solidFill>
                  <a:prstClr val="black"/>
                </a:solidFill>
              </a:rPr>
              <a:t> </a:t>
            </a:r>
            <a:r>
              <a:rPr lang="da-DK" sz="1400" b="1" dirty="0" err="1" smtClean="0">
                <a:solidFill>
                  <a:prstClr val="black"/>
                </a:solidFill>
              </a:rPr>
              <a:t>Survey</a:t>
            </a:r>
            <a:r>
              <a:rPr lang="da-DK" sz="1400" b="1" dirty="0" smtClean="0">
                <a:solidFill>
                  <a:prstClr val="black"/>
                </a:solidFill>
              </a:rPr>
              <a:t> </a:t>
            </a:r>
            <a:r>
              <a:rPr lang="da-DK" sz="1400" b="1" dirty="0" err="1" smtClean="0">
                <a:solidFill>
                  <a:prstClr val="black"/>
                </a:solidFill>
              </a:rPr>
              <a:t>Telescope</a:t>
            </a:r>
            <a:r>
              <a:rPr lang="da-DK" sz="1400" b="1" dirty="0" smtClean="0">
                <a:solidFill>
                  <a:prstClr val="black"/>
                </a:solidFill>
              </a:rPr>
              <a:t> (LSST)</a:t>
            </a:r>
            <a:endParaRPr lang="da-DK" sz="1400" b="1" dirty="0">
              <a:solidFill>
                <a:prstClr val="black"/>
              </a:solidFill>
            </a:endParaRPr>
          </a:p>
        </p:txBody>
      </p:sp>
      <p:sp>
        <p:nvSpPr>
          <p:cNvPr id="142" name="Pentagon 141"/>
          <p:cNvSpPr/>
          <p:nvPr/>
        </p:nvSpPr>
        <p:spPr>
          <a:xfrm>
            <a:off x="3060113" y="4649725"/>
            <a:ext cx="2502487" cy="437278"/>
          </a:xfrm>
          <a:prstGeom prst="homePlate">
            <a:avLst>
              <a:gd name="adj" fmla="val 35141"/>
            </a:avLst>
          </a:prstGeom>
          <a:gradFill rotWithShape="1">
            <a:gsLst>
              <a:gs pos="0">
                <a:srgbClr val="E6E6E6"/>
              </a:gs>
              <a:gs pos="100000">
                <a:sysClr val="window" lastClr="FFFFFF"/>
              </a:gs>
            </a:gsLst>
            <a:lin ang="16200000"/>
          </a:gradFill>
          <a:ln w="25400" cap="flat" cmpd="sng" algn="ctr">
            <a:solidFill>
              <a:schemeClr val="accent4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lvl="0"/>
            <a:r>
              <a:rPr lang="da-DK" sz="1400" b="1" dirty="0" err="1" smtClean="0">
                <a:solidFill>
                  <a:prstClr val="black"/>
                </a:solidFill>
              </a:rPr>
              <a:t>Euclid</a:t>
            </a:r>
            <a:endParaRPr lang="da-DK" sz="1400" b="1" dirty="0">
              <a:solidFill>
                <a:prstClr val="black"/>
              </a:solidFill>
            </a:endParaRPr>
          </a:p>
        </p:txBody>
      </p:sp>
      <p:sp>
        <p:nvSpPr>
          <p:cNvPr id="143" name="Pentagon 142"/>
          <p:cNvSpPr/>
          <p:nvPr/>
        </p:nvSpPr>
        <p:spPr>
          <a:xfrm>
            <a:off x="4407799" y="5769572"/>
            <a:ext cx="2450201" cy="437278"/>
          </a:xfrm>
          <a:prstGeom prst="homePlate">
            <a:avLst>
              <a:gd name="adj" fmla="val 35141"/>
            </a:avLst>
          </a:prstGeom>
          <a:gradFill rotWithShape="1">
            <a:gsLst>
              <a:gs pos="0">
                <a:srgbClr val="E6E6E6"/>
              </a:gs>
              <a:gs pos="100000">
                <a:sysClr val="window" lastClr="FFFFFF"/>
              </a:gs>
            </a:gsLst>
            <a:lin ang="16200000"/>
          </a:gradFill>
          <a:ln w="25400" cap="flat" cmpd="sng" algn="ctr">
            <a:solidFill>
              <a:schemeClr val="accent4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lvl="0"/>
            <a:r>
              <a:rPr lang="da-DK" sz="1400" b="1" dirty="0" smtClean="0">
                <a:solidFill>
                  <a:prstClr val="black"/>
                </a:solidFill>
              </a:rPr>
              <a:t>WFIRST-AFTA</a:t>
            </a:r>
            <a:endParaRPr lang="da-DK" sz="1400" b="1" dirty="0">
              <a:solidFill>
                <a:prstClr val="black"/>
              </a:solidFill>
            </a:endParaRPr>
          </a:p>
        </p:txBody>
      </p:sp>
      <p:sp>
        <p:nvSpPr>
          <p:cNvPr id="50" name="Pentagon 49"/>
          <p:cNvSpPr/>
          <p:nvPr/>
        </p:nvSpPr>
        <p:spPr>
          <a:xfrm>
            <a:off x="-170867" y="1186057"/>
            <a:ext cx="788621" cy="437278"/>
          </a:xfrm>
          <a:prstGeom prst="homePlate">
            <a:avLst>
              <a:gd name="adj" fmla="val 35141"/>
            </a:avLst>
          </a:prstGeom>
          <a:gradFill rotWithShape="1">
            <a:gsLst>
              <a:gs pos="0">
                <a:srgbClr val="E6E6E6"/>
              </a:gs>
              <a:gs pos="100000">
                <a:sysClr val="window" lastClr="FFFFFF"/>
              </a:gs>
            </a:gsLst>
            <a:lin ang="16200000"/>
          </a:gradFill>
          <a:ln w="158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a-DK" kern="0">
              <a:solidFill>
                <a:srgbClr val="FFFFFF"/>
              </a:solidFill>
              <a:latin typeface="Arial Narrow" pitchFamily="-97" charset="0"/>
            </a:endParaRPr>
          </a:p>
        </p:txBody>
      </p:sp>
      <p:sp>
        <p:nvSpPr>
          <p:cNvPr id="55" name="Tekstboks 33"/>
          <p:cNvSpPr txBox="1"/>
          <p:nvPr/>
        </p:nvSpPr>
        <p:spPr>
          <a:xfrm>
            <a:off x="9065" y="1252890"/>
            <a:ext cx="5764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b="1" dirty="0" smtClean="0"/>
              <a:t>BOSS</a:t>
            </a:r>
            <a:endParaRPr lang="da-DK" sz="1400" b="1" dirty="0"/>
          </a:p>
        </p:txBody>
      </p:sp>
      <p:grpSp>
        <p:nvGrpSpPr>
          <p:cNvPr id="57" name="Group 130"/>
          <p:cNvGrpSpPr/>
          <p:nvPr/>
        </p:nvGrpSpPr>
        <p:grpSpPr>
          <a:xfrm>
            <a:off x="480302" y="2297232"/>
            <a:ext cx="1404878" cy="437278"/>
            <a:chOff x="327902" y="2534541"/>
            <a:chExt cx="2090654" cy="437278"/>
          </a:xfrm>
        </p:grpSpPr>
        <p:sp>
          <p:nvSpPr>
            <p:cNvPr id="58" name="Pentagon 57"/>
            <p:cNvSpPr/>
            <p:nvPr/>
          </p:nvSpPr>
          <p:spPr>
            <a:xfrm>
              <a:off x="381464" y="2534541"/>
              <a:ext cx="2037092" cy="437278"/>
            </a:xfrm>
            <a:prstGeom prst="homePlate">
              <a:avLst>
                <a:gd name="adj" fmla="val 35141"/>
              </a:avLst>
            </a:prstGeom>
            <a:gradFill rotWithShape="1">
              <a:gsLst>
                <a:gs pos="0">
                  <a:srgbClr val="E6E6E6"/>
                </a:gs>
                <a:gs pos="100000">
                  <a:sysClr val="window" lastClr="FFFFFF"/>
                </a:gs>
              </a:gsLst>
              <a:lin ang="16200000"/>
            </a:gradFill>
            <a:ln w="15875">
              <a:solidFill>
                <a:srgbClr val="FF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da-DK" kern="0">
                <a:solidFill>
                  <a:srgbClr val="FFFFFF"/>
                </a:solidFill>
                <a:latin typeface="Arial Narrow" pitchFamily="-97" charset="0"/>
              </a:endParaRPr>
            </a:p>
          </p:txBody>
        </p:sp>
        <p:sp>
          <p:nvSpPr>
            <p:cNvPr id="59" name="Tekstboks 33"/>
            <p:cNvSpPr txBox="1"/>
            <p:nvPr/>
          </p:nvSpPr>
          <p:spPr>
            <a:xfrm>
              <a:off x="327902" y="2592225"/>
              <a:ext cx="20560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400" b="1" dirty="0" smtClean="0"/>
                <a:t>HETDEX</a:t>
              </a:r>
              <a:endParaRPr lang="da-DK" sz="1400" b="1" dirty="0"/>
            </a:p>
          </p:txBody>
        </p:sp>
      </p:grpSp>
      <p:sp>
        <p:nvSpPr>
          <p:cNvPr id="60" name="Rectangle 59"/>
          <p:cNvSpPr/>
          <p:nvPr/>
        </p:nvSpPr>
        <p:spPr>
          <a:xfrm>
            <a:off x="5007754" y="6454033"/>
            <a:ext cx="4025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a-DK" b="1" dirty="0" smtClean="0">
                <a:solidFill>
                  <a:prstClr val="black"/>
                </a:solidFill>
              </a:rPr>
              <a:t>See CF5 </a:t>
            </a:r>
            <a:r>
              <a:rPr lang="da-DK" b="1" dirty="0" err="1" smtClean="0">
                <a:solidFill>
                  <a:prstClr val="black"/>
                </a:solidFill>
              </a:rPr>
              <a:t>Facilities</a:t>
            </a:r>
            <a:r>
              <a:rPr lang="da-DK" b="1" dirty="0" smtClean="0">
                <a:solidFill>
                  <a:prstClr val="black"/>
                </a:solidFill>
              </a:rPr>
              <a:t> </a:t>
            </a:r>
            <a:r>
              <a:rPr lang="da-DK" b="1" dirty="0" err="1" smtClean="0">
                <a:solidFill>
                  <a:prstClr val="black"/>
                </a:solidFill>
              </a:rPr>
              <a:t>white</a:t>
            </a:r>
            <a:r>
              <a:rPr lang="da-DK" b="1" dirty="0" smtClean="0">
                <a:solidFill>
                  <a:prstClr val="black"/>
                </a:solidFill>
              </a:rPr>
              <a:t> </a:t>
            </a:r>
            <a:r>
              <a:rPr lang="da-DK" b="1" dirty="0" err="1" smtClean="0">
                <a:solidFill>
                  <a:prstClr val="black"/>
                </a:solidFill>
              </a:rPr>
              <a:t>paper</a:t>
            </a:r>
            <a:r>
              <a:rPr lang="da-DK" b="1" dirty="0" smtClean="0">
                <a:solidFill>
                  <a:prstClr val="black"/>
                </a:solidFill>
              </a:rPr>
              <a:t> for </a:t>
            </a:r>
            <a:r>
              <a:rPr lang="da-DK" b="1" dirty="0" err="1" smtClean="0">
                <a:solidFill>
                  <a:prstClr val="black"/>
                </a:solidFill>
              </a:rPr>
              <a:t>details</a:t>
            </a:r>
            <a:endParaRPr lang="da-DK" b="1" dirty="0">
              <a:solidFill>
                <a:prstClr val="black"/>
              </a:solidFill>
            </a:endParaRPr>
          </a:p>
        </p:txBody>
      </p:sp>
      <p:sp>
        <p:nvSpPr>
          <p:cNvPr id="74" name="Tekstboks 44"/>
          <p:cNvSpPr txBox="1"/>
          <p:nvPr/>
        </p:nvSpPr>
        <p:spPr>
          <a:xfrm>
            <a:off x="7344633" y="1434811"/>
            <a:ext cx="558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dirty="0" smtClean="0">
                <a:solidFill>
                  <a:srgbClr val="0070C0"/>
                </a:solidFill>
              </a:rPr>
              <a:t>2031</a:t>
            </a:r>
            <a:endParaRPr lang="da-DK" sz="1400" dirty="0">
              <a:solidFill>
                <a:srgbClr val="0070C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41707" y="5620350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Blue = imaging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Red = spectroscopy</a:t>
            </a:r>
          </a:p>
        </p:txBody>
      </p:sp>
    </p:spTree>
    <p:extLst>
      <p:ext uri="{BB962C8B-B14F-4D97-AF65-F5344CB8AC3E}">
        <p14:creationId xmlns:p14="http://schemas.microsoft.com/office/powerpoint/2010/main" val="691298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Measuring Distances</a:t>
            </a:r>
            <a:endParaRPr lang="en-US" dirty="0"/>
          </a:p>
        </p:txBody>
      </p:sp>
      <p:pic>
        <p:nvPicPr>
          <p:cNvPr id="4" name="Content Placeholder 3" descr="Screen shot 2013-07-31 at 4.09.09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4" b="25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45217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Measuring Distances</a:t>
            </a:r>
            <a:endParaRPr lang="en-US" dirty="0"/>
          </a:p>
        </p:txBody>
      </p:sp>
      <p:pic>
        <p:nvPicPr>
          <p:cNvPr id="4" name="Content Placeholder 3" descr="Screen shot 2013-07-31 at 2.18.08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3" r="-2756"/>
          <a:stretch/>
        </p:blipFill>
        <p:spPr>
          <a:xfrm>
            <a:off x="986392" y="1417638"/>
            <a:ext cx="7163168" cy="5295328"/>
          </a:xfrm>
        </p:spPr>
      </p:pic>
    </p:spTree>
    <p:extLst>
      <p:ext uri="{BB962C8B-B14F-4D97-AF65-F5344CB8AC3E}">
        <p14:creationId xmlns:p14="http://schemas.microsoft.com/office/powerpoint/2010/main" val="3096543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growth</a:t>
            </a:r>
            <a:endParaRPr lang="en-US" dirty="0"/>
          </a:p>
        </p:txBody>
      </p:sp>
      <p:pic>
        <p:nvPicPr>
          <p:cNvPr id="6" name="Content Placeholder 5" descr="growth_killer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9" b="7478"/>
          <a:stretch/>
        </p:blipFill>
        <p:spPr>
          <a:xfrm>
            <a:off x="211680" y="1249763"/>
            <a:ext cx="4603970" cy="3336938"/>
          </a:xfrm>
          <a:prstGeom prst="rect">
            <a:avLst/>
          </a:prstGeom>
        </p:spPr>
      </p:pic>
      <p:pic>
        <p:nvPicPr>
          <p:cNvPr id="7" name="Content Placeholder 3" descr="Screen shot 2013-08-01 at 12.23.42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49" r="-248"/>
          <a:stretch/>
        </p:blipFill>
        <p:spPr>
          <a:xfrm>
            <a:off x="3845463" y="2870646"/>
            <a:ext cx="5080245" cy="38113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3229" y="4726331"/>
            <a:ext cx="2981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Spectroscopic surveys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32645" y="2266817"/>
            <a:ext cx="2981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Lensing surveys</a:t>
            </a:r>
          </a:p>
        </p:txBody>
      </p:sp>
    </p:spTree>
    <p:extLst>
      <p:ext uri="{BB962C8B-B14F-4D97-AF65-F5344CB8AC3E}">
        <p14:creationId xmlns:p14="http://schemas.microsoft.com/office/powerpoint/2010/main" val="3881560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boks 33"/>
          <p:cNvSpPr txBox="1"/>
          <p:nvPr/>
        </p:nvSpPr>
        <p:spPr>
          <a:xfrm>
            <a:off x="-14025" y="2035635"/>
            <a:ext cx="5764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b="1" dirty="0" smtClean="0"/>
              <a:t>BOSS</a:t>
            </a:r>
            <a:endParaRPr lang="da-DK" sz="1400" b="1" dirty="0"/>
          </a:p>
        </p:txBody>
      </p:sp>
      <p:sp>
        <p:nvSpPr>
          <p:cNvPr id="73" name="Rektangel 72"/>
          <p:cNvSpPr/>
          <p:nvPr/>
        </p:nvSpPr>
        <p:spPr>
          <a:xfrm rot="10800000" flipV="1">
            <a:off x="9065" y="32215"/>
            <a:ext cx="9133348" cy="5292719"/>
          </a:xfrm>
          <a:prstGeom prst="rect">
            <a:avLst/>
          </a:prstGeom>
          <a:gradFill flip="none" rotWithShape="1">
            <a:gsLst>
              <a:gs pos="0">
                <a:srgbClr val="FFFFFF">
                  <a:lumMod val="75000"/>
                </a:srgbClr>
              </a:gs>
              <a:gs pos="100000">
                <a:srgbClr val="E6E6E6">
                  <a:tint val="50000"/>
                  <a:shade val="100000"/>
                  <a:satMod val="350000"/>
                </a:srgbClr>
              </a:gs>
              <a:gs pos="100000">
                <a:srgbClr val="E6E6E6">
                  <a:tint val="50000"/>
                  <a:shade val="100000"/>
                  <a:satMod val="350000"/>
                </a:srgbClr>
              </a:gs>
              <a:gs pos="100000">
                <a:srgbClr val="E6E6E6">
                  <a:tint val="50000"/>
                  <a:shade val="100000"/>
                  <a:satMod val="350000"/>
                </a:srgbClr>
              </a:gs>
              <a:gs pos="31000">
                <a:srgbClr val="E6E6E6">
                  <a:tint val="50000"/>
                  <a:shade val="100000"/>
                  <a:satMod val="350000"/>
                </a:srgbClr>
              </a:gs>
              <a:gs pos="52000">
                <a:srgbClr val="E6E6E6">
                  <a:tint val="50000"/>
                  <a:shade val="100000"/>
                  <a:satMod val="350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43681" y="762608"/>
            <a:ext cx="9024119" cy="5582782"/>
          </a:xfrm>
          <a:prstGeom prst="homePlate">
            <a:avLst>
              <a:gd name="adj" fmla="val 27124"/>
            </a:avLst>
          </a:prstGeom>
          <a:solidFill>
            <a:schemeClr val="bg1"/>
          </a:solidFill>
          <a:ln w="76200" cap="flat" cmpd="sng" algn="ctr">
            <a:gradFill flip="none" rotWithShape="1">
              <a:gsLst>
                <a:gs pos="0">
                  <a:srgbClr val="0070C0"/>
                </a:gs>
                <a:gs pos="50000">
                  <a:schemeClr val="accent5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a-DK" kern="0">
              <a:solidFill>
                <a:sysClr val="window" lastClr="FFFFFF"/>
              </a:solidFill>
              <a:latin typeface="Calibri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860037" y="811805"/>
            <a:ext cx="7369563" cy="5454876"/>
            <a:chOff x="860037" y="811805"/>
            <a:chExt cx="7369563" cy="5454876"/>
          </a:xfrm>
        </p:grpSpPr>
        <p:cxnSp>
          <p:nvCxnSpPr>
            <p:cNvPr id="16" name="Lige forbindelse 15"/>
            <p:cNvCxnSpPr/>
            <p:nvPr/>
          </p:nvCxnSpPr>
          <p:spPr>
            <a:xfrm rot="5400000">
              <a:off x="-1041603" y="3534133"/>
              <a:ext cx="5454876" cy="10220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  <a:alpha val="7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Lige forbindelse 17"/>
            <p:cNvCxnSpPr/>
            <p:nvPr/>
          </p:nvCxnSpPr>
          <p:spPr>
            <a:xfrm rot="5400000">
              <a:off x="-1862291" y="3534133"/>
              <a:ext cx="5454876" cy="10220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  <a:alpha val="7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Lige forbindelse 18"/>
            <p:cNvCxnSpPr/>
            <p:nvPr/>
          </p:nvCxnSpPr>
          <p:spPr>
            <a:xfrm rot="5400000">
              <a:off x="589556" y="3534133"/>
              <a:ext cx="5454876" cy="10220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  <a:alpha val="7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Lige forbindelse 19"/>
            <p:cNvCxnSpPr/>
            <p:nvPr/>
          </p:nvCxnSpPr>
          <p:spPr>
            <a:xfrm rot="5400000">
              <a:off x="-220913" y="3534133"/>
              <a:ext cx="5454876" cy="10220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  <a:alpha val="7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Lige forbindelse 20"/>
            <p:cNvCxnSpPr/>
            <p:nvPr/>
          </p:nvCxnSpPr>
          <p:spPr>
            <a:xfrm rot="5400000">
              <a:off x="1413317" y="3534133"/>
              <a:ext cx="5454876" cy="10220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  <a:alpha val="7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Lige forbindelse 22"/>
            <p:cNvCxnSpPr/>
            <p:nvPr/>
          </p:nvCxnSpPr>
          <p:spPr>
            <a:xfrm rot="5400000">
              <a:off x="3034255" y="3534133"/>
              <a:ext cx="5454876" cy="10220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  <a:alpha val="7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Lige forbindelse 23"/>
            <p:cNvCxnSpPr/>
            <p:nvPr/>
          </p:nvCxnSpPr>
          <p:spPr>
            <a:xfrm rot="5400000">
              <a:off x="2223786" y="3534133"/>
              <a:ext cx="5454876" cy="10220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  <a:alpha val="7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Lige forbindelse 25"/>
            <p:cNvCxnSpPr/>
            <p:nvPr/>
          </p:nvCxnSpPr>
          <p:spPr>
            <a:xfrm rot="5400000">
              <a:off x="3854944" y="3534133"/>
              <a:ext cx="5454876" cy="10220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  <a:alpha val="7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Lige forbindelse 26"/>
            <p:cNvCxnSpPr/>
            <p:nvPr/>
          </p:nvCxnSpPr>
          <p:spPr>
            <a:xfrm rot="5400000">
              <a:off x="6781006" y="3558310"/>
              <a:ext cx="2896394" cy="794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  <a:alpha val="7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Lige forbindelse 27"/>
            <p:cNvCxnSpPr/>
            <p:nvPr/>
          </p:nvCxnSpPr>
          <p:spPr>
            <a:xfrm rot="5400000">
              <a:off x="4658265" y="3534133"/>
              <a:ext cx="5454876" cy="10220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  <a:alpha val="7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kstboks 44"/>
          <p:cNvSpPr txBox="1"/>
          <p:nvPr/>
        </p:nvSpPr>
        <p:spPr>
          <a:xfrm>
            <a:off x="6544673" y="798455"/>
            <a:ext cx="558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dirty="0" smtClean="0">
                <a:solidFill>
                  <a:srgbClr val="0070C0"/>
                </a:solidFill>
              </a:rPr>
              <a:t>2029</a:t>
            </a:r>
            <a:endParaRPr lang="da-DK" sz="1400" dirty="0">
              <a:solidFill>
                <a:srgbClr val="0070C0"/>
              </a:solidFill>
            </a:endParaRPr>
          </a:p>
        </p:txBody>
      </p:sp>
      <p:sp>
        <p:nvSpPr>
          <p:cNvPr id="46" name="Tekstboks 45"/>
          <p:cNvSpPr txBox="1"/>
          <p:nvPr/>
        </p:nvSpPr>
        <p:spPr>
          <a:xfrm>
            <a:off x="5739858" y="799208"/>
            <a:ext cx="558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dirty="0" smtClean="0">
                <a:solidFill>
                  <a:srgbClr val="0070C0"/>
                </a:solidFill>
              </a:rPr>
              <a:t>2027</a:t>
            </a:r>
            <a:endParaRPr lang="da-DK" sz="1400" dirty="0">
              <a:solidFill>
                <a:srgbClr val="0070C0"/>
              </a:solidFill>
            </a:endParaRPr>
          </a:p>
        </p:txBody>
      </p:sp>
      <p:sp>
        <p:nvSpPr>
          <p:cNvPr id="47" name="Tekstboks 46"/>
          <p:cNvSpPr txBox="1"/>
          <p:nvPr/>
        </p:nvSpPr>
        <p:spPr>
          <a:xfrm>
            <a:off x="4917050" y="808879"/>
            <a:ext cx="558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dirty="0" smtClean="0">
                <a:solidFill>
                  <a:srgbClr val="0070C0"/>
                </a:solidFill>
              </a:rPr>
              <a:t>2025</a:t>
            </a:r>
            <a:endParaRPr lang="da-DK" sz="1400" dirty="0">
              <a:solidFill>
                <a:srgbClr val="0070C0"/>
              </a:solidFill>
            </a:endParaRPr>
          </a:p>
        </p:txBody>
      </p:sp>
      <p:sp>
        <p:nvSpPr>
          <p:cNvPr id="48" name="Tekstboks 47"/>
          <p:cNvSpPr txBox="1"/>
          <p:nvPr/>
        </p:nvSpPr>
        <p:spPr>
          <a:xfrm>
            <a:off x="4111476" y="807576"/>
            <a:ext cx="558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dirty="0" smtClean="0">
                <a:solidFill>
                  <a:srgbClr val="0070C0"/>
                </a:solidFill>
              </a:rPr>
              <a:t>2023</a:t>
            </a:r>
            <a:endParaRPr lang="da-DK" sz="1400" dirty="0">
              <a:solidFill>
                <a:srgbClr val="0070C0"/>
              </a:solidFill>
            </a:endParaRPr>
          </a:p>
        </p:txBody>
      </p:sp>
      <p:sp>
        <p:nvSpPr>
          <p:cNvPr id="49" name="Tekstboks 48"/>
          <p:cNvSpPr txBox="1"/>
          <p:nvPr/>
        </p:nvSpPr>
        <p:spPr>
          <a:xfrm>
            <a:off x="3283047" y="807576"/>
            <a:ext cx="558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dirty="0" smtClean="0">
                <a:solidFill>
                  <a:srgbClr val="0070C0"/>
                </a:solidFill>
              </a:rPr>
              <a:t>2021</a:t>
            </a:r>
            <a:endParaRPr lang="da-DK" sz="1400" dirty="0">
              <a:solidFill>
                <a:srgbClr val="0070C0"/>
              </a:solidFill>
            </a:endParaRPr>
          </a:p>
        </p:txBody>
      </p:sp>
      <p:sp>
        <p:nvSpPr>
          <p:cNvPr id="51" name="Tekstboks 50"/>
          <p:cNvSpPr txBox="1"/>
          <p:nvPr/>
        </p:nvSpPr>
        <p:spPr>
          <a:xfrm>
            <a:off x="1637317" y="806272"/>
            <a:ext cx="558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dirty="0" smtClean="0">
                <a:solidFill>
                  <a:srgbClr val="0070C0"/>
                </a:solidFill>
              </a:rPr>
              <a:t>2017</a:t>
            </a:r>
            <a:endParaRPr lang="da-DK" sz="1400" dirty="0">
              <a:solidFill>
                <a:srgbClr val="0070C0"/>
              </a:solidFill>
            </a:endParaRPr>
          </a:p>
        </p:txBody>
      </p:sp>
      <p:sp>
        <p:nvSpPr>
          <p:cNvPr id="52" name="Tekstboks 51"/>
          <p:cNvSpPr txBox="1"/>
          <p:nvPr/>
        </p:nvSpPr>
        <p:spPr>
          <a:xfrm>
            <a:off x="819678" y="806272"/>
            <a:ext cx="558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dirty="0" smtClean="0">
                <a:solidFill>
                  <a:srgbClr val="0070C0"/>
                </a:solidFill>
              </a:rPr>
              <a:t>2015</a:t>
            </a:r>
            <a:endParaRPr lang="da-DK" sz="1400" dirty="0">
              <a:solidFill>
                <a:srgbClr val="0070C0"/>
              </a:solidFill>
            </a:endParaRPr>
          </a:p>
        </p:txBody>
      </p:sp>
      <p:sp>
        <p:nvSpPr>
          <p:cNvPr id="53" name="Tekstboks 52"/>
          <p:cNvSpPr txBox="1"/>
          <p:nvPr/>
        </p:nvSpPr>
        <p:spPr>
          <a:xfrm>
            <a:off x="36461" y="806272"/>
            <a:ext cx="558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dirty="0" smtClean="0">
                <a:solidFill>
                  <a:srgbClr val="0070C0"/>
                </a:solidFill>
              </a:rPr>
              <a:t>2013</a:t>
            </a:r>
            <a:endParaRPr lang="da-DK" sz="1400" dirty="0">
              <a:solidFill>
                <a:srgbClr val="0070C0"/>
              </a:solidFill>
            </a:endParaRPr>
          </a:p>
        </p:txBody>
      </p:sp>
      <p:sp>
        <p:nvSpPr>
          <p:cNvPr id="54" name="Tekstboks 53"/>
          <p:cNvSpPr txBox="1"/>
          <p:nvPr/>
        </p:nvSpPr>
        <p:spPr>
          <a:xfrm>
            <a:off x="2467042" y="807576"/>
            <a:ext cx="558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dirty="0" smtClean="0">
                <a:solidFill>
                  <a:srgbClr val="0070C0"/>
                </a:solidFill>
              </a:rPr>
              <a:t>2019</a:t>
            </a:r>
            <a:endParaRPr lang="da-DK" sz="1400" dirty="0">
              <a:solidFill>
                <a:srgbClr val="0070C0"/>
              </a:solidFill>
            </a:endParaRPr>
          </a:p>
        </p:txBody>
      </p:sp>
      <p:sp>
        <p:nvSpPr>
          <p:cNvPr id="64" name="Rectangle 8"/>
          <p:cNvSpPr>
            <a:spLocks noChangeArrowheads="1"/>
          </p:cNvSpPr>
          <p:nvPr/>
        </p:nvSpPr>
        <p:spPr bwMode="gray">
          <a:xfrm>
            <a:off x="327902" y="-1"/>
            <a:ext cx="852011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lvl="0">
              <a:defRPr/>
            </a:pPr>
            <a:r>
              <a:rPr lang="de-DE" sz="2600" b="1" kern="0" dirty="0" err="1" smtClean="0">
                <a:solidFill>
                  <a:sysClr val="windowText" lastClr="000000"/>
                </a:solidFill>
              </a:rPr>
              <a:t>Dark</a:t>
            </a:r>
            <a:r>
              <a:rPr lang="de-DE" sz="2600" b="1" kern="0" dirty="0" smtClean="0">
                <a:solidFill>
                  <a:sysClr val="windowText" lastClr="000000"/>
                </a:solidFill>
              </a:rPr>
              <a:t> Energy Experiments: 2013 - 2031</a:t>
            </a:r>
            <a:endParaRPr kumimoji="0" lang="de-DE" sz="16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4" name="Group 130"/>
          <p:cNvGrpSpPr/>
          <p:nvPr/>
        </p:nvGrpSpPr>
        <p:grpSpPr>
          <a:xfrm>
            <a:off x="327902" y="1737936"/>
            <a:ext cx="2116050" cy="437278"/>
            <a:chOff x="327902" y="2534541"/>
            <a:chExt cx="2090654" cy="437278"/>
          </a:xfrm>
        </p:grpSpPr>
        <p:sp>
          <p:nvSpPr>
            <p:cNvPr id="90" name="Pentagon 89"/>
            <p:cNvSpPr/>
            <p:nvPr/>
          </p:nvSpPr>
          <p:spPr>
            <a:xfrm>
              <a:off x="381464" y="2534541"/>
              <a:ext cx="2037092" cy="437278"/>
            </a:xfrm>
            <a:prstGeom prst="homePlate">
              <a:avLst>
                <a:gd name="adj" fmla="val 35141"/>
              </a:avLst>
            </a:prstGeom>
            <a:gradFill rotWithShape="1">
              <a:gsLst>
                <a:gs pos="0">
                  <a:srgbClr val="E6E6E6"/>
                </a:gs>
                <a:gs pos="100000">
                  <a:sysClr val="window" lastClr="FFFFFF"/>
                </a:gs>
              </a:gsLst>
              <a:lin ang="16200000"/>
            </a:gradFill>
            <a:ln w="15875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da-DK" kern="0">
                <a:solidFill>
                  <a:srgbClr val="FFFFFF"/>
                </a:solidFill>
                <a:latin typeface="Arial Narrow" pitchFamily="-97" charset="0"/>
              </a:endParaRPr>
            </a:p>
          </p:txBody>
        </p:sp>
        <p:sp>
          <p:nvSpPr>
            <p:cNvPr id="91" name="Tekstboks 33"/>
            <p:cNvSpPr txBox="1"/>
            <p:nvPr/>
          </p:nvSpPr>
          <p:spPr>
            <a:xfrm>
              <a:off x="327902" y="2592225"/>
              <a:ext cx="20560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400" b="1" dirty="0" smtClean="0"/>
                <a:t>Dark Energy </a:t>
              </a:r>
              <a:r>
                <a:rPr lang="da-DK" sz="1400" b="1" dirty="0" err="1" smtClean="0"/>
                <a:t>Survey</a:t>
              </a:r>
              <a:r>
                <a:rPr lang="da-DK" sz="1400" b="1" dirty="0" smtClean="0"/>
                <a:t> (DES)</a:t>
              </a:r>
              <a:endParaRPr lang="da-DK" sz="1400" b="1" dirty="0"/>
            </a:p>
          </p:txBody>
        </p:sp>
      </p:grpSp>
      <p:grpSp>
        <p:nvGrpSpPr>
          <p:cNvPr id="6" name="Group 131"/>
          <p:cNvGrpSpPr/>
          <p:nvPr/>
        </p:nvGrpSpPr>
        <p:grpSpPr>
          <a:xfrm>
            <a:off x="603134" y="3425740"/>
            <a:ext cx="2292466" cy="437278"/>
            <a:chOff x="350993" y="2548523"/>
            <a:chExt cx="2067563" cy="437278"/>
          </a:xfrm>
        </p:grpSpPr>
        <p:sp>
          <p:nvSpPr>
            <p:cNvPr id="133" name="Pentagon 132"/>
            <p:cNvSpPr/>
            <p:nvPr/>
          </p:nvSpPr>
          <p:spPr>
            <a:xfrm>
              <a:off x="381464" y="2548523"/>
              <a:ext cx="2037092" cy="437278"/>
            </a:xfrm>
            <a:prstGeom prst="homePlate">
              <a:avLst>
                <a:gd name="adj" fmla="val 35141"/>
              </a:avLst>
            </a:prstGeom>
            <a:gradFill rotWithShape="1">
              <a:gsLst>
                <a:gs pos="0">
                  <a:srgbClr val="E6E6E6"/>
                </a:gs>
                <a:gs pos="100000">
                  <a:sysClr val="window" lastClr="FFFFFF"/>
                </a:gs>
              </a:gsLst>
              <a:lin ang="16200000"/>
            </a:gradFill>
            <a:ln w="15875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da-DK" kern="0">
                <a:solidFill>
                  <a:srgbClr val="FFFFFF"/>
                </a:solidFill>
                <a:latin typeface="Arial Narrow" pitchFamily="-97" charset="0"/>
              </a:endParaRPr>
            </a:p>
          </p:txBody>
        </p:sp>
        <p:sp>
          <p:nvSpPr>
            <p:cNvPr id="134" name="Tekstboks 33"/>
            <p:cNvSpPr txBox="1"/>
            <p:nvPr/>
          </p:nvSpPr>
          <p:spPr>
            <a:xfrm>
              <a:off x="350993" y="2615356"/>
              <a:ext cx="18131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400" b="1" dirty="0" err="1" smtClean="0"/>
                <a:t>Extended</a:t>
              </a:r>
              <a:r>
                <a:rPr lang="da-DK" sz="1400" b="1" dirty="0" smtClean="0"/>
                <a:t> BOSS (</a:t>
              </a:r>
              <a:r>
                <a:rPr lang="da-DK" sz="1400" b="1" dirty="0" err="1" smtClean="0"/>
                <a:t>eBOSS</a:t>
              </a:r>
              <a:r>
                <a:rPr lang="da-DK" sz="1400" b="1" dirty="0" smtClean="0"/>
                <a:t>)</a:t>
              </a:r>
              <a:endParaRPr lang="da-DK" sz="1400" b="1" dirty="0"/>
            </a:p>
          </p:txBody>
        </p:sp>
      </p:grpSp>
      <p:grpSp>
        <p:nvGrpSpPr>
          <p:cNvPr id="7" name="Group 134"/>
          <p:cNvGrpSpPr/>
          <p:nvPr/>
        </p:nvGrpSpPr>
        <p:grpSpPr>
          <a:xfrm>
            <a:off x="575715" y="2862350"/>
            <a:ext cx="1557885" cy="437278"/>
            <a:chOff x="350993" y="2456163"/>
            <a:chExt cx="2086760" cy="437278"/>
          </a:xfrm>
        </p:grpSpPr>
        <p:sp>
          <p:nvSpPr>
            <p:cNvPr id="136" name="Pentagon 135"/>
            <p:cNvSpPr/>
            <p:nvPr/>
          </p:nvSpPr>
          <p:spPr>
            <a:xfrm>
              <a:off x="400662" y="2456163"/>
              <a:ext cx="2037091" cy="437278"/>
            </a:xfrm>
            <a:prstGeom prst="homePlate">
              <a:avLst>
                <a:gd name="adj" fmla="val 35141"/>
              </a:avLst>
            </a:prstGeom>
            <a:gradFill rotWithShape="1">
              <a:gsLst>
                <a:gs pos="0">
                  <a:srgbClr val="E6E6E6"/>
                </a:gs>
                <a:gs pos="100000">
                  <a:sysClr val="window" lastClr="FFFFFF"/>
                </a:gs>
              </a:gsLst>
              <a:lin ang="16200000"/>
            </a:gradFill>
            <a:ln w="15875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da-DK" kern="0">
                <a:solidFill>
                  <a:srgbClr val="FFFFFF"/>
                </a:solidFill>
                <a:latin typeface="Arial Narrow" pitchFamily="-97" charset="0"/>
              </a:endParaRPr>
            </a:p>
          </p:txBody>
        </p:sp>
        <p:sp>
          <p:nvSpPr>
            <p:cNvPr id="137" name="Tekstboks 33"/>
            <p:cNvSpPr txBox="1"/>
            <p:nvPr/>
          </p:nvSpPr>
          <p:spPr>
            <a:xfrm>
              <a:off x="350993" y="2499906"/>
              <a:ext cx="18131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400" b="1" dirty="0" smtClean="0"/>
                <a:t>HSC </a:t>
              </a:r>
              <a:r>
                <a:rPr lang="da-DK" sz="1400" b="1" dirty="0" err="1"/>
                <a:t>i</a:t>
              </a:r>
              <a:r>
                <a:rPr lang="da-DK" sz="1400" b="1" dirty="0" err="1" smtClean="0"/>
                <a:t>maging</a:t>
              </a:r>
              <a:endParaRPr lang="da-DK" sz="1400" b="1" dirty="0"/>
            </a:p>
          </p:txBody>
        </p:sp>
      </p:grpSp>
      <p:sp>
        <p:nvSpPr>
          <p:cNvPr id="138" name="Pentagon 137"/>
          <p:cNvSpPr/>
          <p:nvPr/>
        </p:nvSpPr>
        <p:spPr>
          <a:xfrm>
            <a:off x="2173032" y="2862350"/>
            <a:ext cx="2017968" cy="437278"/>
          </a:xfrm>
          <a:prstGeom prst="homePlate">
            <a:avLst>
              <a:gd name="adj" fmla="val 35141"/>
            </a:avLst>
          </a:prstGeom>
          <a:gradFill rotWithShape="1">
            <a:gsLst>
              <a:gs pos="0">
                <a:srgbClr val="E6E6E6"/>
              </a:gs>
              <a:gs pos="100000">
                <a:sysClr val="window" lastClr="FFFFFF"/>
              </a:gs>
            </a:gsLst>
            <a:lin ang="16200000"/>
          </a:gradFill>
          <a:ln w="158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lvl="0"/>
            <a:r>
              <a:rPr lang="da-DK" sz="1400" b="1" dirty="0" smtClean="0">
                <a:solidFill>
                  <a:prstClr val="black"/>
                </a:solidFill>
              </a:rPr>
              <a:t>PFS </a:t>
            </a:r>
            <a:r>
              <a:rPr lang="da-DK" sz="1400" b="1" dirty="0" err="1" smtClean="0">
                <a:solidFill>
                  <a:prstClr val="black"/>
                </a:solidFill>
              </a:rPr>
              <a:t>spectroscopy</a:t>
            </a:r>
            <a:endParaRPr lang="da-DK" sz="1400" b="1" dirty="0">
              <a:solidFill>
                <a:prstClr val="black"/>
              </a:solidFill>
            </a:endParaRPr>
          </a:p>
        </p:txBody>
      </p:sp>
      <p:sp>
        <p:nvSpPr>
          <p:cNvPr id="140" name="Pentagon 139"/>
          <p:cNvSpPr/>
          <p:nvPr/>
        </p:nvSpPr>
        <p:spPr>
          <a:xfrm>
            <a:off x="2294154" y="3985919"/>
            <a:ext cx="2049246" cy="545139"/>
          </a:xfrm>
          <a:prstGeom prst="homePlate">
            <a:avLst>
              <a:gd name="adj" fmla="val 35141"/>
            </a:avLst>
          </a:prstGeom>
          <a:gradFill rotWithShape="1">
            <a:gsLst>
              <a:gs pos="0">
                <a:srgbClr val="E6E6E6"/>
              </a:gs>
              <a:gs pos="100000">
                <a:sysClr val="window" lastClr="FFFFFF"/>
              </a:gs>
            </a:gsLst>
            <a:lin ang="16200000"/>
          </a:gradFill>
          <a:ln w="158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bIns="91440" anchor="ctr"/>
          <a:lstStyle/>
          <a:p>
            <a:pPr lvl="0"/>
            <a:r>
              <a:rPr lang="da-DK" sz="1400" b="1" dirty="0" smtClean="0">
                <a:solidFill>
                  <a:prstClr val="black"/>
                </a:solidFill>
              </a:rPr>
              <a:t>Dark Energy </a:t>
            </a:r>
            <a:r>
              <a:rPr lang="da-DK" sz="1400" b="1" dirty="0" err="1" smtClean="0">
                <a:solidFill>
                  <a:prstClr val="black"/>
                </a:solidFill>
              </a:rPr>
              <a:t>Spec</a:t>
            </a:r>
            <a:r>
              <a:rPr lang="da-DK" sz="1400" b="1" dirty="0" smtClean="0">
                <a:solidFill>
                  <a:prstClr val="black"/>
                </a:solidFill>
              </a:rPr>
              <a:t>. Instrument (DESI)</a:t>
            </a:r>
            <a:endParaRPr lang="da-DK" sz="1400" b="1" dirty="0">
              <a:solidFill>
                <a:prstClr val="black"/>
              </a:solidFill>
            </a:endParaRPr>
          </a:p>
        </p:txBody>
      </p:sp>
      <p:sp>
        <p:nvSpPr>
          <p:cNvPr id="141" name="Pentagon 140"/>
          <p:cNvSpPr/>
          <p:nvPr/>
        </p:nvSpPr>
        <p:spPr>
          <a:xfrm>
            <a:off x="3738305" y="5203921"/>
            <a:ext cx="4112603" cy="437278"/>
          </a:xfrm>
          <a:prstGeom prst="homePlate">
            <a:avLst>
              <a:gd name="adj" fmla="val 35141"/>
            </a:avLst>
          </a:prstGeom>
          <a:gradFill rotWithShape="1">
            <a:gsLst>
              <a:gs pos="0">
                <a:srgbClr val="E6E6E6"/>
              </a:gs>
              <a:gs pos="100000">
                <a:sysClr val="window" lastClr="FFFFFF"/>
              </a:gs>
            </a:gsLst>
            <a:lin ang="16200000"/>
          </a:gradFill>
          <a:ln w="15875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lvl="0"/>
            <a:r>
              <a:rPr lang="da-DK" sz="1400" b="1" dirty="0" smtClean="0">
                <a:solidFill>
                  <a:prstClr val="black"/>
                </a:solidFill>
              </a:rPr>
              <a:t>Large </a:t>
            </a:r>
            <a:r>
              <a:rPr lang="da-DK" sz="1400" b="1" dirty="0" err="1" smtClean="0">
                <a:solidFill>
                  <a:prstClr val="black"/>
                </a:solidFill>
              </a:rPr>
              <a:t>Synoptic</a:t>
            </a:r>
            <a:r>
              <a:rPr lang="da-DK" sz="1400" b="1" dirty="0" smtClean="0">
                <a:solidFill>
                  <a:prstClr val="black"/>
                </a:solidFill>
              </a:rPr>
              <a:t> </a:t>
            </a:r>
            <a:r>
              <a:rPr lang="da-DK" sz="1400" b="1" dirty="0" err="1" smtClean="0">
                <a:solidFill>
                  <a:prstClr val="black"/>
                </a:solidFill>
              </a:rPr>
              <a:t>Survey</a:t>
            </a:r>
            <a:r>
              <a:rPr lang="da-DK" sz="1400" b="1" dirty="0" smtClean="0">
                <a:solidFill>
                  <a:prstClr val="black"/>
                </a:solidFill>
              </a:rPr>
              <a:t> </a:t>
            </a:r>
            <a:r>
              <a:rPr lang="da-DK" sz="1400" b="1" dirty="0" err="1" smtClean="0">
                <a:solidFill>
                  <a:prstClr val="black"/>
                </a:solidFill>
              </a:rPr>
              <a:t>Telescope</a:t>
            </a:r>
            <a:r>
              <a:rPr lang="da-DK" sz="1400" b="1" dirty="0" smtClean="0">
                <a:solidFill>
                  <a:prstClr val="black"/>
                </a:solidFill>
              </a:rPr>
              <a:t> (LSST)</a:t>
            </a:r>
            <a:endParaRPr lang="da-DK" sz="1400" b="1" dirty="0">
              <a:solidFill>
                <a:prstClr val="black"/>
              </a:solidFill>
            </a:endParaRPr>
          </a:p>
        </p:txBody>
      </p:sp>
      <p:sp>
        <p:nvSpPr>
          <p:cNvPr id="142" name="Pentagon 141"/>
          <p:cNvSpPr/>
          <p:nvPr/>
        </p:nvSpPr>
        <p:spPr>
          <a:xfrm>
            <a:off x="3060113" y="4649725"/>
            <a:ext cx="2502487" cy="437278"/>
          </a:xfrm>
          <a:prstGeom prst="homePlate">
            <a:avLst>
              <a:gd name="adj" fmla="val 35141"/>
            </a:avLst>
          </a:prstGeom>
          <a:gradFill rotWithShape="1">
            <a:gsLst>
              <a:gs pos="0">
                <a:srgbClr val="E6E6E6"/>
              </a:gs>
              <a:gs pos="100000">
                <a:sysClr val="window" lastClr="FFFFFF"/>
              </a:gs>
            </a:gsLst>
            <a:lin ang="16200000"/>
          </a:gradFill>
          <a:ln w="25400" cap="flat" cmpd="sng" algn="ctr">
            <a:solidFill>
              <a:schemeClr val="accent4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lvl="0"/>
            <a:r>
              <a:rPr lang="da-DK" sz="1400" b="1" dirty="0" err="1" smtClean="0">
                <a:solidFill>
                  <a:prstClr val="black"/>
                </a:solidFill>
              </a:rPr>
              <a:t>Euclid</a:t>
            </a:r>
            <a:endParaRPr lang="da-DK" sz="1400" b="1" dirty="0">
              <a:solidFill>
                <a:prstClr val="black"/>
              </a:solidFill>
            </a:endParaRPr>
          </a:p>
        </p:txBody>
      </p:sp>
      <p:sp>
        <p:nvSpPr>
          <p:cNvPr id="143" name="Pentagon 142"/>
          <p:cNvSpPr/>
          <p:nvPr/>
        </p:nvSpPr>
        <p:spPr>
          <a:xfrm>
            <a:off x="4407799" y="5769572"/>
            <a:ext cx="2450201" cy="437278"/>
          </a:xfrm>
          <a:prstGeom prst="homePlate">
            <a:avLst>
              <a:gd name="adj" fmla="val 35141"/>
            </a:avLst>
          </a:prstGeom>
          <a:gradFill rotWithShape="1">
            <a:gsLst>
              <a:gs pos="0">
                <a:srgbClr val="E6E6E6"/>
              </a:gs>
              <a:gs pos="100000">
                <a:sysClr val="window" lastClr="FFFFFF"/>
              </a:gs>
            </a:gsLst>
            <a:lin ang="16200000"/>
          </a:gradFill>
          <a:ln w="25400" cap="flat" cmpd="sng" algn="ctr">
            <a:solidFill>
              <a:schemeClr val="accent4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lvl="0"/>
            <a:r>
              <a:rPr lang="da-DK" sz="1400" b="1" dirty="0" smtClean="0">
                <a:solidFill>
                  <a:prstClr val="black"/>
                </a:solidFill>
              </a:rPr>
              <a:t>WFIRST-AFTA</a:t>
            </a:r>
            <a:endParaRPr lang="da-DK" sz="1400" b="1" dirty="0">
              <a:solidFill>
                <a:prstClr val="black"/>
              </a:solidFill>
            </a:endParaRPr>
          </a:p>
        </p:txBody>
      </p:sp>
      <p:sp>
        <p:nvSpPr>
          <p:cNvPr id="50" name="Pentagon 49"/>
          <p:cNvSpPr/>
          <p:nvPr/>
        </p:nvSpPr>
        <p:spPr>
          <a:xfrm>
            <a:off x="-170867" y="1186057"/>
            <a:ext cx="788621" cy="437278"/>
          </a:xfrm>
          <a:prstGeom prst="homePlate">
            <a:avLst>
              <a:gd name="adj" fmla="val 35141"/>
            </a:avLst>
          </a:prstGeom>
          <a:gradFill rotWithShape="1">
            <a:gsLst>
              <a:gs pos="0">
                <a:srgbClr val="E6E6E6"/>
              </a:gs>
              <a:gs pos="100000">
                <a:sysClr val="window" lastClr="FFFFFF"/>
              </a:gs>
            </a:gsLst>
            <a:lin ang="16200000"/>
          </a:gradFill>
          <a:ln w="158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a-DK" kern="0">
              <a:solidFill>
                <a:srgbClr val="FFFFFF"/>
              </a:solidFill>
              <a:latin typeface="Arial Narrow" pitchFamily="-97" charset="0"/>
            </a:endParaRPr>
          </a:p>
        </p:txBody>
      </p:sp>
      <p:sp>
        <p:nvSpPr>
          <p:cNvPr id="55" name="Tekstboks 33"/>
          <p:cNvSpPr txBox="1"/>
          <p:nvPr/>
        </p:nvSpPr>
        <p:spPr>
          <a:xfrm>
            <a:off x="9065" y="1252890"/>
            <a:ext cx="5764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b="1" dirty="0" smtClean="0"/>
              <a:t>BOSS</a:t>
            </a:r>
            <a:endParaRPr lang="da-DK" sz="1400" b="1" dirty="0"/>
          </a:p>
        </p:txBody>
      </p:sp>
      <p:grpSp>
        <p:nvGrpSpPr>
          <p:cNvPr id="57" name="Group 130"/>
          <p:cNvGrpSpPr/>
          <p:nvPr/>
        </p:nvGrpSpPr>
        <p:grpSpPr>
          <a:xfrm>
            <a:off x="480302" y="2297232"/>
            <a:ext cx="1404878" cy="437278"/>
            <a:chOff x="327902" y="2534541"/>
            <a:chExt cx="2090654" cy="437278"/>
          </a:xfrm>
        </p:grpSpPr>
        <p:sp>
          <p:nvSpPr>
            <p:cNvPr id="58" name="Pentagon 57"/>
            <p:cNvSpPr/>
            <p:nvPr/>
          </p:nvSpPr>
          <p:spPr>
            <a:xfrm>
              <a:off x="381464" y="2534541"/>
              <a:ext cx="2037092" cy="437278"/>
            </a:xfrm>
            <a:prstGeom prst="homePlate">
              <a:avLst>
                <a:gd name="adj" fmla="val 35141"/>
              </a:avLst>
            </a:prstGeom>
            <a:gradFill rotWithShape="1">
              <a:gsLst>
                <a:gs pos="0">
                  <a:srgbClr val="E6E6E6"/>
                </a:gs>
                <a:gs pos="100000">
                  <a:sysClr val="window" lastClr="FFFFFF"/>
                </a:gs>
              </a:gsLst>
              <a:lin ang="16200000"/>
            </a:gradFill>
            <a:ln w="15875">
              <a:solidFill>
                <a:srgbClr val="FF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da-DK" kern="0">
                <a:solidFill>
                  <a:srgbClr val="FFFFFF"/>
                </a:solidFill>
                <a:latin typeface="Arial Narrow" pitchFamily="-97" charset="0"/>
              </a:endParaRPr>
            </a:p>
          </p:txBody>
        </p:sp>
        <p:sp>
          <p:nvSpPr>
            <p:cNvPr id="59" name="Tekstboks 33"/>
            <p:cNvSpPr txBox="1"/>
            <p:nvPr/>
          </p:nvSpPr>
          <p:spPr>
            <a:xfrm>
              <a:off x="327902" y="2592225"/>
              <a:ext cx="20560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400" b="1" dirty="0" smtClean="0"/>
                <a:t>HETDEX</a:t>
              </a:r>
              <a:endParaRPr lang="da-DK" sz="1400" b="1" dirty="0"/>
            </a:p>
          </p:txBody>
        </p:sp>
      </p:grpSp>
      <p:sp>
        <p:nvSpPr>
          <p:cNvPr id="60" name="Rectangle 59"/>
          <p:cNvSpPr/>
          <p:nvPr/>
        </p:nvSpPr>
        <p:spPr>
          <a:xfrm>
            <a:off x="5007754" y="6454033"/>
            <a:ext cx="4025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a-DK" b="1" dirty="0" smtClean="0">
                <a:solidFill>
                  <a:prstClr val="black"/>
                </a:solidFill>
              </a:rPr>
              <a:t>See CF5 </a:t>
            </a:r>
            <a:r>
              <a:rPr lang="da-DK" b="1" dirty="0" err="1" smtClean="0">
                <a:solidFill>
                  <a:prstClr val="black"/>
                </a:solidFill>
              </a:rPr>
              <a:t>Facilities</a:t>
            </a:r>
            <a:r>
              <a:rPr lang="da-DK" b="1" dirty="0" smtClean="0">
                <a:solidFill>
                  <a:prstClr val="black"/>
                </a:solidFill>
              </a:rPr>
              <a:t> </a:t>
            </a:r>
            <a:r>
              <a:rPr lang="da-DK" b="1" dirty="0" err="1" smtClean="0">
                <a:solidFill>
                  <a:prstClr val="black"/>
                </a:solidFill>
              </a:rPr>
              <a:t>white</a:t>
            </a:r>
            <a:r>
              <a:rPr lang="da-DK" b="1" dirty="0" smtClean="0">
                <a:solidFill>
                  <a:prstClr val="black"/>
                </a:solidFill>
              </a:rPr>
              <a:t> </a:t>
            </a:r>
            <a:r>
              <a:rPr lang="da-DK" b="1" dirty="0" err="1" smtClean="0">
                <a:solidFill>
                  <a:prstClr val="black"/>
                </a:solidFill>
              </a:rPr>
              <a:t>paper</a:t>
            </a:r>
            <a:r>
              <a:rPr lang="da-DK" b="1" dirty="0" smtClean="0">
                <a:solidFill>
                  <a:prstClr val="black"/>
                </a:solidFill>
              </a:rPr>
              <a:t> for </a:t>
            </a:r>
            <a:r>
              <a:rPr lang="da-DK" b="1" dirty="0" err="1" smtClean="0">
                <a:solidFill>
                  <a:prstClr val="black"/>
                </a:solidFill>
              </a:rPr>
              <a:t>details</a:t>
            </a:r>
            <a:endParaRPr lang="da-DK" b="1" dirty="0">
              <a:solidFill>
                <a:prstClr val="black"/>
              </a:solidFill>
            </a:endParaRPr>
          </a:p>
        </p:txBody>
      </p:sp>
      <p:sp>
        <p:nvSpPr>
          <p:cNvPr id="74" name="Tekstboks 44"/>
          <p:cNvSpPr txBox="1"/>
          <p:nvPr/>
        </p:nvSpPr>
        <p:spPr>
          <a:xfrm>
            <a:off x="7344633" y="1434811"/>
            <a:ext cx="558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dirty="0" smtClean="0">
                <a:solidFill>
                  <a:srgbClr val="0070C0"/>
                </a:solidFill>
              </a:rPr>
              <a:t>2031</a:t>
            </a:r>
            <a:endParaRPr lang="da-DK" sz="1400" dirty="0">
              <a:solidFill>
                <a:srgbClr val="0070C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41707" y="5620350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Blue = imaging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Red = spectroscopy</a:t>
            </a:r>
          </a:p>
        </p:txBody>
      </p:sp>
    </p:spTree>
    <p:extLst>
      <p:ext uri="{BB962C8B-B14F-4D97-AF65-F5344CB8AC3E}">
        <p14:creationId xmlns:p14="http://schemas.microsoft.com/office/powerpoint/2010/main" val="2912386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340460"/>
          </a:xfrm>
        </p:spPr>
        <p:txBody>
          <a:bodyPr>
            <a:normAutofit/>
          </a:bodyPr>
          <a:lstStyle/>
          <a:p>
            <a:r>
              <a:rPr lang="en-US" dirty="0" smtClean="0"/>
              <a:t>We have a rich experimental program to probe the phenomenology of dark energy.</a:t>
            </a:r>
          </a:p>
          <a:p>
            <a:r>
              <a:rPr lang="en-US" dirty="0" smtClean="0"/>
              <a:t>What will we learn?</a:t>
            </a:r>
          </a:p>
          <a:p>
            <a:pPr lvl="1"/>
            <a:r>
              <a:rPr lang="en-US" dirty="0" smtClean="0"/>
              <a:t>Cosmological constant</a:t>
            </a:r>
          </a:p>
          <a:p>
            <a:pPr lvl="1"/>
            <a:r>
              <a:rPr lang="en-US" dirty="0" smtClean="0"/>
              <a:t>Evolving dark energy </a:t>
            </a:r>
          </a:p>
          <a:p>
            <a:pPr lvl="1"/>
            <a:r>
              <a:rPr lang="en-US" dirty="0" smtClean="0"/>
              <a:t>Deviations from GR</a:t>
            </a:r>
          </a:p>
          <a:p>
            <a:pPr lvl="1"/>
            <a:r>
              <a:rPr lang="en-US" dirty="0" smtClean="0"/>
              <a:t>Something else…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This will be exciting!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745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Dark Energy : Observables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Measure the expansion rate of the </a:t>
            </a:r>
            <a:r>
              <a:rPr lang="en-US" dirty="0" smtClean="0">
                <a:solidFill>
                  <a:srgbClr val="FF0000"/>
                </a:solidFill>
              </a:rPr>
              <a:t>Universe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The distance-redshift relations</a:t>
            </a:r>
          </a:p>
          <a:p>
            <a:pPr lvl="1"/>
            <a:r>
              <a:rPr lang="en-US" dirty="0" smtClean="0"/>
              <a:t>Directly measure H(z)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Measure the rate at which structures grow in the </a:t>
            </a:r>
            <a:r>
              <a:rPr lang="en-US" dirty="0" smtClean="0">
                <a:solidFill>
                  <a:srgbClr val="FF0000"/>
                </a:solidFill>
              </a:rPr>
              <a:t>Universe</a:t>
            </a:r>
            <a:endParaRPr lang="en-US" dirty="0" smtClean="0"/>
          </a:p>
          <a:p>
            <a:pPr lvl="1"/>
            <a:r>
              <a:rPr lang="en-US" dirty="0" smtClean="0"/>
              <a:t>Growth function D(z), and its derivatives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48433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Dark Energy or Modified Gravity?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Two paradigms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Dark energy</a:t>
            </a:r>
          </a:p>
          <a:p>
            <a:pPr lvl="2"/>
            <a:r>
              <a:rPr lang="en-US" dirty="0" smtClean="0"/>
              <a:t>What is its equation of state? How does it evolve with redshift?</a:t>
            </a:r>
          </a:p>
          <a:p>
            <a:pPr lvl="2"/>
            <a:r>
              <a:rPr lang="en-US" dirty="0" smtClean="0"/>
              <a:t>Is it consistent with a cosmological constant?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Modified gravity</a:t>
            </a:r>
          </a:p>
          <a:p>
            <a:pPr lvl="2"/>
            <a:r>
              <a:rPr lang="en-US" dirty="0" smtClean="0"/>
              <a:t>How do structures form in the Universe?</a:t>
            </a:r>
          </a:p>
          <a:p>
            <a:pPr lvl="2"/>
            <a:r>
              <a:rPr lang="en-US" dirty="0" smtClean="0"/>
              <a:t>Are matter and light affected the same way?</a:t>
            </a:r>
          </a:p>
          <a:p>
            <a:pPr lvl="1"/>
            <a:r>
              <a:rPr lang="en-US" dirty="0" smtClean="0"/>
              <a:t>This is a rich set of questions, and requires multiple probes. </a:t>
            </a:r>
            <a:endParaRPr lang="en-US" baseline="-25000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626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Dark Energy </a:t>
            </a:r>
            <a:r>
              <a:rPr lang="en-US" dirty="0" err="1" smtClean="0"/>
              <a:t>vs</a:t>
            </a:r>
            <a:r>
              <a:rPr lang="en-US" dirty="0" smtClean="0"/>
              <a:t> Modified Gravity</a:t>
            </a:r>
            <a:endParaRPr lang="en-US" dirty="0"/>
          </a:p>
        </p:txBody>
      </p:sp>
      <p:pic>
        <p:nvPicPr>
          <p:cNvPr id="10" name="Content Placeholder 9" descr="wh.pdf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34" b="-6034"/>
          <a:stretch>
            <a:fillRect/>
          </a:stretch>
        </p:blipFill>
        <p:spPr/>
      </p:pic>
      <p:pic>
        <p:nvPicPr>
          <p:cNvPr id="11" name="Content Placeholder 10" descr="grow.pdf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34" b="-6034"/>
          <a:stretch>
            <a:fillRect/>
          </a:stretch>
        </p:blipFill>
        <p:spPr/>
      </p:pic>
      <p:sp>
        <p:nvSpPr>
          <p:cNvPr id="12" name="TextBox 11"/>
          <p:cNvSpPr txBox="1"/>
          <p:nvPr/>
        </p:nvSpPr>
        <p:spPr>
          <a:xfrm>
            <a:off x="811428" y="6126163"/>
            <a:ext cx="753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Expansion and growth probe different aspects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616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we are today</a:t>
            </a:r>
            <a:endParaRPr lang="en-US" dirty="0"/>
          </a:p>
        </p:txBody>
      </p:sp>
      <p:pic>
        <p:nvPicPr>
          <p:cNvPr id="7" name="Content Placeholder 6" descr="detf_planck.pdf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" t="4791" r="5915"/>
          <a:stretch/>
        </p:blipFill>
        <p:spPr>
          <a:xfrm>
            <a:off x="1005465" y="1417638"/>
            <a:ext cx="6649330" cy="5091949"/>
          </a:xfrm>
        </p:spPr>
      </p:pic>
      <p:sp>
        <p:nvSpPr>
          <p:cNvPr id="8" name="TextBox 7"/>
          <p:cNvSpPr txBox="1"/>
          <p:nvPr/>
        </p:nvSpPr>
        <p:spPr>
          <a:xfrm rot="16200000">
            <a:off x="-1473635" y="3420511"/>
            <a:ext cx="4958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Expansion Rate 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2628321" y="6350817"/>
            <a:ext cx="439229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TIme</a:t>
            </a:r>
            <a:endParaRPr lang="en-US" sz="32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3422109" y="5733376"/>
            <a:ext cx="2628322" cy="17641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/>
          <p:nvPr/>
        </p:nvCxnSpPr>
        <p:spPr>
          <a:xfrm rot="5400000" flipH="1" flipV="1">
            <a:off x="2487160" y="4251541"/>
            <a:ext cx="1129034" cy="493910"/>
          </a:xfrm>
          <a:prstGeom prst="curved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975651" y="5063013"/>
            <a:ext cx="215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Acceleration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4974407" y="2588377"/>
            <a:ext cx="215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Deceleration</a:t>
            </a:r>
            <a:endParaRPr lang="en-US" sz="2400" dirty="0"/>
          </a:p>
        </p:txBody>
      </p:sp>
      <p:cxnSp>
        <p:nvCxnSpPr>
          <p:cNvPr id="18" name="Curved Connector 17"/>
          <p:cNvCxnSpPr/>
          <p:nvPr/>
        </p:nvCxnSpPr>
        <p:spPr>
          <a:xfrm>
            <a:off x="5785835" y="3050042"/>
            <a:ext cx="1005465" cy="883937"/>
          </a:xfrm>
          <a:prstGeom prst="curved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1839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Probes of Dark Energy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0678845"/>
              </p:ext>
            </p:extLst>
          </p:nvPr>
        </p:nvGraphicFramePr>
        <p:xfrm>
          <a:off x="457200" y="1880583"/>
          <a:ext cx="8433228" cy="1780557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800842"/>
                <a:gridCol w="2675278"/>
                <a:gridCol w="3957108"/>
              </a:tblGrid>
              <a:tr h="593519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Expansion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+Growth</a:t>
                      </a:r>
                      <a:endParaRPr lang="en-US" sz="2800" dirty="0"/>
                    </a:p>
                  </a:txBody>
                  <a:tcPr/>
                </a:tc>
              </a:tr>
              <a:tr h="59351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Imaging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Supernovae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Lensing / Clusters</a:t>
                      </a:r>
                      <a:endParaRPr lang="en-US" sz="2800" dirty="0"/>
                    </a:p>
                  </a:txBody>
                  <a:tcPr/>
                </a:tc>
              </a:tr>
              <a:tr h="593519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Spectro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i="0" dirty="0" smtClean="0"/>
                        <a:t>BAO</a:t>
                      </a:r>
                      <a:endParaRPr lang="en-US" sz="28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i="0" dirty="0" smtClean="0"/>
                        <a:t>Redshift Distortions</a:t>
                      </a:r>
                      <a:endParaRPr lang="en-US" sz="2800" i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7200" y="4427930"/>
            <a:ext cx="74616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These are somewhat artificial distinctions</a:t>
            </a:r>
          </a:p>
          <a:p>
            <a:endParaRPr lang="en-US" sz="2800" dirty="0" smtClean="0"/>
          </a:p>
          <a:p>
            <a:r>
              <a:rPr lang="en-US" sz="2800" dirty="0" smtClean="0"/>
              <a:t>Information/Robustness from combining different probes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73021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Supernovae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6200" y="580571"/>
            <a:ext cx="1139372" cy="6168078"/>
            <a:chOff x="-437017" y="-5928500"/>
            <a:chExt cx="2175663" cy="11975239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0353" y="4256038"/>
              <a:ext cx="2158999" cy="1790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37017" y="-1379819"/>
              <a:ext cx="1212850" cy="1523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513" y="-5928500"/>
              <a:ext cx="485774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Line 7"/>
            <p:cNvSpPr>
              <a:spLocks noChangeShapeType="1"/>
            </p:cNvSpPr>
            <p:nvPr/>
          </p:nvSpPr>
          <p:spPr bwMode="auto">
            <a:xfrm rot="10800000" flipH="1">
              <a:off x="1167010" y="-5928500"/>
              <a:ext cx="2" cy="10005202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1" y="1272588"/>
            <a:ext cx="6204856" cy="487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356429" y="6295571"/>
            <a:ext cx="3537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/>
              <a:t>Redshift</a:t>
            </a:r>
            <a:endParaRPr lang="en-US" sz="2800" i="1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-291745" y="3174315"/>
            <a:ext cx="3537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/>
              <a:t>Log(distance)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539848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3" name="Rectangle 9"/>
          <p:cNvSpPr>
            <a:spLocks/>
          </p:cNvSpPr>
          <p:nvPr/>
        </p:nvSpPr>
        <p:spPr bwMode="auto">
          <a:xfrm>
            <a:off x="482203" y="5232797"/>
            <a:ext cx="8554641" cy="1491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buClr>
                <a:srgbClr val="000000"/>
              </a:buClr>
              <a:buSzPct val="125000"/>
              <a:buFont typeface="Helvetica" charset="0"/>
              <a:buChar char="•"/>
            </a:pPr>
            <a:r>
              <a:rPr lang="en-US" sz="2200" i="1" dirty="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 Dark energy affects the abundance of clusters (</a:t>
            </a:r>
            <a:r>
              <a:rPr lang="en-US" sz="2200" i="1" dirty="0" err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dN</a:t>
            </a:r>
            <a:r>
              <a:rPr lang="en-US" sz="2200" i="1" dirty="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/</a:t>
            </a:r>
            <a:r>
              <a:rPr lang="en-US" sz="2200" i="1" dirty="0" err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dz</a:t>
            </a:r>
            <a:r>
              <a:rPr lang="en-US" sz="2200" i="1" dirty="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) through the matter power spectrum and the growth rate of </a:t>
            </a:r>
            <a:r>
              <a:rPr lang="en-US" sz="2200" i="1" dirty="0" smtClean="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structure</a:t>
            </a:r>
            <a:endParaRPr lang="en-US" sz="2200" i="1" dirty="0"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07310" y="1155369"/>
            <a:ext cx="4504521" cy="4283004"/>
            <a:chOff x="214313" y="981150"/>
            <a:chExt cx="4181326" cy="4269506"/>
          </a:xfrm>
        </p:grpSpPr>
        <p:pic>
          <p:nvPicPr>
            <p:cNvPr id="21506" name="Picture 2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313" y="981150"/>
              <a:ext cx="4181326" cy="4269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07" name="Rectangle 3"/>
            <p:cNvSpPr>
              <a:spLocks/>
            </p:cNvSpPr>
            <p:nvPr/>
          </p:nvSpPr>
          <p:spPr bwMode="auto">
            <a:xfrm>
              <a:off x="1366242" y="3161109"/>
              <a:ext cx="294680" cy="4286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08" name="Rectangle 4"/>
            <p:cNvSpPr>
              <a:spLocks/>
            </p:cNvSpPr>
            <p:nvPr/>
          </p:nvSpPr>
          <p:spPr bwMode="auto">
            <a:xfrm>
              <a:off x="1366243" y="3071812"/>
              <a:ext cx="41035" cy="2308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8" bIns="0">
              <a:spAutoFit/>
            </a:bodyPr>
            <a:lstStyle/>
            <a:p>
              <a:pPr marL="40182"/>
              <a:r>
                <a:rPr lang="en-US" sz="1500"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   </a:t>
              </a:r>
            </a:p>
          </p:txBody>
        </p:sp>
        <p:sp>
          <p:nvSpPr>
            <p:cNvPr id="21514" name="Rectangle 10"/>
            <p:cNvSpPr>
              <a:spLocks/>
            </p:cNvSpPr>
            <p:nvPr/>
          </p:nvSpPr>
          <p:spPr bwMode="auto">
            <a:xfrm>
              <a:off x="1116211" y="3723680"/>
              <a:ext cx="759023" cy="437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8" bIns="0"/>
            <a:lstStyle/>
            <a:p>
              <a:pPr marL="40182"/>
              <a:r>
                <a:rPr lang="en-US" sz="1300" dirty="0">
                  <a:latin typeface="Arial Bold" charset="0"/>
                  <a:ea typeface="ＭＳ Ｐゴシック" charset="0"/>
                  <a:cs typeface="Arial Bold" charset="0"/>
                  <a:sym typeface="Arial Bold" charset="0"/>
                </a:rPr>
                <a:t>Volume </a:t>
              </a:r>
            </a:p>
            <a:p>
              <a:pPr marL="40182"/>
              <a:r>
                <a:rPr lang="en-US" sz="1300" dirty="0">
                  <a:latin typeface="Arial Bold" charset="0"/>
                  <a:ea typeface="ＭＳ Ｐゴシック" charset="0"/>
                  <a:cs typeface="Arial Bold" charset="0"/>
                  <a:sym typeface="Arial Bold" charset="0"/>
                </a:rPr>
                <a:t>Effect</a:t>
              </a:r>
            </a:p>
          </p:txBody>
        </p:sp>
        <p:sp>
          <p:nvSpPr>
            <p:cNvPr id="21515" name="Rectangle 11"/>
            <p:cNvSpPr>
              <a:spLocks/>
            </p:cNvSpPr>
            <p:nvPr/>
          </p:nvSpPr>
          <p:spPr bwMode="auto">
            <a:xfrm>
              <a:off x="1830586" y="4277320"/>
              <a:ext cx="1491258" cy="437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8" bIns="0"/>
            <a:lstStyle/>
            <a:p>
              <a:pPr marL="40182">
                <a:spcBef>
                  <a:spcPts val="1046"/>
                </a:spcBef>
              </a:pPr>
              <a:r>
                <a:rPr lang="en-US" sz="1300" dirty="0">
                  <a:latin typeface="Arial Bold" charset="0"/>
                  <a:ea typeface="ＭＳ Ｐゴシック" charset="0"/>
                  <a:cs typeface="Arial Bold" charset="0"/>
                  <a:sym typeface="Arial Bold" charset="0"/>
                </a:rPr>
                <a:t>Growth of Structure Effect</a:t>
              </a:r>
            </a:p>
          </p:txBody>
        </p:sp>
        <p:sp>
          <p:nvSpPr>
            <p:cNvPr id="21516" name="Line 12"/>
            <p:cNvSpPr>
              <a:spLocks noChangeShapeType="1"/>
            </p:cNvSpPr>
            <p:nvPr/>
          </p:nvSpPr>
          <p:spPr bwMode="auto">
            <a:xfrm>
              <a:off x="1828354" y="4280669"/>
              <a:ext cx="1297037" cy="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round/>
              <a:headEnd type="stealth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17" name="Line 13"/>
            <p:cNvSpPr>
              <a:spLocks noChangeShapeType="1"/>
            </p:cNvSpPr>
            <p:nvPr/>
          </p:nvSpPr>
          <p:spPr bwMode="auto">
            <a:xfrm>
              <a:off x="1178719" y="4154537"/>
              <a:ext cx="608335" cy="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round/>
              <a:headEnd type="stealth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4961"/>
          </a:xfrm>
        </p:spPr>
        <p:txBody>
          <a:bodyPr/>
          <a:lstStyle/>
          <a:p>
            <a:r>
              <a:rPr lang="en-US" dirty="0" smtClean="0"/>
              <a:t>Clusters</a:t>
            </a:r>
            <a:endParaRPr lang="en-US" dirty="0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244" y="1391672"/>
            <a:ext cx="3382354" cy="3509226"/>
          </a:xfrm>
          <a:prstGeom prst="rect">
            <a:avLst/>
          </a:prstGeom>
          <a:noFill/>
          <a:ln w="38100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17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4069</TotalTime>
  <Words>672</Words>
  <Application>Microsoft Macintosh PowerPoint</Application>
  <PresentationFormat>On-screen Show (4:3)</PresentationFormat>
  <Paragraphs>157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Beyond Einstein : The Physics Driving Cosmic Acceleration </vt:lpstr>
      <vt:lpstr>Dark Energy : The Big Questions</vt:lpstr>
      <vt:lpstr>Dark Energy : Observables</vt:lpstr>
      <vt:lpstr>Dark Energy or Modified Gravity?</vt:lpstr>
      <vt:lpstr>Dark Energy vs Modified Gravity</vt:lpstr>
      <vt:lpstr>Where we are today</vt:lpstr>
      <vt:lpstr>Probes of Dark Energy</vt:lpstr>
      <vt:lpstr>Supernovae</vt:lpstr>
      <vt:lpstr>Clusters</vt:lpstr>
      <vt:lpstr>Mapping the Universe</vt:lpstr>
      <vt:lpstr>PowerPoint Presentation</vt:lpstr>
      <vt:lpstr>Lensing</vt:lpstr>
      <vt:lpstr>Lensing</vt:lpstr>
      <vt:lpstr>PowerPoint Presentation</vt:lpstr>
      <vt:lpstr>PowerPoint Presentation</vt:lpstr>
      <vt:lpstr>Spectroscopic surveys</vt:lpstr>
      <vt:lpstr>Baryon Acoustic Oscillations</vt:lpstr>
      <vt:lpstr>Baryon Acoustic Oscillations </vt:lpstr>
      <vt:lpstr>BOSS measures the BAO standard ruler</vt:lpstr>
      <vt:lpstr>The Future</vt:lpstr>
      <vt:lpstr>PowerPoint Presentation</vt:lpstr>
      <vt:lpstr>Measuring Distances</vt:lpstr>
      <vt:lpstr>Measuring Distances</vt:lpstr>
      <vt:lpstr>Measuring growth</vt:lpstr>
      <vt:lpstr>PowerPoint Presentation</vt:lpstr>
      <vt:lpstr>Summary</vt:lpstr>
    </vt:vector>
  </TitlesOfParts>
  <Company>Yale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Standard Model of Cosmology</dc:title>
  <dc:creator>Nikhil Padmanabhan</dc:creator>
  <cp:lastModifiedBy>Nikhil Padmanabhan</cp:lastModifiedBy>
  <cp:revision>102</cp:revision>
  <dcterms:created xsi:type="dcterms:W3CDTF">2013-07-30T14:30:03Z</dcterms:created>
  <dcterms:modified xsi:type="dcterms:W3CDTF">2013-08-02T11:19:06Z</dcterms:modified>
</cp:coreProperties>
</file>