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317-156D-4C85-9D69-B10723BCC46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8429-A6CA-4B1A-958B-5E3BC5AB6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9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317-156D-4C85-9D69-B10723BCC46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8429-A6CA-4B1A-958B-5E3BC5AB6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6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317-156D-4C85-9D69-B10723BCC46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8429-A6CA-4B1A-958B-5E3BC5AB6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317-156D-4C85-9D69-B10723BCC46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8429-A6CA-4B1A-958B-5E3BC5AB6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5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317-156D-4C85-9D69-B10723BCC46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8429-A6CA-4B1A-958B-5E3BC5AB6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5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317-156D-4C85-9D69-B10723BCC46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8429-A6CA-4B1A-958B-5E3BC5AB6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0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317-156D-4C85-9D69-B10723BCC46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8429-A6CA-4B1A-958B-5E3BC5AB6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7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317-156D-4C85-9D69-B10723BCC46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8429-A6CA-4B1A-958B-5E3BC5AB6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4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317-156D-4C85-9D69-B10723BCC46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8429-A6CA-4B1A-958B-5E3BC5AB6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3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317-156D-4C85-9D69-B10723BCC46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8429-A6CA-4B1A-958B-5E3BC5AB6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5317-156D-4C85-9D69-B10723BCC46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8429-A6CA-4B1A-958B-5E3BC5AB6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4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45317-156D-4C85-9D69-B10723BCC468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8429-A6CA-4B1A-958B-5E3BC5AB6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4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1468755"/>
            <a:ext cx="734536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914400" y="1002010"/>
            <a:ext cx="7345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0000"/>
                </a:solidFill>
                <a:latin typeface="Calibri" pitchFamily="34" charset="0"/>
              </a:rPr>
              <a:t>DOE Nuclear Physics </a:t>
            </a: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Funding 1987-2013</a:t>
            </a:r>
            <a:endParaRPr lang="en-US" sz="2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7652" name="TextBox 6"/>
          <p:cNvSpPr txBox="1">
            <a:spLocks noChangeArrowheads="1"/>
          </p:cNvSpPr>
          <p:nvPr/>
        </p:nvSpPr>
        <p:spPr bwMode="auto">
          <a:xfrm>
            <a:off x="6096000" y="1514475"/>
            <a:ext cx="21796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FF0000"/>
                </a:solidFill>
                <a:effectLst/>
                <a:latin typeface="Calibri" pitchFamily="34" charset="0"/>
              </a:rPr>
              <a:t>Includes the Isotope Program starting in 2009; does not include ARRA funding</a:t>
            </a:r>
          </a:p>
        </p:txBody>
      </p: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427038" y="5867400"/>
            <a:ext cx="8351837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D60093"/>
                </a:solidFill>
                <a:effectLst/>
              </a:rPr>
              <a:t>Bottom line:  ~constant effort budget for field over past 25 years, with occasional bumps that raise the community’s hopes, but no real sign of budget doubling!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33CC"/>
                </a:solidFill>
                <a:latin typeface="Comic Sans MS" pitchFamily="66" charset="0"/>
              </a:rPr>
              <a:t>(How) Does NP Community Make Its Case in D.C.?</a:t>
            </a:r>
            <a:endParaRPr lang="en-US" sz="2800" b="1" i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52322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Steve </a:t>
            </a:r>
            <a:r>
              <a:rPr lang="en-US" sz="2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Vigdor</a:t>
            </a:r>
            <a:r>
              <a:rPr lang="en-US" sz="2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Snowmass on the Mississippi, Aug. 1, 2013</a:t>
            </a:r>
            <a:endParaRPr lang="en-US" sz="20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876300"/>
            <a:ext cx="75057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3032760"/>
            <a:ext cx="3790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From the January 2013 NSAC Subpanel (</a:t>
            </a:r>
            <a:r>
              <a:rPr lang="en-US" sz="16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Tribble</a:t>
            </a:r>
            <a:r>
              <a:rPr lang="en-US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-II) Report: </a:t>
            </a:r>
            <a:r>
              <a:rPr lang="en-US" sz="16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Implementing the 2007 Long Range Plan</a:t>
            </a:r>
            <a:endParaRPr lang="en-US" sz="1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9817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Budgets through FY13 are as delivered; for FY14 and beyond and for the LRP 2007 line, budgets are projected according to various models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33CC"/>
                </a:solidFill>
                <a:latin typeface="Comic Sans MS" pitchFamily="66" charset="0"/>
              </a:rPr>
              <a:t>Ongoing NP “Crisis” Stems from “Budget Doubling” Assumption in 2007 Long Range Plan</a:t>
            </a:r>
            <a:endParaRPr lang="en-US" sz="2800" b="1" i="1" dirty="0">
              <a:solidFill>
                <a:srgbClr val="0033CC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33CC"/>
                </a:solidFill>
                <a:latin typeface="Comic Sans MS" pitchFamily="66" charset="0"/>
              </a:rPr>
              <a:t>Some Things NP Community Does Well in Making Case</a:t>
            </a:r>
            <a:endParaRPr lang="en-US" sz="2400" b="1" i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" y="472440"/>
            <a:ext cx="833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Long Range Plans with broad community involvement and buy-in, but also clear prioritization of projects across entire field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Stable, coherent message about field’s priorities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" y="1411903"/>
            <a:ext cx="8199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US" sz="2000" b="1" dirty="0" err="1">
                <a:latin typeface="Arial" pitchFamily="34" charset="0"/>
                <a:cs typeface="Arial" pitchFamily="34" charset="0"/>
              </a:rPr>
              <a:t>Tribble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Panel exercises to make painful priority choices when budgets fall far short of LRP assumptions</a:t>
            </a:r>
          </a:p>
          <a:p>
            <a:pPr marL="800100" lvl="2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Credibility in responding to budget reality, but also…</a:t>
            </a:r>
          </a:p>
          <a:p>
            <a:pPr marL="800100" lvl="2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Opportunity to enunciate very clearly what will be </a:t>
            </a:r>
            <a:r>
              <a:rPr lang="en-US" sz="20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lost</a:t>
            </a:r>
            <a:endParaRPr lang="en-US" sz="2000" b="1" dirty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" y="2689622"/>
            <a:ext cx="8321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>
              <a:buFont typeface="Wingdings" pitchFamily="2" charset="2"/>
              <a:buChar char="§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ONP stewardship of radioisotope production viewed as relevant</a:t>
            </a:r>
          </a:p>
          <a:p>
            <a:pPr marL="800100" lvl="3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Workshops with strong </a:t>
            </a:r>
            <a:r>
              <a:rPr lang="en-US" sz="2000" b="1" i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end user </a:t>
            </a:r>
            <a:r>
              <a:rPr lang="en-US" sz="20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involvement </a:t>
            </a:r>
            <a:r>
              <a:rPr lang="en-US" sz="20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  <a:sym typeface="Symbol"/>
              </a:rPr>
              <a:t> address real short- and long-term needs of industry &amp; </a:t>
            </a:r>
            <a:r>
              <a:rPr lang="en-US" sz="20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  <a:sym typeface="Symbol"/>
              </a:rPr>
              <a:t>medicine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" y="3677781"/>
            <a:ext cx="8046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>
              <a:buFont typeface="Wingdings" pitchFamily="2" charset="2"/>
              <a:buChar char="§"/>
            </a:pPr>
            <a:r>
              <a:rPr lang="en-US" sz="2000" b="1" dirty="0">
                <a:latin typeface="Arial" pitchFamily="34" charset="0"/>
                <a:cs typeface="Arial" pitchFamily="34" charset="0"/>
                <a:sym typeface="Symbol"/>
              </a:rPr>
              <a:t>Effective ONP-sponsored glossy brochure (</a:t>
            </a:r>
            <a:r>
              <a:rPr lang="en-US" sz="2000" b="1" i="1" dirty="0">
                <a:latin typeface="Arial" pitchFamily="34" charset="0"/>
                <a:cs typeface="Arial" pitchFamily="34" charset="0"/>
                <a:sym typeface="Symbol"/>
              </a:rPr>
              <a:t>Accelerating Innovation</a:t>
            </a:r>
            <a:r>
              <a:rPr lang="en-US" sz="2000" b="1" dirty="0">
                <a:latin typeface="Arial" pitchFamily="34" charset="0"/>
                <a:cs typeface="Arial" pitchFamily="34" charset="0"/>
                <a:sym typeface="Symbol"/>
              </a:rPr>
              <a:t>) on ongoing relevance to national needs</a:t>
            </a:r>
          </a:p>
          <a:p>
            <a:pPr marL="800100" lvl="4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  <a:sym typeface="Symbol"/>
              </a:rPr>
              <a:t>Shows “</a:t>
            </a:r>
            <a:r>
              <a:rPr lang="en-US" sz="2000" b="1" i="1" dirty="0">
                <a:solidFill>
                  <a:srgbClr val="D60093"/>
                </a:solidFill>
                <a:latin typeface="Arial" pitchFamily="34" charset="0"/>
                <a:cs typeface="Arial" pitchFamily="34" charset="0"/>
                <a:sym typeface="Symbol"/>
              </a:rPr>
              <a:t>How nuclear physics benefits us all</a:t>
            </a:r>
            <a:r>
              <a:rPr lang="en-US" sz="2000" b="1" i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  <a:sym typeface="Symbol"/>
              </a:rPr>
              <a:t>”</a:t>
            </a:r>
            <a:endParaRPr lang="en-US" sz="2000" b="1" i="1" dirty="0">
              <a:solidFill>
                <a:srgbClr val="D60093"/>
              </a:solidFill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" y="4647724"/>
            <a:ext cx="8046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4" indent="-342900">
              <a:buFont typeface="Wingdings" pitchFamily="2" charset="2"/>
              <a:buChar char="§"/>
            </a:pPr>
            <a:r>
              <a:rPr lang="en-US" sz="2000" b="1" dirty="0">
                <a:latin typeface="Arial" pitchFamily="34" charset="0"/>
                <a:cs typeface="Arial" pitchFamily="34" charset="0"/>
                <a:sym typeface="Symbol"/>
              </a:rPr>
              <a:t>Nuclear Physics Day (May 6, 2013) “fly-in” to D.C.</a:t>
            </a:r>
          </a:p>
          <a:p>
            <a:pPr marL="800100" lvl="5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  <a:sym typeface="Symbol"/>
              </a:rPr>
              <a:t>~90 users of major national facilities interacting with local Rep. and Senate offices to deliver </a:t>
            </a:r>
            <a:r>
              <a:rPr lang="en-US" sz="2000" b="1" i="1" dirty="0">
                <a:solidFill>
                  <a:srgbClr val="D60093"/>
                </a:solidFill>
                <a:latin typeface="Arial" pitchFamily="34" charset="0"/>
                <a:cs typeface="Arial" pitchFamily="34" charset="0"/>
                <a:sym typeface="Symbol"/>
              </a:rPr>
              <a:t>coherent</a:t>
            </a:r>
            <a:r>
              <a:rPr lang="en-US" sz="20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  <a:sym typeface="Symbol"/>
              </a:rPr>
              <a:t> message re importance of research, applications, </a:t>
            </a:r>
            <a:r>
              <a:rPr lang="en-US" sz="20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  <a:sym typeface="Symbol"/>
              </a:rPr>
              <a:t>training</a:t>
            </a:r>
            <a:endParaRPr lang="en-US" sz="2000" b="1" dirty="0">
              <a:solidFill>
                <a:srgbClr val="D60093"/>
              </a:solidFill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" y="5894963"/>
            <a:ext cx="8519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5" indent="-342900">
              <a:buFont typeface="Wingdings" pitchFamily="2" charset="2"/>
              <a:buChar char="§"/>
            </a:pPr>
            <a:r>
              <a:rPr lang="en-US" sz="2000" b="1" dirty="0">
                <a:latin typeface="Arial" pitchFamily="34" charset="0"/>
                <a:cs typeface="Arial" pitchFamily="34" charset="0"/>
                <a:sym typeface="Symbol"/>
              </a:rPr>
              <a:t>Avoid projects that cost more than $1B</a:t>
            </a:r>
          </a:p>
          <a:p>
            <a:pPr marL="800100" lvl="6" indent="-342900">
              <a:buFont typeface="Wingdings" pitchFamily="2" charset="2"/>
              <a:buChar char="Ø"/>
            </a:pPr>
            <a:r>
              <a:rPr lang="en-US" sz="20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  <a:sym typeface="Symbol"/>
              </a:rPr>
              <a:t>Stage as necessary to get Office of Science </a:t>
            </a:r>
            <a:r>
              <a:rPr lang="en-US" sz="20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  <a:sym typeface="Symbol"/>
              </a:rPr>
              <a:t>support</a:t>
            </a:r>
          </a:p>
          <a:p>
            <a:pPr marL="800100" lvl="6" indent="-34290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  <a:sym typeface="Symbol"/>
              </a:rPr>
              <a:t>Apply breakthrough technology to reduce costs</a:t>
            </a:r>
            <a:endParaRPr lang="en-US" sz="2000" b="1" dirty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23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Comic Sans MS" pitchFamily="66" charset="0"/>
              </a:rPr>
              <a:t>“Speaking With One Voice”</a:t>
            </a:r>
            <a:endParaRPr lang="en-US" sz="2800" b="1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868680"/>
            <a:ext cx="8092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Community buy-in to planning relies on: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i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Perceived success of the LRP approach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Perception that alternative involves less input from community at large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i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Perception that with sufficient patience, each subfield will “get its turn”: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0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1979 LRP priority </a:t>
            </a:r>
            <a:r>
              <a:rPr lang="en-US" sz="20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  <a:sym typeface="Symbol"/>
              </a:rPr>
              <a:t>  1994 CEBAF construction completion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0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  <a:sym typeface="Symbol"/>
              </a:rPr>
              <a:t>1983 LRP priority  1999 RHIC construction completion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0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  <a:sym typeface="Symbol"/>
              </a:rPr>
              <a:t>2002 LRP priority  2019(?) FRIB construction completion </a:t>
            </a:r>
            <a:endParaRPr lang="en-US" sz="2000" b="1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" y="3962400"/>
            <a:ext cx="7985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NRC Decadal Surveys (1984-6, 1997-9, 2010-12)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complement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the LRP’s: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i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They reinforce, and do not alter, the community’s priorities as set forth in most recent LRP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i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They provide a more expansive and compelling summary of the scientific goals and accomplishments, at a level suitable for Congressional staffers (as if they had the time…)</a:t>
            </a:r>
            <a:endParaRPr lang="en-US" sz="2000" b="1" i="1" dirty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1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33CC"/>
                </a:solidFill>
                <a:latin typeface="Comic Sans MS" pitchFamily="66" charset="0"/>
              </a:rPr>
              <a:t>A Few Other General Comments</a:t>
            </a:r>
            <a:endParaRPr lang="en-US" sz="2400" b="1" i="1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85800"/>
            <a:ext cx="8244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Deliver scientific messages to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Congressfolk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and staffers passionately and compellingly, but above all </a:t>
            </a:r>
            <a:r>
              <a:rPr lang="en-US" sz="2000" b="1" i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succinctly</a:t>
            </a:r>
            <a:r>
              <a:rPr lang="en-US" sz="20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393686"/>
            <a:ext cx="8061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en-US" sz="2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Be prepared to answer their obvious questions:  </a:t>
            </a:r>
            <a:r>
              <a:rPr lang="en-US" sz="2000" b="1" i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why should man on the street care? Why should answering these questions have higher priority than job creation/ border security/ national defense increases/ social safety net/ </a:t>
            </a:r>
            <a:r>
              <a:rPr lang="en-US" sz="2000" b="1" i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…?</a:t>
            </a:r>
            <a:endParaRPr lang="en-US" sz="2000" b="1" i="1" dirty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717125"/>
            <a:ext cx="8061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Emphasize training of technically skilled and creative workforce, danger of losing U.S. leadership – </a:t>
            </a:r>
            <a:r>
              <a:rPr lang="en-US" sz="2000" b="1" i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but have answers (statistics help!) for why HEP has greater role than other scientific fields in such </a:t>
            </a:r>
            <a:r>
              <a:rPr lang="en-US" sz="2000" b="1" i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training</a:t>
            </a:r>
            <a:endParaRPr lang="en-US" sz="2000" b="1" i="1" dirty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" y="4025324"/>
            <a:ext cx="8046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en-US" sz="20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Couple long-term scientific goals to real attention to short- and medium-term technological impacts – </a:t>
            </a:r>
            <a:r>
              <a:rPr lang="en-US" sz="2000" b="1" i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understand what end users of </a:t>
            </a:r>
            <a:r>
              <a:rPr lang="en-US" sz="2000" b="1" i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technology </a:t>
            </a:r>
            <a:r>
              <a:rPr lang="en-US" sz="2000" b="1" i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need, not just what </a:t>
            </a:r>
            <a:r>
              <a:rPr lang="en-US" sz="2000" b="1" i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HEP </a:t>
            </a:r>
            <a:r>
              <a:rPr lang="en-US" sz="2000" b="1" i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want them to need! Advertise SBIR, etc. successes, ongoing </a:t>
            </a:r>
            <a:r>
              <a:rPr lang="en-US" sz="2000" b="1" i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efforts</a:t>
            </a:r>
            <a:endParaRPr lang="en-US" sz="2000" b="1" i="1" dirty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" y="5348763"/>
            <a:ext cx="80467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§"/>
            </a:pPr>
            <a:r>
              <a:rPr lang="en-US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Spell out natural connections of your field to national priorities, </a:t>
            </a:r>
            <a:r>
              <a:rPr lang="en-US" sz="2000" b="1" i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but don’t stretch too far to adjust funding to political priorities “of the moment”</a:t>
            </a:r>
            <a:endParaRPr lang="en-U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2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610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Vigdor</dc:creator>
  <cp:lastModifiedBy>Steven Vigdor</cp:lastModifiedBy>
  <cp:revision>12</cp:revision>
  <dcterms:created xsi:type="dcterms:W3CDTF">2013-07-22T20:38:27Z</dcterms:created>
  <dcterms:modified xsi:type="dcterms:W3CDTF">2013-08-01T03:29:17Z</dcterms:modified>
</cp:coreProperties>
</file>