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2" r:id="rId1"/>
  </p:sldMasterIdLst>
  <p:notesMasterIdLst>
    <p:notesMasterId r:id="rId14"/>
  </p:notesMasterIdLst>
  <p:handoutMasterIdLst>
    <p:handoutMasterId r:id="rId15"/>
  </p:handoutMasterIdLst>
  <p:sldIdLst>
    <p:sldId id="264" r:id="rId2"/>
    <p:sldId id="438" r:id="rId3"/>
    <p:sldId id="419" r:id="rId4"/>
    <p:sldId id="427" r:id="rId5"/>
    <p:sldId id="431" r:id="rId6"/>
    <p:sldId id="433" r:id="rId7"/>
    <p:sldId id="436" r:id="rId8"/>
    <p:sldId id="447" r:id="rId9"/>
    <p:sldId id="448" r:id="rId10"/>
    <p:sldId id="450" r:id="rId11"/>
    <p:sldId id="449" r:id="rId12"/>
    <p:sldId id="451" r:id="rId13"/>
  </p:sldIdLst>
  <p:sldSz cx="9144000" cy="6858000" type="screen4x3"/>
  <p:notesSz cx="7007225" cy="9288463"/>
  <p:defaultTextStyle>
    <a:defPPr>
      <a:defRPr lang="en-US"/>
    </a:defPPr>
    <a:lvl1pPr algn="l" rtl="0" eaLnBrk="0" fontAlgn="base" hangingPunct="0">
      <a:spcBef>
        <a:spcPct val="0"/>
      </a:spcBef>
      <a:spcAft>
        <a:spcPct val="0"/>
      </a:spcAft>
      <a:defRPr kern="1200">
        <a:solidFill>
          <a:schemeClr val="tx2"/>
        </a:solidFill>
        <a:latin typeface="Comic Sans MS" pitchFamily="66" charset="0"/>
        <a:ea typeface="Arial Unicode MS" pitchFamily="34" charset="-128"/>
        <a:cs typeface="Arial Unicode MS" pitchFamily="34" charset="-128"/>
      </a:defRPr>
    </a:lvl1pPr>
    <a:lvl2pPr marL="457200" algn="l" rtl="0" eaLnBrk="0" fontAlgn="base" hangingPunct="0">
      <a:spcBef>
        <a:spcPct val="0"/>
      </a:spcBef>
      <a:spcAft>
        <a:spcPct val="0"/>
      </a:spcAft>
      <a:defRPr kern="1200">
        <a:solidFill>
          <a:schemeClr val="tx2"/>
        </a:solidFill>
        <a:latin typeface="Comic Sans MS" pitchFamily="66" charset="0"/>
        <a:ea typeface="Arial Unicode MS" pitchFamily="34" charset="-128"/>
        <a:cs typeface="Arial Unicode MS" pitchFamily="34" charset="-128"/>
      </a:defRPr>
    </a:lvl2pPr>
    <a:lvl3pPr marL="914400" algn="l" rtl="0" eaLnBrk="0" fontAlgn="base" hangingPunct="0">
      <a:spcBef>
        <a:spcPct val="0"/>
      </a:spcBef>
      <a:spcAft>
        <a:spcPct val="0"/>
      </a:spcAft>
      <a:defRPr kern="1200">
        <a:solidFill>
          <a:schemeClr val="tx2"/>
        </a:solidFill>
        <a:latin typeface="Comic Sans MS" pitchFamily="66" charset="0"/>
        <a:ea typeface="Arial Unicode MS" pitchFamily="34" charset="-128"/>
        <a:cs typeface="Arial Unicode MS" pitchFamily="34" charset="-128"/>
      </a:defRPr>
    </a:lvl3pPr>
    <a:lvl4pPr marL="1371600" algn="l" rtl="0" eaLnBrk="0" fontAlgn="base" hangingPunct="0">
      <a:spcBef>
        <a:spcPct val="0"/>
      </a:spcBef>
      <a:spcAft>
        <a:spcPct val="0"/>
      </a:spcAft>
      <a:defRPr kern="1200">
        <a:solidFill>
          <a:schemeClr val="tx2"/>
        </a:solidFill>
        <a:latin typeface="Comic Sans MS" pitchFamily="66" charset="0"/>
        <a:ea typeface="Arial Unicode MS" pitchFamily="34" charset="-128"/>
        <a:cs typeface="Arial Unicode MS" pitchFamily="34" charset="-128"/>
      </a:defRPr>
    </a:lvl4pPr>
    <a:lvl5pPr marL="1828800" algn="l" rtl="0" eaLnBrk="0" fontAlgn="base" hangingPunct="0">
      <a:spcBef>
        <a:spcPct val="0"/>
      </a:spcBef>
      <a:spcAft>
        <a:spcPct val="0"/>
      </a:spcAft>
      <a:defRPr kern="1200">
        <a:solidFill>
          <a:schemeClr val="tx2"/>
        </a:solidFill>
        <a:latin typeface="Comic Sans MS" pitchFamily="66" charset="0"/>
        <a:ea typeface="Arial Unicode MS" pitchFamily="34" charset="-128"/>
        <a:cs typeface="Arial Unicode MS" pitchFamily="34" charset="-128"/>
      </a:defRPr>
    </a:lvl5pPr>
    <a:lvl6pPr marL="2286000" algn="l" defTabSz="914400" rtl="0" eaLnBrk="1" latinLnBrk="0" hangingPunct="1">
      <a:defRPr kern="1200">
        <a:solidFill>
          <a:schemeClr val="tx2"/>
        </a:solidFill>
        <a:latin typeface="Comic Sans MS" pitchFamily="66" charset="0"/>
        <a:ea typeface="Arial Unicode MS" pitchFamily="34" charset="-128"/>
        <a:cs typeface="Arial Unicode MS" pitchFamily="34" charset="-128"/>
      </a:defRPr>
    </a:lvl6pPr>
    <a:lvl7pPr marL="2743200" algn="l" defTabSz="914400" rtl="0" eaLnBrk="1" latinLnBrk="0" hangingPunct="1">
      <a:defRPr kern="1200">
        <a:solidFill>
          <a:schemeClr val="tx2"/>
        </a:solidFill>
        <a:latin typeface="Comic Sans MS" pitchFamily="66" charset="0"/>
        <a:ea typeface="Arial Unicode MS" pitchFamily="34" charset="-128"/>
        <a:cs typeface="Arial Unicode MS" pitchFamily="34" charset="-128"/>
      </a:defRPr>
    </a:lvl7pPr>
    <a:lvl8pPr marL="3200400" algn="l" defTabSz="914400" rtl="0" eaLnBrk="1" latinLnBrk="0" hangingPunct="1">
      <a:defRPr kern="1200">
        <a:solidFill>
          <a:schemeClr val="tx2"/>
        </a:solidFill>
        <a:latin typeface="Comic Sans MS" pitchFamily="66" charset="0"/>
        <a:ea typeface="Arial Unicode MS" pitchFamily="34" charset="-128"/>
        <a:cs typeface="Arial Unicode MS" pitchFamily="34" charset="-128"/>
      </a:defRPr>
    </a:lvl8pPr>
    <a:lvl9pPr marL="3657600" algn="l" defTabSz="914400" rtl="0" eaLnBrk="1" latinLnBrk="0" hangingPunct="1">
      <a:defRPr kern="1200">
        <a:solidFill>
          <a:schemeClr val="tx2"/>
        </a:solidFill>
        <a:latin typeface="Comic Sans MS" pitchFamily="66" charset="0"/>
        <a:ea typeface="Arial Unicode MS" pitchFamily="34" charset="-128"/>
        <a:cs typeface="Arial Unicode MS" pitchFamily="3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F45"/>
    <a:srgbClr val="0000FF"/>
    <a:srgbClr val="942977"/>
    <a:srgbClr val="FFFFCC"/>
    <a:srgbClr val="B02A30"/>
    <a:srgbClr val="CCECFF"/>
    <a:srgbClr val="2E3192"/>
    <a:srgbClr val="FFFFFF"/>
    <a:srgbClr val="0071BC"/>
    <a:srgbClr val="ED1C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41" autoAdjust="0"/>
    <p:restoredTop sz="90924" autoAdjust="0"/>
  </p:normalViewPr>
  <p:slideViewPr>
    <p:cSldViewPr snapToGrid="0">
      <p:cViewPr varScale="1">
        <p:scale>
          <a:sx n="68" d="100"/>
          <a:sy n="68" d="100"/>
        </p:scale>
        <p:origin x="-630" y="-90"/>
      </p:cViewPr>
      <p:guideLst>
        <p:guide orient="horz" pos="2160"/>
        <p:guide pos="2880"/>
      </p:guideLst>
    </p:cSldViewPr>
  </p:slideViewPr>
  <p:outlineViewPr>
    <p:cViewPr>
      <p:scale>
        <a:sx n="33" d="100"/>
        <a:sy n="33" d="100"/>
      </p:scale>
      <p:origin x="0" y="1488"/>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46413" cy="457200"/>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lvl1pPr>
              <a:defRPr sz="1200">
                <a:solidFill>
                  <a:schemeClr val="tx1"/>
                </a:solidFill>
                <a:latin typeface="Arial" charset="0"/>
              </a:defRPr>
            </a:lvl1pPr>
          </a:lstStyle>
          <a:p>
            <a:endParaRPr lang="en-US"/>
          </a:p>
        </p:txBody>
      </p:sp>
      <p:sp>
        <p:nvSpPr>
          <p:cNvPr id="33795" name="Rectangle 3"/>
          <p:cNvSpPr>
            <a:spLocks noGrp="1" noChangeArrowheads="1"/>
          </p:cNvSpPr>
          <p:nvPr>
            <p:ph type="dt" sz="quarter" idx="1"/>
          </p:nvPr>
        </p:nvSpPr>
        <p:spPr bwMode="auto">
          <a:xfrm>
            <a:off x="3960813" y="0"/>
            <a:ext cx="3046412" cy="457200"/>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lvl1pPr algn="r">
              <a:defRPr sz="1200">
                <a:solidFill>
                  <a:schemeClr val="tx1"/>
                </a:solidFill>
                <a:latin typeface="Arial" charset="0"/>
              </a:defRPr>
            </a:lvl1pPr>
          </a:lstStyle>
          <a:p>
            <a:endParaRPr lang="en-US"/>
          </a:p>
        </p:txBody>
      </p:sp>
      <p:sp>
        <p:nvSpPr>
          <p:cNvPr id="33796" name="Rectangle 4"/>
          <p:cNvSpPr>
            <a:spLocks noGrp="1" noChangeArrowheads="1"/>
          </p:cNvSpPr>
          <p:nvPr>
            <p:ph type="ftr" sz="quarter" idx="2"/>
          </p:nvPr>
        </p:nvSpPr>
        <p:spPr bwMode="auto">
          <a:xfrm>
            <a:off x="0" y="8831263"/>
            <a:ext cx="3046413" cy="457200"/>
          </a:xfrm>
          <a:prstGeom prst="rect">
            <a:avLst/>
          </a:prstGeom>
          <a:noFill/>
          <a:ln w="9525">
            <a:noFill/>
            <a:miter lim="800000"/>
            <a:headEnd/>
            <a:tailEnd/>
          </a:ln>
          <a:effectLst/>
        </p:spPr>
        <p:txBody>
          <a:bodyPr vert="horz" wrap="square" lIns="91376" tIns="45688" rIns="91376" bIns="45688" numCol="1" anchor="b" anchorCtr="0" compatLnSpc="1">
            <a:prstTxWarp prst="textNoShape">
              <a:avLst/>
            </a:prstTxWarp>
          </a:bodyPr>
          <a:lstStyle>
            <a:lvl1pPr>
              <a:defRPr sz="1200">
                <a:solidFill>
                  <a:schemeClr val="tx1"/>
                </a:solidFill>
                <a:latin typeface="Arial" charset="0"/>
              </a:defRPr>
            </a:lvl1pPr>
          </a:lstStyle>
          <a:p>
            <a:endParaRPr lang="en-US"/>
          </a:p>
        </p:txBody>
      </p:sp>
      <p:sp>
        <p:nvSpPr>
          <p:cNvPr id="33797" name="Rectangle 5"/>
          <p:cNvSpPr>
            <a:spLocks noGrp="1" noChangeArrowheads="1"/>
          </p:cNvSpPr>
          <p:nvPr>
            <p:ph type="sldNum" sz="quarter" idx="3"/>
          </p:nvPr>
        </p:nvSpPr>
        <p:spPr bwMode="auto">
          <a:xfrm>
            <a:off x="3960813" y="8831263"/>
            <a:ext cx="3046412" cy="457200"/>
          </a:xfrm>
          <a:prstGeom prst="rect">
            <a:avLst/>
          </a:prstGeom>
          <a:noFill/>
          <a:ln w="9525">
            <a:noFill/>
            <a:miter lim="800000"/>
            <a:headEnd/>
            <a:tailEnd/>
          </a:ln>
          <a:effectLst/>
        </p:spPr>
        <p:txBody>
          <a:bodyPr vert="horz" wrap="square" lIns="91376" tIns="45688" rIns="91376" bIns="45688" numCol="1" anchor="b" anchorCtr="0" compatLnSpc="1">
            <a:prstTxWarp prst="textNoShape">
              <a:avLst/>
            </a:prstTxWarp>
          </a:bodyPr>
          <a:lstStyle>
            <a:lvl1pPr algn="r">
              <a:defRPr sz="1200">
                <a:solidFill>
                  <a:schemeClr val="tx1"/>
                </a:solidFill>
                <a:latin typeface="Arial" charset="0"/>
              </a:defRPr>
            </a:lvl1pPr>
          </a:lstStyle>
          <a:p>
            <a:fld id="{BC0BA8D8-71EC-4F84-88C3-FEC12154F492}" type="slidenum">
              <a:rPr lang="en-US"/>
              <a:pPr/>
              <a:t>‹#›</a:t>
            </a:fld>
            <a:endParaRPr lang="en-US"/>
          </a:p>
        </p:txBody>
      </p:sp>
    </p:spTree>
    <p:extLst>
      <p:ext uri="{BB962C8B-B14F-4D97-AF65-F5344CB8AC3E}">
        <p14:creationId xmlns:p14="http://schemas.microsoft.com/office/powerpoint/2010/main" val="2987236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6888" cy="465138"/>
          </a:xfrm>
          <a:prstGeom prst="rect">
            <a:avLst/>
          </a:prstGeom>
          <a:noFill/>
          <a:ln w="9525">
            <a:noFill/>
            <a:miter lim="800000"/>
            <a:headEnd/>
            <a:tailEnd/>
          </a:ln>
        </p:spPr>
        <p:txBody>
          <a:bodyPr vert="horz" wrap="square" lIns="93112" tIns="46556" rIns="93112" bIns="46556" numCol="1" anchor="t" anchorCtr="0" compatLnSpc="1">
            <a:prstTxWarp prst="textNoShape">
              <a:avLst/>
            </a:prstTxWarp>
          </a:bodyPr>
          <a:lstStyle>
            <a:lvl1pPr defTabSz="931863">
              <a:defRPr sz="1200">
                <a:solidFill>
                  <a:schemeClr val="tx1"/>
                </a:solidFill>
                <a:latin typeface="Arial" charset="0"/>
              </a:defRPr>
            </a:lvl1pPr>
          </a:lstStyle>
          <a:p>
            <a:endParaRPr lang="en-US"/>
          </a:p>
        </p:txBody>
      </p:sp>
      <p:sp>
        <p:nvSpPr>
          <p:cNvPr id="6147" name="Rectangle 3"/>
          <p:cNvSpPr>
            <a:spLocks noGrp="1" noChangeArrowheads="1"/>
          </p:cNvSpPr>
          <p:nvPr>
            <p:ph type="dt" idx="1"/>
          </p:nvPr>
        </p:nvSpPr>
        <p:spPr bwMode="auto">
          <a:xfrm>
            <a:off x="3970338" y="0"/>
            <a:ext cx="3036887" cy="465138"/>
          </a:xfrm>
          <a:prstGeom prst="rect">
            <a:avLst/>
          </a:prstGeom>
          <a:noFill/>
          <a:ln w="9525">
            <a:noFill/>
            <a:miter lim="800000"/>
            <a:headEnd/>
            <a:tailEnd/>
          </a:ln>
        </p:spPr>
        <p:txBody>
          <a:bodyPr vert="horz" wrap="square" lIns="93112" tIns="46556" rIns="93112" bIns="46556" numCol="1" anchor="t" anchorCtr="0" compatLnSpc="1">
            <a:prstTxWarp prst="textNoShape">
              <a:avLst/>
            </a:prstTxWarp>
          </a:bodyPr>
          <a:lstStyle>
            <a:lvl1pPr algn="r" defTabSz="931863">
              <a:defRPr sz="1200">
                <a:solidFill>
                  <a:schemeClr val="tx1"/>
                </a:solidFill>
                <a:latin typeface="Arial" charset="0"/>
              </a:defRPr>
            </a:lvl1pPr>
          </a:lstStyle>
          <a:p>
            <a:endParaRPr lang="en-US"/>
          </a:p>
        </p:txBody>
      </p:sp>
      <p:sp>
        <p:nvSpPr>
          <p:cNvPr id="6148" name="Rectangle 4"/>
          <p:cNvSpPr>
            <a:spLocks noGrp="1" noRot="1" noChangeAspect="1" noChangeArrowheads="1" noTextEdit="1"/>
          </p:cNvSpPr>
          <p:nvPr>
            <p:ph type="sldImg" idx="2"/>
          </p:nvPr>
        </p:nvSpPr>
        <p:spPr bwMode="auto">
          <a:xfrm>
            <a:off x="1182688" y="696913"/>
            <a:ext cx="4643437" cy="3482975"/>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35038" y="4413250"/>
            <a:ext cx="5137150" cy="4178300"/>
          </a:xfrm>
          <a:prstGeom prst="rect">
            <a:avLst/>
          </a:prstGeom>
          <a:noFill/>
          <a:ln w="9525">
            <a:noFill/>
            <a:miter lim="800000"/>
            <a:headEnd/>
            <a:tailEnd/>
          </a:ln>
        </p:spPr>
        <p:txBody>
          <a:bodyPr vert="horz" wrap="square" lIns="93112" tIns="46556" rIns="93112" bIns="4655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823325"/>
            <a:ext cx="3036888" cy="465138"/>
          </a:xfrm>
          <a:prstGeom prst="rect">
            <a:avLst/>
          </a:prstGeom>
          <a:noFill/>
          <a:ln w="9525">
            <a:noFill/>
            <a:miter lim="800000"/>
            <a:headEnd/>
            <a:tailEnd/>
          </a:ln>
        </p:spPr>
        <p:txBody>
          <a:bodyPr vert="horz" wrap="square" lIns="93112" tIns="46556" rIns="93112" bIns="46556" numCol="1" anchor="b" anchorCtr="0" compatLnSpc="1">
            <a:prstTxWarp prst="textNoShape">
              <a:avLst/>
            </a:prstTxWarp>
          </a:bodyPr>
          <a:lstStyle>
            <a:lvl1pPr defTabSz="931863">
              <a:defRPr sz="1200">
                <a:solidFill>
                  <a:schemeClr val="tx1"/>
                </a:solidFill>
                <a:latin typeface="Arial" charset="0"/>
              </a:defRPr>
            </a:lvl1pPr>
          </a:lstStyle>
          <a:p>
            <a:endParaRPr lang="en-US"/>
          </a:p>
        </p:txBody>
      </p:sp>
      <p:sp>
        <p:nvSpPr>
          <p:cNvPr id="6151" name="Rectangle 7"/>
          <p:cNvSpPr>
            <a:spLocks noGrp="1" noChangeArrowheads="1"/>
          </p:cNvSpPr>
          <p:nvPr>
            <p:ph type="sldNum" sz="quarter" idx="5"/>
          </p:nvPr>
        </p:nvSpPr>
        <p:spPr bwMode="auto">
          <a:xfrm>
            <a:off x="3970338" y="8823325"/>
            <a:ext cx="3036887" cy="465138"/>
          </a:xfrm>
          <a:prstGeom prst="rect">
            <a:avLst/>
          </a:prstGeom>
          <a:noFill/>
          <a:ln w="9525">
            <a:noFill/>
            <a:miter lim="800000"/>
            <a:headEnd/>
            <a:tailEnd/>
          </a:ln>
        </p:spPr>
        <p:txBody>
          <a:bodyPr vert="horz" wrap="square" lIns="93112" tIns="46556" rIns="93112" bIns="46556" numCol="1" anchor="b" anchorCtr="0" compatLnSpc="1">
            <a:prstTxWarp prst="textNoShape">
              <a:avLst/>
            </a:prstTxWarp>
          </a:bodyPr>
          <a:lstStyle>
            <a:lvl1pPr algn="r" defTabSz="931863">
              <a:defRPr sz="1200">
                <a:solidFill>
                  <a:schemeClr val="tx1"/>
                </a:solidFill>
                <a:latin typeface="Arial" charset="0"/>
              </a:defRPr>
            </a:lvl1pPr>
          </a:lstStyle>
          <a:p>
            <a:fld id="{9D29D7BC-3B97-4F36-96E0-C4815D00178C}" type="slidenum">
              <a:rPr lang="en-US"/>
              <a:pPr/>
              <a:t>‹#›</a:t>
            </a:fld>
            <a:endParaRPr lang="en-US"/>
          </a:p>
        </p:txBody>
      </p:sp>
    </p:spTree>
    <p:extLst>
      <p:ext uri="{BB962C8B-B14F-4D97-AF65-F5344CB8AC3E}">
        <p14:creationId xmlns:p14="http://schemas.microsoft.com/office/powerpoint/2010/main" val="423779259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Arial Unicode MS" pitchFamily="34" charset="-128"/>
        <a:cs typeface="Arial Unicode MS" pitchFamily="34" charset="-128"/>
      </a:defRPr>
    </a:lvl1pPr>
    <a:lvl2pPr marL="457200" algn="l" rtl="0" fontAlgn="base">
      <a:spcBef>
        <a:spcPct val="30000"/>
      </a:spcBef>
      <a:spcAft>
        <a:spcPct val="0"/>
      </a:spcAft>
      <a:defRPr sz="1200" kern="1200">
        <a:solidFill>
          <a:schemeClr val="tx1"/>
        </a:solidFill>
        <a:latin typeface="Arial" charset="0"/>
        <a:ea typeface="Arial Unicode MS" pitchFamily="34" charset="-128"/>
        <a:cs typeface="Arial Unicode MS" pitchFamily="34" charset="-128"/>
      </a:defRPr>
    </a:lvl2pPr>
    <a:lvl3pPr marL="914400" algn="l" rtl="0" fontAlgn="base">
      <a:spcBef>
        <a:spcPct val="30000"/>
      </a:spcBef>
      <a:spcAft>
        <a:spcPct val="0"/>
      </a:spcAft>
      <a:defRPr sz="1200" kern="1200">
        <a:solidFill>
          <a:schemeClr val="tx1"/>
        </a:solidFill>
        <a:latin typeface="Arial" charset="0"/>
        <a:ea typeface="Arial Unicode MS" pitchFamily="34" charset="-128"/>
        <a:cs typeface="Arial Unicode MS" pitchFamily="34" charset="-128"/>
      </a:defRPr>
    </a:lvl3pPr>
    <a:lvl4pPr marL="1371600" algn="l" rtl="0" fontAlgn="base">
      <a:spcBef>
        <a:spcPct val="30000"/>
      </a:spcBef>
      <a:spcAft>
        <a:spcPct val="0"/>
      </a:spcAft>
      <a:defRPr sz="1200" kern="1200">
        <a:solidFill>
          <a:schemeClr val="tx1"/>
        </a:solidFill>
        <a:latin typeface="Arial" charset="0"/>
        <a:ea typeface="Arial Unicode MS" pitchFamily="34" charset="-128"/>
        <a:cs typeface="Arial Unicode MS" pitchFamily="34" charset="-128"/>
      </a:defRPr>
    </a:lvl4pPr>
    <a:lvl5pPr marL="1828800" algn="l" rtl="0" fontAlgn="base">
      <a:spcBef>
        <a:spcPct val="30000"/>
      </a:spcBef>
      <a:spcAft>
        <a:spcPct val="0"/>
      </a:spcAft>
      <a:defRPr sz="1200"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85838" y="1671638"/>
            <a:ext cx="7696200" cy="1069975"/>
          </a:xfrm>
        </p:spPr>
        <p:txBody>
          <a:bodyPr/>
          <a:lstStyle>
            <a:lvl1pPr>
              <a:defRPr sz="3000"/>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985838" y="3125788"/>
            <a:ext cx="6400800" cy="1752600"/>
          </a:xfrm>
        </p:spPr>
        <p:txBody>
          <a:bodyPr/>
          <a:lstStyle>
            <a:lvl1pPr marL="0" indent="0">
              <a:buFont typeface="Wingdings" pitchFamily="2" charset="2"/>
              <a:buNone/>
              <a:defRPr/>
            </a:lvl1pPr>
          </a:lstStyle>
          <a:p>
            <a:r>
              <a:rPr lang="en-US" smtClean="0"/>
              <a:t>Click to edit Master subtitle style</a:t>
            </a:r>
            <a:endParaRPr lang="en-US" dirty="0"/>
          </a:p>
        </p:txBody>
      </p:sp>
      <p:pic>
        <p:nvPicPr>
          <p:cNvPr id="3079" name="Picture 7" descr="title header_Blue_646.jpg"/>
          <p:cNvPicPr>
            <a:picLocks noChangeAspect="1"/>
          </p:cNvPicPr>
          <p:nvPr/>
        </p:nvPicPr>
        <p:blipFill>
          <a:blip r:embed="rId2" cstate="screen"/>
          <a:srcRect/>
          <a:stretch>
            <a:fillRect/>
          </a:stretch>
        </p:blipFill>
        <p:spPr bwMode="auto">
          <a:xfrm>
            <a:off x="0" y="0"/>
            <a:ext cx="9144000" cy="1106488"/>
          </a:xfrm>
          <a:prstGeom prst="rect">
            <a:avLst/>
          </a:prstGeom>
          <a:noFill/>
          <a:ln w="9525">
            <a:noFill/>
            <a:miter lim="800000"/>
            <a:headEnd/>
            <a:tailEnd/>
          </a:ln>
        </p:spPr>
      </p:pic>
      <p:pic>
        <p:nvPicPr>
          <p:cNvPr id="3080" name="Picture 7" descr="doe_black.jp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954963" y="6456363"/>
            <a:ext cx="960437" cy="231775"/>
          </a:xfrm>
          <a:prstGeom prst="rect">
            <a:avLst/>
          </a:prstGeom>
          <a:noFill/>
          <a:ln w="9525">
            <a:noFill/>
            <a:miter lim="800000"/>
            <a:headEnd/>
            <a:tailEnd/>
          </a:ln>
        </p:spPr>
      </p:pic>
      <p:pic>
        <p:nvPicPr>
          <p:cNvPr id="3081" name="Picture 8" descr="title footer_Blue_646.jpg"/>
          <p:cNvPicPr>
            <a:picLocks noChangeAspect="1"/>
          </p:cNvPicPr>
          <p:nvPr/>
        </p:nvPicPr>
        <p:blipFill>
          <a:blip r:embed="rId4" cstate="screen"/>
          <a:srcRect/>
          <a:stretch>
            <a:fillRect/>
          </a:stretch>
        </p:blipFill>
        <p:spPr bwMode="auto">
          <a:xfrm>
            <a:off x="0" y="6794500"/>
            <a:ext cx="9144000" cy="635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sz="1800"/>
            </a:lvl1pPr>
            <a:lvl2pPr>
              <a:defRPr sz="16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smtClean="0"/>
              <a:t>2/14/2011</a:t>
            </a:r>
            <a:endParaRPr lang="en-US"/>
          </a:p>
        </p:txBody>
      </p:sp>
      <p:sp>
        <p:nvSpPr>
          <p:cNvPr id="5" name="Footer Placeholder 4"/>
          <p:cNvSpPr>
            <a:spLocks noGrp="1"/>
          </p:cNvSpPr>
          <p:nvPr>
            <p:ph type="ftr" sz="quarter" idx="11"/>
          </p:nvPr>
        </p:nvSpPr>
        <p:spPr/>
        <p:txBody>
          <a:bodyPr/>
          <a:lstStyle>
            <a:lvl1pPr>
              <a:defRPr/>
            </a:lvl1pPr>
          </a:lstStyle>
          <a:p>
            <a:r>
              <a:rPr lang="en-US" smtClean="0"/>
              <a:t>CSS2013; Intensity Frontier Intro; July 29, 2013, H.Weerts</a:t>
            </a:r>
            <a:endParaRPr lang="en-US"/>
          </a:p>
        </p:txBody>
      </p:sp>
      <p:sp>
        <p:nvSpPr>
          <p:cNvPr id="6" name="Slide Number Placeholder 5"/>
          <p:cNvSpPr>
            <a:spLocks noGrp="1"/>
          </p:cNvSpPr>
          <p:nvPr>
            <p:ph type="sldNum" sz="quarter" idx="12"/>
          </p:nvPr>
        </p:nvSpPr>
        <p:spPr/>
        <p:txBody>
          <a:bodyPr/>
          <a:lstStyle>
            <a:lvl1pPr>
              <a:defRPr/>
            </a:lvl1pPr>
          </a:lstStyle>
          <a:p>
            <a:fld id="{7F4B12D2-9409-40BD-B751-12934A752D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sz="26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sz="1800"/>
            </a:lvl1pPr>
            <a:lvl2pPr>
              <a:defRPr sz="16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smtClean="0"/>
              <a:t>2/14/2011</a:t>
            </a:r>
            <a:endParaRPr lang="en-US"/>
          </a:p>
        </p:txBody>
      </p:sp>
      <p:sp>
        <p:nvSpPr>
          <p:cNvPr id="5" name="Footer Placeholder 4"/>
          <p:cNvSpPr>
            <a:spLocks noGrp="1"/>
          </p:cNvSpPr>
          <p:nvPr>
            <p:ph type="ftr" sz="quarter" idx="11"/>
          </p:nvPr>
        </p:nvSpPr>
        <p:spPr/>
        <p:txBody>
          <a:bodyPr/>
          <a:lstStyle>
            <a:lvl1pPr>
              <a:defRPr/>
            </a:lvl1pPr>
          </a:lstStyle>
          <a:p>
            <a:r>
              <a:rPr lang="en-US" smtClean="0"/>
              <a:t>CSS2013; Intensity Frontier Intro; July 29, 2013, H.Weerts</a:t>
            </a:r>
            <a:endParaRPr lang="en-US"/>
          </a:p>
        </p:txBody>
      </p:sp>
      <p:sp>
        <p:nvSpPr>
          <p:cNvPr id="6" name="Slide Number Placeholder 5"/>
          <p:cNvSpPr>
            <a:spLocks noGrp="1"/>
          </p:cNvSpPr>
          <p:nvPr>
            <p:ph type="sldNum" sz="quarter" idx="12"/>
          </p:nvPr>
        </p:nvSpPr>
        <p:spPr/>
        <p:txBody>
          <a:bodyPr/>
          <a:lstStyle>
            <a:lvl1pPr>
              <a:defRPr/>
            </a:lvl1pPr>
          </a:lstStyle>
          <a:p>
            <a:fld id="{16AF3CEB-4F11-49EA-9FCB-F89BA86DA2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vl2pPr>
              <a:defRPr sz="16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smtClean="0"/>
              <a:t>2/14/2011</a:t>
            </a:r>
            <a:endParaRPr lang="en-US"/>
          </a:p>
        </p:txBody>
      </p:sp>
      <p:sp>
        <p:nvSpPr>
          <p:cNvPr id="5" name="Footer Placeholder 4"/>
          <p:cNvSpPr>
            <a:spLocks noGrp="1"/>
          </p:cNvSpPr>
          <p:nvPr>
            <p:ph type="ftr" sz="quarter" idx="11"/>
          </p:nvPr>
        </p:nvSpPr>
        <p:spPr/>
        <p:txBody>
          <a:bodyPr/>
          <a:lstStyle>
            <a:lvl1pPr>
              <a:defRPr/>
            </a:lvl1pPr>
          </a:lstStyle>
          <a:p>
            <a:r>
              <a:rPr lang="en-US" smtClean="0"/>
              <a:t>CSS2013; Intensity Frontier Intro; July 29, 2013, H.Weerts</a:t>
            </a:r>
            <a:endParaRPr lang="en-US"/>
          </a:p>
        </p:txBody>
      </p:sp>
      <p:sp>
        <p:nvSpPr>
          <p:cNvPr id="6" name="Slide Number Placeholder 5"/>
          <p:cNvSpPr>
            <a:spLocks noGrp="1"/>
          </p:cNvSpPr>
          <p:nvPr>
            <p:ph type="sldNum" sz="quarter" idx="12"/>
          </p:nvPr>
        </p:nvSpPr>
        <p:spPr/>
        <p:txBody>
          <a:bodyPr/>
          <a:lstStyle>
            <a:lvl1pPr>
              <a:defRPr/>
            </a:lvl1pPr>
          </a:lstStyle>
          <a:p>
            <a:fld id="{D645924B-5E1D-4B78-A6C5-CEB3E8A9D4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lstStyle>
            <a:lvl1pPr algn="l">
              <a:defRPr sz="3000" b="1" cap="none" baseline="0"/>
            </a:lvl1pPr>
          </a:lstStyle>
          <a:p>
            <a:r>
              <a:rPr lang="en-US" dirty="0" smtClean="0"/>
              <a:t>Click to Edit Master Text Styles</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8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2/14/2011</a:t>
            </a:r>
            <a:endParaRPr lang="en-US"/>
          </a:p>
        </p:txBody>
      </p:sp>
      <p:sp>
        <p:nvSpPr>
          <p:cNvPr id="5" name="Footer Placeholder 4"/>
          <p:cNvSpPr>
            <a:spLocks noGrp="1"/>
          </p:cNvSpPr>
          <p:nvPr>
            <p:ph type="ftr" sz="quarter" idx="11"/>
          </p:nvPr>
        </p:nvSpPr>
        <p:spPr/>
        <p:txBody>
          <a:bodyPr/>
          <a:lstStyle>
            <a:lvl1pPr>
              <a:defRPr/>
            </a:lvl1pPr>
          </a:lstStyle>
          <a:p>
            <a:r>
              <a:rPr lang="en-US" smtClean="0"/>
              <a:t>CSS2013; Intensity Frontier Intro; July 29, 2013, H.Weerts</a:t>
            </a:r>
            <a:endParaRPr lang="en-US"/>
          </a:p>
        </p:txBody>
      </p:sp>
      <p:sp>
        <p:nvSpPr>
          <p:cNvPr id="6" name="Slide Number Placeholder 5"/>
          <p:cNvSpPr>
            <a:spLocks noGrp="1"/>
          </p:cNvSpPr>
          <p:nvPr>
            <p:ph type="sldNum" sz="quarter" idx="12"/>
          </p:nvPr>
        </p:nvSpPr>
        <p:spPr/>
        <p:txBody>
          <a:bodyPr/>
          <a:lstStyle>
            <a:lvl1pPr>
              <a:defRPr/>
            </a:lvl1pPr>
          </a:lstStyle>
          <a:p>
            <a:fld id="{D27B48FC-EEE8-47A1-BDF7-B84BAD48FFD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1800"/>
            </a:lvl1pPr>
            <a:lvl2pPr>
              <a:defRPr sz="1600"/>
            </a:lvl2pPr>
            <a:lvl3pPr>
              <a:defRPr sz="1400"/>
            </a:lvl3pPr>
            <a:lvl4pPr>
              <a:defRPr sz="1400"/>
            </a:lvl4pPr>
            <a:lvl5pPr>
              <a:defRPr sz="1400" u="none"/>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r>
              <a:rPr lang="en-US" smtClean="0"/>
              <a:t>2/14/2011</a:t>
            </a:r>
            <a:endParaRPr lang="en-US"/>
          </a:p>
        </p:txBody>
      </p:sp>
      <p:sp>
        <p:nvSpPr>
          <p:cNvPr id="6" name="Footer Placeholder 5"/>
          <p:cNvSpPr>
            <a:spLocks noGrp="1"/>
          </p:cNvSpPr>
          <p:nvPr>
            <p:ph type="ftr" sz="quarter" idx="11"/>
          </p:nvPr>
        </p:nvSpPr>
        <p:spPr/>
        <p:txBody>
          <a:bodyPr/>
          <a:lstStyle>
            <a:lvl1pPr>
              <a:defRPr/>
            </a:lvl1pPr>
          </a:lstStyle>
          <a:p>
            <a:r>
              <a:rPr lang="en-US" smtClean="0"/>
              <a:t>CSS2013; Intensity Frontier Intro; July 29, 2013, H.Weerts</a:t>
            </a:r>
            <a:endParaRPr lang="en-US"/>
          </a:p>
        </p:txBody>
      </p:sp>
      <p:sp>
        <p:nvSpPr>
          <p:cNvPr id="7" name="Slide Number Placeholder 6"/>
          <p:cNvSpPr>
            <a:spLocks noGrp="1"/>
          </p:cNvSpPr>
          <p:nvPr>
            <p:ph type="sldNum" sz="quarter" idx="12"/>
          </p:nvPr>
        </p:nvSpPr>
        <p:spPr/>
        <p:txBody>
          <a:bodyPr/>
          <a:lstStyle>
            <a:lvl1pPr>
              <a:defRPr/>
            </a:lvl1pPr>
          </a:lstStyle>
          <a:p>
            <a:fld id="{6741CA89-0D1E-46C6-B8E0-5D64398997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lvl1pPr>
          </a:lstStyle>
          <a:p>
            <a:r>
              <a:rPr lang="en-US" smtClean="0"/>
              <a:t>2/14/2011</a:t>
            </a:r>
            <a:endParaRPr lang="en-US"/>
          </a:p>
        </p:txBody>
      </p:sp>
      <p:sp>
        <p:nvSpPr>
          <p:cNvPr id="8" name="Footer Placeholder 7"/>
          <p:cNvSpPr>
            <a:spLocks noGrp="1"/>
          </p:cNvSpPr>
          <p:nvPr>
            <p:ph type="ftr" sz="quarter" idx="11"/>
          </p:nvPr>
        </p:nvSpPr>
        <p:spPr/>
        <p:txBody>
          <a:bodyPr/>
          <a:lstStyle>
            <a:lvl1pPr>
              <a:defRPr/>
            </a:lvl1pPr>
          </a:lstStyle>
          <a:p>
            <a:r>
              <a:rPr lang="en-US" smtClean="0"/>
              <a:t>CSS2013; Intensity Frontier Intro; July 29, 2013, H.Weerts</a:t>
            </a:r>
            <a:endParaRPr lang="en-US"/>
          </a:p>
        </p:txBody>
      </p:sp>
      <p:sp>
        <p:nvSpPr>
          <p:cNvPr id="9" name="Slide Number Placeholder 8"/>
          <p:cNvSpPr>
            <a:spLocks noGrp="1"/>
          </p:cNvSpPr>
          <p:nvPr>
            <p:ph type="sldNum" sz="quarter" idx="12"/>
          </p:nvPr>
        </p:nvSpPr>
        <p:spPr/>
        <p:txBody>
          <a:bodyPr/>
          <a:lstStyle>
            <a:lvl1pPr>
              <a:defRPr/>
            </a:lvl1pPr>
          </a:lstStyle>
          <a:p>
            <a:fld id="{09C9ED38-B3CA-469A-8B4B-2EC72CE8B33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4" name="Footer Placeholder 3"/>
          <p:cNvSpPr>
            <a:spLocks noGrp="1"/>
          </p:cNvSpPr>
          <p:nvPr>
            <p:ph type="ftr" sz="quarter" idx="11"/>
          </p:nvPr>
        </p:nvSpPr>
        <p:spPr>
          <a:xfrm>
            <a:off x="685800" y="6629400"/>
            <a:ext cx="5942013" cy="228600"/>
          </a:xfrm>
        </p:spPr>
        <p:txBody>
          <a:bodyPr/>
          <a:lstStyle>
            <a:lvl1pPr>
              <a:defRPr>
                <a:solidFill>
                  <a:srgbClr val="002060"/>
                </a:solidFill>
              </a:defRPr>
            </a:lvl1pPr>
          </a:lstStyle>
          <a:p>
            <a:r>
              <a:rPr lang="en-US" smtClean="0"/>
              <a:t>CSS2013; Intensity Frontier Intro; July 29, 2013, H.Weerts</a:t>
            </a:r>
            <a:endParaRPr lang="en-US"/>
          </a:p>
        </p:txBody>
      </p:sp>
      <p:sp>
        <p:nvSpPr>
          <p:cNvPr id="5" name="Slide Number Placeholder 4"/>
          <p:cNvSpPr>
            <a:spLocks noGrp="1"/>
          </p:cNvSpPr>
          <p:nvPr>
            <p:ph type="sldNum" sz="quarter" idx="12"/>
          </p:nvPr>
        </p:nvSpPr>
        <p:spPr/>
        <p:txBody>
          <a:bodyPr/>
          <a:lstStyle>
            <a:lvl1pPr>
              <a:defRPr/>
            </a:lvl1pPr>
          </a:lstStyle>
          <a:p>
            <a:fld id="{FFE67C21-108C-4D74-B3CD-F60D0E791AA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2/14/2011</a:t>
            </a:r>
            <a:endParaRPr lang="en-US"/>
          </a:p>
        </p:txBody>
      </p:sp>
      <p:sp>
        <p:nvSpPr>
          <p:cNvPr id="3" name="Footer Placeholder 2"/>
          <p:cNvSpPr>
            <a:spLocks noGrp="1"/>
          </p:cNvSpPr>
          <p:nvPr>
            <p:ph type="ftr" sz="quarter" idx="11"/>
          </p:nvPr>
        </p:nvSpPr>
        <p:spPr>
          <a:xfrm>
            <a:off x="657225" y="6629400"/>
            <a:ext cx="5942013" cy="228600"/>
          </a:xfrm>
        </p:spPr>
        <p:txBody>
          <a:bodyPr/>
          <a:lstStyle>
            <a:lvl1pPr>
              <a:defRPr/>
            </a:lvl1pPr>
          </a:lstStyle>
          <a:p>
            <a:r>
              <a:rPr lang="en-US" smtClean="0"/>
              <a:t>CSS2013; Intensity Frontier Intro; July 29, 2013, H.Weerts</a:t>
            </a:r>
            <a:endParaRPr lang="en-US"/>
          </a:p>
        </p:txBody>
      </p:sp>
      <p:sp>
        <p:nvSpPr>
          <p:cNvPr id="4" name="Slide Number Placeholder 3"/>
          <p:cNvSpPr>
            <a:spLocks noGrp="1"/>
          </p:cNvSpPr>
          <p:nvPr>
            <p:ph type="sldNum" sz="quarter" idx="12"/>
          </p:nvPr>
        </p:nvSpPr>
        <p:spPr/>
        <p:txBody>
          <a:bodyPr/>
          <a:lstStyle>
            <a:lvl1pPr>
              <a:defRPr/>
            </a:lvl1pPr>
          </a:lstStyle>
          <a:p>
            <a:fld id="{B853029E-3A67-4FF5-BAEE-306E35D482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479550"/>
          </a:xfrm>
        </p:spPr>
        <p:txBody>
          <a:bodyPr anchor="t"/>
          <a:lstStyle>
            <a:lvl1pPr algn="l">
              <a:defRPr sz="26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800"/>
            </a:lvl1pPr>
            <a:lvl2pPr>
              <a:defRPr sz="16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752601"/>
            <a:ext cx="3008313" cy="4419600"/>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2/14/2011</a:t>
            </a:r>
            <a:endParaRPr lang="en-US"/>
          </a:p>
        </p:txBody>
      </p:sp>
      <p:sp>
        <p:nvSpPr>
          <p:cNvPr id="6" name="Footer Placeholder 5"/>
          <p:cNvSpPr>
            <a:spLocks noGrp="1"/>
          </p:cNvSpPr>
          <p:nvPr>
            <p:ph type="ftr" sz="quarter" idx="11"/>
          </p:nvPr>
        </p:nvSpPr>
        <p:spPr/>
        <p:txBody>
          <a:bodyPr/>
          <a:lstStyle>
            <a:lvl1pPr>
              <a:defRPr/>
            </a:lvl1pPr>
          </a:lstStyle>
          <a:p>
            <a:r>
              <a:rPr lang="en-US" smtClean="0"/>
              <a:t>CSS2013; Intensity Frontier Intro; July 29, 2013, H.Weerts</a:t>
            </a:r>
            <a:endParaRPr lang="en-US"/>
          </a:p>
        </p:txBody>
      </p:sp>
      <p:sp>
        <p:nvSpPr>
          <p:cNvPr id="7" name="Slide Number Placeholder 6"/>
          <p:cNvSpPr>
            <a:spLocks noGrp="1"/>
          </p:cNvSpPr>
          <p:nvPr>
            <p:ph type="sldNum" sz="quarter" idx="12"/>
          </p:nvPr>
        </p:nvSpPr>
        <p:spPr/>
        <p:txBody>
          <a:bodyPr/>
          <a:lstStyle>
            <a:lvl1pPr>
              <a:defRPr/>
            </a:lvl1pPr>
          </a:lstStyle>
          <a:p>
            <a:fld id="{066EDCA2-DBB4-4B57-A2DC-3695BA7CE0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6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2/14/2011</a:t>
            </a:r>
            <a:endParaRPr lang="en-US"/>
          </a:p>
        </p:txBody>
      </p:sp>
      <p:sp>
        <p:nvSpPr>
          <p:cNvPr id="6" name="Footer Placeholder 5"/>
          <p:cNvSpPr>
            <a:spLocks noGrp="1"/>
          </p:cNvSpPr>
          <p:nvPr>
            <p:ph type="ftr" sz="quarter" idx="11"/>
          </p:nvPr>
        </p:nvSpPr>
        <p:spPr/>
        <p:txBody>
          <a:bodyPr/>
          <a:lstStyle>
            <a:lvl1pPr>
              <a:defRPr/>
            </a:lvl1pPr>
          </a:lstStyle>
          <a:p>
            <a:r>
              <a:rPr lang="en-US" smtClean="0"/>
              <a:t>CSS2013; Intensity Frontier Intro; July 29, 2013, H.Weerts</a:t>
            </a:r>
            <a:endParaRPr lang="en-US"/>
          </a:p>
        </p:txBody>
      </p:sp>
      <p:sp>
        <p:nvSpPr>
          <p:cNvPr id="7" name="Slide Number Placeholder 6"/>
          <p:cNvSpPr>
            <a:spLocks noGrp="1"/>
          </p:cNvSpPr>
          <p:nvPr>
            <p:ph type="sldNum" sz="quarter" idx="12"/>
          </p:nvPr>
        </p:nvSpPr>
        <p:spPr/>
        <p:txBody>
          <a:bodyPr/>
          <a:lstStyle>
            <a:lvl1pPr>
              <a:defRPr/>
            </a:lvl1pPr>
          </a:lstStyle>
          <a:p>
            <a:fld id="{FDF2B556-A8D9-46C8-B96F-4AD96D940BB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2" name="Picture 5" descr="slide footer_blue_646.jpg"/>
          <p:cNvPicPr>
            <a:picLocks noChangeAspect="1"/>
          </p:cNvPicPr>
          <p:nvPr/>
        </p:nvPicPr>
        <p:blipFill>
          <a:blip r:embed="rId13" cstate="screen"/>
          <a:srcRect/>
          <a:stretch>
            <a:fillRect/>
          </a:stretch>
        </p:blipFill>
        <p:spPr bwMode="auto">
          <a:xfrm>
            <a:off x="0" y="6324600"/>
            <a:ext cx="9144000" cy="530225"/>
          </a:xfrm>
          <a:prstGeom prst="rect">
            <a:avLst/>
          </a:prstGeom>
          <a:noFill/>
          <a:ln w="9525">
            <a:noFill/>
            <a:miter lim="800000"/>
            <a:headEnd/>
            <a:tailEnd/>
          </a:ln>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7010400" y="6572250"/>
            <a:ext cx="1371600" cy="209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r>
              <a:rPr lang="en-US" smtClean="0"/>
              <a:t>2/14/2011</a:t>
            </a:r>
            <a:endParaRPr lang="en-US"/>
          </a:p>
        </p:txBody>
      </p:sp>
      <p:sp>
        <p:nvSpPr>
          <p:cNvPr id="1029" name="Rectangle 5"/>
          <p:cNvSpPr>
            <a:spLocks noGrp="1" noChangeArrowheads="1"/>
          </p:cNvSpPr>
          <p:nvPr>
            <p:ph type="ftr" sz="quarter" idx="3"/>
          </p:nvPr>
        </p:nvSpPr>
        <p:spPr bwMode="auto">
          <a:xfrm>
            <a:off x="640133" y="6629400"/>
            <a:ext cx="5942013"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lvl1pPr>
          </a:lstStyle>
          <a:p>
            <a:r>
              <a:rPr lang="en-US" smtClean="0"/>
              <a:t>CSS2013; Intensity Frontier Intro; July 29, 2013, H.Weerts</a:t>
            </a:r>
            <a:endParaRPr lang="en-US" dirty="0"/>
          </a:p>
        </p:txBody>
      </p:sp>
      <p:sp>
        <p:nvSpPr>
          <p:cNvPr id="1030" name="Rectangle 6"/>
          <p:cNvSpPr>
            <a:spLocks noGrp="1" noChangeArrowheads="1"/>
          </p:cNvSpPr>
          <p:nvPr>
            <p:ph type="sldNum" sz="quarter" idx="4"/>
          </p:nvPr>
        </p:nvSpPr>
        <p:spPr bwMode="auto">
          <a:xfrm>
            <a:off x="8610600" y="6489700"/>
            <a:ext cx="384175"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a:lvl1pPr>
          </a:lstStyle>
          <a:p>
            <a:fld id="{CF702F12-303B-49E8-A841-A39EC91BD969}" type="slidenum">
              <a:rPr lang="en-US" smtClean="0"/>
              <a:pPr/>
              <a:t>‹#›</a:t>
            </a:fld>
            <a:endParaRPr lang="en-US"/>
          </a:p>
        </p:txBody>
      </p:sp>
      <p:pic>
        <p:nvPicPr>
          <p:cNvPr id="1031" name="Picture 7" descr="slide header_646.jpg"/>
          <p:cNvPicPr>
            <a:picLocks noChangeAspect="1"/>
          </p:cNvPicPr>
          <p:nvPr/>
        </p:nvPicPr>
        <p:blipFill>
          <a:blip r:embed="rId14" cstate="screen">
            <a:extLst>
              <a:ext uri="{28A0092B-C50C-407E-A947-70E740481C1C}">
                <a14:useLocalDpi xmlns:a14="http://schemas.microsoft.com/office/drawing/2010/main"/>
              </a:ext>
            </a:extLst>
          </a:blip>
          <a:srcRect/>
          <a:stretch>
            <a:fillRect/>
          </a:stretch>
        </p:blipFill>
        <p:spPr bwMode="auto">
          <a:xfrm>
            <a:off x="0" y="0"/>
            <a:ext cx="9144000" cy="155575"/>
          </a:xfrm>
          <a:prstGeom prst="rect">
            <a:avLst/>
          </a:prstGeom>
          <a:noFill/>
          <a:ln w="9525">
            <a:noFill/>
            <a:miter lim="800000"/>
            <a:headEnd/>
            <a:tailEnd/>
          </a:ln>
        </p:spPr>
      </p:pic>
      <p:pic>
        <p:nvPicPr>
          <p:cNvPr id="2" name="Picture 1"/>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0"/>
            <a:ext cx="602519" cy="606017"/>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l" rtl="0" eaLnBrk="1" fontAlgn="base" hangingPunct="1">
        <a:spcBef>
          <a:spcPct val="0"/>
        </a:spcBef>
        <a:spcAft>
          <a:spcPct val="0"/>
        </a:spcAft>
        <a:defRPr sz="2000" b="0">
          <a:solidFill>
            <a:srgbClr val="0070C0"/>
          </a:solidFill>
          <a:latin typeface="Comic Sans MS" pitchFamily="66" charset="0"/>
          <a:ea typeface="+mj-ea"/>
          <a:cs typeface="+mj-cs"/>
        </a:defRPr>
      </a:lvl1pPr>
      <a:lvl2pPr algn="l" rtl="0" eaLnBrk="1" fontAlgn="base" hangingPunct="1">
        <a:spcBef>
          <a:spcPct val="0"/>
        </a:spcBef>
        <a:spcAft>
          <a:spcPct val="0"/>
        </a:spcAft>
        <a:defRPr sz="2600" b="1">
          <a:solidFill>
            <a:schemeClr val="tx2"/>
          </a:solidFill>
          <a:latin typeface="Trebuchet MS" pitchFamily="34" charset="0"/>
        </a:defRPr>
      </a:lvl2pPr>
      <a:lvl3pPr algn="l" rtl="0" eaLnBrk="1" fontAlgn="base" hangingPunct="1">
        <a:spcBef>
          <a:spcPct val="0"/>
        </a:spcBef>
        <a:spcAft>
          <a:spcPct val="0"/>
        </a:spcAft>
        <a:defRPr sz="2600" b="1">
          <a:solidFill>
            <a:schemeClr val="tx2"/>
          </a:solidFill>
          <a:latin typeface="Trebuchet MS" pitchFamily="34" charset="0"/>
        </a:defRPr>
      </a:lvl3pPr>
      <a:lvl4pPr algn="l" rtl="0" eaLnBrk="1" fontAlgn="base" hangingPunct="1">
        <a:spcBef>
          <a:spcPct val="0"/>
        </a:spcBef>
        <a:spcAft>
          <a:spcPct val="0"/>
        </a:spcAft>
        <a:defRPr sz="2600" b="1">
          <a:solidFill>
            <a:schemeClr val="tx2"/>
          </a:solidFill>
          <a:latin typeface="Trebuchet MS" pitchFamily="34" charset="0"/>
        </a:defRPr>
      </a:lvl4pPr>
      <a:lvl5pPr algn="l" rtl="0" eaLnBrk="1" fontAlgn="base" hangingPunct="1">
        <a:spcBef>
          <a:spcPct val="0"/>
        </a:spcBef>
        <a:spcAft>
          <a:spcPct val="0"/>
        </a:spcAft>
        <a:defRPr sz="2600" b="1">
          <a:solidFill>
            <a:schemeClr val="tx2"/>
          </a:solidFill>
          <a:latin typeface="Trebuchet MS" pitchFamily="34" charset="0"/>
        </a:defRPr>
      </a:lvl5pPr>
      <a:lvl6pPr marL="457200" algn="l" rtl="0" eaLnBrk="1" fontAlgn="base" hangingPunct="1">
        <a:spcBef>
          <a:spcPct val="0"/>
        </a:spcBef>
        <a:spcAft>
          <a:spcPct val="0"/>
        </a:spcAft>
        <a:defRPr sz="2600" b="1">
          <a:solidFill>
            <a:schemeClr val="tx2"/>
          </a:solidFill>
          <a:latin typeface="Trebuchet MS" pitchFamily="34" charset="0"/>
        </a:defRPr>
      </a:lvl6pPr>
      <a:lvl7pPr marL="914400" algn="l" rtl="0" eaLnBrk="1" fontAlgn="base" hangingPunct="1">
        <a:spcBef>
          <a:spcPct val="0"/>
        </a:spcBef>
        <a:spcAft>
          <a:spcPct val="0"/>
        </a:spcAft>
        <a:defRPr sz="2600" b="1">
          <a:solidFill>
            <a:schemeClr val="tx2"/>
          </a:solidFill>
          <a:latin typeface="Trebuchet MS" pitchFamily="34" charset="0"/>
        </a:defRPr>
      </a:lvl7pPr>
      <a:lvl8pPr marL="1371600" algn="l" rtl="0" eaLnBrk="1" fontAlgn="base" hangingPunct="1">
        <a:spcBef>
          <a:spcPct val="0"/>
        </a:spcBef>
        <a:spcAft>
          <a:spcPct val="0"/>
        </a:spcAft>
        <a:defRPr sz="2600" b="1">
          <a:solidFill>
            <a:schemeClr val="tx2"/>
          </a:solidFill>
          <a:latin typeface="Trebuchet MS" pitchFamily="34" charset="0"/>
        </a:defRPr>
      </a:lvl8pPr>
      <a:lvl9pPr marL="1828800" algn="l" rtl="0" eaLnBrk="1" fontAlgn="base" hangingPunct="1">
        <a:spcBef>
          <a:spcPct val="0"/>
        </a:spcBef>
        <a:spcAft>
          <a:spcPct val="0"/>
        </a:spcAft>
        <a:defRPr sz="2600" b="1">
          <a:solidFill>
            <a:schemeClr val="tx2"/>
          </a:solidFill>
          <a:latin typeface="Trebuchet MS" pitchFamily="34" charset="0"/>
        </a:defRPr>
      </a:lvl9pPr>
    </p:titleStyle>
    <p:bodyStyle>
      <a:lvl1pPr marL="342900" indent="-342900" algn="l" rtl="0" eaLnBrk="1" fontAlgn="base" hangingPunct="1">
        <a:spcBef>
          <a:spcPct val="20000"/>
        </a:spcBef>
        <a:spcAft>
          <a:spcPct val="0"/>
        </a:spcAft>
        <a:buClr>
          <a:srgbClr val="1F497D"/>
        </a:buClr>
        <a:buFont typeface="Wingdings" pitchFamily="2" charset="2"/>
        <a:buChar char="§"/>
        <a:defRPr>
          <a:solidFill>
            <a:srgbClr val="0070C0"/>
          </a:solidFill>
          <a:latin typeface="Comic Sans MS" pitchFamily="66" charset="0"/>
          <a:ea typeface="+mn-ea"/>
          <a:cs typeface="+mn-cs"/>
        </a:defRPr>
      </a:lvl1pPr>
      <a:lvl2pPr marL="742950" indent="-285750" algn="l" rtl="0" eaLnBrk="1" fontAlgn="base" hangingPunct="1">
        <a:spcBef>
          <a:spcPct val="20000"/>
        </a:spcBef>
        <a:spcAft>
          <a:spcPct val="0"/>
        </a:spcAft>
        <a:buClr>
          <a:srgbClr val="1F497D"/>
        </a:buClr>
        <a:buChar char="–"/>
        <a:defRPr sz="1600">
          <a:solidFill>
            <a:srgbClr val="C00000"/>
          </a:solidFill>
          <a:latin typeface="Comic Sans MS" pitchFamily="66" charset="0"/>
        </a:defRPr>
      </a:lvl2pPr>
      <a:lvl3pPr marL="1143000" indent="-228600" algn="l" rtl="0" eaLnBrk="1" fontAlgn="base" hangingPunct="1">
        <a:spcBef>
          <a:spcPct val="20000"/>
        </a:spcBef>
        <a:spcAft>
          <a:spcPct val="0"/>
        </a:spcAft>
        <a:buClr>
          <a:srgbClr val="1F497D"/>
        </a:buClr>
        <a:buChar char="•"/>
        <a:defRPr sz="1400">
          <a:solidFill>
            <a:srgbClr val="002060"/>
          </a:solidFill>
          <a:latin typeface="Comic Sans MS" pitchFamily="66" charset="0"/>
        </a:defRPr>
      </a:lvl3pPr>
      <a:lvl4pPr marL="1600200" indent="-228600" algn="l" rtl="0" eaLnBrk="1" fontAlgn="base" hangingPunct="1">
        <a:spcBef>
          <a:spcPct val="20000"/>
        </a:spcBef>
        <a:spcAft>
          <a:spcPct val="0"/>
        </a:spcAft>
        <a:buClr>
          <a:srgbClr val="1F497D"/>
        </a:buClr>
        <a:buChar char="–"/>
        <a:defRPr sz="1400">
          <a:solidFill>
            <a:schemeClr val="tx1"/>
          </a:solidFill>
          <a:latin typeface="Comic Sans MS" pitchFamily="66" charset="0"/>
        </a:defRPr>
      </a:lvl4pPr>
      <a:lvl5pPr marL="2057400" indent="-228600" algn="l" rtl="0" eaLnBrk="1" fontAlgn="base" hangingPunct="1">
        <a:spcBef>
          <a:spcPct val="20000"/>
        </a:spcBef>
        <a:spcAft>
          <a:spcPct val="0"/>
        </a:spcAft>
        <a:buClr>
          <a:srgbClr val="1F497D"/>
        </a:buClr>
        <a:buFont typeface="Arial" charset="0"/>
        <a:buChar char="»"/>
        <a:defRPr sz="1400">
          <a:solidFill>
            <a:schemeClr val="tx1"/>
          </a:solidFill>
          <a:latin typeface="Comic Sans MS" pitchFamily="66" charset="0"/>
        </a:defRPr>
      </a:lvl5pPr>
      <a:lvl6pPr marL="25146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6pPr>
      <a:lvl7pPr marL="29718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7pPr>
      <a:lvl8pPr marL="34290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8pPr>
      <a:lvl9pPr marL="38862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Grp="1" noChangeArrowheads="1"/>
          </p:cNvSpPr>
          <p:nvPr>
            <p:ph type="ctrTitle"/>
          </p:nvPr>
        </p:nvSpPr>
        <p:spPr>
          <a:xfrm>
            <a:off x="1761635" y="1377459"/>
            <a:ext cx="6037659" cy="1163638"/>
          </a:xfrm>
        </p:spPr>
        <p:txBody>
          <a:bodyPr/>
          <a:lstStyle/>
          <a:p>
            <a:pPr algn="ctr"/>
            <a:r>
              <a:rPr lang="en-US" sz="2400" dirty="0" smtClean="0"/>
              <a:t>The </a:t>
            </a:r>
            <a:r>
              <a:rPr lang="en-US" sz="2400" dirty="0"/>
              <a:t>Intensity Frontier </a:t>
            </a:r>
            <a:r>
              <a:rPr lang="en-US" sz="2400" dirty="0" smtClean="0"/>
              <a:t> at CSS2013</a:t>
            </a:r>
            <a:br>
              <a:rPr lang="en-US" sz="2400" dirty="0" smtClean="0"/>
            </a:br>
            <a:endParaRPr lang="en-US" sz="2400" dirty="0"/>
          </a:p>
        </p:txBody>
      </p:sp>
      <p:sp>
        <p:nvSpPr>
          <p:cNvPr id="38917" name="Rectangle 5"/>
          <p:cNvSpPr>
            <a:spLocks noGrp="1" noChangeArrowheads="1"/>
          </p:cNvSpPr>
          <p:nvPr>
            <p:ph type="subTitle" idx="1"/>
          </p:nvPr>
        </p:nvSpPr>
        <p:spPr>
          <a:xfrm>
            <a:off x="2515963" y="3241157"/>
            <a:ext cx="4506912" cy="1859511"/>
          </a:xfrm>
        </p:spPr>
        <p:txBody>
          <a:bodyPr/>
          <a:lstStyle/>
          <a:p>
            <a:pPr algn="ctr"/>
            <a:r>
              <a:rPr lang="en-US" i="1" dirty="0" err="1" smtClean="0"/>
              <a:t>J.Hewett</a:t>
            </a:r>
            <a:r>
              <a:rPr lang="en-US" i="1" dirty="0" smtClean="0"/>
              <a:t>,  </a:t>
            </a:r>
            <a:r>
              <a:rPr lang="en-US" i="1" dirty="0" err="1" smtClean="0"/>
              <a:t>H.Weerts</a:t>
            </a:r>
            <a:endParaRPr lang="en-US" i="1" dirty="0" smtClean="0"/>
          </a:p>
          <a:p>
            <a:pPr algn="ctr"/>
            <a:r>
              <a:rPr lang="en-US" i="1" dirty="0" smtClean="0"/>
              <a:t>for the Intensity Frontier groups</a:t>
            </a:r>
            <a:endParaRPr lang="en-US" i="1" dirty="0"/>
          </a:p>
          <a:p>
            <a:pPr algn="ctr"/>
            <a:r>
              <a:rPr lang="en-US" i="1" dirty="0" smtClean="0"/>
              <a:t> </a:t>
            </a:r>
            <a:endParaRPr lang="en-US" i="1" dirty="0"/>
          </a:p>
          <a:p>
            <a:pPr algn="ctr"/>
            <a:r>
              <a:rPr lang="en-US" i="1" dirty="0" smtClean="0"/>
              <a:t>July 29, 2013</a:t>
            </a:r>
          </a:p>
        </p:txBody>
      </p:sp>
      <p:sp>
        <p:nvSpPr>
          <p:cNvPr id="2" name="TextBox 1"/>
          <p:cNvSpPr txBox="1"/>
          <p:nvPr/>
        </p:nvSpPr>
        <p:spPr>
          <a:xfrm>
            <a:off x="2994327" y="2126821"/>
            <a:ext cx="3550972" cy="646331"/>
          </a:xfrm>
          <a:prstGeom prst="rect">
            <a:avLst/>
          </a:prstGeom>
          <a:noFill/>
        </p:spPr>
        <p:txBody>
          <a:bodyPr wrap="none" rtlCol="0">
            <a:spAutoFit/>
          </a:bodyPr>
          <a:lstStyle/>
          <a:p>
            <a:pPr algn="ctr"/>
            <a:r>
              <a:rPr lang="en-US" dirty="0" smtClean="0"/>
              <a:t>Introductory talk at CSS2013</a:t>
            </a:r>
          </a:p>
          <a:p>
            <a:pPr algn="ctr"/>
            <a:r>
              <a:rPr lang="en-US" dirty="0" smtClean="0"/>
              <a:t>at the University of Minnesota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CSS2013; Intensity Frontier Intro; July 29, 2013, H.Weerts</a:t>
            </a:r>
            <a:endParaRPr lang="en-US"/>
          </a:p>
        </p:txBody>
      </p:sp>
      <p:sp>
        <p:nvSpPr>
          <p:cNvPr id="3" name="Slide Number Placeholder 2"/>
          <p:cNvSpPr>
            <a:spLocks noGrp="1"/>
          </p:cNvSpPr>
          <p:nvPr>
            <p:ph type="sldNum" sz="quarter" idx="12"/>
          </p:nvPr>
        </p:nvSpPr>
        <p:spPr/>
        <p:txBody>
          <a:bodyPr/>
          <a:lstStyle/>
          <a:p>
            <a:fld id="{B853029E-3A67-4FF5-BAEE-306E35D482E6}" type="slidenum">
              <a:rPr lang="en-US" smtClean="0"/>
              <a:pPr/>
              <a:t>10</a:t>
            </a:fld>
            <a:endParaRPr lang="en-US"/>
          </a:p>
        </p:txBody>
      </p:sp>
      <p:sp>
        <p:nvSpPr>
          <p:cNvPr id="4" name="TextBox 3"/>
          <p:cNvSpPr txBox="1"/>
          <p:nvPr/>
        </p:nvSpPr>
        <p:spPr>
          <a:xfrm>
            <a:off x="719015" y="7815"/>
            <a:ext cx="4349268" cy="369332"/>
          </a:xfrm>
          <a:prstGeom prst="rect">
            <a:avLst/>
          </a:prstGeom>
          <a:noFill/>
        </p:spPr>
        <p:txBody>
          <a:bodyPr wrap="none" rtlCol="0">
            <a:spAutoFit/>
          </a:bodyPr>
          <a:lstStyle/>
          <a:p>
            <a:r>
              <a:rPr lang="en-US" dirty="0" smtClean="0">
                <a:solidFill>
                  <a:srgbClr val="C00000"/>
                </a:solidFill>
              </a:rPr>
              <a:t>What is our (Intensity Frontier)  job ?</a:t>
            </a:r>
            <a:endParaRPr lang="en-US" dirty="0">
              <a:solidFill>
                <a:srgbClr val="C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599165721"/>
              </p:ext>
            </p:extLst>
          </p:nvPr>
        </p:nvGraphicFramePr>
        <p:xfrm>
          <a:off x="165100" y="606425"/>
          <a:ext cx="8813800" cy="5657851"/>
        </p:xfrm>
        <a:graphic>
          <a:graphicData uri="http://schemas.openxmlformats.org/drawingml/2006/table">
            <a:tbl>
              <a:tblPr/>
              <a:tblGrid>
                <a:gridCol w="612775"/>
                <a:gridCol w="913775"/>
                <a:gridCol w="979319"/>
                <a:gridCol w="979319"/>
                <a:gridCol w="979319"/>
                <a:gridCol w="979319"/>
                <a:gridCol w="979319"/>
                <a:gridCol w="1094533"/>
                <a:gridCol w="633677"/>
                <a:gridCol w="662445"/>
              </a:tblGrid>
              <a:tr h="5863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dirty="0" smtClean="0">
                        <a:ln>
                          <a:noFill/>
                        </a:ln>
                        <a:solidFill>
                          <a:srgbClr val="FFFFFF"/>
                        </a:solidFill>
                        <a:effectLst/>
                        <a:latin typeface="Calibri" charset="0"/>
                        <a:cs typeface="Arial" charset="0"/>
                      </a:endParaRP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FFFFFF"/>
                          </a:solidFill>
                          <a:effectLst/>
                          <a:latin typeface="Calibri" charset="0"/>
                          <a:cs typeface="Arial" charset="0"/>
                        </a:rPr>
                        <a:t>July 29</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FFFFFF"/>
                          </a:solidFill>
                          <a:effectLst/>
                          <a:latin typeface="Calibri" charset="0"/>
                          <a:cs typeface="Arial" charset="0"/>
                        </a:rPr>
                        <a:t>Mon</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FFFFFF"/>
                          </a:solidFill>
                          <a:effectLst/>
                          <a:latin typeface="Calibri" charset="0"/>
                          <a:cs typeface="Arial" charset="0"/>
                        </a:rPr>
                        <a:t>July 30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FFFFFF"/>
                          </a:solidFill>
                          <a:effectLst/>
                          <a:latin typeface="Calibri" charset="0"/>
                          <a:cs typeface="Arial" charset="0"/>
                        </a:rPr>
                        <a:t>Tue</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FFFFFF"/>
                          </a:solidFill>
                          <a:effectLst/>
                          <a:latin typeface="Calibri" charset="0"/>
                          <a:cs typeface="Arial" charset="0"/>
                        </a:rPr>
                        <a:t>July 31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FFFFFF"/>
                          </a:solidFill>
                          <a:effectLst/>
                          <a:latin typeface="Calibri" charset="0"/>
                          <a:cs typeface="Arial" charset="0"/>
                        </a:rPr>
                        <a:t>Wed</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FFFFFF"/>
                          </a:solidFill>
                          <a:effectLst/>
                          <a:latin typeface="Calibri" charset="0"/>
                          <a:cs typeface="Arial" charset="0"/>
                        </a:rPr>
                        <a:t>Aug 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FFFFFF"/>
                          </a:solidFill>
                          <a:effectLst/>
                          <a:latin typeface="Calibri" charset="0"/>
                          <a:cs typeface="Arial" charset="0"/>
                        </a:rPr>
                        <a:t>Thu</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FFFFFF"/>
                          </a:solidFill>
                          <a:effectLst/>
                          <a:latin typeface="Calibri" charset="0"/>
                          <a:cs typeface="Arial" charset="0"/>
                        </a:rPr>
                        <a:t>Aug 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FFFFFF"/>
                          </a:solidFill>
                          <a:effectLst/>
                          <a:latin typeface="Calibri" charset="0"/>
                          <a:cs typeface="Arial" charset="0"/>
                        </a:rPr>
                        <a:t>Fri</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FFFFFF"/>
                          </a:solidFill>
                          <a:effectLst/>
                          <a:latin typeface="Calibri" charset="0"/>
                          <a:cs typeface="Arial" charset="0"/>
                        </a:rPr>
                        <a:t>Aug 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FFFFFF"/>
                          </a:solidFill>
                          <a:effectLst/>
                          <a:latin typeface="Calibri" charset="0"/>
                          <a:cs typeface="Arial" charset="0"/>
                        </a:rPr>
                        <a:t>Sat</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FFFFFF"/>
                          </a:solidFill>
                          <a:effectLst/>
                          <a:latin typeface="Calibri" charset="0"/>
                          <a:cs typeface="Arial" charset="0"/>
                        </a:rPr>
                        <a:t>Aug 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FFFFFF"/>
                          </a:solidFill>
                          <a:effectLst/>
                          <a:latin typeface="Calibri" charset="0"/>
                          <a:cs typeface="Arial" charset="0"/>
                        </a:rPr>
                        <a:t>Sun</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FFFFFF"/>
                          </a:solidFill>
                          <a:effectLst/>
                          <a:latin typeface="Calibri" charset="0"/>
                          <a:cs typeface="Arial" charset="0"/>
                        </a:rPr>
                        <a:t>Aug 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FFFFFF"/>
                          </a:solidFill>
                          <a:effectLst/>
                          <a:latin typeface="Calibri" charset="0"/>
                          <a:cs typeface="Arial" charset="0"/>
                        </a:rPr>
                        <a:t>Mon</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FFFFFF"/>
                          </a:solidFill>
                          <a:effectLst/>
                          <a:latin typeface="Calibri" charset="0"/>
                          <a:cs typeface="Arial" charset="0"/>
                        </a:rPr>
                        <a:t>Aug 6</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FFFFFF"/>
                          </a:solidFill>
                          <a:effectLst/>
                          <a:latin typeface="Calibri" charset="0"/>
                          <a:cs typeface="Arial" charset="0"/>
                        </a:rPr>
                        <a:t>Tue</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60027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charset="0"/>
                          <a:cs typeface="Arial" charset="0"/>
                        </a:rPr>
                        <a:t>8am-12pm</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Plenary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charset="0"/>
                          <a:cs typeface="Arial" charset="0"/>
                        </a:rPr>
                        <a:t>(8:30am-12pm)</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Parallel Meetings and Frontier </a:t>
                      </a:r>
                      <a:r>
                        <a:rPr kumimoji="0" lang="en-US" sz="900" b="1" i="0" u="none" strike="noStrike" cap="none" normalizeH="0" baseline="0" dirty="0" err="1" smtClean="0">
                          <a:ln>
                            <a:noFill/>
                          </a:ln>
                          <a:solidFill>
                            <a:srgbClr val="000000"/>
                          </a:solidFill>
                          <a:effectLst/>
                          <a:latin typeface="Calibri" charset="0"/>
                          <a:cs typeface="Arial" charset="0"/>
                        </a:rPr>
                        <a:t>Plenaries</a:t>
                      </a:r>
                      <a:endParaRPr kumimoji="0" lang="en-US" sz="900" b="1" i="0" u="none" strike="noStrike" cap="none" normalizeH="0" baseline="0" dirty="0" smtClean="0">
                        <a:ln>
                          <a:noFill/>
                        </a:ln>
                        <a:solidFill>
                          <a:srgbClr val="000000"/>
                        </a:solidFill>
                        <a:effectLst/>
                        <a:latin typeface="Calibri" charset="0"/>
                        <a:cs typeface="Arial" charset="0"/>
                      </a:endParaRP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Parallel Meetings and Frontier </a:t>
                      </a:r>
                      <a:r>
                        <a:rPr kumimoji="0" lang="en-US" sz="900" b="1" i="0" u="none" strike="noStrike" cap="none" normalizeH="0" baseline="0" dirty="0" err="1" smtClean="0">
                          <a:ln>
                            <a:noFill/>
                          </a:ln>
                          <a:solidFill>
                            <a:srgbClr val="000000"/>
                          </a:solidFill>
                          <a:effectLst/>
                          <a:latin typeface="Calibri" charset="0"/>
                          <a:cs typeface="Arial" charset="0"/>
                        </a:rPr>
                        <a:t>Plenaries</a:t>
                      </a:r>
                      <a:endParaRPr kumimoji="0" lang="en-US" sz="900" b="1" i="0" u="none" strike="noStrike" cap="none" normalizeH="0" baseline="0" dirty="0" smtClean="0">
                        <a:ln>
                          <a:noFill/>
                        </a:ln>
                        <a:solidFill>
                          <a:srgbClr val="000000"/>
                        </a:solidFill>
                        <a:effectLst/>
                        <a:latin typeface="Calibri" charset="0"/>
                        <a:cs typeface="Arial" charset="0"/>
                      </a:endParaRP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Parallel Meetings and Frontier </a:t>
                      </a:r>
                      <a:r>
                        <a:rPr kumimoji="0" lang="en-US" sz="900" b="1" i="0" u="none" strike="noStrike" cap="none" normalizeH="0" baseline="0" dirty="0" err="1" smtClean="0">
                          <a:ln>
                            <a:noFill/>
                          </a:ln>
                          <a:solidFill>
                            <a:srgbClr val="000000"/>
                          </a:solidFill>
                          <a:effectLst/>
                          <a:latin typeface="Calibri" charset="0"/>
                          <a:cs typeface="Arial" charset="0"/>
                        </a:rPr>
                        <a:t>Plenaries</a:t>
                      </a:r>
                      <a:endParaRPr kumimoji="0" lang="en-US" sz="900" b="1" i="0" u="none" strike="noStrike" cap="none" normalizeH="0" baseline="0" dirty="0" smtClean="0">
                        <a:ln>
                          <a:noFill/>
                        </a:ln>
                        <a:solidFill>
                          <a:srgbClr val="000000"/>
                        </a:solidFill>
                        <a:effectLst/>
                        <a:latin typeface="Calibri" charset="0"/>
                        <a:cs typeface="Arial" charset="0"/>
                      </a:endParaRP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Parallel Meetings and Frontier </a:t>
                      </a:r>
                      <a:r>
                        <a:rPr kumimoji="0" lang="en-US" sz="900" b="1" i="0" u="none" strike="noStrike" cap="none" normalizeH="0" baseline="0" dirty="0" err="1" smtClean="0">
                          <a:ln>
                            <a:noFill/>
                          </a:ln>
                          <a:solidFill>
                            <a:srgbClr val="000000"/>
                          </a:solidFill>
                          <a:effectLst/>
                          <a:latin typeface="Calibri" charset="0"/>
                          <a:cs typeface="Arial" charset="0"/>
                        </a:rPr>
                        <a:t>Plenaries</a:t>
                      </a:r>
                      <a:endParaRPr kumimoji="0" lang="en-US" sz="900" b="1" i="0" u="none" strike="noStrike" cap="none" normalizeH="0" baseline="0" dirty="0" smtClean="0">
                        <a:ln>
                          <a:noFill/>
                        </a:ln>
                        <a:solidFill>
                          <a:srgbClr val="000000"/>
                        </a:solidFill>
                        <a:effectLst/>
                        <a:latin typeface="Calibri" charset="0"/>
                        <a:cs typeface="Arial" charset="0"/>
                      </a:endParaRP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Parallel Meetings and Frontier </a:t>
                      </a:r>
                      <a:r>
                        <a:rPr kumimoji="0" lang="en-US" sz="900" b="1" i="0" u="none" strike="noStrike" cap="none" normalizeH="0" baseline="0" dirty="0" err="1" smtClean="0">
                          <a:ln>
                            <a:noFill/>
                          </a:ln>
                          <a:solidFill>
                            <a:srgbClr val="000000"/>
                          </a:solidFill>
                          <a:effectLst/>
                          <a:latin typeface="Calibri" charset="0"/>
                          <a:cs typeface="Arial" charset="0"/>
                        </a:rPr>
                        <a:t>Plenaries</a:t>
                      </a:r>
                      <a:endParaRPr kumimoji="0" lang="en-US" sz="900" b="1" i="0" u="none" strike="noStrike" cap="none" normalizeH="0" baseline="0" dirty="0" smtClean="0">
                        <a:ln>
                          <a:noFill/>
                        </a:ln>
                        <a:solidFill>
                          <a:srgbClr val="000000"/>
                        </a:solidFill>
                        <a:effectLst/>
                        <a:latin typeface="Calibri" charset="0"/>
                        <a:cs typeface="Arial" charset="0"/>
                      </a:endParaRP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Parallel Meetings and Frontier </a:t>
                      </a:r>
                      <a:r>
                        <a:rPr kumimoji="0" lang="en-US" sz="900" b="1" i="0" u="none" strike="noStrike" cap="none" normalizeH="0" baseline="0" dirty="0" err="1" smtClean="0">
                          <a:ln>
                            <a:noFill/>
                          </a:ln>
                          <a:solidFill>
                            <a:srgbClr val="000000"/>
                          </a:solidFill>
                          <a:effectLst/>
                          <a:latin typeface="Calibri" charset="0"/>
                          <a:cs typeface="Arial" charset="0"/>
                        </a:rPr>
                        <a:t>Plenaries</a:t>
                      </a:r>
                      <a:endParaRPr kumimoji="0" lang="en-US" sz="900" b="1" i="0" u="none" strike="noStrike" cap="none" normalizeH="0" baseline="0" dirty="0" smtClean="0">
                        <a:ln>
                          <a:noFill/>
                        </a:ln>
                        <a:solidFill>
                          <a:srgbClr val="000000"/>
                        </a:solidFill>
                        <a:effectLst/>
                        <a:latin typeface="Calibri"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1" u="none" strike="noStrike" cap="none" normalizeH="0" baseline="0" dirty="0" smtClean="0">
                          <a:ln>
                            <a:noFill/>
                          </a:ln>
                          <a:solidFill>
                            <a:srgbClr val="000000"/>
                          </a:solidFill>
                          <a:effectLst/>
                          <a:latin typeface="Calibri" charset="0"/>
                          <a:cs typeface="Arial" charset="0"/>
                        </a:rPr>
                        <a:t>in parallel with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Colloquium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charset="0"/>
                          <a:cs typeface="Arial" charset="0"/>
                        </a:rPr>
                        <a:t>High Intensity Accelerators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charset="0"/>
                          <a:cs typeface="Arial" charset="0"/>
                        </a:rPr>
                        <a:t>(9:30am-12:15pm)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1" u="none" strike="noStrike" cap="none" normalizeH="0" baseline="0" dirty="0" smtClean="0">
                          <a:ln>
                            <a:noFill/>
                          </a:ln>
                          <a:solidFill>
                            <a:srgbClr val="000000"/>
                          </a:solidFill>
                          <a:effectLst/>
                          <a:latin typeface="Calibri" charset="0"/>
                          <a:cs typeface="Arial" charset="0"/>
                        </a:rPr>
                        <a:t>in parallel with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1" u="none" strike="noStrike" cap="none" normalizeH="0" baseline="0" dirty="0" smtClean="0">
                          <a:ln>
                            <a:noFill/>
                          </a:ln>
                          <a:solidFill>
                            <a:srgbClr val="000000"/>
                          </a:solidFill>
                          <a:effectLst/>
                          <a:latin typeface="Calibri" charset="0"/>
                          <a:cs typeface="Arial" charset="0"/>
                        </a:rPr>
                        <a:t>Theory Panel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1" u="none" strike="noStrike" cap="none" normalizeH="0" baseline="0" dirty="0" smtClean="0">
                          <a:ln>
                            <a:noFill/>
                          </a:ln>
                          <a:solidFill>
                            <a:srgbClr val="000000"/>
                          </a:solidFill>
                          <a:effectLst/>
                          <a:latin typeface="Calibri" charset="0"/>
                          <a:cs typeface="Arial" charset="0"/>
                        </a:rPr>
                        <a:t>(10:30am-12pm)</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1" i="0" u="none" strike="noStrike" cap="none" normalizeH="0" baseline="0" dirty="0" smtClean="0">
                          <a:ln>
                            <a:noFill/>
                          </a:ln>
                          <a:solidFill>
                            <a:srgbClr val="000000"/>
                          </a:solidFill>
                          <a:effectLst/>
                          <a:latin typeface="Calibri" charset="0"/>
                          <a:cs typeface="Arial" charset="0"/>
                        </a:rPr>
                        <a:t>Plenary</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0" i="0" u="none" strike="noStrike" cap="none" normalizeH="0" baseline="0" dirty="0" smtClean="0">
                          <a:ln>
                            <a:noFill/>
                          </a:ln>
                          <a:solidFill>
                            <a:srgbClr val="000000"/>
                          </a:solidFill>
                          <a:effectLst/>
                          <a:latin typeface="Calibri" charset="0"/>
                          <a:cs typeface="Arial" charset="0"/>
                        </a:rPr>
                        <a:t>(8:30am-12:10pm)</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1" i="0" u="none" strike="noStrike" cap="none" normalizeH="0" baseline="0" dirty="0" smtClean="0">
                          <a:ln>
                            <a:noFill/>
                          </a:ln>
                          <a:solidFill>
                            <a:srgbClr val="000000"/>
                          </a:solidFill>
                          <a:effectLst/>
                          <a:latin typeface="Calibri" charset="0"/>
                          <a:cs typeface="Arial" charset="0"/>
                        </a:rPr>
                        <a:t>Plenary</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0" i="0" u="none" strike="noStrike" cap="none" normalizeH="0" baseline="0" dirty="0" smtClean="0">
                          <a:ln>
                            <a:noFill/>
                          </a:ln>
                          <a:solidFill>
                            <a:srgbClr val="000000"/>
                          </a:solidFill>
                          <a:effectLst/>
                          <a:latin typeface="Calibri" charset="0"/>
                          <a:cs typeface="Arial" charset="0"/>
                        </a:rPr>
                        <a:t>(8:30am-12:50pm)</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3804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charset="0"/>
                          <a:cs typeface="Arial" charset="0"/>
                        </a:rPr>
                        <a:t>1:45pm-4pm</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Plenary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charset="0"/>
                          <a:cs typeface="Arial" charset="0"/>
                        </a:rPr>
                        <a:t>(1:30pm-3:15pm)</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Colloquium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charset="0"/>
                          <a:cs typeface="Arial" charset="0"/>
                        </a:rPr>
                        <a:t>Higgs Boson, Higgs Sectors, and Naturalness</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C00000"/>
                          </a:solidFill>
                          <a:effectLst/>
                          <a:latin typeface="Calibri" charset="0"/>
                          <a:cs typeface="Arial" charset="0"/>
                        </a:rPr>
                        <a:t>Colloquium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C00000"/>
                          </a:solidFill>
                          <a:effectLst/>
                          <a:latin typeface="Calibri" charset="0"/>
                          <a:cs typeface="Arial" charset="0"/>
                        </a:rPr>
                        <a:t>Neutrino Mass, Mixing, and Grand Unification</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Colloquium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charset="0"/>
                          <a:cs typeface="Arial" charset="0"/>
                        </a:rPr>
                        <a:t>Precision Frontier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1" u="none" strike="noStrike" cap="none" normalizeH="0" baseline="0" dirty="0" smtClean="0">
                          <a:ln>
                            <a:noFill/>
                          </a:ln>
                          <a:solidFill>
                            <a:srgbClr val="000000"/>
                          </a:solidFill>
                          <a:effectLst/>
                          <a:latin typeface="Calibri" charset="0"/>
                          <a:cs typeface="Arial" charset="0"/>
                        </a:rPr>
                        <a:t>In parallel with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Colloquium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charset="0"/>
                          <a:cs typeface="Arial" charset="0"/>
                        </a:rPr>
                        <a:t>Cosmic Surveys</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C00000"/>
                          </a:solidFill>
                          <a:effectLst/>
                          <a:latin typeface="Calibri" charset="0"/>
                          <a:cs typeface="Arial" charset="0"/>
                        </a:rPr>
                        <a:t>Colloquium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C00000"/>
                          </a:solidFill>
                          <a:effectLst/>
                          <a:latin typeface="Calibri" charset="0"/>
                          <a:cs typeface="Arial" charset="0"/>
                        </a:rPr>
                        <a:t>New Light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C00000"/>
                          </a:solidFill>
                          <a:effectLst/>
                          <a:latin typeface="Calibri" charset="0"/>
                          <a:cs typeface="Arial" charset="0"/>
                        </a:rPr>
                        <a:t>Weakly Coupled Particles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1" u="none" strike="noStrike" cap="none" normalizeH="0" baseline="0" dirty="0" smtClean="0">
                          <a:ln>
                            <a:noFill/>
                          </a:ln>
                          <a:solidFill>
                            <a:srgbClr val="000000"/>
                          </a:solidFill>
                          <a:effectLst/>
                          <a:latin typeface="Calibri" charset="0"/>
                          <a:cs typeface="Arial" charset="0"/>
                        </a:rPr>
                        <a:t>In parallel with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Colloquium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charset="0"/>
                          <a:cs typeface="Arial" charset="0"/>
                        </a:rPr>
                        <a:t>Energies Beyond LHC</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Colloquium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charset="0"/>
                          <a:cs typeface="Arial" charset="0"/>
                        </a:rPr>
                        <a:t>High Energy Cosmic Particles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0" i="1" u="none" strike="noStrike" cap="none" normalizeH="0" baseline="0" dirty="0" smtClean="0">
                          <a:ln>
                            <a:noFill/>
                          </a:ln>
                          <a:solidFill>
                            <a:srgbClr val="000000"/>
                          </a:solidFill>
                          <a:effectLst/>
                          <a:latin typeface="Calibri" charset="0"/>
                          <a:cs typeface="Arial" charset="0"/>
                        </a:rPr>
                        <a:t>In parallel with</a:t>
                      </a:r>
                      <a:endParaRPr kumimoji="0" lang="en-US" sz="900" b="0" i="0" u="none" strike="noStrike" cap="none" normalizeH="0" baseline="0" dirty="0" smtClean="0">
                        <a:ln>
                          <a:noFill/>
                        </a:ln>
                        <a:solidFill>
                          <a:srgbClr val="000000"/>
                        </a:solidFill>
                        <a:effectLst/>
                        <a:latin typeface="Calibri"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1" i="0" u="none" strike="noStrike" cap="none" normalizeH="0" baseline="0" dirty="0" smtClean="0">
                          <a:ln>
                            <a:noFill/>
                          </a:ln>
                          <a:solidFill>
                            <a:srgbClr val="C00000"/>
                          </a:solidFill>
                          <a:effectLst/>
                          <a:latin typeface="Calibri" charset="0"/>
                          <a:cs typeface="Arial" charset="0"/>
                        </a:rPr>
                        <a:t>Colloquium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C00000"/>
                          </a:solidFill>
                          <a:effectLst/>
                          <a:latin typeface="Calibri" charset="0"/>
                          <a:cs typeface="Arial" charset="0"/>
                        </a:rPr>
                        <a:t>Quark and Lepton Flavor and CP</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Colloquium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charset="0"/>
                          <a:cs typeface="Arial" charset="0"/>
                        </a:rPr>
                        <a:t>Transformative Technologies for Instrumentation and Data</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1" i="0" u="none" strike="noStrike" cap="none" normalizeH="0" baseline="0" dirty="0" smtClean="0">
                          <a:ln>
                            <a:noFill/>
                          </a:ln>
                          <a:solidFill>
                            <a:srgbClr val="000000"/>
                          </a:solidFill>
                          <a:effectLst/>
                          <a:latin typeface="Calibri" charset="0"/>
                          <a:cs typeface="Arial" charset="0"/>
                        </a:rPr>
                        <a:t>Plenary</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0" i="0" u="none" strike="noStrike" cap="none" normalizeH="0" baseline="0" dirty="0" smtClean="0">
                          <a:ln>
                            <a:noFill/>
                          </a:ln>
                          <a:solidFill>
                            <a:srgbClr val="000000"/>
                          </a:solidFill>
                          <a:effectLst/>
                          <a:latin typeface="Calibri" charset="0"/>
                          <a:cs typeface="Arial" charset="0"/>
                        </a:rPr>
                        <a:t>(1:55pm-3:45pm)</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End of</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Meeting </a:t>
                      </a:r>
                      <a:r>
                        <a:rPr kumimoji="0" lang="en-US" sz="900" b="0" i="0" u="none" strike="noStrike" cap="none" normalizeH="0" baseline="0" dirty="0" smtClean="0">
                          <a:ln>
                            <a:noFill/>
                          </a:ln>
                          <a:solidFill>
                            <a:srgbClr val="000000"/>
                          </a:solidFill>
                          <a:effectLst/>
                          <a:latin typeface="Calibri" charset="0"/>
                          <a:cs typeface="Arial" charset="0"/>
                        </a:rPr>
                        <a:t>(1pm)</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1887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charset="0"/>
                          <a:cs typeface="Arial" charset="0"/>
                        </a:rPr>
                        <a:t>4:30pm-6pm</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Colloquium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charset="0"/>
                          <a:cs typeface="Arial" charset="0"/>
                        </a:rPr>
                        <a:t>Dark Matter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charset="0"/>
                          <a:cs typeface="Arial" charset="0"/>
                        </a:rPr>
                        <a:t>(3:45pm-6pm)</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1" i="0" u="none" strike="noStrike" cap="none" normalizeH="0" baseline="0" dirty="0" smtClean="0">
                          <a:ln>
                            <a:noFill/>
                          </a:ln>
                          <a:solidFill>
                            <a:srgbClr val="000000"/>
                          </a:solidFill>
                          <a:effectLst/>
                          <a:latin typeface="Calibri" charset="0"/>
                          <a:cs typeface="Arial" charset="0"/>
                        </a:rPr>
                        <a:t>Panel</a:t>
                      </a:r>
                      <a:r>
                        <a:rPr kumimoji="0" lang="en-US" sz="900" b="0" i="0" u="none" strike="noStrike" cap="none" normalizeH="0" baseline="0" dirty="0" smtClean="0">
                          <a:ln>
                            <a:noFill/>
                          </a:ln>
                          <a:solidFill>
                            <a:srgbClr val="000000"/>
                          </a:solidFill>
                          <a:effectLst/>
                          <a:latin typeface="Calibri" charset="0"/>
                          <a:cs typeface="Arial" charset="0"/>
                        </a:rPr>
                        <a:t/>
                      </a:r>
                      <a:br>
                        <a:rPr kumimoji="0" lang="en-US" sz="900" b="0" i="0" u="none" strike="noStrike" cap="none" normalizeH="0" baseline="0" dirty="0" smtClean="0">
                          <a:ln>
                            <a:noFill/>
                          </a:ln>
                          <a:solidFill>
                            <a:srgbClr val="000000"/>
                          </a:solidFill>
                          <a:effectLst/>
                          <a:latin typeface="Calibri" charset="0"/>
                          <a:cs typeface="Arial" charset="0"/>
                        </a:rPr>
                      </a:br>
                      <a:r>
                        <a:rPr kumimoji="0" lang="en-US" sz="900" b="0" i="0" u="none" strike="noStrike" cap="none" normalizeH="0" baseline="0" dirty="0" smtClean="0">
                          <a:ln>
                            <a:noFill/>
                          </a:ln>
                          <a:solidFill>
                            <a:srgbClr val="000000"/>
                          </a:solidFill>
                          <a:effectLst/>
                          <a:latin typeface="Calibri" charset="0"/>
                          <a:cs typeface="Arial" charset="0"/>
                        </a:rPr>
                        <a:t>Must there be new physics? Where will we find it?</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1" i="0" u="none" strike="noStrike" cap="none" normalizeH="0" baseline="0" dirty="0" smtClean="0">
                          <a:ln>
                            <a:noFill/>
                          </a:ln>
                          <a:solidFill>
                            <a:srgbClr val="000000"/>
                          </a:solidFill>
                          <a:effectLst/>
                          <a:latin typeface="Calibri" charset="0"/>
                          <a:cs typeface="Arial" charset="0"/>
                        </a:rPr>
                        <a:t>Panel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0" i="0" u="none" strike="noStrike" cap="none" normalizeH="0" baseline="0" dirty="0" smtClean="0">
                          <a:ln>
                            <a:noFill/>
                          </a:ln>
                          <a:solidFill>
                            <a:srgbClr val="000000"/>
                          </a:solidFill>
                          <a:effectLst/>
                          <a:latin typeface="Calibri" charset="0"/>
                          <a:cs typeface="Arial" charset="0"/>
                        </a:rPr>
                        <a:t>What can we learn about short distance physics without discovering new particles?</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Panel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charset="0"/>
                          <a:cs typeface="Arial" charset="0"/>
                        </a:rPr>
                        <a:t>Selling long-term science</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Panel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charset="0"/>
                          <a:cs typeface="Arial" charset="0"/>
                        </a:rPr>
                        <a:t>Fostering interconnections and common causes with scientists from other fields</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Panel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charset="0"/>
                          <a:cs typeface="Arial" charset="0"/>
                        </a:rPr>
                        <a:t>What should be the balance in the US program between domestic and overseas facilities?</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Parallel Meetings and Frontier </a:t>
                      </a:r>
                      <a:r>
                        <a:rPr kumimoji="0" lang="en-US" sz="900" b="1" i="0" u="none" strike="noStrike" cap="none" normalizeH="0" baseline="0" dirty="0" err="1" smtClean="0">
                          <a:ln>
                            <a:noFill/>
                          </a:ln>
                          <a:solidFill>
                            <a:srgbClr val="000000"/>
                          </a:solidFill>
                          <a:effectLst/>
                          <a:latin typeface="Calibri" charset="0"/>
                          <a:cs typeface="Arial" charset="0"/>
                        </a:rPr>
                        <a:t>Plenaries</a:t>
                      </a:r>
                      <a:endParaRPr kumimoji="0" lang="en-US" sz="900" b="1" i="0" u="none" strike="noStrike" cap="none" normalizeH="0" baseline="0" dirty="0" smtClean="0">
                        <a:ln>
                          <a:noFill/>
                        </a:ln>
                        <a:solidFill>
                          <a:srgbClr val="000000"/>
                        </a:solidFill>
                        <a:effectLst/>
                        <a:latin typeface="Calibri"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charset="0"/>
                          <a:cs typeface="Arial" charset="0"/>
                        </a:rPr>
                        <a:t>(4:10pm-5:40pm)</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1" i="0" u="none" strike="noStrike" cap="none" normalizeH="0" baseline="0" dirty="0" smtClean="0">
                          <a:ln>
                            <a:noFill/>
                          </a:ln>
                          <a:solidFill>
                            <a:srgbClr val="000000"/>
                          </a:solidFill>
                          <a:effectLst/>
                          <a:latin typeface="Calibri" charset="0"/>
                          <a:cs typeface="Arial" charset="0"/>
                        </a:rPr>
                        <a:t>Plenary</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0" i="0" u="none" strike="noStrike" cap="none" normalizeH="0" baseline="0" dirty="0" smtClean="0">
                          <a:ln>
                            <a:noFill/>
                          </a:ln>
                          <a:solidFill>
                            <a:srgbClr val="000000"/>
                          </a:solidFill>
                          <a:effectLst/>
                          <a:latin typeface="Calibri" charset="0"/>
                          <a:cs typeface="Arial" charset="0"/>
                        </a:rPr>
                        <a:t>(4:05pm-5:25pm)</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rgbClr val="000000"/>
                        </a:solidFill>
                        <a:effectLst/>
                        <a:latin typeface="Calibri" charset="0"/>
                        <a:cs typeface="Arial" charset="0"/>
                      </a:endParaRP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9019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charset="0"/>
                          <a:cs typeface="Arial" charset="0"/>
                        </a:rPr>
                        <a:t>6pm-10pm</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Public Lecture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charset="0"/>
                          <a:cs typeface="Arial" charset="0"/>
                        </a:rPr>
                        <a:t>(8pm-10pm)</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Reception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0" i="0" u="none" strike="noStrike" cap="none" normalizeH="0" baseline="0" dirty="0" smtClean="0">
                          <a:ln>
                            <a:noFill/>
                          </a:ln>
                          <a:solidFill>
                            <a:srgbClr val="000000"/>
                          </a:solidFill>
                          <a:effectLst/>
                          <a:latin typeface="Calibri" charset="0"/>
                          <a:cs typeface="Arial" charset="0"/>
                        </a:rPr>
                        <a:t>(6:30pm-8pm)</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Parallel Meetings</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Parallel Meetings</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Physics Slam</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0" i="0" u="none" strike="noStrike" cap="none" normalizeH="0" baseline="0" dirty="0" smtClean="0">
                          <a:ln>
                            <a:noFill/>
                          </a:ln>
                          <a:solidFill>
                            <a:srgbClr val="000000"/>
                          </a:solidFill>
                          <a:effectLst/>
                          <a:latin typeface="Calibri" charset="0"/>
                          <a:cs typeface="Arial" charset="0"/>
                        </a:rPr>
                        <a:t>(8pm-9:30pm)</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Parallel Meetings</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Calibri" charset="0"/>
                          <a:cs typeface="Arial" charset="0"/>
                        </a:rPr>
                        <a:t>Banquet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0" i="0" u="none" strike="noStrike" cap="none" normalizeH="0" baseline="0" dirty="0" smtClean="0">
                          <a:ln>
                            <a:noFill/>
                          </a:ln>
                          <a:solidFill>
                            <a:srgbClr val="000000"/>
                          </a:solidFill>
                          <a:effectLst/>
                          <a:latin typeface="Calibri" charset="0"/>
                          <a:cs typeface="Arial" charset="0"/>
                        </a:rPr>
                        <a:t>(6pm-8pm)</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1" i="0" u="none" strike="noStrike" cap="none" normalizeH="0" baseline="0" dirty="0" smtClean="0">
                          <a:ln>
                            <a:noFill/>
                          </a:ln>
                          <a:solidFill>
                            <a:srgbClr val="000000"/>
                          </a:solidFill>
                          <a:effectLst/>
                          <a:latin typeface="Calibri" charset="0"/>
                          <a:cs typeface="Arial" charset="0"/>
                        </a:rPr>
                        <a:t>Parallel Meetings</a:t>
                      </a: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rgbClr val="000000"/>
                        </a:solidFill>
                        <a:effectLst/>
                        <a:latin typeface="Calibri" charset="0"/>
                        <a:cs typeface="Arial" charset="0"/>
                      </a:endParaRPr>
                    </a:p>
                  </a:txBody>
                  <a:tcPr marL="91439" marR="91439" marT="45743" marB="457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extLst>
      <p:ext uri="{BB962C8B-B14F-4D97-AF65-F5344CB8AC3E}">
        <p14:creationId xmlns:p14="http://schemas.microsoft.com/office/powerpoint/2010/main" val="4234857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CSS2013; Intensity Frontier Intro; July 29, 2013, H.Weerts</a:t>
            </a:r>
            <a:endParaRPr lang="en-US"/>
          </a:p>
        </p:txBody>
      </p:sp>
      <p:sp>
        <p:nvSpPr>
          <p:cNvPr id="3" name="Slide Number Placeholder 2"/>
          <p:cNvSpPr>
            <a:spLocks noGrp="1"/>
          </p:cNvSpPr>
          <p:nvPr>
            <p:ph type="sldNum" sz="quarter" idx="12"/>
          </p:nvPr>
        </p:nvSpPr>
        <p:spPr/>
        <p:txBody>
          <a:bodyPr/>
          <a:lstStyle/>
          <a:p>
            <a:fld id="{B853029E-3A67-4FF5-BAEE-306E35D482E6}" type="slidenum">
              <a:rPr lang="en-US" smtClean="0"/>
              <a:pPr/>
              <a:t>11</a:t>
            </a:fld>
            <a:endParaRPr lang="en-US"/>
          </a:p>
        </p:txBody>
      </p:sp>
      <p:sp>
        <p:nvSpPr>
          <p:cNvPr id="4" name="TextBox 3"/>
          <p:cNvSpPr txBox="1"/>
          <p:nvPr/>
        </p:nvSpPr>
        <p:spPr>
          <a:xfrm>
            <a:off x="724439" y="296984"/>
            <a:ext cx="4349268" cy="369332"/>
          </a:xfrm>
          <a:prstGeom prst="rect">
            <a:avLst/>
          </a:prstGeom>
          <a:noFill/>
        </p:spPr>
        <p:txBody>
          <a:bodyPr wrap="none" rtlCol="0">
            <a:spAutoFit/>
          </a:bodyPr>
          <a:lstStyle/>
          <a:p>
            <a:r>
              <a:rPr lang="en-US" dirty="0" smtClean="0">
                <a:solidFill>
                  <a:srgbClr val="C00000"/>
                </a:solidFill>
              </a:rPr>
              <a:t>What is our (Intensity Frontier)  job ?</a:t>
            </a:r>
            <a:endParaRPr lang="en-US" dirty="0">
              <a:solidFill>
                <a:srgbClr val="C00000"/>
              </a:solidFill>
            </a:endParaRPr>
          </a:p>
        </p:txBody>
      </p:sp>
      <p:sp>
        <p:nvSpPr>
          <p:cNvPr id="5" name="TextBox 4"/>
          <p:cNvSpPr txBox="1"/>
          <p:nvPr/>
        </p:nvSpPr>
        <p:spPr>
          <a:xfrm>
            <a:off x="597877" y="814140"/>
            <a:ext cx="7920758" cy="369332"/>
          </a:xfrm>
          <a:prstGeom prst="rect">
            <a:avLst/>
          </a:prstGeom>
          <a:noFill/>
        </p:spPr>
        <p:txBody>
          <a:bodyPr wrap="none" rtlCol="0">
            <a:spAutoFit/>
          </a:bodyPr>
          <a:lstStyle/>
          <a:p>
            <a:r>
              <a:rPr lang="en-US" dirty="0" smtClean="0"/>
              <a:t>Explain physics potential and opportunities with this set of experiments</a:t>
            </a:r>
            <a:endParaRPr lang="en-US" dirty="0"/>
          </a:p>
        </p:txBody>
      </p:sp>
      <p:sp>
        <p:nvSpPr>
          <p:cNvPr id="6" name="TextBox 5"/>
          <p:cNvSpPr txBox="1"/>
          <p:nvPr/>
        </p:nvSpPr>
        <p:spPr>
          <a:xfrm>
            <a:off x="628259" y="2131927"/>
            <a:ext cx="4445448" cy="369332"/>
          </a:xfrm>
          <a:prstGeom prst="rect">
            <a:avLst/>
          </a:prstGeom>
          <a:noFill/>
        </p:spPr>
        <p:txBody>
          <a:bodyPr wrap="none" rtlCol="0">
            <a:spAutoFit/>
          </a:bodyPr>
          <a:lstStyle/>
          <a:p>
            <a:r>
              <a:rPr lang="en-US" dirty="0" smtClean="0">
                <a:solidFill>
                  <a:srgbClr val="C00000"/>
                </a:solidFill>
              </a:rPr>
              <a:t>What is your (audience) job this week ?</a:t>
            </a:r>
            <a:endParaRPr lang="en-US" dirty="0">
              <a:solidFill>
                <a:srgbClr val="C00000"/>
              </a:solidFill>
            </a:endParaRPr>
          </a:p>
        </p:txBody>
      </p:sp>
      <p:sp>
        <p:nvSpPr>
          <p:cNvPr id="7" name="TextBox 6"/>
          <p:cNvSpPr txBox="1"/>
          <p:nvPr/>
        </p:nvSpPr>
        <p:spPr>
          <a:xfrm>
            <a:off x="628259" y="3686753"/>
            <a:ext cx="5636479" cy="369332"/>
          </a:xfrm>
          <a:prstGeom prst="rect">
            <a:avLst/>
          </a:prstGeom>
          <a:noFill/>
        </p:spPr>
        <p:txBody>
          <a:bodyPr wrap="none" rtlCol="0">
            <a:spAutoFit/>
          </a:bodyPr>
          <a:lstStyle/>
          <a:p>
            <a:r>
              <a:rPr lang="en-US" dirty="0" smtClean="0">
                <a:solidFill>
                  <a:srgbClr val="C00000"/>
                </a:solidFill>
              </a:rPr>
              <a:t>What is your (audience)/our  job after this week ?</a:t>
            </a:r>
            <a:endParaRPr lang="en-US" dirty="0">
              <a:solidFill>
                <a:srgbClr val="C00000"/>
              </a:solidFill>
            </a:endParaRPr>
          </a:p>
        </p:txBody>
      </p:sp>
      <p:sp>
        <p:nvSpPr>
          <p:cNvPr id="8" name="TextBox 7"/>
          <p:cNvSpPr txBox="1"/>
          <p:nvPr/>
        </p:nvSpPr>
        <p:spPr>
          <a:xfrm>
            <a:off x="628259" y="2643702"/>
            <a:ext cx="7484239" cy="646331"/>
          </a:xfrm>
          <a:prstGeom prst="rect">
            <a:avLst/>
          </a:prstGeom>
          <a:noFill/>
        </p:spPr>
        <p:txBody>
          <a:bodyPr wrap="square" rtlCol="0">
            <a:spAutoFit/>
          </a:bodyPr>
          <a:lstStyle/>
          <a:p>
            <a:r>
              <a:rPr lang="en-US" dirty="0" smtClean="0"/>
              <a:t>Ask your questions;  get to know &amp; understand the goals of Intensity Frontier  experiments and the science addressed by them</a:t>
            </a:r>
            <a:endParaRPr lang="en-US" dirty="0"/>
          </a:p>
        </p:txBody>
      </p:sp>
      <p:sp>
        <p:nvSpPr>
          <p:cNvPr id="9" name="TextBox 8"/>
          <p:cNvSpPr txBox="1"/>
          <p:nvPr/>
        </p:nvSpPr>
        <p:spPr>
          <a:xfrm>
            <a:off x="724439" y="4127467"/>
            <a:ext cx="7484239" cy="923330"/>
          </a:xfrm>
          <a:prstGeom prst="rect">
            <a:avLst/>
          </a:prstGeom>
          <a:noFill/>
        </p:spPr>
        <p:txBody>
          <a:bodyPr wrap="square" rtlCol="0">
            <a:spAutoFit/>
          </a:bodyPr>
          <a:lstStyle/>
          <a:p>
            <a:r>
              <a:rPr lang="en-US" dirty="0" smtClean="0"/>
              <a:t>Be able to explain ( within and outside the field ) the role of the Intensity Frontier experiments as part of the HEP program.</a:t>
            </a:r>
          </a:p>
          <a:p>
            <a:r>
              <a:rPr lang="en-US" dirty="0" smtClean="0"/>
              <a:t>How they fit into the spectrum of science addressed by HEP.</a:t>
            </a:r>
            <a:endParaRPr lang="en-US" dirty="0"/>
          </a:p>
        </p:txBody>
      </p:sp>
      <p:sp>
        <p:nvSpPr>
          <p:cNvPr id="10" name="TextBox 9"/>
          <p:cNvSpPr txBox="1"/>
          <p:nvPr/>
        </p:nvSpPr>
        <p:spPr>
          <a:xfrm>
            <a:off x="1478497" y="5453197"/>
            <a:ext cx="6730181" cy="646331"/>
          </a:xfrm>
          <a:prstGeom prst="rect">
            <a:avLst/>
          </a:prstGeom>
          <a:solidFill>
            <a:schemeClr val="bg1">
              <a:lumMod val="85000"/>
            </a:schemeClr>
          </a:solidFill>
        </p:spPr>
        <p:txBody>
          <a:bodyPr wrap="square" rtlCol="0">
            <a:spAutoFit/>
          </a:bodyPr>
          <a:lstStyle/>
          <a:p>
            <a:pPr algn="ctr"/>
            <a:r>
              <a:rPr lang="en-US" dirty="0"/>
              <a:t>W</a:t>
            </a:r>
            <a:r>
              <a:rPr lang="en-US" dirty="0" smtClean="0"/>
              <a:t>e as a community can speak in a positive way about the whole </a:t>
            </a:r>
            <a:r>
              <a:rPr lang="en-US" sz="1600" dirty="0" smtClean="0"/>
              <a:t>(all frontiers)  </a:t>
            </a:r>
            <a:r>
              <a:rPr lang="en-US" dirty="0" smtClean="0"/>
              <a:t>and fascinating science spectrum of HEP</a:t>
            </a:r>
            <a:endParaRPr lang="en-US" dirty="0"/>
          </a:p>
        </p:txBody>
      </p:sp>
      <p:sp>
        <p:nvSpPr>
          <p:cNvPr id="11" name="TextBox 10"/>
          <p:cNvSpPr txBox="1"/>
          <p:nvPr/>
        </p:nvSpPr>
        <p:spPr>
          <a:xfrm>
            <a:off x="857173" y="5456950"/>
            <a:ext cx="754058" cy="646331"/>
          </a:xfrm>
          <a:prstGeom prst="rect">
            <a:avLst/>
          </a:prstGeom>
          <a:noFill/>
        </p:spPr>
        <p:txBody>
          <a:bodyPr wrap="square" rtlCol="0">
            <a:spAutoFit/>
          </a:bodyPr>
          <a:lstStyle/>
          <a:p>
            <a:r>
              <a:rPr lang="en-US" dirty="0" smtClean="0">
                <a:solidFill>
                  <a:srgbClr val="C00000"/>
                </a:solidFill>
              </a:rPr>
              <a:t>Our goal:</a:t>
            </a:r>
            <a:endParaRPr lang="en-US" dirty="0">
              <a:solidFill>
                <a:srgbClr val="C00000"/>
              </a:solidFill>
            </a:endParaRPr>
          </a:p>
        </p:txBody>
      </p:sp>
    </p:spTree>
    <p:extLst>
      <p:ext uri="{BB962C8B-B14F-4D97-AF65-F5344CB8AC3E}">
        <p14:creationId xmlns:p14="http://schemas.microsoft.com/office/powerpoint/2010/main" val="2040838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CSS2013; Intensity Frontier Intro; July 29, 2013, H.Weerts</a:t>
            </a:r>
            <a:endParaRPr lang="en-US"/>
          </a:p>
        </p:txBody>
      </p:sp>
      <p:sp>
        <p:nvSpPr>
          <p:cNvPr id="3" name="Slide Number Placeholder 2"/>
          <p:cNvSpPr>
            <a:spLocks noGrp="1"/>
          </p:cNvSpPr>
          <p:nvPr>
            <p:ph type="sldNum" sz="quarter" idx="12"/>
          </p:nvPr>
        </p:nvSpPr>
        <p:spPr/>
        <p:txBody>
          <a:bodyPr/>
          <a:lstStyle/>
          <a:p>
            <a:fld id="{B853029E-3A67-4FF5-BAEE-306E35D482E6}" type="slidenum">
              <a:rPr lang="en-US" smtClean="0"/>
              <a:pPr/>
              <a:t>12</a:t>
            </a:fld>
            <a:endParaRPr lang="en-US"/>
          </a:p>
        </p:txBody>
      </p:sp>
      <p:sp>
        <p:nvSpPr>
          <p:cNvPr id="4" name="TextBox 3"/>
          <p:cNvSpPr txBox="1"/>
          <p:nvPr/>
        </p:nvSpPr>
        <p:spPr>
          <a:xfrm>
            <a:off x="1875897" y="3076290"/>
            <a:ext cx="5011308" cy="369332"/>
          </a:xfrm>
          <a:prstGeom prst="rect">
            <a:avLst/>
          </a:prstGeom>
          <a:noFill/>
        </p:spPr>
        <p:txBody>
          <a:bodyPr wrap="none" rtlCol="0">
            <a:spAutoFit/>
          </a:bodyPr>
          <a:lstStyle/>
          <a:p>
            <a:r>
              <a:rPr lang="en-US" dirty="0" smtClean="0"/>
              <a:t>End of Intensity Frontier intro for CSS2013</a:t>
            </a:r>
            <a:endParaRPr lang="en-US" dirty="0"/>
          </a:p>
        </p:txBody>
      </p:sp>
    </p:spTree>
    <p:extLst>
      <p:ext uri="{BB962C8B-B14F-4D97-AF65-F5344CB8AC3E}">
        <p14:creationId xmlns:p14="http://schemas.microsoft.com/office/powerpoint/2010/main" val="2720996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CSS2013; Intensity Frontier Intro; July 29, 2013, H.Weerts</a:t>
            </a:r>
            <a:endParaRPr lang="en-US"/>
          </a:p>
        </p:txBody>
      </p:sp>
      <p:sp>
        <p:nvSpPr>
          <p:cNvPr id="3" name="Slide Number Placeholder 2"/>
          <p:cNvSpPr>
            <a:spLocks noGrp="1"/>
          </p:cNvSpPr>
          <p:nvPr>
            <p:ph type="sldNum" sz="quarter" idx="12"/>
          </p:nvPr>
        </p:nvSpPr>
        <p:spPr/>
        <p:txBody>
          <a:bodyPr/>
          <a:lstStyle/>
          <a:p>
            <a:fld id="{B853029E-3A67-4FF5-BAEE-306E35D482E6}" type="slidenum">
              <a:rPr lang="en-US" smtClean="0"/>
              <a:pPr/>
              <a:t>2</a:t>
            </a:fld>
            <a:endParaRPr lang="en-US"/>
          </a:p>
        </p:txBody>
      </p:sp>
      <p:sp>
        <p:nvSpPr>
          <p:cNvPr id="5" name="TextBox 4"/>
          <p:cNvSpPr txBox="1"/>
          <p:nvPr/>
        </p:nvSpPr>
        <p:spPr>
          <a:xfrm>
            <a:off x="389329" y="1618527"/>
            <a:ext cx="8145071" cy="2031325"/>
          </a:xfrm>
          <a:prstGeom prst="rect">
            <a:avLst/>
          </a:prstGeom>
          <a:noFill/>
        </p:spPr>
        <p:txBody>
          <a:bodyPr wrap="square" rtlCol="0">
            <a:spAutoFit/>
          </a:bodyPr>
          <a:lstStyle/>
          <a:p>
            <a:r>
              <a:rPr lang="en-US" dirty="0" smtClean="0"/>
              <a:t>Develop </a:t>
            </a:r>
            <a:r>
              <a:rPr lang="en-US" dirty="0"/>
              <a:t>a coherent and interconnected view of the Intensity Frontier </a:t>
            </a:r>
            <a:r>
              <a:rPr lang="en-US" dirty="0" smtClean="0"/>
              <a:t>for CSS2013. </a:t>
            </a:r>
            <a:r>
              <a:rPr lang="en-US" dirty="0"/>
              <a:t>Describe future facilities and experiments at the Intensity Frontier and their capabilities.  Document the contributions of the Intensity Frontier towards addressing the major questions in particle physics and explain how and why it is complementary to the other frontiers, which </a:t>
            </a:r>
            <a:r>
              <a:rPr lang="en-US" u="sng" dirty="0"/>
              <a:t>together</a:t>
            </a:r>
            <a:r>
              <a:rPr lang="en-US" dirty="0"/>
              <a:t> constitute experimental particle physics. </a:t>
            </a:r>
          </a:p>
          <a:p>
            <a:endParaRPr lang="en-US" dirty="0"/>
          </a:p>
        </p:txBody>
      </p:sp>
      <p:sp>
        <p:nvSpPr>
          <p:cNvPr id="6" name="TextBox 5"/>
          <p:cNvSpPr txBox="1"/>
          <p:nvPr/>
        </p:nvSpPr>
        <p:spPr>
          <a:xfrm>
            <a:off x="389331" y="940373"/>
            <a:ext cx="7706501" cy="369332"/>
          </a:xfrm>
          <a:prstGeom prst="rect">
            <a:avLst/>
          </a:prstGeom>
          <a:noFill/>
        </p:spPr>
        <p:txBody>
          <a:bodyPr wrap="square" rtlCol="0">
            <a:spAutoFit/>
          </a:bodyPr>
          <a:lstStyle/>
          <a:p>
            <a:r>
              <a:rPr lang="en-US" b="1" dirty="0"/>
              <a:t>Charge for the Intensity Frontier workshop in April 2013</a:t>
            </a:r>
            <a:r>
              <a:rPr lang="en-US" b="1" dirty="0" smtClean="0"/>
              <a:t>:</a:t>
            </a:r>
            <a:endParaRPr lang="en-US" dirty="0"/>
          </a:p>
        </p:txBody>
      </p:sp>
      <p:sp>
        <p:nvSpPr>
          <p:cNvPr id="7" name="TextBox 6"/>
          <p:cNvSpPr txBox="1"/>
          <p:nvPr/>
        </p:nvSpPr>
        <p:spPr>
          <a:xfrm>
            <a:off x="2052170" y="4530552"/>
            <a:ext cx="5056192" cy="369332"/>
          </a:xfrm>
          <a:prstGeom prst="rect">
            <a:avLst/>
          </a:prstGeom>
          <a:noFill/>
        </p:spPr>
        <p:txBody>
          <a:bodyPr wrap="none" rtlCol="0">
            <a:spAutoFit/>
          </a:bodyPr>
          <a:lstStyle/>
          <a:p>
            <a:r>
              <a:rPr lang="en-US" dirty="0" smtClean="0"/>
              <a:t>Written a while ago……still valid for CSS2013</a:t>
            </a:r>
            <a:endParaRPr lang="en-US" dirty="0"/>
          </a:p>
        </p:txBody>
      </p:sp>
    </p:spTree>
    <p:extLst>
      <p:ext uri="{BB962C8B-B14F-4D97-AF65-F5344CB8AC3E}">
        <p14:creationId xmlns:p14="http://schemas.microsoft.com/office/powerpoint/2010/main" val="431745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CSS2013; Intensity Frontier Intro; July 29, 2013, H.Weerts</a:t>
            </a:r>
            <a:endParaRPr lang="en-US"/>
          </a:p>
        </p:txBody>
      </p:sp>
      <p:sp>
        <p:nvSpPr>
          <p:cNvPr id="3" name="Slide Number Placeholder 2"/>
          <p:cNvSpPr>
            <a:spLocks noGrp="1"/>
          </p:cNvSpPr>
          <p:nvPr>
            <p:ph type="sldNum" sz="quarter" idx="12"/>
          </p:nvPr>
        </p:nvSpPr>
        <p:spPr/>
        <p:txBody>
          <a:bodyPr/>
          <a:lstStyle/>
          <a:p>
            <a:fld id="{B853029E-3A67-4FF5-BAEE-306E35D482E6}" type="slidenum">
              <a:rPr lang="en-US" smtClean="0"/>
              <a:pPr/>
              <a:t>3</a:t>
            </a:fld>
            <a:endParaRPr lang="en-US"/>
          </a:p>
        </p:txBody>
      </p:sp>
      <p:sp>
        <p:nvSpPr>
          <p:cNvPr id="4" name="Title 1"/>
          <p:cNvSpPr txBox="1">
            <a:spLocks/>
          </p:cNvSpPr>
          <p:nvPr/>
        </p:nvSpPr>
        <p:spPr>
          <a:xfrm>
            <a:off x="451822" y="129091"/>
            <a:ext cx="8103570" cy="753033"/>
          </a:xfrm>
          <a:prstGeom prst="rect">
            <a:avLst/>
          </a:prstGeom>
        </p:spPr>
        <p:txBody>
          <a:bodyPr/>
          <a:lstStyle>
            <a:lvl1pPr algn="l" rtl="0" eaLnBrk="1" fontAlgn="base" hangingPunct="1">
              <a:spcBef>
                <a:spcPct val="0"/>
              </a:spcBef>
              <a:spcAft>
                <a:spcPct val="0"/>
              </a:spcAft>
              <a:defRPr sz="2000" b="0">
                <a:solidFill>
                  <a:srgbClr val="0070C0"/>
                </a:solidFill>
                <a:latin typeface="Comic Sans MS" pitchFamily="66" charset="0"/>
                <a:ea typeface="+mj-ea"/>
                <a:cs typeface="+mj-cs"/>
              </a:defRPr>
            </a:lvl1pPr>
            <a:lvl2pPr algn="l" rtl="0" eaLnBrk="1" fontAlgn="base" hangingPunct="1">
              <a:spcBef>
                <a:spcPct val="0"/>
              </a:spcBef>
              <a:spcAft>
                <a:spcPct val="0"/>
              </a:spcAft>
              <a:defRPr sz="2600" b="1">
                <a:solidFill>
                  <a:schemeClr val="tx2"/>
                </a:solidFill>
                <a:latin typeface="Trebuchet MS" pitchFamily="34" charset="0"/>
              </a:defRPr>
            </a:lvl2pPr>
            <a:lvl3pPr algn="l" rtl="0" eaLnBrk="1" fontAlgn="base" hangingPunct="1">
              <a:spcBef>
                <a:spcPct val="0"/>
              </a:spcBef>
              <a:spcAft>
                <a:spcPct val="0"/>
              </a:spcAft>
              <a:defRPr sz="2600" b="1">
                <a:solidFill>
                  <a:schemeClr val="tx2"/>
                </a:solidFill>
                <a:latin typeface="Trebuchet MS" pitchFamily="34" charset="0"/>
              </a:defRPr>
            </a:lvl3pPr>
            <a:lvl4pPr algn="l" rtl="0" eaLnBrk="1" fontAlgn="base" hangingPunct="1">
              <a:spcBef>
                <a:spcPct val="0"/>
              </a:spcBef>
              <a:spcAft>
                <a:spcPct val="0"/>
              </a:spcAft>
              <a:defRPr sz="2600" b="1">
                <a:solidFill>
                  <a:schemeClr val="tx2"/>
                </a:solidFill>
                <a:latin typeface="Trebuchet MS" pitchFamily="34" charset="0"/>
              </a:defRPr>
            </a:lvl4pPr>
            <a:lvl5pPr algn="l" rtl="0" eaLnBrk="1" fontAlgn="base" hangingPunct="1">
              <a:spcBef>
                <a:spcPct val="0"/>
              </a:spcBef>
              <a:spcAft>
                <a:spcPct val="0"/>
              </a:spcAft>
              <a:defRPr sz="2600" b="1">
                <a:solidFill>
                  <a:schemeClr val="tx2"/>
                </a:solidFill>
                <a:latin typeface="Trebuchet MS" pitchFamily="34" charset="0"/>
              </a:defRPr>
            </a:lvl5pPr>
            <a:lvl6pPr marL="457200" algn="l" rtl="0" eaLnBrk="1" fontAlgn="base" hangingPunct="1">
              <a:spcBef>
                <a:spcPct val="0"/>
              </a:spcBef>
              <a:spcAft>
                <a:spcPct val="0"/>
              </a:spcAft>
              <a:defRPr sz="2600" b="1">
                <a:solidFill>
                  <a:schemeClr val="tx2"/>
                </a:solidFill>
                <a:latin typeface="Trebuchet MS" pitchFamily="34" charset="0"/>
              </a:defRPr>
            </a:lvl6pPr>
            <a:lvl7pPr marL="914400" algn="l" rtl="0" eaLnBrk="1" fontAlgn="base" hangingPunct="1">
              <a:spcBef>
                <a:spcPct val="0"/>
              </a:spcBef>
              <a:spcAft>
                <a:spcPct val="0"/>
              </a:spcAft>
              <a:defRPr sz="2600" b="1">
                <a:solidFill>
                  <a:schemeClr val="tx2"/>
                </a:solidFill>
                <a:latin typeface="Trebuchet MS" pitchFamily="34" charset="0"/>
              </a:defRPr>
            </a:lvl7pPr>
            <a:lvl8pPr marL="1371600" algn="l" rtl="0" eaLnBrk="1" fontAlgn="base" hangingPunct="1">
              <a:spcBef>
                <a:spcPct val="0"/>
              </a:spcBef>
              <a:spcAft>
                <a:spcPct val="0"/>
              </a:spcAft>
              <a:defRPr sz="2600" b="1">
                <a:solidFill>
                  <a:schemeClr val="tx2"/>
                </a:solidFill>
                <a:latin typeface="Trebuchet MS" pitchFamily="34" charset="0"/>
              </a:defRPr>
            </a:lvl8pPr>
            <a:lvl9pPr marL="1828800" algn="l" rtl="0" eaLnBrk="1" fontAlgn="base" hangingPunct="1">
              <a:spcBef>
                <a:spcPct val="0"/>
              </a:spcBef>
              <a:spcAft>
                <a:spcPct val="0"/>
              </a:spcAft>
              <a:defRPr sz="2600" b="1">
                <a:solidFill>
                  <a:schemeClr val="tx2"/>
                </a:solidFill>
                <a:latin typeface="Trebuchet MS" pitchFamily="34" charset="0"/>
              </a:defRPr>
            </a:lvl9pPr>
          </a:lstStyle>
          <a:p>
            <a:r>
              <a:rPr lang="en-US" sz="2400" b="1" kern="0" dirty="0" smtClean="0">
                <a:solidFill>
                  <a:srgbClr val="2E3192"/>
                </a:solidFill>
              </a:rPr>
              <a:t>The Intensity Frontier working groups</a:t>
            </a:r>
            <a:endParaRPr lang="en-US" sz="2400" b="1" kern="0" dirty="0">
              <a:solidFill>
                <a:srgbClr val="2E3192"/>
              </a:solidFill>
            </a:endParaRPr>
          </a:p>
        </p:txBody>
      </p:sp>
      <p:sp>
        <p:nvSpPr>
          <p:cNvPr id="16" name="Rectangle 15"/>
          <p:cNvSpPr/>
          <p:nvPr/>
        </p:nvSpPr>
        <p:spPr>
          <a:xfrm>
            <a:off x="5913967" y="971097"/>
            <a:ext cx="2590800" cy="646331"/>
          </a:xfrm>
          <a:prstGeom prst="rect">
            <a:avLst/>
          </a:prstGeom>
        </p:spPr>
        <p:txBody>
          <a:bodyPr wrap="square">
            <a:spAutoFit/>
          </a:bodyPr>
          <a:lstStyle/>
          <a:p>
            <a:r>
              <a:rPr lang="en-US" sz="1800" dirty="0" smtClean="0">
                <a:solidFill>
                  <a:srgbClr val="006600"/>
                </a:solidFill>
              </a:rPr>
              <a:t>s, c </a:t>
            </a:r>
            <a:r>
              <a:rPr lang="en-US" sz="1800" dirty="0">
                <a:solidFill>
                  <a:srgbClr val="006600"/>
                </a:solidFill>
              </a:rPr>
              <a:t>&amp; </a:t>
            </a:r>
            <a:r>
              <a:rPr lang="en-US" sz="1800" dirty="0" smtClean="0">
                <a:solidFill>
                  <a:srgbClr val="006600"/>
                </a:solidFill>
              </a:rPr>
              <a:t>b quark decays &amp; mixing</a:t>
            </a:r>
            <a:endParaRPr lang="en-US" sz="1800" dirty="0">
              <a:solidFill>
                <a:srgbClr val="006600"/>
              </a:solidFill>
            </a:endParaRPr>
          </a:p>
        </p:txBody>
      </p:sp>
      <p:sp>
        <p:nvSpPr>
          <p:cNvPr id="17" name="Rectangle 16"/>
          <p:cNvSpPr/>
          <p:nvPr/>
        </p:nvSpPr>
        <p:spPr>
          <a:xfrm>
            <a:off x="5913967" y="1656897"/>
            <a:ext cx="3200400" cy="646331"/>
          </a:xfrm>
          <a:prstGeom prst="rect">
            <a:avLst/>
          </a:prstGeom>
        </p:spPr>
        <p:txBody>
          <a:bodyPr wrap="square">
            <a:spAutoFit/>
          </a:bodyPr>
          <a:lstStyle/>
          <a:p>
            <a:r>
              <a:rPr lang="en-US" sz="1800" dirty="0">
                <a:solidFill>
                  <a:srgbClr val="006600"/>
                </a:solidFill>
              </a:rPr>
              <a:t>Precision measurements</a:t>
            </a:r>
          </a:p>
          <a:p>
            <a:r>
              <a:rPr lang="en-US" sz="1800" dirty="0">
                <a:solidFill>
                  <a:srgbClr val="006600"/>
                </a:solidFill>
              </a:rPr>
              <a:t>with </a:t>
            </a:r>
            <a:r>
              <a:rPr lang="en-US" sz="1800" dirty="0" err="1">
                <a:solidFill>
                  <a:srgbClr val="006600"/>
                </a:solidFill>
              </a:rPr>
              <a:t>muons</a:t>
            </a:r>
            <a:r>
              <a:rPr lang="en-US" sz="1800" dirty="0">
                <a:solidFill>
                  <a:srgbClr val="006600"/>
                </a:solidFill>
              </a:rPr>
              <a:t>, </a:t>
            </a:r>
            <a:r>
              <a:rPr lang="en-US" sz="1800" dirty="0" err="1">
                <a:solidFill>
                  <a:srgbClr val="006600"/>
                </a:solidFill>
              </a:rPr>
              <a:t>taus</a:t>
            </a:r>
            <a:endParaRPr lang="en-US" sz="1800" dirty="0">
              <a:solidFill>
                <a:srgbClr val="006600"/>
              </a:solidFill>
            </a:endParaRPr>
          </a:p>
        </p:txBody>
      </p:sp>
      <p:sp>
        <p:nvSpPr>
          <p:cNvPr id="18" name="Rectangle 17"/>
          <p:cNvSpPr/>
          <p:nvPr/>
        </p:nvSpPr>
        <p:spPr>
          <a:xfrm>
            <a:off x="5075766" y="2450549"/>
            <a:ext cx="4068234" cy="646331"/>
          </a:xfrm>
          <a:prstGeom prst="rect">
            <a:avLst/>
          </a:prstGeom>
        </p:spPr>
        <p:txBody>
          <a:bodyPr wrap="square">
            <a:spAutoFit/>
          </a:bodyPr>
          <a:lstStyle/>
          <a:p>
            <a:r>
              <a:rPr lang="en-US" sz="1800" dirty="0">
                <a:solidFill>
                  <a:srgbClr val="006600"/>
                </a:solidFill>
              </a:rPr>
              <a:t>All experiments for properties of  </a:t>
            </a:r>
          </a:p>
          <a:p>
            <a:r>
              <a:rPr lang="en-US" sz="1800" dirty="0">
                <a:solidFill>
                  <a:srgbClr val="006600"/>
                </a:solidFill>
              </a:rPr>
              <a:t> neutrinos.  Accelerator &amp; non-</a:t>
            </a:r>
            <a:r>
              <a:rPr lang="en-US" sz="1800" dirty="0" err="1">
                <a:solidFill>
                  <a:srgbClr val="006600"/>
                </a:solidFill>
              </a:rPr>
              <a:t>accel</a:t>
            </a:r>
            <a:r>
              <a:rPr lang="en-US" sz="1800" dirty="0">
                <a:solidFill>
                  <a:srgbClr val="006600"/>
                </a:solidFill>
              </a:rPr>
              <a:t>.</a:t>
            </a:r>
          </a:p>
        </p:txBody>
      </p:sp>
      <p:sp>
        <p:nvSpPr>
          <p:cNvPr id="19" name="Rectangle 18"/>
          <p:cNvSpPr/>
          <p:nvPr/>
        </p:nvSpPr>
        <p:spPr>
          <a:xfrm>
            <a:off x="5075766" y="3357943"/>
            <a:ext cx="3942105" cy="369332"/>
          </a:xfrm>
          <a:prstGeom prst="rect">
            <a:avLst/>
          </a:prstGeom>
        </p:spPr>
        <p:txBody>
          <a:bodyPr wrap="none">
            <a:spAutoFit/>
          </a:bodyPr>
          <a:lstStyle/>
          <a:p>
            <a:r>
              <a:rPr lang="en-US" sz="1800" dirty="0">
                <a:solidFill>
                  <a:srgbClr val="006600"/>
                </a:solidFill>
              </a:rPr>
              <a:t>Proton decay, Neutron Oscillation</a:t>
            </a:r>
          </a:p>
        </p:txBody>
      </p:sp>
      <p:sp>
        <p:nvSpPr>
          <p:cNvPr id="20" name="Rectangle 19"/>
          <p:cNvSpPr/>
          <p:nvPr/>
        </p:nvSpPr>
        <p:spPr>
          <a:xfrm>
            <a:off x="5236634" y="4054266"/>
            <a:ext cx="3683941" cy="646331"/>
          </a:xfrm>
          <a:prstGeom prst="rect">
            <a:avLst/>
          </a:prstGeom>
        </p:spPr>
        <p:txBody>
          <a:bodyPr wrap="square">
            <a:spAutoFit/>
          </a:bodyPr>
          <a:lstStyle/>
          <a:p>
            <a:r>
              <a:rPr lang="en-US" sz="1800" dirty="0" smtClean="0">
                <a:solidFill>
                  <a:srgbClr val="006600"/>
                </a:solidFill>
              </a:rPr>
              <a:t>Dark sector particles &amp; photons, </a:t>
            </a:r>
            <a:endParaRPr lang="en-US" sz="1800" dirty="0">
              <a:solidFill>
                <a:srgbClr val="006600"/>
              </a:solidFill>
            </a:endParaRPr>
          </a:p>
          <a:p>
            <a:r>
              <a:rPr lang="en-US" sz="1800" dirty="0" err="1" smtClean="0">
                <a:solidFill>
                  <a:srgbClr val="006600"/>
                </a:solidFill>
              </a:rPr>
              <a:t>axion</a:t>
            </a:r>
            <a:r>
              <a:rPr lang="en-US" sz="1800" dirty="0" smtClean="0">
                <a:solidFill>
                  <a:srgbClr val="006600"/>
                </a:solidFill>
              </a:rPr>
              <a:t> like particles,</a:t>
            </a:r>
            <a:r>
              <a:rPr lang="en-US" sz="1800" dirty="0" smtClean="0"/>
              <a:t> </a:t>
            </a:r>
            <a:r>
              <a:rPr lang="en-US" sz="1800" dirty="0">
                <a:solidFill>
                  <a:srgbClr val="006600"/>
                </a:solidFill>
              </a:rPr>
              <a:t>WISPs</a:t>
            </a:r>
          </a:p>
        </p:txBody>
      </p:sp>
      <p:sp>
        <p:nvSpPr>
          <p:cNvPr id="21" name="Rectangle 20"/>
          <p:cNvSpPr/>
          <p:nvPr/>
        </p:nvSpPr>
        <p:spPr>
          <a:xfrm>
            <a:off x="5257800" y="5039120"/>
            <a:ext cx="3886200" cy="861774"/>
          </a:xfrm>
          <a:prstGeom prst="rect">
            <a:avLst/>
          </a:prstGeom>
        </p:spPr>
        <p:txBody>
          <a:bodyPr wrap="square">
            <a:spAutoFit/>
          </a:bodyPr>
          <a:lstStyle/>
          <a:p>
            <a:r>
              <a:rPr lang="en-US" sz="1800" dirty="0">
                <a:solidFill>
                  <a:srgbClr val="006600"/>
                </a:solidFill>
              </a:rPr>
              <a:t>Properties of nucleons, nuclei </a:t>
            </a:r>
            <a:r>
              <a:rPr lang="en-US" sz="1800" dirty="0" smtClean="0">
                <a:solidFill>
                  <a:srgbClr val="006600"/>
                </a:solidFill>
              </a:rPr>
              <a:t>,or </a:t>
            </a:r>
            <a:endParaRPr lang="en-US" sz="1800" dirty="0">
              <a:solidFill>
                <a:srgbClr val="006600"/>
              </a:solidFill>
            </a:endParaRPr>
          </a:p>
          <a:p>
            <a:r>
              <a:rPr lang="en-US" sz="1800" dirty="0">
                <a:solidFill>
                  <a:srgbClr val="006600"/>
                </a:solidFill>
              </a:rPr>
              <a:t>atoms (</a:t>
            </a:r>
            <a:r>
              <a:rPr lang="en-US" sz="1800" dirty="0" smtClean="0">
                <a:solidFill>
                  <a:srgbClr val="006600"/>
                </a:solidFill>
              </a:rPr>
              <a:t>EDM, weak decays),</a:t>
            </a:r>
            <a:r>
              <a:rPr lang="en-US" sz="1400" dirty="0" smtClean="0">
                <a:solidFill>
                  <a:srgbClr val="006600"/>
                </a:solidFill>
              </a:rPr>
              <a:t>as </a:t>
            </a:r>
            <a:r>
              <a:rPr lang="en-US" sz="1400" dirty="0">
                <a:solidFill>
                  <a:srgbClr val="006600"/>
                </a:solidFill>
              </a:rPr>
              <a:t>related to HEP</a:t>
            </a:r>
          </a:p>
        </p:txBody>
      </p:sp>
      <p:sp>
        <p:nvSpPr>
          <p:cNvPr id="22" name="Rectangle 21"/>
          <p:cNvSpPr/>
          <p:nvPr/>
        </p:nvSpPr>
        <p:spPr>
          <a:xfrm>
            <a:off x="131234" y="834175"/>
            <a:ext cx="5105400" cy="5047536"/>
          </a:xfrm>
          <a:prstGeom prst="rect">
            <a:avLst/>
          </a:prstGeom>
        </p:spPr>
        <p:txBody>
          <a:bodyPr wrap="square">
            <a:spAutoFit/>
          </a:bodyPr>
          <a:lstStyle/>
          <a:p>
            <a:r>
              <a:rPr lang="en-US" sz="2000" dirty="0">
                <a:solidFill>
                  <a:srgbClr val="0000FF"/>
                </a:solidFill>
              </a:rPr>
              <a:t>Quark Flavor </a:t>
            </a:r>
            <a:r>
              <a:rPr lang="en-US" sz="2000" dirty="0" smtClean="0">
                <a:solidFill>
                  <a:srgbClr val="0000FF"/>
                </a:solidFill>
              </a:rPr>
              <a:t>Physics</a:t>
            </a:r>
            <a:endParaRPr lang="en-US" sz="2000" dirty="0">
              <a:solidFill>
                <a:srgbClr val="0000FF"/>
              </a:solidFill>
            </a:endParaRPr>
          </a:p>
          <a:p>
            <a:r>
              <a:rPr lang="en-US" sz="1800" i="1" dirty="0">
                <a:solidFill>
                  <a:schemeClr val="bg2">
                    <a:lumMod val="10000"/>
                  </a:schemeClr>
                </a:solidFill>
              </a:rPr>
              <a:t>Joel Butler, </a:t>
            </a:r>
            <a:r>
              <a:rPr lang="en-US" sz="1800" i="1" dirty="0" err="1">
                <a:solidFill>
                  <a:schemeClr val="bg2">
                    <a:lumMod val="10000"/>
                  </a:schemeClr>
                </a:solidFill>
              </a:rPr>
              <a:t>Zoltan</a:t>
            </a:r>
            <a:r>
              <a:rPr lang="en-US" sz="1800" i="1" dirty="0">
                <a:solidFill>
                  <a:schemeClr val="bg2">
                    <a:lumMod val="10000"/>
                  </a:schemeClr>
                </a:solidFill>
              </a:rPr>
              <a:t> </a:t>
            </a:r>
            <a:r>
              <a:rPr lang="en-US" sz="1800" i="1" dirty="0" err="1">
                <a:solidFill>
                  <a:schemeClr val="bg2">
                    <a:lumMod val="10000"/>
                  </a:schemeClr>
                </a:solidFill>
              </a:rPr>
              <a:t>Ligeti</a:t>
            </a:r>
            <a:r>
              <a:rPr lang="en-US" sz="1800" i="1" dirty="0">
                <a:solidFill>
                  <a:schemeClr val="bg2">
                    <a:lumMod val="10000"/>
                  </a:schemeClr>
                </a:solidFill>
              </a:rPr>
              <a:t>, Jack Ritchie</a:t>
            </a:r>
          </a:p>
          <a:p>
            <a:endParaRPr lang="en-US" sz="800" dirty="0"/>
          </a:p>
          <a:p>
            <a:r>
              <a:rPr lang="en-US" sz="2000" dirty="0">
                <a:solidFill>
                  <a:srgbClr val="0000FF"/>
                </a:solidFill>
              </a:rPr>
              <a:t>Charged Lepton </a:t>
            </a:r>
            <a:r>
              <a:rPr lang="en-US" sz="2000" dirty="0" smtClean="0">
                <a:solidFill>
                  <a:srgbClr val="0000FF"/>
                </a:solidFill>
              </a:rPr>
              <a:t>Physics</a:t>
            </a:r>
            <a:endParaRPr lang="en-US" sz="2000" dirty="0">
              <a:solidFill>
                <a:srgbClr val="0000FF"/>
              </a:solidFill>
            </a:endParaRPr>
          </a:p>
          <a:p>
            <a:r>
              <a:rPr lang="en-US" sz="1800" i="1" dirty="0">
                <a:solidFill>
                  <a:schemeClr val="bg2">
                    <a:lumMod val="10000"/>
                  </a:schemeClr>
                </a:solidFill>
              </a:rPr>
              <a:t>Brendan Casey, Yuval </a:t>
            </a:r>
            <a:r>
              <a:rPr lang="en-US" sz="1800" i="1" dirty="0" smtClean="0">
                <a:solidFill>
                  <a:schemeClr val="bg2">
                    <a:lumMod val="10000"/>
                  </a:schemeClr>
                </a:solidFill>
              </a:rPr>
              <a:t>Grossman, David </a:t>
            </a:r>
            <a:r>
              <a:rPr lang="en-US" sz="1800" i="1" dirty="0" err="1" smtClean="0">
                <a:solidFill>
                  <a:schemeClr val="bg2">
                    <a:lumMod val="10000"/>
                  </a:schemeClr>
                </a:solidFill>
              </a:rPr>
              <a:t>Hitlin</a:t>
            </a:r>
            <a:endParaRPr lang="en-US" sz="1800" i="1" dirty="0">
              <a:solidFill>
                <a:schemeClr val="bg2">
                  <a:lumMod val="10000"/>
                </a:schemeClr>
              </a:solidFill>
            </a:endParaRPr>
          </a:p>
          <a:p>
            <a:endParaRPr lang="en-US" sz="800" dirty="0"/>
          </a:p>
          <a:p>
            <a:r>
              <a:rPr lang="en-US" sz="2000" dirty="0">
                <a:solidFill>
                  <a:srgbClr val="0000FF"/>
                </a:solidFill>
              </a:rPr>
              <a:t>Neutrinos</a:t>
            </a:r>
          </a:p>
          <a:p>
            <a:r>
              <a:rPr lang="en-US" sz="1800" i="1" dirty="0">
                <a:solidFill>
                  <a:schemeClr val="bg2">
                    <a:lumMod val="10000"/>
                  </a:schemeClr>
                </a:solidFill>
              </a:rPr>
              <a:t>Andre </a:t>
            </a:r>
            <a:r>
              <a:rPr lang="en-US" sz="1800" i="1" dirty="0" err="1">
                <a:solidFill>
                  <a:schemeClr val="bg2">
                    <a:lumMod val="10000"/>
                  </a:schemeClr>
                </a:solidFill>
              </a:rPr>
              <a:t>deGouvea</a:t>
            </a:r>
            <a:r>
              <a:rPr lang="en-US" sz="1800" i="1" dirty="0">
                <a:solidFill>
                  <a:schemeClr val="bg2">
                    <a:lumMod val="10000"/>
                  </a:schemeClr>
                </a:solidFill>
              </a:rPr>
              <a:t>, Kevin Pitts,</a:t>
            </a:r>
          </a:p>
          <a:p>
            <a:r>
              <a:rPr lang="en-US" sz="1800" i="1" dirty="0">
                <a:solidFill>
                  <a:schemeClr val="bg2">
                    <a:lumMod val="10000"/>
                  </a:schemeClr>
                </a:solidFill>
              </a:rPr>
              <a:t>Kate </a:t>
            </a:r>
            <a:r>
              <a:rPr lang="en-US" sz="1800" i="1" dirty="0" err="1">
                <a:solidFill>
                  <a:schemeClr val="bg2">
                    <a:lumMod val="10000"/>
                  </a:schemeClr>
                </a:solidFill>
              </a:rPr>
              <a:t>Scholberg</a:t>
            </a:r>
            <a:r>
              <a:rPr lang="en-US" sz="1800" i="1" dirty="0">
                <a:solidFill>
                  <a:schemeClr val="bg2">
                    <a:lumMod val="10000"/>
                  </a:schemeClr>
                </a:solidFill>
              </a:rPr>
              <a:t>, Sam Zeller</a:t>
            </a:r>
          </a:p>
          <a:p>
            <a:endParaRPr lang="en-US" sz="800" dirty="0"/>
          </a:p>
          <a:p>
            <a:r>
              <a:rPr lang="en-US" sz="2000" dirty="0">
                <a:solidFill>
                  <a:srgbClr val="0000FF"/>
                </a:solidFill>
              </a:rPr>
              <a:t>Baryon Number Violation</a:t>
            </a:r>
          </a:p>
          <a:p>
            <a:r>
              <a:rPr lang="en-US" sz="1800" i="1" dirty="0" err="1" smtClean="0">
                <a:solidFill>
                  <a:schemeClr val="bg2">
                    <a:lumMod val="10000"/>
                  </a:schemeClr>
                </a:solidFill>
              </a:rPr>
              <a:t>Kaladi</a:t>
            </a:r>
            <a:r>
              <a:rPr lang="en-US" sz="1800" i="1" dirty="0" smtClean="0">
                <a:solidFill>
                  <a:schemeClr val="bg2">
                    <a:lumMod val="10000"/>
                  </a:schemeClr>
                </a:solidFill>
              </a:rPr>
              <a:t> </a:t>
            </a:r>
            <a:r>
              <a:rPr lang="en-US" sz="1800" i="1" dirty="0" err="1">
                <a:solidFill>
                  <a:schemeClr val="bg2">
                    <a:lumMod val="10000"/>
                  </a:schemeClr>
                </a:solidFill>
              </a:rPr>
              <a:t>Babu</a:t>
            </a:r>
            <a:r>
              <a:rPr lang="en-US" sz="1800" i="1" dirty="0">
                <a:solidFill>
                  <a:schemeClr val="bg2">
                    <a:lumMod val="10000"/>
                  </a:schemeClr>
                </a:solidFill>
              </a:rPr>
              <a:t>, Ed Kearns</a:t>
            </a:r>
          </a:p>
          <a:p>
            <a:endParaRPr lang="en-US" sz="800" dirty="0"/>
          </a:p>
          <a:p>
            <a:r>
              <a:rPr lang="en-US" sz="2000" dirty="0">
                <a:solidFill>
                  <a:srgbClr val="0000FF"/>
                </a:solidFill>
              </a:rPr>
              <a:t>New Light, Weakly</a:t>
            </a:r>
          </a:p>
          <a:p>
            <a:r>
              <a:rPr lang="en-US" sz="2000" dirty="0">
                <a:solidFill>
                  <a:srgbClr val="0000FF"/>
                </a:solidFill>
              </a:rPr>
              <a:t>Coupled Particles</a:t>
            </a:r>
          </a:p>
          <a:p>
            <a:r>
              <a:rPr lang="en-US" sz="1800" i="1" dirty="0" err="1">
                <a:solidFill>
                  <a:schemeClr val="bg2">
                    <a:lumMod val="10000"/>
                  </a:schemeClr>
                </a:solidFill>
              </a:rPr>
              <a:t>Rouven</a:t>
            </a:r>
            <a:r>
              <a:rPr lang="en-US" sz="1800" i="1" dirty="0">
                <a:solidFill>
                  <a:schemeClr val="bg2">
                    <a:lumMod val="10000"/>
                  </a:schemeClr>
                </a:solidFill>
              </a:rPr>
              <a:t> </a:t>
            </a:r>
            <a:r>
              <a:rPr lang="en-US" sz="1800" i="1" dirty="0" err="1">
                <a:solidFill>
                  <a:schemeClr val="bg2">
                    <a:lumMod val="10000"/>
                  </a:schemeClr>
                </a:solidFill>
              </a:rPr>
              <a:t>Essig</a:t>
            </a:r>
            <a:r>
              <a:rPr lang="en-US" sz="1800" i="1" dirty="0">
                <a:solidFill>
                  <a:schemeClr val="bg2">
                    <a:lumMod val="10000"/>
                  </a:schemeClr>
                </a:solidFill>
              </a:rPr>
              <a:t>, John </a:t>
            </a:r>
            <a:r>
              <a:rPr lang="en-US" sz="1800" i="1" dirty="0" err="1">
                <a:solidFill>
                  <a:schemeClr val="bg2">
                    <a:lumMod val="10000"/>
                  </a:schemeClr>
                </a:solidFill>
              </a:rPr>
              <a:t>Jaros</a:t>
            </a:r>
            <a:r>
              <a:rPr lang="en-US" sz="1800" i="1" dirty="0">
                <a:solidFill>
                  <a:schemeClr val="bg2">
                    <a:lumMod val="10000"/>
                  </a:schemeClr>
                </a:solidFill>
              </a:rPr>
              <a:t>, William </a:t>
            </a:r>
            <a:r>
              <a:rPr lang="en-US" sz="1800" i="1" dirty="0" err="1">
                <a:solidFill>
                  <a:schemeClr val="bg2">
                    <a:lumMod val="10000"/>
                  </a:schemeClr>
                </a:solidFill>
              </a:rPr>
              <a:t>Wester</a:t>
            </a:r>
            <a:endParaRPr lang="en-US" sz="1800" i="1" dirty="0">
              <a:solidFill>
                <a:schemeClr val="bg2">
                  <a:lumMod val="10000"/>
                </a:schemeClr>
              </a:solidFill>
            </a:endParaRPr>
          </a:p>
          <a:p>
            <a:endParaRPr lang="en-US" sz="800" dirty="0"/>
          </a:p>
          <a:p>
            <a:r>
              <a:rPr lang="en-US" sz="2000" dirty="0">
                <a:solidFill>
                  <a:srgbClr val="0000FF"/>
                </a:solidFill>
              </a:rPr>
              <a:t>Nucleons, Nuclei &amp; Atoms</a:t>
            </a:r>
          </a:p>
          <a:p>
            <a:r>
              <a:rPr lang="en-US" sz="1800" i="1" dirty="0" smtClean="0">
                <a:solidFill>
                  <a:schemeClr val="bg2">
                    <a:lumMod val="10000"/>
                  </a:schemeClr>
                </a:solidFill>
              </a:rPr>
              <a:t>Krishna Kumar, Z</a:t>
            </a:r>
            <a:r>
              <a:rPr lang="en-US" sz="1800" i="1" dirty="0">
                <a:solidFill>
                  <a:schemeClr val="bg2">
                    <a:lumMod val="10000"/>
                  </a:schemeClr>
                </a:solidFill>
              </a:rPr>
              <a:t>.-T. Lu, Michael Ramsey-</a:t>
            </a:r>
            <a:r>
              <a:rPr lang="en-US" sz="1800" i="1" dirty="0" err="1">
                <a:solidFill>
                  <a:schemeClr val="bg2">
                    <a:lumMod val="10000"/>
                  </a:schemeClr>
                </a:solidFill>
              </a:rPr>
              <a:t>Musolf</a:t>
            </a:r>
            <a:endParaRPr lang="en-US" sz="1800" i="1" dirty="0">
              <a:solidFill>
                <a:schemeClr val="bg2">
                  <a:lumMod val="10000"/>
                </a:schemeClr>
              </a:solidFill>
            </a:endParaRPr>
          </a:p>
        </p:txBody>
      </p:sp>
      <p:sp>
        <p:nvSpPr>
          <p:cNvPr id="5" name="TextBox 4"/>
          <p:cNvSpPr txBox="1"/>
          <p:nvPr/>
        </p:nvSpPr>
        <p:spPr>
          <a:xfrm>
            <a:off x="4494656" y="6488668"/>
            <a:ext cx="4552849" cy="369332"/>
          </a:xfrm>
          <a:prstGeom prst="rect">
            <a:avLst/>
          </a:prstGeom>
          <a:solidFill>
            <a:schemeClr val="accent5">
              <a:lumMod val="50000"/>
            </a:schemeClr>
          </a:solidFill>
        </p:spPr>
        <p:txBody>
          <a:bodyPr wrap="none" rtlCol="0">
            <a:spAutoFit/>
          </a:bodyPr>
          <a:lstStyle/>
          <a:p>
            <a:r>
              <a:rPr lang="en-US" dirty="0" smtClean="0">
                <a:solidFill>
                  <a:schemeClr val="bg1"/>
                </a:solidFill>
              </a:rPr>
              <a:t>Neutrino is large part, but there is more</a:t>
            </a:r>
            <a:endParaRPr lang="en-US" dirty="0">
              <a:solidFill>
                <a:schemeClr val="bg1"/>
              </a:solidFill>
            </a:endParaRPr>
          </a:p>
        </p:txBody>
      </p:sp>
    </p:spTree>
    <p:extLst>
      <p:ext uri="{BB962C8B-B14F-4D97-AF65-F5344CB8AC3E}">
        <p14:creationId xmlns:p14="http://schemas.microsoft.com/office/powerpoint/2010/main" val="2479761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CSS2013; Intensity Frontier Intro; July 29, 2013, H.Weerts</a:t>
            </a:r>
            <a:endParaRPr lang="en-US"/>
          </a:p>
        </p:txBody>
      </p:sp>
      <p:sp>
        <p:nvSpPr>
          <p:cNvPr id="3" name="Slide Number Placeholder 2"/>
          <p:cNvSpPr>
            <a:spLocks noGrp="1"/>
          </p:cNvSpPr>
          <p:nvPr>
            <p:ph type="sldNum" sz="quarter" idx="12"/>
          </p:nvPr>
        </p:nvSpPr>
        <p:spPr/>
        <p:txBody>
          <a:bodyPr/>
          <a:lstStyle/>
          <a:p>
            <a:fld id="{B853029E-3A67-4FF5-BAEE-306E35D482E6}" type="slidenum">
              <a:rPr lang="en-US" smtClean="0"/>
              <a:pPr/>
              <a:t>4</a:t>
            </a:fld>
            <a:endParaRPr lang="en-US"/>
          </a:p>
        </p:txBody>
      </p:sp>
      <p:sp>
        <p:nvSpPr>
          <p:cNvPr id="4" name="Title 1"/>
          <p:cNvSpPr txBox="1">
            <a:spLocks/>
          </p:cNvSpPr>
          <p:nvPr/>
        </p:nvSpPr>
        <p:spPr>
          <a:xfrm>
            <a:off x="572547" y="12818"/>
            <a:ext cx="7686341" cy="753033"/>
          </a:xfrm>
          <a:prstGeom prst="rect">
            <a:avLst/>
          </a:prstGeom>
        </p:spPr>
        <p:txBody>
          <a:bodyPr/>
          <a:lstStyle>
            <a:lvl1pPr algn="l" rtl="0" eaLnBrk="1" fontAlgn="base" hangingPunct="1">
              <a:spcBef>
                <a:spcPct val="0"/>
              </a:spcBef>
              <a:spcAft>
                <a:spcPct val="0"/>
              </a:spcAft>
              <a:defRPr sz="2000" b="0">
                <a:solidFill>
                  <a:srgbClr val="0070C0"/>
                </a:solidFill>
                <a:latin typeface="Comic Sans MS" pitchFamily="66" charset="0"/>
                <a:ea typeface="+mj-ea"/>
                <a:cs typeface="+mj-cs"/>
              </a:defRPr>
            </a:lvl1pPr>
            <a:lvl2pPr algn="l" rtl="0" eaLnBrk="1" fontAlgn="base" hangingPunct="1">
              <a:spcBef>
                <a:spcPct val="0"/>
              </a:spcBef>
              <a:spcAft>
                <a:spcPct val="0"/>
              </a:spcAft>
              <a:defRPr sz="2600" b="1">
                <a:solidFill>
                  <a:schemeClr val="tx2"/>
                </a:solidFill>
                <a:latin typeface="Trebuchet MS" pitchFamily="34" charset="0"/>
              </a:defRPr>
            </a:lvl2pPr>
            <a:lvl3pPr algn="l" rtl="0" eaLnBrk="1" fontAlgn="base" hangingPunct="1">
              <a:spcBef>
                <a:spcPct val="0"/>
              </a:spcBef>
              <a:spcAft>
                <a:spcPct val="0"/>
              </a:spcAft>
              <a:defRPr sz="2600" b="1">
                <a:solidFill>
                  <a:schemeClr val="tx2"/>
                </a:solidFill>
                <a:latin typeface="Trebuchet MS" pitchFamily="34" charset="0"/>
              </a:defRPr>
            </a:lvl3pPr>
            <a:lvl4pPr algn="l" rtl="0" eaLnBrk="1" fontAlgn="base" hangingPunct="1">
              <a:spcBef>
                <a:spcPct val="0"/>
              </a:spcBef>
              <a:spcAft>
                <a:spcPct val="0"/>
              </a:spcAft>
              <a:defRPr sz="2600" b="1">
                <a:solidFill>
                  <a:schemeClr val="tx2"/>
                </a:solidFill>
                <a:latin typeface="Trebuchet MS" pitchFamily="34" charset="0"/>
              </a:defRPr>
            </a:lvl4pPr>
            <a:lvl5pPr algn="l" rtl="0" eaLnBrk="1" fontAlgn="base" hangingPunct="1">
              <a:spcBef>
                <a:spcPct val="0"/>
              </a:spcBef>
              <a:spcAft>
                <a:spcPct val="0"/>
              </a:spcAft>
              <a:defRPr sz="2600" b="1">
                <a:solidFill>
                  <a:schemeClr val="tx2"/>
                </a:solidFill>
                <a:latin typeface="Trebuchet MS" pitchFamily="34" charset="0"/>
              </a:defRPr>
            </a:lvl5pPr>
            <a:lvl6pPr marL="457200" algn="l" rtl="0" eaLnBrk="1" fontAlgn="base" hangingPunct="1">
              <a:spcBef>
                <a:spcPct val="0"/>
              </a:spcBef>
              <a:spcAft>
                <a:spcPct val="0"/>
              </a:spcAft>
              <a:defRPr sz="2600" b="1">
                <a:solidFill>
                  <a:schemeClr val="tx2"/>
                </a:solidFill>
                <a:latin typeface="Trebuchet MS" pitchFamily="34" charset="0"/>
              </a:defRPr>
            </a:lvl6pPr>
            <a:lvl7pPr marL="914400" algn="l" rtl="0" eaLnBrk="1" fontAlgn="base" hangingPunct="1">
              <a:spcBef>
                <a:spcPct val="0"/>
              </a:spcBef>
              <a:spcAft>
                <a:spcPct val="0"/>
              </a:spcAft>
              <a:defRPr sz="2600" b="1">
                <a:solidFill>
                  <a:schemeClr val="tx2"/>
                </a:solidFill>
                <a:latin typeface="Trebuchet MS" pitchFamily="34" charset="0"/>
              </a:defRPr>
            </a:lvl7pPr>
            <a:lvl8pPr marL="1371600" algn="l" rtl="0" eaLnBrk="1" fontAlgn="base" hangingPunct="1">
              <a:spcBef>
                <a:spcPct val="0"/>
              </a:spcBef>
              <a:spcAft>
                <a:spcPct val="0"/>
              </a:spcAft>
              <a:defRPr sz="2600" b="1">
                <a:solidFill>
                  <a:schemeClr val="tx2"/>
                </a:solidFill>
                <a:latin typeface="Trebuchet MS" pitchFamily="34" charset="0"/>
              </a:defRPr>
            </a:lvl8pPr>
            <a:lvl9pPr marL="1828800" algn="l" rtl="0" eaLnBrk="1" fontAlgn="base" hangingPunct="1">
              <a:spcBef>
                <a:spcPct val="0"/>
              </a:spcBef>
              <a:spcAft>
                <a:spcPct val="0"/>
              </a:spcAft>
              <a:defRPr sz="2600" b="1">
                <a:solidFill>
                  <a:schemeClr val="tx2"/>
                </a:solidFill>
                <a:latin typeface="Trebuchet MS" pitchFamily="34" charset="0"/>
              </a:defRPr>
            </a:lvl9pPr>
          </a:lstStyle>
          <a:p>
            <a:r>
              <a:rPr lang="en-US" sz="2400" b="1" kern="0" dirty="0" smtClean="0">
                <a:solidFill>
                  <a:srgbClr val="2E3192"/>
                </a:solidFill>
              </a:rPr>
              <a:t>History</a:t>
            </a:r>
            <a:endParaRPr lang="en-US" sz="2400" b="1" kern="0" dirty="0">
              <a:solidFill>
                <a:srgbClr val="2E3192"/>
              </a:solidFill>
            </a:endParaRPr>
          </a:p>
        </p:txBody>
      </p:sp>
      <p:sp>
        <p:nvSpPr>
          <p:cNvPr id="7" name="TextBox 6"/>
          <p:cNvSpPr txBox="1"/>
          <p:nvPr/>
        </p:nvSpPr>
        <p:spPr>
          <a:xfrm>
            <a:off x="451820" y="1091212"/>
            <a:ext cx="7824578" cy="4801314"/>
          </a:xfrm>
          <a:prstGeom prst="rect">
            <a:avLst/>
          </a:prstGeom>
          <a:noFill/>
        </p:spPr>
        <p:txBody>
          <a:bodyPr wrap="none" rtlCol="0">
            <a:spAutoFit/>
          </a:bodyPr>
          <a:lstStyle/>
          <a:p>
            <a:pPr>
              <a:buFont typeface="Arial"/>
              <a:buChar char="•"/>
            </a:pPr>
            <a:r>
              <a:rPr lang="en-US" dirty="0" smtClean="0"/>
              <a:t> </a:t>
            </a:r>
            <a:r>
              <a:rPr lang="en-US" b="1" dirty="0" smtClean="0">
                <a:solidFill>
                  <a:schemeClr val="tx1">
                    <a:lumMod val="50000"/>
                  </a:schemeClr>
                </a:solidFill>
              </a:rPr>
              <a:t>August 2011</a:t>
            </a:r>
            <a:r>
              <a:rPr lang="en-US" dirty="0" smtClean="0">
                <a:solidFill>
                  <a:schemeClr val="tx1">
                    <a:lumMod val="50000"/>
                  </a:schemeClr>
                </a:solidFill>
              </a:rPr>
              <a:t>: Intensity Frontier working groups formed</a:t>
            </a:r>
          </a:p>
          <a:p>
            <a:pPr>
              <a:buFont typeface="Arial"/>
              <a:buChar char="•"/>
            </a:pPr>
            <a:endParaRPr lang="en-US" dirty="0" smtClean="0">
              <a:solidFill>
                <a:schemeClr val="tx1">
                  <a:lumMod val="50000"/>
                </a:schemeClr>
              </a:solidFill>
            </a:endParaRPr>
          </a:p>
          <a:p>
            <a:endParaRPr lang="en-US" dirty="0" smtClean="0">
              <a:solidFill>
                <a:schemeClr val="tx1">
                  <a:lumMod val="50000"/>
                </a:schemeClr>
              </a:solidFill>
            </a:endParaRPr>
          </a:p>
          <a:p>
            <a:pPr>
              <a:buFont typeface="Arial"/>
              <a:buChar char="•"/>
            </a:pPr>
            <a:r>
              <a:rPr lang="en-US" dirty="0" smtClean="0">
                <a:solidFill>
                  <a:schemeClr val="tx1">
                    <a:lumMod val="50000"/>
                  </a:schemeClr>
                </a:solidFill>
              </a:rPr>
              <a:t> </a:t>
            </a:r>
            <a:r>
              <a:rPr lang="en-US" b="1" dirty="0" smtClean="0">
                <a:solidFill>
                  <a:schemeClr val="tx1">
                    <a:lumMod val="50000"/>
                  </a:schemeClr>
                </a:solidFill>
              </a:rPr>
              <a:t>Nov 30-Dec 2, 2011</a:t>
            </a:r>
            <a:r>
              <a:rPr lang="en-US" dirty="0" smtClean="0">
                <a:solidFill>
                  <a:schemeClr val="tx1">
                    <a:lumMod val="50000"/>
                  </a:schemeClr>
                </a:solidFill>
              </a:rPr>
              <a:t>: Intensity Frontier workshop, Rockville</a:t>
            </a:r>
          </a:p>
          <a:p>
            <a:r>
              <a:rPr lang="en-US" dirty="0" smtClean="0">
                <a:solidFill>
                  <a:schemeClr val="tx1">
                    <a:lumMod val="50000"/>
                  </a:schemeClr>
                </a:solidFill>
              </a:rPr>
              <a:t>		           500+ participants across all of the IF</a:t>
            </a:r>
          </a:p>
          <a:p>
            <a:pPr>
              <a:buFont typeface="Arial"/>
              <a:buChar char="•"/>
            </a:pPr>
            <a:endParaRPr lang="en-US" dirty="0" smtClean="0">
              <a:solidFill>
                <a:schemeClr val="tx1">
                  <a:lumMod val="50000"/>
                </a:schemeClr>
              </a:solidFill>
            </a:endParaRPr>
          </a:p>
          <a:p>
            <a:pPr>
              <a:buFont typeface="Arial"/>
              <a:buChar char="•"/>
            </a:pPr>
            <a:r>
              <a:rPr lang="en-US" dirty="0" smtClean="0">
                <a:solidFill>
                  <a:schemeClr val="tx1">
                    <a:lumMod val="50000"/>
                  </a:schemeClr>
                </a:solidFill>
              </a:rPr>
              <a:t> </a:t>
            </a:r>
            <a:r>
              <a:rPr lang="en-US" b="1" dirty="0" smtClean="0">
                <a:solidFill>
                  <a:schemeClr val="tx1">
                    <a:lumMod val="50000"/>
                  </a:schemeClr>
                </a:solidFill>
              </a:rPr>
              <a:t>May 2012</a:t>
            </a:r>
            <a:r>
              <a:rPr lang="en-US" dirty="0" smtClean="0">
                <a:solidFill>
                  <a:schemeClr val="tx1">
                    <a:lumMod val="50000"/>
                  </a:schemeClr>
                </a:solidFill>
              </a:rPr>
              <a:t>: Intensity Frontier report, arXiv:1205.2671</a:t>
            </a:r>
          </a:p>
          <a:p>
            <a:pPr>
              <a:buFont typeface="Arial"/>
              <a:buChar char="•"/>
            </a:pPr>
            <a:endParaRPr lang="en-US" dirty="0" smtClean="0">
              <a:solidFill>
                <a:schemeClr val="tx1">
                  <a:lumMod val="50000"/>
                </a:schemeClr>
              </a:solidFill>
            </a:endParaRPr>
          </a:p>
          <a:p>
            <a:pPr>
              <a:buFont typeface="Arial"/>
              <a:buChar char="•"/>
            </a:pPr>
            <a:endParaRPr lang="en-US" dirty="0" smtClean="0"/>
          </a:p>
          <a:p>
            <a:pPr>
              <a:buFont typeface="Arial"/>
              <a:buChar char="•"/>
            </a:pPr>
            <a:endParaRPr lang="en-US" dirty="0" smtClean="0"/>
          </a:p>
          <a:p>
            <a:pPr>
              <a:buFont typeface="Arial"/>
              <a:buChar char="•"/>
            </a:pPr>
            <a:r>
              <a:rPr lang="en-US" dirty="0" smtClean="0"/>
              <a:t> </a:t>
            </a:r>
            <a:r>
              <a:rPr lang="en-US" b="1" dirty="0" smtClean="0">
                <a:solidFill>
                  <a:srgbClr val="C00000"/>
                </a:solidFill>
              </a:rPr>
              <a:t>Oct 11-13, 2012</a:t>
            </a:r>
            <a:r>
              <a:rPr lang="en-US" dirty="0" smtClean="0">
                <a:solidFill>
                  <a:srgbClr val="C00000"/>
                </a:solidFill>
              </a:rPr>
              <a:t>: Community Planning Meeting, FNAL</a:t>
            </a:r>
          </a:p>
          <a:p>
            <a:endParaRPr lang="en-US" dirty="0" smtClean="0">
              <a:solidFill>
                <a:srgbClr val="C00000"/>
              </a:solidFill>
            </a:endParaRPr>
          </a:p>
          <a:p>
            <a:pPr>
              <a:buFont typeface="Arial"/>
              <a:buChar char="•"/>
            </a:pPr>
            <a:endParaRPr lang="en-US" dirty="0" smtClean="0">
              <a:solidFill>
                <a:srgbClr val="C00000"/>
              </a:solidFill>
            </a:endParaRPr>
          </a:p>
          <a:p>
            <a:pPr>
              <a:buFont typeface="Arial"/>
              <a:buChar char="•"/>
            </a:pPr>
            <a:r>
              <a:rPr lang="en-US" b="1" dirty="0" smtClean="0">
                <a:solidFill>
                  <a:srgbClr val="C00000"/>
                </a:solidFill>
              </a:rPr>
              <a:t>April 25-27, 2013</a:t>
            </a:r>
            <a:r>
              <a:rPr lang="en-US" dirty="0" smtClean="0">
                <a:solidFill>
                  <a:srgbClr val="C00000"/>
                </a:solidFill>
              </a:rPr>
              <a:t>: Intensity Frontier workshop, ANL</a:t>
            </a:r>
          </a:p>
          <a:p>
            <a:r>
              <a:rPr lang="en-US" dirty="0" smtClean="0">
                <a:solidFill>
                  <a:srgbClr val="C00000"/>
                </a:solidFill>
              </a:rPr>
              <a:t>                                   ~ 300 attendance</a:t>
            </a:r>
          </a:p>
          <a:p>
            <a:pPr>
              <a:buFont typeface="Arial"/>
              <a:buChar char="•"/>
            </a:pPr>
            <a:endParaRPr lang="en-US" dirty="0" smtClean="0"/>
          </a:p>
          <a:p>
            <a:pPr>
              <a:buFont typeface="Arial"/>
              <a:buChar char="•"/>
            </a:pPr>
            <a:r>
              <a:rPr lang="en-US" dirty="0" smtClean="0"/>
              <a:t> </a:t>
            </a:r>
            <a:r>
              <a:rPr lang="en-US" b="1" dirty="0" smtClean="0">
                <a:solidFill>
                  <a:srgbClr val="006F45"/>
                </a:solidFill>
              </a:rPr>
              <a:t>July 29 – Aug 6, 2013</a:t>
            </a:r>
            <a:r>
              <a:rPr lang="en-US" dirty="0" smtClean="0">
                <a:solidFill>
                  <a:srgbClr val="006F45"/>
                </a:solidFill>
              </a:rPr>
              <a:t>: CSS2013, Minneapolis  -- here we are           </a:t>
            </a:r>
            <a:endParaRPr lang="en-US" dirty="0">
              <a:solidFill>
                <a:srgbClr val="006F45"/>
              </a:solidFill>
            </a:endParaRPr>
          </a:p>
        </p:txBody>
      </p:sp>
      <p:sp>
        <p:nvSpPr>
          <p:cNvPr id="8" name="Rectangle 7"/>
          <p:cNvSpPr/>
          <p:nvPr/>
        </p:nvSpPr>
        <p:spPr>
          <a:xfrm>
            <a:off x="181174" y="618253"/>
            <a:ext cx="8962826" cy="400110"/>
          </a:xfrm>
          <a:prstGeom prst="rect">
            <a:avLst/>
          </a:prstGeom>
        </p:spPr>
        <p:txBody>
          <a:bodyPr wrap="square">
            <a:spAutoFit/>
          </a:bodyPr>
          <a:lstStyle/>
          <a:p>
            <a:r>
              <a:rPr lang="en-US" sz="2000" dirty="0" smtClean="0">
                <a:solidFill>
                  <a:srgbClr val="0000FF"/>
                </a:solidFill>
              </a:rPr>
              <a:t>Opportunities for input and feedback from the community:</a:t>
            </a:r>
            <a:endParaRPr lang="en-US" sz="1800" i="1" dirty="0">
              <a:solidFill>
                <a:schemeClr val="bg2">
                  <a:lumMod val="10000"/>
                </a:schemeClr>
              </a:solidFill>
            </a:endParaRPr>
          </a:p>
        </p:txBody>
      </p:sp>
      <p:cxnSp>
        <p:nvCxnSpPr>
          <p:cNvPr id="6" name="Straight Connector 5"/>
          <p:cNvCxnSpPr/>
          <p:nvPr/>
        </p:nvCxnSpPr>
        <p:spPr bwMode="auto">
          <a:xfrm>
            <a:off x="787036" y="3485571"/>
            <a:ext cx="6990872" cy="0"/>
          </a:xfrm>
          <a:prstGeom prst="line">
            <a:avLst/>
          </a:prstGeom>
          <a:noFill/>
          <a:ln w="19050" cap="flat" cmpd="sng" algn="ctr">
            <a:solidFill>
              <a:schemeClr val="tx1"/>
            </a:solidFill>
            <a:prstDash val="solid"/>
            <a:round/>
            <a:headEnd type="none" w="med" len="med"/>
            <a:tailEnd type="none" w="med" len="med"/>
          </a:ln>
          <a:effectLst/>
        </p:spPr>
      </p:cxnSp>
      <p:sp>
        <p:nvSpPr>
          <p:cNvPr id="9" name="TextBox 8"/>
          <p:cNvSpPr txBox="1"/>
          <p:nvPr/>
        </p:nvSpPr>
        <p:spPr>
          <a:xfrm>
            <a:off x="4553351" y="6236305"/>
            <a:ext cx="4128053" cy="369332"/>
          </a:xfrm>
          <a:prstGeom prst="rect">
            <a:avLst/>
          </a:prstGeom>
          <a:noFill/>
        </p:spPr>
        <p:txBody>
          <a:bodyPr wrap="none" rtlCol="0">
            <a:spAutoFit/>
          </a:bodyPr>
          <a:lstStyle/>
          <a:p>
            <a:r>
              <a:rPr lang="en-US" dirty="0" smtClean="0">
                <a:solidFill>
                  <a:schemeClr val="tx1">
                    <a:lumMod val="50000"/>
                  </a:schemeClr>
                </a:solidFill>
              </a:rPr>
              <a:t>Documented on CSS2013 </a:t>
            </a:r>
            <a:r>
              <a:rPr lang="en-US" dirty="0" err="1" smtClean="0">
                <a:solidFill>
                  <a:schemeClr val="tx1">
                    <a:lumMod val="50000"/>
                  </a:schemeClr>
                </a:solidFill>
              </a:rPr>
              <a:t>WiKi</a:t>
            </a:r>
            <a:r>
              <a:rPr lang="en-US" dirty="0" smtClean="0">
                <a:solidFill>
                  <a:schemeClr val="tx1">
                    <a:lumMod val="50000"/>
                  </a:schemeClr>
                </a:solidFill>
              </a:rPr>
              <a:t> pages</a:t>
            </a:r>
            <a:endParaRPr lang="en-US" dirty="0">
              <a:solidFill>
                <a:schemeClr val="tx1">
                  <a:lumMod val="50000"/>
                </a:schemeClr>
              </a:solidFill>
            </a:endParaRPr>
          </a:p>
        </p:txBody>
      </p:sp>
      <p:sp>
        <p:nvSpPr>
          <p:cNvPr id="10" name="TextBox 9"/>
          <p:cNvSpPr txBox="1"/>
          <p:nvPr/>
        </p:nvSpPr>
        <p:spPr>
          <a:xfrm>
            <a:off x="7644143" y="4468465"/>
            <a:ext cx="1264510" cy="1077218"/>
          </a:xfrm>
          <a:prstGeom prst="rect">
            <a:avLst/>
          </a:prstGeom>
          <a:noFill/>
        </p:spPr>
        <p:txBody>
          <a:bodyPr wrap="square" rtlCol="0">
            <a:spAutoFit/>
          </a:bodyPr>
          <a:lstStyle/>
          <a:p>
            <a:pPr algn="r"/>
            <a:r>
              <a:rPr lang="en-US" sz="1600" dirty="0" smtClean="0">
                <a:solidFill>
                  <a:srgbClr val="942977"/>
                </a:solidFill>
              </a:rPr>
              <a:t>Several other subgroup meetings</a:t>
            </a:r>
            <a:endParaRPr lang="en-US" sz="1600" dirty="0">
              <a:solidFill>
                <a:srgbClr val="942977"/>
              </a:solidFill>
            </a:endParaRPr>
          </a:p>
        </p:txBody>
      </p:sp>
      <p:sp>
        <p:nvSpPr>
          <p:cNvPr id="11" name="TextBox 10"/>
          <p:cNvSpPr txBox="1"/>
          <p:nvPr/>
        </p:nvSpPr>
        <p:spPr>
          <a:xfrm>
            <a:off x="2762956" y="1482047"/>
            <a:ext cx="2165978" cy="307777"/>
          </a:xfrm>
          <a:prstGeom prst="rect">
            <a:avLst/>
          </a:prstGeom>
          <a:solidFill>
            <a:schemeClr val="accent1">
              <a:lumMod val="40000"/>
              <a:lumOff val="60000"/>
            </a:schemeClr>
          </a:solidFill>
        </p:spPr>
        <p:txBody>
          <a:bodyPr wrap="none" rtlCol="0">
            <a:spAutoFit/>
          </a:bodyPr>
          <a:lstStyle/>
          <a:p>
            <a:r>
              <a:rPr lang="en-US" sz="1400" dirty="0" smtClean="0"/>
              <a:t>Plus subgroup meetings </a:t>
            </a:r>
            <a:endParaRPr lang="en-US" sz="1400" dirty="0"/>
          </a:p>
        </p:txBody>
      </p:sp>
      <p:sp>
        <p:nvSpPr>
          <p:cNvPr id="12" name="TextBox 11"/>
          <p:cNvSpPr txBox="1"/>
          <p:nvPr/>
        </p:nvSpPr>
        <p:spPr>
          <a:xfrm>
            <a:off x="2911790" y="4294468"/>
            <a:ext cx="2165978" cy="307777"/>
          </a:xfrm>
          <a:prstGeom prst="rect">
            <a:avLst/>
          </a:prstGeom>
          <a:solidFill>
            <a:schemeClr val="accent1">
              <a:lumMod val="40000"/>
              <a:lumOff val="60000"/>
            </a:schemeClr>
          </a:solidFill>
        </p:spPr>
        <p:txBody>
          <a:bodyPr wrap="none" rtlCol="0">
            <a:spAutoFit/>
          </a:bodyPr>
          <a:lstStyle/>
          <a:p>
            <a:r>
              <a:rPr lang="en-US" sz="1400" dirty="0" smtClean="0"/>
              <a:t>Plus subgroup meetings </a:t>
            </a:r>
            <a:endParaRPr lang="en-US" sz="1400" dirty="0"/>
          </a:p>
        </p:txBody>
      </p:sp>
      <p:sp>
        <p:nvSpPr>
          <p:cNvPr id="13" name="TextBox 12"/>
          <p:cNvSpPr txBox="1"/>
          <p:nvPr/>
        </p:nvSpPr>
        <p:spPr>
          <a:xfrm>
            <a:off x="7376329" y="2381260"/>
            <a:ext cx="1264510" cy="584775"/>
          </a:xfrm>
          <a:prstGeom prst="rect">
            <a:avLst/>
          </a:prstGeom>
          <a:noFill/>
        </p:spPr>
        <p:txBody>
          <a:bodyPr wrap="square" rtlCol="0">
            <a:spAutoFit/>
          </a:bodyPr>
          <a:lstStyle/>
          <a:p>
            <a:pPr algn="r"/>
            <a:r>
              <a:rPr lang="en-US" sz="1600" i="1" dirty="0" smtClean="0">
                <a:solidFill>
                  <a:srgbClr val="006F45"/>
                </a:solidFill>
              </a:rPr>
              <a:t>Defined IF program</a:t>
            </a:r>
            <a:endParaRPr lang="en-US" sz="1600" i="1" dirty="0">
              <a:solidFill>
                <a:srgbClr val="006F45"/>
              </a:solidFill>
            </a:endParaRPr>
          </a:p>
        </p:txBody>
      </p:sp>
    </p:spTree>
    <p:extLst>
      <p:ext uri="{BB962C8B-B14F-4D97-AF65-F5344CB8AC3E}">
        <p14:creationId xmlns:p14="http://schemas.microsoft.com/office/powerpoint/2010/main" val="2187164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CSS2013; Intensity Frontier Intro; July 29, 2013, H.Weerts</a:t>
            </a:r>
            <a:endParaRPr lang="en-US"/>
          </a:p>
        </p:txBody>
      </p:sp>
      <p:sp>
        <p:nvSpPr>
          <p:cNvPr id="3" name="Slide Number Placeholder 2"/>
          <p:cNvSpPr>
            <a:spLocks noGrp="1"/>
          </p:cNvSpPr>
          <p:nvPr>
            <p:ph type="sldNum" sz="quarter" idx="12"/>
          </p:nvPr>
        </p:nvSpPr>
        <p:spPr/>
        <p:txBody>
          <a:bodyPr/>
          <a:lstStyle/>
          <a:p>
            <a:fld id="{B853029E-3A67-4FF5-BAEE-306E35D482E6}" type="slidenum">
              <a:rPr lang="en-US" smtClean="0"/>
              <a:pPr/>
              <a:t>5</a:t>
            </a:fld>
            <a:endParaRPr lang="en-US"/>
          </a:p>
        </p:txBody>
      </p:sp>
      <p:sp>
        <p:nvSpPr>
          <p:cNvPr id="4" name="TextBox 3"/>
          <p:cNvSpPr txBox="1"/>
          <p:nvPr/>
        </p:nvSpPr>
        <p:spPr>
          <a:xfrm>
            <a:off x="947750" y="52007"/>
            <a:ext cx="3377848" cy="400110"/>
          </a:xfrm>
          <a:prstGeom prst="rect">
            <a:avLst/>
          </a:prstGeom>
          <a:noFill/>
        </p:spPr>
        <p:txBody>
          <a:bodyPr wrap="none" rtlCol="0">
            <a:spAutoFit/>
          </a:bodyPr>
          <a:lstStyle/>
          <a:p>
            <a:r>
              <a:rPr lang="en-US" sz="2000" dirty="0" smtClean="0"/>
              <a:t>Deliverables for CSS2013:</a:t>
            </a:r>
            <a:endParaRPr lang="en-US" sz="2000" dirty="0"/>
          </a:p>
        </p:txBody>
      </p:sp>
      <p:sp>
        <p:nvSpPr>
          <p:cNvPr id="5" name="TextBox 4"/>
          <p:cNvSpPr txBox="1"/>
          <p:nvPr/>
        </p:nvSpPr>
        <p:spPr>
          <a:xfrm>
            <a:off x="947750" y="587218"/>
            <a:ext cx="5646677" cy="369332"/>
          </a:xfrm>
          <a:prstGeom prst="rect">
            <a:avLst/>
          </a:prstGeom>
          <a:noFill/>
        </p:spPr>
        <p:txBody>
          <a:bodyPr wrap="square" rtlCol="0">
            <a:spAutoFit/>
          </a:bodyPr>
          <a:lstStyle/>
          <a:p>
            <a:r>
              <a:rPr lang="en-US" dirty="0" smtClean="0">
                <a:solidFill>
                  <a:srgbClr val="006F45"/>
                </a:solidFill>
              </a:rPr>
              <a:t>Subgroups reports– status and where are they</a:t>
            </a:r>
            <a:endParaRPr lang="en-US" u="sng" dirty="0" smtClean="0">
              <a:solidFill>
                <a:srgbClr val="006F45"/>
              </a:solidFill>
            </a:endParaRPr>
          </a:p>
        </p:txBody>
      </p:sp>
      <p:sp>
        <p:nvSpPr>
          <p:cNvPr id="18" name="TextBox 17"/>
          <p:cNvSpPr txBox="1"/>
          <p:nvPr/>
        </p:nvSpPr>
        <p:spPr>
          <a:xfrm>
            <a:off x="4500120" y="2740376"/>
            <a:ext cx="3946474" cy="584775"/>
          </a:xfrm>
          <a:prstGeom prst="rect">
            <a:avLst/>
          </a:prstGeom>
          <a:noFill/>
        </p:spPr>
        <p:txBody>
          <a:bodyPr wrap="square" rtlCol="0">
            <a:spAutoFit/>
          </a:bodyPr>
          <a:lstStyle/>
          <a:p>
            <a:r>
              <a:rPr lang="en-US" sz="1600" i="1" dirty="0" smtClean="0"/>
              <a:t>Discussion during workshop to get the more final form</a:t>
            </a:r>
            <a:endParaRPr lang="en-US" sz="1600" i="1" dirty="0"/>
          </a:p>
        </p:txBody>
      </p:sp>
      <p:sp>
        <p:nvSpPr>
          <p:cNvPr id="19" name="Rectangle 18"/>
          <p:cNvSpPr/>
          <p:nvPr/>
        </p:nvSpPr>
        <p:spPr>
          <a:xfrm>
            <a:off x="230658" y="1053006"/>
            <a:ext cx="5105400" cy="4524315"/>
          </a:xfrm>
          <a:prstGeom prst="rect">
            <a:avLst/>
          </a:prstGeom>
        </p:spPr>
        <p:txBody>
          <a:bodyPr wrap="square">
            <a:spAutoFit/>
          </a:bodyPr>
          <a:lstStyle/>
          <a:p>
            <a:r>
              <a:rPr lang="en-US" sz="2000" dirty="0">
                <a:solidFill>
                  <a:srgbClr val="0000FF"/>
                </a:solidFill>
              </a:rPr>
              <a:t>Quark Flavor </a:t>
            </a:r>
            <a:r>
              <a:rPr lang="en-US" sz="2000" dirty="0" smtClean="0">
                <a:solidFill>
                  <a:srgbClr val="0000FF"/>
                </a:solidFill>
              </a:rPr>
              <a:t>Physics</a:t>
            </a:r>
            <a:endParaRPr lang="en-US" sz="2000" dirty="0">
              <a:solidFill>
                <a:srgbClr val="0000FF"/>
              </a:solidFill>
            </a:endParaRPr>
          </a:p>
          <a:p>
            <a:r>
              <a:rPr lang="en-US" sz="1800" i="1" dirty="0" smtClean="0">
                <a:solidFill>
                  <a:schemeClr val="bg2">
                    <a:lumMod val="10000"/>
                  </a:schemeClr>
                </a:solidFill>
              </a:rPr>
              <a:t> </a:t>
            </a:r>
            <a:endParaRPr lang="en-US" sz="1800" i="1" dirty="0">
              <a:solidFill>
                <a:schemeClr val="bg2">
                  <a:lumMod val="10000"/>
                </a:schemeClr>
              </a:solidFill>
            </a:endParaRPr>
          </a:p>
          <a:p>
            <a:endParaRPr lang="en-US" sz="800" dirty="0"/>
          </a:p>
          <a:p>
            <a:r>
              <a:rPr lang="en-US" sz="2000" dirty="0">
                <a:solidFill>
                  <a:srgbClr val="0000FF"/>
                </a:solidFill>
              </a:rPr>
              <a:t>Charged Lepton </a:t>
            </a:r>
            <a:r>
              <a:rPr lang="en-US" sz="2000" dirty="0" smtClean="0">
                <a:solidFill>
                  <a:srgbClr val="0000FF"/>
                </a:solidFill>
              </a:rPr>
              <a:t>Physics</a:t>
            </a:r>
            <a:endParaRPr lang="en-US" sz="2000" dirty="0">
              <a:solidFill>
                <a:srgbClr val="0000FF"/>
              </a:solidFill>
            </a:endParaRPr>
          </a:p>
          <a:p>
            <a:r>
              <a:rPr lang="en-US" sz="1800" i="1" dirty="0" smtClean="0">
                <a:solidFill>
                  <a:schemeClr val="bg2">
                    <a:lumMod val="10000"/>
                  </a:schemeClr>
                </a:solidFill>
              </a:rPr>
              <a:t> </a:t>
            </a:r>
            <a:endParaRPr lang="en-US" sz="1800" i="1" dirty="0">
              <a:solidFill>
                <a:schemeClr val="bg2">
                  <a:lumMod val="10000"/>
                </a:schemeClr>
              </a:solidFill>
            </a:endParaRPr>
          </a:p>
          <a:p>
            <a:endParaRPr lang="en-US" sz="800" dirty="0"/>
          </a:p>
          <a:p>
            <a:r>
              <a:rPr lang="en-US" sz="2000" dirty="0">
                <a:solidFill>
                  <a:srgbClr val="0000FF"/>
                </a:solidFill>
              </a:rPr>
              <a:t>Neutrinos</a:t>
            </a:r>
          </a:p>
          <a:p>
            <a:r>
              <a:rPr lang="en-US" sz="1800" i="1" dirty="0" smtClean="0">
                <a:solidFill>
                  <a:schemeClr val="bg2">
                    <a:lumMod val="10000"/>
                  </a:schemeClr>
                </a:solidFill>
              </a:rPr>
              <a:t> </a:t>
            </a:r>
            <a:endParaRPr lang="en-US" sz="1800" i="1" dirty="0">
              <a:solidFill>
                <a:schemeClr val="bg2">
                  <a:lumMod val="10000"/>
                </a:schemeClr>
              </a:solidFill>
            </a:endParaRPr>
          </a:p>
          <a:p>
            <a:endParaRPr lang="en-US" sz="800" dirty="0"/>
          </a:p>
          <a:p>
            <a:r>
              <a:rPr lang="en-US" sz="2000" dirty="0">
                <a:solidFill>
                  <a:srgbClr val="0000FF"/>
                </a:solidFill>
              </a:rPr>
              <a:t>Baryon Number Violation</a:t>
            </a:r>
          </a:p>
          <a:p>
            <a:r>
              <a:rPr lang="en-US" sz="1800" i="1" dirty="0" smtClean="0">
                <a:solidFill>
                  <a:schemeClr val="bg2">
                    <a:lumMod val="10000"/>
                  </a:schemeClr>
                </a:solidFill>
              </a:rPr>
              <a:t> </a:t>
            </a:r>
            <a:endParaRPr lang="en-US" sz="1800" i="1" dirty="0">
              <a:solidFill>
                <a:schemeClr val="bg2">
                  <a:lumMod val="10000"/>
                </a:schemeClr>
              </a:solidFill>
            </a:endParaRPr>
          </a:p>
          <a:p>
            <a:endParaRPr lang="en-US" sz="800" dirty="0"/>
          </a:p>
          <a:p>
            <a:r>
              <a:rPr lang="en-US" sz="2000" dirty="0">
                <a:solidFill>
                  <a:srgbClr val="0000FF"/>
                </a:solidFill>
              </a:rPr>
              <a:t>New Light, Weakly</a:t>
            </a:r>
          </a:p>
          <a:p>
            <a:r>
              <a:rPr lang="en-US" sz="2000" dirty="0">
                <a:solidFill>
                  <a:srgbClr val="0000FF"/>
                </a:solidFill>
              </a:rPr>
              <a:t>Coupled Particles</a:t>
            </a:r>
          </a:p>
          <a:p>
            <a:r>
              <a:rPr lang="en-US" sz="1800" i="1" dirty="0" smtClean="0">
                <a:solidFill>
                  <a:schemeClr val="bg2">
                    <a:lumMod val="10000"/>
                  </a:schemeClr>
                </a:solidFill>
              </a:rPr>
              <a:t> </a:t>
            </a:r>
            <a:endParaRPr lang="en-US" sz="1800" i="1" dirty="0">
              <a:solidFill>
                <a:schemeClr val="bg2">
                  <a:lumMod val="10000"/>
                </a:schemeClr>
              </a:solidFill>
            </a:endParaRPr>
          </a:p>
          <a:p>
            <a:endParaRPr lang="en-US" sz="800" dirty="0"/>
          </a:p>
          <a:p>
            <a:r>
              <a:rPr lang="en-US" sz="2000" dirty="0">
                <a:solidFill>
                  <a:srgbClr val="0000FF"/>
                </a:solidFill>
              </a:rPr>
              <a:t>Nucleons, Nuclei &amp; Atoms</a:t>
            </a:r>
          </a:p>
          <a:p>
            <a:r>
              <a:rPr lang="en-US" sz="1800" i="1" dirty="0" smtClean="0">
                <a:solidFill>
                  <a:schemeClr val="bg2">
                    <a:lumMod val="10000"/>
                  </a:schemeClr>
                </a:solidFill>
              </a:rPr>
              <a:t> </a:t>
            </a:r>
            <a:endParaRPr lang="en-US" sz="1800" i="1" dirty="0">
              <a:solidFill>
                <a:schemeClr val="bg2">
                  <a:lumMod val="10000"/>
                </a:schemeClr>
              </a:solidFill>
            </a:endParaRPr>
          </a:p>
        </p:txBody>
      </p:sp>
      <p:sp>
        <p:nvSpPr>
          <p:cNvPr id="20" name="TextBox 19"/>
          <p:cNvSpPr txBox="1"/>
          <p:nvPr/>
        </p:nvSpPr>
        <p:spPr>
          <a:xfrm>
            <a:off x="4500120" y="1304569"/>
            <a:ext cx="3612858" cy="646331"/>
          </a:xfrm>
          <a:prstGeom prst="rect">
            <a:avLst/>
          </a:prstGeom>
          <a:noFill/>
        </p:spPr>
        <p:txBody>
          <a:bodyPr wrap="square" rtlCol="0">
            <a:spAutoFit/>
          </a:bodyPr>
          <a:lstStyle/>
          <a:p>
            <a:r>
              <a:rPr lang="en-US" i="1" dirty="0" smtClean="0">
                <a:solidFill>
                  <a:srgbClr val="006F45"/>
                </a:solidFill>
              </a:rPr>
              <a:t>Initial draft versions of all reports exist.</a:t>
            </a:r>
            <a:endParaRPr lang="en-US" i="1" u="sng" dirty="0" smtClean="0">
              <a:solidFill>
                <a:srgbClr val="006F45"/>
              </a:solidFill>
            </a:endParaRPr>
          </a:p>
        </p:txBody>
      </p:sp>
      <p:sp>
        <p:nvSpPr>
          <p:cNvPr id="9" name="TextBox 8"/>
          <p:cNvSpPr txBox="1"/>
          <p:nvPr/>
        </p:nvSpPr>
        <p:spPr>
          <a:xfrm>
            <a:off x="4500120" y="1967869"/>
            <a:ext cx="3612858" cy="646331"/>
          </a:xfrm>
          <a:prstGeom prst="rect">
            <a:avLst/>
          </a:prstGeom>
          <a:noFill/>
        </p:spPr>
        <p:txBody>
          <a:bodyPr wrap="square" rtlCol="0">
            <a:spAutoFit/>
          </a:bodyPr>
          <a:lstStyle/>
          <a:p>
            <a:r>
              <a:rPr lang="en-US" i="1" dirty="0" smtClean="0">
                <a:solidFill>
                  <a:srgbClr val="006F45"/>
                </a:solidFill>
              </a:rPr>
              <a:t>Depending on group at different stages</a:t>
            </a:r>
            <a:endParaRPr lang="en-US" i="1" u="sng" dirty="0" smtClean="0">
              <a:solidFill>
                <a:srgbClr val="006F45"/>
              </a:solidFill>
            </a:endParaRPr>
          </a:p>
        </p:txBody>
      </p:sp>
      <p:sp>
        <p:nvSpPr>
          <p:cNvPr id="10" name="TextBox 9"/>
          <p:cNvSpPr txBox="1"/>
          <p:nvPr/>
        </p:nvSpPr>
        <p:spPr>
          <a:xfrm>
            <a:off x="4500120" y="3428198"/>
            <a:ext cx="3612858" cy="923330"/>
          </a:xfrm>
          <a:prstGeom prst="rect">
            <a:avLst/>
          </a:prstGeom>
          <a:noFill/>
        </p:spPr>
        <p:txBody>
          <a:bodyPr wrap="square" rtlCol="0">
            <a:spAutoFit/>
          </a:bodyPr>
          <a:lstStyle/>
          <a:p>
            <a:r>
              <a:rPr lang="en-US" i="1" dirty="0" smtClean="0">
                <a:solidFill>
                  <a:srgbClr val="006F45"/>
                </a:solidFill>
              </a:rPr>
              <a:t>Drafts will be/are on CSS2013 Wiki pages for each group under Intensity Frontier</a:t>
            </a:r>
            <a:endParaRPr lang="en-US" i="1" u="sng" dirty="0" smtClean="0">
              <a:solidFill>
                <a:srgbClr val="006F45"/>
              </a:solidFill>
            </a:endParaRPr>
          </a:p>
        </p:txBody>
      </p:sp>
      <p:sp>
        <p:nvSpPr>
          <p:cNvPr id="6" name="TextBox 5"/>
          <p:cNvSpPr txBox="1"/>
          <p:nvPr/>
        </p:nvSpPr>
        <p:spPr>
          <a:xfrm>
            <a:off x="5290681" y="5205137"/>
            <a:ext cx="2693366" cy="369332"/>
          </a:xfrm>
          <a:prstGeom prst="rect">
            <a:avLst/>
          </a:prstGeom>
          <a:noFill/>
        </p:spPr>
        <p:txBody>
          <a:bodyPr wrap="none" rtlCol="0">
            <a:spAutoFit/>
          </a:bodyPr>
          <a:lstStyle/>
          <a:p>
            <a:r>
              <a:rPr lang="en-US" dirty="0" smtClean="0"/>
              <a:t>www.snowmass2013.org</a:t>
            </a:r>
            <a:endParaRPr lang="en-US" dirty="0"/>
          </a:p>
        </p:txBody>
      </p:sp>
    </p:spTree>
    <p:extLst>
      <p:ext uri="{BB962C8B-B14F-4D97-AF65-F5344CB8AC3E}">
        <p14:creationId xmlns:p14="http://schemas.microsoft.com/office/powerpoint/2010/main" val="3795859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CSS2013; Intensity Frontier Intro; July 29, 2013, H.Weerts</a:t>
            </a:r>
            <a:endParaRPr lang="en-US"/>
          </a:p>
        </p:txBody>
      </p:sp>
      <p:sp>
        <p:nvSpPr>
          <p:cNvPr id="3" name="Slide Number Placeholder 2"/>
          <p:cNvSpPr>
            <a:spLocks noGrp="1"/>
          </p:cNvSpPr>
          <p:nvPr>
            <p:ph type="sldNum" sz="quarter" idx="12"/>
          </p:nvPr>
        </p:nvSpPr>
        <p:spPr/>
        <p:txBody>
          <a:bodyPr/>
          <a:lstStyle/>
          <a:p>
            <a:fld id="{B853029E-3A67-4FF5-BAEE-306E35D482E6}" type="slidenum">
              <a:rPr lang="en-US" smtClean="0"/>
              <a:pPr/>
              <a:t>6</a:t>
            </a:fld>
            <a:endParaRPr lang="en-US"/>
          </a:p>
        </p:txBody>
      </p:sp>
      <p:sp>
        <p:nvSpPr>
          <p:cNvPr id="4" name="TextBox 3"/>
          <p:cNvSpPr txBox="1"/>
          <p:nvPr/>
        </p:nvSpPr>
        <p:spPr>
          <a:xfrm>
            <a:off x="644544" y="107774"/>
            <a:ext cx="2077813" cy="369332"/>
          </a:xfrm>
          <a:prstGeom prst="rect">
            <a:avLst/>
          </a:prstGeom>
          <a:solidFill>
            <a:schemeClr val="accent2">
              <a:lumMod val="20000"/>
              <a:lumOff val="80000"/>
            </a:schemeClr>
          </a:solidFill>
        </p:spPr>
        <p:txBody>
          <a:bodyPr wrap="none" rtlCol="0">
            <a:spAutoFit/>
          </a:bodyPr>
          <a:lstStyle/>
          <a:p>
            <a:r>
              <a:rPr lang="en-US" dirty="0" smtClean="0">
                <a:solidFill>
                  <a:schemeClr val="bg2">
                    <a:lumMod val="10000"/>
                  </a:schemeClr>
                </a:solidFill>
              </a:rPr>
              <a:t>Goal of CSS2013:</a:t>
            </a:r>
            <a:endParaRPr lang="en-US" dirty="0">
              <a:solidFill>
                <a:schemeClr val="bg2">
                  <a:lumMod val="10000"/>
                </a:schemeClr>
              </a:solidFill>
            </a:endParaRPr>
          </a:p>
        </p:txBody>
      </p:sp>
      <p:sp>
        <p:nvSpPr>
          <p:cNvPr id="5" name="TextBox 4"/>
          <p:cNvSpPr txBox="1"/>
          <p:nvPr/>
        </p:nvSpPr>
        <p:spPr>
          <a:xfrm>
            <a:off x="4632923" y="2205626"/>
            <a:ext cx="3746363" cy="923330"/>
          </a:xfrm>
          <a:prstGeom prst="rect">
            <a:avLst/>
          </a:prstGeom>
          <a:noFill/>
        </p:spPr>
        <p:txBody>
          <a:bodyPr wrap="square" rtlCol="0">
            <a:spAutoFit/>
          </a:bodyPr>
          <a:lstStyle/>
          <a:p>
            <a:r>
              <a:rPr lang="en-US" dirty="0" smtClean="0"/>
              <a:t>Did this in 2011;</a:t>
            </a:r>
          </a:p>
          <a:p>
            <a:r>
              <a:rPr lang="en-US" dirty="0" smtClean="0"/>
              <a:t>Refine, update &amp; extend into next decade for CSS2013</a:t>
            </a:r>
            <a:endParaRPr lang="en-US" dirty="0"/>
          </a:p>
        </p:txBody>
      </p:sp>
      <p:sp>
        <p:nvSpPr>
          <p:cNvPr id="6" name="TextBox 5"/>
          <p:cNvSpPr txBox="1"/>
          <p:nvPr/>
        </p:nvSpPr>
        <p:spPr>
          <a:xfrm>
            <a:off x="2790912" y="107774"/>
            <a:ext cx="3684022" cy="369332"/>
          </a:xfrm>
          <a:prstGeom prst="rect">
            <a:avLst/>
          </a:prstGeom>
          <a:noFill/>
        </p:spPr>
        <p:txBody>
          <a:bodyPr wrap="none" rtlCol="0">
            <a:spAutoFit/>
          </a:bodyPr>
          <a:lstStyle/>
          <a:p>
            <a:r>
              <a:rPr lang="en-US" dirty="0" smtClean="0"/>
              <a:t>Identify scientific opportunities</a:t>
            </a:r>
            <a:endParaRPr lang="en-US" dirty="0"/>
          </a:p>
        </p:txBody>
      </p:sp>
      <p:sp>
        <p:nvSpPr>
          <p:cNvPr id="7" name="TextBox 6"/>
          <p:cNvSpPr txBox="1"/>
          <p:nvPr/>
        </p:nvSpPr>
        <p:spPr>
          <a:xfrm>
            <a:off x="1731541" y="527931"/>
            <a:ext cx="7266733" cy="369332"/>
          </a:xfrm>
          <a:prstGeom prst="rect">
            <a:avLst/>
          </a:prstGeom>
          <a:noFill/>
        </p:spPr>
        <p:txBody>
          <a:bodyPr wrap="none" rtlCol="0">
            <a:spAutoFit/>
          </a:bodyPr>
          <a:lstStyle/>
          <a:p>
            <a:r>
              <a:rPr lang="en-US" dirty="0" smtClean="0">
                <a:solidFill>
                  <a:srgbClr val="C00000"/>
                </a:solidFill>
              </a:rPr>
              <a:t>For us: </a:t>
            </a:r>
            <a:r>
              <a:rPr lang="en-US" dirty="0" smtClean="0"/>
              <a:t>Identify scientific opportunities with Intensity Frontier</a:t>
            </a:r>
            <a:endParaRPr lang="en-US" dirty="0"/>
          </a:p>
        </p:txBody>
      </p:sp>
      <p:sp>
        <p:nvSpPr>
          <p:cNvPr id="8" name="TextBox 7"/>
          <p:cNvSpPr txBox="1"/>
          <p:nvPr/>
        </p:nvSpPr>
        <p:spPr>
          <a:xfrm>
            <a:off x="330505" y="1153003"/>
            <a:ext cx="3324949" cy="369332"/>
          </a:xfrm>
          <a:prstGeom prst="rect">
            <a:avLst/>
          </a:prstGeom>
          <a:noFill/>
        </p:spPr>
        <p:txBody>
          <a:bodyPr wrap="none" rtlCol="0">
            <a:spAutoFit/>
          </a:bodyPr>
          <a:lstStyle/>
          <a:p>
            <a:r>
              <a:rPr lang="en-US" dirty="0" smtClean="0"/>
              <a:t>List of science opportunities:</a:t>
            </a:r>
            <a:endParaRPr lang="en-US" dirty="0"/>
          </a:p>
        </p:txBody>
      </p:sp>
      <p:sp>
        <p:nvSpPr>
          <p:cNvPr id="9" name="Rectangle 8"/>
          <p:cNvSpPr/>
          <p:nvPr/>
        </p:nvSpPr>
        <p:spPr>
          <a:xfrm>
            <a:off x="409817" y="1745873"/>
            <a:ext cx="2938294" cy="3662541"/>
          </a:xfrm>
          <a:prstGeom prst="rect">
            <a:avLst/>
          </a:prstGeom>
        </p:spPr>
        <p:txBody>
          <a:bodyPr wrap="square">
            <a:spAutoFit/>
          </a:bodyPr>
          <a:lstStyle/>
          <a:p>
            <a:pPr marL="342900" indent="-342900">
              <a:buFont typeface="+mj-lt"/>
              <a:buAutoNum type="alphaUcPeriod"/>
            </a:pPr>
            <a:r>
              <a:rPr lang="en-US" dirty="0">
                <a:solidFill>
                  <a:srgbClr val="006600"/>
                </a:solidFill>
              </a:rPr>
              <a:t>CP </a:t>
            </a:r>
            <a:r>
              <a:rPr lang="en-US" dirty="0" smtClean="0">
                <a:solidFill>
                  <a:srgbClr val="006600"/>
                </a:solidFill>
              </a:rPr>
              <a:t>violation, rare </a:t>
            </a:r>
            <a:r>
              <a:rPr lang="en-US" dirty="0">
                <a:solidFill>
                  <a:srgbClr val="006600"/>
                </a:solidFill>
              </a:rPr>
              <a:t>decays, </a:t>
            </a:r>
            <a:r>
              <a:rPr lang="en-US" dirty="0" smtClean="0">
                <a:solidFill>
                  <a:srgbClr val="006600"/>
                </a:solidFill>
              </a:rPr>
              <a:t>K’s, Charm</a:t>
            </a:r>
            <a:r>
              <a:rPr lang="en-US" dirty="0">
                <a:solidFill>
                  <a:srgbClr val="006600"/>
                </a:solidFill>
              </a:rPr>
              <a:t>, </a:t>
            </a:r>
            <a:r>
              <a:rPr lang="en-US" dirty="0" smtClean="0">
                <a:solidFill>
                  <a:srgbClr val="006600"/>
                </a:solidFill>
              </a:rPr>
              <a:t>B’s</a:t>
            </a:r>
          </a:p>
          <a:p>
            <a:pPr marL="342900" indent="-342900">
              <a:buFont typeface="+mj-lt"/>
              <a:buAutoNum type="alphaUcPeriod"/>
            </a:pPr>
            <a:r>
              <a:rPr lang="en-US" dirty="0">
                <a:solidFill>
                  <a:srgbClr val="0000CC"/>
                </a:solidFill>
              </a:rPr>
              <a:t>LFV with </a:t>
            </a:r>
            <a:r>
              <a:rPr lang="en-US" dirty="0" err="1" smtClean="0">
                <a:solidFill>
                  <a:srgbClr val="0000CC"/>
                </a:solidFill>
                <a:latin typeface="Symbol" pitchFamily="18" charset="2"/>
              </a:rPr>
              <a:t>m,t</a:t>
            </a:r>
            <a:r>
              <a:rPr lang="en-US" dirty="0" smtClean="0">
                <a:solidFill>
                  <a:srgbClr val="0000CC"/>
                </a:solidFill>
              </a:rPr>
              <a:t>  &amp; (g-2)</a:t>
            </a:r>
          </a:p>
          <a:p>
            <a:pPr marL="342900" indent="-342900">
              <a:buFont typeface="+mj-lt"/>
              <a:buAutoNum type="alphaUcPeriod"/>
            </a:pPr>
            <a:r>
              <a:rPr lang="en-US" dirty="0">
                <a:solidFill>
                  <a:srgbClr val="CC0000"/>
                </a:solidFill>
              </a:rPr>
              <a:t>Neutrino oscillations &amp; mass, CP violation, </a:t>
            </a:r>
            <a:r>
              <a:rPr lang="en-US" dirty="0" smtClean="0">
                <a:solidFill>
                  <a:srgbClr val="CC0000"/>
                </a:solidFill>
                <a:latin typeface="Symbol" pitchFamily="18" charset="2"/>
              </a:rPr>
              <a:t>0nbb</a:t>
            </a:r>
            <a:endParaRPr lang="en-US" dirty="0" smtClean="0">
              <a:solidFill>
                <a:srgbClr val="CC0000"/>
              </a:solidFill>
            </a:endParaRPr>
          </a:p>
          <a:p>
            <a:pPr marL="342900" indent="-342900">
              <a:buFont typeface="+mj-lt"/>
              <a:buAutoNum type="alphaUcPeriod"/>
            </a:pPr>
            <a:r>
              <a:rPr lang="en-US" dirty="0" smtClean="0"/>
              <a:t>Baryon number </a:t>
            </a:r>
            <a:r>
              <a:rPr lang="en-US" dirty="0" smtClean="0"/>
              <a:t>violation </a:t>
            </a:r>
            <a:r>
              <a:rPr lang="en-US" sz="1600" dirty="0" smtClean="0"/>
              <a:t>(proton decay &amp; neutron oscillations)</a:t>
            </a:r>
            <a:endParaRPr lang="en-US" sz="1600" dirty="0" smtClean="0"/>
          </a:p>
          <a:p>
            <a:pPr marL="342900" indent="-342900">
              <a:buFont typeface="+mj-lt"/>
              <a:buAutoNum type="alphaUcPeriod"/>
            </a:pPr>
            <a:r>
              <a:rPr lang="en-US" dirty="0" smtClean="0">
                <a:solidFill>
                  <a:srgbClr val="663300"/>
                </a:solidFill>
              </a:rPr>
              <a:t>EDMs, Parity Violation</a:t>
            </a:r>
          </a:p>
          <a:p>
            <a:pPr marL="342900" indent="-342900">
              <a:buFont typeface="+mj-lt"/>
              <a:buAutoNum type="alphaUcPeriod"/>
            </a:pPr>
            <a:r>
              <a:rPr lang="en-US" dirty="0">
                <a:solidFill>
                  <a:srgbClr val="800080"/>
                </a:solidFill>
              </a:rPr>
              <a:t>New Light, Weakly Coupled </a:t>
            </a:r>
            <a:r>
              <a:rPr lang="en-US" dirty="0" smtClean="0">
                <a:solidFill>
                  <a:srgbClr val="800080"/>
                </a:solidFill>
              </a:rPr>
              <a:t>Particles</a:t>
            </a:r>
            <a:endParaRPr lang="en-US" dirty="0">
              <a:solidFill>
                <a:srgbClr val="800080"/>
              </a:solidFill>
            </a:endParaRPr>
          </a:p>
          <a:p>
            <a:endParaRPr lang="en-US" dirty="0">
              <a:solidFill>
                <a:srgbClr val="663300"/>
              </a:solidFill>
            </a:endParaRPr>
          </a:p>
        </p:txBody>
      </p:sp>
      <p:sp>
        <p:nvSpPr>
          <p:cNvPr id="19" name="TextBox 18"/>
          <p:cNvSpPr txBox="1"/>
          <p:nvPr/>
        </p:nvSpPr>
        <p:spPr>
          <a:xfrm>
            <a:off x="6784157" y="5211624"/>
            <a:ext cx="2214117" cy="646331"/>
          </a:xfrm>
          <a:prstGeom prst="rect">
            <a:avLst/>
          </a:prstGeom>
          <a:noFill/>
        </p:spPr>
        <p:txBody>
          <a:bodyPr wrap="square" rtlCol="0">
            <a:spAutoFit/>
          </a:bodyPr>
          <a:lstStyle/>
          <a:p>
            <a:pPr algn="r"/>
            <a:r>
              <a:rPr lang="en-US" dirty="0" smtClean="0"/>
              <a:t>Quite a list of experiments</a:t>
            </a:r>
            <a:endParaRPr lang="en-US" dirty="0"/>
          </a:p>
        </p:txBody>
      </p:sp>
      <p:sp>
        <p:nvSpPr>
          <p:cNvPr id="20" name="Right Arrow 19"/>
          <p:cNvSpPr/>
          <p:nvPr/>
        </p:nvSpPr>
        <p:spPr bwMode="auto">
          <a:xfrm>
            <a:off x="7586133" y="5857955"/>
            <a:ext cx="1412141" cy="237066"/>
          </a:xfrm>
          <a:prstGeom prst="rightArrow">
            <a:avLst/>
          </a:prstGeom>
          <a:solidFill>
            <a:schemeClr val="tx2">
              <a:lumMod val="60000"/>
              <a:lumOff val="40000"/>
            </a:schemeClr>
          </a:solidFill>
          <a:ln w="9525" cap="flat" cmpd="sng" algn="ctr">
            <a:solidFill>
              <a:schemeClr val="bg2">
                <a:lumMod val="1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p:txBody>
      </p:sp>
    </p:spTree>
    <p:extLst>
      <p:ext uri="{BB962C8B-B14F-4D97-AF65-F5344CB8AC3E}">
        <p14:creationId xmlns:p14="http://schemas.microsoft.com/office/powerpoint/2010/main" val="758393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571" y="0"/>
            <a:ext cx="4577509" cy="609600"/>
          </a:xfrm>
        </p:spPr>
        <p:txBody>
          <a:bodyPr>
            <a:noAutofit/>
          </a:bodyPr>
          <a:lstStyle/>
          <a:p>
            <a:r>
              <a:rPr lang="en-US" sz="2000" dirty="0" smtClean="0">
                <a:cs typeface="Helvetica" pitchFamily="34" charset="0"/>
              </a:rPr>
              <a:t>HEP Intensity Frontier Experiments</a:t>
            </a:r>
            <a:endParaRPr lang="en-US" sz="2000" dirty="0">
              <a:cs typeface="Helvetica" pitchFamily="34" charset="0"/>
            </a:endParaRPr>
          </a:p>
        </p:txBody>
      </p:sp>
      <p:sp>
        <p:nvSpPr>
          <p:cNvPr id="5" name="Slide Number Placeholder 4"/>
          <p:cNvSpPr>
            <a:spLocks noGrp="1"/>
          </p:cNvSpPr>
          <p:nvPr>
            <p:ph type="sldNum" sz="quarter" idx="12"/>
          </p:nvPr>
        </p:nvSpPr>
        <p:spPr>
          <a:xfrm>
            <a:off x="8610600" y="6553200"/>
            <a:ext cx="533400" cy="304800"/>
          </a:xfrm>
        </p:spPr>
        <p:txBody>
          <a:bodyPr/>
          <a:lstStyle/>
          <a:p>
            <a:fld id="{236B3D9C-BE9A-48ED-BD92-61967FFC9D79}" type="slidenum">
              <a:rPr lang="en-US" sz="1000" smtClean="0"/>
              <a:pPr/>
              <a:t>7</a:t>
            </a:fld>
            <a:endParaRPr lang="en-US" sz="1000" dirty="0"/>
          </a:p>
        </p:txBody>
      </p:sp>
      <p:sp>
        <p:nvSpPr>
          <p:cNvPr id="3" name="TextBox 2"/>
          <p:cNvSpPr txBox="1"/>
          <p:nvPr/>
        </p:nvSpPr>
        <p:spPr>
          <a:xfrm>
            <a:off x="5244029" y="218931"/>
            <a:ext cx="1643399" cy="338554"/>
          </a:xfrm>
          <a:prstGeom prst="rect">
            <a:avLst/>
          </a:prstGeom>
          <a:noFill/>
        </p:spPr>
        <p:txBody>
          <a:bodyPr wrap="none" rtlCol="0">
            <a:spAutoFit/>
          </a:bodyPr>
          <a:lstStyle/>
          <a:p>
            <a:r>
              <a:rPr lang="en-US" sz="1600" dirty="0" smtClean="0"/>
              <a:t>List from DOE:</a:t>
            </a:r>
            <a:endParaRPr lang="en-US" sz="1600" dirty="0"/>
          </a:p>
        </p:txBody>
      </p:sp>
      <p:sp>
        <p:nvSpPr>
          <p:cNvPr id="7" name="TextBox 6"/>
          <p:cNvSpPr txBox="1"/>
          <p:nvPr/>
        </p:nvSpPr>
        <p:spPr>
          <a:xfrm>
            <a:off x="7217933" y="185533"/>
            <a:ext cx="1620957" cy="307777"/>
          </a:xfrm>
          <a:prstGeom prst="rect">
            <a:avLst/>
          </a:prstGeom>
          <a:solidFill>
            <a:schemeClr val="accent3">
              <a:lumMod val="20000"/>
              <a:lumOff val="80000"/>
            </a:schemeClr>
          </a:solidFill>
          <a:ln>
            <a:solidFill>
              <a:schemeClr val="accent4">
                <a:lumMod val="20000"/>
                <a:lumOff val="80000"/>
              </a:schemeClr>
            </a:solidFill>
          </a:ln>
        </p:spPr>
        <p:txBody>
          <a:bodyPr wrap="none" rtlCol="0">
            <a:spAutoFit/>
          </a:bodyPr>
          <a:lstStyle/>
          <a:p>
            <a:r>
              <a:rPr lang="en-US" sz="1400" dirty="0" smtClean="0"/>
              <a:t>There are MANY</a:t>
            </a:r>
            <a:endParaRPr lang="en-US" sz="1400" dirty="0"/>
          </a:p>
        </p:txBody>
      </p:sp>
      <p:sp>
        <p:nvSpPr>
          <p:cNvPr id="8" name="Right Arrow 7"/>
          <p:cNvSpPr/>
          <p:nvPr/>
        </p:nvSpPr>
        <p:spPr bwMode="auto">
          <a:xfrm>
            <a:off x="6815816" y="339421"/>
            <a:ext cx="385591" cy="105102"/>
          </a:xfrm>
          <a:prstGeom prst="rightArrow">
            <a:avLst/>
          </a:prstGeom>
          <a:solidFill>
            <a:schemeClr val="accent3">
              <a:lumMod val="20000"/>
              <a:lumOff val="80000"/>
            </a:schemeClr>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p:txBody>
      </p:sp>
      <p:sp>
        <p:nvSpPr>
          <p:cNvPr id="9" name="Footer Placeholder 8"/>
          <p:cNvSpPr>
            <a:spLocks noGrp="1"/>
          </p:cNvSpPr>
          <p:nvPr>
            <p:ph type="ftr" sz="quarter" idx="11"/>
          </p:nvPr>
        </p:nvSpPr>
        <p:spPr/>
        <p:txBody>
          <a:bodyPr/>
          <a:lstStyle/>
          <a:p>
            <a:r>
              <a:rPr lang="en-US" smtClean="0"/>
              <a:t>CSS2013; Intensity Frontier Intro; July 29, 2013, H.Weerts</a:t>
            </a:r>
            <a:endParaRPr lang="en-US"/>
          </a:p>
        </p:txBody>
      </p:sp>
      <p:graphicFrame>
        <p:nvGraphicFramePr>
          <p:cNvPr id="11" name="Content Placeholder 5"/>
          <p:cNvGraphicFramePr>
            <a:graphicFrameLocks noGrp="1"/>
          </p:cNvGraphicFramePr>
          <p:nvPr>
            <p:ph idx="1"/>
            <p:extLst>
              <p:ext uri="{D42A27DB-BD31-4B8C-83A1-F6EECF244321}">
                <p14:modId xmlns:p14="http://schemas.microsoft.com/office/powerpoint/2010/main" val="1312700117"/>
              </p:ext>
            </p:extLst>
          </p:nvPr>
        </p:nvGraphicFramePr>
        <p:xfrm>
          <a:off x="238125" y="557485"/>
          <a:ext cx="8836925" cy="6183145"/>
        </p:xfrm>
        <a:graphic>
          <a:graphicData uri="http://schemas.openxmlformats.org/drawingml/2006/table">
            <a:tbl>
              <a:tblPr firstRow="1" bandRow="1">
                <a:tableStyleId>{5C22544A-7EE6-4342-B048-85BDC9FD1C3A}</a:tableStyleId>
              </a:tblPr>
              <a:tblGrid>
                <a:gridCol w="1064526"/>
                <a:gridCol w="1447800"/>
                <a:gridCol w="1066800"/>
                <a:gridCol w="3484652"/>
                <a:gridCol w="1143000"/>
                <a:gridCol w="630147"/>
              </a:tblGrid>
              <a:tr h="225818">
                <a:tc>
                  <a:txBody>
                    <a:bodyPr/>
                    <a:lstStyle/>
                    <a:p>
                      <a:r>
                        <a:rPr lang="en-US" sz="900" dirty="0" smtClean="0"/>
                        <a:t>Experiment</a:t>
                      </a:r>
                      <a:endParaRPr lang="en-US" sz="900" dirty="0"/>
                    </a:p>
                  </a:txBody>
                  <a:tcPr marL="45720" marR="45720"/>
                </a:tc>
                <a:tc>
                  <a:txBody>
                    <a:bodyPr/>
                    <a:lstStyle/>
                    <a:p>
                      <a:r>
                        <a:rPr lang="en-US" sz="900" dirty="0" smtClean="0"/>
                        <a:t>Location</a:t>
                      </a:r>
                      <a:endParaRPr lang="en-US" sz="900" dirty="0"/>
                    </a:p>
                  </a:txBody>
                  <a:tcPr marL="45720" marR="45720"/>
                </a:tc>
                <a:tc>
                  <a:txBody>
                    <a:bodyPr/>
                    <a:lstStyle/>
                    <a:p>
                      <a:r>
                        <a:rPr lang="en-US" sz="900" dirty="0" smtClean="0"/>
                        <a:t>Status</a:t>
                      </a:r>
                      <a:endParaRPr lang="en-US" sz="900" dirty="0"/>
                    </a:p>
                  </a:txBody>
                  <a:tcPr marL="45720" marR="45720"/>
                </a:tc>
                <a:tc>
                  <a:txBody>
                    <a:bodyPr/>
                    <a:lstStyle/>
                    <a:p>
                      <a:r>
                        <a:rPr lang="en-US" sz="900" dirty="0" smtClean="0"/>
                        <a:t>Description</a:t>
                      </a:r>
                      <a:endParaRPr lang="en-US" sz="900" dirty="0"/>
                    </a:p>
                  </a:txBody>
                  <a:tcPr marL="45720" marR="45720"/>
                </a:tc>
                <a:tc>
                  <a:txBody>
                    <a:bodyPr/>
                    <a:lstStyle/>
                    <a:p>
                      <a:r>
                        <a:rPr lang="en-US" sz="900" dirty="0" smtClean="0"/>
                        <a:t>#US Inst.</a:t>
                      </a:r>
                      <a:endParaRPr lang="en-US" sz="900" dirty="0"/>
                    </a:p>
                  </a:txBody>
                  <a:tcPr marL="45720" marR="45720"/>
                </a:tc>
                <a:tc>
                  <a:txBody>
                    <a:bodyPr/>
                    <a:lstStyle/>
                    <a:p>
                      <a:r>
                        <a:rPr lang="en-US" sz="900" dirty="0" smtClean="0"/>
                        <a:t>#US Coll.</a:t>
                      </a:r>
                      <a:endParaRPr lang="en-US" sz="900" dirty="0"/>
                    </a:p>
                  </a:txBody>
                  <a:tcPr marL="45720" marR="45720"/>
                </a:tc>
              </a:tr>
              <a:tr h="252262">
                <a:tc>
                  <a:txBody>
                    <a:bodyPr/>
                    <a:lstStyle/>
                    <a:p>
                      <a:r>
                        <a:rPr lang="en-US" sz="800" b="1" dirty="0" smtClean="0">
                          <a:effectLst/>
                          <a:latin typeface="Calibri" pitchFamily="34" charset="0"/>
                        </a:rPr>
                        <a:t>Belle</a:t>
                      </a:r>
                      <a:r>
                        <a:rPr lang="en-US" sz="800" b="1" baseline="0" dirty="0" smtClean="0">
                          <a:effectLst/>
                          <a:latin typeface="Calibri" pitchFamily="34" charset="0"/>
                        </a:rPr>
                        <a:t> </a:t>
                      </a:r>
                      <a:r>
                        <a:rPr lang="en-US" sz="800" b="1" dirty="0" smtClean="0">
                          <a:effectLst/>
                          <a:latin typeface="Calibri" pitchFamily="34" charset="0"/>
                        </a:rPr>
                        <a:t>II</a:t>
                      </a:r>
                      <a:endParaRPr lang="en-US" sz="800" b="1" dirty="0">
                        <a:effectLst/>
                        <a:latin typeface="Calibri" pitchFamily="34" charset="0"/>
                      </a:endParaRPr>
                    </a:p>
                  </a:txBody>
                  <a:tcPr marL="45720" marR="45720">
                    <a:solidFill>
                      <a:schemeClr val="accent4">
                        <a:lumMod val="40000"/>
                        <a:lumOff val="60000"/>
                      </a:schemeClr>
                    </a:solidFill>
                  </a:tcPr>
                </a:tc>
                <a:tc>
                  <a:txBody>
                    <a:bodyPr/>
                    <a:lstStyle/>
                    <a:p>
                      <a:r>
                        <a:rPr lang="en-US" sz="800" b="1" dirty="0" smtClean="0"/>
                        <a:t>KEK,</a:t>
                      </a:r>
                      <a:r>
                        <a:rPr lang="en-US" sz="800" b="1" baseline="0" dirty="0" smtClean="0"/>
                        <a:t> Tsukuba, Japan</a:t>
                      </a:r>
                      <a:endParaRPr lang="en-US" sz="800" b="1" dirty="0"/>
                    </a:p>
                  </a:txBody>
                  <a:tcPr marL="45720" marR="45720"/>
                </a:tc>
                <a:tc>
                  <a:txBody>
                    <a:bodyPr/>
                    <a:lstStyle/>
                    <a:p>
                      <a:r>
                        <a:rPr lang="en-US" sz="800" b="1" dirty="0" smtClean="0"/>
                        <a:t>Physics run</a:t>
                      </a:r>
                      <a:r>
                        <a:rPr lang="en-US" sz="800" b="1" baseline="0" dirty="0" smtClean="0"/>
                        <a:t> 2016</a:t>
                      </a:r>
                      <a:endParaRPr lang="en-US" sz="800" b="1" dirty="0"/>
                    </a:p>
                  </a:txBody>
                  <a:tcPr marL="45720" marR="45720"/>
                </a:tc>
                <a:tc>
                  <a:txBody>
                    <a:bodyPr/>
                    <a:lstStyle/>
                    <a:p>
                      <a:r>
                        <a:rPr lang="en-US" sz="800" b="1" dirty="0" smtClean="0"/>
                        <a:t>Heavy flavor physics,</a:t>
                      </a:r>
                      <a:r>
                        <a:rPr lang="en-US" sz="800" b="1" baseline="0" dirty="0" smtClean="0"/>
                        <a:t> </a:t>
                      </a:r>
                      <a:r>
                        <a:rPr lang="en-US" sz="800" b="1" dirty="0" smtClean="0"/>
                        <a:t>CP asymmetries,</a:t>
                      </a:r>
                      <a:r>
                        <a:rPr lang="en-US" sz="800" b="1" baseline="0" dirty="0" smtClean="0"/>
                        <a:t> n</a:t>
                      </a:r>
                      <a:r>
                        <a:rPr lang="en-US" sz="800" b="1" dirty="0" smtClean="0"/>
                        <a:t>ew matter states</a:t>
                      </a:r>
                      <a:endParaRPr lang="en-US" sz="800" b="1" dirty="0"/>
                    </a:p>
                  </a:txBody>
                  <a:tcPr marL="45720" marR="45720"/>
                </a:tc>
                <a:tc>
                  <a:txBody>
                    <a:bodyPr/>
                    <a:lstStyle/>
                    <a:p>
                      <a:r>
                        <a:rPr lang="en-US" sz="800" b="1" dirty="0" smtClean="0"/>
                        <a:t>10</a:t>
                      </a:r>
                      <a:r>
                        <a:rPr lang="en-US" sz="800" b="1" baseline="0" dirty="0" smtClean="0"/>
                        <a:t> </a:t>
                      </a:r>
                      <a:r>
                        <a:rPr lang="en-US" sz="800" b="1" baseline="0" dirty="0" err="1" smtClean="0"/>
                        <a:t>Univ</a:t>
                      </a:r>
                      <a:r>
                        <a:rPr lang="en-US" sz="800" b="1" baseline="0" dirty="0" smtClean="0"/>
                        <a:t>, 1 Lab</a:t>
                      </a:r>
                      <a:endParaRPr lang="en-US" sz="800" b="1" dirty="0"/>
                    </a:p>
                  </a:txBody>
                  <a:tcPr marL="45720" marR="45720"/>
                </a:tc>
                <a:tc>
                  <a:txBody>
                    <a:bodyPr/>
                    <a:lstStyle/>
                    <a:p>
                      <a:r>
                        <a:rPr lang="en-US" sz="800" b="1" dirty="0" smtClean="0"/>
                        <a:t>55</a:t>
                      </a:r>
                      <a:endParaRPr lang="en-US" sz="800" b="1" dirty="0"/>
                    </a:p>
                  </a:txBody>
                  <a:tcPr marL="45720" marR="45720"/>
                </a:tc>
              </a:tr>
              <a:tr h="331199">
                <a:tc>
                  <a:txBody>
                    <a:bodyPr/>
                    <a:lstStyle/>
                    <a:p>
                      <a:r>
                        <a:rPr lang="en-US" sz="800" b="1" dirty="0" smtClean="0">
                          <a:effectLst/>
                          <a:latin typeface="Calibri" pitchFamily="34" charset="0"/>
                        </a:rPr>
                        <a:t>BES III</a:t>
                      </a:r>
                      <a:endParaRPr lang="en-US" sz="800" b="1" dirty="0">
                        <a:effectLst/>
                        <a:latin typeface="Calibri" pitchFamily="34" charset="0"/>
                      </a:endParaRPr>
                    </a:p>
                  </a:txBody>
                  <a:tcPr marL="45720" marR="45720">
                    <a:solidFill>
                      <a:schemeClr val="accent4">
                        <a:lumMod val="40000"/>
                        <a:lumOff val="60000"/>
                      </a:schemeClr>
                    </a:solidFill>
                  </a:tcPr>
                </a:tc>
                <a:tc>
                  <a:txBody>
                    <a:bodyPr/>
                    <a:lstStyle/>
                    <a:p>
                      <a:r>
                        <a:rPr lang="en-US" sz="800" b="1" dirty="0" smtClean="0"/>
                        <a:t>IHEP</a:t>
                      </a:r>
                      <a:r>
                        <a:rPr lang="en-US" sz="800" b="1" baseline="0" dirty="0" smtClean="0"/>
                        <a:t>, Beijing, China</a:t>
                      </a:r>
                      <a:endParaRPr lang="en-US" sz="800" b="1" dirty="0"/>
                    </a:p>
                  </a:txBody>
                  <a:tcPr marL="45720" marR="45720"/>
                </a:tc>
                <a:tc>
                  <a:txBody>
                    <a:bodyPr/>
                    <a:lstStyle/>
                    <a:p>
                      <a:r>
                        <a:rPr lang="en-US" sz="800" b="1" dirty="0" smtClean="0"/>
                        <a:t>Running</a:t>
                      </a:r>
                      <a:endParaRPr lang="en-US" sz="800" b="1" dirty="0"/>
                    </a:p>
                  </a:txBody>
                  <a:tcPr marL="45720" marR="45720">
                    <a:solidFill>
                      <a:srgbClr val="FFFF00"/>
                    </a:solidFill>
                  </a:tcPr>
                </a:tc>
                <a:tc>
                  <a:txBody>
                    <a:bodyPr/>
                    <a:lstStyle/>
                    <a:p>
                      <a:r>
                        <a:rPr lang="en-US" sz="800" b="1" dirty="0" smtClean="0">
                          <a:latin typeface="+mn-lt"/>
                        </a:rPr>
                        <a:t>Precision measurements charm, charmonium, tau; search for and study new states of hadronic matter</a:t>
                      </a:r>
                    </a:p>
                  </a:txBody>
                  <a:tcPr marL="45720" marR="45720"/>
                </a:tc>
                <a:tc>
                  <a:txBody>
                    <a:bodyPr/>
                    <a:lstStyle/>
                    <a:p>
                      <a:r>
                        <a:rPr lang="en-US" sz="800" b="1" dirty="0" smtClean="0"/>
                        <a:t>6 </a:t>
                      </a:r>
                      <a:r>
                        <a:rPr lang="en-US" sz="800" b="1" dirty="0" err="1" smtClean="0"/>
                        <a:t>Univ</a:t>
                      </a:r>
                      <a:endParaRPr lang="en-US" sz="800" b="1" dirty="0"/>
                    </a:p>
                  </a:txBody>
                  <a:tcPr marL="45720" marR="45720"/>
                </a:tc>
                <a:tc>
                  <a:txBody>
                    <a:bodyPr/>
                    <a:lstStyle/>
                    <a:p>
                      <a:r>
                        <a:rPr lang="en-US" sz="800" b="1" dirty="0" smtClean="0"/>
                        <a:t>26</a:t>
                      </a:r>
                      <a:endParaRPr lang="en-US" sz="800" b="1" dirty="0"/>
                    </a:p>
                  </a:txBody>
                  <a:tcPr marL="45720" marR="45720"/>
                </a:tc>
              </a:tr>
              <a:tr h="252262">
                <a:tc>
                  <a:txBody>
                    <a:bodyPr/>
                    <a:lstStyle/>
                    <a:p>
                      <a:r>
                        <a:rPr lang="en-US" sz="800" b="1" dirty="0" smtClean="0">
                          <a:effectLst/>
                          <a:latin typeface="Calibri" pitchFamily="34" charset="0"/>
                        </a:rPr>
                        <a:t>CAPTAIN</a:t>
                      </a:r>
                      <a:endParaRPr lang="en-US" sz="800" b="1" dirty="0">
                        <a:effectLst/>
                        <a:latin typeface="Calibri" pitchFamily="34" charset="0"/>
                      </a:endParaRPr>
                    </a:p>
                  </a:txBody>
                  <a:tcPr marL="45720" marR="45720"/>
                </a:tc>
                <a:tc>
                  <a:txBody>
                    <a:bodyPr/>
                    <a:lstStyle/>
                    <a:p>
                      <a:r>
                        <a:rPr lang="en-US" sz="800" b="1" dirty="0" smtClean="0"/>
                        <a:t>Los Alamos,</a:t>
                      </a:r>
                      <a:r>
                        <a:rPr lang="en-US" sz="800" b="1" baseline="0" dirty="0" smtClean="0"/>
                        <a:t> NM, USA</a:t>
                      </a:r>
                      <a:endParaRPr lang="en-US" sz="800" b="1" dirty="0"/>
                    </a:p>
                  </a:txBody>
                  <a:tcPr marL="45720" marR="45720"/>
                </a:tc>
                <a:tc>
                  <a:txBody>
                    <a:bodyPr/>
                    <a:lstStyle/>
                    <a:p>
                      <a:r>
                        <a:rPr lang="en-US" sz="800" b="1" dirty="0" smtClean="0"/>
                        <a:t>R&amp;D; Test</a:t>
                      </a:r>
                      <a:r>
                        <a:rPr lang="en-US" sz="800" b="1" baseline="0" dirty="0" smtClean="0"/>
                        <a:t> run 2015</a:t>
                      </a:r>
                      <a:endParaRPr lang="en-US" sz="800" b="1" dirty="0"/>
                    </a:p>
                  </a:txBody>
                  <a:tcPr marL="45720" marR="45720"/>
                </a:tc>
                <a:tc>
                  <a:txBody>
                    <a:bodyPr/>
                    <a:lstStyle/>
                    <a:p>
                      <a:r>
                        <a:rPr lang="en-US" sz="800" b="1" dirty="0" smtClean="0">
                          <a:latin typeface="+mn-lt"/>
                          <a:cs typeface="Helvetica" pitchFamily="34" charset="0"/>
                        </a:rPr>
                        <a:t>Cryogenic apparatus for precision tests of argon interactions with neutrinos</a:t>
                      </a:r>
                      <a:endParaRPr lang="en-US" sz="800" b="1" dirty="0">
                        <a:latin typeface="+mn-lt"/>
                      </a:endParaRPr>
                    </a:p>
                  </a:txBody>
                  <a:tcPr marL="45720" marR="45720"/>
                </a:tc>
                <a:tc>
                  <a:txBody>
                    <a:bodyPr/>
                    <a:lstStyle/>
                    <a:p>
                      <a:r>
                        <a:rPr lang="en-US" sz="800" b="1" dirty="0" smtClean="0"/>
                        <a:t>5 </a:t>
                      </a:r>
                      <a:r>
                        <a:rPr lang="en-US" sz="800" b="1" dirty="0" err="1" smtClean="0"/>
                        <a:t>Univ</a:t>
                      </a:r>
                      <a:r>
                        <a:rPr lang="en-US" sz="800" b="1" dirty="0" smtClean="0"/>
                        <a:t>,</a:t>
                      </a:r>
                      <a:r>
                        <a:rPr lang="en-US" sz="800" b="1" baseline="0" dirty="0" smtClean="0"/>
                        <a:t> 1 Lab</a:t>
                      </a:r>
                      <a:endParaRPr lang="en-US" sz="800" b="1" dirty="0"/>
                    </a:p>
                  </a:txBody>
                  <a:tcPr marL="45720" marR="45720"/>
                </a:tc>
                <a:tc>
                  <a:txBody>
                    <a:bodyPr/>
                    <a:lstStyle/>
                    <a:p>
                      <a:r>
                        <a:rPr lang="en-US" sz="800" b="1" dirty="0" smtClean="0"/>
                        <a:t>20</a:t>
                      </a:r>
                      <a:endParaRPr lang="en-US" sz="800" b="1" dirty="0"/>
                    </a:p>
                  </a:txBody>
                  <a:tcPr marL="45720" marR="45720"/>
                </a:tc>
              </a:tr>
              <a:tr h="252262">
                <a:tc>
                  <a:txBody>
                    <a:bodyPr/>
                    <a:lstStyle/>
                    <a:p>
                      <a:r>
                        <a:rPr lang="en-US" sz="800" b="1" dirty="0" smtClean="0">
                          <a:effectLst/>
                          <a:latin typeface="Calibri" pitchFamily="34" charset="0"/>
                        </a:rPr>
                        <a:t>Daya Bay</a:t>
                      </a:r>
                      <a:endParaRPr lang="en-US" sz="800" b="1" dirty="0">
                        <a:effectLst/>
                        <a:latin typeface="Calibri" pitchFamily="34" charset="0"/>
                      </a:endParaRPr>
                    </a:p>
                  </a:txBody>
                  <a:tcPr marL="45720" marR="45720">
                    <a:solidFill>
                      <a:schemeClr val="accent4">
                        <a:lumMod val="40000"/>
                        <a:lumOff val="60000"/>
                      </a:schemeClr>
                    </a:solidFill>
                  </a:tcPr>
                </a:tc>
                <a:tc>
                  <a:txBody>
                    <a:bodyPr/>
                    <a:lstStyle/>
                    <a:p>
                      <a:r>
                        <a:rPr lang="en-US" sz="800" b="1" dirty="0" err="1" smtClean="0"/>
                        <a:t>Dapeng</a:t>
                      </a:r>
                      <a:r>
                        <a:rPr lang="en-US" sz="800" b="1" dirty="0" smtClean="0"/>
                        <a:t> </a:t>
                      </a:r>
                      <a:r>
                        <a:rPr lang="en-US" sz="800" b="1" dirty="0" err="1" smtClean="0"/>
                        <a:t>Penisula</a:t>
                      </a:r>
                      <a:r>
                        <a:rPr lang="en-US" sz="800" b="1" dirty="0" smtClean="0"/>
                        <a:t>,</a:t>
                      </a:r>
                      <a:r>
                        <a:rPr lang="en-US" sz="800" b="1" baseline="0" dirty="0" smtClean="0"/>
                        <a:t> China</a:t>
                      </a:r>
                      <a:endParaRPr lang="en-US" sz="800" b="1" dirty="0"/>
                    </a:p>
                  </a:txBody>
                  <a:tcPr marL="45720" marR="45720"/>
                </a:tc>
                <a:tc>
                  <a:txBody>
                    <a:bodyPr/>
                    <a:lstStyle/>
                    <a:p>
                      <a:r>
                        <a:rPr lang="en-US" sz="800" b="1" dirty="0" smtClean="0"/>
                        <a:t>Running</a:t>
                      </a:r>
                      <a:endParaRPr lang="en-US" sz="800" b="1" dirty="0"/>
                    </a:p>
                  </a:txBody>
                  <a:tcPr marL="45720" marR="45720">
                    <a:solidFill>
                      <a:srgbClr val="FFFF00"/>
                    </a:solidFill>
                  </a:tcPr>
                </a:tc>
                <a:tc>
                  <a:txBody>
                    <a:bodyPr/>
                    <a:lstStyle/>
                    <a:p>
                      <a:r>
                        <a:rPr lang="en-US" sz="800" b="1" dirty="0" smtClean="0"/>
                        <a:t>Precise determination of </a:t>
                      </a:r>
                      <a:r>
                        <a:rPr lang="el-GR" sz="800" b="1" dirty="0" smtClean="0"/>
                        <a:t>θ</a:t>
                      </a:r>
                      <a:r>
                        <a:rPr lang="el-GR" sz="800" b="1" baseline="-25000" dirty="0" smtClean="0"/>
                        <a:t>13</a:t>
                      </a:r>
                      <a:endParaRPr lang="en-US" sz="800" b="1" baseline="-25000" dirty="0"/>
                    </a:p>
                  </a:txBody>
                  <a:tcPr marL="45720" marR="45720"/>
                </a:tc>
                <a:tc>
                  <a:txBody>
                    <a:bodyPr/>
                    <a:lstStyle/>
                    <a:p>
                      <a:r>
                        <a:rPr lang="en-US" sz="800" b="1" dirty="0" smtClean="0"/>
                        <a:t>13 </a:t>
                      </a:r>
                      <a:r>
                        <a:rPr lang="en-US" sz="800" b="1" dirty="0" err="1" smtClean="0"/>
                        <a:t>Univ</a:t>
                      </a:r>
                      <a:r>
                        <a:rPr lang="en-US" sz="800" b="1" dirty="0" smtClean="0"/>
                        <a:t>, 2 Lab</a:t>
                      </a:r>
                      <a:endParaRPr lang="en-US" sz="800" b="1" dirty="0"/>
                    </a:p>
                  </a:txBody>
                  <a:tcPr marL="45720" marR="45720"/>
                </a:tc>
                <a:tc>
                  <a:txBody>
                    <a:bodyPr/>
                    <a:lstStyle/>
                    <a:p>
                      <a:r>
                        <a:rPr lang="en-US" sz="800" b="1" dirty="0" smtClean="0"/>
                        <a:t>76</a:t>
                      </a:r>
                      <a:endParaRPr lang="en-US" sz="800" b="1" dirty="0"/>
                    </a:p>
                  </a:txBody>
                  <a:tcPr marL="45720" marR="45720"/>
                </a:tc>
              </a:tr>
              <a:tr h="359660">
                <a:tc>
                  <a:txBody>
                    <a:bodyPr/>
                    <a:lstStyle/>
                    <a:p>
                      <a:r>
                        <a:rPr lang="en-US" sz="800" b="1" dirty="0" smtClean="0">
                          <a:effectLst/>
                          <a:latin typeface="Calibri" pitchFamily="34" charset="0"/>
                        </a:rPr>
                        <a:t>Heavy Photon Search</a:t>
                      </a:r>
                      <a:endParaRPr lang="en-US" sz="800" b="1" dirty="0">
                        <a:effectLst/>
                        <a:latin typeface="Calibri" pitchFamily="34" charset="0"/>
                      </a:endParaRPr>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t>Jefferson Lab,</a:t>
                      </a:r>
                      <a:r>
                        <a:rPr lang="en-US" sz="800" b="1" baseline="0" dirty="0" smtClean="0"/>
                        <a:t> Newport News, VA, USA</a:t>
                      </a:r>
                      <a:endParaRPr lang="en-US" sz="800" b="1" dirty="0" smtClean="0"/>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t>Physics run 2015</a:t>
                      </a:r>
                    </a:p>
                  </a:txBody>
                  <a:tcPr marL="45720" marR="45720"/>
                </a:tc>
                <a:tc>
                  <a:txBody>
                    <a:bodyPr/>
                    <a:lstStyle/>
                    <a:p>
                      <a:r>
                        <a:rPr lang="en-US" sz="800" b="1" dirty="0" smtClean="0"/>
                        <a:t>Search for massive</a:t>
                      </a:r>
                      <a:r>
                        <a:rPr lang="en-US" sz="800" b="1" baseline="0" dirty="0" smtClean="0"/>
                        <a:t> vector gauge bosons which may be evidence of dark matter or explain g-2 anomaly</a:t>
                      </a:r>
                      <a:endParaRPr lang="en-US" sz="800" b="1" dirty="0"/>
                    </a:p>
                  </a:txBody>
                  <a:tcPr marL="45720" marR="45720"/>
                </a:tc>
                <a:tc>
                  <a:txBody>
                    <a:bodyPr/>
                    <a:lstStyle/>
                    <a:p>
                      <a:r>
                        <a:rPr lang="en-US" sz="800" b="1" dirty="0" smtClean="0"/>
                        <a:t>8 </a:t>
                      </a:r>
                      <a:r>
                        <a:rPr lang="en-US" sz="800" b="1" dirty="0" err="1" smtClean="0"/>
                        <a:t>Univ</a:t>
                      </a:r>
                      <a:r>
                        <a:rPr lang="en-US" sz="800" b="1" dirty="0" smtClean="0"/>
                        <a:t>,</a:t>
                      </a:r>
                      <a:r>
                        <a:rPr lang="en-US" sz="800" b="1" baseline="0" dirty="0" smtClean="0"/>
                        <a:t> 2 Lab</a:t>
                      </a:r>
                      <a:endParaRPr lang="en-US" sz="800" b="1" dirty="0"/>
                    </a:p>
                  </a:txBody>
                  <a:tcPr marL="45720" marR="45720"/>
                </a:tc>
                <a:tc>
                  <a:txBody>
                    <a:bodyPr/>
                    <a:lstStyle/>
                    <a:p>
                      <a:r>
                        <a:rPr lang="en-US" sz="800" b="1" dirty="0" smtClean="0"/>
                        <a:t>47</a:t>
                      </a:r>
                      <a:endParaRPr lang="en-US" sz="800" b="1" dirty="0"/>
                    </a:p>
                  </a:txBody>
                  <a:tcPr marL="45720" marR="45720"/>
                </a:tc>
              </a:tr>
              <a:tr h="252262">
                <a:tc>
                  <a:txBody>
                    <a:bodyPr/>
                    <a:lstStyle/>
                    <a:p>
                      <a:r>
                        <a:rPr lang="en-US" sz="800" b="1" dirty="0" smtClean="0">
                          <a:effectLst/>
                          <a:latin typeface="Calibri" pitchFamily="34" charset="0"/>
                        </a:rPr>
                        <a:t>K0TO</a:t>
                      </a:r>
                      <a:endParaRPr lang="en-US" sz="800" b="1" dirty="0">
                        <a:effectLst/>
                        <a:latin typeface="Calibri" pitchFamily="34" charset="0"/>
                      </a:endParaRPr>
                    </a:p>
                  </a:txBody>
                  <a:tcPr marL="45720" marR="45720">
                    <a:solidFill>
                      <a:schemeClr val="accent4">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t>J-PARC, Tokai</a:t>
                      </a:r>
                      <a:r>
                        <a:rPr lang="en-US" sz="800" b="1" baseline="0" dirty="0" smtClean="0"/>
                        <a:t> , Japan</a:t>
                      </a:r>
                      <a:endParaRPr lang="en-US" sz="800" b="1" dirty="0" smtClean="0"/>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t>Running</a:t>
                      </a:r>
                    </a:p>
                  </a:txBody>
                  <a:tcPr marL="45720" marR="45720">
                    <a:solidFill>
                      <a:srgbClr val="FFFF00"/>
                    </a:solidFill>
                  </a:tcPr>
                </a:tc>
                <a:tc>
                  <a:txBody>
                    <a:bodyPr/>
                    <a:lstStyle/>
                    <a:p>
                      <a:r>
                        <a:rPr lang="en-US" sz="800" b="1" dirty="0" smtClean="0"/>
                        <a:t>Discover</a:t>
                      </a:r>
                      <a:r>
                        <a:rPr lang="en-US" sz="800" b="1" baseline="0" dirty="0" smtClean="0"/>
                        <a:t> and measure </a:t>
                      </a:r>
                      <a:r>
                        <a:rPr lang="en-US" sz="800" b="1" dirty="0" smtClean="0"/>
                        <a:t>K</a:t>
                      </a:r>
                      <a:r>
                        <a:rPr lang="en-US" sz="800" b="1" baseline="-25000" dirty="0" smtClean="0"/>
                        <a:t>L</a:t>
                      </a:r>
                      <a:r>
                        <a:rPr lang="en-US" sz="800" b="1" baseline="0" dirty="0" smtClean="0">
                          <a:latin typeface="Times New Roman"/>
                          <a:cs typeface="Times New Roman"/>
                        </a:rPr>
                        <a:t>→</a:t>
                      </a:r>
                      <a:r>
                        <a:rPr lang="el-GR" sz="800" b="1" baseline="0" dirty="0" smtClean="0">
                          <a:latin typeface="Times New Roman"/>
                          <a:cs typeface="Times New Roman"/>
                        </a:rPr>
                        <a:t>π</a:t>
                      </a:r>
                      <a:r>
                        <a:rPr lang="en-US" sz="800" b="1" baseline="30000" dirty="0" smtClean="0">
                          <a:latin typeface="Times New Roman"/>
                          <a:cs typeface="Times New Roman"/>
                        </a:rPr>
                        <a:t>0</a:t>
                      </a:r>
                      <a:r>
                        <a:rPr lang="el-GR" sz="800" b="1" baseline="0" dirty="0" smtClean="0">
                          <a:latin typeface="Times New Roman"/>
                          <a:cs typeface="Times New Roman"/>
                        </a:rPr>
                        <a:t>νν</a:t>
                      </a:r>
                      <a:r>
                        <a:rPr lang="en-US" sz="800" b="1" baseline="0" dirty="0" smtClean="0">
                          <a:latin typeface="Times New Roman"/>
                          <a:cs typeface="Times New Roman"/>
                        </a:rPr>
                        <a:t> </a:t>
                      </a:r>
                      <a:r>
                        <a:rPr lang="en-US" sz="800" b="1" baseline="0" dirty="0" smtClean="0">
                          <a:latin typeface="Calibri" pitchFamily="34" charset="0"/>
                          <a:cs typeface="Times New Roman"/>
                        </a:rPr>
                        <a:t>to search for CP violation </a:t>
                      </a:r>
                      <a:endParaRPr lang="en-US" sz="800" b="1" dirty="0">
                        <a:latin typeface="Calibri" pitchFamily="34" charset="0"/>
                      </a:endParaRPr>
                    </a:p>
                  </a:txBody>
                  <a:tcPr marL="45720" marR="45720"/>
                </a:tc>
                <a:tc>
                  <a:txBody>
                    <a:bodyPr/>
                    <a:lstStyle/>
                    <a:p>
                      <a:r>
                        <a:rPr lang="en-US" sz="800" b="1" dirty="0" smtClean="0"/>
                        <a:t>3 </a:t>
                      </a:r>
                      <a:r>
                        <a:rPr lang="en-US" sz="800" b="1" dirty="0" err="1" smtClean="0"/>
                        <a:t>Univ</a:t>
                      </a:r>
                      <a:endParaRPr lang="en-US" sz="800" b="1" dirty="0"/>
                    </a:p>
                  </a:txBody>
                  <a:tcPr marL="45720" marR="45720"/>
                </a:tc>
                <a:tc>
                  <a:txBody>
                    <a:bodyPr/>
                    <a:lstStyle/>
                    <a:p>
                      <a:r>
                        <a:rPr lang="en-US" sz="800" b="1" dirty="0" smtClean="0"/>
                        <a:t>12</a:t>
                      </a:r>
                      <a:endParaRPr lang="en-US" sz="800" b="1" dirty="0"/>
                    </a:p>
                  </a:txBody>
                  <a:tcPr marL="45720" marR="45720"/>
                </a:tc>
              </a:tr>
              <a:tr h="252262">
                <a:tc>
                  <a:txBody>
                    <a:bodyPr/>
                    <a:lstStyle/>
                    <a:p>
                      <a:r>
                        <a:rPr lang="en-US" sz="800" b="1" dirty="0" err="1" smtClean="0">
                          <a:effectLst/>
                          <a:latin typeface="Calibri" pitchFamily="34" charset="0"/>
                        </a:rPr>
                        <a:t>LArIAT</a:t>
                      </a:r>
                      <a:endParaRPr lang="en-US" sz="800" b="1" dirty="0">
                        <a:effectLst/>
                        <a:latin typeface="Calibri" pitchFamily="34" charset="0"/>
                      </a:endParaRPr>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t>Fermilab, Batavia, IL</a:t>
                      </a:r>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t>R&amp;D;</a:t>
                      </a:r>
                      <a:r>
                        <a:rPr lang="en-US" sz="800" b="1" baseline="0" dirty="0" smtClean="0"/>
                        <a:t> </a:t>
                      </a:r>
                      <a:r>
                        <a:rPr lang="en-US" sz="800" b="1" dirty="0" smtClean="0"/>
                        <a:t>Phase I</a:t>
                      </a:r>
                      <a:r>
                        <a:rPr lang="en-US" sz="800" b="1" baseline="0" dirty="0" smtClean="0"/>
                        <a:t> 2013</a:t>
                      </a:r>
                      <a:endParaRPr lang="en-US" sz="800" b="1" dirty="0" smtClean="0"/>
                    </a:p>
                  </a:txBody>
                  <a:tcPr marL="45720" marR="45720"/>
                </a:tc>
                <a:tc>
                  <a:txBody>
                    <a:bodyPr/>
                    <a:lstStyle/>
                    <a:p>
                      <a:r>
                        <a:rPr lang="en-US" sz="800" b="1" kern="1200" dirty="0" err="1" smtClean="0">
                          <a:solidFill>
                            <a:schemeClr val="dk1"/>
                          </a:solidFill>
                          <a:latin typeface="+mn-lt"/>
                          <a:ea typeface="+mn-ea"/>
                          <a:cs typeface="+mn-cs"/>
                        </a:rPr>
                        <a:t>LArTPC</a:t>
                      </a:r>
                      <a:r>
                        <a:rPr lang="en-US" sz="800" b="1" kern="1200" dirty="0" smtClean="0">
                          <a:solidFill>
                            <a:schemeClr val="dk1"/>
                          </a:solidFill>
                          <a:latin typeface="+mn-lt"/>
                          <a:ea typeface="+mn-ea"/>
                          <a:cs typeface="+mn-cs"/>
                        </a:rPr>
                        <a:t> in a </a:t>
                      </a:r>
                      <a:r>
                        <a:rPr lang="en-US" sz="800" b="1" kern="1200" dirty="0" err="1" smtClean="0">
                          <a:solidFill>
                            <a:schemeClr val="dk1"/>
                          </a:solidFill>
                          <a:latin typeface="+mn-lt"/>
                          <a:ea typeface="+mn-ea"/>
                          <a:cs typeface="+mn-cs"/>
                        </a:rPr>
                        <a:t>testbeam</a:t>
                      </a:r>
                      <a:r>
                        <a:rPr lang="en-US" sz="800" b="1" kern="1200" dirty="0" smtClean="0">
                          <a:solidFill>
                            <a:schemeClr val="dk1"/>
                          </a:solidFill>
                          <a:latin typeface="+mn-lt"/>
                          <a:ea typeface="+mn-ea"/>
                          <a:cs typeface="+mn-cs"/>
                        </a:rPr>
                        <a:t>; develop particle ID &amp; reconstruction</a:t>
                      </a:r>
                      <a:endParaRPr lang="en-US" sz="800" b="1" dirty="0"/>
                    </a:p>
                  </a:txBody>
                  <a:tcPr marL="45720" marR="45720"/>
                </a:tc>
                <a:tc>
                  <a:txBody>
                    <a:bodyPr/>
                    <a:lstStyle/>
                    <a:p>
                      <a:r>
                        <a:rPr lang="en-US" sz="800" b="1" dirty="0" smtClean="0"/>
                        <a:t>11</a:t>
                      </a:r>
                      <a:r>
                        <a:rPr lang="en-US" sz="800" b="1" baseline="0" dirty="0" smtClean="0"/>
                        <a:t> </a:t>
                      </a:r>
                      <a:r>
                        <a:rPr lang="en-US" sz="800" b="1" baseline="0" dirty="0" err="1" smtClean="0"/>
                        <a:t>Univ</a:t>
                      </a:r>
                      <a:r>
                        <a:rPr lang="en-US" sz="800" b="1" baseline="0" dirty="0" smtClean="0"/>
                        <a:t>, 3 Lab</a:t>
                      </a:r>
                      <a:endParaRPr lang="en-US" sz="800" b="1" dirty="0"/>
                    </a:p>
                  </a:txBody>
                  <a:tcPr marL="45720" marR="45720"/>
                </a:tc>
                <a:tc>
                  <a:txBody>
                    <a:bodyPr/>
                    <a:lstStyle/>
                    <a:p>
                      <a:r>
                        <a:rPr lang="en-US" sz="800" b="1" dirty="0" smtClean="0"/>
                        <a:t>38</a:t>
                      </a:r>
                      <a:endParaRPr lang="en-US" sz="800" b="1" dirty="0"/>
                    </a:p>
                  </a:txBody>
                  <a:tcPr marL="45720" marR="45720"/>
                </a:tc>
              </a:tr>
              <a:tr h="359660">
                <a:tc>
                  <a:txBody>
                    <a:bodyPr/>
                    <a:lstStyle/>
                    <a:p>
                      <a:r>
                        <a:rPr lang="en-US" sz="800" b="1" dirty="0" smtClean="0">
                          <a:effectLst/>
                          <a:latin typeface="Calibri" pitchFamily="34" charset="0"/>
                        </a:rPr>
                        <a:t>LBNE</a:t>
                      </a:r>
                      <a:endParaRPr lang="en-US" sz="800" b="1" dirty="0">
                        <a:effectLst/>
                        <a:latin typeface="Calibri" pitchFamily="34" charset="0"/>
                      </a:endParaRPr>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t>Fermilab, Batavia, IL</a:t>
                      </a:r>
                      <a:r>
                        <a:rPr lang="en-US" sz="800" b="1" baseline="0" dirty="0" smtClean="0"/>
                        <a:t> &amp; </a:t>
                      </a:r>
                      <a:r>
                        <a:rPr lang="en-US" sz="800" b="1" dirty="0" smtClean="0"/>
                        <a:t> </a:t>
                      </a:r>
                      <a:r>
                        <a:rPr lang="en-US" sz="800" b="1" dirty="0" err="1" smtClean="0"/>
                        <a:t>Homestake</a:t>
                      </a:r>
                      <a:r>
                        <a:rPr lang="en-US" sz="800" b="1" baseline="0" dirty="0" smtClean="0"/>
                        <a:t> Mine, SD, USA</a:t>
                      </a:r>
                      <a:endParaRPr lang="en-US" sz="800" b="1" dirty="0" smtClean="0"/>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t>CD1 Dec 2012; First data 2023</a:t>
                      </a:r>
                    </a:p>
                  </a:txBody>
                  <a:tcPr marL="45720" marR="4572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800" b="1" kern="1200" dirty="0" smtClean="0">
                          <a:solidFill>
                            <a:schemeClr val="dk1"/>
                          </a:solidFill>
                          <a:effectLst/>
                          <a:latin typeface="+mn-lt"/>
                          <a:ea typeface="+mn-ea"/>
                          <a:cs typeface="+mn-cs"/>
                        </a:rPr>
                        <a:t>Discover and characterize CP violation in the neutrino sector;</a:t>
                      </a:r>
                      <a:r>
                        <a:rPr lang="en-US" sz="800" b="1" kern="1200" baseline="0" dirty="0" smtClean="0">
                          <a:solidFill>
                            <a:schemeClr val="dk1"/>
                          </a:solidFill>
                          <a:effectLst/>
                          <a:latin typeface="+mn-lt"/>
                          <a:ea typeface="+mn-ea"/>
                          <a:cs typeface="+mn-cs"/>
                        </a:rPr>
                        <a:t> c</a:t>
                      </a:r>
                      <a:r>
                        <a:rPr lang="en-US" sz="800" b="1" kern="1200" dirty="0" smtClean="0">
                          <a:solidFill>
                            <a:schemeClr val="dk1"/>
                          </a:solidFill>
                          <a:effectLst/>
                          <a:latin typeface="+mn-lt"/>
                          <a:ea typeface="+mn-ea"/>
                          <a:cs typeface="+mn-cs"/>
                        </a:rPr>
                        <a:t>omprehensive program to measure neutrino oscillations</a:t>
                      </a:r>
                    </a:p>
                  </a:txBody>
                  <a:tcPr marL="45720" marR="45720"/>
                </a:tc>
                <a:tc>
                  <a:txBody>
                    <a:bodyPr/>
                    <a:lstStyle/>
                    <a:p>
                      <a:r>
                        <a:rPr lang="en-US" sz="800" b="1" dirty="0" smtClean="0"/>
                        <a:t>48</a:t>
                      </a:r>
                      <a:r>
                        <a:rPr lang="en-US" sz="800" b="1" baseline="0" dirty="0" smtClean="0"/>
                        <a:t> </a:t>
                      </a:r>
                      <a:r>
                        <a:rPr lang="en-US" sz="800" b="1" baseline="0" dirty="0" err="1" smtClean="0"/>
                        <a:t>Univ</a:t>
                      </a:r>
                      <a:r>
                        <a:rPr lang="en-US" sz="800" b="1" baseline="0" dirty="0" smtClean="0"/>
                        <a:t>, 6 Lab</a:t>
                      </a:r>
                      <a:endParaRPr lang="en-US" sz="800" b="1" dirty="0"/>
                    </a:p>
                  </a:txBody>
                  <a:tcPr marL="45720" marR="45720"/>
                </a:tc>
                <a:tc>
                  <a:txBody>
                    <a:bodyPr/>
                    <a:lstStyle/>
                    <a:p>
                      <a:r>
                        <a:rPr lang="en-US" sz="800" b="1" dirty="0" smtClean="0"/>
                        <a:t>336</a:t>
                      </a:r>
                      <a:endParaRPr lang="en-US" sz="800" b="1" dirty="0"/>
                    </a:p>
                  </a:txBody>
                  <a:tcPr marL="45720" marR="45720"/>
                </a:tc>
              </a:tr>
              <a:tr h="359660">
                <a:tc>
                  <a:txBody>
                    <a:bodyPr/>
                    <a:lstStyle/>
                    <a:p>
                      <a:r>
                        <a:rPr lang="en-US" sz="800" b="1" dirty="0" err="1" smtClean="0">
                          <a:effectLst/>
                          <a:latin typeface="Calibri" pitchFamily="34" charset="0"/>
                        </a:rPr>
                        <a:t>MicroBooNE</a:t>
                      </a:r>
                      <a:endParaRPr lang="en-US" sz="800" b="1" dirty="0">
                        <a:effectLst/>
                        <a:latin typeface="Calibri" pitchFamily="34" charset="0"/>
                      </a:endParaRPr>
                    </a:p>
                  </a:txBody>
                  <a:tcPr marL="45720" marR="45720"/>
                </a:tc>
                <a:tc>
                  <a:txBody>
                    <a:bodyPr/>
                    <a:lstStyle/>
                    <a:p>
                      <a:r>
                        <a:rPr lang="en-US" sz="800" b="1" dirty="0" smtClean="0"/>
                        <a:t>Fermilab, Batavia, IL, USA</a:t>
                      </a:r>
                      <a:endParaRPr lang="en-US" sz="800" b="1" dirty="0"/>
                    </a:p>
                  </a:txBody>
                  <a:tcPr marL="45720" marR="45720"/>
                </a:tc>
                <a:tc>
                  <a:txBody>
                    <a:bodyPr/>
                    <a:lstStyle/>
                    <a:p>
                      <a:r>
                        <a:rPr lang="en-US" sz="800" b="1" dirty="0" smtClean="0"/>
                        <a:t>Physics run 2014</a:t>
                      </a:r>
                      <a:endParaRPr lang="en-US" sz="800" b="1" dirty="0"/>
                    </a:p>
                  </a:txBody>
                  <a:tcPr marL="45720" marR="45720"/>
                </a:tc>
                <a:tc>
                  <a:txBody>
                    <a:bodyPr/>
                    <a:lstStyle/>
                    <a:p>
                      <a:r>
                        <a:rPr lang="en-US" sz="800" b="1" dirty="0" smtClean="0"/>
                        <a:t>Address MiniBooNE low energy excess;</a:t>
                      </a:r>
                      <a:r>
                        <a:rPr lang="en-US" sz="800" b="1" baseline="0" dirty="0" smtClean="0"/>
                        <a:t> </a:t>
                      </a:r>
                      <a:r>
                        <a:rPr lang="en-US" sz="800" b="1" dirty="0" smtClean="0"/>
                        <a:t>measure neutrino cross sections in LArTPC</a:t>
                      </a:r>
                      <a:endParaRPr lang="en-US" sz="800" b="1" dirty="0"/>
                    </a:p>
                  </a:txBody>
                  <a:tcPr marL="45720" marR="45720"/>
                </a:tc>
                <a:tc>
                  <a:txBody>
                    <a:bodyPr/>
                    <a:lstStyle/>
                    <a:p>
                      <a:r>
                        <a:rPr lang="en-US" sz="800" b="1" dirty="0" smtClean="0"/>
                        <a:t>15</a:t>
                      </a:r>
                      <a:r>
                        <a:rPr lang="en-US" sz="800" b="1" baseline="0" dirty="0" smtClean="0"/>
                        <a:t> </a:t>
                      </a:r>
                      <a:r>
                        <a:rPr lang="en-US" sz="800" b="1" baseline="0" dirty="0" err="1" smtClean="0"/>
                        <a:t>Univ</a:t>
                      </a:r>
                      <a:r>
                        <a:rPr lang="en-US" sz="800" b="1" baseline="0" dirty="0" smtClean="0"/>
                        <a:t>, 2 Lab</a:t>
                      </a:r>
                      <a:endParaRPr lang="en-US" sz="800" b="1" dirty="0"/>
                    </a:p>
                  </a:txBody>
                  <a:tcPr marL="45720" marR="45720"/>
                </a:tc>
                <a:tc>
                  <a:txBody>
                    <a:bodyPr/>
                    <a:lstStyle/>
                    <a:p>
                      <a:r>
                        <a:rPr lang="en-US" sz="800" b="1" dirty="0" smtClean="0"/>
                        <a:t>101</a:t>
                      </a:r>
                      <a:endParaRPr lang="en-US" sz="800" b="1" dirty="0"/>
                    </a:p>
                  </a:txBody>
                  <a:tcPr marL="45720" marR="45720"/>
                </a:tc>
              </a:tr>
              <a:tr h="359660">
                <a:tc>
                  <a:txBody>
                    <a:bodyPr/>
                    <a:lstStyle/>
                    <a:p>
                      <a:r>
                        <a:rPr lang="en-US" sz="800" b="1" dirty="0" err="1" smtClean="0">
                          <a:effectLst/>
                          <a:latin typeface="Calibri" pitchFamily="34" charset="0"/>
                        </a:rPr>
                        <a:t>MINERvA</a:t>
                      </a:r>
                      <a:endParaRPr lang="en-US" sz="800" b="1" dirty="0">
                        <a:effectLst/>
                        <a:latin typeface="Calibri" pitchFamily="34" charset="0"/>
                      </a:endParaRPr>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t>Fermilab, Batavia, IL, USA</a:t>
                      </a:r>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t>Med.</a:t>
                      </a:r>
                      <a:r>
                        <a:rPr lang="en-US" sz="800" b="1" baseline="0" dirty="0" smtClean="0"/>
                        <a:t> Energy Run 2013</a:t>
                      </a:r>
                      <a:endParaRPr lang="en-US" sz="800" b="1" dirty="0" smtClean="0"/>
                    </a:p>
                  </a:txBody>
                  <a:tcPr marL="45720" marR="45720">
                    <a:solidFill>
                      <a:srgbClr val="FFFF00"/>
                    </a:solidFill>
                  </a:tcPr>
                </a:tc>
                <a:tc>
                  <a:txBody>
                    <a:bodyPr/>
                    <a:lstStyle/>
                    <a:p>
                      <a:r>
                        <a:rPr lang="en-US" sz="800" b="1" dirty="0" smtClean="0"/>
                        <a:t>Precise</a:t>
                      </a:r>
                      <a:r>
                        <a:rPr lang="en-US" sz="800" b="1" baseline="0" dirty="0" smtClean="0"/>
                        <a:t> </a:t>
                      </a:r>
                      <a:r>
                        <a:rPr lang="en-US" sz="800" b="1" dirty="0" smtClean="0"/>
                        <a:t>measurements of neutrino-nuclear effects and cross sections at</a:t>
                      </a:r>
                      <a:r>
                        <a:rPr lang="en-US" sz="800" b="1" baseline="0" dirty="0" smtClean="0"/>
                        <a:t> </a:t>
                      </a:r>
                      <a:r>
                        <a:rPr lang="en-US" sz="800" b="1" dirty="0" smtClean="0"/>
                        <a:t>2-20</a:t>
                      </a:r>
                      <a:r>
                        <a:rPr lang="en-US" sz="800" b="1" baseline="0" dirty="0" smtClean="0"/>
                        <a:t> </a:t>
                      </a:r>
                      <a:r>
                        <a:rPr lang="en-US" sz="800" b="1" baseline="0" dirty="0" err="1" smtClean="0"/>
                        <a:t>GeV</a:t>
                      </a:r>
                      <a:endParaRPr lang="en-US" sz="800" b="1" dirty="0"/>
                    </a:p>
                  </a:txBody>
                  <a:tcPr marL="45720" marR="45720"/>
                </a:tc>
                <a:tc>
                  <a:txBody>
                    <a:bodyPr/>
                    <a:lstStyle/>
                    <a:p>
                      <a:r>
                        <a:rPr lang="en-US" sz="800" b="1" dirty="0" smtClean="0"/>
                        <a:t>13 </a:t>
                      </a:r>
                      <a:r>
                        <a:rPr lang="en-US" sz="800" b="1" dirty="0" err="1" smtClean="0"/>
                        <a:t>Univ</a:t>
                      </a:r>
                      <a:r>
                        <a:rPr lang="en-US" sz="800" b="1" dirty="0" smtClean="0"/>
                        <a:t>, 1 Lab</a:t>
                      </a:r>
                      <a:endParaRPr lang="en-US" sz="800" b="1" dirty="0"/>
                    </a:p>
                  </a:txBody>
                  <a:tcPr marL="45720" marR="45720"/>
                </a:tc>
                <a:tc>
                  <a:txBody>
                    <a:bodyPr/>
                    <a:lstStyle/>
                    <a:p>
                      <a:r>
                        <a:rPr lang="en-US" sz="800" b="1" dirty="0" smtClean="0"/>
                        <a:t>48</a:t>
                      </a:r>
                      <a:endParaRPr lang="en-US" sz="800" b="1" dirty="0"/>
                    </a:p>
                  </a:txBody>
                  <a:tcPr marL="45720" marR="45720"/>
                </a:tc>
              </a:tr>
              <a:tr h="359660">
                <a:tc>
                  <a:txBody>
                    <a:bodyPr/>
                    <a:lstStyle/>
                    <a:p>
                      <a:r>
                        <a:rPr lang="en-US" sz="800" b="1" dirty="0" smtClean="0">
                          <a:effectLst/>
                          <a:latin typeface="Calibri" pitchFamily="34" charset="0"/>
                        </a:rPr>
                        <a:t>MINOS+</a:t>
                      </a:r>
                      <a:endParaRPr lang="en-US" sz="800" b="1" dirty="0">
                        <a:effectLst/>
                        <a:latin typeface="Calibri" pitchFamily="34" charset="0"/>
                      </a:endParaRPr>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t>Fermilab, Batavia, IL</a:t>
                      </a:r>
                      <a:r>
                        <a:rPr lang="en-US" sz="800" b="1" baseline="0" dirty="0" smtClean="0"/>
                        <a:t> &amp; </a:t>
                      </a:r>
                      <a:r>
                        <a:rPr lang="en-US" sz="800" b="1" dirty="0" smtClean="0"/>
                        <a:t> </a:t>
                      </a:r>
                      <a:r>
                        <a:rPr lang="en-US" sz="800" b="1" dirty="0" err="1" smtClean="0"/>
                        <a:t>Soudain</a:t>
                      </a:r>
                      <a:r>
                        <a:rPr lang="en-US" sz="800" b="1" baseline="0" dirty="0" smtClean="0"/>
                        <a:t> Mine</a:t>
                      </a:r>
                      <a:r>
                        <a:rPr lang="en-US" sz="800" b="1" dirty="0" smtClean="0"/>
                        <a:t>,</a:t>
                      </a:r>
                      <a:r>
                        <a:rPr lang="en-US" sz="800" b="1" baseline="0" dirty="0" smtClean="0"/>
                        <a:t> MN, USA</a:t>
                      </a:r>
                      <a:endParaRPr lang="en-US" sz="800" b="1" dirty="0" smtClean="0"/>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err="1" smtClean="0"/>
                        <a:t>NuMI</a:t>
                      </a:r>
                      <a:r>
                        <a:rPr lang="en-US" sz="800" b="1" dirty="0" smtClean="0"/>
                        <a:t> start-up</a:t>
                      </a:r>
                      <a:r>
                        <a:rPr lang="en-US" sz="800" b="1" baseline="0" dirty="0" smtClean="0"/>
                        <a:t> 2013</a:t>
                      </a:r>
                      <a:endParaRPr lang="en-US" sz="800" b="1" dirty="0" smtClean="0"/>
                    </a:p>
                  </a:txBody>
                  <a:tcPr marL="45720" marR="45720"/>
                </a:tc>
                <a:tc>
                  <a:txBody>
                    <a:bodyPr/>
                    <a:lstStyle/>
                    <a:p>
                      <a:r>
                        <a:rPr lang="en-US" sz="800" b="1" dirty="0" smtClean="0"/>
                        <a:t>Search for sterile neutrinos, non-standard interactions and exotic phenomena</a:t>
                      </a:r>
                      <a:endParaRPr lang="en-US" sz="800" b="1" dirty="0"/>
                    </a:p>
                  </a:txBody>
                  <a:tcPr marL="45720" marR="45720"/>
                </a:tc>
                <a:tc>
                  <a:txBody>
                    <a:bodyPr/>
                    <a:lstStyle/>
                    <a:p>
                      <a:r>
                        <a:rPr lang="en-US" sz="800" b="1" dirty="0" smtClean="0"/>
                        <a:t>15 </a:t>
                      </a:r>
                      <a:r>
                        <a:rPr lang="en-US" sz="800" b="1" dirty="0" err="1" smtClean="0"/>
                        <a:t>Univ</a:t>
                      </a:r>
                      <a:r>
                        <a:rPr lang="en-US" sz="800" b="1" dirty="0" smtClean="0"/>
                        <a:t>, 3 Lab</a:t>
                      </a:r>
                      <a:endParaRPr lang="en-US" sz="800" b="1" dirty="0"/>
                    </a:p>
                  </a:txBody>
                  <a:tcPr marL="45720" marR="45720"/>
                </a:tc>
                <a:tc>
                  <a:txBody>
                    <a:bodyPr/>
                    <a:lstStyle/>
                    <a:p>
                      <a:r>
                        <a:rPr lang="en-US" sz="800" b="1" dirty="0" smtClean="0"/>
                        <a:t>53</a:t>
                      </a:r>
                      <a:endParaRPr lang="en-US" sz="800" b="1" dirty="0"/>
                    </a:p>
                  </a:txBody>
                  <a:tcPr marL="45720" marR="45720"/>
                </a:tc>
              </a:tr>
              <a:tr h="252262">
                <a:tc>
                  <a:txBody>
                    <a:bodyPr/>
                    <a:lstStyle/>
                    <a:p>
                      <a:r>
                        <a:rPr lang="en-US" sz="800" b="1" dirty="0" smtClean="0">
                          <a:effectLst/>
                          <a:latin typeface="Calibri" pitchFamily="34" charset="0"/>
                        </a:rPr>
                        <a:t>Mu2e</a:t>
                      </a:r>
                      <a:endParaRPr lang="en-US" sz="800" b="1" dirty="0">
                        <a:effectLst/>
                        <a:latin typeface="Calibri" pitchFamily="34" charset="0"/>
                      </a:endParaRPr>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t>Fermilab, Batavia, IL, USA</a:t>
                      </a:r>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t>First</a:t>
                      </a:r>
                      <a:r>
                        <a:rPr lang="en-US" sz="800" b="1" baseline="0" dirty="0" smtClean="0"/>
                        <a:t> data 2019</a:t>
                      </a:r>
                      <a:endParaRPr lang="en-US" sz="800" b="1" dirty="0" smtClean="0"/>
                    </a:p>
                  </a:txBody>
                  <a:tcPr marL="45720" marR="45720"/>
                </a:tc>
                <a:tc>
                  <a:txBody>
                    <a:bodyPr/>
                    <a:lstStyle/>
                    <a:p>
                      <a:r>
                        <a:rPr lang="en-US" sz="800" b="1" kern="1200" dirty="0" smtClean="0">
                          <a:solidFill>
                            <a:schemeClr val="dk1"/>
                          </a:solidFill>
                          <a:latin typeface="+mn-lt"/>
                          <a:ea typeface="+mn-ea"/>
                          <a:cs typeface="+mn-cs"/>
                        </a:rPr>
                        <a:t>Charged lepton flavor violation</a:t>
                      </a:r>
                      <a:r>
                        <a:rPr lang="en-US" sz="800" b="1" kern="1200" baseline="0" dirty="0" smtClean="0">
                          <a:solidFill>
                            <a:schemeClr val="dk1"/>
                          </a:solidFill>
                          <a:latin typeface="+mn-lt"/>
                          <a:ea typeface="+mn-ea"/>
                          <a:cs typeface="+mn-cs"/>
                        </a:rPr>
                        <a:t> s</a:t>
                      </a:r>
                      <a:r>
                        <a:rPr lang="en-US" sz="800" b="1" kern="1200" dirty="0" smtClean="0">
                          <a:solidFill>
                            <a:schemeClr val="dk1"/>
                          </a:solidFill>
                          <a:latin typeface="+mn-lt"/>
                          <a:ea typeface="+mn-ea"/>
                          <a:cs typeface="+mn-cs"/>
                        </a:rPr>
                        <a:t>earch for 𝜇</a:t>
                      </a:r>
                      <a:r>
                        <a:rPr lang="en-US" sz="800" b="1" kern="1200" dirty="0" err="1" smtClean="0">
                          <a:solidFill>
                            <a:schemeClr val="dk1"/>
                          </a:solidFill>
                          <a:latin typeface="+mn-lt"/>
                          <a:ea typeface="+mn-ea"/>
                          <a:cs typeface="+mn-cs"/>
                        </a:rPr>
                        <a:t>N→</a:t>
                      </a:r>
                      <a:r>
                        <a:rPr lang="en-US" sz="800" b="1" i="1" kern="1200" dirty="0" err="1" smtClean="0">
                          <a:solidFill>
                            <a:schemeClr val="dk1"/>
                          </a:solidFill>
                          <a:latin typeface="+mn-lt"/>
                          <a:ea typeface="+mn-ea"/>
                          <a:cs typeface="+mn-cs"/>
                        </a:rPr>
                        <a:t>e</a:t>
                      </a:r>
                      <a:r>
                        <a:rPr lang="en-US" sz="800" b="1" kern="1200" dirty="0" err="1" smtClean="0">
                          <a:solidFill>
                            <a:schemeClr val="dk1"/>
                          </a:solidFill>
                          <a:latin typeface="+mn-lt"/>
                          <a:ea typeface="+mn-ea"/>
                          <a:cs typeface="+mn-cs"/>
                        </a:rPr>
                        <a:t>N</a:t>
                      </a:r>
                      <a:endParaRPr lang="en-US" sz="800" kern="1200" dirty="0">
                        <a:solidFill>
                          <a:schemeClr val="dk1"/>
                        </a:solidFill>
                        <a:latin typeface="+mn-lt"/>
                        <a:ea typeface="+mn-ea"/>
                        <a:cs typeface="+mn-cs"/>
                      </a:endParaRPr>
                    </a:p>
                  </a:txBody>
                  <a:tcPr marL="45720" marR="45720"/>
                </a:tc>
                <a:tc>
                  <a:txBody>
                    <a:bodyPr/>
                    <a:lstStyle/>
                    <a:p>
                      <a:r>
                        <a:rPr lang="en-US" sz="800" b="1" dirty="0" smtClean="0"/>
                        <a:t>15 </a:t>
                      </a:r>
                      <a:r>
                        <a:rPr lang="en-US" sz="800" b="1" dirty="0" err="1" smtClean="0"/>
                        <a:t>Univ</a:t>
                      </a:r>
                      <a:r>
                        <a:rPr lang="en-US" sz="800" b="1" dirty="0" smtClean="0"/>
                        <a:t>, 4 Lab</a:t>
                      </a:r>
                      <a:endParaRPr lang="en-US" sz="800" b="1" dirty="0"/>
                    </a:p>
                  </a:txBody>
                  <a:tcPr marL="45720" marR="45720"/>
                </a:tc>
                <a:tc>
                  <a:txBody>
                    <a:bodyPr/>
                    <a:lstStyle/>
                    <a:p>
                      <a:r>
                        <a:rPr lang="en-US" sz="800" b="1" dirty="0" smtClean="0"/>
                        <a:t>106</a:t>
                      </a:r>
                      <a:endParaRPr lang="en-US" sz="800" b="1" dirty="0"/>
                    </a:p>
                  </a:txBody>
                  <a:tcPr marL="45720" marR="45720"/>
                </a:tc>
              </a:tr>
              <a:tr h="252262">
                <a:tc>
                  <a:txBody>
                    <a:bodyPr/>
                    <a:lstStyle/>
                    <a:p>
                      <a:r>
                        <a:rPr lang="en-US" sz="800" b="1" dirty="0" smtClean="0">
                          <a:effectLst/>
                          <a:latin typeface="Calibri" pitchFamily="34" charset="0"/>
                        </a:rPr>
                        <a:t>Muon g-2</a:t>
                      </a:r>
                      <a:endParaRPr lang="en-US" sz="800" b="1" dirty="0">
                        <a:effectLst/>
                        <a:latin typeface="Calibri" pitchFamily="34" charset="0"/>
                      </a:endParaRPr>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t>Fermilab, Batavia, IL, USA</a:t>
                      </a:r>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t>First</a:t>
                      </a:r>
                      <a:r>
                        <a:rPr lang="en-US" sz="800" b="1" baseline="0" dirty="0" smtClean="0"/>
                        <a:t> data 2016</a:t>
                      </a:r>
                      <a:endParaRPr lang="en-US" sz="800" b="1" dirty="0" smtClean="0"/>
                    </a:p>
                  </a:txBody>
                  <a:tcPr marL="45720" marR="45720"/>
                </a:tc>
                <a:tc>
                  <a:txBody>
                    <a:bodyPr/>
                    <a:lstStyle/>
                    <a:p>
                      <a:r>
                        <a:rPr lang="en-US" sz="800" b="1" dirty="0" smtClean="0"/>
                        <a:t>Definitively measure muon anomalous magnetic moment</a:t>
                      </a:r>
                      <a:endParaRPr lang="en-US" sz="800" b="1" dirty="0"/>
                    </a:p>
                  </a:txBody>
                  <a:tcPr marL="45720" marR="45720"/>
                </a:tc>
                <a:tc>
                  <a:txBody>
                    <a:bodyPr/>
                    <a:lstStyle/>
                    <a:p>
                      <a:r>
                        <a:rPr lang="en-US" sz="800" b="1" dirty="0" smtClean="0"/>
                        <a:t>13 </a:t>
                      </a:r>
                      <a:r>
                        <a:rPr lang="en-US" sz="800" b="1" dirty="0" err="1" smtClean="0"/>
                        <a:t>Univ</a:t>
                      </a:r>
                      <a:r>
                        <a:rPr lang="en-US" sz="800" b="1" dirty="0" smtClean="0"/>
                        <a:t>, 3</a:t>
                      </a:r>
                      <a:r>
                        <a:rPr lang="en-US" sz="800" b="1" baseline="0" dirty="0" smtClean="0"/>
                        <a:t> Lab, 1 SBIR</a:t>
                      </a:r>
                      <a:endParaRPr lang="en-US" sz="800" b="1" dirty="0"/>
                    </a:p>
                  </a:txBody>
                  <a:tcPr marL="45720" marR="45720"/>
                </a:tc>
                <a:tc>
                  <a:txBody>
                    <a:bodyPr/>
                    <a:lstStyle/>
                    <a:p>
                      <a:r>
                        <a:rPr lang="en-US" sz="800" b="1" dirty="0" smtClean="0"/>
                        <a:t>75</a:t>
                      </a:r>
                      <a:endParaRPr lang="en-US" sz="800" b="1" dirty="0"/>
                    </a:p>
                  </a:txBody>
                  <a:tcPr marL="45720" marR="45720"/>
                </a:tc>
              </a:tr>
              <a:tr h="383296">
                <a:tc>
                  <a:txBody>
                    <a:bodyPr/>
                    <a:lstStyle/>
                    <a:p>
                      <a:r>
                        <a:rPr lang="en-US" sz="800" b="1" dirty="0" smtClean="0">
                          <a:effectLst/>
                          <a:latin typeface="Calibri" pitchFamily="34" charset="0"/>
                        </a:rPr>
                        <a:t>NOvA</a:t>
                      </a:r>
                      <a:endParaRPr lang="en-US" sz="800" b="1" dirty="0">
                        <a:effectLst/>
                        <a:latin typeface="Calibri" pitchFamily="34" charset="0"/>
                      </a:endParaRPr>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t>Fermilab, Batavia, IL</a:t>
                      </a:r>
                      <a:r>
                        <a:rPr lang="en-US" sz="800" b="1" baseline="0" dirty="0" smtClean="0"/>
                        <a:t> &amp; </a:t>
                      </a:r>
                      <a:r>
                        <a:rPr lang="en-US" sz="800" b="1" dirty="0" smtClean="0"/>
                        <a:t> Ash River,</a:t>
                      </a:r>
                      <a:r>
                        <a:rPr lang="en-US" sz="800" b="1" baseline="0" dirty="0" smtClean="0"/>
                        <a:t> MN, USA</a:t>
                      </a:r>
                      <a:endParaRPr lang="en-US" sz="800" b="1" dirty="0" smtClean="0"/>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t>Physics</a:t>
                      </a:r>
                      <a:r>
                        <a:rPr lang="en-US" sz="800" b="1" baseline="0" dirty="0" smtClean="0"/>
                        <a:t> run 2014</a:t>
                      </a:r>
                      <a:endParaRPr lang="en-US" sz="800" b="1" dirty="0" smtClean="0"/>
                    </a:p>
                  </a:txBody>
                  <a:tcPr marL="45720" marR="45720"/>
                </a:tc>
                <a:tc>
                  <a:txBody>
                    <a:bodyPr/>
                    <a:lstStyle/>
                    <a:p>
                      <a:r>
                        <a:rPr lang="en-US" sz="800" b="1" kern="1200" dirty="0" smtClean="0">
                          <a:solidFill>
                            <a:schemeClr val="dk1"/>
                          </a:solidFill>
                          <a:latin typeface="+mn-lt"/>
                          <a:ea typeface="+mn-ea"/>
                          <a:cs typeface="+mn-cs"/>
                        </a:rPr>
                        <a:t>Measure </a:t>
                      </a:r>
                      <a:r>
                        <a:rPr lang="en-US" sz="800" b="1" kern="1200" dirty="0" err="1" smtClean="0">
                          <a:solidFill>
                            <a:schemeClr val="dk1"/>
                          </a:solidFill>
                          <a:latin typeface="+mn-lt"/>
                          <a:ea typeface="+mn-ea"/>
                          <a:cs typeface="+mn-cs"/>
                        </a:rPr>
                        <a:t>ν</a:t>
                      </a:r>
                      <a:r>
                        <a:rPr lang="en-US" sz="800" b="1" kern="1200" baseline="-25000" dirty="0" err="1" smtClean="0">
                          <a:solidFill>
                            <a:schemeClr val="dk1"/>
                          </a:solidFill>
                          <a:latin typeface="+mn-lt"/>
                          <a:ea typeface="+mn-ea"/>
                          <a:cs typeface="+mn-cs"/>
                        </a:rPr>
                        <a:t>μ</a:t>
                      </a:r>
                      <a:r>
                        <a:rPr lang="en-US" sz="800" b="1" kern="1200" dirty="0" err="1" smtClean="0">
                          <a:solidFill>
                            <a:schemeClr val="dk1"/>
                          </a:solidFill>
                          <a:latin typeface="+mn-lt"/>
                          <a:ea typeface="+mn-ea"/>
                          <a:cs typeface="+mn-cs"/>
                        </a:rPr>
                        <a:t>-ν</a:t>
                      </a:r>
                      <a:r>
                        <a:rPr lang="en-US" sz="800" b="1" kern="1200" baseline="-25000" dirty="0" err="1" smtClean="0">
                          <a:solidFill>
                            <a:schemeClr val="dk1"/>
                          </a:solidFill>
                          <a:latin typeface="+mn-lt"/>
                          <a:ea typeface="+mn-ea"/>
                          <a:cs typeface="+mn-cs"/>
                        </a:rPr>
                        <a:t>e</a:t>
                      </a:r>
                      <a:r>
                        <a:rPr lang="en-US" sz="800" b="1" kern="1200" dirty="0" smtClean="0">
                          <a:solidFill>
                            <a:schemeClr val="dk1"/>
                          </a:solidFill>
                          <a:latin typeface="+mn-lt"/>
                          <a:ea typeface="+mn-ea"/>
                          <a:cs typeface="+mn-cs"/>
                        </a:rPr>
                        <a:t> and </a:t>
                      </a:r>
                      <a:r>
                        <a:rPr lang="en-US" sz="800" b="1" kern="1200" dirty="0" err="1" smtClean="0">
                          <a:solidFill>
                            <a:schemeClr val="dk1"/>
                          </a:solidFill>
                          <a:latin typeface="+mn-lt"/>
                          <a:ea typeface="+mn-ea"/>
                          <a:cs typeface="+mn-cs"/>
                        </a:rPr>
                        <a:t>ν</a:t>
                      </a:r>
                      <a:r>
                        <a:rPr lang="en-US" sz="800" b="1" kern="1200" baseline="-25000" dirty="0" err="1" smtClean="0">
                          <a:solidFill>
                            <a:schemeClr val="dk1"/>
                          </a:solidFill>
                          <a:latin typeface="+mn-lt"/>
                          <a:ea typeface="+mn-ea"/>
                          <a:cs typeface="+mn-cs"/>
                        </a:rPr>
                        <a:t>μ</a:t>
                      </a:r>
                      <a:r>
                        <a:rPr lang="en-US" sz="800" b="1" kern="1200" dirty="0" err="1" smtClean="0">
                          <a:solidFill>
                            <a:schemeClr val="dk1"/>
                          </a:solidFill>
                          <a:latin typeface="+mn-lt"/>
                          <a:ea typeface="+mn-ea"/>
                          <a:cs typeface="+mn-cs"/>
                        </a:rPr>
                        <a:t>-ν</a:t>
                      </a:r>
                      <a:r>
                        <a:rPr lang="en-US" sz="800" b="1" kern="1200" baseline="-25000" dirty="0" err="1" smtClean="0">
                          <a:solidFill>
                            <a:schemeClr val="dk1"/>
                          </a:solidFill>
                          <a:latin typeface="+mn-lt"/>
                          <a:ea typeface="+mn-ea"/>
                          <a:cs typeface="+mn-cs"/>
                        </a:rPr>
                        <a:t>μ</a:t>
                      </a:r>
                      <a:r>
                        <a:rPr lang="en-US" sz="800" b="1" kern="1200" dirty="0" smtClean="0">
                          <a:solidFill>
                            <a:schemeClr val="dk1"/>
                          </a:solidFill>
                          <a:latin typeface="+mn-lt"/>
                          <a:ea typeface="+mn-ea"/>
                          <a:cs typeface="+mn-cs"/>
                        </a:rPr>
                        <a:t> oscillations; resolve the neutrino mass hierarchy</a:t>
                      </a:r>
                      <a:r>
                        <a:rPr lang="en-US" sz="800" kern="1200" dirty="0" smtClean="0">
                          <a:solidFill>
                            <a:schemeClr val="dk1"/>
                          </a:solidFill>
                          <a:latin typeface="+mn-lt"/>
                          <a:ea typeface="+mn-ea"/>
                          <a:cs typeface="+mn-cs"/>
                        </a:rPr>
                        <a:t>; </a:t>
                      </a:r>
                      <a:r>
                        <a:rPr lang="en-US" sz="800" b="1" kern="1200" dirty="0" smtClean="0">
                          <a:solidFill>
                            <a:schemeClr val="dk1"/>
                          </a:solidFill>
                          <a:latin typeface="+mn-lt"/>
                          <a:ea typeface="+mn-ea"/>
                          <a:cs typeface="+mn-cs"/>
                        </a:rPr>
                        <a:t>first information about value of </a:t>
                      </a:r>
                      <a:r>
                        <a:rPr lang="en-US" sz="800" b="1" kern="1200" dirty="0" err="1" smtClean="0">
                          <a:solidFill>
                            <a:schemeClr val="dk1"/>
                          </a:solidFill>
                          <a:latin typeface="+mn-lt"/>
                          <a:ea typeface="+mn-ea"/>
                          <a:cs typeface="+mn-cs"/>
                        </a:rPr>
                        <a:t>δ</a:t>
                      </a:r>
                      <a:r>
                        <a:rPr lang="en-US" sz="800" b="1" kern="1200" baseline="-25000" dirty="0" err="1" smtClean="0">
                          <a:solidFill>
                            <a:schemeClr val="dk1"/>
                          </a:solidFill>
                          <a:latin typeface="+mn-lt"/>
                          <a:ea typeface="+mn-ea"/>
                          <a:cs typeface="+mn-cs"/>
                        </a:rPr>
                        <a:t>cp</a:t>
                      </a:r>
                      <a:r>
                        <a:rPr lang="en-US" sz="800" b="1" kern="1200" baseline="0" dirty="0" smtClean="0">
                          <a:solidFill>
                            <a:schemeClr val="dk1"/>
                          </a:solidFill>
                          <a:latin typeface="+mn-lt"/>
                          <a:ea typeface="+mn-ea"/>
                          <a:cs typeface="+mn-cs"/>
                        </a:rPr>
                        <a:t> (with T2K)</a:t>
                      </a:r>
                      <a:endParaRPr lang="en-US" sz="800" kern="1200" dirty="0" smtClean="0">
                        <a:solidFill>
                          <a:schemeClr val="dk1"/>
                        </a:solidFill>
                        <a:latin typeface="+mn-lt"/>
                        <a:ea typeface="+mn-ea"/>
                        <a:cs typeface="+mn-cs"/>
                      </a:endParaRPr>
                    </a:p>
                  </a:txBody>
                  <a:tcPr marL="45720" marR="45720"/>
                </a:tc>
                <a:tc>
                  <a:txBody>
                    <a:bodyPr/>
                    <a:lstStyle/>
                    <a:p>
                      <a:r>
                        <a:rPr lang="en-US" sz="800" b="1" dirty="0" smtClean="0"/>
                        <a:t>18 </a:t>
                      </a:r>
                      <a:r>
                        <a:rPr lang="en-US" sz="800" b="1" dirty="0" err="1" smtClean="0"/>
                        <a:t>Univ</a:t>
                      </a:r>
                      <a:r>
                        <a:rPr lang="en-US" sz="800" b="1" dirty="0" smtClean="0"/>
                        <a:t>, 2 Lab</a:t>
                      </a:r>
                      <a:endParaRPr lang="en-US" sz="800" b="1" dirty="0"/>
                    </a:p>
                  </a:txBody>
                  <a:tcPr marL="45720" marR="45720"/>
                </a:tc>
                <a:tc>
                  <a:txBody>
                    <a:bodyPr/>
                    <a:lstStyle/>
                    <a:p>
                      <a:r>
                        <a:rPr lang="en-US" sz="800" b="1" dirty="0" smtClean="0"/>
                        <a:t>114</a:t>
                      </a:r>
                      <a:endParaRPr lang="en-US" sz="800" b="1" dirty="0"/>
                    </a:p>
                  </a:txBody>
                  <a:tcPr marL="45720" marR="45720"/>
                </a:tc>
              </a:tr>
              <a:tr h="252262">
                <a:tc>
                  <a:txBody>
                    <a:bodyPr/>
                    <a:lstStyle/>
                    <a:p>
                      <a:r>
                        <a:rPr lang="en-US" sz="800" b="1" dirty="0" smtClean="0">
                          <a:effectLst/>
                          <a:latin typeface="Calibri" pitchFamily="34" charset="0"/>
                        </a:rPr>
                        <a:t>ORKA</a:t>
                      </a:r>
                      <a:endParaRPr lang="en-US" sz="800" b="1" dirty="0">
                        <a:effectLst/>
                        <a:latin typeface="Calibri" pitchFamily="34" charset="0"/>
                      </a:endParaRPr>
                    </a:p>
                  </a:txBody>
                  <a:tcPr marL="45720" marR="45720"/>
                </a:tc>
                <a:tc>
                  <a:txBody>
                    <a:bodyPr/>
                    <a:lstStyle/>
                    <a:p>
                      <a:r>
                        <a:rPr lang="en-US" sz="800" b="1" dirty="0" smtClean="0"/>
                        <a:t>Fermilab, Batavia, IL, USA</a:t>
                      </a:r>
                      <a:endParaRPr lang="en-US" sz="800" b="1" dirty="0"/>
                    </a:p>
                  </a:txBody>
                  <a:tcPr marL="45720" marR="45720"/>
                </a:tc>
                <a:tc>
                  <a:txBody>
                    <a:bodyPr/>
                    <a:lstStyle/>
                    <a:p>
                      <a:r>
                        <a:rPr lang="en-US" sz="800" b="1" dirty="0" smtClean="0"/>
                        <a:t>R&amp;D</a:t>
                      </a:r>
                      <a:r>
                        <a:rPr lang="en-US" sz="800" b="1" baseline="0" dirty="0" smtClean="0"/>
                        <a:t>; CD0 2017+</a:t>
                      </a:r>
                      <a:endParaRPr lang="en-US" sz="800" b="1" dirty="0"/>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baseline="0" dirty="0" smtClean="0"/>
                        <a:t>Precision measurement of </a:t>
                      </a:r>
                      <a:r>
                        <a:rPr lang="en-US" sz="800" b="1" dirty="0" smtClean="0"/>
                        <a:t>K</a:t>
                      </a:r>
                      <a:r>
                        <a:rPr lang="en-US" sz="800" b="1" baseline="30000" dirty="0" smtClean="0"/>
                        <a:t>+</a:t>
                      </a:r>
                      <a:r>
                        <a:rPr lang="en-US" sz="800" b="1" baseline="0" dirty="0" smtClean="0">
                          <a:latin typeface="Times New Roman"/>
                          <a:cs typeface="Times New Roman"/>
                        </a:rPr>
                        <a:t>→</a:t>
                      </a:r>
                      <a:r>
                        <a:rPr lang="el-GR" sz="800" b="1" baseline="0" dirty="0" smtClean="0">
                          <a:latin typeface="Times New Roman"/>
                          <a:cs typeface="Times New Roman"/>
                        </a:rPr>
                        <a:t>π</a:t>
                      </a:r>
                      <a:r>
                        <a:rPr lang="en-US" sz="800" b="1" baseline="30000" dirty="0" smtClean="0">
                          <a:latin typeface="Times New Roman"/>
                          <a:cs typeface="Times New Roman"/>
                        </a:rPr>
                        <a:t>+</a:t>
                      </a:r>
                      <a:r>
                        <a:rPr lang="el-GR" sz="800" b="1" baseline="0" dirty="0" smtClean="0">
                          <a:latin typeface="Times New Roman"/>
                          <a:cs typeface="Times New Roman"/>
                        </a:rPr>
                        <a:t>νν</a:t>
                      </a:r>
                      <a:r>
                        <a:rPr lang="en-US" sz="800" b="1" baseline="0" dirty="0" smtClean="0">
                          <a:latin typeface="Times New Roman"/>
                          <a:cs typeface="Times New Roman"/>
                        </a:rPr>
                        <a:t> </a:t>
                      </a:r>
                      <a:r>
                        <a:rPr lang="en-US" sz="800" b="1" baseline="0" dirty="0" smtClean="0">
                          <a:latin typeface="Calibri" pitchFamily="34" charset="0"/>
                          <a:cs typeface="Times New Roman"/>
                        </a:rPr>
                        <a:t>to search for new physics </a:t>
                      </a:r>
                      <a:endParaRPr lang="en-US" sz="800" b="1" dirty="0" smtClean="0">
                        <a:latin typeface="Calibri" pitchFamily="34" charset="0"/>
                      </a:endParaRPr>
                    </a:p>
                  </a:txBody>
                  <a:tcPr marL="45720" marR="45720"/>
                </a:tc>
                <a:tc>
                  <a:txBody>
                    <a:bodyPr/>
                    <a:lstStyle/>
                    <a:p>
                      <a:r>
                        <a:rPr lang="en-US" sz="800" b="1" dirty="0" smtClean="0"/>
                        <a:t>6 </a:t>
                      </a:r>
                      <a:r>
                        <a:rPr lang="en-US" sz="800" b="1" dirty="0" err="1" smtClean="0"/>
                        <a:t>Univ</a:t>
                      </a:r>
                      <a:r>
                        <a:rPr lang="en-US" sz="800" b="1" dirty="0" smtClean="0"/>
                        <a:t>,</a:t>
                      </a:r>
                      <a:r>
                        <a:rPr lang="en-US" sz="800" b="1" baseline="0" dirty="0" smtClean="0"/>
                        <a:t> 2 Lab</a:t>
                      </a:r>
                      <a:endParaRPr lang="en-US" sz="800" b="1" dirty="0"/>
                    </a:p>
                  </a:txBody>
                  <a:tcPr marL="45720" marR="45720"/>
                </a:tc>
                <a:tc>
                  <a:txBody>
                    <a:bodyPr/>
                    <a:lstStyle/>
                    <a:p>
                      <a:r>
                        <a:rPr lang="en-US" sz="800" b="1" dirty="0" smtClean="0"/>
                        <a:t>26</a:t>
                      </a:r>
                      <a:endParaRPr lang="en-US" sz="800" b="1" dirty="0"/>
                    </a:p>
                  </a:txBody>
                  <a:tcPr marL="45720" marR="45720"/>
                </a:tc>
              </a:tr>
              <a:tr h="359660">
                <a:tc>
                  <a:txBody>
                    <a:bodyPr/>
                    <a:lstStyle/>
                    <a:p>
                      <a:r>
                        <a:rPr lang="en-US" sz="800" b="1" dirty="0" smtClean="0">
                          <a:effectLst/>
                          <a:latin typeface="Calibri" pitchFamily="34" charset="0"/>
                        </a:rPr>
                        <a:t>Super-K</a:t>
                      </a:r>
                      <a:endParaRPr lang="en-US" sz="800" b="1" dirty="0">
                        <a:effectLst/>
                        <a:latin typeface="Calibri" pitchFamily="34" charset="0"/>
                      </a:endParaRPr>
                    </a:p>
                  </a:txBody>
                  <a:tcPr marL="45720" marR="45720"/>
                </a:tc>
                <a:tc>
                  <a:txBody>
                    <a:bodyPr/>
                    <a:lstStyle/>
                    <a:p>
                      <a:r>
                        <a:rPr lang="en-US" sz="800" b="1" dirty="0" err="1" smtClean="0"/>
                        <a:t>Mozumi</a:t>
                      </a:r>
                      <a:r>
                        <a:rPr lang="en-US" sz="800" b="1" dirty="0" smtClean="0"/>
                        <a:t> Mine, Gifu, Japan</a:t>
                      </a:r>
                      <a:endParaRPr lang="en-US" sz="800" b="1" dirty="0"/>
                    </a:p>
                  </a:txBody>
                  <a:tcPr marL="45720" marR="45720"/>
                </a:tc>
                <a:tc>
                  <a:txBody>
                    <a:bodyPr/>
                    <a:lstStyle/>
                    <a:p>
                      <a:r>
                        <a:rPr lang="en-US" sz="800" b="1" dirty="0" smtClean="0"/>
                        <a:t>Running</a:t>
                      </a:r>
                      <a:endParaRPr lang="en-US" sz="800" b="1" dirty="0"/>
                    </a:p>
                  </a:txBody>
                  <a:tcPr marL="45720" marR="45720">
                    <a:solidFill>
                      <a:srgbClr val="FFFF00"/>
                    </a:solidFill>
                  </a:tcPr>
                </a:tc>
                <a:tc>
                  <a:txBody>
                    <a:bodyPr/>
                    <a:lstStyle/>
                    <a:p>
                      <a:r>
                        <a:rPr lang="en-US" sz="800" b="1" dirty="0" smtClean="0"/>
                        <a:t>Long-baseline neutrino oscillation with T2K</a:t>
                      </a:r>
                      <a:r>
                        <a:rPr lang="en-US" sz="800" b="1" baseline="0" dirty="0" smtClean="0"/>
                        <a:t>, n</a:t>
                      </a:r>
                      <a:r>
                        <a:rPr lang="en-US" sz="800" b="1" dirty="0" smtClean="0"/>
                        <a:t>ucleon decay</a:t>
                      </a:r>
                      <a:r>
                        <a:rPr lang="en-US" sz="800" b="1" baseline="0" dirty="0" smtClean="0"/>
                        <a:t>, s</a:t>
                      </a:r>
                      <a:r>
                        <a:rPr lang="en-US" sz="800" b="1" dirty="0" smtClean="0"/>
                        <a:t>upernova neutrinos,</a:t>
                      </a:r>
                      <a:r>
                        <a:rPr lang="en-US" sz="800" b="1" baseline="0" dirty="0" smtClean="0"/>
                        <a:t> a</a:t>
                      </a:r>
                      <a:r>
                        <a:rPr lang="en-US" sz="800" b="1" dirty="0" smtClean="0"/>
                        <a:t>tmospheric neutrinos</a:t>
                      </a:r>
                      <a:endParaRPr lang="en-US" sz="800" b="1" dirty="0"/>
                    </a:p>
                  </a:txBody>
                  <a:tcPr marL="45720" marR="45720"/>
                </a:tc>
                <a:tc>
                  <a:txBody>
                    <a:bodyPr/>
                    <a:lstStyle/>
                    <a:p>
                      <a:r>
                        <a:rPr lang="en-US" sz="800" b="1" dirty="0" smtClean="0"/>
                        <a:t>7 </a:t>
                      </a:r>
                      <a:r>
                        <a:rPr lang="en-US" sz="800" b="1" dirty="0" err="1" smtClean="0"/>
                        <a:t>Univ</a:t>
                      </a:r>
                      <a:endParaRPr lang="en-US" sz="800" b="1" dirty="0"/>
                    </a:p>
                  </a:txBody>
                  <a:tcPr marL="45720" marR="45720"/>
                </a:tc>
                <a:tc>
                  <a:txBody>
                    <a:bodyPr/>
                    <a:lstStyle/>
                    <a:p>
                      <a:r>
                        <a:rPr lang="en-US" sz="800" b="1" dirty="0" smtClean="0"/>
                        <a:t>29</a:t>
                      </a:r>
                      <a:endParaRPr lang="en-US" sz="800" b="1" dirty="0"/>
                    </a:p>
                  </a:txBody>
                  <a:tcPr marL="45720" marR="45720"/>
                </a:tc>
              </a:tr>
              <a:tr h="364973">
                <a:tc>
                  <a:txBody>
                    <a:bodyPr/>
                    <a:lstStyle/>
                    <a:p>
                      <a:r>
                        <a:rPr lang="en-US" sz="800" b="1" dirty="0" smtClean="0">
                          <a:effectLst/>
                          <a:latin typeface="Calibri" pitchFamily="34" charset="0"/>
                        </a:rPr>
                        <a:t>T2K</a:t>
                      </a:r>
                      <a:endParaRPr lang="en-US" sz="800" b="1" dirty="0">
                        <a:effectLst/>
                        <a:latin typeface="Calibri" pitchFamily="34" charset="0"/>
                      </a:endParaRPr>
                    </a:p>
                  </a:txBody>
                  <a:tcPr marL="45720" marR="45720">
                    <a:solidFill>
                      <a:schemeClr val="accent4">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t>J-PARC, Tokai</a:t>
                      </a:r>
                      <a:r>
                        <a:rPr lang="en-US" sz="800" b="1" baseline="0" dirty="0" smtClean="0"/>
                        <a:t> &amp; </a:t>
                      </a:r>
                      <a:r>
                        <a:rPr lang="en-US" sz="800" b="1" dirty="0" err="1" smtClean="0"/>
                        <a:t>Mozumi</a:t>
                      </a:r>
                      <a:r>
                        <a:rPr lang="en-US" sz="800" b="1" dirty="0" smtClean="0"/>
                        <a:t> Mine, Gifu, Japan</a:t>
                      </a:r>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t>Running; </a:t>
                      </a:r>
                      <a:r>
                        <a:rPr lang="en-US" sz="800" b="1" dirty="0" err="1" smtClean="0"/>
                        <a:t>Linac</a:t>
                      </a:r>
                      <a:r>
                        <a:rPr lang="en-US" sz="800" b="1" dirty="0" smtClean="0"/>
                        <a:t> upgrade</a:t>
                      </a:r>
                      <a:r>
                        <a:rPr lang="en-US" sz="800" b="1" baseline="0" dirty="0" smtClean="0"/>
                        <a:t> 2014</a:t>
                      </a:r>
                      <a:endParaRPr lang="en-US" sz="800" b="1" dirty="0" smtClean="0"/>
                    </a:p>
                  </a:txBody>
                  <a:tcPr marL="45720" marR="45720">
                    <a:solidFill>
                      <a:srgbClr val="FFFF00"/>
                    </a:solidFill>
                  </a:tcPr>
                </a:tc>
                <a:tc>
                  <a:txBody>
                    <a:bodyPr/>
                    <a:lstStyle/>
                    <a:p>
                      <a:r>
                        <a:rPr lang="en-US" sz="800" b="1" kern="1200" dirty="0" smtClean="0">
                          <a:solidFill>
                            <a:schemeClr val="dk1"/>
                          </a:solidFill>
                          <a:latin typeface="+mn-lt"/>
                          <a:ea typeface="+mn-ea"/>
                          <a:cs typeface="+mn-cs"/>
                        </a:rPr>
                        <a:t>Measure </a:t>
                      </a:r>
                      <a:r>
                        <a:rPr lang="en-US" sz="800" b="1" kern="1200" dirty="0" err="1" smtClean="0">
                          <a:solidFill>
                            <a:schemeClr val="dk1"/>
                          </a:solidFill>
                          <a:latin typeface="+mn-lt"/>
                          <a:ea typeface="+mn-ea"/>
                          <a:cs typeface="+mn-cs"/>
                        </a:rPr>
                        <a:t>ν</a:t>
                      </a:r>
                      <a:r>
                        <a:rPr lang="en-US" sz="800" b="1" kern="1200" baseline="-25000" dirty="0" err="1" smtClean="0">
                          <a:solidFill>
                            <a:schemeClr val="dk1"/>
                          </a:solidFill>
                          <a:latin typeface="+mn-lt"/>
                          <a:ea typeface="+mn-ea"/>
                          <a:cs typeface="+mn-cs"/>
                        </a:rPr>
                        <a:t>μ</a:t>
                      </a:r>
                      <a:r>
                        <a:rPr lang="en-US" sz="800" b="1" kern="1200" dirty="0" err="1" smtClean="0">
                          <a:solidFill>
                            <a:schemeClr val="dk1"/>
                          </a:solidFill>
                          <a:latin typeface="+mn-lt"/>
                          <a:ea typeface="+mn-ea"/>
                          <a:cs typeface="+mn-cs"/>
                        </a:rPr>
                        <a:t>-ν</a:t>
                      </a:r>
                      <a:r>
                        <a:rPr lang="en-US" sz="800" b="1" kern="1200" baseline="-25000" dirty="0" err="1" smtClean="0">
                          <a:solidFill>
                            <a:schemeClr val="dk1"/>
                          </a:solidFill>
                          <a:latin typeface="+mn-lt"/>
                          <a:ea typeface="+mn-ea"/>
                          <a:cs typeface="+mn-cs"/>
                        </a:rPr>
                        <a:t>e</a:t>
                      </a:r>
                      <a:r>
                        <a:rPr lang="en-US" sz="800" b="1" kern="1200" dirty="0" smtClean="0">
                          <a:solidFill>
                            <a:schemeClr val="dk1"/>
                          </a:solidFill>
                          <a:latin typeface="+mn-lt"/>
                          <a:ea typeface="+mn-ea"/>
                          <a:cs typeface="+mn-cs"/>
                        </a:rPr>
                        <a:t> and </a:t>
                      </a:r>
                      <a:r>
                        <a:rPr lang="en-US" sz="800" b="1" kern="1200" dirty="0" err="1" smtClean="0">
                          <a:solidFill>
                            <a:schemeClr val="dk1"/>
                          </a:solidFill>
                          <a:latin typeface="+mn-lt"/>
                          <a:ea typeface="+mn-ea"/>
                          <a:cs typeface="+mn-cs"/>
                        </a:rPr>
                        <a:t>ν</a:t>
                      </a:r>
                      <a:r>
                        <a:rPr lang="en-US" sz="800" b="1" kern="1200" baseline="-25000" dirty="0" err="1" smtClean="0">
                          <a:solidFill>
                            <a:schemeClr val="dk1"/>
                          </a:solidFill>
                          <a:latin typeface="+mn-lt"/>
                          <a:ea typeface="+mn-ea"/>
                          <a:cs typeface="+mn-cs"/>
                        </a:rPr>
                        <a:t>μ</a:t>
                      </a:r>
                      <a:r>
                        <a:rPr lang="en-US" sz="800" b="1" kern="1200" dirty="0" err="1" smtClean="0">
                          <a:solidFill>
                            <a:schemeClr val="dk1"/>
                          </a:solidFill>
                          <a:latin typeface="+mn-lt"/>
                          <a:ea typeface="+mn-ea"/>
                          <a:cs typeface="+mn-cs"/>
                        </a:rPr>
                        <a:t>-ν</a:t>
                      </a:r>
                      <a:r>
                        <a:rPr lang="en-US" sz="800" b="1" kern="1200" baseline="-25000" dirty="0" err="1" smtClean="0">
                          <a:solidFill>
                            <a:schemeClr val="dk1"/>
                          </a:solidFill>
                          <a:latin typeface="+mn-lt"/>
                          <a:ea typeface="+mn-ea"/>
                          <a:cs typeface="+mn-cs"/>
                        </a:rPr>
                        <a:t>μ</a:t>
                      </a:r>
                      <a:r>
                        <a:rPr lang="en-US" sz="800" b="1" kern="1200" dirty="0" smtClean="0">
                          <a:solidFill>
                            <a:schemeClr val="dk1"/>
                          </a:solidFill>
                          <a:latin typeface="+mn-lt"/>
                          <a:ea typeface="+mn-ea"/>
                          <a:cs typeface="+mn-cs"/>
                        </a:rPr>
                        <a:t> oscillations; resolve the neutrino mass hierarchy</a:t>
                      </a:r>
                      <a:r>
                        <a:rPr lang="en-US" sz="800" kern="1200" dirty="0" smtClean="0">
                          <a:solidFill>
                            <a:schemeClr val="dk1"/>
                          </a:solidFill>
                          <a:latin typeface="+mn-lt"/>
                          <a:ea typeface="+mn-ea"/>
                          <a:cs typeface="+mn-cs"/>
                        </a:rPr>
                        <a:t>; </a:t>
                      </a:r>
                      <a:r>
                        <a:rPr lang="en-US" sz="800" b="1" kern="1200" dirty="0" smtClean="0">
                          <a:solidFill>
                            <a:schemeClr val="dk1"/>
                          </a:solidFill>
                          <a:latin typeface="+mn-lt"/>
                          <a:ea typeface="+mn-ea"/>
                          <a:cs typeface="+mn-cs"/>
                        </a:rPr>
                        <a:t>first information about value of </a:t>
                      </a:r>
                      <a:r>
                        <a:rPr lang="en-US" sz="800" b="1" kern="1200" dirty="0" err="1" smtClean="0">
                          <a:solidFill>
                            <a:schemeClr val="dk1"/>
                          </a:solidFill>
                          <a:latin typeface="+mn-lt"/>
                          <a:ea typeface="+mn-ea"/>
                          <a:cs typeface="+mn-cs"/>
                        </a:rPr>
                        <a:t>δ</a:t>
                      </a:r>
                      <a:r>
                        <a:rPr lang="en-US" sz="800" b="1" kern="1200" baseline="-25000" dirty="0" err="1" smtClean="0">
                          <a:solidFill>
                            <a:schemeClr val="dk1"/>
                          </a:solidFill>
                          <a:latin typeface="+mn-lt"/>
                          <a:ea typeface="+mn-ea"/>
                          <a:cs typeface="+mn-cs"/>
                        </a:rPr>
                        <a:t>cp</a:t>
                      </a:r>
                      <a:r>
                        <a:rPr lang="en-US" sz="800" b="1" kern="1200" dirty="0" smtClean="0">
                          <a:solidFill>
                            <a:schemeClr val="dk1"/>
                          </a:solidFill>
                          <a:latin typeface="+mn-lt"/>
                          <a:ea typeface="+mn-ea"/>
                          <a:cs typeface="+mn-cs"/>
                        </a:rPr>
                        <a:t> (with NOvA)</a:t>
                      </a:r>
                      <a:endParaRPr lang="en-US" sz="800" kern="1200" dirty="0" smtClean="0">
                        <a:solidFill>
                          <a:schemeClr val="dk1"/>
                        </a:solidFill>
                        <a:latin typeface="+mn-lt"/>
                        <a:ea typeface="+mn-ea"/>
                        <a:cs typeface="+mn-cs"/>
                      </a:endParaRPr>
                    </a:p>
                  </a:txBody>
                  <a:tcPr marL="45720" marR="45720"/>
                </a:tc>
                <a:tc>
                  <a:txBody>
                    <a:bodyPr/>
                    <a:lstStyle/>
                    <a:p>
                      <a:r>
                        <a:rPr lang="en-US" sz="800" b="1" dirty="0" smtClean="0"/>
                        <a:t>10 </a:t>
                      </a:r>
                      <a:r>
                        <a:rPr lang="en-US" sz="800" b="1" dirty="0" err="1" smtClean="0"/>
                        <a:t>Univ</a:t>
                      </a:r>
                      <a:endParaRPr lang="en-US" sz="800" b="1" dirty="0"/>
                    </a:p>
                  </a:txBody>
                  <a:tcPr marL="45720" marR="45720"/>
                </a:tc>
                <a:tc>
                  <a:txBody>
                    <a:bodyPr/>
                    <a:lstStyle/>
                    <a:p>
                      <a:r>
                        <a:rPr lang="en-US" sz="800" b="1" dirty="0" smtClean="0"/>
                        <a:t>70</a:t>
                      </a:r>
                      <a:endParaRPr lang="en-US" sz="800" b="1" dirty="0"/>
                    </a:p>
                  </a:txBody>
                  <a:tcPr marL="45720" marR="45720"/>
                </a:tc>
              </a:tr>
              <a:tr h="331199">
                <a:tc>
                  <a:txBody>
                    <a:bodyPr/>
                    <a:lstStyle/>
                    <a:p>
                      <a:r>
                        <a:rPr lang="en-US" sz="800" b="1" dirty="0" smtClean="0">
                          <a:effectLst/>
                          <a:latin typeface="Calibri" pitchFamily="34" charset="0"/>
                        </a:rPr>
                        <a:t>US-NA61</a:t>
                      </a:r>
                      <a:endParaRPr lang="en-US" sz="800" b="1" dirty="0">
                        <a:effectLst/>
                        <a:latin typeface="Calibri" pitchFamily="34" charset="0"/>
                      </a:endParaRPr>
                    </a:p>
                  </a:txBody>
                  <a:tcPr marL="45720" marR="45720">
                    <a:solidFill>
                      <a:schemeClr val="accent4">
                        <a:lumMod val="40000"/>
                        <a:lumOff val="60000"/>
                      </a:schemeClr>
                    </a:solidFill>
                  </a:tcPr>
                </a:tc>
                <a:tc>
                  <a:txBody>
                    <a:bodyPr/>
                    <a:lstStyle/>
                    <a:p>
                      <a:r>
                        <a:rPr lang="en-US" sz="800" b="1" dirty="0" smtClean="0"/>
                        <a:t>CERN, Geneva, Switzerland</a:t>
                      </a:r>
                      <a:endParaRPr lang="en-US" sz="800" b="1" dirty="0"/>
                    </a:p>
                  </a:txBody>
                  <a:tcPr marL="45720" marR="45720"/>
                </a:tc>
                <a:tc>
                  <a:txBody>
                    <a:bodyPr/>
                    <a:lstStyle/>
                    <a:p>
                      <a:r>
                        <a:rPr lang="en-US" sz="800" b="1" dirty="0" smtClean="0"/>
                        <a:t>Target runs 2014-15</a:t>
                      </a:r>
                      <a:endParaRPr lang="en-US" sz="800" b="1" dirty="0"/>
                    </a:p>
                  </a:txBody>
                  <a:tcPr marL="45720" marR="4572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800" b="1" dirty="0" smtClean="0"/>
                        <a:t>Measure </a:t>
                      </a:r>
                      <a:r>
                        <a:rPr lang="en-US" sz="800" b="1" dirty="0" err="1" smtClean="0"/>
                        <a:t>hadron</a:t>
                      </a:r>
                      <a:r>
                        <a:rPr lang="en-US" sz="800" b="1" dirty="0" smtClean="0"/>
                        <a:t> production cross sections crucial for neutrino beam flux estimation</a:t>
                      </a:r>
                      <a:r>
                        <a:rPr lang="en-US" sz="800" b="1" baseline="0" dirty="0" smtClean="0"/>
                        <a:t>s needed for NOvA, LBNE</a:t>
                      </a:r>
                      <a:endParaRPr lang="en-US" sz="800" b="1" dirty="0" smtClean="0"/>
                    </a:p>
                  </a:txBody>
                  <a:tcPr marL="45720" marR="45720"/>
                </a:tc>
                <a:tc>
                  <a:txBody>
                    <a:bodyPr/>
                    <a:lstStyle/>
                    <a:p>
                      <a:r>
                        <a:rPr lang="en-US" sz="800" b="1" dirty="0" smtClean="0"/>
                        <a:t>4</a:t>
                      </a:r>
                      <a:r>
                        <a:rPr lang="en-US" sz="800" b="1" baseline="0" dirty="0" smtClean="0"/>
                        <a:t> </a:t>
                      </a:r>
                      <a:r>
                        <a:rPr lang="en-US" sz="800" b="1" baseline="0" dirty="0" err="1" smtClean="0"/>
                        <a:t>Univ</a:t>
                      </a:r>
                      <a:r>
                        <a:rPr lang="en-US" sz="800" b="1" baseline="0" dirty="0" smtClean="0"/>
                        <a:t>, 1 Lab</a:t>
                      </a:r>
                      <a:endParaRPr lang="en-US" sz="800" b="1" dirty="0"/>
                    </a:p>
                  </a:txBody>
                  <a:tcPr marL="45720" marR="45720"/>
                </a:tc>
                <a:tc>
                  <a:txBody>
                    <a:bodyPr/>
                    <a:lstStyle/>
                    <a:p>
                      <a:r>
                        <a:rPr lang="en-US" sz="800" b="1" dirty="0" smtClean="0"/>
                        <a:t>15</a:t>
                      </a:r>
                      <a:endParaRPr lang="en-US" sz="800" b="1" dirty="0"/>
                    </a:p>
                  </a:txBody>
                  <a:tcPr marL="45720" marR="45720"/>
                </a:tc>
              </a:tr>
              <a:tr h="359660">
                <a:tc>
                  <a:txBody>
                    <a:bodyPr/>
                    <a:lstStyle/>
                    <a:p>
                      <a:r>
                        <a:rPr lang="en-US" sz="800" b="1" dirty="0" smtClean="0">
                          <a:effectLst/>
                          <a:latin typeface="Calibri" pitchFamily="34" charset="0"/>
                        </a:rPr>
                        <a:t>US Short-Baseline Reactor</a:t>
                      </a:r>
                      <a:endParaRPr lang="en-US" sz="800" b="1" dirty="0">
                        <a:effectLst/>
                        <a:latin typeface="Calibri" pitchFamily="34" charset="0"/>
                      </a:endParaRPr>
                    </a:p>
                  </a:txBody>
                  <a:tcPr marL="45720" marR="45720"/>
                </a:tc>
                <a:tc>
                  <a:txBody>
                    <a:bodyPr/>
                    <a:lstStyle/>
                    <a:p>
                      <a:r>
                        <a:rPr lang="en-US" sz="800" b="1" dirty="0" smtClean="0"/>
                        <a:t>Site(s)</a:t>
                      </a:r>
                      <a:r>
                        <a:rPr lang="en-US" sz="800" b="1" baseline="0" dirty="0" smtClean="0"/>
                        <a:t> TBD</a:t>
                      </a:r>
                      <a:endParaRPr lang="en-US" sz="800" b="1" dirty="0"/>
                    </a:p>
                  </a:txBody>
                  <a:tcPr marL="45720" marR="45720"/>
                </a:tc>
                <a:tc>
                  <a:txBody>
                    <a:bodyPr/>
                    <a:lstStyle/>
                    <a:p>
                      <a:r>
                        <a:rPr lang="en-US" sz="800" b="1" dirty="0" smtClean="0"/>
                        <a:t>R&amp;D;</a:t>
                      </a:r>
                      <a:r>
                        <a:rPr lang="en-US" sz="800" b="1" baseline="0" dirty="0" smtClean="0"/>
                        <a:t> First data 2016</a:t>
                      </a:r>
                      <a:endParaRPr lang="en-US" sz="800" b="1" dirty="0"/>
                    </a:p>
                  </a:txBody>
                  <a:tcPr marL="45720" marR="45720"/>
                </a:tc>
                <a:tc>
                  <a:txBody>
                    <a:bodyPr/>
                    <a:lstStyle/>
                    <a:p>
                      <a:r>
                        <a:rPr lang="en-US" sz="800" b="1" dirty="0" smtClean="0">
                          <a:solidFill>
                            <a:schemeClr val="tx1"/>
                          </a:solidFill>
                          <a:ea typeface="ＭＳ Ｐゴシック" pitchFamily="-84" charset="-128"/>
                        </a:rPr>
                        <a:t>Short-baseline sterile neutrino oscillation search</a:t>
                      </a:r>
                      <a:endParaRPr lang="en-US" sz="800" b="1" dirty="0" smtClean="0"/>
                    </a:p>
                  </a:txBody>
                  <a:tcPr marL="45720" marR="45720"/>
                </a:tc>
                <a:tc>
                  <a:txBody>
                    <a:bodyPr/>
                    <a:lstStyle/>
                    <a:p>
                      <a:r>
                        <a:rPr lang="en-US" sz="800" b="1" dirty="0" smtClean="0"/>
                        <a:t>6 </a:t>
                      </a:r>
                      <a:r>
                        <a:rPr lang="en-US" sz="800" b="1" dirty="0" err="1" smtClean="0"/>
                        <a:t>Univ</a:t>
                      </a:r>
                      <a:r>
                        <a:rPr lang="en-US" sz="800" b="1" dirty="0" smtClean="0"/>
                        <a:t>, 5 Lab</a:t>
                      </a:r>
                      <a:endParaRPr lang="en-US" sz="800" b="1" dirty="0"/>
                    </a:p>
                  </a:txBody>
                  <a:tcPr marL="45720" marR="45720"/>
                </a:tc>
                <a:tc>
                  <a:txBody>
                    <a:bodyPr/>
                    <a:lstStyle/>
                    <a:p>
                      <a:r>
                        <a:rPr lang="en-US" sz="800" b="1" dirty="0" smtClean="0"/>
                        <a:t>28</a:t>
                      </a:r>
                      <a:endParaRPr lang="en-US" sz="800" b="1" dirty="0"/>
                    </a:p>
                  </a:txBody>
                  <a:tcPr marL="45720" marR="45720"/>
                </a:tc>
              </a:tr>
            </a:tbl>
          </a:graphicData>
        </a:graphic>
      </p:graphicFrame>
      <p:sp>
        <p:nvSpPr>
          <p:cNvPr id="4" name="Rectangle 3"/>
          <p:cNvSpPr/>
          <p:nvPr/>
        </p:nvSpPr>
        <p:spPr bwMode="auto">
          <a:xfrm>
            <a:off x="872197" y="339421"/>
            <a:ext cx="337625" cy="153889"/>
          </a:xfrm>
          <a:prstGeom prst="rect">
            <a:avLst/>
          </a:prstGeom>
          <a:solidFill>
            <a:schemeClr val="accent4">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p:txBody>
      </p:sp>
      <p:sp>
        <p:nvSpPr>
          <p:cNvPr id="10" name="Rectangle 9"/>
          <p:cNvSpPr/>
          <p:nvPr/>
        </p:nvSpPr>
        <p:spPr bwMode="auto">
          <a:xfrm>
            <a:off x="2923736" y="351451"/>
            <a:ext cx="337625" cy="153889"/>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p:txBody>
      </p:sp>
      <p:sp>
        <p:nvSpPr>
          <p:cNvPr id="6" name="TextBox 5"/>
          <p:cNvSpPr txBox="1"/>
          <p:nvPr/>
        </p:nvSpPr>
        <p:spPr>
          <a:xfrm>
            <a:off x="1209822" y="260265"/>
            <a:ext cx="1021433" cy="276999"/>
          </a:xfrm>
          <a:prstGeom prst="rect">
            <a:avLst/>
          </a:prstGeom>
          <a:noFill/>
        </p:spPr>
        <p:txBody>
          <a:bodyPr wrap="none" rtlCol="0">
            <a:spAutoFit/>
          </a:bodyPr>
          <a:lstStyle/>
          <a:p>
            <a:r>
              <a:rPr lang="en-US" sz="1200" dirty="0" smtClean="0"/>
              <a:t>Outside US</a:t>
            </a:r>
            <a:endParaRPr lang="en-US" sz="1200" dirty="0"/>
          </a:p>
        </p:txBody>
      </p:sp>
      <p:sp>
        <p:nvSpPr>
          <p:cNvPr id="12" name="TextBox 11"/>
          <p:cNvSpPr txBox="1"/>
          <p:nvPr/>
        </p:nvSpPr>
        <p:spPr>
          <a:xfrm>
            <a:off x="3261361" y="274165"/>
            <a:ext cx="1021433" cy="276999"/>
          </a:xfrm>
          <a:prstGeom prst="rect">
            <a:avLst/>
          </a:prstGeom>
          <a:noFill/>
        </p:spPr>
        <p:txBody>
          <a:bodyPr wrap="none" rtlCol="0">
            <a:spAutoFit/>
          </a:bodyPr>
          <a:lstStyle/>
          <a:p>
            <a:r>
              <a:rPr lang="en-US" sz="1200" dirty="0" smtClean="0"/>
              <a:t>Taking data</a:t>
            </a:r>
            <a:endParaRPr lang="en-US" sz="1200" dirty="0"/>
          </a:p>
        </p:txBody>
      </p:sp>
    </p:spTree>
    <p:extLst>
      <p:ext uri="{BB962C8B-B14F-4D97-AF65-F5344CB8AC3E}">
        <p14:creationId xmlns:p14="http://schemas.microsoft.com/office/powerpoint/2010/main" val="725221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CSS2013; Intensity Frontier Intro; July 29, 2013, H.Weerts</a:t>
            </a:r>
            <a:endParaRPr lang="en-US"/>
          </a:p>
        </p:txBody>
      </p:sp>
      <p:sp>
        <p:nvSpPr>
          <p:cNvPr id="3" name="Slide Number Placeholder 2"/>
          <p:cNvSpPr>
            <a:spLocks noGrp="1"/>
          </p:cNvSpPr>
          <p:nvPr>
            <p:ph type="sldNum" sz="quarter" idx="12"/>
          </p:nvPr>
        </p:nvSpPr>
        <p:spPr/>
        <p:txBody>
          <a:bodyPr/>
          <a:lstStyle/>
          <a:p>
            <a:fld id="{B853029E-3A67-4FF5-BAEE-306E35D482E6}" type="slidenum">
              <a:rPr lang="en-US" smtClean="0"/>
              <a:pPr/>
              <a:t>8</a:t>
            </a:fld>
            <a:endParaRPr lang="en-US"/>
          </a:p>
        </p:txBody>
      </p:sp>
      <p:sp>
        <p:nvSpPr>
          <p:cNvPr id="6" name="TextBox 5"/>
          <p:cNvSpPr txBox="1"/>
          <p:nvPr/>
        </p:nvSpPr>
        <p:spPr>
          <a:xfrm>
            <a:off x="4484775" y="1927188"/>
            <a:ext cx="3964710" cy="646331"/>
          </a:xfrm>
          <a:prstGeom prst="rect">
            <a:avLst/>
          </a:prstGeom>
          <a:noFill/>
        </p:spPr>
        <p:txBody>
          <a:bodyPr wrap="square" rtlCol="0">
            <a:spAutoFit/>
          </a:bodyPr>
          <a:lstStyle/>
          <a:p>
            <a:r>
              <a:rPr lang="en-US" dirty="0" smtClean="0"/>
              <a:t>Intensity Frontier itself is a micro-cosmos of all of HEP </a:t>
            </a:r>
            <a:endParaRPr lang="en-US" dirty="0"/>
          </a:p>
        </p:txBody>
      </p:sp>
      <p:sp>
        <p:nvSpPr>
          <p:cNvPr id="7" name="TextBox 6"/>
          <p:cNvSpPr txBox="1"/>
          <p:nvPr/>
        </p:nvSpPr>
        <p:spPr>
          <a:xfrm>
            <a:off x="4484775" y="2969984"/>
            <a:ext cx="4066854" cy="923330"/>
          </a:xfrm>
          <a:prstGeom prst="rect">
            <a:avLst/>
          </a:prstGeom>
          <a:noFill/>
        </p:spPr>
        <p:txBody>
          <a:bodyPr wrap="square" rtlCol="0">
            <a:spAutoFit/>
          </a:bodyPr>
          <a:lstStyle/>
          <a:p>
            <a:r>
              <a:rPr lang="en-US" u="sng" dirty="0" smtClean="0">
                <a:solidFill>
                  <a:schemeClr val="tx2">
                    <a:lumMod val="75000"/>
                  </a:schemeClr>
                </a:solidFill>
              </a:rPr>
              <a:t>Interconnected</a:t>
            </a:r>
            <a:r>
              <a:rPr lang="en-US" dirty="0" smtClean="0">
                <a:solidFill>
                  <a:schemeClr val="tx2">
                    <a:lumMod val="75000"/>
                  </a:schemeClr>
                </a:solidFill>
              </a:rPr>
              <a:t>, but somewhat independent experimental efforts</a:t>
            </a:r>
            <a:r>
              <a:rPr lang="en-US" dirty="0" smtClean="0"/>
              <a:t> within Intensity Frontier</a:t>
            </a:r>
            <a:endParaRPr lang="en-US" dirty="0"/>
          </a:p>
        </p:txBody>
      </p:sp>
      <p:sp>
        <p:nvSpPr>
          <p:cNvPr id="8" name="TextBox 7"/>
          <p:cNvSpPr txBox="1"/>
          <p:nvPr/>
        </p:nvSpPr>
        <p:spPr>
          <a:xfrm>
            <a:off x="330503" y="1011784"/>
            <a:ext cx="3324949" cy="369332"/>
          </a:xfrm>
          <a:prstGeom prst="rect">
            <a:avLst/>
          </a:prstGeom>
          <a:noFill/>
        </p:spPr>
        <p:txBody>
          <a:bodyPr wrap="none" rtlCol="0">
            <a:spAutoFit/>
          </a:bodyPr>
          <a:lstStyle/>
          <a:p>
            <a:r>
              <a:rPr lang="en-US" dirty="0" smtClean="0"/>
              <a:t>List of science opportunities:</a:t>
            </a:r>
            <a:endParaRPr lang="en-US" dirty="0"/>
          </a:p>
        </p:txBody>
      </p:sp>
      <p:sp>
        <p:nvSpPr>
          <p:cNvPr id="9" name="Rectangle 8"/>
          <p:cNvSpPr/>
          <p:nvPr/>
        </p:nvSpPr>
        <p:spPr>
          <a:xfrm>
            <a:off x="409817" y="1589565"/>
            <a:ext cx="2917276" cy="3662541"/>
          </a:xfrm>
          <a:prstGeom prst="rect">
            <a:avLst/>
          </a:prstGeom>
        </p:spPr>
        <p:txBody>
          <a:bodyPr wrap="square">
            <a:spAutoFit/>
          </a:bodyPr>
          <a:lstStyle/>
          <a:p>
            <a:pPr marL="342900" indent="-342900">
              <a:buFont typeface="+mj-lt"/>
              <a:buAutoNum type="alphaUcPeriod"/>
            </a:pPr>
            <a:r>
              <a:rPr lang="en-US" dirty="0">
                <a:solidFill>
                  <a:srgbClr val="006600"/>
                </a:solidFill>
              </a:rPr>
              <a:t>CP </a:t>
            </a:r>
            <a:r>
              <a:rPr lang="en-US" dirty="0" smtClean="0">
                <a:solidFill>
                  <a:srgbClr val="006600"/>
                </a:solidFill>
              </a:rPr>
              <a:t>violation, rare </a:t>
            </a:r>
            <a:r>
              <a:rPr lang="en-US" dirty="0">
                <a:solidFill>
                  <a:srgbClr val="006600"/>
                </a:solidFill>
              </a:rPr>
              <a:t>decays, </a:t>
            </a:r>
            <a:r>
              <a:rPr lang="en-US" dirty="0" smtClean="0">
                <a:solidFill>
                  <a:srgbClr val="006600"/>
                </a:solidFill>
              </a:rPr>
              <a:t>K’s, Charm</a:t>
            </a:r>
            <a:r>
              <a:rPr lang="en-US" dirty="0">
                <a:solidFill>
                  <a:srgbClr val="006600"/>
                </a:solidFill>
              </a:rPr>
              <a:t>, </a:t>
            </a:r>
            <a:r>
              <a:rPr lang="en-US" dirty="0" smtClean="0">
                <a:solidFill>
                  <a:srgbClr val="006600"/>
                </a:solidFill>
              </a:rPr>
              <a:t>B’s</a:t>
            </a:r>
          </a:p>
          <a:p>
            <a:pPr marL="342900" indent="-342900">
              <a:buFont typeface="+mj-lt"/>
              <a:buAutoNum type="alphaUcPeriod"/>
            </a:pPr>
            <a:r>
              <a:rPr lang="en-US" dirty="0">
                <a:solidFill>
                  <a:srgbClr val="0000CC"/>
                </a:solidFill>
              </a:rPr>
              <a:t>LFV with </a:t>
            </a:r>
            <a:r>
              <a:rPr lang="en-US" dirty="0" err="1" smtClean="0">
                <a:solidFill>
                  <a:srgbClr val="0000CC"/>
                </a:solidFill>
                <a:latin typeface="Symbol" pitchFamily="18" charset="2"/>
              </a:rPr>
              <a:t>m,t</a:t>
            </a:r>
            <a:r>
              <a:rPr lang="en-US" dirty="0" smtClean="0">
                <a:solidFill>
                  <a:srgbClr val="0000CC"/>
                </a:solidFill>
              </a:rPr>
              <a:t>  &amp; (g-2)</a:t>
            </a:r>
          </a:p>
          <a:p>
            <a:pPr marL="342900" indent="-342900">
              <a:buFont typeface="+mj-lt"/>
              <a:buAutoNum type="alphaUcPeriod"/>
            </a:pPr>
            <a:r>
              <a:rPr lang="en-US" dirty="0">
                <a:solidFill>
                  <a:srgbClr val="CC0000"/>
                </a:solidFill>
              </a:rPr>
              <a:t>N</a:t>
            </a:r>
            <a:r>
              <a:rPr lang="en-US" dirty="0" smtClean="0">
                <a:solidFill>
                  <a:srgbClr val="CC0000"/>
                </a:solidFill>
              </a:rPr>
              <a:t>eutrino </a:t>
            </a:r>
            <a:r>
              <a:rPr lang="en-US" dirty="0" smtClean="0">
                <a:solidFill>
                  <a:srgbClr val="CC0000"/>
                </a:solidFill>
              </a:rPr>
              <a:t>oscillations &amp; </a:t>
            </a:r>
            <a:r>
              <a:rPr lang="en-US" dirty="0" smtClean="0">
                <a:solidFill>
                  <a:srgbClr val="CC0000"/>
                </a:solidFill>
              </a:rPr>
              <a:t>mass, CP violation, </a:t>
            </a:r>
            <a:r>
              <a:rPr lang="en-US" dirty="0" smtClean="0">
                <a:solidFill>
                  <a:srgbClr val="CC0000"/>
                </a:solidFill>
                <a:latin typeface="Symbol" pitchFamily="18" charset="2"/>
              </a:rPr>
              <a:t>0nbb</a:t>
            </a:r>
            <a:endParaRPr lang="en-US" dirty="0" smtClean="0">
              <a:solidFill>
                <a:srgbClr val="CC0000"/>
              </a:solidFill>
            </a:endParaRPr>
          </a:p>
          <a:p>
            <a:pPr marL="342900" indent="-342900">
              <a:buFont typeface="+mj-lt"/>
              <a:buAutoNum type="alphaUcPeriod"/>
            </a:pPr>
            <a:r>
              <a:rPr lang="en-US" dirty="0" smtClean="0"/>
              <a:t>Baryon number </a:t>
            </a:r>
            <a:r>
              <a:rPr lang="en-US" dirty="0"/>
              <a:t>violation </a:t>
            </a:r>
            <a:r>
              <a:rPr lang="en-US" sz="1600" dirty="0"/>
              <a:t>(proton decay &amp; neutron oscillations</a:t>
            </a:r>
            <a:r>
              <a:rPr lang="en-US" sz="1600" dirty="0" smtClean="0"/>
              <a:t>)</a:t>
            </a:r>
            <a:endParaRPr lang="en-US" sz="1600" dirty="0" smtClean="0"/>
          </a:p>
          <a:p>
            <a:pPr marL="342900" indent="-342900">
              <a:buFont typeface="+mj-lt"/>
              <a:buAutoNum type="alphaUcPeriod"/>
            </a:pPr>
            <a:r>
              <a:rPr lang="en-US" dirty="0" smtClean="0">
                <a:solidFill>
                  <a:srgbClr val="663300"/>
                </a:solidFill>
              </a:rPr>
              <a:t>EDMs, Parity Violation</a:t>
            </a:r>
          </a:p>
          <a:p>
            <a:pPr marL="342900" indent="-342900">
              <a:buFont typeface="+mj-lt"/>
              <a:buAutoNum type="alphaUcPeriod"/>
            </a:pPr>
            <a:r>
              <a:rPr lang="en-US" dirty="0">
                <a:solidFill>
                  <a:srgbClr val="800080"/>
                </a:solidFill>
              </a:rPr>
              <a:t>New Light, Weakly Coupled </a:t>
            </a:r>
            <a:r>
              <a:rPr lang="en-US" dirty="0" smtClean="0">
                <a:solidFill>
                  <a:srgbClr val="800080"/>
                </a:solidFill>
              </a:rPr>
              <a:t>Particles</a:t>
            </a:r>
            <a:endParaRPr lang="en-US" dirty="0">
              <a:solidFill>
                <a:srgbClr val="800080"/>
              </a:solidFill>
            </a:endParaRPr>
          </a:p>
          <a:p>
            <a:endParaRPr lang="en-US" dirty="0">
              <a:solidFill>
                <a:srgbClr val="663300"/>
              </a:solidFill>
            </a:endParaRPr>
          </a:p>
        </p:txBody>
      </p:sp>
      <p:sp>
        <p:nvSpPr>
          <p:cNvPr id="11" name="TextBox 10"/>
          <p:cNvSpPr txBox="1"/>
          <p:nvPr/>
        </p:nvSpPr>
        <p:spPr>
          <a:xfrm>
            <a:off x="1144418" y="247604"/>
            <a:ext cx="5322712" cy="369332"/>
          </a:xfrm>
          <a:prstGeom prst="rect">
            <a:avLst/>
          </a:prstGeom>
          <a:noFill/>
        </p:spPr>
        <p:txBody>
          <a:bodyPr wrap="square" rtlCol="0">
            <a:spAutoFit/>
          </a:bodyPr>
          <a:lstStyle/>
          <a:p>
            <a:r>
              <a:rPr lang="en-US" dirty="0" smtClean="0"/>
              <a:t>Scientific opportunities in Intensity Frontier</a:t>
            </a:r>
            <a:endParaRPr lang="en-US" dirty="0"/>
          </a:p>
        </p:txBody>
      </p:sp>
      <p:sp>
        <p:nvSpPr>
          <p:cNvPr id="10" name="TextBox 9"/>
          <p:cNvSpPr txBox="1"/>
          <p:nvPr/>
        </p:nvSpPr>
        <p:spPr>
          <a:xfrm>
            <a:off x="4372233" y="4359554"/>
            <a:ext cx="3964710" cy="646331"/>
          </a:xfrm>
          <a:prstGeom prst="rect">
            <a:avLst/>
          </a:prstGeom>
          <a:solidFill>
            <a:schemeClr val="accent3">
              <a:lumMod val="20000"/>
              <a:lumOff val="80000"/>
            </a:schemeClr>
          </a:solidFill>
        </p:spPr>
        <p:txBody>
          <a:bodyPr wrap="square" rtlCol="0">
            <a:spAutoFit/>
          </a:bodyPr>
          <a:lstStyle/>
          <a:p>
            <a:pPr algn="ctr"/>
            <a:r>
              <a:rPr lang="en-US" dirty="0" smtClean="0">
                <a:solidFill>
                  <a:schemeClr val="accent6">
                    <a:lumMod val="50000"/>
                  </a:schemeClr>
                </a:solidFill>
              </a:rPr>
              <a:t>Very much a reflection of our whole field</a:t>
            </a:r>
            <a:endParaRPr lang="en-US" dirty="0">
              <a:solidFill>
                <a:schemeClr val="accent6">
                  <a:lumMod val="50000"/>
                </a:schemeClr>
              </a:solidFill>
            </a:endParaRPr>
          </a:p>
        </p:txBody>
      </p:sp>
    </p:spTree>
    <p:extLst>
      <p:ext uri="{BB962C8B-B14F-4D97-AF65-F5344CB8AC3E}">
        <p14:creationId xmlns:p14="http://schemas.microsoft.com/office/powerpoint/2010/main" val="1875217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CSS2013; Intensity Frontier Intro; July 29, 2013, H.Weerts</a:t>
            </a:r>
            <a:endParaRPr lang="en-US"/>
          </a:p>
        </p:txBody>
      </p:sp>
      <p:sp>
        <p:nvSpPr>
          <p:cNvPr id="3" name="Slide Number Placeholder 2"/>
          <p:cNvSpPr>
            <a:spLocks noGrp="1"/>
          </p:cNvSpPr>
          <p:nvPr>
            <p:ph type="sldNum" sz="quarter" idx="12"/>
          </p:nvPr>
        </p:nvSpPr>
        <p:spPr/>
        <p:txBody>
          <a:bodyPr/>
          <a:lstStyle/>
          <a:p>
            <a:fld id="{B853029E-3A67-4FF5-BAEE-306E35D482E6}" type="slidenum">
              <a:rPr lang="en-US" smtClean="0"/>
              <a:pPr/>
              <a:t>9</a:t>
            </a:fld>
            <a:endParaRPr lang="en-US"/>
          </a:p>
        </p:txBody>
      </p:sp>
      <p:sp>
        <p:nvSpPr>
          <p:cNvPr id="4" name="TextBox 3"/>
          <p:cNvSpPr txBox="1"/>
          <p:nvPr/>
        </p:nvSpPr>
        <p:spPr>
          <a:xfrm>
            <a:off x="719015" y="7815"/>
            <a:ext cx="4349268" cy="369332"/>
          </a:xfrm>
          <a:prstGeom prst="rect">
            <a:avLst/>
          </a:prstGeom>
          <a:noFill/>
        </p:spPr>
        <p:txBody>
          <a:bodyPr wrap="none" rtlCol="0">
            <a:spAutoFit/>
          </a:bodyPr>
          <a:lstStyle/>
          <a:p>
            <a:r>
              <a:rPr lang="en-US" dirty="0" smtClean="0">
                <a:solidFill>
                  <a:srgbClr val="C00000"/>
                </a:solidFill>
              </a:rPr>
              <a:t>What is our (Intensity Frontier)  job ?</a:t>
            </a:r>
            <a:endParaRPr lang="en-US" dirty="0">
              <a:solidFill>
                <a:srgbClr val="C00000"/>
              </a:solidFill>
            </a:endParaRPr>
          </a:p>
        </p:txBody>
      </p:sp>
      <p:sp>
        <p:nvSpPr>
          <p:cNvPr id="5" name="TextBox 4"/>
          <p:cNvSpPr txBox="1"/>
          <p:nvPr/>
        </p:nvSpPr>
        <p:spPr>
          <a:xfrm>
            <a:off x="928911" y="687074"/>
            <a:ext cx="7731449" cy="646331"/>
          </a:xfrm>
          <a:prstGeom prst="rect">
            <a:avLst/>
          </a:prstGeom>
          <a:noFill/>
        </p:spPr>
        <p:txBody>
          <a:bodyPr wrap="square" rtlCol="0">
            <a:spAutoFit/>
          </a:bodyPr>
          <a:lstStyle/>
          <a:p>
            <a:r>
              <a:rPr lang="en-US" dirty="0" smtClean="0"/>
              <a:t>Explain physics potential and scientific opportunities that can be addressed by the set of experiments in the Intensity Frontier</a:t>
            </a:r>
            <a:endParaRPr lang="en-US" dirty="0"/>
          </a:p>
        </p:txBody>
      </p:sp>
      <p:sp>
        <p:nvSpPr>
          <p:cNvPr id="8" name="TextBox 7"/>
          <p:cNvSpPr txBox="1"/>
          <p:nvPr/>
        </p:nvSpPr>
        <p:spPr>
          <a:xfrm>
            <a:off x="1256306" y="2196538"/>
            <a:ext cx="7076661" cy="1477328"/>
          </a:xfrm>
          <a:prstGeom prst="rect">
            <a:avLst/>
          </a:prstGeom>
          <a:noFill/>
        </p:spPr>
        <p:txBody>
          <a:bodyPr wrap="square" rtlCol="0">
            <a:spAutoFit/>
          </a:bodyPr>
          <a:lstStyle/>
          <a:p>
            <a:r>
              <a:rPr lang="en-US" dirty="0" smtClean="0"/>
              <a:t>Several colloquia explaining the science; answering some of the “Colloquium questions” that were put together.</a:t>
            </a:r>
          </a:p>
          <a:p>
            <a:endParaRPr lang="en-US" dirty="0"/>
          </a:p>
          <a:p>
            <a:r>
              <a:rPr lang="en-US" dirty="0" smtClean="0"/>
              <a:t>Followed by Panel discussions</a:t>
            </a:r>
          </a:p>
          <a:p>
            <a:endParaRPr lang="en-US" dirty="0"/>
          </a:p>
        </p:txBody>
      </p:sp>
    </p:spTree>
    <p:extLst>
      <p:ext uri="{BB962C8B-B14F-4D97-AF65-F5344CB8AC3E}">
        <p14:creationId xmlns:p14="http://schemas.microsoft.com/office/powerpoint/2010/main" val="2004656726"/>
      </p:ext>
    </p:extLst>
  </p:cSld>
  <p:clrMapOvr>
    <a:masterClrMapping/>
  </p:clrMapOvr>
</p:sld>
</file>

<file path=ppt/theme/theme1.xml><?xml version="1.0" encoding="utf-8"?>
<a:theme xmlns:a="http://schemas.openxmlformats.org/drawingml/2006/main" name="blue_2007">
  <a:themeElements>
    <a:clrScheme name="Custom 7">
      <a:dk1>
        <a:srgbClr val="616161"/>
      </a:dk1>
      <a:lt1>
        <a:srgbClr val="FFFFFF"/>
      </a:lt1>
      <a:dk2>
        <a:srgbClr val="1F497D"/>
      </a:dk2>
      <a:lt2>
        <a:srgbClr val="D2D2D2"/>
      </a:lt2>
      <a:accent1>
        <a:srgbClr val="A6C4DE"/>
      </a:accent1>
      <a:accent2>
        <a:srgbClr val="D8AC28"/>
      </a:accent2>
      <a:accent3>
        <a:srgbClr val="A22B38"/>
      </a:accent3>
      <a:accent4>
        <a:srgbClr val="7AB800"/>
      </a:accent4>
      <a:accent5>
        <a:srgbClr val="9D7D9E"/>
      </a:accent5>
      <a:accent6>
        <a:srgbClr val="BF5C28"/>
      </a:accent6>
      <a:hlink>
        <a:srgbClr val="4D8ABE"/>
      </a:hlink>
      <a:folHlink>
        <a:srgbClr val="4D8ABE"/>
      </a:folHlink>
    </a:clrScheme>
    <a:fontScheme name="Blue design">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Blue design 1">
        <a:dk1>
          <a:srgbClr val="616161"/>
        </a:dk1>
        <a:lt1>
          <a:srgbClr val="FFFFFF"/>
        </a:lt1>
        <a:dk2>
          <a:srgbClr val="1F497D"/>
        </a:dk2>
        <a:lt2>
          <a:srgbClr val="D2D2D2"/>
        </a:lt2>
        <a:accent1>
          <a:srgbClr val="5C0426"/>
        </a:accent1>
        <a:accent2>
          <a:srgbClr val="9D7D9E"/>
        </a:accent2>
        <a:accent3>
          <a:srgbClr val="FFFFFF"/>
        </a:accent3>
        <a:accent4>
          <a:srgbClr val="525252"/>
        </a:accent4>
        <a:accent5>
          <a:srgbClr val="B5AAAC"/>
        </a:accent5>
        <a:accent6>
          <a:srgbClr val="8E718F"/>
        </a:accent6>
        <a:hlink>
          <a:srgbClr val="253D51"/>
        </a:hlink>
        <a:folHlink>
          <a:srgbClr val="0D204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ANL_template_blue_comic_sans_hw_01</Template>
  <TotalTime>18742</TotalTime>
  <Words>1707</Words>
  <Application>Microsoft Office PowerPoint</Application>
  <PresentationFormat>On-screen Show (4:3)</PresentationFormat>
  <Paragraphs>374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blue_2007</vt:lpstr>
      <vt:lpstr>The Intensity Frontier  at CSS2013 </vt:lpstr>
      <vt:lpstr>PowerPoint Presentation</vt:lpstr>
      <vt:lpstr>PowerPoint Presentation</vt:lpstr>
      <vt:lpstr>PowerPoint Presentation</vt:lpstr>
      <vt:lpstr>PowerPoint Presentation</vt:lpstr>
      <vt:lpstr>PowerPoint Presentation</vt:lpstr>
      <vt:lpstr>HEP Intensity Frontier Experiments</vt:lpstr>
      <vt:lpstr>PowerPoint Presentation</vt:lpstr>
      <vt:lpstr>PowerPoint Presentation</vt:lpstr>
      <vt:lpstr>PowerPoint Presentation</vt:lpstr>
      <vt:lpstr>PowerPoint Presentation</vt:lpstr>
      <vt:lpstr>PowerPoint Presentation</vt:lpstr>
    </vt:vector>
  </TitlesOfParts>
  <Company>anl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Briefing February 2009 for  Argonne National Lab</dc:title>
  <dc:creator>weerts</dc:creator>
  <cp:lastModifiedBy>hjmw</cp:lastModifiedBy>
  <cp:revision>520</cp:revision>
  <cp:lastPrinted>2013-02-28T05:27:16Z</cp:lastPrinted>
  <dcterms:created xsi:type="dcterms:W3CDTF">2009-02-17T14:25:03Z</dcterms:created>
  <dcterms:modified xsi:type="dcterms:W3CDTF">2013-07-29T12:44:15Z</dcterms:modified>
</cp:coreProperties>
</file>