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embeddings/Microsoft_Equation3.bin" ContentType="application/vnd.openxmlformats-officedocument.oleObje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420" r:id="rId2"/>
    <p:sldId id="1571" r:id="rId3"/>
    <p:sldId id="1601" r:id="rId4"/>
    <p:sldId id="1604" r:id="rId5"/>
    <p:sldId id="1602" r:id="rId6"/>
    <p:sldId id="1603" r:id="rId7"/>
    <p:sldId id="1605" r:id="rId8"/>
    <p:sldId id="1598" r:id="rId9"/>
    <p:sldId id="1599" r:id="rId10"/>
    <p:sldId id="1606" r:id="rId11"/>
    <p:sldId id="1600" r:id="rId12"/>
    <p:sldId id="1617" r:id="rId13"/>
    <p:sldId id="1607" r:id="rId14"/>
    <p:sldId id="1608" r:id="rId15"/>
    <p:sldId id="1609" r:id="rId16"/>
    <p:sldId id="1611" r:id="rId17"/>
    <p:sldId id="1612" r:id="rId18"/>
    <p:sldId id="1613" r:id="rId19"/>
    <p:sldId id="1615" r:id="rId20"/>
    <p:sldId id="1616" r:id="rId21"/>
    <p:sldId id="1587" r:id="rId22"/>
    <p:sldId id="1619" r:id="rId23"/>
    <p:sldId id="1622" r:id="rId24"/>
    <p:sldId id="1621" r:id="rId25"/>
    <p:sldId id="1620" r:id="rId26"/>
    <p:sldId id="1623" r:id="rId27"/>
    <p:sldId id="1624" r:id="rId28"/>
    <p:sldId id="1597" r:id="rId29"/>
    <p:sldId id="1618" r:id="rId30"/>
    <p:sldId id="1323" r:id="rId31"/>
    <p:sldId id="1388" r:id="rId32"/>
    <p:sldId id="1483" r:id="rId33"/>
    <p:sldId id="1567" r:id="rId34"/>
    <p:sldId id="1568" r:id="rId35"/>
    <p:sldId id="1569" r:id="rId36"/>
    <p:sldId id="1570" r:id="rId37"/>
    <p:sldId id="1573" r:id="rId38"/>
    <p:sldId id="1579" r:id="rId39"/>
    <p:sldId id="1584" r:id="rId40"/>
    <p:sldId id="1585" r:id="rId41"/>
    <p:sldId id="1481" r:id="rId42"/>
    <p:sldId id="1482" r:id="rId4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E51B3D"/>
    <a:srgbClr val="003399"/>
    <a:srgbClr val="009900"/>
    <a:srgbClr val="000099"/>
    <a:srgbClr val="000066"/>
    <a:srgbClr val="FF27D0"/>
    <a:srgbClr val="9918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0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fld id="{60E8CA2A-5D1E-467C-BFF0-CE05A624EF8F}" type="datetime1">
              <a:rPr lang="en-US"/>
              <a:pPr/>
              <a:t>8/1/13</a:t>
            </a:fld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fld id="{504C79AC-5C9B-4FAB-AF99-8767B5DF96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53E5861-CD42-4A21-A783-94CDABD3A4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A187-5F61-45D0-92EE-2BF678DD013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372515"/>
          </a:xfrm>
          <a:prstGeom prst="rect">
            <a:avLst/>
          </a:prstGeom>
        </p:spPr>
        <p:txBody>
          <a:bodyPr lIns="93016" tIns="93016" rIns="93016" bIns="93016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1" tIns="46508" rIns="93011" bIns="46508" anchor="b"/>
          <a:lstStyle/>
          <a:p>
            <a:pPr algn="r" defTabSz="930275"/>
            <a:fld id="{961DF524-85DC-4B86-A3AF-B6F0ED9CC5A7}" type="slidenum">
              <a:rPr lang="en-US" sz="1200"/>
              <a:pPr algn="r" defTabSz="930275"/>
              <a:t>38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9540A-44CC-4FC0-BF07-C5E077BA91B1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A14EE-C6CA-4B1B-8517-C2754B3581EE}" type="slidenum">
              <a:rPr lang="en-US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0262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51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E932-6156-4C21-A818-7F8B8D1B084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90879-3C4A-4D75-9F82-DE22E906DDB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A4CFF-BFC7-8946-9134-FF7DAFE105A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DC1C3-8011-4D2D-BBEF-AC39BC449125}" type="slidenum">
              <a:rPr lang="en-US"/>
              <a:pPr/>
              <a:t>7</a:t>
            </a:fld>
            <a:endParaRPr lang="en-US"/>
          </a:p>
        </p:txBody>
      </p:sp>
      <p:sp>
        <p:nvSpPr>
          <p:cNvPr id="113667" name="Rectangle 6"/>
          <p:cNvSpPr txBox="1">
            <a:spLocks noGrp="1" noChangeArrowheads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2" tIns="46503" rIns="93002" bIns="46503" anchor="b"/>
          <a:lstStyle/>
          <a:p>
            <a:r>
              <a:rPr lang="en-US" sz="1200"/>
              <a:t>Yannis Semertzidis, BNL</a:t>
            </a:r>
          </a:p>
        </p:txBody>
      </p:sp>
      <p:sp>
        <p:nvSpPr>
          <p:cNvPr id="11366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2" tIns="46503" rIns="93002" bIns="46503" anchor="b"/>
          <a:lstStyle/>
          <a:p>
            <a:pPr algn="r"/>
            <a:fld id="{BC80FD2C-3FC1-4B84-9F79-3DDE1108BF0F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02" tIns="46503" rIns="93002" bIns="4650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E3181-2873-4EFA-9A8D-DE596F110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CB4E5-99FA-4C65-BEB8-664F22098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AA48-6534-4B89-8415-EF356A1AF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9EECD-2211-4EB8-ADBC-1EFD41F63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4A202-54A7-43DA-8AE7-F4590411B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D4048-37E2-4DED-BA77-41D46EF55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095AD-523F-418B-9096-4E4F3DE29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C4672-1B74-4225-BA98-54B53073A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E6C2-E342-4CF2-8DB7-C722BC1EC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DB356-0B88-4BC1-B268-E69530B25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8585E-51C8-47F9-9DCA-A245C2077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DE2EC-2BE7-4186-97AA-15FCD306D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2F888-0773-411E-9034-ED1F55FE7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EE997-9631-4443-81C7-5761CCA4C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7C47-4568-48B4-91AC-2873BD25F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7CF2E-623E-44BA-9268-DAEC0929C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C858F-C0ED-40ED-A6D4-8E03301A4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0A6451-48C2-4007-9B8F-D8A1B566C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ubtitle 2"/>
          <p:cNvSpPr>
            <a:spLocks noGrp="1"/>
          </p:cNvSpPr>
          <p:nvPr>
            <p:ph type="subTitle" idx="1"/>
          </p:nvPr>
        </p:nvSpPr>
        <p:spPr>
          <a:xfrm>
            <a:off x="-1" y="2451100"/>
            <a:ext cx="9144001" cy="4406900"/>
          </a:xfrm>
        </p:spPr>
        <p:txBody>
          <a:bodyPr/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What is the analyzing power vs. lab scattering angle? By Brendan Casey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0000FF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Is the small angle beam-beam scattering with transverse polarization buildup a systematic error? By Steve Vigdor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0000FF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More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on t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racking results and E-fringe-</a:t>
            </a:r>
            <a:r>
              <a:rPr lang="en-US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field progress.</a:t>
            </a:r>
            <a:endParaRPr lang="en-US" dirty="0" smtClean="0">
              <a:solidFill>
                <a:srgbClr val="0000FF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632200" y="0"/>
            <a:ext cx="551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l-GR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Snowmass on the Mississippi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Minneapolis, August 2,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ctrTitle"/>
          </p:nvPr>
        </p:nvSpPr>
        <p:spPr>
          <a:xfrm>
            <a:off x="0" y="558800"/>
            <a:ext cx="9144000" cy="1739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Response to questions, regarding the proton EDM experiment </a:t>
            </a:r>
            <a:b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0000FF"/>
                </a:solidFill>
                <a:ea typeface="ＭＳ Ｐゴシック" pitchFamily="34" charset="-128"/>
              </a:rPr>
              <a:t>Yannis Semertzidis, BNL</a:t>
            </a:r>
            <a:endParaRPr lang="en-US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r>
              <a:rPr lang="en-US" dirty="0" smtClean="0"/>
              <a:t>Polarimeter R&amp;D plan (E.S.)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200"/>
            <a:ext cx="9144000" cy="56007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Construct a prototype polarimeter, based on Micro-Megas and/or MRCP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Test at COSY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“Good” Polarimeter: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1) High rate capability, </a:t>
            </a:r>
            <a:r>
              <a:rPr lang="en-US" dirty="0" smtClean="0">
                <a:solidFill>
                  <a:srgbClr val="0000FF"/>
                </a:solidFill>
              </a:rPr>
              <a:t>~1-10kHz</a:t>
            </a:r>
            <a:r>
              <a:rPr lang="en-US" dirty="0" smtClean="0">
                <a:solidFill>
                  <a:srgbClr val="0000FF"/>
                </a:solidFill>
              </a:rPr>
              <a:t>/cm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-statistics,     2) Pointing back capability &lt;10mrad/event-Syst.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DAQ system (timing ~1ns, amplitude ~20%)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Construct a working polarimeter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 post doc, materials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Total: $1M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/>
            </a:r>
            <a:br>
              <a:rPr lang="en-US" sz="28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</a:br>
            <a:r>
              <a:rPr lang="en-US" sz="2800" u="sng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Is the small angle beam-beam scattering with transverse polarization buildup a systematic error? By Steve Vigdor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/>
            </a:r>
            <a:b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200"/>
            <a:ext cx="9144000" cy="589280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two counter-rotating beams are kept aligned to a high degree (better than 1nm per </a:t>
            </a:r>
            <a:r>
              <a:rPr lang="en-US" dirty="0" err="1" smtClean="0">
                <a:solidFill>
                  <a:srgbClr val="0000FF"/>
                </a:solidFill>
              </a:rPr>
              <a:t>root(Hz</a:t>
            </a:r>
            <a:r>
              <a:rPr lang="en-US" dirty="0" smtClean="0">
                <a:solidFill>
                  <a:srgbClr val="0000FF"/>
                </a:solidFill>
              </a:rPr>
              <a:t>)).  The small angle scattering is highly uniform around the azimuth of the beam profile.  It is therefore not a systematic error.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Beams rotating in the same direction with bunches of opposite helicity, which would cancel the effect (opposite to EDM signal).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However, if it’s significant to de-polarize the beams it may affect the statistical accuracy, so we will address it quantitatively.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 smtClean="0"/>
              <a:t>“Geometrical phase”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9144000" cy="5003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Spins in three dimensions do not commute, meaning spin precessions could arise even if the line field integral is zero but locally they produce large deviations from “magic” behavior.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 combination of horizontal and vertical E-field misalignment, the most dangerous: N=1 horizontal and N=1 vertical phase shifted by 90°.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Multiplanar Plate Misalignments</a:t>
            </a:r>
          </a:p>
        </p:txBody>
      </p:sp>
      <p:sp>
        <p:nvSpPr>
          <p:cNvPr id="112" name="Shape 112"/>
          <p:cNvSpPr/>
          <p:nvPr/>
        </p:nvSpPr>
        <p:spPr>
          <a:xfrm>
            <a:off x="288101" y="2416593"/>
            <a:ext cx="8567798" cy="26920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x="327404" y="5358900"/>
            <a:ext cx="8719199" cy="156963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0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Radial plate misalignments introduce longitudinal electric fields which accelerate the particle away from the magic momentum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Geometric Phases: Order Matters</a:t>
            </a:r>
          </a:p>
        </p:txBody>
      </p:sp>
      <p:sp>
        <p:nvSpPr>
          <p:cNvPr id="119" name="Shape 119"/>
          <p:cNvSpPr/>
          <p:nvPr/>
        </p:nvSpPr>
        <p:spPr>
          <a:xfrm>
            <a:off x="2044359" y="4707936"/>
            <a:ext cx="5132727" cy="1666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0" name="Shape 120"/>
          <p:cNvSpPr/>
          <p:nvPr/>
        </p:nvSpPr>
        <p:spPr>
          <a:xfrm>
            <a:off x="2044359" y="3173835"/>
            <a:ext cx="5148102" cy="1534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1" name="Shape 121"/>
          <p:cNvSpPr/>
          <p:nvPr/>
        </p:nvSpPr>
        <p:spPr>
          <a:xfrm>
            <a:off x="2040765" y="1712972"/>
            <a:ext cx="5155302" cy="14608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2" name="Shape 122"/>
          <p:cNvSpPr txBox="1"/>
          <p:nvPr/>
        </p:nvSpPr>
        <p:spPr>
          <a:xfrm>
            <a:off x="692675" y="1946902"/>
            <a:ext cx="1039500" cy="92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4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92675" y="3173835"/>
            <a:ext cx="1039500" cy="92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4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92675" y="4707936"/>
            <a:ext cx="1039500" cy="92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4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237078" y="3342850"/>
            <a:ext cx="1843499" cy="982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3000">
                <a:solidFill>
                  <a:srgbClr val="00FF00"/>
                </a:solidFill>
                <a:latin typeface="Trebuchet MS"/>
                <a:ea typeface="Trebuchet MS"/>
                <a:cs typeface="Trebuchet MS"/>
                <a:sym typeface="Trebuchet MS"/>
              </a:rPr>
              <a:t>"Correct" Order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7409400" y="5049849"/>
            <a:ext cx="1499100" cy="982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"Wrong" Order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31704" y="1622591"/>
            <a:ext cx="7694963" cy="51023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2" name="Shape 132"/>
          <p:cNvSpPr txBox="1"/>
          <p:nvPr/>
        </p:nvSpPr>
        <p:spPr>
          <a:xfrm>
            <a:off x="853375" y="682689"/>
            <a:ext cx="7602900" cy="646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30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A(δ1) x B(δ2) x A(-δ1) x B(-δ2) = C(δ1δ2)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13675" y="848494"/>
            <a:ext cx="6371262" cy="47784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5" name="Shape 145"/>
          <p:cNvSpPr txBox="1"/>
          <p:nvPr/>
        </p:nvSpPr>
        <p:spPr>
          <a:xfrm>
            <a:off x="0" y="0"/>
            <a:ext cx="9144000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30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Study </a:t>
            </a:r>
            <a:r>
              <a:rPr lang="en" sz="30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Model</a:t>
            </a:r>
            <a:r>
              <a:rPr lang="en-US" sz="30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(by Ab </a:t>
            </a:r>
            <a:r>
              <a:rPr lang="en-US" sz="30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Patil, HS summer student 2012)</a:t>
            </a:r>
            <a:endParaRPr lang="en" sz="3000"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776849" y="5358750"/>
            <a:ext cx="6904500" cy="1292631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dirty="0">
                <a:solidFill>
                  <a:srgbClr val="0000FF"/>
                </a:solidFill>
              </a:rPr>
              <a:t>The longitudinal and vertical electric fields are assumed to have the same functional form around the ring</a:t>
            </a:r>
          </a:p>
        </p:txBody>
      </p:sp>
      <p:sp>
        <p:nvSpPr>
          <p:cNvPr id="147" name="Shape 147"/>
          <p:cNvSpPr txBox="1"/>
          <p:nvPr/>
        </p:nvSpPr>
        <p:spPr>
          <a:xfrm rot="-5404028">
            <a:off x="782574" y="2238326"/>
            <a:ext cx="1536001" cy="672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 (V/m)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Data Analysis: Segmentation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The geometric phase is a function of azimuthal position around the ring</a:t>
            </a:r>
          </a:p>
        </p:txBody>
      </p:sp>
      <p:sp>
        <p:nvSpPr>
          <p:cNvPr id="154" name="Shape 154"/>
          <p:cNvSpPr/>
          <p:nvPr/>
        </p:nvSpPr>
        <p:spPr>
          <a:xfrm>
            <a:off x="1524000" y="2631441"/>
            <a:ext cx="5537423" cy="41541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1734829"/>
            <a:ext cx="4517529" cy="33883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0" name="Shape 160"/>
          <p:cNvSpPr/>
          <p:nvPr/>
        </p:nvSpPr>
        <p:spPr>
          <a:xfrm>
            <a:off x="4641734" y="1740193"/>
            <a:ext cx="4502265" cy="33776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25006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dirty="0">
                <a:solidFill>
                  <a:srgbClr val="0000FF"/>
                </a:solidFill>
              </a:rPr>
              <a:t>Vertical Spin Precession vs. Time for sections </a:t>
            </a:r>
            <a:r>
              <a:rPr lang="en" dirty="0">
                <a:solidFill>
                  <a:srgbClr val="FF0000"/>
                </a:solidFill>
              </a:rPr>
              <a:t>1</a:t>
            </a:r>
            <a:r>
              <a:rPr lang="en" dirty="0"/>
              <a:t> </a:t>
            </a:r>
            <a:r>
              <a:rPr lang="en" dirty="0">
                <a:solidFill>
                  <a:srgbClr val="0000FF"/>
                </a:solidFill>
              </a:rPr>
              <a:t>and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en" dirty="0">
                <a:solidFill>
                  <a:srgbClr val="0000FF"/>
                </a:solidFill>
              </a:rPr>
              <a:t>of the ring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0" y="5575300"/>
            <a:ext cx="9144000" cy="1107965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0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The average around the ring is zero, but unlike a genuine EDM signal it varies around the ring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Solutions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3626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dirty="0">
                <a:solidFill>
                  <a:srgbClr val="0000FF"/>
                </a:solidFill>
              </a:rPr>
              <a:t>Inserting more polarimeters- at least two, if not four</a:t>
            </a:r>
          </a:p>
          <a:p>
            <a:endParaRPr dirty="0">
              <a:solidFill>
                <a:srgbClr val="0000FF"/>
              </a:solidFill>
            </a:endParaRPr>
          </a:p>
          <a:p>
            <a:pPr marL="457200" lvl="0" indent="-4191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dirty="0">
                <a:solidFill>
                  <a:srgbClr val="0000FF"/>
                </a:solidFill>
              </a:rPr>
              <a:t>The radial and vertical beam positions as a function of azimuthal position can help illuminate the problem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6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Polarimeter Development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0" y="1384300"/>
            <a:ext cx="9144000" cy="5473700"/>
          </a:xfrm>
        </p:spPr>
        <p:txBody>
          <a:bodyPr/>
          <a:lstStyle/>
          <a:p>
            <a:pPr marL="514350" indent="-514350">
              <a:buClr>
                <a:srgbClr val="FF3300"/>
              </a:buClr>
            </a:pPr>
            <a:r>
              <a:rPr lang="en-US" dirty="0" smtClean="0">
                <a:solidFill>
                  <a:srgbClr val="FF0000"/>
                </a:solidFill>
              </a:rPr>
              <a:t>Polarimeter tests with runs at COSY (Jülich/Germany) demonstrated &lt; 1ppm level systematic errors: N. </a:t>
            </a:r>
            <a:r>
              <a:rPr lang="en-US" dirty="0" err="1" smtClean="0">
                <a:solidFill>
                  <a:srgbClr val="FF0000"/>
                </a:solidFill>
              </a:rPr>
              <a:t>Brantjes</a:t>
            </a:r>
            <a:r>
              <a:rPr lang="en-US" dirty="0" smtClean="0">
                <a:solidFill>
                  <a:srgbClr val="FF0000"/>
                </a:solidFill>
              </a:rPr>
              <a:t> et al., NIM A </a:t>
            </a:r>
            <a:r>
              <a:rPr lang="en-US" b="1" dirty="0" smtClean="0">
                <a:solidFill>
                  <a:srgbClr val="FF0000"/>
                </a:solidFill>
              </a:rPr>
              <a:t>664</a:t>
            </a:r>
            <a:r>
              <a:rPr lang="en-US" dirty="0" smtClean="0">
                <a:solidFill>
                  <a:srgbClr val="FF0000"/>
                </a:solidFill>
              </a:rPr>
              <a:t>, 49, (2012)</a:t>
            </a:r>
          </a:p>
          <a:p>
            <a:pPr marL="514350" indent="-514350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Technologies under investigation: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Micro-Megas/Greece: high rate, pointing capabilities, part of R&amp;D for ATLAS upgrade 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MRPC/Italy: high energy resolution, high rate capability, part of ALICE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1286757"/>
            <a:ext cx="4642699" cy="34819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0" name="Shape 180"/>
          <p:cNvSpPr/>
          <p:nvPr/>
        </p:nvSpPr>
        <p:spPr>
          <a:xfrm>
            <a:off x="4544016" y="1286757"/>
            <a:ext cx="4599983" cy="3500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1" name="Shape 181"/>
          <p:cNvSpPr txBox="1"/>
          <p:nvPr/>
        </p:nvSpPr>
        <p:spPr>
          <a:xfrm>
            <a:off x="201700" y="155150"/>
            <a:ext cx="3289500" cy="1015632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Vertical Beam </a:t>
            </a:r>
            <a:br>
              <a:rPr lang="en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Position (as a function of azimuthal location) [m]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199257" y="155150"/>
            <a:ext cx="3289500" cy="1015632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Radial Beam </a:t>
            </a:r>
            <a:br>
              <a:rPr lang="en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Position (as a function of azimuthal location) [m]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8925" y="2670850"/>
            <a:ext cx="275699" cy="465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Z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544016" y="2567679"/>
            <a:ext cx="401099" cy="920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1200" i="1"/>
              <a:t>ρ  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305957" y="1461425"/>
            <a:ext cx="2903400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i="1" dirty="0">
                <a:solidFill>
                  <a:srgbClr val="0000FF"/>
                </a:solidFill>
              </a:rPr>
              <a:t>ρ = R-R</a:t>
            </a:r>
            <a:r>
              <a:rPr lang="en" sz="2400" i="1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04800" y="152400"/>
            <a:ext cx="3000000" cy="9441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200" i="1"/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3383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BPMs located around the ring with absolute position resolution in horizontal and vertical direction of 0.1mm can solve the problem.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9700"/>
          </a:xfrm>
        </p:spPr>
        <p:txBody>
          <a:bodyPr/>
          <a:lstStyle/>
          <a:p>
            <a:r>
              <a:rPr lang="en-US" sz="3600" dirty="0" smtClean="0"/>
              <a:t>Tracking </a:t>
            </a:r>
            <a:r>
              <a:rPr lang="en-US" sz="3600" dirty="0" smtClean="0"/>
              <a:t>for Electric Ring, by Selcuk Haciomeroglu, BNL and ITU, PhD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9144000" cy="54356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T-BMT equations in the presence of E and B-fields: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In our case we set B=0 everywhere.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908300"/>
            <a:ext cx="685800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Electric 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100"/>
            <a:ext cx="9144000" cy="61849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Bending/straight section: hard-edge approximation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600200"/>
            <a:ext cx="4152900" cy="4292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5232400" y="2476500"/>
            <a:ext cx="1574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844800"/>
            <a:ext cx="108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=40 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468588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Electric 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100"/>
            <a:ext cx="9144000" cy="61849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E-field value as a function of position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Vertical focusing by modifying the E-field plates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=1+m, m field focusing index=0.2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0.1</a:t>
            </a:r>
          </a:p>
          <a:p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8000"/>
                </a:solidFill>
                <a:sym typeface="Wingdings"/>
              </a:rPr>
              <a:t>Best SCT with low m</a:t>
            </a:r>
          </a:p>
          <a:p>
            <a:r>
              <a:rPr lang="en-US" dirty="0" smtClean="0">
                <a:solidFill>
                  <a:srgbClr val="008000"/>
                </a:solidFill>
                <a:sym typeface="Wingdings"/>
              </a:rPr>
              <a:t>Horizontal tune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Q</a:t>
            </a:r>
            <a:r>
              <a:rPr lang="en-US" baseline="-25000" dirty="0" err="1" smtClean="0">
                <a:solidFill>
                  <a:srgbClr val="008000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=sqrt(1-m+1/γ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),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vertical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tune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Q</a:t>
            </a:r>
            <a:r>
              <a:rPr lang="en-US" baseline="-25000" dirty="0" err="1" smtClean="0">
                <a:solidFill>
                  <a:srgbClr val="008000"/>
                </a:solidFill>
                <a:sym typeface="Wingdings"/>
              </a:rPr>
              <a:t>y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=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sqrt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(m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 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933700"/>
            <a:ext cx="838327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100"/>
            <a:ext cx="9144000" cy="61849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Excellent beam stability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974849"/>
            <a:ext cx="3327400" cy="3345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2679699"/>
            <a:ext cx="4013433" cy="2425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100"/>
            <a:ext cx="9144000" cy="61849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Excellent SCT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49400"/>
            <a:ext cx="2819400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49" y="4368800"/>
            <a:ext cx="3873643" cy="248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07675"/>
            <a:ext cx="3149600" cy="326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Next with realistic fringe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9144000" cy="5842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Eric Metodiev, Harvard Univ., Kevin Huang HS summer student.  Analytic estimation of E-fields and </a:t>
            </a:r>
            <a:r>
              <a:rPr lang="en-US" dirty="0" smtClean="0">
                <a:solidFill>
                  <a:srgbClr val="008000"/>
                </a:solidFill>
              </a:rPr>
              <a:t>precision tracking…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456"/>
            <a:ext cx="4356100" cy="4152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0" y="2673350"/>
            <a:ext cx="33655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ringe fields in cylindrical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9144000" cy="58420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012"/>
            <a:ext cx="4775199" cy="356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84250"/>
            <a:ext cx="434340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/>
          <a:lstStyle/>
          <a:p>
            <a:r>
              <a:rPr lang="en-US" dirty="0" smtClean="0"/>
              <a:t>Issues are/to be working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9144000" cy="61341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Effect of fringe field to beam/spin dynamics. (BNL, Eric Metodiev/Harvard Univ. et al., …)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SQUID-based BPM detector development based on present technology. (FNAL/BNL)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Reproduce J-LAB E-field tests for our geometry; test a 1m long prototype.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SCT benchmarking at COSY. Ed Stephenson/Indiana, COSY, et al.,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9144000" cy="590550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Lots of exciting/challenging issues to work 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Issues with fringe-fields need careful consideration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Having lots of fun developing the proton EDM proposal for FNAL.  Expect to submit it in FY2014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30" descr="polarimeter_w_elst plates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7713" y="2447925"/>
            <a:ext cx="59451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28"/>
          <p:cNvSpPr txBox="1">
            <a:spLocks noChangeArrowheads="1"/>
          </p:cNvSpPr>
          <p:nvPr/>
        </p:nvSpPr>
        <p:spPr bwMode="auto">
          <a:xfrm>
            <a:off x="195263" y="2517775"/>
            <a:ext cx="243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Extraction: lowering the vertical </a:t>
            </a:r>
            <a:r>
              <a:rPr lang="en-US" sz="1600" dirty="0" smtClean="0">
                <a:solidFill>
                  <a:srgbClr val="0000FF"/>
                </a:solidFill>
              </a:rPr>
              <a:t>focusing strength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0966" name="Text Box 29"/>
          <p:cNvSpPr txBox="1">
            <a:spLocks noChangeArrowheads="1"/>
          </p:cNvSpPr>
          <p:nvPr/>
        </p:nvSpPr>
        <p:spPr bwMode="auto">
          <a:xfrm>
            <a:off x="3663950" y="2017713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“defining aperture”</a:t>
            </a:r>
          </a:p>
          <a:p>
            <a:r>
              <a:rPr lang="en-US" sz="1600">
                <a:solidFill>
                  <a:srgbClr val="0000FF"/>
                </a:solidFill>
              </a:rPr>
              <a:t>polarimeter target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048000" y="4819650"/>
          <a:ext cx="1557338" cy="847725"/>
        </p:xfrm>
        <a:graphic>
          <a:graphicData uri="http://schemas.openxmlformats.org/presentationml/2006/ole">
            <p:oleObj spid="_x0000_s1490946" name="Equation" r:id="rId5" imgW="7315200" imgH="39751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11488" y="5875338"/>
          <a:ext cx="1608137" cy="844550"/>
        </p:xfrm>
        <a:graphic>
          <a:graphicData uri="http://schemas.openxmlformats.org/presentationml/2006/ole">
            <p:oleObj spid="_x0000_s1490947" name="Equation" r:id="rId6" imgW="7315200" imgH="3848100" progId="Equation.3">
              <p:embed/>
            </p:oleObj>
          </a:graphicData>
        </a:graphic>
      </p:graphicFrame>
      <p:sp>
        <p:nvSpPr>
          <p:cNvPr id="40967" name="Text Box 33"/>
          <p:cNvSpPr txBox="1">
            <a:spLocks noChangeArrowheads="1"/>
          </p:cNvSpPr>
          <p:nvPr/>
        </p:nvSpPr>
        <p:spPr bwMode="auto">
          <a:xfrm>
            <a:off x="5126038" y="4814888"/>
            <a:ext cx="3732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carries EDM signal</a:t>
            </a:r>
          </a:p>
          <a:p>
            <a:r>
              <a:rPr lang="en-US" sz="2400">
                <a:solidFill>
                  <a:srgbClr val="FF0000"/>
                </a:solidFill>
              </a:rPr>
              <a:t>increases slowly with time</a:t>
            </a:r>
          </a:p>
        </p:txBody>
      </p:sp>
      <p:sp>
        <p:nvSpPr>
          <p:cNvPr id="40968" name="Text Box 34"/>
          <p:cNvSpPr txBox="1">
            <a:spLocks noChangeArrowheads="1"/>
          </p:cNvSpPr>
          <p:nvPr/>
        </p:nvSpPr>
        <p:spPr bwMode="auto">
          <a:xfrm>
            <a:off x="5159375" y="5821363"/>
            <a:ext cx="3427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carries in-plane (g-2) precession signal</a:t>
            </a:r>
          </a:p>
        </p:txBody>
      </p:sp>
      <p:sp>
        <p:nvSpPr>
          <p:cNvPr id="40969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pEDM polarimeter principle (placed in a straight section</a:t>
            </a:r>
            <a:r>
              <a:rPr lang="en-US" sz="3200" u="sng" dirty="0" smtClean="0">
                <a:solidFill>
                  <a:srgbClr val="FF0000"/>
                </a:solidFill>
              </a:rPr>
              <a:t> of </a:t>
            </a:r>
            <a:r>
              <a:rPr lang="en-US" sz="3200" u="sng" dirty="0">
                <a:solidFill>
                  <a:srgbClr val="FF0000"/>
                </a:solidFill>
              </a:rPr>
              <a:t>the ring): probing the proton spin components as a function of storage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2050" y="2452688"/>
            <a:ext cx="769938" cy="228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2649538"/>
            <a:ext cx="1747838" cy="3032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2" name="TextBox 9"/>
          <p:cNvSpPr txBox="1">
            <a:spLocks noChangeArrowheads="1"/>
          </p:cNvSpPr>
          <p:nvPr/>
        </p:nvSpPr>
        <p:spPr bwMode="auto">
          <a:xfrm>
            <a:off x="5970588" y="1920875"/>
            <a:ext cx="3173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Micro-Megas TPC detector</a:t>
            </a:r>
          </a:p>
          <a:p>
            <a:r>
              <a:rPr lang="en-US"/>
              <a:t>and/or MRPC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3. Spin Coherence Time: need &gt;10</a:t>
            </a:r>
            <a:r>
              <a:rPr lang="en-US" sz="4000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4000" u="sng" dirty="0" smtClean="0">
                <a:solidFill>
                  <a:srgbClr val="FF0000"/>
                </a:solidFill>
              </a:rPr>
              <a:t> s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8724900" cy="282575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Not all particles have same deviation from magic momentum, or same horizontal and vertical divergence (all second order effects)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They cause a spread in the g-2 frequencies:</a:t>
            </a:r>
          </a:p>
        </p:txBody>
      </p:sp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</a:rPr>
              <a:t>Present design parameters allow for 10</a:t>
            </a:r>
            <a:r>
              <a:rPr lang="en-US" sz="3200" baseline="30000" dirty="0" smtClean="0">
                <a:solidFill>
                  <a:srgbClr val="000099"/>
                </a:solidFill>
              </a:rPr>
              <a:t>3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</a:t>
            </a:r>
            <a:r>
              <a:rPr lang="en-US" sz="3200" dirty="0" smtClean="0">
                <a:solidFill>
                  <a:srgbClr val="000099"/>
                </a:solidFill>
              </a:rPr>
              <a:t> store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Cooling/mixing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during storage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could prolong SCT (upgrade option?)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17700" y="3511550"/>
          <a:ext cx="4916488" cy="1377950"/>
        </p:xfrm>
        <a:graphic>
          <a:graphicData uri="http://schemas.openxmlformats.org/presentationml/2006/ole">
            <p:oleObj spid="_x0000_s1252354" name="Equation" r:id="rId4" imgW="16761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dirty="0" smtClean="0"/>
              <a:t>Staging 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9144000" cy="5689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Proton Intensity &gt;10</a:t>
            </a:r>
            <a:r>
              <a:rPr lang="en-US" baseline="30000" dirty="0" smtClean="0">
                <a:solidFill>
                  <a:srgbClr val="0000FF"/>
                </a:solidFill>
              </a:rPr>
              <a:t>8</a:t>
            </a:r>
            <a:r>
              <a:rPr lang="en-US" dirty="0" smtClean="0">
                <a:solidFill>
                  <a:srgbClr val="0000FF"/>
                </a:solidFill>
              </a:rPr>
              <a:t> / storage; sensitivity: &lt;10</a:t>
            </a:r>
            <a:r>
              <a:rPr lang="en-US" baseline="30000" dirty="0" smtClean="0">
                <a:solidFill>
                  <a:srgbClr val="0000FF"/>
                </a:solidFill>
              </a:rPr>
              <a:t>-27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</a:rPr>
              <a:t>cm; cost &lt; $50M (fully loaded)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Proton Intensity 4x10</a:t>
            </a:r>
            <a:r>
              <a:rPr lang="en-US" baseline="30000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</a:rPr>
              <a:t> / storage; sensitivity: 10</a:t>
            </a:r>
            <a:r>
              <a:rPr lang="en-US" baseline="30000" dirty="0" smtClean="0">
                <a:solidFill>
                  <a:srgbClr val="0000FF"/>
                </a:solidFill>
              </a:rPr>
              <a:t>-29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</a:rPr>
              <a:t>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Stochastic cooling: 4x10</a:t>
            </a:r>
            <a:r>
              <a:rPr lang="en-US" baseline="30000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</a:rPr>
              <a:t> / storage; sensitivity: 10</a:t>
            </a:r>
            <a:r>
              <a:rPr lang="en-US" baseline="30000" dirty="0" smtClean="0">
                <a:solidFill>
                  <a:srgbClr val="0000FF"/>
                </a:solidFill>
              </a:rPr>
              <a:t>-30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</a:rPr>
              <a:t>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SQUID-Based BPM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9144000" cy="5003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beam separation depends on the strength of the vertical tune: plan for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0.1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Modulate vertical tune by ~10% at 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Hz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This creates a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radial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B-field at 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Hz to be picked up by a SQUID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Left Arrow 9"/>
          <p:cNvSpPr/>
          <p:nvPr/>
        </p:nvSpPr>
        <p:spPr>
          <a:xfrm rot="5400000">
            <a:off x="1139825" y="1711325"/>
            <a:ext cx="927100" cy="2025650"/>
          </a:xfrm>
          <a:prstGeom prst="curvedLef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2E1F"/>
                </a:solidFill>
                <a:latin typeface="Times New Roman"/>
                <a:cs typeface="Times New Roman"/>
              </a:rPr>
              <a:t>B-field from (same sign) CR beams</a:t>
            </a:r>
            <a:endParaRPr lang="en-US" dirty="0">
              <a:solidFill>
                <a:srgbClr val="FF2E1F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1800" y="1663700"/>
            <a:ext cx="2578100" cy="1536700"/>
          </a:xfrm>
          <a:prstGeom prst="straightConnector1">
            <a:avLst/>
          </a:prstGeom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152400" y="1498600"/>
            <a:ext cx="2552700" cy="1498600"/>
          </a:xfrm>
          <a:prstGeom prst="straightConnector1">
            <a:avLst/>
          </a:prstGeom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rved Right Arrow 7"/>
          <p:cNvSpPr/>
          <p:nvPr/>
        </p:nvSpPr>
        <p:spPr>
          <a:xfrm rot="5400000">
            <a:off x="1168400" y="1028700"/>
            <a:ext cx="889000" cy="2032000"/>
          </a:xfrm>
          <a:prstGeom prst="curved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219700" y="1447800"/>
            <a:ext cx="2590800" cy="1981200"/>
            <a:chOff x="4787900" y="2273300"/>
            <a:chExt cx="2590800" cy="1981200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4800600" y="2273300"/>
              <a:ext cx="2552700" cy="1498600"/>
            </a:xfrm>
            <a:prstGeom prst="straightConnector1">
              <a:avLst/>
            </a:prstGeom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2717800"/>
              <a:ext cx="2578100" cy="1536700"/>
            </a:xfrm>
            <a:prstGeom prst="straightConnector1">
              <a:avLst/>
            </a:prstGeom>
            <a:ln w="571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4787900" y="3263900"/>
              <a:ext cx="1231900" cy="520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3302000"/>
            <a:ext cx="914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 </a:t>
            </a:r>
            <a:r>
              <a:rPr lang="en-US" sz="3200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Tc</a:t>
            </a: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SQUID sensitivity is adequate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noProof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14350" lvl="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Need to demonstrate in an accelerator environment (RHIC IP)</a:t>
            </a:r>
          </a:p>
          <a:p>
            <a:pPr marL="514350" lvl="0" indent="-514350" eaLnBrk="0" hangingPunct="0">
              <a:spcBef>
                <a:spcPct val="20000"/>
              </a:spcBef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MS PGothic" pitchFamily="34" charset="-128"/>
              <a:cs typeface="Times New Roman"/>
            </a:endParaRPr>
          </a:p>
          <a:p>
            <a:pPr marL="514350" lvl="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years R&amp;D, $0.6M; first support: </a:t>
            </a:r>
            <a:r>
              <a:rPr lang="en-US" sz="3200" kern="0" dirty="0" smtClean="0">
                <a:solidFill>
                  <a:srgbClr val="E51B3D"/>
                </a:solidFill>
                <a:latin typeface="Times New Roman"/>
                <a:cs typeface="Times New Roman"/>
              </a:rPr>
              <a:t>US-Japan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E51B3D"/>
              </a:solidFill>
              <a:effectLst/>
              <a:uLnTx/>
              <a:uFillTx/>
              <a:latin typeface="Times New Roman"/>
              <a:ea typeface="MS PGothic" pitchFamily="34" charset="-128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1117600"/>
            <a:ext cx="277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Azimuthal B-field cancels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02300" y="1092200"/>
            <a:ext cx="322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splitting creates a</a:t>
            </a:r>
          </a:p>
          <a:p>
            <a:r>
              <a:rPr lang="en-US" dirty="0" smtClean="0"/>
              <a:t>radial B-field </a:t>
            </a:r>
            <a:r>
              <a:rPr lang="en-US" dirty="0" err="1" smtClean="0"/>
              <a:t>oscill</a:t>
            </a:r>
            <a:r>
              <a:rPr lang="en-US" dirty="0" smtClean="0"/>
              <a:t>. 10</a:t>
            </a:r>
            <a:r>
              <a:rPr lang="en-US" baseline="30000" dirty="0" smtClean="0"/>
              <a:t>3</a:t>
            </a:r>
            <a:r>
              <a:rPr lang="en-US" dirty="0" smtClean="0"/>
              <a:t>-10</a:t>
            </a:r>
            <a:r>
              <a:rPr lang="en-US" baseline="30000" dirty="0" smtClean="0"/>
              <a:t>4</a:t>
            </a:r>
            <a:r>
              <a:rPr lang="en-US" dirty="0" smtClean="0"/>
              <a:t>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8585200"/>
            <a:chOff x="-527310" y="-495300"/>
            <a:chExt cx="9671310" cy="9080500"/>
          </a:xfrm>
        </p:grpSpPr>
        <p:grpSp>
          <p:nvGrpSpPr>
            <p:cNvPr id="10" name="Group 9"/>
            <p:cNvGrpSpPr/>
            <p:nvPr/>
          </p:nvGrpSpPr>
          <p:grpSpPr>
            <a:xfrm>
              <a:off x="-527310" y="-495300"/>
              <a:ext cx="9671310" cy="9080500"/>
              <a:chOff x="-1211754" y="-508000"/>
              <a:chExt cx="9671310" cy="90805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11754" y="-508000"/>
                <a:ext cx="9671310" cy="90805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-800100" y="1917700"/>
                <a:ext cx="1589770" cy="390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D. Kawall</a:t>
                </a:r>
                <a:endParaRPr lang="en-US" dirty="0"/>
              </a:p>
            </p:txBody>
          </p:sp>
          <p:grpSp>
            <p:nvGrpSpPr>
              <p:cNvPr id="2" name="Group 12"/>
              <p:cNvGrpSpPr/>
              <p:nvPr/>
            </p:nvGrpSpPr>
            <p:grpSpPr>
              <a:xfrm>
                <a:off x="-863600" y="0"/>
                <a:ext cx="4623594" cy="6566694"/>
                <a:chOff x="-863600" y="0"/>
                <a:chExt cx="4623594" cy="6566694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rot="5400000" flipH="1" flipV="1">
                  <a:off x="120650" y="3282950"/>
                  <a:ext cx="6565900" cy="1588"/>
                </a:xfrm>
                <a:prstGeom prst="line">
                  <a:avLst/>
                </a:prstGeom>
                <a:ln>
                  <a:solidFill>
                    <a:srgbClr val="FF33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476250" y="3282156"/>
                  <a:ext cx="6565900" cy="1588"/>
                </a:xfrm>
                <a:prstGeom prst="line">
                  <a:avLst/>
                </a:prstGeom>
                <a:ln>
                  <a:solidFill>
                    <a:srgbClr val="FF33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-863600" y="3708400"/>
                  <a:ext cx="1852904" cy="976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3300"/>
                      </a:solidFill>
                    </a:rPr>
                    <a:t>Modulation</a:t>
                  </a:r>
                </a:p>
                <a:p>
                  <a:r>
                    <a:rPr lang="en-US" dirty="0" smtClean="0">
                      <a:solidFill>
                        <a:srgbClr val="FF3300"/>
                      </a:solidFill>
                    </a:rPr>
                    <a:t>frequency range</a:t>
                  </a:r>
                  <a:endParaRPr lang="en-US" dirty="0">
                    <a:solidFill>
                      <a:srgbClr val="FF3300"/>
                    </a:solidFill>
                  </a:endParaRPr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44500" y="1892300"/>
                  <a:ext cx="3136900" cy="2019300"/>
                </a:xfrm>
                <a:prstGeom prst="straightConnector1">
                  <a:avLst/>
                </a:prstGeom>
                <a:ln>
                  <a:solidFill>
                    <a:srgbClr val="FF33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01650" y="5607160"/>
              <a:ext cx="9645650" cy="6913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774"/>
            <a:ext cx="9144000" cy="50594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Budget for testing at RHIC by D. Kawall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011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 smtClean="0">
                <a:solidFill>
                  <a:srgbClr val="008000"/>
                </a:solidFill>
              </a:rPr>
              <a:t>E-field strength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1800" y="944563"/>
            <a:ext cx="8313738" cy="4267200"/>
          </a:xfrm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401763" y="5241925"/>
            <a:ext cx="7304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The field emission </a:t>
            </a:r>
            <a:r>
              <a:rPr lang="en-US">
                <a:solidFill>
                  <a:srgbClr val="FF0000"/>
                </a:solidFill>
              </a:rPr>
              <a:t>without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and</a:t>
            </a:r>
            <a:r>
              <a:rPr lang="en-US">
                <a:solidFill>
                  <a:srgbClr val="3333CC"/>
                </a:solidFill>
              </a:rPr>
              <a:t> with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>
                <a:solidFill>
                  <a:srgbClr val="008000"/>
                </a:solidFill>
              </a:rPr>
              <a:t>igh </a:t>
            </a:r>
            <a:r>
              <a:rPr lang="en-US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8000"/>
                </a:solidFill>
              </a:rPr>
              <a:t>ressure water </a:t>
            </a:r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8000"/>
                </a:solidFill>
              </a:rPr>
              <a:t>insing (</a:t>
            </a:r>
            <a:r>
              <a:rPr lang="en-US">
                <a:solidFill>
                  <a:srgbClr val="000000"/>
                </a:solidFill>
              </a:rPr>
              <a:t>HPR</a:t>
            </a:r>
            <a:r>
              <a:rPr lang="en-US">
                <a:solidFill>
                  <a:srgbClr val="008000"/>
                </a:solidFill>
              </a:rPr>
              <a:t>) </a:t>
            </a:r>
          </a:p>
          <a:p>
            <a:r>
              <a:rPr lang="en-US">
                <a:solidFill>
                  <a:srgbClr val="008000"/>
                </a:solidFill>
              </a:rPr>
              <a:t>for 0.5cm plate separation.</a:t>
            </a:r>
          </a:p>
        </p:txBody>
      </p:sp>
      <p:sp>
        <p:nvSpPr>
          <p:cNvPr id="86021" name="Rectangle 2"/>
          <p:cNvSpPr txBox="1">
            <a:spLocks noChangeArrowheads="1"/>
          </p:cNvSpPr>
          <p:nvPr/>
        </p:nvSpPr>
        <p:spPr bwMode="auto">
          <a:xfrm>
            <a:off x="0" y="57753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</a:rPr>
              <a:t>Recent developments in achieving high E-field strengths with HPR treatment (from Cornell ILC R&amp;D)</a:t>
            </a:r>
            <a:r>
              <a:rPr lang="en-US" sz="28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dirty="0" smtClean="0"/>
              <a:t>Smaller-Ring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5321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Ring circumference: 150 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Bending radius: ~20 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Plate distance: 2 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Radial E-field: ~210 kV/cm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High Voltage: ±210 kV 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61" y="1816100"/>
            <a:ext cx="4461612" cy="2921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V="1">
            <a:off x="5695950" y="3168650"/>
            <a:ext cx="21082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096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Polarimeter rates:</a:t>
            </a:r>
          </a:p>
        </p:txBody>
      </p:sp>
      <p:sp>
        <p:nvSpPr>
          <p:cNvPr id="122883" name="Subtitle 2"/>
          <p:cNvSpPr>
            <a:spLocks noGrp="1"/>
          </p:cNvSpPr>
          <p:nvPr>
            <p:ph type="subTitle" idx="1"/>
          </p:nvPr>
        </p:nvSpPr>
        <p:spPr>
          <a:xfrm>
            <a:off x="358775" y="769938"/>
            <a:ext cx="8101013" cy="60880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>
                <a:solidFill>
                  <a:srgbClr val="000099"/>
                </a:solidFill>
              </a:rPr>
              <a:t>Beam intensity with 2×10</a:t>
            </a:r>
            <a:r>
              <a:rPr lang="en-US" baseline="30000" smtClean="0">
                <a:solidFill>
                  <a:srgbClr val="000099"/>
                </a:solidFill>
              </a:rPr>
              <a:t>10</a:t>
            </a:r>
            <a:r>
              <a:rPr lang="en-US" smtClean="0">
                <a:solidFill>
                  <a:srgbClr val="000099"/>
                </a:solidFill>
              </a:rPr>
              <a:t> pol. protons/ ~10</a:t>
            </a:r>
            <a:r>
              <a:rPr lang="en-US" baseline="30000" smtClean="0">
                <a:solidFill>
                  <a:srgbClr val="000099"/>
                </a:solidFill>
              </a:rPr>
              <a:t>3</a:t>
            </a:r>
            <a:r>
              <a:rPr lang="en-US" smtClean="0">
                <a:solidFill>
                  <a:srgbClr val="000099"/>
                </a:solidFill>
              </a:rPr>
              <a:t>s and a detection efficiency of 1% </a:t>
            </a:r>
            <a:r>
              <a:rPr lang="en-US" smtClean="0">
                <a:solidFill>
                  <a:srgbClr val="000099"/>
                </a:solidFill>
                <a:sym typeface="Wingdings" charset="2"/>
              </a:rPr>
              <a:t> 200KHz for ~3000cm</a:t>
            </a:r>
            <a:r>
              <a:rPr lang="en-US" baseline="30000" smtClean="0">
                <a:solidFill>
                  <a:srgbClr val="000099"/>
                </a:solidFill>
                <a:sym typeface="Wingdings" charset="2"/>
              </a:rPr>
              <a:t>2</a:t>
            </a:r>
            <a:r>
              <a:rPr lang="en-US" smtClean="0">
                <a:solidFill>
                  <a:srgbClr val="000099"/>
                </a:solidFill>
                <a:sym typeface="Wingdings" charset="2"/>
              </a:rPr>
              <a:t> area, or ~100Hz/cm</a:t>
            </a:r>
            <a:r>
              <a:rPr lang="en-US" baseline="30000" smtClean="0">
                <a:solidFill>
                  <a:srgbClr val="000099"/>
                </a:solidFill>
                <a:sym typeface="Wingdings" charset="2"/>
              </a:rPr>
              <a:t>2</a:t>
            </a:r>
            <a:r>
              <a:rPr lang="en-US" smtClean="0">
                <a:solidFill>
                  <a:srgbClr val="000099"/>
                </a:solidFill>
                <a:sym typeface="Wingdings" charset="2"/>
              </a:rPr>
              <a:t> on average but much higher at small radius.  Design: ~1KHz/pad.</a:t>
            </a:r>
            <a:endParaRPr lang="en-US" smtClean="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endParaRPr lang="en-US" smtClean="0">
              <a:solidFill>
                <a:srgbClr val="003399"/>
              </a:solidFill>
            </a:endParaRPr>
          </a:p>
        </p:txBody>
      </p:sp>
      <p:pic>
        <p:nvPicPr>
          <p:cNvPr id="122884" name="Picture 28"/>
          <p:cNvPicPr>
            <a:picLocks noChangeAspect="1" noChangeArrowheads="1"/>
          </p:cNvPicPr>
          <p:nvPr/>
        </p:nvPicPr>
        <p:blipFill>
          <a:blip r:embed="rId3"/>
          <a:srcRect l="20993" t="26199" r="38773" b="21049"/>
          <a:stretch>
            <a:fillRect/>
          </a:stretch>
        </p:blipFill>
        <p:spPr bwMode="auto">
          <a:xfrm>
            <a:off x="6797675" y="2846388"/>
            <a:ext cx="16351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0800000" flipH="1" flipV="1">
            <a:off x="6840538" y="4532313"/>
            <a:ext cx="1571625" cy="4762"/>
          </a:xfrm>
          <a:prstGeom prst="straightConnector1">
            <a:avLst/>
          </a:prstGeom>
          <a:noFill/>
          <a:ln w="25400">
            <a:solidFill>
              <a:srgbClr val="E51B3D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2886" name="TextBox 9"/>
          <p:cNvSpPr txBox="1">
            <a:spLocks noChangeArrowheads="1"/>
          </p:cNvSpPr>
          <p:nvPr/>
        </p:nvSpPr>
        <p:spPr bwMode="auto">
          <a:xfrm>
            <a:off x="7229475" y="46672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70 cm</a:t>
            </a:r>
          </a:p>
        </p:txBody>
      </p:sp>
      <p:pic>
        <p:nvPicPr>
          <p:cNvPr id="122887" name="Picture 17"/>
          <p:cNvPicPr>
            <a:picLocks noChangeAspect="1" noChangeArrowheads="1"/>
          </p:cNvPicPr>
          <p:nvPr/>
        </p:nvPicPr>
        <p:blipFill>
          <a:blip r:embed="rId4"/>
          <a:srcRect l="19934" t="30995" r="19186" b="19679"/>
          <a:stretch>
            <a:fillRect/>
          </a:stretch>
        </p:blipFill>
        <p:spPr bwMode="auto">
          <a:xfrm>
            <a:off x="723900" y="3417888"/>
            <a:ext cx="549275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56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Total cost: exp + ring + beamline for two different ring locations @ BNL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" y="2011363"/>
          <a:ext cx="8851900" cy="1554480"/>
        </p:xfrm>
        <a:graphic>
          <a:graphicData uri="http://schemas.openxmlformats.org/drawingml/2006/table">
            <a:tbl>
              <a:tblPr/>
              <a:tblGrid>
                <a:gridCol w="2212975"/>
                <a:gridCol w="2212975"/>
                <a:gridCol w="2527300"/>
                <a:gridCol w="189865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Experiment w/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indirects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Conventional plus beamline w/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indirects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ATR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$25.6M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$45.6M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SEB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$25.6M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$39.6M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14300" y="4249738"/>
          <a:ext cx="8851900" cy="1554480"/>
        </p:xfrm>
        <a:graphic>
          <a:graphicData uri="http://schemas.openxmlformats.org/drawingml/2006/table">
            <a:tbl>
              <a:tblPr/>
              <a:tblGrid>
                <a:gridCol w="2212975"/>
                <a:gridCol w="2212975"/>
                <a:gridCol w="2555875"/>
                <a:gridCol w="18700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Experiment w/ 55% 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Conv. &amp; Beamline w/ 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ATR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$39.5M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$29.2M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$68.7M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SEB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$39.5M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$22.6M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$62.1M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2184400" y="4851400"/>
            <a:ext cx="1587500" cy="1807865"/>
            <a:chOff x="2184400" y="4851400"/>
            <a:chExt cx="1587500" cy="1807865"/>
          </a:xfrm>
        </p:grpSpPr>
        <p:sp>
          <p:nvSpPr>
            <p:cNvPr id="6" name="Oval 5"/>
            <p:cNvSpPr/>
            <p:nvPr/>
          </p:nvSpPr>
          <p:spPr>
            <a:xfrm>
              <a:off x="2260600" y="4851400"/>
              <a:ext cx="1511300" cy="1130300"/>
            </a:xfrm>
            <a:prstGeom prst="ellipse">
              <a:avLst/>
            </a:prstGeom>
            <a:noFill/>
            <a:ln w="38100" cap="flat" cmpd="sng" algn="ctr">
              <a:solidFill>
                <a:srgbClr val="FF07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4400" y="6197600"/>
              <a:ext cx="1467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728"/>
                  </a:solidFill>
                </a:rPr>
                <a:t>EDM ring</a:t>
              </a:r>
              <a:endParaRPr lang="en-US" sz="2400" dirty="0">
                <a:solidFill>
                  <a:srgbClr val="FF0728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6248400" y="4762500"/>
            <a:ext cx="2485626" cy="1986697"/>
            <a:chOff x="6248400" y="4762500"/>
            <a:chExt cx="2485626" cy="1986697"/>
          </a:xfrm>
        </p:grpSpPr>
        <p:sp>
          <p:nvSpPr>
            <p:cNvPr id="7" name="Oval 6"/>
            <p:cNvSpPr/>
            <p:nvPr/>
          </p:nvSpPr>
          <p:spPr>
            <a:xfrm>
              <a:off x="6959600" y="4762500"/>
              <a:ext cx="1511300" cy="113030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5918200"/>
              <a:ext cx="24856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EDM </a:t>
              </a:r>
              <a:r>
                <a:rPr lang="en-US" sz="2400" dirty="0" err="1" smtClean="0">
                  <a:solidFill>
                    <a:srgbClr val="008000"/>
                  </a:solidFill>
                </a:rPr>
                <a:t>ring+tunnel</a:t>
              </a:r>
              <a:endParaRPr lang="en-US" sz="2400" dirty="0" smtClean="0">
                <a:solidFill>
                  <a:srgbClr val="008000"/>
                </a:solidFill>
              </a:endParaRP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and beam line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Recent development: </a:t>
            </a:r>
            <a:r>
              <a:rPr lang="en-US" u="sng" dirty="0" smtClean="0"/>
              <a:t>Data!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Maximum E-field vs. Plate gap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249"/>
            <a:ext cx="7225873" cy="4730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700" y="2197100"/>
            <a:ext cx="288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PRSTAB 15,083502, 2012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997200" y="4902200"/>
            <a:ext cx="17526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74650" y="4387850"/>
            <a:ext cx="3136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1400" y="3606800"/>
            <a:ext cx="3282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16 MV/m @ 30 mm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20 MV/m @ 20 mm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30 MV/m @ 10 mm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498600"/>
            <a:ext cx="711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 dark current detected for large grain Nb!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041400" y="5473700"/>
            <a:ext cx="4648200" cy="12700"/>
          </a:xfrm>
          <a:prstGeom prst="straightConnector1">
            <a:avLst/>
          </a:prstGeom>
          <a:ln>
            <a:solidFill>
              <a:srgbClr val="E51B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98900" y="5486400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R=40 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dirty="0" smtClean="0"/>
              <a:t>Smaller-Ring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5321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Ring circumference: 150 m; </a:t>
            </a:r>
            <a:r>
              <a:rPr lang="en-US" dirty="0" smtClean="0">
                <a:solidFill>
                  <a:srgbClr val="E51B3D"/>
                </a:solidFill>
              </a:rPr>
              <a:t>100 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Bending radius: ~20 m; </a:t>
            </a:r>
            <a:r>
              <a:rPr lang="en-US" dirty="0" smtClean="0">
                <a:solidFill>
                  <a:srgbClr val="E51B3D"/>
                </a:solidFill>
              </a:rPr>
              <a:t>13 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Plate distance: ~2 cm; </a:t>
            </a:r>
            <a:r>
              <a:rPr lang="en-US" dirty="0" smtClean="0">
                <a:solidFill>
                  <a:srgbClr val="E51B3D"/>
                </a:solidFill>
              </a:rPr>
              <a:t>1 cm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Radial E-field: ~21 MV</a:t>
            </a:r>
            <a:r>
              <a:rPr lang="en-US" smtClean="0">
                <a:solidFill>
                  <a:srgbClr val="0000FF"/>
                </a:solidFill>
              </a:rPr>
              <a:t>/m; </a:t>
            </a:r>
            <a:r>
              <a:rPr lang="en-US" dirty="0" smtClean="0">
                <a:solidFill>
                  <a:srgbClr val="E51B3D"/>
                </a:solidFill>
              </a:rPr>
              <a:t>~30 MV/m</a:t>
            </a:r>
          </a:p>
          <a:p>
            <a:endParaRPr lang="en-US" dirty="0" smtClean="0">
              <a:solidFill>
                <a:srgbClr val="E51B3D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EDM limit: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-28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cm; 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-27</a:t>
            </a:r>
            <a:r>
              <a:rPr lang="en-US" i="1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E51B3D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cm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77800" y="1506538"/>
            <a:ext cx="6438900" cy="5964237"/>
            <a:chOff x="177800" y="1506538"/>
            <a:chExt cx="6438900" cy="5964237"/>
          </a:xfrm>
        </p:grpSpPr>
        <p:pic>
          <p:nvPicPr>
            <p:cNvPr id="43010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800" y="1506538"/>
              <a:ext cx="6438900" cy="596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TextBox 11"/>
            <p:cNvSpPr txBox="1">
              <a:spLocks noChangeArrowheads="1"/>
            </p:cNvSpPr>
            <p:nvPr/>
          </p:nvSpPr>
          <p:spPr bwMode="auto">
            <a:xfrm>
              <a:off x="1179513" y="5730875"/>
              <a:ext cx="33909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(L-R)/(L+R) vs. Time [</a:t>
              </a:r>
              <a:r>
                <a:rPr lang="en-US" sz="2400" dirty="0" err="1">
                  <a:solidFill>
                    <a:srgbClr val="FF0000"/>
                  </a:solidFill>
                </a:rPr>
                <a:t>s</a:t>
              </a:r>
              <a:r>
                <a:rPr lang="en-US" sz="2400" dirty="0">
                  <a:solidFill>
                    <a:srgbClr val="FF0000"/>
                  </a:solidFill>
                </a:rPr>
                <a:t>]</a:t>
              </a:r>
            </a:p>
          </p:txBody>
        </p:sp>
        <p:sp>
          <p:nvSpPr>
            <p:cNvPr id="43014" name="TextBox 5"/>
            <p:cNvSpPr txBox="1">
              <a:spLocks noChangeArrowheads="1"/>
            </p:cNvSpPr>
            <p:nvPr/>
          </p:nvSpPr>
          <p:spPr bwMode="auto">
            <a:xfrm>
              <a:off x="1174750" y="1827213"/>
              <a:ext cx="11858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M.C. data</a:t>
              </a:r>
            </a:p>
          </p:txBody>
        </p:sp>
      </p:grp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413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The EDM signal: early to late change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0" y="633413"/>
            <a:ext cx="9144000" cy="1038225"/>
          </a:xfrm>
        </p:spPr>
        <p:txBody>
          <a:bodyPr/>
          <a:lstStyle/>
          <a:p>
            <a:r>
              <a:rPr lang="en-US" smtClean="0">
                <a:solidFill>
                  <a:srgbClr val="000090"/>
                </a:solidFill>
              </a:rPr>
              <a:t>Comparing the (left-right)/(left+right) counts vs. time we monitor the vertical component of spin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117850"/>
            <a:ext cx="30226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0" y="3841750"/>
            <a:ext cx="19812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5092700"/>
            <a:ext cx="215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Signal is max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when ω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~0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9063"/>
            <a:ext cx="45481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4975" y="2157413"/>
            <a:ext cx="48990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itle 1"/>
          <p:cNvSpPr>
            <a:spLocks noGrp="1"/>
          </p:cNvSpPr>
          <p:nvPr>
            <p:ph type="title"/>
          </p:nvPr>
        </p:nvSpPr>
        <p:spPr>
          <a:xfrm>
            <a:off x="414338" y="0"/>
            <a:ext cx="8229600" cy="9985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Optimizing the counting rate</a:t>
            </a:r>
          </a:p>
        </p:txBody>
      </p:sp>
      <p:sp>
        <p:nvSpPr>
          <p:cNvPr id="55301" name="Content Placeholder 2"/>
          <p:cNvSpPr>
            <a:spLocks noGrp="1"/>
          </p:cNvSpPr>
          <p:nvPr>
            <p:ph idx="1"/>
          </p:nvPr>
        </p:nvSpPr>
        <p:spPr>
          <a:xfrm>
            <a:off x="0" y="796925"/>
            <a:ext cx="9144000" cy="1884363"/>
          </a:xfrm>
        </p:spPr>
        <p:txBody>
          <a:bodyPr/>
          <a:lstStyle/>
          <a:p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We can take most counts at the beginning and the end of the storage time and some in between for spin direction monitoring.</a:t>
            </a:r>
          </a:p>
        </p:txBody>
      </p:sp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933450" y="4418013"/>
            <a:ext cx="283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Variable counting rate</a:t>
            </a:r>
          </a:p>
          <a:p>
            <a:r>
              <a:rPr lang="en-US" sz="2000">
                <a:solidFill>
                  <a:srgbClr val="FF0000"/>
                </a:solidFill>
              </a:rPr>
              <a:t>as a function of time [s]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1031875" y="2387600"/>
            <a:ext cx="3255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Maximum rate: 4 × the</a:t>
            </a:r>
          </a:p>
          <a:p>
            <a:r>
              <a:rPr lang="en-US" sz="2400">
                <a:solidFill>
                  <a:srgbClr val="FF0000"/>
                </a:solidFill>
              </a:rPr>
              <a:t>average rate.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704850" y="2760663"/>
            <a:ext cx="369888" cy="333375"/>
          </a:xfrm>
          <a:prstGeom prst="straightConnector1">
            <a:avLst/>
          </a:prstGeom>
          <a:noFill/>
          <a:ln w="25400">
            <a:solidFill>
              <a:srgbClr val="E51B3D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5" name="TextBox 11"/>
          <p:cNvSpPr txBox="1">
            <a:spLocks noChangeArrowheads="1"/>
          </p:cNvSpPr>
          <p:nvPr/>
        </p:nvSpPr>
        <p:spPr bwMode="auto">
          <a:xfrm>
            <a:off x="5156200" y="5395913"/>
            <a:ext cx="339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(L-R)/(L+R) vs. Time [s]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00063" y="3159125"/>
            <a:ext cx="379412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843338" y="3170238"/>
            <a:ext cx="37941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879475" y="6448425"/>
            <a:ext cx="29733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6200000" flipV="1">
            <a:off x="-743743" y="4804569"/>
            <a:ext cx="32686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16200000" flipV="1">
            <a:off x="2220118" y="4815682"/>
            <a:ext cx="32686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0"/>
            <a:ext cx="8677275" cy="1270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Proton Statistical Error (230MeV):</a:t>
            </a: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331788" y="1371600"/>
            <a:ext cx="8294687" cy="16922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Text Box 5"/>
          <p:cNvSpPr txBox="1">
            <a:spLocks noChangeArrowheads="1"/>
          </p:cNvSpPr>
          <p:nvPr/>
        </p:nvSpPr>
        <p:spPr bwMode="auto">
          <a:xfrm>
            <a:off x="115888" y="3111500"/>
            <a:ext cx="90281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CC3300"/>
                </a:solidFill>
                <a:sym typeface="Symbol" charset="2"/>
              </a:rPr>
              <a:t></a:t>
            </a:r>
            <a:r>
              <a:rPr lang="en-US" sz="2400" i="1" baseline="-25000">
                <a:solidFill>
                  <a:srgbClr val="CC3300"/>
                </a:solidFill>
                <a:sym typeface="Symbol" charset="2"/>
              </a:rPr>
              <a:t>p    </a:t>
            </a:r>
            <a:r>
              <a:rPr lang="en-US" sz="2400">
                <a:solidFill>
                  <a:srgbClr val="CC3300"/>
                </a:solidFill>
              </a:rPr>
              <a:t>: 10</a:t>
            </a:r>
            <a:r>
              <a:rPr lang="en-US" sz="2400" baseline="30000">
                <a:solidFill>
                  <a:srgbClr val="CC3300"/>
                </a:solidFill>
              </a:rPr>
              <a:t>3</a:t>
            </a:r>
            <a:r>
              <a:rPr lang="en-US" sz="2400">
                <a:solidFill>
                  <a:srgbClr val="CC3300"/>
                </a:solidFill>
              </a:rPr>
              <a:t>s</a:t>
            </a:r>
            <a:r>
              <a:rPr lang="en-US" sz="2400">
                <a:solidFill>
                  <a:schemeClr val="accent2"/>
                </a:solidFill>
              </a:rPr>
              <a:t>    Polarization Lifetime (</a:t>
            </a:r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2400">
                <a:solidFill>
                  <a:schemeClr val="accent2"/>
                </a:solidFill>
              </a:rPr>
              <a:t>pin </a:t>
            </a:r>
            <a:r>
              <a:rPr lang="en-US" sz="2400">
                <a:solidFill>
                  <a:srgbClr val="FF0000"/>
                </a:solidFill>
              </a:rPr>
              <a:t>C</a:t>
            </a:r>
            <a:r>
              <a:rPr lang="en-US" sz="2400">
                <a:solidFill>
                  <a:schemeClr val="accent2"/>
                </a:solidFill>
              </a:rPr>
              <a:t>oherence </a:t>
            </a:r>
            <a:r>
              <a:rPr lang="en-US" sz="2400">
                <a:solidFill>
                  <a:srgbClr val="FF0000"/>
                </a:solidFill>
              </a:rPr>
              <a:t>T</a:t>
            </a:r>
            <a:r>
              <a:rPr lang="en-US" sz="2400">
                <a:solidFill>
                  <a:schemeClr val="accent2"/>
                </a:solidFill>
              </a:rPr>
              <a:t>ime)</a:t>
            </a:r>
          </a:p>
          <a:p>
            <a:r>
              <a:rPr lang="en-US" sz="2400" i="1">
                <a:solidFill>
                  <a:srgbClr val="CC3300"/>
                </a:solidFill>
              </a:rPr>
              <a:t>A   </a:t>
            </a:r>
            <a:r>
              <a:rPr lang="en-US" sz="2400">
                <a:solidFill>
                  <a:srgbClr val="CC3300"/>
                </a:solidFill>
              </a:rPr>
              <a:t>: 0.6  </a:t>
            </a:r>
            <a:r>
              <a:rPr lang="en-US" sz="2400">
                <a:solidFill>
                  <a:schemeClr val="accent2"/>
                </a:solidFill>
              </a:rPr>
              <a:t>    Left/right asymmetry observed by the polarimeter</a:t>
            </a:r>
          </a:p>
          <a:p>
            <a:r>
              <a:rPr lang="en-US" sz="2400" i="1">
                <a:solidFill>
                  <a:srgbClr val="CC3300"/>
                </a:solidFill>
              </a:rPr>
              <a:t>P   </a:t>
            </a:r>
            <a:r>
              <a:rPr lang="en-US" sz="2400">
                <a:solidFill>
                  <a:srgbClr val="CC3300"/>
                </a:solidFill>
              </a:rPr>
              <a:t>: 0.8  </a:t>
            </a:r>
            <a:r>
              <a:rPr lang="en-US" sz="2400">
                <a:solidFill>
                  <a:schemeClr val="accent2"/>
                </a:solidFill>
              </a:rPr>
              <a:t>    Beam polarization</a:t>
            </a:r>
          </a:p>
          <a:p>
            <a:r>
              <a:rPr lang="en-US" sz="2400" i="1">
                <a:solidFill>
                  <a:srgbClr val="CC3300"/>
                </a:solidFill>
              </a:rPr>
              <a:t>N</a:t>
            </a:r>
            <a:r>
              <a:rPr lang="en-US" sz="2400" i="1" baseline="-25000">
                <a:solidFill>
                  <a:srgbClr val="CC3300"/>
                </a:solidFill>
              </a:rPr>
              <a:t>c  </a:t>
            </a:r>
            <a:r>
              <a:rPr lang="en-US" sz="2400">
                <a:solidFill>
                  <a:srgbClr val="CC3300"/>
                </a:solidFill>
              </a:rPr>
              <a:t>: 4</a:t>
            </a:r>
            <a:r>
              <a:rPr lang="en-US" sz="2400">
                <a:solidFill>
                  <a:srgbClr val="CC3300"/>
                </a:solidFill>
                <a:sym typeface="Symbol" charset="2"/>
              </a:rPr>
              <a:t></a:t>
            </a:r>
            <a:r>
              <a:rPr lang="en-US" sz="2400">
                <a:solidFill>
                  <a:srgbClr val="CC3300"/>
                </a:solidFill>
              </a:rPr>
              <a:t>10</a:t>
            </a:r>
            <a:r>
              <a:rPr lang="en-US" sz="2400" baseline="30000">
                <a:solidFill>
                  <a:srgbClr val="CC3300"/>
                </a:solidFill>
              </a:rPr>
              <a:t>10</a:t>
            </a:r>
            <a:r>
              <a:rPr lang="en-US" sz="2400">
                <a:solidFill>
                  <a:srgbClr val="CC3300"/>
                </a:solidFill>
              </a:rPr>
              <a:t>p/cycle</a:t>
            </a:r>
            <a:r>
              <a:rPr lang="en-US" sz="2400">
                <a:solidFill>
                  <a:schemeClr val="accent2"/>
                </a:solidFill>
              </a:rPr>
              <a:t> Total number of stored particles per cycle</a:t>
            </a:r>
          </a:p>
          <a:p>
            <a:r>
              <a:rPr lang="en-US" sz="2400" i="1">
                <a:solidFill>
                  <a:srgbClr val="CC3300"/>
                </a:solidFill>
              </a:rPr>
              <a:t>T</a:t>
            </a:r>
            <a:r>
              <a:rPr lang="en-US" sz="2400" i="1" baseline="-25000">
                <a:solidFill>
                  <a:srgbClr val="CC3300"/>
                </a:solidFill>
              </a:rPr>
              <a:t>Tot</a:t>
            </a:r>
            <a:r>
              <a:rPr lang="en-US" sz="2400">
                <a:solidFill>
                  <a:srgbClr val="CC3300"/>
                </a:solidFill>
              </a:rPr>
              <a:t>: 10</a:t>
            </a:r>
            <a:r>
              <a:rPr lang="en-US" sz="2400" baseline="30000">
                <a:solidFill>
                  <a:srgbClr val="CC3300"/>
                </a:solidFill>
              </a:rPr>
              <a:t>7</a:t>
            </a:r>
            <a:r>
              <a:rPr lang="en-US" sz="2400">
                <a:solidFill>
                  <a:srgbClr val="CC3300"/>
                </a:solidFill>
              </a:rPr>
              <a:t>s  </a:t>
            </a:r>
            <a:r>
              <a:rPr lang="en-US" sz="2400">
                <a:solidFill>
                  <a:schemeClr val="accent2"/>
                </a:solidFill>
              </a:rPr>
              <a:t>             Total running time per year</a:t>
            </a:r>
          </a:p>
          <a:p>
            <a:r>
              <a:rPr lang="en-US" sz="2400" i="1">
                <a:solidFill>
                  <a:srgbClr val="CC3300"/>
                </a:solidFill>
              </a:rPr>
              <a:t>f</a:t>
            </a:r>
            <a:r>
              <a:rPr lang="en-US" sz="2400">
                <a:solidFill>
                  <a:srgbClr val="CC3300"/>
                </a:solidFill>
              </a:rPr>
              <a:t>     : 0.5%    </a:t>
            </a:r>
            <a:r>
              <a:rPr lang="en-US" sz="2400">
                <a:solidFill>
                  <a:schemeClr val="accent2"/>
                </a:solidFill>
              </a:rPr>
              <a:t>          Useful event rate fraction (efficiency for EDM)</a:t>
            </a:r>
          </a:p>
          <a:p>
            <a:r>
              <a:rPr lang="en-US" sz="2400" i="1">
                <a:solidFill>
                  <a:srgbClr val="CC3300"/>
                </a:solidFill>
              </a:rPr>
              <a:t>E</a:t>
            </a:r>
            <a:r>
              <a:rPr lang="en-US" sz="2400" i="1" baseline="-25000">
                <a:solidFill>
                  <a:srgbClr val="CC3300"/>
                </a:solidFill>
              </a:rPr>
              <a:t>R</a:t>
            </a:r>
            <a:r>
              <a:rPr lang="en-US" sz="2400">
                <a:solidFill>
                  <a:srgbClr val="CC3300"/>
                </a:solidFill>
              </a:rPr>
              <a:t>  : 10.5 MV/m</a:t>
            </a:r>
            <a:r>
              <a:rPr lang="en-US" sz="2400">
                <a:solidFill>
                  <a:schemeClr val="accent2"/>
                </a:solidFill>
              </a:rPr>
              <a:t>     Radial electric field strength (95% azim. cov.)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2014538" y="1427163"/>
          <a:ext cx="4894262" cy="1600200"/>
        </p:xfrm>
        <a:graphic>
          <a:graphicData uri="http://schemas.openxmlformats.org/presentationml/2006/ole">
            <p:oleObj spid="_x0000_s1499138" name="Equation" r:id="rId4" imgW="1434960" imgH="469800" progId="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990600" y="5805488"/>
          <a:ext cx="7891463" cy="1052512"/>
        </p:xfrm>
        <a:graphic>
          <a:graphicData uri="http://schemas.openxmlformats.org/presentationml/2006/ole">
            <p:oleObj spid="_x0000_s1499139" name="Equation" r:id="rId5" imgW="3429000" imgH="4572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73100" y="5807075"/>
            <a:ext cx="8304213" cy="1050925"/>
          </a:xfrm>
          <a:prstGeom prst="rect">
            <a:avLst/>
          </a:prstGeom>
          <a:solidFill>
            <a:srgbClr val="FF0000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53001" y="-1753325"/>
            <a:ext cx="11531601" cy="86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100698</TotalTime>
  <Words>1757</Words>
  <Application>Microsoft Macintosh PowerPoint</Application>
  <PresentationFormat>On-screen Show (4:3)</PresentationFormat>
  <Paragraphs>276</Paragraphs>
  <Slides>42</Slides>
  <Notes>21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Equation</vt:lpstr>
      <vt:lpstr>Response to questions, regarding the proton EDM experiment  Yannis Semertzidis, BNL</vt:lpstr>
      <vt:lpstr>2. Polarimeter Development</vt:lpstr>
      <vt:lpstr>Slide 3</vt:lpstr>
      <vt:lpstr>Polarimeter rates:</vt:lpstr>
      <vt:lpstr>The EDM signal: early to late change</vt:lpstr>
      <vt:lpstr>Optimizing the counting rate</vt:lpstr>
      <vt:lpstr>Proton Statistical Error (230MeV):</vt:lpstr>
      <vt:lpstr>Slide 8</vt:lpstr>
      <vt:lpstr>Slide 9</vt:lpstr>
      <vt:lpstr>Polarimeter R&amp;D plan (E.S.)</vt:lpstr>
      <vt:lpstr> Is the small angle beam-beam scattering with transverse polarization buildup a systematic error? By Steve Vigdor </vt:lpstr>
      <vt:lpstr>“Geometrical phase” effect</vt:lpstr>
      <vt:lpstr>Multiplanar Plate Misalignments</vt:lpstr>
      <vt:lpstr>Geometric Phases: Order Matters</vt:lpstr>
      <vt:lpstr>Slide 15</vt:lpstr>
      <vt:lpstr>Slide 16</vt:lpstr>
      <vt:lpstr>Data Analysis: Segmentation</vt:lpstr>
      <vt:lpstr>Vertical Spin Precession vs. Time for sections 1 and 5 of the ring</vt:lpstr>
      <vt:lpstr>Solutions</vt:lpstr>
      <vt:lpstr>Slide 20</vt:lpstr>
      <vt:lpstr>Tracking for Electric Ring, by Selcuk Haciomeroglu, BNL and ITU, PhD work</vt:lpstr>
      <vt:lpstr>Electric Ring model</vt:lpstr>
      <vt:lpstr>Electric Ring model</vt:lpstr>
      <vt:lpstr>Results</vt:lpstr>
      <vt:lpstr>Results</vt:lpstr>
      <vt:lpstr>Next with realistic fringe fields</vt:lpstr>
      <vt:lpstr>Fringe fields in cylindrical case</vt:lpstr>
      <vt:lpstr>Issues are/to be working on</vt:lpstr>
      <vt:lpstr>Summary</vt:lpstr>
      <vt:lpstr>Extra slides</vt:lpstr>
      <vt:lpstr>3. Spin Coherence Time: need &gt;102 s</vt:lpstr>
      <vt:lpstr>Staging the experiment</vt:lpstr>
      <vt:lpstr>1. SQUID-Based BPM</vt:lpstr>
      <vt:lpstr>B-field from (same sign) CR beams</vt:lpstr>
      <vt:lpstr>Slide 35</vt:lpstr>
      <vt:lpstr>Budget for testing at RHIC by D. Kawall</vt:lpstr>
      <vt:lpstr>Slide 37</vt:lpstr>
      <vt:lpstr>E-field strength</vt:lpstr>
      <vt:lpstr>Smaller-Ring Parameters</vt:lpstr>
      <vt:lpstr>Total cost: exp + ring + beamline for two different ring locations @ BNL</vt:lpstr>
      <vt:lpstr>Recent development: Data! Maximum E-field vs. Plate gap</vt:lpstr>
      <vt:lpstr>Smaller-Ring Parameters</vt:lpstr>
    </vt:vector>
  </TitlesOfParts>
  <Manager/>
  <Company>BNL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Review</dc:title>
  <dc:subject/>
  <dc:creator>Yannis Semertzidis</dc:creator>
  <cp:keywords/>
  <dc:description/>
  <cp:lastModifiedBy>BNL</cp:lastModifiedBy>
  <cp:revision>2280</cp:revision>
  <cp:lastPrinted>2011-03-28T18:27:59Z</cp:lastPrinted>
  <dcterms:created xsi:type="dcterms:W3CDTF">2013-08-02T02:12:23Z</dcterms:created>
  <dcterms:modified xsi:type="dcterms:W3CDTF">2013-08-02T13:17:02Z</dcterms:modified>
  <cp:category/>
</cp:coreProperties>
</file>