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  <p:sldMasterId id="2147483820" r:id="rId2"/>
  </p:sldMasterIdLst>
  <p:notesMasterIdLst>
    <p:notesMasterId r:id="rId15"/>
  </p:notesMasterIdLst>
  <p:handoutMasterIdLst>
    <p:handoutMasterId r:id="rId16"/>
  </p:handoutMasterIdLst>
  <p:sldIdLst>
    <p:sldId id="1182" r:id="rId3"/>
    <p:sldId id="1137" r:id="rId4"/>
    <p:sldId id="1136" r:id="rId5"/>
    <p:sldId id="1173" r:id="rId6"/>
    <p:sldId id="1174" r:id="rId7"/>
    <p:sldId id="1183" r:id="rId8"/>
    <p:sldId id="1180" r:id="rId9"/>
    <p:sldId id="1181" r:id="rId10"/>
    <p:sldId id="1184" r:id="rId11"/>
    <p:sldId id="1185" r:id="rId12"/>
    <p:sldId id="1186" r:id="rId13"/>
    <p:sldId id="1187" r:id="rId14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0D2"/>
    <a:srgbClr val="E5434B"/>
    <a:srgbClr val="D857DB"/>
    <a:srgbClr val="BA4091"/>
    <a:srgbClr val="00FF00"/>
    <a:srgbClr val="009900"/>
    <a:srgbClr val="990099"/>
    <a:srgbClr val="993366"/>
    <a:srgbClr val="569064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4" autoAdjust="0"/>
    <p:restoredTop sz="79239" autoAdjust="0"/>
  </p:normalViewPr>
  <p:slideViewPr>
    <p:cSldViewPr>
      <p:cViewPr>
        <p:scale>
          <a:sx n="83" d="100"/>
          <a:sy n="83" d="100"/>
        </p:scale>
        <p:origin x="-965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1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2.wmf"/><Relationship Id="rId1" Type="http://schemas.openxmlformats.org/officeDocument/2006/relationships/image" Target="../media/image34.w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37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38.wmf"/><Relationship Id="rId9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1153" cy="44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21" tIns="43960" rIns="87921" bIns="43960" numCol="1" anchor="t" anchorCtr="0" compatLnSpc="1">
            <a:prstTxWarp prst="textNoShape">
              <a:avLst/>
            </a:prstTxWarp>
          </a:bodyPr>
          <a:lstStyle>
            <a:lvl1pPr algn="l" defTabSz="8794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8403" y="1"/>
            <a:ext cx="2999597" cy="44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21" tIns="43960" rIns="87921" bIns="43960" numCol="1" anchor="t" anchorCtr="0" compatLnSpc="1">
            <a:prstTxWarp prst="textNoShape">
              <a:avLst/>
            </a:prstTxWarp>
          </a:bodyPr>
          <a:lstStyle>
            <a:lvl1pPr algn="r" defTabSz="8794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866"/>
            <a:ext cx="3001153" cy="44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21" tIns="43960" rIns="87921" bIns="43960" numCol="1" anchor="b" anchorCtr="0" compatLnSpc="1">
            <a:prstTxWarp prst="textNoShape">
              <a:avLst/>
            </a:prstTxWarp>
          </a:bodyPr>
          <a:lstStyle>
            <a:lvl1pPr algn="l" defTabSz="8794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8403" y="8853866"/>
            <a:ext cx="2999597" cy="44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21" tIns="43960" rIns="87921" bIns="43960" numCol="1" anchor="b" anchorCtr="0" compatLnSpc="1">
            <a:prstTxWarp prst="textNoShape">
              <a:avLst/>
            </a:prstTxWarp>
          </a:bodyPr>
          <a:lstStyle>
            <a:lvl1pPr algn="r" defTabSz="879475">
              <a:defRPr sz="1200"/>
            </a:lvl1pPr>
          </a:lstStyle>
          <a:p>
            <a:pPr>
              <a:defRPr/>
            </a:pPr>
            <a:fld id="{F773F9CA-AA54-46FE-BF81-BCC542168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30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59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852" y="0"/>
            <a:ext cx="297159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112" y="4415790"/>
            <a:ext cx="5485778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9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89"/>
            <a:ext cx="297159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9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852" y="8829989"/>
            <a:ext cx="297159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B2338D0-BA1D-4056-9BB5-D78336ACC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83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4CF2E0-CCC4-4E1E-9902-C3C36AB3FDA4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AFC7-82A8-4779-BBD2-275D08A7547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455E-4E00-41B1-8499-C7B0231C5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26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AFC7-82A8-4779-BBD2-275D08A7547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455E-4E00-41B1-8499-C7B0231C5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06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AFC7-82A8-4779-BBD2-275D08A7547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455E-4E00-41B1-8499-C7B0231C5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34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AFC7-82A8-4779-BBD2-275D08A7547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455E-4E00-41B1-8499-C7B0231C5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11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AFC7-82A8-4779-BBD2-275D08A7547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455E-4E00-41B1-8499-C7B0231C5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77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AFC7-82A8-4779-BBD2-275D08A7547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455E-4E00-41B1-8499-C7B0231C5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38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AFC7-82A8-4779-BBD2-275D08A7547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455E-4E00-41B1-8499-C7B0231C5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76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AFC7-82A8-4779-BBD2-275D08A7547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455E-4E00-41B1-8499-C7B0231C5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AFC7-82A8-4779-BBD2-275D08A7547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455E-4E00-41B1-8499-C7B0231C5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87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AFC7-82A8-4779-BBD2-275D08A7547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455E-4E00-41B1-8499-C7B0231C5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91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AFC7-82A8-4779-BBD2-275D08A7547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455E-4E00-41B1-8499-C7B0231C5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7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4CF2E0-CCC4-4E1E-9902-C3C36AB3FDA4}" type="datetimeFigureOut">
              <a:rPr lang="en-US" smtClean="0"/>
              <a:pPr/>
              <a:t>7/30/2013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7/30/2013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077200" y="6575425"/>
            <a:ext cx="4079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defRPr/>
            </a:pPr>
            <a:fld id="{0A9CC971-58DE-41FD-98F6-54CE5B19428D}" type="slidenum">
              <a:rPr lang="en-US" sz="1200">
                <a:solidFill>
                  <a:schemeClr val="bg2"/>
                </a:solidFill>
                <a:latin typeface="Textile" charset="0"/>
              </a:rPr>
              <a:pPr algn="l" eaLnBrk="0" hangingPunct="0"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AFC7-82A8-4779-BBD2-275D08A7547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8455E-4E00-41B1-8499-C7B0231C5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1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7.w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4.wmf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wmf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0.png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3.wmf"/><Relationship Id="rId19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oleObject" Target="../embeddings/oleObject38.bin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5.png"/><Relationship Id="rId4" Type="http://schemas.openxmlformats.org/officeDocument/2006/relationships/image" Target="../media/image4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1.wmf"/><Relationship Id="rId3" Type="http://schemas.openxmlformats.org/officeDocument/2006/relationships/image" Target="../media/image23.png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27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11" Type="http://schemas.openxmlformats.org/officeDocument/2006/relationships/image" Target="../media/image26.wmf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21.wmf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png"/><Relationship Id="rId11" Type="http://schemas.openxmlformats.org/officeDocument/2006/relationships/image" Target="../media/image30.wmf"/><Relationship Id="rId5" Type="http://schemas.openxmlformats.org/officeDocument/2006/relationships/image" Target="../media/image31.png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21.wmf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12.png"/><Relationship Id="rId10" Type="http://schemas.openxmlformats.org/officeDocument/2006/relationships/image" Target="../media/image35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2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8.wmf"/><Relationship Id="rId18" Type="http://schemas.openxmlformats.org/officeDocument/2006/relationships/oleObject" Target="../embeddings/oleObject33.bin"/><Relationship Id="rId3" Type="http://schemas.openxmlformats.org/officeDocument/2006/relationships/oleObject" Target="../embeddings/oleObject27.bin"/><Relationship Id="rId21" Type="http://schemas.openxmlformats.org/officeDocument/2006/relationships/image" Target="../media/image39.wmf"/><Relationship Id="rId7" Type="http://schemas.openxmlformats.org/officeDocument/2006/relationships/image" Target="../media/image9.png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4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png"/><Relationship Id="rId11" Type="http://schemas.openxmlformats.org/officeDocument/2006/relationships/image" Target="../media/image3.wmf"/><Relationship Id="rId5" Type="http://schemas.openxmlformats.org/officeDocument/2006/relationships/image" Target="../media/image10.png"/><Relationship Id="rId15" Type="http://schemas.openxmlformats.org/officeDocument/2006/relationships/image" Target="../media/image5.wmf"/><Relationship Id="rId23" Type="http://schemas.openxmlformats.org/officeDocument/2006/relationships/image" Target="../media/image40.wmf"/><Relationship Id="rId10" Type="http://schemas.openxmlformats.org/officeDocument/2006/relationships/oleObject" Target="../embeddings/oleObject29.bin"/><Relationship Id="rId19" Type="http://schemas.openxmlformats.org/officeDocument/2006/relationships/image" Target="../media/image7.wmf"/><Relationship Id="rId4" Type="http://schemas.openxmlformats.org/officeDocument/2006/relationships/image" Target="../media/image37.wmf"/><Relationship Id="rId9" Type="http://schemas.openxmlformats.org/officeDocument/2006/relationships/image" Target="../media/image2.wmf"/><Relationship Id="rId14" Type="http://schemas.openxmlformats.org/officeDocument/2006/relationships/oleObject" Target="../embeddings/oleObject31.bin"/><Relationship Id="rId22" Type="http://schemas.openxmlformats.org/officeDocument/2006/relationships/oleObject" Target="../embeddings/oleObject35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1</a:t>
            </a:fld>
            <a:endParaRPr kumimoji="0" lang="en-US"/>
          </a:p>
        </p:txBody>
      </p:sp>
      <p:pic>
        <p:nvPicPr>
          <p:cNvPr id="702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52400"/>
            <a:ext cx="9013825" cy="13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3" b="25493"/>
          <a:stretch/>
        </p:blipFill>
        <p:spPr bwMode="auto">
          <a:xfrm>
            <a:off x="6412490" y="2687783"/>
            <a:ext cx="2579110" cy="183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4888490" y="2438400"/>
            <a:ext cx="4058083" cy="2091126"/>
            <a:chOff x="381000" y="1522024"/>
            <a:chExt cx="4058083" cy="2091126"/>
          </a:xfrm>
        </p:grpSpPr>
        <p:grpSp>
          <p:nvGrpSpPr>
            <p:cNvPr id="30" name="Group 29"/>
            <p:cNvGrpSpPr/>
            <p:nvPr/>
          </p:nvGrpSpPr>
          <p:grpSpPr>
            <a:xfrm>
              <a:off x="381000" y="1808018"/>
              <a:ext cx="1416627" cy="1805132"/>
              <a:chOff x="381000" y="1808018"/>
              <a:chExt cx="1416627" cy="1805132"/>
            </a:xfrm>
          </p:grpSpPr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0327"/>
              <a:stretch/>
            </p:blipFill>
            <p:spPr bwMode="auto">
              <a:xfrm>
                <a:off x="381000" y="2133600"/>
                <a:ext cx="1416627" cy="1479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5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80879" b="-26851"/>
              <a:stretch/>
            </p:blipFill>
            <p:spPr bwMode="auto">
              <a:xfrm>
                <a:off x="457200" y="1808018"/>
                <a:ext cx="1340427" cy="346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1797"/>
                </p:ext>
              </p:extLst>
            </p:nvPr>
          </p:nvGraphicFramePr>
          <p:xfrm>
            <a:off x="2847975" y="1522024"/>
            <a:ext cx="428625" cy="230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2741" name="Equation" r:id="rId7" imgW="342720" imgH="177480" progId="Equation.DSMT4">
                    <p:embed/>
                  </p:oleObj>
                </mc:Choice>
                <mc:Fallback>
                  <p:oleObj name="Equation" r:id="rId7" imgW="3427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7975" y="1522024"/>
                          <a:ext cx="428625" cy="230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31"/>
            <p:cNvSpPr/>
            <p:nvPr/>
          </p:nvSpPr>
          <p:spPr>
            <a:xfrm>
              <a:off x="1905000" y="2154382"/>
              <a:ext cx="2534083" cy="14547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5668419"/>
                </p:ext>
              </p:extLst>
            </p:nvPr>
          </p:nvGraphicFramePr>
          <p:xfrm>
            <a:off x="2171700" y="2185988"/>
            <a:ext cx="1809750" cy="230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2742" name="Equation" r:id="rId9" imgW="1447560" imgH="177480" progId="Equation.DSMT4">
                    <p:embed/>
                  </p:oleObj>
                </mc:Choice>
                <mc:Fallback>
                  <p:oleObj name="Equation" r:id="rId9" imgW="144756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1700" y="2185988"/>
                          <a:ext cx="1809750" cy="230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5111590"/>
                </p:ext>
              </p:extLst>
            </p:nvPr>
          </p:nvGraphicFramePr>
          <p:xfrm>
            <a:off x="2289464" y="2476500"/>
            <a:ext cx="1714500" cy="230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2743" name="Equation" r:id="rId11" imgW="1371600" imgH="177480" progId="Equation.DSMT4">
                    <p:embed/>
                  </p:oleObj>
                </mc:Choice>
                <mc:Fallback>
                  <p:oleObj name="Equation" r:id="rId11" imgW="13716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9464" y="2476500"/>
                          <a:ext cx="1714500" cy="230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3975844"/>
                </p:ext>
              </p:extLst>
            </p:nvPr>
          </p:nvGraphicFramePr>
          <p:xfrm>
            <a:off x="1971675" y="2718955"/>
            <a:ext cx="2286000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2744" name="Equation" r:id="rId13" imgW="1828800" imgH="203040" progId="Equation.DSMT4">
                    <p:embed/>
                  </p:oleObj>
                </mc:Choice>
                <mc:Fallback>
                  <p:oleObj name="Equation" r:id="rId13" imgW="182880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1675" y="2718955"/>
                          <a:ext cx="2286000" cy="263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7328910"/>
                </p:ext>
              </p:extLst>
            </p:nvPr>
          </p:nvGraphicFramePr>
          <p:xfrm>
            <a:off x="2301875" y="3111500"/>
            <a:ext cx="1508125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2745" name="Equation" r:id="rId15" imgW="1206360" imgH="126720" progId="Equation.DSMT4">
                    <p:embed/>
                  </p:oleObj>
                </mc:Choice>
                <mc:Fallback>
                  <p:oleObj name="Equation" r:id="rId15" imgW="1206360" imgH="1267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1875" y="3111500"/>
                          <a:ext cx="1508125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3593548"/>
                </p:ext>
              </p:extLst>
            </p:nvPr>
          </p:nvGraphicFramePr>
          <p:xfrm>
            <a:off x="2317173" y="3340100"/>
            <a:ext cx="1508125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2746" name="Equation" r:id="rId17" imgW="1206360" imgH="126720" progId="Equation.DSMT4">
                    <p:embed/>
                  </p:oleObj>
                </mc:Choice>
                <mc:Fallback>
                  <p:oleObj name="Equation" r:id="rId17" imgW="1206360" imgH="1267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7173" y="3340100"/>
                          <a:ext cx="1508125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7" name="Straight Connector 26"/>
          <p:cNvCxnSpPr/>
          <p:nvPr/>
        </p:nvCxnSpPr>
        <p:spPr>
          <a:xfrm>
            <a:off x="6412490" y="3089564"/>
            <a:ext cx="2438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433272" y="3931227"/>
            <a:ext cx="2438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395172" y="4492337"/>
            <a:ext cx="2438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85763" y="2325686"/>
            <a:ext cx="3652837" cy="2627314"/>
            <a:chOff x="221673" y="1750147"/>
            <a:chExt cx="3652837" cy="2627314"/>
          </a:xfrm>
        </p:grpSpPr>
        <p:pic>
          <p:nvPicPr>
            <p:cNvPr id="41" name="Picture 4"/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477"/>
            <a:stretch/>
          </p:blipFill>
          <p:spPr bwMode="auto">
            <a:xfrm>
              <a:off x="221673" y="2019877"/>
              <a:ext cx="997527" cy="233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2" name="Group 41"/>
            <p:cNvGrpSpPr/>
            <p:nvPr/>
          </p:nvGrpSpPr>
          <p:grpSpPr>
            <a:xfrm>
              <a:off x="1295400" y="1750147"/>
              <a:ext cx="2579110" cy="2627314"/>
              <a:chOff x="1288473" y="1705119"/>
              <a:chExt cx="2579110" cy="2697680"/>
            </a:xfrm>
          </p:grpSpPr>
          <p:pic>
            <p:nvPicPr>
              <p:cNvPr id="43" name="Picture 6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53"/>
              <a:stretch/>
            </p:blipFill>
            <p:spPr bwMode="auto">
              <a:xfrm>
                <a:off x="1288473" y="1925782"/>
                <a:ext cx="2579110" cy="2477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44" name="Object 4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80065109"/>
                  </p:ext>
                </p:extLst>
              </p:nvPr>
            </p:nvGraphicFramePr>
            <p:xfrm>
              <a:off x="2213913" y="1705119"/>
              <a:ext cx="428625" cy="2206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02747" name="Equation" r:id="rId20" imgW="342720" imgH="177480" progId="Equation.DSMT4">
                      <p:embed/>
                    </p:oleObj>
                  </mc:Choice>
                  <mc:Fallback>
                    <p:oleObj name="Equation" r:id="rId20" imgW="34272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13913" y="1705119"/>
                            <a:ext cx="428625" cy="2206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313373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10</a:t>
            </a:fld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ILC Accelerator Parameters from TDR</a:t>
            </a:r>
            <a:endParaRPr lang="en-US" sz="3600" dirty="0"/>
          </a:p>
        </p:txBody>
      </p:sp>
      <p:pic>
        <p:nvPicPr>
          <p:cNvPr id="65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" y="1835150"/>
            <a:ext cx="9126199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72200" y="2169112"/>
            <a:ext cx="457200" cy="4612688"/>
          </a:xfrm>
          <a:prstGeom prst="rect">
            <a:avLst/>
          </a:prstGeom>
          <a:solidFill>
            <a:schemeClr val="accent3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0" y="2169112"/>
            <a:ext cx="457200" cy="4612688"/>
          </a:xfrm>
          <a:prstGeom prst="rect">
            <a:avLst/>
          </a:prstGeom>
          <a:solidFill>
            <a:schemeClr val="accent3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01000" y="2160234"/>
            <a:ext cx="457200" cy="4621566"/>
          </a:xfrm>
          <a:prstGeom prst="rect">
            <a:avLst/>
          </a:prstGeom>
          <a:solidFill>
            <a:schemeClr val="accent3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62800" y="2169112"/>
            <a:ext cx="457200" cy="4612688"/>
          </a:xfrm>
          <a:prstGeom prst="rect">
            <a:avLst/>
          </a:prstGeom>
          <a:solidFill>
            <a:srgbClr val="7030A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1034" y="2169112"/>
            <a:ext cx="457200" cy="4572000"/>
          </a:xfrm>
          <a:prstGeom prst="rect">
            <a:avLst/>
          </a:prstGeom>
          <a:solidFill>
            <a:srgbClr val="7030A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" y="857250"/>
            <a:ext cx="457200" cy="285750"/>
          </a:xfrm>
          <a:prstGeom prst="rect">
            <a:avLst/>
          </a:prstGeom>
          <a:solidFill>
            <a:schemeClr val="accent3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576280"/>
              </p:ext>
            </p:extLst>
          </p:nvPr>
        </p:nvGraphicFramePr>
        <p:xfrm>
          <a:off x="1371600" y="1415990"/>
          <a:ext cx="15938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562" name="Equation" r:id="rId4" imgW="1384200" imgH="203040" progId="Equation.DSMT4">
                  <p:embed/>
                </p:oleObj>
              </mc:Choice>
              <mc:Fallback>
                <p:oleObj name="Equation" r:id="rId4" imgW="1384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415990"/>
                        <a:ext cx="1593850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609600" y="1371600"/>
            <a:ext cx="457200" cy="304800"/>
          </a:xfrm>
          <a:prstGeom prst="rect">
            <a:avLst/>
          </a:prstGeom>
          <a:solidFill>
            <a:srgbClr val="7030A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048962"/>
              </p:ext>
            </p:extLst>
          </p:nvPr>
        </p:nvGraphicFramePr>
        <p:xfrm>
          <a:off x="1371600" y="914400"/>
          <a:ext cx="15938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563" name="Equation" r:id="rId6" imgW="1384200" imgH="203040" progId="Equation.DSMT4">
                  <p:embed/>
                </p:oleObj>
              </mc:Choice>
              <mc:Fallback>
                <p:oleObj name="Equation" r:id="rId6" imgW="1384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914400"/>
                        <a:ext cx="1593850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655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11</a:t>
            </a:fld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Lumi</a:t>
            </a:r>
            <a:r>
              <a:rPr lang="en-US" sz="3600" dirty="0" smtClean="0"/>
              <a:t> Upgrade at </a:t>
            </a:r>
            <a:r>
              <a:rPr lang="en-US" sz="3600" dirty="0" err="1" smtClean="0"/>
              <a:t>Ecm</a:t>
            </a:r>
            <a:r>
              <a:rPr lang="en-US" sz="3600" dirty="0" smtClean="0"/>
              <a:t>=250 </a:t>
            </a:r>
            <a:r>
              <a:rPr lang="en-US" sz="3600" dirty="0" err="1" smtClean="0"/>
              <a:t>GeV</a:t>
            </a:r>
            <a:r>
              <a:rPr lang="en-US" sz="3600" dirty="0" smtClean="0"/>
              <a:t>*</a:t>
            </a:r>
            <a:br>
              <a:rPr lang="en-US" sz="3600" dirty="0" smtClean="0"/>
            </a:br>
            <a:r>
              <a:rPr lang="en-US" sz="2000" dirty="0" smtClean="0"/>
              <a:t>* not in TDR – private communication </a:t>
            </a:r>
            <a:r>
              <a:rPr lang="en-US" sz="2000" dirty="0"/>
              <a:t> </a:t>
            </a:r>
            <a:r>
              <a:rPr lang="en-US" sz="2000" dirty="0" smtClean="0"/>
              <a:t>from Marc Ross and Nick Walker</a:t>
            </a:r>
            <a:endParaRPr lang="en-U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177346"/>
              </p:ext>
            </p:extLst>
          </p:nvPr>
        </p:nvGraphicFramePr>
        <p:xfrm>
          <a:off x="609600" y="5226051"/>
          <a:ext cx="15938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586" name="Equation" r:id="rId3" imgW="1384200" imgH="203040" progId="Equation.DSMT4">
                  <p:embed/>
                </p:oleObj>
              </mc:Choice>
              <mc:Fallback>
                <p:oleObj name="Equation" r:id="rId3" imgW="1384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226051"/>
                        <a:ext cx="1593850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76200" y="5181600"/>
            <a:ext cx="457200" cy="304800"/>
          </a:xfrm>
          <a:prstGeom prst="rect">
            <a:avLst/>
          </a:prstGeom>
          <a:solidFill>
            <a:srgbClr val="7030A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30584"/>
            <a:ext cx="6934200" cy="272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6200" y="4800600"/>
            <a:ext cx="457200" cy="285750"/>
          </a:xfrm>
          <a:prstGeom prst="rect">
            <a:avLst/>
          </a:prstGeom>
          <a:solidFill>
            <a:schemeClr val="accent3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705204"/>
              </p:ext>
            </p:extLst>
          </p:nvPr>
        </p:nvGraphicFramePr>
        <p:xfrm>
          <a:off x="647762" y="4851400"/>
          <a:ext cx="15938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587" name="Equation" r:id="rId6" imgW="1384200" imgH="203040" progId="Equation.DSMT4">
                  <p:embed/>
                </p:oleObj>
              </mc:Choice>
              <mc:Fallback>
                <p:oleObj name="Equation" r:id="rId6" imgW="1384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62" y="4851400"/>
                        <a:ext cx="1593850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6046434" y="4953000"/>
            <a:ext cx="381000" cy="1828800"/>
          </a:xfrm>
          <a:prstGeom prst="rect">
            <a:avLst/>
          </a:prstGeom>
          <a:solidFill>
            <a:schemeClr val="accent3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305800" y="4953000"/>
            <a:ext cx="381000" cy="1828800"/>
          </a:xfrm>
          <a:prstGeom prst="rect">
            <a:avLst/>
          </a:prstGeom>
          <a:solidFill>
            <a:srgbClr val="7030A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332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838200"/>
            <a:ext cx="5368925" cy="32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60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12</a:t>
            </a:fld>
            <a:endParaRPr kumimoji="0" lang="en-US"/>
          </a:p>
        </p:txBody>
      </p:sp>
      <p:pic>
        <p:nvPicPr>
          <p:cNvPr id="70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381000"/>
            <a:ext cx="6648450" cy="298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8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3551587"/>
            <a:ext cx="6823075" cy="31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28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2</a:t>
            </a:fld>
            <a:endParaRPr kumimoji="0" lang="en-US"/>
          </a:p>
        </p:txBody>
      </p:sp>
      <p:pic>
        <p:nvPicPr>
          <p:cNvPr id="65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709" y="533400"/>
            <a:ext cx="6465291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848744"/>
              </p:ext>
            </p:extLst>
          </p:nvPr>
        </p:nvGraphicFramePr>
        <p:xfrm>
          <a:off x="693738" y="200025"/>
          <a:ext cx="654526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70" name="Equation" r:id="rId4" imgW="3936960" imgH="253800" progId="Equation.DSMT4">
                  <p:embed/>
                </p:oleObj>
              </mc:Choice>
              <mc:Fallback>
                <p:oleObj name="Equation" r:id="rId4" imgW="393696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200025"/>
                        <a:ext cx="6545262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124200" y="3571301"/>
            <a:ext cx="3810000" cy="3210499"/>
            <a:chOff x="681796" y="2514600"/>
            <a:chExt cx="3898860" cy="3352801"/>
          </a:xfrm>
        </p:grpSpPr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96" y="2514600"/>
              <a:ext cx="3898860" cy="3352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785651" y="2656902"/>
              <a:ext cx="674783" cy="2590800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6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719071"/>
          </a:xfrm>
        </p:spPr>
        <p:txBody>
          <a:bodyPr/>
          <a:lstStyle/>
          <a:p>
            <a:r>
              <a:rPr lang="en-US" sz="1800" dirty="0" smtClean="0"/>
              <a:t>Each scenario corresponds to accumulated luminosity at a certain point in time.</a:t>
            </a:r>
          </a:p>
          <a:p>
            <a:r>
              <a:rPr lang="en-US" sz="1800" dirty="0" smtClean="0"/>
              <a:t>Assumption: run for 3X10</a:t>
            </a:r>
            <a:r>
              <a:rPr lang="en-US" sz="1800" baseline="30000" dirty="0" smtClean="0"/>
              <a:t>7</a:t>
            </a:r>
            <a:r>
              <a:rPr lang="en-US" sz="1800" dirty="0" smtClean="0"/>
              <a:t> s at baseline </a:t>
            </a:r>
            <a:r>
              <a:rPr lang="en-US" sz="1800" dirty="0" err="1" smtClean="0"/>
              <a:t>lumi</a:t>
            </a:r>
            <a:r>
              <a:rPr lang="en-US" sz="1800" dirty="0" smtClean="0"/>
              <a:t> at each of </a:t>
            </a:r>
            <a:r>
              <a:rPr lang="en-US" sz="1800" dirty="0" err="1" smtClean="0"/>
              <a:t>Ecm</a:t>
            </a:r>
            <a:r>
              <a:rPr lang="en-US" sz="1800" dirty="0" smtClean="0"/>
              <a:t>=250,500,1000 </a:t>
            </a:r>
            <a:r>
              <a:rPr lang="en-US" sz="1800" dirty="0" err="1" smtClean="0"/>
              <a:t>GeV</a:t>
            </a:r>
            <a:r>
              <a:rPr lang="en-US" sz="1800" dirty="0" smtClean="0"/>
              <a:t>, in that order.   Then go back and run for </a:t>
            </a:r>
            <a:r>
              <a:rPr lang="en-US" sz="1800" dirty="0"/>
              <a:t>3X10</a:t>
            </a:r>
            <a:r>
              <a:rPr lang="en-US" sz="1800" baseline="30000" dirty="0"/>
              <a:t>7</a:t>
            </a:r>
            <a:r>
              <a:rPr lang="en-US" sz="1800" dirty="0"/>
              <a:t> s at </a:t>
            </a:r>
            <a:r>
              <a:rPr lang="en-US" sz="1800" dirty="0" smtClean="0"/>
              <a:t>upgrade </a:t>
            </a:r>
            <a:r>
              <a:rPr lang="en-US" sz="1800" dirty="0" err="1" smtClean="0"/>
              <a:t>lumi</a:t>
            </a:r>
            <a:r>
              <a:rPr lang="en-US" sz="1800" dirty="0" smtClean="0"/>
              <a:t> at each of </a:t>
            </a:r>
            <a:r>
              <a:rPr lang="en-US" sz="1800" dirty="0" err="1"/>
              <a:t>Ecm</a:t>
            </a:r>
            <a:r>
              <a:rPr lang="en-US" sz="1800" dirty="0"/>
              <a:t>=250,500,1000 </a:t>
            </a:r>
            <a:r>
              <a:rPr lang="en-US" sz="1800" dirty="0" err="1" smtClean="0"/>
              <a:t>GeV</a:t>
            </a:r>
            <a:r>
              <a:rPr lang="en-US" sz="1800" dirty="0" smtClean="0"/>
              <a:t>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3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Energy/</a:t>
            </a:r>
            <a:r>
              <a:rPr lang="en-US" dirty="0" err="1" smtClean="0"/>
              <a:t>Lumi</a:t>
            </a:r>
            <a:r>
              <a:rPr lang="en-US" dirty="0" smtClean="0"/>
              <a:t> Scenarios</a:t>
            </a:r>
            <a:endParaRPr lang="en-US" dirty="0"/>
          </a:p>
        </p:txBody>
      </p:sp>
      <p:pic>
        <p:nvPicPr>
          <p:cNvPr id="65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4" y="3648352"/>
            <a:ext cx="9067800" cy="1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79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4</a:t>
            </a:fld>
            <a:endParaRPr kumimoji="0" lang="en-US"/>
          </a:p>
        </p:txBody>
      </p:sp>
      <p:grpSp>
        <p:nvGrpSpPr>
          <p:cNvPr id="4" name="Group 3"/>
          <p:cNvGrpSpPr/>
          <p:nvPr/>
        </p:nvGrpSpPr>
        <p:grpSpPr>
          <a:xfrm>
            <a:off x="1066800" y="2286000"/>
            <a:ext cx="7426325" cy="4343400"/>
            <a:chOff x="152400" y="1752600"/>
            <a:chExt cx="8645525" cy="5141913"/>
          </a:xfrm>
        </p:grpSpPr>
        <p:grpSp>
          <p:nvGrpSpPr>
            <p:cNvPr id="6" name="Group 5"/>
            <p:cNvGrpSpPr/>
            <p:nvPr/>
          </p:nvGrpSpPr>
          <p:grpSpPr>
            <a:xfrm>
              <a:off x="650875" y="1752600"/>
              <a:ext cx="8147050" cy="4540250"/>
              <a:chOff x="498475" y="1158875"/>
              <a:chExt cx="8147050" cy="4540250"/>
            </a:xfrm>
          </p:grpSpPr>
          <p:pic>
            <p:nvPicPr>
              <p:cNvPr id="612354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475" y="1158875"/>
                <a:ext cx="8147050" cy="4540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6655468" y="4738254"/>
                <a:ext cx="4796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pitchFamily="18" charset="2"/>
                  </a:rPr>
                  <a:t>mm</a:t>
                </a:r>
                <a:endParaRPr lang="en-US" sz="2000" dirty="0">
                  <a:latin typeface="Symbol" pitchFamily="18" charset="2"/>
                </a:endParaRPr>
              </a:p>
            </p:txBody>
          </p:sp>
        </p:grpSp>
        <p:cxnSp>
          <p:nvCxnSpPr>
            <p:cNvPr id="37" name="Straight Connector 36"/>
            <p:cNvCxnSpPr/>
            <p:nvPr/>
          </p:nvCxnSpPr>
          <p:spPr>
            <a:xfrm>
              <a:off x="4088130" y="6060408"/>
              <a:ext cx="650875" cy="0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430589" y="5994796"/>
              <a:ext cx="650875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52400" y="6477000"/>
              <a:ext cx="650875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52400" y="6781800"/>
              <a:ext cx="650875" cy="0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12362" name="Object 6123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9379095"/>
                </p:ext>
              </p:extLst>
            </p:nvPr>
          </p:nvGraphicFramePr>
          <p:xfrm>
            <a:off x="914400" y="6377673"/>
            <a:ext cx="1754189" cy="233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4617" name="Equation" r:id="rId4" imgW="1523880" imgH="203040" progId="Equation.DSMT4">
                    <p:embed/>
                  </p:oleObj>
                </mc:Choice>
                <mc:Fallback>
                  <p:oleObj name="Equation" r:id="rId4" imgW="15238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6377673"/>
                          <a:ext cx="1754189" cy="2339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2363" name="Object 6123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9175071"/>
                </p:ext>
              </p:extLst>
            </p:nvPr>
          </p:nvGraphicFramePr>
          <p:xfrm>
            <a:off x="885825" y="6629400"/>
            <a:ext cx="1857375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4618" name="Equation" r:id="rId6" imgW="1612800" imgH="228600" progId="Equation.DSMT4">
                    <p:embed/>
                  </p:oleObj>
                </mc:Choice>
                <mc:Fallback>
                  <p:oleObj name="Equation" r:id="rId6" imgW="16128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5825" y="6629400"/>
                          <a:ext cx="1857375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12365" name="Straight Arrow Connector 612364"/>
            <p:cNvCxnSpPr/>
            <p:nvPr/>
          </p:nvCxnSpPr>
          <p:spPr>
            <a:xfrm flipH="1" flipV="1">
              <a:off x="5715000" y="6060408"/>
              <a:ext cx="76200" cy="416592"/>
            </a:xfrm>
            <a:prstGeom prst="straightConnector1">
              <a:avLst/>
            </a:prstGeom>
            <a:ln w="2222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 flipV="1">
              <a:off x="4419600" y="6096000"/>
              <a:ext cx="1371600" cy="381000"/>
            </a:xfrm>
            <a:prstGeom prst="straightConnector1">
              <a:avLst/>
            </a:prstGeom>
            <a:ln w="2222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 flipV="1">
              <a:off x="3657600" y="6019800"/>
              <a:ext cx="2133600" cy="457200"/>
            </a:xfrm>
            <a:prstGeom prst="straightConnector1">
              <a:avLst/>
            </a:prstGeom>
            <a:ln w="2222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12373" name="Object 6123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6244403"/>
                </p:ext>
              </p:extLst>
            </p:nvPr>
          </p:nvGraphicFramePr>
          <p:xfrm>
            <a:off x="5867400" y="6400800"/>
            <a:ext cx="2609850" cy="246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4619" name="Equation" r:id="rId8" imgW="2158920" imgH="203040" progId="Equation.DSMT4">
                    <p:embed/>
                  </p:oleObj>
                </mc:Choice>
                <mc:Fallback>
                  <p:oleObj name="Equation" r:id="rId8" imgW="21589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7400" y="6400800"/>
                          <a:ext cx="2609850" cy="246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96056"/>
              </p:ext>
            </p:extLst>
          </p:nvPr>
        </p:nvGraphicFramePr>
        <p:xfrm>
          <a:off x="133349" y="457200"/>
          <a:ext cx="4514851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620" name="Equation" r:id="rId10" imgW="3619440" imgH="914400" progId="Equation.DSMT4">
                  <p:embed/>
                </p:oleObj>
              </mc:Choice>
              <mc:Fallback>
                <p:oleObj name="Equation" r:id="rId10" imgW="361944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49" y="457200"/>
                        <a:ext cx="4514851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680647"/>
              </p:ext>
            </p:extLst>
          </p:nvPr>
        </p:nvGraphicFramePr>
        <p:xfrm>
          <a:off x="1495425" y="92075"/>
          <a:ext cx="46259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621" name="Equation" r:id="rId12" imgW="3708360" imgH="177480" progId="Equation.DSMT4">
                  <p:embed/>
                </p:oleObj>
              </mc:Choice>
              <mc:Fallback>
                <p:oleObj name="Equation" r:id="rId12" imgW="37083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92075"/>
                        <a:ext cx="46259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967585"/>
              </p:ext>
            </p:extLst>
          </p:nvPr>
        </p:nvGraphicFramePr>
        <p:xfrm>
          <a:off x="4857750" y="468313"/>
          <a:ext cx="4210050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622" name="Equation" r:id="rId14" imgW="3377880" imgH="1346040" progId="Equation.DSMT4">
                  <p:embed/>
                </p:oleObj>
              </mc:Choice>
              <mc:Fallback>
                <p:oleObj name="Equation" r:id="rId14" imgW="3377880" imgH="1346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468313"/>
                        <a:ext cx="4210050" cy="167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01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5</a:t>
            </a:fld>
            <a:endParaRPr kumimoji="0"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803497"/>
              </p:ext>
            </p:extLst>
          </p:nvPr>
        </p:nvGraphicFramePr>
        <p:xfrm>
          <a:off x="1495425" y="92075"/>
          <a:ext cx="46259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560" name="Equation" r:id="rId3" imgW="3708360" imgH="177480" progId="Equation.DSMT4">
                  <p:embed/>
                </p:oleObj>
              </mc:Choice>
              <mc:Fallback>
                <p:oleObj name="Equation" r:id="rId3" imgW="37083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92075"/>
                        <a:ext cx="46259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28097"/>
              </p:ext>
            </p:extLst>
          </p:nvPr>
        </p:nvGraphicFramePr>
        <p:xfrm>
          <a:off x="5867400" y="750888"/>
          <a:ext cx="3055937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561" name="Equation" r:id="rId5" imgW="2450880" imgH="622080" progId="Equation.DSMT4">
                  <p:embed/>
                </p:oleObj>
              </mc:Choice>
              <mc:Fallback>
                <p:oleObj name="Equation" r:id="rId5" imgW="2450880" imgH="6220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750888"/>
                        <a:ext cx="3055937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02394"/>
              </p:ext>
            </p:extLst>
          </p:nvPr>
        </p:nvGraphicFramePr>
        <p:xfrm>
          <a:off x="152400" y="747713"/>
          <a:ext cx="5099050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562" name="Equation" r:id="rId7" imgW="4089240" imgH="1396800" progId="Equation.DSMT4">
                  <p:embed/>
                </p:oleObj>
              </mc:Choice>
              <mc:Fallback>
                <p:oleObj name="Equation" r:id="rId7" imgW="4089240" imgH="1396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47713"/>
                        <a:ext cx="5099050" cy="173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117646" y="2667000"/>
            <a:ext cx="5663911" cy="3962400"/>
            <a:chOff x="584489" y="277091"/>
            <a:chExt cx="8254711" cy="5571259"/>
          </a:xfrm>
        </p:grpSpPr>
        <p:grpSp>
          <p:nvGrpSpPr>
            <p:cNvPr id="25" name="Group 24"/>
            <p:cNvGrpSpPr/>
            <p:nvPr/>
          </p:nvGrpSpPr>
          <p:grpSpPr>
            <a:xfrm>
              <a:off x="584489" y="277091"/>
              <a:ext cx="7981950" cy="5543550"/>
              <a:chOff x="581025" y="381000"/>
              <a:chExt cx="7981950" cy="5543550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581025" y="381000"/>
                <a:ext cx="7981950" cy="5543550"/>
                <a:chOff x="581025" y="381000"/>
                <a:chExt cx="7981950" cy="5543550"/>
              </a:xfrm>
            </p:grpSpPr>
            <p:pic>
              <p:nvPicPr>
                <p:cNvPr id="32" name="Picture 2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581025" y="381000"/>
                  <a:ext cx="7981950" cy="55435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3" name="Rectangle 32"/>
                <p:cNvSpPr/>
                <p:nvPr/>
              </p:nvSpPr>
              <p:spPr>
                <a:xfrm>
                  <a:off x="4038600" y="533400"/>
                  <a:ext cx="3276600" cy="228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Rectangle 29"/>
              <p:cNvSpPr/>
              <p:nvPr/>
            </p:nvSpPr>
            <p:spPr>
              <a:xfrm>
                <a:off x="2667000" y="3886200"/>
                <a:ext cx="46482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038600" y="4191000"/>
                <a:ext cx="24384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7328798"/>
                </p:ext>
              </p:extLst>
            </p:nvPr>
          </p:nvGraphicFramePr>
          <p:xfrm>
            <a:off x="2716212" y="3810000"/>
            <a:ext cx="6122988" cy="741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5563" name="Equation" r:id="rId10" imgW="4190760" imgH="507960" progId="Equation.DSMT4">
                    <p:embed/>
                  </p:oleObj>
                </mc:Choice>
                <mc:Fallback>
                  <p:oleObj name="Equation" r:id="rId10" imgW="4190760" imgH="507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6212" y="3810000"/>
                          <a:ext cx="6122988" cy="741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Rectangle 26"/>
            <p:cNvSpPr/>
            <p:nvPr/>
          </p:nvSpPr>
          <p:spPr>
            <a:xfrm>
              <a:off x="3505200" y="4724400"/>
              <a:ext cx="4876800" cy="1123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9459107"/>
                </p:ext>
              </p:extLst>
            </p:nvPr>
          </p:nvGraphicFramePr>
          <p:xfrm>
            <a:off x="3824288" y="4857750"/>
            <a:ext cx="4779962" cy="704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5564" name="Equation" r:id="rId12" imgW="3429000" imgH="507960" progId="Equation.DSMT4">
                    <p:embed/>
                  </p:oleObj>
                </mc:Choice>
                <mc:Fallback>
                  <p:oleObj name="Equation" r:id="rId12" imgW="3429000" imgH="507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4288" y="4857750"/>
                          <a:ext cx="4779962" cy="704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Rectangle 12"/>
          <p:cNvSpPr/>
          <p:nvPr/>
        </p:nvSpPr>
        <p:spPr>
          <a:xfrm>
            <a:off x="1905000" y="2667000"/>
            <a:ext cx="585036" cy="270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7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6</a:t>
            </a:fld>
            <a:endParaRPr kumimoji="0"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314704"/>
              </p:ext>
            </p:extLst>
          </p:nvPr>
        </p:nvGraphicFramePr>
        <p:xfrm>
          <a:off x="1927225" y="92075"/>
          <a:ext cx="46259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610" name="Equation" r:id="rId3" imgW="3708360" imgH="177480" progId="Equation.DSMT4">
                  <p:embed/>
                </p:oleObj>
              </mc:Choice>
              <mc:Fallback>
                <p:oleObj name="Equation" r:id="rId3" imgW="37083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92075"/>
                        <a:ext cx="46259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1905000" y="2667000"/>
            <a:ext cx="585036" cy="270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34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304925"/>
            <a:ext cx="31623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5763" y="2743200"/>
            <a:ext cx="8372475" cy="571500"/>
            <a:chOff x="385763" y="2171700"/>
            <a:chExt cx="8372475" cy="571500"/>
          </a:xfrm>
        </p:grpSpPr>
        <p:pic>
          <p:nvPicPr>
            <p:cNvPr id="70349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63" y="2171700"/>
              <a:ext cx="837247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676400" y="2171700"/>
              <a:ext cx="1524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972546"/>
              </p:ext>
            </p:extLst>
          </p:nvPr>
        </p:nvGraphicFramePr>
        <p:xfrm>
          <a:off x="1524000" y="555624"/>
          <a:ext cx="6096000" cy="714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611" name="Equation" r:id="rId7" imgW="3886200" imgH="457200" progId="Equation.DSMT4">
                  <p:embed/>
                </p:oleObj>
              </mc:Choice>
              <mc:Fallback>
                <p:oleObj name="Equation" r:id="rId7" imgW="38862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55624"/>
                        <a:ext cx="6096000" cy="714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3514" name="Picture 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09790"/>
            <a:ext cx="7986712" cy="73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433859"/>
              </p:ext>
            </p:extLst>
          </p:nvPr>
        </p:nvGraphicFramePr>
        <p:xfrm>
          <a:off x="1393363" y="4972050"/>
          <a:ext cx="6607637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612" name="Equation" r:id="rId10" imgW="4813200" imgH="1155600" progId="Equation.DSMT4">
                  <p:embed/>
                </p:oleObj>
              </mc:Choice>
              <mc:Fallback>
                <p:oleObj name="Equation" r:id="rId10" imgW="4813200" imgH="1155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363" y="4972050"/>
                        <a:ext cx="6607637" cy="158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663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7</a:t>
            </a:fld>
            <a:endParaRPr kumimoji="0"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25525"/>
              </p:ext>
            </p:extLst>
          </p:nvPr>
        </p:nvGraphicFramePr>
        <p:xfrm>
          <a:off x="2738438" y="1074738"/>
          <a:ext cx="3008312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560" name="Equation" r:id="rId3" imgW="2412720" imgH="177480" progId="Equation.DSMT4">
                  <p:embed/>
                </p:oleObj>
              </mc:Choice>
              <mc:Fallback>
                <p:oleObj name="Equation" r:id="rId3" imgW="241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1074738"/>
                        <a:ext cx="3008312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8"/>
          <a:stretch/>
        </p:blipFill>
        <p:spPr bwMode="auto">
          <a:xfrm>
            <a:off x="4114800" y="2005447"/>
            <a:ext cx="3007591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1673" y="1750147"/>
            <a:ext cx="3652837" cy="2627314"/>
            <a:chOff x="221673" y="1750147"/>
            <a:chExt cx="3652837" cy="2627314"/>
          </a:xfrm>
        </p:grpSpPr>
        <p:pic>
          <p:nvPicPr>
            <p:cNvPr id="699396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477"/>
            <a:stretch/>
          </p:blipFill>
          <p:spPr bwMode="auto">
            <a:xfrm>
              <a:off x="221673" y="2019877"/>
              <a:ext cx="997527" cy="233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1295400" y="1750147"/>
              <a:ext cx="2579110" cy="2627314"/>
              <a:chOff x="1288473" y="1705119"/>
              <a:chExt cx="2579110" cy="2697680"/>
            </a:xfrm>
          </p:grpSpPr>
          <p:pic>
            <p:nvPicPr>
              <p:cNvPr id="699398" name="Picture 6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53"/>
              <a:stretch/>
            </p:blipFill>
            <p:spPr bwMode="auto">
              <a:xfrm>
                <a:off x="1288473" y="1925782"/>
                <a:ext cx="2579110" cy="2477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2" name="Object 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80143438"/>
                  </p:ext>
                </p:extLst>
              </p:nvPr>
            </p:nvGraphicFramePr>
            <p:xfrm>
              <a:off x="2213913" y="1705119"/>
              <a:ext cx="428625" cy="2206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00561" name="Equation" r:id="rId7" imgW="342720" imgH="177480" progId="Equation.DSMT4">
                      <p:embed/>
                    </p:oleObj>
                  </mc:Choice>
                  <mc:Fallback>
                    <p:oleObj name="Equation" r:id="rId7" imgW="342720" imgH="177480" progId="Equation.DSMT4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13913" y="1705119"/>
                            <a:ext cx="428625" cy="2206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947456"/>
              </p:ext>
            </p:extLst>
          </p:nvPr>
        </p:nvGraphicFramePr>
        <p:xfrm>
          <a:off x="704850" y="182563"/>
          <a:ext cx="648176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562" name="Equation" r:id="rId9" imgW="5194080" imgH="406080" progId="Equation.DSMT4">
                  <p:embed/>
                </p:oleObj>
              </mc:Choice>
              <mc:Fallback>
                <p:oleObj name="Equation" r:id="rId9" imgW="5194080" imgH="4060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182563"/>
                        <a:ext cx="6481763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837839"/>
              </p:ext>
            </p:extLst>
          </p:nvPr>
        </p:nvGraphicFramePr>
        <p:xfrm>
          <a:off x="2401888" y="5181600"/>
          <a:ext cx="453231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563" name="Equation" r:id="rId11" imgW="2831760" imgH="355320" progId="Equation.DSMT4">
                  <p:embed/>
                </p:oleObj>
              </mc:Choice>
              <mc:Fallback>
                <p:oleObj name="Equation" r:id="rId11" imgW="2831760" imgH="3553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888" y="5181600"/>
                        <a:ext cx="4532312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048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8</a:t>
            </a:fld>
            <a:endParaRPr kumimoji="0"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373944"/>
              </p:ext>
            </p:extLst>
          </p:nvPr>
        </p:nvGraphicFramePr>
        <p:xfrm>
          <a:off x="2833688" y="814387"/>
          <a:ext cx="1947862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834" name="Equation" r:id="rId3" imgW="1562040" imgH="203040" progId="Equation.DSMT4">
                  <p:embed/>
                </p:oleObj>
              </mc:Choice>
              <mc:Fallback>
                <p:oleObj name="Equation" r:id="rId3" imgW="1562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688" y="814387"/>
                        <a:ext cx="1947862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800600" y="1824758"/>
            <a:ext cx="3079173" cy="1784350"/>
            <a:chOff x="2015836" y="1828800"/>
            <a:chExt cx="3079173" cy="178435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16"/>
            <a:stretch/>
          </p:blipFill>
          <p:spPr bwMode="auto">
            <a:xfrm>
              <a:off x="2057400" y="2133600"/>
              <a:ext cx="3037609" cy="147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03"/>
            <a:stretch/>
          </p:blipFill>
          <p:spPr bwMode="auto">
            <a:xfrm>
              <a:off x="2015836" y="1828800"/>
              <a:ext cx="2937164" cy="273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3" b="25493"/>
          <a:stretch/>
        </p:blipFill>
        <p:spPr bwMode="auto">
          <a:xfrm>
            <a:off x="1905000" y="1773383"/>
            <a:ext cx="2579110" cy="183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381000" y="1524000"/>
            <a:ext cx="4058083" cy="2091126"/>
            <a:chOff x="381000" y="1524000"/>
            <a:chExt cx="4058083" cy="2091126"/>
          </a:xfrm>
        </p:grpSpPr>
        <p:grpSp>
          <p:nvGrpSpPr>
            <p:cNvPr id="22" name="Group 21"/>
            <p:cNvGrpSpPr/>
            <p:nvPr/>
          </p:nvGrpSpPr>
          <p:grpSpPr>
            <a:xfrm>
              <a:off x="381000" y="1524000"/>
              <a:ext cx="4058083" cy="2091126"/>
              <a:chOff x="381000" y="1522024"/>
              <a:chExt cx="4058083" cy="2091126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81000" y="1808018"/>
                <a:ext cx="1416627" cy="1805132"/>
                <a:chOff x="381000" y="1808018"/>
                <a:chExt cx="1416627" cy="1805132"/>
              </a:xfrm>
            </p:grpSpPr>
            <p:pic>
              <p:nvPicPr>
                <p:cNvPr id="701442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0327"/>
                <a:stretch/>
              </p:blipFill>
              <p:spPr bwMode="auto">
                <a:xfrm>
                  <a:off x="381000" y="2133600"/>
                  <a:ext cx="1416627" cy="1479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01445" name="Picture 5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-1" r="80879" b="-26851"/>
                <a:stretch/>
              </p:blipFill>
              <p:spPr bwMode="auto">
                <a:xfrm>
                  <a:off x="457200" y="1808018"/>
                  <a:ext cx="1340427" cy="3463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aphicFrame>
            <p:nvGraphicFramePr>
              <p:cNvPr id="18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05031545"/>
                  </p:ext>
                </p:extLst>
              </p:nvPr>
            </p:nvGraphicFramePr>
            <p:xfrm>
              <a:off x="2847975" y="1522024"/>
              <a:ext cx="428625" cy="2305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01835" name="Equation" r:id="rId8" imgW="342720" imgH="177480" progId="Equation.DSMT4">
                      <p:embed/>
                    </p:oleObj>
                  </mc:Choice>
                  <mc:Fallback>
                    <p:oleObj name="Equation" r:id="rId8" imgW="34272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7975" y="1522024"/>
                            <a:ext cx="428625" cy="2305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" name="Rectangle 6"/>
              <p:cNvSpPr/>
              <p:nvPr/>
            </p:nvSpPr>
            <p:spPr>
              <a:xfrm>
                <a:off x="1905000" y="2154382"/>
                <a:ext cx="2534083" cy="14547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0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78336283"/>
                  </p:ext>
                </p:extLst>
              </p:nvPr>
            </p:nvGraphicFramePr>
            <p:xfrm>
              <a:off x="2171700" y="2185988"/>
              <a:ext cx="1809750" cy="2301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01836" name="Equation" r:id="rId10" imgW="1447560" imgH="177480" progId="Equation.DSMT4">
                      <p:embed/>
                    </p:oleObj>
                  </mc:Choice>
                  <mc:Fallback>
                    <p:oleObj name="Equation" r:id="rId10" imgW="1447560" imgH="177480" progId="Equation.DSMT4">
                      <p:embed/>
                      <p:pic>
                        <p:nvPicPr>
                          <p:cNvPr id="0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71700" y="2185988"/>
                            <a:ext cx="1809750" cy="2301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64553952"/>
                  </p:ext>
                </p:extLst>
              </p:nvPr>
            </p:nvGraphicFramePr>
            <p:xfrm>
              <a:off x="2289464" y="2476500"/>
              <a:ext cx="1714500" cy="2301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01837" name="Equation" r:id="rId12" imgW="1371600" imgH="177480" progId="Equation.DSMT4">
                      <p:embed/>
                    </p:oleObj>
                  </mc:Choice>
                  <mc:Fallback>
                    <p:oleObj name="Equation" r:id="rId12" imgW="1371600" imgH="177480" progId="Equation.DSMT4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89464" y="2476500"/>
                            <a:ext cx="1714500" cy="2301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28100402"/>
                  </p:ext>
                </p:extLst>
              </p:nvPr>
            </p:nvGraphicFramePr>
            <p:xfrm>
              <a:off x="1971675" y="2718955"/>
              <a:ext cx="2286000" cy="263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01838" name="Equation" r:id="rId14" imgW="1828800" imgH="203040" progId="Equation.DSMT4">
                      <p:embed/>
                    </p:oleObj>
                  </mc:Choice>
                  <mc:Fallback>
                    <p:oleObj name="Equation" r:id="rId14" imgW="1828800" imgH="203040" progId="Equation.DSMT4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71675" y="2718955"/>
                            <a:ext cx="2286000" cy="263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32540338"/>
                  </p:ext>
                </p:extLst>
              </p:nvPr>
            </p:nvGraphicFramePr>
            <p:xfrm>
              <a:off x="2301875" y="3111500"/>
              <a:ext cx="1508125" cy="165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01839" name="Equation" r:id="rId16" imgW="1206360" imgH="126720" progId="Equation.DSMT4">
                      <p:embed/>
                    </p:oleObj>
                  </mc:Choice>
                  <mc:Fallback>
                    <p:oleObj name="Equation" r:id="rId16" imgW="1206360" imgH="126720" progId="Equation.DSMT4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01875" y="3111500"/>
                            <a:ext cx="1508125" cy="165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87425039"/>
                  </p:ext>
                </p:extLst>
              </p:nvPr>
            </p:nvGraphicFramePr>
            <p:xfrm>
              <a:off x="2317173" y="3340100"/>
              <a:ext cx="1508125" cy="165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01840" name="Equation" r:id="rId18" imgW="1206360" imgH="126720" progId="Equation.DSMT4">
                      <p:embed/>
                    </p:oleObj>
                  </mc:Choice>
                  <mc:Fallback>
                    <p:oleObj name="Equation" r:id="rId18" imgW="1206360" imgH="126720" progId="Equation.DSMT4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17173" y="3340100"/>
                            <a:ext cx="1508125" cy="165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20" name="Straight Connector 19"/>
            <p:cNvCxnSpPr/>
            <p:nvPr/>
          </p:nvCxnSpPr>
          <p:spPr>
            <a:xfrm>
              <a:off x="1905000" y="2175164"/>
              <a:ext cx="24384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925782" y="3016827"/>
              <a:ext cx="24384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887682" y="3577937"/>
              <a:ext cx="24384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95867"/>
              </p:ext>
            </p:extLst>
          </p:nvPr>
        </p:nvGraphicFramePr>
        <p:xfrm>
          <a:off x="7315200" y="2441605"/>
          <a:ext cx="187036" cy="301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841" name="Equation" r:id="rId20" imgW="101520" imgH="164880" progId="Equation.DSMT4">
                  <p:embed/>
                </p:oleObj>
              </mc:Choice>
              <mc:Fallback>
                <p:oleObj name="Equation" r:id="rId20" imgW="101520" imgH="1648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441605"/>
                        <a:ext cx="187036" cy="3015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107629"/>
              </p:ext>
            </p:extLst>
          </p:nvPr>
        </p:nvGraphicFramePr>
        <p:xfrm>
          <a:off x="339724" y="3886200"/>
          <a:ext cx="8347076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842" name="Equation" r:id="rId22" imgW="5816520" imgH="457200" progId="Equation.DSMT4">
                  <p:embed/>
                </p:oleObj>
              </mc:Choice>
              <mc:Fallback>
                <p:oleObj name="Equation" r:id="rId22" imgW="5816520" imgH="4572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4" y="3886200"/>
                        <a:ext cx="8347076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785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9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2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32969</TotalTime>
  <Words>77</Words>
  <Application>Microsoft Office PowerPoint</Application>
  <PresentationFormat>On-screen Show (4:3)</PresentationFormat>
  <Paragraphs>19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Concourse</vt:lpstr>
      <vt:lpstr>Custom Design</vt:lpstr>
      <vt:lpstr>Equation</vt:lpstr>
      <vt:lpstr>MathType 6.0 Equation</vt:lpstr>
      <vt:lpstr>PowerPoint Presentation</vt:lpstr>
      <vt:lpstr>PowerPoint Presentation</vt:lpstr>
      <vt:lpstr>Energy/Lumi Scenarios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 Slides</vt:lpstr>
      <vt:lpstr>ILC Accelerator Parameters from TDR</vt:lpstr>
      <vt:lpstr>Lumi Upgrade at Ecm=250 GeV* * not in TDR – private communication  from Marc Ross and Nick Walker</vt:lpstr>
      <vt:lpstr>PowerPoint Presentation</vt:lpstr>
    </vt:vector>
  </TitlesOfParts>
  <Company>Stanford Linear Accelerator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SLAC</dc:creator>
  <cp:lastModifiedBy>Timothy Barklow</cp:lastModifiedBy>
  <cp:revision>1345</cp:revision>
  <dcterms:created xsi:type="dcterms:W3CDTF">2003-02-05T00:06:42Z</dcterms:created>
  <dcterms:modified xsi:type="dcterms:W3CDTF">2013-07-30T15:15:39Z</dcterms:modified>
</cp:coreProperties>
</file>