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Layouts/slideLayout206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  <p:sldMasterId id="2147483906" r:id="rId2"/>
    <p:sldMasterId id="2147483943" r:id="rId3"/>
    <p:sldMasterId id="2147483956" r:id="rId4"/>
    <p:sldMasterId id="2147483968" r:id="rId5"/>
    <p:sldMasterId id="2147484007" r:id="rId6"/>
    <p:sldMasterId id="2147484034" r:id="rId7"/>
    <p:sldMasterId id="2147484049" r:id="rId8"/>
    <p:sldMasterId id="2147484062" r:id="rId9"/>
    <p:sldMasterId id="2147484074" r:id="rId10"/>
    <p:sldMasterId id="2147484086" r:id="rId11"/>
    <p:sldMasterId id="2147484096" r:id="rId12"/>
    <p:sldMasterId id="2147484108" r:id="rId13"/>
    <p:sldMasterId id="2147484121" r:id="rId14"/>
    <p:sldMasterId id="2147484133" r:id="rId15"/>
    <p:sldMasterId id="2147484145" r:id="rId16"/>
    <p:sldMasterId id="2147484157" r:id="rId17"/>
    <p:sldMasterId id="2147484169" r:id="rId18"/>
    <p:sldMasterId id="2147484181" r:id="rId19"/>
  </p:sldMasterIdLst>
  <p:notesMasterIdLst>
    <p:notesMasterId r:id="rId68"/>
  </p:notesMasterIdLst>
  <p:handoutMasterIdLst>
    <p:handoutMasterId r:id="rId69"/>
  </p:handoutMasterIdLst>
  <p:sldIdLst>
    <p:sldId id="701" r:id="rId20"/>
    <p:sldId id="720" r:id="rId21"/>
    <p:sldId id="721" r:id="rId22"/>
    <p:sldId id="734" r:id="rId23"/>
    <p:sldId id="738" r:id="rId24"/>
    <p:sldId id="739" r:id="rId25"/>
    <p:sldId id="729" r:id="rId26"/>
    <p:sldId id="725" r:id="rId27"/>
    <p:sldId id="750" r:id="rId28"/>
    <p:sldId id="746" r:id="rId29"/>
    <p:sldId id="730" r:id="rId30"/>
    <p:sldId id="742" r:id="rId31"/>
    <p:sldId id="743" r:id="rId32"/>
    <p:sldId id="745" r:id="rId33"/>
    <p:sldId id="645" r:id="rId34"/>
    <p:sldId id="652" r:id="rId35"/>
    <p:sldId id="648" r:id="rId36"/>
    <p:sldId id="650" r:id="rId37"/>
    <p:sldId id="674" r:id="rId38"/>
    <p:sldId id="668" r:id="rId39"/>
    <p:sldId id="732" r:id="rId40"/>
    <p:sldId id="666" r:id="rId41"/>
    <p:sldId id="675" r:id="rId42"/>
    <p:sldId id="667" r:id="rId43"/>
    <p:sldId id="684" r:id="rId44"/>
    <p:sldId id="708" r:id="rId45"/>
    <p:sldId id="718" r:id="rId46"/>
    <p:sldId id="719" r:id="rId47"/>
    <p:sldId id="647" r:id="rId48"/>
    <p:sldId id="698" r:id="rId49"/>
    <p:sldId id="705" r:id="rId50"/>
    <p:sldId id="714" r:id="rId51"/>
    <p:sldId id="715" r:id="rId52"/>
    <p:sldId id="709" r:id="rId53"/>
    <p:sldId id="710" r:id="rId54"/>
    <p:sldId id="711" r:id="rId55"/>
    <p:sldId id="663" r:id="rId56"/>
    <p:sldId id="354" r:id="rId57"/>
    <p:sldId id="685" r:id="rId58"/>
    <p:sldId id="673" r:id="rId59"/>
    <p:sldId id="653" r:id="rId60"/>
    <p:sldId id="670" r:id="rId61"/>
    <p:sldId id="723" r:id="rId62"/>
    <p:sldId id="724" r:id="rId63"/>
    <p:sldId id="744" r:id="rId64"/>
    <p:sldId id="722" r:id="rId65"/>
    <p:sldId id="748" r:id="rId66"/>
    <p:sldId id="751" r:id="rId67"/>
  </p:sldIdLst>
  <p:sldSz cx="9906000" cy="6858000" type="A4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0A"/>
    <a:srgbClr val="001236"/>
    <a:srgbClr val="97FFFF"/>
    <a:srgbClr val="000099"/>
    <a:srgbClr val="FFE815"/>
    <a:srgbClr val="FFFFCC"/>
    <a:srgbClr val="FFCC66"/>
    <a:srgbClr val="FFFFEB"/>
    <a:srgbClr val="990000"/>
    <a:srgbClr val="FF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7" autoAdjust="0"/>
    <p:restoredTop sz="93569" autoAdjust="0"/>
  </p:normalViewPr>
  <p:slideViewPr>
    <p:cSldViewPr>
      <p:cViewPr varScale="1">
        <p:scale>
          <a:sx n="59" d="100"/>
          <a:sy n="59" d="100"/>
        </p:scale>
        <p:origin x="-552" y="-5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142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2424" y="-120"/>
      </p:cViewPr>
      <p:guideLst>
        <p:guide orient="horz" pos="3024"/>
        <p:guide pos="2303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165" cy="4805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4293" y="0"/>
            <a:ext cx="3169165" cy="48059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3CD6F-6B07-4C5A-89E9-F0C2310C3B80}" type="datetimeFigureOut">
              <a:rPr lang="en-US" smtClean="0"/>
              <a:pPr/>
              <a:t>7/31/2013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068"/>
            <a:ext cx="3169165" cy="4805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4293" y="9119068"/>
            <a:ext cx="3169165" cy="4805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7C09B-BD93-4323-88C1-D573DF3AD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79914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5060D90-8840-4842-82A0-E919405D6088}" type="datetimeFigureOut">
              <a:rPr lang="en-US"/>
              <a:pPr>
                <a:defRPr/>
              </a:pPr>
              <a:t>7/31/2013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720725"/>
            <a:ext cx="520065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3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3"/>
            <a:ext cx="3169920" cy="4800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F721672-7434-4FCB-94A7-A91570EA1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907485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7275" y="720725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0033011-AE58-4FB1-9A4A-3A236E7A6352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</p:spTree>
    <p:extLst>
      <p:ext uri="{BB962C8B-B14F-4D97-AF65-F5344CB8AC3E}">
        <p14:creationId xmlns="" xmlns:p14="http://schemas.microsoft.com/office/powerpoint/2010/main" val="2471095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25F054-36A1-437E-83C3-67806D6B1949}" type="slidenum">
              <a:rPr lang="en-US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8143AC-2F3C-4F1A-8AE9-1EFA778D469E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8863" y="730250"/>
            <a:ext cx="5195887" cy="3598863"/>
          </a:xfrm>
          <a:solidFill>
            <a:srgbClr val="FFFFFF"/>
          </a:solidFill>
          <a:ln/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7275" y="720725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761A08-0CD7-469C-AC5D-06F2F570C26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80785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57275" y="720725"/>
            <a:ext cx="520065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761A08-0CD7-469C-AC5D-06F2F570C26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63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75926D-1BB3-41F8-92E0-7550BD990C7E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6000" y="720090"/>
            <a:ext cx="5283200" cy="36004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4143375" y="9117013"/>
            <a:ext cx="31702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140" tIns="50070" rIns="100140" bIns="50070" anchor="b"/>
          <a:lstStyle/>
          <a:p>
            <a:pPr algn="r" defTabSz="998498"/>
            <a:fld id="{5AE24565-3A6E-4578-B636-89C4844EEC34}" type="slidenum">
              <a:rPr lang="en-US" sz="1300">
                <a:solidFill>
                  <a:prstClr val="black"/>
                </a:solidFill>
              </a:rPr>
              <a:pPr algn="r" defTabSz="998498"/>
              <a:t>44</a:t>
            </a:fld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6000" y="720090"/>
            <a:ext cx="5283200" cy="36004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4143375" y="9117014"/>
            <a:ext cx="31702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132" tIns="50065" rIns="100132" bIns="50065" anchor="b"/>
          <a:lstStyle/>
          <a:p>
            <a:pPr algn="r" defTabSz="998409" eaLnBrk="0" hangingPunct="0"/>
            <a:fld id="{8D1801DE-F798-40CC-8F5F-2C4341BBADEC}" type="slidenum">
              <a:rPr lang="en-US" sz="1300" b="1">
                <a:solidFill>
                  <a:prstClr val="black"/>
                </a:solidFill>
              </a:rPr>
              <a:pPr algn="r" defTabSz="998409" eaLnBrk="0" hangingPunct="0"/>
              <a:t>45</a:t>
            </a:fld>
            <a:endParaRPr lang="en-US" sz="1300" b="1" dirty="0">
              <a:solidFill>
                <a:prstClr val="black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57275" y="720725"/>
            <a:ext cx="5200650" cy="360045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27574" y="663417"/>
            <a:ext cx="4866640" cy="3317081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B783-1437-4855-82EE-A30CE9A7D924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6122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6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1"/>
            <a:ext cx="8420100" cy="1470025"/>
          </a:xfrm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CC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29AFF-2CC0-4B8C-8135-DFABF937F5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15A63-B02A-435A-8BA1-69E4D43770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0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11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000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000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9937" y="49281"/>
            <a:ext cx="2125663" cy="6275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3" y="49281"/>
            <a:ext cx="6224589" cy="6275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71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29AFF-2CC0-4B8C-8135-DFABF937F5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defRPr sz="2000"/>
            </a:lvl1pPr>
            <a:lvl2pPr>
              <a:spcBef>
                <a:spcPts val="300"/>
              </a:spcBef>
              <a:defRPr b="1"/>
            </a:lvl2pPr>
            <a:lvl3pPr>
              <a:spcBef>
                <a:spcPts val="300"/>
              </a:spcBef>
              <a:defRPr/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FA482-2D62-4AF0-A071-13C1CF560B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2895600"/>
            <a:ext cx="8420100" cy="1676399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4572000"/>
            <a:ext cx="8420100" cy="12954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6935E-2FBB-4254-9CC7-8D538E5953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1" y="1295400"/>
            <a:ext cx="4648202" cy="5181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295400"/>
            <a:ext cx="4724402" cy="5181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53CC0-4C92-49B2-B6AB-9A8B7FC8E4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2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4E150-099C-44A2-8A25-EF227CB5C6D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868362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4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4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B978C-D577-4BF9-A113-31B9EC0AE3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0FAA2-8C91-410B-874F-482B9F331C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1676B-D094-404A-9E92-B45DA11BF56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9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151D3-08F5-4815-B512-72ED44AF0C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564A-E9FE-428A-996E-BFB43FCBC5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15A63-B02A-435A-8BA1-69E4D43770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4E150-099C-44A2-8A25-EF227CB5C6D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9496720" y="6327825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537965" y="6613576"/>
            <a:ext cx="34176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fld id="{C075D0AD-074E-487C-AF24-6F37684B52F9}" type="slidenum">
              <a:rPr lang="en-US" sz="1000">
                <a:solidFill>
                  <a:srgbClr val="000000"/>
                </a:solidFill>
                <a:latin typeface="Arial"/>
              </a:rPr>
              <a:pPr eaLnBrk="0" hangingPunct="0"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3122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50" y="128588"/>
            <a:ext cx="1432587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15400" y="6096000"/>
            <a:ext cx="660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8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1850" y="6248400"/>
            <a:ext cx="14859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/>
          <p:cNvPicPr>
            <a:picLocks noChangeAspect="1" noChangeArrowheads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78500" y="6096051"/>
            <a:ext cx="1073150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0"/>
          <p:cNvSpPr>
            <a:spLocks noChangeArrowheads="1"/>
          </p:cNvSpPr>
          <p:nvPr userDrawn="1"/>
        </p:nvSpPr>
        <p:spPr bwMode="auto">
          <a:xfrm>
            <a:off x="82550" y="6204001"/>
            <a:ext cx="5200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i="1">
                <a:solidFill>
                  <a:srgbClr val="00478E"/>
                </a:solidFill>
                <a:latin typeface="Arial"/>
              </a:rPr>
              <a:t>Networking for the Future of Science</a:t>
            </a:r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5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65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53D5E2D4-B14A-41E4-8067-B634B62E2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73789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975" y="636594"/>
            <a:ext cx="4705350" cy="59912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5425" y="636594"/>
            <a:ext cx="4705350" cy="59912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552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14975" y="636594"/>
            <a:ext cx="9575800" cy="5991225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552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4975" y="636594"/>
            <a:ext cx="4705350" cy="5991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5425" y="636594"/>
            <a:ext cx="4705350" cy="5991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496479" y="6327866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537700" y="6613617"/>
            <a:ext cx="34176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fld id="{FA95C925-DC69-4E12-AFD3-AFED0D8050B0}" type="slidenum">
              <a:rPr lang="en-US" sz="1000">
                <a:solidFill>
                  <a:srgbClr val="000000"/>
                </a:solidFill>
                <a:latin typeface="Arial"/>
              </a:rPr>
              <a:pPr eaLnBrk="0" hangingPunct="0"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310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599" y="128588"/>
            <a:ext cx="143192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15400" y="6096000"/>
            <a:ext cx="660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1850" y="6248400"/>
            <a:ext cx="14859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78500" y="6096092"/>
            <a:ext cx="1073150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82550" y="6204042"/>
            <a:ext cx="5200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i="1">
                <a:solidFill>
                  <a:srgbClr val="00478E"/>
                </a:solidFill>
                <a:latin typeface="Arial"/>
              </a:rPr>
              <a:t>Networking for the Future of Science</a:t>
            </a:r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9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312" y="636594"/>
            <a:ext cx="4711701" cy="5991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8414" y="636594"/>
            <a:ext cx="4711701" cy="5991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1B3AD46F-EF61-415A-9AD5-5B53AD996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63203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14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9500" y="92"/>
            <a:ext cx="2476500" cy="6627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" y="92"/>
            <a:ext cx="7277100" cy="6627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513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53D5E2D4-B14A-41E4-8067-B634B62E2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73789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1B3AD46F-EF61-415A-9AD5-5B53AD996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63203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2895600"/>
            <a:ext cx="8420100" cy="1676399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4572000"/>
            <a:ext cx="8420100" cy="12954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A04605B0-E793-42BD-B9F6-10C34B7AA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87139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2895600"/>
            <a:ext cx="8420100" cy="1676399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4572000"/>
            <a:ext cx="8420100" cy="12954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A04605B0-E793-42BD-B9F6-10C34B7AA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871397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95F31815-9DDB-4AA6-8CBB-16B88B9E5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310051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F8B60B0F-AE5D-411F-9DAE-9D4C6E867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211385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58337CAC-F1C4-4F50-82CA-A9A27202C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189442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366AEFC4-E1B3-4274-96E1-00B3405A6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57146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13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2FA99EB6-45BC-4D15-B55D-0C0EFEF5A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2694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E1E4C2B5-425F-4C61-B045-B9F477EC4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81883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F05D071E-2A67-49CE-B315-6592279D7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37314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448780D4-0DE5-4A5F-BAFB-C1E84EB5A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519401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full scree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189037"/>
            <a:ext cx="8667750" cy="4525963"/>
          </a:xfrm>
        </p:spPr>
        <p:txBody>
          <a:bodyPr>
            <a:normAutofit/>
          </a:bodyPr>
          <a:lstStyle>
            <a:lvl1pPr>
              <a:buClr>
                <a:srgbClr val="FFC000"/>
              </a:buClr>
              <a:buFont typeface="Wingdings" pitchFamily="2" charset="2"/>
              <a:buChar char="u"/>
              <a:defRPr sz="2200">
                <a:solidFill>
                  <a:srgbClr val="FFD54F"/>
                </a:solidFill>
              </a:defRPr>
            </a:lvl1pPr>
            <a:lvl2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2pPr>
            <a:lvl3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3pPr>
            <a:lvl4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4pPr>
            <a:lvl5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92560" y="260734"/>
            <a:ext cx="7704856" cy="715089"/>
          </a:xfrm>
        </p:spPr>
        <p:txBody>
          <a:bodyPr>
            <a:normAutofit/>
          </a:bodyPr>
          <a:lstStyle>
            <a:lvl1pPr marL="57150" indent="0" algn="ctr">
              <a:defRPr sz="3600">
                <a:solidFill>
                  <a:srgbClr val="FFD5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430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C19E2F-681F-4B20-895A-926C390EA838}" type="slidenum">
              <a:rPr lang="en-US"/>
              <a:pPr>
                <a:defRPr/>
              </a:pPr>
              <a:t>‹#›</a:t>
            </a:fld>
            <a:r>
              <a:rPr lang="en-US"/>
              <a:t> – </a:t>
            </a:r>
            <a:fld id="{5A0B35D2-FBEF-4171-B389-326B3C4AB542}" type="datetime1">
              <a:rPr lang="en-US"/>
              <a:pPr>
                <a:defRPr/>
              </a:pPr>
              <a:t>7/31/2013</a:t>
            </a:fld>
            <a:r>
              <a:rPr lang="en-US"/>
              <a:t>, © 2009 Internet2</a:t>
            </a:r>
          </a:p>
        </p:txBody>
      </p:sp>
    </p:spTree>
    <p:extLst>
      <p:ext uri="{BB962C8B-B14F-4D97-AF65-F5344CB8AC3E}">
        <p14:creationId xmlns="" xmlns:p14="http://schemas.microsoft.com/office/powerpoint/2010/main" val="7333594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82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95F31815-9DDB-4AA6-8CBB-16B88B9E5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310051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5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7013" y="639771"/>
            <a:ext cx="4701910" cy="5932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4054" y="639771"/>
            <a:ext cx="4703631" cy="5932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10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9500" y="0"/>
            <a:ext cx="2476500" cy="6572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7264400" cy="6572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97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97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F8B60B0F-AE5D-411F-9DAE-9D4C6E867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2113855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529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29AFF-2CC0-4B8C-8135-DFABF937F5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FA482-2D62-4AF0-A071-13C1CF560B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2895600"/>
            <a:ext cx="8420100" cy="1676399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4572000"/>
            <a:ext cx="8420100" cy="12954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6935E-2FBB-4254-9CC7-8D538E5953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53CC0-4C92-49B2-B6AB-9A8B7FC8E4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B978C-D577-4BF9-A113-31B9EC0AE3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0FAA2-8C91-410B-874F-482B9F331C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1676B-D094-404A-9E92-B45DA11BF56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1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151D3-08F5-4815-B512-72ED44AF0C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564A-E9FE-428A-996E-BFB43FCBC5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15A63-B02A-435A-8BA1-69E4D43770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58337CAC-F1C4-4F50-82CA-A9A27202C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18944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4E150-099C-44A2-8A25-EF227CB5C6D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521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29AFF-2CC0-4B8C-8135-DFABF937F5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086600" cy="1066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defRPr sz="2200"/>
            </a:lvl1pPr>
            <a:lvl2pPr>
              <a:spcBef>
                <a:spcPts val="300"/>
              </a:spcBef>
              <a:defRPr b="1"/>
            </a:lvl2pPr>
            <a:lvl3pPr>
              <a:spcBef>
                <a:spcPts val="300"/>
              </a:spcBef>
              <a:defRPr/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FA482-2D62-4AF0-A071-13C1CF560B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2895600"/>
            <a:ext cx="8420100" cy="1676399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4572000"/>
            <a:ext cx="8420100" cy="12954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6935E-2FBB-4254-9CC7-8D538E5953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53CC0-4C92-49B2-B6AB-9A8B7FC8E4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B978C-D577-4BF9-A113-31B9EC0AE3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3742" y="0"/>
            <a:ext cx="7086600" cy="1066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0FAA2-8C91-410B-874F-482B9F331C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1676B-D094-404A-9E92-B45DA11BF56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14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151D3-08F5-4815-B512-72ED44AF0C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564A-E9FE-428A-996E-BFB43FCBC5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366AEFC4-E1B3-4274-96E1-00B3405A6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571463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15A63-B02A-435A-8BA1-69E4D43770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4E150-099C-44A2-8A25-EF227CB5C6D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ltralight_f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2895601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461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12750" y="2286000"/>
            <a:ext cx="842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4617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412750" y="6248400"/>
            <a:ext cx="206375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99"/>
                </a:solidFill>
              </a:rPr>
              <a:t>Computing Model Progress                                                 CMS Internal Review of Software and Computing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48400"/>
            <a:ext cx="206375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6C0AE26-6352-4B0D-A484-60ECE452F535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297807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61880-411A-4485-8533-BBCDF4017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890065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3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D1B7E-2C42-4526-A9BB-673514234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679143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17" y="1143000"/>
            <a:ext cx="4518025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243" y="1143000"/>
            <a:ext cx="4518025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8C24D-5AC5-4623-9890-C59FD545A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657217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93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93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B5A43-6929-43DF-B42F-37223D4D2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088957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0AC2A-12D2-4A69-8D4B-F284A9185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166369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34A18-5413-4B0D-9F0F-4CE495AFB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754478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8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88B52-A74E-4766-9B23-F33321CD6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4303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90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2FA99EB6-45BC-4D15-B55D-0C0EFEF5A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26949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9E224-5EC6-4B0F-AB17-6C2B2FBB4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125554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82610-81A3-4605-82B2-1320DA75D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774127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6145" y="304800"/>
            <a:ext cx="2297112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738938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4149C-2B3C-4982-B50D-F4C156042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971804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ltralight_f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2895601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461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12750" y="2286000"/>
            <a:ext cx="842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4617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412750" y="6248400"/>
            <a:ext cx="206375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99"/>
                </a:solidFill>
              </a:rPr>
              <a:t>Computing Model Progress                                                 CMS Internal Review of Software and Computing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48400"/>
            <a:ext cx="206375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6C0AE26-6352-4B0D-A484-60ECE452F535}" type="slidenum">
              <a:rPr lang="en-US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99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61880-411A-4485-8533-BBCDF4017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4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D1B7E-2C42-4526-A9BB-673514234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23" y="1143000"/>
            <a:ext cx="4518025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248" y="1143000"/>
            <a:ext cx="4518025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8C24D-5AC5-4623-9890-C59FD545A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98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98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B5A43-6929-43DF-B42F-37223D4D2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0AC2A-12D2-4A69-8D4B-F284A9185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34A18-5413-4B0D-9F0F-4CE495AFB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defRPr sz="2200">
                <a:solidFill>
                  <a:srgbClr val="FFFFCC"/>
                </a:solidFill>
              </a:defRPr>
            </a:lvl1pPr>
            <a:lvl2pPr>
              <a:spcBef>
                <a:spcPts val="300"/>
              </a:spcBef>
              <a:defRPr b="1"/>
            </a:lvl2pPr>
            <a:lvl3pPr>
              <a:spcBef>
                <a:spcPts val="300"/>
              </a:spcBef>
              <a:defRPr/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FA482-2D62-4AF0-A071-13C1CF560B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E1E4C2B5-425F-4C61-B045-B9F477EC4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818837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9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88B52-A74E-4766-9B23-F33321CD6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9E224-5EC6-4B0F-AB17-6C2B2FBB4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82610-81A3-4605-82B2-1320DA75D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6145" y="304800"/>
            <a:ext cx="2297112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738938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Computing Model Progress                                                 CMS Internal Review of Software and Computing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4149C-2B3C-4982-B50D-F4C156042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9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3" y="914400"/>
            <a:ext cx="4546601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649" y="914400"/>
            <a:ext cx="4546601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F05D071E-2A67-49CE-B315-6592279D7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373144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14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28600"/>
            <a:ext cx="23114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8" y="228600"/>
            <a:ext cx="67818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448780D4-0DE5-4A5F-BAFB-C1E84EB5A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5194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full scree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189037"/>
            <a:ext cx="8667750" cy="4525963"/>
          </a:xfrm>
        </p:spPr>
        <p:txBody>
          <a:bodyPr>
            <a:normAutofit/>
          </a:bodyPr>
          <a:lstStyle>
            <a:lvl1pPr>
              <a:buClr>
                <a:srgbClr val="FFC000"/>
              </a:buClr>
              <a:buFont typeface="Wingdings" pitchFamily="2" charset="2"/>
              <a:buChar char="u"/>
              <a:defRPr sz="2200">
                <a:solidFill>
                  <a:srgbClr val="FFD54F"/>
                </a:solidFill>
              </a:defRPr>
            </a:lvl1pPr>
            <a:lvl2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2pPr>
            <a:lvl3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3pPr>
            <a:lvl4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4pPr>
            <a:lvl5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92560" y="260686"/>
            <a:ext cx="7704856" cy="715089"/>
          </a:xfrm>
        </p:spPr>
        <p:txBody>
          <a:bodyPr>
            <a:normAutofit/>
          </a:bodyPr>
          <a:lstStyle>
            <a:lvl1pPr marL="57150" indent="0" algn="ctr">
              <a:defRPr sz="3600">
                <a:solidFill>
                  <a:srgbClr val="FFD5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82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C19E2F-681F-4B20-895A-926C390EA838}" type="slidenum">
              <a:rPr lang="en-US"/>
              <a:pPr>
                <a:defRPr/>
              </a:pPr>
              <a:t>‹#›</a:t>
            </a:fld>
            <a:r>
              <a:rPr lang="en-US"/>
              <a:t> – </a:t>
            </a:r>
            <a:fld id="{5A0B35D2-FBEF-4171-B389-326B3C4AB542}" type="datetime1">
              <a:rPr lang="en-US"/>
              <a:pPr>
                <a:defRPr/>
              </a:pPr>
              <a:t>7/31/2013</a:t>
            </a:fld>
            <a:r>
              <a:rPr lang="en-US"/>
              <a:t>, © 2009 Internet2</a:t>
            </a:r>
          </a:p>
        </p:txBody>
      </p:sp>
    </p:spTree>
    <p:extLst>
      <p:ext uri="{BB962C8B-B14F-4D97-AF65-F5344CB8AC3E}">
        <p14:creationId xmlns="" xmlns:p14="http://schemas.microsoft.com/office/powerpoint/2010/main" val="733359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77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53D5E2D4-B14A-41E4-8067-B634B62E2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1B3AD46F-EF61-415A-9AD5-5B53AD996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2895600"/>
            <a:ext cx="8420100" cy="1676399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4572000"/>
            <a:ext cx="8420100" cy="12954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A04605B0-E793-42BD-B9F6-10C34B7AA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95F31815-9DDB-4AA6-8CBB-16B88B9E5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404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404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F8B60B0F-AE5D-411F-9DAE-9D4C6E867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58337CAC-F1C4-4F50-82CA-A9A27202C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2895600"/>
            <a:ext cx="8420100" cy="1676399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4572000"/>
            <a:ext cx="8420100" cy="12954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6935E-2FBB-4254-9CC7-8D538E5953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366AEFC4-E1B3-4274-96E1-00B3405A6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10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2FA99EB6-45BC-4D15-B55D-0C0EFEF5A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E1E4C2B5-425F-4C61-B045-B9F477EC4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F05D071E-2A67-49CE-B315-6592279D7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Aft>
                <a:spcPts val="0"/>
              </a:spcAft>
              <a:defRPr/>
            </a:lvl1pPr>
          </a:lstStyle>
          <a:p>
            <a:pPr>
              <a:defRPr/>
            </a:pPr>
            <a:fld id="{448780D4-0DE5-4A5F-BAFB-C1E84EB5A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full scree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189037"/>
            <a:ext cx="8667750" cy="4525963"/>
          </a:xfrm>
        </p:spPr>
        <p:txBody>
          <a:bodyPr>
            <a:normAutofit/>
          </a:bodyPr>
          <a:lstStyle>
            <a:lvl1pPr>
              <a:buClr>
                <a:srgbClr val="FFC000"/>
              </a:buClr>
              <a:buFont typeface="Wingdings" pitchFamily="2" charset="2"/>
              <a:buChar char="u"/>
              <a:defRPr sz="2200">
                <a:solidFill>
                  <a:srgbClr val="FFD54F"/>
                </a:solidFill>
              </a:defRPr>
            </a:lvl1pPr>
            <a:lvl2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2pPr>
            <a:lvl3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3pPr>
            <a:lvl4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4pPr>
            <a:lvl5pPr>
              <a:buClr>
                <a:srgbClr val="FFC000"/>
              </a:buClr>
              <a:buFont typeface="Wingdings" pitchFamily="2" charset="2"/>
              <a:buChar char="r"/>
              <a:defRPr sz="2000" b="1">
                <a:solidFill>
                  <a:srgbClr val="FFD54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92560" y="260698"/>
            <a:ext cx="7704856" cy="715089"/>
          </a:xfrm>
        </p:spPr>
        <p:txBody>
          <a:bodyPr>
            <a:normAutofit/>
          </a:bodyPr>
          <a:lstStyle>
            <a:lvl1pPr marL="57150" indent="0" algn="ctr">
              <a:defRPr sz="3600">
                <a:solidFill>
                  <a:srgbClr val="FFD5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9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C19E2F-681F-4B20-895A-926C390EA838}" type="slidenum">
              <a:rPr lang="en-US"/>
              <a:pPr>
                <a:defRPr/>
              </a:pPr>
              <a:t>‹#›</a:t>
            </a:fld>
            <a:r>
              <a:rPr lang="en-US"/>
              <a:t> – </a:t>
            </a:r>
            <a:fld id="{5A0B35D2-FBEF-4171-B389-326B3C4AB542}" type="datetime1">
              <a:rPr lang="en-US"/>
              <a:pPr>
                <a:defRPr/>
              </a:pPr>
              <a:t>7/31/2013</a:t>
            </a:fld>
            <a:r>
              <a:rPr lang="en-US"/>
              <a:t>, © 2009 Internet2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73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29AFF-2CC0-4B8C-8135-DFABF937F5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086600" cy="1066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defRPr sz="2200"/>
            </a:lvl1pPr>
            <a:lvl2pPr>
              <a:spcBef>
                <a:spcPts val="300"/>
              </a:spcBef>
              <a:defRPr b="1"/>
            </a:lvl2pPr>
            <a:lvl3pPr>
              <a:spcBef>
                <a:spcPts val="300"/>
              </a:spcBef>
              <a:defRPr/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FA482-2D62-4AF0-A071-13C1CF560B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2895600"/>
            <a:ext cx="8420100" cy="1676399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4572000"/>
            <a:ext cx="8420100" cy="12954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6935E-2FBB-4254-9CC7-8D538E5953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53CC0-4C92-49B2-B6AB-9A8B7FC8E4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2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53CC0-4C92-49B2-B6AB-9A8B7FC8E4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401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401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B978C-D577-4BF9-A113-31B9EC0AE3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3742" y="0"/>
            <a:ext cx="7086600" cy="1066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0FAA2-8C91-410B-874F-482B9F331C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1676B-D094-404A-9E92-B45DA11BF56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9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151D3-08F5-4815-B512-72ED44AF0C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564A-E9FE-428A-996E-BFB43FCBC5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15A63-B02A-435A-8BA1-69E4D43770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4E150-099C-44A2-8A25-EF227CB5C6D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7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58" y="3886201"/>
            <a:ext cx="693420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653" indent="0" algn="ctr">
              <a:buNone/>
              <a:defRPr/>
            </a:lvl2pPr>
            <a:lvl3pPr marL="913315" indent="0" algn="ctr">
              <a:buNone/>
              <a:defRPr/>
            </a:lvl3pPr>
            <a:lvl4pPr marL="1369964" indent="0" algn="ctr">
              <a:buNone/>
              <a:defRPr/>
            </a:lvl4pPr>
            <a:lvl5pPr marL="1826632" indent="0" algn="ctr">
              <a:buNone/>
              <a:defRPr/>
            </a:lvl5pPr>
            <a:lvl6pPr marL="2283291" indent="0" algn="ctr">
              <a:buNone/>
              <a:defRPr/>
            </a:lvl6pPr>
            <a:lvl7pPr marL="2739947" indent="0" algn="ctr">
              <a:buNone/>
              <a:defRPr/>
            </a:lvl7pPr>
            <a:lvl8pPr marL="3196617" indent="0" algn="ctr">
              <a:buNone/>
              <a:defRPr/>
            </a:lvl8pPr>
            <a:lvl9pPr marL="365326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30702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07252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7" y="440695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7" y="2906751"/>
            <a:ext cx="8420100" cy="1500187"/>
          </a:xfrm>
        </p:spPr>
        <p:txBody>
          <a:bodyPr anchor="b"/>
          <a:lstStyle>
            <a:lvl1pPr marL="0" indent="0">
              <a:buNone/>
              <a:defRPr sz="2100"/>
            </a:lvl1pPr>
            <a:lvl2pPr marL="456653" indent="0">
              <a:buNone/>
              <a:defRPr sz="1800"/>
            </a:lvl2pPr>
            <a:lvl3pPr marL="913315" indent="0">
              <a:buNone/>
              <a:defRPr sz="1600"/>
            </a:lvl3pPr>
            <a:lvl4pPr marL="1369964" indent="0">
              <a:buNone/>
              <a:defRPr sz="1500"/>
            </a:lvl4pPr>
            <a:lvl5pPr marL="1826632" indent="0">
              <a:buNone/>
              <a:defRPr sz="1500"/>
            </a:lvl5pPr>
            <a:lvl6pPr marL="2283291" indent="0">
              <a:buNone/>
              <a:defRPr sz="1500"/>
            </a:lvl6pPr>
            <a:lvl7pPr marL="2739947" indent="0">
              <a:buNone/>
              <a:defRPr sz="1500"/>
            </a:lvl7pPr>
            <a:lvl8pPr marL="3196617" indent="0">
              <a:buNone/>
              <a:defRPr sz="1500"/>
            </a:lvl8pPr>
            <a:lvl9pPr marL="3653266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77519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9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9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B978C-D577-4BF9-A113-31B9EC0AE3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7014" y="639800"/>
            <a:ext cx="4701910" cy="5932487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4024" y="639800"/>
            <a:ext cx="4703630" cy="5932487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60024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2" y="1535114"/>
            <a:ext cx="4376870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653" indent="0">
              <a:buNone/>
              <a:defRPr sz="2100" b="1"/>
            </a:lvl2pPr>
            <a:lvl3pPr marL="913315" indent="0">
              <a:buNone/>
              <a:defRPr sz="1800" b="1"/>
            </a:lvl3pPr>
            <a:lvl4pPr marL="1369964" indent="0">
              <a:buNone/>
              <a:defRPr sz="1600" b="1"/>
            </a:lvl4pPr>
            <a:lvl5pPr marL="1826632" indent="0">
              <a:buNone/>
              <a:defRPr sz="1600" b="1"/>
            </a:lvl5pPr>
            <a:lvl6pPr marL="2283291" indent="0">
              <a:buNone/>
              <a:defRPr sz="1600" b="1"/>
            </a:lvl6pPr>
            <a:lvl7pPr marL="2739947" indent="0">
              <a:buNone/>
              <a:defRPr sz="1600" b="1"/>
            </a:lvl7pPr>
            <a:lvl8pPr marL="3196617" indent="0">
              <a:buNone/>
              <a:defRPr sz="1600" b="1"/>
            </a:lvl8pPr>
            <a:lvl9pPr marL="36532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2" y="2174875"/>
            <a:ext cx="4376870" cy="3951288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43" y="1535114"/>
            <a:ext cx="4378590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6653" indent="0">
              <a:buNone/>
              <a:defRPr sz="2100" b="1"/>
            </a:lvl2pPr>
            <a:lvl3pPr marL="913315" indent="0">
              <a:buNone/>
              <a:defRPr sz="1800" b="1"/>
            </a:lvl3pPr>
            <a:lvl4pPr marL="1369964" indent="0">
              <a:buNone/>
              <a:defRPr sz="1600" b="1"/>
            </a:lvl4pPr>
            <a:lvl5pPr marL="1826632" indent="0">
              <a:buNone/>
              <a:defRPr sz="1600" b="1"/>
            </a:lvl5pPr>
            <a:lvl6pPr marL="2283291" indent="0">
              <a:buNone/>
              <a:defRPr sz="1600" b="1"/>
            </a:lvl6pPr>
            <a:lvl7pPr marL="2739947" indent="0">
              <a:buNone/>
              <a:defRPr sz="1600" b="1"/>
            </a:lvl7pPr>
            <a:lvl8pPr marL="3196617" indent="0">
              <a:buNone/>
              <a:defRPr sz="1600" b="1"/>
            </a:lvl8pPr>
            <a:lvl9pPr marL="36532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43" y="2174875"/>
            <a:ext cx="4378590" cy="3951288"/>
          </a:xfrm>
        </p:spPr>
        <p:txBody>
          <a:bodyPr/>
          <a:lstStyle>
            <a:lvl1pPr>
              <a:defRPr sz="23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28330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29311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532051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98"/>
            <a:ext cx="3259006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3" y="27310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53" indent="0">
              <a:buNone/>
              <a:defRPr sz="1200"/>
            </a:lvl2pPr>
            <a:lvl3pPr marL="913315" indent="0">
              <a:buNone/>
              <a:defRPr sz="1000"/>
            </a:lvl3pPr>
            <a:lvl4pPr marL="1369964" indent="0">
              <a:buNone/>
              <a:defRPr sz="900"/>
            </a:lvl4pPr>
            <a:lvl5pPr marL="1826632" indent="0">
              <a:buNone/>
              <a:defRPr sz="900"/>
            </a:lvl5pPr>
            <a:lvl6pPr marL="2283291" indent="0">
              <a:buNone/>
              <a:defRPr sz="900"/>
            </a:lvl6pPr>
            <a:lvl7pPr marL="2739947" indent="0">
              <a:buNone/>
              <a:defRPr sz="900"/>
            </a:lvl7pPr>
            <a:lvl8pPr marL="3196617" indent="0">
              <a:buNone/>
              <a:defRPr sz="900"/>
            </a:lvl8pPr>
            <a:lvl9pPr marL="36532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8732711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6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6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53" indent="0">
              <a:buNone/>
              <a:defRPr sz="2800"/>
            </a:lvl2pPr>
            <a:lvl3pPr marL="913315" indent="0">
              <a:buNone/>
              <a:defRPr sz="2300"/>
            </a:lvl3pPr>
            <a:lvl4pPr marL="1369964" indent="0">
              <a:buNone/>
              <a:defRPr sz="2100"/>
            </a:lvl4pPr>
            <a:lvl5pPr marL="1826632" indent="0">
              <a:buNone/>
              <a:defRPr sz="2100"/>
            </a:lvl5pPr>
            <a:lvl6pPr marL="2283291" indent="0">
              <a:buNone/>
              <a:defRPr sz="2100"/>
            </a:lvl6pPr>
            <a:lvl7pPr marL="2739947" indent="0">
              <a:buNone/>
              <a:defRPr sz="2100"/>
            </a:lvl7pPr>
            <a:lvl8pPr marL="3196617" indent="0">
              <a:buNone/>
              <a:defRPr sz="2100"/>
            </a:lvl8pPr>
            <a:lvl9pPr marL="3653266" indent="0">
              <a:buNone/>
              <a:defRPr sz="21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6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6653" indent="0">
              <a:buNone/>
              <a:defRPr sz="1200"/>
            </a:lvl2pPr>
            <a:lvl3pPr marL="913315" indent="0">
              <a:buNone/>
              <a:defRPr sz="1000"/>
            </a:lvl3pPr>
            <a:lvl4pPr marL="1369964" indent="0">
              <a:buNone/>
              <a:defRPr sz="900"/>
            </a:lvl4pPr>
            <a:lvl5pPr marL="1826632" indent="0">
              <a:buNone/>
              <a:defRPr sz="900"/>
            </a:lvl5pPr>
            <a:lvl6pPr marL="2283291" indent="0">
              <a:buNone/>
              <a:defRPr sz="900"/>
            </a:lvl6pPr>
            <a:lvl7pPr marL="2739947" indent="0">
              <a:buNone/>
              <a:defRPr sz="900"/>
            </a:lvl7pPr>
            <a:lvl8pPr marL="3196617" indent="0">
              <a:buNone/>
              <a:defRPr sz="900"/>
            </a:lvl8pPr>
            <a:lvl9pPr marL="36532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8573955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50296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9526" y="0"/>
            <a:ext cx="2476501" cy="6572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7264400" cy="6572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51910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79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29AFF-2CC0-4B8C-8135-DFABF937F5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FA482-2D62-4AF0-A071-13C1CF560B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0FAA2-8C91-410B-874F-482B9F331C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2895600"/>
            <a:ext cx="8420100" cy="1676399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4572000"/>
            <a:ext cx="8420100" cy="12954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6935E-2FBB-4254-9CC7-8D538E5953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53CC0-4C92-49B2-B6AB-9A8B7FC8E4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40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40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B978C-D577-4BF9-A113-31B9EC0AE3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0FAA2-8C91-410B-874F-482B9F331C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1676B-D094-404A-9E92-B45DA11BF56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10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151D3-08F5-4815-B512-72ED44AF0C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564A-E9FE-428A-996E-BFB43FCBC5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15A63-B02A-435A-8BA1-69E4D43770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4E150-099C-44A2-8A25-EF227CB5C6D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997950" y="152400"/>
            <a:ext cx="660400" cy="838200"/>
          </a:xfrm>
          <a:prstGeom prst="rect">
            <a:avLst/>
          </a:prstGeom>
          <a:noFill/>
          <a:ln w="9525">
            <a:solidFill>
              <a:srgbClr val="600000"/>
            </a:solidFill>
            <a:miter lim="800000"/>
            <a:headEnd/>
            <a:tailEnd/>
          </a:ln>
          <a:effectLst/>
          <a:scene3d>
            <a:camera prst="legacyObliqueBottomLeft"/>
            <a:lightRig rig="legacyFlat3" dir="b"/>
          </a:scene3d>
          <a:sp3d extrusionH="74600" prstMaterial="legacyMatte">
            <a:bevelT w="13500" h="13500" prst="angle"/>
            <a:bevelB w="13500" h="13500" prst="angle"/>
            <a:extrusionClr>
              <a:srgbClr val="F6E4D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5" name="Picture 5" descr="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0501" y="228600"/>
            <a:ext cx="44542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42950" y="2286000"/>
            <a:ext cx="8420100" cy="1143000"/>
          </a:xfrm>
          <a:sp3d extrusionH="74600" prstMaterial="legacyMatte">
            <a:bevelT w="13500" h="13500" prst="angle"/>
            <a:bevelB w="13500" h="13500" prst="angle"/>
            <a:extrusionClr>
              <a:srgbClr val="F6E4D2"/>
            </a:extrusionClr>
          </a:sp3d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2362200"/>
          </a:xfrm>
        </p:spPr>
        <p:txBody>
          <a:bodyPr/>
          <a:lstStyle>
            <a:lvl1pPr marL="0" indent="0" algn="ctr">
              <a:lnSpc>
                <a:spcPct val="140000"/>
              </a:lnSpc>
              <a:buFont typeface="Wingdings" pitchFamily="2" charset="2"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1676B-D094-404A-9E92-B45DA11BF56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Font typeface="Wingdings" pitchFamily="2" charset="2"/>
              <a:buChar char="§"/>
              <a:defRPr/>
            </a:lvl1pPr>
            <a:lvl2pPr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May 6,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Kaushik De</a:t>
            </a:r>
            <a:endParaRPr lang="en-US" sz="1400" i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949C9-8887-4DA7-ABA2-F2A5455281C9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May 6,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Kaushik De</a:t>
            </a:r>
            <a:endParaRPr lang="en-US" sz="1400" i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ADF84-2EB0-4386-B3D6-8BFE8D3CCBC9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1143000"/>
            <a:ext cx="4581525" cy="5181600"/>
          </a:xfrm>
        </p:spPr>
        <p:txBody>
          <a:bodyPr/>
          <a:lstStyle>
            <a:lvl1pPr>
              <a:buFont typeface="Wingdings" pitchFamily="2" charset="2"/>
              <a:buChar char="§"/>
              <a:defRPr sz="2800"/>
            </a:lvl1pPr>
            <a:lvl2pPr>
              <a:buFont typeface="Wingdings" pitchFamily="2" charset="2"/>
              <a:buChar char="§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825" y="1143000"/>
            <a:ext cx="4581525" cy="5181600"/>
          </a:xfrm>
        </p:spPr>
        <p:txBody>
          <a:bodyPr/>
          <a:lstStyle>
            <a:lvl1pPr>
              <a:buFont typeface="Wingdings" pitchFamily="2" charset="2"/>
              <a:buChar char="§"/>
              <a:defRPr sz="2800"/>
            </a:lvl1pPr>
            <a:lvl2pPr>
              <a:buFont typeface="Wingdings" pitchFamily="2" charset="2"/>
              <a:buChar char="§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May 6, 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Kaushik De</a:t>
            </a:r>
            <a:endParaRPr lang="en-US" sz="1400" i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7E1FE-4737-4720-8B7E-B222503F6A54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3733800"/>
            <a:ext cx="4581525" cy="259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825" y="3733800"/>
            <a:ext cx="4581525" cy="259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30200" y="1143000"/>
            <a:ext cx="932815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May 6, 2013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Kaushik De</a:t>
            </a:r>
            <a:endParaRPr lang="en-US" sz="1400" i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9C3E9-8956-441D-B5FB-5FD977B699EF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12750" y="1295400"/>
            <a:ext cx="437515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283200" y="1295400"/>
            <a:ext cx="4210050" cy="2362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12750" y="3886200"/>
            <a:ext cx="4375150" cy="2362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5283200" y="3886200"/>
            <a:ext cx="421005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dt" sz="half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May 6, 2013</a:t>
            </a:r>
          </a:p>
        </p:txBody>
      </p:sp>
      <p:sp>
        <p:nvSpPr>
          <p:cNvPr id="10" name="Rectangle 7"/>
          <p:cNvSpPr>
            <a:spLocks noGrp="1" noChangeArrowheads="1"/>
          </p:cNvSpPr>
          <p:nvPr>
            <p:ph type="ftr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Kaushik De</a:t>
            </a:r>
            <a:endParaRPr lang="en-US" sz="1400">
              <a:solidFill>
                <a:srgbClr val="3333CC"/>
              </a:solidFill>
            </a:endParaRPr>
          </a:p>
        </p:txBody>
      </p:sp>
      <p:sp>
        <p:nvSpPr>
          <p:cNvPr id="12" name="Rectangle 8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A5BA6-382B-4DA4-9774-18DB152681E3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Vertical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143000"/>
            <a:ext cx="6108700" cy="2514600"/>
          </a:xfrm>
        </p:spPr>
        <p:txBody>
          <a:bodyPr/>
          <a:lstStyle>
            <a:lvl1pPr>
              <a:buFont typeface="Wingdings" pitchFamily="2" charset="2"/>
              <a:buChar char="§"/>
              <a:defRPr sz="2800"/>
            </a:lvl1pPr>
            <a:lvl2pPr>
              <a:buFont typeface="Wingdings" pitchFamily="2" charset="2"/>
              <a:buChar char="§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1200" y="3810000"/>
            <a:ext cx="6108700" cy="2514600"/>
          </a:xfrm>
        </p:spPr>
        <p:txBody>
          <a:bodyPr/>
          <a:lstStyle>
            <a:lvl1pPr>
              <a:buFont typeface="Wingdings" pitchFamily="2" charset="2"/>
              <a:buChar char="§"/>
              <a:defRPr sz="2800"/>
            </a:lvl1pPr>
            <a:lvl2pPr>
              <a:buFont typeface="Wingdings" pitchFamily="2" charset="2"/>
              <a:buChar char="§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May 6, 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Kaushik De</a:t>
            </a:r>
            <a:endParaRPr lang="en-US" sz="1400" i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374A3-DB34-4365-A713-32AD4EFFF87C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152400"/>
            <a:ext cx="8585200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295400"/>
            <a:ext cx="4376870" cy="4683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1916112"/>
            <a:ext cx="4376870" cy="42560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295400"/>
            <a:ext cx="4378590" cy="4683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1916112"/>
            <a:ext cx="4378590" cy="42560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May 6, 2013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Kaushik De</a:t>
            </a:r>
            <a:endParaRPr lang="en-US" sz="1400" i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B30F3-B32C-44EF-94F9-BFB1024E45F1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May 6, 2013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Kaushik De</a:t>
            </a:r>
            <a:endParaRPr lang="en-US" sz="1400" i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7351F-C5A1-4865-BECA-374AE5D3EA5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May 6, 2013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Kaushik De</a:t>
            </a:r>
            <a:endParaRPr lang="en-US" sz="1400" i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F1DFB-231F-4AFF-BBD9-853CD1A635E8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May 6, 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Kaushik De</a:t>
            </a:r>
            <a:endParaRPr lang="en-US" sz="1400" i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63BD1-2405-4BF1-ABC1-7641BB8FCD52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151D3-08F5-4815-B512-72ED44AF0C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May 6, 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Kaushik De</a:t>
            </a:r>
            <a:endParaRPr lang="en-US" sz="1400" i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F955-7D99-4FA6-8387-D09B14B035CE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May 6,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Kaushik De</a:t>
            </a:r>
            <a:endParaRPr lang="en-US" sz="1400" i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FCEA2-CAFF-4FFE-9140-D24418A9FFD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6312" y="152400"/>
            <a:ext cx="2332038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1" y="152400"/>
            <a:ext cx="6831013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May 6,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Kaushik De</a:t>
            </a:r>
            <a:endParaRPr lang="en-US" sz="1400" i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62B63-7CE2-4464-9B82-0AF5C843C21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71"/>
            <a:ext cx="8420100" cy="1470025"/>
          </a:xfrm>
        </p:spPr>
        <p:txBody>
          <a:bodyPr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CC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29AFF-2CC0-4B8C-8135-DFABF937F5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defRPr sz="2200">
                <a:solidFill>
                  <a:srgbClr val="FFFFCC"/>
                </a:solidFill>
              </a:defRPr>
            </a:lvl1pPr>
            <a:lvl2pPr>
              <a:spcBef>
                <a:spcPts val="300"/>
              </a:spcBef>
              <a:defRPr b="1"/>
            </a:lvl2pPr>
            <a:lvl3pPr>
              <a:spcBef>
                <a:spcPts val="300"/>
              </a:spcBef>
              <a:defRPr/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FA482-2D62-4AF0-A071-13C1CF560B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2895600"/>
            <a:ext cx="8420100" cy="1676399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4572000"/>
            <a:ext cx="8420100" cy="12954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6935E-2FBB-4254-9CC7-8D538E5953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3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0"/>
            <a:ext cx="4133851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53CC0-4C92-49B2-B6AB-9A8B7FC8E4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4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4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B978C-D577-4BF9-A113-31B9EC0AE3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0FAA2-8C91-410B-874F-482B9F331C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1676B-D094-404A-9E92-B45DA11BF56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564A-E9FE-428A-996E-BFB43FCBC5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96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151D3-08F5-4815-B512-72ED44AF0C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8564A-E9FE-428A-996E-BFB43FCBC5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15A63-B02A-435A-8BA1-69E4D43770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37387" y="304800"/>
            <a:ext cx="2125663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3" y="304800"/>
            <a:ext cx="6224589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4E150-099C-44A2-8A25-EF227CB5C6D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4201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93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68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0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990600"/>
            <a:ext cx="4175126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0475" y="990600"/>
            <a:ext cx="4175126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41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41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1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image" Target="../media/image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image" Target="../media/image7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image" Target="../media/image8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8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2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162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1" y="1143000"/>
            <a:ext cx="9753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5200" y="65532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8DAF25F-D335-49FF-87D5-21A6FF2807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1430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5532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-14486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94464" y="41564"/>
            <a:ext cx="766448" cy="48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736041" y="558487"/>
            <a:ext cx="1093760" cy="48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6315" y="1"/>
            <a:ext cx="609600" cy="57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6" y="81342"/>
            <a:ext cx="688786" cy="40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6" descr="VanderbiltLogo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2207" y="609600"/>
            <a:ext cx="563709" cy="474702"/>
          </a:xfrm>
          <a:prstGeom prst="rect">
            <a:avLst/>
          </a:prstGeom>
          <a:noFill/>
        </p:spPr>
      </p:pic>
      <p:pic>
        <p:nvPicPr>
          <p:cNvPr id="1028" name="Picture 4" descr="D:\Presentations\Logos\UTA_A-logo.jp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15" y="611150"/>
            <a:ext cx="536387" cy="4747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CC6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rgbClr val="FFFFC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606" y="0"/>
            <a:ext cx="7137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1" y="1143000"/>
            <a:ext cx="9753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5200" y="65532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8DAF25F-D335-49FF-87D5-21A6FF2807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1430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5532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/>
            </a:endParaRPr>
          </a:p>
        </p:txBody>
      </p:sp>
      <p:pic>
        <p:nvPicPr>
          <p:cNvPr id="6152" name="Picture 1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" y="0"/>
            <a:ext cx="11223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55000" y="228645"/>
            <a:ext cx="1651000" cy="72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906000" cy="55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4975" y="636594"/>
            <a:ext cx="9575800" cy="599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1620" name="Line 4"/>
          <p:cNvSpPr>
            <a:spLocks noChangeShapeType="1"/>
          </p:cNvSpPr>
          <p:nvPr/>
        </p:nvSpPr>
        <p:spPr bwMode="auto">
          <a:xfrm>
            <a:off x="227013" y="522288"/>
            <a:ext cx="9328150" cy="0"/>
          </a:xfrm>
          <a:prstGeom prst="line">
            <a:avLst/>
          </a:prstGeom>
          <a:noFill/>
          <a:ln w="28575">
            <a:solidFill>
              <a:srgbClr val="6699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000" b="1">
              <a:solidFill>
                <a:srgbClr val="000000"/>
              </a:solidFill>
              <a:latin typeface="Arial"/>
              <a:ea typeface="Arial" pitchFamily="-65" charset="0"/>
              <a:cs typeface="Arial" pitchFamily="-65" charset="0"/>
            </a:endParaRP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9496720" y="6327825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9537965" y="6613576"/>
            <a:ext cx="34176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fld id="{E248F921-DDE0-4AF9-816E-2C3412E02A05}" type="slidenum">
              <a:rPr lang="en-US" sz="1000">
                <a:solidFill>
                  <a:srgbClr val="000000"/>
                </a:solidFill>
                <a:latin typeface="Arial"/>
              </a:rPr>
              <a:pPr eaLnBrk="0" hangingPunct="0"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65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6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SzPct val="125000"/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15000"/>
        </a:spcBef>
        <a:spcAft>
          <a:spcPct val="0"/>
        </a:spcAft>
        <a:buSzPct val="100000"/>
        <a:buChar char="–"/>
        <a:defRPr sz="16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15000"/>
        </a:spcBef>
        <a:spcAft>
          <a:spcPct val="0"/>
        </a:spcAft>
        <a:buSzPct val="100000"/>
        <a:buChar char="»"/>
        <a:defRPr sz="14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eaLnBrk="0" fontAlgn="base" hangingPunct="0">
        <a:spcBef>
          <a:spcPct val="15000"/>
        </a:spcBef>
        <a:spcAft>
          <a:spcPct val="0"/>
        </a:spcAft>
        <a:buSzPct val="100000"/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0" fontAlgn="base" hangingPunct="0">
        <a:spcBef>
          <a:spcPct val="15000"/>
        </a:spcBef>
        <a:spcAft>
          <a:spcPct val="0"/>
        </a:spcAft>
        <a:buSzPct val="100000"/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0" fontAlgn="base" hangingPunct="0">
        <a:spcBef>
          <a:spcPct val="15000"/>
        </a:spcBef>
        <a:spcAft>
          <a:spcPct val="0"/>
        </a:spcAft>
        <a:buSzPct val="100000"/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0" fontAlgn="base" hangingPunct="0">
        <a:spcBef>
          <a:spcPct val="15000"/>
        </a:spcBef>
        <a:spcAft>
          <a:spcPct val="0"/>
        </a:spcAft>
        <a:buSzPct val="100000"/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906000" cy="55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4313" y="636594"/>
            <a:ext cx="9575800" cy="599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33892" name="Line 4"/>
          <p:cNvSpPr>
            <a:spLocks noChangeShapeType="1"/>
          </p:cNvSpPr>
          <p:nvPr/>
        </p:nvSpPr>
        <p:spPr bwMode="auto">
          <a:xfrm>
            <a:off x="227013" y="522288"/>
            <a:ext cx="9328150" cy="0"/>
          </a:xfrm>
          <a:prstGeom prst="line">
            <a:avLst/>
          </a:prstGeom>
          <a:noFill/>
          <a:ln w="28575">
            <a:solidFill>
              <a:srgbClr val="6699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2" charset="2"/>
              <a:buNone/>
              <a:defRPr/>
            </a:pPr>
            <a:endParaRPr lang="en-US" sz="28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4133893" name="Text Box 5"/>
          <p:cNvSpPr txBox="1">
            <a:spLocks noChangeArrowheads="1"/>
          </p:cNvSpPr>
          <p:nvPr/>
        </p:nvSpPr>
        <p:spPr bwMode="auto">
          <a:xfrm>
            <a:off x="9496479" y="6327866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3894" name="Text Box 6"/>
          <p:cNvSpPr txBox="1">
            <a:spLocks noChangeArrowheads="1"/>
          </p:cNvSpPr>
          <p:nvPr/>
        </p:nvSpPr>
        <p:spPr bwMode="auto">
          <a:xfrm>
            <a:off x="9537700" y="6613617"/>
            <a:ext cx="34176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fld id="{8923225A-8998-4E04-89BD-9D5F5FF96CC3}" type="slidenum">
              <a:rPr lang="en-US" sz="1000">
                <a:solidFill>
                  <a:srgbClr val="000000"/>
                </a:solidFill>
                <a:latin typeface="Arial"/>
              </a:rPr>
              <a:pPr eaLnBrk="0" hangingPunct="0"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SzPct val="125000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buFont typeface="Times New Roman" pitchFamily="16" charset="0"/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15000"/>
        </a:spcBef>
        <a:spcAft>
          <a:spcPct val="0"/>
        </a:spcAft>
        <a:buSzPct val="100000"/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15000"/>
        </a:spcBef>
        <a:spcAft>
          <a:spcPct val="0"/>
        </a:spcAft>
        <a:buSzPct val="100000"/>
        <a:buChar char="»"/>
        <a:defRPr sz="2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15000"/>
        </a:spcBef>
        <a:spcAft>
          <a:spcPct val="0"/>
        </a:spcAft>
        <a:buSzPct val="100000"/>
        <a:buChar char="»"/>
        <a:defRPr sz="2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15000"/>
        </a:spcBef>
        <a:spcAft>
          <a:spcPct val="0"/>
        </a:spcAft>
        <a:buSzPct val="100000"/>
        <a:buChar char="»"/>
        <a:defRPr sz="2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15000"/>
        </a:spcBef>
        <a:spcAft>
          <a:spcPct val="0"/>
        </a:spcAft>
        <a:buSzPct val="100000"/>
        <a:buChar char="»"/>
        <a:defRPr sz="2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15000"/>
        </a:spcBef>
        <a:spcAft>
          <a:spcPct val="0"/>
        </a:spcAft>
        <a:buSzPct val="100000"/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606" y="0"/>
            <a:ext cx="75501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650" y="1219200"/>
            <a:ext cx="94932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5200" y="65532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9D0598-C4DB-4777-AD2C-307DA99AE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1430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5532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/>
            </a:endParaRPr>
          </a:p>
        </p:txBody>
      </p:sp>
      <p:pic>
        <p:nvPicPr>
          <p:cNvPr id="23560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" y="0"/>
            <a:ext cx="11223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5" descr="icfalogo"/>
          <p:cNvPicPr>
            <a:picLocks noChangeAspect="1" noChangeArrowheads="1"/>
          </p:cNvPicPr>
          <p:nvPr/>
        </p:nvPicPr>
        <p:blipFill>
          <a:blip r:embed="rId15" cstate="print"/>
          <a:srcRect l="28235" r="28235" b="28799"/>
          <a:stretch>
            <a:fillRect/>
          </a:stretch>
        </p:blipFill>
        <p:spPr bwMode="auto">
          <a:xfrm>
            <a:off x="8704265" y="190500"/>
            <a:ext cx="120173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738402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9060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7018" y="639771"/>
            <a:ext cx="9570641" cy="593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13864" name="Rectangle 8"/>
          <p:cNvSpPr>
            <a:spLocks noChangeArrowheads="1"/>
          </p:cNvSpPr>
          <p:nvPr userDrawn="1"/>
        </p:nvSpPr>
        <p:spPr bwMode="auto">
          <a:xfrm>
            <a:off x="9634273" y="6638925"/>
            <a:ext cx="15709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fld id="{B5BBFDDA-1501-42F0-BD47-C36EA8CAA672}" type="slidenum">
              <a:rPr lang="en-US" sz="1000">
                <a:solidFill>
                  <a:srgbClr val="000000"/>
                </a:solidFill>
                <a:latin typeface="Arial"/>
              </a:rPr>
              <a:pPr eaLnBrk="0" hangingPunct="0"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ＭＳ Ｐゴシック" pitchFamily="-65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606" y="0"/>
            <a:ext cx="75501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650" y="1219200"/>
            <a:ext cx="94932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5200" y="65532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8DAF25F-D335-49FF-87D5-21A6FF2807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1430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5532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/>
            </a:endParaRPr>
          </a:p>
        </p:txBody>
      </p:sp>
      <p:pic>
        <p:nvPicPr>
          <p:cNvPr id="6152" name="Picture 1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" y="0"/>
            <a:ext cx="11223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icfalogo"/>
          <p:cNvPicPr>
            <a:picLocks noChangeAspect="1" noChangeArrowheads="1"/>
          </p:cNvPicPr>
          <p:nvPr/>
        </p:nvPicPr>
        <p:blipFill>
          <a:blip r:embed="rId14" cstate="print"/>
          <a:srcRect l="28235" r="28235" b="28799"/>
          <a:stretch>
            <a:fillRect/>
          </a:stretch>
        </p:blipFill>
        <p:spPr bwMode="auto">
          <a:xfrm>
            <a:off x="8703921" y="190500"/>
            <a:ext cx="120213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8210" y="0"/>
            <a:ext cx="7061201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1" y="1143000"/>
            <a:ext cx="9753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5200" y="65532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8DAF25F-D335-49FF-87D5-21A6FF2807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1430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5532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/>
            </a:endParaRPr>
          </a:p>
        </p:txBody>
      </p:sp>
      <p:pic>
        <p:nvPicPr>
          <p:cNvPr id="6152" name="Picture 1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789771" y="0"/>
            <a:ext cx="1095595" cy="104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66" y="76200"/>
            <a:ext cx="1525741" cy="96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5" y="304800"/>
            <a:ext cx="807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91884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45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7700" y="6477000"/>
            <a:ext cx="1295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rgbClr val="0000CD"/>
                </a:solidFill>
              </a:defRPr>
            </a:lvl1pPr>
          </a:lstStyle>
          <a:p>
            <a:pPr eaLnBrk="0" hangingPunct="0">
              <a:defRPr/>
            </a:pPr>
            <a:endParaRPr lang="en-US">
              <a:latin typeface="Tahoma"/>
              <a:cs typeface="+mn-cs"/>
            </a:endParaRPr>
          </a:p>
        </p:txBody>
      </p:sp>
      <p:sp>
        <p:nvSpPr>
          <p:cNvPr id="4145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3" y="6477000"/>
            <a:ext cx="6172200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rgbClr val="0000CD"/>
                </a:solidFill>
              </a:defRPr>
            </a:lvl1pPr>
          </a:lstStyle>
          <a:p>
            <a:pPr algn="ctr" eaLnBrk="0" hangingPunct="0">
              <a:defRPr/>
            </a:pPr>
            <a:r>
              <a:rPr lang="en-US">
                <a:latin typeface="Tahoma"/>
                <a:cs typeface="+mn-cs"/>
              </a:rPr>
              <a:t>Computing Model Progress                                                 CMS Internal Review of Software and Computing</a:t>
            </a:r>
          </a:p>
        </p:txBody>
      </p:sp>
      <p:sp>
        <p:nvSpPr>
          <p:cNvPr id="4145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8" y="6477000"/>
            <a:ext cx="9271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rgbClr val="0000CD"/>
                </a:solidFill>
              </a:defRPr>
            </a:lvl1pPr>
          </a:lstStyle>
          <a:p>
            <a:pPr eaLnBrk="0" hangingPunct="0">
              <a:defRPr/>
            </a:pPr>
            <a:fld id="{B3F85B7B-2424-43C1-AFCC-95AC4B2EE0A3}" type="slidenum">
              <a:rPr lang="en-US">
                <a:latin typeface="Tahoma"/>
                <a:cs typeface="+mn-cs"/>
              </a:rPr>
              <a:pPr eaLnBrk="0" hangingPunct="0">
                <a:defRPr/>
              </a:pPr>
              <a:t>‹#›</a:t>
            </a:fld>
            <a:endParaRPr lang="en-US">
              <a:latin typeface="Tahoma"/>
              <a:cs typeface="+mn-cs"/>
            </a:endParaRPr>
          </a:p>
        </p:txBody>
      </p:sp>
      <p:sp>
        <p:nvSpPr>
          <p:cNvPr id="4145159" name="Line 7"/>
          <p:cNvSpPr>
            <a:spLocks noChangeShapeType="1"/>
          </p:cNvSpPr>
          <p:nvPr/>
        </p:nvSpPr>
        <p:spPr bwMode="auto">
          <a:xfrm flipV="1">
            <a:off x="228601" y="6400800"/>
            <a:ext cx="9296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2" charset="2"/>
              <a:buNone/>
              <a:defRPr/>
            </a:pPr>
            <a:endParaRPr lang="en-US" sz="2800" b="1">
              <a:solidFill>
                <a:srgbClr val="3912C8"/>
              </a:solidFill>
              <a:latin typeface="Tahom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8320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3912C8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3912C8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3912C8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3912C8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3912C8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rgbClr val="3912C8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rgbClr val="3912C8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rgbClr val="3912C8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rgbClr val="3912C8"/>
          </a:solidFill>
          <a:latin typeface="Tahoma" pitchFamily="34" charset="0"/>
        </a:defRPr>
      </a:lvl9pPr>
    </p:titleStyle>
    <p:bodyStyle>
      <a:lvl1pPr marL="282575" indent="-282575" algn="l" rtl="0" eaLnBrk="0" fontAlgn="base" hangingPunct="0">
        <a:spcBef>
          <a:spcPct val="20000"/>
        </a:spcBef>
        <a:spcAft>
          <a:spcPct val="0"/>
        </a:spcAft>
        <a:buClr>
          <a:srgbClr val="D90040"/>
        </a:buClr>
        <a:buSzPct val="90000"/>
        <a:buFont typeface="Wingdings" pitchFamily="-109" charset="2"/>
        <a:buChar char="Ø"/>
        <a:defRPr sz="2400">
          <a:solidFill>
            <a:srgbClr val="D90040"/>
          </a:solidFill>
          <a:latin typeface="+mn-lt"/>
          <a:ea typeface="+mn-ea"/>
          <a:cs typeface="+mn-cs"/>
        </a:defRPr>
      </a:lvl1pPr>
      <a:lvl2pPr marL="681038" indent="-284163" algn="l" rtl="0" eaLnBrk="0" fontAlgn="base" hangingPunct="0">
        <a:spcBef>
          <a:spcPct val="20000"/>
        </a:spcBef>
        <a:spcAft>
          <a:spcPct val="0"/>
        </a:spcAft>
        <a:buClr>
          <a:srgbClr val="DA0040"/>
        </a:buClr>
        <a:buFont typeface="Wingdings" pitchFamily="-109" charset="2"/>
        <a:buChar char="u"/>
        <a:defRPr sz="2000">
          <a:solidFill>
            <a:schemeClr val="tx1"/>
          </a:solidFill>
          <a:latin typeface="+mn-lt"/>
        </a:defRPr>
      </a:lvl2pPr>
      <a:lvl3pPr marL="1027113" indent="-231775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-109" charset="2"/>
        <a:buChar char="n"/>
        <a:defRPr sz="2000">
          <a:solidFill>
            <a:srgbClr val="D90040"/>
          </a:solidFill>
          <a:latin typeface="+mn-lt"/>
        </a:defRPr>
      </a:lvl3pPr>
      <a:lvl4pPr marL="1374775" indent="-2333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-109" charset="2"/>
        <a:buChar char="l"/>
        <a:defRPr>
          <a:solidFill>
            <a:schemeClr val="tx1"/>
          </a:solidFill>
          <a:latin typeface="+mn-lt"/>
        </a:defRPr>
      </a:lvl4pPr>
      <a:lvl5pPr marL="1712913" indent="-2238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</a:defRPr>
      </a:lvl5pPr>
      <a:lvl6pPr marL="2170113" indent="-223838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</a:defRPr>
      </a:lvl6pPr>
      <a:lvl7pPr marL="2627313" indent="-223838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</a:defRPr>
      </a:lvl7pPr>
      <a:lvl8pPr marL="3084513" indent="-223838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</a:defRPr>
      </a:lvl8pPr>
      <a:lvl9pPr marL="3541713" indent="-223838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5" y="304800"/>
            <a:ext cx="8077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91884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45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7700" y="6477000"/>
            <a:ext cx="1295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rgbClr val="0000CD"/>
                </a:solidFill>
              </a:defRPr>
            </a:lvl1pPr>
          </a:lstStyle>
          <a:p>
            <a:pPr eaLnBrk="0" hangingPunct="0">
              <a:defRPr/>
            </a:pPr>
            <a:endParaRPr lang="en-US">
              <a:latin typeface="Tahoma" pitchFamily="34" charset="0"/>
              <a:cs typeface="+mn-cs"/>
            </a:endParaRPr>
          </a:p>
        </p:txBody>
      </p:sp>
      <p:sp>
        <p:nvSpPr>
          <p:cNvPr id="4145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7403" y="6477000"/>
            <a:ext cx="6172200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rgbClr val="0000CD"/>
                </a:solidFill>
              </a:defRPr>
            </a:lvl1pPr>
          </a:lstStyle>
          <a:p>
            <a:pPr algn="ctr" eaLnBrk="0" hangingPunct="0">
              <a:defRPr/>
            </a:pPr>
            <a:r>
              <a:rPr lang="en-US">
                <a:latin typeface="Tahoma" pitchFamily="34" charset="0"/>
                <a:cs typeface="+mn-cs"/>
              </a:rPr>
              <a:t>Computing Model Progress                                                 CMS Internal Review of Software and Computing</a:t>
            </a:r>
          </a:p>
        </p:txBody>
      </p:sp>
      <p:sp>
        <p:nvSpPr>
          <p:cNvPr id="4145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8" y="6477000"/>
            <a:ext cx="927100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rgbClr val="0000CD"/>
                </a:solidFill>
              </a:defRPr>
            </a:lvl1pPr>
          </a:lstStyle>
          <a:p>
            <a:pPr eaLnBrk="0" hangingPunct="0">
              <a:defRPr/>
            </a:pPr>
            <a:fld id="{B3F85B7B-2424-43C1-AFCC-95AC4B2EE0A3}" type="slidenum">
              <a:rPr lang="en-US">
                <a:latin typeface="Tahoma" pitchFamily="34" charset="0"/>
                <a:cs typeface="+mn-cs"/>
              </a:rPr>
              <a:pPr eaLnBrk="0" hangingPunct="0">
                <a:defRPr/>
              </a:pPr>
              <a:t>‹#›</a:t>
            </a:fld>
            <a:endParaRPr lang="en-US">
              <a:latin typeface="Tahoma" pitchFamily="34" charset="0"/>
              <a:cs typeface="+mn-cs"/>
            </a:endParaRPr>
          </a:p>
        </p:txBody>
      </p:sp>
      <p:sp>
        <p:nvSpPr>
          <p:cNvPr id="4145159" name="Line 7"/>
          <p:cNvSpPr>
            <a:spLocks noChangeShapeType="1"/>
          </p:cNvSpPr>
          <p:nvPr/>
        </p:nvSpPr>
        <p:spPr bwMode="auto">
          <a:xfrm flipV="1">
            <a:off x="228601" y="6400800"/>
            <a:ext cx="9296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2" charset="2"/>
              <a:buNone/>
              <a:defRPr/>
            </a:pPr>
            <a:endParaRPr lang="en-US" sz="2800" b="1">
              <a:solidFill>
                <a:srgbClr val="3912C8"/>
              </a:solidFill>
              <a:latin typeface="Tahoma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3912C8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3912C8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3912C8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3912C8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3912C8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rgbClr val="3912C8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rgbClr val="3912C8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rgbClr val="3912C8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rgbClr val="3912C8"/>
          </a:solidFill>
          <a:latin typeface="Tahoma" pitchFamily="34" charset="0"/>
        </a:defRPr>
      </a:lvl9pPr>
    </p:titleStyle>
    <p:bodyStyle>
      <a:lvl1pPr marL="282575" indent="-282575" algn="l" rtl="0" eaLnBrk="0" fontAlgn="base" hangingPunct="0">
        <a:spcBef>
          <a:spcPct val="20000"/>
        </a:spcBef>
        <a:spcAft>
          <a:spcPct val="0"/>
        </a:spcAft>
        <a:buClr>
          <a:srgbClr val="D90040"/>
        </a:buClr>
        <a:buSzPct val="90000"/>
        <a:buFont typeface="Wingdings" pitchFamily="-109" charset="2"/>
        <a:buChar char="Ø"/>
        <a:defRPr sz="2400">
          <a:solidFill>
            <a:srgbClr val="D90040"/>
          </a:solidFill>
          <a:latin typeface="+mn-lt"/>
          <a:ea typeface="+mn-ea"/>
          <a:cs typeface="+mn-cs"/>
        </a:defRPr>
      </a:lvl1pPr>
      <a:lvl2pPr marL="681038" indent="-284163" algn="l" rtl="0" eaLnBrk="0" fontAlgn="base" hangingPunct="0">
        <a:spcBef>
          <a:spcPct val="20000"/>
        </a:spcBef>
        <a:spcAft>
          <a:spcPct val="0"/>
        </a:spcAft>
        <a:buClr>
          <a:srgbClr val="DA0040"/>
        </a:buClr>
        <a:buFont typeface="Wingdings" pitchFamily="-109" charset="2"/>
        <a:buChar char="u"/>
        <a:defRPr sz="2000">
          <a:solidFill>
            <a:schemeClr val="tx1"/>
          </a:solidFill>
          <a:latin typeface="+mn-lt"/>
        </a:defRPr>
      </a:lvl2pPr>
      <a:lvl3pPr marL="1027113" indent="-231775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80000"/>
        <a:buFont typeface="Wingdings" pitchFamily="-109" charset="2"/>
        <a:buChar char="n"/>
        <a:defRPr sz="2000">
          <a:solidFill>
            <a:srgbClr val="D90040"/>
          </a:solidFill>
          <a:latin typeface="+mn-lt"/>
        </a:defRPr>
      </a:lvl3pPr>
      <a:lvl4pPr marL="1374775" indent="-2333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-109" charset="2"/>
        <a:buChar char="l"/>
        <a:defRPr>
          <a:solidFill>
            <a:schemeClr val="tx1"/>
          </a:solidFill>
          <a:latin typeface="+mn-lt"/>
        </a:defRPr>
      </a:lvl4pPr>
      <a:lvl5pPr marL="1712913" indent="-22383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</a:defRPr>
      </a:lvl5pPr>
      <a:lvl6pPr marL="2170113" indent="-223838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</a:defRPr>
      </a:lvl6pPr>
      <a:lvl7pPr marL="2627313" indent="-223838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</a:defRPr>
      </a:lvl7pPr>
      <a:lvl8pPr marL="3084513" indent="-223838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</a:defRPr>
      </a:lvl8pPr>
      <a:lvl9pPr marL="3541713" indent="-223838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7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8050" y="228600"/>
            <a:ext cx="8585200" cy="685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>
            <a:outerShdw dist="35921" dir="18900000" algn="ctr" rotWithShape="0">
              <a:srgbClr val="CECEFF"/>
            </a:outerShdw>
          </a:effectLst>
        </p:spPr>
        <p:txBody>
          <a:bodyPr vert="horz" wrap="square" lIns="92075" tIns="10800" rIns="92075" bIns="10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Type in the Slide </a:t>
            </a:r>
            <a:br>
              <a:rPr lang="en-US" smtClean="0"/>
            </a:br>
            <a:r>
              <a:rPr lang="en-US" smtClean="0"/>
              <a:t>Title Here</a:t>
            </a:r>
          </a:p>
        </p:txBody>
      </p:sp>
      <p:sp>
        <p:nvSpPr>
          <p:cNvPr id="4357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650" y="914400"/>
            <a:ext cx="9245600" cy="5334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57124" name="Text Box 4"/>
          <p:cNvSpPr txBox="1">
            <a:spLocks noChangeArrowheads="1"/>
          </p:cNvSpPr>
          <p:nvPr/>
        </p:nvSpPr>
        <p:spPr bwMode="auto">
          <a:xfrm>
            <a:off x="320539" y="6380163"/>
            <a:ext cx="186012" cy="33919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eaLnBrk="0" hangingPunct="0"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46085" name="Picture 5" descr="icfalogo"/>
          <p:cNvPicPr>
            <a:picLocks noChangeAspect="1" noChangeArrowheads="1"/>
          </p:cNvPicPr>
          <p:nvPr/>
        </p:nvPicPr>
        <p:blipFill>
          <a:blip r:embed="rId13" cstate="print"/>
          <a:srcRect l="28235" r="28235" b="28799"/>
          <a:stretch>
            <a:fillRect/>
          </a:stretch>
        </p:blipFill>
        <p:spPr bwMode="auto">
          <a:xfrm>
            <a:off x="76202" y="26988"/>
            <a:ext cx="1524000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transition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lr>
          <a:srgbClr val="800000"/>
        </a:buClr>
        <a:buFont typeface="Monotype Sorts" pitchFamily="2" charset="2"/>
        <a:buChar char="u"/>
        <a:defRPr sz="2200" b="1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81000" indent="-952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Font typeface="Monotype Sorts" pitchFamily="2" charset="2"/>
        <a:buChar char="è"/>
        <a:defRPr sz="2000" b="1">
          <a:solidFill>
            <a:srgbClr val="000086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755650" indent="-184150" algn="l" rtl="0" eaLnBrk="0" fontAlgn="base" hangingPunct="0">
        <a:spcBef>
          <a:spcPct val="30000"/>
        </a:spcBef>
        <a:spcAft>
          <a:spcPct val="0"/>
        </a:spcAft>
        <a:buClr>
          <a:srgbClr val="800000"/>
        </a:buClr>
        <a:buFont typeface="Monotype Sorts" pitchFamily="2" charset="2"/>
        <a:buChar char="r"/>
        <a:defRPr sz="2000" b="1">
          <a:solidFill>
            <a:srgbClr val="000086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143000" indent="-196850" algn="l" rtl="0" eaLnBrk="0" fontAlgn="base" hangingPunct="0">
        <a:lnSpc>
          <a:spcPct val="70000"/>
        </a:lnSpc>
        <a:spcBef>
          <a:spcPct val="30000"/>
        </a:spcBef>
        <a:spcAft>
          <a:spcPct val="0"/>
        </a:spcAft>
        <a:buClr>
          <a:srgbClr val="0000CE"/>
        </a:buClr>
        <a:buSzPct val="60000"/>
        <a:buFont typeface="Wingdings" pitchFamily="-109" charset="2"/>
        <a:buChar char="l"/>
        <a:defRPr sz="16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524000" indent="-190500" algn="l" rtl="0" eaLnBrk="0" fontAlgn="base" hangingPunct="0">
        <a:lnSpc>
          <a:spcPct val="70000"/>
        </a:lnSpc>
        <a:spcBef>
          <a:spcPct val="30000"/>
        </a:spcBef>
        <a:spcAft>
          <a:spcPct val="0"/>
        </a:spcAft>
        <a:buClr>
          <a:srgbClr val="0000CE"/>
        </a:buClr>
        <a:buSzPct val="90000"/>
        <a:buFont typeface="Wingdings" pitchFamily="-109" charset="2"/>
        <a:buChar char="ü"/>
        <a:defRPr sz="16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981200" indent="-190500" algn="l" rtl="0" fontAlgn="base">
        <a:lnSpc>
          <a:spcPct val="70000"/>
        </a:lnSpc>
        <a:spcBef>
          <a:spcPct val="30000"/>
        </a:spcBef>
        <a:spcAft>
          <a:spcPct val="0"/>
        </a:spcAft>
        <a:buClr>
          <a:srgbClr val="0000CE"/>
        </a:buClr>
        <a:buSzPct val="90000"/>
        <a:buFont typeface="Wingdings" pitchFamily="2" charset="2"/>
        <a:buChar char="ü"/>
        <a:defRPr sz="16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438400" indent="-190500" algn="l" rtl="0" fontAlgn="base">
        <a:lnSpc>
          <a:spcPct val="70000"/>
        </a:lnSpc>
        <a:spcBef>
          <a:spcPct val="30000"/>
        </a:spcBef>
        <a:spcAft>
          <a:spcPct val="0"/>
        </a:spcAft>
        <a:buClr>
          <a:srgbClr val="0000CE"/>
        </a:buClr>
        <a:buSzPct val="90000"/>
        <a:buFont typeface="Wingdings" pitchFamily="2" charset="2"/>
        <a:buChar char="ü"/>
        <a:defRPr sz="16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895600" indent="-190500" algn="l" rtl="0" fontAlgn="base">
        <a:lnSpc>
          <a:spcPct val="70000"/>
        </a:lnSpc>
        <a:spcBef>
          <a:spcPct val="30000"/>
        </a:spcBef>
        <a:spcAft>
          <a:spcPct val="0"/>
        </a:spcAft>
        <a:buClr>
          <a:srgbClr val="0000CE"/>
        </a:buClr>
        <a:buSzPct val="90000"/>
        <a:buFont typeface="Wingdings" pitchFamily="2" charset="2"/>
        <a:buChar char="ü"/>
        <a:defRPr sz="16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352800" indent="-190500" algn="l" rtl="0" fontAlgn="base">
        <a:lnSpc>
          <a:spcPct val="70000"/>
        </a:lnSpc>
        <a:spcBef>
          <a:spcPct val="30000"/>
        </a:spcBef>
        <a:spcAft>
          <a:spcPct val="0"/>
        </a:spcAft>
        <a:buClr>
          <a:srgbClr val="0000CE"/>
        </a:buClr>
        <a:buSzPct val="90000"/>
        <a:buFont typeface="Wingdings" pitchFamily="2" charset="2"/>
        <a:buChar char="ü"/>
        <a:defRPr sz="16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606" y="0"/>
            <a:ext cx="75501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650" y="1219200"/>
            <a:ext cx="94932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5200" y="65532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9D0598-C4DB-4777-AD2C-307DA99AE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1430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5532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/>
            </a:endParaRPr>
          </a:p>
        </p:txBody>
      </p:sp>
      <p:pic>
        <p:nvPicPr>
          <p:cNvPr id="23560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" y="0"/>
            <a:ext cx="11223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5" descr="icfalogo"/>
          <p:cNvPicPr>
            <a:picLocks noChangeAspect="1" noChangeArrowheads="1"/>
          </p:cNvPicPr>
          <p:nvPr/>
        </p:nvPicPr>
        <p:blipFill>
          <a:blip r:embed="rId15" cstate="print"/>
          <a:srcRect l="28235" r="28235" b="28799"/>
          <a:stretch>
            <a:fillRect/>
          </a:stretch>
        </p:blipFill>
        <p:spPr bwMode="auto">
          <a:xfrm>
            <a:off x="8704265" y="190500"/>
            <a:ext cx="120173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738402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606" y="0"/>
            <a:ext cx="75501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650" y="1219200"/>
            <a:ext cx="94932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5200" y="65532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9D0598-C4DB-4777-AD2C-307DA99AE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1430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5532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/>
            </a:endParaRPr>
          </a:p>
        </p:txBody>
      </p:sp>
      <p:pic>
        <p:nvPicPr>
          <p:cNvPr id="23560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" y="0"/>
            <a:ext cx="11223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5" descr="icfalogo"/>
          <p:cNvPicPr>
            <a:picLocks noChangeAspect="1" noChangeArrowheads="1"/>
          </p:cNvPicPr>
          <p:nvPr/>
        </p:nvPicPr>
        <p:blipFill>
          <a:blip r:embed="rId15" cstate="print"/>
          <a:srcRect l="28235" r="28235" b="28799"/>
          <a:stretch>
            <a:fillRect/>
          </a:stretch>
        </p:blipFill>
        <p:spPr bwMode="auto">
          <a:xfrm>
            <a:off x="8704265" y="190500"/>
            <a:ext cx="120173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8210" y="0"/>
            <a:ext cx="7061201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1" y="1143000"/>
            <a:ext cx="9753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5200" y="65532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8DAF25F-D335-49FF-87D5-21A6FF2807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1430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5532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 pitchFamily="34" charset="0"/>
              <a:cs typeface="Arial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/>
            </a:endParaRPr>
          </a:p>
        </p:txBody>
      </p:sp>
      <p:pic>
        <p:nvPicPr>
          <p:cNvPr id="6152" name="Picture 1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789771" y="0"/>
            <a:ext cx="1095595" cy="104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66" y="76200"/>
            <a:ext cx="1525741" cy="96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9060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2" tIns="45661" rIns="91332" bIns="456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7018" y="639771"/>
            <a:ext cx="9570641" cy="59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2" tIns="45661" rIns="91332" bIns="45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84" name="Rectangle 8"/>
          <p:cNvSpPr>
            <a:spLocks noChangeArrowheads="1"/>
          </p:cNvSpPr>
          <p:nvPr/>
        </p:nvSpPr>
        <p:spPr bwMode="auto">
          <a:xfrm>
            <a:off x="9634273" y="6638925"/>
            <a:ext cx="157094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fld id="{CAA135CC-292D-4B53-9DA9-1A120726D398}" type="slidenum">
              <a:rPr lang="en-US" sz="10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pPr eaLnBrk="0" hangingPunct="0"/>
              <a:t>‹#›</a:t>
            </a:fld>
            <a:endParaRPr lang="en-US" sz="1000" smtClean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140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65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65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65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65" charset="0"/>
          <a:ea typeface="MS PGothic" pitchFamily="34" charset="-128"/>
          <a:cs typeface="ＭＳ Ｐゴシック" charset="0"/>
        </a:defRPr>
      </a:lvl5pPr>
      <a:lvl6pPr marL="456653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65" charset="0"/>
        </a:defRPr>
      </a:lvl6pPr>
      <a:lvl7pPr marL="913315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65" charset="0"/>
        </a:defRPr>
      </a:lvl7pPr>
      <a:lvl8pPr marL="1369964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65" charset="0"/>
        </a:defRPr>
      </a:lvl8pPr>
      <a:lvl9pPr marL="1826632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pitchFamily="-65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ea typeface="MS PGothic" pitchFamily="34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MS PGothic" pitchFamily="34" charset="-128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MS PGothic" pitchFamily="34" charset="-128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MS PGothic" pitchFamily="34" charset="-128"/>
        </a:defRPr>
      </a:lvl5pPr>
      <a:lvl6pPr marL="2511627" indent="-22833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8284" indent="-22833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4941" indent="-22833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1600" indent="-22833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53" algn="l" defTabSz="456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15" algn="l" defTabSz="456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64" algn="l" defTabSz="456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32" algn="l" defTabSz="456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291" algn="l" defTabSz="456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47" algn="l" defTabSz="456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617" algn="l" defTabSz="456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266" algn="l" defTabSz="4566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7606" y="0"/>
            <a:ext cx="75501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650" y="1219200"/>
            <a:ext cx="94932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5200" y="65532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8DAF25F-D335-49FF-87D5-21A6FF2807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1430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5532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8331199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/>
            </a:endParaRPr>
          </a:p>
        </p:txBody>
      </p:sp>
      <p:pic>
        <p:nvPicPr>
          <p:cNvPr id="6152" name="Picture 1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" y="0"/>
            <a:ext cx="11223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icfalogo"/>
          <p:cNvPicPr>
            <a:picLocks noChangeAspect="1" noChangeArrowheads="1"/>
          </p:cNvPicPr>
          <p:nvPr/>
        </p:nvPicPr>
        <p:blipFill>
          <a:blip r:embed="rId14" cstate="print"/>
          <a:srcRect l="28235" r="28235" b="28799"/>
          <a:stretch>
            <a:fillRect/>
          </a:stretch>
        </p:blipFill>
        <p:spPr bwMode="auto">
          <a:xfrm>
            <a:off x="8703894" y="190500"/>
            <a:ext cx="120213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080501" y="228600"/>
            <a:ext cx="44542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8997950" y="152400"/>
            <a:ext cx="660400" cy="838200"/>
          </a:xfrm>
          <a:prstGeom prst="rect">
            <a:avLst/>
          </a:prstGeom>
          <a:noFill/>
          <a:ln w="9525">
            <a:solidFill>
              <a:srgbClr val="600000"/>
            </a:solidFill>
            <a:miter lim="800000"/>
            <a:headEnd/>
            <a:tailEnd/>
          </a:ln>
          <a:effectLst/>
          <a:scene3d>
            <a:camera prst="legacyObliqueBottomLeft"/>
            <a:lightRig rig="legacyFlat3" dir="b"/>
          </a:scene3d>
          <a:sp3d extrusionH="74600" prstMaterial="legacyMatte">
            <a:bevelT w="13500" h="13500" prst="angle"/>
            <a:bevelB w="13500" h="13500" prst="angle"/>
            <a:extrusionClr>
              <a:srgbClr val="F6E4D2"/>
            </a:extrusionClr>
          </a:sp3d>
        </p:spPr>
        <p:txBody>
          <a:bodyPr wrap="none" anchor="ctr">
            <a:flatTx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  <a:buFontTx/>
              <a:buChar char="•"/>
              <a:defRPr/>
            </a:pPr>
            <a:endParaRPr lang="en-US" sz="2800" dirty="0">
              <a:solidFill>
                <a:srgbClr val="FFFFFF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152400"/>
            <a:ext cx="8585200" cy="838200"/>
          </a:xfrm>
          <a:prstGeom prst="rect">
            <a:avLst/>
          </a:prstGeom>
          <a:gradFill rotWithShape="0">
            <a:gsLst>
              <a:gs pos="0">
                <a:srgbClr val="D3C4B4"/>
              </a:gs>
              <a:gs pos="100000">
                <a:srgbClr val="F6E4D2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ObliqueBottomLeft"/>
            <a:lightRig rig="legacyFlat3" dir="b"/>
          </a:scene3d>
          <a:sp3d extrusionH="74600" prstMaterial="legacyMatte">
            <a:bevelT w="13500" h="13500" prst="angle"/>
            <a:bevelB w="13500" h="13500" prst="angle"/>
            <a:extrusionClr>
              <a:srgbClr val="FCF5EE"/>
            </a:extrusion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flatTx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143000"/>
            <a:ext cx="93281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1650" y="6477000"/>
            <a:ext cx="21463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  <a:cs typeface="+mn-cs"/>
              </a:rPr>
              <a:t>May 6, 2013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0200" y="6477000"/>
            <a:ext cx="65214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3333CC"/>
                </a:solidFill>
                <a:cs typeface="+mn-cs"/>
              </a:rPr>
              <a:t>Kaushik De</a:t>
            </a:r>
            <a:endParaRPr lang="en-US" sz="1400">
              <a:solidFill>
                <a:srgbClr val="3333CC"/>
              </a:solidFill>
              <a:cs typeface="+mn-cs"/>
            </a:endParaRPr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80500" y="6477000"/>
            <a:ext cx="5778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AE52EE91-D0CB-4657-AACF-71341BB9476D}" type="slidenum">
              <a:rPr lang="en-US">
                <a:solidFill>
                  <a:srgbClr val="3333CC"/>
                </a:solidFill>
                <a:cs typeface="+mn-cs"/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  <a:cs typeface="+mn-cs"/>
            </a:endParaRP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30200" y="6477000"/>
            <a:ext cx="9328150" cy="0"/>
          </a:xfrm>
          <a:prstGeom prst="line">
            <a:avLst/>
          </a:prstGeom>
          <a:noFill/>
          <a:ln w="12700">
            <a:solidFill>
              <a:srgbClr val="6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8997950" y="152400"/>
            <a:ext cx="660400" cy="838200"/>
          </a:xfrm>
          <a:prstGeom prst="rect">
            <a:avLst/>
          </a:prstGeom>
          <a:noFill/>
          <a:ln w="9525">
            <a:solidFill>
              <a:srgbClr val="600000"/>
            </a:solidFill>
            <a:miter lim="800000"/>
            <a:headEnd/>
            <a:tailEnd/>
          </a:ln>
          <a:effectLst/>
          <a:scene3d>
            <a:camera prst="legacyObliqueBottomLeft"/>
            <a:lightRig rig="legacyFlat3" dir="b"/>
          </a:scene3d>
          <a:sp3d extrusionH="74600" prstMaterial="legacyMatte">
            <a:bevelT w="13500" h="13500" prst="angle"/>
            <a:bevelB w="13500" h="13500" prst="angle"/>
            <a:extrusionClr>
              <a:srgbClr val="F6E4D2"/>
            </a:extrusionClr>
          </a:sp3d>
        </p:spPr>
        <p:txBody>
          <a:bodyPr wrap="none" anchor="ctr">
            <a:flatTx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buClr>
                <a:srgbClr val="600000"/>
              </a:buClr>
              <a:buFontTx/>
              <a:buChar char="•"/>
              <a:defRPr/>
            </a:pPr>
            <a:endParaRPr lang="en-US" sz="2800" dirty="0">
              <a:solidFill>
                <a:srgbClr val="FFFFFF"/>
              </a:solidFill>
              <a:latin typeface="Arial Narrow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</p:sldLayoutIdLst>
  <p:transition/>
  <p:hf sldNum="0" hdr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Helvetica" pitchFamily="34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Helvetica" pitchFamily="34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Helvetica" pitchFamily="34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Helvetica" pitchFamily="34" charset="0"/>
        </a:defRPr>
      </a:lvl5pPr>
      <a:lvl6pPr marL="457200"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Helvetica" pitchFamily="34" charset="0"/>
        </a:defRPr>
      </a:lvl6pPr>
      <a:lvl7pPr marL="914400"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Helvetica" pitchFamily="34" charset="0"/>
        </a:defRPr>
      </a:lvl7pPr>
      <a:lvl8pPr marL="1371600"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Helvetica" pitchFamily="34" charset="0"/>
        </a:defRPr>
      </a:lvl8pPr>
      <a:lvl9pPr marL="1828800"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800000"/>
        </a:buClr>
        <a:buFont typeface="Wingdings" pitchFamily="2" charset="2"/>
        <a:buChar char="q"/>
        <a:defRPr sz="2400">
          <a:solidFill>
            <a:srgbClr val="800000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Monotype Sorts"/>
        <a:buChar char="q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800000"/>
        </a:buClr>
        <a:buSzPct val="75000"/>
        <a:buFont typeface="Wingdings" pitchFamily="2" charset="2"/>
        <a:buChar char="§"/>
        <a:defRPr>
          <a:solidFill>
            <a:srgbClr val="993300"/>
          </a:solidFill>
          <a:latin typeface="+mn-lt"/>
        </a:defRPr>
      </a:lvl3pPr>
      <a:lvl4pPr marL="16002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600000"/>
        </a:buClr>
        <a:buSzPct val="60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600000"/>
        </a:buClr>
        <a:buChar char="–"/>
        <a:defRPr sz="1600" b="1">
          <a:solidFill>
            <a:schemeClr val="bg2"/>
          </a:solidFill>
          <a:latin typeface="+mn-lt"/>
        </a:defRPr>
      </a:lvl5pPr>
      <a:lvl6pPr marL="25146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600000"/>
        </a:buClr>
        <a:buChar char="–"/>
        <a:defRPr sz="1600" b="1">
          <a:solidFill>
            <a:schemeClr val="bg2"/>
          </a:solidFill>
          <a:latin typeface="+mn-lt"/>
        </a:defRPr>
      </a:lvl6pPr>
      <a:lvl7pPr marL="29718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600000"/>
        </a:buClr>
        <a:buChar char="–"/>
        <a:defRPr sz="1600" b="1">
          <a:solidFill>
            <a:schemeClr val="bg2"/>
          </a:solidFill>
          <a:latin typeface="+mn-lt"/>
        </a:defRPr>
      </a:lvl7pPr>
      <a:lvl8pPr marL="34290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600000"/>
        </a:buClr>
        <a:buChar char="–"/>
        <a:defRPr sz="1600" b="1">
          <a:solidFill>
            <a:schemeClr val="bg2"/>
          </a:solidFill>
          <a:latin typeface="+mn-lt"/>
        </a:defRPr>
      </a:lvl8pPr>
      <a:lvl9pPr marL="3886200" indent="-2286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600000"/>
        </a:buClr>
        <a:buChar char="–"/>
        <a:defRPr sz="1600" b="1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D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162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1" y="1143000"/>
            <a:ext cx="9753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5200" y="6553200"/>
            <a:ext cx="1238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8DAF25F-D335-49FF-87D5-21A6FF2807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73767" name="Line 7"/>
          <p:cNvSpPr>
            <a:spLocks noChangeShapeType="1"/>
          </p:cNvSpPr>
          <p:nvPr/>
        </p:nvSpPr>
        <p:spPr bwMode="auto">
          <a:xfrm>
            <a:off x="742950" y="1143000"/>
            <a:ext cx="8420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8" name="Line 8"/>
          <p:cNvSpPr>
            <a:spLocks noChangeShapeType="1"/>
          </p:cNvSpPr>
          <p:nvPr/>
        </p:nvSpPr>
        <p:spPr bwMode="auto">
          <a:xfrm>
            <a:off x="742950" y="6553200"/>
            <a:ext cx="8420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  <a:defRPr/>
            </a:pPr>
            <a:endParaRPr lang="en-US" sz="2000" b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73769" name="Text Box 9"/>
          <p:cNvSpPr txBox="1">
            <a:spLocks noChangeArrowheads="1"/>
          </p:cNvSpPr>
          <p:nvPr/>
        </p:nvSpPr>
        <p:spPr bwMode="auto">
          <a:xfrm>
            <a:off x="-14486" y="120650"/>
            <a:ext cx="914401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6600">
              <a:solidFill>
                <a:srgbClr val="FFFFFF"/>
              </a:solidFill>
              <a:latin typeface="FermiLgo" pitchFamily="2" charset="0"/>
              <a:cs typeface="Arial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94464" y="41604"/>
            <a:ext cx="766448" cy="48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736044" y="558487"/>
            <a:ext cx="1093760" cy="48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6315" y="1"/>
            <a:ext cx="609600" cy="579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16" y="81342"/>
            <a:ext cx="688786" cy="40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6" descr="VanderbiltLogo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2229" y="609600"/>
            <a:ext cx="563709" cy="474702"/>
          </a:xfrm>
          <a:prstGeom prst="rect">
            <a:avLst/>
          </a:prstGeom>
          <a:noFill/>
        </p:spPr>
      </p:pic>
      <p:pic>
        <p:nvPicPr>
          <p:cNvPr id="1028" name="Picture 4" descr="D:\Presentations\Logos\UTA_A-logo.jpg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15" y="611190"/>
            <a:ext cx="536387" cy="4747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CC6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rgbClr val="FFFFC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81150" y="49213"/>
            <a:ext cx="7380287" cy="895350"/>
          </a:xfrm>
          <a:prstGeom prst="rect">
            <a:avLst/>
          </a:prstGeom>
          <a:gradFill rotWithShape="0">
            <a:gsLst>
              <a:gs pos="0">
                <a:srgbClr val="AFD5FF"/>
              </a:gs>
              <a:gs pos="50000">
                <a:schemeClr val="bg1"/>
              </a:gs>
              <a:gs pos="100000">
                <a:srgbClr val="AFD5FF"/>
              </a:gs>
            </a:gsLst>
            <a:lin ang="0" scaled="1"/>
          </a:gradFill>
          <a:ln w="15875">
            <a:solidFill>
              <a:srgbClr val="AFD5FF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 Here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990600"/>
            <a:ext cx="8502650" cy="533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9222" name="Picture 4" descr="cit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3050" y="41275"/>
            <a:ext cx="1008063" cy="9032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9218" name="Object 6"/>
          <p:cNvGraphicFramePr>
            <a:graphicFrameLocks noChangeAspect="1"/>
          </p:cNvGraphicFramePr>
          <p:nvPr/>
        </p:nvGraphicFramePr>
        <p:xfrm>
          <a:off x="8669344" y="31752"/>
          <a:ext cx="1141412" cy="925513"/>
        </p:xfrm>
        <a:graphic>
          <a:graphicData uri="http://schemas.openxmlformats.org/presentationml/2006/ole">
            <p:oleObj spid="_x0000_s2050" name="Photo Editor Photo" r:id="rId15" imgW="1424762" imgH="990686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ransition advTm="1000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8000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800000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800000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800000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800000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800000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800000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800000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800000"/>
          </a:solidFill>
          <a:latin typeface="Arial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A50021"/>
        </a:buClr>
        <a:buSzPct val="90000"/>
        <a:buFont typeface="Monotype Sorts" charset="2"/>
        <a:buChar char="•"/>
        <a:defRPr sz="2400" b="1">
          <a:solidFill>
            <a:srgbClr val="9D011B"/>
          </a:solidFill>
          <a:latin typeface="+mn-lt"/>
          <a:ea typeface="+mn-ea"/>
          <a:cs typeface="+mn-cs"/>
        </a:defRPr>
      </a:lvl1pPr>
      <a:lvl2pPr marL="1047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800000"/>
        </a:buClr>
        <a:buSzPct val="95000"/>
        <a:buFont typeface="Wingdings" pitchFamily="2" charset="2"/>
        <a:buChar char="r"/>
        <a:defRPr sz="2000" b="1">
          <a:solidFill>
            <a:srgbClr val="0D0260"/>
          </a:solidFill>
          <a:latin typeface="+mn-lt"/>
        </a:defRPr>
      </a:lvl2pPr>
      <a:lvl3pPr marL="15621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800000"/>
        </a:buClr>
        <a:buSzPct val="95000"/>
        <a:buFont typeface="Wingdings" pitchFamily="2" charset="2"/>
        <a:buChar char="è"/>
        <a:defRPr sz="2400" b="1">
          <a:solidFill>
            <a:srgbClr val="0D0260"/>
          </a:solidFill>
          <a:latin typeface="+mn-lt"/>
        </a:defRPr>
      </a:lvl3pPr>
      <a:lvl4pPr marL="1924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800000"/>
        </a:buClr>
        <a:buSzPct val="95000"/>
        <a:buFont typeface="Wingdings" pitchFamily="2" charset="2"/>
        <a:buChar char="­"/>
        <a:defRPr sz="2000" b="1">
          <a:solidFill>
            <a:srgbClr val="0D0260"/>
          </a:solidFill>
          <a:latin typeface="+mn-lt"/>
        </a:defRPr>
      </a:lvl4pPr>
      <a:lvl5pPr marL="22860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800000"/>
        </a:buClr>
        <a:buSzPct val="95000"/>
        <a:buFont typeface="Wingdings" pitchFamily="2" charset="2"/>
        <a:buChar char="r"/>
        <a:defRPr sz="1400" b="1">
          <a:solidFill>
            <a:srgbClr val="0000CD"/>
          </a:solidFill>
          <a:latin typeface="+mn-lt"/>
        </a:defRPr>
      </a:lvl5pPr>
      <a:lvl6pPr marL="27432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800000"/>
        </a:buClr>
        <a:buSzPct val="95000"/>
        <a:buFont typeface="Wingdings" pitchFamily="2" charset="2"/>
        <a:buChar char="r"/>
        <a:defRPr sz="1400" b="1">
          <a:solidFill>
            <a:srgbClr val="0000CD"/>
          </a:solidFill>
          <a:latin typeface="+mn-lt"/>
        </a:defRPr>
      </a:lvl6pPr>
      <a:lvl7pPr marL="32004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800000"/>
        </a:buClr>
        <a:buSzPct val="95000"/>
        <a:buFont typeface="Wingdings" pitchFamily="2" charset="2"/>
        <a:buChar char="r"/>
        <a:defRPr sz="1400" b="1">
          <a:solidFill>
            <a:srgbClr val="0000CD"/>
          </a:solidFill>
          <a:latin typeface="+mn-lt"/>
        </a:defRPr>
      </a:lvl7pPr>
      <a:lvl8pPr marL="36576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800000"/>
        </a:buClr>
        <a:buSzPct val="95000"/>
        <a:buFont typeface="Wingdings" pitchFamily="2" charset="2"/>
        <a:buChar char="r"/>
        <a:defRPr sz="1400" b="1">
          <a:solidFill>
            <a:srgbClr val="0000CD"/>
          </a:solidFill>
          <a:latin typeface="+mn-lt"/>
        </a:defRPr>
      </a:lvl8pPr>
      <a:lvl9pPr marL="41148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800000"/>
        </a:buClr>
        <a:buSzPct val="95000"/>
        <a:buFont typeface="Wingdings" pitchFamily="2" charset="2"/>
        <a:buChar char="r"/>
        <a:defRPr sz="1400" b="1">
          <a:solidFill>
            <a:srgbClr val="0000C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gif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3.png"/><Relationship Id="rId3" Type="http://schemas.openxmlformats.org/officeDocument/2006/relationships/image" Target="../media/image31.png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143004"/>
            <a:ext cx="9220200" cy="2822571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ANSE: </a:t>
            </a:r>
            <a:r>
              <a:rPr lang="en-US" sz="3200" dirty="0" smtClean="0">
                <a:solidFill>
                  <a:srgbClr val="FFE70A"/>
                </a:solidFill>
              </a:rPr>
              <a:t>Advanced Network Services </a:t>
            </a:r>
            <a:br>
              <a:rPr lang="en-US" sz="3200" dirty="0" smtClean="0">
                <a:solidFill>
                  <a:srgbClr val="FFE70A"/>
                </a:solidFill>
              </a:rPr>
            </a:br>
            <a:r>
              <a:rPr lang="en-US" sz="3200" dirty="0" smtClean="0">
                <a:solidFill>
                  <a:srgbClr val="FFE70A"/>
                </a:solidFill>
              </a:rPr>
              <a:t>for the HEP Community</a:t>
            </a:r>
            <a:endParaRPr lang="en-US" dirty="0" smtClean="0">
              <a:solidFill>
                <a:srgbClr val="FFE70A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3999" y="4038600"/>
            <a:ext cx="7010400" cy="2438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000" dirty="0" smtClean="0">
                <a:solidFill>
                  <a:schemeClr val="tx1"/>
                </a:solidFill>
              </a:rPr>
              <a:t>Harvey B Newman</a:t>
            </a:r>
            <a:endParaRPr lang="en-US" dirty="0" smtClean="0">
              <a:solidFill>
                <a:srgbClr val="FFCC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E70A"/>
                </a:solidFill>
              </a:rPr>
              <a:t>California Institute of Technology</a:t>
            </a:r>
            <a:endParaRPr lang="en-US" dirty="0" smtClean="0">
              <a:solidFill>
                <a:srgbClr val="FFE70A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>
              <a:solidFill>
                <a:srgbClr val="FFCC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v-SE" sz="2800" dirty="0" smtClean="0">
                <a:solidFill>
                  <a:schemeClr val="tx1"/>
                </a:solidFill>
              </a:rPr>
              <a:t>Snowmass on the Mississippi </a:t>
            </a:r>
            <a:r>
              <a:rPr lang="sv-SE" dirty="0" smtClean="0">
                <a:solidFill>
                  <a:srgbClr val="FFCC00"/>
                </a:solidFill>
              </a:rPr>
              <a:t/>
            </a:r>
            <a:br>
              <a:rPr lang="sv-SE" dirty="0" smtClean="0">
                <a:solidFill>
                  <a:srgbClr val="FFCC00"/>
                </a:solidFill>
              </a:rPr>
            </a:br>
            <a:r>
              <a:rPr lang="sv-SE" dirty="0" smtClean="0">
                <a:solidFill>
                  <a:srgbClr val="FFE70A"/>
                </a:solidFill>
              </a:rPr>
              <a:t>Minneapolis, July 31,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85200" y="7010400"/>
            <a:ext cx="1238250" cy="304800"/>
          </a:xfrm>
        </p:spPr>
        <p:txBody>
          <a:bodyPr/>
          <a:lstStyle/>
          <a:p>
            <a:pPr>
              <a:defRPr/>
            </a:pPr>
            <a:fld id="{0151742D-71F7-4FB3-BD50-2E755529184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3"/>
            <a:ext cx="9220200" cy="12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E70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Networking</a:t>
            </a: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E70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for </a:t>
            </a:r>
            <a:b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E70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1" i="0" u="none" strike="noStrike" kern="0" cap="none" spc="0" normalizeH="0" noProof="0" dirty="0" smtClean="0">
                <a:ln>
                  <a:noFill/>
                </a:ln>
                <a:solidFill>
                  <a:srgbClr val="FFE70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LHC Program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FFE70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8370" name="Picture 2" descr="image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" y="1219200"/>
            <a:ext cx="9407981" cy="4777206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sp>
        <p:nvSpPr>
          <p:cNvPr id="438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 </a:t>
            </a:r>
          </a:p>
        </p:txBody>
      </p:sp>
      <p:sp>
        <p:nvSpPr>
          <p:cNvPr id="4381701" name="Rectangle 5"/>
          <p:cNvSpPr>
            <a:spLocks noChangeArrowheads="1"/>
          </p:cNvSpPr>
          <p:nvPr/>
        </p:nvSpPr>
        <p:spPr bwMode="auto">
          <a:xfrm>
            <a:off x="536458" y="5925325"/>
            <a:ext cx="8836142" cy="768100"/>
          </a:xfrm>
          <a:prstGeom prst="rect">
            <a:avLst/>
          </a:prstGeom>
          <a:solidFill>
            <a:srgbClr val="00007A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outerShdw dist="35921" dir="18900000" algn="ctr" rotWithShape="0">
              <a:srgbClr val="CECEFF"/>
            </a:outerShdw>
          </a:effectLst>
        </p:spPr>
        <p:txBody>
          <a:bodyPr lIns="0" tIns="10800" rIns="0" bIns="10800" anchor="ctr" anchorCtr="1"/>
          <a:lstStyle/>
          <a:p>
            <a:pPr algn="ctr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z="2400" b="1" dirty="0">
                <a:solidFill>
                  <a:srgbClr val="FFE422"/>
                </a:solidFill>
                <a:latin typeface="Arial"/>
              </a:rPr>
              <a:t>Large Scale Flows are Handled by </a:t>
            </a:r>
            <a:r>
              <a:rPr lang="en-US" sz="2400" b="1" dirty="0" smtClean="0">
                <a:solidFill>
                  <a:srgbClr val="FFE422"/>
                </a:solidFill>
                <a:latin typeface="Arial"/>
              </a:rPr>
              <a:t>(Dynamic) Circuits:</a:t>
            </a:r>
            <a:r>
              <a:rPr lang="en-US" sz="2400" b="1" dirty="0">
                <a:solidFill>
                  <a:srgbClr val="FFFFFF"/>
                </a:solidFill>
                <a:latin typeface="Arial"/>
              </a:rPr>
              <a:t/>
            </a:r>
            <a:br>
              <a:rPr lang="en-US" sz="2400" b="1" dirty="0">
                <a:solidFill>
                  <a:srgbClr val="FFFFFF"/>
                </a:solidFill>
                <a:latin typeface="Arial"/>
              </a:rPr>
            </a:br>
            <a:r>
              <a:rPr lang="en-US" sz="2400" b="1" dirty="0" smtClean="0">
                <a:solidFill>
                  <a:srgbClr val="FFFFFF"/>
                </a:solidFill>
                <a:latin typeface="Arial"/>
              </a:rPr>
              <a:t>Traffic separation, performance, fair-sharing, management</a:t>
            </a:r>
            <a:endParaRPr lang="en-US" sz="24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0455" name="Line 7"/>
          <p:cNvSpPr>
            <a:spLocks noChangeShapeType="1"/>
          </p:cNvSpPr>
          <p:nvPr/>
        </p:nvSpPr>
        <p:spPr bwMode="auto">
          <a:xfrm>
            <a:off x="7526136" y="2776177"/>
            <a:ext cx="330200" cy="304799"/>
          </a:xfrm>
          <a:prstGeom prst="line">
            <a:avLst/>
          </a:prstGeom>
          <a:noFill/>
          <a:ln w="38100">
            <a:solidFill>
              <a:srgbClr val="D65700"/>
            </a:solidFill>
            <a:round/>
            <a:headEnd/>
            <a:tailEnd type="triangle" w="med" len="lg"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endParaRPr lang="en-US" sz="28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4381702" name="Rectangle 6"/>
          <p:cNvSpPr>
            <a:spLocks noChangeArrowheads="1"/>
          </p:cNvSpPr>
          <p:nvPr/>
        </p:nvSpPr>
        <p:spPr bwMode="auto">
          <a:xfrm>
            <a:off x="5452265" y="2392127"/>
            <a:ext cx="2111376" cy="40256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35921" dir="18900000" algn="ctr" rotWithShape="0">
              <a:srgbClr val="CECEFF"/>
            </a:outerShdw>
          </a:effectLst>
        </p:spPr>
        <p:txBody>
          <a:bodyPr lIns="0" tIns="10800" rIns="0" bIns="10800" anchor="ctr" anchorCtr="1"/>
          <a:lstStyle/>
          <a:p>
            <a:pPr algn="ctr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b="1" dirty="0">
                <a:solidFill>
                  <a:srgbClr val="B04700"/>
                </a:solidFill>
                <a:latin typeface="Arial"/>
              </a:rPr>
              <a:t>Traffic on Circuits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90780" y="2776123"/>
            <a:ext cx="330200" cy="247401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2" charset="2"/>
              <a:buNone/>
            </a:pPr>
            <a:endParaRPr lang="en-US" sz="28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267590" y="2008015"/>
            <a:ext cx="613234" cy="345645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2" charset="2"/>
              <a:buNone/>
            </a:pPr>
            <a:endParaRPr lang="en-US" sz="28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34745" y="1295400"/>
            <a:ext cx="5375455" cy="615553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eaLnBrk="0" hangingPunct="0">
              <a:spcBef>
                <a:spcPts val="1200"/>
              </a:spcBef>
              <a:spcAft>
                <a:spcPts val="600"/>
              </a:spcAft>
              <a:buClr>
                <a:srgbClr val="D90040"/>
              </a:buClr>
              <a:buSzPct val="80000"/>
              <a:buFont typeface="Wingdings" pitchFamily="-109" charset="2"/>
              <a:buNone/>
            </a:pPr>
            <a:r>
              <a:rPr lang="en-US" sz="2000" b="1" dirty="0">
                <a:solidFill>
                  <a:srgbClr val="000066"/>
                </a:solidFill>
                <a:latin typeface="Tahoma" pitchFamily="34" charset="0"/>
              </a:rPr>
              <a:t>(</a:t>
            </a:r>
            <a:r>
              <a:rPr lang="en-US" sz="2000" b="1" dirty="0" err="1">
                <a:solidFill>
                  <a:srgbClr val="000066"/>
                </a:solidFill>
                <a:latin typeface="Tahoma" pitchFamily="34" charset="0"/>
              </a:rPr>
              <a:t>PBytes</a:t>
            </a:r>
            <a:r>
              <a:rPr lang="en-US" sz="2000" b="1" dirty="0">
                <a:solidFill>
                  <a:srgbClr val="000066"/>
                </a:solidFill>
                <a:latin typeface="Tahoma" pitchFamily="34" charset="0"/>
              </a:rPr>
              <a:t>/</a:t>
            </a:r>
            <a:br>
              <a:rPr lang="en-US" sz="2000" b="1" dirty="0">
                <a:solidFill>
                  <a:srgbClr val="000066"/>
                </a:solidFill>
                <a:latin typeface="Tahoma" pitchFamily="34" charset="0"/>
              </a:rPr>
            </a:br>
            <a:r>
              <a:rPr lang="en-US" sz="2000" b="1" dirty="0">
                <a:solidFill>
                  <a:srgbClr val="000066"/>
                </a:solidFill>
                <a:latin typeface="Tahoma" pitchFamily="34" charset="0"/>
              </a:rPr>
              <a:t>Month)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 flipH="1">
            <a:off x="728451" y="1854395"/>
            <a:ext cx="270" cy="30724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267624" y="4671027"/>
            <a:ext cx="608739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36576" tIns="0" rIns="36576" bIns="0">
            <a:spAutoFit/>
          </a:bodyPr>
          <a:lstStyle/>
          <a:p>
            <a:pPr algn="r" eaLnBrk="0" hangingPunct="0"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r>
              <a:rPr lang="en-US" b="1" dirty="0">
                <a:solidFill>
                  <a:srgbClr val="000066"/>
                </a:solidFill>
                <a:latin typeface="Tahoma" pitchFamily="34" charset="0"/>
              </a:rPr>
              <a:t>2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273973" y="5118882"/>
            <a:ext cx="608739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36576" tIns="0" rIns="36576" bIns="0">
            <a:spAutoFit/>
          </a:bodyPr>
          <a:lstStyle/>
          <a:p>
            <a:pPr algn="r" eaLnBrk="0" hangingPunct="0"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r>
              <a:rPr lang="en-US" b="1" dirty="0">
                <a:solidFill>
                  <a:srgbClr val="000066"/>
                </a:solidFill>
                <a:latin typeface="Tahoma" pitchFamily="34" charset="0"/>
              </a:rPr>
              <a:t>0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273940" y="4191117"/>
            <a:ext cx="608740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36576" tIns="0" rIns="36576" bIns="0">
            <a:spAutoFit/>
          </a:bodyPr>
          <a:lstStyle/>
          <a:p>
            <a:pPr algn="r" eaLnBrk="0" hangingPunct="0"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r>
              <a:rPr lang="en-US" b="1" dirty="0">
                <a:solidFill>
                  <a:srgbClr val="000066"/>
                </a:solidFill>
                <a:latin typeface="Tahoma" pitchFamily="34" charset="0"/>
              </a:rPr>
              <a:t>4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273940" y="3723851"/>
            <a:ext cx="608740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36576" tIns="0" rIns="36576" bIns="0">
            <a:spAutoFit/>
          </a:bodyPr>
          <a:lstStyle/>
          <a:p>
            <a:pPr algn="r" eaLnBrk="0" hangingPunct="0"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r>
              <a:rPr lang="en-US" b="1" dirty="0">
                <a:solidFill>
                  <a:srgbClr val="000066"/>
                </a:solidFill>
                <a:latin typeface="Tahoma" pitchFamily="34" charset="0"/>
              </a:rPr>
              <a:t>6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274279" y="3231297"/>
            <a:ext cx="608739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36576" tIns="0" rIns="36576" bIns="0">
            <a:spAutoFit/>
          </a:bodyPr>
          <a:lstStyle/>
          <a:p>
            <a:pPr algn="r" eaLnBrk="0" hangingPunct="0"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r>
              <a:rPr lang="en-US" b="1" dirty="0">
                <a:solidFill>
                  <a:srgbClr val="000066"/>
                </a:solidFill>
                <a:latin typeface="Tahoma" pitchFamily="34" charset="0"/>
              </a:rPr>
              <a:t>8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286945" y="2757737"/>
            <a:ext cx="608740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36576" tIns="0" rIns="36576" bIns="0">
            <a:spAutoFit/>
          </a:bodyPr>
          <a:lstStyle/>
          <a:p>
            <a:pPr algn="r" eaLnBrk="0" hangingPunct="0"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r>
              <a:rPr lang="en-US" b="1" dirty="0">
                <a:solidFill>
                  <a:srgbClr val="000066"/>
                </a:solidFill>
                <a:latin typeface="Tahoma" pitchFamily="34" charset="0"/>
              </a:rPr>
              <a:t>10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286945" y="2268748"/>
            <a:ext cx="608740" cy="276999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36576" tIns="0" rIns="36576" bIns="0">
            <a:spAutoFit/>
          </a:bodyPr>
          <a:lstStyle/>
          <a:p>
            <a:pPr algn="r" eaLnBrk="0" hangingPunct="0"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r>
              <a:rPr lang="en-US" b="1" dirty="0">
                <a:solidFill>
                  <a:srgbClr val="000066"/>
                </a:solidFill>
                <a:latin typeface="Tahoma" pitchFamily="34" charset="0"/>
              </a:rPr>
              <a:t>12</a:t>
            </a:r>
          </a:p>
        </p:txBody>
      </p:sp>
      <p:sp>
        <p:nvSpPr>
          <p:cNvPr id="4381700" name="Rectangle 4"/>
          <p:cNvSpPr>
            <a:spLocks noChangeArrowheads="1"/>
          </p:cNvSpPr>
          <p:nvPr/>
        </p:nvSpPr>
        <p:spPr bwMode="auto">
          <a:xfrm>
            <a:off x="1070435" y="1447800"/>
            <a:ext cx="4339765" cy="2189086"/>
          </a:xfrm>
          <a:prstGeom prst="rect">
            <a:avLst/>
          </a:prstGeom>
          <a:solidFill>
            <a:srgbClr val="00007A"/>
          </a:solidFill>
          <a:ln w="25400">
            <a:solidFill>
              <a:srgbClr val="FFE422"/>
            </a:solidFill>
            <a:miter lim="800000"/>
            <a:headEnd/>
            <a:tailEnd/>
          </a:ln>
          <a:effectLst>
            <a:outerShdw dist="35921" dir="18900000" algn="ctr" rotWithShape="0">
              <a:srgbClr val="CECEFF"/>
            </a:outerShdw>
          </a:effectLst>
        </p:spPr>
        <p:txBody>
          <a:bodyPr lIns="0" tIns="10800" rIns="0" bIns="10800" anchor="ctr" anchorCtr="1"/>
          <a:lstStyle/>
          <a:p>
            <a:pPr algn="ctr">
              <a:lnSpc>
                <a:spcPct val="95000"/>
              </a:lnSpc>
              <a:spcAft>
                <a:spcPct val="15000"/>
              </a:spcAft>
              <a:defRPr/>
            </a:pPr>
            <a:r>
              <a:rPr lang="en-US" sz="2400" b="1" u="sng" dirty="0" err="1">
                <a:solidFill>
                  <a:srgbClr val="FFE422"/>
                </a:solidFill>
                <a:latin typeface="Arial"/>
              </a:rPr>
              <a:t>ESnet</a:t>
            </a:r>
            <a:r>
              <a:rPr lang="en-US" sz="2400" b="1" u="sng" dirty="0">
                <a:solidFill>
                  <a:srgbClr val="FFE422"/>
                </a:solidFill>
                <a:latin typeface="Arial"/>
              </a:rPr>
              <a:t> Accepted Traffic </a:t>
            </a:r>
            <a:br>
              <a:rPr lang="en-US" sz="2400" b="1" u="sng" dirty="0">
                <a:solidFill>
                  <a:srgbClr val="FFE422"/>
                </a:solidFill>
                <a:latin typeface="Arial"/>
              </a:rPr>
            </a:br>
            <a:r>
              <a:rPr lang="en-US" sz="2400" b="1" u="sng" dirty="0">
                <a:solidFill>
                  <a:srgbClr val="FFE422"/>
                </a:solidFill>
                <a:latin typeface="Arial"/>
              </a:rPr>
              <a:t>2000-2012</a:t>
            </a:r>
            <a:r>
              <a:rPr lang="en-US" sz="2400" b="1" dirty="0">
                <a:solidFill>
                  <a:srgbClr val="FFE422"/>
                </a:solidFill>
                <a:latin typeface="Arial"/>
              </a:rPr>
              <a:t> </a:t>
            </a:r>
            <a:r>
              <a:rPr lang="en-US" sz="2200" b="1" dirty="0">
                <a:solidFill>
                  <a:srgbClr val="FFCC00"/>
                </a:solidFill>
                <a:latin typeface="Arial"/>
              </a:rPr>
              <a:t/>
            </a:r>
            <a:br>
              <a:rPr lang="en-US" sz="2200" b="1" dirty="0">
                <a:solidFill>
                  <a:srgbClr val="FFCC00"/>
                </a:solidFill>
                <a:latin typeface="Arial"/>
              </a:rPr>
            </a:br>
            <a:r>
              <a:rPr lang="en-US" sz="2200" b="1" dirty="0">
                <a:solidFill>
                  <a:srgbClr val="FFFFFF"/>
                </a:solidFill>
                <a:latin typeface="Arial"/>
              </a:rPr>
              <a:t>Half of the 100 </a:t>
            </a:r>
            <a:r>
              <a:rPr lang="en-US" sz="2200" b="1" dirty="0" err="1">
                <a:solidFill>
                  <a:srgbClr val="FFFFFF"/>
                </a:solidFill>
                <a:latin typeface="Arial"/>
              </a:rPr>
              <a:t>Petabytes</a:t>
            </a:r>
            <a:r>
              <a:rPr lang="en-US" sz="2200" b="1" dirty="0">
                <a:solidFill>
                  <a:srgbClr val="FFFFFF"/>
                </a:solidFill>
                <a:latin typeface="Arial"/>
              </a:rPr>
              <a:t> Accepted by </a:t>
            </a:r>
            <a:r>
              <a:rPr lang="en-US" sz="2200" b="1" dirty="0" err="1">
                <a:solidFill>
                  <a:srgbClr val="FFFFFF"/>
                </a:solidFill>
                <a:latin typeface="Arial"/>
              </a:rPr>
              <a:t>Esnet</a:t>
            </a:r>
            <a:r>
              <a:rPr lang="en-US" sz="2200" b="1" dirty="0">
                <a:solidFill>
                  <a:srgbClr val="FFFFFF"/>
                </a:solidFill>
                <a:latin typeface="Arial"/>
              </a:rPr>
              <a:t> in 2012 </a:t>
            </a:r>
            <a:br>
              <a:rPr lang="en-US" sz="2200" b="1" dirty="0">
                <a:solidFill>
                  <a:srgbClr val="FFFFFF"/>
                </a:solidFill>
                <a:latin typeface="Arial"/>
              </a:rPr>
            </a:br>
            <a:r>
              <a:rPr lang="en-US" sz="2200" b="1" dirty="0">
                <a:solidFill>
                  <a:srgbClr val="FFFFFF"/>
                </a:solidFill>
                <a:latin typeface="Arial"/>
              </a:rPr>
              <a:t>was Handled by Virtual Circuits with Guaranteed </a:t>
            </a:r>
            <a:r>
              <a:rPr lang="en-US" sz="2200" b="1" dirty="0" smtClean="0">
                <a:solidFill>
                  <a:srgbClr val="FFFFFF"/>
                </a:solidFill>
                <a:latin typeface="Arial"/>
              </a:rPr>
              <a:t>Bandwidth </a:t>
            </a:r>
            <a:endParaRPr lang="en-US" sz="2200" u="sng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261579" y="1904390"/>
            <a:ext cx="608739" cy="7681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36576" tIns="0" rIns="36576" bIns="0">
            <a:noAutofit/>
          </a:bodyPr>
          <a:lstStyle/>
          <a:p>
            <a:pPr algn="r" eaLnBrk="0" hangingPunct="0"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endParaRPr lang="en-US" sz="1400" b="1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 bwMode="auto">
          <a:xfrm>
            <a:off x="1496552" y="126170"/>
            <a:ext cx="8218670" cy="1066800"/>
          </a:xfrm>
          <a:prstGeom prst="rect">
            <a:avLst/>
          </a:prstGeom>
          <a:solidFill>
            <a:schemeClr val="tx1">
              <a:lumMod val="50000"/>
            </a:schemeClr>
          </a:solidFill>
          <a:ln w="25400">
            <a:solidFill>
              <a:srgbClr val="FFE42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3200" b="1" kern="0" dirty="0" smtClean="0">
                <a:solidFill>
                  <a:srgbClr val="FFE422"/>
                </a:solidFill>
                <a:latin typeface="Arial"/>
                <a:cs typeface="Arial"/>
              </a:rPr>
              <a:t>Hybrid Networks: </a:t>
            </a:r>
            <a:r>
              <a:rPr lang="en-US" sz="2600" b="1" kern="0" dirty="0" smtClean="0">
                <a:solidFill>
                  <a:srgbClr val="FFFFFF"/>
                </a:solidFill>
                <a:latin typeface="Arial"/>
                <a:cs typeface="Arial"/>
              </a:rPr>
              <a:t>Dynamic </a:t>
            </a:r>
            <a:r>
              <a:rPr lang="en-US" sz="2600" b="1" kern="0" dirty="0">
                <a:solidFill>
                  <a:srgbClr val="FFFFFF"/>
                </a:solidFill>
                <a:latin typeface="Arial"/>
                <a:cs typeface="Arial"/>
              </a:rPr>
              <a:t>Circuits </a:t>
            </a:r>
            <a:r>
              <a:rPr lang="en-US" sz="2600" b="1" kern="0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US" sz="2600" b="1" kern="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600" b="1" kern="0" dirty="0" smtClean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lang="en-US" sz="2600" b="1" kern="0" dirty="0">
                <a:solidFill>
                  <a:srgbClr val="FFFFFF"/>
                </a:solidFill>
                <a:latin typeface="Arial"/>
                <a:cs typeface="Arial"/>
              </a:rPr>
              <a:t>Bandwidth Guarantees</a:t>
            </a: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066801" y="3581400"/>
            <a:ext cx="4343400" cy="768100"/>
          </a:xfrm>
          <a:prstGeom prst="rect">
            <a:avLst/>
          </a:prstGeom>
          <a:solidFill>
            <a:srgbClr val="00007A"/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outerShdw dist="35921" dir="18900000" algn="ctr" rotWithShape="0">
              <a:srgbClr val="CECEFF"/>
            </a:outerShdw>
          </a:effectLst>
        </p:spPr>
        <p:txBody>
          <a:bodyPr lIns="0" tIns="10800" rIns="0" bIns="10800" anchor="ctr" anchorCtr="1"/>
          <a:lstStyle/>
          <a:p>
            <a:pPr algn="ctr">
              <a:lnSpc>
                <a:spcPct val="90000"/>
              </a:lnSpc>
              <a:spcAft>
                <a:spcPct val="15000"/>
              </a:spcAft>
              <a:defRPr/>
            </a:pPr>
            <a:r>
              <a:rPr lang="en-US" sz="2200" b="1" dirty="0" smtClean="0">
                <a:solidFill>
                  <a:srgbClr val="FFE70A"/>
                </a:solidFill>
                <a:latin typeface="Arial"/>
              </a:rPr>
              <a:t>Using </a:t>
            </a:r>
            <a:r>
              <a:rPr lang="en-US" sz="2200" b="1" dirty="0">
                <a:solidFill>
                  <a:srgbClr val="FFE70A"/>
                </a:solidFill>
                <a:latin typeface="Arial"/>
              </a:rPr>
              <a:t>“OSCARs” Software </a:t>
            </a:r>
            <a:r>
              <a:rPr lang="en-US" sz="2200" b="1" dirty="0" smtClean="0">
                <a:solidFill>
                  <a:srgbClr val="FFE70A"/>
                </a:solidFill>
                <a:latin typeface="Arial"/>
              </a:rPr>
              <a:t/>
            </a:r>
            <a:br>
              <a:rPr lang="en-US" sz="2200" b="1" dirty="0" smtClean="0">
                <a:solidFill>
                  <a:srgbClr val="FFE70A"/>
                </a:solidFill>
                <a:latin typeface="Arial"/>
              </a:rPr>
            </a:br>
            <a:r>
              <a:rPr lang="en-US" sz="2200" b="1" dirty="0" smtClean="0">
                <a:solidFill>
                  <a:srgbClr val="FFFFFF"/>
                </a:solidFill>
                <a:latin typeface="Arial"/>
              </a:rPr>
              <a:t>by </a:t>
            </a:r>
            <a:r>
              <a:rPr lang="en-US" sz="2200" b="1" dirty="0" err="1">
                <a:solidFill>
                  <a:srgbClr val="FFFFFF"/>
                </a:solidFill>
                <a:latin typeface="Arial"/>
              </a:rPr>
              <a:t>ESnet</a:t>
            </a:r>
            <a:r>
              <a:rPr lang="en-US" sz="2200" b="1" dirty="0">
                <a:solidFill>
                  <a:srgbClr val="FFFFFF"/>
                </a:solidFill>
                <a:latin typeface="Arial"/>
              </a:rPr>
              <a:t> and collaborators</a:t>
            </a:r>
          </a:p>
        </p:txBody>
      </p:sp>
    </p:spTree>
    <p:extLst>
      <p:ext uri="{BB962C8B-B14F-4D97-AF65-F5344CB8AC3E}">
        <p14:creationId xmlns="" xmlns:p14="http://schemas.microsoft.com/office/powerpoint/2010/main" val="1137211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4" descr="C:\Users\BRA\AppData\Local\Microsoft\Windows\Temporary Internet Files\Content.Word\NetherLight-GLIFformat-Okt2012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72" y="1009489"/>
            <a:ext cx="7450571" cy="5031055"/>
          </a:xfrm>
          <a:prstGeom prst="rect">
            <a:avLst/>
          </a:prstGeom>
          <a:noFill/>
          <a:ln>
            <a:noFill/>
          </a:ln>
        </p:spPr>
      </p:pic>
      <p:sp>
        <p:nvSpPr>
          <p:cNvPr id="4396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>
                <a:ea typeface="SimSun" pitchFamily="2" charset="-122"/>
              </a:rPr>
              <a:t> </a:t>
            </a:r>
          </a:p>
        </p:txBody>
      </p:sp>
      <p:sp>
        <p:nvSpPr>
          <p:cNvPr id="358404" name="Rectangle 4"/>
          <p:cNvSpPr>
            <a:spLocks noChangeArrowheads="1"/>
          </p:cNvSpPr>
          <p:nvPr/>
        </p:nvSpPr>
        <p:spPr bwMode="auto">
          <a:xfrm>
            <a:off x="4860642" y="1237318"/>
            <a:ext cx="184730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endParaRPr lang="en-US" sz="2800" b="1">
              <a:solidFill>
                <a:srgbClr val="3912C8"/>
              </a:solidFill>
              <a:latin typeface="Tahoma" pitchFamily="34" charset="0"/>
              <a:cs typeface="Arial"/>
            </a:endParaRPr>
          </a:p>
        </p:txBody>
      </p:sp>
      <p:sp>
        <p:nvSpPr>
          <p:cNvPr id="4396035" name="Rectangle 3"/>
          <p:cNvSpPr>
            <a:spLocks noChangeArrowheads="1"/>
          </p:cNvSpPr>
          <p:nvPr/>
        </p:nvSpPr>
        <p:spPr bwMode="auto">
          <a:xfrm>
            <a:off x="1035693" y="132880"/>
            <a:ext cx="7734958" cy="838200"/>
          </a:xfrm>
          <a:prstGeom prst="rect">
            <a:avLst/>
          </a:prstGeom>
          <a:solidFill>
            <a:srgbClr val="000066"/>
          </a:solidFill>
          <a:ln w="25400">
            <a:solidFill>
              <a:srgbClr val="FFDD06"/>
            </a:solidFill>
            <a:miter lim="800000"/>
            <a:headEnd/>
            <a:tailEnd/>
          </a:ln>
          <a:effectLst>
            <a:outerShdw dist="35921" dir="18900000" algn="ctr" rotWithShape="0">
              <a:srgbClr val="CECEFF"/>
            </a:outerShdw>
          </a:effectLst>
        </p:spPr>
        <p:txBody>
          <a:bodyPr lIns="0" tIns="10800" rIns="0" bIns="10800" anchor="ctr" anchorCtr="1"/>
          <a:lstStyle/>
          <a:p>
            <a:pPr algn="ctr">
              <a:lnSpc>
                <a:spcPct val="90000"/>
              </a:lnSpc>
              <a:defRPr/>
            </a:pPr>
            <a:r>
              <a:rPr lang="en-US" sz="2800" b="1" dirty="0">
                <a:solidFill>
                  <a:srgbClr val="FFDD06"/>
                </a:solidFill>
                <a:latin typeface="Arial"/>
                <a:cs typeface="Arial"/>
              </a:rPr>
              <a:t>Open Exchange Points: </a:t>
            </a:r>
            <a:r>
              <a:rPr lang="en-US" sz="2800" b="1" dirty="0" err="1">
                <a:solidFill>
                  <a:srgbClr val="FFDD06"/>
                </a:solidFill>
                <a:latin typeface="Arial"/>
                <a:cs typeface="Arial"/>
              </a:rPr>
              <a:t>NetherLight</a:t>
            </a:r>
            <a:r>
              <a:rPr lang="en-US" sz="2800" b="1" dirty="0">
                <a:solidFill>
                  <a:srgbClr val="FFDD06"/>
                </a:solidFill>
                <a:latin typeface="Arial"/>
                <a:cs typeface="Arial"/>
              </a:rPr>
              <a:t> Example </a:t>
            </a:r>
            <a:br>
              <a:rPr lang="en-US" sz="2800" b="1" dirty="0">
                <a:solidFill>
                  <a:srgbClr val="FFDD06"/>
                </a:solidFill>
                <a:latin typeface="Arial"/>
                <a:cs typeface="Arial"/>
              </a:rPr>
            </a:br>
            <a:r>
              <a:rPr lang="en-US" sz="2200" b="1" dirty="0" smtClean="0">
                <a:solidFill>
                  <a:srgbClr val="FFFFFF"/>
                </a:solidFill>
                <a:latin typeface="Arial"/>
                <a:cs typeface="Arial"/>
              </a:rPr>
              <a:t>1-2 </a:t>
            </a:r>
            <a:r>
              <a:rPr lang="en-US" sz="2200" b="1" dirty="0">
                <a:solidFill>
                  <a:srgbClr val="FFFFFF"/>
                </a:solidFill>
                <a:latin typeface="Arial"/>
                <a:cs typeface="Arial"/>
              </a:rPr>
              <a:t>X 100G, 3 x 40G, 30+ 10G Lambdas, Use of Dark Fiber</a:t>
            </a:r>
          </a:p>
        </p:txBody>
      </p:sp>
      <p:sp>
        <p:nvSpPr>
          <p:cNvPr id="4396038" name="Rectangle 6"/>
          <p:cNvSpPr>
            <a:spLocks noChangeArrowheads="1"/>
          </p:cNvSpPr>
          <p:nvPr/>
        </p:nvSpPr>
        <p:spPr bwMode="auto">
          <a:xfrm>
            <a:off x="0" y="6063424"/>
            <a:ext cx="9906000" cy="779462"/>
          </a:xfrm>
          <a:prstGeom prst="rect">
            <a:avLst/>
          </a:prstGeom>
          <a:solidFill>
            <a:srgbClr val="000066"/>
          </a:solidFill>
          <a:ln w="19050">
            <a:solidFill>
              <a:srgbClr val="FFDD06"/>
            </a:solidFill>
            <a:miter lim="800000"/>
            <a:headEnd/>
            <a:tailEnd/>
          </a:ln>
          <a:effectLst>
            <a:outerShdw dist="35921" dir="18900000" algn="ctr" rotWithShape="0">
              <a:srgbClr val="CECEFF"/>
            </a:outerShdw>
          </a:effectLst>
        </p:spPr>
        <p:txBody>
          <a:bodyPr lIns="0" tIns="10800" rIns="0" bIns="10800" anchor="ctr" anchorCtr="1"/>
          <a:lstStyle/>
          <a:p>
            <a:pPr algn="ctr">
              <a:defRPr/>
            </a:pPr>
            <a:r>
              <a:rPr lang="en-US" altLang="ko-KR" sz="2400" b="1" dirty="0">
                <a:solidFill>
                  <a:srgbClr val="FFE70A"/>
                </a:solidFill>
                <a:latin typeface="Arial"/>
                <a:ea typeface="Gulim" pitchFamily="34" charset="-127"/>
                <a:cs typeface="Arial"/>
              </a:rPr>
              <a:t>Convergence of Many Partners on Common </a:t>
            </a:r>
            <a:r>
              <a:rPr lang="en-US" altLang="ko-KR" sz="2400" b="1" dirty="0" err="1">
                <a:solidFill>
                  <a:srgbClr val="FFE70A"/>
                </a:solidFill>
                <a:latin typeface="Arial"/>
                <a:ea typeface="Gulim" pitchFamily="34" charset="-127"/>
                <a:cs typeface="Arial"/>
              </a:rPr>
              <a:t>Lightpath</a:t>
            </a:r>
            <a:r>
              <a:rPr lang="en-US" altLang="ko-KR" sz="2400" b="1" dirty="0">
                <a:solidFill>
                  <a:srgbClr val="FFE70A"/>
                </a:solidFill>
                <a:latin typeface="Arial"/>
                <a:ea typeface="Gulim" pitchFamily="34" charset="-127"/>
                <a:cs typeface="Arial"/>
              </a:rPr>
              <a:t> Concepts </a:t>
            </a:r>
            <a:br>
              <a:rPr lang="en-US" altLang="ko-KR" sz="2400" b="1" dirty="0">
                <a:solidFill>
                  <a:srgbClr val="FFE70A"/>
                </a:solidFill>
                <a:latin typeface="Arial"/>
                <a:ea typeface="Gulim" pitchFamily="34" charset="-127"/>
                <a:cs typeface="Arial"/>
              </a:rPr>
            </a:br>
            <a:r>
              <a:rPr lang="en-US" altLang="ko-KR" sz="2100" b="1" dirty="0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Internet2, ESnet, GEANT, USLHCNet; </a:t>
            </a:r>
            <a:r>
              <a:rPr lang="en-US" altLang="ko-KR" sz="2100" b="1" dirty="0" err="1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nl</a:t>
            </a:r>
            <a:r>
              <a:rPr lang="en-US" altLang="ko-KR" sz="2100" b="1" dirty="0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, </a:t>
            </a:r>
            <a:r>
              <a:rPr lang="en-US" altLang="ko-KR" sz="2100" b="1" dirty="0" err="1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cz</a:t>
            </a:r>
            <a:r>
              <a:rPr lang="en-US" altLang="ko-KR" sz="2100" b="1" dirty="0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, </a:t>
            </a:r>
            <a:r>
              <a:rPr lang="en-US" altLang="ko-KR" sz="2100" b="1" dirty="0" err="1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ru</a:t>
            </a:r>
            <a:r>
              <a:rPr lang="en-US" altLang="ko-KR" sz="2100" b="1" dirty="0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, be, pl, </a:t>
            </a:r>
            <a:r>
              <a:rPr lang="en-US" altLang="ko-KR" sz="2100" b="1" dirty="0" err="1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es</a:t>
            </a:r>
            <a:r>
              <a:rPr lang="en-US" altLang="ko-KR" sz="2100" b="1" dirty="0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, </a:t>
            </a:r>
            <a:r>
              <a:rPr lang="en-US" altLang="ko-KR" sz="2100" b="1" dirty="0" err="1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tw</a:t>
            </a:r>
            <a:r>
              <a:rPr lang="en-US" altLang="ko-KR" sz="2100" b="1" dirty="0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, </a:t>
            </a:r>
            <a:r>
              <a:rPr lang="en-US" altLang="ko-KR" sz="2100" b="1" dirty="0" err="1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kr</a:t>
            </a:r>
            <a:r>
              <a:rPr lang="en-US" altLang="ko-KR" sz="2100" b="1" dirty="0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, </a:t>
            </a:r>
            <a:r>
              <a:rPr lang="en-US" altLang="ko-KR" sz="2100" b="1" dirty="0" err="1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hk</a:t>
            </a:r>
            <a:r>
              <a:rPr lang="en-US" altLang="ko-KR" sz="2100" b="1" dirty="0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, in, </a:t>
            </a:r>
            <a:r>
              <a:rPr lang="en-US" altLang="ko-KR" sz="2100" b="1" dirty="0" err="1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nordic</a:t>
            </a:r>
            <a:endParaRPr lang="en-US" sz="21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376" y="971160"/>
            <a:ext cx="1751991" cy="499265"/>
          </a:xfrm>
          <a:prstGeom prst="rect">
            <a:avLst/>
          </a:prstGeom>
          <a:solidFill>
            <a:srgbClr val="000066"/>
          </a:solidFill>
          <a:ln w="19050">
            <a:solidFill>
              <a:srgbClr val="FFDD06"/>
            </a:solidFill>
            <a:miter lim="800000"/>
            <a:headEnd/>
            <a:tailEnd/>
          </a:ln>
          <a:effectLst>
            <a:outerShdw dist="35921" dir="18900000" algn="ctr" rotWithShape="0">
              <a:srgbClr val="CECEFF"/>
            </a:outerShdw>
          </a:effectLst>
        </p:spPr>
        <p:txBody>
          <a:bodyPr lIns="0" tIns="10800" rIns="0" bIns="10800" anchor="ctr" anchorCtr="1"/>
          <a:lstStyle/>
          <a:p>
            <a:pPr algn="ctr">
              <a:defRPr/>
            </a:pPr>
            <a:r>
              <a:rPr lang="en-US" altLang="ko-KR" sz="2400" b="1" dirty="0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www.glif.is</a:t>
            </a:r>
            <a:endParaRPr lang="en-US" sz="21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066789" y="4427610"/>
            <a:ext cx="1172211" cy="499265"/>
          </a:xfrm>
          <a:prstGeom prst="rect">
            <a:avLst/>
          </a:prstGeom>
          <a:solidFill>
            <a:srgbClr val="000066"/>
          </a:solidFill>
          <a:ln w="19050">
            <a:solidFill>
              <a:srgbClr val="FFDD06"/>
            </a:solidFill>
            <a:miter lim="800000"/>
            <a:headEnd/>
            <a:tailEnd/>
          </a:ln>
          <a:effectLst>
            <a:outerShdw dist="35921" dir="18900000" algn="ctr" rotWithShape="0">
              <a:srgbClr val="CECEFF"/>
            </a:outerShdw>
          </a:effectLst>
        </p:spPr>
        <p:txBody>
          <a:bodyPr lIns="0" tIns="10800" rIns="0" bIns="10800" anchor="ctr" anchorCtr="1"/>
          <a:lstStyle/>
          <a:p>
            <a:pPr algn="ctr">
              <a:lnSpc>
                <a:spcPct val="90000"/>
              </a:lnSpc>
              <a:defRPr/>
            </a:pPr>
            <a:r>
              <a:rPr lang="en-US" altLang="ko-KR" sz="1600" b="1" dirty="0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3 x 40G</a:t>
            </a:r>
          </a:p>
          <a:p>
            <a:pPr algn="ctr">
              <a:lnSpc>
                <a:spcPct val="90000"/>
              </a:lnSpc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1-2 </a:t>
            </a:r>
            <a:r>
              <a:rPr lang="en-US" sz="1600" b="1" dirty="0">
                <a:solidFill>
                  <a:srgbClr val="FFFFFF"/>
                </a:solidFill>
                <a:latin typeface="Arial"/>
                <a:ea typeface="Gulim" pitchFamily="34" charset="-127"/>
                <a:cs typeface="Arial"/>
              </a:rPr>
              <a:t>x 100G</a:t>
            </a:r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410929" y="971080"/>
            <a:ext cx="2495080" cy="3686880"/>
          </a:xfrm>
          <a:prstGeom prst="rect">
            <a:avLst/>
          </a:prstGeom>
          <a:solidFill>
            <a:srgbClr val="000066"/>
          </a:solidFill>
          <a:ln w="19050">
            <a:solidFill>
              <a:srgbClr val="FFDD06"/>
            </a:solidFill>
            <a:miter lim="800000"/>
            <a:headEnd/>
            <a:tailEnd/>
          </a:ln>
          <a:effectLst>
            <a:outerShdw dist="35921" dir="18900000" algn="ctr" rotWithShape="0">
              <a:srgbClr val="CECEFF"/>
            </a:outerShdw>
          </a:effectLst>
        </p:spPr>
        <p:txBody>
          <a:bodyPr lIns="0" tIns="10800" rIns="0" bIns="10800" anchor="ctr" anchorCtr="1"/>
          <a:lstStyle/>
          <a:p>
            <a:pPr algn="ctr">
              <a:defRPr/>
            </a:pPr>
            <a:r>
              <a:rPr lang="en-US" sz="2100" b="1" dirty="0">
                <a:solidFill>
                  <a:srgbClr val="FFFFFF"/>
                </a:solidFill>
                <a:latin typeface="Arial"/>
                <a:cs typeface="Arial"/>
              </a:rPr>
              <a:t>Inspired Other Open </a:t>
            </a:r>
            <a:r>
              <a:rPr lang="en-US" sz="2100" b="1" dirty="0" err="1">
                <a:solidFill>
                  <a:srgbClr val="FFFFFF"/>
                </a:solidFill>
                <a:latin typeface="Arial"/>
                <a:cs typeface="Arial"/>
              </a:rPr>
              <a:t>Lightpath</a:t>
            </a:r>
            <a:r>
              <a:rPr lang="en-US" sz="2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br>
              <a:rPr lang="en-US" sz="21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100" b="1" u="sng" dirty="0">
                <a:solidFill>
                  <a:srgbClr val="FFFFFF"/>
                </a:solidFill>
                <a:latin typeface="Arial"/>
                <a:cs typeface="Arial"/>
              </a:rPr>
              <a:t>Exchanges</a:t>
            </a:r>
          </a:p>
          <a:p>
            <a:pPr algn="ctr">
              <a:defRPr/>
            </a:pPr>
            <a:r>
              <a:rPr lang="en-US" sz="2100" b="1" dirty="0" err="1">
                <a:solidFill>
                  <a:srgbClr val="FFE70A"/>
                </a:solidFill>
                <a:latin typeface="Arial"/>
                <a:cs typeface="Arial"/>
              </a:rPr>
              <a:t>Daejon</a:t>
            </a:r>
            <a:r>
              <a:rPr lang="en-US" sz="2100" b="1" dirty="0">
                <a:solidFill>
                  <a:srgbClr val="FFE70A"/>
                </a:solidFill>
                <a:latin typeface="Arial"/>
                <a:cs typeface="Arial"/>
              </a:rPr>
              <a:t> (Kr)</a:t>
            </a:r>
          </a:p>
          <a:p>
            <a:pPr algn="ctr">
              <a:defRPr/>
            </a:pPr>
            <a:r>
              <a:rPr lang="en-US" sz="2100" b="1" dirty="0">
                <a:solidFill>
                  <a:srgbClr val="FFE70A"/>
                </a:solidFill>
                <a:latin typeface="Arial"/>
                <a:cs typeface="Arial"/>
              </a:rPr>
              <a:t>Hong Kong</a:t>
            </a:r>
          </a:p>
          <a:p>
            <a:pPr algn="ctr">
              <a:defRPr/>
            </a:pPr>
            <a:r>
              <a:rPr lang="en-US" sz="2100" b="1" dirty="0">
                <a:solidFill>
                  <a:srgbClr val="FFE70A"/>
                </a:solidFill>
                <a:latin typeface="Arial"/>
                <a:cs typeface="Arial"/>
              </a:rPr>
              <a:t>Tokyo</a:t>
            </a:r>
          </a:p>
          <a:p>
            <a:pPr algn="ctr">
              <a:defRPr/>
            </a:pPr>
            <a:r>
              <a:rPr lang="en-US" sz="2100" b="1" dirty="0" err="1">
                <a:solidFill>
                  <a:srgbClr val="FFE70A"/>
                </a:solidFill>
                <a:latin typeface="Arial"/>
                <a:cs typeface="Arial"/>
              </a:rPr>
              <a:t>Praha</a:t>
            </a:r>
            <a:r>
              <a:rPr lang="en-US" sz="2100" b="1" dirty="0">
                <a:solidFill>
                  <a:srgbClr val="FFE70A"/>
                </a:solidFill>
                <a:latin typeface="Arial"/>
                <a:cs typeface="Arial"/>
              </a:rPr>
              <a:t> (</a:t>
            </a:r>
            <a:r>
              <a:rPr lang="en-US" sz="2100" b="1" dirty="0" err="1">
                <a:solidFill>
                  <a:srgbClr val="FFE70A"/>
                </a:solidFill>
                <a:latin typeface="Arial"/>
                <a:cs typeface="Arial"/>
              </a:rPr>
              <a:t>Cz</a:t>
            </a:r>
            <a:r>
              <a:rPr lang="en-US" sz="2100" b="1" dirty="0">
                <a:solidFill>
                  <a:srgbClr val="FFE70A"/>
                </a:solidFill>
                <a:latin typeface="Arial"/>
                <a:cs typeface="Arial"/>
              </a:rPr>
              <a:t>)</a:t>
            </a:r>
          </a:p>
          <a:p>
            <a:pPr algn="ctr">
              <a:defRPr/>
            </a:pPr>
            <a:r>
              <a:rPr lang="en-US" sz="2100" b="1" dirty="0">
                <a:solidFill>
                  <a:srgbClr val="FFE70A"/>
                </a:solidFill>
                <a:latin typeface="Arial"/>
                <a:cs typeface="Arial"/>
              </a:rPr>
              <a:t>Seattle</a:t>
            </a:r>
          </a:p>
          <a:p>
            <a:pPr algn="ctr">
              <a:defRPr/>
            </a:pPr>
            <a:r>
              <a:rPr lang="en-US" sz="2100" b="1" dirty="0">
                <a:solidFill>
                  <a:srgbClr val="FFE70A"/>
                </a:solidFill>
                <a:latin typeface="Arial"/>
                <a:cs typeface="Arial"/>
              </a:rPr>
              <a:t>Chicago</a:t>
            </a:r>
          </a:p>
          <a:p>
            <a:pPr algn="ctr">
              <a:defRPr/>
            </a:pPr>
            <a:r>
              <a:rPr lang="en-US" sz="2100" b="1" dirty="0">
                <a:solidFill>
                  <a:srgbClr val="FFE70A"/>
                </a:solidFill>
                <a:latin typeface="Arial"/>
                <a:cs typeface="Arial"/>
              </a:rPr>
              <a:t>Miami</a:t>
            </a:r>
          </a:p>
          <a:p>
            <a:pPr algn="ctr">
              <a:defRPr/>
            </a:pPr>
            <a:r>
              <a:rPr lang="en-US" sz="2100" b="1" dirty="0">
                <a:solidFill>
                  <a:srgbClr val="FFE70A"/>
                </a:solidFill>
                <a:latin typeface="Arial"/>
                <a:cs typeface="Arial"/>
              </a:rPr>
              <a:t>New York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372515" y="4657961"/>
            <a:ext cx="2533486" cy="1382580"/>
          </a:xfrm>
          <a:prstGeom prst="rect">
            <a:avLst/>
          </a:prstGeom>
          <a:solidFill>
            <a:srgbClr val="000066"/>
          </a:solidFill>
          <a:ln w="19050">
            <a:solidFill>
              <a:srgbClr val="FFDD06"/>
            </a:solidFill>
            <a:miter lim="800000"/>
            <a:headEnd/>
            <a:tailEnd/>
          </a:ln>
          <a:effectLst>
            <a:outerShdw dist="35921" dir="18900000" algn="ctr" rotWithShape="0">
              <a:srgbClr val="CECEFF"/>
            </a:outerShdw>
          </a:effectLst>
        </p:spPr>
        <p:txBody>
          <a:bodyPr lIns="0" tIns="10800" rIns="0" bIns="10800" anchor="ctr" anchorCtr="1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FFFF"/>
                </a:solidFill>
                <a:latin typeface="Arial"/>
                <a:cs typeface="Arial"/>
              </a:rPr>
              <a:t>2013-14:</a:t>
            </a:r>
            <a:r>
              <a:rPr lang="en-US" sz="2200" b="1" dirty="0" smtClean="0">
                <a:solidFill>
                  <a:srgbClr val="FFE422"/>
                </a:solidFill>
                <a:latin typeface="Arial"/>
                <a:cs typeface="Arial"/>
              </a:rPr>
              <a:t> </a:t>
            </a:r>
            <a:r>
              <a:rPr lang="en-US" sz="2200" b="1" dirty="0">
                <a:solidFill>
                  <a:srgbClr val="FFE70A"/>
                </a:solidFill>
                <a:latin typeface="Arial"/>
                <a:cs typeface="Arial"/>
              </a:rPr>
              <a:t>Dynamic </a:t>
            </a:r>
            <a:r>
              <a:rPr lang="en-US" sz="2200" b="1" dirty="0" err="1">
                <a:solidFill>
                  <a:srgbClr val="FFE70A"/>
                </a:solidFill>
                <a:latin typeface="Arial"/>
                <a:cs typeface="Arial"/>
              </a:rPr>
              <a:t>Lightpaths</a:t>
            </a:r>
            <a:r>
              <a:rPr lang="en-US" sz="2200" b="1" dirty="0">
                <a:solidFill>
                  <a:srgbClr val="FFE70A"/>
                </a:solidFill>
                <a:latin typeface="Arial"/>
                <a:cs typeface="Arial"/>
              </a:rPr>
              <a:t> +</a:t>
            </a:r>
            <a:br>
              <a:rPr lang="en-US" sz="2200" b="1" dirty="0">
                <a:solidFill>
                  <a:srgbClr val="FFE70A"/>
                </a:solidFill>
                <a:latin typeface="Arial"/>
                <a:cs typeface="Arial"/>
              </a:rPr>
            </a:br>
            <a:r>
              <a:rPr lang="en-US" sz="2200" b="1" dirty="0">
                <a:solidFill>
                  <a:srgbClr val="FFE70A"/>
                </a:solidFill>
                <a:latin typeface="Arial"/>
                <a:cs typeface="Arial"/>
              </a:rPr>
              <a:t>IP Services </a:t>
            </a:r>
            <a:br>
              <a:rPr lang="en-US" sz="2200" b="1" dirty="0">
                <a:solidFill>
                  <a:srgbClr val="FFE70A"/>
                </a:solidFill>
                <a:latin typeface="Arial"/>
                <a:cs typeface="Arial"/>
              </a:rPr>
            </a:br>
            <a:r>
              <a:rPr lang="en-US" sz="2200" b="1" dirty="0">
                <a:solidFill>
                  <a:srgbClr val="FFE70A"/>
                </a:solidFill>
                <a:latin typeface="Arial"/>
                <a:cs typeface="Arial"/>
              </a:rPr>
              <a:t>Above 10G</a:t>
            </a:r>
            <a:endParaRPr lang="en-US" sz="2100" b="1" dirty="0">
              <a:solidFill>
                <a:srgbClr val="FFE70A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6906"/>
            <a:ext cx="8382000" cy="1066800"/>
          </a:xfrm>
          <a:solidFill>
            <a:srgbClr val="001236"/>
          </a:solidFill>
          <a:ln w="19050">
            <a:solidFill>
              <a:srgbClr val="FFE70A"/>
            </a:solidFill>
          </a:ln>
        </p:spPr>
        <p:txBody>
          <a:bodyPr/>
          <a:lstStyle/>
          <a:p>
            <a:pPr algn="ctr"/>
            <a:r>
              <a:rPr lang="en-US" dirty="0" smtClean="0">
                <a:solidFill>
                  <a:srgbClr val="FFE815"/>
                </a:solidFill>
              </a:rPr>
              <a:t>A View of Future LHC Computing </a:t>
            </a:r>
            <a:br>
              <a:rPr lang="en-US" dirty="0" smtClean="0">
                <a:solidFill>
                  <a:srgbClr val="FFE815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and Network </a:t>
            </a:r>
            <a:r>
              <a:rPr lang="en-US" dirty="0" smtClean="0">
                <a:solidFill>
                  <a:srgbClr val="FFE815"/>
                </a:solidFill>
              </a:rPr>
              <a:t>Systems</a:t>
            </a:r>
            <a:endParaRPr lang="en-US" dirty="0">
              <a:solidFill>
                <a:srgbClr val="FFE815"/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8000" contrast="10000"/>
          </a:blip>
          <a:srcRect b="5729"/>
          <a:stretch>
            <a:fillRect/>
          </a:stretch>
        </p:blipFill>
        <p:spPr bwMode="auto">
          <a:xfrm>
            <a:off x="159837" y="1143001"/>
            <a:ext cx="7848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794702" y="1156008"/>
            <a:ext cx="1981200" cy="2774542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tabLst>
                <a:tab pos="1203325" algn="l"/>
              </a:tabLst>
            </a:pPr>
            <a:r>
              <a:rPr lang="en-US" sz="2000" b="1" dirty="0" smtClean="0">
                <a:solidFill>
                  <a:srgbClr val="FFE70A"/>
                </a:solidFill>
                <a:latin typeface="Arial"/>
              </a:rPr>
              <a:t>Ian Fisk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 and Jim Shank at the July 30 Computing Frontier Session, </a:t>
            </a:r>
            <a:br>
              <a:rPr lang="en-US" sz="2000" b="1" dirty="0" smtClean="0">
                <a:solidFill>
                  <a:srgbClr val="FFFFFF"/>
                </a:solidFill>
                <a:latin typeface="Arial"/>
              </a:rPr>
            </a:b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for the Energy Frontier</a:t>
            </a:r>
            <a:endParaRPr lang="en-US" sz="2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1000" y="6248400"/>
            <a:ext cx="8610600" cy="464743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tabLst>
                <a:tab pos="1203325" algn="l"/>
              </a:tabLst>
            </a:pPr>
            <a:r>
              <a:rPr lang="en-US" sz="2200" b="1" dirty="0" smtClean="0">
                <a:solidFill>
                  <a:srgbClr val="FFE70A"/>
                </a:solidFill>
                <a:latin typeface="Arial"/>
              </a:rPr>
              <a:t>Prerequisites: 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Global Scale </a:t>
            </a:r>
            <a:r>
              <a:rPr lang="en-US" sz="2000" b="1" dirty="0" err="1" smtClean="0">
                <a:solidFill>
                  <a:srgbClr val="FFFFFF"/>
                </a:solidFill>
                <a:latin typeface="Arial"/>
              </a:rPr>
              <a:t>realtime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 monitoring + topology </a:t>
            </a:r>
            <a:endParaRPr lang="en-US" sz="20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919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6906"/>
            <a:ext cx="8382000" cy="1066800"/>
          </a:xfrm>
          <a:solidFill>
            <a:srgbClr val="001236"/>
          </a:solidFill>
          <a:ln w="19050">
            <a:solidFill>
              <a:srgbClr val="FFE70A"/>
            </a:solidFill>
          </a:ln>
        </p:spPr>
        <p:txBody>
          <a:bodyPr/>
          <a:lstStyle/>
          <a:p>
            <a:pPr algn="ctr"/>
            <a:r>
              <a:rPr lang="en-US" dirty="0" smtClean="0">
                <a:solidFill>
                  <a:srgbClr val="FFE815"/>
                </a:solidFill>
              </a:rPr>
              <a:t>A View of Future LHC Computing </a:t>
            </a:r>
            <a:br>
              <a:rPr lang="en-US" dirty="0" smtClean="0">
                <a:solidFill>
                  <a:srgbClr val="FFE815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and Network </a:t>
            </a:r>
            <a:r>
              <a:rPr lang="en-US" dirty="0" smtClean="0">
                <a:solidFill>
                  <a:srgbClr val="FFE815"/>
                </a:solidFill>
              </a:rPr>
              <a:t>Systems</a:t>
            </a:r>
            <a:endParaRPr lang="en-US" dirty="0">
              <a:solidFill>
                <a:srgbClr val="FFE815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794702" y="1156008"/>
            <a:ext cx="1981200" cy="2774542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tabLst>
                <a:tab pos="1203325" algn="l"/>
              </a:tabLst>
            </a:pPr>
            <a:r>
              <a:rPr lang="en-US" sz="2000" b="1" dirty="0" smtClean="0">
                <a:solidFill>
                  <a:srgbClr val="FFE70A"/>
                </a:solidFill>
                <a:latin typeface="Arial"/>
              </a:rPr>
              <a:t>Ian Fisk 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and Jim Shank at the July 30 Computing Frontier Session, </a:t>
            </a:r>
            <a:br>
              <a:rPr lang="en-US" sz="2000" b="1" dirty="0" smtClean="0">
                <a:solidFill>
                  <a:srgbClr val="FFFFFF"/>
                </a:solidFill>
                <a:latin typeface="Arial"/>
              </a:rPr>
            </a:b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for the Energy Frontier</a:t>
            </a:r>
            <a:endParaRPr lang="en-US" sz="20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8000" contrast="17000"/>
          </a:blip>
          <a:srcRect/>
          <a:stretch>
            <a:fillRect/>
          </a:stretch>
        </p:blipFill>
        <p:spPr bwMode="auto">
          <a:xfrm>
            <a:off x="304800" y="1187021"/>
            <a:ext cx="7467600" cy="5366179"/>
          </a:xfrm>
          <a:prstGeom prst="rect">
            <a:avLst/>
          </a:prstGeom>
          <a:noFill/>
          <a:ln w="25400">
            <a:solidFill>
              <a:srgbClr val="FFE70A"/>
            </a:solidFill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" y="6248400"/>
            <a:ext cx="9067800" cy="404663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tabLst>
                <a:tab pos="1203325" algn="l"/>
              </a:tabLst>
            </a:pP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Agile, larger scale, intelligent network-based systems will have a key role</a:t>
            </a:r>
            <a:endParaRPr lang="en-US" sz="20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919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6906"/>
            <a:ext cx="8382000" cy="1066800"/>
          </a:xfrm>
          <a:solidFill>
            <a:srgbClr val="001236"/>
          </a:solidFill>
          <a:ln w="19050">
            <a:solidFill>
              <a:srgbClr val="FFE70A"/>
            </a:solidFill>
          </a:ln>
        </p:spPr>
        <p:txBody>
          <a:bodyPr/>
          <a:lstStyle/>
          <a:p>
            <a:pPr algn="ctr"/>
            <a:r>
              <a:rPr lang="en-US" dirty="0" smtClean="0">
                <a:solidFill>
                  <a:srgbClr val="FFE815"/>
                </a:solidFill>
              </a:rPr>
              <a:t>A View of Future LHC Computing </a:t>
            </a:r>
            <a:br>
              <a:rPr lang="en-US" dirty="0" smtClean="0">
                <a:solidFill>
                  <a:srgbClr val="FFE815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and Network </a:t>
            </a:r>
            <a:r>
              <a:rPr lang="en-US" dirty="0" smtClean="0">
                <a:solidFill>
                  <a:srgbClr val="FFE815"/>
                </a:solidFill>
              </a:rPr>
              <a:t>Systems</a:t>
            </a:r>
            <a:endParaRPr lang="en-US" dirty="0">
              <a:solidFill>
                <a:srgbClr val="FFE815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794702" y="1156008"/>
            <a:ext cx="1981200" cy="2774542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tabLst>
                <a:tab pos="1203325" algn="l"/>
              </a:tabLst>
            </a:pPr>
            <a:r>
              <a:rPr lang="en-US" sz="2000" b="1" dirty="0" smtClean="0">
                <a:solidFill>
                  <a:srgbClr val="FFE70A"/>
                </a:solidFill>
                <a:latin typeface="Arial"/>
              </a:rPr>
              <a:t>Ian Fisk </a:t>
            </a: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and Jim Shank at the July 30 Computing Frontier Session, </a:t>
            </a:r>
            <a:br>
              <a:rPr lang="en-US" sz="2000" b="1" dirty="0" smtClean="0">
                <a:solidFill>
                  <a:srgbClr val="FFFFFF"/>
                </a:solidFill>
                <a:latin typeface="Arial"/>
              </a:rPr>
            </a:br>
            <a:r>
              <a:rPr lang="en-US" sz="2000" b="1" dirty="0" smtClean="0">
                <a:solidFill>
                  <a:srgbClr val="FFFFFF"/>
                </a:solidFill>
                <a:latin typeface="Arial"/>
              </a:rPr>
              <a:t>for the Energy Frontier</a:t>
            </a:r>
            <a:endParaRPr lang="en-US" sz="20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21000"/>
          </a:blip>
          <a:srcRect/>
          <a:stretch>
            <a:fillRect/>
          </a:stretch>
        </p:blipFill>
        <p:spPr bwMode="auto">
          <a:xfrm>
            <a:off x="152400" y="1176453"/>
            <a:ext cx="7620000" cy="5384451"/>
          </a:xfrm>
          <a:prstGeom prst="rect">
            <a:avLst/>
          </a:prstGeom>
          <a:noFill/>
          <a:ln w="25400">
            <a:solidFill>
              <a:srgbClr val="FFE70A"/>
            </a:solidFill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" y="6148537"/>
            <a:ext cx="9448800" cy="420243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1203325" algn="l"/>
              </a:tabLst>
            </a:pPr>
            <a:r>
              <a:rPr lang="en-US" sz="2100" b="1" dirty="0" smtClean="0">
                <a:solidFill>
                  <a:srgbClr val="FFFFFF"/>
                </a:solidFill>
                <a:latin typeface="Arial"/>
              </a:rPr>
              <a:t>Many 100G-enabled end clients: A challenge to next generation networks</a:t>
            </a:r>
            <a:endParaRPr lang="en-US" sz="21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919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E815"/>
                </a:solidFill>
              </a:rPr>
              <a:t>ANSE: Advanced Network Services for Experiments</a:t>
            </a:r>
            <a:endParaRPr lang="en-US" dirty="0">
              <a:solidFill>
                <a:srgbClr val="FFE81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143000"/>
            <a:ext cx="9753600" cy="571500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300" dirty="0" smtClean="0">
                <a:solidFill>
                  <a:srgbClr val="FFE815"/>
                </a:solidFill>
              </a:rPr>
              <a:t>ANSE is a project funded by NSF’s CC-NIE program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200" dirty="0" smtClean="0"/>
              <a:t>Two years funding, started in January 2013, ~3 FTEs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300" dirty="0" smtClean="0">
                <a:solidFill>
                  <a:srgbClr val="FFE815"/>
                </a:solidFill>
              </a:rPr>
              <a:t>Collaboration of 4 institutes: 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97FFFF"/>
                </a:solidFill>
              </a:rPr>
              <a:t>Caltech (CMS)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97FFFF"/>
                </a:solidFill>
              </a:rPr>
              <a:t>University of Michigan  (ATLAS)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97FFFF"/>
                </a:solidFill>
              </a:rPr>
              <a:t>Vanderbilt University  (CMS)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97FFFF"/>
                </a:solidFill>
              </a:rPr>
              <a:t>University of Texas at Arlington  (ATLAS)</a:t>
            </a:r>
            <a:endParaRPr lang="en-US" sz="2200" dirty="0">
              <a:solidFill>
                <a:srgbClr val="97FFFF"/>
              </a:solidFill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300" dirty="0" smtClean="0">
                <a:solidFill>
                  <a:srgbClr val="97FFFF"/>
                </a:solidFill>
              </a:rPr>
              <a:t>Goal:</a:t>
            </a:r>
            <a:r>
              <a:rPr lang="en-US" sz="2300" dirty="0" smtClean="0">
                <a:solidFill>
                  <a:srgbClr val="FFFFCC"/>
                </a:solidFill>
              </a:rPr>
              <a:t> </a:t>
            </a:r>
            <a:r>
              <a:rPr lang="en-US" sz="2300" dirty="0" smtClean="0">
                <a:solidFill>
                  <a:srgbClr val="FFE815"/>
                </a:solidFill>
              </a:rPr>
              <a:t>Enable strategic workflow planning including </a:t>
            </a:r>
            <a:r>
              <a:rPr lang="en-US" sz="2300" dirty="0">
                <a:solidFill>
                  <a:srgbClr val="FFE815"/>
                </a:solidFill>
              </a:rPr>
              <a:t>network </a:t>
            </a:r>
            <a:r>
              <a:rPr lang="en-US" sz="2300" dirty="0" smtClean="0">
                <a:solidFill>
                  <a:srgbClr val="FFE815"/>
                </a:solidFill>
              </a:rPr>
              <a:t>capacity </a:t>
            </a:r>
            <a:r>
              <a:rPr lang="en-US" sz="2300" dirty="0" smtClean="0">
                <a:solidFill>
                  <a:schemeClr val="tx1"/>
                </a:solidFill>
              </a:rPr>
              <a:t>as </a:t>
            </a:r>
            <a:r>
              <a:rPr lang="en-US" sz="2300" dirty="0">
                <a:solidFill>
                  <a:schemeClr val="tx1"/>
                </a:solidFill>
              </a:rPr>
              <a:t>well as CPU and storage </a:t>
            </a:r>
            <a:r>
              <a:rPr lang="en-US" sz="2300" dirty="0" smtClean="0">
                <a:solidFill>
                  <a:srgbClr val="FFE815"/>
                </a:solidFill>
              </a:rPr>
              <a:t>as </a:t>
            </a:r>
            <a:r>
              <a:rPr lang="en-US" sz="2300" dirty="0">
                <a:solidFill>
                  <a:srgbClr val="FFE815"/>
                </a:solidFill>
              </a:rPr>
              <a:t>a co-scheduled </a:t>
            </a:r>
            <a:r>
              <a:rPr lang="en-US" sz="2300" dirty="0" smtClean="0">
                <a:solidFill>
                  <a:srgbClr val="FFE815"/>
                </a:solidFill>
              </a:rPr>
              <a:t>resource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300" dirty="0" smtClean="0">
                <a:solidFill>
                  <a:srgbClr val="97FFFF"/>
                </a:solidFill>
              </a:rPr>
              <a:t>Path Forward:</a:t>
            </a:r>
            <a:r>
              <a:rPr lang="en-US" sz="2300" dirty="0" smtClean="0"/>
              <a:t> </a:t>
            </a:r>
            <a:r>
              <a:rPr lang="en-US" sz="2300" dirty="0" smtClean="0">
                <a:solidFill>
                  <a:schemeClr val="tx1"/>
                </a:solidFill>
              </a:rPr>
              <a:t>Integrate </a:t>
            </a:r>
            <a:r>
              <a:rPr lang="en-US" sz="2300" dirty="0">
                <a:solidFill>
                  <a:schemeClr val="tx1"/>
                </a:solidFill>
              </a:rPr>
              <a:t>advanced network-aware tools </a:t>
            </a:r>
            <a:r>
              <a:rPr lang="en-US" sz="2300" dirty="0" smtClean="0">
                <a:solidFill>
                  <a:schemeClr val="tx1"/>
                </a:solidFill>
              </a:rPr>
              <a:t>with the </a:t>
            </a:r>
            <a:r>
              <a:rPr lang="en-US" sz="2300" dirty="0">
                <a:solidFill>
                  <a:srgbClr val="FFE815"/>
                </a:solidFill>
              </a:rPr>
              <a:t>mainstream production workflows </a:t>
            </a:r>
            <a:r>
              <a:rPr lang="en-US" sz="2300" dirty="0">
                <a:solidFill>
                  <a:schemeClr val="tx1"/>
                </a:solidFill>
              </a:rPr>
              <a:t>of ATLAS and CMS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E815"/>
                </a:solidFill>
              </a:rPr>
              <a:t>In-depth monitoring and Network provisioning 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E815"/>
                </a:solidFill>
              </a:rPr>
              <a:t>Complex workflows: </a:t>
            </a:r>
            <a:r>
              <a:rPr lang="en-US" sz="2200" i="1" dirty="0" smtClean="0">
                <a:solidFill>
                  <a:srgbClr val="97FFFF"/>
                </a:solidFill>
              </a:rPr>
              <a:t>a natural match and a challenge for SDN 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500" i="1" dirty="0" smtClean="0">
                <a:solidFill>
                  <a:schemeClr val="tx1"/>
                </a:solidFill>
              </a:rPr>
              <a:t>Exploit state of the art progress</a:t>
            </a:r>
            <a:r>
              <a:rPr lang="en-US" sz="2500" i="1" dirty="0" smtClean="0">
                <a:solidFill>
                  <a:srgbClr val="97FFFF"/>
                </a:solidFill>
              </a:rPr>
              <a:t> in high throughput long distance data transport, network monitoring and control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sz="2300" dirty="0"/>
          </a:p>
        </p:txBody>
      </p:sp>
    </p:spTree>
    <p:extLst>
      <p:ext uri="{BB962C8B-B14F-4D97-AF65-F5344CB8AC3E}">
        <p14:creationId xmlns="" xmlns:p14="http://schemas.microsoft.com/office/powerpoint/2010/main" val="129159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E815"/>
                </a:solidFill>
              </a:rPr>
              <a:t>ANSE - Methodology</a:t>
            </a:r>
            <a:endParaRPr lang="en-US" dirty="0">
              <a:solidFill>
                <a:srgbClr val="FFE81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E815"/>
                </a:solidFill>
              </a:rPr>
              <a:t>Use agile, managed bandwidth for tasks with levels of priority</a:t>
            </a:r>
            <a:br>
              <a:rPr lang="en-US" sz="2400" dirty="0" smtClean="0">
                <a:solidFill>
                  <a:srgbClr val="FFE815"/>
                </a:solidFill>
              </a:rPr>
            </a:br>
            <a:r>
              <a:rPr lang="en-US" sz="2400" dirty="0" smtClean="0">
                <a:solidFill>
                  <a:srgbClr val="FFE815"/>
                </a:solidFill>
              </a:rPr>
              <a:t>along with CPU and disk storage allocation.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Allows one to define goals for time-to-completion,</a:t>
            </a:r>
            <a:br>
              <a:rPr lang="en-US" dirty="0" smtClean="0"/>
            </a:br>
            <a:r>
              <a:rPr lang="en-US" dirty="0" smtClean="0"/>
              <a:t>with reasonable chance of success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Allows one to define metrics of success, such as the rate of work completion, with reasonable resource usage efficiency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Allows one to define and achieve “consistent” workflow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E815"/>
                </a:solidFill>
              </a:rPr>
              <a:t>Dynamic circuits a natural match 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 smtClean="0">
                <a:solidFill>
                  <a:schemeClr val="tx1"/>
                </a:solidFill>
              </a:rPr>
              <a:t>As in DYNES which </a:t>
            </a:r>
            <a:r>
              <a:rPr lang="en-US" sz="2200" dirty="0" smtClean="0"/>
              <a:t>targets</a:t>
            </a:r>
            <a:r>
              <a:rPr lang="en-US" sz="2200" dirty="0" smtClean="0">
                <a:solidFill>
                  <a:schemeClr val="tx1"/>
                </a:solidFill>
              </a:rPr>
              <a:t> Tier2s and Tier3s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E815"/>
                </a:solidFill>
              </a:rPr>
              <a:t>Process-Oriented Approach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Measure resource usage and job/task progress in real-time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If resource use or rate of progress is not as requested/planned, </a:t>
            </a:r>
            <a:br>
              <a:rPr lang="en-US" dirty="0" smtClean="0"/>
            </a:br>
            <a:r>
              <a:rPr lang="en-US" dirty="0" smtClean="0"/>
              <a:t>diagnose, analyze and decide if and when task </a:t>
            </a:r>
            <a:r>
              <a:rPr lang="en-US" dirty="0" err="1" smtClean="0"/>
              <a:t>replanning</a:t>
            </a:r>
            <a:r>
              <a:rPr lang="en-US" dirty="0" smtClean="0"/>
              <a:t> is needed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E815"/>
                </a:solidFill>
              </a:rPr>
              <a:t>Classes of work: defined by resources required, estimated </a:t>
            </a:r>
            <a:br>
              <a:rPr lang="en-US" sz="2400" dirty="0" smtClean="0">
                <a:solidFill>
                  <a:srgbClr val="FFE815"/>
                </a:solidFill>
              </a:rPr>
            </a:br>
            <a:r>
              <a:rPr lang="en-US" sz="2400" dirty="0" smtClean="0">
                <a:solidFill>
                  <a:srgbClr val="FFE815"/>
                </a:solidFill>
              </a:rPr>
              <a:t>time to complete, priority, etc. </a:t>
            </a:r>
          </a:p>
        </p:txBody>
      </p:sp>
    </p:spTree>
    <p:extLst>
      <p:ext uri="{BB962C8B-B14F-4D97-AF65-F5344CB8AC3E}">
        <p14:creationId xmlns="" xmlns:p14="http://schemas.microsoft.com/office/powerpoint/2010/main" val="15130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E815"/>
                </a:solidFill>
              </a:rPr>
              <a:t>ANSE Objectives and Approach</a:t>
            </a:r>
            <a:endParaRPr lang="en-US" dirty="0">
              <a:solidFill>
                <a:srgbClr val="FFE81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163096"/>
            <a:ext cx="9753600" cy="5257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E815"/>
                </a:solidFill>
              </a:rPr>
              <a:t>Deterministic, optimized workflows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200" dirty="0" smtClean="0"/>
              <a:t>Use network resource allocation along with storage and CPU resource allocation in planning data and job placement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200" dirty="0" smtClean="0"/>
              <a:t>Use accurate (as much as possible) information about the network to optimize workflows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200" dirty="0" smtClean="0"/>
              <a:t>Improve overall throughput and task times to completion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E815"/>
                </a:solidFill>
              </a:rPr>
              <a:t>Integrate advanced network-aware tools in the mainstream production workflows of ATLAS and CMS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200" dirty="0" smtClean="0"/>
              <a:t>Use tools and deployed installations where they exist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200" dirty="0" smtClean="0"/>
              <a:t>Extend functionality of the tools to match experiments’ needs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200" dirty="0" smtClean="0"/>
              <a:t>Identify and develop tools and interfaces where they are missing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E815"/>
                </a:solidFill>
              </a:rPr>
              <a:t>Build on several years of invested manpower, tools and ideas </a:t>
            </a:r>
            <a:br>
              <a:rPr lang="en-US" sz="2400" dirty="0" smtClean="0">
                <a:solidFill>
                  <a:srgbClr val="FFE815"/>
                </a:solidFill>
              </a:rPr>
            </a:br>
            <a:r>
              <a:rPr lang="en-US" sz="2400" dirty="0" smtClean="0">
                <a:solidFill>
                  <a:srgbClr val="FFE815"/>
                </a:solidFill>
              </a:rPr>
              <a:t>  (some since the MONARC era, circa 2000-2006</a:t>
            </a:r>
            <a:r>
              <a:rPr lang="en-US" dirty="0" smtClean="0">
                <a:solidFill>
                  <a:srgbClr val="FFE815"/>
                </a:solidFill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151308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E815"/>
                </a:solidFill>
              </a:rPr>
              <a:t>Tool Categories </a:t>
            </a:r>
            <a:endParaRPr lang="en-US" dirty="0">
              <a:solidFill>
                <a:srgbClr val="FFE81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143000"/>
            <a:ext cx="9753600" cy="5486400"/>
          </a:xfrm>
        </p:spPr>
        <p:txBody>
          <a:bodyPr/>
          <a:lstStyle/>
          <a:p>
            <a:pPr>
              <a:lnSpc>
                <a:spcPct val="95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i="1" dirty="0" smtClean="0">
                <a:solidFill>
                  <a:srgbClr val="FFE815"/>
                </a:solidFill>
              </a:rPr>
              <a:t>Monitoring (Alone):</a:t>
            </a:r>
          </a:p>
          <a:p>
            <a:pPr marL="568325" lvl="1" indent="-222250">
              <a:lnSpc>
                <a:spcPct val="95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/>
              <a:t>Allows </a:t>
            </a:r>
            <a:r>
              <a:rPr lang="en-US" i="1" dirty="0" smtClean="0">
                <a:solidFill>
                  <a:srgbClr val="FFE815"/>
                </a:solidFill>
              </a:rPr>
              <a:t>Reactive </a:t>
            </a:r>
            <a:r>
              <a:rPr lang="en-US" dirty="0" smtClean="0">
                <a:solidFill>
                  <a:srgbClr val="FFE815"/>
                </a:solidFill>
              </a:rPr>
              <a:t>Use:</a:t>
            </a:r>
            <a:r>
              <a:rPr lang="en-US" dirty="0" smtClean="0"/>
              <a:t> React to “events” (State Changes)  </a:t>
            </a:r>
            <a:br>
              <a:rPr lang="en-US" dirty="0" smtClean="0"/>
            </a:br>
            <a:r>
              <a:rPr lang="en-US" dirty="0" smtClean="0"/>
              <a:t>or Situations in the network</a:t>
            </a:r>
          </a:p>
          <a:p>
            <a:pPr lvl="2">
              <a:lnSpc>
                <a:spcPct val="95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E815"/>
                </a:solidFill>
              </a:rPr>
              <a:t>Throughput Measurements </a:t>
            </a:r>
            <a:r>
              <a:rPr lang="en-US" b="1" dirty="0" smtClean="0">
                <a:solidFill>
                  <a:srgbClr val="FFE815"/>
                </a:solidFill>
                <a:sym typeface="Wingdings 3"/>
              </a:rPr>
              <a:t></a:t>
            </a:r>
            <a:r>
              <a:rPr lang="en-US" b="1" dirty="0" smtClean="0">
                <a:solidFill>
                  <a:srgbClr val="FFE815"/>
                </a:solidFill>
              </a:rPr>
              <a:t> Possible Actions:</a:t>
            </a:r>
          </a:p>
          <a:p>
            <a:pPr marL="1260475" lvl="3" indent="-4763">
              <a:lnSpc>
                <a:spcPct val="95000"/>
              </a:lnSpc>
              <a:spcAft>
                <a:spcPts val="0"/>
              </a:spcAft>
              <a:buNone/>
            </a:pPr>
            <a:r>
              <a:rPr lang="en-US" b="1" dirty="0" smtClean="0"/>
              <a:t>(1) Raise Alarm and continue  (2) Abort/restart transfers </a:t>
            </a:r>
            <a:br>
              <a:rPr lang="en-US" b="1" dirty="0" smtClean="0"/>
            </a:br>
            <a:r>
              <a:rPr lang="en-US" b="1" dirty="0" smtClean="0"/>
              <a:t>  (3) Choose different source</a:t>
            </a:r>
          </a:p>
          <a:p>
            <a:pPr lvl="2">
              <a:lnSpc>
                <a:spcPct val="95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FFE815"/>
                </a:solidFill>
              </a:rPr>
              <a:t>Topology (+ Site &amp; Path performance) Monitoring </a:t>
            </a:r>
            <a:r>
              <a:rPr lang="en-US" b="1" dirty="0" smtClean="0">
                <a:solidFill>
                  <a:srgbClr val="FFE815"/>
                </a:solidFill>
                <a:sym typeface="Wingdings 3"/>
              </a:rPr>
              <a:t></a:t>
            </a:r>
            <a:r>
              <a:rPr lang="en-US" b="1" dirty="0" smtClean="0">
                <a:solidFill>
                  <a:srgbClr val="FFE815"/>
                </a:solidFill>
              </a:rPr>
              <a:t> possible actions:</a:t>
            </a:r>
          </a:p>
          <a:p>
            <a:pPr lvl="3">
              <a:lnSpc>
                <a:spcPct val="95000"/>
              </a:lnSpc>
              <a:spcAft>
                <a:spcPts val="0"/>
              </a:spcAft>
              <a:buNone/>
            </a:pPr>
            <a:r>
              <a:rPr lang="en-US" b="1" dirty="0" smtClean="0"/>
              <a:t>(1) Influence source selection</a:t>
            </a:r>
            <a:endParaRPr lang="en-US" b="1" dirty="0"/>
          </a:p>
          <a:p>
            <a:pPr lvl="3">
              <a:lnSpc>
                <a:spcPct val="95000"/>
              </a:lnSpc>
              <a:spcAft>
                <a:spcPts val="0"/>
              </a:spcAft>
              <a:buNone/>
            </a:pPr>
            <a:r>
              <a:rPr lang="en-US" b="1" dirty="0" smtClean="0"/>
              <a:t>(2) Raise alarm (e.g. extreme cases such as site isolation)</a:t>
            </a:r>
            <a:endParaRPr lang="en-US" b="1" dirty="0"/>
          </a:p>
          <a:p>
            <a:pPr>
              <a:lnSpc>
                <a:spcPct val="95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en-US" sz="2400" i="1" dirty="0" smtClean="0">
                <a:solidFill>
                  <a:srgbClr val="FFE815"/>
                </a:solidFill>
              </a:rPr>
              <a:t>Network Control: </a:t>
            </a:r>
            <a:r>
              <a:rPr lang="en-US" sz="2400" i="1" dirty="0" smtClean="0">
                <a:solidFill>
                  <a:schemeClr val="tx1"/>
                </a:solidFill>
              </a:rPr>
              <a:t>Allows Pro-active Use</a:t>
            </a:r>
            <a:endParaRPr lang="en-US" i="1" dirty="0" smtClean="0">
              <a:solidFill>
                <a:schemeClr val="tx1"/>
              </a:solidFill>
            </a:endParaRPr>
          </a:p>
          <a:p>
            <a:pPr marL="684213" lvl="2" indent="-284163">
              <a:lnSpc>
                <a:spcPct val="95000"/>
              </a:lnSpc>
              <a:spcAft>
                <a:spcPts val="0"/>
              </a:spcAft>
              <a:buFont typeface="Wingdings" pitchFamily="2" charset="2"/>
              <a:buChar char="§"/>
              <a:tabLst>
                <a:tab pos="630238" algn="l"/>
              </a:tabLst>
            </a:pPr>
            <a:r>
              <a:rPr lang="en-US" sz="2200" b="1" dirty="0" smtClean="0">
                <a:solidFill>
                  <a:srgbClr val="FFE815"/>
                </a:solidFill>
              </a:rPr>
              <a:t>Reserve Bandwidth Dynamically:</a:t>
            </a:r>
            <a:r>
              <a:rPr lang="en-US" sz="2200" b="1" dirty="0" smtClean="0"/>
              <a:t> prioritize transfers, remote </a:t>
            </a:r>
            <a:br>
              <a:rPr lang="en-US" sz="2200" b="1" dirty="0" smtClean="0"/>
            </a:br>
            <a:r>
              <a:rPr lang="en-US" sz="2200" b="1" dirty="0" smtClean="0"/>
              <a:t>access flows, etc.</a:t>
            </a:r>
          </a:p>
          <a:p>
            <a:pPr marL="684213" lvl="2" indent="-284163">
              <a:lnSpc>
                <a:spcPct val="95000"/>
              </a:lnSpc>
              <a:spcAft>
                <a:spcPts val="0"/>
              </a:spcAft>
              <a:buFont typeface="Wingdings" pitchFamily="2" charset="2"/>
              <a:buChar char="§"/>
              <a:tabLst>
                <a:tab pos="630238" algn="l"/>
              </a:tabLst>
            </a:pPr>
            <a:r>
              <a:rPr lang="en-US" sz="2200" b="1" dirty="0" smtClean="0">
                <a:solidFill>
                  <a:srgbClr val="FFE815"/>
                </a:solidFill>
              </a:rPr>
              <a:t>Co-scheduling</a:t>
            </a:r>
            <a:r>
              <a:rPr lang="en-US" sz="2200" b="1" dirty="0" smtClean="0"/>
              <a:t> of CPU, Storage and Network resources</a:t>
            </a:r>
          </a:p>
          <a:p>
            <a:pPr marL="684213" lvl="2" indent="-284163">
              <a:lnSpc>
                <a:spcPct val="95000"/>
              </a:lnSpc>
              <a:spcAft>
                <a:spcPts val="0"/>
              </a:spcAft>
              <a:buFont typeface="Wingdings" pitchFamily="2" charset="2"/>
              <a:buChar char="§"/>
              <a:tabLst>
                <a:tab pos="630238" algn="l"/>
              </a:tabLst>
            </a:pPr>
            <a:r>
              <a:rPr lang="en-US" sz="2200" b="1" dirty="0" smtClean="0">
                <a:solidFill>
                  <a:srgbClr val="FFE815"/>
                </a:solidFill>
              </a:rPr>
              <a:t>Create Custom Topologies </a:t>
            </a:r>
            <a:r>
              <a:rPr lang="en-US" sz="2200" b="1" dirty="0" smtClean="0">
                <a:sym typeface="Wingdings 3"/>
              </a:rPr>
              <a:t></a:t>
            </a:r>
            <a:r>
              <a:rPr lang="en-US" sz="2200" b="1" dirty="0" smtClean="0"/>
              <a:t> optimize infrastructure to </a:t>
            </a:r>
            <a:br>
              <a:rPr lang="en-US" sz="2200" b="1" dirty="0" smtClean="0"/>
            </a:br>
            <a:r>
              <a:rPr lang="en-US" sz="2200" b="1" dirty="0" smtClean="0"/>
              <a:t>match operational conditions: deadlines, </a:t>
            </a:r>
            <a:r>
              <a:rPr lang="en-US" sz="2200" b="1" dirty="0" err="1" smtClean="0"/>
              <a:t>workprofiles</a:t>
            </a:r>
            <a:r>
              <a:rPr lang="en-US" sz="2200" b="1" dirty="0" smtClean="0"/>
              <a:t> </a:t>
            </a:r>
          </a:p>
          <a:p>
            <a:pPr marL="1141413" lvl="5" indent="-284163">
              <a:lnSpc>
                <a:spcPct val="95000"/>
              </a:lnSpc>
              <a:spcAft>
                <a:spcPts val="0"/>
              </a:spcAft>
              <a:buFont typeface="Wingdings" pitchFamily="2" charset="2"/>
              <a:buChar char="§"/>
              <a:tabLst>
                <a:tab pos="630238" algn="l"/>
              </a:tabLst>
            </a:pPr>
            <a:r>
              <a:rPr lang="en-US" sz="2200" b="1" dirty="0" smtClean="0"/>
              <a:t>e.g. during LHC running periods </a:t>
            </a:r>
            <a:r>
              <a:rPr lang="en-US" sz="2200" b="1" dirty="0" err="1" smtClean="0"/>
              <a:t>vs</a:t>
            </a:r>
            <a:r>
              <a:rPr lang="en-US" sz="2200" b="1" dirty="0" smtClean="0"/>
              <a:t> reconstruction/re-distribution</a:t>
            </a:r>
            <a:endParaRPr lang="en-US" sz="2200" b="1" dirty="0"/>
          </a:p>
          <a:p>
            <a:pPr marL="1141413" lvl="4" indent="-284163">
              <a:lnSpc>
                <a:spcPct val="95000"/>
              </a:lnSpc>
              <a:spcAft>
                <a:spcPts val="0"/>
              </a:spcAft>
              <a:buFont typeface="Wingdings" pitchFamily="2" charset="2"/>
              <a:buChar char="§"/>
              <a:tabLst>
                <a:tab pos="630238" algn="l"/>
              </a:tabLst>
            </a:pP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76981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rgbClr val="FFE815"/>
                </a:solidFill>
              </a:rPr>
              <a:t>Components for a working system: </a:t>
            </a:r>
            <a:r>
              <a:rPr lang="en-US" sz="3200" dirty="0" smtClean="0">
                <a:solidFill>
                  <a:schemeClr val="tx1"/>
                </a:solidFill>
              </a:rPr>
              <a:t>In-Depth Monitoring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Monitoring: </a:t>
            </a:r>
            <a:r>
              <a:rPr lang="en-US" dirty="0" err="1" smtClean="0">
                <a:solidFill>
                  <a:srgbClr val="FFE815"/>
                </a:solidFill>
              </a:rPr>
              <a:t>PerfSONAR</a:t>
            </a:r>
            <a:r>
              <a:rPr lang="en-US" dirty="0" smtClean="0">
                <a:solidFill>
                  <a:srgbClr val="FFE815"/>
                </a:solidFill>
              </a:rPr>
              <a:t> and </a:t>
            </a:r>
            <a:r>
              <a:rPr lang="en-US" dirty="0" err="1" smtClean="0">
                <a:solidFill>
                  <a:srgbClr val="FFE815"/>
                </a:solidFill>
              </a:rPr>
              <a:t>MonALISA</a:t>
            </a:r>
            <a:endParaRPr lang="en-US" dirty="0" smtClean="0">
              <a:solidFill>
                <a:srgbClr val="FFE815"/>
              </a:solidFill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All LHCOPN and many LHCONE sites have </a:t>
            </a:r>
            <a:r>
              <a:rPr lang="en-US" dirty="0" err="1" smtClean="0">
                <a:solidFill>
                  <a:srgbClr val="FFE815"/>
                </a:solidFill>
              </a:rPr>
              <a:t>PerfSONAR</a:t>
            </a:r>
            <a:r>
              <a:rPr lang="en-US" dirty="0" smtClean="0">
                <a:solidFill>
                  <a:srgbClr val="FFE815"/>
                </a:solidFill>
              </a:rPr>
              <a:t> deployed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dirty="0" smtClean="0"/>
              <a:t>Goal is to have all LHCONE instrumented for </a:t>
            </a:r>
            <a:r>
              <a:rPr lang="en-US" dirty="0" err="1" smtClean="0"/>
              <a:t>PerfSONAR</a:t>
            </a:r>
            <a:r>
              <a:rPr lang="en-US" dirty="0" smtClean="0"/>
              <a:t> measurement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Regularly scheduled tests between configured pairs of end-points: 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dirty="0"/>
              <a:t>L</a:t>
            </a:r>
            <a:r>
              <a:rPr lang="en-US" dirty="0" smtClean="0"/>
              <a:t>atency (one way)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dirty="0" smtClean="0"/>
              <a:t>Bandwidth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Currently used to construct a dashboard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Could provide input to algorithms </a:t>
            </a:r>
            <a:br>
              <a:rPr lang="en-US" dirty="0" smtClean="0">
                <a:solidFill>
                  <a:srgbClr val="FFE815"/>
                </a:solidFill>
              </a:rPr>
            </a:br>
            <a:r>
              <a:rPr lang="en-US" dirty="0" smtClean="0">
                <a:solidFill>
                  <a:srgbClr val="FFE815"/>
                </a:solidFill>
              </a:rPr>
              <a:t>developed in ANSE for </a:t>
            </a:r>
            <a:r>
              <a:rPr lang="en-US" dirty="0" err="1" smtClean="0">
                <a:solidFill>
                  <a:srgbClr val="FFE815"/>
                </a:solidFill>
              </a:rPr>
              <a:t>PhEDEx</a:t>
            </a:r>
            <a:r>
              <a:rPr lang="en-US" dirty="0" smtClean="0">
                <a:solidFill>
                  <a:srgbClr val="FFE815"/>
                </a:solidFill>
              </a:rPr>
              <a:t> and </a:t>
            </a:r>
            <a:br>
              <a:rPr lang="en-US" dirty="0" smtClean="0">
                <a:solidFill>
                  <a:srgbClr val="FFE815"/>
                </a:solidFill>
              </a:rPr>
            </a:br>
            <a:r>
              <a:rPr lang="en-US" dirty="0" err="1" smtClean="0">
                <a:solidFill>
                  <a:srgbClr val="FFE815"/>
                </a:solidFill>
              </a:rPr>
              <a:t>PanDA</a:t>
            </a:r>
            <a:endParaRPr lang="en-US" dirty="0">
              <a:solidFill>
                <a:srgbClr val="FFE815"/>
              </a:solidFill>
            </a:endParaRP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ALICE and CMS experiments are using </a:t>
            </a:r>
            <a:br>
              <a:rPr lang="en-US" dirty="0" smtClean="0">
                <a:solidFill>
                  <a:srgbClr val="FFE815"/>
                </a:solidFill>
              </a:rPr>
            </a:br>
            <a:r>
              <a:rPr lang="en-US" dirty="0" smtClean="0">
                <a:solidFill>
                  <a:srgbClr val="FFE815"/>
                </a:solidFill>
              </a:rPr>
              <a:t>the </a:t>
            </a:r>
            <a:r>
              <a:rPr lang="en-US" dirty="0" err="1" smtClean="0">
                <a:solidFill>
                  <a:srgbClr val="FFE815"/>
                </a:solidFill>
              </a:rPr>
              <a:t>MonALISA</a:t>
            </a:r>
            <a:r>
              <a:rPr lang="en-US" dirty="0" smtClean="0">
                <a:solidFill>
                  <a:srgbClr val="FFE815"/>
                </a:solidFill>
              </a:rPr>
              <a:t> monitoring framework 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/>
              <a:t>Real time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/>
              <a:t>Accurate bandwidth availability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/>
              <a:t>Complete topology view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 smtClean="0"/>
              <a:t>Higher level services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</a:pP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1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48000"/>
            <a:ext cx="3782944" cy="3505200"/>
          </a:xfrm>
          <a:prstGeom prst="rect">
            <a:avLst/>
          </a:prstGeom>
          <a:noFill/>
          <a:ln w="25400">
            <a:solidFill>
              <a:srgbClr val="FFE815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3789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476304" y="6502431"/>
            <a:ext cx="407670" cy="304800"/>
          </a:xfrm>
        </p:spPr>
        <p:txBody>
          <a:bodyPr/>
          <a:lstStyle/>
          <a:p>
            <a:fld id="{1AD93096-5B34-4342-9326-69289CEAE4C2}" type="slidenum">
              <a:rPr lang="en-US" smtClean="0">
                <a:solidFill>
                  <a:srgbClr val="FFFFFF"/>
                </a:solidFill>
              </a:rPr>
              <a:pPr/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404097" name="Picture 1"/>
          <p:cNvPicPr>
            <a:picLocks noChangeAspect="1" noChangeArrowheads="1"/>
          </p:cNvPicPr>
          <p:nvPr/>
        </p:nvPicPr>
        <p:blipFill>
          <a:blip r:embed="rId2" cstate="print">
            <a:lum bright="-3000" contrast="6000"/>
          </a:blip>
          <a:srcRect l="1566"/>
          <a:stretch>
            <a:fillRect/>
          </a:stretch>
        </p:blipFill>
        <p:spPr bwMode="auto">
          <a:xfrm>
            <a:off x="57975" y="795051"/>
            <a:ext cx="6096000" cy="3486150"/>
          </a:xfrm>
          <a:prstGeom prst="rect">
            <a:avLst/>
          </a:prstGeom>
          <a:noFill/>
          <a:ln w="25400">
            <a:solidFill>
              <a:srgbClr val="FFDE00"/>
            </a:solidFill>
            <a:miter lim="800000"/>
            <a:headEnd/>
            <a:tailEnd/>
          </a:ln>
        </p:spPr>
      </p:pic>
      <p:pic>
        <p:nvPicPr>
          <p:cNvPr id="8" name="Picture 2" descr="file:///D:/NEWMANCP/CMSHiggs2012/ScienceHiggsBreakthrough6114.cover-expansion_files/F1.gif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6153975" y="33052"/>
            <a:ext cx="3657600" cy="4442978"/>
          </a:xfrm>
          <a:prstGeom prst="rect">
            <a:avLst/>
          </a:prstGeom>
          <a:noFill/>
          <a:ln w="25400">
            <a:solidFill>
              <a:srgbClr val="FFDE00"/>
            </a:solidFill>
          </a:ln>
        </p:spPr>
      </p:pic>
      <p:pic>
        <p:nvPicPr>
          <p:cNvPr id="640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59" y="1497949"/>
            <a:ext cx="2609850" cy="44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https://cdsweb.cern.ch/record/1459463/files/Fig1-gammagamma_run194108_evt564224000_ispy_3d-annotated-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2701" y="4498092"/>
            <a:ext cx="1914119" cy="1143571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57975" y="33051"/>
            <a:ext cx="6096000" cy="741362"/>
          </a:xfrm>
          <a:prstGeom prst="rect">
            <a:avLst/>
          </a:prstGeom>
          <a:solidFill>
            <a:srgbClr val="00004B"/>
          </a:solidFill>
          <a:ln w="19050">
            <a:solidFill>
              <a:srgbClr val="FFDE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300" b="1" dirty="0">
                <a:solidFill>
                  <a:srgbClr val="FFFFFF"/>
                </a:solidFill>
                <a:latin typeface="Arial"/>
                <a:cs typeface="Arial"/>
              </a:rPr>
              <a:t>Discovery of a </a:t>
            </a:r>
            <a:r>
              <a:rPr lang="en-US" sz="2300" b="1" dirty="0" smtClean="0">
                <a:solidFill>
                  <a:srgbClr val="FFFFFF"/>
                </a:solidFill>
                <a:latin typeface="Arial"/>
                <a:cs typeface="Arial"/>
              </a:rPr>
              <a:t>Higgs </a:t>
            </a:r>
            <a:r>
              <a:rPr lang="en-US" sz="2300" b="1" dirty="0">
                <a:solidFill>
                  <a:srgbClr val="FFFFFF"/>
                </a:solidFill>
                <a:latin typeface="Arial"/>
                <a:cs typeface="Arial"/>
              </a:rPr>
              <a:t>Boson </a:t>
            </a:r>
          </a:p>
          <a:p>
            <a:pPr algn="ctr">
              <a:lnSpc>
                <a:spcPct val="90000"/>
              </a:lnSpc>
            </a:pPr>
            <a:r>
              <a:rPr lang="en-US" sz="2300" b="1" dirty="0">
                <a:solidFill>
                  <a:srgbClr val="FFDE00"/>
                </a:solidFill>
                <a:latin typeface="Arial"/>
                <a:cs typeface="Arial"/>
              </a:rPr>
              <a:t>July 4, 2012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7975" y="4300251"/>
            <a:ext cx="3294826" cy="2438400"/>
          </a:xfrm>
          <a:prstGeom prst="rect">
            <a:avLst/>
          </a:prstGeom>
          <a:solidFill>
            <a:srgbClr val="00004B"/>
          </a:solidFill>
          <a:ln w="19050">
            <a:solidFill>
              <a:srgbClr val="FFDE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300" b="1" dirty="0">
                <a:solidFill>
                  <a:srgbClr val="FFEB1C"/>
                </a:solidFill>
                <a:latin typeface="Arial"/>
                <a:cs typeface="Arial"/>
              </a:rPr>
              <a:t>Theory :</a:t>
            </a:r>
            <a:r>
              <a:rPr lang="en-US" sz="2300" b="1" dirty="0">
                <a:solidFill>
                  <a:srgbClr val="FFFFFF"/>
                </a:solidFill>
                <a:latin typeface="Arial"/>
                <a:cs typeface="Arial"/>
              </a:rPr>
              <a:t> 1964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300" b="1" dirty="0">
                <a:solidFill>
                  <a:srgbClr val="FFEB1C"/>
                </a:solidFill>
                <a:latin typeface="Arial"/>
                <a:cs typeface="Arial"/>
              </a:rPr>
              <a:t>LHC + Experiments Concept: </a:t>
            </a:r>
            <a:r>
              <a:rPr lang="en-US" sz="2300" b="1" dirty="0">
                <a:solidFill>
                  <a:srgbClr val="FFFFFF"/>
                </a:solidFill>
                <a:latin typeface="Arial"/>
                <a:cs typeface="Arial"/>
              </a:rPr>
              <a:t>1984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300" b="1" dirty="0">
                <a:solidFill>
                  <a:srgbClr val="FFEB1C"/>
                </a:solidFill>
                <a:latin typeface="Arial"/>
                <a:cs typeface="Arial"/>
              </a:rPr>
              <a:t>Construction:</a:t>
            </a:r>
            <a:r>
              <a:rPr lang="en-US" sz="2300" b="1" dirty="0">
                <a:solidFill>
                  <a:srgbClr val="FFFFFF"/>
                </a:solidFill>
                <a:latin typeface="Arial"/>
                <a:cs typeface="Arial"/>
              </a:rPr>
              <a:t> 2001</a:t>
            </a:r>
            <a:endParaRPr lang="en-US" sz="2300" b="1" dirty="0">
              <a:solidFill>
                <a:srgbClr val="FFDE00"/>
              </a:solidFill>
              <a:latin typeface="Arial"/>
              <a:cs typeface="Arial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300" b="1" dirty="0">
                <a:solidFill>
                  <a:srgbClr val="FFEB1C"/>
                </a:solidFill>
                <a:latin typeface="Arial"/>
                <a:cs typeface="Arial"/>
              </a:rPr>
              <a:t>Operation:</a:t>
            </a:r>
            <a:r>
              <a:rPr lang="en-US" sz="2300" b="1" dirty="0">
                <a:solidFill>
                  <a:srgbClr val="FFDE00"/>
                </a:solidFill>
                <a:latin typeface="Arial"/>
                <a:cs typeface="Arial"/>
              </a:rPr>
              <a:t> </a:t>
            </a:r>
            <a:r>
              <a:rPr lang="en-US" sz="2300" b="1" dirty="0" smtClean="0">
                <a:solidFill>
                  <a:srgbClr val="FFFFFF"/>
                </a:solidFill>
                <a:latin typeface="Arial"/>
                <a:cs typeface="Arial"/>
              </a:rPr>
              <a:t>2009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t="5102" r="35240"/>
          <a:stretch>
            <a:fillRect/>
          </a:stretch>
        </p:blipFill>
        <p:spPr bwMode="auto">
          <a:xfrm>
            <a:off x="3366326" y="4519223"/>
            <a:ext cx="2292351" cy="2172503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5" name="Picture 3" descr="6"/>
          <p:cNvPicPr>
            <a:picLocks noChangeAspect="1" noChangeArrowheads="1"/>
          </p:cNvPicPr>
          <p:nvPr/>
        </p:nvPicPr>
        <p:blipFill>
          <a:blip r:embed="rId7" cstate="print"/>
          <a:srcRect l="10840" t="48182" r="10840" b="9091"/>
          <a:stretch>
            <a:fillRect/>
          </a:stretch>
        </p:blipFill>
        <p:spPr bwMode="auto">
          <a:xfrm>
            <a:off x="5340887" y="4498371"/>
            <a:ext cx="2401794" cy="2225040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6" name="Picture 10" descr="https://cdsweb.cern.ch/record/1459462/files/eemm_run195099_evt137440354_ispy_3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38936" y="5648991"/>
            <a:ext cx="1920240" cy="108315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</p:pic>
      <p:pic>
        <p:nvPicPr>
          <p:cNvPr id="6404099" name="Picture 3"/>
          <p:cNvPicPr>
            <a:picLocks noChangeAspect="1" noChangeArrowheads="1"/>
          </p:cNvPicPr>
          <p:nvPr/>
        </p:nvPicPr>
        <p:blipFill>
          <a:blip r:embed="rId9" cstate="print">
            <a:lum bright="-33000" contrast="51000"/>
          </a:blip>
          <a:srcRect/>
          <a:stretch>
            <a:fillRect/>
          </a:stretch>
        </p:blipFill>
        <p:spPr bwMode="auto">
          <a:xfrm>
            <a:off x="3368869" y="4300251"/>
            <a:ext cx="3943350" cy="2446020"/>
          </a:xfrm>
          <a:prstGeom prst="rect">
            <a:avLst/>
          </a:prstGeom>
          <a:noFill/>
          <a:ln w="222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6404100" name="Picture 4"/>
          <p:cNvPicPr>
            <a:picLocks noChangeAspect="1" noChangeArrowheads="1"/>
          </p:cNvPicPr>
          <p:nvPr/>
        </p:nvPicPr>
        <p:blipFill>
          <a:blip r:embed="rId10" cstate="print">
            <a:lum bright="-4000" contrast="13000"/>
          </a:blip>
          <a:srcRect/>
          <a:stretch>
            <a:fillRect/>
          </a:stretch>
        </p:blipFill>
        <p:spPr bwMode="auto">
          <a:xfrm>
            <a:off x="7350315" y="4300251"/>
            <a:ext cx="2461260" cy="2452192"/>
          </a:xfrm>
          <a:prstGeom prst="rect">
            <a:avLst/>
          </a:prstGeom>
          <a:noFill/>
          <a:ln w="222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7315200" y="4267200"/>
            <a:ext cx="2514600" cy="2514600"/>
          </a:xfrm>
          <a:prstGeom prst="rect">
            <a:avLst/>
          </a:prstGeom>
          <a:solidFill>
            <a:srgbClr val="00004B"/>
          </a:solidFill>
          <a:ln w="19050">
            <a:solidFill>
              <a:srgbClr val="FFDE0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en-US" sz="2200" b="1" dirty="0" smtClean="0">
                <a:solidFill>
                  <a:srgbClr val="FFEB1C"/>
                </a:solidFill>
                <a:latin typeface="Arial"/>
                <a:cs typeface="Arial"/>
              </a:rPr>
              <a:t>Highly Reliable High Capacity</a:t>
            </a:r>
            <a:br>
              <a:rPr lang="en-US" sz="2200" b="1" dirty="0" smtClean="0">
                <a:solidFill>
                  <a:srgbClr val="FFEB1C"/>
                </a:solidFill>
                <a:latin typeface="Arial"/>
                <a:cs typeface="Arial"/>
              </a:rPr>
            </a:br>
            <a:r>
              <a:rPr lang="en-US" sz="2200" b="1" dirty="0" smtClean="0">
                <a:solidFill>
                  <a:srgbClr val="FFEB1C"/>
                </a:solidFill>
                <a:latin typeface="Arial"/>
                <a:cs typeface="Arial"/>
              </a:rPr>
              <a:t> Networks</a:t>
            </a:r>
            <a:br>
              <a:rPr lang="en-US" sz="2200" b="1" dirty="0" smtClean="0">
                <a:solidFill>
                  <a:srgbClr val="FFEB1C"/>
                </a:solidFill>
                <a:latin typeface="Arial"/>
                <a:cs typeface="Arial"/>
              </a:rPr>
            </a:br>
            <a:r>
              <a:rPr lang="en-US" sz="2200" b="1" dirty="0" smtClean="0">
                <a:solidFill>
                  <a:srgbClr val="FFEB1C"/>
                </a:solidFill>
                <a:latin typeface="Arial"/>
                <a:cs typeface="Arial"/>
              </a:rPr>
              <a:t> </a:t>
            </a:r>
            <a:r>
              <a:rPr lang="en-US" sz="2200" b="1" dirty="0" smtClean="0">
                <a:solidFill>
                  <a:srgbClr val="FFFFFF"/>
                </a:solidFill>
                <a:latin typeface="Arial"/>
                <a:cs typeface="Arial"/>
              </a:rPr>
              <a:t>Had an Essential Role in the Discovery</a:t>
            </a:r>
            <a:endParaRPr lang="en-US" sz="2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1596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E70A"/>
                </a:solidFill>
              </a:rPr>
              <a:t>Fast Data Transfer (FDT)</a:t>
            </a:r>
            <a:br>
              <a:rPr lang="en-US" dirty="0" smtClean="0">
                <a:solidFill>
                  <a:srgbClr val="FFE70A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http://monalisa.caltech.edu/FDT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68325" indent="-333375">
              <a:lnSpc>
                <a:spcPct val="92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FFE70A"/>
                </a:solidFill>
              </a:rPr>
              <a:t>DYNES instrument includes a storage element, FDT as transfer application </a:t>
            </a:r>
          </a:p>
          <a:p>
            <a:pPr marL="568325" indent="-333375">
              <a:lnSpc>
                <a:spcPct val="92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FFE70A"/>
                </a:solidFill>
              </a:rPr>
              <a:t>FDT </a:t>
            </a:r>
            <a:r>
              <a:rPr lang="en-US" sz="2000" dirty="0">
                <a:solidFill>
                  <a:srgbClr val="FFE70A"/>
                </a:solidFill>
              </a:rPr>
              <a:t>is an open source </a:t>
            </a:r>
            <a:r>
              <a:rPr lang="en-US" sz="2000" dirty="0" smtClean="0">
                <a:solidFill>
                  <a:srgbClr val="FFE70A"/>
                </a:solidFill>
              </a:rPr>
              <a:t>Java application  </a:t>
            </a:r>
            <a:r>
              <a:rPr lang="en-US" sz="2000" dirty="0">
                <a:solidFill>
                  <a:srgbClr val="FFE70A"/>
                </a:solidFill>
              </a:rPr>
              <a:t>for efficient data </a:t>
            </a:r>
            <a:r>
              <a:rPr lang="en-US" sz="2000" dirty="0" smtClean="0">
                <a:solidFill>
                  <a:srgbClr val="FFE70A"/>
                </a:solidFill>
              </a:rPr>
              <a:t>transfers</a:t>
            </a:r>
            <a:endParaRPr lang="en-US" sz="2000" dirty="0">
              <a:solidFill>
                <a:srgbClr val="FFE70A"/>
              </a:solidFill>
            </a:endParaRPr>
          </a:p>
          <a:p>
            <a:pPr marL="568325" indent="-333375">
              <a:lnSpc>
                <a:spcPct val="92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rgbClr val="FFE70A"/>
                </a:solidFill>
              </a:rPr>
              <a:t>Easy to use: similar syntax with SCP, </a:t>
            </a:r>
            <a:r>
              <a:rPr lang="en-US" sz="2000" dirty="0" err="1">
                <a:solidFill>
                  <a:srgbClr val="FFE70A"/>
                </a:solidFill>
              </a:rPr>
              <a:t>iperf</a:t>
            </a:r>
            <a:r>
              <a:rPr lang="en-US" sz="2000" dirty="0">
                <a:solidFill>
                  <a:srgbClr val="FFE70A"/>
                </a:solidFill>
              </a:rPr>
              <a:t>/</a:t>
            </a:r>
            <a:r>
              <a:rPr lang="en-US" sz="2000" dirty="0" err="1">
                <a:solidFill>
                  <a:srgbClr val="FFE70A"/>
                </a:solidFill>
              </a:rPr>
              <a:t>netperf</a:t>
            </a:r>
            <a:r>
              <a:rPr lang="en-US" sz="2000" dirty="0">
                <a:solidFill>
                  <a:srgbClr val="FFE70A"/>
                </a:solidFill>
              </a:rPr>
              <a:t> </a:t>
            </a:r>
          </a:p>
          <a:p>
            <a:pPr marL="568325" indent="-333375">
              <a:lnSpc>
                <a:spcPct val="92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FFE70A"/>
                </a:solidFill>
              </a:rPr>
              <a:t>Based </a:t>
            </a:r>
            <a:r>
              <a:rPr lang="en-US" sz="2000" dirty="0">
                <a:solidFill>
                  <a:srgbClr val="FFE70A"/>
                </a:solidFill>
              </a:rPr>
              <a:t>on an asynchronous, multithreaded system </a:t>
            </a:r>
          </a:p>
          <a:p>
            <a:pPr marL="568325" indent="-333375">
              <a:lnSpc>
                <a:spcPct val="92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000" dirty="0">
                <a:solidFill>
                  <a:srgbClr val="FFE70A"/>
                </a:solidFill>
              </a:rPr>
              <a:t>Uses the New I/O (NIO) interface and is able to:</a:t>
            </a:r>
            <a:endParaRPr lang="en-US" dirty="0">
              <a:solidFill>
                <a:srgbClr val="FFE70A"/>
              </a:solidFill>
            </a:endParaRPr>
          </a:p>
          <a:p>
            <a:pPr marL="858838" lvl="1" indent="-346075">
              <a:lnSpc>
                <a:spcPct val="92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dirty="0" smtClean="0"/>
              <a:t>Decompose/Stream/Restore any </a:t>
            </a:r>
            <a:r>
              <a:rPr lang="en-US" dirty="0"/>
              <a:t>list of files </a:t>
            </a:r>
          </a:p>
          <a:p>
            <a:pPr marL="858838" lvl="1" indent="-346075">
              <a:lnSpc>
                <a:spcPct val="92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dirty="0"/>
              <a:t>U</a:t>
            </a:r>
            <a:r>
              <a:rPr lang="en-US" dirty="0" smtClean="0"/>
              <a:t>se </a:t>
            </a:r>
            <a:r>
              <a:rPr lang="en-US" dirty="0"/>
              <a:t>independent threads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read and </a:t>
            </a:r>
            <a:r>
              <a:rPr lang="en-US" dirty="0"/>
              <a:t>write on each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physical  </a:t>
            </a:r>
            <a:r>
              <a:rPr lang="en-US" dirty="0"/>
              <a:t>device</a:t>
            </a:r>
          </a:p>
          <a:p>
            <a:pPr marL="858838" lvl="1" indent="-346075">
              <a:lnSpc>
                <a:spcPct val="92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dirty="0"/>
              <a:t>T</a:t>
            </a:r>
            <a:r>
              <a:rPr lang="en-US" dirty="0" smtClean="0"/>
              <a:t>ransfer </a:t>
            </a:r>
            <a:r>
              <a:rPr lang="en-US" dirty="0"/>
              <a:t>data in parallel </a:t>
            </a:r>
            <a:r>
              <a:rPr lang="en-US" dirty="0" smtClean="0"/>
              <a:t>on </a:t>
            </a:r>
            <a:br>
              <a:rPr lang="en-US" dirty="0" smtClean="0"/>
            </a:br>
            <a:r>
              <a:rPr lang="en-US" dirty="0" smtClean="0"/>
              <a:t>multiple </a:t>
            </a:r>
            <a:r>
              <a:rPr lang="en-US" dirty="0"/>
              <a:t>TCP streams,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when </a:t>
            </a:r>
            <a:r>
              <a:rPr lang="en-US" dirty="0"/>
              <a:t>necessary</a:t>
            </a:r>
          </a:p>
          <a:p>
            <a:pPr marL="858838" lvl="1" indent="-346075">
              <a:lnSpc>
                <a:spcPct val="92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dirty="0"/>
              <a:t>U</a:t>
            </a:r>
            <a:r>
              <a:rPr lang="en-US" dirty="0" smtClean="0"/>
              <a:t>se </a:t>
            </a:r>
            <a:r>
              <a:rPr lang="en-US" dirty="0"/>
              <a:t>appropriate size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buffers </a:t>
            </a:r>
            <a:r>
              <a:rPr lang="en-US" dirty="0"/>
              <a:t>for disk IO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networking</a:t>
            </a:r>
          </a:p>
          <a:p>
            <a:pPr marL="858838" lvl="1" indent="-346075">
              <a:lnSpc>
                <a:spcPct val="92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dirty="0" smtClean="0"/>
              <a:t>Resume </a:t>
            </a:r>
            <a:r>
              <a:rPr lang="en-US" dirty="0"/>
              <a:t>a file transfer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session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FA482-2D62-4AF0-A071-13C1CF560BE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1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24200"/>
            <a:ext cx="5181600" cy="3200400"/>
          </a:xfrm>
          <a:prstGeom prst="rect">
            <a:avLst/>
          </a:prstGeom>
          <a:solidFill>
            <a:schemeClr val="tx1"/>
          </a:solidFill>
          <a:ln w="22225">
            <a:solidFill>
              <a:srgbClr val="97FFFF"/>
            </a:solidFill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934200" y="2108539"/>
            <a:ext cx="2843954" cy="1015663"/>
          </a:xfrm>
          <a:prstGeom prst="rect">
            <a:avLst/>
          </a:prstGeom>
          <a:solidFill>
            <a:srgbClr val="001236"/>
          </a:solidFill>
          <a:ln w="22225">
            <a:solidFill>
              <a:srgbClr val="FFE70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FDT uses IDC API to request dynamic circuit connections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6324600"/>
            <a:ext cx="8915400" cy="400110"/>
          </a:xfrm>
          <a:prstGeom prst="rect">
            <a:avLst/>
          </a:prstGeom>
          <a:solidFill>
            <a:srgbClr val="001236"/>
          </a:solidFill>
          <a:ln w="22225">
            <a:solidFill>
              <a:srgbClr val="FFE70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E70A"/>
                </a:solidFill>
              </a:rPr>
              <a:t>Open source TCP-based Java application; </a:t>
            </a:r>
            <a:r>
              <a:rPr lang="en-US" sz="2000" b="1" dirty="0" smtClean="0"/>
              <a:t>the state of the art since 2006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337311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40FAA2-8C91-410B-874F-482B9F331C2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447803" y="76200"/>
            <a:ext cx="7391400" cy="9906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E815"/>
                </a:solidFill>
              </a:rPr>
              <a:t>SC12 November 14-15 2012</a:t>
            </a:r>
            <a:br>
              <a:rPr lang="en-US" dirty="0" smtClean="0">
                <a:solidFill>
                  <a:srgbClr val="FFE815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Caltech-Victoria-Michigan-Vanderbilt; BNL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 bwMode="auto">
          <a:xfrm>
            <a:off x="9300633" y="6553200"/>
            <a:ext cx="1341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D0FA482-2D62-4AF0-A071-13C1CF560BE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737" y="1122506"/>
            <a:ext cx="2185263" cy="4324261"/>
          </a:xfrm>
          <a:prstGeom prst="rect">
            <a:avLst/>
          </a:prstGeom>
          <a:solidFill>
            <a:srgbClr val="002060"/>
          </a:solidFill>
          <a:ln w="28575">
            <a:solidFill>
              <a:srgbClr val="FFC000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FDT Memory </a:t>
            </a:r>
            <a:b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to Memory</a:t>
            </a:r>
            <a:endParaRPr lang="en-US" sz="7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7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7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2800" b="1" dirty="0">
                <a:solidFill>
                  <a:srgbClr val="FFE815"/>
                </a:solidFill>
                <a:latin typeface="Arial"/>
                <a:cs typeface="Arial"/>
              </a:rPr>
              <a:t>300+ </a:t>
            </a:r>
            <a:r>
              <a:rPr lang="en-US" sz="2800" b="1" dirty="0" err="1">
                <a:solidFill>
                  <a:srgbClr val="FFE815"/>
                </a:solidFill>
                <a:latin typeface="Arial"/>
                <a:cs typeface="Arial"/>
              </a:rPr>
              <a:t>Gbps</a:t>
            </a:r>
            <a:r>
              <a:rPr lang="en-US" sz="2800" b="1" dirty="0">
                <a:solidFill>
                  <a:srgbClr val="FFE815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E815"/>
                </a:solidFill>
                <a:latin typeface="Arial"/>
                <a:cs typeface="Arial"/>
              </a:rPr>
              <a:t>In+Out</a:t>
            </a:r>
            <a:r>
              <a:rPr lang="en-US" sz="2800" b="1" dirty="0">
                <a:solidFill>
                  <a:srgbClr val="FFE815"/>
                </a:solidFill>
                <a:latin typeface="Arial"/>
                <a:cs typeface="Arial"/>
              </a:rPr>
              <a:t> Sustained </a:t>
            </a:r>
            <a:r>
              <a:rPr lang="en-US" sz="2400" b="1" dirty="0">
                <a:solidFill>
                  <a:srgbClr val="FFE815"/>
                </a:solidFill>
                <a:latin typeface="Arial"/>
                <a:cs typeface="Arial"/>
              </a:rPr>
              <a:t/>
            </a:r>
            <a:br>
              <a:rPr lang="en-US" sz="2400" b="1" dirty="0">
                <a:solidFill>
                  <a:srgbClr val="FFE815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FFE815"/>
                </a:solidFill>
                <a:latin typeface="Arial"/>
                <a:cs typeface="Arial"/>
              </a:rPr>
              <a:t>from Caltech, </a:t>
            </a:r>
            <a:br>
              <a:rPr lang="en-US" sz="2400" b="1" dirty="0">
                <a:solidFill>
                  <a:srgbClr val="FFE815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FFE815"/>
                </a:solidFill>
                <a:latin typeface="Arial"/>
                <a:cs typeface="Arial"/>
              </a:rPr>
              <a:t>  Victoria, </a:t>
            </a:r>
            <a:r>
              <a:rPr lang="en-US" sz="2400" b="1" dirty="0" err="1">
                <a:solidFill>
                  <a:srgbClr val="FFE815"/>
                </a:solidFill>
                <a:latin typeface="Arial"/>
                <a:cs typeface="Arial"/>
              </a:rPr>
              <a:t>UMich</a:t>
            </a:r>
            <a:endParaRPr lang="en-US" sz="900" b="1" dirty="0">
              <a:solidFill>
                <a:srgbClr val="FFE815"/>
              </a:solidFill>
              <a:latin typeface="Arial"/>
              <a:cs typeface="Arial"/>
            </a:endParaRPr>
          </a:p>
          <a:p>
            <a:pPr algn="ctr"/>
            <a:endParaRPr lang="en-US" sz="9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To 3 </a:t>
            </a:r>
            <a:r>
              <a:rPr lang="en-US" sz="2400" b="1" dirty="0" err="1">
                <a:solidFill>
                  <a:srgbClr val="FFFFFF"/>
                </a:solidFill>
                <a:latin typeface="Arial"/>
                <a:cs typeface="Arial"/>
              </a:rPr>
              <a:t>Pbytes</a:t>
            </a: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b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Per Day</a:t>
            </a:r>
          </a:p>
        </p:txBody>
      </p:sp>
      <p:pic>
        <p:nvPicPr>
          <p:cNvPr id="16" name="Picture 2" descr="C:\Users\Harvey\Desktop\NEWMANCP\SC2012\SC12Snapshot111512_2PM.png"/>
          <p:cNvPicPr>
            <a:picLocks noChangeAspect="1" noChangeArrowheads="1"/>
          </p:cNvPicPr>
          <p:nvPr/>
        </p:nvPicPr>
        <p:blipFill>
          <a:blip r:embed="rId2" cstate="print">
            <a:lum bright="-15000" contrast="32000"/>
          </a:blip>
          <a:srcRect t="12905"/>
          <a:stretch>
            <a:fillRect/>
          </a:stretch>
        </p:blipFill>
        <p:spPr bwMode="auto">
          <a:xfrm>
            <a:off x="2286001" y="1143000"/>
            <a:ext cx="4572000" cy="2971800"/>
          </a:xfrm>
          <a:prstGeom prst="rect">
            <a:avLst/>
          </a:prstGeom>
          <a:noFill/>
          <a:ln w="28575">
            <a:solidFill>
              <a:srgbClr val="FFCC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07005" y="5447065"/>
            <a:ext cx="4845995" cy="1384995"/>
          </a:xfrm>
          <a:prstGeom prst="rect">
            <a:avLst/>
          </a:prstGeom>
          <a:solidFill>
            <a:srgbClr val="002060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b="1" kern="0" dirty="0" smtClean="0">
                <a:solidFill>
                  <a:srgbClr val="FFE713"/>
                </a:solidFill>
                <a:latin typeface="Arial"/>
                <a:cs typeface="Arial"/>
              </a:rPr>
              <a:t>HEP Team and Partners </a:t>
            </a:r>
            <a:br>
              <a:rPr lang="en-US" sz="2100" b="1" kern="0" dirty="0" smtClean="0">
                <a:solidFill>
                  <a:srgbClr val="FFE713"/>
                </a:solidFill>
                <a:latin typeface="Arial"/>
                <a:cs typeface="Arial"/>
              </a:rPr>
            </a:br>
            <a:r>
              <a:rPr lang="en-US" sz="2100" b="1" kern="0" dirty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lang="en-US" sz="2100" b="1" kern="0" dirty="0" smtClean="0">
                <a:solidFill>
                  <a:srgbClr val="FFFFFF"/>
                </a:solidFill>
                <a:latin typeface="Arial"/>
                <a:cs typeface="Arial"/>
              </a:rPr>
              <a:t>defined the </a:t>
            </a:r>
            <a:r>
              <a:rPr lang="en-US" sz="2100" b="1" kern="0" dirty="0">
                <a:solidFill>
                  <a:srgbClr val="FFFFFF"/>
                </a:solidFill>
                <a:latin typeface="Arial"/>
                <a:cs typeface="Arial"/>
              </a:rPr>
              <a:t>state of the art </a:t>
            </a:r>
            <a:r>
              <a:rPr lang="en-US" sz="2100" b="1" kern="0" dirty="0" smtClean="0">
                <a:solidFill>
                  <a:srgbClr val="FFFFFF"/>
                </a:solidFill>
                <a:latin typeface="Arial"/>
                <a:cs typeface="Arial"/>
              </a:rPr>
              <a:t/>
            </a:r>
            <a:br>
              <a:rPr lang="en-US" sz="2100" b="1" kern="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100" b="1" kern="0" dirty="0" smtClean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lang="en-US" sz="2100" b="1" kern="0" dirty="0">
                <a:solidFill>
                  <a:srgbClr val="FFFFFF"/>
                </a:solidFill>
                <a:latin typeface="Arial"/>
                <a:cs typeface="Arial"/>
              </a:rPr>
              <a:t>high throughput long range transfers since </a:t>
            </a:r>
            <a:r>
              <a:rPr lang="en-US" sz="2100" b="1" kern="0" dirty="0" smtClean="0">
                <a:solidFill>
                  <a:srgbClr val="FFFFFF"/>
                </a:solidFill>
                <a:latin typeface="Arial"/>
                <a:cs typeface="Arial"/>
              </a:rPr>
              <a:t>2002</a:t>
            </a:r>
            <a:endParaRPr lang="en-US" b="1" dirty="0">
              <a:solidFill>
                <a:srgbClr val="FFE815"/>
              </a:solidFill>
              <a:latin typeface="Arial"/>
              <a:cs typeface="Arial"/>
            </a:endParaRPr>
          </a:p>
        </p:txBody>
      </p:sp>
      <p:pic>
        <p:nvPicPr>
          <p:cNvPr id="11" name="Picture 2" descr="C:\Users\Harvey\Desktop\NEWMANCP\SC2012\SC12Snapshot111512_1445PM.png"/>
          <p:cNvPicPr>
            <a:picLocks noChangeAspect="1" noChangeArrowheads="1"/>
          </p:cNvPicPr>
          <p:nvPr/>
        </p:nvPicPr>
        <p:blipFill>
          <a:blip r:embed="rId3" cstate="print">
            <a:lum bright="-15000" contrast="32000"/>
          </a:blip>
          <a:srcRect t="14543"/>
          <a:stretch>
            <a:fillRect/>
          </a:stretch>
        </p:blipFill>
        <p:spPr bwMode="auto">
          <a:xfrm>
            <a:off x="4953011" y="3352855"/>
            <a:ext cx="4679457" cy="3268527"/>
          </a:xfrm>
          <a:prstGeom prst="rect">
            <a:avLst/>
          </a:prstGeom>
          <a:noFill/>
          <a:ln w="28575">
            <a:solidFill>
              <a:srgbClr val="FFCC00"/>
            </a:solidFill>
          </a:ln>
        </p:spPr>
      </p:pic>
      <p:sp>
        <p:nvSpPr>
          <p:cNvPr id="20" name="Down Arrow 19"/>
          <p:cNvSpPr/>
          <p:nvPr/>
        </p:nvSpPr>
        <p:spPr>
          <a:xfrm>
            <a:off x="8458200" y="2895600"/>
            <a:ext cx="546100" cy="685800"/>
          </a:xfrm>
          <a:prstGeom prst="downArrow">
            <a:avLst/>
          </a:prstGeom>
          <a:solidFill>
            <a:srgbClr val="000066"/>
          </a:solidFill>
          <a:ln w="28575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34200" y="1066827"/>
            <a:ext cx="2850222" cy="2416046"/>
          </a:xfrm>
          <a:prstGeom prst="rect">
            <a:avLst/>
          </a:prstGeom>
          <a:solidFill>
            <a:srgbClr val="002060"/>
          </a:solidFill>
          <a:ln w="28575">
            <a:solidFill>
              <a:srgbClr val="FFC000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E815"/>
                </a:solidFill>
                <a:latin typeface="Arial"/>
                <a:cs typeface="Arial"/>
              </a:rPr>
              <a:t>FDT Storage  </a:t>
            </a:r>
            <a:br>
              <a:rPr lang="en-US" sz="2800" b="1" dirty="0">
                <a:solidFill>
                  <a:srgbClr val="FFE815"/>
                </a:solidFill>
                <a:latin typeface="Arial"/>
                <a:cs typeface="Arial"/>
              </a:rPr>
            </a:br>
            <a:r>
              <a:rPr lang="en-US" sz="2800" b="1" dirty="0">
                <a:solidFill>
                  <a:srgbClr val="FFE815"/>
                </a:solidFill>
                <a:latin typeface="Arial"/>
                <a:cs typeface="Arial"/>
              </a:rPr>
              <a:t>to Storage</a:t>
            </a:r>
          </a:p>
          <a:p>
            <a:pPr algn="ctr"/>
            <a:r>
              <a:rPr lang="en-US" sz="2000" b="1" dirty="0">
                <a:solidFill>
                  <a:srgbClr val="FFE815"/>
                </a:solidFill>
                <a:latin typeface="Arial"/>
                <a:cs typeface="Arial"/>
              </a:rPr>
              <a:t>http://</a:t>
            </a:r>
            <a:r>
              <a:rPr lang="en-US" sz="2000" b="1" dirty="0" smtClean="0">
                <a:solidFill>
                  <a:srgbClr val="FFE815"/>
                </a:solidFill>
                <a:latin typeface="Arial"/>
                <a:cs typeface="Arial"/>
              </a:rPr>
              <a:t>monalisa.caltech.edu/FDT/</a:t>
            </a:r>
            <a:endParaRPr lang="en-US" sz="7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endParaRPr lang="en-US" sz="7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175 Gbps</a:t>
            </a:r>
            <a:b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 (186 </a:t>
            </a:r>
            <a:r>
              <a:rPr lang="en-US" sz="2400" b="1" dirty="0" err="1">
                <a:solidFill>
                  <a:srgbClr val="FFFFFF"/>
                </a:solidFill>
                <a:latin typeface="Arial"/>
                <a:cs typeface="Arial"/>
              </a:rPr>
              <a:t>Gbps</a:t>
            </a: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 Peak)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3607" y="4114800"/>
            <a:ext cx="2819393" cy="1323439"/>
          </a:xfrm>
          <a:prstGeom prst="rect">
            <a:avLst/>
          </a:prstGeom>
          <a:solidFill>
            <a:srgbClr val="002060"/>
          </a:solidFill>
          <a:ln w="28575">
            <a:solidFill>
              <a:srgbClr val="FFC000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Extensive use of </a:t>
            </a:r>
            <a:r>
              <a:rPr lang="en-US" sz="2000" b="1" dirty="0">
                <a:solidFill>
                  <a:srgbClr val="FFEB1C"/>
                </a:solidFill>
                <a:latin typeface="Arial"/>
                <a:cs typeface="Arial"/>
              </a:rPr>
              <a:t>FDT, Servers with 40G Interfaces.  </a:t>
            </a:r>
            <a:br>
              <a:rPr lang="en-US" sz="2000" b="1" dirty="0">
                <a:solidFill>
                  <a:srgbClr val="FFEB1C"/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rgbClr val="FFEB1C"/>
                </a:solidFill>
                <a:latin typeface="Arial"/>
                <a:cs typeface="Arial"/>
              </a:rPr>
              <a:t>+ RDMA/Ethernet</a:t>
            </a:r>
            <a:endParaRPr lang="en-US" sz="2200" b="1" dirty="0">
              <a:solidFill>
                <a:srgbClr val="FFEB1C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9400" y="5791200"/>
            <a:ext cx="2895600" cy="738664"/>
          </a:xfrm>
          <a:prstGeom prst="rect">
            <a:avLst/>
          </a:prstGeom>
          <a:solidFill>
            <a:srgbClr val="002060"/>
          </a:solidFill>
          <a:ln w="28575">
            <a:solidFill>
              <a:srgbClr val="FFC000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E815"/>
                </a:solidFill>
                <a:latin typeface="Arial"/>
                <a:cs typeface="Arial"/>
              </a:rPr>
              <a:t>1 Server Pair:</a:t>
            </a:r>
            <a:br>
              <a:rPr lang="en-US" sz="2000" b="1" dirty="0">
                <a:solidFill>
                  <a:srgbClr val="FFE815"/>
                </a:solidFill>
                <a:latin typeface="Arial"/>
                <a:cs typeface="Arial"/>
              </a:rPr>
            </a:b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 to 80 </a:t>
            </a:r>
            <a:r>
              <a:rPr lang="en-US" sz="2000" b="1" dirty="0" err="1">
                <a:solidFill>
                  <a:srgbClr val="FFFFFF"/>
                </a:solidFill>
                <a:latin typeface="Arial"/>
                <a:cs typeface="Arial"/>
              </a:rPr>
              <a:t>Gbps</a:t>
            </a:r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 (2 X 40GE)</a:t>
            </a:r>
            <a:r>
              <a:rPr lang="en-US" sz="2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10030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162800" cy="762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E815"/>
                </a:solidFill>
              </a:rPr>
              <a:t>ATLAS Computing: </a:t>
            </a:r>
            <a:r>
              <a:rPr lang="en-US" dirty="0" err="1" smtClean="0">
                <a:solidFill>
                  <a:srgbClr val="FFE815"/>
                </a:solidFill>
              </a:rPr>
              <a:t>PanDA</a:t>
            </a:r>
            <a:endParaRPr lang="en-US" dirty="0">
              <a:solidFill>
                <a:srgbClr val="FFE81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219200"/>
            <a:ext cx="9753600" cy="5334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dirty="0" err="1" smtClean="0">
                <a:solidFill>
                  <a:srgbClr val="FFE815"/>
                </a:solidFill>
              </a:rPr>
              <a:t>PanDA</a:t>
            </a:r>
            <a:r>
              <a:rPr lang="en-US" sz="2400" dirty="0" smtClean="0">
                <a:solidFill>
                  <a:srgbClr val="FFE815"/>
                </a:solidFill>
              </a:rPr>
              <a:t> Workflow Management System (ATLAS): </a:t>
            </a:r>
            <a:br>
              <a:rPr lang="en-US" sz="2400" dirty="0" smtClean="0">
                <a:solidFill>
                  <a:srgbClr val="FFE815"/>
                </a:solidFill>
              </a:rPr>
            </a:br>
            <a:r>
              <a:rPr lang="en-US" sz="2400" dirty="0" smtClean="0">
                <a:solidFill>
                  <a:srgbClr val="FFE815"/>
                </a:solidFill>
              </a:rPr>
              <a:t>A </a:t>
            </a:r>
            <a:r>
              <a:rPr lang="en-US" sz="2200" dirty="0" smtClean="0">
                <a:solidFill>
                  <a:srgbClr val="FFE815"/>
                </a:solidFill>
              </a:rPr>
              <a:t>Unified </a:t>
            </a:r>
            <a:r>
              <a:rPr lang="en-US" dirty="0" smtClean="0">
                <a:solidFill>
                  <a:srgbClr val="FFE815"/>
                </a:solidFill>
              </a:rPr>
              <a:t>S</a:t>
            </a:r>
            <a:r>
              <a:rPr lang="en-US" sz="2200" dirty="0" smtClean="0">
                <a:solidFill>
                  <a:srgbClr val="FFE815"/>
                </a:solidFill>
              </a:rPr>
              <a:t>ystem</a:t>
            </a:r>
            <a:r>
              <a:rPr lang="en-US" sz="2200" dirty="0" smtClean="0"/>
              <a:t> </a:t>
            </a:r>
            <a:r>
              <a:rPr lang="en-US" sz="2200" dirty="0" smtClean="0">
                <a:solidFill>
                  <a:schemeClr val="tx1"/>
                </a:solidFill>
              </a:rPr>
              <a:t>for </a:t>
            </a:r>
            <a:r>
              <a:rPr lang="en-US" sz="2200" dirty="0" smtClean="0">
                <a:solidFill>
                  <a:srgbClr val="FFE70A"/>
                </a:solidFill>
              </a:rPr>
              <a:t>organized production </a:t>
            </a:r>
            <a:r>
              <a:rPr lang="en-US" sz="2200" dirty="0" smtClean="0">
                <a:solidFill>
                  <a:schemeClr val="tx1"/>
                </a:solidFill>
              </a:rPr>
              <a:t>and</a:t>
            </a:r>
            <a:r>
              <a:rPr lang="en-US" sz="2200" dirty="0" smtClean="0"/>
              <a:t> </a:t>
            </a:r>
            <a:r>
              <a:rPr lang="en-US" sz="2200" dirty="0" smtClean="0">
                <a:solidFill>
                  <a:srgbClr val="FFE815"/>
                </a:solidFill>
              </a:rPr>
              <a:t>user analysis </a:t>
            </a:r>
            <a:r>
              <a:rPr lang="en-US" sz="2200" dirty="0" smtClean="0">
                <a:solidFill>
                  <a:srgbClr val="FFE70A"/>
                </a:solidFill>
              </a:rPr>
              <a:t>jobs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E815"/>
                </a:solidFill>
              </a:rPr>
              <a:t>Highly automated; flexible; adaptive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 smtClean="0"/>
              <a:t>Uses </a:t>
            </a:r>
            <a:r>
              <a:rPr lang="en-US" sz="2200" dirty="0" smtClean="0">
                <a:solidFill>
                  <a:srgbClr val="FFE815"/>
                </a:solidFill>
              </a:rPr>
              <a:t>asynchronous Distributed Data Management system 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 smtClean="0"/>
              <a:t>Eminently scalable: to &gt; 1M jobs/day (on many days)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E815"/>
                </a:solidFill>
              </a:rPr>
              <a:t>Other Components (DQ2, </a:t>
            </a:r>
            <a:r>
              <a:rPr lang="en-US" sz="2400" dirty="0" err="1" smtClean="0">
                <a:solidFill>
                  <a:srgbClr val="FFE815"/>
                </a:solidFill>
              </a:rPr>
              <a:t>Rucio</a:t>
            </a:r>
            <a:r>
              <a:rPr lang="en-US" sz="2400" dirty="0" smtClean="0">
                <a:solidFill>
                  <a:srgbClr val="FFE815"/>
                </a:solidFill>
              </a:rPr>
              <a:t>): </a:t>
            </a:r>
            <a:r>
              <a:rPr lang="en-US" dirty="0" smtClean="0">
                <a:solidFill>
                  <a:schemeClr val="tx1"/>
                </a:solidFill>
              </a:rPr>
              <a:t>Register &amp; catalog data; Transfer data to/from sites, delete when done; ensure data consistency; enforce ATLAS computing model</a:t>
            </a: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sz="2400" dirty="0" err="1" smtClean="0">
                <a:solidFill>
                  <a:srgbClr val="FFE815"/>
                </a:solidFill>
              </a:rPr>
              <a:t>PanDA</a:t>
            </a:r>
            <a:r>
              <a:rPr lang="en-US" sz="2400" dirty="0" smtClean="0">
                <a:solidFill>
                  <a:srgbClr val="FFE815"/>
                </a:solidFill>
              </a:rPr>
              <a:t> basic unit of work: A Job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 smtClean="0"/>
              <a:t>Physics tasks split into jobs by </a:t>
            </a:r>
            <a:r>
              <a:rPr lang="en-US" sz="2200" dirty="0" err="1" smtClean="0">
                <a:solidFill>
                  <a:srgbClr val="FFE70A"/>
                </a:solidFill>
              </a:rPr>
              <a:t>ProdSys</a:t>
            </a:r>
            <a:r>
              <a:rPr lang="en-US" sz="2200" dirty="0" smtClean="0"/>
              <a:t> layer above </a:t>
            </a:r>
            <a:r>
              <a:rPr lang="en-US" sz="2200" dirty="0" err="1" smtClean="0"/>
              <a:t>PanDA</a:t>
            </a:r>
            <a:endParaRPr lang="en-US" sz="2200" dirty="0" smtClean="0"/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E815"/>
                </a:solidFill>
              </a:rPr>
              <a:t>Automated brokerage based on CPU and Storage resources</a:t>
            </a:r>
            <a:endParaRPr lang="en-US" dirty="0" smtClean="0">
              <a:solidFill>
                <a:srgbClr val="FFE815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200" dirty="0" smtClean="0"/>
              <a:t>Tasks brokered among ATLAS “clouds”</a:t>
            </a:r>
          </a:p>
          <a:p>
            <a:pPr lvl="1">
              <a:buFont typeface="Wingdings" pitchFamily="2" charset="2"/>
              <a:buChar char="§"/>
            </a:pPr>
            <a:r>
              <a:rPr lang="en-US" sz="2200" dirty="0" smtClean="0"/>
              <a:t>Jobs brokered among sites</a:t>
            </a:r>
            <a:endParaRPr lang="en-US" sz="2200" dirty="0"/>
          </a:p>
          <a:p>
            <a:pPr lvl="1">
              <a:buClr>
                <a:srgbClr val="FFE70A"/>
              </a:buClr>
              <a:buFont typeface="Wingdings 3" pitchFamily="18" charset="2"/>
              <a:buChar char="Æ"/>
            </a:pPr>
            <a:r>
              <a:rPr lang="en-US" sz="2400" dirty="0" smtClean="0">
                <a:solidFill>
                  <a:srgbClr val="FFE815"/>
                </a:solidFill>
              </a:rPr>
              <a:t> Here’s where Network information will be most useful!</a:t>
            </a:r>
          </a:p>
          <a:p>
            <a:pPr lvl="1">
              <a:buFont typeface="Wingdings" pitchFamily="2" charset="2"/>
              <a:buChar char="§"/>
            </a:pPr>
            <a:endParaRPr lang="en-US" sz="2400" dirty="0" smtClean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133600" y="685800"/>
            <a:ext cx="5943600" cy="399990"/>
          </a:xfrm>
          <a:prstGeom prst="rect">
            <a:avLst/>
          </a:prstGeom>
          <a:solidFill>
            <a:srgbClr val="002060"/>
          </a:solidFill>
          <a:ln w="25400">
            <a:solidFill>
              <a:srgbClr val="FFE815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91332" tIns="45661" rIns="91332" bIns="456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Kaushik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De, Univ. Texas at Arlington</a:t>
            </a:r>
          </a:p>
        </p:txBody>
      </p:sp>
    </p:spTree>
    <p:extLst>
      <p:ext uri="{BB962C8B-B14F-4D97-AF65-F5344CB8AC3E}">
        <p14:creationId xmlns="" xmlns:p14="http://schemas.microsoft.com/office/powerpoint/2010/main" val="139325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0"/>
            <a:ext cx="7162800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E815"/>
                </a:solidFill>
              </a:rPr>
              <a:t>ATLAS Production Workflow</a:t>
            </a:r>
            <a:endParaRPr lang="en-US" dirty="0">
              <a:solidFill>
                <a:srgbClr val="FFE8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3000" contrast="2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7365999" cy="5524500"/>
          </a:xfrm>
          <a:ln w="22225">
            <a:solidFill>
              <a:srgbClr val="FFE815"/>
            </a:solidFill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553200" y="762000"/>
            <a:ext cx="2204357" cy="584656"/>
          </a:xfrm>
          <a:prstGeom prst="rect">
            <a:avLst/>
          </a:prstGeom>
          <a:solidFill>
            <a:srgbClr val="002060"/>
          </a:solidFill>
          <a:ln w="25400">
            <a:solidFill>
              <a:srgbClr val="FFE815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91332" tIns="45661" rIns="91332" bIns="456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Kaushik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De, Univ. Texas at Arlington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620000" y="2133600"/>
            <a:ext cx="2133600" cy="1815763"/>
          </a:xfrm>
          <a:prstGeom prst="rect">
            <a:avLst/>
          </a:prstGeom>
          <a:solidFill>
            <a:srgbClr val="002060"/>
          </a:solidFill>
          <a:ln w="25400">
            <a:solidFill>
              <a:srgbClr val="FFE815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91332" tIns="45661" rIns="91332" bIns="456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PANDA: A central element overseeing ATLAS workflow.</a:t>
            </a:r>
          </a:p>
          <a:p>
            <a:pPr algn="ctr" eaLnBrk="1" hangingPunct="1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The locus for decisions based </a:t>
            </a:r>
            <a:br>
              <a:rPr lang="en-US" sz="1600" b="1" dirty="0" smtClean="0">
                <a:latin typeface="Arial" pitchFamily="34" charset="0"/>
                <a:cs typeface="Arial" pitchFamily="34" charset="0"/>
              </a:rPr>
            </a:b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on network information</a:t>
            </a:r>
          </a:p>
        </p:txBody>
      </p:sp>
    </p:spTree>
    <p:extLst>
      <p:ext uri="{BB962C8B-B14F-4D97-AF65-F5344CB8AC3E}">
        <p14:creationId xmlns="" xmlns:p14="http://schemas.microsoft.com/office/powerpoint/2010/main" val="318604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E815"/>
                </a:solidFill>
              </a:rPr>
              <a:t>CMS Computing: </a:t>
            </a:r>
            <a:r>
              <a:rPr lang="en-US" dirty="0" err="1" smtClean="0">
                <a:solidFill>
                  <a:srgbClr val="FFE815"/>
                </a:solidFill>
              </a:rPr>
              <a:t>PhEDEx</a:t>
            </a:r>
            <a:r>
              <a:rPr lang="en-US" dirty="0" smtClean="0">
                <a:solidFill>
                  <a:srgbClr val="FFE815"/>
                </a:solidFill>
              </a:rPr>
              <a:t> </a:t>
            </a:r>
            <a:br>
              <a:rPr lang="en-US" dirty="0" smtClean="0">
                <a:solidFill>
                  <a:srgbClr val="FFE815"/>
                </a:solidFill>
              </a:rPr>
            </a:br>
            <a:endParaRPr lang="en-US" dirty="0">
              <a:solidFill>
                <a:srgbClr val="FFE81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295400"/>
            <a:ext cx="9753600" cy="5181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300" dirty="0" err="1" smtClean="0">
                <a:solidFill>
                  <a:srgbClr val="FFE815"/>
                </a:solidFill>
              </a:rPr>
              <a:t>PhEDEx</a:t>
            </a:r>
            <a:r>
              <a:rPr lang="en-US" sz="2300" dirty="0" smtClean="0">
                <a:solidFill>
                  <a:srgbClr val="FFE815"/>
                </a:solidFill>
              </a:rPr>
              <a:t> </a:t>
            </a:r>
            <a:r>
              <a:rPr lang="en-US" sz="2300" dirty="0">
                <a:solidFill>
                  <a:srgbClr val="FFE815"/>
                </a:solidFill>
              </a:rPr>
              <a:t>is the CMS data-placement management </a:t>
            </a:r>
            <a:r>
              <a:rPr lang="en-US" sz="2300" dirty="0" smtClean="0">
                <a:solidFill>
                  <a:srgbClr val="FFE815"/>
                </a:solidFill>
              </a:rPr>
              <a:t>tool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/>
              <a:t>a reliable and scalable dataset (</a:t>
            </a:r>
            <a:r>
              <a:rPr lang="en-US" sz="2200" dirty="0" err="1"/>
              <a:t>fileblock</a:t>
            </a:r>
            <a:r>
              <a:rPr lang="en-US" sz="2200" dirty="0"/>
              <a:t>-level) replication system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/>
              <a:t>With a focus </a:t>
            </a:r>
            <a:r>
              <a:rPr lang="en-US" sz="2200" dirty="0"/>
              <a:t>on </a:t>
            </a:r>
            <a:r>
              <a:rPr lang="en-US" sz="2200" dirty="0" smtClean="0"/>
              <a:t>robustness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Responsible </a:t>
            </a:r>
            <a:r>
              <a:rPr lang="en-US" dirty="0">
                <a:solidFill>
                  <a:srgbClr val="FFE815"/>
                </a:solidFill>
              </a:rPr>
              <a:t>for scheduling the transfer of CMS data across the </a:t>
            </a:r>
            <a:r>
              <a:rPr lang="en-US" dirty="0" smtClean="0">
                <a:solidFill>
                  <a:srgbClr val="FFE815"/>
                </a:solidFill>
              </a:rPr>
              <a:t>grid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/>
              <a:t>using </a:t>
            </a:r>
            <a:r>
              <a:rPr lang="en-US" sz="2200" dirty="0"/>
              <a:t>FTS, SRM, FTM, or </a:t>
            </a:r>
            <a:r>
              <a:rPr lang="en-US" sz="2200" i="1" dirty="0" smtClean="0"/>
              <a:t>any other </a:t>
            </a:r>
            <a:r>
              <a:rPr lang="en-US" sz="2200" i="1" dirty="0"/>
              <a:t>transport </a:t>
            </a:r>
            <a:r>
              <a:rPr lang="en-US" sz="2200" i="1" dirty="0" smtClean="0"/>
              <a:t>package: </a:t>
            </a:r>
            <a:r>
              <a:rPr lang="en-US" sz="2200" i="1" dirty="0" smtClean="0">
                <a:solidFill>
                  <a:srgbClr val="97FFFF"/>
                </a:solidFill>
              </a:rPr>
              <a:t>FDT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err="1" smtClean="0">
                <a:solidFill>
                  <a:srgbClr val="FFE815"/>
                </a:solidFill>
              </a:rPr>
              <a:t>PhEDEx</a:t>
            </a:r>
            <a:r>
              <a:rPr lang="en-US" dirty="0" smtClean="0">
                <a:solidFill>
                  <a:srgbClr val="FFE815"/>
                </a:solidFill>
              </a:rPr>
              <a:t> </a:t>
            </a:r>
            <a:r>
              <a:rPr lang="en-US" dirty="0">
                <a:solidFill>
                  <a:srgbClr val="FFE815"/>
                </a:solidFill>
              </a:rPr>
              <a:t>typically queues data in blocks for a given </a:t>
            </a:r>
            <a:r>
              <a:rPr lang="en-US" dirty="0" err="1" smtClean="0">
                <a:solidFill>
                  <a:srgbClr val="FFE815"/>
                </a:solidFill>
              </a:rPr>
              <a:t>src-dst</a:t>
            </a:r>
            <a:r>
              <a:rPr lang="en-US" dirty="0" smtClean="0">
                <a:solidFill>
                  <a:srgbClr val="FFE815"/>
                </a:solidFill>
              </a:rPr>
              <a:t> pair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/>
              <a:t>From tens </a:t>
            </a:r>
            <a:r>
              <a:rPr lang="en-US" sz="2200" dirty="0"/>
              <a:t>of </a:t>
            </a:r>
            <a:r>
              <a:rPr lang="en-US" sz="2200" dirty="0" smtClean="0"/>
              <a:t>TB </a:t>
            </a:r>
            <a:r>
              <a:rPr lang="en-US" sz="2200" dirty="0"/>
              <a:t>up to </a:t>
            </a:r>
            <a:r>
              <a:rPr lang="en-US" sz="2200" dirty="0" smtClean="0"/>
              <a:t>several PB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Success metric so far is the volume of work performed;</a:t>
            </a:r>
            <a:br>
              <a:rPr lang="en-US" dirty="0" smtClean="0">
                <a:solidFill>
                  <a:srgbClr val="FFE815"/>
                </a:solidFill>
              </a:rPr>
            </a:br>
            <a:r>
              <a:rPr lang="en-US" dirty="0" smtClean="0">
                <a:solidFill>
                  <a:srgbClr val="FFE815"/>
                </a:solidFill>
              </a:rPr>
              <a:t>No explicit tracking of time to completion for specific workflows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/>
              <a:t>Incorporation of the time domain, network awareness , and reactive actions, could increase efficiency for physicists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rgbClr val="FFE815"/>
                </a:solidFill>
              </a:rPr>
              <a:t>N</a:t>
            </a:r>
            <a:r>
              <a:rPr lang="en-US" dirty="0" smtClean="0">
                <a:solidFill>
                  <a:srgbClr val="FFE815"/>
                </a:solidFill>
              </a:rPr>
              <a:t>atural </a:t>
            </a:r>
            <a:r>
              <a:rPr lang="en-US" dirty="0">
                <a:solidFill>
                  <a:srgbClr val="FFE815"/>
                </a:solidFill>
              </a:rPr>
              <a:t>candidate for using dynamic </a:t>
            </a:r>
            <a:r>
              <a:rPr lang="en-US" dirty="0" smtClean="0">
                <a:solidFill>
                  <a:srgbClr val="FFE815"/>
                </a:solidFill>
              </a:rPr>
              <a:t>circuits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/>
              <a:t>could </a:t>
            </a:r>
            <a:r>
              <a:rPr lang="en-US" sz="2200" dirty="0"/>
              <a:t>be extended to make use of </a:t>
            </a:r>
            <a:r>
              <a:rPr lang="en-US" sz="2200" dirty="0" smtClean="0"/>
              <a:t>a dynamic circuit API like NSI</a:t>
            </a:r>
            <a:endParaRPr lang="en-US" sz="2200" dirty="0"/>
          </a:p>
        </p:txBody>
      </p:sp>
    </p:spTree>
    <p:extLst>
      <p:ext uri="{BB962C8B-B14F-4D97-AF65-F5344CB8AC3E}">
        <p14:creationId xmlns="" xmlns:p14="http://schemas.microsoft.com/office/powerpoint/2010/main" val="379985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E815"/>
                </a:solidFill>
              </a:rPr>
              <a:t>CMS: Possible Approaches </a:t>
            </a:r>
            <a:br>
              <a:rPr lang="en-US" sz="3200" dirty="0" smtClean="0">
                <a:solidFill>
                  <a:srgbClr val="FFE815"/>
                </a:solidFill>
              </a:rPr>
            </a:br>
            <a:r>
              <a:rPr lang="en-US" sz="3200" dirty="0" smtClean="0">
                <a:solidFill>
                  <a:srgbClr val="FFE815"/>
                </a:solidFill>
              </a:rPr>
              <a:t>       within </a:t>
            </a:r>
            <a:r>
              <a:rPr lang="en-US" sz="3200" dirty="0" err="1">
                <a:solidFill>
                  <a:srgbClr val="FFE815"/>
                </a:solidFill>
              </a:rPr>
              <a:t>PhEDEx</a:t>
            </a:r>
            <a:endParaRPr lang="en-US" sz="3200" dirty="0">
              <a:solidFill>
                <a:srgbClr val="FFE81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43000"/>
            <a:ext cx="9753600" cy="5181600"/>
          </a:xfrm>
        </p:spPr>
        <p:txBody>
          <a:bodyPr/>
          <a:lstStyle/>
          <a:p>
            <a:pPr marL="284163" indent="-284163">
              <a:lnSpc>
                <a:spcPct val="93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rgbClr val="FFE815"/>
                </a:solidFill>
              </a:rPr>
              <a:t>There are essentially four possible approaches within </a:t>
            </a:r>
            <a:r>
              <a:rPr lang="en-US" sz="2400" dirty="0" smtClean="0">
                <a:solidFill>
                  <a:srgbClr val="FFE815"/>
                </a:solidFill>
              </a:rPr>
              <a:t/>
            </a:r>
            <a:br>
              <a:rPr lang="en-US" sz="2400" dirty="0" smtClean="0">
                <a:solidFill>
                  <a:srgbClr val="FFE815"/>
                </a:solidFill>
              </a:rPr>
            </a:br>
            <a:r>
              <a:rPr lang="en-US" sz="2400" dirty="0" err="1" smtClean="0">
                <a:solidFill>
                  <a:srgbClr val="FFE815"/>
                </a:solidFill>
              </a:rPr>
              <a:t>PhEDEx</a:t>
            </a:r>
            <a:r>
              <a:rPr lang="en-US" sz="2400" dirty="0" smtClean="0">
                <a:solidFill>
                  <a:srgbClr val="FFE815"/>
                </a:solidFill>
              </a:rPr>
              <a:t> </a:t>
            </a:r>
            <a:r>
              <a:rPr lang="en-US" sz="2400" dirty="0">
                <a:solidFill>
                  <a:srgbClr val="FFE815"/>
                </a:solidFill>
              </a:rPr>
              <a:t>for booking dynamic circuits</a:t>
            </a:r>
            <a:r>
              <a:rPr lang="en-US" sz="2400" dirty="0" smtClean="0">
                <a:solidFill>
                  <a:srgbClr val="FFE815"/>
                </a:solidFill>
              </a:rPr>
              <a:t>:</a:t>
            </a:r>
            <a:endParaRPr lang="en-US" sz="2400" dirty="0">
              <a:solidFill>
                <a:srgbClr val="FFE815"/>
              </a:solidFill>
            </a:endParaRPr>
          </a:p>
          <a:p>
            <a:pPr marL="568325" lvl="1" indent="-222250">
              <a:lnSpc>
                <a:spcPct val="93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E815"/>
                </a:solidFill>
              </a:rPr>
              <a:t>Do </a:t>
            </a:r>
            <a:r>
              <a:rPr lang="en-US" sz="2200" dirty="0">
                <a:solidFill>
                  <a:srgbClr val="FFE815"/>
                </a:solidFill>
              </a:rPr>
              <a:t>nothing, and let the </a:t>
            </a:r>
            <a:r>
              <a:rPr lang="en-US" sz="2200" dirty="0" smtClean="0">
                <a:solidFill>
                  <a:srgbClr val="FFE815"/>
                </a:solidFill>
              </a:rPr>
              <a:t>“fabric” </a:t>
            </a:r>
            <a:r>
              <a:rPr lang="en-US" sz="2200" dirty="0">
                <a:solidFill>
                  <a:srgbClr val="FFE815"/>
                </a:solidFill>
              </a:rPr>
              <a:t>take care of </a:t>
            </a:r>
            <a:r>
              <a:rPr lang="en-US" sz="2200" dirty="0" smtClean="0">
                <a:solidFill>
                  <a:srgbClr val="FFE815"/>
                </a:solidFill>
              </a:rPr>
              <a:t>it</a:t>
            </a:r>
          </a:p>
          <a:p>
            <a:pPr lvl="2">
              <a:lnSpc>
                <a:spcPct val="93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b="1" dirty="0" smtClean="0"/>
              <a:t>Similar to </a:t>
            </a:r>
            <a:r>
              <a:rPr lang="en-US" b="1" dirty="0" err="1" smtClean="0"/>
              <a:t>LambdaStation</a:t>
            </a:r>
            <a:r>
              <a:rPr lang="en-US" b="1" dirty="0" smtClean="0"/>
              <a:t> (by </a:t>
            </a:r>
            <a:r>
              <a:rPr lang="en-US" b="1" dirty="0" err="1" smtClean="0"/>
              <a:t>Fermilab</a:t>
            </a:r>
            <a:r>
              <a:rPr lang="en-US" b="1" dirty="0" smtClean="0"/>
              <a:t> + Caltech)</a:t>
            </a:r>
          </a:p>
          <a:p>
            <a:pPr lvl="2">
              <a:lnSpc>
                <a:spcPct val="93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b="1" dirty="0" smtClean="0"/>
              <a:t>Trivial, but lacks prioritization scheme</a:t>
            </a:r>
          </a:p>
          <a:p>
            <a:pPr lvl="2">
              <a:lnSpc>
                <a:spcPct val="93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b="1" dirty="0" smtClean="0"/>
              <a:t>Not clear the result will be optimal</a:t>
            </a:r>
            <a:endParaRPr lang="en-US" b="1" dirty="0"/>
          </a:p>
          <a:p>
            <a:pPr marL="568325" lvl="1" indent="-222250">
              <a:lnSpc>
                <a:spcPct val="93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E815"/>
                </a:solidFill>
              </a:rPr>
              <a:t>Book </a:t>
            </a:r>
            <a:r>
              <a:rPr lang="en-US" sz="2200" dirty="0">
                <a:solidFill>
                  <a:srgbClr val="FFE815"/>
                </a:solidFill>
              </a:rPr>
              <a:t>a circuit for each </a:t>
            </a:r>
            <a:r>
              <a:rPr lang="en-US" sz="2200" dirty="0" smtClean="0">
                <a:solidFill>
                  <a:srgbClr val="FFE815"/>
                </a:solidFill>
              </a:rPr>
              <a:t>transfer-job i.e. per FDT or </a:t>
            </a:r>
            <a:r>
              <a:rPr lang="en-US" sz="2200" dirty="0" err="1" smtClean="0">
                <a:solidFill>
                  <a:srgbClr val="FFE815"/>
                </a:solidFill>
              </a:rPr>
              <a:t>gridftp</a:t>
            </a:r>
            <a:r>
              <a:rPr lang="en-US" sz="2200" dirty="0" smtClean="0">
                <a:solidFill>
                  <a:srgbClr val="FFE815"/>
                </a:solidFill>
              </a:rPr>
              <a:t> call</a:t>
            </a:r>
          </a:p>
          <a:p>
            <a:pPr lvl="2">
              <a:lnSpc>
                <a:spcPct val="93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b="1" dirty="0" smtClean="0"/>
              <a:t>Effectively executed below the </a:t>
            </a:r>
            <a:r>
              <a:rPr lang="en-US" b="1" dirty="0" err="1" smtClean="0"/>
              <a:t>PhEDEx</a:t>
            </a:r>
            <a:r>
              <a:rPr lang="en-US" b="1" dirty="0" smtClean="0"/>
              <a:t> level</a:t>
            </a:r>
          </a:p>
          <a:p>
            <a:pPr lvl="2">
              <a:lnSpc>
                <a:spcPct val="93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b="1" dirty="0" smtClean="0"/>
              <a:t>Management and performance optimization not obvious</a:t>
            </a:r>
            <a:endParaRPr lang="en-US" b="1" dirty="0"/>
          </a:p>
          <a:p>
            <a:pPr marL="568325" lvl="1" indent="-222250">
              <a:lnSpc>
                <a:spcPct val="93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E815"/>
                </a:solidFill>
              </a:rPr>
              <a:t>Book </a:t>
            </a:r>
            <a:r>
              <a:rPr lang="en-US" sz="2200" dirty="0">
                <a:solidFill>
                  <a:srgbClr val="FFE815"/>
                </a:solidFill>
              </a:rPr>
              <a:t>a circuit at each download agent, use it for multiple </a:t>
            </a:r>
            <a:r>
              <a:rPr lang="en-US" sz="2200" dirty="0" smtClean="0">
                <a:solidFill>
                  <a:srgbClr val="FFE815"/>
                </a:solidFill>
              </a:rPr>
              <a:t/>
            </a:r>
            <a:br>
              <a:rPr lang="en-US" sz="2200" dirty="0" smtClean="0">
                <a:solidFill>
                  <a:srgbClr val="FFE815"/>
                </a:solidFill>
              </a:rPr>
            </a:br>
            <a:r>
              <a:rPr lang="en-US" sz="2200" dirty="0" smtClean="0">
                <a:solidFill>
                  <a:srgbClr val="FFE815"/>
                </a:solidFill>
              </a:rPr>
              <a:t>transfer jobs</a:t>
            </a:r>
          </a:p>
          <a:p>
            <a:pPr lvl="2">
              <a:lnSpc>
                <a:spcPct val="93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rgbClr val="97FFFF"/>
                </a:solidFill>
              </a:rPr>
              <a:t>M</a:t>
            </a:r>
            <a:r>
              <a:rPr lang="en-US" b="1" dirty="0" smtClean="0">
                <a:solidFill>
                  <a:srgbClr val="97FFFF"/>
                </a:solidFill>
              </a:rPr>
              <a:t>aintain stable </a:t>
            </a:r>
            <a:r>
              <a:rPr lang="en-US" b="1" dirty="0">
                <a:solidFill>
                  <a:srgbClr val="97FFFF"/>
                </a:solidFill>
              </a:rPr>
              <a:t>circuit </a:t>
            </a:r>
            <a:r>
              <a:rPr lang="en-US" b="1" dirty="0" smtClean="0">
                <a:solidFill>
                  <a:srgbClr val="97FFFF"/>
                </a:solidFill>
              </a:rPr>
              <a:t>for </a:t>
            </a:r>
            <a:r>
              <a:rPr lang="en-US" b="1" dirty="0">
                <a:solidFill>
                  <a:srgbClr val="97FFFF"/>
                </a:solidFill>
              </a:rPr>
              <a:t>all the transfers on a </a:t>
            </a:r>
            <a:r>
              <a:rPr lang="en-US" b="1" dirty="0" smtClean="0">
                <a:solidFill>
                  <a:srgbClr val="97FFFF"/>
                </a:solidFill>
              </a:rPr>
              <a:t>given </a:t>
            </a:r>
            <a:r>
              <a:rPr lang="en-US" b="1" dirty="0" err="1" smtClean="0">
                <a:solidFill>
                  <a:srgbClr val="97FFFF"/>
                </a:solidFill>
              </a:rPr>
              <a:t>src-dst</a:t>
            </a:r>
            <a:r>
              <a:rPr lang="en-US" b="1" dirty="0" smtClean="0">
                <a:solidFill>
                  <a:srgbClr val="97FFFF"/>
                </a:solidFill>
              </a:rPr>
              <a:t> pair</a:t>
            </a:r>
          </a:p>
          <a:p>
            <a:pPr lvl="2">
              <a:lnSpc>
                <a:spcPct val="93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b="1" dirty="0" smtClean="0"/>
              <a:t>Only local optimization, no global view</a:t>
            </a:r>
            <a:endParaRPr lang="en-US" b="1" dirty="0"/>
          </a:p>
          <a:p>
            <a:pPr lvl="1">
              <a:lnSpc>
                <a:spcPct val="93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E815"/>
                </a:solidFill>
              </a:rPr>
              <a:t>Book </a:t>
            </a:r>
            <a:r>
              <a:rPr lang="en-US" sz="2200" dirty="0">
                <a:solidFill>
                  <a:srgbClr val="FFE815"/>
                </a:solidFill>
              </a:rPr>
              <a:t>circuits at the </a:t>
            </a:r>
            <a:r>
              <a:rPr lang="en-US" sz="2200" dirty="0" smtClean="0">
                <a:solidFill>
                  <a:srgbClr val="FFE815"/>
                </a:solidFill>
              </a:rPr>
              <a:t>Dataset Level</a:t>
            </a:r>
            <a:endParaRPr lang="en-US" sz="2200" dirty="0">
              <a:solidFill>
                <a:srgbClr val="FFE815"/>
              </a:solidFill>
            </a:endParaRPr>
          </a:p>
          <a:p>
            <a:pPr lvl="2">
              <a:lnSpc>
                <a:spcPct val="93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b="1" dirty="0" smtClean="0">
                <a:solidFill>
                  <a:srgbClr val="97FFFF"/>
                </a:solidFill>
              </a:rPr>
              <a:t>Maintain a global view, global optimization is possible</a:t>
            </a:r>
          </a:p>
          <a:p>
            <a:pPr lvl="2">
              <a:lnSpc>
                <a:spcPct val="93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b="1" dirty="0" smtClean="0"/>
              <a:t>Advance reservation</a:t>
            </a:r>
          </a:p>
          <a:p>
            <a:pPr lvl="2">
              <a:lnSpc>
                <a:spcPct val="93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§"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6172202" y="497889"/>
            <a:ext cx="2514599" cy="646212"/>
          </a:xfrm>
          <a:prstGeom prst="rect">
            <a:avLst/>
          </a:prstGeom>
          <a:solidFill>
            <a:srgbClr val="002060"/>
          </a:solidFill>
          <a:ln w="25400">
            <a:solidFill>
              <a:srgbClr val="FFE815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91332" tIns="45661" rIns="91332" bIns="456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From T. Wildish, </a:t>
            </a:r>
            <a:br>
              <a:rPr lang="en-US" sz="2000" b="1" dirty="0" smtClean="0">
                <a:latin typeface="Arial" pitchFamily="34" charset="0"/>
                <a:cs typeface="Arial" pitchFamily="34" charset="0"/>
              </a:rPr>
            </a:b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PhEDEx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team lead </a:t>
            </a:r>
          </a:p>
        </p:txBody>
      </p:sp>
    </p:spTree>
    <p:extLst>
      <p:ext uri="{BB962C8B-B14F-4D97-AF65-F5344CB8AC3E}">
        <p14:creationId xmlns="" xmlns:p14="http://schemas.microsoft.com/office/powerpoint/2010/main" val="135822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E70A"/>
                </a:solidFill>
              </a:rPr>
              <a:t>PanDA</a:t>
            </a:r>
            <a:r>
              <a:rPr lang="en-US" dirty="0">
                <a:solidFill>
                  <a:srgbClr val="FFE70A"/>
                </a:solidFill>
              </a:rPr>
              <a:t> </a:t>
            </a:r>
            <a:r>
              <a:rPr lang="en-US" dirty="0" smtClean="0">
                <a:solidFill>
                  <a:srgbClr val="FFE70A"/>
                </a:solidFill>
              </a:rPr>
              <a:t>and ANSE</a:t>
            </a:r>
            <a:endParaRPr lang="en-US" dirty="0">
              <a:solidFill>
                <a:srgbClr val="FFE70A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099459"/>
            <a:ext cx="8382000" cy="5606143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6324600" y="5638800"/>
            <a:ext cx="2743200" cy="707767"/>
          </a:xfrm>
          <a:prstGeom prst="rect">
            <a:avLst/>
          </a:prstGeom>
          <a:solidFill>
            <a:srgbClr val="002060"/>
          </a:solidFill>
          <a:ln w="25400">
            <a:solidFill>
              <a:srgbClr val="FFE815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91332" tIns="45661" rIns="91332" bIns="456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Kaushik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De (UTA) at Caltech Workshop</a:t>
            </a:r>
          </a:p>
        </p:txBody>
      </p:sp>
    </p:spTree>
    <p:extLst>
      <p:ext uri="{BB962C8B-B14F-4D97-AF65-F5344CB8AC3E}">
        <p14:creationId xmlns="" xmlns:p14="http://schemas.microsoft.com/office/powerpoint/2010/main" val="37634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FAX Integration with PanDA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  <a:defRPr/>
            </a:pPr>
            <a:r>
              <a:rPr lang="en-US" b="1" dirty="0" smtClean="0"/>
              <a:t>ATLAS has developed detailed plans for integrating FAX with </a:t>
            </a:r>
            <a:r>
              <a:rPr lang="en-US" b="1" dirty="0" err="1" smtClean="0"/>
              <a:t>PanDA</a:t>
            </a:r>
            <a:r>
              <a:rPr lang="en-US" b="1" dirty="0" smtClean="0"/>
              <a:t> over the past year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200" b="1" dirty="0" smtClean="0">
                <a:solidFill>
                  <a:srgbClr val="000099"/>
                </a:solidFill>
              </a:rPr>
              <a:t>Networking plays an important role in Federated storage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200" b="1" dirty="0" smtClean="0">
                <a:solidFill>
                  <a:srgbClr val="000099"/>
                </a:solidFill>
              </a:rPr>
              <a:t>This time we are paying attention to networking up front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200" b="1" dirty="0" smtClean="0">
                <a:solidFill>
                  <a:srgbClr val="000099"/>
                </a:solidFill>
              </a:rPr>
              <a:t>The most interesting use case – network information used for brokering of distributed analysis jobs to FAX enabled sites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200" b="1" dirty="0" smtClean="0">
                <a:solidFill>
                  <a:srgbClr val="000099"/>
                </a:solidFill>
              </a:rPr>
              <a:t>This is first real use case for using external network information in </a:t>
            </a:r>
            <a:r>
              <a:rPr lang="en-US" sz="2200" b="1" dirty="0" err="1" smtClean="0">
                <a:solidFill>
                  <a:srgbClr val="000099"/>
                </a:solidFill>
              </a:rPr>
              <a:t>PanDA</a:t>
            </a:r>
            <a:endParaRPr lang="en-US" sz="2200" b="1" dirty="0" smtClean="0">
              <a:solidFill>
                <a:srgbClr val="000099"/>
              </a:solidFill>
            </a:endParaRPr>
          </a:p>
          <a:p>
            <a:pPr lvl="1">
              <a:spcBef>
                <a:spcPts val="0"/>
              </a:spcBef>
              <a:spcAft>
                <a:spcPts val="800"/>
              </a:spcAft>
              <a:defRPr/>
            </a:pPr>
            <a:endParaRPr lang="en-US" sz="2200" dirty="0" smtClean="0">
              <a:solidFill>
                <a:srgbClr val="000099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May 6,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3333CC"/>
                </a:solidFill>
              </a:rPr>
              <a:t>Kaushik De</a:t>
            </a:r>
            <a:endParaRPr lang="en-US" sz="1400" i="0">
              <a:solidFill>
                <a:srgbClr val="00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7620000" y="5715000"/>
            <a:ext cx="1752600" cy="707767"/>
          </a:xfrm>
          <a:prstGeom prst="rect">
            <a:avLst/>
          </a:prstGeom>
          <a:solidFill>
            <a:srgbClr val="002060"/>
          </a:solidFill>
          <a:ln w="25400">
            <a:solidFill>
              <a:srgbClr val="FFE815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91332" tIns="45661" rIns="91332" bIns="456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Kaushik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(UTA)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PD2P – How LHC Model Changed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2550" y="1066800"/>
            <a:ext cx="9823450" cy="5562600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2200" b="1" dirty="0" smtClean="0"/>
              <a:t>PD2P = </a:t>
            </a:r>
            <a:r>
              <a:rPr lang="en-US" sz="2200" b="1" dirty="0" err="1" smtClean="0"/>
              <a:t>PanDA</a:t>
            </a:r>
            <a:r>
              <a:rPr lang="en-US" sz="2200" b="1" dirty="0" smtClean="0"/>
              <a:t> Dynamic Data Placement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2200" b="1" dirty="0" smtClean="0"/>
              <a:t>PD2P is used to distribute data for user analysis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b="1" dirty="0" smtClean="0"/>
              <a:t>For production </a:t>
            </a:r>
            <a:r>
              <a:rPr lang="en-US" b="1" dirty="0" err="1" smtClean="0"/>
              <a:t>PanDA</a:t>
            </a:r>
            <a:r>
              <a:rPr lang="en-US" b="1" dirty="0" smtClean="0"/>
              <a:t> schedules all data flows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b="1" dirty="0" smtClean="0"/>
              <a:t>Initial ATLAS computing model assumed pre-placed data distribution </a:t>
            </a:r>
            <a:br>
              <a:rPr lang="en-US" b="1" dirty="0" smtClean="0"/>
            </a:br>
            <a:r>
              <a:rPr lang="en-US" b="1" dirty="0" smtClean="0"/>
              <a:t>for user analysis – </a:t>
            </a:r>
            <a:r>
              <a:rPr lang="en-US" b="1" dirty="0" err="1" smtClean="0"/>
              <a:t>PanDA</a:t>
            </a:r>
            <a:r>
              <a:rPr lang="en-US" b="1" dirty="0" smtClean="0"/>
              <a:t> sent jobs to data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2200" b="1" dirty="0" smtClean="0">
                <a:solidFill>
                  <a:srgbClr val="F04A01"/>
                </a:solidFill>
              </a:rPr>
              <a:t>Soon after LHC data started, we implemented PD2P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2200" b="1" dirty="0" smtClean="0"/>
              <a:t>Asynchronous usage based data placement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b="1" dirty="0" smtClean="0"/>
              <a:t>Repeated use of data → make additional copies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b="1" dirty="0" smtClean="0"/>
              <a:t>Backlog in processing → make additional copies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b="1" dirty="0" err="1" smtClean="0"/>
              <a:t>Rebrokerage</a:t>
            </a:r>
            <a:r>
              <a:rPr lang="en-US" b="1" dirty="0" smtClean="0"/>
              <a:t> of queued jobs → use new data location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b="1" dirty="0" smtClean="0"/>
              <a:t>Deletion service removes less used data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2200" b="1" dirty="0" smtClean="0">
                <a:solidFill>
                  <a:srgbClr val="F04A01"/>
                </a:solidFill>
              </a:rPr>
              <a:t>Basically, T1/T2 storage used as cache for user analysis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2200" b="1" dirty="0" smtClean="0"/>
              <a:t>This is perfect for network integration</a:t>
            </a:r>
          </a:p>
          <a:p>
            <a:pPr marL="635000" lvl="1" indent="-342900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b="1" dirty="0" smtClean="0"/>
              <a:t>Use network status information for site selection</a:t>
            </a:r>
          </a:p>
          <a:p>
            <a:pPr marL="635000" lvl="1" indent="-342900">
              <a:lnSpc>
                <a:spcPct val="95000"/>
              </a:lnSpc>
              <a:spcBef>
                <a:spcPts val="0"/>
              </a:spcBef>
              <a:spcAft>
                <a:spcPts val="500"/>
              </a:spcAft>
              <a:defRPr/>
            </a:pPr>
            <a:r>
              <a:rPr lang="en-US" b="1" dirty="0" smtClean="0"/>
              <a:t>Provisioning - usually large datasets are transferred, known volume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May 6,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33CC"/>
                </a:solidFill>
              </a:rPr>
              <a:t>Kaushik 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E815"/>
                </a:solidFill>
              </a:rPr>
              <a:t>ANSE - Relation to DYNES</a:t>
            </a:r>
            <a:endParaRPr lang="en-US" dirty="0">
              <a:solidFill>
                <a:srgbClr val="FFE81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43000"/>
            <a:ext cx="9753600" cy="5257800"/>
          </a:xfrm>
        </p:spPr>
        <p:txBody>
          <a:bodyPr/>
          <a:lstStyle/>
          <a:p>
            <a:pPr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In brief, DYNES is an NSF funded project (2011-13) to deploy a </a:t>
            </a:r>
            <a:r>
              <a:rPr lang="en-US" dirty="0" err="1" smtClean="0">
                <a:solidFill>
                  <a:srgbClr val="FFE815"/>
                </a:solidFill>
              </a:rPr>
              <a:t>cyberinstrument</a:t>
            </a:r>
            <a:r>
              <a:rPr lang="en-US" dirty="0" smtClean="0">
                <a:solidFill>
                  <a:srgbClr val="FFE815"/>
                </a:solidFill>
              </a:rPr>
              <a:t> linking up to 50 US campuses through Internet2 dynamic circuit backbone and regional networks</a:t>
            </a:r>
          </a:p>
          <a:p>
            <a:pPr lvl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200" dirty="0" smtClean="0"/>
              <a:t>based on Internet2 ION service, using OSCARS technology</a:t>
            </a:r>
          </a:p>
          <a:p>
            <a:pPr lvl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200" dirty="0" smtClean="0"/>
              <a:t>Led to new development of circuit software: OSCARS; PSS, OESS</a:t>
            </a:r>
          </a:p>
          <a:p>
            <a:pPr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DYNES instrument can be viewed as a production-grade ‘starter-kit’</a:t>
            </a:r>
          </a:p>
          <a:p>
            <a:pPr lvl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200" dirty="0" smtClean="0"/>
              <a:t>comes with a disk server, inter-domain controller (server) </a:t>
            </a:r>
            <a:br>
              <a:rPr lang="en-US" sz="2200" dirty="0" smtClean="0"/>
            </a:br>
            <a:r>
              <a:rPr lang="en-US" sz="2200" dirty="0" smtClean="0"/>
              <a:t>and FDT installation </a:t>
            </a:r>
          </a:p>
          <a:p>
            <a:pPr lvl="1"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200" dirty="0" smtClean="0"/>
              <a:t>FDT code includes OSCARS IDC API </a:t>
            </a:r>
            <a:r>
              <a:rPr lang="en-US" sz="2200" dirty="0" smtClean="0">
                <a:sym typeface="Wingdings 3"/>
              </a:rPr>
              <a:t></a:t>
            </a:r>
            <a:r>
              <a:rPr lang="en-US" sz="2200" dirty="0" smtClean="0"/>
              <a:t> reserves bandwidth, </a:t>
            </a:r>
            <a:br>
              <a:rPr lang="en-US" sz="2200" dirty="0" smtClean="0"/>
            </a:br>
            <a:r>
              <a:rPr lang="en-US" sz="2200" dirty="0" smtClean="0"/>
              <a:t>and moves data through the created circuit</a:t>
            </a:r>
          </a:p>
          <a:p>
            <a:pPr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The DYNES system is “naturally capable” of advance reservation</a:t>
            </a:r>
          </a:p>
          <a:p>
            <a:pPr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We will need to work on mechanisms for protected traffic to most campuses, and evolve the concept of the Science DMZ</a:t>
            </a:r>
          </a:p>
          <a:p>
            <a:pPr>
              <a:lnSpc>
                <a:spcPct val="93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Need the right agent code inside CMS/ATLAS to call the API whenever transfers involve two DYNES sites </a:t>
            </a:r>
            <a:br>
              <a:rPr lang="en-US" dirty="0" smtClean="0">
                <a:solidFill>
                  <a:srgbClr val="FFE815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[Already exists with </a:t>
            </a:r>
            <a:r>
              <a:rPr lang="en-US" dirty="0" err="1" smtClean="0">
                <a:solidFill>
                  <a:schemeClr val="tx1"/>
                </a:solidFill>
              </a:rPr>
              <a:t>Phedex</a:t>
            </a:r>
            <a:r>
              <a:rPr lang="en-US" dirty="0" smtClean="0">
                <a:solidFill>
                  <a:schemeClr val="tx1"/>
                </a:solidFill>
              </a:rPr>
              <a:t>/FDT]</a:t>
            </a:r>
          </a:p>
          <a:p>
            <a:pPr>
              <a:lnSpc>
                <a:spcPct val="93000"/>
              </a:lnSpc>
              <a:spcAft>
                <a:spcPts val="400"/>
              </a:spcAft>
              <a:buFont typeface="Wingdings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6507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3814" y="3"/>
            <a:ext cx="7710486" cy="963613"/>
          </a:xfrm>
        </p:spPr>
        <p:txBody>
          <a:bodyPr/>
          <a:lstStyle/>
          <a:p>
            <a:pPr eaLnBrk="1" hangingPunct="1">
              <a:defRPr/>
            </a:pP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LHC 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Data Grid Hierarchy</a:t>
            </a:r>
            <a:r>
              <a:rPr lang="en-US" sz="2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: A Worldwide System Invented and Developed </a:t>
            </a:r>
            <a:r>
              <a:rPr lang="en-US" sz="2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at Caltech (1999)</a:t>
            </a:r>
          </a:p>
        </p:txBody>
      </p:sp>
      <p:sp>
        <p:nvSpPr>
          <p:cNvPr id="382979" name="Text Box 3"/>
          <p:cNvSpPr txBox="1">
            <a:spLocks noChangeArrowheads="1"/>
          </p:cNvSpPr>
          <p:nvPr/>
        </p:nvSpPr>
        <p:spPr bwMode="auto">
          <a:xfrm>
            <a:off x="228602" y="2884488"/>
            <a:ext cx="1219200" cy="457200"/>
          </a:xfrm>
          <a:prstGeom prst="rect">
            <a:avLst/>
          </a:prstGeom>
          <a:solidFill>
            <a:srgbClr val="FFFF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en-GB" sz="2400" b="1" i="1">
                <a:solidFill>
                  <a:srgbClr val="FC0128"/>
                </a:solidFill>
                <a:latin typeface="Arial"/>
                <a:cs typeface="Arial" pitchFamily="34" charset="0"/>
              </a:rPr>
              <a:t>Tier 1</a:t>
            </a:r>
            <a:endParaRPr lang="en-US" altLang="en-GB" sz="2000" b="1" i="1">
              <a:solidFill>
                <a:srgbClr val="FC012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13638" y="4083050"/>
            <a:ext cx="1479550" cy="425450"/>
            <a:chOff x="2208" y="2592"/>
            <a:chExt cx="672" cy="336"/>
          </a:xfrm>
        </p:grpSpPr>
        <p:sp>
          <p:nvSpPr>
            <p:cNvPr id="18525" name="Oval 5"/>
            <p:cNvSpPr>
              <a:spLocks noChangeArrowheads="1"/>
            </p:cNvSpPr>
            <p:nvPr/>
          </p:nvSpPr>
          <p:spPr bwMode="auto">
            <a:xfrm>
              <a:off x="2208" y="2592"/>
              <a:ext cx="672" cy="336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526" name="Text Box 6"/>
            <p:cNvSpPr txBox="1">
              <a:spLocks noChangeArrowheads="1"/>
            </p:cNvSpPr>
            <p:nvPr/>
          </p:nvSpPr>
          <p:spPr bwMode="auto">
            <a:xfrm>
              <a:off x="2208" y="2638"/>
              <a:ext cx="672" cy="21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GB" sz="1200" b="1">
                  <a:solidFill>
                    <a:srgbClr val="000000"/>
                  </a:solidFill>
                  <a:latin typeface="Arial"/>
                </a:rPr>
                <a:t>Tier2 Center</a:t>
              </a:r>
            </a:p>
          </p:txBody>
        </p:sp>
      </p:grpSp>
      <p:sp>
        <p:nvSpPr>
          <p:cNvPr id="18446" name="Oval 7"/>
          <p:cNvSpPr>
            <a:spLocks noChangeArrowheads="1"/>
          </p:cNvSpPr>
          <p:nvPr/>
        </p:nvSpPr>
        <p:spPr bwMode="auto">
          <a:xfrm>
            <a:off x="6581778" y="3257550"/>
            <a:ext cx="1525588" cy="520700"/>
          </a:xfrm>
          <a:prstGeom prst="ellipse">
            <a:avLst/>
          </a:prstGeom>
          <a:solidFill>
            <a:srgbClr val="CC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47" name="Oval 8"/>
          <p:cNvSpPr>
            <a:spLocks noChangeArrowheads="1"/>
          </p:cNvSpPr>
          <p:nvPr/>
        </p:nvSpPr>
        <p:spPr bwMode="auto">
          <a:xfrm>
            <a:off x="2514600" y="3357563"/>
            <a:ext cx="1525588" cy="420687"/>
          </a:xfrm>
          <a:prstGeom prst="ellipse">
            <a:avLst/>
          </a:prstGeom>
          <a:solidFill>
            <a:srgbClr val="CC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44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009650"/>
            <a:ext cx="225425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9" name="Text Box 10"/>
          <p:cNvSpPr txBox="1">
            <a:spLocks noChangeArrowheads="1"/>
          </p:cNvSpPr>
          <p:nvPr/>
        </p:nvSpPr>
        <p:spPr bwMode="auto">
          <a:xfrm>
            <a:off x="3052804" y="1704976"/>
            <a:ext cx="1901825" cy="346075"/>
          </a:xfrm>
          <a:prstGeom prst="rect">
            <a:avLst/>
          </a:prstGeom>
          <a:solidFill>
            <a:srgbClr val="33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sz="1600" b="1">
                <a:solidFill>
                  <a:srgbClr val="000000"/>
                </a:solidFill>
                <a:latin typeface="Arial"/>
              </a:rPr>
              <a:t>Online System</a:t>
            </a:r>
            <a:endParaRPr lang="en-US" altLang="en-GB" sz="1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50" name="Oval 11"/>
          <p:cNvSpPr>
            <a:spLocks noChangeArrowheads="1"/>
          </p:cNvSpPr>
          <p:nvPr/>
        </p:nvSpPr>
        <p:spPr bwMode="auto">
          <a:xfrm>
            <a:off x="5365750" y="2195589"/>
            <a:ext cx="2476500" cy="917575"/>
          </a:xfrm>
          <a:prstGeom prst="ellipse">
            <a:avLst/>
          </a:prstGeom>
          <a:solidFill>
            <a:srgbClr val="FF99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51" name="Text Box 12"/>
          <p:cNvSpPr txBox="1">
            <a:spLocks noChangeArrowheads="1"/>
          </p:cNvSpPr>
          <p:nvPr/>
        </p:nvSpPr>
        <p:spPr bwMode="auto">
          <a:xfrm>
            <a:off x="5283200" y="2266950"/>
            <a:ext cx="24765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sz="1600" b="1">
                <a:solidFill>
                  <a:srgbClr val="000000"/>
                </a:solidFill>
                <a:latin typeface="Arial"/>
              </a:rPr>
              <a:t>  CERN Center </a:t>
            </a:r>
            <a:br>
              <a:rPr lang="en-US" altLang="en-GB" sz="1600" b="1">
                <a:solidFill>
                  <a:srgbClr val="000000"/>
                </a:solidFill>
                <a:latin typeface="Arial"/>
              </a:rPr>
            </a:br>
            <a:r>
              <a:rPr lang="en-US" altLang="en-GB" sz="1600" b="1">
                <a:solidFill>
                  <a:srgbClr val="000000"/>
                </a:solidFill>
                <a:latin typeface="Arial"/>
              </a:rPr>
              <a:t>  PBs of Disk; </a:t>
            </a:r>
            <a:br>
              <a:rPr lang="en-US" altLang="en-GB" sz="1600" b="1">
                <a:solidFill>
                  <a:srgbClr val="000000"/>
                </a:solidFill>
                <a:latin typeface="Arial"/>
              </a:rPr>
            </a:br>
            <a:r>
              <a:rPr lang="en-US" altLang="en-GB" sz="1600" b="1">
                <a:solidFill>
                  <a:srgbClr val="000000"/>
                </a:solidFill>
                <a:latin typeface="Arial"/>
              </a:rPr>
              <a:t>Tape Robot</a:t>
            </a:r>
            <a:endParaRPr lang="en-US" altLang="en-GB" sz="14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52" name="Oval 13"/>
          <p:cNvSpPr>
            <a:spLocks noChangeArrowheads="1"/>
          </p:cNvSpPr>
          <p:nvPr/>
        </p:nvSpPr>
        <p:spPr bwMode="auto">
          <a:xfrm>
            <a:off x="481013" y="3357563"/>
            <a:ext cx="1524000" cy="420687"/>
          </a:xfrm>
          <a:prstGeom prst="ellipse">
            <a:avLst/>
          </a:prstGeom>
          <a:solidFill>
            <a:srgbClr val="CC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spcBef>
                <a:spcPct val="30000"/>
              </a:spcBef>
              <a:buClr>
                <a:srgbClr val="FC0128"/>
              </a:buClr>
              <a:buSzPct val="80000"/>
              <a:buFont typeface="Monotype Sorts" charset="2"/>
              <a:buChar char="è"/>
            </a:pPr>
            <a:endParaRPr lang="en-US" sz="2000" b="1">
              <a:solidFill>
                <a:srgbClr val="0000CD"/>
              </a:solidFill>
              <a:latin typeface="Arial"/>
            </a:endParaRPr>
          </a:p>
        </p:txBody>
      </p:sp>
      <p:sp>
        <p:nvSpPr>
          <p:cNvPr id="18454" name="Text Box 15"/>
          <p:cNvSpPr txBox="1">
            <a:spLocks noChangeArrowheads="1"/>
          </p:cNvSpPr>
          <p:nvPr/>
        </p:nvSpPr>
        <p:spPr bwMode="auto">
          <a:xfrm>
            <a:off x="6612538" y="3331237"/>
            <a:ext cx="1439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b="1" dirty="0">
                <a:solidFill>
                  <a:srgbClr val="000000"/>
                </a:solidFill>
                <a:latin typeface="Arial"/>
              </a:rPr>
              <a:t>Chicago</a:t>
            </a:r>
          </a:p>
        </p:txBody>
      </p:sp>
      <p:sp>
        <p:nvSpPr>
          <p:cNvPr id="18455" name="Oval 16"/>
          <p:cNvSpPr>
            <a:spLocks noChangeArrowheads="1"/>
          </p:cNvSpPr>
          <p:nvPr/>
        </p:nvSpPr>
        <p:spPr bwMode="auto">
          <a:xfrm>
            <a:off x="4551363" y="3357563"/>
            <a:ext cx="1522412" cy="420687"/>
          </a:xfrm>
          <a:prstGeom prst="ellipse">
            <a:avLst/>
          </a:prstGeom>
          <a:solidFill>
            <a:srgbClr val="CC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58" name="Oval 19"/>
          <p:cNvSpPr>
            <a:spLocks noChangeArrowheads="1"/>
          </p:cNvSpPr>
          <p:nvPr/>
        </p:nvSpPr>
        <p:spPr bwMode="auto">
          <a:xfrm>
            <a:off x="9039266" y="3538541"/>
            <a:ext cx="85725" cy="603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59" name="Oval 20"/>
          <p:cNvSpPr>
            <a:spLocks noChangeArrowheads="1"/>
          </p:cNvSpPr>
          <p:nvPr/>
        </p:nvSpPr>
        <p:spPr bwMode="auto">
          <a:xfrm>
            <a:off x="8869405" y="3538541"/>
            <a:ext cx="85725" cy="603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60" name="Oval 21"/>
          <p:cNvSpPr>
            <a:spLocks noChangeArrowheads="1"/>
          </p:cNvSpPr>
          <p:nvPr/>
        </p:nvSpPr>
        <p:spPr bwMode="auto">
          <a:xfrm>
            <a:off x="8701129" y="3538541"/>
            <a:ext cx="85725" cy="60325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61" name="Oval 22"/>
          <p:cNvSpPr>
            <a:spLocks noChangeArrowheads="1"/>
          </p:cNvSpPr>
          <p:nvPr/>
        </p:nvSpPr>
        <p:spPr bwMode="auto">
          <a:xfrm>
            <a:off x="3787775" y="4868939"/>
            <a:ext cx="1100138" cy="363537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62" name="Text Box 23"/>
          <p:cNvSpPr txBox="1">
            <a:spLocks noChangeArrowheads="1"/>
          </p:cNvSpPr>
          <p:nvPr/>
        </p:nvSpPr>
        <p:spPr bwMode="auto">
          <a:xfrm>
            <a:off x="3956050" y="4924501"/>
            <a:ext cx="8461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sz="1000" b="1">
                <a:solidFill>
                  <a:srgbClr val="000000"/>
                </a:solidFill>
                <a:latin typeface="Arial"/>
              </a:rPr>
              <a:t>Institute</a:t>
            </a:r>
          </a:p>
        </p:txBody>
      </p:sp>
      <p:sp>
        <p:nvSpPr>
          <p:cNvPr id="18463" name="Oval 24"/>
          <p:cNvSpPr>
            <a:spLocks noChangeArrowheads="1"/>
          </p:cNvSpPr>
          <p:nvPr/>
        </p:nvSpPr>
        <p:spPr bwMode="auto">
          <a:xfrm>
            <a:off x="3024230" y="4868939"/>
            <a:ext cx="1101725" cy="363537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64" name="Text Box 25"/>
          <p:cNvSpPr txBox="1">
            <a:spLocks noChangeArrowheads="1"/>
          </p:cNvSpPr>
          <p:nvPr/>
        </p:nvSpPr>
        <p:spPr bwMode="auto">
          <a:xfrm>
            <a:off x="3194050" y="4924501"/>
            <a:ext cx="8461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sz="1000" b="1">
                <a:solidFill>
                  <a:srgbClr val="000000"/>
                </a:solidFill>
                <a:latin typeface="Arial"/>
              </a:rPr>
              <a:t>Institute</a:t>
            </a:r>
          </a:p>
        </p:txBody>
      </p:sp>
      <p:sp>
        <p:nvSpPr>
          <p:cNvPr id="18465" name="Oval 26"/>
          <p:cNvSpPr>
            <a:spLocks noChangeArrowheads="1"/>
          </p:cNvSpPr>
          <p:nvPr/>
        </p:nvSpPr>
        <p:spPr bwMode="auto">
          <a:xfrm>
            <a:off x="2344779" y="4868939"/>
            <a:ext cx="1101725" cy="363537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66" name="Text Box 27"/>
          <p:cNvSpPr txBox="1">
            <a:spLocks noChangeArrowheads="1"/>
          </p:cNvSpPr>
          <p:nvPr/>
        </p:nvSpPr>
        <p:spPr bwMode="auto">
          <a:xfrm>
            <a:off x="2514641" y="4924501"/>
            <a:ext cx="847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sz="1000" b="1">
                <a:solidFill>
                  <a:srgbClr val="000000"/>
                </a:solidFill>
                <a:latin typeface="Arial"/>
              </a:rPr>
              <a:t>Institute</a:t>
            </a:r>
          </a:p>
        </p:txBody>
      </p:sp>
      <p:sp>
        <p:nvSpPr>
          <p:cNvPr id="18467" name="Oval 28"/>
          <p:cNvSpPr>
            <a:spLocks noChangeArrowheads="1"/>
          </p:cNvSpPr>
          <p:nvPr/>
        </p:nvSpPr>
        <p:spPr bwMode="auto">
          <a:xfrm>
            <a:off x="1836779" y="4868939"/>
            <a:ext cx="1100137" cy="363537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68" name="Text Box 29"/>
          <p:cNvSpPr txBox="1">
            <a:spLocks noChangeArrowheads="1"/>
          </p:cNvSpPr>
          <p:nvPr/>
        </p:nvSpPr>
        <p:spPr bwMode="auto">
          <a:xfrm>
            <a:off x="1836779" y="4899101"/>
            <a:ext cx="11001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sz="1000" b="1">
                <a:solidFill>
                  <a:srgbClr val="000000"/>
                </a:solidFill>
                <a:latin typeface="Arial"/>
              </a:rPr>
              <a:t>Institute </a:t>
            </a:r>
          </a:p>
        </p:txBody>
      </p:sp>
      <p:sp>
        <p:nvSpPr>
          <p:cNvPr id="18469" name="Line 30"/>
          <p:cNvSpPr>
            <a:spLocks noChangeShapeType="1"/>
          </p:cNvSpPr>
          <p:nvPr/>
        </p:nvSpPr>
        <p:spPr bwMode="auto">
          <a:xfrm>
            <a:off x="1411288" y="1482725"/>
            <a:ext cx="1612900" cy="3000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70" name="Line 31"/>
          <p:cNvSpPr>
            <a:spLocks noChangeShapeType="1"/>
          </p:cNvSpPr>
          <p:nvPr/>
        </p:nvSpPr>
        <p:spPr bwMode="auto">
          <a:xfrm flipV="1">
            <a:off x="2174917" y="1905000"/>
            <a:ext cx="8493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71" name="Line 32"/>
          <p:cNvSpPr>
            <a:spLocks noChangeShapeType="1"/>
          </p:cNvSpPr>
          <p:nvPr/>
        </p:nvSpPr>
        <p:spPr bwMode="auto">
          <a:xfrm>
            <a:off x="2005055" y="1782763"/>
            <a:ext cx="1019175" cy="6191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72" name="Line 33"/>
          <p:cNvSpPr>
            <a:spLocks noChangeShapeType="1"/>
          </p:cNvSpPr>
          <p:nvPr/>
        </p:nvSpPr>
        <p:spPr bwMode="auto">
          <a:xfrm>
            <a:off x="4870450" y="2049539"/>
            <a:ext cx="687388" cy="4349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73" name="Line 34"/>
          <p:cNvSpPr>
            <a:spLocks noChangeShapeType="1"/>
          </p:cNvSpPr>
          <p:nvPr/>
        </p:nvSpPr>
        <p:spPr bwMode="auto">
          <a:xfrm flipH="1">
            <a:off x="1751054" y="3027363"/>
            <a:ext cx="4124325" cy="38735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74" name="Line 35"/>
          <p:cNvSpPr>
            <a:spLocks noChangeShapeType="1"/>
          </p:cNvSpPr>
          <p:nvPr/>
        </p:nvSpPr>
        <p:spPr bwMode="auto">
          <a:xfrm flipH="1">
            <a:off x="3870325" y="3041726"/>
            <a:ext cx="2073275" cy="3730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75" name="Line 36"/>
          <p:cNvSpPr>
            <a:spLocks noChangeShapeType="1"/>
          </p:cNvSpPr>
          <p:nvPr/>
        </p:nvSpPr>
        <p:spPr bwMode="auto">
          <a:xfrm flipH="1">
            <a:off x="5818189" y="3113164"/>
            <a:ext cx="509587" cy="30162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76" name="Line 37"/>
          <p:cNvSpPr>
            <a:spLocks noChangeShapeType="1"/>
          </p:cNvSpPr>
          <p:nvPr/>
        </p:nvSpPr>
        <p:spPr bwMode="auto">
          <a:xfrm>
            <a:off x="6934200" y="3062364"/>
            <a:ext cx="157164" cy="2952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77" name="Line 38"/>
          <p:cNvSpPr>
            <a:spLocks noChangeShapeType="1"/>
          </p:cNvSpPr>
          <p:nvPr/>
        </p:nvSpPr>
        <p:spPr bwMode="auto">
          <a:xfrm flipH="1">
            <a:off x="4552950" y="4441901"/>
            <a:ext cx="403225" cy="4730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78" name="Line 39"/>
          <p:cNvSpPr>
            <a:spLocks noChangeShapeType="1"/>
          </p:cNvSpPr>
          <p:nvPr/>
        </p:nvSpPr>
        <p:spPr bwMode="auto">
          <a:xfrm flipH="1">
            <a:off x="3802063" y="4445000"/>
            <a:ext cx="1000125" cy="4699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79" name="Line 40"/>
          <p:cNvSpPr>
            <a:spLocks noChangeShapeType="1"/>
          </p:cNvSpPr>
          <p:nvPr/>
        </p:nvSpPr>
        <p:spPr bwMode="auto">
          <a:xfrm flipH="1">
            <a:off x="2514600" y="4445076"/>
            <a:ext cx="2205038" cy="4238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80" name="Line 41"/>
          <p:cNvSpPr>
            <a:spLocks noChangeShapeType="1"/>
          </p:cNvSpPr>
          <p:nvPr/>
        </p:nvSpPr>
        <p:spPr bwMode="auto">
          <a:xfrm flipH="1">
            <a:off x="3108325" y="4445076"/>
            <a:ext cx="1693863" cy="4238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81" name="Text Box 42"/>
          <p:cNvSpPr txBox="1">
            <a:spLocks noChangeArrowheads="1"/>
          </p:cNvSpPr>
          <p:nvPr/>
        </p:nvSpPr>
        <p:spPr bwMode="auto">
          <a:xfrm>
            <a:off x="489354" y="5796258"/>
            <a:ext cx="2309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sz="1400" b="1" dirty="0">
                <a:solidFill>
                  <a:srgbClr val="000000"/>
                </a:solidFill>
                <a:latin typeface="Arial"/>
              </a:rPr>
              <a:t>Workstations</a:t>
            </a:r>
          </a:p>
        </p:txBody>
      </p:sp>
      <p:sp>
        <p:nvSpPr>
          <p:cNvPr id="18482" name="Text Box 43"/>
          <p:cNvSpPr txBox="1">
            <a:spLocks noChangeArrowheads="1"/>
          </p:cNvSpPr>
          <p:nvPr/>
        </p:nvSpPr>
        <p:spPr bwMode="auto">
          <a:xfrm>
            <a:off x="4787942" y="1617663"/>
            <a:ext cx="18653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b="1" dirty="0">
                <a:solidFill>
                  <a:srgbClr val="000000"/>
                </a:solidFill>
                <a:latin typeface="Arial"/>
              </a:rPr>
              <a:t>~300-1500 </a:t>
            </a:r>
            <a:r>
              <a:rPr lang="en-US" altLang="en-GB" b="1" dirty="0" err="1">
                <a:solidFill>
                  <a:srgbClr val="000000"/>
                </a:solidFill>
                <a:latin typeface="Arial"/>
              </a:rPr>
              <a:t>MBytes</a:t>
            </a:r>
            <a:r>
              <a:rPr lang="en-US" altLang="en-GB" b="1" dirty="0">
                <a:solidFill>
                  <a:srgbClr val="000000"/>
                </a:solidFill>
                <a:latin typeface="Arial"/>
              </a:rPr>
              <a:t>/sec</a:t>
            </a:r>
          </a:p>
        </p:txBody>
      </p:sp>
      <p:sp>
        <p:nvSpPr>
          <p:cNvPr id="18483" name="Text Box 45"/>
          <p:cNvSpPr txBox="1">
            <a:spLocks noChangeArrowheads="1"/>
          </p:cNvSpPr>
          <p:nvPr/>
        </p:nvSpPr>
        <p:spPr bwMode="auto">
          <a:xfrm>
            <a:off x="2743201" y="5340426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altLang="en-GB" b="1">
                <a:solidFill>
                  <a:srgbClr val="000000"/>
                </a:solidFill>
                <a:latin typeface="Arial"/>
              </a:rPr>
              <a:t>1 to 10 Gbps</a:t>
            </a:r>
            <a:endParaRPr lang="en-US" altLang="en-GB" b="1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8434" name="Object 46"/>
          <p:cNvGraphicFramePr>
            <a:graphicFrameLocks noChangeAspect="1"/>
          </p:cNvGraphicFramePr>
          <p:nvPr/>
        </p:nvGraphicFramePr>
        <p:xfrm>
          <a:off x="7842250" y="2390851"/>
          <a:ext cx="846138" cy="544513"/>
        </p:xfrm>
        <a:graphic>
          <a:graphicData uri="http://schemas.openxmlformats.org/presentationml/2006/ole">
            <p:oleObj spid="_x0000_s3074" name="Image" r:id="rId4" imgW="1668925" imgH="1806097" progId="">
              <p:embed/>
            </p:oleObj>
          </a:graphicData>
        </a:graphic>
      </p:graphicFrame>
      <p:graphicFrame>
        <p:nvGraphicFramePr>
          <p:cNvPr id="18435" name="Object 47"/>
          <p:cNvGraphicFramePr>
            <a:graphicFrameLocks noChangeAspect="1"/>
          </p:cNvGraphicFramePr>
          <p:nvPr/>
        </p:nvGraphicFramePr>
        <p:xfrm>
          <a:off x="8107368" y="3414713"/>
          <a:ext cx="423862" cy="304800"/>
        </p:xfrm>
        <a:graphic>
          <a:graphicData uri="http://schemas.openxmlformats.org/presentationml/2006/ole">
            <p:oleObj spid="_x0000_s3075" name="Image" r:id="rId5" imgW="1668925" imgH="1806097" progId="">
              <p:embed/>
            </p:oleObj>
          </a:graphicData>
        </a:graphic>
      </p:graphicFrame>
      <p:sp>
        <p:nvSpPr>
          <p:cNvPr id="18484" name="Text Box 48"/>
          <p:cNvSpPr txBox="1">
            <a:spLocks noChangeArrowheads="1"/>
          </p:cNvSpPr>
          <p:nvPr/>
        </p:nvSpPr>
        <p:spPr bwMode="auto">
          <a:xfrm>
            <a:off x="5791200" y="4633915"/>
            <a:ext cx="3633788" cy="707886"/>
          </a:xfrm>
          <a:prstGeom prst="rect">
            <a:avLst/>
          </a:prstGeom>
          <a:solidFill>
            <a:srgbClr val="000066"/>
          </a:solidFill>
          <a:ln w="2540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sz="2000" b="1" dirty="0">
                <a:solidFill>
                  <a:srgbClr val="FFFFFF"/>
                </a:solidFill>
                <a:latin typeface="Arial"/>
              </a:rPr>
              <a:t>100s of Pet</a:t>
            </a:r>
            <a:r>
              <a:rPr lang="en-GB" altLang="en-GB" sz="2000" b="1" dirty="0" err="1">
                <a:solidFill>
                  <a:srgbClr val="FFFFFF"/>
                </a:solidFill>
                <a:latin typeface="Arial"/>
              </a:rPr>
              <a:t>abytes</a:t>
            </a:r>
            <a:r>
              <a:rPr lang="en-GB" altLang="en-GB" sz="2000" b="1" dirty="0">
                <a:solidFill>
                  <a:srgbClr val="FFFFFF"/>
                </a:solidFill>
                <a:latin typeface="Arial"/>
              </a:rPr>
              <a:t> by 2012</a:t>
            </a:r>
            <a:br>
              <a:rPr lang="en-GB" altLang="en-GB" sz="2000" b="1" dirty="0">
                <a:solidFill>
                  <a:srgbClr val="FFFFFF"/>
                </a:solidFill>
                <a:latin typeface="Arial"/>
              </a:rPr>
            </a:br>
            <a:r>
              <a:rPr lang="en-GB" altLang="en-GB" sz="2000" b="1" dirty="0">
                <a:solidFill>
                  <a:srgbClr val="FFFFFF"/>
                </a:solidFill>
                <a:latin typeface="Arial"/>
              </a:rPr>
              <a:t>100 </a:t>
            </a:r>
            <a:r>
              <a:rPr lang="en-GB" altLang="en-GB" sz="2000" b="1" dirty="0" err="1">
                <a:solidFill>
                  <a:srgbClr val="FFFFFF"/>
                </a:solidFill>
                <a:latin typeface="Arial"/>
              </a:rPr>
              <a:t>Gbps</a:t>
            </a:r>
            <a:r>
              <a:rPr lang="en-GB" altLang="en-GB" sz="2000" b="1" dirty="0">
                <a:solidFill>
                  <a:srgbClr val="FFFFFF"/>
                </a:solidFill>
                <a:latin typeface="Arial"/>
              </a:rPr>
              <a:t>+ Data Networks</a:t>
            </a:r>
            <a:endParaRPr lang="en-US" altLang="en-GB" sz="1400" b="1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565150" y="4868863"/>
            <a:ext cx="923925" cy="450850"/>
            <a:chOff x="4608" y="816"/>
            <a:chExt cx="528" cy="384"/>
          </a:xfrm>
        </p:grpSpPr>
        <p:sp>
          <p:nvSpPr>
            <p:cNvPr id="18521" name="AutoShape 50"/>
            <p:cNvSpPr>
              <a:spLocks noChangeArrowheads="1"/>
            </p:cNvSpPr>
            <p:nvPr/>
          </p:nvSpPr>
          <p:spPr bwMode="auto">
            <a:xfrm>
              <a:off x="4608" y="816"/>
              <a:ext cx="317" cy="192"/>
            </a:xfrm>
            <a:prstGeom prst="flowChartMagneticDisk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522" name="AutoShape 51"/>
            <p:cNvSpPr>
              <a:spLocks noChangeArrowheads="1"/>
            </p:cNvSpPr>
            <p:nvPr/>
          </p:nvSpPr>
          <p:spPr bwMode="auto">
            <a:xfrm>
              <a:off x="4656" y="864"/>
              <a:ext cx="317" cy="192"/>
            </a:xfrm>
            <a:prstGeom prst="flowChartMagneticDisk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523" name="AutoShape 52"/>
            <p:cNvSpPr>
              <a:spLocks noChangeArrowheads="1"/>
            </p:cNvSpPr>
            <p:nvPr/>
          </p:nvSpPr>
          <p:spPr bwMode="auto">
            <a:xfrm>
              <a:off x="4749" y="944"/>
              <a:ext cx="317" cy="192"/>
            </a:xfrm>
            <a:prstGeom prst="flowChartMagneticDisk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524" name="AutoShape 53"/>
            <p:cNvSpPr>
              <a:spLocks noChangeArrowheads="1"/>
            </p:cNvSpPr>
            <p:nvPr/>
          </p:nvSpPr>
          <p:spPr bwMode="auto">
            <a:xfrm>
              <a:off x="4819" y="1008"/>
              <a:ext cx="317" cy="192"/>
            </a:xfrm>
            <a:prstGeom prst="flowChartMagneticDisk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8486" name="Text Box 54"/>
          <p:cNvSpPr txBox="1">
            <a:spLocks noChangeArrowheads="1"/>
          </p:cNvSpPr>
          <p:nvPr/>
        </p:nvSpPr>
        <p:spPr bwMode="auto">
          <a:xfrm>
            <a:off x="220663" y="5287964"/>
            <a:ext cx="17478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GB" sz="1400" b="1">
                <a:solidFill>
                  <a:srgbClr val="000000"/>
                </a:solidFill>
                <a:latin typeface="Arial"/>
              </a:rPr>
              <a:t>Physics data cache</a:t>
            </a:r>
          </a:p>
        </p:txBody>
      </p:sp>
      <p:sp>
        <p:nvSpPr>
          <p:cNvPr id="18487" name="Line 55"/>
          <p:cNvSpPr>
            <a:spLocks noChangeShapeType="1"/>
          </p:cNvSpPr>
          <p:nvPr/>
        </p:nvSpPr>
        <p:spPr bwMode="auto">
          <a:xfrm>
            <a:off x="1403350" y="5086350"/>
            <a:ext cx="4953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88" name="Text Box 56"/>
          <p:cNvSpPr txBox="1">
            <a:spLocks noChangeArrowheads="1"/>
          </p:cNvSpPr>
          <p:nvPr/>
        </p:nvSpPr>
        <p:spPr bwMode="auto">
          <a:xfrm>
            <a:off x="2087563" y="1238309"/>
            <a:ext cx="1866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b="1">
                <a:solidFill>
                  <a:srgbClr val="000000"/>
                </a:solidFill>
                <a:latin typeface="Arial"/>
              </a:rPr>
              <a:t>~PByte/sec</a:t>
            </a:r>
            <a:endParaRPr lang="en-US" altLang="en-GB" sz="32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89" name="Rectangle 57"/>
          <p:cNvSpPr>
            <a:spLocks noChangeArrowheads="1"/>
          </p:cNvSpPr>
          <p:nvPr/>
        </p:nvSpPr>
        <p:spPr bwMode="auto">
          <a:xfrm>
            <a:off x="1485900" y="2919413"/>
            <a:ext cx="3302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GB" sz="2100" b="1">
                <a:solidFill>
                  <a:srgbClr val="000000"/>
                </a:solidFill>
                <a:latin typeface="Arial"/>
              </a:rPr>
              <a:t>10 – 40 to 100 Gbps</a:t>
            </a:r>
          </a:p>
        </p:txBody>
      </p:sp>
      <p:graphicFrame>
        <p:nvGraphicFramePr>
          <p:cNvPr id="18436" name="Object 58"/>
          <p:cNvGraphicFramePr>
            <a:graphicFrameLocks noChangeAspect="1"/>
          </p:cNvGraphicFramePr>
          <p:nvPr/>
        </p:nvGraphicFramePr>
        <p:xfrm>
          <a:off x="6073775" y="3414713"/>
          <a:ext cx="423863" cy="304800"/>
        </p:xfrm>
        <a:graphic>
          <a:graphicData uri="http://schemas.openxmlformats.org/presentationml/2006/ole">
            <p:oleObj spid="_x0000_s3076" name="Image" r:id="rId6" imgW="1668925" imgH="1806097" progId="">
              <p:embed/>
            </p:oleObj>
          </a:graphicData>
        </a:graphic>
      </p:graphicFrame>
      <p:graphicFrame>
        <p:nvGraphicFramePr>
          <p:cNvPr id="18437" name="Object 59"/>
          <p:cNvGraphicFramePr>
            <a:graphicFrameLocks noChangeAspect="1"/>
          </p:cNvGraphicFramePr>
          <p:nvPr/>
        </p:nvGraphicFramePr>
        <p:xfrm>
          <a:off x="4040194" y="3414713"/>
          <a:ext cx="422275" cy="304800"/>
        </p:xfrm>
        <a:graphic>
          <a:graphicData uri="http://schemas.openxmlformats.org/presentationml/2006/ole">
            <p:oleObj spid="_x0000_s3077" name="Image" r:id="rId7" imgW="1668925" imgH="1806097" progId="">
              <p:embed/>
            </p:oleObj>
          </a:graphicData>
        </a:graphic>
      </p:graphicFrame>
      <p:graphicFrame>
        <p:nvGraphicFramePr>
          <p:cNvPr id="18438" name="Object 60"/>
          <p:cNvGraphicFramePr>
            <a:graphicFrameLocks noChangeAspect="1"/>
          </p:cNvGraphicFramePr>
          <p:nvPr/>
        </p:nvGraphicFramePr>
        <p:xfrm>
          <a:off x="2005013" y="3414713"/>
          <a:ext cx="425450" cy="304800"/>
        </p:xfrm>
        <a:graphic>
          <a:graphicData uri="http://schemas.openxmlformats.org/presentationml/2006/ole">
            <p:oleObj spid="_x0000_s3078" name="Image" r:id="rId8" imgW="1668925" imgH="1806097" progId="">
              <p:embed/>
            </p:oleObj>
          </a:graphicData>
        </a:graphic>
      </p:graphicFrame>
      <p:sp>
        <p:nvSpPr>
          <p:cNvPr id="18490" name="Line 61"/>
          <p:cNvSpPr>
            <a:spLocks noChangeShapeType="1"/>
          </p:cNvSpPr>
          <p:nvPr/>
        </p:nvSpPr>
        <p:spPr bwMode="auto">
          <a:xfrm>
            <a:off x="7404100" y="2989263"/>
            <a:ext cx="1635125" cy="42545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grpSp>
        <p:nvGrpSpPr>
          <p:cNvPr id="4" name="Group 62"/>
          <p:cNvGrpSpPr>
            <a:grpSpLocks/>
          </p:cNvGrpSpPr>
          <p:nvPr/>
        </p:nvGrpSpPr>
        <p:grpSpPr bwMode="auto">
          <a:xfrm>
            <a:off x="6835780" y="4083050"/>
            <a:ext cx="1436689" cy="425450"/>
            <a:chOff x="2208" y="2592"/>
            <a:chExt cx="672" cy="336"/>
          </a:xfrm>
        </p:grpSpPr>
        <p:sp>
          <p:nvSpPr>
            <p:cNvPr id="18519" name="Oval 63"/>
            <p:cNvSpPr>
              <a:spLocks noChangeArrowheads="1"/>
            </p:cNvSpPr>
            <p:nvPr/>
          </p:nvSpPr>
          <p:spPr bwMode="auto">
            <a:xfrm>
              <a:off x="2208" y="2592"/>
              <a:ext cx="672" cy="336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520" name="Text Box 64"/>
            <p:cNvSpPr txBox="1">
              <a:spLocks noChangeArrowheads="1"/>
            </p:cNvSpPr>
            <p:nvPr/>
          </p:nvSpPr>
          <p:spPr bwMode="auto">
            <a:xfrm>
              <a:off x="2208" y="2638"/>
              <a:ext cx="672" cy="21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GB" sz="1200" b="1">
                  <a:solidFill>
                    <a:srgbClr val="000000"/>
                  </a:solidFill>
                  <a:latin typeface="Arial"/>
                </a:rPr>
                <a:t>Tier2 Center</a:t>
              </a: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6157916" y="4083050"/>
            <a:ext cx="1393825" cy="425450"/>
            <a:chOff x="2208" y="2592"/>
            <a:chExt cx="672" cy="336"/>
          </a:xfrm>
        </p:grpSpPr>
        <p:sp>
          <p:nvSpPr>
            <p:cNvPr id="18517" name="Oval 66"/>
            <p:cNvSpPr>
              <a:spLocks noChangeArrowheads="1"/>
            </p:cNvSpPr>
            <p:nvPr/>
          </p:nvSpPr>
          <p:spPr bwMode="auto">
            <a:xfrm>
              <a:off x="2208" y="2592"/>
              <a:ext cx="672" cy="336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518" name="Text Box 67"/>
            <p:cNvSpPr txBox="1">
              <a:spLocks noChangeArrowheads="1"/>
            </p:cNvSpPr>
            <p:nvPr/>
          </p:nvSpPr>
          <p:spPr bwMode="auto">
            <a:xfrm>
              <a:off x="2208" y="2638"/>
              <a:ext cx="672" cy="21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GB" sz="1200" b="1">
                  <a:solidFill>
                    <a:srgbClr val="000000"/>
                  </a:solidFill>
                  <a:latin typeface="Arial"/>
                </a:rPr>
                <a:t>Tier2 Center</a:t>
              </a:r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5565775" y="4083050"/>
            <a:ext cx="1450976" cy="425450"/>
            <a:chOff x="2208" y="2592"/>
            <a:chExt cx="672" cy="336"/>
          </a:xfrm>
        </p:grpSpPr>
        <p:sp>
          <p:nvSpPr>
            <p:cNvPr id="18515" name="Oval 69"/>
            <p:cNvSpPr>
              <a:spLocks noChangeArrowheads="1"/>
            </p:cNvSpPr>
            <p:nvPr/>
          </p:nvSpPr>
          <p:spPr bwMode="auto">
            <a:xfrm>
              <a:off x="2208" y="2592"/>
              <a:ext cx="672" cy="336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516" name="Text Box 70"/>
            <p:cNvSpPr txBox="1">
              <a:spLocks noChangeArrowheads="1"/>
            </p:cNvSpPr>
            <p:nvPr/>
          </p:nvSpPr>
          <p:spPr bwMode="auto">
            <a:xfrm>
              <a:off x="2208" y="2638"/>
              <a:ext cx="672" cy="21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en-GB" sz="1200" b="1">
                  <a:solidFill>
                    <a:srgbClr val="000000"/>
                  </a:solidFill>
                  <a:latin typeface="Arial"/>
                </a:rPr>
                <a:t>Tier2 Center</a:t>
              </a:r>
            </a:p>
          </p:txBody>
        </p:sp>
      </p:grpSp>
      <p:sp>
        <p:nvSpPr>
          <p:cNvPr id="18494" name="Line 71"/>
          <p:cNvSpPr>
            <a:spLocks noChangeShapeType="1"/>
          </p:cNvSpPr>
          <p:nvPr/>
        </p:nvSpPr>
        <p:spPr bwMode="auto">
          <a:xfrm>
            <a:off x="7642225" y="3778255"/>
            <a:ext cx="200025" cy="3286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95" name="Line 72"/>
          <p:cNvSpPr>
            <a:spLocks noChangeShapeType="1"/>
          </p:cNvSpPr>
          <p:nvPr/>
        </p:nvSpPr>
        <p:spPr bwMode="auto">
          <a:xfrm>
            <a:off x="7343817" y="3778250"/>
            <a:ext cx="87313" cy="3048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96" name="Line 73"/>
          <p:cNvSpPr>
            <a:spLocks noChangeShapeType="1"/>
          </p:cNvSpPr>
          <p:nvPr/>
        </p:nvSpPr>
        <p:spPr bwMode="auto">
          <a:xfrm flipH="1">
            <a:off x="6835775" y="3778250"/>
            <a:ext cx="255588" cy="3048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97" name="Line 74"/>
          <p:cNvSpPr>
            <a:spLocks noChangeShapeType="1"/>
          </p:cNvSpPr>
          <p:nvPr/>
        </p:nvSpPr>
        <p:spPr bwMode="auto">
          <a:xfrm flipH="1">
            <a:off x="6300791" y="3746500"/>
            <a:ext cx="666751" cy="3603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98" name="Line 75"/>
          <p:cNvSpPr>
            <a:spLocks noChangeShapeType="1"/>
          </p:cNvSpPr>
          <p:nvPr/>
        </p:nvSpPr>
        <p:spPr bwMode="auto">
          <a:xfrm flipH="1">
            <a:off x="5551491" y="3694113"/>
            <a:ext cx="1298575" cy="44291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499" name="Text Box 76"/>
          <p:cNvSpPr txBox="1">
            <a:spLocks noChangeArrowheads="1"/>
          </p:cNvSpPr>
          <p:nvPr/>
        </p:nvSpPr>
        <p:spPr bwMode="auto">
          <a:xfrm>
            <a:off x="1066841" y="4413326"/>
            <a:ext cx="2671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b="1">
                <a:solidFill>
                  <a:srgbClr val="000000"/>
                </a:solidFill>
                <a:latin typeface="Arial"/>
              </a:rPr>
              <a:t>10 to N X 10 Gbps</a:t>
            </a:r>
          </a:p>
        </p:txBody>
      </p:sp>
      <p:sp>
        <p:nvSpPr>
          <p:cNvPr id="383053" name="Text Box 77"/>
          <p:cNvSpPr txBox="1">
            <a:spLocks noChangeArrowheads="1"/>
          </p:cNvSpPr>
          <p:nvPr/>
        </p:nvSpPr>
        <p:spPr bwMode="auto">
          <a:xfrm>
            <a:off x="3581400" y="2411413"/>
            <a:ext cx="1676400" cy="519112"/>
          </a:xfrm>
          <a:prstGeom prst="rect">
            <a:avLst/>
          </a:prstGeom>
          <a:solidFill>
            <a:srgbClr val="FFCC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en-GB" sz="2800" b="1" i="1">
                <a:solidFill>
                  <a:srgbClr val="FC0128"/>
                </a:solidFill>
                <a:latin typeface="Arial"/>
                <a:cs typeface="Arial" pitchFamily="34" charset="0"/>
              </a:rPr>
              <a:t>Tier</a:t>
            </a:r>
            <a:r>
              <a:rPr lang="en-US" altLang="en-GB" sz="2400" b="1" i="1">
                <a:solidFill>
                  <a:srgbClr val="FC0128"/>
                </a:solidFill>
                <a:latin typeface="Arial"/>
                <a:cs typeface="Arial" pitchFamily="34" charset="0"/>
              </a:rPr>
              <a:t> 0 +1</a:t>
            </a:r>
            <a:endParaRPr lang="en-US" altLang="en-GB" sz="2000" b="1" i="1">
              <a:solidFill>
                <a:srgbClr val="FC012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383054" name="Text Box 78"/>
          <p:cNvSpPr txBox="1">
            <a:spLocks noChangeArrowheads="1"/>
          </p:cNvSpPr>
          <p:nvPr/>
        </p:nvSpPr>
        <p:spPr bwMode="auto">
          <a:xfrm>
            <a:off x="495300" y="4508501"/>
            <a:ext cx="877888" cy="400110"/>
          </a:xfrm>
          <a:prstGeom prst="rect">
            <a:avLst/>
          </a:prstGeom>
          <a:solidFill>
            <a:srgbClr val="FFFF00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en-GB" sz="2000" b="1" i="1">
                <a:solidFill>
                  <a:srgbClr val="FC0128"/>
                </a:solidFill>
                <a:latin typeface="Arial"/>
                <a:cs typeface="Arial" pitchFamily="34" charset="0"/>
              </a:rPr>
              <a:t>Tier 3</a:t>
            </a:r>
            <a:endParaRPr lang="en-US" altLang="en-GB" b="1" i="1">
              <a:solidFill>
                <a:srgbClr val="FC012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 pitchFamily="34" charset="0"/>
            </a:endParaRPr>
          </a:p>
        </p:txBody>
      </p:sp>
      <p:sp>
        <p:nvSpPr>
          <p:cNvPr id="18502" name="Text Box 79"/>
          <p:cNvSpPr txBox="1">
            <a:spLocks noChangeArrowheads="1"/>
          </p:cNvSpPr>
          <p:nvPr/>
        </p:nvSpPr>
        <p:spPr bwMode="auto">
          <a:xfrm>
            <a:off x="3494088" y="5627764"/>
            <a:ext cx="1263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GB" sz="2000" b="1" i="1" dirty="0">
                <a:solidFill>
                  <a:srgbClr val="FC0128"/>
                </a:solidFill>
                <a:latin typeface="Arial"/>
              </a:rPr>
              <a:t>Tier 4</a:t>
            </a:r>
          </a:p>
        </p:txBody>
      </p:sp>
      <p:grpSp>
        <p:nvGrpSpPr>
          <p:cNvPr id="7" name="Group 80"/>
          <p:cNvGrpSpPr>
            <a:grpSpLocks/>
          </p:cNvGrpSpPr>
          <p:nvPr/>
        </p:nvGrpSpPr>
        <p:grpSpPr bwMode="auto">
          <a:xfrm>
            <a:off x="4635500" y="4106939"/>
            <a:ext cx="1533526" cy="422275"/>
            <a:chOff x="2208" y="2592"/>
            <a:chExt cx="672" cy="336"/>
          </a:xfrm>
        </p:grpSpPr>
        <p:sp>
          <p:nvSpPr>
            <p:cNvPr id="18513" name="Oval 81"/>
            <p:cNvSpPr>
              <a:spLocks noChangeArrowheads="1"/>
            </p:cNvSpPr>
            <p:nvPr/>
          </p:nvSpPr>
          <p:spPr bwMode="auto">
            <a:xfrm>
              <a:off x="2208" y="2592"/>
              <a:ext cx="672" cy="336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514" name="Text Box 82"/>
            <p:cNvSpPr txBox="1">
              <a:spLocks noChangeArrowheads="1"/>
            </p:cNvSpPr>
            <p:nvPr/>
          </p:nvSpPr>
          <p:spPr bwMode="auto">
            <a:xfrm>
              <a:off x="2208" y="2643"/>
              <a:ext cx="672" cy="22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altLang="en-GB" sz="1200" b="1" dirty="0">
                <a:solidFill>
                  <a:srgbClr val="000000"/>
                </a:solidFill>
                <a:latin typeface="Arial"/>
              </a:endParaRPr>
            </a:p>
          </p:txBody>
        </p:sp>
      </p:grpSp>
      <p:graphicFrame>
        <p:nvGraphicFramePr>
          <p:cNvPr id="18439" name="Object 83"/>
          <p:cNvGraphicFramePr>
            <a:graphicFrameLocks noChangeAspect="1"/>
          </p:cNvGraphicFramePr>
          <p:nvPr/>
        </p:nvGraphicFramePr>
        <p:xfrm>
          <a:off x="1719263" y="5451551"/>
          <a:ext cx="685800" cy="379413"/>
        </p:xfrm>
        <a:graphic>
          <a:graphicData uri="http://schemas.openxmlformats.org/presentationml/2006/ole">
            <p:oleObj spid="_x0000_s3079" name="Bitmap Image" r:id="rId9" imgW="1920406" imgH="1836190" progId="">
              <p:embed/>
            </p:oleObj>
          </a:graphicData>
        </a:graphic>
      </p:graphicFrame>
      <p:graphicFrame>
        <p:nvGraphicFramePr>
          <p:cNvPr id="18440" name="Object 84"/>
          <p:cNvGraphicFramePr>
            <a:graphicFrameLocks noChangeAspect="1"/>
          </p:cNvGraphicFramePr>
          <p:nvPr/>
        </p:nvGraphicFramePr>
        <p:xfrm>
          <a:off x="2054266" y="5522989"/>
          <a:ext cx="682625" cy="376237"/>
        </p:xfrm>
        <a:graphic>
          <a:graphicData uri="http://schemas.openxmlformats.org/presentationml/2006/ole">
            <p:oleObj spid="_x0000_s3080" name="Bitmap Image" r:id="rId10" imgW="1920406" imgH="1836190" progId="">
              <p:embed/>
            </p:oleObj>
          </a:graphicData>
        </a:graphic>
      </p:graphicFrame>
      <p:graphicFrame>
        <p:nvGraphicFramePr>
          <p:cNvPr id="18441" name="Object 85"/>
          <p:cNvGraphicFramePr>
            <a:graphicFrameLocks noChangeAspect="1"/>
          </p:cNvGraphicFramePr>
          <p:nvPr/>
        </p:nvGraphicFramePr>
        <p:xfrm>
          <a:off x="2470191" y="5592839"/>
          <a:ext cx="682625" cy="377825"/>
        </p:xfrm>
        <a:graphic>
          <a:graphicData uri="http://schemas.openxmlformats.org/presentationml/2006/ole">
            <p:oleObj spid="_x0000_s3081" name="Bitmap Image" r:id="rId11" imgW="1920406" imgH="1836190" progId="">
              <p:embed/>
            </p:oleObj>
          </a:graphicData>
        </a:graphic>
      </p:graphicFrame>
      <p:graphicFrame>
        <p:nvGraphicFramePr>
          <p:cNvPr id="18442" name="Object 86"/>
          <p:cNvGraphicFramePr>
            <a:graphicFrameLocks noChangeAspect="1"/>
          </p:cNvGraphicFramePr>
          <p:nvPr/>
        </p:nvGraphicFramePr>
        <p:xfrm>
          <a:off x="2886116" y="5664276"/>
          <a:ext cx="684213" cy="377825"/>
        </p:xfrm>
        <a:graphic>
          <a:graphicData uri="http://schemas.openxmlformats.org/presentationml/2006/ole">
            <p:oleObj spid="_x0000_s3082" name="Bitmap Image" r:id="rId12" imgW="1920406" imgH="1836190" progId="">
              <p:embed/>
            </p:oleObj>
          </a:graphicData>
        </a:graphic>
      </p:graphicFrame>
      <p:sp>
        <p:nvSpPr>
          <p:cNvPr id="18504" name="Line 87"/>
          <p:cNvSpPr>
            <a:spLocks noChangeShapeType="1"/>
          </p:cNvSpPr>
          <p:nvPr/>
        </p:nvSpPr>
        <p:spPr bwMode="auto">
          <a:xfrm flipH="1">
            <a:off x="2136775" y="5232476"/>
            <a:ext cx="123825" cy="2905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505" name="Line 88"/>
          <p:cNvSpPr>
            <a:spLocks noChangeShapeType="1"/>
          </p:cNvSpPr>
          <p:nvPr/>
        </p:nvSpPr>
        <p:spPr bwMode="auto">
          <a:xfrm flipH="1">
            <a:off x="2303463" y="5232476"/>
            <a:ext cx="127000" cy="3603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506" name="Line 89"/>
          <p:cNvSpPr>
            <a:spLocks noChangeShapeType="1"/>
          </p:cNvSpPr>
          <p:nvPr/>
        </p:nvSpPr>
        <p:spPr bwMode="auto">
          <a:xfrm>
            <a:off x="2514600" y="5232400"/>
            <a:ext cx="204788" cy="4318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507" name="Line 90"/>
          <p:cNvSpPr>
            <a:spLocks noChangeShapeType="1"/>
          </p:cNvSpPr>
          <p:nvPr/>
        </p:nvSpPr>
        <p:spPr bwMode="auto">
          <a:xfrm>
            <a:off x="2600333" y="5232476"/>
            <a:ext cx="534988" cy="5000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lnSpc>
                <a:spcPct val="95000"/>
              </a:lnSpc>
              <a:spcBef>
                <a:spcPct val="20000"/>
              </a:spcBef>
              <a:buFont typeface="Wingdings" pitchFamily="2" charset="2"/>
              <a:buChar char="r"/>
            </a:pPr>
            <a:endParaRPr lang="en-US" sz="2000" b="1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18508" name="Text Box 91"/>
          <p:cNvSpPr txBox="1">
            <a:spLocks noChangeArrowheads="1"/>
          </p:cNvSpPr>
          <p:nvPr/>
        </p:nvSpPr>
        <p:spPr bwMode="auto">
          <a:xfrm>
            <a:off x="3048000" y="4011688"/>
            <a:ext cx="1066800" cy="461665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GB" sz="2400" b="1" i="1">
                <a:solidFill>
                  <a:srgbClr val="1604FA"/>
                </a:solidFill>
                <a:latin typeface="Arial"/>
              </a:rPr>
              <a:t>Tier 2</a:t>
            </a:r>
          </a:p>
        </p:txBody>
      </p:sp>
      <p:sp>
        <p:nvSpPr>
          <p:cNvPr id="18509" name="Text Box 92"/>
          <p:cNvSpPr txBox="1">
            <a:spLocks noChangeArrowheads="1"/>
          </p:cNvSpPr>
          <p:nvPr/>
        </p:nvSpPr>
        <p:spPr bwMode="auto">
          <a:xfrm>
            <a:off x="7" y="1979613"/>
            <a:ext cx="158273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sz="1600" b="1">
                <a:solidFill>
                  <a:srgbClr val="000000"/>
                </a:solidFill>
                <a:latin typeface="Arial"/>
              </a:rPr>
              <a:t>Experiment</a:t>
            </a:r>
          </a:p>
        </p:txBody>
      </p:sp>
      <p:sp>
        <p:nvSpPr>
          <p:cNvPr id="18510" name="Text Box 93"/>
          <p:cNvSpPr txBox="1">
            <a:spLocks noChangeArrowheads="1"/>
          </p:cNvSpPr>
          <p:nvPr/>
        </p:nvSpPr>
        <p:spPr bwMode="auto">
          <a:xfrm>
            <a:off x="371999" y="6075409"/>
            <a:ext cx="9082007" cy="736169"/>
          </a:xfrm>
          <a:prstGeom prst="rect">
            <a:avLst/>
          </a:prstGeom>
          <a:solidFill>
            <a:srgbClr val="000066"/>
          </a:solidFill>
          <a:ln w="22225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buClr>
                <a:srgbClr val="D90040"/>
              </a:buClr>
              <a:buSzPct val="80000"/>
              <a:buFont typeface="Wingdings" pitchFamily="2" charset="2"/>
              <a:buNone/>
            </a:pPr>
            <a:r>
              <a:rPr lang="en-US" sz="2400" b="1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"/>
              </a:rPr>
              <a:t>A Global Dynamic System</a:t>
            </a:r>
            <a:br>
              <a:rPr lang="en-US" sz="2400" b="1" dirty="0">
                <a:solidFill>
                  <a:srgbClr val="FFFFFF"/>
                </a:solidFill>
                <a:latin typeface="Arial"/>
              </a:rPr>
            </a:br>
            <a:r>
              <a:rPr lang="en-US" sz="2400" b="1" dirty="0">
                <a:solidFill>
                  <a:srgbClr val="FFFFFF"/>
                </a:solidFill>
                <a:latin typeface="Arial"/>
              </a:rPr>
              <a:t>A New Generation of Networks: </a:t>
            </a:r>
            <a:r>
              <a:rPr lang="en-US" sz="2400" b="1" dirty="0">
                <a:solidFill>
                  <a:srgbClr val="FFE51D"/>
                </a:solidFill>
                <a:latin typeface="Arial"/>
              </a:rPr>
              <a:t>LHCONE, ANSE </a:t>
            </a:r>
          </a:p>
        </p:txBody>
      </p:sp>
      <p:sp>
        <p:nvSpPr>
          <p:cNvPr id="18511" name="Text Box 94"/>
          <p:cNvSpPr txBox="1">
            <a:spLocks noChangeArrowheads="1"/>
          </p:cNvSpPr>
          <p:nvPr/>
        </p:nvSpPr>
        <p:spPr bwMode="auto">
          <a:xfrm>
            <a:off x="6493801" y="990676"/>
            <a:ext cx="3189961" cy="1122363"/>
          </a:xfrm>
          <a:prstGeom prst="rect">
            <a:avLst/>
          </a:prstGeom>
          <a:solidFill>
            <a:srgbClr val="000066"/>
          </a:solidFill>
          <a:ln w="254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sz="2200" b="1" dirty="0">
                <a:solidFill>
                  <a:srgbClr val="FFFFFF"/>
                </a:solidFill>
                <a:latin typeface="Arial"/>
              </a:rPr>
              <a:t>11 Tier1 and</a:t>
            </a:r>
            <a:br>
              <a:rPr lang="en-US" altLang="en-GB" sz="2200" b="1" dirty="0">
                <a:solidFill>
                  <a:srgbClr val="FFFFFF"/>
                </a:solidFill>
                <a:latin typeface="Arial"/>
              </a:rPr>
            </a:br>
            <a:r>
              <a:rPr lang="en-US" altLang="en-GB" sz="2200" b="1" i="1" dirty="0">
                <a:solidFill>
                  <a:srgbClr val="00CCFF"/>
                </a:solidFill>
                <a:latin typeface="Arial"/>
              </a:rPr>
              <a:t>160 Tier2 + 300 Tier3 Centers</a:t>
            </a:r>
          </a:p>
        </p:txBody>
      </p:sp>
      <p:sp>
        <p:nvSpPr>
          <p:cNvPr id="18512" name="Text Box 48"/>
          <p:cNvSpPr txBox="1">
            <a:spLocks noChangeArrowheads="1"/>
          </p:cNvSpPr>
          <p:nvPr/>
        </p:nvSpPr>
        <p:spPr bwMode="auto">
          <a:xfrm>
            <a:off x="5099051" y="5356227"/>
            <a:ext cx="4331668" cy="707886"/>
          </a:xfrm>
          <a:prstGeom prst="rect">
            <a:avLst/>
          </a:prstGeom>
          <a:solidFill>
            <a:srgbClr val="000066"/>
          </a:solidFill>
          <a:ln w="2540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sz="2000" b="1" dirty="0">
                <a:solidFill>
                  <a:srgbClr val="FFFFFF"/>
                </a:solidFill>
                <a:latin typeface="Arial"/>
              </a:rPr>
              <a:t>Synergy wit</a:t>
            </a:r>
            <a:r>
              <a:rPr lang="en-GB" altLang="en-GB" sz="2000" b="1" dirty="0">
                <a:solidFill>
                  <a:srgbClr val="FFFFFF"/>
                </a:solidFill>
                <a:latin typeface="Arial"/>
              </a:rPr>
              <a:t>h US </a:t>
            </a:r>
            <a:r>
              <a:rPr lang="en-GB" altLang="en-GB" sz="2000" b="1" dirty="0" err="1">
                <a:solidFill>
                  <a:srgbClr val="FFFFFF"/>
                </a:solidFill>
                <a:latin typeface="Arial"/>
              </a:rPr>
              <a:t>LHCNet</a:t>
            </a:r>
            <a:r>
              <a:rPr lang="en-GB" altLang="en-GB" sz="2000" b="1" dirty="0">
                <a:solidFill>
                  <a:srgbClr val="FFFFFF"/>
                </a:solidFill>
                <a:latin typeface="Arial"/>
              </a:rPr>
              <a:t>:</a:t>
            </a:r>
            <a:br>
              <a:rPr lang="en-GB" altLang="en-GB" sz="2000" b="1" dirty="0">
                <a:solidFill>
                  <a:srgbClr val="FFFFFF"/>
                </a:solidFill>
                <a:latin typeface="Arial"/>
              </a:rPr>
            </a:br>
            <a:r>
              <a:rPr lang="en-GB" altLang="en-GB" sz="2000" b="1" dirty="0">
                <a:solidFill>
                  <a:srgbClr val="FFFFFF"/>
                </a:solidFill>
                <a:latin typeface="Arial"/>
              </a:rPr>
              <a:t>State of the Art Data Networks</a:t>
            </a:r>
            <a:endParaRPr lang="en-US" altLang="en-GB" sz="14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5" name="Text Box 15"/>
          <p:cNvSpPr txBox="1">
            <a:spLocks noChangeArrowheads="1"/>
          </p:cNvSpPr>
          <p:nvPr/>
        </p:nvSpPr>
        <p:spPr bwMode="auto">
          <a:xfrm>
            <a:off x="535402" y="3397250"/>
            <a:ext cx="1439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b="1" dirty="0">
                <a:solidFill>
                  <a:srgbClr val="000000"/>
                </a:solidFill>
                <a:latin typeface="Arial"/>
              </a:rPr>
              <a:t>London</a:t>
            </a:r>
          </a:p>
        </p:txBody>
      </p:sp>
      <p:sp>
        <p:nvSpPr>
          <p:cNvPr id="96" name="Text Box 15"/>
          <p:cNvSpPr txBox="1">
            <a:spLocks noChangeArrowheads="1"/>
          </p:cNvSpPr>
          <p:nvPr/>
        </p:nvSpPr>
        <p:spPr bwMode="auto">
          <a:xfrm>
            <a:off x="2573529" y="3371394"/>
            <a:ext cx="1439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b="1" dirty="0">
                <a:solidFill>
                  <a:srgbClr val="000000"/>
                </a:solidFill>
                <a:latin typeface="Arial"/>
              </a:rPr>
              <a:t>Paris</a:t>
            </a:r>
          </a:p>
        </p:txBody>
      </p:sp>
      <p:sp>
        <p:nvSpPr>
          <p:cNvPr id="97" name="Text Box 15"/>
          <p:cNvSpPr txBox="1">
            <a:spLocks noChangeArrowheads="1"/>
          </p:cNvSpPr>
          <p:nvPr/>
        </p:nvSpPr>
        <p:spPr bwMode="auto">
          <a:xfrm>
            <a:off x="4591679" y="3372992"/>
            <a:ext cx="1439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b="1" dirty="0">
                <a:solidFill>
                  <a:srgbClr val="000000"/>
                </a:solidFill>
                <a:latin typeface="Arial"/>
              </a:rPr>
              <a:t>Taipei</a:t>
            </a:r>
          </a:p>
        </p:txBody>
      </p:sp>
      <p:pic>
        <p:nvPicPr>
          <p:cNvPr id="98" name="Picture 3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78598" y="3936940"/>
            <a:ext cx="666101" cy="71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Rectangle 98"/>
          <p:cNvSpPr/>
          <p:nvPr/>
        </p:nvSpPr>
        <p:spPr>
          <a:xfrm>
            <a:off x="5008471" y="4112566"/>
            <a:ext cx="9284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GB" sz="2000" b="1" dirty="0">
                <a:solidFill>
                  <a:srgbClr val="000000"/>
                </a:solidFill>
                <a:latin typeface="Arial"/>
              </a:rPr>
              <a:t>CACR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E70A"/>
                </a:solidFill>
              </a:rPr>
              <a:t>DYNES Sites</a:t>
            </a:r>
            <a:endParaRPr lang="en-US" dirty="0">
              <a:solidFill>
                <a:srgbClr val="FFE70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FA482-2D62-4AF0-A071-13C1CF560BE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7"/>
            <a:ext cx="9067800" cy="5230479"/>
          </a:xfrm>
          <a:prstGeom prst="rect">
            <a:avLst/>
          </a:prstGeom>
        </p:spPr>
      </p:pic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5190493" y="1171366"/>
            <a:ext cx="4025462" cy="1107996"/>
          </a:xfrm>
          <a:prstGeom prst="rect">
            <a:avLst/>
          </a:prstGeom>
          <a:solidFill>
            <a:srgbClr val="0000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 lIns="91440" tIns="91440" rIns="91440" bIns="91440">
            <a:spAutoFit/>
          </a:bodyPr>
          <a:lstStyle/>
          <a:p>
            <a:pPr algn="ctr" eaLnBrk="0" hangingPunct="0">
              <a:spcAft>
                <a:spcPts val="300"/>
              </a:spcAft>
            </a:pPr>
            <a:r>
              <a:rPr lang="en-US" sz="2000" b="1" dirty="0" smtClean="0">
                <a:solidFill>
                  <a:srgbClr val="FFFFFF"/>
                </a:solidFill>
                <a:cs typeface="Arial"/>
              </a:rPr>
              <a:t>DYNES is ramping up to full scale, and will transition to routine Operations in 2013</a:t>
            </a: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1" y="1163106"/>
            <a:ext cx="5216370" cy="861774"/>
          </a:xfrm>
          <a:prstGeom prst="rect">
            <a:avLst/>
          </a:prstGeom>
          <a:solidFill>
            <a:srgbClr val="0000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 lIns="91440" tIns="91440" rIns="91440" bIns="91440">
            <a:spAutoFit/>
          </a:bodyPr>
          <a:lstStyle/>
          <a:p>
            <a:pPr algn="ctr" eaLnBrk="0" hangingPunct="0">
              <a:spcAft>
                <a:spcPts val="300"/>
              </a:spcAft>
            </a:pPr>
            <a:r>
              <a:rPr lang="en-US" sz="2200" b="1" dirty="0" smtClean="0">
                <a:solidFill>
                  <a:srgbClr val="FFFFFF"/>
                </a:solidFill>
                <a:cs typeface="Arial"/>
              </a:rPr>
              <a:t>DYNES is extending circuit capabilities to ~40-50 US campuses</a:t>
            </a: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152400" y="5638800"/>
            <a:ext cx="9220200" cy="523220"/>
          </a:xfrm>
          <a:prstGeom prst="rect">
            <a:avLst/>
          </a:prstGeom>
          <a:solidFill>
            <a:srgbClr val="0000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 lIns="91440" tIns="91440" rIns="91440" bIns="91440">
            <a:spAutoFit/>
          </a:bodyPr>
          <a:lstStyle/>
          <a:p>
            <a:pPr algn="ctr" eaLnBrk="0" hangingPunct="0">
              <a:spcAft>
                <a:spcPts val="300"/>
              </a:spcAft>
            </a:pPr>
            <a:r>
              <a:rPr lang="en-US" sz="2200" b="1" dirty="0" smtClean="0">
                <a:solidFill>
                  <a:srgbClr val="FFFFFF"/>
                </a:solidFill>
                <a:cs typeface="Arial"/>
              </a:rPr>
              <a:t>Will be an integral part of the point-to-point service in </a:t>
            </a:r>
            <a:r>
              <a:rPr lang="en-US" sz="2200" b="1" dirty="0" smtClean="0">
                <a:solidFill>
                  <a:srgbClr val="FFE70A"/>
                </a:solidFill>
                <a:cs typeface="Arial"/>
              </a:rPr>
              <a:t>LHCONE</a:t>
            </a: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152400" y="6172200"/>
            <a:ext cx="9220200" cy="523220"/>
          </a:xfrm>
          <a:prstGeom prst="rect">
            <a:avLst/>
          </a:prstGeom>
          <a:solidFill>
            <a:srgbClr val="0000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 lIns="91440" tIns="91440" rIns="91440" bIns="91440">
            <a:spAutoFit/>
          </a:bodyPr>
          <a:lstStyle/>
          <a:p>
            <a:pPr algn="ctr" eaLnBrk="0" hangingPunct="0">
              <a:spcAft>
                <a:spcPts val="300"/>
              </a:spcAft>
            </a:pPr>
            <a:r>
              <a:rPr lang="en-US" sz="2200" b="1" dirty="0" smtClean="0">
                <a:solidFill>
                  <a:srgbClr val="FFFFFF"/>
                </a:solidFill>
                <a:cs typeface="Arial"/>
              </a:rPr>
              <a:t>Extending the OSCARS scope; Transition: DRAGON to </a:t>
            </a:r>
            <a:r>
              <a:rPr lang="en-US" sz="2200" b="1" dirty="0" smtClean="0">
                <a:solidFill>
                  <a:srgbClr val="FFE70A"/>
                </a:solidFill>
                <a:cs typeface="Arial"/>
              </a:rPr>
              <a:t>PSS, OESS</a:t>
            </a:r>
          </a:p>
        </p:txBody>
      </p:sp>
    </p:spTree>
    <p:extLst>
      <p:ext uri="{BB962C8B-B14F-4D97-AF65-F5344CB8AC3E}">
        <p14:creationId xmlns="" xmlns:p14="http://schemas.microsoft.com/office/powerpoint/2010/main" val="7341768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E70A"/>
                </a:solidFill>
              </a:rPr>
              <a:t>ANSE Current Activities</a:t>
            </a:r>
            <a:endParaRPr lang="en-US" dirty="0">
              <a:solidFill>
                <a:srgbClr val="FFE70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9677400" cy="5562600"/>
          </a:xfrm>
        </p:spPr>
        <p:txBody>
          <a:bodyPr/>
          <a:lstStyle/>
          <a:p>
            <a:pPr>
              <a:lnSpc>
                <a:spcPct val="95000"/>
              </a:lnSpc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/>
                </a:solidFill>
              </a:rPr>
              <a:t>Initial sites: </a:t>
            </a:r>
            <a:r>
              <a:rPr lang="en-US" sz="2400" dirty="0" err="1" smtClean="0">
                <a:solidFill>
                  <a:srgbClr val="FFE70A"/>
                </a:solidFill>
              </a:rPr>
              <a:t>UMich</a:t>
            </a:r>
            <a:r>
              <a:rPr lang="en-US" sz="2400" dirty="0" smtClean="0">
                <a:solidFill>
                  <a:srgbClr val="FFE70A"/>
                </a:solidFill>
              </a:rPr>
              <a:t>, UTA, Caltech, Vanderbilt, UVIC, CERN,</a:t>
            </a:r>
            <a:br>
              <a:rPr lang="en-US" sz="2400" dirty="0" smtClean="0">
                <a:solidFill>
                  <a:srgbClr val="FFE70A"/>
                </a:solidFill>
              </a:rPr>
            </a:br>
            <a:r>
              <a:rPr lang="en-US" sz="2400" dirty="0" smtClean="0">
                <a:solidFill>
                  <a:srgbClr val="FFE70A"/>
                </a:solidFill>
              </a:rPr>
              <a:t>and the US </a:t>
            </a:r>
            <a:r>
              <a:rPr lang="en-US" sz="2400" dirty="0" err="1" smtClean="0">
                <a:solidFill>
                  <a:srgbClr val="FFE70A"/>
                </a:solidFill>
              </a:rPr>
              <a:t>LHCNet</a:t>
            </a:r>
            <a:r>
              <a:rPr lang="en-US" sz="2400" dirty="0" smtClean="0">
                <a:solidFill>
                  <a:srgbClr val="FFE70A"/>
                </a:solidFill>
              </a:rPr>
              <a:t> and Caltech network points of presence</a:t>
            </a:r>
          </a:p>
          <a:p>
            <a:pPr>
              <a:lnSpc>
                <a:spcPct val="95000"/>
              </a:lnSpc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E70A"/>
                </a:solidFill>
              </a:rPr>
              <a:t>Monitoring information for workflow and transfer management </a:t>
            </a:r>
          </a:p>
          <a:p>
            <a:pPr lvl="1">
              <a:lnSpc>
                <a:spcPct val="95000"/>
              </a:lnSpc>
              <a:buFont typeface="Wingdings" pitchFamily="2" charset="2"/>
              <a:buChar char="§"/>
            </a:pPr>
            <a:r>
              <a:rPr lang="en-US" sz="2200" dirty="0" smtClean="0"/>
              <a:t>Define path characteristics to be provided to FAX and </a:t>
            </a:r>
            <a:r>
              <a:rPr lang="en-US" sz="2200" dirty="0" err="1" smtClean="0"/>
              <a:t>PhEDEx</a:t>
            </a:r>
            <a:endParaRPr lang="en-US" sz="2200" dirty="0" smtClean="0"/>
          </a:p>
          <a:p>
            <a:pPr lvl="1">
              <a:lnSpc>
                <a:spcPct val="95000"/>
              </a:lnSpc>
              <a:buFont typeface="Wingdings" pitchFamily="2" charset="2"/>
              <a:buChar char="§"/>
            </a:pPr>
            <a:r>
              <a:rPr lang="en-US" sz="2200" dirty="0" smtClean="0"/>
              <a:t>On a </a:t>
            </a:r>
            <a:r>
              <a:rPr lang="en-US" sz="2200" dirty="0" err="1" smtClean="0"/>
              <a:t>NxN</a:t>
            </a:r>
            <a:r>
              <a:rPr lang="en-US" sz="2200" dirty="0" smtClean="0"/>
              <a:t> mesh of source/destination pairs</a:t>
            </a:r>
          </a:p>
          <a:p>
            <a:pPr lvl="1">
              <a:lnSpc>
                <a:spcPct val="95000"/>
              </a:lnSpc>
              <a:buFont typeface="Wingdings" pitchFamily="2" charset="2"/>
              <a:buChar char="§"/>
            </a:pPr>
            <a:r>
              <a:rPr lang="en-US" sz="2200" dirty="0"/>
              <a:t>use information gathered in </a:t>
            </a:r>
            <a:r>
              <a:rPr lang="en-US" sz="2200" dirty="0" err="1"/>
              <a:t>perfSONAR</a:t>
            </a:r>
            <a:endParaRPr lang="en-US" sz="2200" dirty="0"/>
          </a:p>
          <a:p>
            <a:pPr lvl="1">
              <a:lnSpc>
                <a:spcPct val="95000"/>
              </a:lnSpc>
              <a:buFont typeface="Wingdings" pitchFamily="2" charset="2"/>
              <a:buChar char="§"/>
            </a:pPr>
            <a:r>
              <a:rPr lang="en-US" sz="2200" dirty="0" smtClean="0"/>
              <a:t>Use LISA agents to gather end-system information</a:t>
            </a:r>
          </a:p>
          <a:p>
            <a:pPr>
              <a:lnSpc>
                <a:spcPct val="95000"/>
              </a:lnSpc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E70A"/>
                </a:solidFill>
              </a:rPr>
              <a:t>Dynamic Circuit Systems</a:t>
            </a:r>
          </a:p>
          <a:p>
            <a:pPr lvl="1">
              <a:lnSpc>
                <a:spcPct val="95000"/>
              </a:lnSpc>
              <a:buFont typeface="Wingdings" pitchFamily="2" charset="2"/>
              <a:buChar char="§"/>
            </a:pPr>
            <a:r>
              <a:rPr lang="en-US" sz="2400" dirty="0" smtClean="0"/>
              <a:t> </a:t>
            </a:r>
            <a:r>
              <a:rPr lang="en-US" sz="2200" dirty="0"/>
              <a:t>W</a:t>
            </a:r>
            <a:r>
              <a:rPr lang="en-US" sz="2200" dirty="0" smtClean="0"/>
              <a:t>orking </a:t>
            </a:r>
            <a:r>
              <a:rPr lang="en-US" sz="2200" dirty="0"/>
              <a:t>with DYNES </a:t>
            </a:r>
            <a:r>
              <a:rPr lang="en-US" sz="2200" dirty="0" smtClean="0"/>
              <a:t>at the outset</a:t>
            </a:r>
            <a:endParaRPr lang="en-US" sz="2200" dirty="0"/>
          </a:p>
          <a:p>
            <a:pPr lvl="2">
              <a:lnSpc>
                <a:spcPct val="95000"/>
              </a:lnSpc>
              <a:buFont typeface="Wingdings" pitchFamily="2" charset="2"/>
              <a:buChar char="§"/>
            </a:pPr>
            <a:r>
              <a:rPr lang="en-US" sz="2200" dirty="0"/>
              <a:t>monitoring dashboard, full-mesh connection setup and BW test</a:t>
            </a:r>
          </a:p>
          <a:p>
            <a:pPr lvl="1">
              <a:lnSpc>
                <a:spcPct val="95000"/>
              </a:lnSpc>
              <a:buFont typeface="Wingdings" pitchFamily="2" charset="2"/>
              <a:buChar char="§"/>
            </a:pPr>
            <a:r>
              <a:rPr lang="en-US" sz="2200" dirty="0" smtClean="0"/>
              <a:t>Deploy a prototype </a:t>
            </a:r>
            <a:r>
              <a:rPr lang="en-US" sz="2200" dirty="0" err="1" smtClean="0"/>
              <a:t>PhEDEx</a:t>
            </a:r>
            <a:r>
              <a:rPr lang="en-US" sz="2200" dirty="0" smtClean="0"/>
              <a:t> instance for development and evaluation</a:t>
            </a:r>
          </a:p>
          <a:p>
            <a:pPr lvl="2">
              <a:lnSpc>
                <a:spcPct val="95000"/>
              </a:lnSpc>
              <a:buFont typeface="Wingdings" pitchFamily="2" charset="2"/>
              <a:buChar char="§"/>
            </a:pPr>
            <a:r>
              <a:rPr lang="en-US" sz="2200" dirty="0" smtClean="0"/>
              <a:t>integration with network services</a:t>
            </a:r>
            <a:endParaRPr lang="en-US" sz="2200" dirty="0"/>
          </a:p>
          <a:p>
            <a:pPr lvl="1">
              <a:lnSpc>
                <a:spcPct val="95000"/>
              </a:lnSpc>
              <a:buFont typeface="Wingdings" pitchFamily="2" charset="2"/>
              <a:buChar char="§"/>
            </a:pPr>
            <a:r>
              <a:rPr lang="en-US" sz="2200" dirty="0" smtClean="0"/>
              <a:t>Potentially use LISA agents for pro-active end-system configuration</a:t>
            </a:r>
          </a:p>
          <a:p>
            <a:pPr lvl="1">
              <a:lnSpc>
                <a:spcPct val="95000"/>
              </a:lnSpc>
              <a:buFont typeface="Wingdings" pitchFamily="2" charset="2"/>
              <a:buChar char="§"/>
            </a:pPr>
            <a:endParaRPr lang="en-US" sz="2200" dirty="0"/>
          </a:p>
        </p:txBody>
      </p:sp>
    </p:spTree>
    <p:extLst>
      <p:ext uri="{BB962C8B-B14F-4D97-AF65-F5344CB8AC3E}">
        <p14:creationId xmlns="" xmlns:p14="http://schemas.microsoft.com/office/powerpoint/2010/main" val="262514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E70A"/>
                </a:solidFill>
              </a:rPr>
              <a:t>ATLAS Next Steps</a:t>
            </a:r>
            <a:endParaRPr lang="en-US" dirty="0">
              <a:solidFill>
                <a:srgbClr val="FFE70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143000"/>
            <a:ext cx="9753600" cy="5715000"/>
          </a:xfrm>
          <a:solidFill>
            <a:srgbClr val="001236"/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70A"/>
                </a:solidFill>
              </a:rPr>
              <a:t>UTA and Michigan</a:t>
            </a:r>
            <a:r>
              <a:rPr lang="en-US" dirty="0" smtClean="0">
                <a:solidFill>
                  <a:schemeClr val="tx1"/>
                </a:solidFill>
              </a:rPr>
              <a:t> are focusing on getting </a:t>
            </a:r>
            <a:r>
              <a:rPr lang="en-US" u="sng" dirty="0" smtClean="0">
                <a:solidFill>
                  <a:srgbClr val="FFE70A"/>
                </a:solidFill>
              </a:rPr>
              <a:t>estimated bandwidth along specific paths</a:t>
            </a:r>
            <a:r>
              <a:rPr lang="en-US" u="sng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available for </a:t>
            </a:r>
            <a:r>
              <a:rPr lang="en-US" dirty="0" err="1" smtClean="0">
                <a:solidFill>
                  <a:schemeClr val="tx1"/>
                </a:solidFill>
              </a:rPr>
              <a:t>PanDA</a:t>
            </a:r>
            <a:r>
              <a:rPr lang="en-US" dirty="0" smtClean="0">
                <a:solidFill>
                  <a:schemeClr val="tx1"/>
                </a:solidFill>
              </a:rPr>
              <a:t> (and </a:t>
            </a:r>
            <a:r>
              <a:rPr lang="en-US" dirty="0" err="1" smtClean="0">
                <a:solidFill>
                  <a:schemeClr val="tx1"/>
                </a:solidFill>
              </a:rPr>
              <a:t>PhEDEx</a:t>
            </a:r>
            <a:r>
              <a:rPr lang="en-US" dirty="0" smtClean="0">
                <a:solidFill>
                  <a:schemeClr val="tx1"/>
                </a:solidFill>
              </a:rPr>
              <a:t>) use.</a:t>
            </a:r>
          </a:p>
          <a:p>
            <a:pPr lvl="1"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dirty="0" smtClean="0"/>
              <a:t>Site  A to </a:t>
            </a:r>
            <a:r>
              <a:rPr lang="en-US" dirty="0" err="1" smtClean="0"/>
              <a:t>SiteB</a:t>
            </a:r>
            <a:r>
              <a:rPr lang="en-US" dirty="0" smtClean="0"/>
              <a:t>; </a:t>
            </a:r>
            <a:r>
              <a:rPr lang="en-US" dirty="0" err="1" smtClean="0"/>
              <a:t>NxN</a:t>
            </a:r>
            <a:r>
              <a:rPr lang="en-US" dirty="0" smtClean="0"/>
              <a:t> mesh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7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Michigan</a:t>
            </a:r>
            <a:r>
              <a:rPr lang="en-US" dirty="0" smtClean="0"/>
              <a:t> (Shawn McKee, Jorge Batista) </a:t>
            </a:r>
            <a:r>
              <a:rPr lang="en-US" dirty="0" smtClean="0">
                <a:solidFill>
                  <a:schemeClr val="tx1"/>
                </a:solidFill>
              </a:rPr>
              <a:t>is working with the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E70A"/>
                </a:solidFill>
              </a:rPr>
              <a:t>perfSONAR</a:t>
            </a:r>
            <a:r>
              <a:rPr lang="en-US" dirty="0" smtClean="0">
                <a:solidFill>
                  <a:srgbClr val="FFE70A"/>
                </a:solidFill>
              </a:rPr>
              <a:t>-PS metrics </a:t>
            </a:r>
            <a:r>
              <a:rPr lang="en-US" dirty="0" smtClean="0">
                <a:solidFill>
                  <a:schemeClr val="tx1"/>
                </a:solidFill>
              </a:rPr>
              <a:t>which are  gathered at OSG and WLCG sites.</a:t>
            </a:r>
          </a:p>
          <a:p>
            <a:pPr lvl="1"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200" dirty="0" smtClean="0"/>
              <a:t>Batista is working on creating an estimated bandwidth matrix for WLCG sites querying the data in the new dashboard </a:t>
            </a:r>
            <a:r>
              <a:rPr lang="en-US" sz="2200" dirty="0" err="1" smtClean="0"/>
              <a:t>datastore</a:t>
            </a:r>
            <a:r>
              <a:rPr lang="en-US" sz="2200" dirty="0" smtClean="0"/>
              <a:t>.</a:t>
            </a:r>
          </a:p>
          <a:p>
            <a:pPr lvl="1"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200" dirty="0" smtClean="0"/>
              <a:t>The “new” modular dashboard project (https</a:t>
            </a:r>
            <a:r>
              <a:rPr lang="en-US" sz="2200" dirty="0"/>
              <a:t>://</a:t>
            </a:r>
            <a:r>
              <a:rPr lang="en-US" sz="2200" dirty="0" smtClean="0"/>
              <a:t>github.com/PerfModDash)  has a </a:t>
            </a:r>
            <a:r>
              <a:rPr lang="en-US" sz="2200" dirty="0"/>
              <a:t>collector, a </a:t>
            </a:r>
            <a:r>
              <a:rPr lang="en-US" sz="2200" dirty="0" err="1"/>
              <a:t>datastore</a:t>
            </a:r>
            <a:r>
              <a:rPr lang="en-US" sz="2200" dirty="0"/>
              <a:t> and a GUI</a:t>
            </a:r>
            <a:r>
              <a:rPr lang="en-US" sz="2200" dirty="0" smtClean="0"/>
              <a:t>.</a:t>
            </a:r>
          </a:p>
          <a:p>
            <a:pPr lvl="1"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200" dirty="0" smtClean="0"/>
              <a:t>The </a:t>
            </a:r>
            <a:r>
              <a:rPr lang="en-US" sz="2200" dirty="0" err="1" smtClean="0"/>
              <a:t>perfSONAR</a:t>
            </a:r>
            <a:r>
              <a:rPr lang="en-US" sz="2200" dirty="0" smtClean="0"/>
              <a:t>-PS toolkit instances provide a web services interface open for anyone to query, but would rather use the centrally collected data that OSG and WLCG will be gathering.</a:t>
            </a:r>
          </a:p>
          <a:p>
            <a:pPr lvl="1"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200" dirty="0" smtClean="0"/>
              <a:t>Also extending the </a:t>
            </a:r>
            <a:r>
              <a:rPr lang="en-US" sz="2200" dirty="0" err="1" smtClean="0"/>
              <a:t>datastore</a:t>
            </a:r>
            <a:r>
              <a:rPr lang="en-US" sz="2200" dirty="0" smtClean="0"/>
              <a:t> to gather/filter </a:t>
            </a:r>
            <a:br>
              <a:rPr lang="en-US" sz="2200" dirty="0" smtClean="0"/>
            </a:br>
            <a:r>
              <a:rPr lang="en-US" sz="2200" dirty="0" err="1" smtClean="0"/>
              <a:t>traceroutes</a:t>
            </a:r>
            <a:r>
              <a:rPr lang="en-US" sz="2200" dirty="0" smtClean="0"/>
              <a:t> from </a:t>
            </a:r>
            <a:r>
              <a:rPr lang="en-US" sz="2200" dirty="0" err="1" smtClean="0"/>
              <a:t>perfSONAR</a:t>
            </a:r>
            <a:endParaRPr lang="en-US" sz="2200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162800" y="5943600"/>
            <a:ext cx="2086796" cy="707767"/>
          </a:xfrm>
          <a:prstGeom prst="rect">
            <a:avLst/>
          </a:prstGeom>
          <a:solidFill>
            <a:srgbClr val="002060"/>
          </a:solidFill>
          <a:ln w="25400">
            <a:solidFill>
              <a:srgbClr val="FFE815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91332" tIns="45661" rIns="91332" bIns="456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Shawn McKee</a:t>
            </a:r>
            <a:br>
              <a:rPr lang="en-US" sz="2000" b="1" dirty="0" smtClean="0"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Michigan</a:t>
            </a:r>
          </a:p>
        </p:txBody>
      </p:sp>
    </p:spTree>
    <p:extLst>
      <p:ext uri="{BB962C8B-B14F-4D97-AF65-F5344CB8AC3E}">
        <p14:creationId xmlns="" xmlns:p14="http://schemas.microsoft.com/office/powerpoint/2010/main" val="358447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E70A"/>
                </a:solidFill>
              </a:rPr>
              <a:t>ATLAS Next Steps: University of Texas at Arlington (UTA)</a:t>
            </a:r>
            <a:endParaRPr lang="en-US" dirty="0">
              <a:solidFill>
                <a:srgbClr val="FFE70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E815"/>
                </a:solidFill>
              </a:rPr>
              <a:t>UTA </a:t>
            </a:r>
            <a:r>
              <a:rPr lang="en-US" sz="2400" dirty="0" smtClean="0">
                <a:solidFill>
                  <a:schemeClr val="tx1"/>
                </a:solidFill>
              </a:rPr>
              <a:t>is working on </a:t>
            </a:r>
            <a:r>
              <a:rPr lang="en-US" sz="2400" dirty="0" err="1" smtClean="0">
                <a:solidFill>
                  <a:schemeClr val="tx1"/>
                </a:solidFill>
              </a:rPr>
              <a:t>PanDA</a:t>
            </a:r>
            <a:r>
              <a:rPr lang="en-US" sz="2400" dirty="0" smtClean="0">
                <a:solidFill>
                  <a:schemeClr val="tx1"/>
                </a:solidFill>
              </a:rPr>
              <a:t> network integration  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err="1" smtClean="0">
                <a:solidFill>
                  <a:srgbClr val="FFE70A"/>
                </a:solidFill>
              </a:rPr>
              <a:t>Artem</a:t>
            </a:r>
            <a:r>
              <a:rPr lang="en-US" dirty="0" smtClean="0">
                <a:solidFill>
                  <a:srgbClr val="FFE70A"/>
                </a:solidFill>
              </a:rPr>
              <a:t> </a:t>
            </a:r>
            <a:r>
              <a:rPr lang="en-US" dirty="0" err="1" smtClean="0">
                <a:solidFill>
                  <a:srgbClr val="FFE70A"/>
                </a:solidFill>
              </a:rPr>
              <a:t>Petrosyan</a:t>
            </a:r>
            <a:r>
              <a:rPr lang="en-US" dirty="0" smtClean="0">
                <a:solidFill>
                  <a:srgbClr val="FFE70A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with experience in the </a:t>
            </a:r>
            <a:r>
              <a:rPr lang="en-US" dirty="0" err="1" smtClean="0">
                <a:solidFill>
                  <a:schemeClr val="tx1"/>
                </a:solidFill>
              </a:rPr>
              <a:t>PanDA</a:t>
            </a:r>
            <a:r>
              <a:rPr lang="en-US" dirty="0" smtClean="0">
                <a:solidFill>
                  <a:schemeClr val="tx1"/>
                </a:solidFill>
              </a:rPr>
              <a:t> team </a:t>
            </a:r>
            <a:r>
              <a:rPr lang="en-US" dirty="0" smtClean="0">
                <a:solidFill>
                  <a:srgbClr val="FFE70A"/>
                </a:solidFill>
              </a:rPr>
              <a:t>is preparing a web page with the best sites in each cloud for </a:t>
            </a:r>
            <a:r>
              <a:rPr lang="en-US" dirty="0" err="1" smtClean="0">
                <a:solidFill>
                  <a:srgbClr val="FFE70A"/>
                </a:solidFill>
              </a:rPr>
              <a:t>PanDA</a:t>
            </a:r>
            <a:r>
              <a:rPr lang="en-US" dirty="0" smtClean="0">
                <a:solidFill>
                  <a:srgbClr val="FFE70A"/>
                </a:solidFill>
              </a:rPr>
              <a:t>: well-advanced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E70A"/>
                </a:solidFill>
              </a:rPr>
              <a:t>Collecting data from existing ATLAS SONAR </a:t>
            </a:r>
            <a:r>
              <a:rPr lang="en-US" sz="2200" dirty="0" smtClean="0"/>
              <a:t>(data transfer) tests </a:t>
            </a:r>
            <a:r>
              <a:rPr lang="en-US" sz="2200" dirty="0" smtClean="0">
                <a:solidFill>
                  <a:srgbClr val="FFE70A"/>
                </a:solidFill>
              </a:rPr>
              <a:t>and load them into the AGIS </a:t>
            </a:r>
            <a:r>
              <a:rPr lang="en-US" sz="2200" dirty="0" smtClean="0"/>
              <a:t>(ATLAS information) system.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E70A"/>
                </a:solidFill>
              </a:rPr>
              <a:t>Implementing the schema </a:t>
            </a:r>
            <a:r>
              <a:rPr lang="en-US" sz="2200" dirty="0" smtClean="0"/>
              <a:t>for storing the data appropriately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FFE70A"/>
                </a:solidFill>
              </a:rPr>
              <a:t>Creating metadata </a:t>
            </a:r>
            <a:r>
              <a:rPr lang="en-US" sz="2200" dirty="0" smtClean="0"/>
              <a:t>for </a:t>
            </a:r>
            <a:r>
              <a:rPr lang="en-US" sz="2200" dirty="0" smtClean="0">
                <a:solidFill>
                  <a:srgbClr val="FFE70A"/>
                </a:solidFill>
              </a:rPr>
              <a:t>statistical analysis &amp; prediction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smtClean="0"/>
              <a:t>With a web UI to present the best destinations </a:t>
            </a:r>
            <a:br>
              <a:rPr lang="en-US" sz="2200" dirty="0" smtClean="0"/>
            </a:br>
            <a:r>
              <a:rPr lang="en-US" sz="2200" dirty="0" smtClean="0"/>
              <a:t>for job and data sources.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70A"/>
                </a:solidFill>
              </a:rPr>
              <a:t>In parallel with AGIS and web UI work, </a:t>
            </a:r>
            <a:r>
              <a:rPr lang="en-US" dirty="0" err="1" smtClean="0">
                <a:solidFill>
                  <a:srgbClr val="FFE70A"/>
                </a:solidFill>
              </a:rPr>
              <a:t>Artem</a:t>
            </a:r>
            <a:r>
              <a:rPr lang="en-US" dirty="0" smtClean="0">
                <a:solidFill>
                  <a:srgbClr val="FFE70A"/>
                </a:solidFill>
              </a:rPr>
              <a:t> is working with </a:t>
            </a:r>
            <a:r>
              <a:rPr lang="en-US" dirty="0" err="1" smtClean="0">
                <a:solidFill>
                  <a:srgbClr val="FFE70A"/>
                </a:solidFill>
              </a:rPr>
              <a:t>PanDA</a:t>
            </a:r>
            <a:r>
              <a:rPr lang="en-US" dirty="0" smtClean="0">
                <a:solidFill>
                  <a:srgbClr val="FFE70A"/>
                </a:solidFill>
              </a:rPr>
              <a:t> to determine the best locations to access </a:t>
            </a:r>
            <a:r>
              <a:rPr lang="en-US" dirty="0" smtClean="0">
                <a:solidFill>
                  <a:schemeClr val="tx1"/>
                </a:solidFill>
              </a:rPr>
              <a:t>and use the information he gets from SONAR as well as the information Jorge gets from </a:t>
            </a:r>
            <a:r>
              <a:rPr lang="en-US" dirty="0" err="1" smtClean="0">
                <a:solidFill>
                  <a:schemeClr val="tx1"/>
                </a:solidFill>
              </a:rPr>
              <a:t>perfSONAR</a:t>
            </a:r>
            <a:r>
              <a:rPr lang="en-US" dirty="0" smtClean="0">
                <a:solidFill>
                  <a:schemeClr val="tx1"/>
                </a:solidFill>
              </a:rPr>
              <a:t>-PS.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Also </a:t>
            </a:r>
            <a:r>
              <a:rPr lang="en-US" dirty="0" smtClean="0">
                <a:solidFill>
                  <a:srgbClr val="FFE70A"/>
                </a:solidFill>
              </a:rPr>
              <a:t>coordinated with the </a:t>
            </a:r>
            <a:r>
              <a:rPr lang="en-US" dirty="0" err="1" smtClean="0">
                <a:solidFill>
                  <a:srgbClr val="FFE70A"/>
                </a:solidFill>
              </a:rPr>
              <a:t>BigPanDA</a:t>
            </a:r>
            <a:r>
              <a:rPr lang="en-US" dirty="0" smtClean="0">
                <a:solidFill>
                  <a:srgbClr val="FFE70A"/>
                </a:solidFill>
              </a:rPr>
              <a:t> (OASCR) project </a:t>
            </a:r>
            <a:r>
              <a:rPr lang="en-US" dirty="0" smtClean="0">
                <a:solidFill>
                  <a:schemeClr val="tx1"/>
                </a:solidFill>
              </a:rPr>
              <a:t>at BNL (Yu)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6459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E70A"/>
                </a:solidFill>
              </a:rPr>
              <a:t>CMS </a:t>
            </a:r>
            <a:r>
              <a:rPr lang="en-US" dirty="0" err="1" smtClean="0">
                <a:solidFill>
                  <a:srgbClr val="FFE70A"/>
                </a:solidFill>
              </a:rPr>
              <a:t>PhEDEx</a:t>
            </a:r>
            <a:r>
              <a:rPr lang="en-US" dirty="0" smtClean="0">
                <a:solidFill>
                  <a:srgbClr val="FFE70A"/>
                </a:solidFill>
              </a:rPr>
              <a:t> Next Steps</a:t>
            </a:r>
            <a:br>
              <a:rPr lang="en-US" dirty="0" smtClean="0">
                <a:solidFill>
                  <a:srgbClr val="FFE70A"/>
                </a:solidFill>
              </a:rPr>
            </a:br>
            <a:r>
              <a:rPr lang="en-US" sz="3200" dirty="0" err="1" smtClean="0">
                <a:solidFill>
                  <a:schemeClr val="tx1"/>
                </a:solidFill>
              </a:rPr>
              <a:t>Testbed</a:t>
            </a:r>
            <a:r>
              <a:rPr lang="en-US" sz="3200" dirty="0" smtClean="0">
                <a:solidFill>
                  <a:schemeClr val="tx1"/>
                </a:solidFill>
              </a:rPr>
              <a:t> Setup: Well advanced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143000"/>
            <a:ext cx="9753600" cy="5334000"/>
          </a:xfrm>
        </p:spPr>
        <p:txBody>
          <a:bodyPr/>
          <a:lstStyle/>
          <a:p>
            <a:pPr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E70A"/>
                </a:solidFill>
              </a:rPr>
              <a:t>Prototype installation of </a:t>
            </a:r>
            <a:r>
              <a:rPr lang="en-US" sz="2400" dirty="0" err="1" smtClean="0">
                <a:solidFill>
                  <a:srgbClr val="FFE70A"/>
                </a:solidFill>
              </a:rPr>
              <a:t>PhEDEx</a:t>
            </a:r>
            <a:r>
              <a:rPr lang="en-US" sz="2400" dirty="0" smtClean="0">
                <a:solidFill>
                  <a:srgbClr val="FFE70A"/>
                </a:solidFill>
              </a:rPr>
              <a:t> for ANSE/LHCONE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400" dirty="0" smtClean="0"/>
              <a:t>Using </a:t>
            </a:r>
            <a:r>
              <a:rPr lang="en-US" sz="2400" dirty="0" err="1" smtClean="0">
                <a:solidFill>
                  <a:srgbClr val="FFE70A"/>
                </a:solidFill>
              </a:rPr>
              <a:t>Testbed</a:t>
            </a:r>
            <a:r>
              <a:rPr lang="en-US" sz="2400" dirty="0" smtClean="0">
                <a:solidFill>
                  <a:srgbClr val="FFE70A"/>
                </a:solidFill>
              </a:rPr>
              <a:t> </a:t>
            </a:r>
            <a:r>
              <a:rPr lang="en-US" sz="2400" dirty="0">
                <a:solidFill>
                  <a:srgbClr val="FFE70A"/>
                </a:solidFill>
              </a:rPr>
              <a:t>Oracle instance at </a:t>
            </a:r>
            <a:r>
              <a:rPr lang="en-US" sz="2400" dirty="0" smtClean="0">
                <a:solidFill>
                  <a:srgbClr val="FFE70A"/>
                </a:solidFill>
              </a:rPr>
              <a:t>CERN</a:t>
            </a:r>
            <a:endParaRPr lang="en-US" sz="2400" dirty="0">
              <a:solidFill>
                <a:srgbClr val="FFE70A"/>
              </a:solidFill>
            </a:endParaRP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rgbClr val="FFE70A"/>
                </a:solidFill>
              </a:rPr>
              <a:t>Install </a:t>
            </a:r>
            <a:r>
              <a:rPr lang="en-US" sz="2400" dirty="0" smtClean="0">
                <a:solidFill>
                  <a:srgbClr val="FFE70A"/>
                </a:solidFill>
              </a:rPr>
              <a:t>website</a:t>
            </a:r>
            <a:endParaRPr lang="en-US" sz="2400" dirty="0"/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rgbClr val="FFE70A"/>
                </a:solidFill>
              </a:rPr>
              <a:t>Install site agents </a:t>
            </a:r>
            <a:r>
              <a:rPr lang="en-US" sz="2400" dirty="0"/>
              <a:t>at participating </a:t>
            </a:r>
            <a:r>
              <a:rPr lang="en-US" sz="2400" dirty="0" smtClean="0"/>
              <a:t>sites</a:t>
            </a:r>
            <a:endParaRPr lang="en-US" sz="2400" dirty="0"/>
          </a:p>
          <a:p>
            <a:pPr lvl="2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400" b="1" dirty="0"/>
              <a:t>One box per site, (preferably) at the site</a:t>
            </a:r>
          </a:p>
          <a:p>
            <a:pPr lvl="2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400" b="1" dirty="0"/>
              <a:t>Possible to run site-agents remotely, but need remote access to SE to check </a:t>
            </a:r>
            <a:r>
              <a:rPr lang="en-US" sz="2400" b="1" dirty="0" smtClean="0"/>
              <a:t>if file </a:t>
            </a:r>
            <a:r>
              <a:rPr lang="en-US" sz="2400" b="1" dirty="0"/>
              <a:t>transfers succeeded/delete old files</a:t>
            </a:r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E70A"/>
                </a:solidFill>
              </a:rPr>
              <a:t>Install management agents</a:t>
            </a:r>
            <a:endParaRPr lang="en-US" sz="2400" dirty="0">
              <a:solidFill>
                <a:srgbClr val="FFE70A"/>
              </a:solidFill>
            </a:endParaRPr>
          </a:p>
          <a:p>
            <a:pPr lvl="2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400" b="1" dirty="0" smtClean="0"/>
              <a:t>Done at CERN</a:t>
            </a:r>
            <a:endParaRPr lang="en-US" sz="2400" b="1" dirty="0"/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400" dirty="0"/>
              <a:t>For </a:t>
            </a:r>
            <a:r>
              <a:rPr lang="en-US" sz="2400" dirty="0" smtClean="0"/>
              <a:t>a few </a:t>
            </a:r>
            <a:r>
              <a:rPr lang="en-US" sz="2400" dirty="0"/>
              <a:t>sites, could all be run by 1 </a:t>
            </a:r>
            <a:r>
              <a:rPr lang="en-US" sz="2400" dirty="0" smtClean="0"/>
              <a:t>person </a:t>
            </a:r>
            <a:endParaRPr lang="en-US" sz="2400" dirty="0"/>
          </a:p>
          <a:p>
            <a:pPr lvl="1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FFE70A"/>
                </a:solidFill>
              </a:rPr>
              <a:t>Will provide a fully-featured </a:t>
            </a:r>
            <a:r>
              <a:rPr lang="en-US" sz="2400" dirty="0">
                <a:solidFill>
                  <a:srgbClr val="FFE70A"/>
                </a:solidFill>
              </a:rPr>
              <a:t>system for R&amp;D</a:t>
            </a:r>
          </a:p>
          <a:p>
            <a:pPr lvl="2">
              <a:lnSpc>
                <a:spcPct val="95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400" b="1" dirty="0"/>
              <a:t>Can add nodes as/when other sites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want </a:t>
            </a:r>
            <a:r>
              <a:rPr lang="en-US" sz="2400" b="1" dirty="0"/>
              <a:t>to participate</a:t>
            </a:r>
          </a:p>
          <a:p>
            <a:endParaRPr lang="en-US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6934200" y="1676400"/>
            <a:ext cx="2086796" cy="707767"/>
          </a:xfrm>
          <a:prstGeom prst="rect">
            <a:avLst/>
          </a:prstGeom>
          <a:solidFill>
            <a:srgbClr val="002060"/>
          </a:solidFill>
          <a:ln w="25400">
            <a:solidFill>
              <a:srgbClr val="FFE815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91332" tIns="45661" rIns="91332" bIns="456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Tony Wildish Princeton</a:t>
            </a:r>
          </a:p>
        </p:txBody>
      </p:sp>
      <p:pic>
        <p:nvPicPr>
          <p:cNvPr id="5" name="Picture 4" descr="princeton-university-log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351" y="1687568"/>
            <a:ext cx="645518" cy="72000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="" xmlns:p14="http://schemas.microsoft.com/office/powerpoint/2010/main" val="191654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010400" cy="1066800"/>
          </a:xfrm>
        </p:spPr>
        <p:txBody>
          <a:bodyPr/>
          <a:lstStyle/>
          <a:p>
            <a:r>
              <a:rPr lang="en-US" dirty="0" err="1" smtClean="0">
                <a:solidFill>
                  <a:srgbClr val="FFE70A"/>
                </a:solidFill>
              </a:rPr>
              <a:t>PhEDEx</a:t>
            </a:r>
            <a:r>
              <a:rPr lang="en-US" dirty="0" smtClean="0">
                <a:solidFill>
                  <a:srgbClr val="FFE70A"/>
                </a:solidFill>
              </a:rPr>
              <a:t> &amp; ANSE, Next Steps</a:t>
            </a:r>
            <a:endParaRPr lang="en-US" dirty="0">
              <a:solidFill>
                <a:srgbClr val="FFE70A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1000" contrast="25000"/>
          </a:blip>
          <a:stretch>
            <a:fillRect/>
          </a:stretch>
        </p:blipFill>
        <p:spPr>
          <a:xfrm>
            <a:off x="685800" y="1143002"/>
            <a:ext cx="8305800" cy="560070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92896" y="5997834"/>
            <a:ext cx="2438400" cy="707767"/>
          </a:xfrm>
          <a:prstGeom prst="rect">
            <a:avLst/>
          </a:prstGeom>
          <a:solidFill>
            <a:srgbClr val="002060"/>
          </a:solidFill>
          <a:ln w="25400">
            <a:solidFill>
              <a:srgbClr val="FFE815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91332" tIns="45661" rIns="91332" bIns="456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Caltech Workshop May 6, 2013</a:t>
            </a:r>
          </a:p>
        </p:txBody>
      </p:sp>
    </p:spTree>
    <p:extLst>
      <p:ext uri="{BB962C8B-B14F-4D97-AF65-F5344CB8AC3E}">
        <p14:creationId xmlns="" xmlns:p14="http://schemas.microsoft.com/office/powerpoint/2010/main" val="274870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E70A"/>
                </a:solidFill>
              </a:rPr>
              <a:t>PhEDEx</a:t>
            </a:r>
            <a:r>
              <a:rPr lang="en-US" dirty="0">
                <a:solidFill>
                  <a:srgbClr val="FFE70A"/>
                </a:solidFill>
              </a:rPr>
              <a:t> &amp; ANSE, next steps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666"/>
          <a:stretch>
            <a:fillRect/>
          </a:stretch>
        </p:blipFill>
        <p:spPr>
          <a:xfrm>
            <a:off x="762001" y="1143001"/>
            <a:ext cx="8381999" cy="5572648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95401" y="5921634"/>
            <a:ext cx="2438400" cy="707767"/>
          </a:xfrm>
          <a:prstGeom prst="rect">
            <a:avLst/>
          </a:prstGeom>
          <a:solidFill>
            <a:srgbClr val="002060"/>
          </a:solidFill>
          <a:ln w="25400">
            <a:solidFill>
              <a:srgbClr val="FFE815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91332" tIns="45661" rIns="91332" bIns="456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Caltech Workshop May 6, 2013</a:t>
            </a:r>
          </a:p>
        </p:txBody>
      </p:sp>
    </p:spTree>
    <p:extLst>
      <p:ext uri="{BB962C8B-B14F-4D97-AF65-F5344CB8AC3E}">
        <p14:creationId xmlns="" xmlns:p14="http://schemas.microsoft.com/office/powerpoint/2010/main" val="324692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E815"/>
                </a:solidFill>
              </a:rPr>
              <a:t>ANSE: Summary </a:t>
            </a:r>
            <a:br>
              <a:rPr lang="en-US" dirty="0" smtClean="0">
                <a:solidFill>
                  <a:srgbClr val="FFE815"/>
                </a:solidFill>
              </a:rPr>
            </a:br>
            <a:r>
              <a:rPr lang="en-US" dirty="0" smtClean="0">
                <a:solidFill>
                  <a:srgbClr val="FFE815"/>
                </a:solidFill>
              </a:rPr>
              <a:t>and Conclusions</a:t>
            </a:r>
            <a:endParaRPr lang="en-US" dirty="0">
              <a:solidFill>
                <a:srgbClr val="FFE81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9601200" cy="5486400"/>
          </a:xfrm>
        </p:spPr>
        <p:txBody>
          <a:bodyPr/>
          <a:lstStyle/>
          <a:p>
            <a:pPr>
              <a:lnSpc>
                <a:spcPct val="93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The ANSE project will integrate advanced network services </a:t>
            </a:r>
            <a:br>
              <a:rPr lang="en-US" dirty="0" smtClean="0">
                <a:solidFill>
                  <a:srgbClr val="FFE815"/>
                </a:solidFill>
              </a:rPr>
            </a:br>
            <a:r>
              <a:rPr lang="en-US" dirty="0" smtClean="0">
                <a:solidFill>
                  <a:srgbClr val="FFE815"/>
                </a:solidFill>
              </a:rPr>
              <a:t>with the LHC Experiments’ mainstream production SW stacks</a:t>
            </a:r>
          </a:p>
          <a:p>
            <a:pPr>
              <a:lnSpc>
                <a:spcPct val="93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Through interfaces to </a:t>
            </a:r>
          </a:p>
          <a:p>
            <a:pPr lvl="1">
              <a:lnSpc>
                <a:spcPct val="93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200" dirty="0" smtClean="0"/>
              <a:t>Monitoring services (</a:t>
            </a:r>
            <a:r>
              <a:rPr lang="en-US" sz="2200" dirty="0" err="1" smtClean="0"/>
              <a:t>PerfSONAR</a:t>
            </a:r>
            <a:r>
              <a:rPr lang="en-US" sz="2200" dirty="0" smtClean="0"/>
              <a:t>-based, </a:t>
            </a:r>
            <a:r>
              <a:rPr lang="en-US" sz="2200" dirty="0" err="1" smtClean="0"/>
              <a:t>MonALISA</a:t>
            </a:r>
            <a:r>
              <a:rPr lang="en-US" sz="2200" dirty="0" smtClean="0"/>
              <a:t>)</a:t>
            </a:r>
          </a:p>
          <a:p>
            <a:pPr lvl="1">
              <a:lnSpc>
                <a:spcPct val="93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200" dirty="0" smtClean="0"/>
              <a:t>Bandwidth reservation systems (NSI, IDCP, DRAC, etc.)</a:t>
            </a:r>
            <a:endParaRPr lang="en-US" sz="2200" dirty="0" smtClean="0">
              <a:solidFill>
                <a:srgbClr val="FFE815"/>
              </a:solidFill>
            </a:endParaRPr>
          </a:p>
          <a:p>
            <a:pPr>
              <a:lnSpc>
                <a:spcPct val="93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By implementing network-based task and job workflow  decisions (cloud and site selection; job &amp; data placement) in</a:t>
            </a:r>
          </a:p>
          <a:p>
            <a:pPr lvl="1">
              <a:lnSpc>
                <a:spcPct val="93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200" dirty="0" err="1" smtClean="0"/>
              <a:t>PanDA</a:t>
            </a:r>
            <a:r>
              <a:rPr lang="en-US" sz="2200" dirty="0" smtClean="0"/>
              <a:t> system in ATLAS</a:t>
            </a:r>
          </a:p>
          <a:p>
            <a:pPr lvl="1">
              <a:lnSpc>
                <a:spcPct val="93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200" dirty="0" err="1" smtClean="0"/>
              <a:t>PhEDEx</a:t>
            </a:r>
            <a:r>
              <a:rPr lang="en-US" sz="2200" dirty="0" smtClean="0"/>
              <a:t> in CMS</a:t>
            </a:r>
            <a:endParaRPr lang="en-US" sz="2200" dirty="0">
              <a:solidFill>
                <a:srgbClr val="FFE815"/>
              </a:solidFill>
            </a:endParaRPr>
          </a:p>
          <a:p>
            <a:pPr>
              <a:lnSpc>
                <a:spcPct val="93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The goal is to make deterministic workflows possible</a:t>
            </a:r>
          </a:p>
          <a:p>
            <a:pPr lvl="1">
              <a:lnSpc>
                <a:spcPct val="93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200" dirty="0" smtClean="0"/>
              <a:t>Increasing the working efficiency of the LHC program</a:t>
            </a:r>
          </a:p>
          <a:p>
            <a:pPr lvl="1">
              <a:lnSpc>
                <a:spcPct val="93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sz="2200" dirty="0" smtClean="0"/>
              <a:t>Profound implications for future networks and other fields </a:t>
            </a:r>
          </a:p>
          <a:p>
            <a:pPr>
              <a:lnSpc>
                <a:spcPct val="93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A challenge and an opportunity for Software Defined Networks</a:t>
            </a:r>
          </a:p>
          <a:p>
            <a:pPr>
              <a:lnSpc>
                <a:spcPct val="93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ANSE is an essential first step to achieve the future vision + </a:t>
            </a:r>
            <a:r>
              <a:rPr lang="en-US" dirty="0" err="1" smtClean="0">
                <a:solidFill>
                  <a:srgbClr val="FFE815"/>
                </a:solidFill>
              </a:rPr>
              <a:t>archhitecturesof</a:t>
            </a:r>
            <a:r>
              <a:rPr lang="en-US" dirty="0" smtClean="0">
                <a:solidFill>
                  <a:srgbClr val="FFE815"/>
                </a:solidFill>
              </a:rPr>
              <a:t> LHC Computing: e.g. as a </a:t>
            </a:r>
            <a:r>
              <a:rPr lang="en-US" dirty="0" smtClean="0">
                <a:solidFill>
                  <a:schemeClr val="tx1"/>
                </a:solidFill>
              </a:rPr>
              <a:t>data intensive CDN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919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2286000"/>
            <a:ext cx="8420100" cy="2895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E815"/>
                </a:solidFill>
              </a:rPr>
              <a:t/>
            </a:r>
            <a:br>
              <a:rPr lang="en-US" dirty="0" smtClean="0">
                <a:solidFill>
                  <a:srgbClr val="FFE815"/>
                </a:solidFill>
              </a:rPr>
            </a:br>
            <a:r>
              <a:rPr lang="en-US" dirty="0" smtClean="0">
                <a:solidFill>
                  <a:srgbClr val="FFE815"/>
                </a:solidFill>
              </a:rPr>
              <a:t>Thank you !</a:t>
            </a:r>
            <a:br>
              <a:rPr lang="en-US" dirty="0" smtClean="0">
                <a:solidFill>
                  <a:srgbClr val="FFE815"/>
                </a:solidFill>
              </a:rPr>
            </a:br>
            <a:r>
              <a:rPr lang="en-US" dirty="0" smtClean="0">
                <a:solidFill>
                  <a:srgbClr val="FFE815"/>
                </a:solidFill>
              </a:rPr>
              <a:t/>
            </a:r>
            <a:br>
              <a:rPr lang="en-US" dirty="0" smtClean="0">
                <a:solidFill>
                  <a:srgbClr val="FFE815"/>
                </a:solidFill>
              </a:rPr>
            </a:br>
            <a:r>
              <a:rPr lang="en-US" dirty="0" smtClean="0">
                <a:solidFill>
                  <a:srgbClr val="FFE815"/>
                </a:solidFill>
              </a:rPr>
              <a:t>Questions ?</a:t>
            </a:r>
            <a:endParaRPr lang="en-US" dirty="0">
              <a:solidFill>
                <a:srgbClr val="FFE815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newman@hep.caltech.edu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2286000"/>
            <a:ext cx="8420100" cy="2895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E815"/>
                </a:solidFill>
              </a:rPr>
              <a:t/>
            </a:r>
            <a:br>
              <a:rPr lang="en-US" dirty="0" smtClean="0">
                <a:solidFill>
                  <a:srgbClr val="FFE815"/>
                </a:solidFill>
              </a:rPr>
            </a:br>
            <a:r>
              <a:rPr lang="en-US" dirty="0" err="1" smtClean="0">
                <a:solidFill>
                  <a:srgbClr val="FFE815"/>
                </a:solidFill>
              </a:rPr>
              <a:t>BACKUp</a:t>
            </a:r>
            <a:r>
              <a:rPr lang="en-US" dirty="0" smtClean="0">
                <a:solidFill>
                  <a:srgbClr val="FFE815"/>
                </a:solidFill>
              </a:rPr>
              <a:t> SLIDES FOLLOW</a:t>
            </a:r>
            <a:endParaRPr lang="en-US" dirty="0">
              <a:solidFill>
                <a:srgbClr val="FFE815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newman@hep.caltech.edu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rgbClr val="FFE815"/>
                </a:solidFill>
              </a:rPr>
              <a:t>Some </a:t>
            </a:r>
            <a:r>
              <a:rPr lang="en-US" sz="3200" dirty="0">
                <a:solidFill>
                  <a:srgbClr val="FFE815"/>
                </a:solidFill>
              </a:rPr>
              <a:t>B</a:t>
            </a:r>
            <a:r>
              <a:rPr lang="en-US" sz="3200" dirty="0" smtClean="0">
                <a:solidFill>
                  <a:srgbClr val="FFE815"/>
                </a:solidFill>
              </a:rPr>
              <a:t>ackground:</a:t>
            </a:r>
            <a:br>
              <a:rPr lang="en-US" sz="3200" dirty="0" smtClean="0">
                <a:solidFill>
                  <a:srgbClr val="FFE815"/>
                </a:solidFill>
              </a:rPr>
            </a:br>
            <a:r>
              <a:rPr lang="en-US" sz="3200" dirty="0" smtClean="0">
                <a:solidFill>
                  <a:srgbClr val="FFE815"/>
                </a:solidFill>
              </a:rPr>
              <a:t>LHC Computing Model </a:t>
            </a:r>
            <a:r>
              <a:rPr lang="en-US" sz="3200" dirty="0">
                <a:solidFill>
                  <a:srgbClr val="FFE815"/>
                </a:solidFill>
              </a:rPr>
              <a:t>E</a:t>
            </a:r>
            <a:r>
              <a:rPr lang="en-US" sz="3200" dirty="0" smtClean="0">
                <a:solidFill>
                  <a:srgbClr val="FFE815"/>
                </a:solidFill>
              </a:rPr>
              <a:t>volution</a:t>
            </a:r>
            <a:endParaRPr lang="en-US" sz="3200" dirty="0">
              <a:solidFill>
                <a:srgbClr val="FFE81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493250" cy="5334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FFE815"/>
                </a:solidFill>
              </a:rPr>
              <a:t>The original MONARC model was strictly hierarchical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FFE815"/>
                </a:solidFill>
              </a:rPr>
              <a:t>Changes introduced gradually since 2010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FFE815"/>
                </a:solidFill>
              </a:rPr>
              <a:t>Main evolutions: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>
                <a:solidFill>
                  <a:srgbClr val="FFE815"/>
                </a:solidFill>
              </a:rPr>
              <a:t>Meshed data flows</a:t>
            </a:r>
            <a:r>
              <a:rPr lang="en-US" sz="2000" b="1" dirty="0" smtClean="0">
                <a:solidFill>
                  <a:srgbClr val="FFE815"/>
                </a:solidFill>
              </a:rPr>
              <a:t>: </a:t>
            </a:r>
            <a:r>
              <a:rPr lang="en-US" sz="2000" b="1" dirty="0"/>
              <a:t>Any site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can use any other site as source of data 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FFE815"/>
                </a:solidFill>
              </a:rPr>
              <a:t>Dynamic data caching: </a:t>
            </a:r>
            <a:r>
              <a:rPr lang="en-US" sz="2000" b="1" dirty="0"/>
              <a:t>Analysis sites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will </a:t>
            </a:r>
            <a:r>
              <a:rPr lang="en-US" sz="2000" b="1" dirty="0"/>
              <a:t>pull datasets from other sites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“</a:t>
            </a:r>
            <a:r>
              <a:rPr lang="en-US" sz="2000" b="1" dirty="0"/>
              <a:t>on demand”, including from Tier2s in </a:t>
            </a:r>
            <a:r>
              <a:rPr lang="en-US" sz="2000" b="1" dirty="0" smtClean="0"/>
              <a:t>other regions</a:t>
            </a:r>
          </a:p>
          <a:p>
            <a:pPr lvl="2">
              <a:buFont typeface="Wingdings" pitchFamily="2" charset="2"/>
              <a:buChar char="§"/>
            </a:pPr>
            <a:r>
              <a:rPr lang="en-US" b="1" dirty="0"/>
              <a:t>I</a:t>
            </a:r>
            <a:r>
              <a:rPr lang="en-US" sz="2000" b="1" dirty="0" smtClean="0"/>
              <a:t>n </a:t>
            </a:r>
            <a:r>
              <a:rPr lang="en-US" sz="2000" b="1" dirty="0"/>
              <a:t>combination with strategic pre-placement of data </a:t>
            </a:r>
            <a:r>
              <a:rPr lang="en-US" sz="2000" b="1" dirty="0" smtClean="0"/>
              <a:t>sets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FFE815"/>
                </a:solidFill>
              </a:rPr>
              <a:t>Remote data access: </a:t>
            </a:r>
            <a:r>
              <a:rPr lang="en-US" sz="2000" b="1" dirty="0"/>
              <a:t>jobs executing locally,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using </a:t>
            </a:r>
            <a:r>
              <a:rPr lang="en-US" sz="2000" b="1" dirty="0"/>
              <a:t>data cached at a remote site in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quasi-real time</a:t>
            </a:r>
          </a:p>
          <a:p>
            <a:pPr lvl="2">
              <a:buFont typeface="Wingdings" pitchFamily="2" charset="2"/>
              <a:buChar char="§"/>
            </a:pPr>
            <a:r>
              <a:rPr lang="en-US" sz="2000" b="1" dirty="0" smtClean="0"/>
              <a:t>Possibly in combination with </a:t>
            </a:r>
            <a:br>
              <a:rPr lang="en-US" sz="2000" b="1" dirty="0" smtClean="0"/>
            </a:br>
            <a:r>
              <a:rPr lang="en-US" sz="2000" b="1" dirty="0" smtClean="0"/>
              <a:t>local caching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FFE815"/>
                </a:solidFill>
              </a:rPr>
              <a:t>Variations by experiment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FFE815"/>
                </a:solidFill>
              </a:rPr>
              <a:t>Increased reliance on network performance 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FA482-2D62-4AF0-A071-13C1CF560BE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2128" y="1295400"/>
            <a:ext cx="3827672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30443"/>
            <a:ext cx="3304510" cy="249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1912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rgbClr val="FFE815"/>
                </a:solidFill>
              </a:rPr>
              <a:t>Components for a Working System: </a:t>
            </a:r>
            <a:r>
              <a:rPr lang="en-US" sz="3200" dirty="0" smtClean="0">
                <a:solidFill>
                  <a:schemeClr val="tx1"/>
                </a:solidFill>
              </a:rPr>
              <a:t>Dynamic Circuit Infrastructure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Supercomputing2012-SLC  AutomatedGOLE v10 Diag.pd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lum bright="-8000" contrast="2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01" t="7567" r="4878" b="5695"/>
          <a:stretch/>
        </p:blipFill>
        <p:spPr>
          <a:xfrm>
            <a:off x="533400" y="1066800"/>
            <a:ext cx="6324600" cy="5410200"/>
          </a:xfrm>
          <a:prstGeom prst="rect">
            <a:avLst/>
          </a:prstGeom>
          <a:ln w="22225">
            <a:solidFill>
              <a:srgbClr val="FFE815"/>
            </a:solidFill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781800" y="1150829"/>
            <a:ext cx="3048000" cy="2354372"/>
          </a:xfrm>
          <a:prstGeom prst="rect">
            <a:avLst/>
          </a:prstGeom>
          <a:solidFill>
            <a:srgbClr val="002060"/>
          </a:solidFill>
          <a:ln w="22225">
            <a:solidFill>
              <a:srgbClr val="FFE815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91332" tIns="45661" rIns="91332" bIns="456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2100" b="1" dirty="0" smtClean="0">
                <a:latin typeface="Arial" pitchFamily="34" charset="0"/>
                <a:cs typeface="Arial" pitchFamily="34" charset="0"/>
              </a:rPr>
              <a:t>To be useful for the LHC and other  communities, </a:t>
            </a:r>
            <a:br>
              <a:rPr lang="en-US" sz="2100" b="1" dirty="0" smtClean="0">
                <a:latin typeface="Arial" pitchFamily="34" charset="0"/>
                <a:cs typeface="Arial" pitchFamily="34" charset="0"/>
              </a:rPr>
            </a:b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it is essential to build on current &amp; emerging  standards, deployed </a:t>
            </a:r>
            <a:br>
              <a:rPr lang="en-US" sz="2100" b="1" dirty="0" smtClean="0">
                <a:latin typeface="Arial" pitchFamily="34" charset="0"/>
                <a:cs typeface="Arial" pitchFamily="34" charset="0"/>
              </a:rPr>
            </a:b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on a global scale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201" y="6470317"/>
            <a:ext cx="3505200" cy="369213"/>
          </a:xfrm>
          <a:prstGeom prst="rect">
            <a:avLst/>
          </a:prstGeom>
          <a:solidFill>
            <a:srgbClr val="002060"/>
          </a:solidFill>
          <a:ln w="25400">
            <a:solidFill>
              <a:srgbClr val="FFE815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91332" tIns="45661" rIns="91332" bIns="456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800" b="1" dirty="0" smtClean="0">
                <a:latin typeface="Arial" pitchFamily="34" charset="0"/>
                <a:cs typeface="Arial" pitchFamily="34" charset="0"/>
              </a:rPr>
              <a:t>Jerry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Sobieski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NORDUnet</a:t>
            </a:r>
            <a:endParaRPr lang="en-US" sz="18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656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DYNES/FDT/</a:t>
            </a:r>
            <a:r>
              <a:rPr lang="en-US" dirty="0" err="1" smtClean="0"/>
              <a:t>PhEDEx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FDT integrates OSCARS IDC API to reserve network capacity for </a:t>
            </a:r>
            <a:br>
              <a:rPr lang="en-US" dirty="0" smtClean="0"/>
            </a:br>
            <a:r>
              <a:rPr lang="en-US" dirty="0" smtClean="0"/>
              <a:t>data transfers</a:t>
            </a:r>
          </a:p>
          <a:p>
            <a:r>
              <a:rPr lang="en-US" dirty="0" smtClean="0"/>
              <a:t>FDT has been integrated with </a:t>
            </a:r>
            <a:r>
              <a:rPr lang="en-US" dirty="0" err="1" smtClean="0"/>
              <a:t>PhEDEx</a:t>
            </a:r>
            <a:r>
              <a:rPr lang="en-US" dirty="0" smtClean="0"/>
              <a:t> at the level of download agent</a:t>
            </a:r>
          </a:p>
          <a:p>
            <a:r>
              <a:rPr lang="en-US" dirty="0" smtClean="0"/>
              <a:t>Basic functionality OK</a:t>
            </a:r>
          </a:p>
          <a:p>
            <a:pPr lvl="1"/>
            <a:r>
              <a:rPr lang="en-US" dirty="0" smtClean="0"/>
              <a:t>more work needed to understand performance issues with HDFS</a:t>
            </a:r>
          </a:p>
          <a:p>
            <a:r>
              <a:rPr lang="en-US" dirty="0" smtClean="0"/>
              <a:t>Interested sites are welcome to test</a:t>
            </a:r>
          </a:p>
          <a:p>
            <a:r>
              <a:rPr lang="en-US" dirty="0" smtClean="0"/>
              <a:t>With FDT deployed as part of DYNES, this makes one possible entry point for ANSE 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 descr="phedex-fd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3790558"/>
            <a:ext cx="5587642" cy="30674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154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E70A"/>
                </a:solidFill>
              </a:rPr>
              <a:t>DYNES High-level topology</a:t>
            </a:r>
            <a:endParaRPr lang="en-US" dirty="0">
              <a:solidFill>
                <a:srgbClr val="FFE70A"/>
              </a:solidFill>
            </a:endParaRP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1" y="1647052"/>
            <a:ext cx="8382000" cy="4906148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867400" y="1477836"/>
            <a:ext cx="3657600" cy="338435"/>
          </a:xfrm>
          <a:prstGeom prst="rect">
            <a:avLst/>
          </a:prstGeom>
          <a:solidFill>
            <a:srgbClr val="FFFFEB"/>
          </a:solidFill>
          <a:ln w="9525">
            <a:solidFill>
              <a:srgbClr val="99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91332" tIns="45661" rIns="91332" bIns="4566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6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The DYNES Instrument</a:t>
            </a:r>
          </a:p>
        </p:txBody>
      </p:sp>
    </p:spTree>
    <p:extLst>
      <p:ext uri="{BB962C8B-B14F-4D97-AF65-F5344CB8AC3E}">
        <p14:creationId xmlns="" xmlns:p14="http://schemas.microsoft.com/office/powerpoint/2010/main" val="3174992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540328" y="2078191"/>
            <a:ext cx="8786750" cy="276998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569913" indent="-569913" eaLnBrk="0" hangingPunct="0">
              <a:buFont typeface="Wingdings" pitchFamily="2" charset="2"/>
              <a:buChar char="Ø"/>
            </a:pPr>
            <a:r>
              <a:rPr lang="en-US" sz="4000" dirty="0">
                <a:solidFill>
                  <a:srgbClr val="000000"/>
                </a:solidFill>
                <a:latin typeface="Monotype Corsiva" pitchFamily="66" charset="0"/>
              </a:rPr>
              <a:t>What Drives </a:t>
            </a:r>
            <a:r>
              <a:rPr lang="en-US" sz="4000" dirty="0" err="1">
                <a:solidFill>
                  <a:srgbClr val="000000"/>
                </a:solidFill>
                <a:latin typeface="Monotype Corsiva" pitchFamily="66" charset="0"/>
              </a:rPr>
              <a:t>ESnet’s</a:t>
            </a:r>
            <a:r>
              <a:rPr lang="en-US" sz="4000" dirty="0">
                <a:solidFill>
                  <a:srgbClr val="000000"/>
                </a:solidFill>
                <a:latin typeface="Monotype Corsiva" pitchFamily="66" charset="0"/>
              </a:rPr>
              <a:t>  </a:t>
            </a:r>
            <a:br>
              <a:rPr lang="en-US" sz="4000" dirty="0">
                <a:solidFill>
                  <a:srgbClr val="000000"/>
                </a:solidFill>
                <a:latin typeface="Monotype Corsiva" pitchFamily="66" charset="0"/>
              </a:rPr>
            </a:br>
            <a:r>
              <a:rPr lang="en-US" sz="4000" dirty="0">
                <a:solidFill>
                  <a:srgbClr val="000000"/>
                </a:solidFill>
                <a:latin typeface="Monotype Corsiva" pitchFamily="66" charset="0"/>
              </a:rPr>
              <a:t>Network Architecture, Services, Bandwidth, and Reliability?</a:t>
            </a:r>
          </a:p>
          <a:p>
            <a:pPr lvl="3" eaLnBrk="0" hangingPunct="0"/>
            <a:r>
              <a:rPr lang="en-US" sz="2000" dirty="0">
                <a:solidFill>
                  <a:srgbClr val="000000"/>
                </a:solidFill>
                <a:latin typeface="Cambria" pitchFamily="18" charset="0"/>
              </a:rPr>
              <a:t>For details, see endnote 3</a:t>
            </a:r>
          </a:p>
          <a:p>
            <a:pPr eaLnBrk="0" hangingPunct="0">
              <a:buFont typeface="Wingdings" pitchFamily="2" charset="2"/>
              <a:buChar char="Ø"/>
            </a:pPr>
            <a:endParaRPr lang="en-US" sz="4000" dirty="0">
              <a:solidFill>
                <a:srgbClr val="000000"/>
              </a:solidFill>
              <a:latin typeface="Monotype Corsiva" pitchFamily="66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082539" y="2093940"/>
            <a:ext cx="3985261" cy="634020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tabLst>
                <a:tab pos="1203325" algn="l"/>
              </a:tabLst>
            </a:pPr>
            <a:r>
              <a:rPr lang="en-US" sz="3200" b="1" dirty="0">
                <a:solidFill>
                  <a:srgbClr val="FFFFFF"/>
                </a:solidFill>
                <a:latin typeface="Arial"/>
              </a:rPr>
              <a:t>And US </a:t>
            </a:r>
            <a:r>
              <a:rPr lang="en-US" sz="3200" b="1" dirty="0" err="1">
                <a:solidFill>
                  <a:srgbClr val="FFFFFF"/>
                </a:solidFill>
                <a:latin typeface="Arial"/>
              </a:rPr>
              <a:t>LHCNet’s</a:t>
            </a:r>
            <a:r>
              <a:rPr lang="en-US" sz="3200" b="1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553200" y="6172250"/>
            <a:ext cx="3048000" cy="430887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tabLst>
                <a:tab pos="1203325" algn="l"/>
              </a:tabLst>
            </a:pPr>
            <a:r>
              <a:rPr lang="en-US" sz="2000" b="1" dirty="0">
                <a:solidFill>
                  <a:srgbClr val="FFFFFF"/>
                </a:solidFill>
                <a:latin typeface="Arial"/>
              </a:rPr>
              <a:t>W. Johnston, </a:t>
            </a:r>
            <a:r>
              <a:rPr lang="en-US" sz="2000" b="1" dirty="0" err="1">
                <a:solidFill>
                  <a:srgbClr val="FFFFFF"/>
                </a:solidFill>
                <a:latin typeface="Arial"/>
              </a:rPr>
              <a:t>ESnet</a:t>
            </a:r>
            <a:endParaRPr lang="en-US" sz="2000" b="1" dirty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5"/>
            <a:ext cx="9906000" cy="653143"/>
          </a:xfrm>
          <a:noFill/>
        </p:spPr>
        <p:txBody>
          <a:bodyPr/>
          <a:lstStyle/>
          <a:p>
            <a:r>
              <a:rPr lang="en-US" sz="3200" dirty="0" smtClean="0"/>
              <a:t>The </a:t>
            </a:r>
            <a:r>
              <a:rPr lang="en-US" sz="3200" dirty="0" err="1" smtClean="0"/>
              <a:t>ESnet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000066"/>
                </a:solidFill>
              </a:rPr>
              <a:t>[and US </a:t>
            </a:r>
            <a:r>
              <a:rPr lang="en-US" sz="3200" dirty="0" err="1" smtClean="0">
                <a:solidFill>
                  <a:srgbClr val="000066"/>
                </a:solidFill>
              </a:rPr>
              <a:t>LHCNet</a:t>
            </a:r>
            <a:r>
              <a:rPr lang="en-US" sz="3200" dirty="0" smtClean="0">
                <a:solidFill>
                  <a:srgbClr val="000066"/>
                </a:solidFill>
              </a:rPr>
              <a:t>] </a:t>
            </a:r>
            <a:r>
              <a:rPr lang="en-US" sz="3200" dirty="0" smtClean="0"/>
              <a:t>Planning Process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6901"/>
            <a:ext cx="9906000" cy="5891543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 smtClean="0"/>
              <a:t>1) </a:t>
            </a:r>
            <a:r>
              <a:rPr lang="en-US" sz="2400" b="1" dirty="0" smtClean="0"/>
              <a:t>Observing current and historical network traffic patterns</a:t>
            </a:r>
          </a:p>
          <a:p>
            <a:pPr lvl="1"/>
            <a:r>
              <a:rPr lang="en-US" sz="2000" dirty="0" smtClean="0"/>
              <a:t>What do the trends in network patterns predict for future network needs?</a:t>
            </a:r>
          </a:p>
          <a:p>
            <a:pPr>
              <a:spcBef>
                <a:spcPts val="800"/>
              </a:spcBef>
              <a:buFontTx/>
              <a:buNone/>
            </a:pPr>
            <a:r>
              <a:rPr lang="en-US" sz="2400" dirty="0" smtClean="0"/>
              <a:t>2) </a:t>
            </a:r>
            <a:r>
              <a:rPr lang="en-US" sz="2400" b="1" dirty="0" smtClean="0"/>
              <a:t>Exploring the plans and processes of the major stakeholders</a:t>
            </a:r>
            <a:r>
              <a:rPr lang="en-US" sz="2400" dirty="0" smtClean="0"/>
              <a:t> (the Office of Science programs, scientists, collaborators, and facilities):</a:t>
            </a:r>
          </a:p>
          <a:p>
            <a:pPr lvl="1">
              <a:buFont typeface="Times New Roman" pitchFamily="18" charset="0"/>
              <a:buNone/>
            </a:pPr>
            <a:r>
              <a:rPr lang="en-US" sz="2000" dirty="0" smtClean="0"/>
              <a:t>2a) Data characteristics of scientific instruments and facilities</a:t>
            </a:r>
          </a:p>
          <a:p>
            <a:pPr lvl="2"/>
            <a:r>
              <a:rPr lang="en-US" dirty="0" smtClean="0"/>
              <a:t>What data will be generated by instruments and supercomputers coming on-line over the next 5-10 years?</a:t>
            </a:r>
          </a:p>
          <a:p>
            <a:pPr lvl="1">
              <a:buFont typeface="Times New Roman" pitchFamily="18" charset="0"/>
              <a:buNone/>
            </a:pPr>
            <a:r>
              <a:rPr lang="en-US" sz="2000" dirty="0" smtClean="0"/>
              <a:t>2b) </a:t>
            </a:r>
            <a:r>
              <a:rPr lang="en-US" sz="2400" b="1" dirty="0" smtClean="0"/>
              <a:t>Examining the future process of science</a:t>
            </a:r>
            <a:endParaRPr lang="en-US" sz="2000" b="1" dirty="0" smtClean="0"/>
          </a:p>
          <a:p>
            <a:pPr lvl="2"/>
            <a:r>
              <a:rPr lang="en-US" dirty="0" smtClean="0"/>
              <a:t>How and where will the new data be analyzed and used – that is, how will the process of doing science change over 5-10 years?</a:t>
            </a:r>
          </a:p>
          <a:p>
            <a:pPr lvl="2"/>
            <a:endParaRPr lang="en-US" sz="900" dirty="0" smtClean="0"/>
          </a:p>
          <a:p>
            <a:pPr lvl="1">
              <a:buFont typeface="Wingdings" pitchFamily="2" charset="2"/>
              <a:buChar char="Ø"/>
            </a:pP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</a:rPr>
              <a:t>Note that we do not ask users what network services they need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we ask them what they are trying to accomplish and how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(and where all of the pieces are) then </a:t>
            </a: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</a:rPr>
              <a:t>the network engineers derive network requirements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001848"/>
                </a:solidFill>
              </a:rPr>
              <a:t>Users do not know how to use high-speed networks so ESnet assists with knowledge base (fasterdata.es.net) and direct assistance for big users</a:t>
            </a:r>
            <a:endParaRPr lang="en-US" sz="1800" b="1" dirty="0" smtClean="0">
              <a:solidFill>
                <a:srgbClr val="001848"/>
              </a:solidFill>
            </a:endParaRPr>
          </a:p>
        </p:txBody>
      </p:sp>
      <p:sp>
        <p:nvSpPr>
          <p:cNvPr id="18436" name="Line 6"/>
          <p:cNvSpPr>
            <a:spLocks noChangeShapeType="1"/>
          </p:cNvSpPr>
          <p:nvPr/>
        </p:nvSpPr>
        <p:spPr bwMode="auto">
          <a:xfrm>
            <a:off x="227013" y="674300"/>
            <a:ext cx="9328150" cy="0"/>
          </a:xfrm>
          <a:prstGeom prst="line">
            <a:avLst/>
          </a:prstGeom>
          <a:noFill/>
          <a:ln w="28575">
            <a:solidFill>
              <a:srgbClr val="6699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9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57397" y="5029200"/>
            <a:ext cx="9341924" cy="1740724"/>
          </a:xfrm>
          <a:prstGeom prst="rect">
            <a:avLst/>
          </a:prstGeom>
          <a:noFill/>
          <a:ln w="4127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000" b="1">
              <a:solidFill>
                <a:srgbClr val="000000"/>
              </a:solidFill>
              <a:latin typeface="Arial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906000" cy="552450"/>
          </a:xfrm>
          <a:prstGeom prst="rect">
            <a:avLst/>
          </a:prstGeom>
          <a:ln w="22225">
            <a:noFill/>
          </a:ln>
        </p:spPr>
        <p:txBody>
          <a:bodyPr/>
          <a:lstStyle/>
          <a:p>
            <a:r>
              <a:rPr lang="en-US" sz="2600" i="1" dirty="0" smtClean="0">
                <a:solidFill>
                  <a:schemeClr val="tx1"/>
                </a:solidFill>
              </a:rPr>
              <a:t>Usage Characteristics </a:t>
            </a:r>
            <a:r>
              <a:rPr lang="en-US" sz="2600" dirty="0" smtClean="0">
                <a:solidFill>
                  <a:schemeClr val="tx1"/>
                </a:solidFill>
              </a:rPr>
              <a:t>of Instruments and Facilities</a:t>
            </a:r>
          </a:p>
        </p:txBody>
      </p:sp>
      <p:sp>
        <p:nvSpPr>
          <p:cNvPr id="31747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330200" y="522288"/>
            <a:ext cx="9575800" cy="6221412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000" dirty="0" smtClean="0"/>
              <a:t>Fairly consistent requirements are found across the large-scale sciences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100" b="1" i="1" dirty="0" smtClean="0"/>
              <a:t>Large-scale science uses distributed applications systems</a:t>
            </a:r>
            <a:r>
              <a:rPr lang="en-US" sz="2100" dirty="0" smtClean="0"/>
              <a:t> </a:t>
            </a:r>
            <a:r>
              <a:rPr lang="en-US" sz="2000" dirty="0" smtClean="0"/>
              <a:t>in order to:</a:t>
            </a:r>
          </a:p>
          <a:p>
            <a:pPr marL="573088" lvl="1" indent="-398463">
              <a:lnSpc>
                <a:spcPct val="90000"/>
              </a:lnSpc>
            </a:pPr>
            <a:r>
              <a:rPr lang="en-US" dirty="0" smtClean="0"/>
              <a:t>Couple existing pockets of code, data, and expertise into “systems of systems”</a:t>
            </a:r>
          </a:p>
          <a:p>
            <a:pPr marL="573088" lvl="1" indent="-398463">
              <a:lnSpc>
                <a:spcPct val="90000"/>
              </a:lnSpc>
            </a:pPr>
            <a:r>
              <a:rPr lang="en-US" dirty="0" smtClean="0"/>
              <a:t>Break up the task of massive data analysis into elements that are physically located where the data, compute, and storage resources are located</a:t>
            </a:r>
          </a:p>
          <a:p>
            <a:pPr>
              <a:lnSpc>
                <a:spcPct val="90000"/>
              </a:lnSpc>
            </a:pPr>
            <a:r>
              <a:rPr lang="en-US" sz="2000" b="1" i="1" dirty="0" smtClean="0"/>
              <a:t>Identified types of use include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Bulk data transfer with deadlines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/>
              <a:t>This is the most common request: large data files must be moved in an length of time that is consistent with the process of science</a:t>
            </a:r>
          </a:p>
          <a:p>
            <a:pPr lvl="1">
              <a:lnSpc>
                <a:spcPct val="90000"/>
              </a:lnSpc>
            </a:pPr>
            <a:r>
              <a:rPr lang="en-US" sz="1800" b="1" dirty="0" smtClean="0"/>
              <a:t>Inter process communication </a:t>
            </a:r>
            <a:r>
              <a:rPr lang="en-US" sz="1800" dirty="0" smtClean="0"/>
              <a:t>in distributed workflow systems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/>
              <a:t>This is a common requirement in large-scale data analysis such as the LHC Grid-based analysis systems</a:t>
            </a:r>
          </a:p>
          <a:p>
            <a:pPr lvl="1">
              <a:lnSpc>
                <a:spcPct val="90000"/>
              </a:lnSpc>
            </a:pPr>
            <a:r>
              <a:rPr lang="en-US" sz="1800" b="1" dirty="0" smtClean="0"/>
              <a:t>Remote instrument control</a:t>
            </a:r>
            <a:r>
              <a:rPr lang="en-US" sz="1800" dirty="0" smtClean="0"/>
              <a:t>, coupled instrument and simulation, remote visualization, real-time video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/>
              <a:t>Hard, real-time bandwidth guarantees are required for periods of time (e.g. 8 hours/day, 5 days/week for two months)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/>
              <a:t>Required bandwidths are moderate in the identified apps – a few hundred Mb/s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Remote file system access</a:t>
            </a:r>
          </a:p>
          <a:p>
            <a:pPr lvl="2">
              <a:lnSpc>
                <a:spcPct val="90000"/>
              </a:lnSpc>
            </a:pPr>
            <a:r>
              <a:rPr lang="en-US" sz="1600" dirty="0" smtClean="0"/>
              <a:t>A commonly expressed requirement, but very little experience yet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696200" y="5859959"/>
            <a:ext cx="1981200" cy="769441"/>
          </a:xfrm>
          <a:prstGeom prst="rect">
            <a:avLst/>
          </a:prstGeom>
          <a:solidFill>
            <a:srgbClr val="000066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tabLst>
                <a:tab pos="1203325" algn="l"/>
              </a:tabLst>
            </a:pPr>
            <a:r>
              <a:rPr lang="en-US" sz="2000" b="1" dirty="0">
                <a:solidFill>
                  <a:srgbClr val="FFFFFF"/>
                </a:solidFill>
                <a:latin typeface="Arial"/>
              </a:rPr>
              <a:t>W. Johnston, </a:t>
            </a:r>
            <a:r>
              <a:rPr lang="en-US" sz="2000" b="1" dirty="0" err="1">
                <a:solidFill>
                  <a:srgbClr val="FFFFFF"/>
                </a:solidFill>
                <a:latin typeface="Arial"/>
              </a:rPr>
              <a:t>ESnet</a:t>
            </a:r>
            <a:endParaRPr lang="en-US" sz="20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81000" y="2679970"/>
            <a:ext cx="9341924" cy="914400"/>
          </a:xfrm>
          <a:prstGeom prst="rect">
            <a:avLst/>
          </a:prstGeom>
          <a:noFill/>
          <a:ln w="4127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000" b="1">
              <a:solidFill>
                <a:srgbClr val="000000"/>
              </a:solidFill>
              <a:latin typeface="Arial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81000" y="838200"/>
            <a:ext cx="9296400" cy="1447800"/>
          </a:xfrm>
          <a:prstGeom prst="rect">
            <a:avLst/>
          </a:prstGeom>
          <a:noFill/>
          <a:ln w="4127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000" b="1">
              <a:solidFill>
                <a:srgbClr val="000000"/>
              </a:solidFill>
              <a:latin typeface="Arial"/>
              <a:ea typeface="Arial" pitchFamily="-65" charset="0"/>
              <a:cs typeface="Arial" pitchFamily="-65" charset="0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all_us_si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1984664"/>
            <a:ext cx="6019800" cy="4436774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04451" name="Text Box 5"/>
          <p:cNvSpPr txBox="1">
            <a:spLocks noChangeArrowheads="1"/>
          </p:cNvSpPr>
          <p:nvPr/>
        </p:nvSpPr>
        <p:spPr bwMode="auto">
          <a:xfrm>
            <a:off x="228644" y="1215805"/>
            <a:ext cx="3581401" cy="5004447"/>
          </a:xfrm>
          <a:prstGeom prst="rect">
            <a:avLst/>
          </a:prstGeom>
          <a:solidFill>
            <a:srgbClr val="F9FE96"/>
          </a:solidFill>
          <a:ln w="22225" algn="ctr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algn="ctr">
              <a:spcBef>
                <a:spcPct val="15000"/>
              </a:spcBef>
              <a:tabLst>
                <a:tab pos="284163" algn="l"/>
              </a:tabLst>
            </a:pPr>
            <a:r>
              <a:rPr lang="en-US" sz="2200" b="1" u="sng" dirty="0" err="1">
                <a:solidFill>
                  <a:srgbClr val="000066"/>
                </a:solidFill>
                <a:latin typeface="Arial"/>
                <a:cs typeface="Arial"/>
              </a:rPr>
              <a:t>MonALISA</a:t>
            </a:r>
            <a:r>
              <a:rPr lang="en-US" sz="2200" b="1" u="sng" dirty="0">
                <a:solidFill>
                  <a:srgbClr val="000066"/>
                </a:solidFill>
                <a:latin typeface="Arial"/>
                <a:cs typeface="Arial"/>
              </a:rPr>
              <a:t> Today</a:t>
            </a:r>
          </a:p>
          <a:p>
            <a:pPr marL="233363" indent="-233363" algn="ctr">
              <a:spcBef>
                <a:spcPct val="15000"/>
              </a:spcBef>
              <a:tabLst>
                <a:tab pos="284163" algn="l"/>
              </a:tabLst>
            </a:pPr>
            <a:r>
              <a:rPr lang="en-US" sz="2200" b="1" dirty="0">
                <a:solidFill>
                  <a:srgbClr val="800000"/>
                </a:solidFill>
                <a:latin typeface="Arial"/>
                <a:cs typeface="Arial"/>
              </a:rPr>
              <a:t>Running 24 X 7 </a:t>
            </a:r>
            <a:br>
              <a:rPr lang="en-US" sz="2200" b="1" dirty="0">
                <a:solidFill>
                  <a:srgbClr val="800000"/>
                </a:solidFill>
                <a:latin typeface="Arial"/>
                <a:cs typeface="Arial"/>
              </a:rPr>
            </a:br>
            <a:r>
              <a:rPr lang="en-US" sz="2200" b="1" dirty="0">
                <a:solidFill>
                  <a:srgbClr val="800000"/>
                </a:solidFill>
                <a:latin typeface="Arial"/>
                <a:cs typeface="Arial"/>
              </a:rPr>
              <a:t>at 370 Sites</a:t>
            </a:r>
          </a:p>
          <a:p>
            <a:pPr marL="233363" indent="-233363">
              <a:spcBef>
                <a:spcPct val="15000"/>
              </a:spcBef>
              <a:buClr>
                <a:srgbClr val="800000"/>
              </a:buClr>
              <a:buFont typeface="Wingdings" pitchFamily="2" charset="2"/>
              <a:buChar char="§"/>
              <a:tabLst>
                <a:tab pos="284163" algn="l"/>
              </a:tabLst>
            </a:pPr>
            <a:r>
              <a:rPr lang="en-US" sz="2100" b="1" dirty="0">
                <a:solidFill>
                  <a:srgbClr val="000066"/>
                </a:solidFill>
                <a:latin typeface="Arial"/>
                <a:cs typeface="Arial"/>
              </a:rPr>
              <a:t>Monitoring</a:t>
            </a:r>
          </a:p>
          <a:p>
            <a:pPr marL="574675" lvl="1" indent="-227013">
              <a:spcBef>
                <a:spcPct val="15000"/>
              </a:spcBef>
              <a:buClr>
                <a:srgbClr val="800000"/>
              </a:buClr>
              <a:buFont typeface="Wingdings" pitchFamily="2" charset="2"/>
              <a:buChar char="§"/>
              <a:tabLst>
                <a:tab pos="284163" algn="l"/>
              </a:tabLst>
            </a:pPr>
            <a:r>
              <a:rPr lang="en-US" sz="2100" b="1" dirty="0">
                <a:solidFill>
                  <a:srgbClr val="000066"/>
                </a:solidFill>
                <a:latin typeface="Arial"/>
                <a:cs typeface="Arial"/>
              </a:rPr>
              <a:t>40,000 computers</a:t>
            </a:r>
          </a:p>
          <a:p>
            <a:pPr marL="574675" lvl="1" indent="-227013">
              <a:spcBef>
                <a:spcPct val="15000"/>
              </a:spcBef>
              <a:buClr>
                <a:srgbClr val="800000"/>
              </a:buClr>
              <a:buFont typeface="Wingdings" pitchFamily="2" charset="2"/>
              <a:buChar char="§"/>
              <a:tabLst>
                <a:tab pos="284163" algn="l"/>
              </a:tabLst>
            </a:pPr>
            <a:r>
              <a:rPr lang="en-US" sz="2100" b="1" dirty="0">
                <a:solidFill>
                  <a:srgbClr val="000066"/>
                </a:solidFill>
                <a:latin typeface="Arial"/>
                <a:cs typeface="Arial"/>
              </a:rPr>
              <a:t> &gt; 100 Links On </a:t>
            </a:r>
            <a:br>
              <a:rPr lang="en-US" sz="2100" b="1" dirty="0">
                <a:solidFill>
                  <a:srgbClr val="000066"/>
                </a:solidFill>
                <a:latin typeface="Arial"/>
                <a:cs typeface="Arial"/>
              </a:rPr>
            </a:br>
            <a:r>
              <a:rPr lang="en-US" sz="2100" b="1" dirty="0">
                <a:solidFill>
                  <a:srgbClr val="000066"/>
                </a:solidFill>
                <a:latin typeface="Arial"/>
                <a:cs typeface="Arial"/>
              </a:rPr>
              <a:t>Major Research and Education Networks</a:t>
            </a:r>
          </a:p>
          <a:p>
            <a:pPr marL="233363" indent="-233363">
              <a:spcBef>
                <a:spcPct val="15000"/>
              </a:spcBef>
              <a:buClr>
                <a:srgbClr val="800000"/>
              </a:buClr>
              <a:buFont typeface="Wingdings" pitchFamily="2" charset="2"/>
              <a:buChar char="§"/>
              <a:tabLst>
                <a:tab pos="284163" algn="l"/>
              </a:tabLst>
            </a:pPr>
            <a:r>
              <a:rPr lang="en-US" sz="2100" b="1" dirty="0">
                <a:solidFill>
                  <a:srgbClr val="000066"/>
                </a:solidFill>
                <a:latin typeface="Arial"/>
                <a:cs typeface="Arial"/>
              </a:rPr>
              <a:t> Using Intelligent Agents</a:t>
            </a:r>
          </a:p>
          <a:p>
            <a:pPr marL="233363" indent="-233363">
              <a:spcBef>
                <a:spcPct val="15000"/>
              </a:spcBef>
              <a:buClr>
                <a:srgbClr val="800000"/>
              </a:buClr>
              <a:buFont typeface="Wingdings" pitchFamily="2" charset="2"/>
              <a:buChar char="§"/>
              <a:tabLst>
                <a:tab pos="284163" algn="l"/>
              </a:tabLst>
            </a:pPr>
            <a:r>
              <a:rPr lang="en-US" sz="2100" b="1" dirty="0">
                <a:solidFill>
                  <a:srgbClr val="000066"/>
                </a:solidFill>
                <a:latin typeface="Arial"/>
                <a:cs typeface="Arial"/>
              </a:rPr>
              <a:t>Tens of Thousands</a:t>
            </a:r>
            <a:br>
              <a:rPr lang="en-US" sz="2100" b="1" dirty="0">
                <a:solidFill>
                  <a:srgbClr val="000066"/>
                </a:solidFill>
                <a:latin typeface="Arial"/>
                <a:cs typeface="Arial"/>
              </a:rPr>
            </a:br>
            <a:r>
              <a:rPr lang="en-US" sz="2100" b="1" dirty="0">
                <a:solidFill>
                  <a:srgbClr val="000066"/>
                </a:solidFill>
                <a:latin typeface="Arial"/>
                <a:cs typeface="Arial"/>
              </a:rPr>
              <a:t>of Grid jobs running </a:t>
            </a:r>
            <a:br>
              <a:rPr lang="en-US" sz="2100" b="1" dirty="0">
                <a:solidFill>
                  <a:srgbClr val="000066"/>
                </a:solidFill>
                <a:latin typeface="Arial"/>
                <a:cs typeface="Arial"/>
              </a:rPr>
            </a:br>
            <a:r>
              <a:rPr lang="en-US" sz="2100" b="1" dirty="0">
                <a:solidFill>
                  <a:srgbClr val="000066"/>
                </a:solidFill>
                <a:latin typeface="Arial"/>
                <a:cs typeface="Arial"/>
              </a:rPr>
              <a:t>concurrently</a:t>
            </a:r>
          </a:p>
          <a:p>
            <a:pPr marL="233363" indent="-233363">
              <a:spcBef>
                <a:spcPct val="15000"/>
              </a:spcBef>
              <a:buClr>
                <a:srgbClr val="800000"/>
              </a:buClr>
              <a:buFont typeface="Wingdings" pitchFamily="2" charset="2"/>
              <a:buChar char="§"/>
              <a:tabLst>
                <a:tab pos="284163" algn="l"/>
              </a:tabLst>
            </a:pPr>
            <a:r>
              <a:rPr lang="en-US" sz="2100" b="1" dirty="0">
                <a:solidFill>
                  <a:srgbClr val="000066"/>
                </a:solidFill>
                <a:latin typeface="Arial"/>
                <a:cs typeface="Arial"/>
              </a:rPr>
              <a:t>Collecting &gt; 1,500,000 parameters in real-time </a:t>
            </a:r>
          </a:p>
        </p:txBody>
      </p:sp>
      <p:pic>
        <p:nvPicPr>
          <p:cNvPr id="104452" name="Picture 6" descr="ml_javaws_logo"/>
          <p:cNvPicPr>
            <a:picLocks noChangeAspect="1" noChangeArrowheads="1"/>
          </p:cNvPicPr>
          <p:nvPr/>
        </p:nvPicPr>
        <p:blipFill>
          <a:blip r:embed="rId4" cstate="print">
            <a:lum bright="4000" contrast="23000"/>
          </a:blip>
          <a:srcRect/>
          <a:stretch>
            <a:fillRect/>
          </a:stretch>
        </p:blipFill>
        <p:spPr bwMode="auto">
          <a:xfrm>
            <a:off x="244898" y="152482"/>
            <a:ext cx="1202901" cy="113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62051" y="165100"/>
            <a:ext cx="7829550" cy="1143000"/>
          </a:xfrm>
        </p:spPr>
        <p:txBody>
          <a:bodyPr lIns="92075" tIns="46038" rIns="92075" bIns="46038"/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EE1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Monitoring the Worldwide LHC Grid</a:t>
            </a:r>
            <a:br>
              <a:rPr lang="en-US" sz="3200" dirty="0" smtClean="0">
                <a:solidFill>
                  <a:srgbClr val="FFEE1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State of the Art Technologies Developed at Caltech</a:t>
            </a:r>
          </a:p>
        </p:txBody>
      </p:sp>
      <p:sp>
        <p:nvSpPr>
          <p:cNvPr id="104454" name="Text Box 3"/>
          <p:cNvSpPr txBox="1">
            <a:spLocks noChangeArrowheads="1"/>
          </p:cNvSpPr>
          <p:nvPr/>
        </p:nvSpPr>
        <p:spPr bwMode="auto">
          <a:xfrm>
            <a:off x="3886200" y="1215737"/>
            <a:ext cx="6019800" cy="758536"/>
          </a:xfrm>
          <a:prstGeom prst="rect">
            <a:avLst/>
          </a:prstGeom>
          <a:solidFill>
            <a:srgbClr val="000068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 tIns="137160">
            <a:no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2" charset="2"/>
              <a:buNone/>
            </a:pPr>
            <a:r>
              <a:rPr lang="en-US" sz="2200" b="1" dirty="0" err="1">
                <a:solidFill>
                  <a:srgbClr val="FFFFFF"/>
                </a:solidFill>
                <a:latin typeface="Arial"/>
                <a:cs typeface="Arial"/>
              </a:rPr>
              <a:t>MonALISA</a:t>
            </a:r>
            <a:r>
              <a:rPr lang="en-US" sz="2200" b="1" dirty="0">
                <a:solidFill>
                  <a:srgbClr val="FFFFFF"/>
                </a:solidFill>
                <a:latin typeface="Arial"/>
                <a:cs typeface="Arial"/>
              </a:rPr>
              <a:t>: Monitoring Agents in a </a:t>
            </a:r>
            <a:br>
              <a:rPr lang="en-US" sz="2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200" b="1" dirty="0">
                <a:solidFill>
                  <a:srgbClr val="FFFFFF"/>
                </a:solidFill>
                <a:latin typeface="Arial"/>
                <a:cs typeface="Arial"/>
              </a:rPr>
              <a:t>Large Integrated Services Architecture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886200" y="1977819"/>
            <a:ext cx="6019800" cy="378113"/>
          </a:xfrm>
          <a:prstGeom prst="rect">
            <a:avLst/>
          </a:prstGeom>
          <a:solidFill>
            <a:srgbClr val="000068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 tIns="91440">
            <a:no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2" charset="2"/>
              <a:buNone/>
            </a:pPr>
            <a:r>
              <a:rPr lang="en-US" sz="2200" b="1" i="1" dirty="0">
                <a:solidFill>
                  <a:srgbClr val="FFE900"/>
                </a:solidFill>
                <a:latin typeface="Arial"/>
                <a:cs typeface="Arial"/>
              </a:rPr>
              <a:t>A Global Autonomous </a:t>
            </a:r>
            <a:r>
              <a:rPr lang="en-US" sz="2200" b="1" i="1" dirty="0" err="1">
                <a:solidFill>
                  <a:srgbClr val="FFE900"/>
                </a:solidFill>
                <a:latin typeface="Arial"/>
                <a:cs typeface="Arial"/>
              </a:rPr>
              <a:t>Realtime</a:t>
            </a:r>
            <a:r>
              <a:rPr lang="en-US" sz="2200" b="1" i="1" dirty="0">
                <a:solidFill>
                  <a:srgbClr val="FFE900"/>
                </a:solidFill>
                <a:latin typeface="Arial"/>
                <a:cs typeface="Arial"/>
              </a:rPr>
              <a:t> System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6172200"/>
            <a:ext cx="9677400" cy="685800"/>
          </a:xfrm>
          <a:prstGeom prst="rect">
            <a:avLst/>
          </a:prstGeom>
          <a:solidFill>
            <a:srgbClr val="000068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 tIns="91440">
            <a:no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2" charset="2"/>
              <a:buNone/>
            </a:pPr>
            <a:r>
              <a:rPr lang="en-US" sz="2200" b="1" i="1" dirty="0">
                <a:solidFill>
                  <a:srgbClr val="FFE900"/>
                </a:solidFill>
                <a:latin typeface="Arial"/>
                <a:cs typeface="Arial"/>
              </a:rPr>
              <a:t>Also World leading expertise in high speed data throughput over long range networks (to 187 </a:t>
            </a:r>
            <a:r>
              <a:rPr lang="en-US" sz="2200" b="1" i="1" dirty="0" err="1">
                <a:solidFill>
                  <a:srgbClr val="FFE900"/>
                </a:solidFill>
                <a:latin typeface="Arial"/>
                <a:cs typeface="Arial"/>
              </a:rPr>
              <a:t>Gbps</a:t>
            </a:r>
            <a:r>
              <a:rPr lang="en-US" sz="2200" b="1" i="1" dirty="0">
                <a:solidFill>
                  <a:srgbClr val="FFE900"/>
                </a:solidFill>
                <a:latin typeface="Arial"/>
                <a:cs typeface="Arial"/>
              </a:rPr>
              <a:t> disk to disk in 2013)</a:t>
            </a:r>
          </a:p>
        </p:txBody>
      </p:sp>
    </p:spTree>
    <p:extLst>
      <p:ext uri="{BB962C8B-B14F-4D97-AF65-F5344CB8AC3E}">
        <p14:creationId xmlns:p14="http://schemas.microsoft.com/office/powerpoint/2010/main" xmlns="" val="268538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96" y="971080"/>
            <a:ext cx="7911430" cy="5326334"/>
          </a:xfrm>
          <a:prstGeom prst="rect">
            <a:avLst/>
          </a:prstGeom>
        </p:spPr>
      </p:pic>
      <p:sp>
        <p:nvSpPr>
          <p:cNvPr id="3399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765"/>
            <a:ext cx="9906000" cy="609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7A"/>
                </a:solidFill>
              </a:rPr>
              <a:t>ATLAS Data Flow by Region: Jan. – Dec. 2012</a:t>
            </a:r>
          </a:p>
        </p:txBody>
      </p:sp>
      <p:sp>
        <p:nvSpPr>
          <p:cNvPr id="339974" name="Text Box 5"/>
          <p:cNvSpPr txBox="1">
            <a:spLocks noChangeArrowheads="1"/>
          </p:cNvSpPr>
          <p:nvPr/>
        </p:nvSpPr>
        <p:spPr bwMode="auto">
          <a:xfrm>
            <a:off x="229186" y="702245"/>
            <a:ext cx="9332414" cy="907044"/>
          </a:xfrm>
          <a:prstGeom prst="rect">
            <a:avLst/>
          </a:prstGeom>
          <a:solidFill>
            <a:schemeClr val="tx1">
              <a:lumMod val="50000"/>
            </a:schemeClr>
          </a:solidFill>
          <a:ln w="25400" algn="ctr">
            <a:solidFill>
              <a:srgbClr val="FFE422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FF3399"/>
              </a:buClr>
              <a:buSzPct val="80000"/>
              <a:buFont typeface="Monotype Sorts" pitchFamily="2" charset="2"/>
              <a:buNone/>
            </a:pPr>
            <a:r>
              <a:rPr lang="en-US" sz="2800" b="1" dirty="0" smtClean="0">
                <a:solidFill>
                  <a:srgbClr val="FFFFFF"/>
                </a:solidFill>
                <a:latin typeface="Tahoma"/>
                <a:cs typeface="+mn-cs"/>
              </a:rPr>
              <a:t>~50 </a:t>
            </a:r>
            <a:r>
              <a:rPr lang="en-US" sz="2800" b="1" dirty="0" err="1" smtClean="0">
                <a:solidFill>
                  <a:srgbClr val="FFFFFF"/>
                </a:solidFill>
                <a:latin typeface="Tahoma"/>
                <a:cs typeface="+mn-cs"/>
              </a:rPr>
              <a:t>Gbps</a:t>
            </a:r>
            <a:r>
              <a:rPr lang="en-US" sz="2800" b="1" dirty="0" smtClean="0">
                <a:solidFill>
                  <a:srgbClr val="FFFFFF"/>
                </a:solidFill>
                <a:latin typeface="Tahoma"/>
                <a:cs typeface="+mn-cs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Tahoma"/>
                <a:cs typeface="+mn-cs"/>
              </a:rPr>
              <a:t>Average, </a:t>
            </a:r>
            <a:r>
              <a:rPr lang="en-US" sz="2800" b="1" dirty="0" smtClean="0">
                <a:solidFill>
                  <a:srgbClr val="FFFFFF"/>
                </a:solidFill>
                <a:latin typeface="Tahoma"/>
                <a:cs typeface="+mn-cs"/>
              </a:rPr>
              <a:t>102 </a:t>
            </a:r>
            <a:r>
              <a:rPr lang="en-US" sz="2800" b="1" dirty="0" err="1" smtClean="0">
                <a:solidFill>
                  <a:srgbClr val="FFFFFF"/>
                </a:solidFill>
                <a:latin typeface="Tahoma"/>
                <a:cs typeface="+mn-cs"/>
              </a:rPr>
              <a:t>Gbps</a:t>
            </a:r>
            <a:r>
              <a:rPr lang="en-US" sz="2800" b="1" dirty="0" smtClean="0">
                <a:solidFill>
                  <a:srgbClr val="FFFFFF"/>
                </a:solidFill>
                <a:latin typeface="Tahoma"/>
                <a:cs typeface="+mn-cs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Tahoma"/>
                <a:cs typeface="+mn-cs"/>
              </a:rPr>
              <a:t>Peak</a:t>
            </a: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FF3399"/>
              </a:buClr>
              <a:buSzPct val="80000"/>
              <a:buFont typeface="Monotype Sorts" pitchFamily="2" charset="2"/>
              <a:buNone/>
            </a:pPr>
            <a:r>
              <a:rPr lang="en-US" sz="2800" b="1" i="1" dirty="0" smtClean="0">
                <a:solidFill>
                  <a:srgbClr val="FFE422"/>
                </a:solidFill>
                <a:latin typeface="Tahoma"/>
                <a:cs typeface="+mn-cs"/>
              </a:rPr>
              <a:t>171 </a:t>
            </a:r>
            <a:r>
              <a:rPr lang="en-US" sz="2800" b="1" i="1" dirty="0">
                <a:solidFill>
                  <a:srgbClr val="FFE422"/>
                </a:solidFill>
                <a:latin typeface="Tahoma"/>
                <a:cs typeface="+mn-cs"/>
              </a:rPr>
              <a:t>Petabytes Transferred During </a:t>
            </a:r>
            <a:r>
              <a:rPr lang="en-US" sz="2800" b="1" i="1" dirty="0" smtClean="0">
                <a:solidFill>
                  <a:srgbClr val="FFE422"/>
                </a:solidFill>
                <a:latin typeface="Tahoma"/>
                <a:cs typeface="+mn-cs"/>
              </a:rPr>
              <a:t>2012</a:t>
            </a:r>
            <a:endParaRPr lang="en-US" sz="2800" b="1" i="1" dirty="0">
              <a:solidFill>
                <a:srgbClr val="FFE422"/>
              </a:solidFill>
              <a:latin typeface="Tahoma"/>
              <a:cs typeface="+mn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140615" y="1585560"/>
            <a:ext cx="1420982" cy="2678298"/>
          </a:xfrm>
          <a:prstGeom prst="rect">
            <a:avLst/>
          </a:prstGeom>
          <a:solidFill>
            <a:schemeClr val="tx1">
              <a:lumMod val="50000"/>
            </a:schemeClr>
          </a:solidFill>
          <a:ln w="25400" algn="ctr">
            <a:solidFill>
              <a:srgbClr val="FFE422"/>
            </a:solidFill>
            <a:miter lim="800000"/>
            <a:headEnd/>
            <a:tailEnd/>
          </a:ln>
        </p:spPr>
        <p:txBody>
          <a:bodyPr wrap="square" lIns="92075" tIns="46038" rIns="92075" bIns="46038">
            <a:no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ct val="80000"/>
              <a:buFont typeface="Monotype Sorts" pitchFamily="2" charset="2"/>
              <a:buNone/>
            </a:pPr>
            <a: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  <a:t>2012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ct val="80000"/>
              <a:buFont typeface="Monotype Sorts" pitchFamily="2" charset="2"/>
              <a:buNone/>
            </a:pPr>
            <a: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  <a:t>Versus</a:t>
            </a:r>
            <a:b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</a:br>
            <a: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  <a:t>2011:</a:t>
            </a:r>
            <a:b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</a:br>
            <a:r>
              <a:rPr lang="en-US" sz="2400" b="1" dirty="0" smtClean="0">
                <a:solidFill>
                  <a:srgbClr val="FFE422"/>
                </a:solidFill>
                <a:latin typeface="Tahoma"/>
                <a:cs typeface="+mn-cs"/>
              </a:rPr>
              <a:t>+70%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ct val="80000"/>
              <a:buFont typeface="Monotype Sorts" pitchFamily="2" charset="2"/>
              <a:buNone/>
            </a:pPr>
            <a:r>
              <a:rPr lang="en-US" sz="2400" b="1" dirty="0" err="1" smtClean="0">
                <a:solidFill>
                  <a:srgbClr val="FFE422"/>
                </a:solidFill>
                <a:latin typeface="Tahoma"/>
                <a:cs typeface="+mn-cs"/>
              </a:rPr>
              <a:t>Avg</a:t>
            </a:r>
            <a:r>
              <a:rPr lang="en-US" sz="2400" b="1" dirty="0" smtClean="0">
                <a:solidFill>
                  <a:srgbClr val="FFE422"/>
                </a:solidFill>
                <a:latin typeface="Tahoma"/>
                <a:cs typeface="+mn-cs"/>
              </a:rPr>
              <a:t>;</a:t>
            </a:r>
            <a:br>
              <a:rPr lang="en-US" sz="2400" b="1" dirty="0" smtClean="0">
                <a:solidFill>
                  <a:srgbClr val="FFE422"/>
                </a:solidFill>
                <a:latin typeface="Tahoma"/>
                <a:cs typeface="+mn-cs"/>
              </a:rPr>
            </a:br>
            <a:r>
              <a:rPr lang="en-US" sz="2400" b="1" dirty="0" smtClean="0">
                <a:solidFill>
                  <a:srgbClr val="FFE422"/>
                </a:solidFill>
                <a:latin typeface="Tahoma"/>
                <a:cs typeface="+mn-cs"/>
              </a:rPr>
              <a:t>+180% Peak</a:t>
            </a:r>
            <a: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  <a:t> </a:t>
            </a:r>
            <a:endParaRPr lang="en-US" sz="2400" b="1" dirty="0">
              <a:solidFill>
                <a:srgbClr val="FFFFFF"/>
              </a:solidFill>
              <a:latin typeface="Tahoma"/>
              <a:cs typeface="+mn-cs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873251" y="4235505"/>
            <a:ext cx="2765160" cy="2308966"/>
          </a:xfrm>
          <a:prstGeom prst="rect">
            <a:avLst/>
          </a:prstGeom>
          <a:solidFill>
            <a:schemeClr val="tx1">
              <a:lumMod val="50000"/>
            </a:schemeClr>
          </a:solidFill>
          <a:ln w="25400" algn="ctr">
            <a:solidFill>
              <a:srgbClr val="FFE422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ct val="80000"/>
              <a:buFont typeface="Monotype Sorts" pitchFamily="2" charset="2"/>
              <a:buNone/>
            </a:pPr>
            <a:r>
              <a:rPr lang="en-US" sz="2400" b="1" i="1" dirty="0" smtClean="0">
                <a:solidFill>
                  <a:srgbClr val="FFEB00"/>
                </a:solidFill>
                <a:latin typeface="Tahoma"/>
                <a:cs typeface="+mn-cs"/>
              </a:rPr>
              <a:t>After </a:t>
            </a:r>
            <a:r>
              <a:rPr lang="en-US" sz="2400" b="1" dirty="0" smtClean="0">
                <a:solidFill>
                  <a:srgbClr val="FFEB00"/>
                </a:solidFill>
                <a:latin typeface="Tahoma"/>
                <a:cs typeface="+mn-cs"/>
              </a:rPr>
              <a:t>Optimizations</a:t>
            </a:r>
            <a: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  <a:t> </a:t>
            </a:r>
            <a:b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</a:br>
            <a: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  <a:t>designed to reduce network traffic in </a:t>
            </a:r>
            <a:b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</a:br>
            <a: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  <a:t>2010-2012</a:t>
            </a:r>
            <a:endParaRPr lang="en-US" sz="2400" b="1" dirty="0">
              <a:solidFill>
                <a:srgbClr val="FFFFFF"/>
              </a:solidFill>
              <a:latin typeface="Tahom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432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16442" y="1082675"/>
            <a:ext cx="9211204" cy="5056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1300692" y="0"/>
            <a:ext cx="7690908" cy="1143000"/>
          </a:xfrm>
        </p:spPr>
        <p:txBody>
          <a:bodyPr/>
          <a:lstStyle/>
          <a:p>
            <a:r>
              <a:rPr lang="en-US" dirty="0" smtClean="0"/>
              <a:t> The Trend Continues 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74619" y="5708651"/>
            <a:ext cx="8353028" cy="549275"/>
          </a:xfrm>
          <a:prstGeom prst="rect">
            <a:avLst/>
          </a:prstGeom>
          <a:solidFill>
            <a:schemeClr val="bg1"/>
          </a:solidFill>
        </p:spPr>
        <p:txBody>
          <a:bodyPr lIns="0" rIns="0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fr-FR" sz="1400" spc="30" dirty="0">
                <a:ea typeface="ＭＳ Ｐゴシック" charset="-128"/>
                <a:cs typeface="ＭＳ Ｐゴシック" charset="-128"/>
              </a:rPr>
              <a:t>   ’90 ’91 ’92 ‘93 ’94 ’95 ’96 ’97  ’98 ’99 ’00 ’01 ’02 ’03 ’04 ’05  ’06 ’07 ’08 ’09 ’10 ’11 ’</a:t>
            </a:r>
            <a:r>
              <a:rPr lang="en-US" sz="1400" spc="30" dirty="0">
                <a:ea typeface="ＭＳ Ｐゴシック" charset="-128"/>
                <a:cs typeface="ＭＳ Ｐゴシック" charset="-128"/>
              </a:rPr>
              <a:t>12 </a:t>
            </a:r>
            <a:r>
              <a:rPr lang="fr-FR" sz="1400" spc="30" dirty="0">
                <a:ea typeface="ＭＳ Ｐゴシック" charset="-128"/>
                <a:cs typeface="ＭＳ Ｐゴシック" charset="-128"/>
              </a:rPr>
              <a:t>’</a:t>
            </a:r>
            <a:r>
              <a:rPr lang="en-US" sz="1400" spc="30" dirty="0">
                <a:ea typeface="ＭＳ Ｐゴシック" charset="-128"/>
                <a:cs typeface="ＭＳ Ｐゴシック" charset="-128"/>
              </a:rPr>
              <a:t>13</a:t>
            </a:r>
            <a:endParaRPr lang="en-US" sz="1600" spc="30" dirty="0">
              <a:ea typeface="ＭＳ Ｐゴシック" charset="-128"/>
              <a:cs typeface="ＭＳ Ｐゴシック" charset="-128"/>
            </a:endParaRPr>
          </a:p>
          <a:p>
            <a:pPr algn="ctr">
              <a:spcBef>
                <a:spcPts val="0"/>
              </a:spcBef>
              <a:defRPr/>
            </a:pPr>
            <a:r>
              <a:rPr lang="en-US" sz="1600" spc="30" dirty="0">
                <a:ea typeface="ＭＳ Ｐゴシック" charset="-128"/>
                <a:cs typeface="ＭＳ Ｐゴシック" charset="-128"/>
              </a:rPr>
              <a:t>Year </a:t>
            </a:r>
          </a:p>
        </p:txBody>
      </p:sp>
      <p:sp>
        <p:nvSpPr>
          <p:cNvPr id="95236" name="TextBox 9"/>
          <p:cNvSpPr txBox="1">
            <a:spLocks noChangeArrowheads="1"/>
          </p:cNvSpPr>
          <p:nvPr/>
        </p:nvSpPr>
        <p:spPr bwMode="auto">
          <a:xfrm>
            <a:off x="316442" y="1203326"/>
            <a:ext cx="765308" cy="4625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r">
              <a:spcBef>
                <a:spcPts val="2900"/>
              </a:spcBef>
            </a:pPr>
            <a:r>
              <a:rPr lang="en-US" sz="1600"/>
              <a:t>100 PB</a:t>
            </a:r>
          </a:p>
          <a:p>
            <a:pPr algn="r">
              <a:spcBef>
                <a:spcPts val="2900"/>
              </a:spcBef>
            </a:pPr>
            <a:r>
              <a:rPr lang="en-US" sz="1600"/>
              <a:t>10 PB</a:t>
            </a:r>
          </a:p>
          <a:p>
            <a:pPr algn="r">
              <a:spcBef>
                <a:spcPts val="2900"/>
              </a:spcBef>
            </a:pPr>
            <a:r>
              <a:rPr lang="en-US" sz="1600"/>
              <a:t>1 PB</a:t>
            </a:r>
          </a:p>
          <a:p>
            <a:pPr algn="r">
              <a:spcBef>
                <a:spcPts val="2900"/>
              </a:spcBef>
            </a:pPr>
            <a:r>
              <a:rPr lang="en-US" sz="1600"/>
              <a:t>100 TB</a:t>
            </a:r>
          </a:p>
          <a:p>
            <a:pPr algn="r">
              <a:spcBef>
                <a:spcPts val="2900"/>
              </a:spcBef>
            </a:pPr>
            <a:r>
              <a:rPr lang="en-US" sz="1600"/>
              <a:t>10 TB</a:t>
            </a:r>
          </a:p>
          <a:p>
            <a:pPr algn="r">
              <a:spcBef>
                <a:spcPts val="2900"/>
              </a:spcBef>
            </a:pPr>
            <a:r>
              <a:rPr lang="en-US" sz="1600"/>
              <a:t>1 TB</a:t>
            </a:r>
          </a:p>
          <a:p>
            <a:pPr algn="r">
              <a:spcBef>
                <a:spcPts val="2900"/>
              </a:spcBef>
            </a:pPr>
            <a:r>
              <a:rPr lang="en-US" sz="1600"/>
              <a:t>100 GB</a:t>
            </a:r>
          </a:p>
          <a:p>
            <a:pPr algn="r">
              <a:spcBef>
                <a:spcPts val="2900"/>
              </a:spcBef>
            </a:pPr>
            <a:endParaRPr lang="en-US" sz="1600"/>
          </a:p>
        </p:txBody>
      </p:sp>
      <p:pic>
        <p:nvPicPr>
          <p:cNvPr id="9523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4618" y="1425575"/>
            <a:ext cx="8117417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11"/>
          <p:cNvSpPr txBox="1">
            <a:spLocks noChangeArrowheads="1"/>
          </p:cNvSpPr>
          <p:nvPr/>
        </p:nvSpPr>
        <p:spPr bwMode="auto">
          <a:xfrm>
            <a:off x="3940044" y="4246563"/>
            <a:ext cx="3647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Bytes/month transferred by ESnet</a:t>
            </a:r>
          </a:p>
        </p:txBody>
      </p:sp>
      <p:sp>
        <p:nvSpPr>
          <p:cNvPr id="95239" name="Text Box 9"/>
          <p:cNvSpPr txBox="1">
            <a:spLocks noChangeArrowheads="1"/>
          </p:cNvSpPr>
          <p:nvPr/>
        </p:nvSpPr>
        <p:spPr bwMode="auto">
          <a:xfrm>
            <a:off x="1509977" y="1425575"/>
            <a:ext cx="37222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b="1"/>
              <a:t>ESnet Traffic Increases </a:t>
            </a:r>
            <a:br>
              <a:rPr lang="en-US" b="1"/>
            </a:br>
            <a:r>
              <a:rPr lang="en-US" b="1"/>
              <a:t>10X Each 4.25 Yrs, for 20+ Years</a:t>
            </a:r>
          </a:p>
        </p:txBody>
      </p:sp>
      <p:sp>
        <p:nvSpPr>
          <p:cNvPr id="95240" name="Text Box 10"/>
          <p:cNvSpPr txBox="1">
            <a:spLocks noChangeArrowheads="1"/>
          </p:cNvSpPr>
          <p:nvPr/>
        </p:nvSpPr>
        <p:spPr bwMode="auto">
          <a:xfrm>
            <a:off x="619126" y="777875"/>
            <a:ext cx="62499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400" b="1">
                <a:solidFill>
                  <a:srgbClr val="000000"/>
                </a:solidFill>
              </a:rPr>
              <a:t>Log Plot of ESnet Monthly Accepted Traffic, January 1990 – March 2013</a:t>
            </a:r>
          </a:p>
        </p:txBody>
      </p:sp>
      <p:sp>
        <p:nvSpPr>
          <p:cNvPr id="95241" name="Text Box 11"/>
          <p:cNvSpPr txBox="1">
            <a:spLocks noChangeArrowheads="1"/>
          </p:cNvSpPr>
          <p:nvPr/>
        </p:nvSpPr>
        <p:spPr bwMode="auto">
          <a:xfrm>
            <a:off x="2087827" y="4637088"/>
            <a:ext cx="17107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/>
              <a:t>Exponential Fit</a:t>
            </a:r>
          </a:p>
        </p:txBody>
      </p:sp>
      <p:sp>
        <p:nvSpPr>
          <p:cNvPr id="95242" name="Line 13"/>
          <p:cNvSpPr>
            <a:spLocks noChangeShapeType="1"/>
          </p:cNvSpPr>
          <p:nvPr/>
        </p:nvSpPr>
        <p:spPr bwMode="auto">
          <a:xfrm flipV="1">
            <a:off x="2786063" y="4362450"/>
            <a:ext cx="123825" cy="274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96" y="971080"/>
            <a:ext cx="7911430" cy="5326334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0600"/>
            <a:ext cx="823264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99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765"/>
            <a:ext cx="9906000" cy="609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7A"/>
                </a:solidFill>
              </a:rPr>
              <a:t>ATLAS Data Flow by Region: 2009- April 2013</a:t>
            </a:r>
          </a:p>
        </p:txBody>
      </p:sp>
      <p:sp>
        <p:nvSpPr>
          <p:cNvPr id="339974" name="Text Box 5"/>
          <p:cNvSpPr txBox="1">
            <a:spLocks noChangeArrowheads="1"/>
          </p:cNvSpPr>
          <p:nvPr/>
        </p:nvSpPr>
        <p:spPr bwMode="auto">
          <a:xfrm>
            <a:off x="229186" y="702245"/>
            <a:ext cx="9332414" cy="907044"/>
          </a:xfrm>
          <a:prstGeom prst="rect">
            <a:avLst/>
          </a:prstGeom>
          <a:solidFill>
            <a:schemeClr val="tx1">
              <a:lumMod val="50000"/>
            </a:schemeClr>
          </a:solidFill>
          <a:ln w="25400" algn="ctr">
            <a:solidFill>
              <a:srgbClr val="FFE422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FF3399"/>
              </a:buClr>
              <a:buSzPct val="80000"/>
              <a:buFont typeface="Monotype Sorts" pitchFamily="2" charset="2"/>
              <a:buNone/>
            </a:pPr>
            <a:r>
              <a:rPr lang="en-US" sz="2800" b="1" dirty="0" smtClean="0">
                <a:solidFill>
                  <a:srgbClr val="FFFFFF"/>
                </a:solidFill>
                <a:latin typeface="Tahoma"/>
                <a:cs typeface="+mn-cs"/>
              </a:rPr>
              <a:t>2012-13: &gt;50 </a:t>
            </a:r>
            <a:r>
              <a:rPr lang="en-US" sz="2800" b="1" dirty="0" err="1" smtClean="0">
                <a:solidFill>
                  <a:srgbClr val="FFFFFF"/>
                </a:solidFill>
                <a:latin typeface="Tahoma"/>
                <a:cs typeface="+mn-cs"/>
              </a:rPr>
              <a:t>Gbps</a:t>
            </a:r>
            <a:r>
              <a:rPr lang="en-US" sz="2800" b="1" dirty="0" smtClean="0">
                <a:solidFill>
                  <a:srgbClr val="FFFFFF"/>
                </a:solidFill>
                <a:latin typeface="Tahoma"/>
                <a:cs typeface="+mn-cs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Tahoma"/>
                <a:cs typeface="+mn-cs"/>
              </a:rPr>
              <a:t>Average, </a:t>
            </a:r>
            <a:r>
              <a:rPr lang="en-US" sz="2800" b="1" dirty="0" smtClean="0">
                <a:solidFill>
                  <a:srgbClr val="FFFFFF"/>
                </a:solidFill>
                <a:latin typeface="Tahoma"/>
                <a:cs typeface="+mn-cs"/>
              </a:rPr>
              <a:t>112 </a:t>
            </a:r>
            <a:r>
              <a:rPr lang="en-US" sz="2800" b="1" dirty="0" err="1" smtClean="0">
                <a:solidFill>
                  <a:srgbClr val="FFFFFF"/>
                </a:solidFill>
                <a:latin typeface="Tahoma"/>
                <a:cs typeface="+mn-cs"/>
              </a:rPr>
              <a:t>Gbps</a:t>
            </a:r>
            <a:r>
              <a:rPr lang="en-US" sz="2800" b="1" dirty="0" smtClean="0">
                <a:solidFill>
                  <a:srgbClr val="FFFFFF"/>
                </a:solidFill>
                <a:latin typeface="Tahoma"/>
                <a:cs typeface="+mn-cs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Tahoma"/>
                <a:cs typeface="+mn-cs"/>
              </a:rPr>
              <a:t>Peak</a:t>
            </a:r>
          </a:p>
          <a:p>
            <a:pPr algn="ctr" eaLnBrk="0" hangingPunc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FF3399"/>
              </a:buClr>
              <a:buSzPct val="80000"/>
              <a:buFont typeface="Monotype Sorts" pitchFamily="2" charset="2"/>
              <a:buNone/>
            </a:pPr>
            <a:r>
              <a:rPr lang="en-US" sz="2800" b="1" i="1" dirty="0" smtClean="0">
                <a:solidFill>
                  <a:srgbClr val="FFE422"/>
                </a:solidFill>
                <a:latin typeface="Tahoma"/>
                <a:cs typeface="+mn-cs"/>
              </a:rPr>
              <a:t>171 </a:t>
            </a:r>
            <a:r>
              <a:rPr lang="en-US" sz="2800" b="1" i="1" dirty="0">
                <a:solidFill>
                  <a:srgbClr val="FFE422"/>
                </a:solidFill>
                <a:latin typeface="Tahoma"/>
                <a:cs typeface="+mn-cs"/>
              </a:rPr>
              <a:t>Petabytes Transferred During </a:t>
            </a:r>
            <a:r>
              <a:rPr lang="en-US" sz="2800" b="1" i="1" dirty="0" smtClean="0">
                <a:solidFill>
                  <a:srgbClr val="FFE422"/>
                </a:solidFill>
                <a:latin typeface="Tahoma"/>
                <a:cs typeface="+mn-cs"/>
              </a:rPr>
              <a:t>2012</a:t>
            </a:r>
            <a:endParaRPr lang="en-US" sz="2800" b="1" i="1" dirty="0">
              <a:solidFill>
                <a:srgbClr val="FFE422"/>
              </a:solidFill>
              <a:latin typeface="Tahoma"/>
              <a:cs typeface="+mn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140615" y="1585560"/>
            <a:ext cx="1420982" cy="2678298"/>
          </a:xfrm>
          <a:prstGeom prst="rect">
            <a:avLst/>
          </a:prstGeom>
          <a:solidFill>
            <a:schemeClr val="tx1">
              <a:lumMod val="50000"/>
            </a:schemeClr>
          </a:solidFill>
          <a:ln w="25400" algn="ctr">
            <a:solidFill>
              <a:srgbClr val="FFE422"/>
            </a:solidFill>
            <a:miter lim="800000"/>
            <a:headEnd/>
            <a:tailEnd/>
          </a:ln>
        </p:spPr>
        <p:txBody>
          <a:bodyPr wrap="square" lIns="92075" tIns="46038" rIns="92075" bIns="46038">
            <a:no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ct val="80000"/>
              <a:buFont typeface="Monotype Sorts" pitchFamily="2" charset="2"/>
              <a:buNone/>
            </a:pPr>
            <a: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  <a:t>2012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ct val="80000"/>
              <a:buFont typeface="Monotype Sorts" pitchFamily="2" charset="2"/>
              <a:buNone/>
            </a:pPr>
            <a: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  <a:t>Versus</a:t>
            </a:r>
            <a:b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</a:br>
            <a: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  <a:t>2011:</a:t>
            </a:r>
            <a:b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</a:br>
            <a:r>
              <a:rPr lang="en-US" sz="2400" b="1" dirty="0" smtClean="0">
                <a:solidFill>
                  <a:srgbClr val="FFE422"/>
                </a:solidFill>
                <a:latin typeface="Tahoma"/>
                <a:cs typeface="+mn-cs"/>
              </a:rPr>
              <a:t>+70%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ct val="80000"/>
              <a:buFont typeface="Monotype Sorts" pitchFamily="2" charset="2"/>
              <a:buNone/>
            </a:pPr>
            <a:r>
              <a:rPr lang="en-US" sz="2400" b="1" dirty="0" err="1" smtClean="0">
                <a:solidFill>
                  <a:srgbClr val="FFE422"/>
                </a:solidFill>
                <a:latin typeface="Tahoma"/>
                <a:cs typeface="+mn-cs"/>
              </a:rPr>
              <a:t>Avg</a:t>
            </a:r>
            <a:r>
              <a:rPr lang="en-US" sz="2400" b="1" dirty="0" smtClean="0">
                <a:solidFill>
                  <a:srgbClr val="FFE422"/>
                </a:solidFill>
                <a:latin typeface="Tahoma"/>
                <a:cs typeface="+mn-cs"/>
              </a:rPr>
              <a:t>;</a:t>
            </a:r>
            <a:br>
              <a:rPr lang="en-US" sz="2400" b="1" dirty="0" smtClean="0">
                <a:solidFill>
                  <a:srgbClr val="FFE422"/>
                </a:solidFill>
                <a:latin typeface="Tahoma"/>
                <a:cs typeface="+mn-cs"/>
              </a:rPr>
            </a:br>
            <a:r>
              <a:rPr lang="en-US" sz="2400" b="1" dirty="0" smtClean="0">
                <a:solidFill>
                  <a:srgbClr val="FFE422"/>
                </a:solidFill>
                <a:latin typeface="Tahoma"/>
                <a:cs typeface="+mn-cs"/>
              </a:rPr>
              <a:t>+180% Peak</a:t>
            </a:r>
            <a: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  <a:t> </a:t>
            </a:r>
            <a:endParaRPr lang="en-US" sz="2400" b="1" dirty="0">
              <a:solidFill>
                <a:srgbClr val="FFFFFF"/>
              </a:solidFill>
              <a:latin typeface="Tahoma"/>
              <a:cs typeface="+mn-cs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238999" y="4235505"/>
            <a:ext cx="2514601" cy="2216633"/>
          </a:xfrm>
          <a:prstGeom prst="rect">
            <a:avLst/>
          </a:prstGeom>
          <a:solidFill>
            <a:schemeClr val="tx1">
              <a:lumMod val="50000"/>
            </a:schemeClr>
          </a:solidFill>
          <a:ln w="25400" algn="ctr">
            <a:solidFill>
              <a:srgbClr val="FFE422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ct val="80000"/>
              <a:buFont typeface="Monotype Sorts" pitchFamily="2" charset="2"/>
              <a:buNone/>
            </a:pPr>
            <a:r>
              <a:rPr lang="en-US" sz="2300" b="1" i="1" dirty="0" smtClean="0">
                <a:solidFill>
                  <a:srgbClr val="FFEB00"/>
                </a:solidFill>
                <a:latin typeface="Tahoma"/>
                <a:cs typeface="+mn-cs"/>
              </a:rPr>
              <a:t>After </a:t>
            </a:r>
            <a:r>
              <a:rPr lang="en-US" sz="2300" b="1" dirty="0" smtClean="0">
                <a:solidFill>
                  <a:srgbClr val="FFEB00"/>
                </a:solidFill>
                <a:latin typeface="Tahoma"/>
                <a:cs typeface="+mn-cs"/>
              </a:rPr>
              <a:t>Optimizations</a:t>
            </a:r>
            <a:r>
              <a:rPr lang="en-US" sz="2300" b="1" dirty="0" smtClean="0">
                <a:solidFill>
                  <a:srgbClr val="FFFFFF"/>
                </a:solidFill>
                <a:latin typeface="Tahoma"/>
                <a:cs typeface="+mn-cs"/>
              </a:rPr>
              <a:t> </a:t>
            </a:r>
            <a:br>
              <a:rPr lang="en-US" sz="2300" b="1" dirty="0" smtClean="0">
                <a:solidFill>
                  <a:srgbClr val="FFFFFF"/>
                </a:solidFill>
                <a:latin typeface="Tahoma"/>
                <a:cs typeface="+mn-cs"/>
              </a:rPr>
            </a:br>
            <a:r>
              <a:rPr lang="en-US" sz="2300" b="1" dirty="0" smtClean="0">
                <a:solidFill>
                  <a:srgbClr val="FFFFFF"/>
                </a:solidFill>
                <a:latin typeface="Tahoma"/>
                <a:cs typeface="+mn-cs"/>
              </a:rPr>
              <a:t>designed to reduce network traffic in </a:t>
            </a:r>
            <a:br>
              <a:rPr lang="en-US" sz="2300" b="1" dirty="0" smtClean="0">
                <a:solidFill>
                  <a:srgbClr val="FFFFFF"/>
                </a:solidFill>
                <a:latin typeface="Tahoma"/>
                <a:cs typeface="+mn-cs"/>
              </a:rPr>
            </a:br>
            <a:r>
              <a:rPr lang="en-US" sz="2300" b="1" dirty="0" smtClean="0">
                <a:solidFill>
                  <a:srgbClr val="FFFFFF"/>
                </a:solidFill>
                <a:latin typeface="Tahoma"/>
                <a:cs typeface="+mn-cs"/>
              </a:rPr>
              <a:t>2010-2012</a:t>
            </a:r>
            <a:endParaRPr lang="en-US" sz="2300" b="1" dirty="0">
              <a:solidFill>
                <a:srgbClr val="FFFFFF"/>
              </a:solidFill>
              <a:latin typeface="Tahom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432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1" name="Rectangle 2"/>
          <p:cNvSpPr>
            <a:spLocks noGrp="1" noChangeArrowheads="1"/>
          </p:cNvSpPr>
          <p:nvPr>
            <p:ph type="title"/>
          </p:nvPr>
        </p:nvSpPr>
        <p:spPr>
          <a:xfrm>
            <a:off x="267592" y="131050"/>
            <a:ext cx="9446385" cy="609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7A"/>
                </a:solidFill>
              </a:rPr>
              <a:t>CMS Data Transfer Volume (Feb. 2012– Jan. 2013)</a:t>
            </a:r>
          </a:p>
        </p:txBody>
      </p:sp>
      <p:sp>
        <p:nvSpPr>
          <p:cNvPr id="339974" name="Text Box 5"/>
          <p:cNvSpPr txBox="1">
            <a:spLocks noChangeArrowheads="1"/>
          </p:cNvSpPr>
          <p:nvPr/>
        </p:nvSpPr>
        <p:spPr bwMode="auto">
          <a:xfrm>
            <a:off x="1381338" y="779055"/>
            <a:ext cx="7104924" cy="770084"/>
          </a:xfrm>
          <a:prstGeom prst="rect">
            <a:avLst/>
          </a:prstGeom>
          <a:solidFill>
            <a:schemeClr val="tx1">
              <a:lumMod val="50000"/>
            </a:schemeClr>
          </a:solidFill>
          <a:ln w="25400" algn="ctr">
            <a:solidFill>
              <a:srgbClr val="FFE422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600"/>
              </a:spcAft>
              <a:buClr>
                <a:srgbClr val="FF3399"/>
              </a:buClr>
              <a:buSzPct val="80000"/>
              <a:buFont typeface="Monotype Sorts" pitchFamily="2" charset="2"/>
              <a:buNone/>
            </a:pPr>
            <a:r>
              <a:rPr lang="en-US" sz="2200" b="1" dirty="0" smtClean="0">
                <a:solidFill>
                  <a:srgbClr val="FFFFFF"/>
                </a:solidFill>
                <a:latin typeface="Tahoma"/>
                <a:cs typeface="+mn-cs"/>
              </a:rPr>
              <a:t>42 </a:t>
            </a:r>
            <a:r>
              <a:rPr lang="en-US" sz="2200" b="1" dirty="0" err="1">
                <a:solidFill>
                  <a:srgbClr val="FFFFFF"/>
                </a:solidFill>
                <a:latin typeface="Tahoma"/>
                <a:cs typeface="+mn-cs"/>
              </a:rPr>
              <a:t>PetaBytes</a:t>
            </a:r>
            <a:r>
              <a:rPr lang="en-US" sz="2200" b="1" dirty="0">
                <a:solidFill>
                  <a:srgbClr val="FFFFFF"/>
                </a:solidFill>
                <a:latin typeface="Tahoma"/>
                <a:cs typeface="+mn-cs"/>
              </a:rPr>
              <a:t> Transferred Over 12 Months </a:t>
            </a:r>
            <a:br>
              <a:rPr lang="en-US" sz="2200" b="1" dirty="0">
                <a:solidFill>
                  <a:srgbClr val="FFFFFF"/>
                </a:solidFill>
                <a:latin typeface="Tahoma"/>
                <a:cs typeface="+mn-cs"/>
              </a:rPr>
            </a:br>
            <a:r>
              <a:rPr lang="en-US" sz="2200" b="1" dirty="0">
                <a:solidFill>
                  <a:srgbClr val="FFFFFF"/>
                </a:solidFill>
                <a:latin typeface="Tahoma"/>
                <a:cs typeface="+mn-cs"/>
              </a:rPr>
              <a:t>= </a:t>
            </a:r>
            <a:r>
              <a:rPr lang="en-US" sz="2200" b="1" dirty="0" smtClean="0">
                <a:solidFill>
                  <a:srgbClr val="FFFFFF"/>
                </a:solidFill>
                <a:latin typeface="Tahoma"/>
                <a:cs typeface="+mn-cs"/>
              </a:rPr>
              <a:t>10.6 </a:t>
            </a:r>
            <a:r>
              <a:rPr lang="en-US" sz="2200" b="1" dirty="0" err="1">
                <a:solidFill>
                  <a:srgbClr val="FFFFFF"/>
                </a:solidFill>
                <a:latin typeface="Tahoma"/>
                <a:cs typeface="+mn-cs"/>
              </a:rPr>
              <a:t>Gbps</a:t>
            </a:r>
            <a:r>
              <a:rPr lang="en-US" sz="2200" b="1" dirty="0">
                <a:solidFill>
                  <a:srgbClr val="FFFFFF"/>
                </a:solidFill>
                <a:latin typeface="Tahoma"/>
                <a:cs typeface="+mn-cs"/>
              </a:rPr>
              <a:t> Avg. (&gt;20 </a:t>
            </a:r>
            <a:r>
              <a:rPr lang="en-US" sz="2200" b="1" dirty="0" err="1">
                <a:solidFill>
                  <a:srgbClr val="FFFFFF"/>
                </a:solidFill>
                <a:latin typeface="Tahoma"/>
                <a:cs typeface="+mn-cs"/>
              </a:rPr>
              <a:t>Gbps</a:t>
            </a:r>
            <a:r>
              <a:rPr lang="en-US" sz="2200" b="1" dirty="0">
                <a:solidFill>
                  <a:srgbClr val="FFFFFF"/>
                </a:solidFill>
                <a:latin typeface="Tahoma"/>
                <a:cs typeface="+mn-cs"/>
              </a:rPr>
              <a:t> Peak)</a:t>
            </a:r>
          </a:p>
        </p:txBody>
      </p:sp>
      <p:pic>
        <p:nvPicPr>
          <p:cNvPr id="1718273" name="Picture 1"/>
          <p:cNvPicPr>
            <a:picLocks noChangeAspect="1" noChangeArrowheads="1"/>
          </p:cNvPicPr>
          <p:nvPr/>
        </p:nvPicPr>
        <p:blipFill>
          <a:blip r:embed="rId2" cstate="print">
            <a:lum bright="-10000" contrast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00"/>
          <a:stretch>
            <a:fillRect/>
          </a:stretch>
        </p:blipFill>
        <p:spPr bwMode="auto">
          <a:xfrm>
            <a:off x="152382" y="1547155"/>
            <a:ext cx="8345438" cy="5054210"/>
          </a:xfrm>
          <a:prstGeom prst="rect">
            <a:avLst/>
          </a:prstGeom>
          <a:noFill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409458" y="797602"/>
            <a:ext cx="1228960" cy="1570303"/>
          </a:xfrm>
          <a:prstGeom prst="rect">
            <a:avLst/>
          </a:prstGeom>
          <a:solidFill>
            <a:schemeClr val="tx1">
              <a:lumMod val="50000"/>
            </a:schemeClr>
          </a:solidFill>
          <a:ln w="25400" algn="ctr">
            <a:solidFill>
              <a:srgbClr val="FFE422"/>
            </a:solidFill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ct val="80000"/>
              <a:buFont typeface="Monotype Sorts" pitchFamily="2" charset="2"/>
              <a:buNone/>
            </a:pPr>
            <a: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  <a:t>2012</a:t>
            </a:r>
          </a:p>
          <a:p>
            <a:pPr algn="ctr" eaLnBrk="0" hangingPunct="0"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ct val="80000"/>
              <a:buFont typeface="Monotype Sorts" pitchFamily="2" charset="2"/>
              <a:buNone/>
            </a:pPr>
            <a: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  <a:t>Versus</a:t>
            </a:r>
            <a:b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</a:br>
            <a: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  <a:t>2011:</a:t>
            </a:r>
            <a:b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</a:br>
            <a:r>
              <a:rPr lang="en-US" sz="2400" b="1" dirty="0" smtClean="0">
                <a:solidFill>
                  <a:srgbClr val="FFE422"/>
                </a:solidFill>
                <a:latin typeface="Tahoma"/>
                <a:cs typeface="+mn-cs"/>
              </a:rPr>
              <a:t>+45%</a:t>
            </a:r>
            <a: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  <a:t> </a:t>
            </a:r>
            <a:endParaRPr lang="en-US" sz="2400" b="1" dirty="0">
              <a:solidFill>
                <a:srgbClr val="FFFFFF"/>
              </a:solidFill>
              <a:latin typeface="Tahoma"/>
              <a:cs typeface="+mn-cs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09449" y="2392065"/>
            <a:ext cx="1344175" cy="2765160"/>
          </a:xfrm>
          <a:prstGeom prst="rect">
            <a:avLst/>
          </a:prstGeom>
          <a:solidFill>
            <a:schemeClr val="tx1">
              <a:lumMod val="50000"/>
            </a:schemeClr>
          </a:solidFill>
          <a:ln w="25400" algn="ctr">
            <a:solidFill>
              <a:srgbClr val="FFE422"/>
            </a:solidFill>
            <a:miter lim="800000"/>
            <a:headEnd/>
            <a:tailEnd/>
          </a:ln>
        </p:spPr>
        <p:txBody>
          <a:bodyPr wrap="square" lIns="92075" tIns="46038" rIns="92075" bIns="46038">
            <a:no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ct val="80000"/>
              <a:buFont typeface="Monotype Sorts" pitchFamily="2" charset="2"/>
              <a:buNone/>
            </a:pPr>
            <a:r>
              <a:rPr lang="en-US" sz="2400" b="1" dirty="0" smtClean="0">
                <a:solidFill>
                  <a:srgbClr val="FFFFFF"/>
                </a:solidFill>
                <a:latin typeface="Tahoma"/>
                <a:cs typeface="+mn-cs"/>
              </a:rPr>
              <a:t>Higher Trigger Rates and Larger Events in 2015</a:t>
            </a:r>
            <a:endParaRPr lang="en-US" sz="2400" b="1" dirty="0">
              <a:solidFill>
                <a:srgbClr val="FFFFFF"/>
              </a:solidFill>
              <a:latin typeface="Tahom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0201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46704"/>
            <a:ext cx="7569198" cy="1066800"/>
          </a:xfrm>
          <a:ln w="22225">
            <a:noFill/>
          </a:ln>
        </p:spPr>
        <p:txBody>
          <a:bodyPr/>
          <a:lstStyle/>
          <a:p>
            <a:pPr algn="ctr"/>
            <a:r>
              <a:rPr lang="en-US" dirty="0" smtClean="0">
                <a:solidFill>
                  <a:srgbClr val="FFE713"/>
                </a:solidFill>
              </a:rPr>
              <a:t>US </a:t>
            </a:r>
            <a:r>
              <a:rPr lang="en-US" dirty="0" err="1" smtClean="0">
                <a:solidFill>
                  <a:srgbClr val="FFE713"/>
                </a:solidFill>
              </a:rPr>
              <a:t>LHCNet</a:t>
            </a:r>
            <a:r>
              <a:rPr lang="en-US" dirty="0" smtClean="0">
                <a:solidFill>
                  <a:srgbClr val="FFE713"/>
                </a:solidFill>
              </a:rPr>
              <a:t> Peak Utilization: </a:t>
            </a:r>
            <a:r>
              <a:rPr lang="en-US" dirty="0" smtClean="0">
                <a:solidFill>
                  <a:schemeClr val="tx1"/>
                </a:solidFill>
              </a:rPr>
              <a:t>Many Peaks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of 5 to 9+ </a:t>
            </a:r>
            <a:r>
              <a:rPr lang="en-US" dirty="0" err="1" smtClean="0">
                <a:solidFill>
                  <a:schemeClr val="tx1"/>
                </a:solidFill>
              </a:rPr>
              <a:t>Gbps</a:t>
            </a:r>
            <a:r>
              <a:rPr lang="en-US" dirty="0" smtClean="0">
                <a:solidFill>
                  <a:schemeClr val="tx1"/>
                </a:solidFill>
              </a:rPr>
              <a:t> (for hours) </a:t>
            </a:r>
            <a:r>
              <a:rPr lang="en-US" dirty="0" smtClean="0">
                <a:solidFill>
                  <a:srgbClr val="FFE713"/>
                </a:solidFill>
              </a:rPr>
              <a:t>on each link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0FA482-2D62-4AF0-A071-13C1CF560BE6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1000"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143000"/>
            <a:ext cx="9220200" cy="5410200"/>
          </a:xfrm>
          <a:prstGeom prst="rect">
            <a:avLst/>
          </a:prstGeom>
          <a:ln w="22225">
            <a:solidFill>
              <a:srgbClr val="FFE713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6836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5441" name="Picture 1" descr="imag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000" y="395099"/>
            <a:ext cx="9524440" cy="602958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/>
        </p:spPr>
      </p:pic>
      <p:sp>
        <p:nvSpPr>
          <p:cNvPr id="2" name="AutoShape 2" descr="imap://azher@mail-ul.caltech.edu:993/fetch%3EUID%3E.INBOX%3E459034?part=1.2.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endParaRPr lang="en-US" sz="28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3" name="AutoShape 4" descr="imap://azher@mail-ul.caltech.edu:993/fetch%3EUID%3E.INBOX%3E459034?part=1.2.2"/>
          <p:cNvSpPr>
            <a:spLocks noChangeAspect="1" noChangeArrowheads="1"/>
          </p:cNvSpPr>
          <p:nvPr/>
        </p:nvSpPr>
        <p:spPr bwMode="auto">
          <a:xfrm>
            <a:off x="307976" y="803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endParaRPr lang="en-US" sz="28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6" name="Rectangle 71"/>
          <p:cNvSpPr>
            <a:spLocks noChangeArrowheads="1"/>
          </p:cNvSpPr>
          <p:nvPr/>
        </p:nvSpPr>
        <p:spPr bwMode="auto">
          <a:xfrm>
            <a:off x="5254779" y="1600200"/>
            <a:ext cx="3200400" cy="228600"/>
          </a:xfrm>
          <a:prstGeom prst="rect">
            <a:avLst/>
          </a:prstGeom>
          <a:solidFill>
            <a:schemeClr val="bg1"/>
          </a:solidFill>
          <a:ln w="1905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endParaRPr lang="en-US" sz="32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7" name="Rectangle 58"/>
          <p:cNvSpPr>
            <a:spLocks noChangeArrowheads="1"/>
          </p:cNvSpPr>
          <p:nvPr/>
        </p:nvSpPr>
        <p:spPr bwMode="auto">
          <a:xfrm>
            <a:off x="4870115" y="855865"/>
            <a:ext cx="4038600" cy="685800"/>
          </a:xfrm>
          <a:prstGeom prst="rect">
            <a:avLst/>
          </a:prstGeom>
          <a:solidFill>
            <a:schemeClr val="bg1"/>
          </a:solidFill>
          <a:ln w="1905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endParaRPr lang="en-US" sz="32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7600" y="6465529"/>
            <a:ext cx="9144000" cy="30777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</a:rPr>
              <a:t>Log Plot of ESnet Monthly Accepted Traffic, January 1990 – December 2012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 rot="-5400000">
            <a:off x="-717175" y="3673274"/>
            <a:ext cx="2506662" cy="307777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lg" len="lg"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000000"/>
                </a:solidFill>
                <a:latin typeface="Arial"/>
              </a:rPr>
              <a:t>Terabytes / month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2511575" y="3590925"/>
            <a:ext cx="0" cy="533400"/>
          </a:xfrm>
          <a:prstGeom prst="line">
            <a:avLst/>
          </a:prstGeom>
          <a:noFill/>
          <a:ln w="28575">
            <a:solidFill>
              <a:srgbClr val="FF5050"/>
            </a:solidFill>
            <a:round/>
            <a:headEnd/>
            <a:tailEnd type="triangle" w="lg" len="lg"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endParaRPr lang="en-US" sz="32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>
            <a:off x="4261710" y="3200494"/>
            <a:ext cx="11990" cy="343815"/>
          </a:xfrm>
          <a:prstGeom prst="line">
            <a:avLst/>
          </a:prstGeom>
          <a:noFill/>
          <a:ln w="28575">
            <a:solidFill>
              <a:srgbClr val="FF5050"/>
            </a:solidFill>
            <a:round/>
            <a:headEnd/>
            <a:tailEnd type="triangle" w="lg" len="lg"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endParaRPr lang="en-US" sz="32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737129" y="2935069"/>
            <a:ext cx="14093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</a:rPr>
              <a:t>Oct 1993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</a:rPr>
              <a:t>1 </a:t>
            </a:r>
            <a:r>
              <a:rPr lang="en-US" sz="2000" b="1" dirty="0" err="1">
                <a:solidFill>
                  <a:srgbClr val="000000"/>
                </a:solidFill>
                <a:latin typeface="Arial"/>
              </a:rPr>
              <a:t>TBy</a:t>
            </a:r>
            <a:r>
              <a:rPr lang="en-US" sz="2000" b="1" dirty="0">
                <a:solidFill>
                  <a:srgbClr val="000000"/>
                </a:solidFill>
                <a:latin typeface="Arial"/>
              </a:rPr>
              <a:t>/mo.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330116" y="2554069"/>
            <a:ext cx="15520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</a:rPr>
              <a:t>Jul 1998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</a:rPr>
              <a:t>10 </a:t>
            </a:r>
            <a:r>
              <a:rPr lang="en-US" sz="2000" b="1" dirty="0" err="1">
                <a:solidFill>
                  <a:srgbClr val="000000"/>
                </a:solidFill>
                <a:latin typeface="Arial"/>
              </a:rPr>
              <a:t>TBy</a:t>
            </a:r>
            <a:r>
              <a:rPr lang="en-US" sz="2000" b="1" dirty="0">
                <a:solidFill>
                  <a:srgbClr val="000000"/>
                </a:solidFill>
                <a:latin typeface="Arial"/>
              </a:rPr>
              <a:t>/mo.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189783" y="5181600"/>
            <a:ext cx="1467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</a:rPr>
              <a:t>38 months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2679427" y="4657960"/>
            <a:ext cx="1467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</a:rPr>
              <a:t>57 months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4215627" y="3889860"/>
            <a:ext cx="1467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</a:rPr>
              <a:t>40 months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4722621" y="2084825"/>
            <a:ext cx="16946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</a:rPr>
              <a:t>Nov 2001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</a:rPr>
              <a:t>100 </a:t>
            </a:r>
            <a:r>
              <a:rPr lang="en-US" sz="2000" b="1" dirty="0" err="1">
                <a:solidFill>
                  <a:srgbClr val="000000"/>
                </a:solidFill>
                <a:latin typeface="Arial"/>
              </a:rPr>
              <a:t>TBy</a:t>
            </a:r>
            <a:r>
              <a:rPr lang="en-US" sz="2000" b="1" dirty="0">
                <a:solidFill>
                  <a:srgbClr val="000000"/>
                </a:solidFill>
                <a:latin typeface="Arial"/>
              </a:rPr>
              <a:t>/mo.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5605885" y="3236975"/>
            <a:ext cx="1467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</a:rPr>
              <a:t>53 months</a:t>
            </a:r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2514958" y="3851549"/>
            <a:ext cx="0" cy="1736725"/>
          </a:xfrm>
          <a:prstGeom prst="line">
            <a:avLst/>
          </a:prstGeom>
          <a:noFill/>
          <a:ln w="28575">
            <a:solidFill>
              <a:srgbClr val="FF505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endParaRPr lang="en-US" sz="32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 flipH="1">
            <a:off x="5375455" y="2737710"/>
            <a:ext cx="0" cy="2873374"/>
          </a:xfrm>
          <a:prstGeom prst="line">
            <a:avLst/>
          </a:prstGeom>
          <a:noFill/>
          <a:ln w="28575">
            <a:solidFill>
              <a:srgbClr val="FF505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endParaRPr lang="en-US" sz="32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>
            <a:off x="4273700" y="3446463"/>
            <a:ext cx="0" cy="2424112"/>
          </a:xfrm>
          <a:prstGeom prst="line">
            <a:avLst/>
          </a:prstGeom>
          <a:noFill/>
          <a:ln w="28575">
            <a:solidFill>
              <a:srgbClr val="FF505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endParaRPr lang="en-US" sz="32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7255842" y="2247905"/>
            <a:ext cx="1466" cy="3370185"/>
          </a:xfrm>
          <a:prstGeom prst="line">
            <a:avLst/>
          </a:prstGeom>
          <a:noFill/>
          <a:ln w="28575">
            <a:solidFill>
              <a:srgbClr val="FF505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endParaRPr lang="en-US" sz="32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7257300" y="1662370"/>
            <a:ext cx="0" cy="6096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lg" len="lg"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endParaRPr lang="en-US" sz="3200" b="1">
              <a:solidFill>
                <a:srgbClr val="3912C8"/>
              </a:solidFill>
              <a:latin typeface="Tahoma" pitchFamily="34" charset="0"/>
            </a:endParaRPr>
          </a:p>
        </p:txBody>
      </p:sp>
      <p:pic>
        <p:nvPicPr>
          <p:cNvPr id="48" name="Picture 53" descr="icfalogo"/>
          <p:cNvPicPr>
            <a:picLocks noChangeAspect="1" noChangeArrowheads="1"/>
          </p:cNvPicPr>
          <p:nvPr/>
        </p:nvPicPr>
        <p:blipFill>
          <a:blip r:embed="rId3" cstate="print"/>
          <a:srcRect l="28235" r="28235" b="28799"/>
          <a:stretch>
            <a:fillRect/>
          </a:stretch>
        </p:blipFill>
        <p:spPr bwMode="auto">
          <a:xfrm>
            <a:off x="225581" y="20638"/>
            <a:ext cx="1062404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Line 26"/>
          <p:cNvSpPr>
            <a:spLocks noChangeShapeType="1"/>
          </p:cNvSpPr>
          <p:nvPr/>
        </p:nvSpPr>
        <p:spPr bwMode="auto">
          <a:xfrm>
            <a:off x="9306018" y="1201510"/>
            <a:ext cx="0" cy="77969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lg" len="lg"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endParaRPr lang="en-US" sz="32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50" name="Line 24"/>
          <p:cNvSpPr>
            <a:spLocks noChangeShapeType="1"/>
          </p:cNvSpPr>
          <p:nvPr/>
        </p:nvSpPr>
        <p:spPr bwMode="auto">
          <a:xfrm flipH="1">
            <a:off x="9301747" y="1981202"/>
            <a:ext cx="2804" cy="3636885"/>
          </a:xfrm>
          <a:prstGeom prst="line">
            <a:avLst/>
          </a:prstGeom>
          <a:noFill/>
          <a:ln w="28575">
            <a:solidFill>
              <a:srgbClr val="FF505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endParaRPr lang="en-US" sz="32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51" name="Text Box 19"/>
          <p:cNvSpPr txBox="1">
            <a:spLocks noChangeArrowheads="1"/>
          </p:cNvSpPr>
          <p:nvPr/>
        </p:nvSpPr>
        <p:spPr bwMode="auto">
          <a:xfrm>
            <a:off x="267590" y="1561873"/>
            <a:ext cx="88998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</a:rPr>
              <a:t>10,000</a:t>
            </a:r>
          </a:p>
        </p:txBody>
      </p:sp>
      <p:sp>
        <p:nvSpPr>
          <p:cNvPr id="52" name="Text Box 19"/>
          <p:cNvSpPr txBox="1">
            <a:spLocks noChangeArrowheads="1"/>
          </p:cNvSpPr>
          <p:nvPr/>
        </p:nvSpPr>
        <p:spPr bwMode="auto">
          <a:xfrm>
            <a:off x="152442" y="908988"/>
            <a:ext cx="101822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</a:rPr>
              <a:t>100,000</a:t>
            </a:r>
          </a:p>
        </p:txBody>
      </p:sp>
      <p:sp>
        <p:nvSpPr>
          <p:cNvPr id="53" name="Text Box 19"/>
          <p:cNvSpPr txBox="1">
            <a:spLocks noChangeArrowheads="1"/>
          </p:cNvSpPr>
          <p:nvPr/>
        </p:nvSpPr>
        <p:spPr bwMode="auto">
          <a:xfrm>
            <a:off x="498033" y="2214758"/>
            <a:ext cx="69762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</a:rPr>
              <a:t>1000</a:t>
            </a:r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690045" y="2867901"/>
            <a:ext cx="49926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</a:rPr>
              <a:t>100</a:t>
            </a:r>
          </a:p>
        </p:txBody>
      </p:sp>
      <p:sp>
        <p:nvSpPr>
          <p:cNvPr id="55" name="Text Box 19"/>
          <p:cNvSpPr txBox="1">
            <a:spLocks noChangeArrowheads="1"/>
          </p:cNvSpPr>
          <p:nvPr/>
        </p:nvSpPr>
        <p:spPr bwMode="auto">
          <a:xfrm>
            <a:off x="690045" y="4773175"/>
            <a:ext cx="50526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/>
              </a:rPr>
              <a:t>0.1</a:t>
            </a:r>
          </a:p>
        </p:txBody>
      </p:sp>
      <p:sp>
        <p:nvSpPr>
          <p:cNvPr id="57" name="Text Box 19"/>
          <p:cNvSpPr txBox="1">
            <a:spLocks noChangeArrowheads="1"/>
          </p:cNvSpPr>
          <p:nvPr/>
        </p:nvSpPr>
        <p:spPr bwMode="auto">
          <a:xfrm>
            <a:off x="728449" y="4120290"/>
            <a:ext cx="42245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</a:rPr>
              <a:t>1</a:t>
            </a: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690045" y="3505810"/>
            <a:ext cx="4700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</a:rPr>
              <a:t>10</a:t>
            </a:r>
          </a:p>
        </p:txBody>
      </p:sp>
      <p:sp>
        <p:nvSpPr>
          <p:cNvPr id="59" name="Text Box 55"/>
          <p:cNvSpPr txBox="1">
            <a:spLocks noChangeArrowheads="1"/>
          </p:cNvSpPr>
          <p:nvPr/>
        </p:nvSpPr>
        <p:spPr bwMode="auto">
          <a:xfrm>
            <a:off x="6160660" y="5234129"/>
            <a:ext cx="3324130" cy="307777"/>
          </a:xfrm>
          <a:prstGeom prst="rect">
            <a:avLst/>
          </a:prstGeom>
          <a:solidFill>
            <a:srgbClr val="000066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buClr>
                <a:srgbClr val="D90040"/>
              </a:buClr>
              <a:buSzPct val="80000"/>
              <a:buFont typeface="Wingdings" pitchFamily="-109" charset="2"/>
              <a:buNone/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W. Johnston, G. Bell</a:t>
            </a:r>
          </a:p>
        </p:txBody>
      </p:sp>
      <p:grpSp>
        <p:nvGrpSpPr>
          <p:cNvPr id="4" name="Group 67"/>
          <p:cNvGrpSpPr>
            <a:grpSpLocks/>
          </p:cNvGrpSpPr>
          <p:nvPr/>
        </p:nvGrpSpPr>
        <p:grpSpPr bwMode="auto">
          <a:xfrm>
            <a:off x="4453736" y="4504340"/>
            <a:ext cx="5261484" cy="723900"/>
            <a:chOff x="4350770" y="3581400"/>
            <a:chExt cx="4377719" cy="723900"/>
          </a:xfrm>
        </p:grpSpPr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4350770" y="3581400"/>
              <a:ext cx="4377719" cy="72390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  <a:buClr>
                  <a:srgbClr val="D90040"/>
                </a:buClr>
                <a:buSzPct val="80000"/>
                <a:buFont typeface="Wingdings" pitchFamily="-109" charset="2"/>
                <a:buNone/>
              </a:pPr>
              <a:endParaRPr lang="en-US" sz="3200" b="1">
                <a:solidFill>
                  <a:srgbClr val="3912C8"/>
                </a:solidFill>
                <a:latin typeface="Tahoma" pitchFamily="34" charset="0"/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4901188" y="3671325"/>
              <a:ext cx="3763394" cy="6096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rIns="0"/>
            <a:lstStyle/>
            <a:p>
              <a:pPr eaLnBrk="0" hangingPunct="0">
                <a:lnSpc>
                  <a:spcPct val="60000"/>
                </a:lnSpc>
                <a:spcBef>
                  <a:spcPct val="50000"/>
                </a:spcBef>
                <a:buClr>
                  <a:srgbClr val="D90040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000" b="1" dirty="0">
                  <a:solidFill>
                    <a:srgbClr val="000066"/>
                  </a:solidFill>
                  <a:latin typeface="Arial"/>
                </a:rPr>
                <a:t>Actual</a:t>
              </a:r>
            </a:p>
            <a:p>
              <a:pPr eaLnBrk="0" hangingPunct="0">
                <a:lnSpc>
                  <a:spcPct val="60000"/>
                </a:lnSpc>
                <a:spcBef>
                  <a:spcPct val="50000"/>
                </a:spcBef>
                <a:buClr>
                  <a:srgbClr val="D90040"/>
                </a:buClr>
                <a:buSzPct val="80000"/>
                <a:buFont typeface="Wingdings" pitchFamily="2" charset="2"/>
                <a:buNone/>
                <a:defRPr/>
              </a:pPr>
              <a:r>
                <a:rPr lang="en-US" sz="2000" b="1" dirty="0">
                  <a:solidFill>
                    <a:srgbClr val="000066"/>
                  </a:solidFill>
                  <a:latin typeface="Arial"/>
                </a:rPr>
                <a:t>Exponential fit + 12 month projection</a:t>
              </a:r>
            </a:p>
          </p:txBody>
        </p:sp>
        <p:cxnSp>
          <p:nvCxnSpPr>
            <p:cNvPr id="64" name="Straight Connector 66"/>
            <p:cNvCxnSpPr>
              <a:cxnSpLocks noChangeShapeType="1"/>
            </p:cNvCxnSpPr>
            <p:nvPr/>
          </p:nvCxnSpPr>
          <p:spPr bwMode="auto">
            <a:xfrm>
              <a:off x="4419600" y="4038600"/>
              <a:ext cx="419100" cy="0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65" name="Straight Connector 62"/>
            <p:cNvCxnSpPr>
              <a:cxnSpLocks noChangeShapeType="1"/>
            </p:cNvCxnSpPr>
            <p:nvPr/>
          </p:nvCxnSpPr>
          <p:spPr bwMode="auto">
            <a:xfrm>
              <a:off x="4419600" y="3771900"/>
              <a:ext cx="419100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67" name="Text Box 18"/>
          <p:cNvSpPr txBox="1">
            <a:spLocks noChangeArrowheads="1"/>
          </p:cNvSpPr>
          <p:nvPr/>
        </p:nvSpPr>
        <p:spPr bwMode="auto">
          <a:xfrm>
            <a:off x="6642823" y="1124747"/>
            <a:ext cx="122896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</a:rPr>
              <a:t>Apr 2007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</a:rPr>
              <a:t>1 </a:t>
            </a:r>
            <a:r>
              <a:rPr lang="en-US" sz="2000" b="1" dirty="0" err="1">
                <a:solidFill>
                  <a:srgbClr val="000000"/>
                </a:solidFill>
                <a:latin typeface="Arial"/>
              </a:rPr>
              <a:t>PBy</a:t>
            </a:r>
            <a:r>
              <a:rPr lang="en-US" sz="2000" b="1" dirty="0">
                <a:solidFill>
                  <a:srgbClr val="000000"/>
                </a:solidFill>
                <a:latin typeface="Arial"/>
              </a:rPr>
              <a:t>/mo.</a:t>
            </a:r>
          </a:p>
        </p:txBody>
      </p:sp>
      <p:sp>
        <p:nvSpPr>
          <p:cNvPr id="68" name="Rectangle 71"/>
          <p:cNvSpPr>
            <a:spLocks noChangeArrowheads="1"/>
          </p:cNvSpPr>
          <p:nvPr/>
        </p:nvSpPr>
        <p:spPr bwMode="auto">
          <a:xfrm>
            <a:off x="1266120" y="433410"/>
            <a:ext cx="8449100" cy="537670"/>
          </a:xfrm>
          <a:prstGeom prst="rect">
            <a:avLst/>
          </a:prstGeom>
          <a:solidFill>
            <a:schemeClr val="bg1"/>
          </a:solidFill>
          <a:ln w="19050" algn="ctr">
            <a:noFill/>
            <a:round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endParaRPr lang="en-US" sz="32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69" name="Rectangle 3"/>
          <p:cNvSpPr txBox="1">
            <a:spLocks noChangeArrowheads="1"/>
          </p:cNvSpPr>
          <p:nvPr/>
        </p:nvSpPr>
        <p:spPr bwMode="auto">
          <a:xfrm>
            <a:off x="1089029" y="-65855"/>
            <a:ext cx="8816971" cy="578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500" b="1" u="sng" kern="0" dirty="0">
                <a:solidFill>
                  <a:srgbClr val="000000"/>
                </a:solidFill>
                <a:latin typeface="Arial"/>
              </a:rPr>
              <a:t>Remarkable Historical ESnet Traffic </a:t>
            </a:r>
            <a:r>
              <a:rPr lang="en-US" sz="2500" b="1" u="sng" kern="0" dirty="0" smtClean="0">
                <a:solidFill>
                  <a:srgbClr val="000000"/>
                </a:solidFill>
                <a:latin typeface="Arial"/>
              </a:rPr>
              <a:t>Trend</a:t>
            </a:r>
            <a:endParaRPr lang="en-US" sz="2500" b="1" u="sng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Text Box 18"/>
          <p:cNvSpPr txBox="1">
            <a:spLocks noChangeArrowheads="1"/>
          </p:cNvSpPr>
          <p:nvPr/>
        </p:nvSpPr>
        <p:spPr bwMode="auto">
          <a:xfrm>
            <a:off x="8102210" y="471819"/>
            <a:ext cx="1617685" cy="1015663"/>
          </a:xfrm>
          <a:prstGeom prst="rect">
            <a:avLst/>
          </a:prstGeom>
          <a:solidFill>
            <a:schemeClr val="bg1"/>
          </a:solidFill>
          <a:ln w="22225">
            <a:solidFill>
              <a:srgbClr val="760000"/>
            </a:solidFill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algn="ctr"/>
            <a:r>
              <a:rPr lang="en-US" sz="2000" b="1" u="sng" dirty="0">
                <a:solidFill>
                  <a:srgbClr val="000000"/>
                </a:solidFill>
                <a:latin typeface="Arial"/>
              </a:rPr>
              <a:t>Actual Dec 2012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Arial"/>
              </a:rPr>
              <a:t>12 </a:t>
            </a:r>
            <a:r>
              <a:rPr lang="en-US" sz="2000" b="1" dirty="0" err="1">
                <a:solidFill>
                  <a:srgbClr val="000000"/>
                </a:solidFill>
                <a:latin typeface="Arial"/>
              </a:rPr>
              <a:t>PBy</a:t>
            </a:r>
            <a:r>
              <a:rPr lang="en-US" sz="2000" b="1" dirty="0">
                <a:solidFill>
                  <a:srgbClr val="000000"/>
                </a:solidFill>
                <a:latin typeface="Arial"/>
              </a:rPr>
              <a:t>/mo</a:t>
            </a:r>
          </a:p>
        </p:txBody>
      </p:sp>
      <p:sp>
        <p:nvSpPr>
          <p:cNvPr id="71" name="Down Arrow 70"/>
          <p:cNvSpPr/>
          <p:nvPr/>
        </p:nvSpPr>
        <p:spPr bwMode="auto">
          <a:xfrm>
            <a:off x="9176274" y="1430718"/>
            <a:ext cx="255613" cy="231652"/>
          </a:xfrm>
          <a:prstGeom prst="downArrow">
            <a:avLst/>
          </a:prstGeom>
          <a:solidFill>
            <a:srgbClr val="000066"/>
          </a:solidFill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2" charset="2"/>
              <a:buNone/>
            </a:pPr>
            <a:endParaRPr lang="en-US" sz="28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72" name="Line 8"/>
          <p:cNvSpPr>
            <a:spLocks noChangeShapeType="1"/>
          </p:cNvSpPr>
          <p:nvPr/>
        </p:nvSpPr>
        <p:spPr bwMode="auto">
          <a:xfrm>
            <a:off x="5375455" y="2622588"/>
            <a:ext cx="0" cy="418185"/>
          </a:xfrm>
          <a:prstGeom prst="line">
            <a:avLst/>
          </a:prstGeom>
          <a:noFill/>
          <a:ln w="28575">
            <a:solidFill>
              <a:srgbClr val="FF5050"/>
            </a:solidFill>
            <a:round/>
            <a:headEnd/>
            <a:tailEnd type="triangle" w="lg" len="lg"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Clr>
                <a:srgbClr val="D90040"/>
              </a:buClr>
              <a:buSzPct val="80000"/>
              <a:buFont typeface="Wingdings" pitchFamily="-109" charset="2"/>
              <a:buNone/>
            </a:pPr>
            <a:endParaRPr lang="en-US" sz="3200" b="1">
              <a:solidFill>
                <a:srgbClr val="3912C8"/>
              </a:solidFill>
              <a:latin typeface="Tahoma" pitchFamily="34" charset="0"/>
            </a:endParaRPr>
          </a:p>
        </p:txBody>
      </p:sp>
      <p:sp>
        <p:nvSpPr>
          <p:cNvPr id="60" name="Text Box 27"/>
          <p:cNvSpPr txBox="1">
            <a:spLocks noChangeArrowheads="1"/>
          </p:cNvSpPr>
          <p:nvPr/>
        </p:nvSpPr>
        <p:spPr bwMode="auto">
          <a:xfrm>
            <a:off x="1266122" y="395099"/>
            <a:ext cx="4493385" cy="1661993"/>
          </a:xfrm>
          <a:prstGeom prst="rect">
            <a:avLst/>
          </a:prstGeom>
          <a:solidFill>
            <a:srgbClr val="000066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wrap="square" lIns="0" tIns="91440" rIns="0" bIns="91440">
            <a:spAutoFit/>
          </a:bodyPr>
          <a:lstStyle/>
          <a:p>
            <a:pPr algn="ctr" eaLnBrk="0" hangingPunct="0">
              <a:buFont typeface="Wingdings" pitchFamily="-109" charset="2"/>
              <a:buNone/>
            </a:pPr>
            <a:r>
              <a:rPr lang="en-US" sz="2400" b="1" dirty="0">
                <a:solidFill>
                  <a:srgbClr val="FFFFFF"/>
                </a:solidFill>
                <a:latin typeface="Arial"/>
              </a:rPr>
              <a:t>ESnet Traffic Increases </a:t>
            </a:r>
            <a:br>
              <a:rPr lang="en-US" sz="2400" b="1" dirty="0">
                <a:solidFill>
                  <a:srgbClr val="FFFFFF"/>
                </a:solidFill>
                <a:latin typeface="Arial"/>
              </a:rPr>
            </a:br>
            <a:r>
              <a:rPr lang="en-US" sz="2400" b="1" u="sng" dirty="0">
                <a:solidFill>
                  <a:srgbClr val="FFE422"/>
                </a:solidFill>
                <a:latin typeface="Arial"/>
              </a:rPr>
              <a:t>10X Each 4.25 Yrs, for 20+ Yrs</a:t>
            </a:r>
            <a:endParaRPr lang="en-US" sz="800" b="1" u="sng" dirty="0">
              <a:solidFill>
                <a:srgbClr val="FFE422"/>
              </a:solidFill>
              <a:latin typeface="Arial"/>
            </a:endParaRPr>
          </a:p>
          <a:p>
            <a:pPr algn="ctr" eaLnBrk="0" hangingPunct="0">
              <a:buFont typeface="Wingdings" pitchFamily="-109" charset="2"/>
              <a:buNone/>
            </a:pPr>
            <a:r>
              <a:rPr lang="en-US" sz="2400" b="1" dirty="0" smtClean="0">
                <a:solidFill>
                  <a:srgbClr val="FFE422"/>
                </a:solidFill>
                <a:latin typeface="Arial"/>
              </a:rPr>
              <a:t>15.5 </a:t>
            </a:r>
            <a:r>
              <a:rPr lang="en-US" sz="2400" b="1" dirty="0" err="1">
                <a:solidFill>
                  <a:srgbClr val="FFE422"/>
                </a:solidFill>
                <a:latin typeface="Arial"/>
              </a:rPr>
              <a:t>PBytes</a:t>
            </a:r>
            <a:r>
              <a:rPr lang="en-US" sz="2400" b="1" dirty="0">
                <a:solidFill>
                  <a:srgbClr val="FFE422"/>
                </a:solidFill>
                <a:latin typeface="Arial"/>
              </a:rPr>
              <a:t>/mo. in </a:t>
            </a:r>
            <a:r>
              <a:rPr lang="en-US" sz="2400" b="1" dirty="0" smtClean="0">
                <a:solidFill>
                  <a:srgbClr val="FFE422"/>
                </a:solidFill>
                <a:latin typeface="Arial"/>
              </a:rPr>
              <a:t>April 2013</a:t>
            </a:r>
          </a:p>
          <a:p>
            <a:pPr algn="ctr" eaLnBrk="0" hangingPunct="0">
              <a:buFont typeface="Wingdings" pitchFamily="-109" charset="2"/>
              <a:buNone/>
            </a:pPr>
            <a:r>
              <a:rPr lang="en-US" sz="2400" b="1" i="1" dirty="0" smtClean="0">
                <a:solidFill>
                  <a:schemeClr val="bg1"/>
                </a:solidFill>
                <a:latin typeface="Arial"/>
              </a:rPr>
              <a:t>The Trend Continues</a:t>
            </a:r>
            <a:endParaRPr lang="en-US" sz="2200" b="1" i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3" name="Text Box 29"/>
          <p:cNvSpPr txBox="1">
            <a:spLocks noChangeArrowheads="1"/>
          </p:cNvSpPr>
          <p:nvPr/>
        </p:nvSpPr>
        <p:spPr bwMode="auto">
          <a:xfrm>
            <a:off x="7340736" y="3275382"/>
            <a:ext cx="1881845" cy="1154162"/>
          </a:xfrm>
          <a:prstGeom prst="rect">
            <a:avLst/>
          </a:prstGeom>
          <a:solidFill>
            <a:srgbClr val="000066"/>
          </a:solidFill>
          <a:ln w="25400">
            <a:solidFill>
              <a:srgbClr val="FFE42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rgbClr val="FFFFFF"/>
                </a:solidFill>
                <a:latin typeface="Arial"/>
              </a:rPr>
              <a:t>Projection </a:t>
            </a:r>
            <a:br>
              <a:rPr lang="en-US" sz="2300" b="1" dirty="0">
                <a:solidFill>
                  <a:srgbClr val="FFFFFF"/>
                </a:solidFill>
                <a:latin typeface="Arial"/>
              </a:rPr>
            </a:br>
            <a:r>
              <a:rPr lang="en-US" sz="2300" b="1" dirty="0">
                <a:solidFill>
                  <a:srgbClr val="FFFFFF"/>
                </a:solidFill>
                <a:latin typeface="Arial"/>
              </a:rPr>
              <a:t>to 2016: </a:t>
            </a:r>
            <a:br>
              <a:rPr lang="en-US" sz="2300" b="1" dirty="0">
                <a:solidFill>
                  <a:srgbClr val="FFFFFF"/>
                </a:solidFill>
                <a:latin typeface="Arial"/>
              </a:rPr>
            </a:br>
            <a:r>
              <a:rPr lang="en-US" sz="2300" b="1" dirty="0">
                <a:solidFill>
                  <a:srgbClr val="FFE422"/>
                </a:solidFill>
                <a:latin typeface="Arial"/>
              </a:rPr>
              <a:t>100 </a:t>
            </a:r>
            <a:r>
              <a:rPr lang="en-US" sz="2300" b="1" dirty="0" err="1">
                <a:solidFill>
                  <a:srgbClr val="FFE422"/>
                </a:solidFill>
                <a:latin typeface="Arial"/>
              </a:rPr>
              <a:t>PBy</a:t>
            </a:r>
            <a:r>
              <a:rPr lang="en-US" sz="2300" b="1" dirty="0">
                <a:solidFill>
                  <a:srgbClr val="FFE422"/>
                </a:solidFill>
                <a:latin typeface="Arial"/>
              </a:rPr>
              <a:t>/mo</a:t>
            </a:r>
          </a:p>
        </p:txBody>
      </p:sp>
      <p:sp>
        <p:nvSpPr>
          <p:cNvPr id="74" name="Text Box 5"/>
          <p:cNvSpPr txBox="1">
            <a:spLocks noChangeArrowheads="1"/>
          </p:cNvSpPr>
          <p:nvPr/>
        </p:nvSpPr>
        <p:spPr bwMode="auto">
          <a:xfrm>
            <a:off x="7295704" y="2430548"/>
            <a:ext cx="1958656" cy="831639"/>
          </a:xfrm>
          <a:prstGeom prst="rect">
            <a:avLst/>
          </a:prstGeom>
          <a:solidFill>
            <a:srgbClr val="000066"/>
          </a:solidFill>
          <a:ln w="25400" algn="ctr">
            <a:solidFill>
              <a:srgbClr val="FFE422"/>
            </a:solidFill>
            <a:miter lim="800000"/>
            <a:headEnd/>
            <a:tailEnd/>
          </a:ln>
        </p:spPr>
        <p:txBody>
          <a:bodyPr wrap="square" lIns="0" tIns="46038" rIns="0" bIns="46038">
            <a:spAutoFit/>
          </a:bodyPr>
          <a:lstStyle/>
          <a:p>
            <a:pPr algn="ctr" eaLnBrk="0" hangingPunct="0">
              <a:spcBef>
                <a:spcPts val="0"/>
              </a:spcBef>
              <a:spcAft>
                <a:spcPts val="0"/>
              </a:spcAft>
              <a:buClr>
                <a:srgbClr val="FF3399"/>
              </a:buClr>
              <a:buSzPct val="80000"/>
              <a:buFont typeface="Monotype Sorts" pitchFamily="2" charset="2"/>
              <a:buNone/>
            </a:pPr>
            <a:r>
              <a:rPr lang="en-US" sz="2400" b="1" dirty="0">
                <a:solidFill>
                  <a:srgbClr val="FFFFFF"/>
                </a:solidFill>
                <a:latin typeface="Arial"/>
              </a:rPr>
              <a:t>Avg. Annual Growth: 72%</a:t>
            </a:r>
          </a:p>
        </p:txBody>
      </p:sp>
    </p:spTree>
    <p:extLst>
      <p:ext uri="{BB962C8B-B14F-4D97-AF65-F5344CB8AC3E}">
        <p14:creationId xmlns="" xmlns:p14="http://schemas.microsoft.com/office/powerpoint/2010/main" val="413119563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113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0"/>
            <a:ext cx="9885363" cy="6858000"/>
            <a:chOff x="0" y="0"/>
            <a:chExt cx="5748" cy="4320"/>
          </a:xfrm>
        </p:grpSpPr>
        <p:pic>
          <p:nvPicPr>
            <p:cNvPr id="2" name="Picture 1" descr="2013-01-24-ESnet-Traffic-Projections-1990-2023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748" cy="432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6" name="Rounded Rectangular Callout 5"/>
            <p:cNvSpPr/>
            <p:nvPr/>
          </p:nvSpPr>
          <p:spPr>
            <a:xfrm>
              <a:off x="2747" y="3376"/>
              <a:ext cx="1136" cy="288"/>
            </a:xfrm>
            <a:prstGeom prst="wedgeRoundRectCallout">
              <a:avLst>
                <a:gd name="adj1" fmla="val 59927"/>
                <a:gd name="adj2" fmla="val -748611"/>
                <a:gd name="adj3" fmla="val 16667"/>
              </a:avLst>
            </a:prstGeom>
            <a:ln w="12700">
              <a:solidFill>
                <a:srgbClr val="0000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1236"/>
                  </a:solidFill>
                </a:rPr>
                <a:t>N</a:t>
              </a:r>
              <a:r>
                <a:rPr lang="en-US" sz="1400" b="1" dirty="0" smtClean="0">
                  <a:solidFill>
                    <a:srgbClr val="001236"/>
                  </a:solidFill>
                </a:rPr>
                <a:t>ew </a:t>
              </a:r>
              <a:r>
                <a:rPr lang="en-US" sz="1400" b="1" dirty="0">
                  <a:solidFill>
                    <a:srgbClr val="001236"/>
                  </a:solidFill>
                </a:rPr>
                <a:t>waves starting  Early 2014</a:t>
              </a:r>
            </a:p>
          </p:txBody>
        </p:sp>
        <p:sp>
          <p:nvSpPr>
            <p:cNvPr id="7" name="Rounded Rectangular Callout 6"/>
            <p:cNvSpPr>
              <a:spLocks noChangeArrowheads="1"/>
            </p:cNvSpPr>
            <p:nvPr/>
          </p:nvSpPr>
          <p:spPr bwMode="auto">
            <a:xfrm>
              <a:off x="4536" y="1755"/>
              <a:ext cx="914" cy="471"/>
            </a:xfrm>
            <a:prstGeom prst="wedgeRoundRectCallout">
              <a:avLst>
                <a:gd name="adj1" fmla="val -29356"/>
                <a:gd name="adj2" fmla="val -240870"/>
                <a:gd name="adj3" fmla="val 16667"/>
              </a:avLst>
            </a:prstGeom>
            <a:solidFill>
              <a:schemeClr val="bg1"/>
            </a:solidFill>
            <a:ln w="12700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latin typeface="+mn-lt"/>
                  <a:ea typeface="+mn-ea"/>
                </a:rPr>
                <a:t>Optical system full in </a:t>
              </a:r>
              <a:r>
                <a:rPr lang="en-US" sz="1400" b="1" dirty="0" smtClean="0">
                  <a:latin typeface="+mn-lt"/>
                  <a:ea typeface="+mn-ea"/>
                </a:rPr>
                <a:t>2020 </a:t>
              </a:r>
              <a:br>
                <a:rPr lang="en-US" sz="1400" b="1" dirty="0" smtClean="0">
                  <a:latin typeface="+mn-lt"/>
                  <a:ea typeface="+mn-ea"/>
                </a:rPr>
              </a:br>
              <a:r>
                <a:rPr lang="en-US" sz="1400" b="1" dirty="0" smtClean="0">
                  <a:latin typeface="+mn-lt"/>
                  <a:ea typeface="+mn-ea"/>
                </a:rPr>
                <a:t>88 </a:t>
              </a:r>
              <a:r>
                <a:rPr lang="en-US" sz="1400" b="1" dirty="0">
                  <a:latin typeface="+mn-lt"/>
                  <a:ea typeface="+mn-ea"/>
                </a:rPr>
                <a:t>x 100G</a:t>
              </a:r>
            </a:p>
          </p:txBody>
        </p:sp>
        <p:sp>
          <p:nvSpPr>
            <p:cNvPr id="8" name="Rounded Rectangular Callout 7"/>
            <p:cNvSpPr/>
            <p:nvPr/>
          </p:nvSpPr>
          <p:spPr>
            <a:xfrm>
              <a:off x="4325" y="3240"/>
              <a:ext cx="870" cy="488"/>
            </a:xfrm>
            <a:prstGeom prst="wedgeRoundRectCallout">
              <a:avLst>
                <a:gd name="adj1" fmla="val -41745"/>
                <a:gd name="adj2" fmla="val -494961"/>
                <a:gd name="adj3" fmla="val 16667"/>
              </a:avLst>
            </a:prstGeom>
            <a:ln w="12700">
              <a:solidFill>
                <a:srgbClr val="0000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001236"/>
                  </a:solidFill>
                </a:rPr>
                <a:t>10x100G on all routes by 2017; start deploying ESnet6</a:t>
              </a:r>
            </a:p>
          </p:txBody>
        </p:sp>
        <p:sp>
          <p:nvSpPr>
            <p:cNvPr id="9" name="Rounded Rectangular Callout 8"/>
            <p:cNvSpPr/>
            <p:nvPr/>
          </p:nvSpPr>
          <p:spPr>
            <a:xfrm>
              <a:off x="3776" y="2781"/>
              <a:ext cx="645" cy="459"/>
            </a:xfrm>
            <a:prstGeom prst="wedgeRoundRectCallout">
              <a:avLst>
                <a:gd name="adj1" fmla="val 28246"/>
                <a:gd name="adj2" fmla="val -401349"/>
                <a:gd name="adj3" fmla="val 16667"/>
              </a:avLst>
            </a:prstGeom>
            <a:ln w="12700">
              <a:solidFill>
                <a:srgbClr val="0000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bg1"/>
                  </a:solidFill>
                </a:rPr>
                <a:t>R</a:t>
              </a:r>
              <a:r>
                <a:rPr lang="en-US" sz="1200" b="1" dirty="0" smtClean="0">
                  <a:solidFill>
                    <a:schemeClr val="bg1"/>
                  </a:solidFill>
                </a:rPr>
                <a:t>outed </a:t>
              </a:r>
              <a:r>
                <a:rPr lang="en-US" sz="1200" b="1" dirty="0">
                  <a:solidFill>
                    <a:schemeClr val="bg1"/>
                  </a:solidFill>
                </a:rPr>
                <a:t>net exceeds ESnet4 complexity</a:t>
              </a: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4251" y="96"/>
              <a:ext cx="711" cy="389"/>
            </a:xfrm>
            <a:prstGeom prst="wedgeRoundRectCallout">
              <a:avLst>
                <a:gd name="adj1" fmla="val 8948"/>
                <a:gd name="adj2" fmla="val 138760"/>
                <a:gd name="adj3" fmla="val 16667"/>
              </a:avLst>
            </a:prstGeom>
            <a:ln w="12700">
              <a:solidFill>
                <a:srgbClr val="0000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</a:rPr>
                <a:t>Internet2 contract expires</a:t>
              </a:r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2955" y="404"/>
              <a:ext cx="900" cy="515"/>
            </a:xfrm>
            <a:prstGeom prst="wedgeRoundRectCallout">
              <a:avLst>
                <a:gd name="adj1" fmla="val 81675"/>
                <a:gd name="adj2" fmla="val 94201"/>
                <a:gd name="adj3" fmla="val 16667"/>
              </a:avLst>
            </a:prstGeom>
            <a:ln w="12700">
              <a:solidFill>
                <a:srgbClr val="0000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bg1"/>
                  </a:solidFill>
                </a:rPr>
                <a:t>Add routers, optical chassis incrementally starting 2015 </a:t>
              </a:r>
            </a:p>
          </p:txBody>
        </p:sp>
      </p:grpSp>
      <p:sp>
        <p:nvSpPr>
          <p:cNvPr id="12" name="Text Box 55"/>
          <p:cNvSpPr txBox="1">
            <a:spLocks noChangeArrowheads="1"/>
          </p:cNvSpPr>
          <p:nvPr/>
        </p:nvSpPr>
        <p:spPr bwMode="auto">
          <a:xfrm>
            <a:off x="1947688" y="5257800"/>
            <a:ext cx="2548112" cy="460177"/>
          </a:xfrm>
          <a:prstGeom prst="rect">
            <a:avLst/>
          </a:prstGeom>
          <a:solidFill>
            <a:srgbClr val="000066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0" tIns="0" rIns="0" bIns="0" anchor="ctr" anchorCtr="1">
            <a:noAutofit/>
          </a:bodyPr>
          <a:lstStyle/>
          <a:p>
            <a:pPr algn="ctr" eaLnBrk="0" hangingPunct="0">
              <a:buClr>
                <a:srgbClr val="D90040"/>
              </a:buClr>
              <a:buSzPct val="80000"/>
              <a:buFont typeface="Wingdings" pitchFamily="-109" charset="2"/>
              <a:buNone/>
            </a:pPr>
            <a:r>
              <a:rPr lang="en-US" sz="2000" b="1" dirty="0" smtClean="0">
                <a:solidFill>
                  <a:srgbClr val="FFFFFF"/>
                </a:solidFill>
                <a:latin typeface="Verdana" pitchFamily="34" charset="0"/>
              </a:rPr>
              <a:t>Greg Bell, </a:t>
            </a:r>
            <a:r>
              <a:rPr lang="en-US" sz="2000" b="1" dirty="0" err="1" smtClean="0">
                <a:solidFill>
                  <a:srgbClr val="FFFFFF"/>
                </a:solidFill>
                <a:latin typeface="Verdana" pitchFamily="34" charset="0"/>
              </a:rPr>
              <a:t>ESnet</a:t>
            </a:r>
            <a:endParaRPr lang="en-US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SLHCNet Blu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USLHCNet Blu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B2B2B2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Arial" pitchFamily="-65" charset="0"/>
            <a:cs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Arial" pitchFamily="-65" charset="0"/>
            <a:cs typeface="Arial" pitchFamily="-65" charset="0"/>
          </a:defRPr>
        </a:defPPr>
      </a:lstStyle>
    </a:lnDef>
  </a:objectDefaults>
  <a:extraClrSchemeLst>
    <a:extraClrScheme>
      <a:clrScheme name="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B2B2B2"/>
      </a:folHlink>
    </a:clrScheme>
    <a:fontScheme name="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8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0000"/>
          </a:lnSpc>
          <a:spcBef>
            <a:spcPct val="50000"/>
          </a:spcBef>
          <a:spcAft>
            <a:spcPct val="0"/>
          </a:spcAft>
          <a:buClr>
            <a:srgbClr val="D90040"/>
          </a:buClr>
          <a:buSzPct val="80000"/>
          <a:buFont typeface="Wingdings" pitchFamily="2" charset="2"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3912C8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8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0000"/>
          </a:lnSpc>
          <a:spcBef>
            <a:spcPct val="50000"/>
          </a:spcBef>
          <a:spcAft>
            <a:spcPct val="0"/>
          </a:spcAft>
          <a:buClr>
            <a:srgbClr val="D90040"/>
          </a:buClr>
          <a:buSzPct val="80000"/>
          <a:buFont typeface="Wingdings" pitchFamily="2" charset="2"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3912C8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ICFA Blu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Arial" pitchFamily="-65" charset="0"/>
            <a:cs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Arial" pitchFamily="-65" charset="0"/>
            <a:cs typeface="Arial" pitchFamily="-65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ICFA Blu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USLHCNet Blu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9_Side Bar">
  <a:themeElements>
    <a:clrScheme name="">
      <a:dk1>
        <a:srgbClr val="000099"/>
      </a:dk1>
      <a:lt1>
        <a:srgbClr val="FFFFFF"/>
      </a:lt1>
      <a:dk2>
        <a:srgbClr val="000099"/>
      </a:dk2>
      <a:lt2>
        <a:srgbClr val="393939"/>
      </a:lt2>
      <a:accent1>
        <a:srgbClr val="B2B2B2"/>
      </a:accent1>
      <a:accent2>
        <a:srgbClr val="FF0066"/>
      </a:accent2>
      <a:accent3>
        <a:srgbClr val="FFFFFF"/>
      </a:accent3>
      <a:accent4>
        <a:srgbClr val="000082"/>
      </a:accent4>
      <a:accent5>
        <a:srgbClr val="D5D5D5"/>
      </a:accent5>
      <a:accent6>
        <a:srgbClr val="E7005C"/>
      </a:accent6>
      <a:hlink>
        <a:srgbClr val="FF3399"/>
      </a:hlink>
      <a:folHlink>
        <a:srgbClr val="CC0066"/>
      </a:folHlink>
    </a:clrScheme>
    <a:fontScheme name="8_Side Ba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8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0000"/>
          </a:lnSpc>
          <a:spcBef>
            <a:spcPct val="50000"/>
          </a:spcBef>
          <a:spcAft>
            <a:spcPct val="0"/>
          </a:spcAft>
          <a:buClr>
            <a:srgbClr val="D90040"/>
          </a:buClr>
          <a:buSzPct val="80000"/>
          <a:buFont typeface="Wingdings" pitchFamily="2" charset="2"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3912C8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8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0000"/>
          </a:lnSpc>
          <a:spcBef>
            <a:spcPct val="50000"/>
          </a:spcBef>
          <a:spcAft>
            <a:spcPct val="0"/>
          </a:spcAft>
          <a:buClr>
            <a:srgbClr val="D90040"/>
          </a:buClr>
          <a:buSzPct val="80000"/>
          <a:buFont typeface="Wingdings" pitchFamily="2" charset="2"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3912C8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8_Side Bar 1">
        <a:dk1>
          <a:srgbClr val="000099"/>
        </a:dk1>
        <a:lt1>
          <a:srgbClr val="FFFFFF"/>
        </a:lt1>
        <a:dk2>
          <a:srgbClr val="0000FF"/>
        </a:dk2>
        <a:lt2>
          <a:srgbClr val="FFFF00"/>
        </a:lt2>
        <a:accent1>
          <a:srgbClr val="FF6633"/>
        </a:accent1>
        <a:accent2>
          <a:srgbClr val="FF00FF"/>
        </a:accent2>
        <a:accent3>
          <a:srgbClr val="AAAAFF"/>
        </a:accent3>
        <a:accent4>
          <a:srgbClr val="DADADA"/>
        </a:accent4>
        <a:accent5>
          <a:srgbClr val="FFB8AD"/>
        </a:accent5>
        <a:accent6>
          <a:srgbClr val="E700E7"/>
        </a:accent6>
        <a:hlink>
          <a:srgbClr val="FF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ide Bar 2">
        <a:dk1>
          <a:srgbClr val="000066"/>
        </a:dk1>
        <a:lt1>
          <a:srgbClr val="CCECFF"/>
        </a:lt1>
        <a:dk2>
          <a:srgbClr val="000080"/>
        </a:dk2>
        <a:lt2>
          <a:srgbClr val="000000"/>
        </a:lt2>
        <a:accent1>
          <a:srgbClr val="9999FF"/>
        </a:accent1>
        <a:accent2>
          <a:srgbClr val="CC00FF"/>
        </a:accent2>
        <a:accent3>
          <a:srgbClr val="E2F4FF"/>
        </a:accent3>
        <a:accent4>
          <a:srgbClr val="000056"/>
        </a:accent4>
        <a:accent5>
          <a:srgbClr val="CAC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ide Bar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ide Bar 4">
        <a:dk1>
          <a:srgbClr val="000000"/>
        </a:dk1>
        <a:lt1>
          <a:srgbClr val="FFFFFF"/>
        </a:lt1>
        <a:dk2>
          <a:srgbClr val="660033"/>
        </a:dk2>
        <a:lt2>
          <a:srgbClr val="FFFF66"/>
        </a:lt2>
        <a:accent1>
          <a:srgbClr val="FF0033"/>
        </a:accent1>
        <a:accent2>
          <a:srgbClr val="CC6600"/>
        </a:accent2>
        <a:accent3>
          <a:srgbClr val="B8AAAD"/>
        </a:accent3>
        <a:accent4>
          <a:srgbClr val="DADADA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8_Side Bar">
  <a:themeElements>
    <a:clrScheme name="">
      <a:dk1>
        <a:srgbClr val="000099"/>
      </a:dk1>
      <a:lt1>
        <a:srgbClr val="FFFFFF"/>
      </a:lt1>
      <a:dk2>
        <a:srgbClr val="000099"/>
      </a:dk2>
      <a:lt2>
        <a:srgbClr val="393939"/>
      </a:lt2>
      <a:accent1>
        <a:srgbClr val="B2B2B2"/>
      </a:accent1>
      <a:accent2>
        <a:srgbClr val="FF0066"/>
      </a:accent2>
      <a:accent3>
        <a:srgbClr val="FFFFFF"/>
      </a:accent3>
      <a:accent4>
        <a:srgbClr val="000082"/>
      </a:accent4>
      <a:accent5>
        <a:srgbClr val="D5D5D5"/>
      </a:accent5>
      <a:accent6>
        <a:srgbClr val="E7005C"/>
      </a:accent6>
      <a:hlink>
        <a:srgbClr val="FF3399"/>
      </a:hlink>
      <a:folHlink>
        <a:srgbClr val="CC0066"/>
      </a:folHlink>
    </a:clrScheme>
    <a:fontScheme name="8_Side Ba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8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0000"/>
          </a:lnSpc>
          <a:spcBef>
            <a:spcPct val="50000"/>
          </a:spcBef>
          <a:spcAft>
            <a:spcPct val="0"/>
          </a:spcAft>
          <a:buClr>
            <a:srgbClr val="D90040"/>
          </a:buClr>
          <a:buSzPct val="80000"/>
          <a:buFont typeface="Wingdings" pitchFamily="2" charset="2"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3912C8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8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0000"/>
          </a:lnSpc>
          <a:spcBef>
            <a:spcPct val="50000"/>
          </a:spcBef>
          <a:spcAft>
            <a:spcPct val="0"/>
          </a:spcAft>
          <a:buClr>
            <a:srgbClr val="D90040"/>
          </a:buClr>
          <a:buSzPct val="80000"/>
          <a:buFont typeface="Wingdings" pitchFamily="2" charset="2"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3912C8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8_Side Bar 1">
        <a:dk1>
          <a:srgbClr val="000099"/>
        </a:dk1>
        <a:lt1>
          <a:srgbClr val="FFFFFF"/>
        </a:lt1>
        <a:dk2>
          <a:srgbClr val="0000FF"/>
        </a:dk2>
        <a:lt2>
          <a:srgbClr val="FFFF00"/>
        </a:lt2>
        <a:accent1>
          <a:srgbClr val="FF6633"/>
        </a:accent1>
        <a:accent2>
          <a:srgbClr val="FF00FF"/>
        </a:accent2>
        <a:accent3>
          <a:srgbClr val="AAAAFF"/>
        </a:accent3>
        <a:accent4>
          <a:srgbClr val="DADADA"/>
        </a:accent4>
        <a:accent5>
          <a:srgbClr val="FFB8AD"/>
        </a:accent5>
        <a:accent6>
          <a:srgbClr val="E700E7"/>
        </a:accent6>
        <a:hlink>
          <a:srgbClr val="FF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Side Bar 2">
        <a:dk1>
          <a:srgbClr val="000066"/>
        </a:dk1>
        <a:lt1>
          <a:srgbClr val="CCECFF"/>
        </a:lt1>
        <a:dk2>
          <a:srgbClr val="000080"/>
        </a:dk2>
        <a:lt2>
          <a:srgbClr val="000000"/>
        </a:lt2>
        <a:accent1>
          <a:srgbClr val="9999FF"/>
        </a:accent1>
        <a:accent2>
          <a:srgbClr val="CC00FF"/>
        </a:accent2>
        <a:accent3>
          <a:srgbClr val="E2F4FF"/>
        </a:accent3>
        <a:accent4>
          <a:srgbClr val="000056"/>
        </a:accent4>
        <a:accent5>
          <a:srgbClr val="CAC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ide Bar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Side Bar 4">
        <a:dk1>
          <a:srgbClr val="000000"/>
        </a:dk1>
        <a:lt1>
          <a:srgbClr val="FFFFFF"/>
        </a:lt1>
        <a:dk2>
          <a:srgbClr val="660033"/>
        </a:dk2>
        <a:lt2>
          <a:srgbClr val="FFFF66"/>
        </a:lt2>
        <a:accent1>
          <a:srgbClr val="FF0033"/>
        </a:accent1>
        <a:accent2>
          <a:srgbClr val="CC6600"/>
        </a:accent2>
        <a:accent3>
          <a:srgbClr val="B8AAAD"/>
        </a:accent3>
        <a:accent4>
          <a:srgbClr val="DADADA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2_cms_paolo2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2_cms_paolo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8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0000"/>
          </a:lnSpc>
          <a:spcBef>
            <a:spcPct val="50000"/>
          </a:spcBef>
          <a:spcAft>
            <a:spcPct val="0"/>
          </a:spcAft>
          <a:buClr>
            <a:srgbClr val="D90040"/>
          </a:buClr>
          <a:buSzPct val="80000"/>
          <a:buFont typeface="Wingdings" pitchFamily="2" charset="2"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3912C8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8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0000"/>
          </a:lnSpc>
          <a:spcBef>
            <a:spcPct val="50000"/>
          </a:spcBef>
          <a:spcAft>
            <a:spcPct val="0"/>
          </a:spcAft>
          <a:buClr>
            <a:srgbClr val="D90040"/>
          </a:buClr>
          <a:buSzPct val="80000"/>
          <a:buFont typeface="Wingdings" pitchFamily="2" charset="2"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3912C8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2_cms_paolo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ms_paolo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cms_paolo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ms_paolo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ms_paolo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ms_paolo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cms_paolo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ICFA Blu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CFA Blu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USLHCNet Blu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Arial" pitchFamily="-65" charset="0"/>
            <a:cs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Arial" pitchFamily="-65" charset="0"/>
            <a:cs typeface="Arial" pitchFamily="-65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ICFA Blu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Atlas">
  <a:themeElements>
    <a:clrScheme name="Atlas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tlas.pot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3" dir="b"/>
        </a:scene3d>
        <a:sp3d extrusionH="430200" prstMaterial="legacyMatte">
          <a:bevelT w="13500" h="13500" prst="angle"/>
          <a:bevelB w="13500" h="13500" prst="angle"/>
          <a:extrusionClr>
            <a:schemeClr val="bg1"/>
          </a:extrusionClr>
        </a:sp3d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3" dir="b"/>
        </a:scene3d>
        <a:sp3d extrusionH="430200" prstMaterial="legacyMatte">
          <a:bevelT w="13500" h="13500" prst="angle"/>
          <a:bevelB w="13500" h="13500" prst="angle"/>
          <a:extrusionClr>
            <a:schemeClr val="bg1"/>
          </a:extrusionClr>
        </a:sp3d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tlas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tlas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tlas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tlas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tlas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tlas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tlas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USLHCNet Blu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66FFCC"/>
      </a:accent1>
      <a:accent2>
        <a:srgbClr val="FFFF99"/>
      </a:accent2>
      <a:accent3>
        <a:srgbClr val="AAAAAA"/>
      </a:accent3>
      <a:accent4>
        <a:srgbClr val="DADADA"/>
      </a:accent4>
      <a:accent5>
        <a:srgbClr val="B8FFE2"/>
      </a:accent5>
      <a:accent6>
        <a:srgbClr val="E7E78A"/>
      </a:accent6>
      <a:hlink>
        <a:srgbClr val="75CAE5"/>
      </a:hlink>
      <a:folHlink>
        <a:srgbClr val="FF0066"/>
      </a:folHlink>
    </a:clrScheme>
    <a:fontScheme name="Onsite template 200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nsite template 20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site template 20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site template 20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3_lucas_uscm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3_lucas_uscm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3_lucas_uscm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lucas_uscm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_lucas_uscm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lucas_uscm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lucas_uscm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lucas_uscm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3_lucas_uscm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38485</TotalTime>
  <Words>2245</Words>
  <Application>Microsoft Office PowerPoint</Application>
  <PresentationFormat>A4 Paper (210x297 mm)</PresentationFormat>
  <Paragraphs>484</Paragraphs>
  <Slides>48</Slides>
  <Notes>10</Notes>
  <HiddenSlides>2</HiddenSlides>
  <MMClips>0</MMClips>
  <ScaleCrop>false</ScaleCrop>
  <HeadingPairs>
    <vt:vector size="6" baseType="variant">
      <vt:variant>
        <vt:lpstr>Theme</vt:lpstr>
      </vt:variant>
      <vt:variant>
        <vt:i4>19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70" baseType="lpstr">
      <vt:lpstr>USLHCNet Blue</vt:lpstr>
      <vt:lpstr>7_ICFA Blue</vt:lpstr>
      <vt:lpstr>ICFA Blue</vt:lpstr>
      <vt:lpstr>5_USLHCNet Blue</vt:lpstr>
      <vt:lpstr>3_Custom Design</vt:lpstr>
      <vt:lpstr>3_ICFA Blue</vt:lpstr>
      <vt:lpstr>1_Atlas</vt:lpstr>
      <vt:lpstr>3_USLHCNet Blue</vt:lpstr>
      <vt:lpstr>13_lucas_uscms</vt:lpstr>
      <vt:lpstr>1_USLHCNet Blue</vt:lpstr>
      <vt:lpstr>template</vt:lpstr>
      <vt:lpstr>3_template</vt:lpstr>
      <vt:lpstr>8_ICFA Blue</vt:lpstr>
      <vt:lpstr>1_Custom Design</vt:lpstr>
      <vt:lpstr>4_ICFA Blue</vt:lpstr>
      <vt:lpstr>6_USLHCNet Blue</vt:lpstr>
      <vt:lpstr>9_Side Bar</vt:lpstr>
      <vt:lpstr>8_Side Bar</vt:lpstr>
      <vt:lpstr>12_cms_paolo2</vt:lpstr>
      <vt:lpstr>Photo Editor Photo</vt:lpstr>
      <vt:lpstr>Image</vt:lpstr>
      <vt:lpstr>Bitmap Image</vt:lpstr>
      <vt:lpstr> ANSE: Advanced Network Services  for the HEP Community</vt:lpstr>
      <vt:lpstr>Slide 2</vt:lpstr>
      <vt:lpstr>LHC Data Grid Hierarchy: A Worldwide System Invented and Developed at Caltech (1999)</vt:lpstr>
      <vt:lpstr>Some Background: LHC Computing Model Evolution</vt:lpstr>
      <vt:lpstr>ATLAS Data Flow by Region: 2009- April 2013</vt:lpstr>
      <vt:lpstr>CMS Data Transfer Volume (Feb. 2012– Jan. 2013)</vt:lpstr>
      <vt:lpstr>US LHCNet Peak Utilization: Many Peaks  of 5 to 9+ Gbps (for hours) on each link </vt:lpstr>
      <vt:lpstr>Slide 8</vt:lpstr>
      <vt:lpstr>Slide 9</vt:lpstr>
      <vt:lpstr> </vt:lpstr>
      <vt:lpstr> </vt:lpstr>
      <vt:lpstr>A View of Future LHC Computing  and Network Systems</vt:lpstr>
      <vt:lpstr>A View of Future LHC Computing  and Network Systems</vt:lpstr>
      <vt:lpstr>A View of Future LHC Computing  and Network Systems</vt:lpstr>
      <vt:lpstr>ANSE: Advanced Network Services for Experiments</vt:lpstr>
      <vt:lpstr>ANSE - Methodology</vt:lpstr>
      <vt:lpstr>ANSE Objectives and Approach</vt:lpstr>
      <vt:lpstr>Tool Categories </vt:lpstr>
      <vt:lpstr>Components for a working system: In-Depth Monitoring</vt:lpstr>
      <vt:lpstr>Fast Data Transfer (FDT) http://monalisa.caltech.edu/FDT</vt:lpstr>
      <vt:lpstr>SC12 November 14-15 2012 Caltech-Victoria-Michigan-Vanderbilt; BNL </vt:lpstr>
      <vt:lpstr>ATLAS Computing: PanDA</vt:lpstr>
      <vt:lpstr>ATLAS Production Workflow</vt:lpstr>
      <vt:lpstr> CMS Computing: PhEDEx  </vt:lpstr>
      <vt:lpstr>CMS: Possible Approaches         within PhEDEx</vt:lpstr>
      <vt:lpstr>PanDA and ANSE</vt:lpstr>
      <vt:lpstr>FAX Integration with PanDA</vt:lpstr>
      <vt:lpstr>PD2P – How LHC Model Changed</vt:lpstr>
      <vt:lpstr>ANSE - Relation to DYNES</vt:lpstr>
      <vt:lpstr>DYNES Sites</vt:lpstr>
      <vt:lpstr>ANSE Current Activities</vt:lpstr>
      <vt:lpstr>ATLAS Next Steps</vt:lpstr>
      <vt:lpstr>ATLAS Next Steps: University of Texas at Arlington (UTA)</vt:lpstr>
      <vt:lpstr>CMS PhEDEx Next Steps Testbed Setup: Well advanced</vt:lpstr>
      <vt:lpstr>PhEDEx &amp; ANSE, Next Steps</vt:lpstr>
      <vt:lpstr>PhEDEx &amp; ANSE, next steps</vt:lpstr>
      <vt:lpstr>ANSE: Summary  and Conclusions</vt:lpstr>
      <vt:lpstr> Thank you !  Questions ?</vt:lpstr>
      <vt:lpstr> BACKUp SLIDES FOLLOW</vt:lpstr>
      <vt:lpstr>Components for a Working System: Dynamic Circuit Infrastructure</vt:lpstr>
      <vt:lpstr>DYNES/FDT/PhEDEx</vt:lpstr>
      <vt:lpstr>DYNES High-level topology</vt:lpstr>
      <vt:lpstr>Slide 43</vt:lpstr>
      <vt:lpstr>The ESnet [and US LHCNet] Planning Process</vt:lpstr>
      <vt:lpstr>Usage Characteristics of Instruments and Facilities</vt:lpstr>
      <vt:lpstr>Monitoring the Worldwide LHC Grid State of the Art Technologies Developed at Caltech</vt:lpstr>
      <vt:lpstr>ATLAS Data Flow by Region: Jan. – Dec. 2012</vt:lpstr>
      <vt:lpstr> The Trend Continues …</vt:lpstr>
    </vt:vector>
  </TitlesOfParts>
  <Company>Caltech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CHEP2010</dc:title>
  <dc:creator>Artur Barczyk</dc:creator>
  <cp:lastModifiedBy>Harvey</cp:lastModifiedBy>
  <cp:revision>882</cp:revision>
  <cp:lastPrinted>2013-01-15T21:11:42Z</cp:lastPrinted>
  <dcterms:created xsi:type="dcterms:W3CDTF">2009-09-28T07:15:00Z</dcterms:created>
  <dcterms:modified xsi:type="dcterms:W3CDTF">2013-07-31T18:54:25Z</dcterms:modified>
</cp:coreProperties>
</file>