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sldIdLst>
    <p:sldId id="305" r:id="rId2"/>
    <p:sldId id="306" r:id="rId3"/>
    <p:sldId id="402" r:id="rId4"/>
    <p:sldId id="346" r:id="rId5"/>
    <p:sldId id="303" r:id="rId6"/>
    <p:sldId id="301" r:id="rId7"/>
    <p:sldId id="329" r:id="rId8"/>
    <p:sldId id="355" r:id="rId9"/>
    <p:sldId id="359" r:id="rId10"/>
    <p:sldId id="270" r:id="rId11"/>
    <p:sldId id="273" r:id="rId12"/>
    <p:sldId id="274" r:id="rId13"/>
    <p:sldId id="339" r:id="rId14"/>
    <p:sldId id="360" r:id="rId15"/>
    <p:sldId id="340" r:id="rId16"/>
    <p:sldId id="278" r:id="rId17"/>
    <p:sldId id="341" r:id="rId18"/>
    <p:sldId id="363" r:id="rId19"/>
    <p:sldId id="349" r:id="rId20"/>
    <p:sldId id="365" r:id="rId21"/>
    <p:sldId id="366" r:id="rId22"/>
    <p:sldId id="375" r:id="rId23"/>
    <p:sldId id="367" r:id="rId24"/>
    <p:sldId id="377" r:id="rId25"/>
    <p:sldId id="371" r:id="rId26"/>
    <p:sldId id="372" r:id="rId27"/>
    <p:sldId id="381" r:id="rId28"/>
    <p:sldId id="386" r:id="rId29"/>
    <p:sldId id="387" r:id="rId30"/>
    <p:sldId id="416" r:id="rId31"/>
    <p:sldId id="417" r:id="rId32"/>
    <p:sldId id="401" r:id="rId33"/>
    <p:sldId id="400" r:id="rId34"/>
    <p:sldId id="418" r:id="rId35"/>
    <p:sldId id="419" r:id="rId36"/>
    <p:sldId id="420" r:id="rId37"/>
    <p:sldId id="421" r:id="rId38"/>
    <p:sldId id="422" r:id="rId39"/>
    <p:sldId id="262" r:id="rId40"/>
    <p:sldId id="261" r:id="rId41"/>
    <p:sldId id="257" r:id="rId42"/>
    <p:sldId id="259" r:id="rId43"/>
    <p:sldId id="260" r:id="rId44"/>
    <p:sldId id="258" r:id="rId45"/>
    <p:sldId id="330" r:id="rId46"/>
    <p:sldId id="313" r:id="rId47"/>
    <p:sldId id="269" r:id="rId48"/>
    <p:sldId id="263" r:id="rId49"/>
    <p:sldId id="264" r:id="rId50"/>
    <p:sldId id="265" r:id="rId51"/>
    <p:sldId id="266" r:id="rId52"/>
    <p:sldId id="267" r:id="rId53"/>
    <p:sldId id="268" r:id="rId54"/>
    <p:sldId id="291" r:id="rId55"/>
    <p:sldId id="292" r:id="rId56"/>
    <p:sldId id="293" r:id="rId57"/>
    <p:sldId id="295" r:id="rId58"/>
    <p:sldId id="296" r:id="rId59"/>
    <p:sldId id="297" r:id="rId60"/>
    <p:sldId id="314" r:id="rId61"/>
    <p:sldId id="298" r:id="rId62"/>
    <p:sldId id="307" r:id="rId63"/>
    <p:sldId id="311" r:id="rId64"/>
    <p:sldId id="308" r:id="rId65"/>
    <p:sldId id="312" r:id="rId66"/>
    <p:sldId id="282" r:id="rId67"/>
    <p:sldId id="304" r:id="rId68"/>
    <p:sldId id="414" r:id="rId69"/>
    <p:sldId id="395" r:id="rId70"/>
    <p:sldId id="353" r:id="rId71"/>
    <p:sldId id="333" r:id="rId72"/>
    <p:sldId id="334" r:id="rId73"/>
    <p:sldId id="335" r:id="rId74"/>
    <p:sldId id="283" r:id="rId75"/>
    <p:sldId id="284" r:id="rId76"/>
    <p:sldId id="285" r:id="rId77"/>
    <p:sldId id="350" r:id="rId78"/>
    <p:sldId id="351" r:id="rId79"/>
    <p:sldId id="276" r:id="rId80"/>
    <p:sldId id="286" r:id="rId81"/>
    <p:sldId id="288" r:id="rId82"/>
    <p:sldId id="289" r:id="rId83"/>
    <p:sldId id="290" r:id="rId84"/>
    <p:sldId id="352" r:id="rId85"/>
    <p:sldId id="393" r:id="rId86"/>
    <p:sldId id="397" r:id="rId87"/>
    <p:sldId id="398" r:id="rId88"/>
    <p:sldId id="399" r:id="rId89"/>
    <p:sldId id="281" r:id="rId90"/>
    <p:sldId id="336" r:id="rId91"/>
    <p:sldId id="394" r:id="rId92"/>
    <p:sldId id="361" r:id="rId93"/>
    <p:sldId id="376" r:id="rId94"/>
    <p:sldId id="379" r:id="rId95"/>
    <p:sldId id="380" r:id="rId96"/>
    <p:sldId id="389" r:id="rId97"/>
    <p:sldId id="390" r:id="rId98"/>
    <p:sldId id="391" r:id="rId99"/>
    <p:sldId id="392" r:id="rId100"/>
    <p:sldId id="415" r:id="rId10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265800"/>
    <a:srgbClr val="0000CC"/>
    <a:srgbClr val="008000"/>
    <a:srgbClr val="285C00"/>
    <a:srgbClr val="000000"/>
    <a:srgbClr val="9BBB59"/>
    <a:srgbClr val="4070A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5" autoAdjust="0"/>
    <p:restoredTop sz="98830" autoAdjust="0"/>
  </p:normalViewPr>
  <p:slideViewPr>
    <p:cSldViewPr snapToGrid="0" snapToObjects="1">
      <p:cViewPr>
        <p:scale>
          <a:sx n="70" d="100"/>
          <a:sy n="70" d="100"/>
        </p:scale>
        <p:origin x="-1140"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portal.science.doe.gov/sites/SC25Budget/Shared%20Budget%20Documents/Research_Facilities_Projects_fra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Sheet1!$A$8</c:f>
              <c:strCache>
                <c:ptCount val="1"/>
                <c:pt idx="0">
                  <c:v>Research</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(Sheet1!$B$8:$O$8,Sheet1!$Q$8:$U$8)</c:f>
              <c:numCache>
                <c:formatCode>0.0%</c:formatCode>
                <c:ptCount val="19"/>
                <c:pt idx="0">
                  <c:v>0.30355589477805606</c:v>
                </c:pt>
                <c:pt idx="1">
                  <c:v>0.29586429038090573</c:v>
                </c:pt>
                <c:pt idx="2">
                  <c:v>0.31278960199823574</c:v>
                </c:pt>
                <c:pt idx="3">
                  <c:v>0.30954171783827666</c:v>
                </c:pt>
                <c:pt idx="4">
                  <c:v>0.33755368764986576</c:v>
                </c:pt>
                <c:pt idx="5">
                  <c:v>0.33890767278752026</c:v>
                </c:pt>
                <c:pt idx="6">
                  <c:v>0.34906500445235983</c:v>
                </c:pt>
                <c:pt idx="7">
                  <c:v>0.356838233827799</c:v>
                </c:pt>
                <c:pt idx="8">
                  <c:v>0.37377159054414488</c:v>
                </c:pt>
                <c:pt idx="9">
                  <c:v>0.39550646972082276</c:v>
                </c:pt>
                <c:pt idx="10">
                  <c:v>0.46523821390414188</c:v>
                </c:pt>
                <c:pt idx="11">
                  <c:v>0.56129562527135568</c:v>
                </c:pt>
                <c:pt idx="12">
                  <c:v>0.57056249955537852</c:v>
                </c:pt>
                <c:pt idx="13">
                  <c:v>0.58215314976258747</c:v>
                </c:pt>
                <c:pt idx="14">
                  <c:v>0.55888954503667754</c:v>
                </c:pt>
                <c:pt idx="15">
                  <c:v>0.52652344445046151</c:v>
                </c:pt>
                <c:pt idx="16">
                  <c:v>0.50786793038065858</c:v>
                </c:pt>
                <c:pt idx="17">
                  <c:v>0.49239740133728843</c:v>
                </c:pt>
                <c:pt idx="18">
                  <c:v>0.49400982072603317</c:v>
                </c:pt>
              </c:numCache>
            </c:numRef>
          </c:val>
        </c:ser>
        <c:ser>
          <c:idx val="1"/>
          <c:order val="1"/>
          <c:tx>
            <c:strRef>
              <c:f>Sheet1!$A$9</c:f>
              <c:strCache>
                <c:ptCount val="1"/>
                <c:pt idx="0">
                  <c:v>Facilities</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(Sheet1!$B$9:$O$9,Sheet1!$Q$9:$U$9)</c:f>
              <c:numCache>
                <c:formatCode>0.0%</c:formatCode>
                <c:ptCount val="19"/>
                <c:pt idx="0">
                  <c:v>0.42500110450439743</c:v>
                </c:pt>
                <c:pt idx="1">
                  <c:v>0.43339410790525357</c:v>
                </c:pt>
                <c:pt idx="2">
                  <c:v>0.43871131784800882</c:v>
                </c:pt>
                <c:pt idx="3">
                  <c:v>0.47456207875237288</c:v>
                </c:pt>
                <c:pt idx="4">
                  <c:v>0.44341241191126657</c:v>
                </c:pt>
                <c:pt idx="5">
                  <c:v>0.45840871240805431</c:v>
                </c:pt>
                <c:pt idx="6">
                  <c:v>0.4815560459603978</c:v>
                </c:pt>
                <c:pt idx="7">
                  <c:v>0.47059988205766695</c:v>
                </c:pt>
                <c:pt idx="8">
                  <c:v>0.48415460016476602</c:v>
                </c:pt>
                <c:pt idx="9">
                  <c:v>0.49953382597460894</c:v>
                </c:pt>
                <c:pt idx="10">
                  <c:v>0.48434774389248442</c:v>
                </c:pt>
                <c:pt idx="11">
                  <c:v>0.37639705420556668</c:v>
                </c:pt>
                <c:pt idx="12">
                  <c:v>0.35525898313283955</c:v>
                </c:pt>
                <c:pt idx="13">
                  <c:v>0.31355849190841839</c:v>
                </c:pt>
                <c:pt idx="14">
                  <c:v>0.29272607487756314</c:v>
                </c:pt>
                <c:pt idx="15">
                  <c:v>0.33897557692456598</c:v>
                </c:pt>
                <c:pt idx="16">
                  <c:v>0.32147747078970129</c:v>
                </c:pt>
                <c:pt idx="17">
                  <c:v>0.34792731121806064</c:v>
                </c:pt>
                <c:pt idx="18">
                  <c:v>0.34770212267279327</c:v>
                </c:pt>
              </c:numCache>
            </c:numRef>
          </c:val>
        </c:ser>
        <c:ser>
          <c:idx val="2"/>
          <c:order val="2"/>
          <c:tx>
            <c:strRef>
              <c:f>Sheet1!$A$10</c:f>
              <c:strCache>
                <c:ptCount val="1"/>
                <c:pt idx="0">
                  <c:v>Projects</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(Sheet1!$B$10:$O$10,Sheet1!$Q$10:$U$10)</c:f>
              <c:numCache>
                <c:formatCode>0.0%</c:formatCode>
                <c:ptCount val="19"/>
                <c:pt idx="0">
                  <c:v>0.22742431097968777</c:v>
                </c:pt>
                <c:pt idx="1">
                  <c:v>0.23307352203837886</c:v>
                </c:pt>
                <c:pt idx="2">
                  <c:v>0.20390822477153439</c:v>
                </c:pt>
                <c:pt idx="3">
                  <c:v>0.16833892548434315</c:v>
                </c:pt>
                <c:pt idx="4">
                  <c:v>0.18265804736516991</c:v>
                </c:pt>
                <c:pt idx="5">
                  <c:v>0.17125934185625827</c:v>
                </c:pt>
                <c:pt idx="6">
                  <c:v>0.14073758608970971</c:v>
                </c:pt>
                <c:pt idx="7">
                  <c:v>0.14735242251843941</c:v>
                </c:pt>
                <c:pt idx="8">
                  <c:v>0.11490428250275771</c:v>
                </c:pt>
                <c:pt idx="9">
                  <c:v>7.0328645771372766E-2</c:v>
                </c:pt>
                <c:pt idx="10">
                  <c:v>2.1466892377670698E-2</c:v>
                </c:pt>
                <c:pt idx="11">
                  <c:v>3.9225377303620641E-2</c:v>
                </c:pt>
                <c:pt idx="12">
                  <c:v>4.7993512083034033E-2</c:v>
                </c:pt>
                <c:pt idx="13">
                  <c:v>8.875994370176403E-2</c:v>
                </c:pt>
                <c:pt idx="14">
                  <c:v>0.13735772517074238</c:v>
                </c:pt>
                <c:pt idx="15">
                  <c:v>0.13258369886716775</c:v>
                </c:pt>
                <c:pt idx="16">
                  <c:v>0.16866636471118068</c:v>
                </c:pt>
                <c:pt idx="17">
                  <c:v>0.1298435910835023</c:v>
                </c:pt>
                <c:pt idx="18">
                  <c:v>0.12864301158629357</c:v>
                </c:pt>
              </c:numCache>
            </c:numRef>
          </c:val>
        </c:ser>
        <c:ser>
          <c:idx val="3"/>
          <c:order val="3"/>
          <c:tx>
            <c:strRef>
              <c:f>Sheet1!$A$11</c:f>
              <c:strCache>
                <c:ptCount val="1"/>
                <c:pt idx="0">
                  <c:v>Other</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(Sheet1!$B$11:$O$11,Sheet1!$Q$11:$U$11)</c:f>
              <c:numCache>
                <c:formatCode>0.0%</c:formatCode>
                <c:ptCount val="19"/>
                <c:pt idx="0">
                  <c:v>4.4018689737859329E-2</c:v>
                </c:pt>
                <c:pt idx="1">
                  <c:v>3.7668079675463872E-2</c:v>
                </c:pt>
                <c:pt idx="2">
                  <c:v>4.4590855382222287E-2</c:v>
                </c:pt>
                <c:pt idx="3">
                  <c:v>4.7557277925008551E-2</c:v>
                </c:pt>
                <c:pt idx="4">
                  <c:v>3.6375853073700379E-2</c:v>
                </c:pt>
                <c:pt idx="5">
                  <c:v>3.1424272948168464E-2</c:v>
                </c:pt>
                <c:pt idx="6">
                  <c:v>2.8641363497532973E-2</c:v>
                </c:pt>
                <c:pt idx="7">
                  <c:v>2.5209461596095942E-2</c:v>
                </c:pt>
                <c:pt idx="8">
                  <c:v>2.7169526788332378E-2</c:v>
                </c:pt>
                <c:pt idx="9">
                  <c:v>3.4631058533197999E-2</c:v>
                </c:pt>
                <c:pt idx="10">
                  <c:v>2.8947149825704205E-2</c:v>
                </c:pt>
                <c:pt idx="11">
                  <c:v>2.3081943219457373E-2</c:v>
                </c:pt>
                <c:pt idx="12">
                  <c:v>2.6185005228748892E-2</c:v>
                </c:pt>
                <c:pt idx="13">
                  <c:v>1.5528414627230433E-2</c:v>
                </c:pt>
                <c:pt idx="14">
                  <c:v>1.1026654915017661E-2</c:v>
                </c:pt>
                <c:pt idx="15">
                  <c:v>1.9172797578064361E-3</c:v>
                </c:pt>
                <c:pt idx="16">
                  <c:v>1.9882341184608615E-3</c:v>
                </c:pt>
                <c:pt idx="17">
                  <c:v>2.9831696361150566E-2</c:v>
                </c:pt>
                <c:pt idx="18">
                  <c:v>2.9645045014880553E-2</c:v>
                </c:pt>
              </c:numCache>
            </c:numRef>
          </c:val>
        </c:ser>
        <c:marker val="1"/>
        <c:axId val="33898880"/>
        <c:axId val="34002816"/>
      </c:lineChart>
      <c:catAx>
        <c:axId val="33898880"/>
        <c:scaling>
          <c:orientation val="minMax"/>
        </c:scaling>
        <c:axPos val="b"/>
        <c:tickLblPos val="nextTo"/>
        <c:spPr>
          <a:ln>
            <a:solidFill>
              <a:schemeClr val="tx1"/>
            </a:solidFill>
          </a:ln>
        </c:spPr>
        <c:txPr>
          <a:bodyPr rot="-5400000" vert="horz"/>
          <a:lstStyle/>
          <a:p>
            <a:pPr>
              <a:defRPr sz="1400" b="1"/>
            </a:pPr>
            <a:endParaRPr lang="en-US"/>
          </a:p>
        </c:txPr>
        <c:crossAx val="34002816"/>
        <c:crosses val="autoZero"/>
        <c:auto val="1"/>
        <c:lblAlgn val="ctr"/>
        <c:lblOffset val="100"/>
      </c:catAx>
      <c:valAx>
        <c:axId val="34002816"/>
        <c:scaling>
          <c:orientation val="minMax"/>
        </c:scaling>
        <c:axPos val="l"/>
        <c:majorGridlines>
          <c:spPr>
            <a:ln w="12700">
              <a:prstDash val="sysDot"/>
            </a:ln>
          </c:spPr>
        </c:majorGridlines>
        <c:numFmt formatCode="0.0%" sourceLinked="1"/>
        <c:tickLblPos val="nextTo"/>
        <c:spPr>
          <a:ln>
            <a:solidFill>
              <a:schemeClr val="tx1"/>
            </a:solidFill>
          </a:ln>
        </c:spPr>
        <c:txPr>
          <a:bodyPr/>
          <a:lstStyle/>
          <a:p>
            <a:pPr>
              <a:defRPr sz="1200" b="1"/>
            </a:pPr>
            <a:endParaRPr lang="en-US"/>
          </a:p>
        </c:txPr>
        <c:crossAx val="33898880"/>
        <c:crosses val="autoZero"/>
        <c:crossBetween val="between"/>
      </c:valAx>
    </c:plotArea>
    <c:legend>
      <c:legendPos val="r"/>
      <c:layout>
        <c:manualLayout>
          <c:xMode val="edge"/>
          <c:yMode val="edge"/>
          <c:x val="0.86580951061253431"/>
          <c:y val="0.27765174728154846"/>
          <c:w val="0.12806938059921844"/>
          <c:h val="0.29797600274326441"/>
        </c:manualLayout>
      </c:layout>
      <c:txPr>
        <a:bodyPr/>
        <a:lstStyle/>
        <a:p>
          <a:pPr>
            <a:defRPr sz="1400" b="1"/>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6190AD2-1CD2-45AE-AC3C-EE1C5B8408B4}" type="datetimeFigureOut">
              <a:rPr lang="en-US"/>
              <a:pPr>
                <a:defRPr/>
              </a:pPr>
              <a:t>8/1/2013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52E8E52-25A0-4FF7-AB48-290A3C3EBD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9036A-B3EF-4D1F-B7DA-EDA46BEE8678}" type="slidenum">
              <a:rPr lang="en-US"/>
              <a:pPr fontAlgn="base">
                <a:spcBef>
                  <a:spcPct val="0"/>
                </a:spcBef>
                <a:spcAft>
                  <a:spcPct val="0"/>
                </a:spcAft>
                <a:defRPr/>
              </a:pPr>
              <a:t>1</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2FB7E5-AB61-4A69-A6E5-D073A9FE4F64}" type="slidenum">
              <a:rPr lang="en-US"/>
              <a:pPr fontAlgn="base">
                <a:spcBef>
                  <a:spcPct val="0"/>
                </a:spcBef>
                <a:spcAft>
                  <a:spcPct val="0"/>
                </a:spcAft>
                <a:defRPr/>
              </a:pPr>
              <a:t>47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8D056-B76A-40E2-B424-B0221647CA23}" type="slidenum">
              <a:rPr lang="en-US"/>
              <a:pPr fontAlgn="base">
                <a:spcBef>
                  <a:spcPct val="0"/>
                </a:spcBef>
                <a:spcAft>
                  <a:spcPct val="0"/>
                </a:spcAft>
                <a:defRPr/>
              </a:pPr>
              <a:t>48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33BE90-3E4C-4D2A-98E6-CB24FCDA40C8}" type="slidenum">
              <a:rPr lang="en-US"/>
              <a:pPr fontAlgn="base">
                <a:spcBef>
                  <a:spcPct val="0"/>
                </a:spcBef>
                <a:spcAft>
                  <a:spcPct val="0"/>
                </a:spcAft>
                <a:defRPr/>
              </a:pPr>
              <a:t>49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5D792-0D0B-401C-9DB3-872CFF50AA35}" type="slidenum">
              <a:rPr lang="en-US"/>
              <a:pPr fontAlgn="base">
                <a:spcBef>
                  <a:spcPct val="0"/>
                </a:spcBef>
                <a:spcAft>
                  <a:spcPct val="0"/>
                </a:spcAft>
                <a:defRPr/>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78FFB9-3800-4890-AFC9-D42F5A0AF9AE}" type="slidenum">
              <a:rPr lang="en-US"/>
              <a:pPr fontAlgn="base">
                <a:spcBef>
                  <a:spcPct val="0"/>
                </a:spcBef>
                <a:spcAft>
                  <a:spcPct val="0"/>
                </a:spcAft>
                <a:defRPr/>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2BE9A-B9BB-4E02-8128-DB7DD167B99A}" type="slidenum">
              <a:rPr lang="en-US"/>
              <a:pPr fontAlgn="base">
                <a:spcBef>
                  <a:spcPct val="0"/>
                </a:spcBef>
                <a:spcAft>
                  <a:spcPct val="0"/>
                </a:spcAft>
                <a:defRPr/>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9E1C1-8B1A-4EB2-98EB-20A01769D24A}" type="slidenum">
              <a:rPr lang="en-US"/>
              <a:pPr fontAlgn="base">
                <a:spcBef>
                  <a:spcPct val="0"/>
                </a:spcBef>
                <a:spcAft>
                  <a:spcPct val="0"/>
                </a:spcAft>
                <a:defRPr/>
              </a:pPr>
              <a:t>54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F72B6A-4BD0-4180-8700-8261A85B70D3}" type="slidenum">
              <a:rPr lang="en-US"/>
              <a:pPr fontAlgn="base">
                <a:spcBef>
                  <a:spcPct val="0"/>
                </a:spcBef>
                <a:spcAft>
                  <a:spcPct val="0"/>
                </a:spcAft>
                <a:defRPr/>
              </a:pPr>
              <a:t>55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EC7424-C1D7-4C47-9530-9F5ADD514DE2}" type="slidenum">
              <a:rPr lang="en-US"/>
              <a:pPr fontAlgn="base">
                <a:spcBef>
                  <a:spcPct val="0"/>
                </a:spcBef>
                <a:spcAft>
                  <a:spcPct val="0"/>
                </a:spcAft>
                <a:defRPr/>
              </a:pPr>
              <a:t>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39EA27-7EA1-46FF-A434-9A628E1CC97F}" type="slidenum">
              <a:rPr lang="en-US"/>
              <a:pPr fontAlgn="base">
                <a:spcBef>
                  <a:spcPct val="0"/>
                </a:spcBef>
                <a:spcAft>
                  <a:spcPct val="0"/>
                </a:spcAft>
                <a:defRPr/>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4192F-ABFB-4A33-B8C1-D004D78C576E}"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8F9572-EDD1-47BB-8F3C-A7A9F2B014C2}" type="slidenum">
              <a:rPr lang="en-US"/>
              <a:pPr fontAlgn="base">
                <a:spcBef>
                  <a:spcPct val="0"/>
                </a:spcBef>
                <a:spcAft>
                  <a:spcPct val="0"/>
                </a:spcAft>
                <a:defRPr/>
              </a:pPr>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122C2-E207-46AE-B29C-581154047B43}" type="slidenum">
              <a:rPr lang="en-US"/>
              <a:pPr fontAlgn="base">
                <a:spcBef>
                  <a:spcPct val="0"/>
                </a:spcBef>
                <a:spcAft>
                  <a:spcPct val="0"/>
                </a:spcAft>
                <a:defRPr/>
              </a:pPr>
              <a:t>59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E4A647-E965-4C5B-888C-597289EE4087}" type="slidenum">
              <a:rPr lang="en-US"/>
              <a:pPr fontAlgn="base">
                <a:spcBef>
                  <a:spcPct val="0"/>
                </a:spcBef>
                <a:spcAft>
                  <a:spcPct val="0"/>
                </a:spcAft>
                <a:defRPr/>
              </a:pPr>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2908A-2BDC-46F6-B464-AC02B46D2AE1}" type="slidenum">
              <a:rPr lang="en-US"/>
              <a:pPr fontAlgn="base">
                <a:spcBef>
                  <a:spcPct val="0"/>
                </a:spcBef>
                <a:spcAft>
                  <a:spcPct val="0"/>
                </a:spcAft>
                <a:defRPr/>
              </a:pPr>
              <a:t>61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40F93C-87EB-45F4-95B3-EE03C23C9833}" type="slidenum">
              <a:rPr lang="en-US"/>
              <a:pPr fontAlgn="base">
                <a:spcBef>
                  <a:spcPct val="0"/>
                </a:spcBef>
                <a:spcAft>
                  <a:spcPct val="0"/>
                </a:spcAft>
                <a:defRPr/>
              </a:pPr>
              <a:t>63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8FEE3-9A76-4CCE-ABD3-A114EEA01727}" type="slidenum">
              <a:rPr lang="en-US"/>
              <a:pPr fontAlgn="base">
                <a:spcBef>
                  <a:spcPct val="0"/>
                </a:spcBef>
                <a:spcAft>
                  <a:spcPct val="0"/>
                </a:spcAft>
                <a:defRPr/>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3"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757F1E0E-E339-4B05-A197-056B447414F8}" type="slidenum">
              <a:rPr lang="en-US" sz="1200">
                <a:latin typeface="+mn-lt"/>
              </a:rPr>
              <a:pPr algn="r">
                <a:defRPr/>
              </a:pPr>
              <a:t>70</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F676AC42-941E-4626-9A32-0A2236A87AF3}" type="slidenum">
              <a:rPr lang="en-US" sz="1200">
                <a:latin typeface="+mn-lt"/>
              </a:rPr>
              <a:pPr algn="r">
                <a:defRPr/>
              </a:pPr>
              <a:t>4</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E9845-D29E-43A3-B018-C40DE50DB34E}" type="slidenum">
              <a:rPr lang="en-US"/>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65630815-8285-4B88-B8EE-DF6BEAEFD7E7}"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D1E128-CC66-4216-A514-7DABFD2824E2}" type="slidenum">
              <a:rPr lang="en-US"/>
              <a:pPr fontAlgn="base">
                <a:spcBef>
                  <a:spcPct val="0"/>
                </a:spcBef>
                <a:spcAft>
                  <a:spcPct val="0"/>
                </a:spcAft>
                <a:defRPr/>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3A007-67DA-433B-9097-536F04AAF4DD}" type="slidenum">
              <a:rPr lang="en-US"/>
              <a:pPr fontAlgn="base">
                <a:spcBef>
                  <a:spcPct val="0"/>
                </a:spcBef>
                <a:spcAft>
                  <a:spcPct val="0"/>
                </a:spcAft>
                <a:defRPr/>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E367F2-FBF1-4FAD-86C4-811A677D7704}" type="slidenum">
              <a:rPr lang="en-US"/>
              <a:pPr fontAlgn="base">
                <a:spcBef>
                  <a:spcPct val="0"/>
                </a:spcBef>
                <a:spcAft>
                  <a:spcPct val="0"/>
                </a:spcAft>
                <a:defRPr/>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D4270-FE0A-40C2-A1AC-15F25EF59A65}" type="slidenum">
              <a:rPr lang="en-US"/>
              <a:pPr fontAlgn="base">
                <a:spcBef>
                  <a:spcPct val="0"/>
                </a:spcBef>
                <a:spcAft>
                  <a:spcPct val="0"/>
                </a:spcAft>
                <a:defRPr/>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D09676-D8E0-406E-9876-B31E3D73AEDB}"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7B1B22-CD57-4CB6-9905-323ADFF89B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1716C3-E8F5-42AD-8271-81CC8E6C4D4A}"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38347A-F103-4D39-8369-6E1944CB5D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FDFC0-6C35-4081-9BC0-9D668F0E13B2}"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2F497-77C5-47FD-82D8-FEFD934CB4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rtlCol="0">
            <a:normAutofit/>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DD8765-2D65-4899-9C3D-64E0250B7CA4}"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2A1FF-AC60-497D-929C-CF8DC9D4B3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E579B2-56DD-4AB1-B370-45E41AA3D02E}"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F5C39A-4D43-4150-B9A7-2DD2468A54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02C36D-9F54-44A8-9717-1D548AF4D049}" type="datetimeFigureOut">
              <a:rPr lang="en-US"/>
              <a:pPr>
                <a:defRPr/>
              </a:pPr>
              <a:t>8/1/2013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31725D-45F0-4814-9017-08699E3E30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8B4D23-E910-4101-9181-F5B84FAA597C}" type="datetimeFigureOut">
              <a:rPr lang="en-US"/>
              <a:pPr>
                <a:defRPr/>
              </a:pPr>
              <a:t>8/1/2013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AC392A-4904-4BA7-93CB-45EF086D3C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C8C6F5-B9DD-46A8-9E6F-5B0403F941A0}" type="datetimeFigureOut">
              <a:rPr lang="en-US"/>
              <a:pPr>
                <a:defRPr/>
              </a:pPr>
              <a:t>8/1/2013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10E913-C0F1-4405-8747-F8E1739BAA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C35728-AE7E-4060-802E-C266DA4CC0D4}" type="datetimeFigureOut">
              <a:rPr lang="en-US"/>
              <a:pPr>
                <a:defRPr/>
              </a:pPr>
              <a:t>8/1/2013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E11A99-B701-4990-9DD9-6A41E0CC52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4A758F-B962-4088-B596-E6231ECB349E}" type="datetimeFigureOut">
              <a:rPr lang="en-US"/>
              <a:pPr>
                <a:defRPr/>
              </a:pPr>
              <a:t>8/1/2013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0D599D-0FA1-447F-A24F-18873446D4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405E30-575F-4C3A-91F7-62D69E17E649}" type="datetimeFigureOut">
              <a:rPr lang="en-US"/>
              <a:pPr>
                <a:defRPr/>
              </a:pPr>
              <a:t>8/1/2013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CC3A51-63CC-4970-84F3-E7EAF9F651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1F21A3-A608-4F8F-8DEB-8A3AA89F5197}" type="datetimeFigureOut">
              <a:rPr lang="en-US"/>
              <a:pPr>
                <a:defRPr/>
              </a:pPr>
              <a:t>8/1/2013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C3EB90-1477-4609-9CED-6B3E9590EF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ience.energy.gov/~/media/hep/pdf/files/pdfs/Funding%20Opportunities/FY14_Comp_Review_FAQUPDATED_JULY11_2013.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ience.energy.gov/~/media/hep/hepap/pdf/march-2013/2013_Spring_HEPAPBriefing_v3_NoBackup_LBiven.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cience.energy.gov/early-care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cience.energy.gov/about/honors-and-awards/pecas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cience.energy.gov/about/honors-and-awards/doe-nobel-laureates/"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79400" y="1470025"/>
            <a:ext cx="8864600" cy="3355975"/>
          </a:xfrm>
          <a:prstGeom prst="rect">
            <a:avLst/>
          </a:prstGeom>
          <a:noFill/>
          <a:ln w="9525" algn="ctr">
            <a:noFill/>
            <a:miter lim="800000"/>
            <a:headEnd/>
            <a:tailEnd/>
          </a:ln>
        </p:spPr>
        <p:txBody>
          <a:bodyPr lIns="91407" tIns="45704" rIns="91407" bIns="45704" anchor="ctr">
            <a:spAutoFit/>
          </a:bodyPr>
          <a:lstStyle/>
          <a:p>
            <a:pPr algn="ctr"/>
            <a:r>
              <a:rPr lang="en-US" sz="3200" b="1">
                <a:solidFill>
                  <a:srgbClr val="005C0F"/>
                </a:solidFill>
                <a:latin typeface="Tahoma" pitchFamily="34" charset="0"/>
                <a:cs typeface="Tahoma" pitchFamily="34" charset="0"/>
              </a:rPr>
              <a:t>DOE Office of High Energy Physics (HEP)</a:t>
            </a:r>
          </a:p>
          <a:p>
            <a:pPr algn="ctr"/>
            <a:r>
              <a:rPr lang="en-US" sz="3200" b="1">
                <a:solidFill>
                  <a:srgbClr val="005C0F"/>
                </a:solidFill>
                <a:latin typeface="Tahoma" pitchFamily="34" charset="0"/>
                <a:cs typeface="Tahoma" pitchFamily="34" charset="0"/>
              </a:rPr>
              <a:t>Snowmass Program Managers’ Meeting</a:t>
            </a:r>
          </a:p>
          <a:p>
            <a:pPr algn="ctr"/>
            <a:r>
              <a:rPr lang="en-US" sz="3200" b="1">
                <a:solidFill>
                  <a:srgbClr val="000099"/>
                </a:solidFill>
                <a:latin typeface="Tahoma" pitchFamily="34" charset="0"/>
                <a:cs typeface="Tahoma" pitchFamily="34" charset="0"/>
              </a:rPr>
              <a:t>Cosmic Frontier</a:t>
            </a:r>
          </a:p>
          <a:p>
            <a:pPr algn="ctr"/>
            <a:endParaRPr lang="en-US" sz="2800" b="1">
              <a:solidFill>
                <a:srgbClr val="005C0F"/>
              </a:solidFill>
              <a:latin typeface="Tahoma" pitchFamily="34" charset="0"/>
              <a:cs typeface="Tahoma" pitchFamily="34" charset="0"/>
            </a:endParaRPr>
          </a:p>
          <a:p>
            <a:pPr algn="ctr"/>
            <a:endParaRPr lang="en-US" sz="2800" b="1">
              <a:solidFill>
                <a:srgbClr val="005C0F"/>
              </a:solidFill>
              <a:latin typeface="Tahoma" pitchFamily="34" charset="0"/>
              <a:cs typeface="Tahoma" pitchFamily="34" charset="0"/>
            </a:endParaRPr>
          </a:p>
          <a:p>
            <a:pPr algn="ctr"/>
            <a:r>
              <a:rPr lang="en-US" sz="2000" b="1">
                <a:solidFill>
                  <a:srgbClr val="000099"/>
                </a:solidFill>
                <a:latin typeface="Tahoma" pitchFamily="34" charset="0"/>
                <a:cs typeface="Tahoma" pitchFamily="34" charset="0"/>
              </a:rPr>
              <a:t>CSS2013 </a:t>
            </a:r>
            <a:r>
              <a:rPr lang="en-US" sz="2000" b="1">
                <a:solidFill>
                  <a:srgbClr val="000099"/>
                </a:solidFill>
                <a:cs typeface="Arial" charset="0"/>
              </a:rPr>
              <a:t>•  </a:t>
            </a:r>
            <a:r>
              <a:rPr lang="en-US" sz="2000" b="1">
                <a:solidFill>
                  <a:srgbClr val="000099"/>
                </a:solidFill>
                <a:latin typeface="Tahoma" pitchFamily="34" charset="0"/>
                <a:cs typeface="Tahoma" pitchFamily="34" charset="0"/>
              </a:rPr>
              <a:t>Snowmass on the Mississippi</a:t>
            </a:r>
          </a:p>
          <a:p>
            <a:pPr algn="ctr"/>
            <a:r>
              <a:rPr lang="en-US" sz="2000" b="1">
                <a:solidFill>
                  <a:srgbClr val="000099"/>
                </a:solidFill>
                <a:latin typeface="Tahoma" pitchFamily="34" charset="0"/>
                <a:cs typeface="Tahoma" pitchFamily="34" charset="0"/>
              </a:rPr>
              <a:t>Minneapolis, Minnesota</a:t>
            </a:r>
          </a:p>
          <a:p>
            <a:pPr algn="ctr"/>
            <a:r>
              <a:rPr lang="en-US" sz="2000" b="1">
                <a:solidFill>
                  <a:srgbClr val="000099"/>
                </a:solidFill>
                <a:latin typeface="Tahoma" pitchFamily="34" charset="0"/>
                <a:cs typeface="Tahoma" pitchFamily="34" charset="0"/>
              </a:rPr>
              <a:t>July 29 – August 6, 2013</a:t>
            </a:r>
          </a:p>
        </p:txBody>
      </p:sp>
      <p:sp>
        <p:nvSpPr>
          <p:cNvPr id="16386" name="Rectangle 3"/>
          <p:cNvSpPr>
            <a:spLocks noGrp="1" noChangeArrowheads="1"/>
          </p:cNvSpPr>
          <p:nvPr>
            <p:ph type="subTitle" idx="1"/>
          </p:nvPr>
        </p:nvSpPr>
        <p:spPr>
          <a:xfrm>
            <a:off x="57150" y="5408613"/>
            <a:ext cx="9086850" cy="1060450"/>
          </a:xfrm>
        </p:spPr>
        <p:txBody>
          <a:bodyPr lIns="82039" tIns="41020" rIns="82039" bIns="41020">
            <a:spAutoFit/>
          </a:bodyPr>
          <a:lstStyle/>
          <a:p>
            <a:pPr eaLnBrk="1" hangingPunct="1">
              <a:spcBef>
                <a:spcPct val="0"/>
              </a:spcBef>
            </a:pPr>
            <a:r>
              <a:rPr lang="en-US" sz="1600" b="1" smtClean="0">
                <a:solidFill>
                  <a:schemeClr val="tx1"/>
                </a:solidFill>
                <a:latin typeface="Tahoma" pitchFamily="34" charset="0"/>
                <a:cs typeface="Tahoma" pitchFamily="34" charset="0"/>
              </a:rPr>
              <a:t>Kathy Turner</a:t>
            </a:r>
          </a:p>
          <a:p>
            <a:pPr eaLnBrk="1" hangingPunct="1">
              <a:spcBef>
                <a:spcPct val="0"/>
              </a:spcBef>
            </a:pPr>
            <a:r>
              <a:rPr lang="en-US" sz="1600" b="1" smtClean="0">
                <a:solidFill>
                  <a:schemeClr val="tx1"/>
                </a:solidFill>
                <a:latin typeface="Tahoma" pitchFamily="34" charset="0"/>
                <a:cs typeface="Tahoma" pitchFamily="34" charset="0"/>
              </a:rPr>
              <a:t>Program Manager – Cosmic Frontier</a:t>
            </a:r>
          </a:p>
          <a:p>
            <a:pPr eaLnBrk="1" hangingPunct="1">
              <a:spcBef>
                <a:spcPct val="0"/>
              </a:spcBef>
            </a:pPr>
            <a:r>
              <a:rPr lang="en-US" sz="1600" b="1" smtClean="0">
                <a:solidFill>
                  <a:schemeClr val="tx1"/>
                </a:solidFill>
                <a:latin typeface="Tahoma" pitchFamily="34" charset="0"/>
                <a:cs typeface="Tahoma" pitchFamily="34" charset="0"/>
              </a:rPr>
              <a:t>Office of High Energy Physics</a:t>
            </a:r>
          </a:p>
          <a:p>
            <a:pPr eaLnBrk="1" hangingPunct="1">
              <a:spcBef>
                <a:spcPct val="0"/>
              </a:spcBef>
            </a:pPr>
            <a:r>
              <a:rPr lang="en-US" sz="1600" b="1" smtClean="0">
                <a:solidFill>
                  <a:schemeClr val="tx1"/>
                </a:solidFill>
                <a:latin typeface="Tahoma" pitchFamily="34" charset="0"/>
                <a:cs typeface="Tahoma" pitchFamily="34" charset="0"/>
              </a:rPr>
              <a:t>Office of Science, U.S. Department of Energy</a:t>
            </a:r>
          </a:p>
        </p:txBody>
      </p:sp>
      <p:pic>
        <p:nvPicPr>
          <p:cNvPr id="16387" name="Picture 9" descr="New_DOE_Logo_Color_042808"/>
          <p:cNvPicPr>
            <a:picLocks noChangeAspect="1" noChangeArrowheads="1"/>
          </p:cNvPicPr>
          <p:nvPr/>
        </p:nvPicPr>
        <p:blipFill>
          <a:blip r:embed="rId3"/>
          <a:srcRect/>
          <a:stretch>
            <a:fillRect/>
          </a:stretch>
        </p:blipFill>
        <p:spPr bwMode="auto">
          <a:xfrm>
            <a:off x="106363" y="100013"/>
            <a:ext cx="2563812" cy="646112"/>
          </a:xfrm>
          <a:prstGeom prst="rect">
            <a:avLst/>
          </a:prstGeom>
          <a:noFill/>
          <a:ln w="9525">
            <a:noFill/>
            <a:miter lim="800000"/>
            <a:headEnd/>
            <a:tailEnd/>
          </a:ln>
        </p:spPr>
      </p:pic>
      <p:pic>
        <p:nvPicPr>
          <p:cNvPr id="16388" name="Picture 1"/>
          <p:cNvPicPr>
            <a:picLocks noChangeAspect="1"/>
          </p:cNvPicPr>
          <p:nvPr/>
        </p:nvPicPr>
        <p:blipFill>
          <a:blip r:embed="rId4"/>
          <a:srcRect b="11424"/>
          <a:stretch>
            <a:fillRect/>
          </a:stretch>
        </p:blipFill>
        <p:spPr bwMode="auto">
          <a:xfrm>
            <a:off x="7969250" y="88900"/>
            <a:ext cx="1006475" cy="692150"/>
          </a:xfrm>
          <a:prstGeom prst="rect">
            <a:avLst/>
          </a:prstGeom>
          <a:noFill/>
          <a:ln w="9525">
            <a:noFill/>
            <a:miter lim="800000"/>
            <a:headEnd/>
            <a:tailEnd/>
          </a:ln>
        </p:spPr>
      </p:pic>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HEP  Budget &amp; Issues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3475F18E-CF8D-4A08-AA17-835A3CBC79A1}" type="slidenum">
              <a:rPr lang="en-US" sz="1000"/>
              <a:pPr algn="r" eaLnBrk="0" hangingPunct="0"/>
              <a:t>100</a:t>
            </a:fld>
            <a:endParaRPr lang="en-US" sz="1000"/>
          </a:p>
        </p:txBody>
      </p:sp>
      <p:sp>
        <p:nvSpPr>
          <p:cNvPr id="146434" name="Title 1"/>
          <p:cNvSpPr>
            <a:spLocks/>
          </p:cNvSpPr>
          <p:nvPr/>
        </p:nvSpPr>
        <p:spPr bwMode="auto">
          <a:xfrm>
            <a:off x="201613" y="180975"/>
            <a:ext cx="8640762"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Program Model</a:t>
            </a:r>
          </a:p>
        </p:txBody>
      </p:sp>
      <p:sp>
        <p:nvSpPr>
          <p:cNvPr id="146435"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36868" name="Rectangle 7"/>
          <p:cNvSpPr>
            <a:spLocks noChangeArrowheads="1"/>
          </p:cNvSpPr>
          <p:nvPr/>
        </p:nvSpPr>
        <p:spPr bwMode="auto">
          <a:xfrm>
            <a:off x="0" y="1135063"/>
            <a:ext cx="9144000" cy="5632450"/>
          </a:xfrm>
          <a:prstGeom prst="rect">
            <a:avLst/>
          </a:prstGeom>
          <a:noFill/>
          <a:ln w="9525">
            <a:noFill/>
            <a:miter lim="800000"/>
            <a:headEnd/>
            <a:tailEnd/>
          </a:ln>
        </p:spPr>
        <p:txBody>
          <a:bodyPr>
            <a:spAutoFit/>
          </a:bodyPr>
          <a:lstStyle/>
          <a:p>
            <a:pPr marL="0" lvl="1">
              <a:defRPr/>
            </a:pPr>
            <a:r>
              <a:rPr lang="en-US" u="sng" dirty="0">
                <a:solidFill>
                  <a:srgbClr val="0000CC"/>
                </a:solidFill>
                <a:latin typeface="Calibri" pitchFamily="34" charset="0"/>
                <a:cs typeface="Tahoma" pitchFamily="34" charset="0"/>
              </a:rPr>
              <a:t>Portfolio planning &amp; guidance </a:t>
            </a:r>
            <a:r>
              <a:rPr lang="en-US" dirty="0">
                <a:solidFill>
                  <a:srgbClr val="0000CC"/>
                </a:solidFill>
                <a:latin typeface="Calibri" pitchFamily="34" charset="0"/>
                <a:cs typeface="Tahoma" pitchFamily="34" charset="0"/>
              </a:rPr>
              <a:t>-- use </a:t>
            </a:r>
            <a:r>
              <a:rPr lang="en-US" dirty="0">
                <a:solidFill>
                  <a:srgbClr val="0000CC"/>
                </a:solidFill>
                <a:latin typeface="Calibri" pitchFamily="34" charset="0"/>
                <a:cs typeface="Tahoma" pitchFamily="34" charset="0"/>
              </a:rPr>
              <a:t>HEPAP’s Particle Astrophysics Science Assessment Group (PASAG) 2009 report</a:t>
            </a:r>
            <a:r>
              <a:rPr lang="en-US" dirty="0">
                <a:solidFill>
                  <a:srgbClr val="0000CC"/>
                </a:solidFill>
                <a:latin typeface="Calibri" pitchFamily="34" charset="0"/>
                <a:cs typeface="Tahoma" pitchFamily="34" charset="0"/>
              </a:rPr>
              <a:t>:</a:t>
            </a:r>
            <a:endParaRPr lang="en-US" dirty="0">
              <a:solidFill>
                <a:srgbClr val="0000CC"/>
              </a:solidFill>
              <a:latin typeface="Calibri" pitchFamily="34" charset="0"/>
              <a:cs typeface="Tahoma" pitchFamily="34" charset="0"/>
            </a:endParaRPr>
          </a:p>
          <a:p>
            <a:pPr marL="0" lvl="1" indent="-285750">
              <a:buFont typeface="Arial" pitchFamily="34" charset="0"/>
              <a:buChar char="•"/>
              <a:defRPr/>
            </a:pPr>
            <a:r>
              <a:rPr lang="en-US" dirty="0">
                <a:solidFill>
                  <a:srgbClr val="0000CC"/>
                </a:solidFill>
                <a:latin typeface="Calibri" pitchFamily="34" charset="0"/>
              </a:rPr>
              <a:t>Recommended </a:t>
            </a:r>
            <a:r>
              <a:rPr lang="en-US" dirty="0">
                <a:solidFill>
                  <a:srgbClr val="0000CC"/>
                </a:solidFill>
                <a:latin typeface="Calibri" pitchFamily="34" charset="0"/>
              </a:rPr>
              <a:t>an optimized program over the next 10 years in 4 funding </a:t>
            </a:r>
            <a:r>
              <a:rPr lang="en-US" dirty="0">
                <a:solidFill>
                  <a:srgbClr val="0000CC"/>
                </a:solidFill>
                <a:latin typeface="Calibri" pitchFamily="34" charset="0"/>
              </a:rPr>
              <a:t>scenarios</a:t>
            </a:r>
          </a:p>
          <a:p>
            <a:pPr marL="0" lvl="1" indent="-285750">
              <a:buFont typeface="Arial" pitchFamily="34" charset="0"/>
              <a:buChar char="•"/>
              <a:defRPr/>
            </a:pPr>
            <a:r>
              <a:rPr lang="en-US" dirty="0">
                <a:solidFill>
                  <a:srgbClr val="0000CC"/>
                </a:solidFill>
                <a:latin typeface="Calibri" pitchFamily="34" charset="0"/>
              </a:rPr>
              <a:t>Dark </a:t>
            </a:r>
            <a:r>
              <a:rPr lang="en-US" dirty="0">
                <a:solidFill>
                  <a:srgbClr val="0000CC"/>
                </a:solidFill>
                <a:latin typeface="Calibri" pitchFamily="34" charset="0"/>
              </a:rPr>
              <a:t>matter &amp; dark energy remain highest priorities; don’t zero out everything </a:t>
            </a:r>
            <a:r>
              <a:rPr lang="en-US" dirty="0">
                <a:solidFill>
                  <a:srgbClr val="0000CC"/>
                </a:solidFill>
                <a:latin typeface="Calibri" pitchFamily="34" charset="0"/>
              </a:rPr>
              <a:t>else</a:t>
            </a:r>
            <a:endParaRPr lang="en-US" u="sng" dirty="0">
              <a:solidFill>
                <a:srgbClr val="0000CC"/>
              </a:solidFill>
              <a:latin typeface="Calibri" pitchFamily="34" charset="0"/>
            </a:endParaRPr>
          </a:p>
          <a:p>
            <a:pPr marL="0" lvl="1" indent="-285750">
              <a:buFont typeface="Arial" pitchFamily="34" charset="0"/>
              <a:buChar char="•"/>
              <a:defRPr/>
            </a:pPr>
            <a:r>
              <a:rPr lang="en-US" u="sng" dirty="0">
                <a:solidFill>
                  <a:srgbClr val="0000CC"/>
                </a:solidFill>
                <a:latin typeface="Calibri" pitchFamily="34" charset="0"/>
              </a:rPr>
              <a:t>Prioritization </a:t>
            </a:r>
            <a:r>
              <a:rPr lang="en-US" u="sng" dirty="0">
                <a:solidFill>
                  <a:srgbClr val="0000CC"/>
                </a:solidFill>
                <a:latin typeface="Calibri" pitchFamily="34" charset="0"/>
              </a:rPr>
              <a:t>Criteria</a:t>
            </a:r>
            <a:r>
              <a:rPr lang="en-US" dirty="0">
                <a:solidFill>
                  <a:srgbClr val="0000CC"/>
                </a:solidFill>
                <a:latin typeface="Calibri" pitchFamily="34" charset="0"/>
              </a:rPr>
              <a:t> - Make contributions to select, high impact </a:t>
            </a:r>
            <a:r>
              <a:rPr lang="en-US" dirty="0">
                <a:solidFill>
                  <a:srgbClr val="0000CC"/>
                </a:solidFill>
                <a:latin typeface="Calibri" pitchFamily="34" charset="0"/>
              </a:rPr>
              <a:t>experiments:</a:t>
            </a:r>
          </a:p>
          <a:p>
            <a:pPr marL="457200" lvl="3" indent="-285750">
              <a:buFontTx/>
              <a:buChar char="-"/>
              <a:defRPr/>
            </a:pPr>
            <a:r>
              <a:rPr lang="en-US" dirty="0">
                <a:solidFill>
                  <a:srgbClr val="0000CC"/>
                </a:solidFill>
                <a:latin typeface="Calibri" pitchFamily="34" charset="0"/>
              </a:rPr>
              <a:t>That </a:t>
            </a:r>
            <a:r>
              <a:rPr lang="en-US" dirty="0">
                <a:solidFill>
                  <a:srgbClr val="0000CC"/>
                </a:solidFill>
                <a:latin typeface="Calibri" pitchFamily="34" charset="0"/>
              </a:rPr>
              <a:t>directly address HEP science </a:t>
            </a:r>
            <a:r>
              <a:rPr lang="en-US" dirty="0">
                <a:solidFill>
                  <a:srgbClr val="0000CC"/>
                </a:solidFill>
                <a:latin typeface="Calibri" pitchFamily="34" charset="0"/>
              </a:rPr>
              <a:t>goals</a:t>
            </a:r>
          </a:p>
          <a:p>
            <a:pPr marL="457200" lvl="3" indent="-285750">
              <a:buFontTx/>
              <a:buChar char="-"/>
              <a:defRPr/>
            </a:pPr>
            <a:r>
              <a:rPr lang="en-US" dirty="0">
                <a:solidFill>
                  <a:srgbClr val="0000CC"/>
                </a:solidFill>
                <a:latin typeface="Calibri" pitchFamily="34" charset="0"/>
              </a:rPr>
              <a:t>That </a:t>
            </a:r>
            <a:r>
              <a:rPr lang="en-US" dirty="0">
                <a:solidFill>
                  <a:srgbClr val="0000CC"/>
                </a:solidFill>
                <a:latin typeface="Calibri" pitchFamily="34" charset="0"/>
              </a:rPr>
              <a:t>will make a visible or leadership </a:t>
            </a:r>
            <a:r>
              <a:rPr lang="en-US" dirty="0">
                <a:solidFill>
                  <a:srgbClr val="0000CC"/>
                </a:solidFill>
                <a:latin typeface="Calibri" pitchFamily="34" charset="0"/>
              </a:rPr>
              <a:t>contribution</a:t>
            </a:r>
          </a:p>
          <a:p>
            <a:pPr marL="457200" lvl="3" indent="-285750">
              <a:buFontTx/>
              <a:buChar char="-"/>
              <a:defRPr/>
            </a:pPr>
            <a:r>
              <a:rPr lang="en-US" dirty="0">
                <a:solidFill>
                  <a:srgbClr val="0000CC"/>
                </a:solidFill>
                <a:latin typeface="Calibri" pitchFamily="34" charset="0"/>
              </a:rPr>
              <a:t>With </a:t>
            </a:r>
            <a:r>
              <a:rPr lang="en-US" dirty="0">
                <a:solidFill>
                  <a:srgbClr val="0000CC"/>
                </a:solidFill>
                <a:latin typeface="Calibri" pitchFamily="34" charset="0"/>
              </a:rPr>
              <a:t>HEP community contributions: instrumentation, collaborations, analysis techniques etc.</a:t>
            </a:r>
          </a:p>
          <a:p>
            <a:pPr>
              <a:buFont typeface="Wingdings" pitchFamily="2" charset="2"/>
              <a:buNone/>
              <a:defRPr/>
            </a:pPr>
            <a:endParaRPr lang="en-US" dirty="0">
              <a:latin typeface="Calibri" pitchFamily="34" charset="0"/>
            </a:endParaRPr>
          </a:p>
          <a:p>
            <a:pPr>
              <a:buFont typeface="Wingdings" pitchFamily="2" charset="2"/>
              <a:buNone/>
              <a:defRPr/>
            </a:pPr>
            <a:r>
              <a:rPr lang="en-US" u="sng" dirty="0">
                <a:latin typeface="Calibri" pitchFamily="34" charset="0"/>
              </a:rPr>
              <a:t>Facilities</a:t>
            </a:r>
            <a:r>
              <a:rPr lang="en-US" dirty="0">
                <a:latin typeface="Calibri" pitchFamily="34" charset="0"/>
              </a:rPr>
              <a:t>:  Many Cosmic Frontier experiments use facilities which have a much broader science program than the interests of HEP program </a:t>
            </a:r>
            <a:r>
              <a:rPr lang="en-US" dirty="0">
                <a:latin typeface="Calibri" pitchFamily="34" charset="0"/>
                <a:sym typeface="Wingdings" pitchFamily="2" charset="2"/>
              </a:rPr>
              <a:t> we make project contributions at an appropriate level &amp; support research efforts for our science interests.</a:t>
            </a:r>
          </a:p>
          <a:p>
            <a:pPr>
              <a:buFont typeface="Wingdings" pitchFamily="2" charset="2"/>
              <a:buNone/>
              <a:defRPr/>
            </a:pPr>
            <a:endParaRPr lang="en-US" dirty="0">
              <a:latin typeface="Calibri" pitchFamily="34" charset="0"/>
            </a:endParaRPr>
          </a:p>
          <a:p>
            <a:pPr>
              <a:defRPr/>
            </a:pPr>
            <a:r>
              <a:rPr lang="en-US" u="sng" dirty="0">
                <a:latin typeface="Calibri" pitchFamily="34" charset="0"/>
              </a:rPr>
              <a:t>Interagency projects</a:t>
            </a:r>
            <a:r>
              <a:rPr lang="en-US" dirty="0">
                <a:latin typeface="Calibri" pitchFamily="34" charset="0"/>
              </a:rPr>
              <a:t>:  </a:t>
            </a:r>
            <a:r>
              <a:rPr lang="en-US" dirty="0">
                <a:latin typeface="Calibri" pitchFamily="34" charset="0"/>
              </a:rPr>
              <a:t>can </a:t>
            </a:r>
            <a:r>
              <a:rPr lang="en-US" dirty="0">
                <a:latin typeface="Calibri" pitchFamily="34" charset="0"/>
              </a:rPr>
              <a:t>provide </a:t>
            </a:r>
            <a:r>
              <a:rPr lang="en-US" dirty="0">
                <a:latin typeface="Calibri" pitchFamily="34" charset="0"/>
              </a:rPr>
              <a:t>necessary, additional </a:t>
            </a:r>
            <a:r>
              <a:rPr lang="en-US" dirty="0">
                <a:latin typeface="Calibri" pitchFamily="34" charset="0"/>
              </a:rPr>
              <a:t>resources </a:t>
            </a:r>
            <a:r>
              <a:rPr lang="en-US" dirty="0">
                <a:latin typeface="Calibri" pitchFamily="34" charset="0"/>
                <a:sym typeface="Wingdings" pitchFamily="2" charset="2"/>
              </a:rPr>
              <a:t></a:t>
            </a:r>
            <a:r>
              <a:rPr lang="en-US" dirty="0">
                <a:latin typeface="Calibri" pitchFamily="34" charset="0"/>
              </a:rPr>
              <a:t> </a:t>
            </a:r>
            <a:r>
              <a:rPr lang="en-US" dirty="0">
                <a:latin typeface="Calibri" pitchFamily="34" charset="0"/>
              </a:rPr>
              <a:t>to opportunities for increased science.</a:t>
            </a:r>
          </a:p>
          <a:p>
            <a:pPr>
              <a:defRPr/>
            </a:pPr>
            <a:r>
              <a:rPr lang="en-US" dirty="0">
                <a:latin typeface="Calibri" pitchFamily="34" charset="0"/>
              </a:rPr>
              <a:t>While all government agencies follow the same rules, there are differences in the details which need to be taken into account to ensure data and science analysis return </a:t>
            </a:r>
          </a:p>
          <a:p>
            <a:pPr>
              <a:buFontTx/>
              <a:buChar char="-"/>
              <a:defRPr/>
            </a:pPr>
            <a:r>
              <a:rPr lang="en-US" dirty="0">
                <a:latin typeface="Calibri" pitchFamily="34" charset="0"/>
              </a:rPr>
              <a:t> Processes for planning/deciding on projects, managing/funding projects, funding research, </a:t>
            </a:r>
            <a:r>
              <a:rPr lang="en-US" dirty="0" err="1">
                <a:latin typeface="Calibri" pitchFamily="34" charset="0"/>
              </a:rPr>
              <a:t>etc</a:t>
            </a:r>
            <a:endParaRPr lang="en-US" dirty="0">
              <a:latin typeface="Calibri" pitchFamily="34" charset="0"/>
            </a:endParaRPr>
          </a:p>
          <a:p>
            <a:pPr>
              <a:buFontTx/>
              <a:buChar char="-"/>
              <a:defRPr/>
            </a:pPr>
            <a:r>
              <a:rPr lang="en-US" dirty="0">
                <a:latin typeface="Calibri" pitchFamily="34" charset="0"/>
              </a:rPr>
              <a:t> HEP emphasis on collaboration for coordinated science planning &amp; analysis.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408622" y="1024420"/>
          <a:ext cx="8299150" cy="38086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07988" y="46038"/>
            <a:ext cx="8053387" cy="723900"/>
          </a:xfrm>
        </p:spPr>
        <p:txBody>
          <a:bodyPr rtlCol="0">
            <a:normAutofit/>
          </a:bodyPr>
          <a:lstStyle/>
          <a:p>
            <a:pPr algn="r" eaLnBrk="1" fontAlgn="auto" hangingPunct="1">
              <a:spcAft>
                <a:spcPts val="0"/>
              </a:spcAft>
              <a:defRPr/>
            </a:pPr>
            <a:r>
              <a:rPr lang="en-US" sz="3600" dirty="0" smtClean="0">
                <a:effectLst>
                  <a:outerShdw blurRad="38100" dist="38100" dir="2700000" algn="tl">
                    <a:srgbClr val="000000">
                      <a:alpha val="43137"/>
                    </a:srgbClr>
                  </a:outerShdw>
                </a:effectLst>
              </a:rPr>
              <a:t>HEP budget - Recent Funding Trends</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239713" y="4916488"/>
            <a:ext cx="8593137" cy="1785937"/>
          </a:xfrm>
          <a:prstGeom prst="rect">
            <a:avLst/>
          </a:prstGeom>
          <a:noFill/>
          <a:ln>
            <a:noFill/>
          </a:ln>
        </p:spPr>
        <p:txBody>
          <a:bodyPr>
            <a:spAutoFit/>
          </a:bodyPr>
          <a:lstStyle/>
          <a:p>
            <a:pPr marL="182880" indent="-182880" fontAlgn="auto">
              <a:spcBef>
                <a:spcPts val="0"/>
              </a:spcBef>
              <a:spcAft>
                <a:spcPts val="600"/>
              </a:spcAft>
              <a:buFont typeface="Arial" pitchFamily="34" charset="0"/>
              <a:buChar char="•"/>
              <a:defRPr/>
            </a:pPr>
            <a:r>
              <a:rPr lang="en-US" b="1" dirty="0">
                <a:solidFill>
                  <a:srgbClr val="285C00"/>
                </a:solidFill>
                <a:latin typeface="Calibri" pitchFamily="34" charset="0"/>
              </a:rPr>
              <a:t>In the late 90’s the fraction of the budget devoted to projects was about 20%.</a:t>
            </a:r>
          </a:p>
          <a:p>
            <a:pPr marL="182880" lvl="1" indent="-182880" fontAlgn="auto">
              <a:spcBef>
                <a:spcPts val="0"/>
              </a:spcBef>
              <a:spcAft>
                <a:spcPts val="600"/>
              </a:spcAft>
              <a:buFont typeface="Arial" pitchFamily="34" charset="0"/>
              <a:buChar char="•"/>
              <a:defRPr/>
            </a:pPr>
            <a:r>
              <a:rPr lang="en-US" b="1" dirty="0">
                <a:solidFill>
                  <a:srgbClr val="285C00"/>
                </a:solidFill>
                <a:latin typeface="Calibri" pitchFamily="34" charset="0"/>
              </a:rPr>
              <a:t>Progress in many fields require new investments to produce new capabilities. </a:t>
            </a:r>
          </a:p>
          <a:p>
            <a:pPr marL="182880" indent="-182880" fontAlgn="auto">
              <a:spcBef>
                <a:spcPts val="0"/>
              </a:spcBef>
              <a:spcAft>
                <a:spcPts val="600"/>
              </a:spcAft>
              <a:buFont typeface="Arial" pitchFamily="34" charset="0"/>
              <a:buChar char="•"/>
              <a:defRPr/>
            </a:pPr>
            <a:r>
              <a:rPr lang="en-US" b="1" dirty="0">
                <a:solidFill>
                  <a:srgbClr val="285C00"/>
                </a:solidFill>
                <a:latin typeface="Calibri" pitchFamily="34" charset="0"/>
              </a:rPr>
              <a:t>The projects started in 2006 are coming to completion.</a:t>
            </a:r>
          </a:p>
          <a:p>
            <a:pPr marL="182880" indent="-182880" fontAlgn="auto">
              <a:spcBef>
                <a:spcPts val="0"/>
              </a:spcBef>
              <a:spcAft>
                <a:spcPts val="600"/>
              </a:spcAft>
              <a:buFont typeface="Arial" pitchFamily="34" charset="0"/>
              <a:buChar char="•"/>
              <a:defRPr/>
            </a:pPr>
            <a:r>
              <a:rPr lang="en-US" b="1" dirty="0">
                <a:solidFill>
                  <a:schemeClr val="tx2">
                    <a:lumMod val="75000"/>
                  </a:schemeClr>
                </a:solidFill>
                <a:latin typeface="Calibri" pitchFamily="34" charset="0"/>
              </a:rPr>
              <a:t>New investments are needed to continue US leadership in well defined research areas.</a:t>
            </a:r>
          </a:p>
          <a:p>
            <a:pPr marL="182880" indent="-182880" fontAlgn="auto">
              <a:spcBef>
                <a:spcPts val="0"/>
              </a:spcBef>
              <a:spcAft>
                <a:spcPts val="600"/>
              </a:spcAft>
              <a:buFont typeface="Arial" pitchFamily="34" charset="0"/>
              <a:buChar char="•"/>
              <a:defRPr/>
            </a:pPr>
            <a:r>
              <a:rPr lang="en-US" b="1" dirty="0">
                <a:solidFill>
                  <a:schemeClr val="accent2">
                    <a:lumMod val="50000"/>
                  </a:schemeClr>
                </a:solidFill>
                <a:latin typeface="Calibri" pitchFamily="34" charset="0"/>
              </a:rPr>
              <a:t>Possibilities for future funding growth are weak.  Must make do with what we have.</a:t>
            </a:r>
          </a:p>
        </p:txBody>
      </p:sp>
      <p:sp>
        <p:nvSpPr>
          <p:cNvPr id="30724" name="Oval 5"/>
          <p:cNvSpPr>
            <a:spLocks noChangeArrowheads="1"/>
          </p:cNvSpPr>
          <p:nvPr/>
        </p:nvSpPr>
        <p:spPr bwMode="auto">
          <a:xfrm>
            <a:off x="2424113" y="2243138"/>
            <a:ext cx="2257425" cy="1598612"/>
          </a:xfrm>
          <a:prstGeom prst="ellipse">
            <a:avLst/>
          </a:prstGeom>
          <a:solidFill>
            <a:srgbClr val="FFFF00">
              <a:alpha val="21176"/>
            </a:srgbClr>
          </a:solidFill>
          <a:ln w="9525" algn="ctr">
            <a:solidFill>
              <a:schemeClr val="tx1"/>
            </a:solidFill>
            <a:round/>
            <a:headEnd/>
            <a:tailEnd/>
          </a:ln>
        </p:spPr>
        <p:txBody>
          <a:bodyPr/>
          <a:lstStyle/>
          <a:p>
            <a:pPr defTabSz="914400" eaLnBrk="0" hangingPunct="0"/>
            <a:endParaRPr lang="en-US" b="1"/>
          </a:p>
        </p:txBody>
      </p:sp>
      <p:sp>
        <p:nvSpPr>
          <p:cNvPr id="30725" name="TextBox 6"/>
          <p:cNvSpPr txBox="1">
            <a:spLocks noChangeArrowheads="1"/>
          </p:cNvSpPr>
          <p:nvPr/>
        </p:nvSpPr>
        <p:spPr bwMode="auto">
          <a:xfrm>
            <a:off x="1087438" y="1217613"/>
            <a:ext cx="3484562" cy="338137"/>
          </a:xfrm>
          <a:prstGeom prst="rect">
            <a:avLst/>
          </a:prstGeom>
          <a:noFill/>
          <a:ln w="9525">
            <a:noFill/>
            <a:miter lim="800000"/>
            <a:headEnd/>
            <a:tailEnd/>
          </a:ln>
        </p:spPr>
        <p:txBody>
          <a:bodyPr>
            <a:spAutoFit/>
          </a:bodyPr>
          <a:lstStyle/>
          <a:p>
            <a:r>
              <a:rPr lang="en-US" sz="1600" b="1">
                <a:latin typeface="Calibri" pitchFamily="34" charset="0"/>
              </a:rPr>
              <a:t>Trading Projects for more Research</a:t>
            </a:r>
          </a:p>
        </p:txBody>
      </p:sp>
      <p:sp>
        <p:nvSpPr>
          <p:cNvPr id="30726" name="Oval 7"/>
          <p:cNvSpPr>
            <a:spLocks noChangeArrowheads="1"/>
          </p:cNvSpPr>
          <p:nvPr/>
        </p:nvSpPr>
        <p:spPr bwMode="auto">
          <a:xfrm>
            <a:off x="4622800" y="1457325"/>
            <a:ext cx="1643063" cy="1454150"/>
          </a:xfrm>
          <a:prstGeom prst="ellipse">
            <a:avLst/>
          </a:prstGeom>
          <a:solidFill>
            <a:srgbClr val="FFFF00">
              <a:alpha val="21176"/>
            </a:srgbClr>
          </a:solidFill>
          <a:ln w="9525" algn="ctr">
            <a:solidFill>
              <a:schemeClr val="tx1"/>
            </a:solidFill>
            <a:round/>
            <a:headEnd/>
            <a:tailEnd/>
          </a:ln>
        </p:spPr>
        <p:txBody>
          <a:bodyPr/>
          <a:lstStyle/>
          <a:p>
            <a:pPr defTabSz="914400" eaLnBrk="0" hangingPunct="0"/>
            <a:endParaRPr lang="en-US" b="1"/>
          </a:p>
        </p:txBody>
      </p:sp>
      <p:sp>
        <p:nvSpPr>
          <p:cNvPr id="30727" name="TextBox 8"/>
          <p:cNvSpPr txBox="1">
            <a:spLocks noChangeArrowheads="1"/>
          </p:cNvSpPr>
          <p:nvPr/>
        </p:nvSpPr>
        <p:spPr bwMode="auto">
          <a:xfrm>
            <a:off x="6878638" y="1058863"/>
            <a:ext cx="2192337" cy="584200"/>
          </a:xfrm>
          <a:prstGeom prst="rect">
            <a:avLst/>
          </a:prstGeom>
          <a:solidFill>
            <a:schemeClr val="bg1"/>
          </a:solidFill>
          <a:ln w="9525">
            <a:noFill/>
            <a:miter lim="800000"/>
            <a:headEnd/>
            <a:tailEnd/>
          </a:ln>
        </p:spPr>
        <p:txBody>
          <a:bodyPr>
            <a:spAutoFit/>
          </a:bodyPr>
          <a:lstStyle/>
          <a:p>
            <a:r>
              <a:rPr lang="en-US" sz="1600" b="1">
                <a:latin typeface="Calibri" pitchFamily="34" charset="0"/>
              </a:rPr>
              <a:t>Ramp up ILC and SRF R&amp;D programs</a:t>
            </a:r>
          </a:p>
        </p:txBody>
      </p:sp>
      <p:cxnSp>
        <p:nvCxnSpPr>
          <p:cNvPr id="30728" name="Straight Arrow Connector 10"/>
          <p:cNvCxnSpPr>
            <a:cxnSpLocks noChangeShapeType="1"/>
          </p:cNvCxnSpPr>
          <p:nvPr/>
        </p:nvCxnSpPr>
        <p:spPr bwMode="auto">
          <a:xfrm flipH="1">
            <a:off x="5854700" y="1217613"/>
            <a:ext cx="1062038" cy="322262"/>
          </a:xfrm>
          <a:prstGeom prst="straightConnector1">
            <a:avLst/>
          </a:prstGeom>
          <a:noFill/>
          <a:ln w="9525" algn="ctr">
            <a:solidFill>
              <a:schemeClr val="tx1"/>
            </a:solidFill>
            <a:round/>
            <a:headEnd/>
            <a:tailEnd type="triangle" w="med" len="lg"/>
          </a:ln>
        </p:spPr>
      </p:cxnSp>
      <p:sp>
        <p:nvSpPr>
          <p:cNvPr id="14"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cxnSp>
        <p:nvCxnSpPr>
          <p:cNvPr id="30730" name="Straight Arrow Connector 15"/>
          <p:cNvCxnSpPr>
            <a:cxnSpLocks noChangeShapeType="1"/>
          </p:cNvCxnSpPr>
          <p:nvPr/>
        </p:nvCxnSpPr>
        <p:spPr bwMode="auto">
          <a:xfrm>
            <a:off x="1668463" y="1539875"/>
            <a:ext cx="973137" cy="1042988"/>
          </a:xfrm>
          <a:prstGeom prst="straightConnector1">
            <a:avLst/>
          </a:prstGeom>
          <a:noFill/>
          <a:ln w="9525" algn="ctr">
            <a:solidFill>
              <a:schemeClr val="tx1"/>
            </a:solidFill>
            <a:round/>
            <a:headEnd/>
            <a:tailEnd type="triangle" w="med" len="lg"/>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896938" y="1150938"/>
            <a:ext cx="7154862" cy="3714750"/>
          </a:xfrm>
          <a:prstGeom prst="rect">
            <a:avLst/>
          </a:prstGeom>
          <a:noFill/>
          <a:ln w="9525">
            <a:noFill/>
            <a:miter lim="800000"/>
            <a:headEnd/>
            <a:tailEnd/>
          </a:ln>
        </p:spPr>
      </p:pic>
      <p:sp>
        <p:nvSpPr>
          <p:cNvPr id="2" name="Title 1"/>
          <p:cNvSpPr>
            <a:spLocks noGrp="1"/>
          </p:cNvSpPr>
          <p:nvPr>
            <p:ph type="title"/>
          </p:nvPr>
        </p:nvSpPr>
        <p:spPr>
          <a:xfrm>
            <a:off x="914400" y="46038"/>
            <a:ext cx="7196138" cy="723900"/>
          </a:xfrm>
        </p:spPr>
        <p:txBody>
          <a:bodyPr rtlCol="0">
            <a:normAutofit/>
          </a:bodyPr>
          <a:lstStyle/>
          <a:p>
            <a:pPr eaLnBrk="1" fontAlgn="auto" hangingPunct="1">
              <a:spcAft>
                <a:spcPts val="0"/>
              </a:spcAft>
              <a:defRPr/>
            </a:pPr>
            <a:r>
              <a:rPr lang="en-US" sz="3600" dirty="0" smtClean="0">
                <a:effectLst>
                  <a:outerShdw blurRad="38100" dist="38100" dir="2700000" algn="tl">
                    <a:srgbClr val="000000">
                      <a:alpha val="43137"/>
                    </a:srgbClr>
                  </a:outerShdw>
                </a:effectLst>
              </a:rPr>
              <a:t>One Possible Future Scenario </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304800" y="4957763"/>
            <a:ext cx="8494713" cy="1785937"/>
          </a:xfrm>
          <a:prstGeom prst="rect">
            <a:avLst/>
          </a:prstGeom>
          <a:noFill/>
          <a:ln>
            <a:noFill/>
          </a:ln>
        </p:spPr>
        <p:txBody>
          <a:bodyPr>
            <a:spAutoFit/>
          </a:bodyPr>
          <a:lstStyle/>
          <a:p>
            <a:pPr marL="182880" indent="-182880" fontAlgn="auto">
              <a:spcBef>
                <a:spcPts val="0"/>
              </a:spcBef>
              <a:spcAft>
                <a:spcPts val="600"/>
              </a:spcAft>
              <a:buFont typeface="Arial" pitchFamily="34" charset="0"/>
              <a:buChar char="•"/>
              <a:defRPr/>
            </a:pPr>
            <a:r>
              <a:rPr lang="en-US" b="1" dirty="0">
                <a:latin typeface="Calibri" pitchFamily="34" charset="0"/>
              </a:rPr>
              <a:t>About 20% (relative) reduction in Research fraction over </a:t>
            </a:r>
            <a:r>
              <a:rPr lang="en-US" b="1" dirty="0">
                <a:latin typeface="Arial" pitchFamily="34" charset="0"/>
                <a:cs typeface="Arial" pitchFamily="34" charset="0"/>
              </a:rPr>
              <a:t>~</a:t>
            </a:r>
            <a:r>
              <a:rPr lang="en-US" b="1" dirty="0">
                <a:latin typeface="Calibri" pitchFamily="34" charset="0"/>
              </a:rPr>
              <a:t>5 years </a:t>
            </a:r>
          </a:p>
          <a:p>
            <a:pPr marL="742950" lvl="1" indent="-285750" fontAlgn="auto">
              <a:spcBef>
                <a:spcPts val="0"/>
              </a:spcBef>
              <a:spcAft>
                <a:spcPts val="600"/>
              </a:spcAft>
              <a:buFont typeface="Wingdings" pitchFamily="2" charset="2"/>
              <a:buChar char="§"/>
              <a:defRPr/>
            </a:pPr>
            <a:r>
              <a:rPr lang="en-US" b="1" i="1" dirty="0">
                <a:solidFill>
                  <a:srgbClr val="0000CC"/>
                </a:solidFill>
                <a:latin typeface="Calibri" pitchFamily="34" charset="0"/>
              </a:rPr>
              <a:t>In order to address priorities, this will not be applied equally across Frontiers</a:t>
            </a:r>
            <a:endParaRPr lang="en-US" b="1" dirty="0">
              <a:latin typeface="Calibri" pitchFamily="34" charset="0"/>
            </a:endParaRPr>
          </a:p>
          <a:p>
            <a:pPr marL="182880" indent="-182880" fontAlgn="auto">
              <a:spcBef>
                <a:spcPts val="0"/>
              </a:spcBef>
              <a:spcAft>
                <a:spcPts val="600"/>
              </a:spcAft>
              <a:buFont typeface="Arial" pitchFamily="34" charset="0"/>
              <a:buChar char="•"/>
              <a:defRPr/>
            </a:pPr>
            <a:r>
              <a:rPr lang="en-US" b="1" dirty="0">
                <a:latin typeface="Calibri" pitchFamily="34" charset="0"/>
              </a:rPr>
              <a:t>This necessarily implies reductions in scientific staffing  </a:t>
            </a:r>
          </a:p>
          <a:p>
            <a:pPr marL="742950" lvl="1" indent="-285750" fontAlgn="auto">
              <a:spcBef>
                <a:spcPts val="0"/>
              </a:spcBef>
              <a:spcAft>
                <a:spcPts val="600"/>
              </a:spcAft>
              <a:buFont typeface="Wingdings" pitchFamily="2" charset="2"/>
              <a:buChar char="§"/>
              <a:defRPr/>
            </a:pPr>
            <a:r>
              <a:rPr lang="en-US" b="1" dirty="0">
                <a:solidFill>
                  <a:schemeClr val="accent2">
                    <a:lumMod val="50000"/>
                  </a:schemeClr>
                </a:solidFill>
                <a:latin typeface="Calibri" pitchFamily="34" charset="0"/>
              </a:rPr>
              <a:t>Some can migrate to Projects but other transitions are more difficult</a:t>
            </a:r>
          </a:p>
          <a:p>
            <a:pPr marL="182880" indent="-182880" fontAlgn="auto">
              <a:spcBef>
                <a:spcPts val="0"/>
              </a:spcBef>
              <a:spcAft>
                <a:spcPts val="600"/>
              </a:spcAft>
              <a:buFont typeface="Arial" pitchFamily="34" charset="0"/>
              <a:buChar char="•"/>
              <a:defRPr/>
            </a:pPr>
            <a:r>
              <a:rPr lang="en-US" b="1" dirty="0">
                <a:latin typeface="Calibri" pitchFamily="34" charset="0"/>
              </a:rPr>
              <a:t>We have requested Labs to help manage this transition as gracefully as possible</a:t>
            </a:r>
          </a:p>
        </p:txBody>
      </p:sp>
      <p:sp>
        <p:nvSpPr>
          <p:cNvPr id="31748" name="TextBox 6"/>
          <p:cNvSpPr txBox="1">
            <a:spLocks noChangeArrowheads="1"/>
          </p:cNvSpPr>
          <p:nvPr/>
        </p:nvSpPr>
        <p:spPr bwMode="auto">
          <a:xfrm>
            <a:off x="2679700" y="1325563"/>
            <a:ext cx="4048125" cy="369887"/>
          </a:xfrm>
          <a:prstGeom prst="rect">
            <a:avLst/>
          </a:prstGeom>
          <a:noFill/>
          <a:ln w="9525">
            <a:noFill/>
            <a:miter lim="800000"/>
            <a:headEnd/>
            <a:tailEnd/>
          </a:ln>
        </p:spPr>
        <p:txBody>
          <a:bodyPr>
            <a:spAutoFit/>
          </a:bodyPr>
          <a:lstStyle/>
          <a:p>
            <a:r>
              <a:rPr lang="en-US" b="1">
                <a:latin typeface="Calibri" pitchFamily="34" charset="0"/>
              </a:rPr>
              <a:t>Trading Research for more Projects</a:t>
            </a:r>
          </a:p>
        </p:txBody>
      </p:sp>
      <p:cxnSp>
        <p:nvCxnSpPr>
          <p:cNvPr id="12" name="Straight Arrow Connector 11"/>
          <p:cNvCxnSpPr/>
          <p:nvPr/>
        </p:nvCxnSpPr>
        <p:spPr>
          <a:xfrm>
            <a:off x="3563938" y="1676400"/>
            <a:ext cx="474662" cy="45402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88"/>
            <a:ext cx="8229600" cy="725487"/>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HEP Budget – FY14</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4294967295"/>
          </p:nvPr>
        </p:nvSpPr>
        <p:spPr>
          <a:xfrm>
            <a:off x="69399" y="849474"/>
            <a:ext cx="9034116" cy="5505290"/>
          </a:xfrm>
        </p:spPr>
        <p:txBody>
          <a:bodyPr rtlCol="0">
            <a:noAutofit/>
          </a:bodyPr>
          <a:lstStyle/>
          <a:p>
            <a:pPr marL="0" indent="-182880" eaLnBrk="1" fontAlgn="auto" hangingPunct="1">
              <a:spcBef>
                <a:spcPts val="0"/>
              </a:spcBef>
              <a:spcAft>
                <a:spcPts val="0"/>
              </a:spcAft>
              <a:defRPr/>
            </a:pPr>
            <a:r>
              <a:rPr lang="en-US" sz="1800" b="1" dirty="0" smtClean="0">
                <a:solidFill>
                  <a:srgbClr val="008000"/>
                </a:solidFill>
                <a:cs typeface="Calibri" pitchFamily="34" charset="0"/>
              </a:rPr>
              <a:t>The President’s Request (PR) budget usually comes out ~ February each year </a:t>
            </a:r>
          </a:p>
          <a:p>
            <a:pPr marL="400050" lvl="2" indent="-182880" eaLnBrk="1" fontAlgn="auto" hangingPunct="1">
              <a:spcBef>
                <a:spcPts val="0"/>
              </a:spcBef>
              <a:spcAft>
                <a:spcPts val="0"/>
              </a:spcAft>
              <a:buFont typeface="Wingdings" pitchFamily="2" charset="2"/>
              <a:buChar char="§"/>
              <a:defRPr/>
            </a:pPr>
            <a:r>
              <a:rPr lang="en-US" sz="1600" dirty="0" smtClean="0">
                <a:solidFill>
                  <a:srgbClr val="008000"/>
                </a:solidFill>
                <a:cs typeface="Calibri" pitchFamily="34" charset="0"/>
              </a:rPr>
              <a:t>HEP FY14 PR budget submitted ~ November 2012; released ~ April 2013</a:t>
            </a:r>
          </a:p>
          <a:p>
            <a:pPr marL="0" lvl="1" indent="-182880" eaLnBrk="1" fontAlgn="auto" hangingPunct="1">
              <a:spcBef>
                <a:spcPts val="0"/>
              </a:spcBef>
              <a:spcAft>
                <a:spcPts val="0"/>
              </a:spcAft>
              <a:buFont typeface="Wingdings" pitchFamily="2" charset="2"/>
              <a:buChar char="§"/>
              <a:defRPr/>
            </a:pPr>
            <a:r>
              <a:rPr lang="en-US" sz="1800" b="1" dirty="0" smtClean="0">
                <a:solidFill>
                  <a:srgbClr val="008000"/>
                </a:solidFill>
                <a:cs typeface="Calibri" pitchFamily="34" charset="0"/>
              </a:rPr>
              <a:t>The ACTUAL budget that we get for the  FY is usually different – following the House, Senate process &amp; budget approval.  </a:t>
            </a:r>
          </a:p>
          <a:p>
            <a:pPr marL="0" lvl="1" indent="-182880" eaLnBrk="1" fontAlgn="auto" hangingPunct="1">
              <a:spcBef>
                <a:spcPts val="0"/>
              </a:spcBef>
              <a:spcAft>
                <a:spcPts val="0"/>
              </a:spcAft>
              <a:buFont typeface="Wingdings" pitchFamily="2" charset="2"/>
              <a:buChar char="§"/>
              <a:defRPr/>
            </a:pPr>
            <a:r>
              <a:rPr lang="en-US" sz="1800" b="1" dirty="0" smtClean="0">
                <a:solidFill>
                  <a:srgbClr val="008000"/>
                </a:solidFill>
                <a:cs typeface="Calibri" pitchFamily="34" charset="0"/>
              </a:rPr>
              <a:t>Our budget that we plan to at the beginning of each FY is usually lower than the PR; if we get increased funds after the budget is approved, we can make changes to the program.</a:t>
            </a:r>
          </a:p>
          <a:p>
            <a:pPr marL="0" indent="-182880" eaLnBrk="1" fontAlgn="auto" hangingPunct="1">
              <a:spcBef>
                <a:spcPts val="0"/>
              </a:spcBef>
              <a:spcAft>
                <a:spcPts val="0"/>
              </a:spcAft>
              <a:buFont typeface="Wingdings" pitchFamily="2" charset="2"/>
              <a:buChar char="§"/>
              <a:defRPr/>
            </a:pPr>
            <a:r>
              <a:rPr lang="en-US" sz="1800" b="1" dirty="0" smtClean="0">
                <a:solidFill>
                  <a:srgbClr val="008000"/>
                </a:solidFill>
                <a:cs typeface="Calibri" pitchFamily="34" charset="0"/>
              </a:rPr>
              <a:t>In developing the FY2014 PR budget, HEP philosophy was to enable new world-leading HEP capabilities in the U.S. through investments on all three frontiers </a:t>
            </a:r>
          </a:p>
          <a:p>
            <a:pPr marL="0" lvl="1" indent="-182880" eaLnBrk="1" fontAlgn="auto" hangingPunct="1">
              <a:spcBef>
                <a:spcPts val="0"/>
              </a:spcBef>
              <a:spcAft>
                <a:spcPts val="0"/>
              </a:spcAft>
              <a:buFont typeface="Arial"/>
              <a:buChar char="–"/>
              <a:defRPr/>
            </a:pPr>
            <a:r>
              <a:rPr lang="en-US" sz="1800" b="1" dirty="0" smtClean="0">
                <a:cs typeface="Calibri" pitchFamily="34" charset="0"/>
              </a:rPr>
              <a:t>Accomplished through ramp-down Research and operations of existing Projects</a:t>
            </a:r>
          </a:p>
          <a:p>
            <a:pPr marL="0" lvl="1" indent="-182880" eaLnBrk="1" fontAlgn="auto" hangingPunct="1">
              <a:spcBef>
                <a:spcPts val="0"/>
              </a:spcBef>
              <a:spcAft>
                <a:spcPts val="0"/>
              </a:spcAft>
              <a:buFont typeface="Arial"/>
              <a:buChar char="–"/>
              <a:defRPr/>
            </a:pPr>
            <a:r>
              <a:rPr lang="en-US" sz="1800" b="1" dirty="0" smtClean="0">
                <a:cs typeface="Calibri" pitchFamily="34" charset="0"/>
              </a:rPr>
              <a:t>When we were not able to fully implement this approach (</a:t>
            </a:r>
            <a:r>
              <a:rPr lang="en-US" sz="1800" b="1" i="1" dirty="0" smtClean="0">
                <a:cs typeface="Calibri" pitchFamily="34" charset="0"/>
              </a:rPr>
              <a:t>i.e., </a:t>
            </a:r>
            <a:r>
              <a:rPr lang="en-US" sz="1800" b="1" dirty="0" smtClean="0">
                <a:cs typeface="Calibri" pitchFamily="34" charset="0"/>
              </a:rPr>
              <a:t>start fabrication of new projects), converted some planned Project funds to R&amp;D, which was put into the Research budget :   </a:t>
            </a:r>
          </a:p>
          <a:p>
            <a:pPr marL="0" lvl="1" indent="-182880" eaLnBrk="1" fontAlgn="auto" hangingPunct="1">
              <a:spcBef>
                <a:spcPts val="0"/>
              </a:spcBef>
              <a:spcAft>
                <a:spcPts val="0"/>
              </a:spcAft>
              <a:buFont typeface="Arial" charset="0"/>
              <a:buNone/>
              <a:defRPr/>
            </a:pPr>
            <a:r>
              <a:rPr lang="en-US" sz="1800" b="1" dirty="0" smtClean="0">
                <a:cs typeface="Calibri" pitchFamily="34" charset="0"/>
              </a:rPr>
              <a:t>	Research </a:t>
            </a:r>
            <a:r>
              <a:rPr lang="en-US" sz="1800" b="1" dirty="0" smtClean="0">
                <a:solidFill>
                  <a:srgbClr val="FF0000"/>
                </a:solidFill>
                <a:cs typeface="Calibri" pitchFamily="34" charset="0"/>
                <a:sym typeface="Wingdings" pitchFamily="2" charset="2"/>
              </a:rPr>
              <a:t>  </a:t>
            </a:r>
            <a:r>
              <a:rPr lang="en-US" sz="1800" b="1" strike="sngStrike" dirty="0" smtClean="0">
                <a:solidFill>
                  <a:srgbClr val="FF0000"/>
                </a:solidFill>
                <a:cs typeface="Calibri" pitchFamily="34" charset="0"/>
                <a:sym typeface="Wingdings" pitchFamily="2" charset="2"/>
              </a:rPr>
              <a:t> Projects </a:t>
            </a:r>
            <a:r>
              <a:rPr lang="en-US" sz="1800" b="1" dirty="0">
                <a:solidFill>
                  <a:srgbClr val="FF0000"/>
                </a:solidFill>
                <a:cs typeface="Calibri" pitchFamily="34" charset="0"/>
                <a:sym typeface="Wingdings" pitchFamily="2" charset="2"/>
              </a:rPr>
              <a:t> </a:t>
            </a:r>
            <a:r>
              <a:rPr lang="en-US" sz="1800" b="1" dirty="0" smtClean="0">
                <a:solidFill>
                  <a:srgbClr val="FF0000"/>
                </a:solidFill>
                <a:cs typeface="Calibri" pitchFamily="34" charset="0"/>
                <a:sym typeface="Wingdings" pitchFamily="2" charset="2"/>
              </a:rPr>
              <a:t> </a:t>
            </a:r>
            <a:r>
              <a:rPr lang="en-US" sz="1800" b="1" dirty="0" smtClean="0">
                <a:cs typeface="Calibri" pitchFamily="34" charset="0"/>
                <a:sym typeface="Wingdings" pitchFamily="2" charset="2"/>
              </a:rPr>
              <a:t> Research (including Project R&amp;D)</a:t>
            </a:r>
          </a:p>
          <a:p>
            <a:pPr marL="457200" lvl="3" indent="-182880" eaLnBrk="1" fontAlgn="auto" hangingPunct="1">
              <a:spcBef>
                <a:spcPts val="0"/>
              </a:spcBef>
              <a:spcAft>
                <a:spcPts val="0"/>
              </a:spcAft>
              <a:buFont typeface="Arial"/>
              <a:buChar char="•"/>
              <a:defRPr/>
            </a:pPr>
            <a:r>
              <a:rPr lang="en-US" sz="1600" b="1" dirty="0">
                <a:solidFill>
                  <a:srgbClr val="0070C0"/>
                </a:solidFill>
                <a:cs typeface="Calibri" pitchFamily="34" charset="0"/>
                <a:sym typeface="Wingdings" pitchFamily="2" charset="2"/>
              </a:rPr>
              <a:t>Therefore, the FY14 Request </a:t>
            </a:r>
            <a:r>
              <a:rPr lang="en-US" sz="1600" b="1" dirty="0" smtClean="0">
                <a:solidFill>
                  <a:srgbClr val="0070C0"/>
                </a:solidFill>
                <a:cs typeface="Calibri" pitchFamily="34" charset="0"/>
                <a:sym typeface="Wingdings" pitchFamily="2" charset="2"/>
              </a:rPr>
              <a:t>shows somewhat artificial </a:t>
            </a:r>
            <a:r>
              <a:rPr lang="en-US" sz="1600" b="1" i="1" dirty="0" smtClean="0">
                <a:solidFill>
                  <a:srgbClr val="0070C0"/>
                </a:solidFill>
                <a:cs typeface="Calibri" pitchFamily="34" charset="0"/>
                <a:sym typeface="Wingdings" pitchFamily="2" charset="2"/>
              </a:rPr>
              <a:t>increases  </a:t>
            </a:r>
            <a:r>
              <a:rPr lang="en-US" sz="1600" b="1" dirty="0">
                <a:solidFill>
                  <a:srgbClr val="0070C0"/>
                </a:solidFill>
                <a:cs typeface="Calibri" pitchFamily="34" charset="0"/>
                <a:sym typeface="Wingdings" pitchFamily="2" charset="2"/>
              </a:rPr>
              <a:t>for </a:t>
            </a:r>
            <a:r>
              <a:rPr lang="en-US" sz="1600" b="1" dirty="0" smtClean="0">
                <a:solidFill>
                  <a:srgbClr val="0070C0"/>
                </a:solidFill>
                <a:cs typeface="Calibri" pitchFamily="34" charset="0"/>
                <a:sym typeface="Wingdings" pitchFamily="2" charset="2"/>
              </a:rPr>
              <a:t>Research due </a:t>
            </a:r>
            <a:r>
              <a:rPr lang="en-US" sz="1600" b="1" dirty="0">
                <a:solidFill>
                  <a:srgbClr val="0070C0"/>
                </a:solidFill>
                <a:cs typeface="Calibri" pitchFamily="34" charset="0"/>
                <a:sym typeface="Wingdings" pitchFamily="2" charset="2"/>
              </a:rPr>
              <a:t>to </a:t>
            </a:r>
            <a:r>
              <a:rPr lang="en-US" sz="1600" b="1" dirty="0" smtClean="0">
                <a:solidFill>
                  <a:srgbClr val="0070C0"/>
                </a:solidFill>
                <a:cs typeface="Calibri" pitchFamily="34" charset="0"/>
                <a:sym typeface="Wingdings" pitchFamily="2" charset="2"/>
              </a:rPr>
              <a:t>including R&amp;D </a:t>
            </a:r>
            <a:r>
              <a:rPr lang="en-US" sz="1600" b="1" dirty="0">
                <a:solidFill>
                  <a:srgbClr val="0070C0"/>
                </a:solidFill>
                <a:cs typeface="Calibri" pitchFamily="34" charset="0"/>
                <a:sym typeface="Wingdings" pitchFamily="2" charset="2"/>
              </a:rPr>
              <a:t>“bump”, </a:t>
            </a:r>
            <a:r>
              <a:rPr lang="en-US" sz="1600" b="1" dirty="0" smtClean="0">
                <a:solidFill>
                  <a:srgbClr val="0070C0"/>
                </a:solidFill>
                <a:cs typeface="Calibri" pitchFamily="34" charset="0"/>
                <a:sym typeface="Wingdings" pitchFamily="2" charset="2"/>
              </a:rPr>
              <a:t> while Construction/Project </a:t>
            </a:r>
            <a:r>
              <a:rPr lang="en-US" sz="1600" b="1" dirty="0">
                <a:solidFill>
                  <a:srgbClr val="0070C0"/>
                </a:solidFill>
                <a:cs typeface="Calibri" pitchFamily="34" charset="0"/>
                <a:sym typeface="Wingdings" pitchFamily="2" charset="2"/>
              </a:rPr>
              <a:t>funding is only slightly increased</a:t>
            </a:r>
          </a:p>
          <a:p>
            <a:pPr marL="457200" lvl="3" indent="-182880" eaLnBrk="1" fontAlgn="auto" hangingPunct="1">
              <a:spcBef>
                <a:spcPts val="0"/>
              </a:spcBef>
              <a:spcAft>
                <a:spcPts val="0"/>
              </a:spcAft>
              <a:buFont typeface="Arial"/>
              <a:buChar char="•"/>
              <a:defRPr/>
            </a:pPr>
            <a:r>
              <a:rPr lang="en-US" sz="1600" b="1" dirty="0">
                <a:solidFill>
                  <a:srgbClr val="0070C0"/>
                </a:solidFill>
                <a:cs typeface="Calibri" pitchFamily="34" charset="0"/>
                <a:sym typeface="Wingdings" pitchFamily="2" charset="2"/>
              </a:rPr>
              <a:t>In the interim (since submission of FY14 Request), actual FY13 Research </a:t>
            </a:r>
            <a:r>
              <a:rPr lang="en-US" sz="1600" b="1" dirty="0" smtClean="0">
                <a:solidFill>
                  <a:srgbClr val="0070C0"/>
                </a:solidFill>
                <a:cs typeface="Calibri" pitchFamily="34" charset="0"/>
                <a:sym typeface="Wingdings" pitchFamily="2" charset="2"/>
              </a:rPr>
              <a:t>funding also </a:t>
            </a:r>
            <a:r>
              <a:rPr lang="en-US" sz="1600" b="1" dirty="0">
                <a:solidFill>
                  <a:srgbClr val="0070C0"/>
                </a:solidFill>
                <a:cs typeface="Calibri" pitchFamily="34" charset="0"/>
                <a:sym typeface="Wingdings" pitchFamily="2" charset="2"/>
              </a:rPr>
              <a:t>increased because of inability to get </a:t>
            </a:r>
            <a:r>
              <a:rPr lang="en-US" sz="1600" b="1" dirty="0" smtClean="0">
                <a:solidFill>
                  <a:srgbClr val="0070C0"/>
                </a:solidFill>
                <a:cs typeface="Calibri" pitchFamily="34" charset="0"/>
                <a:sym typeface="Wingdings" pitchFamily="2" charset="2"/>
              </a:rPr>
              <a:t>Projects </a:t>
            </a:r>
            <a:r>
              <a:rPr lang="en-US" sz="1600" b="1" dirty="0">
                <a:solidFill>
                  <a:srgbClr val="0070C0"/>
                </a:solidFill>
                <a:cs typeface="Calibri" pitchFamily="34" charset="0"/>
                <a:sym typeface="Wingdings" pitchFamily="2" charset="2"/>
              </a:rPr>
              <a:t>started</a:t>
            </a:r>
          </a:p>
          <a:p>
            <a:pPr marL="457200" lvl="3" indent="-182880" eaLnBrk="1" fontAlgn="auto" hangingPunct="1">
              <a:spcBef>
                <a:spcPts val="0"/>
              </a:spcBef>
              <a:spcAft>
                <a:spcPts val="0"/>
              </a:spcAft>
              <a:buFont typeface="Arial"/>
              <a:buChar char="•"/>
              <a:defRPr/>
            </a:pPr>
            <a:r>
              <a:rPr lang="en-US" sz="1600" b="1" dirty="0">
                <a:solidFill>
                  <a:srgbClr val="0070C0"/>
                </a:solidFill>
                <a:cs typeface="Calibri" pitchFamily="34" charset="0"/>
                <a:sym typeface="Wingdings" pitchFamily="2" charset="2"/>
              </a:rPr>
              <a:t>Initial FY14 plan for Research will be down more than the originally advertised 2-3% relative to FY13</a:t>
            </a:r>
          </a:p>
          <a:p>
            <a:pPr marL="0" lvl="1" indent="-182880" eaLnBrk="1" fontAlgn="auto" hangingPunct="1">
              <a:spcBef>
                <a:spcPts val="0"/>
              </a:spcBef>
              <a:spcAft>
                <a:spcPts val="0"/>
              </a:spcAft>
              <a:buFont typeface="Arial"/>
              <a:buChar char="–"/>
              <a:defRPr/>
            </a:pPr>
            <a:r>
              <a:rPr lang="en-US" sz="1800" b="1" dirty="0" smtClean="0">
                <a:solidFill>
                  <a:schemeClr val="accent2">
                    <a:lumMod val="50000"/>
                  </a:schemeClr>
                </a:solidFill>
                <a:cs typeface="Calibri" pitchFamily="34" charset="0"/>
                <a:sym typeface="Wingdings" pitchFamily="2" charset="2"/>
              </a:rPr>
              <a:t>More details in following slides…</a:t>
            </a:r>
          </a:p>
        </p:txBody>
      </p:sp>
      <p:sp>
        <p:nvSpPr>
          <p:cNvPr id="7" name="Rectangle 8"/>
          <p:cNvSpPr>
            <a:spLocks noChangeArrowheads="1"/>
          </p:cNvSpPr>
          <p:nvPr/>
        </p:nvSpPr>
        <p:spPr bwMode="auto">
          <a:xfrm>
            <a:off x="0" y="77946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32772"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88"/>
            <a:ext cx="8229600" cy="725487"/>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HEP Budget – FY14</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4294967295"/>
          </p:nvPr>
        </p:nvSpPr>
        <p:spPr>
          <a:xfrm>
            <a:off x="69850" y="849313"/>
            <a:ext cx="9032875" cy="5505450"/>
          </a:xfrm>
        </p:spPr>
        <p:txBody>
          <a:bodyPr rtlCol="0">
            <a:noAutofit/>
          </a:bodyPr>
          <a:lstStyle/>
          <a:p>
            <a:pPr marL="0" indent="-182880" eaLnBrk="1" fontAlgn="auto" hangingPunct="1">
              <a:spcBef>
                <a:spcPts val="0"/>
              </a:spcBef>
              <a:spcAft>
                <a:spcPts val="0"/>
              </a:spcAft>
              <a:buFont typeface="Wingdings" pitchFamily="2" charset="2"/>
              <a:buChar char="§"/>
              <a:defRPr/>
            </a:pPr>
            <a:r>
              <a:rPr lang="en-US" sz="2000" b="1" dirty="0" smtClean="0">
                <a:solidFill>
                  <a:srgbClr val="008000"/>
                </a:solidFill>
                <a:cs typeface="Calibri" pitchFamily="34" charset="0"/>
                <a:sym typeface="Wingdings" pitchFamily="2" charset="2"/>
              </a:rPr>
              <a:t>Impact of these actions:</a:t>
            </a:r>
          </a:p>
          <a:p>
            <a:pPr marL="0" lvl="1" indent="-182880" eaLnBrk="1" fontAlgn="auto" hangingPunct="1">
              <a:spcBef>
                <a:spcPts val="0"/>
              </a:spcBef>
              <a:spcAft>
                <a:spcPts val="0"/>
              </a:spcAft>
              <a:buFont typeface="Arial"/>
              <a:buChar char="–"/>
              <a:defRPr/>
            </a:pPr>
            <a:endParaRPr lang="en-US" sz="1800" b="1" dirty="0" smtClean="0">
              <a:cs typeface="Calibri" pitchFamily="34" charset="0"/>
              <a:sym typeface="Wingdings" pitchFamily="2" charset="2"/>
            </a:endParaRPr>
          </a:p>
          <a:p>
            <a:pPr marL="0" lvl="1" indent="-182880" eaLnBrk="1" fontAlgn="auto" hangingPunct="1">
              <a:spcBef>
                <a:spcPts val="0"/>
              </a:spcBef>
              <a:spcAft>
                <a:spcPts val="0"/>
              </a:spcAft>
              <a:buFont typeface="Arial"/>
              <a:buChar char="–"/>
              <a:defRPr/>
            </a:pPr>
            <a:r>
              <a:rPr lang="en-US" sz="1800" b="1" dirty="0" smtClean="0">
                <a:cs typeface="Calibri" pitchFamily="34" charset="0"/>
                <a:sym typeface="Wingdings" pitchFamily="2" charset="2"/>
              </a:rPr>
              <a:t>Several new efforts are delayed</a:t>
            </a:r>
            <a:r>
              <a:rPr lang="en-US" sz="1800" b="1" dirty="0">
                <a:cs typeface="Calibri" pitchFamily="34" charset="0"/>
                <a:sym typeface="Wingdings" pitchFamily="2" charset="2"/>
              </a:rPr>
              <a:t>:</a:t>
            </a:r>
            <a:r>
              <a:rPr lang="en-US" sz="1800" b="1" dirty="0" smtClean="0">
                <a:cs typeface="Calibri" pitchFamily="34" charset="0"/>
                <a:sym typeface="Wingdings" pitchFamily="2" charset="2"/>
              </a:rPr>
              <a:t>   </a:t>
            </a:r>
          </a:p>
          <a:p>
            <a:pPr marL="457200" lvl="3" indent="-182880" eaLnBrk="1" fontAlgn="auto" hangingPunct="1">
              <a:spcBef>
                <a:spcPts val="0"/>
              </a:spcBef>
              <a:spcAft>
                <a:spcPts val="0"/>
              </a:spcAft>
              <a:buFont typeface="Arial"/>
              <a:buChar char="•"/>
              <a:defRPr/>
            </a:pPr>
            <a:r>
              <a:rPr lang="en-US" sz="1800" b="1" dirty="0" smtClean="0">
                <a:solidFill>
                  <a:srgbClr val="0070C0"/>
                </a:solidFill>
                <a:cs typeface="Calibri" pitchFamily="34" charset="0"/>
                <a:sym typeface="Wingdings" pitchFamily="2" charset="2"/>
              </a:rPr>
              <a:t>LHC detector upgrades,  LBNE</a:t>
            </a:r>
            <a:r>
              <a:rPr lang="en-US" sz="1800" b="1" dirty="0">
                <a:solidFill>
                  <a:srgbClr val="0070C0"/>
                </a:solidFill>
                <a:cs typeface="Calibri" pitchFamily="34" charset="0"/>
                <a:sym typeface="Wingdings" pitchFamily="2" charset="2"/>
              </a:rPr>
              <a:t>, </a:t>
            </a:r>
            <a:r>
              <a:rPr lang="en-US" sz="1800" b="1" dirty="0" smtClean="0">
                <a:solidFill>
                  <a:srgbClr val="0070C0"/>
                </a:solidFill>
                <a:cs typeface="Calibri" pitchFamily="34" charset="0"/>
                <a:sym typeface="Wingdings" pitchFamily="2" charset="2"/>
              </a:rPr>
              <a:t>Dark Matter Generation 2 (DM-G2), Dark Energy Spectroscopic Instrument (DESI)</a:t>
            </a:r>
          </a:p>
          <a:p>
            <a:pPr marL="0" lvl="1" indent="-182880" eaLnBrk="1" fontAlgn="auto" hangingPunct="1">
              <a:spcBef>
                <a:spcPts val="0"/>
              </a:spcBef>
              <a:spcAft>
                <a:spcPts val="0"/>
              </a:spcAft>
              <a:buFont typeface="Arial"/>
              <a:buChar char="–"/>
              <a:defRPr/>
            </a:pPr>
            <a:endParaRPr lang="en-US" sz="1800" b="1" dirty="0" smtClean="0">
              <a:cs typeface="Calibri" pitchFamily="34" charset="0"/>
              <a:sym typeface="Wingdings" pitchFamily="2" charset="2"/>
            </a:endParaRPr>
          </a:p>
          <a:p>
            <a:pPr marL="0" lvl="1" indent="-182880" eaLnBrk="1" fontAlgn="auto" hangingPunct="1">
              <a:spcBef>
                <a:spcPts val="0"/>
              </a:spcBef>
              <a:spcAft>
                <a:spcPts val="0"/>
              </a:spcAft>
              <a:buFont typeface="Arial"/>
              <a:buChar char="–"/>
              <a:defRPr/>
            </a:pPr>
            <a:r>
              <a:rPr lang="en-US" sz="1800" b="1" dirty="0" smtClean="0">
                <a:cs typeface="Calibri" pitchFamily="34" charset="0"/>
                <a:sym typeface="Wingdings" pitchFamily="2" charset="2"/>
              </a:rPr>
              <a:t>US leadership/partnership capabilities will be challenged by others </a:t>
            </a:r>
          </a:p>
          <a:p>
            <a:pPr marL="0" lvl="1" indent="-182880" eaLnBrk="1" fontAlgn="auto" hangingPunct="1">
              <a:spcBef>
                <a:spcPts val="0"/>
              </a:spcBef>
              <a:spcAft>
                <a:spcPts val="0"/>
              </a:spcAft>
              <a:buFont typeface="Arial"/>
              <a:buChar char="–"/>
              <a:defRPr/>
            </a:pPr>
            <a:endParaRPr lang="en-US" sz="1800" b="1" dirty="0" smtClean="0">
              <a:solidFill>
                <a:schemeClr val="accent2">
                  <a:lumMod val="50000"/>
                </a:schemeClr>
              </a:solidFill>
              <a:cs typeface="Calibri" pitchFamily="34" charset="0"/>
              <a:sym typeface="Wingdings" pitchFamily="2" charset="2"/>
            </a:endParaRPr>
          </a:p>
          <a:p>
            <a:pPr marL="0" lvl="1" indent="-182880" eaLnBrk="1" fontAlgn="auto" hangingPunct="1">
              <a:spcBef>
                <a:spcPts val="0"/>
              </a:spcBef>
              <a:spcAft>
                <a:spcPts val="0"/>
              </a:spcAft>
              <a:buFont typeface="Arial"/>
              <a:buChar char="–"/>
              <a:defRPr/>
            </a:pPr>
            <a:r>
              <a:rPr lang="en-US" sz="1800" b="1" dirty="0" smtClean="0">
                <a:solidFill>
                  <a:schemeClr val="accent2">
                    <a:lumMod val="50000"/>
                  </a:schemeClr>
                </a:solidFill>
                <a:cs typeface="Calibri" pitchFamily="34" charset="0"/>
                <a:sym typeface="Wingdings" pitchFamily="2" charset="2"/>
              </a:rPr>
              <a:t>Workforce reductions at universities and labs</a:t>
            </a:r>
          </a:p>
          <a:p>
            <a:pPr marL="0" indent="-182880" eaLnBrk="1" fontAlgn="auto" hangingPunct="1">
              <a:spcBef>
                <a:spcPts val="0"/>
              </a:spcBef>
              <a:spcAft>
                <a:spcPts val="0"/>
              </a:spcAft>
              <a:buFont typeface="Wingdings" pitchFamily="2" charset="2"/>
              <a:buChar char="§"/>
              <a:defRPr/>
            </a:pPr>
            <a:endParaRPr lang="en-US" sz="1800" b="1" dirty="0" smtClean="0">
              <a:solidFill>
                <a:srgbClr val="008000"/>
              </a:solidFill>
              <a:cs typeface="Calibri" pitchFamily="34" charset="0"/>
              <a:sym typeface="Wingdings" pitchFamily="2" charset="2"/>
            </a:endParaRPr>
          </a:p>
          <a:p>
            <a:pPr marL="0" indent="-182880" eaLnBrk="1" fontAlgn="auto" hangingPunct="1">
              <a:spcBef>
                <a:spcPts val="0"/>
              </a:spcBef>
              <a:spcAft>
                <a:spcPts val="0"/>
              </a:spcAft>
              <a:buFont typeface="Wingdings" pitchFamily="2" charset="2"/>
              <a:buChar char="§"/>
              <a:defRPr/>
            </a:pPr>
            <a:r>
              <a:rPr lang="en-US" sz="1800" b="1" dirty="0" smtClean="0">
                <a:solidFill>
                  <a:srgbClr val="008000"/>
                </a:solidFill>
                <a:cs typeface="Calibri" pitchFamily="34" charset="0"/>
                <a:sym typeface="Wingdings" pitchFamily="2" charset="2"/>
              </a:rPr>
              <a:t>Key areas in FY2014 Request</a:t>
            </a:r>
          </a:p>
          <a:p>
            <a:pPr marL="0" lvl="1" indent="-182880" eaLnBrk="1" fontAlgn="auto" hangingPunct="1">
              <a:spcBef>
                <a:spcPts val="0"/>
              </a:spcBef>
              <a:spcAft>
                <a:spcPts val="0"/>
              </a:spcAft>
              <a:buFont typeface="Arial"/>
              <a:buChar char="–"/>
              <a:defRPr/>
            </a:pPr>
            <a:r>
              <a:rPr lang="en-US" sz="1800" b="1" dirty="0" smtClean="0">
                <a:cs typeface="Calibri" pitchFamily="34" charset="0"/>
                <a:sym typeface="Wingdings" pitchFamily="2" charset="2"/>
              </a:rPr>
              <a:t>Maintaining forward progress on new projects via Construction and Research  </a:t>
            </a:r>
            <a:br>
              <a:rPr lang="en-US" sz="1800" b="1" dirty="0" smtClean="0">
                <a:cs typeface="Calibri" pitchFamily="34" charset="0"/>
                <a:sym typeface="Wingdings" pitchFamily="2" charset="2"/>
              </a:rPr>
            </a:br>
            <a:r>
              <a:rPr lang="en-US" sz="1800" b="1" dirty="0" smtClean="0">
                <a:cs typeface="Calibri" pitchFamily="34" charset="0"/>
                <a:sym typeface="Wingdings" pitchFamily="2" charset="2"/>
              </a:rPr>
              <a:t>(incl. R&amp;D for projects) funding lines</a:t>
            </a:r>
          </a:p>
        </p:txBody>
      </p:sp>
      <p:sp>
        <p:nvSpPr>
          <p:cNvPr id="7" name="Rectangle 8"/>
          <p:cNvSpPr>
            <a:spLocks noChangeArrowheads="1"/>
          </p:cNvSpPr>
          <p:nvPr/>
        </p:nvSpPr>
        <p:spPr bwMode="auto">
          <a:xfrm>
            <a:off x="0" y="77946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33796"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688" y="68263"/>
            <a:ext cx="8758237" cy="685800"/>
          </a:xfrm>
        </p:spPr>
        <p:txBody>
          <a:bodyPr rtlCol="0">
            <a:normAutofit fontScale="90000"/>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 2014 High Energy Physics Budget </a:t>
            </a:r>
            <a:br>
              <a:rPr lang="en-US" sz="36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latin typeface="Cambria" pitchFamily="18" charset="0"/>
              </a:rPr>
              <a:t>(Data in new structure, dollars in thousands)</a:t>
            </a:r>
            <a:endParaRPr lang="en-US" sz="2200" b="1" dirty="0">
              <a:solidFill>
                <a:srgbClr val="285C00"/>
              </a:solidFill>
              <a:latin typeface="Cambria" pitchFamily="18" charset="0"/>
            </a:endParaRPr>
          </a:p>
        </p:txBody>
      </p:sp>
      <p:graphicFrame>
        <p:nvGraphicFramePr>
          <p:cNvPr id="7" name="Table Placeholder 4"/>
          <p:cNvGraphicFramePr>
            <a:graphicFrameLocks noGrp="1"/>
          </p:cNvGraphicFramePr>
          <p:nvPr>
            <p:ph type="tbl" idx="4294967295"/>
          </p:nvPr>
        </p:nvGraphicFramePr>
        <p:xfrm>
          <a:off x="195111" y="1006036"/>
          <a:ext cx="8772720" cy="5041582"/>
        </p:xfrm>
        <a:graphic>
          <a:graphicData uri="http://schemas.openxmlformats.org/drawingml/2006/table">
            <a:tbl>
              <a:tblPr>
                <a:tableStyleId>{69C7853C-536D-4A76-A0AE-DD22124D55A5}</a:tableStyleId>
              </a:tblPr>
              <a:tblGrid>
                <a:gridCol w="2481690"/>
                <a:gridCol w="989188"/>
                <a:gridCol w="1115736"/>
                <a:gridCol w="981512"/>
                <a:gridCol w="3204594"/>
              </a:tblGrid>
              <a:tr h="615696">
                <a:tc>
                  <a:txBody>
                    <a:bodyPr/>
                    <a:lstStyle/>
                    <a:p>
                      <a:pPr algn="l" fontAlgn="b"/>
                      <a:r>
                        <a:rPr lang="en-US" sz="1800" b="1" u="none" strike="noStrike" dirty="0">
                          <a:latin typeface="Calibri" pitchFamily="34" charset="0"/>
                          <a:cs typeface="Calibri" pitchFamily="34" charset="0"/>
                        </a:rPr>
                        <a:t>Description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smtClean="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Explanation</a:t>
                      </a:r>
                      <a:r>
                        <a:rPr lang="en-US" sz="1800" b="1" i="0" u="none" strike="noStrike" baseline="0" dirty="0" smtClean="0">
                          <a:solidFill>
                            <a:srgbClr val="000000"/>
                          </a:solidFill>
                          <a:latin typeface="Calibri" pitchFamily="34" charset="0"/>
                          <a:cs typeface="Calibri" pitchFamily="34" charset="0"/>
                        </a:rPr>
                        <a:t> of Change</a:t>
                      </a:r>
                    </a:p>
                    <a:p>
                      <a:pPr algn="ctr" fontAlgn="b"/>
                      <a:endParaRPr lang="en-US" sz="100" b="1" i="0" u="none" strike="noStrike" baseline="0" dirty="0" smtClean="0">
                        <a:solidFill>
                          <a:srgbClr val="000000"/>
                        </a:solidFill>
                        <a:latin typeface="Calibri" pitchFamily="34" charset="0"/>
                        <a:cs typeface="Calibri" pitchFamily="34" charset="0"/>
                      </a:endParaRPr>
                    </a:p>
                    <a:p>
                      <a:pPr algn="ctr" fontAlgn="b"/>
                      <a:r>
                        <a:rPr lang="en-US" sz="1600" b="1" i="0" u="none" strike="noStrike" baseline="0" dirty="0" smtClean="0">
                          <a:solidFill>
                            <a:srgbClr val="000000"/>
                          </a:solidFill>
                          <a:latin typeface="Calibri" pitchFamily="34" charset="0"/>
                          <a:cs typeface="Calibri" pitchFamily="34" charset="0"/>
                        </a:rPr>
                        <a:t>[FY14 Request vs. FY12 Actual]</a:t>
                      </a:r>
                      <a:endParaRPr lang="en-US" sz="1600" b="1" i="0" u="none" strike="noStrike" dirty="0">
                        <a:solidFill>
                          <a:srgbClr val="000000"/>
                        </a:solidFill>
                        <a:latin typeface="Calibri" pitchFamily="34" charset="0"/>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Energy Frontier </a:t>
                      </a:r>
                      <a:r>
                        <a:rPr lang="en-US" sz="1600" b="0" i="0" u="none" strike="noStrike" dirty="0" smtClean="0">
                          <a:solidFill>
                            <a:srgbClr val="000000"/>
                          </a:solidFill>
                          <a:latin typeface="Calibri" pitchFamily="34" charset="0"/>
                          <a:cs typeface="Calibri" pitchFamily="34" charset="0"/>
                        </a:rPr>
                        <a:t>Exp.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159,997</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148,164</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154,687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Ramp-down of Tevatron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42306">
                <a:tc>
                  <a:txBody>
                    <a:bodyPr/>
                    <a:lstStyle/>
                    <a:p>
                      <a:pPr algn="l" rtl="0" fontAlgn="b"/>
                      <a:r>
                        <a:rPr lang="en-US" sz="1600" b="0" i="0" u="none" strike="noStrike" dirty="0">
                          <a:solidFill>
                            <a:srgbClr val="000000"/>
                          </a:solidFill>
                          <a:latin typeface="Calibri" pitchFamily="34" charset="0"/>
                          <a:cs typeface="Calibri" pitchFamily="34" charset="0"/>
                        </a:rPr>
                        <a:t>Intensity </a:t>
                      </a:r>
                      <a:r>
                        <a:rPr lang="en-US" sz="1600" b="0" i="0" u="none" strike="noStrike" dirty="0" smtClean="0">
                          <a:solidFill>
                            <a:srgbClr val="000000"/>
                          </a:solidFill>
                          <a:latin typeface="Calibri" pitchFamily="34" charset="0"/>
                          <a:cs typeface="Calibri" pitchFamily="34" charset="0"/>
                        </a:rPr>
                        <a:t>Frontier Exp.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283,675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287,220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271,043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a:t>
                      </a:r>
                      <a:r>
                        <a:rPr lang="en-US" sz="1600" b="0" i="0" u="none" strike="noStrike" kern="1200" baseline="0" dirty="0" smtClean="0">
                          <a:solidFill>
                            <a:srgbClr val="000000"/>
                          </a:solidFill>
                          <a:latin typeface="Calibri" pitchFamily="34" charset="0"/>
                          <a:ea typeface="+mn-ea"/>
                          <a:cs typeface="Calibri" pitchFamily="34" charset="0"/>
                        </a:rPr>
                        <a:t> of </a:t>
                      </a:r>
                      <a:r>
                        <a:rPr lang="en-US" sz="1600" b="0" i="0" u="none" strike="noStrike" kern="1200" baseline="0" dirty="0" err="1" smtClean="0">
                          <a:solidFill>
                            <a:srgbClr val="000000"/>
                          </a:solidFill>
                          <a:latin typeface="Calibri" pitchFamily="34" charset="0"/>
                          <a:ea typeface="+mn-ea"/>
                          <a:cs typeface="Calibri" pitchFamily="34" charset="0"/>
                        </a:rPr>
                        <a:t>NO</a:t>
                      </a:r>
                      <a:r>
                        <a:rPr lang="en-US" sz="1600" b="0" i="0" u="none" strike="noStrike" kern="1200" baseline="0" dirty="0" err="1" smtClean="0">
                          <a:solidFill>
                            <a:srgbClr val="000000"/>
                          </a:solidFill>
                          <a:latin typeface="Symbol" pitchFamily="18" charset="2"/>
                          <a:ea typeface="+mn-ea"/>
                          <a:cs typeface="Calibri" pitchFamily="34" charset="0"/>
                        </a:rPr>
                        <a:t>n</a:t>
                      </a:r>
                      <a:r>
                        <a:rPr lang="en-US" sz="1600" b="0" i="0" u="none" strike="noStrike" kern="1200" baseline="0" dirty="0" err="1" smtClean="0">
                          <a:solidFill>
                            <a:srgbClr val="000000"/>
                          </a:solidFill>
                          <a:latin typeface="Calibri" pitchFamily="34" charset="0"/>
                          <a:ea typeface="+mn-ea"/>
                          <a:cs typeface="Calibri" pitchFamily="34" charset="0"/>
                        </a:rPr>
                        <a:t>A</a:t>
                      </a:r>
                      <a:r>
                        <a:rPr lang="en-US" sz="1600" b="0" i="0" u="none" strike="noStrike" kern="1200" baseline="0" dirty="0" smtClean="0">
                          <a:solidFill>
                            <a:srgbClr val="000000"/>
                          </a:solidFill>
                          <a:latin typeface="Calibri" pitchFamily="34" charset="0"/>
                          <a:ea typeface="+mn-ea"/>
                          <a:cs typeface="Calibri" pitchFamily="34" charset="0"/>
                        </a:rPr>
                        <a:t> (MIE), partially offset by Fermi Ops </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Cosmic Frontier </a:t>
                      </a:r>
                      <a:r>
                        <a:rPr lang="en-US" sz="1600" b="0" i="0" u="none" strike="noStrike" dirty="0" smtClean="0">
                          <a:solidFill>
                            <a:srgbClr val="000000"/>
                          </a:solidFill>
                          <a:latin typeface="Calibri" pitchFamily="34" charset="0"/>
                          <a:cs typeface="Calibri" pitchFamily="34" charset="0"/>
                        </a:rPr>
                        <a:t>Exp.</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71,940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78,943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99,080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Ramp-up of LSST-Camera</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42306">
                <a:tc>
                  <a:txBody>
                    <a:bodyPr/>
                    <a:lstStyle/>
                    <a:p>
                      <a:pPr algn="l" rtl="0" fontAlgn="b"/>
                      <a:r>
                        <a:rPr lang="en-US" sz="1600" b="0" i="0" u="none" strike="noStrike" dirty="0">
                          <a:solidFill>
                            <a:srgbClr val="000000"/>
                          </a:solidFill>
                          <a:latin typeface="Calibri" pitchFamily="34" charset="0"/>
                          <a:cs typeface="Calibri" pitchFamily="34" charset="0"/>
                        </a:rPr>
                        <a:t>Theoretical </a:t>
                      </a:r>
                      <a:r>
                        <a:rPr lang="en-US" sz="1600" b="0" i="0" u="none" strike="noStrike" dirty="0" smtClean="0">
                          <a:solidFill>
                            <a:srgbClr val="000000"/>
                          </a:solidFill>
                          <a:latin typeface="Calibri" pitchFamily="34" charset="0"/>
                          <a:cs typeface="Calibri" pitchFamily="34" charset="0"/>
                        </a:rPr>
                        <a:t>and Computational</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66,965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66,398</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62,870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Continuing </a:t>
                      </a:r>
                      <a:r>
                        <a:rPr lang="en-US" sz="1600" b="0" i="0" u="none" strike="noStrike" kern="1200" baseline="0" dirty="0" smtClean="0">
                          <a:solidFill>
                            <a:srgbClr val="000000"/>
                          </a:solidFill>
                          <a:latin typeface="Calibri" pitchFamily="34" charset="0"/>
                          <a:ea typeface="+mn-ea"/>
                          <a:cs typeface="Calibri" pitchFamily="34" charset="0"/>
                        </a:rPr>
                        <a:t> reductions in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440254">
                <a:tc>
                  <a:txBody>
                    <a:bodyPr/>
                    <a:lstStyle/>
                    <a:p>
                      <a:pPr algn="l" rtl="0" fontAlgn="b"/>
                      <a:r>
                        <a:rPr lang="en-US" sz="1600" b="0" i="0" u="none" strike="noStrike" dirty="0">
                          <a:solidFill>
                            <a:srgbClr val="000000"/>
                          </a:solidFill>
                          <a:latin typeface="Calibri" pitchFamily="34" charset="0"/>
                          <a:cs typeface="Calibri" pitchFamily="34" charset="0"/>
                        </a:rPr>
                        <a:t>Advanced Technology R&amp;D </a:t>
                      </a: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157,106</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131,885</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122,453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 of ILC R&amp;D</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smtClean="0">
                          <a:solidFill>
                            <a:srgbClr val="000000"/>
                          </a:solidFill>
                          <a:latin typeface="Calibri" pitchFamily="34" charset="0"/>
                          <a:cs typeface="Calibri" pitchFamily="34" charset="0"/>
                        </a:rPr>
                        <a:t>Accelerator Stewardship</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2,850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3,132</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9,931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FY14 includes</a:t>
                      </a:r>
                      <a:r>
                        <a:rPr lang="en-US" sz="1600" b="0" i="0" u="none" strike="noStrike" kern="1200" baseline="0" dirty="0" smtClean="0">
                          <a:solidFill>
                            <a:srgbClr val="000000"/>
                          </a:solidFill>
                          <a:latin typeface="Calibri" pitchFamily="34" charset="0"/>
                          <a:ea typeface="+mn-ea"/>
                          <a:cs typeface="Calibri" pitchFamily="34" charset="0"/>
                        </a:rPr>
                        <a:t>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Calibri" pitchFamily="34" charset="0"/>
                        </a:rPr>
                        <a:t>Stewardship-related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SBIR/STTR</a:t>
                      </a:r>
                    </a:p>
                  </a:txBody>
                  <a:tcPr marL="9525" marR="9525" marT="9525" marB="0" anchor="b"/>
                </a:tc>
                <a:tc>
                  <a:txBody>
                    <a:bodyPr/>
                    <a:lstStyle/>
                    <a:p>
                      <a:pPr algn="r" rtl="0" fontAlgn="b"/>
                      <a:r>
                        <a:rPr lang="en-US" sz="1600" b="0" i="0" u="none" strike="noStrike" dirty="0" smtClean="0">
                          <a:solidFill>
                            <a:srgbClr val="000000"/>
                          </a:solidFill>
                          <a:latin typeface="Calibri" pitchFamily="34" charset="0"/>
                          <a:cs typeface="Calibri" pitchFamily="34" charset="0"/>
                        </a:rPr>
                        <a:t>0</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21,457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97981">
                <a:tc>
                  <a:txBody>
                    <a:bodyPr/>
                    <a:lstStyle/>
                    <a:p>
                      <a:pPr algn="l" rtl="0" fontAlgn="b"/>
                      <a:r>
                        <a:rPr lang="en-US" sz="1600" b="0" i="0" u="none" strike="noStrike" dirty="0">
                          <a:solidFill>
                            <a:srgbClr val="000000"/>
                          </a:solidFill>
                          <a:latin typeface="Calibri" pitchFamily="34" charset="0"/>
                          <a:cs typeface="Calibri" pitchFamily="34" charset="0"/>
                        </a:rPr>
                        <a:t>Construction (Line Item) </a:t>
                      </a: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28,000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11,781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35,000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Mostly Mu2e;  no LBNE ramp-up</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26286">
                <a:tc>
                  <a:txBody>
                    <a:bodyPr/>
                    <a:lstStyle/>
                    <a:p>
                      <a:pPr algn="l" rtl="0" fontAlgn="b"/>
                      <a:r>
                        <a:rPr lang="en-US" sz="1600" b="1" i="0" u="none" strike="noStrike" dirty="0">
                          <a:solidFill>
                            <a:srgbClr val="000000"/>
                          </a:solidFill>
                          <a:latin typeface="Calibri"/>
                        </a:rPr>
                        <a:t>Total, High Energy </a:t>
                      </a:r>
                      <a:r>
                        <a:rPr lang="en-US" sz="1600" b="1" i="0" u="none" strike="noStrike" dirty="0" smtClean="0">
                          <a:solidFill>
                            <a:srgbClr val="000000"/>
                          </a:solidFill>
                          <a:latin typeface="Calibri"/>
                        </a:rPr>
                        <a:t>Physics: </a:t>
                      </a:r>
                      <a:endParaRPr lang="en-US" sz="1600" b="1" i="0" u="none" strike="noStrike" dirty="0">
                        <a:solidFill>
                          <a:srgbClr val="000000"/>
                        </a:solidFill>
                        <a:latin typeface="Calibri"/>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770,533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727,523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t>
                      </a:r>
                      <a:r>
                        <a:rPr lang="en-US" sz="1600" b="1" i="0" u="none" strike="noStrike" kern="1200" baseline="30000" dirty="0" err="1" smtClean="0">
                          <a:solidFill>
                            <a:srgbClr val="000000"/>
                          </a:solidFill>
                          <a:latin typeface="Calibri"/>
                          <a:ea typeface="+mn-ea"/>
                          <a:cs typeface="+mn-cs"/>
                        </a:rPr>
                        <a:t>b,c</a:t>
                      </a:r>
                      <a:r>
                        <a:rPr lang="en-US" sz="1600" b="1" i="0" u="none" strike="noStrike" kern="1200" baseline="30000" dirty="0" smtClean="0">
                          <a:solidFill>
                            <a:srgbClr val="000000"/>
                          </a:solidFill>
                          <a:latin typeface="Calibri"/>
                          <a:ea typeface="+mn-ea"/>
                          <a:cs typeface="+mn-cs"/>
                        </a:rPr>
                        <a:t>)</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776,521</a:t>
                      </a:r>
                      <a:endParaRPr lang="en-US" sz="1600" b="1" i="0" u="none" strike="noStrike" kern="12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400" b="1" i="0" u="none" strike="noStrike" kern="1200" baseline="0" dirty="0" err="1" smtClean="0">
                          <a:solidFill>
                            <a:srgbClr val="000000"/>
                          </a:solidFill>
                          <a:latin typeface="Calibri"/>
                          <a:ea typeface="+mn-ea"/>
                          <a:cs typeface="+mn-cs"/>
                        </a:rPr>
                        <a:t>wrt</a:t>
                      </a:r>
                      <a:r>
                        <a:rPr lang="en-US" sz="1400" b="1" i="0" u="none" strike="noStrike" kern="1200" baseline="0" dirty="0" smtClean="0">
                          <a:solidFill>
                            <a:srgbClr val="000000"/>
                          </a:solidFill>
                          <a:latin typeface="Calibri"/>
                          <a:ea typeface="+mn-ea"/>
                          <a:cs typeface="+mn-cs"/>
                        </a:rPr>
                        <a:t> FY13:  Up +3.6% after SBIR correction</a:t>
                      </a:r>
                    </a:p>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err="1" smtClean="0">
                          <a:solidFill>
                            <a:srgbClr val="000000"/>
                          </a:solidFill>
                          <a:latin typeface="+mn-lt"/>
                          <a:ea typeface="+mn-ea"/>
                          <a:cs typeface="+mn-cs"/>
                        </a:rPr>
                        <a:t>wrt</a:t>
                      </a:r>
                      <a:r>
                        <a:rPr lang="en-US" sz="1400" b="1" i="0" u="none" strike="noStrike" kern="1200" baseline="0" dirty="0" smtClean="0">
                          <a:solidFill>
                            <a:srgbClr val="000000"/>
                          </a:solidFill>
                          <a:latin typeface="+mn-lt"/>
                          <a:ea typeface="+mn-ea"/>
                          <a:cs typeface="+mn-cs"/>
                        </a:rPr>
                        <a:t> </a:t>
                      </a:r>
                      <a:r>
                        <a:rPr lang="en-US" sz="1400" b="1" i="0" u="none" strike="noStrike" kern="1200" dirty="0" smtClean="0">
                          <a:solidFill>
                            <a:srgbClr val="000000"/>
                          </a:solidFill>
                          <a:latin typeface="+mn-lt"/>
                          <a:ea typeface="+mn-ea"/>
                          <a:cs typeface="+mn-cs"/>
                        </a:rPr>
                        <a:t>FY12:</a:t>
                      </a:r>
                      <a:r>
                        <a:rPr lang="en-US" sz="1400" b="1" i="0" u="none" strike="noStrike" kern="1200" baseline="0" dirty="0" smtClean="0">
                          <a:solidFill>
                            <a:srgbClr val="000000"/>
                          </a:solidFill>
                          <a:latin typeface="+mn-lt"/>
                          <a:ea typeface="+mn-ea"/>
                          <a:cs typeface="+mn-cs"/>
                        </a:rPr>
                        <a:t> </a:t>
                      </a:r>
                      <a:r>
                        <a:rPr lang="en-US" sz="1400" b="1" i="0" u="none" strike="noStrike" kern="1200" dirty="0" smtClean="0">
                          <a:solidFill>
                            <a:srgbClr val="000000"/>
                          </a:solidFill>
                          <a:latin typeface="+mn-lt"/>
                          <a:ea typeface="+mn-ea"/>
                          <a:cs typeface="+mn-cs"/>
                        </a:rPr>
                        <a:t>Down</a:t>
                      </a:r>
                      <a:r>
                        <a:rPr lang="en-US" sz="1400" b="1" i="0" u="none" strike="noStrike" kern="1200" baseline="0" dirty="0" smtClean="0">
                          <a:solidFill>
                            <a:srgbClr val="000000"/>
                          </a:solidFill>
                          <a:latin typeface="+mn-lt"/>
                          <a:ea typeface="+mn-ea"/>
                          <a:cs typeface="+mn-cs"/>
                        </a:rPr>
                        <a:t> -2% after SBIR correction</a:t>
                      </a:r>
                    </a:p>
                  </a:txBody>
                  <a:tcPr marL="0" marR="0" marT="0" marB="0" anchor="b"/>
                </a:tc>
              </a:tr>
              <a:tr h="526286">
                <a:tc>
                  <a:txBody>
                    <a:bodyPr/>
                    <a:lstStyle/>
                    <a:p>
                      <a:pPr algn="l" rtl="0" fontAlgn="b"/>
                      <a:r>
                        <a:rPr lang="en-US" sz="1600" b="1" i="1" u="none" strike="noStrike" dirty="0" smtClean="0">
                          <a:solidFill>
                            <a:srgbClr val="000099"/>
                          </a:solidFill>
                          <a:latin typeface="Calibri" pitchFamily="34" charset="0"/>
                          <a:cs typeface="Calibri" pitchFamily="34" charset="0"/>
                        </a:rPr>
                        <a:t>Ref: </a:t>
                      </a:r>
                      <a:r>
                        <a:rPr lang="en-US" sz="1600" b="1" i="0" u="none" strike="noStrike" dirty="0" smtClean="0">
                          <a:solidFill>
                            <a:srgbClr val="000099"/>
                          </a:solidFill>
                          <a:latin typeface="Calibri" pitchFamily="34" charset="0"/>
                          <a:cs typeface="Calibri" pitchFamily="34" charset="0"/>
                        </a:rPr>
                        <a:t>Office </a:t>
                      </a:r>
                      <a:r>
                        <a:rPr lang="en-US" sz="1600" b="1" i="0" u="none" strike="noStrike" dirty="0">
                          <a:solidFill>
                            <a:srgbClr val="000099"/>
                          </a:solidFill>
                          <a:latin typeface="Calibri" pitchFamily="34" charset="0"/>
                          <a:cs typeface="Calibri" pitchFamily="34" charset="0"/>
                        </a:rPr>
                        <a:t>of </a:t>
                      </a:r>
                      <a:r>
                        <a:rPr lang="en-US" sz="1600" b="1" i="0" u="none" strike="noStrike" dirty="0" smtClean="0">
                          <a:solidFill>
                            <a:srgbClr val="000099"/>
                          </a:solidFill>
                          <a:latin typeface="Calibri" pitchFamily="34" charset="0"/>
                          <a:cs typeface="Calibri" pitchFamily="34" charset="0"/>
                        </a:rPr>
                        <a:t>Science (SC): </a:t>
                      </a:r>
                      <a:endParaRPr lang="en-US" sz="1600" b="1" i="0" u="none" strike="noStrike" dirty="0">
                        <a:solidFill>
                          <a:srgbClr val="000099"/>
                        </a:solidFill>
                        <a:latin typeface="Calibri" pitchFamily="34" charset="0"/>
                        <a:cs typeface="Calibri" pitchFamily="34" charset="0"/>
                      </a:endParaRPr>
                    </a:p>
                  </a:txBody>
                  <a:tcPr marL="9525" marR="9525" marT="9525" marB="0" anchor="b"/>
                </a:tc>
                <a:tc>
                  <a:txBody>
                    <a:bodyPr/>
                    <a:lstStyle/>
                    <a:p>
                      <a:pPr algn="r" rtl="0" fontAlgn="b"/>
                      <a:r>
                        <a:rPr lang="en-US" sz="1600" b="1" i="0" u="none" strike="noStrike" dirty="0">
                          <a:solidFill>
                            <a:srgbClr val="000099"/>
                          </a:solidFill>
                          <a:latin typeface="Calibri" pitchFamily="34" charset="0"/>
                          <a:cs typeface="Calibri" pitchFamily="34" charset="0"/>
                        </a:rPr>
                        <a:t>4,873,634</a:t>
                      </a:r>
                    </a:p>
                  </a:txBody>
                  <a:tcPr marL="9525" marR="9525"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4,621,075</a:t>
                      </a:r>
                      <a:r>
                        <a:rPr lang="en-US" sz="200" b="1" i="0" u="none" strike="noStrike" dirty="0" smtClean="0">
                          <a:solidFill>
                            <a:srgbClr val="000099"/>
                          </a:solidFill>
                          <a:latin typeface="Calibri" pitchFamily="34" charset="0"/>
                          <a:cs typeface="Calibri" pitchFamily="34" charset="0"/>
                        </a:rPr>
                        <a:t> </a:t>
                      </a:r>
                      <a:r>
                        <a:rPr lang="en-US" sz="1600" b="1" i="0" u="none" strike="noStrike" kern="1200" baseline="30000" dirty="0" smtClean="0">
                          <a:solidFill>
                            <a:srgbClr val="000099"/>
                          </a:solidFill>
                          <a:latin typeface="Calibri"/>
                          <a:ea typeface="+mn-ea"/>
                          <a:cs typeface="+mn-cs"/>
                        </a:rPr>
                        <a:t>(c)</a:t>
                      </a:r>
                      <a:endParaRPr lang="en-US" sz="1600" b="1" i="0" u="none" strike="noStrike" baseline="30000" dirty="0">
                        <a:solidFill>
                          <a:srgbClr val="000099"/>
                        </a:solidFill>
                        <a:latin typeface="Calibri" pitchFamily="34" charset="0"/>
                        <a:cs typeface="Calibri" pitchFamily="34" charset="0"/>
                      </a:endParaRPr>
                    </a:p>
                  </a:txBody>
                  <a:tcPr marL="9525" marR="9525"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5,152,752</a:t>
                      </a:r>
                      <a:endParaRPr lang="en-US" sz="1600" b="1" i="0" u="none" strike="noStrike" dirty="0">
                        <a:solidFill>
                          <a:srgbClr val="000099"/>
                        </a:solidFill>
                        <a:latin typeface="Calibri" pitchFamily="34" charset="0"/>
                        <a:cs typeface="Calibri" pitchFamily="34" charset="0"/>
                      </a:endParaRPr>
                    </a:p>
                  </a:txBody>
                  <a:tcPr marL="9525" marR="9525" marT="9525" marB="0" anchor="b"/>
                </a:tc>
                <a:tc>
                  <a:txBody>
                    <a:bodyPr/>
                    <a:lstStyle/>
                    <a:p>
                      <a:pPr algn="r" rtl="0" fontAlgn="b"/>
                      <a:endParaRPr lang="en-US" sz="1600" b="1" i="0" u="none" strike="noStrike" dirty="0">
                        <a:solidFill>
                          <a:srgbClr val="000099"/>
                        </a:solidFill>
                        <a:latin typeface="Calibri" pitchFamily="34" charset="0"/>
                        <a:cs typeface="Calibri" pitchFamily="34" charset="0"/>
                      </a:endParaRPr>
                    </a:p>
                  </a:txBody>
                  <a:tcPr marL="9525" marR="9525" marT="9525" marB="0" anchor="b"/>
                </a:tc>
              </a:tr>
            </a:tbl>
          </a:graphicData>
        </a:graphic>
      </p:graphicFrame>
      <p:sp>
        <p:nvSpPr>
          <p:cNvPr id="34819" name="Rectangle 2"/>
          <p:cNvSpPr>
            <a:spLocks noChangeArrowheads="1"/>
          </p:cNvSpPr>
          <p:nvPr/>
        </p:nvSpPr>
        <p:spPr bwMode="auto">
          <a:xfrm>
            <a:off x="146050" y="6223000"/>
            <a:ext cx="8661400" cy="585788"/>
          </a:xfrm>
          <a:prstGeom prst="rect">
            <a:avLst/>
          </a:prstGeom>
          <a:noFill/>
          <a:ln w="9525">
            <a:noFill/>
            <a:miter lim="800000"/>
            <a:headEnd/>
            <a:tailEnd/>
          </a:ln>
        </p:spPr>
        <p:txBody>
          <a:bodyPr>
            <a:spAutoFit/>
          </a:bodyPr>
          <a:lstStyle/>
          <a:p>
            <a:pPr eaLnBrk="0" hangingPunct="0"/>
            <a:r>
              <a:rPr lang="en-US" sz="1600" b="1" baseline="30000">
                <a:solidFill>
                  <a:srgbClr val="000000"/>
                </a:solidFill>
                <a:latin typeface="Calibri" pitchFamily="34" charset="0"/>
              </a:rPr>
              <a:t>(a)</a:t>
            </a:r>
            <a:r>
              <a:rPr lang="en-US" sz="800" b="1" baseline="30000">
                <a:solidFill>
                  <a:srgbClr val="000000"/>
                </a:solidFill>
                <a:latin typeface="Calibri" pitchFamily="34" charset="0"/>
              </a:rPr>
              <a:t> </a:t>
            </a:r>
            <a:r>
              <a:rPr lang="en-US" sz="1600" b="1">
                <a:solidFill>
                  <a:srgbClr val="000000"/>
                </a:solidFill>
                <a:latin typeface="Calibri" pitchFamily="34" charset="0"/>
              </a:rPr>
              <a:t>The FY 2012 Actual is reduced by </a:t>
            </a:r>
            <a:r>
              <a:rPr lang="en-US" sz="1600" b="1" baseline="30000">
                <a:solidFill>
                  <a:srgbClr val="000000"/>
                </a:solidFill>
                <a:latin typeface="Calibri" pitchFamily="34" charset="0"/>
              </a:rPr>
              <a:t>$</a:t>
            </a:r>
            <a:r>
              <a:rPr lang="en-US" sz="1600" b="1">
                <a:solidFill>
                  <a:srgbClr val="000000"/>
                </a:solidFill>
                <a:latin typeface="Calibri" pitchFamily="34" charset="0"/>
              </a:rPr>
              <a:t>20,327,000 for SBIR/STTR.</a:t>
            </a:r>
          </a:p>
          <a:p>
            <a:pPr eaLnBrk="0" hangingPunct="0"/>
            <a:r>
              <a:rPr lang="en-US" sz="1600" b="1" baseline="30000">
                <a:solidFill>
                  <a:srgbClr val="000000"/>
                </a:solidFill>
                <a:latin typeface="Calibri" pitchFamily="34" charset="0"/>
              </a:rPr>
              <a:t>(b)</a:t>
            </a:r>
            <a:r>
              <a:rPr lang="en-US" sz="800" b="1" baseline="30000">
                <a:solidFill>
                  <a:srgbClr val="000000"/>
                </a:solidFill>
                <a:latin typeface="Calibri" pitchFamily="34" charset="0"/>
              </a:rPr>
              <a:t> </a:t>
            </a:r>
            <a:r>
              <a:rPr lang="en-US" sz="1600" b="1">
                <a:solidFill>
                  <a:srgbClr val="000000"/>
                </a:solidFill>
                <a:latin typeface="Calibri" pitchFamily="34" charset="0"/>
              </a:rPr>
              <a:t>The FY 2013 [July Plan] is reduced by </a:t>
            </a:r>
            <a:r>
              <a:rPr lang="en-US" sz="1600" b="1" baseline="30000">
                <a:solidFill>
                  <a:srgbClr val="000000"/>
                </a:solidFill>
                <a:latin typeface="Calibri" pitchFamily="34" charset="0"/>
              </a:rPr>
              <a:t>$</a:t>
            </a:r>
            <a:r>
              <a:rPr lang="en-US" sz="1600" b="1">
                <a:solidFill>
                  <a:srgbClr val="000000"/>
                </a:solidFill>
                <a:latin typeface="Calibri" pitchFamily="34" charset="0"/>
              </a:rPr>
              <a:t>20,791,000 for SBIR/STTR.         </a:t>
            </a:r>
            <a:r>
              <a:rPr lang="en-US" sz="1600" b="1" baseline="30000">
                <a:solidFill>
                  <a:srgbClr val="000000"/>
                </a:solidFill>
                <a:latin typeface="Calibri" pitchFamily="34" charset="0"/>
              </a:rPr>
              <a:t> (c)</a:t>
            </a:r>
            <a:r>
              <a:rPr lang="en-US" sz="800" b="1" baseline="30000">
                <a:solidFill>
                  <a:srgbClr val="000000"/>
                </a:solidFill>
                <a:latin typeface="Calibri" pitchFamily="34" charset="0"/>
              </a:rPr>
              <a:t> </a:t>
            </a:r>
            <a:r>
              <a:rPr lang="en-US" sz="1600" b="1">
                <a:solidFill>
                  <a:srgbClr val="000000"/>
                </a:solidFill>
                <a:latin typeface="Calibri" pitchFamily="34" charset="0"/>
              </a:rPr>
              <a:t>Reflects sequestration. </a:t>
            </a:r>
          </a:p>
        </p:txBody>
      </p:sp>
      <p:sp>
        <p:nvSpPr>
          <p:cNvPr id="6"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10" name="TextBox 9"/>
          <p:cNvSpPr txBox="1"/>
          <p:nvPr/>
        </p:nvSpPr>
        <p:spPr>
          <a:xfrm>
            <a:off x="7127875" y="6038850"/>
            <a:ext cx="1892300" cy="323850"/>
          </a:xfrm>
          <a:prstGeom prst="rect">
            <a:avLst/>
          </a:prstGeom>
          <a:noFill/>
        </p:spPr>
        <p:txBody>
          <a:bodyPr wrap="none">
            <a:spAutoFit/>
          </a:bodyPr>
          <a:lstStyle/>
          <a:p>
            <a:pPr algn="r" fontAlgn="auto">
              <a:spcBef>
                <a:spcPts val="0"/>
              </a:spcBef>
              <a:spcAft>
                <a:spcPts val="0"/>
              </a:spcAft>
              <a:defRPr/>
            </a:pPr>
            <a:r>
              <a:rPr lang="en-US" sz="750" b="1" dirty="0">
                <a:latin typeface="Arial Narrow" pitchFamily="34" charset="0"/>
              </a:rPr>
              <a:t>SBIR = Small Business Innovation Research</a:t>
            </a:r>
          </a:p>
          <a:p>
            <a:pPr algn="r" fontAlgn="auto">
              <a:spcBef>
                <a:spcPts val="0"/>
              </a:spcBef>
              <a:spcAft>
                <a:spcPts val="0"/>
              </a:spcAft>
              <a:defRPr/>
            </a:pPr>
            <a:r>
              <a:rPr lang="en-US" sz="750" b="1" dirty="0">
                <a:latin typeface="Arial Narrow" pitchFamily="34" charset="0"/>
              </a:rPr>
              <a:t>STTR = Small Business Technology Transfer</a:t>
            </a:r>
          </a:p>
        </p:txBody>
      </p:sp>
      <p:sp>
        <p:nvSpPr>
          <p:cNvPr id="8" name="TextBox 7"/>
          <p:cNvSpPr txBox="1"/>
          <p:nvPr/>
        </p:nvSpPr>
        <p:spPr>
          <a:xfrm>
            <a:off x="8812213" y="6615113"/>
            <a:ext cx="325437" cy="246062"/>
          </a:xfrm>
          <a:prstGeom prst="rect">
            <a:avLst/>
          </a:prstGeom>
          <a:noFill/>
        </p:spPr>
        <p:txBody>
          <a:bodyPr wrap="none">
            <a:spAutoFit/>
          </a:bodyPr>
          <a:lstStyle/>
          <a:p>
            <a:pPr fontAlgn="auto">
              <a:spcBef>
                <a:spcPts val="0"/>
              </a:spcBef>
              <a:spcAft>
                <a:spcPts val="0"/>
              </a:spcAft>
              <a:defRPr/>
            </a:pPr>
            <a:r>
              <a:rPr lang="en-US" sz="1000" b="1" dirty="0">
                <a:solidFill>
                  <a:schemeClr val="tx1">
                    <a:lumMod val="75000"/>
                    <a:lumOff val="25000"/>
                  </a:schemeClr>
                </a:solidFill>
                <a:latin typeface="Arial" pitchFamily="34" charset="0"/>
                <a:cs typeface="Arial" pitchFamily="34" charset="0"/>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47625"/>
            <a:ext cx="8623300" cy="723900"/>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Major Item of Equipment (MIE) Issues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5842" name="Content Placeholder 2"/>
          <p:cNvSpPr>
            <a:spLocks noGrp="1"/>
          </p:cNvSpPr>
          <p:nvPr>
            <p:ph idx="1"/>
          </p:nvPr>
        </p:nvSpPr>
        <p:spPr>
          <a:xfrm>
            <a:off x="201613" y="1019175"/>
            <a:ext cx="4289425" cy="4073525"/>
          </a:xfrm>
        </p:spPr>
        <p:txBody>
          <a:bodyPr/>
          <a:lstStyle/>
          <a:p>
            <a:pPr eaLnBrk="1" hangingPunct="1">
              <a:buFont typeface="Wingdings" pitchFamily="2" charset="2"/>
              <a:buChar char="§"/>
            </a:pPr>
            <a:r>
              <a:rPr lang="en-US" sz="1800" b="1" smtClean="0">
                <a:solidFill>
                  <a:srgbClr val="285C00"/>
                </a:solidFill>
              </a:rPr>
              <a:t>We were not able to implement [most] new planned MIE-fabrication starts in the FY14 request</a:t>
            </a:r>
          </a:p>
          <a:p>
            <a:pPr lvl="1" indent="-365125" eaLnBrk="1" hangingPunct="1"/>
            <a:r>
              <a:rPr lang="en-US" sz="1800" b="1" smtClean="0"/>
              <a:t>Muon g-2 experiment is the only new start in HEP that was not requested in FY13</a:t>
            </a:r>
          </a:p>
          <a:p>
            <a:pPr lvl="1" indent="-365125" eaLnBrk="1" hangingPunct="1"/>
            <a:r>
              <a:rPr lang="en-US" sz="1800" b="1" smtClean="0"/>
              <a:t>LSST-Camera and Belle-II, which had fabrication starts in the FY13 PR but didn’t receive approval, are requested again in FY14</a:t>
            </a:r>
          </a:p>
          <a:p>
            <a:pPr lvl="1" indent="-365125" eaLnBrk="1" hangingPunct="1"/>
            <a:r>
              <a:rPr lang="en-US" sz="1800" b="1" smtClean="0"/>
              <a:t>DM-G2 and DESI fabrication starts  are not in FY14 PR budget.</a:t>
            </a:r>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6" name="Content Placeholder 2"/>
          <p:cNvSpPr txBox="1">
            <a:spLocks/>
          </p:cNvSpPr>
          <p:nvPr/>
        </p:nvSpPr>
        <p:spPr bwMode="auto">
          <a:xfrm>
            <a:off x="112713" y="4940300"/>
            <a:ext cx="8229600" cy="1325563"/>
          </a:xfrm>
          <a:prstGeom prst="rect">
            <a:avLst/>
          </a:prstGeom>
          <a:noFill/>
          <a:ln w="9525">
            <a:noFill/>
            <a:miter lim="800000"/>
            <a:headEnd/>
            <a:tailEnd/>
          </a:ln>
        </p:spPr>
        <p:txBody>
          <a:bodyPr>
            <a:normAutofit/>
          </a:bodyPr>
          <a:lst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 typeface="Wingdings" pitchFamily="2" charset="2"/>
              <a:buNone/>
              <a:defRPr/>
            </a:pPr>
            <a:r>
              <a:rPr lang="en-US" sz="1800" kern="0" dirty="0" smtClean="0">
                <a:solidFill>
                  <a:srgbClr val="285C00"/>
                </a:solidFill>
                <a:cs typeface="Calibri" pitchFamily="34" charset="0"/>
              </a:rPr>
              <a:t>This upsets at least 2 major features of our budget strategy:</a:t>
            </a:r>
          </a:p>
          <a:p>
            <a:pPr lvl="1" indent="-365760">
              <a:defRPr/>
            </a:pPr>
            <a:r>
              <a:rPr lang="en-US" b="1" kern="0" dirty="0" smtClean="0">
                <a:cs typeface="Calibri" pitchFamily="34" charset="0"/>
              </a:rPr>
              <a:t> Strategic plan:   “Trading Research for Projects”</a:t>
            </a:r>
          </a:p>
          <a:p>
            <a:pPr lvl="1" indent="-365760">
              <a:defRPr/>
            </a:pPr>
            <a:r>
              <a:rPr lang="en-US" b="1" kern="0" dirty="0" smtClean="0">
                <a:cs typeface="Calibri" pitchFamily="34" charset="0"/>
              </a:rPr>
              <a:t> Implementation of facilities balanced across Frontiers</a:t>
            </a:r>
          </a:p>
        </p:txBody>
      </p:sp>
      <p:pic>
        <p:nvPicPr>
          <p:cNvPr id="35845" name="Picture 8"/>
          <p:cNvPicPr>
            <a:picLocks noChangeAspect="1"/>
          </p:cNvPicPr>
          <p:nvPr/>
        </p:nvPicPr>
        <p:blipFill>
          <a:blip r:embed="rId2"/>
          <a:srcRect t="17557" b="7928"/>
          <a:stretch>
            <a:fillRect/>
          </a:stretch>
        </p:blipFill>
        <p:spPr bwMode="auto">
          <a:xfrm>
            <a:off x="4491038" y="1044575"/>
            <a:ext cx="2682875" cy="1309688"/>
          </a:xfrm>
          <a:prstGeom prst="rect">
            <a:avLst/>
          </a:prstGeom>
          <a:noFill/>
          <a:ln w="9525">
            <a:noFill/>
            <a:miter lim="800000"/>
            <a:headEnd/>
            <a:tailEnd/>
          </a:ln>
        </p:spPr>
      </p:pic>
      <p:sp>
        <p:nvSpPr>
          <p:cNvPr id="35846" name="TextBox 3"/>
          <p:cNvSpPr txBox="1">
            <a:spLocks noChangeArrowheads="1"/>
          </p:cNvSpPr>
          <p:nvPr/>
        </p:nvSpPr>
        <p:spPr bwMode="auto">
          <a:xfrm>
            <a:off x="4457700" y="1019175"/>
            <a:ext cx="2574925" cy="460375"/>
          </a:xfrm>
          <a:prstGeom prst="rect">
            <a:avLst/>
          </a:prstGeom>
          <a:noFill/>
          <a:ln w="9525">
            <a:noFill/>
            <a:miter lim="800000"/>
            <a:headEnd/>
            <a:tailEnd/>
          </a:ln>
        </p:spPr>
        <p:txBody>
          <a:bodyPr wrap="none">
            <a:spAutoFit/>
          </a:bodyPr>
          <a:lstStyle/>
          <a:p>
            <a:r>
              <a:rPr lang="en-US" sz="800" b="1" i="1">
                <a:solidFill>
                  <a:srgbClr val="C00000"/>
                </a:solidFill>
                <a:latin typeface="Arial Narrow" pitchFamily="34" charset="0"/>
              </a:rPr>
              <a:t>Brookhaven National Laboratory</a:t>
            </a:r>
          </a:p>
          <a:p>
            <a:r>
              <a:rPr lang="en-US" sz="800" b="1" i="1">
                <a:solidFill>
                  <a:srgbClr val="C00000"/>
                </a:solidFill>
                <a:latin typeface="Arial Narrow" pitchFamily="34" charset="0"/>
              </a:rPr>
              <a:t>Muon g-2 Ring:  On Barge,  Departing Southern Long Island</a:t>
            </a:r>
          </a:p>
          <a:p>
            <a:r>
              <a:rPr lang="en-US" sz="800" b="1" i="1">
                <a:solidFill>
                  <a:srgbClr val="C00000"/>
                </a:solidFill>
                <a:latin typeface="Arial Narrow" pitchFamily="34" charset="0"/>
              </a:rPr>
              <a:t>June 25, 2013</a:t>
            </a:r>
          </a:p>
        </p:txBody>
      </p:sp>
      <p:pic>
        <p:nvPicPr>
          <p:cNvPr id="35847" name="Picture 4"/>
          <p:cNvPicPr>
            <a:picLocks noChangeAspect="1"/>
          </p:cNvPicPr>
          <p:nvPr/>
        </p:nvPicPr>
        <p:blipFill>
          <a:blip r:embed="rId3"/>
          <a:srcRect/>
          <a:stretch>
            <a:fillRect/>
          </a:stretch>
        </p:blipFill>
        <p:spPr bwMode="auto">
          <a:xfrm>
            <a:off x="5643563" y="1985963"/>
            <a:ext cx="1920875" cy="1773237"/>
          </a:xfrm>
          <a:prstGeom prst="rect">
            <a:avLst/>
          </a:prstGeom>
          <a:noFill/>
          <a:ln w="9525">
            <a:noFill/>
            <a:miter lim="800000"/>
            <a:headEnd/>
            <a:tailEnd/>
          </a:ln>
        </p:spPr>
      </p:pic>
      <p:sp>
        <p:nvSpPr>
          <p:cNvPr id="35848" name="TextBox 9"/>
          <p:cNvSpPr txBox="1">
            <a:spLocks noChangeArrowheads="1"/>
          </p:cNvSpPr>
          <p:nvPr/>
        </p:nvSpPr>
        <p:spPr bwMode="auto">
          <a:xfrm>
            <a:off x="5497513" y="1951038"/>
            <a:ext cx="2054225" cy="215900"/>
          </a:xfrm>
          <a:prstGeom prst="rect">
            <a:avLst/>
          </a:prstGeom>
          <a:noFill/>
          <a:ln w="9525">
            <a:noFill/>
            <a:miter lim="800000"/>
            <a:headEnd/>
            <a:tailEnd/>
          </a:ln>
        </p:spPr>
        <p:txBody>
          <a:bodyPr wrap="none">
            <a:spAutoFit/>
          </a:bodyPr>
          <a:lstStyle/>
          <a:p>
            <a:r>
              <a:rPr lang="en-US" sz="800" b="1" i="1">
                <a:solidFill>
                  <a:srgbClr val="C00000"/>
                </a:solidFill>
                <a:latin typeface="Arial Narrow" pitchFamily="34" charset="0"/>
              </a:rPr>
              <a:t>On Barge, Through Joliet Locks;  July 20, 2013</a:t>
            </a:r>
          </a:p>
        </p:txBody>
      </p:sp>
      <p:pic>
        <p:nvPicPr>
          <p:cNvPr id="35849" name="Picture 9" descr="horizontal-logo-green-text.jpg"/>
          <p:cNvPicPr>
            <a:picLocks noChangeAspect="1"/>
          </p:cNvPicPr>
          <p:nvPr/>
        </p:nvPicPr>
        <p:blipFill>
          <a:blip r:embed="rId4"/>
          <a:srcRect/>
          <a:stretch>
            <a:fillRect/>
          </a:stretch>
        </p:blipFill>
        <p:spPr bwMode="auto">
          <a:xfrm>
            <a:off x="457200" y="6354763"/>
            <a:ext cx="2438400" cy="407987"/>
          </a:xfrm>
          <a:prstGeom prst="rect">
            <a:avLst/>
          </a:prstGeom>
          <a:noFill/>
          <a:ln w="9525">
            <a:noFill/>
            <a:miter lim="800000"/>
            <a:headEnd/>
            <a:tailEnd/>
          </a:ln>
        </p:spPr>
      </p:pic>
      <p:cxnSp>
        <p:nvCxnSpPr>
          <p:cNvPr id="12" name="Straight Connector 11"/>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851" name="Picture 7"/>
          <p:cNvPicPr>
            <a:picLocks noChangeAspect="1"/>
          </p:cNvPicPr>
          <p:nvPr/>
        </p:nvPicPr>
        <p:blipFill>
          <a:blip r:embed="rId5"/>
          <a:srcRect r="12537" b="4880"/>
          <a:stretch>
            <a:fillRect/>
          </a:stretch>
        </p:blipFill>
        <p:spPr bwMode="auto">
          <a:xfrm>
            <a:off x="6624638" y="3409950"/>
            <a:ext cx="2406650" cy="1317625"/>
          </a:xfrm>
          <a:prstGeom prst="rect">
            <a:avLst/>
          </a:prstGeom>
          <a:noFill/>
          <a:ln w="9525">
            <a:noFill/>
            <a:miter lim="800000"/>
            <a:headEnd/>
            <a:tailEnd/>
          </a:ln>
        </p:spPr>
      </p:pic>
      <p:sp>
        <p:nvSpPr>
          <p:cNvPr id="35852" name="TextBox 13"/>
          <p:cNvSpPr txBox="1">
            <a:spLocks noChangeArrowheads="1"/>
          </p:cNvSpPr>
          <p:nvPr/>
        </p:nvSpPr>
        <p:spPr bwMode="auto">
          <a:xfrm>
            <a:off x="6604000" y="3386138"/>
            <a:ext cx="2262188" cy="215900"/>
          </a:xfrm>
          <a:prstGeom prst="rect">
            <a:avLst/>
          </a:prstGeom>
          <a:noFill/>
          <a:ln w="9525">
            <a:noFill/>
            <a:miter lim="800000"/>
            <a:headEnd/>
            <a:tailEnd/>
          </a:ln>
        </p:spPr>
        <p:txBody>
          <a:bodyPr wrap="none">
            <a:spAutoFit/>
          </a:bodyPr>
          <a:lstStyle/>
          <a:p>
            <a:r>
              <a:rPr lang="en-US" sz="800" b="1" i="1">
                <a:solidFill>
                  <a:srgbClr val="FFFF00"/>
                </a:solidFill>
                <a:latin typeface="Arial Narrow" pitchFamily="34" charset="0"/>
              </a:rPr>
              <a:t>Entering Fermilab-site, Eola Rd. Gate;  July 26, 2013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4406900"/>
            <a:ext cx="7772400" cy="1362075"/>
          </a:xfrm>
        </p:spPr>
        <p:txBody>
          <a:bodyPr anchor="t">
            <a:normAutofit/>
          </a:bodyPr>
          <a:lstStyle/>
          <a:p>
            <a:pPr algn="l" eaLnBrk="1" hangingPunct="1">
              <a:defRPr/>
            </a:pPr>
            <a:r>
              <a:rPr lang="en-US" sz="4000" b="1" dirty="0" smtClean="0">
                <a:solidFill>
                  <a:srgbClr val="002060"/>
                </a:solidFill>
                <a:effectLst>
                  <a:outerShdw blurRad="38100" dist="38100" dir="2700000" algn="tl">
                    <a:srgbClr val="C0C0C0"/>
                  </a:outerShdw>
                </a:effectLst>
                <a:latin typeface="Cambria" pitchFamily="18" charset="0"/>
              </a:rPr>
              <a:t>Cosmic Frontier</a:t>
            </a:r>
            <a:br>
              <a:rPr lang="en-US" sz="4000" b="1" dirty="0" smtClean="0">
                <a:solidFill>
                  <a:srgbClr val="002060"/>
                </a:solidFill>
                <a:effectLst>
                  <a:outerShdw blurRad="38100" dist="38100" dir="2700000" algn="tl">
                    <a:srgbClr val="C0C0C0"/>
                  </a:outerShdw>
                </a:effectLst>
                <a:latin typeface="Cambria" pitchFamily="18" charset="0"/>
              </a:rPr>
            </a:br>
            <a:r>
              <a:rPr lang="en-US" sz="4000" b="1" dirty="0" smtClean="0">
                <a:solidFill>
                  <a:srgbClr val="002060"/>
                </a:solidFill>
                <a:effectLst>
                  <a:outerShdw blurRad="38100" dist="38100" dir="2700000" algn="tl">
                    <a:srgbClr val="C0C0C0"/>
                  </a:outerShdw>
                </a:effectLst>
                <a:latin typeface="Cambria" pitchFamily="18" charset="0"/>
              </a:rPr>
              <a:t>PROGRAM Status &amp; Plans</a:t>
            </a:r>
          </a:p>
        </p:txBody>
      </p:sp>
      <p:pic>
        <p:nvPicPr>
          <p:cNvPr id="36866" name="Picture 3"/>
          <p:cNvPicPr>
            <a:picLocks noChangeAspect="1"/>
          </p:cNvPicPr>
          <p:nvPr/>
        </p:nvPicPr>
        <p:blipFill>
          <a:blip r:embed="rId3"/>
          <a:srcRect/>
          <a:stretch>
            <a:fillRect/>
          </a:stretch>
        </p:blipFill>
        <p:spPr bwMode="auto">
          <a:xfrm>
            <a:off x="3084513" y="227013"/>
            <a:ext cx="5410200" cy="417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88"/>
            <a:ext cx="8229600" cy="725487"/>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Cosmic Frontier Program</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7" name="Rectangle 8"/>
          <p:cNvSpPr>
            <a:spLocks noChangeArrowheads="1"/>
          </p:cNvSpPr>
          <p:nvPr/>
        </p:nvSpPr>
        <p:spPr bwMode="auto">
          <a:xfrm>
            <a:off x="0" y="77946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38915"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131763" y="1247775"/>
            <a:ext cx="8785225" cy="3416300"/>
          </a:xfrm>
          <a:prstGeom prst="rect">
            <a:avLst/>
          </a:prstGeom>
          <a:noFill/>
          <a:ln w="9525">
            <a:noFill/>
            <a:miter lim="800000"/>
            <a:headEnd/>
            <a:tailEnd/>
          </a:ln>
        </p:spPr>
        <p:txBody>
          <a:bodyPr>
            <a:spAutoFit/>
          </a:bodyPr>
          <a:lstStyle/>
          <a:p>
            <a:pPr defTabSz="914400">
              <a:defRPr/>
            </a:pPr>
            <a:r>
              <a:rPr lang="en-US" sz="2000" b="1" u="sng" dirty="0">
                <a:solidFill>
                  <a:srgbClr val="135C00"/>
                </a:solidFill>
                <a:latin typeface="Calibri" pitchFamily="34" charset="0"/>
              </a:rPr>
              <a:t>Science Mission-driven – We develop and support a specific portfolio of projects</a:t>
            </a:r>
            <a:endParaRPr lang="en-US" sz="2000" b="1" dirty="0">
              <a:solidFill>
                <a:srgbClr val="135C00"/>
              </a:solidFill>
              <a:latin typeface="Calibri" pitchFamily="34" charset="0"/>
            </a:endParaRPr>
          </a:p>
          <a:p>
            <a:pPr indent="-285750" defTabSz="914400">
              <a:buFont typeface="Wingdings"/>
              <a:buChar char="à"/>
              <a:defRPr/>
            </a:pPr>
            <a:r>
              <a:rPr lang="en-US" sz="2000" b="1" dirty="0">
                <a:solidFill>
                  <a:srgbClr val="135C00"/>
                </a:solidFill>
                <a:latin typeface="Calibri" pitchFamily="34" charset="0"/>
              </a:rPr>
              <a:t>the emphasis is on </a:t>
            </a:r>
            <a:r>
              <a:rPr lang="en-US" sz="2000" b="1" u="sng" dirty="0">
                <a:solidFill>
                  <a:srgbClr val="135C00"/>
                </a:solidFill>
                <a:latin typeface="Calibri" pitchFamily="34" charset="0"/>
              </a:rPr>
              <a:t>doing experiments </a:t>
            </a:r>
            <a:r>
              <a:rPr lang="en-US" sz="2000" b="1" dirty="0">
                <a:solidFill>
                  <a:srgbClr val="135C00"/>
                </a:solidFill>
                <a:latin typeface="Calibri" pitchFamily="34" charset="0"/>
              </a:rPr>
              <a:t>and getting results</a:t>
            </a:r>
          </a:p>
          <a:p>
            <a:pPr marL="342900" indent="-342900" defTabSz="914400">
              <a:buFontTx/>
              <a:buChar char="-"/>
              <a:defRPr/>
            </a:pPr>
            <a:r>
              <a:rPr lang="en-US" sz="2000" dirty="0">
                <a:solidFill>
                  <a:srgbClr val="135C00"/>
                </a:solidFill>
                <a:latin typeface="Calibri" pitchFamily="34" charset="0"/>
                <a:sym typeface="Wingdings" pitchFamily="2" charset="2"/>
              </a:rPr>
              <a:t>M</a:t>
            </a:r>
            <a:r>
              <a:rPr lang="en-US" sz="2000" dirty="0">
                <a:solidFill>
                  <a:srgbClr val="135C00"/>
                </a:solidFill>
                <a:latin typeface="Calibri" pitchFamily="34" charset="0"/>
                <a:sym typeface="Wingdings" pitchFamily="2" charset="2"/>
              </a:rPr>
              <a:t>ake </a:t>
            </a:r>
            <a:r>
              <a:rPr lang="en-US" sz="2000" dirty="0">
                <a:solidFill>
                  <a:srgbClr val="135C00"/>
                </a:solidFill>
                <a:latin typeface="Calibri" pitchFamily="34" charset="0"/>
                <a:sym typeface="Wingdings" pitchFamily="2" charset="2"/>
              </a:rPr>
              <a:t>significant, coherent contributions to facilities/experiments selected for the program</a:t>
            </a:r>
          </a:p>
          <a:p>
            <a:pPr marL="342900" indent="-342900" defTabSz="914400">
              <a:buFontTx/>
              <a:buChar char="-"/>
              <a:defRPr/>
            </a:pPr>
            <a:r>
              <a:rPr lang="en-US" sz="2000" dirty="0">
                <a:solidFill>
                  <a:srgbClr val="135C00"/>
                </a:solidFill>
                <a:latin typeface="Calibri" pitchFamily="34" charset="0"/>
              </a:rPr>
              <a:t>Form </a:t>
            </a:r>
            <a:r>
              <a:rPr lang="en-US" sz="2000" dirty="0">
                <a:solidFill>
                  <a:srgbClr val="135C00"/>
                </a:solidFill>
                <a:latin typeface="Calibri" pitchFamily="34" charset="0"/>
              </a:rPr>
              <a:t>partnerships or use other agency’s facilities when needed (e.g. we don’t build telescopes</a:t>
            </a:r>
            <a:r>
              <a:rPr lang="en-US" sz="2000" dirty="0">
                <a:solidFill>
                  <a:srgbClr val="135C00"/>
                </a:solidFill>
                <a:latin typeface="Calibri" pitchFamily="34" charset="0"/>
              </a:rPr>
              <a:t>)</a:t>
            </a:r>
          </a:p>
          <a:p>
            <a:pPr marL="342900" indent="-342900" defTabSz="914400">
              <a:defRPr/>
            </a:pPr>
            <a:endParaRPr lang="en-US" sz="2000" dirty="0">
              <a:solidFill>
                <a:srgbClr val="135C00"/>
              </a:solidFill>
              <a:latin typeface="Calibri" pitchFamily="34" charset="0"/>
            </a:endParaRPr>
          </a:p>
          <a:p>
            <a:pPr marL="342900" indent="-342900" defTabSz="914400">
              <a:buFont typeface="Wingdings"/>
              <a:buChar char="à"/>
              <a:defRPr/>
            </a:pPr>
            <a:r>
              <a:rPr lang="en-US" sz="2000" dirty="0">
                <a:solidFill>
                  <a:srgbClr val="135C00"/>
                </a:solidFill>
                <a:latin typeface="Calibri" pitchFamily="34" charset="0"/>
                <a:sym typeface="Wingdings" pitchFamily="2" charset="2"/>
              </a:rPr>
              <a:t>Once we decide to do a project, we support a science collaboration in all stages, leading to the best possible science results</a:t>
            </a:r>
          </a:p>
          <a:p>
            <a:pPr marL="342900" indent="-342900" defTabSz="914400">
              <a:defRPr/>
            </a:pPr>
            <a:endParaRPr lang="en-US" sz="2000" dirty="0">
              <a:solidFill>
                <a:srgbClr val="135C00"/>
              </a:solidFill>
              <a:latin typeface="Calibri" pitchFamily="34" charset="0"/>
            </a:endParaRPr>
          </a:p>
          <a:p>
            <a:pPr defTabSz="914400">
              <a:defRPr/>
            </a:pPr>
            <a:endParaRPr lang="en-US" sz="1600" dirty="0">
              <a:solidFill>
                <a:srgbClr val="135C00"/>
              </a:solidFill>
              <a:latin typeface="Calibri" pitchFamily="34" charset="0"/>
            </a:endParaRPr>
          </a:p>
        </p:txBody>
      </p:sp>
      <p:sp>
        <p:nvSpPr>
          <p:cNvPr id="9" name="Rectangle 8"/>
          <p:cNvSpPr/>
          <p:nvPr/>
        </p:nvSpPr>
        <p:spPr>
          <a:xfrm>
            <a:off x="457200" y="4237038"/>
            <a:ext cx="7829550" cy="1630362"/>
          </a:xfrm>
          <a:prstGeom prst="rect">
            <a:avLst/>
          </a:prstGeom>
        </p:spPr>
        <p:txBody>
          <a:bodyPr>
            <a:spAutoFit/>
          </a:bodyPr>
          <a:lstStyle/>
          <a:p>
            <a:pPr marL="228600" indent="-228600" defTabSz="914400" eaLnBrk="0" hangingPunct="0">
              <a:spcBef>
                <a:spcPct val="20000"/>
              </a:spcBef>
              <a:defRPr/>
            </a:pPr>
            <a:r>
              <a:rPr lang="en-US" sz="2000" b="1" u="sng" kern="0" dirty="0">
                <a:solidFill>
                  <a:srgbClr val="0000CC"/>
                </a:solidFill>
                <a:latin typeface="Calibri" pitchFamily="34" charset="0"/>
              </a:rPr>
              <a:t>Cosmic Frontier Program “thrusts” </a:t>
            </a:r>
          </a:p>
          <a:p>
            <a:pPr marL="273050" lvl="1" indent="-228600" defTabSz="914400" eaLnBrk="0" hangingPunct="0">
              <a:buFontTx/>
              <a:buChar char="–"/>
              <a:defRPr/>
            </a:pPr>
            <a:r>
              <a:rPr lang="en-US" sz="2000" kern="0" dirty="0">
                <a:solidFill>
                  <a:srgbClr val="0000CC"/>
                </a:solidFill>
                <a:latin typeface="Calibri" pitchFamily="34" charset="0"/>
              </a:rPr>
              <a:t>Discover (or rule out) the particle(s) that make up </a:t>
            </a:r>
            <a:r>
              <a:rPr lang="en-US" sz="2000" b="1" u="sng" kern="0" dirty="0">
                <a:solidFill>
                  <a:srgbClr val="0000CC"/>
                </a:solidFill>
                <a:latin typeface="Calibri" pitchFamily="34" charset="0"/>
              </a:rPr>
              <a:t>Dark Matter</a:t>
            </a:r>
          </a:p>
          <a:p>
            <a:pPr marL="273050" lvl="1" indent="-228600" defTabSz="914400" eaLnBrk="0" hangingPunct="0">
              <a:buFontTx/>
              <a:buChar char="–"/>
              <a:defRPr/>
            </a:pPr>
            <a:r>
              <a:rPr lang="en-US" sz="2000" kern="0" dirty="0">
                <a:solidFill>
                  <a:srgbClr val="0000CC"/>
                </a:solidFill>
                <a:latin typeface="Calibri" pitchFamily="34" charset="0"/>
              </a:rPr>
              <a:t>Advance understanding of the physics of </a:t>
            </a:r>
            <a:r>
              <a:rPr lang="en-US" sz="2000" b="1" u="sng" kern="0" dirty="0">
                <a:solidFill>
                  <a:srgbClr val="0000CC"/>
                </a:solidFill>
                <a:latin typeface="Calibri" pitchFamily="34" charset="0"/>
              </a:rPr>
              <a:t>Dark Energy</a:t>
            </a:r>
          </a:p>
          <a:p>
            <a:pPr marL="273050" lvl="1" indent="-228600" defTabSz="914400" eaLnBrk="0" hangingPunct="0">
              <a:buFontTx/>
              <a:buChar char="–"/>
              <a:defRPr/>
            </a:pPr>
            <a:r>
              <a:rPr lang="en-US" sz="2000" kern="0" dirty="0">
                <a:solidFill>
                  <a:srgbClr val="0000CC"/>
                </a:solidFill>
                <a:latin typeface="Calibri" pitchFamily="34" charset="0"/>
              </a:rPr>
              <a:t>Understanding the high energy universe: </a:t>
            </a:r>
            <a:r>
              <a:rPr lang="en-US" sz="2000" b="1" u="sng" kern="0" dirty="0">
                <a:solidFill>
                  <a:srgbClr val="0000CC"/>
                </a:solidFill>
                <a:latin typeface="Calibri" pitchFamily="34" charset="0"/>
              </a:rPr>
              <a:t>Cosmic-rays, Gamma-rays</a:t>
            </a:r>
          </a:p>
          <a:p>
            <a:pPr marL="273050" lvl="1" indent="-228600" defTabSz="914400" eaLnBrk="0" hangingPunct="0">
              <a:buFontTx/>
              <a:buChar char="–"/>
              <a:defRPr/>
            </a:pPr>
            <a:r>
              <a:rPr lang="en-US" sz="2000" b="1" u="sng" kern="0" dirty="0">
                <a:solidFill>
                  <a:srgbClr val="0000CC"/>
                </a:solidFill>
                <a:latin typeface="Calibri" pitchFamily="34" charset="0"/>
              </a:rPr>
              <a:t>Other</a:t>
            </a:r>
            <a:r>
              <a:rPr lang="en-US" sz="2000" u="sng" kern="0" dirty="0">
                <a:solidFill>
                  <a:srgbClr val="0000CC"/>
                </a:solidFill>
                <a:latin typeface="Calibri" pitchFamily="34" charset="0"/>
              </a:rPr>
              <a:t> </a:t>
            </a:r>
            <a:r>
              <a:rPr lang="en-US" sz="2000" kern="0" dirty="0">
                <a:solidFill>
                  <a:srgbClr val="0000CC"/>
                </a:solidFill>
                <a:latin typeface="Calibri" pitchFamily="34" charset="0"/>
              </a:rPr>
              <a:t>efforts, including small CMB contributions &amp; efforts</a:t>
            </a:r>
            <a:endParaRPr lang="en-US" kern="0" dirty="0">
              <a:solidFill>
                <a:srgbClr val="0000CC"/>
              </a:solidFill>
              <a:latin typeface="Arial Narrow"/>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0" y="171450"/>
            <a:ext cx="91440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Cosmic Frontier</a:t>
            </a:r>
          </a:p>
        </p:txBody>
      </p:sp>
      <p:graphicFrame>
        <p:nvGraphicFramePr>
          <p:cNvPr id="10" name="Table Placeholder 9"/>
          <p:cNvGraphicFramePr>
            <a:graphicFrameLocks noGrp="1"/>
          </p:cNvGraphicFramePr>
          <p:nvPr>
            <p:ph type="tbl" idx="4294967295"/>
          </p:nvPr>
        </p:nvGraphicFramePr>
        <p:xfrm>
          <a:off x="179388" y="1219199"/>
          <a:ext cx="8964612" cy="2890924"/>
        </p:xfrm>
        <a:graphic>
          <a:graphicData uri="http://schemas.openxmlformats.org/drawingml/2006/table">
            <a:tbl>
              <a:tblPr>
                <a:tableStyleId>{69C7853C-536D-4A76-A0AE-DD22124D55A5}</a:tableStyleId>
              </a:tblPr>
              <a:tblGrid>
                <a:gridCol w="2321339"/>
                <a:gridCol w="931464"/>
                <a:gridCol w="1054488"/>
                <a:gridCol w="1054488"/>
                <a:gridCol w="3602833"/>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 –</a:t>
                      </a:r>
                      <a:r>
                        <a:rPr lang="en-US" sz="1800" b="1" i="0" u="none" strike="noStrike" baseline="0" dirty="0" smtClean="0">
                          <a:solidFill>
                            <a:srgbClr val="000000"/>
                          </a:solidFill>
                          <a:latin typeface="Calibri" pitchFamily="34" charset="0"/>
                        </a:rPr>
                        <a:t> FY14</a:t>
                      </a:r>
                      <a:endParaRPr lang="en-US" sz="1800" b="1" i="0" u="none" strike="noStrike" dirty="0" smtClean="0">
                        <a:solidFill>
                          <a:srgbClr val="000000"/>
                        </a:solidFill>
                        <a:latin typeface="Calibri" pitchFamily="34" charset="0"/>
                      </a:endParaRP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 (lab + </a:t>
                      </a:r>
                      <a:r>
                        <a:rPr lang="en-US" sz="1800" b="1" i="0" u="none" strike="noStrike" dirty="0" err="1" smtClean="0">
                          <a:solidFill>
                            <a:srgbClr val="000000"/>
                          </a:solidFill>
                          <a:latin typeface="Calibri" pitchFamily="34" charset="0"/>
                        </a:rPr>
                        <a:t>univ</a:t>
                      </a:r>
                      <a:r>
                        <a:rPr lang="en-US" sz="1800" b="1" i="0" u="none" strike="noStrike" dirty="0" smtClean="0">
                          <a:solidFill>
                            <a:srgbClr val="000000"/>
                          </a:solidFill>
                          <a:latin typeface="Calibri" pitchFamily="34" charset="0"/>
                        </a:rPr>
                        <a:t>)</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47,840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48,836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62,364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Includes R&amp;D</a:t>
                      </a:r>
                      <a:r>
                        <a:rPr lang="en-US" sz="1800" b="0" i="0" u="none" strike="noStrike" kern="1200" baseline="0" dirty="0" smtClean="0">
                          <a:solidFill>
                            <a:srgbClr val="000000"/>
                          </a:solidFill>
                          <a:latin typeface="Calibri" pitchFamily="34" charset="0"/>
                          <a:ea typeface="+mn-ea"/>
                          <a:cs typeface="+mn-cs"/>
                        </a:rPr>
                        <a:t> for DM-G2, DESI</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11,207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10,948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12,022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Calibri" pitchFamily="34" charset="0"/>
                        </a:rPr>
                        <a:t>Experimental</a:t>
                      </a:r>
                      <a:r>
                        <a:rPr lang="en-US" sz="1800" b="0" i="0" u="none" strike="noStrike" baseline="0" dirty="0" smtClean="0">
                          <a:solidFill>
                            <a:srgbClr val="000000"/>
                          </a:solidFill>
                          <a:latin typeface="Calibri" pitchFamily="34" charset="0"/>
                        </a:rPr>
                        <a:t> Operations</a:t>
                      </a:r>
                      <a:endParaRPr lang="en-US" sz="1800" b="0" i="0" u="none" strike="noStrike" dirty="0" smtClean="0">
                        <a:solidFill>
                          <a:srgbClr val="000000"/>
                        </a:solidFill>
                        <a:latin typeface="Calibri" pitchFamily="34" charset="0"/>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12,893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19,159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24,694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78632">
                <a:tc>
                  <a:txBody>
                    <a:bodyPr/>
                    <a:lstStyle/>
                    <a:p>
                      <a:pPr marL="274320" lvl="1" algn="l" fontAlgn="b"/>
                      <a:r>
                        <a:rPr lang="en-US" sz="1800" b="0" i="1" u="none" strike="noStrike" dirty="0" smtClean="0">
                          <a:solidFill>
                            <a:srgbClr val="000000"/>
                          </a:solidFill>
                          <a:latin typeface="Calibri" pitchFamily="34" charset="0"/>
                        </a:rPr>
                        <a:t>Current (small)</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2,613</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78632">
                <a:tc>
                  <a:txBody>
                    <a:bodyPr/>
                    <a:lstStyle/>
                    <a:p>
                      <a:pPr marL="274320" lvl="1" algn="l" fontAlgn="b"/>
                      <a:r>
                        <a:rPr lang="en-US" sz="1800" b="0" i="1" u="none" strike="noStrike" dirty="0" smtClean="0">
                          <a:solidFill>
                            <a:srgbClr val="000000"/>
                          </a:solidFill>
                          <a:latin typeface="Calibri" pitchFamily="34" charset="0"/>
                        </a:rPr>
                        <a:t>Current (MIE)</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l" defTabSz="914400" rtl="0" eaLnBrk="1" fontAlgn="b" latinLnBrk="0" hangingPunct="1"/>
                      <a:r>
                        <a:rPr lang="en-US" sz="1600" b="0" i="0" u="none" strike="noStrike" kern="1200" baseline="0" dirty="0" smtClean="0">
                          <a:solidFill>
                            <a:srgbClr val="000000"/>
                          </a:solidFill>
                          <a:latin typeface="Calibri" pitchFamily="34" charset="0"/>
                          <a:ea typeface="+mn-ea"/>
                          <a:cs typeface="+mn-cs"/>
                        </a:rPr>
                        <a:t>FY13 HAWC ends</a:t>
                      </a:r>
                      <a:r>
                        <a:rPr lang="en-US" sz="1600" b="0" i="0" u="none" strike="noStrike" kern="1200" dirty="0" smtClean="0">
                          <a:solidFill>
                            <a:srgbClr val="000000"/>
                          </a:solidFill>
                          <a:latin typeface="Calibri" pitchFamily="34" charset="0"/>
                          <a:ea typeface="+mn-ea"/>
                          <a:cs typeface="+mn-cs"/>
                        </a:rPr>
                        <a:t>, FY14 </a:t>
                      </a:r>
                      <a:r>
                        <a:rPr lang="en-US" sz="1600" b="0" i="0" u="none" strike="noStrike" kern="1200" dirty="0" err="1" smtClean="0">
                          <a:solidFill>
                            <a:srgbClr val="000000"/>
                          </a:solidFill>
                          <a:latin typeface="Calibri" pitchFamily="34" charset="0"/>
                          <a:ea typeface="+mn-ea"/>
                          <a:cs typeface="+mn-cs"/>
                        </a:rPr>
                        <a:t>LSSTcam</a:t>
                      </a:r>
                      <a:r>
                        <a:rPr lang="en-US" sz="1600" b="0" i="0" u="none" strike="noStrike" kern="1200" baseline="0" dirty="0" smtClean="0">
                          <a:solidFill>
                            <a:srgbClr val="000000"/>
                          </a:solidFill>
                          <a:latin typeface="Calibri" pitchFamily="34" charset="0"/>
                          <a:ea typeface="+mn-ea"/>
                          <a:cs typeface="+mn-cs"/>
                        </a:rPr>
                        <a:t> </a:t>
                      </a:r>
                      <a:r>
                        <a:rPr lang="en-US" sz="1600" b="0" i="0" u="none" strike="noStrike" kern="1200" baseline="0" dirty="0" err="1" smtClean="0">
                          <a:solidFill>
                            <a:srgbClr val="000000"/>
                          </a:solidFill>
                          <a:latin typeface="Calibri" pitchFamily="34" charset="0"/>
                          <a:ea typeface="+mn-ea"/>
                          <a:cs typeface="+mn-cs"/>
                        </a:rPr>
                        <a:t>fab</a:t>
                      </a:r>
                      <a:r>
                        <a:rPr lang="en-US" sz="1600" b="0" i="0" u="none" strike="noStrike" kern="1200" baseline="0" dirty="0" smtClean="0">
                          <a:solidFill>
                            <a:srgbClr val="000000"/>
                          </a:solidFill>
                          <a:latin typeface="Calibri" pitchFamily="34" charset="0"/>
                          <a:ea typeface="+mn-ea"/>
                          <a:cs typeface="+mn-cs"/>
                        </a:rPr>
                        <a:t>. starts</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R&amp;D for Future</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9,659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Cosmic</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71,940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78,943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99,080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39940" name="TextBox 7"/>
          <p:cNvSpPr txBox="1">
            <a:spLocks noChangeArrowheads="1"/>
          </p:cNvSpPr>
          <p:nvPr/>
        </p:nvSpPr>
        <p:spPr bwMode="auto">
          <a:xfrm>
            <a:off x="179388" y="4449763"/>
            <a:ext cx="8964612" cy="2216150"/>
          </a:xfrm>
          <a:prstGeom prst="rect">
            <a:avLst/>
          </a:prstGeom>
          <a:noFill/>
          <a:ln w="9525">
            <a:noFill/>
            <a:miter lim="800000"/>
            <a:headEnd/>
            <a:tailEnd/>
          </a:ln>
        </p:spPr>
        <p:txBody>
          <a:bodyPr>
            <a:spAutoFit/>
          </a:bodyPr>
          <a:lstStyle/>
          <a:p>
            <a:pPr defTabSz="914400"/>
            <a:r>
              <a:rPr lang="en-US" sz="1600" b="1" u="sng">
                <a:solidFill>
                  <a:srgbClr val="000000"/>
                </a:solidFill>
                <a:sym typeface="Wingdings" pitchFamily="2" charset="2"/>
              </a:rPr>
              <a:t>Budgets:</a:t>
            </a:r>
          </a:p>
          <a:p>
            <a:pPr defTabSz="914400"/>
            <a:r>
              <a:rPr lang="en-US" sz="1600">
                <a:solidFill>
                  <a:srgbClr val="000000"/>
                </a:solidFill>
                <a:sym typeface="Wingdings" pitchFamily="2" charset="2"/>
              </a:rPr>
              <a:t>Research – scientists and their expenses</a:t>
            </a:r>
          </a:p>
          <a:p>
            <a:pPr defTabSz="914400"/>
            <a:r>
              <a:rPr lang="en-US" sz="1600">
                <a:solidFill>
                  <a:srgbClr val="000000"/>
                </a:solidFill>
                <a:sym typeface="Wingdings" pitchFamily="2" charset="2"/>
              </a:rPr>
              <a:t>Project (R&amp;D, Fabrication) &amp; Operations (Facilities) – covers technical, engineering, computer professional, management, other personnel &amp; expenses, M&amp;S, computers, utilities, common funds, etc.</a:t>
            </a:r>
          </a:p>
          <a:p>
            <a:pPr defTabSz="914400"/>
            <a:endParaRPr lang="en-US" sz="1600">
              <a:solidFill>
                <a:srgbClr val="000000"/>
              </a:solidFill>
              <a:sym typeface="Wingdings" pitchFamily="2" charset="2"/>
            </a:endParaRPr>
          </a:p>
          <a:p>
            <a:pPr defTabSz="914400"/>
            <a:r>
              <a:rPr lang="en-US" sz="1400">
                <a:solidFill>
                  <a:srgbClr val="000000"/>
                </a:solidFill>
              </a:rPr>
              <a:t>MIE = Major Item of Equipment</a:t>
            </a:r>
          </a:p>
          <a:p>
            <a:pPr defTabSz="914400"/>
            <a:endParaRPr lang="en-US" sz="1400">
              <a:solidFill>
                <a:srgbClr val="000000"/>
              </a:solidFill>
              <a:sym typeface="Wingdings" pitchFamily="2" charset="2"/>
            </a:endParaRPr>
          </a:p>
          <a:p>
            <a:pPr defTabSz="914400"/>
            <a:r>
              <a:rPr lang="en-US" sz="1400">
                <a:solidFill>
                  <a:srgbClr val="000000"/>
                </a:solidFill>
                <a:sym typeface="Wingdings" pitchFamily="2" charset="2"/>
              </a:rPr>
              <a:t>Project funding lines above cover DM-G1, DM-G2, HAWC, LSST-camera, DESI, SPTpol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125413"/>
            <a:ext cx="8229600" cy="606425"/>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Outline</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18434" name="Content Placeholder 2"/>
          <p:cNvSpPr>
            <a:spLocks noGrp="1"/>
          </p:cNvSpPr>
          <p:nvPr>
            <p:ph idx="1"/>
          </p:nvPr>
        </p:nvSpPr>
        <p:spPr>
          <a:xfrm>
            <a:off x="158750" y="881063"/>
            <a:ext cx="8758238" cy="5384800"/>
          </a:xfrm>
        </p:spPr>
        <p:txBody>
          <a:bodyPr/>
          <a:lstStyle/>
          <a:p>
            <a:pPr eaLnBrk="1" hangingPunct="1">
              <a:spcBef>
                <a:spcPct val="0"/>
              </a:spcBef>
              <a:buFont typeface="Arial" charset="0"/>
              <a:buNone/>
            </a:pPr>
            <a:r>
              <a:rPr lang="en-US" b="1" u="sng" smtClean="0">
                <a:solidFill>
                  <a:srgbClr val="C00000"/>
                </a:solidFill>
              </a:rPr>
              <a:t>PART 1</a:t>
            </a:r>
            <a:r>
              <a:rPr lang="en-US" b="1" smtClean="0"/>
              <a:t>  </a:t>
            </a:r>
          </a:p>
          <a:p>
            <a:pPr eaLnBrk="1" hangingPunct="1">
              <a:spcBef>
                <a:spcPct val="0"/>
              </a:spcBef>
              <a:buFont typeface="Wingdings" pitchFamily="2" charset="2"/>
              <a:buChar char="§"/>
            </a:pPr>
            <a:r>
              <a:rPr lang="en-US" sz="2800" b="1" smtClean="0"/>
              <a:t>HEP Program - Intro</a:t>
            </a:r>
          </a:p>
          <a:p>
            <a:pPr eaLnBrk="1" hangingPunct="1">
              <a:spcBef>
                <a:spcPct val="0"/>
              </a:spcBef>
              <a:buFont typeface="Wingdings" pitchFamily="2" charset="2"/>
              <a:buChar char="§"/>
            </a:pPr>
            <a:r>
              <a:rPr lang="en-US" sz="2800" b="1" smtClean="0"/>
              <a:t>HEP Program - Budget &amp; Issues</a:t>
            </a:r>
          </a:p>
          <a:p>
            <a:pPr eaLnBrk="1" hangingPunct="1">
              <a:spcBef>
                <a:spcPct val="0"/>
              </a:spcBef>
              <a:buFont typeface="Wingdings" pitchFamily="2" charset="2"/>
              <a:buChar char="§"/>
            </a:pPr>
            <a:r>
              <a:rPr lang="en-US" sz="2800" b="1" smtClean="0"/>
              <a:t>Cosmic Frontier – Program Status &amp; Plans</a:t>
            </a:r>
          </a:p>
          <a:p>
            <a:pPr eaLnBrk="1" hangingPunct="1">
              <a:spcBef>
                <a:spcPct val="0"/>
              </a:spcBef>
              <a:buFont typeface="Wingdings" pitchFamily="2" charset="2"/>
              <a:buNone/>
            </a:pPr>
            <a:endParaRPr lang="en-US" b="1" smtClean="0"/>
          </a:p>
          <a:p>
            <a:pPr eaLnBrk="1" hangingPunct="1">
              <a:spcBef>
                <a:spcPct val="0"/>
              </a:spcBef>
              <a:buFont typeface="Wingdings" pitchFamily="2" charset="2"/>
              <a:buNone/>
            </a:pPr>
            <a:r>
              <a:rPr lang="en-US" b="1" u="sng" smtClean="0">
                <a:solidFill>
                  <a:srgbClr val="C00000"/>
                </a:solidFill>
              </a:rPr>
              <a:t>PART 2</a:t>
            </a:r>
            <a:endParaRPr lang="en-US" b="1" smtClean="0"/>
          </a:p>
          <a:p>
            <a:pPr eaLnBrk="1" hangingPunct="1">
              <a:spcBef>
                <a:spcPct val="0"/>
              </a:spcBef>
              <a:buFont typeface="Wingdings" pitchFamily="2" charset="2"/>
              <a:buChar char="§"/>
            </a:pPr>
            <a:r>
              <a:rPr lang="en-US" b="1" smtClean="0"/>
              <a:t>  </a:t>
            </a:r>
            <a:r>
              <a:rPr lang="en-US" sz="2800" b="1" smtClean="0"/>
              <a:t>Cosmic Frontier – Research Program</a:t>
            </a:r>
          </a:p>
          <a:p>
            <a:pPr eaLnBrk="1" hangingPunct="1">
              <a:spcBef>
                <a:spcPct val="0"/>
              </a:spcBef>
              <a:buFont typeface="Wingdings" pitchFamily="2" charset="2"/>
              <a:buChar char="§"/>
            </a:pPr>
            <a:r>
              <a:rPr lang="en-US" sz="2800" b="1" smtClean="0"/>
              <a:t>  FY 2014 HEP Comparative Review Process</a:t>
            </a:r>
          </a:p>
          <a:p>
            <a:pPr eaLnBrk="1" hangingPunct="1">
              <a:spcBef>
                <a:spcPct val="0"/>
              </a:spcBef>
              <a:buFont typeface="Wingdings" pitchFamily="2" charset="2"/>
              <a:buChar char="§"/>
            </a:pPr>
            <a:r>
              <a:rPr lang="en-US" sz="2800" b="1" smtClean="0"/>
              <a:t>  FY 2013 HEP Comparative Review Statistics</a:t>
            </a:r>
          </a:p>
          <a:p>
            <a:pPr eaLnBrk="1" hangingPunct="1">
              <a:spcBef>
                <a:spcPct val="0"/>
              </a:spcBef>
              <a:buFont typeface="Wingdings" pitchFamily="2" charset="2"/>
              <a:buChar char="§"/>
            </a:pPr>
            <a:r>
              <a:rPr lang="en-US" sz="2800" b="1" smtClean="0"/>
              <a:t>  Early Career Research Program </a:t>
            </a:r>
          </a:p>
          <a:p>
            <a:pPr eaLnBrk="1" hangingPunct="1">
              <a:buFont typeface="Wingdings" pitchFamily="2" charset="2"/>
              <a:buChar char="§"/>
            </a:pPr>
            <a:endParaRPr lang="en-US" sz="2800" b="1" smtClean="0"/>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18436"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82063" y="6605588"/>
            <a:ext cx="254000" cy="246062"/>
          </a:xfrm>
          <a:prstGeom prst="rect">
            <a:avLst/>
          </a:prstGeom>
          <a:noFill/>
        </p:spPr>
        <p:txBody>
          <a:bodyPr wrap="none">
            <a:spAutoFit/>
          </a:bodyPr>
          <a:lstStyle/>
          <a:p>
            <a:pPr fontAlgn="auto">
              <a:spcBef>
                <a:spcPts val="0"/>
              </a:spcBef>
              <a:spcAft>
                <a:spcPts val="0"/>
              </a:spcAft>
              <a:defRPr/>
            </a:pPr>
            <a:r>
              <a:rPr lang="en-US" sz="1000" b="1" dirty="0">
                <a:solidFill>
                  <a:schemeClr val="tx1">
                    <a:lumMod val="75000"/>
                    <a:lumOff val="25000"/>
                  </a:schemeClr>
                </a:solidFill>
                <a:latin typeface="Arial" pitchFamily="34" charset="0"/>
                <a:cs typeface="Arial" pitchFamily="34"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88"/>
            <a:ext cx="8229600" cy="725487"/>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Cosmic Frontier Program Status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7" name="Rectangle 8"/>
          <p:cNvSpPr>
            <a:spLocks noChangeArrowheads="1"/>
          </p:cNvSpPr>
          <p:nvPr/>
        </p:nvSpPr>
        <p:spPr bwMode="auto">
          <a:xfrm>
            <a:off x="0" y="77946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40963"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1"/>
          <p:cNvSpPr>
            <a:spLocks/>
          </p:cNvSpPr>
          <p:nvPr/>
        </p:nvSpPr>
        <p:spPr bwMode="auto">
          <a:xfrm>
            <a:off x="76200" y="1120775"/>
            <a:ext cx="5576888" cy="3724275"/>
          </a:xfrm>
          <a:prstGeom prst="rect">
            <a:avLst/>
          </a:prstGeom>
          <a:noFill/>
          <a:ln w="9525">
            <a:noFill/>
            <a:miter lim="800000"/>
            <a:headEnd/>
            <a:tailEnd/>
          </a:ln>
        </p:spPr>
        <p:txBody>
          <a:bodyPr lIns="91429" tIns="45714" rIns="91429" bIns="45714"/>
          <a:lstStyle/>
          <a:p>
            <a:pPr eaLnBrk="0" hangingPunct="0">
              <a:spcBef>
                <a:spcPct val="20000"/>
              </a:spcBef>
              <a:buFont typeface="Wingdings" pitchFamily="2" charset="2"/>
              <a:buNone/>
              <a:defRPr/>
            </a:pPr>
            <a:r>
              <a:rPr lang="en-US" sz="2000" b="1" u="sng" dirty="0">
                <a:solidFill>
                  <a:srgbClr val="285C00"/>
                </a:solidFill>
                <a:latin typeface="Cambria" pitchFamily="18" charset="0"/>
              </a:rPr>
              <a:t>Current program</a:t>
            </a:r>
            <a:r>
              <a:rPr lang="en-US" sz="2000" b="1" dirty="0">
                <a:solidFill>
                  <a:srgbClr val="285C00"/>
                </a:solidFill>
                <a:latin typeface="Cambria" pitchFamily="18" charset="0"/>
              </a:rPr>
              <a:t> </a:t>
            </a:r>
          </a:p>
          <a:p>
            <a:pPr marL="0" lvl="1" indent="-182880" eaLnBrk="0" hangingPunct="0">
              <a:spcBef>
                <a:spcPct val="20000"/>
              </a:spcBef>
              <a:buFont typeface="Wingdings" pitchFamily="2" charset="2"/>
              <a:buChar char="§"/>
              <a:defRPr/>
            </a:pPr>
            <a:r>
              <a:rPr lang="en-US" dirty="0">
                <a:latin typeface="Cambria" pitchFamily="18" charset="0"/>
              </a:rPr>
              <a:t>Several operating experiments studying high-energy cosmic and gamma </a:t>
            </a:r>
            <a:r>
              <a:rPr lang="en-US" dirty="0">
                <a:latin typeface="Cambria" pitchFamily="18" charset="0"/>
              </a:rPr>
              <a:t>rays: </a:t>
            </a:r>
          </a:p>
          <a:p>
            <a:pPr marL="0" lvl="1" indent="-182880" eaLnBrk="0" hangingPunct="0">
              <a:spcBef>
                <a:spcPct val="20000"/>
              </a:spcBef>
              <a:defRPr/>
            </a:pPr>
            <a:r>
              <a:rPr lang="en-US" dirty="0">
                <a:solidFill>
                  <a:srgbClr val="285C00"/>
                </a:solidFill>
                <a:latin typeface="Cambria" pitchFamily="18" charset="0"/>
              </a:rPr>
              <a:t>Fermi/GLAST</a:t>
            </a:r>
            <a:r>
              <a:rPr lang="en-US" dirty="0">
                <a:solidFill>
                  <a:srgbClr val="285C00"/>
                </a:solidFill>
                <a:latin typeface="Cambria" pitchFamily="18" charset="0"/>
              </a:rPr>
              <a:t>, </a:t>
            </a:r>
            <a:r>
              <a:rPr lang="en-US" dirty="0">
                <a:solidFill>
                  <a:srgbClr val="285C00"/>
                </a:solidFill>
                <a:latin typeface="Cambria" pitchFamily="18" charset="0"/>
              </a:rPr>
              <a:t>VERITAS, </a:t>
            </a:r>
            <a:r>
              <a:rPr lang="en-US" dirty="0">
                <a:solidFill>
                  <a:srgbClr val="285C00"/>
                </a:solidFill>
                <a:latin typeface="Cambria" pitchFamily="18" charset="0"/>
              </a:rPr>
              <a:t>Auger, AMS</a:t>
            </a:r>
          </a:p>
          <a:p>
            <a:pPr marL="0" lvl="1" indent="-182880" eaLnBrk="0" hangingPunct="0">
              <a:spcBef>
                <a:spcPct val="20000"/>
              </a:spcBef>
              <a:buFont typeface="Wingdings" pitchFamily="2" charset="2"/>
              <a:buChar char="§"/>
              <a:defRPr/>
            </a:pPr>
            <a:endParaRPr lang="en-US" dirty="0">
              <a:latin typeface="Cambria" pitchFamily="18" charset="0"/>
            </a:endParaRPr>
          </a:p>
          <a:p>
            <a:pPr marL="0" lvl="1" indent="-182880" eaLnBrk="0" hangingPunct="0">
              <a:spcBef>
                <a:spcPct val="20000"/>
              </a:spcBef>
              <a:buFont typeface="Wingdings" pitchFamily="2" charset="2"/>
              <a:buChar char="§"/>
              <a:defRPr/>
            </a:pPr>
            <a:r>
              <a:rPr lang="en-US" dirty="0">
                <a:latin typeface="Cambria" pitchFamily="18" charset="0"/>
              </a:rPr>
              <a:t>Several </a:t>
            </a:r>
            <a:r>
              <a:rPr lang="en-US" dirty="0">
                <a:latin typeface="Cambria" pitchFamily="18" charset="0"/>
              </a:rPr>
              <a:t>1</a:t>
            </a:r>
            <a:r>
              <a:rPr lang="en-US" baseline="30000" dirty="0">
                <a:latin typeface="Cambria" pitchFamily="18" charset="0"/>
              </a:rPr>
              <a:t>st</a:t>
            </a:r>
            <a:r>
              <a:rPr lang="en-US" dirty="0">
                <a:latin typeface="Cambria" pitchFamily="18" charset="0"/>
              </a:rPr>
              <a:t> generation (G1) dark matter direct detection experiments operating: </a:t>
            </a:r>
            <a:endParaRPr lang="en-US" dirty="0">
              <a:latin typeface="Cambria" pitchFamily="18" charset="0"/>
            </a:endParaRPr>
          </a:p>
          <a:p>
            <a:pPr marL="0" lvl="1" indent="-182880" eaLnBrk="0" hangingPunct="0">
              <a:spcBef>
                <a:spcPct val="20000"/>
              </a:spcBef>
              <a:defRPr/>
            </a:pPr>
            <a:r>
              <a:rPr lang="en-US" dirty="0">
                <a:solidFill>
                  <a:srgbClr val="285C00"/>
                </a:solidFill>
                <a:latin typeface="Cambria" pitchFamily="18" charset="0"/>
              </a:rPr>
              <a:t>ADMX</a:t>
            </a:r>
            <a:r>
              <a:rPr lang="en-US" dirty="0">
                <a:solidFill>
                  <a:srgbClr val="285C00"/>
                </a:solidFill>
                <a:latin typeface="Cambria" pitchFamily="18" charset="0"/>
              </a:rPr>
              <a:t>, LUX, CDMS-Soudan, </a:t>
            </a:r>
            <a:r>
              <a:rPr lang="en-US" dirty="0" err="1">
                <a:solidFill>
                  <a:srgbClr val="285C00"/>
                </a:solidFill>
                <a:latin typeface="Cambria" pitchFamily="18" charset="0"/>
              </a:rPr>
              <a:t>DarkSide</a:t>
            </a:r>
            <a:r>
              <a:rPr lang="en-US" dirty="0">
                <a:solidFill>
                  <a:srgbClr val="285C00"/>
                </a:solidFill>
                <a:latin typeface="Cambria" pitchFamily="18" charset="0"/>
              </a:rPr>
              <a:t>, Xenon</a:t>
            </a:r>
          </a:p>
          <a:p>
            <a:pPr marL="0" lvl="1" indent="-182880" eaLnBrk="0" hangingPunct="0">
              <a:spcBef>
                <a:spcPct val="20000"/>
              </a:spcBef>
              <a:buFont typeface="Wingdings" pitchFamily="2" charset="2"/>
              <a:buChar char="§"/>
              <a:defRPr/>
            </a:pPr>
            <a:endParaRPr lang="en-US" dirty="0">
              <a:latin typeface="Cambria" pitchFamily="18" charset="0"/>
            </a:endParaRPr>
          </a:p>
          <a:p>
            <a:pPr marL="0" lvl="1" indent="-182880" eaLnBrk="0" hangingPunct="0">
              <a:spcBef>
                <a:spcPct val="20000"/>
              </a:spcBef>
              <a:buFont typeface="Wingdings" pitchFamily="2" charset="2"/>
              <a:buChar char="§"/>
              <a:defRPr/>
            </a:pPr>
            <a:r>
              <a:rPr lang="en-US" dirty="0">
                <a:latin typeface="Cambria" pitchFamily="18" charset="0"/>
              </a:rPr>
              <a:t>Several </a:t>
            </a:r>
            <a:r>
              <a:rPr lang="en-US" dirty="0">
                <a:latin typeface="Cambria" pitchFamily="18" charset="0"/>
              </a:rPr>
              <a:t>dark energy </a:t>
            </a:r>
            <a:r>
              <a:rPr lang="en-US" dirty="0">
                <a:latin typeface="Cambria" pitchFamily="18" charset="0"/>
              </a:rPr>
              <a:t>experiments are operating: </a:t>
            </a:r>
            <a:r>
              <a:rPr lang="en-US" dirty="0">
                <a:solidFill>
                  <a:srgbClr val="285C00"/>
                </a:solidFill>
                <a:latin typeface="Cambria" pitchFamily="18" charset="0"/>
              </a:rPr>
              <a:t>BOSS, </a:t>
            </a:r>
            <a:r>
              <a:rPr lang="en-US" dirty="0">
                <a:solidFill>
                  <a:srgbClr val="285C00"/>
                </a:solidFill>
                <a:latin typeface="Cambria" pitchFamily="18" charset="0"/>
              </a:rPr>
              <a:t>Supernova surveys; Dark </a:t>
            </a:r>
            <a:r>
              <a:rPr lang="en-US" dirty="0">
                <a:solidFill>
                  <a:srgbClr val="285C00"/>
                </a:solidFill>
                <a:latin typeface="Cambria" pitchFamily="18" charset="0"/>
              </a:rPr>
              <a:t>Energy </a:t>
            </a:r>
            <a:r>
              <a:rPr lang="en-US" dirty="0">
                <a:solidFill>
                  <a:srgbClr val="285C00"/>
                </a:solidFill>
                <a:latin typeface="Cambria" pitchFamily="18" charset="0"/>
              </a:rPr>
              <a:t>Survey (DES</a:t>
            </a:r>
            <a:r>
              <a:rPr lang="en-US" dirty="0">
                <a:solidFill>
                  <a:schemeClr val="tx1">
                    <a:lumMod val="95000"/>
                    <a:lumOff val="5000"/>
                  </a:schemeClr>
                </a:solidFill>
                <a:latin typeface="Cambria" pitchFamily="18" charset="0"/>
              </a:rPr>
              <a:t>) is starting 5-year survey in Sept. 2013</a:t>
            </a:r>
            <a:endParaRPr lang="en-US" dirty="0">
              <a:solidFill>
                <a:schemeClr val="tx1">
                  <a:lumMod val="95000"/>
                  <a:lumOff val="5000"/>
                </a:schemeClr>
              </a:solidFill>
              <a:latin typeface="Cambria" pitchFamily="18" charset="0"/>
            </a:endParaRPr>
          </a:p>
          <a:p>
            <a:pPr marL="0" lvl="1" indent="-182880" eaLnBrk="0" hangingPunct="0">
              <a:spcBef>
                <a:spcPct val="20000"/>
              </a:spcBef>
              <a:buFont typeface="Wingdings" pitchFamily="2" charset="2"/>
              <a:buChar char="§"/>
              <a:defRPr/>
            </a:pPr>
            <a:endParaRPr lang="en-US" dirty="0">
              <a:latin typeface="Cambria" pitchFamily="18" charset="0"/>
            </a:endParaRPr>
          </a:p>
          <a:p>
            <a:pPr marL="0" lvl="1" indent="-182880" eaLnBrk="0" hangingPunct="0">
              <a:spcBef>
                <a:spcPct val="20000"/>
              </a:spcBef>
              <a:buFont typeface="Wingdings" pitchFamily="2" charset="2"/>
              <a:buChar char="§"/>
              <a:defRPr/>
            </a:pPr>
            <a:r>
              <a:rPr lang="en-US" dirty="0">
                <a:latin typeface="Cambria" pitchFamily="18" charset="0"/>
              </a:rPr>
              <a:t>Other </a:t>
            </a:r>
            <a:r>
              <a:rPr lang="en-US" dirty="0">
                <a:latin typeface="Cambria" pitchFamily="18" charset="0"/>
              </a:rPr>
              <a:t>areas:  </a:t>
            </a:r>
            <a:r>
              <a:rPr lang="en-US" dirty="0" err="1">
                <a:solidFill>
                  <a:srgbClr val="006600"/>
                </a:solidFill>
                <a:latin typeface="Cambria" pitchFamily="18" charset="0"/>
              </a:rPr>
              <a:t>SPTpol</a:t>
            </a:r>
            <a:r>
              <a:rPr lang="en-US" dirty="0">
                <a:solidFill>
                  <a:srgbClr val="006600"/>
                </a:solidFill>
                <a:latin typeface="Cambria" pitchFamily="18" charset="0"/>
              </a:rPr>
              <a:t> (CMB), </a:t>
            </a:r>
            <a:r>
              <a:rPr lang="en-US" dirty="0" err="1">
                <a:solidFill>
                  <a:srgbClr val="006600"/>
                </a:solidFill>
                <a:latin typeface="Cambria" pitchFamily="18" charset="0"/>
              </a:rPr>
              <a:t>Holometer</a:t>
            </a:r>
            <a:endParaRPr lang="en-US" dirty="0">
              <a:solidFill>
                <a:srgbClr val="285C00"/>
              </a:solidFill>
              <a:latin typeface="Cambria" pitchFamily="18" charset="0"/>
            </a:endParaRPr>
          </a:p>
          <a:p>
            <a:pPr marL="0" lvl="1" indent="-182880" eaLnBrk="0" hangingPunct="0">
              <a:spcBef>
                <a:spcPct val="20000"/>
              </a:spcBef>
              <a:buFont typeface="Wingdings" pitchFamily="2" charset="2"/>
              <a:buChar char="§"/>
              <a:defRPr/>
            </a:pPr>
            <a:endParaRPr lang="en-US" dirty="0">
              <a:solidFill>
                <a:srgbClr val="0000CC"/>
              </a:solidFill>
            </a:endParaRPr>
          </a:p>
        </p:txBody>
      </p:sp>
      <p:pic>
        <p:nvPicPr>
          <p:cNvPr id="40966" name="Picture 4" descr="fornax_mosaic.jpg"/>
          <p:cNvPicPr>
            <a:picLocks noChangeAspect="1"/>
          </p:cNvPicPr>
          <p:nvPr/>
        </p:nvPicPr>
        <p:blipFill>
          <a:blip r:embed="rId3"/>
          <a:srcRect t="19214" b="18668"/>
          <a:stretch>
            <a:fillRect/>
          </a:stretch>
        </p:blipFill>
        <p:spPr bwMode="auto">
          <a:xfrm>
            <a:off x="6581775" y="1090613"/>
            <a:ext cx="2562225" cy="2978150"/>
          </a:xfrm>
          <a:prstGeom prst="rect">
            <a:avLst/>
          </a:prstGeom>
          <a:noFill/>
          <a:ln w="9525">
            <a:noFill/>
            <a:miter lim="800000"/>
            <a:headEnd/>
            <a:tailEnd/>
          </a:ln>
        </p:spPr>
      </p:pic>
      <p:sp>
        <p:nvSpPr>
          <p:cNvPr id="40967" name="Text Box 11"/>
          <p:cNvSpPr txBox="1">
            <a:spLocks noChangeArrowheads="1"/>
          </p:cNvSpPr>
          <p:nvPr/>
        </p:nvSpPr>
        <p:spPr bwMode="auto">
          <a:xfrm>
            <a:off x="5476875" y="906463"/>
            <a:ext cx="2209800" cy="366712"/>
          </a:xfrm>
          <a:prstGeom prst="rect">
            <a:avLst/>
          </a:prstGeom>
          <a:noFill/>
          <a:ln w="9525">
            <a:noFill/>
            <a:miter lim="800000"/>
            <a:headEnd/>
            <a:tailEnd/>
          </a:ln>
        </p:spPr>
        <p:txBody>
          <a:bodyPr>
            <a:spAutoFit/>
          </a:bodyPr>
          <a:lstStyle/>
          <a:p>
            <a:pPr>
              <a:spcBef>
                <a:spcPct val="50000"/>
              </a:spcBef>
            </a:pPr>
            <a:r>
              <a:rPr lang="en-US" b="1">
                <a:solidFill>
                  <a:schemeClr val="tx2"/>
                </a:solidFill>
              </a:rPr>
              <a:t>DES First Light</a:t>
            </a:r>
          </a:p>
        </p:txBody>
      </p:sp>
      <p:pic>
        <p:nvPicPr>
          <p:cNvPr id="40968" name="Picture 3" descr="all_exp_fraction-2(correction).png"/>
          <p:cNvPicPr>
            <a:picLocks noChangeAspect="1"/>
          </p:cNvPicPr>
          <p:nvPr/>
        </p:nvPicPr>
        <p:blipFill>
          <a:blip r:embed="rId4"/>
          <a:srcRect/>
          <a:stretch>
            <a:fillRect/>
          </a:stretch>
        </p:blipFill>
        <p:spPr bwMode="auto">
          <a:xfrm>
            <a:off x="5676900" y="4303713"/>
            <a:ext cx="3327400" cy="2554287"/>
          </a:xfrm>
          <a:prstGeom prst="rect">
            <a:avLst/>
          </a:prstGeom>
          <a:noFill/>
          <a:ln w="9525">
            <a:noFill/>
            <a:miter lim="800000"/>
            <a:headEnd/>
            <a:tailEnd/>
          </a:ln>
        </p:spPr>
      </p:pic>
      <p:sp>
        <p:nvSpPr>
          <p:cNvPr id="40969" name="Text Box 11"/>
          <p:cNvSpPr txBox="1">
            <a:spLocks noChangeArrowheads="1"/>
          </p:cNvSpPr>
          <p:nvPr/>
        </p:nvSpPr>
        <p:spPr bwMode="auto">
          <a:xfrm>
            <a:off x="5805488" y="3992563"/>
            <a:ext cx="2209800" cy="369887"/>
          </a:xfrm>
          <a:prstGeom prst="rect">
            <a:avLst/>
          </a:prstGeom>
          <a:noFill/>
          <a:ln w="9525">
            <a:noFill/>
            <a:miter lim="800000"/>
            <a:headEnd/>
            <a:tailEnd/>
          </a:ln>
        </p:spPr>
        <p:txBody>
          <a:bodyPr>
            <a:spAutoFit/>
          </a:bodyPr>
          <a:lstStyle/>
          <a:p>
            <a:pPr>
              <a:spcBef>
                <a:spcPct val="50000"/>
              </a:spcBef>
            </a:pPr>
            <a:r>
              <a:rPr lang="en-US" b="1">
                <a:solidFill>
                  <a:schemeClr val="tx2"/>
                </a:solidFill>
              </a:rPr>
              <a:t>AMS First Results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88"/>
            <a:ext cx="8229600" cy="725487"/>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Cosmic Frontier Program Status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7" name="Rectangle 8"/>
          <p:cNvSpPr>
            <a:spLocks noChangeArrowheads="1"/>
          </p:cNvSpPr>
          <p:nvPr/>
        </p:nvSpPr>
        <p:spPr bwMode="auto">
          <a:xfrm>
            <a:off x="0" y="77946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41987"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1"/>
          <p:cNvSpPr>
            <a:spLocks/>
          </p:cNvSpPr>
          <p:nvPr/>
        </p:nvSpPr>
        <p:spPr bwMode="auto">
          <a:xfrm>
            <a:off x="76200" y="822325"/>
            <a:ext cx="5027613" cy="5443538"/>
          </a:xfrm>
          <a:prstGeom prst="rect">
            <a:avLst/>
          </a:prstGeom>
          <a:noFill/>
          <a:ln w="9525">
            <a:noFill/>
            <a:miter lim="800000"/>
            <a:headEnd/>
            <a:tailEnd/>
          </a:ln>
        </p:spPr>
        <p:txBody>
          <a:bodyPr lIns="91429" tIns="45714" rIns="91429" bIns="45714"/>
          <a:lstStyle/>
          <a:p>
            <a:pPr eaLnBrk="0" hangingPunct="0">
              <a:spcBef>
                <a:spcPts val="0"/>
              </a:spcBef>
              <a:buFont typeface="Wingdings" pitchFamily="2" charset="2"/>
              <a:buNone/>
              <a:defRPr/>
            </a:pPr>
            <a:r>
              <a:rPr lang="en-US" sz="2000" b="1" u="sng" dirty="0">
                <a:solidFill>
                  <a:srgbClr val="285C00"/>
                </a:solidFill>
                <a:latin typeface="Cambria" pitchFamily="18" charset="0"/>
              </a:rPr>
              <a:t>Planning for the Future</a:t>
            </a:r>
            <a:endParaRPr lang="en-US" sz="2000" b="1" u="sng" dirty="0">
              <a:solidFill>
                <a:srgbClr val="285C00"/>
              </a:solidFill>
              <a:latin typeface="Cambria" pitchFamily="18" charset="0"/>
            </a:endParaRPr>
          </a:p>
          <a:p>
            <a:pPr marL="0" lvl="1" indent="-182880" eaLnBrk="0" hangingPunct="0">
              <a:spcBef>
                <a:spcPts val="0"/>
              </a:spcBef>
              <a:buFont typeface="Wingdings" pitchFamily="2" charset="2"/>
              <a:buChar char="§"/>
              <a:defRPr/>
            </a:pPr>
            <a:r>
              <a:rPr lang="en-US" dirty="0">
                <a:solidFill>
                  <a:srgbClr val="285C00"/>
                </a:solidFill>
                <a:latin typeface="Cambria" pitchFamily="18" charset="0"/>
              </a:rPr>
              <a:t>2nd-Generation Dark </a:t>
            </a:r>
            <a:r>
              <a:rPr lang="en-US" dirty="0">
                <a:solidFill>
                  <a:srgbClr val="285C00"/>
                </a:solidFill>
                <a:latin typeface="Cambria" pitchFamily="18" charset="0"/>
              </a:rPr>
              <a:t>Matter (DM-G2) </a:t>
            </a:r>
            <a:r>
              <a:rPr lang="en-US" dirty="0">
                <a:latin typeface="Cambria" pitchFamily="18" charset="0"/>
              </a:rPr>
              <a:t>experiments </a:t>
            </a:r>
            <a:r>
              <a:rPr lang="en-US" dirty="0">
                <a:latin typeface="Cambria" pitchFamily="18" charset="0"/>
              </a:rPr>
              <a:t>to </a:t>
            </a:r>
            <a:r>
              <a:rPr lang="en-US" dirty="0">
                <a:latin typeface="Cambria" pitchFamily="18" charset="0"/>
              </a:rPr>
              <a:t>probe most of preferred phase space </a:t>
            </a:r>
            <a:endParaRPr lang="en-US" dirty="0">
              <a:latin typeface="Cambria" pitchFamily="18" charset="0"/>
            </a:endParaRPr>
          </a:p>
          <a:p>
            <a:pPr marL="0" lvl="1" indent="-182880" eaLnBrk="0" hangingPunct="0">
              <a:spcBef>
                <a:spcPts val="0"/>
              </a:spcBef>
              <a:defRPr/>
            </a:pPr>
            <a:endParaRPr lang="en-US" dirty="0">
              <a:latin typeface="Cambria" pitchFamily="18" charset="0"/>
            </a:endParaRPr>
          </a:p>
          <a:p>
            <a:pPr marL="0" lvl="1" indent="-182880" eaLnBrk="0" hangingPunct="0">
              <a:spcBef>
                <a:spcPts val="0"/>
              </a:spcBef>
              <a:buFont typeface="Wingdings" pitchFamily="2" charset="2"/>
              <a:buChar char="§"/>
              <a:defRPr/>
            </a:pPr>
            <a:r>
              <a:rPr lang="en-US" dirty="0">
                <a:solidFill>
                  <a:srgbClr val="285C00"/>
                </a:solidFill>
                <a:latin typeface="Cambria" pitchFamily="18" charset="0"/>
              </a:rPr>
              <a:t>Large Synoptic Survey Telescope </a:t>
            </a:r>
            <a:r>
              <a:rPr lang="en-US" dirty="0">
                <a:latin typeface="Cambria" pitchFamily="18" charset="0"/>
              </a:rPr>
              <a:t>to </a:t>
            </a:r>
            <a:r>
              <a:rPr lang="en-US" dirty="0">
                <a:latin typeface="Cambria" pitchFamily="18" charset="0"/>
              </a:rPr>
              <a:t>make definitive ground-based  Stage IV Dark Energy </a:t>
            </a:r>
            <a:r>
              <a:rPr lang="en-US" dirty="0">
                <a:latin typeface="Cambria" pitchFamily="18" charset="0"/>
              </a:rPr>
              <a:t>measurements using weak </a:t>
            </a:r>
            <a:r>
              <a:rPr lang="en-US" dirty="0" err="1">
                <a:latin typeface="Cambria" pitchFamily="18" charset="0"/>
              </a:rPr>
              <a:t>lensing</a:t>
            </a:r>
            <a:endParaRPr lang="en-US" dirty="0">
              <a:latin typeface="Cambria" pitchFamily="18" charset="0"/>
            </a:endParaRPr>
          </a:p>
          <a:p>
            <a:pPr marL="0" lvl="1" indent="-182880" eaLnBrk="0" hangingPunct="0">
              <a:spcBef>
                <a:spcPts val="0"/>
              </a:spcBef>
              <a:defRPr/>
            </a:pPr>
            <a:endParaRPr lang="en-US" dirty="0">
              <a:latin typeface="Cambria" pitchFamily="18" charset="0"/>
            </a:endParaRPr>
          </a:p>
          <a:p>
            <a:pPr marL="0" lvl="1" indent="-182880" eaLnBrk="0" hangingPunct="0">
              <a:spcBef>
                <a:spcPts val="0"/>
              </a:spcBef>
              <a:buFont typeface="Wingdings" pitchFamily="2" charset="2"/>
              <a:buChar char="§"/>
              <a:defRPr/>
            </a:pPr>
            <a:r>
              <a:rPr lang="en-US" dirty="0">
                <a:solidFill>
                  <a:srgbClr val="285C00"/>
                </a:solidFill>
                <a:latin typeface="Cambria" pitchFamily="18" charset="0"/>
              </a:rPr>
              <a:t>Dark </a:t>
            </a:r>
            <a:r>
              <a:rPr lang="en-US" dirty="0">
                <a:solidFill>
                  <a:srgbClr val="285C00"/>
                </a:solidFill>
                <a:latin typeface="Cambria" pitchFamily="18" charset="0"/>
              </a:rPr>
              <a:t>Energy Spectroscopic </a:t>
            </a:r>
            <a:r>
              <a:rPr lang="en-US" dirty="0">
                <a:solidFill>
                  <a:srgbClr val="285C00"/>
                </a:solidFill>
                <a:latin typeface="Cambria" pitchFamily="18" charset="0"/>
              </a:rPr>
              <a:t>Instrument (DESI) </a:t>
            </a:r>
            <a:r>
              <a:rPr lang="en-US" dirty="0">
                <a:latin typeface="Cambria" pitchFamily="18" charset="0"/>
              </a:rPr>
              <a:t>to complement DES/LSST </a:t>
            </a:r>
            <a:r>
              <a:rPr lang="en-US" dirty="0">
                <a:latin typeface="Cambria" pitchFamily="18" charset="0"/>
              </a:rPr>
              <a:t>with Stage IV measurements using baryon acoustic oscillations</a:t>
            </a:r>
          </a:p>
          <a:p>
            <a:pPr marL="0" lvl="1" indent="-182880" eaLnBrk="0" hangingPunct="0">
              <a:spcBef>
                <a:spcPts val="0"/>
              </a:spcBef>
              <a:defRPr/>
            </a:pPr>
            <a:endParaRPr lang="en-US" dirty="0">
              <a:latin typeface="Cambria" pitchFamily="18" charset="0"/>
            </a:endParaRPr>
          </a:p>
          <a:p>
            <a:pPr marL="0" lvl="1" indent="-182880" eaLnBrk="0" hangingPunct="0">
              <a:spcBef>
                <a:spcPts val="0"/>
              </a:spcBef>
              <a:buFont typeface="Wingdings" pitchFamily="2" charset="2"/>
              <a:buChar char="§"/>
              <a:defRPr/>
            </a:pPr>
            <a:r>
              <a:rPr lang="en-US" dirty="0">
                <a:solidFill>
                  <a:srgbClr val="285C00"/>
                </a:solidFill>
                <a:latin typeface="Cambria" pitchFamily="18" charset="0"/>
              </a:rPr>
              <a:t>High Altitude Water Cherenkov (HAWC) </a:t>
            </a:r>
            <a:r>
              <a:rPr lang="en-US" dirty="0">
                <a:latin typeface="Cambria" pitchFamily="18" charset="0"/>
              </a:rPr>
              <a:t>starts </a:t>
            </a:r>
            <a:r>
              <a:rPr lang="en-US" dirty="0">
                <a:latin typeface="Cambria" pitchFamily="18" charset="0"/>
              </a:rPr>
              <a:t>full operations ~ August 2014</a:t>
            </a:r>
          </a:p>
          <a:p>
            <a:pPr marL="0" lvl="1" indent="-182880" eaLnBrk="0" hangingPunct="0">
              <a:spcBef>
                <a:spcPts val="0"/>
              </a:spcBef>
              <a:buFont typeface="Wingdings" pitchFamily="2" charset="2"/>
              <a:buChar char="§"/>
              <a:defRPr/>
            </a:pPr>
            <a:endParaRPr lang="en-US" dirty="0">
              <a:solidFill>
                <a:schemeClr val="tx1">
                  <a:lumMod val="95000"/>
                  <a:lumOff val="5000"/>
                </a:schemeClr>
              </a:solidFill>
              <a:latin typeface="Cambria" pitchFamily="18" charset="0"/>
            </a:endParaRPr>
          </a:p>
          <a:p>
            <a:pPr marL="0" lvl="1" indent="-182880" eaLnBrk="0" hangingPunct="0">
              <a:spcBef>
                <a:spcPts val="0"/>
              </a:spcBef>
              <a:buFont typeface="Wingdings" pitchFamily="2" charset="2"/>
              <a:buChar char="§"/>
              <a:defRPr/>
            </a:pPr>
            <a:r>
              <a:rPr lang="en-US" dirty="0">
                <a:solidFill>
                  <a:schemeClr val="tx1">
                    <a:lumMod val="95000"/>
                    <a:lumOff val="5000"/>
                  </a:schemeClr>
                </a:solidFill>
                <a:latin typeface="Cambria" pitchFamily="18" charset="0"/>
              </a:rPr>
              <a:t>Other </a:t>
            </a:r>
            <a:r>
              <a:rPr lang="en-US" dirty="0">
                <a:solidFill>
                  <a:schemeClr val="tx1">
                    <a:lumMod val="95000"/>
                    <a:lumOff val="5000"/>
                  </a:schemeClr>
                </a:solidFill>
                <a:latin typeface="Cambria" pitchFamily="18" charset="0"/>
              </a:rPr>
              <a:t>projects to be considered by </a:t>
            </a:r>
            <a:r>
              <a:rPr lang="en-US" dirty="0">
                <a:solidFill>
                  <a:schemeClr val="tx1">
                    <a:lumMod val="95000"/>
                    <a:lumOff val="5000"/>
                  </a:schemeClr>
                </a:solidFill>
                <a:latin typeface="Cambria" pitchFamily="18" charset="0"/>
              </a:rPr>
              <a:t>HEPAP/P5 </a:t>
            </a:r>
            <a:r>
              <a:rPr lang="en-US" dirty="0">
                <a:solidFill>
                  <a:schemeClr val="tx1">
                    <a:lumMod val="95000"/>
                    <a:lumOff val="5000"/>
                  </a:schemeClr>
                </a:solidFill>
                <a:latin typeface="Cambria" pitchFamily="18" charset="0"/>
              </a:rPr>
              <a:t>following the DPF/Snowmass </a:t>
            </a:r>
            <a:r>
              <a:rPr lang="en-US" dirty="0">
                <a:solidFill>
                  <a:schemeClr val="tx1">
                    <a:lumMod val="95000"/>
                    <a:lumOff val="5000"/>
                  </a:schemeClr>
                </a:solidFill>
                <a:latin typeface="Cambria" pitchFamily="18" charset="0"/>
              </a:rPr>
              <a:t>process</a:t>
            </a:r>
          </a:p>
        </p:txBody>
      </p:sp>
      <p:pic>
        <p:nvPicPr>
          <p:cNvPr id="41990" name="Picture 15" descr="LSST drawing.jpg"/>
          <p:cNvPicPr>
            <a:picLocks noChangeAspect="1"/>
          </p:cNvPicPr>
          <p:nvPr/>
        </p:nvPicPr>
        <p:blipFill>
          <a:blip r:embed="rId3"/>
          <a:srcRect/>
          <a:stretch>
            <a:fillRect/>
          </a:stretch>
        </p:blipFill>
        <p:spPr bwMode="auto">
          <a:xfrm>
            <a:off x="6580188" y="779463"/>
            <a:ext cx="2336800" cy="2014537"/>
          </a:xfrm>
          <a:prstGeom prst="rect">
            <a:avLst/>
          </a:prstGeom>
          <a:noFill/>
          <a:ln w="9525">
            <a:noFill/>
            <a:miter lim="800000"/>
            <a:headEnd/>
            <a:tailEnd/>
          </a:ln>
        </p:spPr>
      </p:pic>
      <p:sp>
        <p:nvSpPr>
          <p:cNvPr id="41991" name="TextBox 8"/>
          <p:cNvSpPr txBox="1">
            <a:spLocks noChangeArrowheads="1"/>
          </p:cNvSpPr>
          <p:nvPr/>
        </p:nvSpPr>
        <p:spPr bwMode="auto">
          <a:xfrm>
            <a:off x="5172075" y="2794000"/>
            <a:ext cx="3971925" cy="3294063"/>
          </a:xfrm>
          <a:prstGeom prst="rect">
            <a:avLst/>
          </a:prstGeom>
          <a:noFill/>
          <a:ln w="9525">
            <a:noFill/>
            <a:miter lim="800000"/>
            <a:headEnd/>
            <a:tailEnd/>
          </a:ln>
        </p:spPr>
        <p:txBody>
          <a:bodyPr>
            <a:spAutoFit/>
          </a:bodyPr>
          <a:lstStyle/>
          <a:p>
            <a:r>
              <a:rPr lang="en-US" sz="1600" b="1">
                <a:solidFill>
                  <a:srgbClr val="0000CC"/>
                </a:solidFill>
              </a:rPr>
              <a:t>In addition to Project activities, we support scientists doing:</a:t>
            </a:r>
          </a:p>
          <a:p>
            <a:endParaRPr lang="en-US" sz="1600" b="1">
              <a:solidFill>
                <a:srgbClr val="0000CC"/>
              </a:solidFill>
            </a:endParaRPr>
          </a:p>
          <a:p>
            <a:pPr>
              <a:buFont typeface="Arial" charset="0"/>
              <a:buChar char="•"/>
            </a:pPr>
            <a:r>
              <a:rPr lang="en-US" sz="1600" b="1">
                <a:solidFill>
                  <a:srgbClr val="0000CC"/>
                </a:solidFill>
              </a:rPr>
              <a:t> Simulations/planning as well as R&amp;D</a:t>
            </a:r>
            <a:r>
              <a:rPr lang="en-US" sz="1600" b="1">
                <a:solidFill>
                  <a:srgbClr val="0000CC"/>
                </a:solidFill>
                <a:sym typeface="Wingdings" pitchFamily="2" charset="2"/>
              </a:rPr>
              <a:t>, Fabrication efforts on these planned experiments</a:t>
            </a:r>
          </a:p>
          <a:p>
            <a:endParaRPr lang="en-US" sz="1600" b="1">
              <a:solidFill>
                <a:srgbClr val="0000CC"/>
              </a:solidFill>
              <a:sym typeface="Wingdings" pitchFamily="2" charset="2"/>
            </a:endParaRPr>
          </a:p>
          <a:p>
            <a:pPr>
              <a:buFont typeface="Arial" charset="0"/>
              <a:buChar char="•"/>
            </a:pPr>
            <a:r>
              <a:rPr lang="en-US" sz="1600" b="1">
                <a:solidFill>
                  <a:srgbClr val="0000CC"/>
                </a:solidFill>
                <a:sym typeface="Wingdings" pitchFamily="2" charset="2"/>
              </a:rPr>
              <a:t> A small # of people doing science studies on WFIRST, Euclid; data analysis on Planck</a:t>
            </a:r>
          </a:p>
          <a:p>
            <a:pPr>
              <a:buFont typeface="Arial" charset="0"/>
              <a:buChar char="•"/>
            </a:pPr>
            <a:endParaRPr lang="en-US" sz="1600" b="1">
              <a:solidFill>
                <a:srgbClr val="0000CC"/>
              </a:solidFill>
              <a:sym typeface="Wingdings" pitchFamily="2" charset="2"/>
            </a:endParaRPr>
          </a:p>
          <a:p>
            <a:pPr>
              <a:buFont typeface="Arial" charset="0"/>
              <a:buChar char="•"/>
            </a:pPr>
            <a:r>
              <a:rPr lang="en-US" sz="1600" b="1">
                <a:solidFill>
                  <a:srgbClr val="0000CC"/>
                </a:solidFill>
                <a:sym typeface="Wingdings" pitchFamily="2" charset="2"/>
              </a:rPr>
              <a:t> Science studies on other potential projects in the program</a:t>
            </a:r>
            <a:endParaRPr lang="en-US" sz="1600" b="1">
              <a:solidFill>
                <a:srgbClr val="0000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idx="4294967295"/>
          </p:nvPr>
        </p:nvSpPr>
        <p:spPr>
          <a:xfrm>
            <a:off x="0" y="204788"/>
            <a:ext cx="9144000" cy="533400"/>
          </a:xfrm>
        </p:spPr>
        <p:txBody>
          <a:bodyPr/>
          <a:lstStyle/>
          <a:p>
            <a:r>
              <a:rPr lang="en-US" sz="2200" b="1" smtClean="0">
                <a:solidFill>
                  <a:srgbClr val="285C00"/>
                </a:solidFill>
              </a:rPr>
              <a:t>Direct-Detection Dark Matter – Current “Generation 1” (DM-G1)</a:t>
            </a:r>
            <a:endParaRPr lang="en-US" sz="2200" b="1" smtClean="0"/>
          </a:p>
        </p:txBody>
      </p:sp>
      <p:pic>
        <p:nvPicPr>
          <p:cNvPr id="43010" name="Picture 2" descr="http://x-journals.com/wp-content/uploads/2010/02/cryogenic-dark-matter-search-experiment.jpg"/>
          <p:cNvPicPr>
            <a:picLocks noChangeAspect="1" noChangeArrowheads="1"/>
          </p:cNvPicPr>
          <p:nvPr/>
        </p:nvPicPr>
        <p:blipFill>
          <a:blip r:embed="rId2"/>
          <a:srcRect/>
          <a:stretch>
            <a:fillRect/>
          </a:stretch>
        </p:blipFill>
        <p:spPr bwMode="auto">
          <a:xfrm>
            <a:off x="6113463" y="1152525"/>
            <a:ext cx="1435100" cy="2152650"/>
          </a:xfrm>
          <a:prstGeom prst="rect">
            <a:avLst/>
          </a:prstGeom>
          <a:noFill/>
          <a:ln w="9525">
            <a:noFill/>
            <a:miter lim="800000"/>
            <a:headEnd/>
            <a:tailEnd/>
          </a:ln>
        </p:spPr>
      </p:pic>
      <p:sp>
        <p:nvSpPr>
          <p:cNvPr id="43011" name="TextBox 7"/>
          <p:cNvSpPr txBox="1">
            <a:spLocks noChangeArrowheads="1"/>
          </p:cNvSpPr>
          <p:nvPr/>
        </p:nvSpPr>
        <p:spPr bwMode="auto">
          <a:xfrm>
            <a:off x="7697788" y="1139825"/>
            <a:ext cx="1446212" cy="1581150"/>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Cryogenic Dark Matter Search (CDMS) at Soudan mine - germanium detectors</a:t>
            </a:r>
          </a:p>
          <a:p>
            <a:pPr eaLnBrk="0" hangingPunct="0"/>
            <a:r>
              <a:rPr lang="en-US" sz="1400">
                <a:solidFill>
                  <a:srgbClr val="0000CC"/>
                </a:solidFill>
                <a:latin typeface="Calibri" pitchFamily="34" charset="0"/>
              </a:rPr>
              <a:t>- operating</a:t>
            </a:r>
          </a:p>
        </p:txBody>
      </p:sp>
      <p:pic>
        <p:nvPicPr>
          <p:cNvPr id="43012" name="Picture 2"/>
          <p:cNvPicPr>
            <a:picLocks noChangeAspect="1" noChangeArrowheads="1"/>
          </p:cNvPicPr>
          <p:nvPr/>
        </p:nvPicPr>
        <p:blipFill>
          <a:blip r:embed="rId3"/>
          <a:srcRect/>
          <a:stretch>
            <a:fillRect/>
          </a:stretch>
        </p:blipFill>
        <p:spPr bwMode="auto">
          <a:xfrm>
            <a:off x="0" y="1073150"/>
            <a:ext cx="3133725" cy="1987550"/>
          </a:xfrm>
          <a:prstGeom prst="rect">
            <a:avLst/>
          </a:prstGeom>
          <a:noFill/>
          <a:ln w="9525">
            <a:noFill/>
            <a:miter lim="800000"/>
            <a:headEnd/>
            <a:tailEnd/>
          </a:ln>
        </p:spPr>
      </p:pic>
      <p:sp>
        <p:nvSpPr>
          <p:cNvPr id="43013" name="TextBox 9"/>
          <p:cNvSpPr txBox="1">
            <a:spLocks noChangeArrowheads="1"/>
          </p:cNvSpPr>
          <p:nvPr/>
        </p:nvSpPr>
        <p:spPr bwMode="auto">
          <a:xfrm>
            <a:off x="165100" y="2955925"/>
            <a:ext cx="3465513" cy="517525"/>
          </a:xfrm>
          <a:prstGeom prst="rect">
            <a:avLst/>
          </a:prstGeom>
          <a:noFill/>
          <a:ln w="9525">
            <a:noFill/>
            <a:miter lim="800000"/>
            <a:headEnd/>
            <a:tailEnd/>
          </a:ln>
        </p:spPr>
        <p:txBody>
          <a:bodyPr>
            <a:spAutoFit/>
          </a:bodyPr>
          <a:lstStyle/>
          <a:p>
            <a:pPr eaLnBrk="0" hangingPunct="0"/>
            <a:r>
              <a:rPr lang="en-US" sz="1400">
                <a:solidFill>
                  <a:srgbClr val="0000CC"/>
                </a:solidFill>
                <a:latin typeface="Arial Narrow" pitchFamily="34" charset="0"/>
              </a:rPr>
              <a:t>COUPP Bubble Chamber – Fermilab, SNOLab</a:t>
            </a:r>
          </a:p>
          <a:p>
            <a:pPr eaLnBrk="0" hangingPunct="0"/>
            <a:r>
              <a:rPr lang="en-US" sz="1400">
                <a:solidFill>
                  <a:srgbClr val="0000CC"/>
                </a:solidFill>
                <a:latin typeface="Arial Narrow" pitchFamily="34" charset="0"/>
              </a:rPr>
              <a:t>- commissioning</a:t>
            </a:r>
          </a:p>
        </p:txBody>
      </p:sp>
      <p:pic>
        <p:nvPicPr>
          <p:cNvPr id="43014" name="Content Placeholder 6" descr="lux-numbered.jpg"/>
          <p:cNvPicPr>
            <a:picLocks noChangeAspect="1"/>
          </p:cNvPicPr>
          <p:nvPr/>
        </p:nvPicPr>
        <p:blipFill>
          <a:blip r:embed="rId4"/>
          <a:srcRect l="339" t="1408" r="339" b="1408"/>
          <a:stretch>
            <a:fillRect/>
          </a:stretch>
        </p:blipFill>
        <p:spPr bwMode="auto">
          <a:xfrm>
            <a:off x="161925" y="3525838"/>
            <a:ext cx="3230563" cy="2476500"/>
          </a:xfrm>
          <a:prstGeom prst="rect">
            <a:avLst/>
          </a:prstGeom>
          <a:noFill/>
          <a:ln w="9525">
            <a:noFill/>
            <a:miter lim="800000"/>
            <a:headEnd/>
            <a:tailEnd/>
          </a:ln>
        </p:spPr>
      </p:pic>
      <p:sp>
        <p:nvSpPr>
          <p:cNvPr id="43015" name="TextBox 11"/>
          <p:cNvSpPr txBox="1">
            <a:spLocks noChangeArrowheads="1"/>
          </p:cNvSpPr>
          <p:nvPr/>
        </p:nvSpPr>
        <p:spPr bwMode="auto">
          <a:xfrm>
            <a:off x="165100" y="6108700"/>
            <a:ext cx="3730625" cy="730250"/>
          </a:xfrm>
          <a:prstGeom prst="rect">
            <a:avLst/>
          </a:prstGeom>
          <a:noFill/>
          <a:ln w="9525">
            <a:noFill/>
            <a:miter lim="800000"/>
            <a:headEnd/>
            <a:tailEnd/>
          </a:ln>
        </p:spPr>
        <p:txBody>
          <a:bodyPr>
            <a:spAutoFit/>
          </a:bodyPr>
          <a:lstStyle/>
          <a:p>
            <a:pPr eaLnBrk="0" hangingPunct="0"/>
            <a:r>
              <a:rPr lang="en-US" sz="1400">
                <a:solidFill>
                  <a:srgbClr val="000099"/>
                </a:solidFill>
                <a:latin typeface="Arial Narrow" pitchFamily="34" charset="0"/>
              </a:rPr>
              <a:t>Large Underground Xenon (LUX) detector – Sanford Lab, Homestake mine – now underground &amp; in commissioning</a:t>
            </a:r>
          </a:p>
        </p:txBody>
      </p:sp>
      <p:pic>
        <p:nvPicPr>
          <p:cNvPr id="43016" name="Picture 5" descr="ADMX-app.jpg"/>
          <p:cNvPicPr>
            <a:picLocks noChangeAspect="1"/>
          </p:cNvPicPr>
          <p:nvPr/>
        </p:nvPicPr>
        <p:blipFill>
          <a:blip r:embed="rId5"/>
          <a:srcRect/>
          <a:stretch>
            <a:fillRect/>
          </a:stretch>
        </p:blipFill>
        <p:spPr bwMode="auto">
          <a:xfrm>
            <a:off x="3652838" y="1036638"/>
            <a:ext cx="2103437" cy="2460625"/>
          </a:xfrm>
          <a:prstGeom prst="rect">
            <a:avLst/>
          </a:prstGeom>
          <a:noFill/>
          <a:ln w="9525">
            <a:noFill/>
            <a:miter lim="800000"/>
            <a:headEnd/>
            <a:tailEnd/>
          </a:ln>
        </p:spPr>
      </p:pic>
      <p:sp>
        <p:nvSpPr>
          <p:cNvPr id="43017" name="TextBox 13"/>
          <p:cNvSpPr txBox="1">
            <a:spLocks noChangeArrowheads="1"/>
          </p:cNvSpPr>
          <p:nvPr/>
        </p:nvSpPr>
        <p:spPr bwMode="auto">
          <a:xfrm>
            <a:off x="3594100" y="3421063"/>
            <a:ext cx="2817813" cy="942975"/>
          </a:xfrm>
          <a:prstGeom prst="rect">
            <a:avLst/>
          </a:prstGeom>
          <a:noFill/>
          <a:ln w="9525">
            <a:noFill/>
            <a:miter lim="800000"/>
            <a:headEnd/>
            <a:tailEnd/>
          </a:ln>
        </p:spPr>
        <p:txBody>
          <a:bodyPr>
            <a:spAutoFit/>
          </a:bodyPr>
          <a:lstStyle/>
          <a:p>
            <a:pPr eaLnBrk="0" hangingPunct="0"/>
            <a:r>
              <a:rPr lang="en-US" sz="1400">
                <a:solidFill>
                  <a:srgbClr val="000099"/>
                </a:solidFill>
                <a:latin typeface="Calibri" pitchFamily="34" charset="0"/>
              </a:rPr>
              <a:t>Axion Dark Matter eXperiment (ADMX) Phase-2a at U.Washington</a:t>
            </a:r>
          </a:p>
          <a:p>
            <a:pPr eaLnBrk="0" hangingPunct="0">
              <a:buFontTx/>
              <a:buChar char="-"/>
            </a:pPr>
            <a:r>
              <a:rPr lang="en-US" sz="1400">
                <a:solidFill>
                  <a:srgbClr val="000099"/>
                </a:solidFill>
                <a:latin typeface="Calibri" pitchFamily="34" charset="0"/>
              </a:rPr>
              <a:t>commissioning; start science run in summer</a:t>
            </a:r>
          </a:p>
        </p:txBody>
      </p:sp>
      <p:pic>
        <p:nvPicPr>
          <p:cNvPr id="43018" name="Picture 4" descr="Darkside2.jpg"/>
          <p:cNvPicPr>
            <a:picLocks noChangeAspect="1"/>
          </p:cNvPicPr>
          <p:nvPr/>
        </p:nvPicPr>
        <p:blipFill>
          <a:blip r:embed="rId6"/>
          <a:srcRect/>
          <a:stretch>
            <a:fillRect/>
          </a:stretch>
        </p:blipFill>
        <p:spPr bwMode="auto">
          <a:xfrm>
            <a:off x="4938713" y="4113213"/>
            <a:ext cx="4205287" cy="2312987"/>
          </a:xfrm>
          <a:prstGeom prst="rect">
            <a:avLst/>
          </a:prstGeom>
          <a:noFill/>
          <a:ln w="9525">
            <a:noFill/>
            <a:miter lim="800000"/>
            <a:headEnd/>
            <a:tailEnd/>
          </a:ln>
        </p:spPr>
      </p:pic>
      <p:sp>
        <p:nvSpPr>
          <p:cNvPr id="43019" name="TextBox 15"/>
          <p:cNvSpPr txBox="1">
            <a:spLocks noChangeArrowheads="1"/>
          </p:cNvSpPr>
          <p:nvPr/>
        </p:nvSpPr>
        <p:spPr bwMode="auto">
          <a:xfrm>
            <a:off x="4305300" y="6340475"/>
            <a:ext cx="4838700" cy="517525"/>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DarkSide-50 – Dual-Phase liquid argon TPC at LNGS Gran Sasso; commissioning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idx="4294967295"/>
          </p:nvPr>
        </p:nvSpPr>
        <p:spPr>
          <a:xfrm>
            <a:off x="304800" y="0"/>
            <a:ext cx="8294688" cy="723900"/>
          </a:xfrm>
        </p:spPr>
        <p:txBody>
          <a:bodyPr/>
          <a:lstStyle/>
          <a:p>
            <a:r>
              <a:rPr lang="en-US" sz="3600" b="1" smtClean="0">
                <a:solidFill>
                  <a:srgbClr val="285C00"/>
                </a:solidFill>
                <a:latin typeface="Cambria" pitchFamily="18" charset="0"/>
                <a:cs typeface="Arial" charset="0"/>
              </a:rPr>
              <a:t>Dark Matter – future</a:t>
            </a:r>
          </a:p>
        </p:txBody>
      </p:sp>
      <p:sp>
        <p:nvSpPr>
          <p:cNvPr id="18435" name="Content Placeholder 1"/>
          <p:cNvSpPr>
            <a:spLocks/>
          </p:cNvSpPr>
          <p:nvPr/>
        </p:nvSpPr>
        <p:spPr bwMode="auto">
          <a:xfrm>
            <a:off x="103188" y="1122363"/>
            <a:ext cx="8936037" cy="5562600"/>
          </a:xfrm>
          <a:prstGeom prst="rect">
            <a:avLst/>
          </a:prstGeom>
          <a:noFill/>
          <a:ln w="9525">
            <a:noFill/>
            <a:miter lim="800000"/>
            <a:headEnd/>
            <a:tailEnd/>
          </a:ln>
        </p:spPr>
        <p:txBody>
          <a:bodyPr lIns="91429" tIns="45714" rIns="91429" bIns="45714"/>
          <a:lstStyle/>
          <a:p>
            <a:pPr marL="0" lvl="1">
              <a:defRPr/>
            </a:pPr>
            <a:r>
              <a:rPr lang="en-US" sz="2000" dirty="0">
                <a:solidFill>
                  <a:srgbClr val="000099"/>
                </a:solidFill>
                <a:latin typeface="+mn-lt"/>
                <a:sym typeface="Wingdings" pitchFamily="2" charset="2"/>
              </a:rPr>
              <a:t> Need balanced, staged program of experiments w/multiple technologies in the near term. </a:t>
            </a:r>
          </a:p>
          <a:p>
            <a:pPr marL="0" lvl="1">
              <a:defRPr/>
            </a:pPr>
            <a:r>
              <a:rPr lang="en-US" dirty="0">
                <a:solidFill>
                  <a:srgbClr val="135C00"/>
                </a:solidFill>
                <a:latin typeface="+mn-lt"/>
              </a:rPr>
              <a:t>- Have a path forward for next phase of direct detection dark matter experiments</a:t>
            </a:r>
          </a:p>
          <a:p>
            <a:pPr eaLnBrk="0" hangingPunct="0">
              <a:spcBef>
                <a:spcPts val="0"/>
              </a:spcBef>
              <a:buFont typeface="Wingdings" pitchFamily="2" charset="2"/>
              <a:buNone/>
              <a:defRPr/>
            </a:pPr>
            <a:endParaRPr lang="en-US" u="sng" dirty="0">
              <a:solidFill>
                <a:srgbClr val="008000"/>
              </a:solidFill>
              <a:latin typeface="+mn-lt"/>
            </a:endParaRPr>
          </a:p>
          <a:p>
            <a:pPr eaLnBrk="0" hangingPunct="0">
              <a:spcBef>
                <a:spcPts val="0"/>
              </a:spcBef>
              <a:buFont typeface="Wingdings" pitchFamily="2" charset="2"/>
              <a:buNone/>
              <a:defRPr/>
            </a:pPr>
            <a:r>
              <a:rPr lang="en-US" u="sng" dirty="0">
                <a:solidFill>
                  <a:srgbClr val="008000"/>
                </a:solidFill>
                <a:latin typeface="+mn-lt"/>
              </a:rPr>
              <a:t>Future: Dark Matter </a:t>
            </a:r>
            <a:r>
              <a:rPr lang="en-US" u="sng" dirty="0">
                <a:solidFill>
                  <a:srgbClr val="008000"/>
                </a:solidFill>
                <a:latin typeface="+mn-lt"/>
              </a:rPr>
              <a:t>2nd-Generation</a:t>
            </a:r>
            <a:r>
              <a:rPr lang="en-US" u="sng" dirty="0">
                <a:solidFill>
                  <a:srgbClr val="008000"/>
                </a:solidFill>
                <a:latin typeface="+mn-lt"/>
              </a:rPr>
              <a:t> (DM-G2) experiments</a:t>
            </a:r>
          </a:p>
          <a:p>
            <a:pPr marL="285750" indent="-285750" eaLnBrk="0" hangingPunct="0">
              <a:spcBef>
                <a:spcPts val="0"/>
              </a:spcBef>
              <a:buFontTx/>
              <a:buChar char="-"/>
              <a:defRPr/>
            </a:pPr>
            <a:r>
              <a:rPr lang="en-US" dirty="0">
                <a:latin typeface="+mn-lt"/>
              </a:rPr>
              <a:t>Need balanced program that probe most of preferred phase space </a:t>
            </a:r>
          </a:p>
          <a:p>
            <a:pPr marL="285750" indent="-285750" eaLnBrk="0" hangingPunct="0">
              <a:spcBef>
                <a:spcPts val="0"/>
              </a:spcBef>
              <a:buFontTx/>
              <a:buChar char="-"/>
              <a:defRPr/>
            </a:pPr>
            <a:r>
              <a:rPr lang="en-US" dirty="0">
                <a:latin typeface="+mn-lt"/>
              </a:rPr>
              <a:t>Program in coordination with NSF</a:t>
            </a:r>
          </a:p>
          <a:p>
            <a:pPr marL="457200" lvl="3" indent="-91440" eaLnBrk="0" hangingPunct="0">
              <a:spcBef>
                <a:spcPts val="0"/>
              </a:spcBef>
              <a:buFont typeface="Wingdings" pitchFamily="2" charset="2"/>
              <a:buChar char="§"/>
              <a:defRPr/>
            </a:pPr>
            <a:r>
              <a:rPr lang="en-US" dirty="0">
                <a:latin typeface="+mn-lt"/>
              </a:rPr>
              <a:t>CD-0 approved in September 2012</a:t>
            </a:r>
          </a:p>
          <a:p>
            <a:pPr marL="457200" lvl="3" indent="-91440" eaLnBrk="0" hangingPunct="0">
              <a:spcBef>
                <a:spcPts val="0"/>
              </a:spcBef>
              <a:buFont typeface="Wingdings" pitchFamily="2" charset="2"/>
              <a:buChar char="§"/>
              <a:defRPr/>
            </a:pPr>
            <a:r>
              <a:rPr lang="en-US" dirty="0">
                <a:latin typeface="+mn-lt"/>
              </a:rPr>
              <a:t>FY13 R&amp;D awards announced at March HEPAP meeting:  </a:t>
            </a:r>
          </a:p>
          <a:p>
            <a:pPr marL="822960" lvl="4" eaLnBrk="0" hangingPunct="0">
              <a:spcBef>
                <a:spcPts val="0"/>
              </a:spcBef>
              <a:defRPr/>
            </a:pPr>
            <a:r>
              <a:rPr lang="en-US" dirty="0">
                <a:solidFill>
                  <a:srgbClr val="0000CC"/>
                </a:solidFill>
                <a:latin typeface="+mn-lt"/>
              </a:rPr>
              <a:t>ADMX-Gen2, LZ, </a:t>
            </a:r>
            <a:r>
              <a:rPr lang="en-US" dirty="0" err="1">
                <a:solidFill>
                  <a:srgbClr val="0000CC"/>
                </a:solidFill>
                <a:latin typeface="+mn-lt"/>
              </a:rPr>
              <a:t>SuperCDMS-SNOLab</a:t>
            </a:r>
            <a:r>
              <a:rPr lang="en-US" dirty="0">
                <a:solidFill>
                  <a:srgbClr val="0000CC"/>
                </a:solidFill>
                <a:latin typeface="+mn-lt"/>
              </a:rPr>
              <a:t>, DarkSide-G2, </a:t>
            </a:r>
            <a:r>
              <a:rPr lang="en-US" dirty="0">
                <a:solidFill>
                  <a:srgbClr val="0000CC"/>
                </a:solidFill>
                <a:latin typeface="+mn-lt"/>
              </a:rPr>
              <a:t>COUPP-500</a:t>
            </a:r>
          </a:p>
          <a:p>
            <a:pPr marL="457200" lvl="3" indent="-91440" eaLnBrk="0" hangingPunct="0">
              <a:spcBef>
                <a:spcPts val="0"/>
              </a:spcBef>
              <a:buFont typeface="Wingdings" pitchFamily="2" charset="2"/>
              <a:buChar char="§"/>
              <a:defRPr/>
            </a:pPr>
            <a:r>
              <a:rPr lang="en-US" dirty="0">
                <a:latin typeface="+mn-lt"/>
              </a:rPr>
              <a:t> </a:t>
            </a:r>
            <a:r>
              <a:rPr lang="en-US" dirty="0">
                <a:latin typeface="+mn-lt"/>
              </a:rPr>
              <a:t>Down-selection </a:t>
            </a:r>
            <a:r>
              <a:rPr lang="en-US" dirty="0">
                <a:latin typeface="+mn-lt"/>
              </a:rPr>
              <a:t>for experiments to move </a:t>
            </a:r>
            <a:r>
              <a:rPr lang="en-US" dirty="0">
                <a:latin typeface="+mn-lt"/>
              </a:rPr>
              <a:t>to </a:t>
            </a:r>
            <a:r>
              <a:rPr lang="en-US" dirty="0">
                <a:latin typeface="+mn-lt"/>
              </a:rPr>
              <a:t>fabrication phase </a:t>
            </a:r>
            <a:r>
              <a:rPr lang="en-US" dirty="0">
                <a:latin typeface="+mn-lt"/>
              </a:rPr>
              <a:t>planned for late 2013.</a:t>
            </a:r>
          </a:p>
          <a:p>
            <a:pPr marL="457200" lvl="3" indent="-91440" eaLnBrk="0" hangingPunct="0">
              <a:spcBef>
                <a:spcPts val="0"/>
              </a:spcBef>
              <a:buFont typeface="Wingdings" pitchFamily="2" charset="2"/>
              <a:buChar char="§"/>
              <a:defRPr/>
            </a:pPr>
            <a:r>
              <a:rPr lang="en-US" dirty="0">
                <a:latin typeface="+mn-lt"/>
              </a:rPr>
              <a:t>FY14 President’s Request:  R&amp;D continues</a:t>
            </a:r>
          </a:p>
          <a:p>
            <a:pPr lvl="1">
              <a:defRPr/>
            </a:pPr>
            <a:endParaRPr lang="en-US" dirty="0">
              <a:latin typeface="Cambria"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idx="4294967295"/>
          </p:nvPr>
        </p:nvSpPr>
        <p:spPr>
          <a:xfrm>
            <a:off x="304800" y="0"/>
            <a:ext cx="8294688" cy="723900"/>
          </a:xfrm>
        </p:spPr>
        <p:txBody>
          <a:bodyPr/>
          <a:lstStyle/>
          <a:p>
            <a:r>
              <a:rPr lang="en-US" sz="3600" b="1" smtClean="0">
                <a:solidFill>
                  <a:srgbClr val="285C00"/>
                </a:solidFill>
                <a:latin typeface="Cambria" pitchFamily="18" charset="0"/>
                <a:cs typeface="Arial" charset="0"/>
              </a:rPr>
              <a:t>Dark Energy – status &amp; future</a:t>
            </a:r>
          </a:p>
        </p:txBody>
      </p:sp>
      <p:sp>
        <p:nvSpPr>
          <p:cNvPr id="45058" name="Rectangle 5"/>
          <p:cNvSpPr>
            <a:spLocks noChangeArrowheads="1"/>
          </p:cNvSpPr>
          <p:nvPr/>
        </p:nvSpPr>
        <p:spPr bwMode="auto">
          <a:xfrm>
            <a:off x="0" y="723900"/>
            <a:ext cx="9144000" cy="5632450"/>
          </a:xfrm>
          <a:prstGeom prst="rect">
            <a:avLst/>
          </a:prstGeom>
          <a:noFill/>
          <a:ln w="9525">
            <a:noFill/>
            <a:miter lim="800000"/>
            <a:headEnd/>
            <a:tailEnd/>
          </a:ln>
        </p:spPr>
        <p:txBody>
          <a:bodyPr>
            <a:spAutoFit/>
          </a:bodyPr>
          <a:lstStyle/>
          <a:p>
            <a:pPr marL="0" lvl="1" eaLnBrk="0" hangingPunct="0"/>
            <a:r>
              <a:rPr lang="en-US">
                <a:solidFill>
                  <a:srgbClr val="0000CC"/>
                </a:solidFill>
                <a:cs typeface="Arial" charset="0"/>
                <a:sym typeface="Wingdings" pitchFamily="2" charset="2"/>
              </a:rPr>
              <a:t> We have a balanced, staged program of experiments w/ all methods: supernovae, BAO, galaxy clustering, weak lensing, etc. </a:t>
            </a:r>
          </a:p>
          <a:p>
            <a:pPr marL="0" lvl="1" eaLnBrk="0" hangingPunct="0"/>
            <a:endParaRPr lang="en-US" u="sng">
              <a:solidFill>
                <a:srgbClr val="0000CC"/>
              </a:solidFill>
              <a:cs typeface="Arial" charset="0"/>
              <a:sym typeface="Wingdings" pitchFamily="2" charset="2"/>
            </a:endParaRPr>
          </a:p>
          <a:p>
            <a:pPr marL="0" lvl="1" eaLnBrk="0" hangingPunct="0"/>
            <a:r>
              <a:rPr lang="en-US">
                <a:solidFill>
                  <a:srgbClr val="0000CC"/>
                </a:solidFill>
                <a:cs typeface="Arial" charset="0"/>
                <a:sym typeface="Wingdings" pitchFamily="2" charset="2"/>
              </a:rPr>
              <a:t>Typically using facilities that belong to other agencies which provides data for a wide community for a variety of astronomical measurements.</a:t>
            </a:r>
          </a:p>
          <a:p>
            <a:pPr marL="0" lvl="1" eaLnBrk="0" hangingPunct="0"/>
            <a:endParaRPr lang="en-US">
              <a:solidFill>
                <a:srgbClr val="0000CC"/>
              </a:solidFill>
              <a:cs typeface="Arial" charset="0"/>
              <a:sym typeface="Wingdings" pitchFamily="2" charset="2"/>
            </a:endParaRPr>
          </a:p>
          <a:p>
            <a:pPr marL="0" lvl="1" eaLnBrk="0" hangingPunct="0"/>
            <a:r>
              <a:rPr lang="en-US">
                <a:solidFill>
                  <a:srgbClr val="265800"/>
                </a:solidFill>
                <a:latin typeface="Cambria" pitchFamily="18" charset="0"/>
                <a:ea typeface="SimSun"/>
                <a:cs typeface="Arial" charset="0"/>
              </a:rPr>
              <a:t>DOE’s interest is the nature of Dark Energy, causing the expansion of the universe to accelerate.  </a:t>
            </a:r>
          </a:p>
          <a:p>
            <a:pPr marL="0" lvl="1" eaLnBrk="0" hangingPunct="0"/>
            <a:r>
              <a:rPr lang="en-US">
                <a:solidFill>
                  <a:srgbClr val="265800"/>
                </a:solidFill>
                <a:cs typeface="Arial" charset="0"/>
                <a:sym typeface="Wingdings" pitchFamily="2" charset="2"/>
              </a:rPr>
              <a:t> we provide instrumentation and science collaboration for dark energy studies</a:t>
            </a:r>
          </a:p>
          <a:p>
            <a:pPr marL="0" lvl="1" eaLnBrk="0" hangingPunct="0"/>
            <a:endParaRPr lang="en-US" u="sng">
              <a:solidFill>
                <a:srgbClr val="0000CC"/>
              </a:solidFill>
              <a:cs typeface="Arial" charset="0"/>
              <a:sym typeface="Wingdings" pitchFamily="2" charset="2"/>
            </a:endParaRPr>
          </a:p>
          <a:p>
            <a:pPr marL="0" lvl="1" eaLnBrk="0" hangingPunct="0"/>
            <a:r>
              <a:rPr lang="en-US" u="sng">
                <a:solidFill>
                  <a:srgbClr val="0000CC"/>
                </a:solidFill>
                <a:cs typeface="Arial" charset="0"/>
              </a:rPr>
              <a:t>Current:</a:t>
            </a:r>
          </a:p>
          <a:p>
            <a:pPr marL="0" lvl="1" eaLnBrk="0" hangingPunct="0"/>
            <a:r>
              <a:rPr lang="en-US">
                <a:solidFill>
                  <a:srgbClr val="0000CC"/>
                </a:solidFill>
                <a:cs typeface="Arial" charset="0"/>
              </a:rPr>
              <a:t>Supernova surveys, BOSS, DES starting in September</a:t>
            </a:r>
          </a:p>
          <a:p>
            <a:pPr marL="0" lvl="1" eaLnBrk="0" hangingPunct="0"/>
            <a:endParaRPr lang="en-US" u="sng">
              <a:solidFill>
                <a:srgbClr val="0000CC"/>
              </a:solidFill>
              <a:cs typeface="Arial" charset="0"/>
            </a:endParaRPr>
          </a:p>
          <a:p>
            <a:pPr marL="0" lvl="1" eaLnBrk="0" hangingPunct="0"/>
            <a:r>
              <a:rPr lang="en-US" u="sng">
                <a:solidFill>
                  <a:srgbClr val="0000CC"/>
                </a:solidFill>
                <a:cs typeface="Arial" charset="0"/>
              </a:rPr>
              <a:t>Future</a:t>
            </a:r>
          </a:p>
          <a:p>
            <a:pPr marL="0" lvl="1" eaLnBrk="0" hangingPunct="0">
              <a:buFont typeface="Arial" charset="0"/>
              <a:buChar char="•"/>
            </a:pPr>
            <a:r>
              <a:rPr lang="en-US">
                <a:solidFill>
                  <a:srgbClr val="0000CC"/>
                </a:solidFill>
                <a:cs typeface="Arial" charset="0"/>
              </a:rPr>
              <a:t> Projects, experiments being planned:  DESI, LSST</a:t>
            </a:r>
          </a:p>
          <a:p>
            <a:pPr marL="0" lvl="1" eaLnBrk="0" hangingPunct="0">
              <a:buFont typeface="Arial" charset="0"/>
              <a:buChar char="•"/>
            </a:pPr>
            <a:r>
              <a:rPr lang="en-US">
                <a:solidFill>
                  <a:srgbClr val="0000CC"/>
                </a:solidFill>
                <a:cs typeface="Arial" charset="0"/>
              </a:rPr>
              <a:t> Science efforts on WFIRST, Euclid</a:t>
            </a:r>
          </a:p>
          <a:p>
            <a:pPr marL="0" lvl="1" eaLnBrk="0" hangingPunct="0">
              <a:buFont typeface="Arial" charset="0"/>
              <a:buChar char="•"/>
            </a:pPr>
            <a:r>
              <a:rPr lang="en-US">
                <a:solidFill>
                  <a:srgbClr val="0000CC"/>
                </a:solidFill>
                <a:cs typeface="Arial" charset="0"/>
              </a:rPr>
              <a:t> Other possibilities: extend BOSS operations?</a:t>
            </a:r>
          </a:p>
          <a:p>
            <a:pPr marL="0" lvl="1" eaLnBrk="0" hangingPunct="0">
              <a:buFont typeface="Arial" charset="0"/>
              <a:buChar char="•"/>
            </a:pPr>
            <a:r>
              <a:rPr lang="en-US">
                <a:solidFill>
                  <a:srgbClr val="0000CC"/>
                </a:solidFill>
                <a:cs typeface="Arial" charset="0"/>
              </a:rPr>
              <a:t> </a:t>
            </a:r>
            <a:r>
              <a:rPr lang="en-US" u="sng">
                <a:solidFill>
                  <a:srgbClr val="0000CC"/>
                </a:solidFill>
                <a:cs typeface="Arial" charset="0"/>
              </a:rPr>
              <a:t>Questions:</a:t>
            </a:r>
          </a:p>
          <a:p>
            <a:pPr marL="457200" lvl="2" eaLnBrk="0" hangingPunct="0">
              <a:buFont typeface="Arial" charset="0"/>
              <a:buChar char="•"/>
            </a:pPr>
            <a:r>
              <a:rPr lang="en-US">
                <a:solidFill>
                  <a:srgbClr val="0000CC"/>
                </a:solidFill>
                <a:cs typeface="Arial" charset="0"/>
              </a:rPr>
              <a:t> How far do we need to go in each method after the planned program?</a:t>
            </a:r>
          </a:p>
          <a:p>
            <a:pPr marL="457200" lvl="2" eaLnBrk="0" hangingPunct="0">
              <a:buFont typeface="Arial" charset="0"/>
              <a:buChar char="•"/>
            </a:pPr>
            <a:r>
              <a:rPr lang="en-US">
                <a:solidFill>
                  <a:srgbClr val="0000CC"/>
                </a:solidFill>
                <a:cs typeface="Arial" charset="0"/>
              </a:rPr>
              <a:t> R&amp;D studies needed?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idx="4294967295"/>
          </p:nvPr>
        </p:nvSpPr>
        <p:spPr>
          <a:xfrm>
            <a:off x="79375" y="115888"/>
            <a:ext cx="6923088" cy="723900"/>
          </a:xfrm>
        </p:spPr>
        <p:txBody>
          <a:bodyPr/>
          <a:lstStyle/>
          <a:p>
            <a:r>
              <a:rPr lang="en-US" sz="3200" u="sng" smtClean="0">
                <a:solidFill>
                  <a:srgbClr val="135C00"/>
                </a:solidFill>
              </a:rPr>
              <a:t/>
            </a:r>
            <a:br>
              <a:rPr lang="en-US" sz="3200" u="sng" smtClean="0">
                <a:solidFill>
                  <a:srgbClr val="135C00"/>
                </a:solidFill>
              </a:rPr>
            </a:br>
            <a:r>
              <a:rPr lang="en-US" sz="2400" b="1" smtClean="0">
                <a:solidFill>
                  <a:srgbClr val="135C00"/>
                </a:solidFill>
              </a:rPr>
              <a:t>Large Synoptic Survey Telescope (LSST)</a:t>
            </a:r>
            <a:br>
              <a:rPr lang="en-US" sz="2400" b="1" smtClean="0">
                <a:solidFill>
                  <a:srgbClr val="135C00"/>
                </a:solidFill>
              </a:rPr>
            </a:br>
            <a:endParaRPr lang="en-US" sz="2400" b="1" smtClean="0">
              <a:solidFill>
                <a:srgbClr val="285C00"/>
              </a:solidFill>
              <a:latin typeface="Cambria" pitchFamily="18" charset="0"/>
              <a:cs typeface="Arial" charset="0"/>
            </a:endParaRPr>
          </a:p>
        </p:txBody>
      </p:sp>
      <p:sp>
        <p:nvSpPr>
          <p:cNvPr id="46082" name="Text Box 4"/>
          <p:cNvSpPr txBox="1">
            <a:spLocks noChangeArrowheads="1"/>
          </p:cNvSpPr>
          <p:nvPr/>
        </p:nvSpPr>
        <p:spPr bwMode="auto">
          <a:xfrm>
            <a:off x="79375" y="839788"/>
            <a:ext cx="8693150" cy="4030662"/>
          </a:xfrm>
          <a:prstGeom prst="rect">
            <a:avLst/>
          </a:prstGeom>
          <a:noFill/>
          <a:ln w="9525">
            <a:noFill/>
            <a:miter lim="800000"/>
            <a:headEnd/>
            <a:tailEnd/>
          </a:ln>
        </p:spPr>
        <p:txBody>
          <a:bodyPr>
            <a:spAutoFit/>
          </a:bodyPr>
          <a:lstStyle/>
          <a:p>
            <a:pP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cs typeface="Arial" charset="0"/>
                <a:sym typeface="Wingdings" pitchFamily="2" charset="2"/>
              </a:rPr>
              <a:t>Science:</a:t>
            </a:r>
          </a:p>
          <a:p>
            <a:pP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cs typeface="Arial" charset="0"/>
                <a:sym typeface="Wingdings" pitchFamily="2" charset="2"/>
              </a:rPr>
              <a:t>Dark Energy Science Collaboration (</a:t>
            </a:r>
            <a:r>
              <a:rPr lang="en-US" sz="1600" b="1">
                <a:solidFill>
                  <a:srgbClr val="285C00"/>
                </a:solidFill>
                <a:latin typeface="Cambria" pitchFamily="18" charset="0"/>
                <a:cs typeface="Arial" charset="0"/>
                <a:sym typeface="Wingdings" pitchFamily="2" charset="2"/>
              </a:rPr>
              <a:t>LSST-DESC</a:t>
            </a:r>
            <a:r>
              <a:rPr lang="en-US" sz="1600">
                <a:solidFill>
                  <a:srgbClr val="285C00"/>
                </a:solidFill>
                <a:latin typeface="Cambria" pitchFamily="18" charset="0"/>
                <a:cs typeface="Arial" charset="0"/>
                <a:sym typeface="Wingdings" pitchFamily="2" charset="2"/>
              </a:rPr>
              <a:t>) formed to start preparations for precision analyses.</a:t>
            </a:r>
            <a:endParaRPr lang="en-US" sz="1600">
              <a:solidFill>
                <a:srgbClr val="285C00"/>
              </a:solidFill>
              <a:latin typeface="Cambria" pitchFamily="18" charset="0"/>
              <a:cs typeface="Arial" charset="0"/>
            </a:endParaRPr>
          </a:p>
          <a:p>
            <a:pPr>
              <a:tabLst>
                <a:tab pos="723900" algn="l"/>
                <a:tab pos="1447800" algn="l"/>
                <a:tab pos="2171700" algn="l"/>
                <a:tab pos="2895600" algn="l"/>
                <a:tab pos="3619500" algn="l"/>
                <a:tab pos="4343400" algn="l"/>
                <a:tab pos="5067300" algn="l"/>
                <a:tab pos="5791200" algn="l"/>
              </a:tabLst>
            </a:pPr>
            <a:endParaRPr lang="en-US" sz="1600">
              <a:solidFill>
                <a:srgbClr val="285C00"/>
              </a:solidFill>
              <a:latin typeface="Cambria" pitchFamily="18" charset="0"/>
              <a:ea typeface="SimSun"/>
              <a:cs typeface="Arial" charset="0"/>
            </a:endParaRPr>
          </a:p>
          <a:p>
            <a:pP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ea typeface="SimSun"/>
                <a:cs typeface="Arial" charset="0"/>
              </a:rPr>
              <a:t>Project:  </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ea typeface="SimSun"/>
                <a:cs typeface="Arial" charset="0"/>
              </a:rPr>
              <a:t>  8.4 m telescope facility and associated instrumentation on Cerro Pachon (8,800 ft) in Chile.</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ea typeface="SimSun"/>
                <a:cs typeface="Arial" charset="0"/>
              </a:rPr>
              <a:t>  Partnership between DOE and NSF, with contributions from private and foreign institutions</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cs typeface="Arial" charset="0"/>
              </a:rPr>
              <a:t>  NSF is the lead-agency, responsible for telescope &amp; data management; DOE is responsible for the 3-billion pixel imaging camera, </a:t>
            </a:r>
            <a:r>
              <a:rPr lang="en-US" sz="1600" b="1">
                <a:solidFill>
                  <a:srgbClr val="285C00"/>
                </a:solidFill>
                <a:latin typeface="Cambria" pitchFamily="18" charset="0"/>
                <a:cs typeface="Arial" charset="0"/>
              </a:rPr>
              <a:t>LSST-camera</a:t>
            </a:r>
            <a:r>
              <a:rPr lang="en-US" sz="1600">
                <a:solidFill>
                  <a:srgbClr val="285C00"/>
                </a:solidFill>
                <a:latin typeface="Cambria" pitchFamily="18" charset="0"/>
                <a:cs typeface="Arial" charset="0"/>
              </a:rPr>
              <a:t> (managed by SLAC)</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ea typeface="SimSun"/>
                <a:cs typeface="SimSun"/>
              </a:rPr>
              <a:t> </a:t>
            </a:r>
          </a:p>
          <a:p>
            <a:pP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ea typeface="SimSun"/>
                <a:cs typeface="SimSun"/>
              </a:rPr>
              <a:t>Status:</a:t>
            </a:r>
            <a:endParaRPr lang="en-US" sz="1600">
              <a:solidFill>
                <a:srgbClr val="285C00"/>
              </a:solidFill>
              <a:latin typeface="Cambria" pitchFamily="18" charset="0"/>
              <a:cs typeface="Arial" charset="0"/>
            </a:endParaRPr>
          </a:p>
          <a:p>
            <a:pPr>
              <a:buFont typeface="Arial" charset="0"/>
              <a:buChar cha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cs typeface="Arial" charset="0"/>
              </a:rPr>
              <a:t> Critical Decision 1 (CD-1) approved for LSST-camera in Feb. 2012 </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a:solidFill>
                  <a:srgbClr val="285C00"/>
                </a:solidFill>
                <a:latin typeface="Cambria" pitchFamily="18" charset="0"/>
                <a:cs typeface="Arial" charset="0"/>
              </a:rPr>
              <a:t> </a:t>
            </a:r>
            <a:r>
              <a:rPr lang="en-US" sz="1600" b="1">
                <a:solidFill>
                  <a:srgbClr val="285C00"/>
                </a:solidFill>
                <a:latin typeface="Cambria" pitchFamily="18" charset="0"/>
                <a:cs typeface="Arial" charset="0"/>
              </a:rPr>
              <a:t>FY 2014 President’s Request budget for DOE includes fabrication start for LSST-camera</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b="1">
                <a:solidFill>
                  <a:srgbClr val="285C00"/>
                </a:solidFill>
                <a:latin typeface="Cambria" pitchFamily="18" charset="0"/>
                <a:cs typeface="Arial" charset="0"/>
              </a:rPr>
              <a:t> FY 2014 President’s Request budget for NSF includes MREFC funds for LSST construction</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b="1">
                <a:solidFill>
                  <a:srgbClr val="285C00"/>
                </a:solidFill>
                <a:latin typeface="Cambria" pitchFamily="18" charset="0"/>
                <a:ea typeface="SimSun"/>
                <a:cs typeface="SimSun"/>
              </a:rPr>
              <a:t> DOE “Lehman” status review of LSST-camera in June</a:t>
            </a:r>
          </a:p>
          <a:p>
            <a:pPr>
              <a:buFont typeface="Arial" charset="0"/>
              <a:buChar char="•"/>
              <a:tabLst>
                <a:tab pos="723900" algn="l"/>
                <a:tab pos="1447800" algn="l"/>
                <a:tab pos="2171700" algn="l"/>
                <a:tab pos="2895600" algn="l"/>
                <a:tab pos="3619500" algn="l"/>
                <a:tab pos="4343400" algn="l"/>
                <a:tab pos="5067300" algn="l"/>
                <a:tab pos="5791200" algn="l"/>
              </a:tabLst>
            </a:pPr>
            <a:r>
              <a:rPr lang="en-US" sz="1600" b="1">
                <a:solidFill>
                  <a:srgbClr val="285C00"/>
                </a:solidFill>
                <a:latin typeface="Cambria" pitchFamily="18" charset="0"/>
                <a:ea typeface="SimSun"/>
                <a:cs typeface="SimSun"/>
              </a:rPr>
              <a:t> NSF Final Design Review in October</a:t>
            </a:r>
          </a:p>
        </p:txBody>
      </p:sp>
      <p:pic>
        <p:nvPicPr>
          <p:cNvPr id="46083" name="Picture 3" descr="CCD250_in_Dewar"/>
          <p:cNvPicPr>
            <a:picLocks noChangeAspect="1" noChangeArrowheads="1"/>
          </p:cNvPicPr>
          <p:nvPr/>
        </p:nvPicPr>
        <p:blipFill>
          <a:blip r:embed="rId2"/>
          <a:srcRect/>
          <a:stretch>
            <a:fillRect/>
          </a:stretch>
        </p:blipFill>
        <p:spPr bwMode="auto">
          <a:xfrm>
            <a:off x="7002463" y="5089525"/>
            <a:ext cx="2070100" cy="1422400"/>
          </a:xfrm>
          <a:prstGeom prst="rect">
            <a:avLst/>
          </a:prstGeom>
          <a:noFill/>
          <a:ln w="9525">
            <a:noFill/>
            <a:miter lim="800000"/>
            <a:headEnd/>
            <a:tailEnd/>
          </a:ln>
        </p:spPr>
      </p:pic>
      <p:pic>
        <p:nvPicPr>
          <p:cNvPr id="46084" name="Picture 6" descr="LSST_exterior.jpg"/>
          <p:cNvPicPr>
            <a:picLocks noChangeAspect="1"/>
          </p:cNvPicPr>
          <p:nvPr/>
        </p:nvPicPr>
        <p:blipFill>
          <a:blip r:embed="rId3"/>
          <a:srcRect/>
          <a:stretch>
            <a:fillRect/>
          </a:stretch>
        </p:blipFill>
        <p:spPr bwMode="auto">
          <a:xfrm>
            <a:off x="0" y="5089525"/>
            <a:ext cx="3633788" cy="1768475"/>
          </a:xfrm>
          <a:prstGeom prst="rect">
            <a:avLst/>
          </a:prstGeom>
          <a:noFill/>
          <a:ln w="9525">
            <a:noFill/>
            <a:miter lim="800000"/>
            <a:headEnd/>
            <a:tailEnd/>
          </a:ln>
        </p:spPr>
      </p:pic>
      <p:sp>
        <p:nvSpPr>
          <p:cNvPr id="46085" name="TextBox 7"/>
          <p:cNvSpPr txBox="1">
            <a:spLocks noChangeArrowheads="1"/>
          </p:cNvSpPr>
          <p:nvPr/>
        </p:nvSpPr>
        <p:spPr bwMode="auto">
          <a:xfrm>
            <a:off x="5854700" y="6589713"/>
            <a:ext cx="3289300" cy="276225"/>
          </a:xfrm>
          <a:prstGeom prst="rect">
            <a:avLst/>
          </a:prstGeom>
          <a:noFill/>
          <a:ln w="9525">
            <a:noFill/>
            <a:miter lim="800000"/>
            <a:headEnd/>
            <a:tailEnd/>
          </a:ln>
        </p:spPr>
        <p:txBody>
          <a:bodyPr>
            <a:spAutoFit/>
          </a:bodyPr>
          <a:lstStyle/>
          <a:p>
            <a:r>
              <a:rPr lang="en-US" sz="1200"/>
              <a:t>Camera: fully functional prototype sensors </a:t>
            </a:r>
          </a:p>
        </p:txBody>
      </p:sp>
      <p:pic>
        <p:nvPicPr>
          <p:cNvPr id="46086" name="Picture 3" descr="Q:\!Individual Personal Folders\Kathy\My Pictures\LSST\LSST-site.jpg"/>
          <p:cNvPicPr>
            <a:picLocks noChangeAspect="1" noChangeArrowheads="1"/>
          </p:cNvPicPr>
          <p:nvPr/>
        </p:nvPicPr>
        <p:blipFill>
          <a:blip r:embed="rId4"/>
          <a:srcRect/>
          <a:stretch>
            <a:fillRect/>
          </a:stretch>
        </p:blipFill>
        <p:spPr bwMode="auto">
          <a:xfrm>
            <a:off x="3830638" y="5256213"/>
            <a:ext cx="2725737" cy="1255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26988" y="723900"/>
            <a:ext cx="8915400" cy="6248400"/>
          </a:xfrm>
          <a:prstGeom prst="rect">
            <a:avLst/>
          </a:prstGeom>
          <a:noFill/>
          <a:ln w="9525">
            <a:noFill/>
            <a:miter lim="800000"/>
            <a:headEnd/>
            <a:tailEnd/>
          </a:ln>
        </p:spPr>
        <p:txBody>
          <a:bodyPr>
            <a:spAutoFit/>
          </a:bodyPr>
          <a:lstStyle/>
          <a:p>
            <a:r>
              <a:rPr lang="en-US" sz="1600" u="sng">
                <a:solidFill>
                  <a:srgbClr val="135C00"/>
                </a:solidFill>
              </a:rPr>
              <a:t>August 2012</a:t>
            </a:r>
            <a:r>
              <a:rPr lang="en-US" sz="1600">
                <a:solidFill>
                  <a:srgbClr val="135C00"/>
                </a:solidFill>
              </a:rPr>
              <a:t>:  HEP community dark energy science plan identified a wide-field spectroscopic survey to carry out a Stage IV dark energy program using the Baryon  Acoustic Oscillations and Redshift Space Distortions methods as a high priority medium-scale project to maintain US leadership in this area.</a:t>
            </a:r>
          </a:p>
          <a:p>
            <a:endParaRPr lang="en-US" sz="1400">
              <a:solidFill>
                <a:srgbClr val="135C00"/>
              </a:solidFill>
            </a:endParaRPr>
          </a:p>
          <a:p>
            <a:r>
              <a:rPr lang="en-US" sz="1400" b="1">
                <a:solidFill>
                  <a:srgbClr val="135C00"/>
                </a:solidFill>
              </a:rPr>
              <a:t>9/18/12 --  Critical Decision 0 (CD-0) for DESI experiment approved</a:t>
            </a:r>
          </a:p>
          <a:p>
            <a:r>
              <a:rPr lang="en-US" sz="1400">
                <a:solidFill>
                  <a:srgbClr val="135C00"/>
                </a:solidFill>
              </a:rPr>
              <a:t>The CD-0 statement calls for the development of new instrumentation to be operated in the time gap between other dark energy experiments (i.e. DES &amp; LSST).</a:t>
            </a:r>
          </a:p>
          <a:p>
            <a:endParaRPr lang="en-US" sz="1400">
              <a:solidFill>
                <a:srgbClr val="135C00"/>
              </a:solidFill>
            </a:endParaRPr>
          </a:p>
          <a:p>
            <a:r>
              <a:rPr lang="en-US" sz="1400" u="sng">
                <a:solidFill>
                  <a:srgbClr val="135C00"/>
                </a:solidFill>
              </a:rPr>
              <a:t>December 2012</a:t>
            </a:r>
            <a:r>
              <a:rPr lang="en-US" sz="1400">
                <a:solidFill>
                  <a:srgbClr val="135C00"/>
                </a:solidFill>
              </a:rPr>
              <a:t>:  assigned Project Office to LBNL</a:t>
            </a:r>
          </a:p>
          <a:p>
            <a:endParaRPr lang="en-US" sz="1400" u="sng">
              <a:solidFill>
                <a:srgbClr val="135C00"/>
              </a:solidFill>
            </a:endParaRPr>
          </a:p>
          <a:p>
            <a:r>
              <a:rPr lang="en-US" sz="1400" u="sng">
                <a:solidFill>
                  <a:srgbClr val="135C00"/>
                </a:solidFill>
              </a:rPr>
              <a:t>January 2013:</a:t>
            </a:r>
            <a:r>
              <a:rPr lang="en-US" sz="1400">
                <a:solidFill>
                  <a:srgbClr val="135C00"/>
                </a:solidFill>
              </a:rPr>
              <a:t>  HEP and NSF-AST signed a statement of agency principles</a:t>
            </a:r>
          </a:p>
          <a:p>
            <a:pPr>
              <a:buFontTx/>
              <a:buChar char="•"/>
            </a:pPr>
            <a:r>
              <a:rPr lang="en-US" sz="1400">
                <a:solidFill>
                  <a:srgbClr val="135C00"/>
                </a:solidFill>
              </a:rPr>
              <a:t> HEP goal is to do the survey in 3-5 years with 70-100% of the dark time and is willing to pay operating costs; HEP would like to make the site selection asap to meet the envisioned schedule.</a:t>
            </a:r>
          </a:p>
          <a:p>
            <a:pPr>
              <a:buFontTx/>
              <a:buChar char="•"/>
            </a:pPr>
            <a:r>
              <a:rPr lang="en-US" sz="1400">
                <a:solidFill>
                  <a:srgbClr val="135C00"/>
                </a:solidFill>
              </a:rPr>
              <a:t> NSF is interested in identifying a suitable telescope to support MS-DESI; Mayall telescope at Kitt Peak is likely to be available for usage and a decision could be made ~ April 2013; Blanco not known yet to be available and decision is not likely possible in the April 2013 time frame. </a:t>
            </a:r>
          </a:p>
          <a:p>
            <a:endParaRPr lang="en-US" sz="1400">
              <a:solidFill>
                <a:srgbClr val="135C00"/>
              </a:solidFill>
            </a:endParaRPr>
          </a:p>
          <a:p>
            <a:r>
              <a:rPr lang="en-US" sz="1400" u="sng">
                <a:solidFill>
                  <a:srgbClr val="135C00"/>
                </a:solidFill>
              </a:rPr>
              <a:t>May 2013</a:t>
            </a:r>
            <a:r>
              <a:rPr lang="en-US" sz="1400">
                <a:solidFill>
                  <a:srgbClr val="135C00"/>
                </a:solidFill>
              </a:rPr>
              <a:t>:  </a:t>
            </a:r>
          </a:p>
          <a:p>
            <a:pPr>
              <a:buFont typeface="Arial" charset="0"/>
              <a:buChar char="•"/>
            </a:pPr>
            <a:r>
              <a:rPr lang="en-US" sz="1400">
                <a:solidFill>
                  <a:srgbClr val="135C00"/>
                </a:solidFill>
              </a:rPr>
              <a:t> DESI project office at LBNL sent HEP a science alternatives analysis report in response to request for studies to support HEP’s decision-making process in selecting a preferred telescope facility. </a:t>
            </a:r>
          </a:p>
          <a:p>
            <a:pPr>
              <a:buFont typeface="Arial" charset="0"/>
              <a:buChar char="•"/>
            </a:pPr>
            <a:r>
              <a:rPr lang="en-US" sz="1400">
                <a:solidFill>
                  <a:srgbClr val="135C00"/>
                </a:solidFill>
              </a:rPr>
              <a:t> DOE sent a letter to NSF indicating that the Mayall telescope is our preferred site for hosting DESI.  </a:t>
            </a:r>
          </a:p>
          <a:p>
            <a:r>
              <a:rPr lang="en-US" sz="1400"/>
              <a:t/>
            </a:r>
            <a:br>
              <a:rPr lang="en-US" sz="1400"/>
            </a:br>
            <a:r>
              <a:rPr lang="en-US" sz="1400" b="1" u="sng"/>
              <a:t>Current:</a:t>
            </a:r>
            <a:endParaRPr lang="en-US" sz="1400" b="1" u="sng">
              <a:solidFill>
                <a:srgbClr val="135C00"/>
              </a:solidFill>
            </a:endParaRPr>
          </a:p>
          <a:p>
            <a:pPr>
              <a:buFont typeface="Arial" charset="0"/>
              <a:buChar char="•"/>
            </a:pPr>
            <a:r>
              <a:rPr lang="en-US" sz="1400" b="1">
                <a:solidFill>
                  <a:srgbClr val="135C00"/>
                </a:solidFill>
              </a:rPr>
              <a:t>DOE &amp; NSF having regular talks about possible opportunities, constraints and models for the experiment and use of a telescope facility.</a:t>
            </a:r>
          </a:p>
          <a:p>
            <a:pPr>
              <a:buFont typeface="Arial" charset="0"/>
              <a:buChar char="•"/>
            </a:pPr>
            <a:r>
              <a:rPr lang="en-US" sz="1400" b="1">
                <a:solidFill>
                  <a:srgbClr val="135C00"/>
                </a:solidFill>
              </a:rPr>
              <a:t>R&amp;D continuing in FY14</a:t>
            </a:r>
          </a:p>
          <a:p>
            <a:pPr>
              <a:buFont typeface="Arial" charset="0"/>
              <a:buChar char="•"/>
            </a:pPr>
            <a:r>
              <a:rPr lang="en-US" sz="1400" b="1">
                <a:solidFill>
                  <a:srgbClr val="135C00"/>
                </a:solidFill>
              </a:rPr>
              <a:t>Planning Lehman review in January 2014</a:t>
            </a:r>
          </a:p>
        </p:txBody>
      </p:sp>
      <p:sp>
        <p:nvSpPr>
          <p:cNvPr id="47106" name="Title 2"/>
          <p:cNvSpPr>
            <a:spLocks/>
          </p:cNvSpPr>
          <p:nvPr/>
        </p:nvSpPr>
        <p:spPr bwMode="auto">
          <a:xfrm>
            <a:off x="152400" y="0"/>
            <a:ext cx="8662988" cy="723900"/>
          </a:xfrm>
          <a:prstGeom prst="rect">
            <a:avLst/>
          </a:prstGeom>
          <a:noFill/>
          <a:ln w="9525">
            <a:noFill/>
            <a:miter lim="800000"/>
            <a:headEnd/>
            <a:tailEnd/>
          </a:ln>
        </p:spPr>
        <p:txBody>
          <a:bodyPr anchor="ctr"/>
          <a:lstStyle/>
          <a:p>
            <a:pPr algn="ctr" eaLnBrk="0" hangingPunct="0"/>
            <a:r>
              <a:rPr lang="en-US" sz="2400" b="1">
                <a:solidFill>
                  <a:srgbClr val="285C00"/>
                </a:solidFill>
                <a:latin typeface="Cambria" pitchFamily="18" charset="0"/>
                <a:cs typeface="Arial" charset="0"/>
              </a:rPr>
              <a:t>Dark Energy Spectroscopic Instrument (DESI)</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8D9E68F2-2662-42C8-AC4A-99C3209A77D2}" type="slidenum">
              <a:rPr lang="en-US" sz="1000"/>
              <a:pPr algn="r"/>
              <a:t>27</a:t>
            </a:fld>
            <a:endParaRPr lang="en-US" sz="1000"/>
          </a:p>
        </p:txBody>
      </p:sp>
      <p:sp>
        <p:nvSpPr>
          <p:cNvPr id="48130" name="Title 1"/>
          <p:cNvSpPr>
            <a:spLocks/>
          </p:cNvSpPr>
          <p:nvPr/>
        </p:nvSpPr>
        <p:spPr bwMode="auto">
          <a:xfrm>
            <a:off x="184150" y="0"/>
            <a:ext cx="8785225" cy="723900"/>
          </a:xfrm>
          <a:prstGeom prst="rect">
            <a:avLst/>
          </a:prstGeom>
          <a:noFill/>
          <a:ln w="9525">
            <a:noFill/>
            <a:miter lim="800000"/>
            <a:headEnd/>
            <a:tailEnd/>
          </a:ln>
        </p:spPr>
        <p:txBody>
          <a:bodyPr anchor="ctr"/>
          <a:lstStyle/>
          <a:p>
            <a:pPr algn="ctr" eaLnBrk="0" hangingPunct="0"/>
            <a:r>
              <a:rPr lang="en-US" sz="2400">
                <a:solidFill>
                  <a:srgbClr val="285C00"/>
                </a:solidFill>
                <a:latin typeface="Cambria" pitchFamily="18" charset="0"/>
              </a:rPr>
              <a:t>High Energy Cosmic-ray, Gamma-ray experiments</a:t>
            </a:r>
          </a:p>
        </p:txBody>
      </p:sp>
      <p:sp>
        <p:nvSpPr>
          <p:cNvPr id="48131" name="Content Placeholder 2"/>
          <p:cNvSpPr txBox="1">
            <a:spLocks/>
          </p:cNvSpPr>
          <p:nvPr/>
        </p:nvSpPr>
        <p:spPr bwMode="auto">
          <a:xfrm>
            <a:off x="184150" y="1819275"/>
            <a:ext cx="6256338" cy="4800600"/>
          </a:xfrm>
          <a:prstGeom prst="rect">
            <a:avLst/>
          </a:prstGeom>
          <a:noFill/>
          <a:ln w="9525">
            <a:noFill/>
            <a:miter lim="800000"/>
            <a:headEnd/>
            <a:tailEnd/>
          </a:ln>
        </p:spPr>
        <p:txBody>
          <a:bodyPr/>
          <a:lstStyle/>
          <a:p>
            <a:pPr eaLnBrk="0" hangingPunct="0">
              <a:buFont typeface="Wingdings" pitchFamily="2" charset="2"/>
              <a:buNone/>
            </a:pPr>
            <a:r>
              <a:rPr lang="en-US" sz="1600" u="sng">
                <a:solidFill>
                  <a:srgbClr val="265800"/>
                </a:solidFill>
              </a:rPr>
              <a:t>Current:</a:t>
            </a:r>
          </a:p>
          <a:p>
            <a:pPr eaLnBrk="0" hangingPunct="0">
              <a:buFont typeface="Wingdings" pitchFamily="2" charset="2"/>
              <a:buNone/>
            </a:pPr>
            <a:r>
              <a:rPr lang="en-US" sz="1600">
                <a:solidFill>
                  <a:srgbClr val="265800"/>
                </a:solidFill>
              </a:rPr>
              <a:t>AMS – on International Space Station</a:t>
            </a:r>
          </a:p>
          <a:p>
            <a:pPr eaLnBrk="0" hangingPunct="0">
              <a:buFont typeface="Wingdings" pitchFamily="2" charset="2"/>
              <a:buNone/>
            </a:pPr>
            <a:r>
              <a:rPr lang="en-US" sz="1600">
                <a:solidFill>
                  <a:srgbClr val="265800"/>
                </a:solidFill>
              </a:rPr>
              <a:t>Pierre Auger - cosmic ray observatory</a:t>
            </a:r>
          </a:p>
          <a:p>
            <a:pPr eaLnBrk="0" hangingPunct="0">
              <a:buFont typeface="Wingdings" pitchFamily="2" charset="2"/>
              <a:buNone/>
            </a:pPr>
            <a:r>
              <a:rPr lang="en-US" sz="1600">
                <a:solidFill>
                  <a:srgbClr val="265800"/>
                </a:solidFill>
              </a:rPr>
              <a:t>VERITAS – gamma-ray array </a:t>
            </a:r>
          </a:p>
          <a:p>
            <a:pPr eaLnBrk="0" hangingPunct="0">
              <a:buFont typeface="Wingdings" pitchFamily="2" charset="2"/>
              <a:buNone/>
            </a:pPr>
            <a:r>
              <a:rPr lang="en-US" sz="1600">
                <a:solidFill>
                  <a:srgbClr val="265800"/>
                </a:solidFill>
              </a:rPr>
              <a:t>Fermi Gamma-ray Space Telescope</a:t>
            </a:r>
          </a:p>
          <a:p>
            <a:pPr eaLnBrk="0" hangingPunct="0">
              <a:buFont typeface="Wingdings" pitchFamily="2" charset="2"/>
              <a:buNone/>
            </a:pPr>
            <a:r>
              <a:rPr lang="en-US" sz="1600">
                <a:solidFill>
                  <a:srgbClr val="265800"/>
                </a:solidFill>
              </a:rPr>
              <a:t>HAWC – gamma ray array; data taking starts in 2014.</a:t>
            </a:r>
          </a:p>
          <a:p>
            <a:pPr eaLnBrk="0" hangingPunct="0">
              <a:buFont typeface="Wingdings" pitchFamily="2" charset="2"/>
              <a:buNone/>
            </a:pPr>
            <a:endParaRPr lang="en-US" sz="1600">
              <a:solidFill>
                <a:srgbClr val="135C00"/>
              </a:solidFill>
            </a:endParaRPr>
          </a:p>
          <a:p>
            <a:pPr eaLnBrk="0" hangingPunct="0"/>
            <a:r>
              <a:rPr lang="en-US" sz="1600" u="sng">
                <a:solidFill>
                  <a:srgbClr val="000099"/>
                </a:solidFill>
              </a:rPr>
              <a:t>Future planning:</a:t>
            </a:r>
          </a:p>
          <a:p>
            <a:pPr>
              <a:buFont typeface="Arial" charset="0"/>
              <a:buChar char="•"/>
            </a:pPr>
            <a:r>
              <a:rPr lang="en-US" sz="1600">
                <a:solidFill>
                  <a:srgbClr val="000099"/>
                </a:solidFill>
              </a:rPr>
              <a:t>Cherenkov Telescope Array (CTA):</a:t>
            </a:r>
          </a:p>
          <a:p>
            <a:r>
              <a:rPr lang="en-US" sz="1600">
                <a:solidFill>
                  <a:srgbClr val="000099"/>
                </a:solidFill>
              </a:rPr>
              <a:t>NWNH-2010 recommended US contribution to CTA in higher budget scenarios (4th on list of ground-based experiments) and that funding be split approximately 2/3 NSF and 1/3 DOE.</a:t>
            </a:r>
          </a:p>
          <a:p>
            <a:r>
              <a:rPr lang="en-US" sz="1600">
                <a:solidFill>
                  <a:srgbClr val="000099"/>
                </a:solidFill>
              </a:rPr>
              <a:t> -- DOE/HEP gave guidance to the US collaboration:</a:t>
            </a:r>
          </a:p>
          <a:p>
            <a:pPr lvl="1">
              <a:buFontTx/>
              <a:buChar char="•"/>
            </a:pPr>
            <a:r>
              <a:rPr lang="en-US" sz="1600">
                <a:solidFill>
                  <a:srgbClr val="000099"/>
                </a:solidFill>
              </a:rPr>
              <a:t> Following the Astro2010, we consider NSF to be in the lead for considering the project.</a:t>
            </a:r>
          </a:p>
          <a:p>
            <a:pPr lvl="1">
              <a:buFontTx/>
              <a:buChar char="•"/>
            </a:pPr>
            <a:r>
              <a:rPr lang="en-US" sz="1600">
                <a:solidFill>
                  <a:srgbClr val="000099"/>
                </a:solidFill>
              </a:rPr>
              <a:t> We have no funding identified for a contribution to CTA in the foreseeable future and therefore aren’t funding R&amp;D for it</a:t>
            </a:r>
          </a:p>
          <a:p>
            <a:pPr>
              <a:buFont typeface="Arial" charset="0"/>
              <a:buChar char="•"/>
            </a:pPr>
            <a:r>
              <a:rPr lang="en-US" sz="1600">
                <a:solidFill>
                  <a:srgbClr val="000099"/>
                </a:solidFill>
              </a:rPr>
              <a:t> Auger Collaboration planning to propose an upgrade.</a:t>
            </a:r>
          </a:p>
          <a:p>
            <a:pPr>
              <a:buFont typeface="Arial" charset="0"/>
              <a:buChar char="•"/>
            </a:pPr>
            <a:r>
              <a:rPr lang="en-US" sz="1600">
                <a:solidFill>
                  <a:srgbClr val="000099"/>
                </a:solidFill>
              </a:rPr>
              <a:t> At this time, we are funding science studies for the future only</a:t>
            </a:r>
          </a:p>
        </p:txBody>
      </p:sp>
      <p:sp>
        <p:nvSpPr>
          <p:cNvPr id="48132" name="Content Placeholder 2"/>
          <p:cNvSpPr>
            <a:spLocks/>
          </p:cNvSpPr>
          <p:nvPr/>
        </p:nvSpPr>
        <p:spPr bwMode="auto">
          <a:xfrm>
            <a:off x="0" y="614363"/>
            <a:ext cx="8831263" cy="879475"/>
          </a:xfrm>
          <a:prstGeom prst="rect">
            <a:avLst/>
          </a:prstGeom>
          <a:noFill/>
          <a:ln w="9525">
            <a:noFill/>
            <a:miter lim="800000"/>
            <a:headEnd/>
            <a:tailEnd/>
          </a:ln>
        </p:spPr>
        <p:txBody>
          <a:bodyPr/>
          <a:lstStyle/>
          <a:p>
            <a:pPr marL="228600" lvl="1" indent="-228600" eaLnBrk="0" hangingPunct="0"/>
            <a:r>
              <a:rPr lang="en-US">
                <a:solidFill>
                  <a:srgbClr val="135C00"/>
                </a:solidFill>
                <a:latin typeface="Arial Narrow" pitchFamily="34" charset="0"/>
                <a:cs typeface="Arial" charset="0"/>
              </a:rPr>
              <a:t> </a:t>
            </a:r>
            <a:r>
              <a:rPr lang="en-US" sz="2000">
                <a:solidFill>
                  <a:srgbClr val="000099"/>
                </a:solidFill>
                <a:latin typeface="Calibri" pitchFamily="34" charset="0"/>
                <a:cs typeface="Arial" charset="0"/>
                <a:sym typeface="Wingdings" pitchFamily="2" charset="2"/>
              </a:rPr>
              <a:t></a:t>
            </a:r>
            <a:r>
              <a:rPr lang="en-US" sz="2000">
                <a:solidFill>
                  <a:srgbClr val="000099"/>
                </a:solidFill>
                <a:cs typeface="Arial" charset="0"/>
                <a:sym typeface="Wingdings" pitchFamily="2" charset="2"/>
              </a:rPr>
              <a:t>Experiments measuring properties of high energy cosmic-rays &amp; gamma rays; can also explore acceleration mechanisms and do indirect searches for dark matter candidates.</a:t>
            </a:r>
          </a:p>
        </p:txBody>
      </p:sp>
      <p:pic>
        <p:nvPicPr>
          <p:cNvPr id="48133" name="Picture 3" descr="Q:\!Individual Personal Folders\Kathy\My Pictures\AMS\AMS-Shuttle-ISS-Apr96.gif"/>
          <p:cNvPicPr>
            <a:picLocks noChangeAspect="1" noChangeArrowheads="1"/>
          </p:cNvPicPr>
          <p:nvPr/>
        </p:nvPicPr>
        <p:blipFill>
          <a:blip r:embed="rId2"/>
          <a:srcRect/>
          <a:stretch>
            <a:fillRect/>
          </a:stretch>
        </p:blipFill>
        <p:spPr bwMode="auto">
          <a:xfrm>
            <a:off x="6440488" y="1493838"/>
            <a:ext cx="2528887" cy="1992312"/>
          </a:xfrm>
          <a:prstGeom prst="rect">
            <a:avLst/>
          </a:prstGeom>
          <a:noFill/>
          <a:ln w="9525">
            <a:noFill/>
            <a:miter lim="800000"/>
            <a:headEnd/>
            <a:tailEnd/>
          </a:ln>
        </p:spPr>
      </p:pic>
      <p:sp>
        <p:nvSpPr>
          <p:cNvPr id="48134" name="TextBox 8"/>
          <p:cNvSpPr txBox="1">
            <a:spLocks noChangeArrowheads="1"/>
          </p:cNvSpPr>
          <p:nvPr/>
        </p:nvSpPr>
        <p:spPr bwMode="auto">
          <a:xfrm>
            <a:off x="6042025" y="3486150"/>
            <a:ext cx="3279775" cy="739775"/>
          </a:xfrm>
          <a:prstGeom prst="rect">
            <a:avLst/>
          </a:prstGeom>
          <a:noFill/>
          <a:ln w="9525">
            <a:noFill/>
            <a:miter lim="800000"/>
            <a:headEnd/>
            <a:tailEnd/>
          </a:ln>
        </p:spPr>
        <p:txBody>
          <a:bodyPr>
            <a:spAutoFit/>
          </a:bodyPr>
          <a:lstStyle/>
          <a:p>
            <a:pPr eaLnBrk="0" hangingPunct="0">
              <a:buFont typeface="Wingdings" pitchFamily="2" charset="2"/>
              <a:buNone/>
            </a:pPr>
            <a:r>
              <a:rPr lang="en-US" sz="1400"/>
              <a:t>Alpha Magnetic Spectrometer (AMS) on the International Space Station – launched May 2011</a:t>
            </a:r>
          </a:p>
        </p:txBody>
      </p:sp>
      <p:sp>
        <p:nvSpPr>
          <p:cNvPr id="48135" name="TextBox 7"/>
          <p:cNvSpPr txBox="1">
            <a:spLocks noChangeArrowheads="1"/>
          </p:cNvSpPr>
          <p:nvPr/>
        </p:nvSpPr>
        <p:spPr bwMode="auto">
          <a:xfrm>
            <a:off x="6810375" y="4572000"/>
            <a:ext cx="1955800" cy="2032000"/>
          </a:xfrm>
          <a:prstGeom prst="rect">
            <a:avLst/>
          </a:prstGeom>
          <a:noFill/>
          <a:ln w="9525">
            <a:noFill/>
            <a:miter lim="800000"/>
            <a:headEnd/>
            <a:tailEnd/>
          </a:ln>
        </p:spPr>
        <p:txBody>
          <a:bodyPr>
            <a:spAutoFit/>
          </a:bodyPr>
          <a:lstStyle/>
          <a:p>
            <a:r>
              <a:rPr lang="en-US" b="1"/>
              <a:t>Any future project directions will depend on Snowmass, P5 results and funding.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ubtitle 2"/>
          <p:cNvSpPr>
            <a:spLocks noGrp="1"/>
          </p:cNvSpPr>
          <p:nvPr>
            <p:ph type="subTitle" idx="4294967295"/>
          </p:nvPr>
        </p:nvSpPr>
        <p:spPr>
          <a:xfrm>
            <a:off x="0" y="885825"/>
            <a:ext cx="5492750" cy="2503488"/>
          </a:xfrm>
        </p:spPr>
        <p:txBody>
          <a:bodyPr/>
          <a:lstStyle/>
          <a:p>
            <a:pPr>
              <a:buFont typeface="Wingdings" pitchFamily="2" charset="2"/>
              <a:buNone/>
            </a:pPr>
            <a:r>
              <a:rPr lang="en-US" sz="1800" u="sng" smtClean="0">
                <a:solidFill>
                  <a:srgbClr val="006600"/>
                </a:solidFill>
              </a:rPr>
              <a:t>South Pole Telescope polarization (SPTpol)</a:t>
            </a:r>
            <a:r>
              <a:rPr lang="en-US" sz="1800" smtClean="0">
                <a:solidFill>
                  <a:srgbClr val="006600"/>
                </a:solidFill>
              </a:rPr>
              <a:t> </a:t>
            </a:r>
          </a:p>
          <a:p>
            <a:pPr>
              <a:buFont typeface="Wingdings" pitchFamily="2" charset="2"/>
              <a:buNone/>
            </a:pPr>
            <a:r>
              <a:rPr lang="en-US" sz="1800" smtClean="0">
                <a:solidFill>
                  <a:srgbClr val="006600"/>
                </a:solidFill>
              </a:rPr>
              <a:t>- CMB polarization experiment</a:t>
            </a:r>
          </a:p>
          <a:p>
            <a:pPr>
              <a:buFontTx/>
              <a:buChar char="-"/>
            </a:pPr>
            <a:r>
              <a:rPr lang="en-US" sz="1800" smtClean="0">
                <a:solidFill>
                  <a:srgbClr val="006600"/>
                </a:solidFill>
              </a:rPr>
              <a:t>HEP provided support for outer-ring detector fabrication and is supporting operations for ANL activities.</a:t>
            </a:r>
          </a:p>
          <a:p>
            <a:pPr>
              <a:buFontTx/>
              <a:buChar char="-"/>
            </a:pPr>
            <a:r>
              <a:rPr lang="en-US" sz="1800" smtClean="0">
                <a:solidFill>
                  <a:srgbClr val="006600"/>
                </a:solidFill>
              </a:rPr>
              <a:t>Collaboration proposing SPTpol-3G as next step</a:t>
            </a:r>
          </a:p>
          <a:p>
            <a:pPr>
              <a:buFont typeface="Arial" charset="0"/>
              <a:buNone/>
            </a:pPr>
            <a:r>
              <a:rPr lang="en-US" sz="1800" u="sng" smtClean="0">
                <a:solidFill>
                  <a:srgbClr val="006600"/>
                </a:solidFill>
              </a:rPr>
              <a:t>Planck Space Mission</a:t>
            </a:r>
          </a:p>
          <a:p>
            <a:pPr>
              <a:buFont typeface="Arial" charset="0"/>
              <a:buNone/>
            </a:pPr>
            <a:r>
              <a:rPr lang="en-US" sz="1800" smtClean="0">
                <a:solidFill>
                  <a:srgbClr val="006600"/>
                </a:solidFill>
              </a:rPr>
              <a:t>– HEP participating in data processing &amp; analysis.</a:t>
            </a:r>
          </a:p>
          <a:p>
            <a:pPr>
              <a:buFont typeface="Arial" charset="0"/>
              <a:buNone/>
            </a:pPr>
            <a:endParaRPr lang="en-US" sz="1800" smtClean="0">
              <a:solidFill>
                <a:srgbClr val="006600"/>
              </a:solidFill>
            </a:endParaRPr>
          </a:p>
        </p:txBody>
      </p:sp>
      <p:pic>
        <p:nvPicPr>
          <p:cNvPr id="49154" name="Picture 6"/>
          <p:cNvPicPr>
            <a:picLocks noChangeAspect="1" noChangeArrowheads="1"/>
          </p:cNvPicPr>
          <p:nvPr/>
        </p:nvPicPr>
        <p:blipFill>
          <a:blip r:embed="rId2"/>
          <a:srcRect/>
          <a:stretch>
            <a:fillRect/>
          </a:stretch>
        </p:blipFill>
        <p:spPr bwMode="auto">
          <a:xfrm>
            <a:off x="484188" y="4033838"/>
            <a:ext cx="3767137" cy="2824162"/>
          </a:xfrm>
          <a:prstGeom prst="rect">
            <a:avLst/>
          </a:prstGeom>
          <a:noFill/>
          <a:ln w="9525">
            <a:noFill/>
            <a:miter lim="800000"/>
            <a:headEnd/>
            <a:tailEnd/>
          </a:ln>
        </p:spPr>
      </p:pic>
      <p:sp>
        <p:nvSpPr>
          <p:cNvPr id="49155" name="Rectangle 2"/>
          <p:cNvSpPr>
            <a:spLocks noGrp="1" noChangeArrowheads="1"/>
          </p:cNvSpPr>
          <p:nvPr>
            <p:ph type="title" idx="4294967295"/>
          </p:nvPr>
        </p:nvSpPr>
        <p:spPr>
          <a:xfrm>
            <a:off x="1979613" y="161925"/>
            <a:ext cx="5927725" cy="723900"/>
          </a:xfrm>
        </p:spPr>
        <p:txBody>
          <a:bodyPr/>
          <a:lstStyle/>
          <a:p>
            <a:r>
              <a:rPr lang="en-US" sz="2400" b="1" smtClean="0">
                <a:solidFill>
                  <a:srgbClr val="135C00"/>
                </a:solidFill>
              </a:rPr>
              <a:t>Cosmic Frontier – CMB &amp; Other experiments</a:t>
            </a:r>
          </a:p>
        </p:txBody>
      </p:sp>
      <p:sp>
        <p:nvSpPr>
          <p:cNvPr id="49156" name="Subtitle 2"/>
          <p:cNvSpPr txBox="1">
            <a:spLocks/>
          </p:cNvSpPr>
          <p:nvPr/>
        </p:nvSpPr>
        <p:spPr bwMode="auto">
          <a:xfrm>
            <a:off x="4951413" y="4079875"/>
            <a:ext cx="3746500" cy="1450975"/>
          </a:xfrm>
          <a:prstGeom prst="rect">
            <a:avLst/>
          </a:prstGeom>
          <a:noFill/>
          <a:ln w="9525">
            <a:noFill/>
            <a:miter lim="800000"/>
            <a:headEnd/>
            <a:tailEnd/>
          </a:ln>
        </p:spPr>
        <p:txBody>
          <a:bodyPr/>
          <a:lstStyle/>
          <a:p>
            <a:r>
              <a:rPr lang="en-US" sz="1600" u="sng">
                <a:solidFill>
                  <a:srgbClr val="265800"/>
                </a:solidFill>
              </a:rPr>
              <a:t>Holometer status:</a:t>
            </a:r>
          </a:p>
          <a:p>
            <a:pPr>
              <a:buFontTx/>
              <a:buChar char="•"/>
            </a:pPr>
            <a:r>
              <a:rPr lang="en-US" sz="1600">
                <a:solidFill>
                  <a:srgbClr val="265800"/>
                </a:solidFill>
              </a:rPr>
              <a:t> Full vacuum system in place &amp; finishing mechanical installation</a:t>
            </a:r>
          </a:p>
          <a:p>
            <a:pPr>
              <a:buFontTx/>
              <a:buChar char="•"/>
            </a:pPr>
            <a:r>
              <a:rPr lang="en-US" sz="1600">
                <a:solidFill>
                  <a:srgbClr val="265800"/>
                </a:solidFill>
              </a:rPr>
              <a:t> Will go into full commissioning in the next few months</a:t>
            </a:r>
          </a:p>
        </p:txBody>
      </p:sp>
      <p:pic>
        <p:nvPicPr>
          <p:cNvPr id="49157" name="Picture 5"/>
          <p:cNvPicPr>
            <a:picLocks noChangeAspect="1"/>
          </p:cNvPicPr>
          <p:nvPr/>
        </p:nvPicPr>
        <p:blipFill>
          <a:blip r:embed="rId3"/>
          <a:srcRect/>
          <a:stretch>
            <a:fillRect/>
          </a:stretch>
        </p:blipFill>
        <p:spPr bwMode="auto">
          <a:xfrm>
            <a:off x="5492750" y="1163638"/>
            <a:ext cx="3205163" cy="2916237"/>
          </a:xfrm>
          <a:prstGeom prst="rect">
            <a:avLst/>
          </a:prstGeom>
          <a:noFill/>
          <a:ln w="9525">
            <a:noFill/>
            <a:miter lim="800000"/>
            <a:headEnd/>
            <a:tailEnd/>
          </a:ln>
        </p:spPr>
      </p:pic>
      <p:sp>
        <p:nvSpPr>
          <p:cNvPr id="49158" name="TextBox 16"/>
          <p:cNvSpPr txBox="1">
            <a:spLocks noChangeArrowheads="1"/>
          </p:cNvSpPr>
          <p:nvPr/>
        </p:nvSpPr>
        <p:spPr bwMode="auto">
          <a:xfrm>
            <a:off x="7477125" y="1293813"/>
            <a:ext cx="1666875" cy="738187"/>
          </a:xfrm>
          <a:prstGeom prst="rect">
            <a:avLst/>
          </a:prstGeom>
          <a:noFill/>
          <a:ln w="9525">
            <a:noFill/>
            <a:miter lim="800000"/>
            <a:headEnd/>
            <a:tailEnd/>
          </a:ln>
        </p:spPr>
        <p:txBody>
          <a:bodyPr>
            <a:spAutoFit/>
          </a:bodyPr>
          <a:lstStyle/>
          <a:p>
            <a:r>
              <a:rPr lang="en-US" sz="1400"/>
              <a:t>Correlated position noise in interferometers</a:t>
            </a:r>
          </a:p>
        </p:txBody>
      </p:sp>
      <p:sp>
        <p:nvSpPr>
          <p:cNvPr id="49159" name="Subtitle 2"/>
          <p:cNvSpPr txBox="1">
            <a:spLocks/>
          </p:cNvSpPr>
          <p:nvPr/>
        </p:nvSpPr>
        <p:spPr bwMode="auto">
          <a:xfrm>
            <a:off x="4951413" y="5407025"/>
            <a:ext cx="3746500" cy="1171575"/>
          </a:xfrm>
          <a:prstGeom prst="rect">
            <a:avLst/>
          </a:prstGeom>
          <a:noFill/>
          <a:ln w="9525">
            <a:noFill/>
            <a:miter lim="800000"/>
            <a:headEnd/>
            <a:tailEnd/>
          </a:ln>
        </p:spPr>
        <p:txBody>
          <a:bodyPr/>
          <a:lstStyle/>
          <a:p>
            <a:r>
              <a:rPr lang="en-US" sz="1600" b="1" u="sng">
                <a:solidFill>
                  <a:srgbClr val="000099"/>
                </a:solidFill>
              </a:rPr>
              <a:t>Future:</a:t>
            </a:r>
          </a:p>
          <a:p>
            <a:r>
              <a:rPr lang="en-US" sz="1600" b="1">
                <a:solidFill>
                  <a:srgbClr val="000099"/>
                </a:solidFill>
              </a:rPr>
              <a:t>Science studies now; any future projects will depends on Snowmass, P5 results and funding.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360363" y="231775"/>
            <a:ext cx="8035925" cy="723900"/>
          </a:xfrm>
        </p:spPr>
        <p:txBody>
          <a:bodyPr/>
          <a:lstStyle/>
          <a:p>
            <a:r>
              <a:rPr lang="en-US" b="1" smtClean="0">
                <a:solidFill>
                  <a:srgbClr val="0000CC"/>
                </a:solidFill>
                <a:latin typeface="Cambria" pitchFamily="18" charset="0"/>
              </a:rPr>
              <a:t>	</a:t>
            </a:r>
            <a:endParaRPr lang="en-US" b="1" smtClean="0">
              <a:solidFill>
                <a:srgbClr val="135C00"/>
              </a:solidFill>
              <a:latin typeface="Cambria" pitchFamily="18" charset="0"/>
            </a:endParaRPr>
          </a:p>
        </p:txBody>
      </p:sp>
      <p:sp>
        <p:nvSpPr>
          <p:cNvPr id="50178"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0CA9CDB8-6628-4639-A9F9-56487F3D479E}" type="slidenum">
              <a:rPr lang="en-US" sz="1000"/>
              <a:pPr algn="r"/>
              <a:t>29</a:t>
            </a:fld>
            <a:endParaRPr lang="en-US" sz="1000"/>
          </a:p>
        </p:txBody>
      </p:sp>
      <p:sp>
        <p:nvSpPr>
          <p:cNvPr id="50179" name="Rectangle 2"/>
          <p:cNvSpPr>
            <a:spLocks noChangeArrowheads="1"/>
          </p:cNvSpPr>
          <p:nvPr/>
        </p:nvSpPr>
        <p:spPr bwMode="auto">
          <a:xfrm>
            <a:off x="666750" y="161925"/>
            <a:ext cx="8051800" cy="723900"/>
          </a:xfrm>
          <a:prstGeom prst="rect">
            <a:avLst/>
          </a:prstGeom>
          <a:noFill/>
          <a:ln w="9525">
            <a:noFill/>
            <a:miter lim="800000"/>
            <a:headEnd/>
            <a:tailEnd/>
          </a:ln>
        </p:spPr>
        <p:txBody>
          <a:bodyPr anchor="ctr"/>
          <a:lstStyle/>
          <a:p>
            <a:pPr algn="ctr" eaLnBrk="0" hangingPunct="0"/>
            <a:r>
              <a:rPr lang="en-US" sz="2400">
                <a:solidFill>
                  <a:srgbClr val="135C00"/>
                </a:solidFill>
              </a:rPr>
              <a:t>Cosmic Frontier – Related efforts</a:t>
            </a:r>
          </a:p>
        </p:txBody>
      </p:sp>
      <p:sp>
        <p:nvSpPr>
          <p:cNvPr id="50180" name="Rectangle 3"/>
          <p:cNvSpPr>
            <a:spLocks noChangeArrowheads="1"/>
          </p:cNvSpPr>
          <p:nvPr/>
        </p:nvSpPr>
        <p:spPr bwMode="auto">
          <a:xfrm>
            <a:off x="254000" y="1166813"/>
            <a:ext cx="8329613" cy="2974975"/>
          </a:xfrm>
          <a:prstGeom prst="rect">
            <a:avLst/>
          </a:prstGeom>
          <a:noFill/>
          <a:ln w="9525">
            <a:noFill/>
            <a:miter lim="800000"/>
            <a:headEnd/>
            <a:tailEnd/>
          </a:ln>
        </p:spPr>
        <p:txBody>
          <a:bodyPr/>
          <a:lstStyle/>
          <a:p>
            <a:pPr marL="228600" indent="-228600" eaLnBrk="0" hangingPunct="0">
              <a:lnSpc>
                <a:spcPct val="70000"/>
              </a:lnSpc>
              <a:spcBef>
                <a:spcPct val="20000"/>
              </a:spcBef>
              <a:buFont typeface="Wingdings" pitchFamily="2" charset="2"/>
              <a:buNone/>
            </a:pPr>
            <a:endParaRPr lang="en-US" sz="400">
              <a:latin typeface="Arial Narrow" pitchFamily="34" charset="0"/>
              <a:cs typeface="Times New Roman" pitchFamily="18" charset="0"/>
            </a:endParaRPr>
          </a:p>
          <a:p>
            <a:pPr marL="228600" indent="-228600" eaLnBrk="0" hangingPunct="0">
              <a:buFont typeface="Wingdings" pitchFamily="2" charset="2"/>
              <a:buNone/>
            </a:pPr>
            <a:r>
              <a:rPr lang="en-US" sz="1600" u="sng">
                <a:solidFill>
                  <a:srgbClr val="006600"/>
                </a:solidFill>
              </a:rPr>
              <a:t>Computational Cosmology</a:t>
            </a:r>
            <a:r>
              <a:rPr lang="en-US" sz="1600">
                <a:solidFill>
                  <a:srgbClr val="006600"/>
                </a:solidFill>
              </a:rPr>
              <a:t> </a:t>
            </a:r>
          </a:p>
          <a:p>
            <a:pPr marL="228600" indent="-228600" eaLnBrk="0" hangingPunct="0">
              <a:buFont typeface="Wingdings" pitchFamily="2" charset="2"/>
              <a:buNone/>
            </a:pPr>
            <a:r>
              <a:rPr lang="en-US" sz="1600">
                <a:solidFill>
                  <a:srgbClr val="006600"/>
                </a:solidFill>
                <a:cs typeface="Times New Roman" pitchFamily="18" charset="0"/>
              </a:rPr>
              <a:t>SciDAC-3 (Scientific Discovery through Advanced Computing) DOE award to Cosmic</a:t>
            </a:r>
          </a:p>
          <a:p>
            <a:pPr marL="228600" indent="-228600" eaLnBrk="0" hangingPunct="0">
              <a:buFont typeface="Wingdings" pitchFamily="2" charset="2"/>
              <a:buNone/>
            </a:pPr>
            <a:r>
              <a:rPr lang="en-US" sz="1600">
                <a:solidFill>
                  <a:srgbClr val="006600"/>
                </a:solidFill>
                <a:cs typeface="Times New Roman" pitchFamily="18" charset="0"/>
              </a:rPr>
              <a:t>Frontier Computational Collaboration at DOE Labs (</a:t>
            </a:r>
            <a:r>
              <a:rPr lang="en-US" sz="1600">
                <a:solidFill>
                  <a:srgbClr val="006600"/>
                </a:solidFill>
                <a:cs typeface="Arial" charset="0"/>
              </a:rPr>
              <a:t>2012 for 3 Years):  Computation-</a:t>
            </a:r>
          </a:p>
          <a:p>
            <a:pPr marL="228600" indent="-228600" eaLnBrk="0" hangingPunct="0">
              <a:buFont typeface="Wingdings" pitchFamily="2" charset="2"/>
              <a:buNone/>
            </a:pPr>
            <a:r>
              <a:rPr lang="en-US" sz="1600">
                <a:solidFill>
                  <a:srgbClr val="006600"/>
                </a:solidFill>
                <a:cs typeface="Arial" charset="0"/>
              </a:rPr>
              <a:t>Driven Discovery for the Dark Universe PI: S. Habib</a:t>
            </a:r>
          </a:p>
          <a:p>
            <a:pPr marL="228600" indent="-228600" eaLnBrk="0" hangingPunct="0">
              <a:buFont typeface="Wingdings" pitchFamily="2" charset="2"/>
              <a:buNone/>
            </a:pPr>
            <a:endParaRPr lang="en-US" sz="1600">
              <a:solidFill>
                <a:srgbClr val="006600"/>
              </a:solidFill>
              <a:cs typeface="Arial" charset="0"/>
            </a:endParaRPr>
          </a:p>
          <a:p>
            <a:pPr marL="228600" indent="-228600" eaLnBrk="0" hangingPunct="0">
              <a:buFont typeface="Wingdings" pitchFamily="2" charset="2"/>
              <a:buNone/>
            </a:pPr>
            <a:r>
              <a:rPr lang="en-US" sz="1600" u="sng">
                <a:solidFill>
                  <a:srgbClr val="006600"/>
                </a:solidFill>
                <a:cs typeface="Arial" charset="0"/>
              </a:rPr>
              <a:t>ESA/NASA Planck mission</a:t>
            </a:r>
            <a:r>
              <a:rPr lang="en-US" sz="1600">
                <a:solidFill>
                  <a:srgbClr val="006600"/>
                </a:solidFill>
                <a:cs typeface="Arial" charset="0"/>
              </a:rPr>
              <a:t>: First comprehensive simulations run at DOE NERSC </a:t>
            </a:r>
          </a:p>
          <a:p>
            <a:pPr marL="228600" indent="-228600" eaLnBrk="0" hangingPunct="0">
              <a:buFont typeface="Wingdings" pitchFamily="2" charset="2"/>
              <a:buNone/>
            </a:pPr>
            <a:r>
              <a:rPr lang="en-US" sz="1600">
                <a:solidFill>
                  <a:srgbClr val="006600"/>
                </a:solidFill>
                <a:cs typeface="Arial" charset="0"/>
              </a:rPr>
              <a:t>Computing Facility generating 35TB of data – used to validate ongoing analysis of the real</a:t>
            </a:r>
          </a:p>
          <a:p>
            <a:pPr marL="228600" indent="-228600" eaLnBrk="0" hangingPunct="0">
              <a:buFont typeface="Wingdings" pitchFamily="2" charset="2"/>
              <a:buNone/>
            </a:pPr>
            <a:r>
              <a:rPr lang="en-US" sz="1600">
                <a:solidFill>
                  <a:srgbClr val="006600"/>
                </a:solidFill>
                <a:cs typeface="Arial" charset="0"/>
              </a:rPr>
              <a:t>Planck data in preparation for their release in January 2013.   POC: J. Borrill, LBNL</a:t>
            </a:r>
          </a:p>
          <a:p>
            <a:pPr marL="228600" indent="-228600" eaLnBrk="0" hangingPunct="0">
              <a:buFont typeface="Wingdings" pitchFamily="2" charset="2"/>
              <a:buNone/>
            </a:pPr>
            <a:endParaRPr lang="en-US" sz="1600">
              <a:solidFill>
                <a:srgbClr val="006600"/>
              </a:solidFill>
              <a:cs typeface="Times New Roman" pitchFamily="18" charset="0"/>
            </a:endParaRPr>
          </a:p>
          <a:p>
            <a:pPr marL="228600" indent="-228600" eaLnBrk="0" hangingPunct="0">
              <a:buFont typeface="Wingdings" pitchFamily="2" charset="2"/>
              <a:buNone/>
            </a:pPr>
            <a:r>
              <a:rPr lang="en-US" sz="1600" u="sng">
                <a:solidFill>
                  <a:srgbClr val="006600"/>
                </a:solidFill>
                <a:cs typeface="Times New Roman" pitchFamily="18" charset="0"/>
              </a:rPr>
              <a:t>Allocations at NERSC:</a:t>
            </a:r>
            <a:r>
              <a:rPr lang="en-US" sz="1600">
                <a:solidFill>
                  <a:srgbClr val="006600"/>
                </a:solidFill>
                <a:cs typeface="Times New Roman" pitchFamily="18" charset="0"/>
              </a:rPr>
              <a:t>  Both DES and LSST planning on using NERSC for simulations </a:t>
            </a:r>
          </a:p>
          <a:p>
            <a:pPr marL="228600" indent="-228600" eaLnBrk="0" hangingPunct="0">
              <a:buFont typeface="Wingdings" pitchFamily="2" charset="2"/>
              <a:buNone/>
            </a:pPr>
            <a:r>
              <a:rPr lang="en-US" sz="1600">
                <a:solidFill>
                  <a:srgbClr val="006600"/>
                </a:solidFill>
                <a:cs typeface="Times New Roman" pitchFamily="18" charset="0"/>
              </a:rPr>
              <a:t>and analysis </a:t>
            </a:r>
          </a:p>
          <a:p>
            <a:pPr marL="228600" indent="-228600" eaLnBrk="0" hangingPunct="0">
              <a:buFont typeface="Wingdings" pitchFamily="2" charset="2"/>
              <a:buNone/>
            </a:pPr>
            <a:endParaRPr lang="en-US" sz="1600">
              <a:solidFill>
                <a:srgbClr val="006600"/>
              </a:solidFill>
              <a:cs typeface="Times New Roman" pitchFamily="18" charset="0"/>
            </a:endParaRPr>
          </a:p>
        </p:txBody>
      </p:sp>
      <p:pic>
        <p:nvPicPr>
          <p:cNvPr id="50181" name="Picture 2" descr="\\scnas5p.sc.science.doe.gov\home\chattla\My Documents\My Pictures\habib-esp2012.jpg"/>
          <p:cNvPicPr>
            <a:picLocks noChangeAspect="1" noChangeArrowheads="1"/>
          </p:cNvPicPr>
          <p:nvPr/>
        </p:nvPicPr>
        <p:blipFill>
          <a:blip r:embed="rId2"/>
          <a:srcRect/>
          <a:stretch>
            <a:fillRect/>
          </a:stretch>
        </p:blipFill>
        <p:spPr bwMode="auto">
          <a:xfrm>
            <a:off x="5470525" y="4351338"/>
            <a:ext cx="3673475" cy="2063750"/>
          </a:xfrm>
          <a:prstGeom prst="rect">
            <a:avLst/>
          </a:prstGeom>
          <a:noFill/>
          <a:ln w="9525">
            <a:noFill/>
            <a:miter lim="800000"/>
            <a:headEnd/>
            <a:tailEnd/>
          </a:ln>
        </p:spPr>
      </p:pic>
      <p:sp>
        <p:nvSpPr>
          <p:cNvPr id="50182" name="Rectangle 3"/>
          <p:cNvSpPr>
            <a:spLocks noChangeArrowheads="1"/>
          </p:cNvSpPr>
          <p:nvPr/>
        </p:nvSpPr>
        <p:spPr bwMode="auto">
          <a:xfrm>
            <a:off x="290513" y="5854700"/>
            <a:ext cx="7985125" cy="796925"/>
          </a:xfrm>
          <a:prstGeom prst="rect">
            <a:avLst/>
          </a:prstGeom>
          <a:noFill/>
          <a:ln w="9525">
            <a:noFill/>
            <a:miter lim="800000"/>
            <a:headEnd/>
            <a:tailEnd/>
          </a:ln>
        </p:spPr>
        <p:txBody>
          <a:bodyPr/>
          <a:lstStyle/>
          <a:p>
            <a:pPr marL="228600" indent="-228600" eaLnBrk="0" hangingPunct="0">
              <a:buFont typeface="Wingdings" pitchFamily="2" charset="2"/>
              <a:buNone/>
            </a:pPr>
            <a:endParaRPr lang="en-US" sz="1600">
              <a:solidFill>
                <a:srgbClr val="006600"/>
              </a:solidFill>
              <a:latin typeface="Calibri" pitchFamily="34" charset="0"/>
            </a:endParaRPr>
          </a:p>
        </p:txBody>
      </p:sp>
      <p:sp>
        <p:nvSpPr>
          <p:cNvPr id="50183" name="Rectangle 3"/>
          <p:cNvSpPr>
            <a:spLocks noChangeArrowheads="1"/>
          </p:cNvSpPr>
          <p:nvPr/>
        </p:nvSpPr>
        <p:spPr bwMode="auto">
          <a:xfrm>
            <a:off x="203200" y="4200525"/>
            <a:ext cx="5168900" cy="885825"/>
          </a:xfrm>
          <a:prstGeom prst="rect">
            <a:avLst/>
          </a:prstGeom>
          <a:noFill/>
          <a:ln w="9525">
            <a:noFill/>
            <a:miter lim="800000"/>
            <a:headEnd/>
            <a:tailEnd/>
          </a:ln>
        </p:spPr>
        <p:txBody>
          <a:bodyPr/>
          <a:lstStyle/>
          <a:p>
            <a:pPr marL="228600" indent="-228600" eaLnBrk="0" hangingPunct="0">
              <a:lnSpc>
                <a:spcPct val="70000"/>
              </a:lnSpc>
              <a:spcBef>
                <a:spcPct val="20000"/>
              </a:spcBef>
              <a:buFont typeface="Wingdings" pitchFamily="2" charset="2"/>
              <a:buNone/>
            </a:pPr>
            <a:endParaRPr lang="en-US" sz="400">
              <a:latin typeface="Arial Narrow" pitchFamily="34" charset="0"/>
              <a:cs typeface="Times New Roman" pitchFamily="18" charset="0"/>
            </a:endParaRPr>
          </a:p>
        </p:txBody>
      </p:sp>
      <p:sp>
        <p:nvSpPr>
          <p:cNvPr id="50184" name="Rectangle 3"/>
          <p:cNvSpPr>
            <a:spLocks noChangeArrowheads="1"/>
          </p:cNvSpPr>
          <p:nvPr/>
        </p:nvSpPr>
        <p:spPr bwMode="auto">
          <a:xfrm>
            <a:off x="239713" y="4410075"/>
            <a:ext cx="5419725" cy="1749425"/>
          </a:xfrm>
          <a:prstGeom prst="rect">
            <a:avLst/>
          </a:prstGeom>
          <a:noFill/>
          <a:ln w="9525">
            <a:noFill/>
            <a:miter lim="800000"/>
            <a:headEnd/>
            <a:tailEnd/>
          </a:ln>
        </p:spPr>
        <p:txBody>
          <a:bodyPr/>
          <a:lstStyle/>
          <a:p>
            <a:pPr marL="228600" indent="-228600" eaLnBrk="0" hangingPunct="0">
              <a:buFont typeface="Wingdings" pitchFamily="2" charset="2"/>
              <a:buNone/>
            </a:pPr>
            <a:r>
              <a:rPr lang="en-US" u="sng">
                <a:solidFill>
                  <a:srgbClr val="006600"/>
                </a:solidFill>
              </a:rPr>
              <a:t>HEP Theory Program</a:t>
            </a:r>
            <a:r>
              <a:rPr lang="en-US" sz="1600" u="sng">
                <a:solidFill>
                  <a:srgbClr val="006600"/>
                </a:solidFill>
              </a:rPr>
              <a:t> </a:t>
            </a:r>
          </a:p>
          <a:p>
            <a:pPr marL="228600" indent="-228600" eaLnBrk="0" hangingPunct="0">
              <a:buFontTx/>
              <a:buChar char="-"/>
            </a:pPr>
            <a:r>
              <a:rPr lang="en-US" sz="1600">
                <a:solidFill>
                  <a:srgbClr val="006600"/>
                </a:solidFill>
              </a:rPr>
              <a:t>funds Cosmic Frontier related theory </a:t>
            </a:r>
            <a:r>
              <a:rPr lang="en-US" sz="1600">
                <a:solidFill>
                  <a:srgbClr val="006600"/>
                </a:solidFill>
                <a:cs typeface="Times New Roman" pitchFamily="18" charset="0"/>
              </a:rPr>
              <a:t>efforts; typically not directly in support of experiments in the program</a:t>
            </a:r>
          </a:p>
          <a:p>
            <a:pPr marL="228600" indent="-228600" eaLnBrk="0" hangingPunct="0">
              <a:buFontTx/>
              <a:buChar char="-"/>
            </a:pPr>
            <a:endParaRPr lang="en-US" sz="1600">
              <a:solidFill>
                <a:srgbClr val="006600"/>
              </a:solidFill>
              <a:cs typeface="Times New Roman" pitchFamily="18" charset="0"/>
            </a:endParaRPr>
          </a:p>
          <a:p>
            <a:pPr marL="228600" indent="-228600"/>
            <a:r>
              <a:rPr lang="en-US" u="sng">
                <a:solidFill>
                  <a:srgbClr val="006600"/>
                </a:solidFill>
              </a:rPr>
              <a:t>Detector R&amp;D</a:t>
            </a:r>
          </a:p>
          <a:p>
            <a:pPr marL="228600" indent="-228600"/>
            <a:r>
              <a:rPr lang="en-US">
                <a:solidFill>
                  <a:srgbClr val="006600"/>
                </a:solidFill>
              </a:rPr>
              <a:t>- </a:t>
            </a:r>
            <a:r>
              <a:rPr lang="en-US" sz="1600">
                <a:solidFill>
                  <a:srgbClr val="006600"/>
                </a:solidFill>
              </a:rPr>
              <a:t>Funds generic detector R&amp;D; some efforts related to Cosmic Frontier needs</a:t>
            </a:r>
            <a:endParaRPr lang="en-US" sz="1600">
              <a:solidFill>
                <a:srgbClr val="006600"/>
              </a:solidFill>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044825"/>
            <a:ext cx="7772400" cy="1362075"/>
          </a:xfrm>
        </p:spPr>
        <p:txBody>
          <a:bodyPr rtlCol="0">
            <a:normAutofit/>
          </a:bodyPr>
          <a:lstStyle/>
          <a:p>
            <a:pPr eaLnBrk="1" fontAlgn="auto" hangingPunct="1">
              <a:spcAft>
                <a:spcPts val="0"/>
              </a:spcAft>
              <a:defRPr/>
            </a:pPr>
            <a:r>
              <a:rPr lang="en-US" sz="5400" dirty="0" smtClean="0">
                <a:solidFill>
                  <a:srgbClr val="C00000"/>
                </a:solidFill>
                <a:effectLst>
                  <a:outerShdw blurRad="38100" dist="38100" dir="2700000" algn="tl">
                    <a:srgbClr val="000000">
                      <a:alpha val="43137"/>
                    </a:srgbClr>
                  </a:outerShdw>
                </a:effectLst>
                <a:latin typeface="Cambria" pitchFamily="18" charset="0"/>
              </a:rPr>
              <a:t>PART 1</a:t>
            </a:r>
            <a:endParaRPr lang="en-US" sz="5400" dirty="0">
              <a:solidFill>
                <a:srgbClr val="C0000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1A6096F1-1D06-41FF-825C-04FD8A9334C9}" type="slidenum">
              <a:rPr lang="en-US" sz="1000"/>
              <a:pPr algn="r" eaLnBrk="0" hangingPunct="0"/>
              <a:t>30</a:t>
            </a:fld>
            <a:endParaRPr lang="en-US" sz="1000"/>
          </a:p>
        </p:txBody>
      </p:sp>
      <p:sp>
        <p:nvSpPr>
          <p:cNvPr id="39939" name="Rectangle 3"/>
          <p:cNvSpPr>
            <a:spLocks noGrp="1" noChangeArrowheads="1"/>
          </p:cNvSpPr>
          <p:nvPr>
            <p:ph type="body" idx="4294967295"/>
          </p:nvPr>
        </p:nvSpPr>
        <p:spPr>
          <a:xfrm>
            <a:off x="0" y="817563"/>
            <a:ext cx="8986838" cy="5567362"/>
          </a:xfrm>
        </p:spPr>
        <p:txBody>
          <a:bodyPr/>
          <a:lstStyle/>
          <a:p>
            <a:pPr marL="0" lvl="1" indent="0">
              <a:spcBef>
                <a:spcPct val="0"/>
              </a:spcBef>
              <a:buFont typeface="Wingdings" pitchFamily="2" charset="2"/>
              <a:buNone/>
            </a:pPr>
            <a:r>
              <a:rPr lang="en-US" sz="1800" smtClean="0">
                <a:solidFill>
                  <a:srgbClr val="285C00"/>
                </a:solidFill>
                <a:cs typeface="Tahoma" pitchFamily="34" charset="0"/>
              </a:rPr>
              <a:t>In planning the program, we are following guidance from the Particle Astrophysics Science Advisory Group (</a:t>
            </a:r>
            <a:r>
              <a:rPr lang="en-US" sz="1800" b="1" smtClean="0">
                <a:solidFill>
                  <a:srgbClr val="000099"/>
                </a:solidFill>
                <a:cs typeface="Tahoma" pitchFamily="34" charset="0"/>
              </a:rPr>
              <a:t>PASAG</a:t>
            </a:r>
            <a:r>
              <a:rPr lang="en-US" sz="1800" smtClean="0">
                <a:solidFill>
                  <a:srgbClr val="285C00"/>
                </a:solidFill>
                <a:cs typeface="Tahoma" pitchFamily="34" charset="0"/>
              </a:rPr>
              <a:t>) HEPAP Subpanel (Oct. 2009) </a:t>
            </a:r>
            <a:r>
              <a:rPr lang="en-US" sz="1800" smtClean="0">
                <a:solidFill>
                  <a:srgbClr val="285C00"/>
                </a:solidFill>
                <a:cs typeface="Tahoma" pitchFamily="34" charset="0"/>
                <a:sym typeface="Wingdings" pitchFamily="2" charset="2"/>
              </a:rPr>
              <a:t></a:t>
            </a:r>
          </a:p>
          <a:p>
            <a:pPr marL="0" lvl="1" indent="0">
              <a:spcBef>
                <a:spcPct val="0"/>
              </a:spcBef>
              <a:buFont typeface="Wingdings" pitchFamily="2" charset="2"/>
              <a:buNone/>
            </a:pPr>
            <a:endParaRPr lang="en-US" sz="1800" smtClean="0">
              <a:solidFill>
                <a:srgbClr val="000099"/>
              </a:solidFill>
              <a:cs typeface="Tahoma" pitchFamily="34" charset="0"/>
            </a:endParaRPr>
          </a:p>
          <a:p>
            <a:pPr marL="0" lvl="1" indent="0">
              <a:spcBef>
                <a:spcPct val="0"/>
              </a:spcBef>
            </a:pPr>
            <a:r>
              <a:rPr lang="en-US" sz="1800" smtClean="0">
                <a:solidFill>
                  <a:srgbClr val="000099"/>
                </a:solidFill>
              </a:rPr>
              <a:t> Recommended an optimized program over the next 10 years in 4 funding scenarios</a:t>
            </a:r>
          </a:p>
          <a:p>
            <a:pPr marL="0" lvl="1" indent="0">
              <a:spcBef>
                <a:spcPct val="0"/>
              </a:spcBef>
            </a:pPr>
            <a:r>
              <a:rPr lang="en-US" sz="1800" smtClean="0">
                <a:solidFill>
                  <a:srgbClr val="000099"/>
                </a:solidFill>
              </a:rPr>
              <a:t> Dark matter &amp; dark energy remain the highest priorities; but don’t zero out everything else</a:t>
            </a:r>
          </a:p>
          <a:p>
            <a:pPr marL="0" lvl="1" indent="0">
              <a:spcBef>
                <a:spcPct val="0"/>
              </a:spcBef>
              <a:buFont typeface="Arial" charset="0"/>
              <a:buNone/>
            </a:pPr>
            <a:endParaRPr lang="en-US" sz="1800" smtClean="0">
              <a:solidFill>
                <a:srgbClr val="000099"/>
              </a:solidFill>
            </a:endParaRPr>
          </a:p>
          <a:p>
            <a:pPr marL="0" lvl="1" indent="0">
              <a:spcBef>
                <a:spcPct val="0"/>
              </a:spcBef>
              <a:buFontTx/>
              <a:buNone/>
            </a:pPr>
            <a:r>
              <a:rPr lang="en-US" sz="1800" u="sng" smtClean="0">
                <a:solidFill>
                  <a:srgbClr val="000099"/>
                </a:solidFill>
              </a:rPr>
              <a:t>Prioritization Criteria</a:t>
            </a:r>
            <a:r>
              <a:rPr lang="en-US" sz="1800" smtClean="0">
                <a:solidFill>
                  <a:srgbClr val="000099"/>
                </a:solidFill>
              </a:rPr>
              <a:t> - Make contributions to select, high impact experiments:</a:t>
            </a:r>
          </a:p>
          <a:p>
            <a:pPr marL="457200" lvl="2">
              <a:spcBef>
                <a:spcPct val="0"/>
              </a:spcBef>
              <a:buFontTx/>
              <a:buChar char="o"/>
            </a:pPr>
            <a:r>
              <a:rPr lang="en-US" sz="1800" smtClean="0">
                <a:solidFill>
                  <a:srgbClr val="000099"/>
                </a:solidFill>
              </a:rPr>
              <a:t> That directly address HEP science goals</a:t>
            </a:r>
          </a:p>
          <a:p>
            <a:pPr marL="457200" lvl="2">
              <a:spcBef>
                <a:spcPct val="0"/>
              </a:spcBef>
              <a:buFontTx/>
              <a:buChar char="o"/>
            </a:pPr>
            <a:r>
              <a:rPr lang="en-US" sz="1800" smtClean="0">
                <a:solidFill>
                  <a:srgbClr val="000099"/>
                </a:solidFill>
              </a:rPr>
              <a:t> That will make a visible or leadership contribution</a:t>
            </a:r>
          </a:p>
          <a:p>
            <a:pPr marL="457200" lvl="2">
              <a:spcBef>
                <a:spcPct val="0"/>
              </a:spcBef>
              <a:buFontTx/>
              <a:buChar char="o"/>
            </a:pPr>
            <a:r>
              <a:rPr lang="en-US" sz="1800" smtClean="0">
                <a:solidFill>
                  <a:srgbClr val="000099"/>
                </a:solidFill>
              </a:rPr>
              <a:t> For which the HEP community makes contributions – instrumentation, collaborations, analysis techniques etc. </a:t>
            </a:r>
          </a:p>
          <a:p>
            <a:pPr marL="457200" lvl="2">
              <a:spcBef>
                <a:spcPct val="0"/>
              </a:spcBef>
              <a:buFont typeface="Arial" charset="0"/>
              <a:buNone/>
            </a:pPr>
            <a:endParaRPr lang="en-US" sz="1800" smtClean="0">
              <a:solidFill>
                <a:srgbClr val="285C00"/>
              </a:solidFill>
            </a:endParaRPr>
          </a:p>
          <a:p>
            <a:pPr>
              <a:spcBef>
                <a:spcPct val="0"/>
              </a:spcBef>
              <a:buFont typeface="Arial" charset="0"/>
              <a:buNone/>
            </a:pPr>
            <a:r>
              <a:rPr lang="en-US" sz="1800" smtClean="0">
                <a:solidFill>
                  <a:srgbClr val="135C00"/>
                </a:solidFill>
              </a:rPr>
              <a:t>At the Cosmic Frontier, the emphasis is on </a:t>
            </a:r>
            <a:r>
              <a:rPr lang="en-US" sz="1800" u="sng" smtClean="0">
                <a:solidFill>
                  <a:srgbClr val="135C00"/>
                </a:solidFill>
              </a:rPr>
              <a:t>doing experiments</a:t>
            </a:r>
            <a:endParaRPr lang="en-US" sz="1800" smtClean="0">
              <a:solidFill>
                <a:srgbClr val="135C00"/>
              </a:solidFill>
            </a:endParaRPr>
          </a:p>
          <a:p>
            <a:pPr>
              <a:spcBef>
                <a:spcPct val="0"/>
              </a:spcBef>
            </a:pPr>
            <a:r>
              <a:rPr lang="en-US" sz="1800" smtClean="0">
                <a:solidFill>
                  <a:srgbClr val="135C00"/>
                </a:solidFill>
              </a:rPr>
              <a:t> Design and build instrumentation and bring other resources (e.g. computing)</a:t>
            </a:r>
          </a:p>
          <a:p>
            <a:pPr>
              <a:spcBef>
                <a:spcPct val="0"/>
              </a:spcBef>
            </a:pPr>
            <a:r>
              <a:rPr lang="en-US" sz="1800" smtClean="0">
                <a:solidFill>
                  <a:srgbClr val="135C00"/>
                </a:solidFill>
              </a:rPr>
              <a:t> Use other agency’s facilities where needed (i.e. we don’t build telescope facilities)</a:t>
            </a:r>
          </a:p>
          <a:p>
            <a:pPr>
              <a:spcBef>
                <a:spcPct val="0"/>
              </a:spcBef>
            </a:pPr>
            <a:r>
              <a:rPr lang="en-US" sz="1800" smtClean="0">
                <a:solidFill>
                  <a:srgbClr val="135C00"/>
                </a:solidFill>
              </a:rPr>
              <a:t> Fund collaborations with expertise needed for all phases of an experiment -  design, fabrication, operations, and data analysis to produce robust measurements</a:t>
            </a:r>
          </a:p>
          <a:p>
            <a:pPr marL="457200" lvl="2">
              <a:spcBef>
                <a:spcPct val="0"/>
              </a:spcBef>
              <a:buFont typeface="Arial" charset="0"/>
              <a:buNone/>
            </a:pPr>
            <a:endParaRPr lang="en-US" sz="2000" smtClean="0">
              <a:solidFill>
                <a:srgbClr val="285C00"/>
              </a:solidFill>
            </a:endParaRPr>
          </a:p>
          <a:p>
            <a:pPr marL="457200" lvl="2">
              <a:spcBef>
                <a:spcPct val="0"/>
              </a:spcBef>
              <a:buFontTx/>
              <a:buChar char="o"/>
            </a:pPr>
            <a:endParaRPr lang="en-US" sz="2000" smtClean="0">
              <a:solidFill>
                <a:srgbClr val="285C00"/>
              </a:solidFill>
            </a:endParaRPr>
          </a:p>
          <a:p>
            <a:pPr marL="457200" lvl="2">
              <a:spcBef>
                <a:spcPct val="0"/>
              </a:spcBef>
              <a:buFont typeface="Arial" charset="0"/>
              <a:buNone/>
            </a:pPr>
            <a:endParaRPr lang="en-US" sz="2000" smtClean="0">
              <a:solidFill>
                <a:srgbClr val="285C00"/>
              </a:solidFill>
            </a:endParaRPr>
          </a:p>
          <a:p>
            <a:pPr marL="0" lvl="1" indent="0">
              <a:spcBef>
                <a:spcPct val="0"/>
              </a:spcBef>
              <a:buFontTx/>
              <a:buNone/>
            </a:pPr>
            <a:endParaRPr lang="en-US" sz="2000" b="1" smtClean="0">
              <a:solidFill>
                <a:srgbClr val="237737"/>
              </a:solidFill>
            </a:endParaRPr>
          </a:p>
        </p:txBody>
      </p:sp>
      <p:sp>
        <p:nvSpPr>
          <p:cNvPr id="51203" name="Title 1"/>
          <p:cNvSpPr>
            <a:spLocks/>
          </p:cNvSpPr>
          <p:nvPr/>
        </p:nvSpPr>
        <p:spPr bwMode="auto">
          <a:xfrm>
            <a:off x="0" y="207963"/>
            <a:ext cx="8640763"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Program Guidance &amp; Planning</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E0287D08-AA7F-472E-9092-DAEEF489E03D}" type="slidenum">
              <a:rPr lang="en-US" sz="1000"/>
              <a:pPr algn="r" eaLnBrk="0" hangingPunct="0"/>
              <a:t>31</a:t>
            </a:fld>
            <a:endParaRPr lang="en-US" sz="1000"/>
          </a:p>
        </p:txBody>
      </p:sp>
      <p:sp>
        <p:nvSpPr>
          <p:cNvPr id="52226" name="Title 1"/>
          <p:cNvSpPr>
            <a:spLocks/>
          </p:cNvSpPr>
          <p:nvPr/>
        </p:nvSpPr>
        <p:spPr bwMode="auto">
          <a:xfrm>
            <a:off x="0" y="180975"/>
            <a:ext cx="8842375" cy="609600"/>
          </a:xfrm>
          <a:prstGeom prst="rect">
            <a:avLst/>
          </a:prstGeom>
          <a:solidFill>
            <a:schemeClr val="bg1"/>
          </a:solidFill>
          <a:ln w="9525">
            <a:noFill/>
            <a:miter lim="800000"/>
            <a:headEnd/>
            <a:tailEnd/>
          </a:ln>
        </p:spPr>
        <p:txBody>
          <a:bodyPr anchor="ctr"/>
          <a:lstStyle/>
          <a:p>
            <a:pPr algn="ctr" eaLnBrk="0" hangingPunct="0"/>
            <a:r>
              <a:rPr lang="en-US" sz="2400">
                <a:solidFill>
                  <a:srgbClr val="285C00"/>
                </a:solidFill>
              </a:rPr>
              <a:t>Cosmic Frontier – Program balance, issues, considerations</a:t>
            </a:r>
          </a:p>
        </p:txBody>
      </p:sp>
      <p:sp>
        <p:nvSpPr>
          <p:cNvPr id="52227" name="Rectangle 3"/>
          <p:cNvSpPr>
            <a:spLocks noChangeArrowheads="1"/>
          </p:cNvSpPr>
          <p:nvPr/>
        </p:nvSpPr>
        <p:spPr bwMode="auto">
          <a:xfrm>
            <a:off x="0" y="790575"/>
            <a:ext cx="8986838" cy="5403850"/>
          </a:xfrm>
          <a:prstGeom prst="rect">
            <a:avLst/>
          </a:prstGeom>
          <a:noFill/>
          <a:ln w="9525">
            <a:noFill/>
            <a:miter lim="800000"/>
            <a:headEnd/>
            <a:tailEnd/>
          </a:ln>
        </p:spPr>
        <p:txBody>
          <a:bodyPr/>
          <a:lstStyle/>
          <a:p>
            <a:r>
              <a:rPr lang="en-US">
                <a:solidFill>
                  <a:srgbClr val="135C00"/>
                </a:solidFill>
                <a:sym typeface="Wingdings" pitchFamily="2" charset="2"/>
              </a:rPr>
              <a:t></a:t>
            </a:r>
            <a:r>
              <a:rPr lang="en-US">
                <a:solidFill>
                  <a:srgbClr val="135C00"/>
                </a:solidFill>
              </a:rPr>
              <a:t>Important to pro-actively develop an independent, balanced, robust program</a:t>
            </a:r>
          </a:p>
          <a:p>
            <a:endParaRPr lang="en-US">
              <a:solidFill>
                <a:srgbClr val="135C00"/>
              </a:solidFill>
            </a:endParaRPr>
          </a:p>
          <a:p>
            <a:r>
              <a:rPr lang="en-US" u="sng">
                <a:solidFill>
                  <a:srgbClr val="135C00"/>
                </a:solidFill>
              </a:rPr>
              <a:t>Program Balance:</a:t>
            </a:r>
          </a:p>
          <a:p>
            <a:pPr>
              <a:buFont typeface="Arial" charset="0"/>
              <a:buChar char="•"/>
            </a:pPr>
            <a:r>
              <a:rPr lang="en-US" sz="1600" b="1">
                <a:solidFill>
                  <a:srgbClr val="135C00"/>
                </a:solidFill>
              </a:rPr>
              <a:t>Staged implementation &amp; results</a:t>
            </a:r>
          </a:p>
          <a:p>
            <a:pPr>
              <a:buFont typeface="Arial" charset="0"/>
              <a:buChar char="•"/>
            </a:pPr>
            <a:r>
              <a:rPr lang="en-US" sz="1600">
                <a:solidFill>
                  <a:srgbClr val="135C00"/>
                </a:solidFill>
              </a:rPr>
              <a:t> Include near term and low cost options, using multiple methods and technologies as required; as well as larger projects</a:t>
            </a:r>
            <a:endParaRPr lang="en-US" sz="1600" b="1">
              <a:solidFill>
                <a:srgbClr val="135C00"/>
              </a:solidFill>
            </a:endParaRPr>
          </a:p>
          <a:p>
            <a:pPr>
              <a:buFont typeface="Arial" charset="0"/>
              <a:buChar char="•"/>
            </a:pPr>
            <a:r>
              <a:rPr lang="en-US" sz="1600">
                <a:solidFill>
                  <a:srgbClr val="135C00"/>
                </a:solidFill>
              </a:rPr>
              <a:t> Balance between Cosmic thrusts</a:t>
            </a:r>
          </a:p>
          <a:p>
            <a:pPr>
              <a:buFont typeface="Arial" charset="0"/>
              <a:buChar char="•"/>
            </a:pPr>
            <a:r>
              <a:rPr lang="en-US" sz="1600">
                <a:solidFill>
                  <a:srgbClr val="135C00"/>
                </a:solidFill>
              </a:rPr>
              <a:t> Experiments directly-aligned with goals or provide input/contributions to goals</a:t>
            </a:r>
          </a:p>
          <a:p>
            <a:pPr>
              <a:buFont typeface="Arial" charset="0"/>
              <a:buChar char="•"/>
            </a:pPr>
            <a:r>
              <a:rPr lang="en-US" sz="1600">
                <a:solidFill>
                  <a:srgbClr val="135C00"/>
                </a:solidFill>
              </a:rPr>
              <a:t> Experiments in which only part of the data is of interest to the HEP program</a:t>
            </a:r>
          </a:p>
          <a:p>
            <a:pPr>
              <a:buFont typeface="Arial" charset="0"/>
              <a:buChar char="•"/>
            </a:pPr>
            <a:r>
              <a:rPr lang="en-US" sz="1600">
                <a:solidFill>
                  <a:srgbClr val="135C00"/>
                </a:solidFill>
              </a:rPr>
              <a:t> Balance of speculative efforts with ones that guarantee results</a:t>
            </a:r>
          </a:p>
          <a:p>
            <a:pPr>
              <a:buFont typeface="Arial" charset="0"/>
              <a:buChar char="•"/>
            </a:pPr>
            <a:r>
              <a:rPr lang="en-US" sz="1600">
                <a:solidFill>
                  <a:srgbClr val="135C00"/>
                </a:solidFill>
              </a:rPr>
              <a:t> Domestic and off-shore</a:t>
            </a:r>
          </a:p>
          <a:p>
            <a:r>
              <a:rPr lang="en-US">
                <a:solidFill>
                  <a:srgbClr val="135C00"/>
                </a:solidFill>
              </a:rPr>
              <a:t> </a:t>
            </a:r>
          </a:p>
          <a:p>
            <a:r>
              <a:rPr lang="en-US" u="sng">
                <a:solidFill>
                  <a:srgbClr val="135C00"/>
                </a:solidFill>
              </a:rPr>
              <a:t>In determining which experiments to do, we consider </a:t>
            </a:r>
            <a:r>
              <a:rPr lang="en-US">
                <a:solidFill>
                  <a:srgbClr val="135C00"/>
                </a:solidFill>
                <a:sym typeface="Wingdings" pitchFamily="2" charset="2"/>
              </a:rPr>
              <a:t></a:t>
            </a:r>
          </a:p>
          <a:p>
            <a:pPr>
              <a:buFont typeface="Arial" charset="0"/>
              <a:buChar char="•"/>
            </a:pPr>
            <a:r>
              <a:rPr lang="en-US">
                <a:solidFill>
                  <a:srgbClr val="135C00"/>
                </a:solidFill>
              </a:rPr>
              <a:t> </a:t>
            </a:r>
            <a:r>
              <a:rPr lang="en-US" sz="1600">
                <a:solidFill>
                  <a:srgbClr val="135C00"/>
                </a:solidFill>
              </a:rPr>
              <a:t>Science goals and how it will address DOE-HEP goals</a:t>
            </a:r>
          </a:p>
          <a:p>
            <a:pPr>
              <a:buFont typeface="Arial" charset="0"/>
              <a:buChar char="•"/>
            </a:pPr>
            <a:r>
              <a:rPr lang="en-US" sz="1600">
                <a:solidFill>
                  <a:srgbClr val="135C00"/>
                </a:solidFill>
              </a:rPr>
              <a:t> What does our community bring to the experiment?  Visible, leadership contributions?</a:t>
            </a:r>
          </a:p>
          <a:p>
            <a:pPr>
              <a:buFont typeface="Arial" charset="0"/>
              <a:buChar char="•"/>
            </a:pPr>
            <a:r>
              <a:rPr lang="en-US" sz="1600">
                <a:solidFill>
                  <a:srgbClr val="135C00"/>
                </a:solidFill>
              </a:rPr>
              <a:t> Contributions in line with % of the project relevant to our science goals.</a:t>
            </a:r>
          </a:p>
          <a:p>
            <a:pPr>
              <a:buFont typeface="Arial" charset="0"/>
              <a:buChar char="•"/>
            </a:pPr>
            <a:r>
              <a:rPr lang="en-US" sz="1600">
                <a:solidFill>
                  <a:srgbClr val="135C00"/>
                </a:solidFill>
              </a:rPr>
              <a:t> Roles and responsibilities be in line with our contributions.</a:t>
            </a:r>
          </a:p>
          <a:p>
            <a:pPr>
              <a:buFont typeface="Arial" charset="0"/>
              <a:buChar char="•"/>
            </a:pPr>
            <a:r>
              <a:rPr lang="en-US" sz="1600">
                <a:solidFill>
                  <a:srgbClr val="135C00"/>
                </a:solidFill>
              </a:rPr>
              <a:t> Partnerships - plusses and minuses</a:t>
            </a:r>
          </a:p>
          <a:p>
            <a:pPr>
              <a:buFont typeface="Arial" charset="0"/>
              <a:buChar char="•"/>
            </a:pPr>
            <a:r>
              <a:rPr lang="en-US" sz="1600">
                <a:solidFill>
                  <a:srgbClr val="135C00"/>
                </a:solidFill>
              </a:rPr>
              <a:t> Don’t “mayonnaise” funds all over many small efforts.</a:t>
            </a:r>
          </a:p>
          <a:p>
            <a:endParaRPr lang="en-US">
              <a:solidFill>
                <a:srgbClr val="135C00"/>
              </a:solidFill>
            </a:endParaRPr>
          </a:p>
          <a:p>
            <a:r>
              <a:rPr lang="en-US" u="sng">
                <a:solidFill>
                  <a:srgbClr val="135C00"/>
                </a:solidFill>
              </a:rPr>
              <a:t>Current Budget/Program issues</a:t>
            </a:r>
          </a:p>
          <a:p>
            <a:r>
              <a:rPr lang="en-US" sz="1600">
                <a:solidFill>
                  <a:srgbClr val="135C00"/>
                </a:solidFill>
              </a:rPr>
              <a:t>Will need to ramp down some experiments in the next few years to make room for new projects.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044825"/>
            <a:ext cx="7772400" cy="1362075"/>
          </a:xfrm>
        </p:spPr>
        <p:txBody>
          <a:bodyPr rtlCol="0">
            <a:normAutofit/>
          </a:bodyPr>
          <a:lstStyle/>
          <a:p>
            <a:pPr eaLnBrk="1" fontAlgn="auto" hangingPunct="1">
              <a:spcAft>
                <a:spcPts val="0"/>
              </a:spcAft>
              <a:defRPr/>
            </a:pPr>
            <a:r>
              <a:rPr lang="en-US" sz="5400" dirty="0" smtClean="0">
                <a:solidFill>
                  <a:srgbClr val="C00000"/>
                </a:solidFill>
                <a:effectLst>
                  <a:outerShdw blurRad="38100" dist="38100" dir="2700000" algn="tl">
                    <a:srgbClr val="000000">
                      <a:alpha val="43137"/>
                    </a:srgbClr>
                  </a:outerShdw>
                </a:effectLst>
                <a:latin typeface="Cambria" pitchFamily="18" charset="0"/>
              </a:rPr>
              <a:t>PART 2</a:t>
            </a:r>
            <a:endParaRPr lang="en-US" sz="5400" dirty="0">
              <a:solidFill>
                <a:srgbClr val="C0000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cap="none" smtClean="0">
                <a:solidFill>
                  <a:srgbClr val="002060"/>
                </a:solidFill>
                <a:effectLst>
                  <a:outerShdw blurRad="38100" dist="38100" dir="2700000" algn="tl">
                    <a:srgbClr val="C0C0C0"/>
                  </a:outerShdw>
                </a:effectLst>
                <a:latin typeface="Cambria" pitchFamily="18" charset="0"/>
              </a:rPr>
              <a:t>COSMIC FRONTIER</a:t>
            </a:r>
            <a:br>
              <a:rPr lang="en-US" cap="none" smtClean="0">
                <a:solidFill>
                  <a:srgbClr val="002060"/>
                </a:solidFill>
                <a:effectLst>
                  <a:outerShdw blurRad="38100" dist="38100" dir="2700000" algn="tl">
                    <a:srgbClr val="C0C0C0"/>
                  </a:outerShdw>
                </a:effectLst>
                <a:latin typeface="Cambria" pitchFamily="18" charset="0"/>
              </a:rPr>
            </a:br>
            <a:r>
              <a:rPr lang="en-US" cap="none" smtClean="0">
                <a:solidFill>
                  <a:srgbClr val="002060"/>
                </a:solidFill>
                <a:effectLst>
                  <a:outerShdw blurRad="38100" dist="38100" dir="2700000" algn="tl">
                    <a:srgbClr val="C0C0C0"/>
                  </a:outerShdw>
                </a:effectLst>
                <a:latin typeface="Cambria" pitchFamily="18" charset="0"/>
              </a:rPr>
              <a:t>RESEARCH Program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53135B6C-52CC-487A-825D-13E3FDD7832F}" type="slidenum">
              <a:rPr lang="en-US" sz="1000"/>
              <a:pPr algn="r" eaLnBrk="0" hangingPunct="0"/>
              <a:t>34</a:t>
            </a:fld>
            <a:endParaRPr lang="en-US" sz="1000"/>
          </a:p>
        </p:txBody>
      </p:sp>
      <p:sp>
        <p:nvSpPr>
          <p:cNvPr id="149507" name="Title 1"/>
          <p:cNvSpPr>
            <a:spLocks/>
          </p:cNvSpPr>
          <p:nvPr/>
        </p:nvSpPr>
        <p:spPr bwMode="auto">
          <a:xfrm>
            <a:off x="201613" y="180975"/>
            <a:ext cx="8640762"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Research Model</a:t>
            </a:r>
          </a:p>
        </p:txBody>
      </p:sp>
      <p:sp>
        <p:nvSpPr>
          <p:cNvPr id="149508"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49509" name="Rectangle 7"/>
          <p:cNvSpPr>
            <a:spLocks noChangeArrowheads="1"/>
          </p:cNvSpPr>
          <p:nvPr/>
        </p:nvSpPr>
        <p:spPr bwMode="auto">
          <a:xfrm>
            <a:off x="188913" y="1217613"/>
            <a:ext cx="8955087" cy="5397500"/>
          </a:xfrm>
          <a:prstGeom prst="rect">
            <a:avLst/>
          </a:prstGeom>
          <a:noFill/>
          <a:ln w="9525">
            <a:noFill/>
            <a:miter lim="800000"/>
            <a:headEnd/>
            <a:tailEnd/>
          </a:ln>
        </p:spPr>
        <p:txBody>
          <a:bodyPr>
            <a:spAutoFit/>
          </a:bodyPr>
          <a:lstStyle/>
          <a:p>
            <a:r>
              <a:rPr lang="en-US" sz="2000" u="sng">
                <a:solidFill>
                  <a:srgbClr val="135C00"/>
                </a:solidFill>
                <a:latin typeface="Calibri" pitchFamily="34" charset="0"/>
              </a:rPr>
              <a:t>PASAG Criteria</a:t>
            </a:r>
            <a:r>
              <a:rPr lang="en-US" sz="2000">
                <a:solidFill>
                  <a:srgbClr val="135C00"/>
                </a:solidFill>
                <a:latin typeface="Calibri" pitchFamily="34" charset="0"/>
              </a:rPr>
              <a:t> can also be applied to </a:t>
            </a:r>
            <a:r>
              <a:rPr lang="en-US" sz="2000" u="sng">
                <a:solidFill>
                  <a:srgbClr val="135C00"/>
                </a:solidFill>
                <a:latin typeface="Calibri" pitchFamily="34" charset="0"/>
              </a:rPr>
              <a:t>research efforts </a:t>
            </a:r>
            <a:r>
              <a:rPr lang="en-US" sz="2000">
                <a:solidFill>
                  <a:srgbClr val="135C00"/>
                </a:solidFill>
                <a:latin typeface="Calibri" pitchFamily="34" charset="0"/>
              </a:rPr>
              <a:t>on projects in the program:</a:t>
            </a:r>
          </a:p>
          <a:p>
            <a:pPr>
              <a:buFontTx/>
              <a:buChar char="•"/>
            </a:pPr>
            <a:r>
              <a:rPr lang="en-US" sz="2000">
                <a:latin typeface="Calibri" pitchFamily="34" charset="0"/>
                <a:sym typeface="Wingdings" pitchFamily="2" charset="2"/>
              </a:rPr>
              <a:t> will the effort will significantly advance HEP science goals?</a:t>
            </a:r>
          </a:p>
          <a:p>
            <a:pPr>
              <a:buFontTx/>
              <a:buChar char="•"/>
            </a:pPr>
            <a:r>
              <a:rPr lang="en-US" sz="2000">
                <a:latin typeface="Calibri" pitchFamily="34" charset="0"/>
              </a:rPr>
              <a:t> will the researcher(s) make significant/visible/leadership impact &amp; contributions</a:t>
            </a:r>
          </a:p>
          <a:p>
            <a:endParaRPr lang="en-US" sz="2000">
              <a:latin typeface="Calibri" pitchFamily="34" charset="0"/>
            </a:endParaRPr>
          </a:p>
          <a:p>
            <a:r>
              <a:rPr lang="en-US" sz="2000">
                <a:solidFill>
                  <a:srgbClr val="135C00"/>
                </a:solidFill>
                <a:latin typeface="Calibri" pitchFamily="34" charset="0"/>
              </a:rPr>
              <a:t>In practice, we typically support teams/collaborations of scientists with the necessary expertise and responsibilities to take experiments through all phases, from R&amp;D, Fabrication, Operations, and Data Analysis</a:t>
            </a:r>
          </a:p>
          <a:p>
            <a:r>
              <a:rPr lang="en-US" sz="2000">
                <a:solidFill>
                  <a:srgbClr val="135C00"/>
                </a:solidFill>
                <a:latin typeface="Calibri" pitchFamily="34" charset="0"/>
              </a:rPr>
              <a:t>-- Science planning is expected throughout all phases to end up with coordinated data analysis by a collaboration (1 precision result rather than 100 independent results)</a:t>
            </a:r>
          </a:p>
          <a:p>
            <a:r>
              <a:rPr lang="en-US" sz="2000">
                <a:solidFill>
                  <a:srgbClr val="135C00"/>
                </a:solidFill>
                <a:latin typeface="Calibri" pitchFamily="34" charset="0"/>
              </a:rPr>
              <a:t>-- </a:t>
            </a:r>
            <a:r>
              <a:rPr lang="en-US">
                <a:solidFill>
                  <a:srgbClr val="135C00"/>
                </a:solidFill>
              </a:rPr>
              <a:t>Understand that people have different strengths &amp; are involved in different aspects.</a:t>
            </a:r>
          </a:p>
          <a:p>
            <a:r>
              <a:rPr lang="en-US">
                <a:solidFill>
                  <a:srgbClr val="135C00"/>
                </a:solidFill>
              </a:rPr>
              <a:t>-- </a:t>
            </a:r>
            <a:r>
              <a:rPr lang="en-US">
                <a:solidFill>
                  <a:srgbClr val="285C00"/>
                </a:solidFill>
              </a:rPr>
              <a:t>Support theory/simulations/phenomenology/computational efforts in </a:t>
            </a:r>
            <a:r>
              <a:rPr lang="en-US" u="sng">
                <a:solidFill>
                  <a:srgbClr val="285C00"/>
                </a:solidFill>
              </a:rPr>
              <a:t>direct </a:t>
            </a:r>
            <a:r>
              <a:rPr lang="en-US">
                <a:solidFill>
                  <a:srgbClr val="285C00"/>
                </a:solidFill>
              </a:rPr>
              <a:t>support of our experiments (otherwise should be proposed to the Theory program).</a:t>
            </a:r>
          </a:p>
          <a:p>
            <a:endParaRPr lang="en-US" sz="2000">
              <a:solidFill>
                <a:srgbClr val="135C00"/>
              </a:solidFill>
              <a:latin typeface="Calibri" pitchFamily="34" charset="0"/>
            </a:endParaRPr>
          </a:p>
          <a:p>
            <a:r>
              <a:rPr lang="en-US" b="1"/>
              <a:t>Priority is to support efforts in our program, where we have responsibility for experiment.</a:t>
            </a:r>
          </a:p>
          <a:p>
            <a:r>
              <a:rPr lang="en-US"/>
              <a:t>- </a:t>
            </a:r>
            <a:r>
              <a:rPr lang="en-US">
                <a:solidFill>
                  <a:srgbClr val="006600"/>
                </a:solidFill>
              </a:rPr>
              <a:t>Need to make sure that our experiments are adequately supported before supporting or adding to research efforts for other programs.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562D7054-36A7-4433-AC5C-4BF6133B3510}" type="slidenum">
              <a:rPr lang="en-US" sz="1000"/>
              <a:pPr algn="r" eaLnBrk="0" hangingPunct="0"/>
              <a:t>35</a:t>
            </a:fld>
            <a:endParaRPr lang="en-US" sz="1000"/>
          </a:p>
        </p:txBody>
      </p:sp>
      <p:sp>
        <p:nvSpPr>
          <p:cNvPr id="150531" name="Title 1"/>
          <p:cNvSpPr>
            <a:spLocks/>
          </p:cNvSpPr>
          <p:nvPr/>
        </p:nvSpPr>
        <p:spPr bwMode="auto">
          <a:xfrm>
            <a:off x="201613" y="180975"/>
            <a:ext cx="8640762"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Considerations</a:t>
            </a:r>
          </a:p>
        </p:txBody>
      </p:sp>
      <p:sp>
        <p:nvSpPr>
          <p:cNvPr id="150532"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50533" name="Rectangle 7"/>
          <p:cNvSpPr>
            <a:spLocks noChangeArrowheads="1"/>
          </p:cNvSpPr>
          <p:nvPr/>
        </p:nvSpPr>
        <p:spPr bwMode="auto">
          <a:xfrm>
            <a:off x="188913" y="1036638"/>
            <a:ext cx="8955087" cy="5089525"/>
          </a:xfrm>
          <a:prstGeom prst="rect">
            <a:avLst/>
          </a:prstGeom>
          <a:noFill/>
          <a:ln w="9525">
            <a:noFill/>
            <a:miter lim="800000"/>
            <a:headEnd/>
            <a:tailEnd/>
          </a:ln>
        </p:spPr>
        <p:txBody>
          <a:bodyPr>
            <a:spAutoFit/>
          </a:bodyPr>
          <a:lstStyle/>
          <a:p>
            <a:r>
              <a:rPr lang="en-US" sz="2400" b="1" u="sng">
                <a:solidFill>
                  <a:srgbClr val="135C00"/>
                </a:solidFill>
                <a:latin typeface="Calibri" pitchFamily="34" charset="0"/>
              </a:rPr>
              <a:t>Peer reviews</a:t>
            </a:r>
            <a:r>
              <a:rPr lang="en-US" sz="2400" u="sng">
                <a:solidFill>
                  <a:srgbClr val="135C00"/>
                </a:solidFill>
                <a:latin typeface="Calibri" pitchFamily="34" charset="0"/>
              </a:rPr>
              <a:t> and program planning reflect these traditions</a:t>
            </a:r>
            <a:r>
              <a:rPr lang="en-US" sz="2400">
                <a:solidFill>
                  <a:srgbClr val="135C00"/>
                </a:solidFill>
                <a:latin typeface="Calibri" pitchFamily="34" charset="0"/>
              </a:rPr>
              <a:t>.  </a:t>
            </a:r>
          </a:p>
          <a:p>
            <a:endParaRPr lang="en-US" sz="2400">
              <a:solidFill>
                <a:srgbClr val="135C00"/>
              </a:solidFill>
              <a:latin typeface="Calibri" pitchFamily="34" charset="0"/>
            </a:endParaRPr>
          </a:p>
          <a:p>
            <a:r>
              <a:rPr lang="en-US" sz="2000" b="1">
                <a:solidFill>
                  <a:srgbClr val="135C00"/>
                </a:solidFill>
                <a:latin typeface="Calibri" pitchFamily="34" charset="0"/>
              </a:rPr>
              <a:t>Consider: </a:t>
            </a:r>
          </a:p>
          <a:p>
            <a:endParaRPr lang="en-US" sz="2000" b="1">
              <a:solidFill>
                <a:srgbClr val="135C00"/>
              </a:solidFill>
              <a:latin typeface="Calibri" pitchFamily="34" charset="0"/>
            </a:endParaRPr>
          </a:p>
          <a:p>
            <a:pPr>
              <a:buFontTx/>
              <a:buChar char="•"/>
            </a:pPr>
            <a:r>
              <a:rPr lang="en-US" sz="2000">
                <a:solidFill>
                  <a:srgbClr val="135C00"/>
                </a:solidFill>
                <a:latin typeface="Calibri" pitchFamily="34" charset="0"/>
              </a:rPr>
              <a:t> </a:t>
            </a:r>
            <a:r>
              <a:rPr lang="en-US" sz="2000" b="1">
                <a:solidFill>
                  <a:srgbClr val="135C00"/>
                </a:solidFill>
                <a:latin typeface="Calibri" pitchFamily="34" charset="0"/>
              </a:rPr>
              <a:t>Is the activity in direct support of our science/experiment and priorities?</a:t>
            </a:r>
          </a:p>
          <a:p>
            <a:pPr>
              <a:buFontTx/>
              <a:buChar char="•"/>
            </a:pPr>
            <a:r>
              <a:rPr lang="en-US" sz="2000" b="1">
                <a:solidFill>
                  <a:srgbClr val="135C00"/>
                </a:solidFill>
                <a:latin typeface="Calibri" pitchFamily="34" charset="0"/>
              </a:rPr>
              <a:t> For experiments with broad science program, what efforts are needed to support our science interests?</a:t>
            </a:r>
          </a:p>
          <a:p>
            <a:pPr>
              <a:buFontTx/>
              <a:buChar char="•"/>
            </a:pPr>
            <a:r>
              <a:rPr lang="en-US" sz="2000" b="1">
                <a:solidFill>
                  <a:srgbClr val="135C00"/>
                </a:solidFill>
                <a:latin typeface="Calibri" pitchFamily="34" charset="0"/>
              </a:rPr>
              <a:t> What are the priority efforts needed now for a particular experiment?</a:t>
            </a:r>
          </a:p>
          <a:p>
            <a:pPr>
              <a:buFontTx/>
              <a:buChar char="•"/>
            </a:pPr>
            <a:r>
              <a:rPr lang="en-US" sz="2000" b="1">
                <a:solidFill>
                  <a:srgbClr val="135C00"/>
                </a:solidFill>
                <a:latin typeface="Calibri" pitchFamily="34" charset="0"/>
              </a:rPr>
              <a:t> What is the experience, responsibilities and commitment (% time) of the researcher? Will they have time to make significant contribution?</a:t>
            </a:r>
          </a:p>
          <a:p>
            <a:pPr>
              <a:buFontTx/>
              <a:buChar char="•"/>
            </a:pPr>
            <a:r>
              <a:rPr lang="en-US" sz="2000" b="1">
                <a:solidFill>
                  <a:srgbClr val="135C00"/>
                </a:solidFill>
                <a:latin typeface="Calibri" pitchFamily="34" charset="0"/>
              </a:rPr>
              <a:t> Funding </a:t>
            </a:r>
            <a:r>
              <a:rPr lang="en-US" sz="2000" b="1" u="sng">
                <a:solidFill>
                  <a:srgbClr val="135C00"/>
                </a:solidFill>
                <a:latin typeface="Calibri" pitchFamily="34" charset="0"/>
              </a:rPr>
              <a:t>isn’t optimized</a:t>
            </a:r>
            <a:r>
              <a:rPr lang="en-US" sz="2000" b="1">
                <a:solidFill>
                  <a:srgbClr val="135C00"/>
                </a:solidFill>
                <a:latin typeface="Calibri" pitchFamily="34" charset="0"/>
              </a:rPr>
              <a:t> by funding small fractions of lots of different people that aren’t making large or continuous contributions to the experiment, in addition to their own data analysis.</a:t>
            </a:r>
          </a:p>
          <a:p>
            <a:pPr>
              <a:buFontTx/>
              <a:buChar char="•"/>
            </a:pPr>
            <a:r>
              <a:rPr lang="en-US" sz="2000" b="1">
                <a:solidFill>
                  <a:srgbClr val="135C00"/>
                </a:solidFill>
                <a:latin typeface="Calibri" pitchFamily="34" charset="0"/>
              </a:rPr>
              <a:t> For experiments with a broad science program, need to ensure that we are concentrating on the most important efforts for HEP program (e.g. dark energy on multi-use facility.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a:xfrm>
            <a:off x="360363" y="219075"/>
            <a:ext cx="8561387" cy="723900"/>
          </a:xfrm>
        </p:spPr>
        <p:txBody>
          <a:bodyPr/>
          <a:lstStyle/>
          <a:p>
            <a:r>
              <a:rPr lang="en-US" smtClean="0"/>
              <a:t>Cosmic Frontier:  Research Funding</a:t>
            </a:r>
          </a:p>
        </p:txBody>
      </p:sp>
      <p:sp>
        <p:nvSpPr>
          <p:cNvPr id="151555" name="Content Placeholder 2"/>
          <p:cNvSpPr>
            <a:spLocks noGrp="1"/>
          </p:cNvSpPr>
          <p:nvPr>
            <p:ph idx="4294967295"/>
          </p:nvPr>
        </p:nvSpPr>
        <p:spPr>
          <a:xfrm>
            <a:off x="0" y="942975"/>
            <a:ext cx="8921750" cy="5778500"/>
          </a:xfrm>
        </p:spPr>
        <p:txBody>
          <a:bodyPr/>
          <a:lstStyle/>
          <a:p>
            <a:pPr>
              <a:spcBef>
                <a:spcPct val="0"/>
              </a:spcBef>
              <a:buFont typeface="Wingdings" pitchFamily="2" charset="2"/>
              <a:buNone/>
            </a:pPr>
            <a:r>
              <a:rPr lang="en-US" sz="2000" smtClean="0">
                <a:solidFill>
                  <a:srgbClr val="285C00"/>
                </a:solidFill>
              </a:rPr>
              <a:t>Cosmic Frontier </a:t>
            </a:r>
            <a:r>
              <a:rPr lang="en-US" sz="2000" b="1" u="sng" smtClean="0">
                <a:solidFill>
                  <a:srgbClr val="285C00"/>
                </a:solidFill>
              </a:rPr>
              <a:t>experimental </a:t>
            </a:r>
            <a:r>
              <a:rPr lang="en-US" sz="2000" smtClean="0">
                <a:solidFill>
                  <a:srgbClr val="285C00"/>
                </a:solidFill>
              </a:rPr>
              <a:t>research budget covers:</a:t>
            </a:r>
          </a:p>
          <a:p>
            <a:pPr>
              <a:spcBef>
                <a:spcPct val="0"/>
              </a:spcBef>
            </a:pPr>
            <a:r>
              <a:rPr lang="en-US" sz="2000" smtClean="0">
                <a:solidFill>
                  <a:srgbClr val="285C00"/>
                </a:solidFill>
              </a:rPr>
              <a:t>Scientist support for our program - Faculty, research scientist, postdoc, graduate student, &amp; their expenses</a:t>
            </a:r>
          </a:p>
          <a:p>
            <a:pPr>
              <a:spcBef>
                <a:spcPct val="0"/>
              </a:spcBef>
            </a:pPr>
            <a:r>
              <a:rPr lang="en-US" sz="2000" smtClean="0">
                <a:solidFill>
                  <a:srgbClr val="285C00"/>
                </a:solidFill>
              </a:rPr>
              <a:t>Small technical, engineering, equipment, etc for their efforts in their lab</a:t>
            </a:r>
          </a:p>
          <a:p>
            <a:pPr>
              <a:spcBef>
                <a:spcPct val="0"/>
              </a:spcBef>
              <a:buFont typeface="Wingdings" pitchFamily="2" charset="2"/>
              <a:buNone/>
            </a:pPr>
            <a:r>
              <a:rPr lang="en-US" sz="2000" smtClean="0">
                <a:solidFill>
                  <a:srgbClr val="285C00"/>
                </a:solidFill>
              </a:rPr>
              <a:t> 	</a:t>
            </a:r>
            <a:r>
              <a:rPr lang="en-US" sz="2000" smtClean="0">
                <a:solidFill>
                  <a:srgbClr val="285C00"/>
                </a:solidFill>
                <a:sym typeface="Wingdings" pitchFamily="2" charset="2"/>
              </a:rPr>
              <a:t>--</a:t>
            </a:r>
            <a:r>
              <a:rPr lang="en-US" sz="2000" smtClean="0">
                <a:solidFill>
                  <a:srgbClr val="285C00"/>
                </a:solidFill>
              </a:rPr>
              <a:t> but anything major should be proposed for R&amp;D/Fab/Ops budgets</a:t>
            </a:r>
          </a:p>
          <a:p>
            <a:pPr>
              <a:spcBef>
                <a:spcPct val="0"/>
              </a:spcBef>
              <a:buFont typeface="Wingdings" pitchFamily="2" charset="2"/>
              <a:buNone/>
            </a:pPr>
            <a:endParaRPr lang="en-US" sz="2000" smtClean="0">
              <a:solidFill>
                <a:srgbClr val="285C00"/>
              </a:solidFill>
            </a:endParaRPr>
          </a:p>
          <a:p>
            <a:pPr>
              <a:spcBef>
                <a:spcPct val="0"/>
              </a:spcBef>
              <a:buFont typeface="Wingdings" pitchFamily="2" charset="2"/>
              <a:buNone/>
            </a:pPr>
            <a:r>
              <a:rPr lang="en-US" sz="2000" smtClean="0">
                <a:solidFill>
                  <a:srgbClr val="285C00"/>
                </a:solidFill>
              </a:rPr>
              <a:t>Effort in our program:</a:t>
            </a:r>
          </a:p>
          <a:p>
            <a:pPr>
              <a:spcBef>
                <a:spcPct val="0"/>
              </a:spcBef>
            </a:pPr>
            <a:r>
              <a:rPr lang="en-US" sz="2000" smtClean="0">
                <a:solidFill>
                  <a:srgbClr val="285C00"/>
                </a:solidFill>
              </a:rPr>
              <a:t>We typically assume that if we provide 2 months summer support for a faculty member and his/her group, that we are </a:t>
            </a:r>
            <a:r>
              <a:rPr lang="en-US" sz="2000" u="sng" smtClean="0">
                <a:solidFill>
                  <a:srgbClr val="285C00"/>
                </a:solidFill>
              </a:rPr>
              <a:t>buying 100% of their research time throughout the entire year on this effort</a:t>
            </a:r>
            <a:r>
              <a:rPr lang="en-US" sz="2000" smtClean="0">
                <a:solidFill>
                  <a:srgbClr val="285C00"/>
                </a:solidFill>
              </a:rPr>
              <a:t>.  Otherwise, we pro-rate if they have other activities/grants.</a:t>
            </a:r>
          </a:p>
          <a:p>
            <a:pPr>
              <a:spcBef>
                <a:spcPct val="0"/>
              </a:spcBef>
            </a:pPr>
            <a:endParaRPr lang="en-US" sz="2000" smtClean="0">
              <a:solidFill>
                <a:srgbClr val="285C00"/>
              </a:solidFill>
            </a:endParaRPr>
          </a:p>
          <a:p>
            <a:pPr>
              <a:spcBef>
                <a:spcPct val="0"/>
              </a:spcBef>
              <a:buFont typeface="Arial" charset="0"/>
              <a:buNone/>
            </a:pPr>
            <a:r>
              <a:rPr lang="en-US" sz="2000" u="sng" smtClean="0">
                <a:solidFill>
                  <a:srgbClr val="135C00"/>
                </a:solidFill>
              </a:rPr>
              <a:t>Typical HEP researcher: </a:t>
            </a:r>
          </a:p>
          <a:p>
            <a:pPr>
              <a:spcBef>
                <a:spcPct val="0"/>
              </a:spcBef>
            </a:pPr>
            <a:r>
              <a:rPr lang="en-US" sz="2000" smtClean="0">
                <a:solidFill>
                  <a:srgbClr val="135C00"/>
                </a:solidFill>
              </a:rPr>
              <a:t> Involved in “service” work for the experiment as well as science research</a:t>
            </a:r>
          </a:p>
          <a:p>
            <a:pPr>
              <a:spcBef>
                <a:spcPct val="0"/>
              </a:spcBef>
            </a:pPr>
            <a:r>
              <a:rPr lang="en-US" sz="2000" smtClean="0">
                <a:solidFill>
                  <a:srgbClr val="135C00"/>
                </a:solidFill>
              </a:rPr>
              <a:t> Has program of experiments and plan from 1 experiment to the next</a:t>
            </a:r>
          </a:p>
          <a:p>
            <a:pPr>
              <a:spcBef>
                <a:spcPct val="0"/>
              </a:spcBef>
            </a:pPr>
            <a:r>
              <a:rPr lang="en-US" sz="2000" smtClean="0">
                <a:solidFill>
                  <a:srgbClr val="135C00"/>
                </a:solidFill>
              </a:rPr>
              <a:t> Not funded for 1 particular study or effort here and there</a:t>
            </a:r>
          </a:p>
          <a:p>
            <a:pPr>
              <a:spcBef>
                <a:spcPct val="0"/>
              </a:spcBef>
            </a:pPr>
            <a:r>
              <a:rPr lang="en-US" sz="2000" smtClean="0">
                <a:solidFill>
                  <a:srgbClr val="135C00"/>
                </a:solidFill>
              </a:rPr>
              <a:t> Makes long term commitments to our experiment/science – he/she has specific commitments &amp; responsibilities for our projects/experiments that may include analyzing data with one experiment while planning the next one.</a:t>
            </a:r>
            <a:endParaRPr lang="en-US" sz="2000" smtClean="0"/>
          </a:p>
        </p:txBody>
      </p:sp>
      <p:sp>
        <p:nvSpPr>
          <p:cNvPr id="35843" name="Slide Number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9D956E7F-BDA7-487C-A4D4-712D3810E315}" type="slidenum">
              <a:rPr lang="en-US" sz="1200">
                <a:solidFill>
                  <a:schemeClr val="tx1">
                    <a:tint val="75000"/>
                  </a:schemeClr>
                </a:solidFill>
                <a:latin typeface="+mn-lt"/>
              </a:rPr>
              <a:pPr fontAlgn="auto">
                <a:spcBef>
                  <a:spcPts val="0"/>
                </a:spcBef>
                <a:spcAft>
                  <a:spcPts val="0"/>
                </a:spcAft>
                <a:defRPr/>
              </a:pPr>
              <a:t>36</a:t>
            </a:fld>
            <a:endParaRPr lang="en-US" sz="1200">
              <a:solidFill>
                <a:schemeClr val="tx1">
                  <a:tint val="75000"/>
                </a:schemeClr>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2CA5D197-52E0-4CA2-A8E7-B4A7627FEC47}" type="slidenum">
              <a:rPr lang="en-US" sz="1000"/>
              <a:pPr algn="r" eaLnBrk="0" hangingPunct="0"/>
              <a:t>37</a:t>
            </a:fld>
            <a:endParaRPr lang="en-US" sz="1000"/>
          </a:p>
        </p:txBody>
      </p:sp>
      <p:sp>
        <p:nvSpPr>
          <p:cNvPr id="152579" name="Title 1"/>
          <p:cNvSpPr>
            <a:spLocks/>
          </p:cNvSpPr>
          <p:nvPr/>
        </p:nvSpPr>
        <p:spPr bwMode="auto">
          <a:xfrm>
            <a:off x="201613" y="180975"/>
            <a:ext cx="8640762"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model &amp; review</a:t>
            </a:r>
          </a:p>
        </p:txBody>
      </p:sp>
      <p:sp>
        <p:nvSpPr>
          <p:cNvPr id="152580"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52581" name="Rectangle 1"/>
          <p:cNvSpPr>
            <a:spLocks noChangeArrowheads="1"/>
          </p:cNvSpPr>
          <p:nvPr/>
        </p:nvSpPr>
        <p:spPr bwMode="auto">
          <a:xfrm>
            <a:off x="201613" y="790575"/>
            <a:ext cx="8640762" cy="5959475"/>
          </a:xfrm>
          <a:prstGeom prst="rect">
            <a:avLst/>
          </a:prstGeom>
          <a:noFill/>
          <a:ln w="9525">
            <a:noFill/>
            <a:miter lim="800000"/>
            <a:headEnd/>
            <a:tailEnd/>
          </a:ln>
        </p:spPr>
        <p:txBody>
          <a:bodyPr>
            <a:spAutoFit/>
          </a:bodyPr>
          <a:lstStyle/>
          <a:p>
            <a:r>
              <a:rPr lang="en-US" sz="1600" u="sng">
                <a:latin typeface="Calibri" pitchFamily="34" charset="0"/>
              </a:rPr>
              <a:t>Model for working in the field</a:t>
            </a:r>
            <a:r>
              <a:rPr lang="en-US" sz="1600">
                <a:latin typeface="Calibri" pitchFamily="34" charset="0"/>
              </a:rPr>
              <a:t>:</a:t>
            </a:r>
          </a:p>
          <a:p>
            <a:pPr>
              <a:buFontTx/>
              <a:buChar char="•"/>
            </a:pPr>
            <a:r>
              <a:rPr lang="en-US" sz="1600">
                <a:latin typeface="Calibri" pitchFamily="34" charset="0"/>
              </a:rPr>
              <a:t> Get involved in experiment/science and take on responsibilities for the collaboration and then submit proposal.  We don’t usually fund people on speculation.</a:t>
            </a:r>
            <a:endParaRPr lang="en-US" sz="1600" u="sng">
              <a:latin typeface="Calibri" pitchFamily="34" charset="0"/>
            </a:endParaRPr>
          </a:p>
          <a:p>
            <a:pPr>
              <a:buFontTx/>
              <a:buChar char="•"/>
            </a:pPr>
            <a:r>
              <a:rPr lang="en-US" sz="1600">
                <a:latin typeface="Calibri" pitchFamily="34" charset="0"/>
              </a:rPr>
              <a:t> Have involvement in the community so that you are part of the HEP community! (e.g. DPF Snowmass planning). </a:t>
            </a:r>
            <a:endParaRPr lang="en-US" sz="1600" u="sng">
              <a:latin typeface="Calibri" pitchFamily="34" charset="0"/>
            </a:endParaRPr>
          </a:p>
          <a:p>
            <a:pPr>
              <a:buFontTx/>
              <a:buChar char="•"/>
            </a:pPr>
            <a:r>
              <a:rPr lang="en-US" sz="1600">
                <a:latin typeface="Calibri" pitchFamily="34" charset="0"/>
              </a:rPr>
              <a:t> Lot of science topics may be in dark energy plan or related to dark energy but need to think of what is the priority &amp; main efforts needed</a:t>
            </a:r>
          </a:p>
          <a:p>
            <a:pPr>
              <a:buFontTx/>
              <a:buChar char="•"/>
            </a:pPr>
            <a:r>
              <a:rPr lang="en-US" sz="1600">
                <a:latin typeface="Calibri" pitchFamily="34" charset="0"/>
              </a:rPr>
              <a:t> Need to explain long term program not just your studies for next 3 years.</a:t>
            </a:r>
          </a:p>
          <a:p>
            <a:pPr>
              <a:buFontTx/>
              <a:buChar char="•"/>
            </a:pPr>
            <a:r>
              <a:rPr lang="en-US" sz="1600">
                <a:latin typeface="Calibri" pitchFamily="34" charset="0"/>
              </a:rPr>
              <a:t> Good to have program working on (e.g.) DES and LSST – not just all LSST simulations. Not all has to be funded by HEP, but should explain how your program progresses</a:t>
            </a:r>
          </a:p>
          <a:p>
            <a:pPr>
              <a:buFontTx/>
              <a:buChar char="•"/>
            </a:pPr>
            <a:r>
              <a:rPr lang="en-US" sz="1600">
                <a:latin typeface="Calibri" pitchFamily="34" charset="0"/>
              </a:rPr>
              <a:t> Show track record and have responsibilities before funding starts.</a:t>
            </a:r>
          </a:p>
          <a:p>
            <a:pPr>
              <a:buFontTx/>
              <a:buChar char="•"/>
            </a:pPr>
            <a:r>
              <a:rPr lang="en-US" sz="1600">
                <a:latin typeface="Calibri" pitchFamily="34" charset="0"/>
              </a:rPr>
              <a:t> Have responsibilities for the experiment – not just science simulations &amp; analysis.</a:t>
            </a:r>
          </a:p>
          <a:p>
            <a:pPr>
              <a:buFontTx/>
              <a:buChar char="•"/>
            </a:pPr>
            <a:r>
              <a:rPr lang="en-US" sz="1600">
                <a:latin typeface="Calibri" pitchFamily="34" charset="0"/>
              </a:rPr>
              <a:t> Transitioning to a new project/field requires a lot of work to get up to speed.</a:t>
            </a:r>
          </a:p>
          <a:p>
            <a:r>
              <a:rPr lang="en-US" sz="1600">
                <a:latin typeface="Calibri" pitchFamily="34" charset="0"/>
              </a:rPr>
              <a:t> - best for faculty member to take the time to really learn the field and take on responsibility first</a:t>
            </a:r>
          </a:p>
          <a:p>
            <a:endParaRPr lang="en-US" sz="1600">
              <a:latin typeface="Calibri" pitchFamily="34" charset="0"/>
            </a:endParaRPr>
          </a:p>
          <a:p>
            <a:r>
              <a:rPr lang="en-US" sz="1600" u="sng">
                <a:latin typeface="Calibri" pitchFamily="34" charset="0"/>
              </a:rPr>
              <a:t>Review Comments:</a:t>
            </a:r>
          </a:p>
          <a:p>
            <a:pPr>
              <a:buFontTx/>
              <a:buChar char="•"/>
            </a:pPr>
            <a:r>
              <a:rPr lang="en-US" sz="1600">
                <a:latin typeface="Calibri" pitchFamily="34" charset="0"/>
              </a:rPr>
              <a:t> Yes, everything helps dark energy, but with limited funds we have to prioritize</a:t>
            </a:r>
          </a:p>
          <a:p>
            <a:pPr>
              <a:buFontTx/>
              <a:buChar char="•"/>
            </a:pPr>
            <a:r>
              <a:rPr lang="en-US" sz="1600">
                <a:latin typeface="Calibri" pitchFamily="34" charset="0"/>
              </a:rPr>
              <a:t> Most proposers are excellent scientists but is it clear that what they’re doing is a priority at this time &amp; how integrated they are in experiments?</a:t>
            </a:r>
          </a:p>
          <a:p>
            <a:pPr>
              <a:buFontTx/>
              <a:buChar char="•"/>
            </a:pPr>
            <a:r>
              <a:rPr lang="en-US" sz="1600">
                <a:latin typeface="Calibri" pitchFamily="34" charset="0"/>
              </a:rPr>
              <a:t> Just because you had major contributions in the past, doesn’t mean that you will be funded if you don’t have responsibilities, commitments now. </a:t>
            </a:r>
          </a:p>
          <a:p>
            <a:pPr>
              <a:buFontTx/>
              <a:buChar char="•"/>
            </a:pPr>
            <a:r>
              <a:rPr lang="en-US" sz="1600">
                <a:latin typeface="Calibri" pitchFamily="34" charset="0"/>
              </a:rPr>
              <a:t> Yes, adding 5 grad students and 5 postdocs to your group would let you get more done, but we are working on optimizing resources and need to spread out responsibilities and support across the collaboration.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defTabSz="914400" eaLnBrk="0" hangingPunct="0"/>
            <a:fld id="{74BDDD76-E264-4005-9C33-7502C16FD531}" type="slidenum">
              <a:rPr lang="en-US" sz="1000" b="1"/>
              <a:pPr algn="r" defTabSz="914400" eaLnBrk="0" hangingPunct="0"/>
              <a:t>38</a:t>
            </a:fld>
            <a:endParaRPr lang="en-US" sz="1000" b="1"/>
          </a:p>
        </p:txBody>
      </p:sp>
      <p:sp>
        <p:nvSpPr>
          <p:cNvPr id="153603" name="Title 1"/>
          <p:cNvSpPr>
            <a:spLocks/>
          </p:cNvSpPr>
          <p:nvPr/>
        </p:nvSpPr>
        <p:spPr bwMode="auto">
          <a:xfrm>
            <a:off x="0" y="207963"/>
            <a:ext cx="8640763" cy="609600"/>
          </a:xfrm>
          <a:prstGeom prst="rect">
            <a:avLst/>
          </a:prstGeom>
          <a:solidFill>
            <a:schemeClr val="bg1"/>
          </a:solidFill>
          <a:ln w="9525">
            <a:noFill/>
            <a:miter lim="800000"/>
            <a:headEnd/>
            <a:tailEnd/>
          </a:ln>
        </p:spPr>
        <p:txBody>
          <a:bodyPr anchor="ctr"/>
          <a:lstStyle/>
          <a:p>
            <a:pPr algn="ctr" defTabSz="914400" eaLnBrk="0" hangingPunct="0"/>
            <a:r>
              <a:rPr lang="en-US" sz="2400" b="1">
                <a:solidFill>
                  <a:srgbClr val="285C00"/>
                </a:solidFill>
              </a:rPr>
              <a:t>Cosmic Frontier – Size of the Research Program </a:t>
            </a:r>
          </a:p>
        </p:txBody>
      </p:sp>
      <p:sp>
        <p:nvSpPr>
          <p:cNvPr id="153604" name="Rectangle 1"/>
          <p:cNvSpPr>
            <a:spLocks noChangeArrowheads="1"/>
          </p:cNvSpPr>
          <p:nvPr/>
        </p:nvSpPr>
        <p:spPr bwMode="auto">
          <a:xfrm>
            <a:off x="201613" y="1295400"/>
            <a:ext cx="8640762" cy="3444875"/>
          </a:xfrm>
          <a:prstGeom prst="rect">
            <a:avLst/>
          </a:prstGeom>
          <a:noFill/>
          <a:ln w="9525">
            <a:noFill/>
            <a:miter lim="800000"/>
            <a:headEnd/>
            <a:tailEnd/>
          </a:ln>
        </p:spPr>
        <p:txBody>
          <a:bodyPr>
            <a:spAutoFit/>
          </a:bodyPr>
          <a:lstStyle/>
          <a:p>
            <a:endParaRPr lang="en-US" sz="2000" b="1">
              <a:solidFill>
                <a:srgbClr val="0000CC"/>
              </a:solidFill>
              <a:latin typeface="Calibri" pitchFamily="34" charset="0"/>
            </a:endParaRPr>
          </a:p>
          <a:p>
            <a:pPr>
              <a:buFontTx/>
              <a:buChar char="•"/>
            </a:pPr>
            <a:r>
              <a:rPr lang="en-US" sz="2000" b="1">
                <a:solidFill>
                  <a:srgbClr val="0000CC"/>
                </a:solidFill>
                <a:latin typeface="Calibri" pitchFamily="34" charset="0"/>
              </a:rPr>
              <a:t> </a:t>
            </a:r>
            <a:r>
              <a:rPr lang="en-US" sz="2000" b="1">
                <a:solidFill>
                  <a:srgbClr val="265800"/>
                </a:solidFill>
                <a:latin typeface="Calibri" pitchFamily="34" charset="0"/>
              </a:rPr>
              <a:t>Increasing size of projects in the budget – will need researchers to support these.</a:t>
            </a:r>
          </a:p>
          <a:p>
            <a:endParaRPr lang="en-US" sz="2000" b="1">
              <a:solidFill>
                <a:srgbClr val="265800"/>
              </a:solidFill>
              <a:latin typeface="Calibri" pitchFamily="34" charset="0"/>
            </a:endParaRPr>
          </a:p>
          <a:p>
            <a:pPr>
              <a:buFontTx/>
              <a:buChar char="•"/>
            </a:pPr>
            <a:r>
              <a:rPr lang="en-US" sz="2000" b="1">
                <a:solidFill>
                  <a:srgbClr val="265800"/>
                </a:solidFill>
                <a:latin typeface="Calibri" pitchFamily="34" charset="0"/>
              </a:rPr>
              <a:t> The labs have led the entry to dark energy </a:t>
            </a:r>
            <a:r>
              <a:rPr lang="en-US" sz="2000" b="1">
                <a:solidFill>
                  <a:srgbClr val="265800"/>
                </a:solidFill>
                <a:latin typeface="Calibri" pitchFamily="34" charset="0"/>
                <a:sym typeface="Wingdings" pitchFamily="2" charset="2"/>
              </a:rPr>
              <a:t> need to increase the # of university PI’s.  </a:t>
            </a:r>
          </a:p>
          <a:p>
            <a:r>
              <a:rPr lang="en-US" sz="2000" b="1">
                <a:solidFill>
                  <a:srgbClr val="265800"/>
                </a:solidFill>
                <a:latin typeface="Calibri" pitchFamily="34" charset="0"/>
                <a:sym typeface="Wingdings" pitchFamily="2" charset="2"/>
              </a:rPr>
              <a:t> -  Need to ensure healthy balance for other areas too.</a:t>
            </a:r>
            <a:endParaRPr lang="en-US" sz="2000" b="1">
              <a:solidFill>
                <a:srgbClr val="265800"/>
              </a:solidFill>
              <a:latin typeface="Calibri" pitchFamily="34" charset="0"/>
            </a:endParaRPr>
          </a:p>
          <a:p>
            <a:pPr>
              <a:buFontTx/>
              <a:buChar char="•"/>
            </a:pPr>
            <a:endParaRPr lang="en-US" sz="2000" b="1">
              <a:solidFill>
                <a:srgbClr val="265800"/>
              </a:solidFill>
              <a:latin typeface="Calibri" pitchFamily="34" charset="0"/>
            </a:endParaRPr>
          </a:p>
          <a:p>
            <a:pPr>
              <a:buFontTx/>
              <a:buChar char="•"/>
            </a:pPr>
            <a:r>
              <a:rPr lang="en-US" sz="2000" b="1">
                <a:solidFill>
                  <a:srgbClr val="265800"/>
                </a:solidFill>
                <a:latin typeface="Calibri" pitchFamily="34" charset="0"/>
              </a:rPr>
              <a:t> There is a lot of pressure on the program in terms of requests for funding.</a:t>
            </a:r>
          </a:p>
          <a:p>
            <a:r>
              <a:rPr lang="en-US" sz="2000" b="1">
                <a:solidFill>
                  <a:srgbClr val="265800"/>
                </a:solidFill>
                <a:latin typeface="Calibri" pitchFamily="34" charset="0"/>
              </a:rPr>
              <a:t>-- In the FY13 comparative grant review process, there were </a:t>
            </a:r>
            <a:r>
              <a:rPr lang="en-US" sz="2000" b="1">
                <a:solidFill>
                  <a:srgbClr val="265800"/>
                </a:solidFill>
                <a:latin typeface="Calibri" pitchFamily="34" charset="0"/>
                <a:sym typeface="Wingdings" pitchFamily="2" charset="2"/>
              </a:rPr>
              <a:t>28 proposals with 55 PI’s/Co-PI’s; ~ $7.9M requested; ~ $3.4M in funding available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FY</a:t>
            </a:r>
            <a:r>
              <a:rPr lang="en-US" sz="800" dirty="0" smtClean="0">
                <a:solidFill>
                  <a:srgbClr val="002060"/>
                </a:solidFill>
                <a:effectLst>
                  <a:outerShdw blurRad="38100" dist="38100" dir="2700000" algn="tl">
                    <a:srgbClr val="000000">
                      <a:alpha val="43137"/>
                    </a:srgbClr>
                  </a:outerShdw>
                </a:effectLst>
                <a:latin typeface="Cambria" pitchFamily="18" charset="0"/>
              </a:rPr>
              <a:t> </a:t>
            </a:r>
            <a:r>
              <a:rPr lang="en-US" dirty="0" smtClean="0">
                <a:solidFill>
                  <a:srgbClr val="002060"/>
                </a:solidFill>
                <a:effectLst>
                  <a:outerShdw blurRad="38100" dist="38100" dir="2700000" algn="tl">
                    <a:srgbClr val="000000">
                      <a:alpha val="43137"/>
                    </a:srgbClr>
                  </a:outerShdw>
                </a:effectLst>
                <a:latin typeface="Cambria" pitchFamily="18" charset="0"/>
              </a:rPr>
              <a:t>2014 HEP Comparative Review Process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313" y="4406900"/>
            <a:ext cx="7772400" cy="1362075"/>
          </a:xfrm>
        </p:spPr>
        <p:txBody>
          <a:bodyPr anchor="t">
            <a:normAutofit/>
          </a:bodyPr>
          <a:lstStyle/>
          <a:p>
            <a:pPr algn="l" eaLnBrk="1" hangingPunct="1">
              <a:defRPr/>
            </a:pPr>
            <a:r>
              <a:rPr lang="en-US" sz="4000" b="1" dirty="0" smtClean="0">
                <a:solidFill>
                  <a:srgbClr val="002060"/>
                </a:solidFill>
                <a:effectLst>
                  <a:outerShdw blurRad="38100" dist="38100" dir="2700000" algn="tl">
                    <a:srgbClr val="C0C0C0"/>
                  </a:outerShdw>
                </a:effectLst>
                <a:latin typeface="Cambria" pitchFamily="18" charset="0"/>
              </a:rPr>
              <a:t>HEP Program - Intro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7825" y="17463"/>
            <a:ext cx="8229600" cy="67945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Purpose</a:t>
            </a:r>
          </a:p>
        </p:txBody>
      </p:sp>
      <p:sp>
        <p:nvSpPr>
          <p:cNvPr id="4099" name="Rectangle 3"/>
          <p:cNvSpPr>
            <a:spLocks noGrp="1" noChangeArrowheads="1"/>
          </p:cNvSpPr>
          <p:nvPr>
            <p:ph type="body" idx="1"/>
          </p:nvPr>
        </p:nvSpPr>
        <p:spPr>
          <a:xfrm>
            <a:off x="93663" y="871538"/>
            <a:ext cx="8926512" cy="5788025"/>
          </a:xfrm>
        </p:spPr>
        <p:txBody>
          <a:bodyPr rtlCol="0">
            <a:noAutofit/>
          </a:bodyPr>
          <a:lstStyle/>
          <a:p>
            <a:pPr eaLnBrk="1" fontAlgn="auto" hangingPunct="1">
              <a:spcAft>
                <a:spcPts val="0"/>
              </a:spcAft>
              <a:buFont typeface="Wingdings" pitchFamily="2" charset="2"/>
              <a:buChar char="§"/>
              <a:defRPr/>
            </a:pPr>
            <a:r>
              <a:rPr lang="en-US" sz="1800" b="1" dirty="0" smtClean="0">
                <a:solidFill>
                  <a:srgbClr val="265800"/>
                </a:solidFill>
              </a:rPr>
              <a:t>In FY2012, DOE/HEP started a process of comparative grant reviews for research grants which were scheduled for renewal (+ any new proposals as desired)</a:t>
            </a:r>
          </a:p>
          <a:p>
            <a:pPr lvl="1" eaLnBrk="1" fontAlgn="auto" hangingPunct="1">
              <a:spcAft>
                <a:spcPts val="0"/>
              </a:spcAft>
              <a:buFont typeface="Arial" pitchFamily="34" charset="0"/>
              <a:buChar char="–"/>
              <a:defRPr/>
            </a:pPr>
            <a:r>
              <a:rPr lang="en-US" sz="1600" b="1" dirty="0" smtClean="0"/>
              <a:t>Existing grants which did not renew in FY2012 (“continuations”) were not affected by this change in the 1</a:t>
            </a:r>
            <a:r>
              <a:rPr lang="en-US" sz="1600" b="1" baseline="30000" dirty="0" smtClean="0"/>
              <a:t>st</a:t>
            </a:r>
            <a:r>
              <a:rPr lang="en-US" sz="1600" b="1" dirty="0" smtClean="0"/>
              <a:t> round</a:t>
            </a:r>
          </a:p>
          <a:p>
            <a:pPr marL="457200" lvl="1" indent="0" eaLnBrk="1" fontAlgn="auto" hangingPunct="1">
              <a:spcAft>
                <a:spcPts val="0"/>
              </a:spcAft>
              <a:buFont typeface="Arial"/>
              <a:buNone/>
              <a:defRPr/>
            </a:pPr>
            <a:endParaRPr lang="en-US" sz="800" b="1" dirty="0" smtClean="0"/>
          </a:p>
          <a:p>
            <a:pPr eaLnBrk="1" fontAlgn="auto" hangingPunct="1">
              <a:spcAft>
                <a:spcPts val="0"/>
              </a:spcAft>
              <a:buFont typeface="Wingdings" pitchFamily="2" charset="2"/>
              <a:buChar char="§"/>
              <a:defRPr/>
            </a:pPr>
            <a:r>
              <a:rPr lang="en-US" sz="1800" b="1" dirty="0" smtClean="0">
                <a:solidFill>
                  <a:srgbClr val="265800"/>
                </a:solidFill>
              </a:rPr>
              <a:t>Previously all HEP proposals responding to the general Office of Science (SC) call were individually peer-reviewed by independent experts.</a:t>
            </a:r>
          </a:p>
          <a:p>
            <a:pPr eaLnBrk="1" fontAlgn="auto" hangingPunct="1">
              <a:spcAft>
                <a:spcPts val="0"/>
              </a:spcAft>
              <a:buFont typeface="Wingdings" pitchFamily="2" charset="2"/>
              <a:buChar char="§"/>
              <a:defRPr/>
            </a:pPr>
            <a:r>
              <a:rPr lang="en-US" sz="1800" b="1" dirty="0" smtClean="0">
                <a:solidFill>
                  <a:srgbClr val="265800"/>
                </a:solidFill>
              </a:rPr>
              <a:t>This change in process has been recommended by several DOE advisory committees, most recently the 2010 HEP Committee of Visitors (COV):</a:t>
            </a:r>
          </a:p>
          <a:p>
            <a:pPr lvl="1" eaLnBrk="1" fontAlgn="auto" hangingPunct="1">
              <a:spcAft>
                <a:spcPts val="0"/>
              </a:spcAft>
              <a:buFont typeface="Arial"/>
              <a:buChar char="–"/>
              <a:defRPr/>
            </a:pPr>
            <a:r>
              <a:rPr lang="en-US" sz="1600" b="1" dirty="0" smtClean="0"/>
              <a:t>“In several of the cases that the panel read, proposal reviewers expressed negative views of the grant, but only outside of their formal responses.   Coupled with the trend in the data towards very little changes in the funding levels over time, this suggests that grants are being evaluated based on the historical strength of the group rather than the current strength or productivity of the group.  This is of particular concern when considering whether new investigators, new science, or high-risk projects can be competitive.   Comparative reviews can be a powerful tool for addressing these issues and keeping the program in peak form.”</a:t>
            </a:r>
          </a:p>
          <a:p>
            <a:pPr lvl="1" eaLnBrk="1" fontAlgn="auto" hangingPunct="1">
              <a:spcAft>
                <a:spcPts val="0"/>
              </a:spcAft>
              <a:buFont typeface="Arial"/>
              <a:buChar char="–"/>
              <a:defRPr/>
            </a:pPr>
            <a:r>
              <a:rPr lang="en-US" sz="1800" b="1" dirty="0" smtClean="0">
                <a:solidFill>
                  <a:srgbClr val="C00000"/>
                </a:solidFill>
              </a:rPr>
              <a:t>Recommendation:  Use comparative review panels on a regular basis.</a:t>
            </a:r>
          </a:p>
          <a:p>
            <a:pPr lvl="1" eaLnBrk="1" fontAlgn="auto" hangingPunct="1">
              <a:spcAft>
                <a:spcPts val="0"/>
              </a:spcAft>
              <a:buFont typeface="Arial"/>
              <a:buChar char="–"/>
              <a:defRPr/>
            </a:pPr>
            <a:endParaRPr lang="en-US" sz="800" b="1" dirty="0">
              <a:solidFill>
                <a:srgbClr val="C00000"/>
              </a:solidFill>
            </a:endParaRPr>
          </a:p>
          <a:p>
            <a:pPr eaLnBrk="1" fontAlgn="auto" hangingPunct="1">
              <a:spcAft>
                <a:spcPts val="0"/>
              </a:spcAft>
              <a:buFont typeface="Wingdings" pitchFamily="2" charset="2"/>
              <a:buChar char="§"/>
              <a:defRPr/>
            </a:pPr>
            <a:r>
              <a:rPr lang="en-US" sz="1800" b="1" dirty="0" smtClean="0">
                <a:solidFill>
                  <a:srgbClr val="0070C0"/>
                </a:solidFill>
              </a:rPr>
              <a:t>Currently with the FY14 FOA, we are in 3</a:t>
            </a:r>
            <a:r>
              <a:rPr lang="en-US" sz="1800" b="1" baseline="30000" dirty="0" smtClean="0">
                <a:solidFill>
                  <a:srgbClr val="0070C0"/>
                </a:solidFill>
              </a:rPr>
              <a:t>rd</a:t>
            </a:r>
            <a:r>
              <a:rPr lang="en-US" sz="1800" b="1" dirty="0" smtClean="0">
                <a:solidFill>
                  <a:srgbClr val="0070C0"/>
                </a:solidFill>
              </a:rPr>
              <a:t> round of annual comparative review process</a:t>
            </a:r>
          </a:p>
          <a:p>
            <a:pPr marL="0" indent="0" eaLnBrk="1" fontAlgn="auto" hangingPunct="1">
              <a:spcAft>
                <a:spcPts val="0"/>
              </a:spcAft>
              <a:buFont typeface="Arial"/>
              <a:buNone/>
              <a:defRPr/>
            </a:pPr>
            <a:r>
              <a:rPr lang="en-US" sz="400" b="1" dirty="0" smtClean="0">
                <a:solidFill>
                  <a:srgbClr val="0070C0"/>
                </a:solidFill>
              </a:rPr>
              <a:t> </a:t>
            </a:r>
          </a:p>
          <a:p>
            <a:pPr eaLnBrk="1" fontAlgn="auto" hangingPunct="1">
              <a:spcAft>
                <a:spcPts val="0"/>
              </a:spcAft>
              <a:buFont typeface="Wingdings" pitchFamily="2" charset="2"/>
              <a:buChar char="§"/>
              <a:defRPr/>
            </a:pPr>
            <a:r>
              <a:rPr lang="en-US" sz="1800" b="1" dirty="0" smtClean="0">
                <a:solidFill>
                  <a:srgbClr val="265800"/>
                </a:solidFill>
              </a:rPr>
              <a:t>The goal of this effort is to improve the overall quality and efficacy of the HEP research program by identifying the best proposals with highest scientific impact and potential</a:t>
            </a:r>
          </a:p>
        </p:txBody>
      </p:sp>
      <p:sp>
        <p:nvSpPr>
          <p:cNvPr id="11"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60325" y="1033463"/>
            <a:ext cx="4019550" cy="5688012"/>
          </a:xfrm>
        </p:spPr>
        <p:txBody>
          <a:bodyPr/>
          <a:lstStyle/>
          <a:p>
            <a:pPr eaLnBrk="1" hangingPunct="1">
              <a:spcBef>
                <a:spcPts val="300"/>
              </a:spcBef>
              <a:buFont typeface="Wingdings" pitchFamily="2" charset="2"/>
              <a:buChar char="§"/>
            </a:pPr>
            <a:r>
              <a:rPr lang="en-US" sz="2300" b="1" smtClean="0">
                <a:solidFill>
                  <a:srgbClr val="285C00"/>
                </a:solidFill>
              </a:rPr>
              <a:t>DE-FOA-0000948 </a:t>
            </a:r>
          </a:p>
          <a:p>
            <a:pPr lvl="1" eaLnBrk="1" hangingPunct="1">
              <a:spcBef>
                <a:spcPts val="300"/>
              </a:spcBef>
              <a:buFont typeface="Arial" charset="0"/>
              <a:buChar char="•"/>
            </a:pPr>
            <a:r>
              <a:rPr lang="en-US" sz="2000" b="1" smtClean="0">
                <a:solidFill>
                  <a:srgbClr val="000000"/>
                </a:solidFill>
              </a:rPr>
              <a:t>Issued June 14, 2013</a:t>
            </a:r>
          </a:p>
          <a:p>
            <a:pPr eaLnBrk="1" hangingPunct="1">
              <a:spcBef>
                <a:spcPts val="300"/>
              </a:spcBef>
              <a:buFont typeface="Wingdings" pitchFamily="2" charset="2"/>
              <a:buChar char="§"/>
            </a:pPr>
            <a:r>
              <a:rPr lang="en-US" sz="2300" b="1" smtClean="0">
                <a:solidFill>
                  <a:srgbClr val="285C00"/>
                </a:solidFill>
              </a:rPr>
              <a:t>Six HEP research subprograms</a:t>
            </a:r>
          </a:p>
          <a:p>
            <a:pPr lvl="1" eaLnBrk="1" hangingPunct="1">
              <a:spcBef>
                <a:spcPts val="300"/>
              </a:spcBef>
              <a:buFont typeface="Arial" charset="0"/>
              <a:buChar char="•"/>
            </a:pPr>
            <a:r>
              <a:rPr lang="en-US" sz="2000" b="1" smtClean="0"/>
              <a:t>Energy, Intensity, and </a:t>
            </a:r>
            <a:br>
              <a:rPr lang="en-US" sz="2000" b="1" smtClean="0"/>
            </a:br>
            <a:r>
              <a:rPr lang="en-US" sz="2000" b="1" smtClean="0"/>
              <a:t>Cosmic Frontiers</a:t>
            </a:r>
          </a:p>
          <a:p>
            <a:pPr lvl="1" eaLnBrk="1" hangingPunct="1">
              <a:spcBef>
                <a:spcPts val="300"/>
              </a:spcBef>
              <a:buFont typeface="Arial" charset="0"/>
              <a:buChar char="•"/>
            </a:pPr>
            <a:r>
              <a:rPr lang="en-US" sz="2000" b="1" smtClean="0"/>
              <a:t>HEP Theory </a:t>
            </a:r>
          </a:p>
          <a:p>
            <a:pPr lvl="1" eaLnBrk="1" hangingPunct="1">
              <a:spcBef>
                <a:spcPts val="300"/>
              </a:spcBef>
              <a:buFont typeface="Arial" charset="0"/>
              <a:buChar char="•"/>
            </a:pPr>
            <a:r>
              <a:rPr lang="en-US" sz="2000" b="1" smtClean="0"/>
              <a:t>Accelerator Science and Technology R&amp;D</a:t>
            </a:r>
          </a:p>
          <a:p>
            <a:pPr lvl="1" eaLnBrk="1" hangingPunct="1">
              <a:spcBef>
                <a:spcPts val="300"/>
              </a:spcBef>
              <a:buFont typeface="Arial" charset="0"/>
              <a:buChar char="•"/>
            </a:pPr>
            <a:r>
              <a:rPr lang="en-US" sz="2000" b="1" smtClean="0"/>
              <a:t>Particle Detector R&amp;D</a:t>
            </a:r>
          </a:p>
          <a:p>
            <a:pPr eaLnBrk="1" hangingPunct="1">
              <a:spcBef>
                <a:spcPts val="300"/>
              </a:spcBef>
              <a:buFont typeface="Wingdings" pitchFamily="2" charset="2"/>
              <a:buChar char="§"/>
            </a:pPr>
            <a:r>
              <a:rPr lang="en-US" sz="2300" b="1" smtClean="0">
                <a:solidFill>
                  <a:srgbClr val="285C00"/>
                </a:solidFill>
              </a:rPr>
              <a:t>Letter of Intent due </a:t>
            </a:r>
            <a:r>
              <a:rPr lang="en-US" sz="2300" b="1" smtClean="0">
                <a:solidFill>
                  <a:srgbClr val="FF0000"/>
                </a:solidFill>
              </a:rPr>
              <a:t>July 15, 2013 </a:t>
            </a:r>
            <a:r>
              <a:rPr lang="en-US" sz="2300" b="1" smtClean="0">
                <a:solidFill>
                  <a:srgbClr val="285C00"/>
                </a:solidFill>
              </a:rPr>
              <a:t>by </a:t>
            </a:r>
            <a:r>
              <a:rPr lang="en-US" sz="2300" b="1" smtClean="0">
                <a:solidFill>
                  <a:srgbClr val="FF0000"/>
                </a:solidFill>
              </a:rPr>
              <a:t>5 PM Eastern Time</a:t>
            </a:r>
          </a:p>
          <a:p>
            <a:pPr lvl="1" eaLnBrk="1" hangingPunct="1">
              <a:spcBef>
                <a:spcPts val="300"/>
              </a:spcBef>
              <a:buFont typeface="Arial" charset="0"/>
              <a:buChar char="•"/>
            </a:pPr>
            <a:r>
              <a:rPr lang="en-US" sz="2000" b="1" smtClean="0">
                <a:solidFill>
                  <a:srgbClr val="000000"/>
                </a:solidFill>
              </a:rPr>
              <a:t>Strongly encouraged</a:t>
            </a:r>
          </a:p>
          <a:p>
            <a:pPr eaLnBrk="1" hangingPunct="1">
              <a:spcBef>
                <a:spcPts val="300"/>
              </a:spcBef>
              <a:buFont typeface="Wingdings" pitchFamily="2" charset="2"/>
              <a:buChar char="§"/>
            </a:pPr>
            <a:endParaRPr lang="en-US" sz="2300" b="1" smtClean="0">
              <a:solidFill>
                <a:srgbClr val="C00000"/>
              </a:solidFill>
            </a:endParaRPr>
          </a:p>
          <a:p>
            <a:pPr lvl="2" eaLnBrk="1" hangingPunct="1">
              <a:spcBef>
                <a:spcPts val="300"/>
              </a:spcBef>
              <a:buFont typeface="Wingdings" pitchFamily="2" charset="2"/>
              <a:buChar char="§"/>
            </a:pPr>
            <a:endParaRPr lang="en-US" sz="2300" b="1" smtClean="0"/>
          </a:p>
        </p:txBody>
      </p:sp>
      <p:sp>
        <p:nvSpPr>
          <p:cNvPr id="9" name="Title 1"/>
          <p:cNvSpPr txBox="1">
            <a:spLocks/>
          </p:cNvSpPr>
          <p:nvPr/>
        </p:nvSpPr>
        <p:spPr>
          <a:xfrm>
            <a:off x="1027113" y="-4763"/>
            <a:ext cx="6811962" cy="63817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a:cs typeface="Cambria"/>
              </a:rPr>
              <a:t>FY14 HEP Comparative Review FOA</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grpSp>
        <p:nvGrpSpPr>
          <p:cNvPr id="67587" name="Group 3"/>
          <p:cNvGrpSpPr>
            <a:grpSpLocks/>
          </p:cNvGrpSpPr>
          <p:nvPr/>
        </p:nvGrpSpPr>
        <p:grpSpPr bwMode="auto">
          <a:xfrm>
            <a:off x="4310063" y="1158875"/>
            <a:ext cx="4681537" cy="5502275"/>
            <a:chOff x="4246456" y="1158373"/>
            <a:chExt cx="4682653" cy="5503507"/>
          </a:xfrm>
        </p:grpSpPr>
        <p:pic>
          <p:nvPicPr>
            <p:cNvPr id="8" name="Picture 7" descr="Pages from SC_FOA_0000948.jpg"/>
            <p:cNvPicPr>
              <a:picLocks noChangeAspect="1"/>
            </p:cNvPicPr>
            <p:nvPr/>
          </p:nvPicPr>
          <p:blipFill rotWithShape="1">
            <a:blip r:embed="rId2"/>
            <a:srcRect l="7770" t="5801" r="10735" b="22194"/>
            <a:stretch/>
          </p:blipFill>
          <p:spPr>
            <a:xfrm>
              <a:off x="4246456" y="1158373"/>
              <a:ext cx="4682653" cy="5354249"/>
            </a:xfrm>
            <a:prstGeom prst="rect">
              <a:avLst/>
            </a:prstGeom>
            <a:ln>
              <a:noFill/>
            </a:ln>
            <a:effectLst>
              <a:outerShdw blurRad="127000" dist="12700" dir="5400000" algn="tl" rotWithShape="0">
                <a:srgbClr val="333333">
                  <a:alpha val="65000"/>
                </a:srgbClr>
              </a:outerShdw>
            </a:effectLst>
          </p:spPr>
        </p:pic>
        <p:pic>
          <p:nvPicPr>
            <p:cNvPr id="67590" name="Picture 9" descr="shadow.tiff"/>
            <p:cNvPicPr>
              <a:picLocks noChangeAspect="1"/>
            </p:cNvPicPr>
            <p:nvPr/>
          </p:nvPicPr>
          <p:blipFill>
            <a:blip r:embed="rId3"/>
            <a:srcRect l="1547" r="1199"/>
            <a:stretch>
              <a:fillRect/>
            </a:stretch>
          </p:blipFill>
          <p:spPr bwMode="auto">
            <a:xfrm>
              <a:off x="4246456" y="6374428"/>
              <a:ext cx="4682653" cy="287452"/>
            </a:xfrm>
            <a:prstGeom prst="rect">
              <a:avLst/>
            </a:prstGeom>
            <a:noFill/>
            <a:ln w="9525">
              <a:noFill/>
              <a:miter lim="800000"/>
              <a:headEnd/>
              <a:tailEnd/>
            </a:ln>
          </p:spPr>
        </p:pic>
      </p:grpSp>
      <p:sp>
        <p:nvSpPr>
          <p:cNvPr id="11"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a:xfrm>
            <a:off x="60325" y="1033463"/>
            <a:ext cx="4019550" cy="5688012"/>
          </a:xfrm>
        </p:spPr>
        <p:txBody>
          <a:bodyPr/>
          <a:lstStyle/>
          <a:p>
            <a:pPr eaLnBrk="1" hangingPunct="1">
              <a:spcBef>
                <a:spcPts val="300"/>
              </a:spcBef>
              <a:buFont typeface="Wingdings" pitchFamily="2" charset="2"/>
              <a:buChar char="§"/>
            </a:pPr>
            <a:r>
              <a:rPr lang="en-US" sz="2300" b="1" smtClean="0">
                <a:solidFill>
                  <a:srgbClr val="285C00"/>
                </a:solidFill>
              </a:rPr>
              <a:t>DE-FOA-0000948 </a:t>
            </a:r>
          </a:p>
          <a:p>
            <a:pPr lvl="1" eaLnBrk="1" hangingPunct="1">
              <a:spcBef>
                <a:spcPts val="300"/>
              </a:spcBef>
              <a:buFont typeface="Arial" charset="0"/>
              <a:buChar char="•"/>
            </a:pPr>
            <a:r>
              <a:rPr lang="en-US" sz="2000" b="1" smtClean="0">
                <a:solidFill>
                  <a:srgbClr val="000000"/>
                </a:solidFill>
              </a:rPr>
              <a:t>Issued June 14, 2013</a:t>
            </a:r>
          </a:p>
          <a:p>
            <a:pPr eaLnBrk="1" hangingPunct="1">
              <a:spcBef>
                <a:spcPts val="300"/>
              </a:spcBef>
              <a:buFont typeface="Wingdings" pitchFamily="2" charset="2"/>
              <a:buChar char="§"/>
            </a:pPr>
            <a:r>
              <a:rPr lang="en-US" sz="2300" b="1" smtClean="0">
                <a:solidFill>
                  <a:srgbClr val="285C00"/>
                </a:solidFill>
              </a:rPr>
              <a:t>Six HEP research subprograms</a:t>
            </a:r>
          </a:p>
          <a:p>
            <a:pPr lvl="1" eaLnBrk="1" hangingPunct="1">
              <a:spcBef>
                <a:spcPts val="300"/>
              </a:spcBef>
              <a:buFont typeface="Arial" charset="0"/>
              <a:buChar char="•"/>
            </a:pPr>
            <a:r>
              <a:rPr lang="en-US" sz="2000" b="1" smtClean="0"/>
              <a:t>Energy, Intensity, and </a:t>
            </a:r>
            <a:br>
              <a:rPr lang="en-US" sz="2000" b="1" smtClean="0"/>
            </a:br>
            <a:r>
              <a:rPr lang="en-US" sz="2000" b="1" smtClean="0"/>
              <a:t>Cosmic Frontiers</a:t>
            </a:r>
          </a:p>
          <a:p>
            <a:pPr lvl="1" eaLnBrk="1" hangingPunct="1">
              <a:spcBef>
                <a:spcPts val="300"/>
              </a:spcBef>
              <a:buFont typeface="Arial" charset="0"/>
              <a:buChar char="•"/>
            </a:pPr>
            <a:r>
              <a:rPr lang="en-US" sz="2000" b="1" smtClean="0"/>
              <a:t>HEP Theory </a:t>
            </a:r>
          </a:p>
          <a:p>
            <a:pPr lvl="1" eaLnBrk="1" hangingPunct="1">
              <a:spcBef>
                <a:spcPts val="300"/>
              </a:spcBef>
              <a:buFont typeface="Arial" charset="0"/>
              <a:buChar char="•"/>
            </a:pPr>
            <a:r>
              <a:rPr lang="en-US" sz="2000" b="1" smtClean="0"/>
              <a:t>Accelerator Science and Technology R&amp;D</a:t>
            </a:r>
          </a:p>
          <a:p>
            <a:pPr lvl="1" eaLnBrk="1" hangingPunct="1">
              <a:spcBef>
                <a:spcPts val="300"/>
              </a:spcBef>
              <a:buFont typeface="Arial" charset="0"/>
              <a:buChar char="•"/>
            </a:pPr>
            <a:r>
              <a:rPr lang="en-US" sz="2000" b="1" smtClean="0"/>
              <a:t>Particle Detector R&amp;D</a:t>
            </a:r>
          </a:p>
          <a:p>
            <a:pPr eaLnBrk="1" hangingPunct="1">
              <a:spcBef>
                <a:spcPts val="300"/>
              </a:spcBef>
              <a:buClr>
                <a:srgbClr val="FF0000"/>
              </a:buClr>
              <a:buFont typeface="Wingdings" pitchFamily="2" charset="2"/>
              <a:buChar char=""/>
            </a:pPr>
            <a:r>
              <a:rPr lang="en-US" sz="2300" b="1" smtClean="0">
                <a:solidFill>
                  <a:srgbClr val="285C00"/>
                </a:solidFill>
              </a:rPr>
              <a:t>Letter of Intent due </a:t>
            </a:r>
            <a:r>
              <a:rPr lang="en-US" sz="2300" b="1" smtClean="0">
                <a:solidFill>
                  <a:srgbClr val="FF0000"/>
                </a:solidFill>
              </a:rPr>
              <a:t>July 15, 2013 </a:t>
            </a:r>
            <a:r>
              <a:rPr lang="en-US" sz="2300" b="1" smtClean="0">
                <a:solidFill>
                  <a:srgbClr val="285C00"/>
                </a:solidFill>
              </a:rPr>
              <a:t>by </a:t>
            </a:r>
            <a:r>
              <a:rPr lang="en-US" sz="2300" b="1" smtClean="0">
                <a:solidFill>
                  <a:srgbClr val="FF0000"/>
                </a:solidFill>
              </a:rPr>
              <a:t>5 PM Eastern Time</a:t>
            </a:r>
          </a:p>
          <a:p>
            <a:pPr lvl="1" eaLnBrk="1" hangingPunct="1">
              <a:spcBef>
                <a:spcPts val="300"/>
              </a:spcBef>
              <a:buFont typeface="Arial" charset="0"/>
              <a:buChar char="•"/>
            </a:pPr>
            <a:r>
              <a:rPr lang="en-US" sz="2000" b="1" smtClean="0"/>
              <a:t>Strongly encouraged</a:t>
            </a:r>
          </a:p>
          <a:p>
            <a:pPr lvl="1" eaLnBrk="1" hangingPunct="1">
              <a:spcBef>
                <a:spcPts val="300"/>
              </a:spcBef>
              <a:buFont typeface="Arial" charset="0"/>
              <a:buChar char="•"/>
            </a:pPr>
            <a:r>
              <a:rPr lang="en-US" sz="2000" b="1" smtClean="0"/>
              <a:t>as of today, deadline has past</a:t>
            </a:r>
          </a:p>
          <a:p>
            <a:pPr lvl="2" eaLnBrk="1" hangingPunct="1">
              <a:spcBef>
                <a:spcPts val="300"/>
              </a:spcBef>
              <a:buFont typeface="Wingdings" pitchFamily="2" charset="2"/>
              <a:buChar char="§"/>
            </a:pPr>
            <a:endParaRPr lang="en-US" sz="2300" b="1" smtClean="0"/>
          </a:p>
        </p:txBody>
      </p:sp>
      <p:grpSp>
        <p:nvGrpSpPr>
          <p:cNvPr id="68610" name="Group 3"/>
          <p:cNvGrpSpPr>
            <a:grpSpLocks/>
          </p:cNvGrpSpPr>
          <p:nvPr/>
        </p:nvGrpSpPr>
        <p:grpSpPr bwMode="auto">
          <a:xfrm>
            <a:off x="4310063" y="1158875"/>
            <a:ext cx="4681537" cy="5502275"/>
            <a:chOff x="4246456" y="1158373"/>
            <a:chExt cx="4682653" cy="5503507"/>
          </a:xfrm>
        </p:grpSpPr>
        <p:pic>
          <p:nvPicPr>
            <p:cNvPr id="8" name="Picture 7" descr="Pages from SC_FOA_0000948.jpg"/>
            <p:cNvPicPr>
              <a:picLocks noChangeAspect="1"/>
            </p:cNvPicPr>
            <p:nvPr/>
          </p:nvPicPr>
          <p:blipFill rotWithShape="1">
            <a:blip r:embed="rId2"/>
            <a:srcRect l="7770" t="5801" r="10735" b="22194"/>
            <a:stretch/>
          </p:blipFill>
          <p:spPr>
            <a:xfrm>
              <a:off x="4246456" y="1158373"/>
              <a:ext cx="4682653" cy="5354249"/>
            </a:xfrm>
            <a:prstGeom prst="rect">
              <a:avLst/>
            </a:prstGeom>
            <a:ln>
              <a:noFill/>
            </a:ln>
            <a:effectLst>
              <a:outerShdw blurRad="127000" dist="12700" dir="5400000" algn="tl" rotWithShape="0">
                <a:srgbClr val="333333">
                  <a:alpha val="65000"/>
                </a:srgbClr>
              </a:outerShdw>
            </a:effectLst>
          </p:spPr>
        </p:pic>
        <p:pic>
          <p:nvPicPr>
            <p:cNvPr id="68614" name="Picture 9" descr="shadow.tiff"/>
            <p:cNvPicPr>
              <a:picLocks noChangeAspect="1"/>
            </p:cNvPicPr>
            <p:nvPr/>
          </p:nvPicPr>
          <p:blipFill>
            <a:blip r:embed="rId3"/>
            <a:srcRect l="1547" r="1199"/>
            <a:stretch>
              <a:fillRect/>
            </a:stretch>
          </p:blipFill>
          <p:spPr bwMode="auto">
            <a:xfrm>
              <a:off x="4246456" y="6374428"/>
              <a:ext cx="4682653" cy="287452"/>
            </a:xfrm>
            <a:prstGeom prst="rect">
              <a:avLst/>
            </a:prstGeom>
            <a:noFill/>
            <a:ln w="9525">
              <a:noFill/>
              <a:miter lim="800000"/>
              <a:headEnd/>
              <a:tailEnd/>
            </a:ln>
          </p:spPr>
        </p:pic>
      </p:grpSp>
      <p:sp>
        <p:nvSpPr>
          <p:cNvPr id="12"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9" name="Title 1"/>
          <p:cNvSpPr txBox="1">
            <a:spLocks/>
          </p:cNvSpPr>
          <p:nvPr/>
        </p:nvSpPr>
        <p:spPr>
          <a:xfrm>
            <a:off x="1027113" y="-4763"/>
            <a:ext cx="6811962" cy="63817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a:cs typeface="Cambria"/>
              </a:rPr>
              <a:t>FY14 HEP Comparative Review FOA</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a:xfrm>
            <a:off x="60325" y="1033463"/>
            <a:ext cx="4314825" cy="5688012"/>
          </a:xfrm>
        </p:spPr>
        <p:txBody>
          <a:bodyPr/>
          <a:lstStyle/>
          <a:p>
            <a:pPr eaLnBrk="1" hangingPunct="1">
              <a:spcBef>
                <a:spcPts val="300"/>
              </a:spcBef>
              <a:buFont typeface="Wingdings" pitchFamily="2" charset="2"/>
              <a:buChar char="§"/>
            </a:pPr>
            <a:r>
              <a:rPr lang="en-US" sz="2300" b="1" smtClean="0">
                <a:solidFill>
                  <a:srgbClr val="285C00"/>
                </a:solidFill>
              </a:rPr>
              <a:t>DE-FOA-0000948 </a:t>
            </a:r>
          </a:p>
          <a:p>
            <a:pPr lvl="1" eaLnBrk="1" hangingPunct="1">
              <a:spcBef>
                <a:spcPts val="300"/>
              </a:spcBef>
              <a:buFont typeface="Arial" charset="0"/>
              <a:buChar char="•"/>
            </a:pPr>
            <a:r>
              <a:rPr lang="en-US" sz="2000" b="1" smtClean="0">
                <a:solidFill>
                  <a:srgbClr val="000000"/>
                </a:solidFill>
              </a:rPr>
              <a:t>Issued June 14, 2013</a:t>
            </a:r>
          </a:p>
          <a:p>
            <a:pPr eaLnBrk="1" hangingPunct="1">
              <a:spcBef>
                <a:spcPts val="300"/>
              </a:spcBef>
              <a:buFont typeface="Wingdings" pitchFamily="2" charset="2"/>
              <a:buChar char="§"/>
            </a:pPr>
            <a:r>
              <a:rPr lang="en-US" sz="2300" b="1" smtClean="0">
                <a:solidFill>
                  <a:srgbClr val="285C00"/>
                </a:solidFill>
              </a:rPr>
              <a:t>Six HEP research </a:t>
            </a:r>
            <a:br>
              <a:rPr lang="en-US" sz="2300" b="1" smtClean="0">
                <a:solidFill>
                  <a:srgbClr val="285C00"/>
                </a:solidFill>
              </a:rPr>
            </a:br>
            <a:r>
              <a:rPr lang="en-US" sz="2300" b="1" smtClean="0">
                <a:solidFill>
                  <a:srgbClr val="285C00"/>
                </a:solidFill>
              </a:rPr>
              <a:t>subprograms</a:t>
            </a:r>
          </a:p>
          <a:p>
            <a:pPr lvl="1" eaLnBrk="1" hangingPunct="1">
              <a:spcBef>
                <a:spcPts val="300"/>
              </a:spcBef>
              <a:buFont typeface="Arial" charset="0"/>
              <a:buChar char="•"/>
            </a:pPr>
            <a:r>
              <a:rPr lang="en-US" sz="2000" b="1" smtClean="0"/>
              <a:t>Energy, Intensity, and </a:t>
            </a:r>
            <a:br>
              <a:rPr lang="en-US" sz="2000" b="1" smtClean="0"/>
            </a:br>
            <a:r>
              <a:rPr lang="en-US" sz="2000" b="1" smtClean="0"/>
              <a:t>Cosmic Frontiers</a:t>
            </a:r>
          </a:p>
          <a:p>
            <a:pPr lvl="1" eaLnBrk="1" hangingPunct="1">
              <a:spcBef>
                <a:spcPts val="300"/>
              </a:spcBef>
              <a:buFont typeface="Arial" charset="0"/>
              <a:buChar char="•"/>
            </a:pPr>
            <a:r>
              <a:rPr lang="en-US" sz="2000" b="1" smtClean="0"/>
              <a:t>HEP Theory </a:t>
            </a:r>
          </a:p>
          <a:p>
            <a:pPr lvl="1" eaLnBrk="1" hangingPunct="1">
              <a:spcBef>
                <a:spcPts val="300"/>
              </a:spcBef>
              <a:buFont typeface="Arial" charset="0"/>
              <a:buChar char="•"/>
            </a:pPr>
            <a:r>
              <a:rPr lang="en-US" sz="2000" b="1" smtClean="0"/>
              <a:t>Accelerator Science and Technology R&amp;D</a:t>
            </a:r>
          </a:p>
          <a:p>
            <a:pPr lvl="1" eaLnBrk="1" hangingPunct="1">
              <a:spcBef>
                <a:spcPts val="300"/>
              </a:spcBef>
              <a:buFont typeface="Arial" charset="0"/>
              <a:buChar char="•"/>
            </a:pPr>
            <a:r>
              <a:rPr lang="en-US" sz="2000" b="1" smtClean="0"/>
              <a:t>Particle Detector R&amp;D</a:t>
            </a:r>
          </a:p>
          <a:p>
            <a:pPr eaLnBrk="1" hangingPunct="1">
              <a:spcBef>
                <a:spcPts val="300"/>
              </a:spcBef>
              <a:buClr>
                <a:srgbClr val="FF0000"/>
              </a:buClr>
              <a:buFont typeface="Wingdings" pitchFamily="2" charset="2"/>
              <a:buChar char=""/>
            </a:pPr>
            <a:r>
              <a:rPr lang="en-US" sz="2300" b="1" smtClean="0">
                <a:solidFill>
                  <a:srgbClr val="285C00"/>
                </a:solidFill>
              </a:rPr>
              <a:t>Letter of Intent due </a:t>
            </a:r>
            <a:r>
              <a:rPr lang="en-US" sz="2300" b="1" smtClean="0">
                <a:solidFill>
                  <a:srgbClr val="FF0000"/>
                </a:solidFill>
              </a:rPr>
              <a:t>July 15, 2013 </a:t>
            </a:r>
            <a:r>
              <a:rPr lang="en-US" sz="2300" b="1" smtClean="0">
                <a:solidFill>
                  <a:srgbClr val="285C00"/>
                </a:solidFill>
              </a:rPr>
              <a:t>by </a:t>
            </a:r>
            <a:r>
              <a:rPr lang="en-US" sz="2300" b="1" smtClean="0">
                <a:solidFill>
                  <a:srgbClr val="FF0000"/>
                </a:solidFill>
              </a:rPr>
              <a:t>5 PM Eastern Time</a:t>
            </a:r>
          </a:p>
          <a:p>
            <a:pPr lvl="1" eaLnBrk="1" hangingPunct="1">
              <a:spcBef>
                <a:spcPts val="300"/>
              </a:spcBef>
              <a:buFont typeface="Arial" charset="0"/>
              <a:buChar char="•"/>
            </a:pPr>
            <a:r>
              <a:rPr lang="en-US" sz="2000" b="1" smtClean="0">
                <a:solidFill>
                  <a:srgbClr val="000000"/>
                </a:solidFill>
              </a:rPr>
              <a:t>Strongly encouraged</a:t>
            </a:r>
          </a:p>
          <a:p>
            <a:pPr eaLnBrk="1" hangingPunct="1">
              <a:spcBef>
                <a:spcPts val="300"/>
              </a:spcBef>
              <a:buFont typeface="Wingdings" pitchFamily="2" charset="2"/>
              <a:buChar char="§"/>
            </a:pPr>
            <a:r>
              <a:rPr lang="en-US" sz="2300" b="1" smtClean="0">
                <a:solidFill>
                  <a:srgbClr val="285C00"/>
                </a:solidFill>
              </a:rPr>
              <a:t>Final Proposal (</a:t>
            </a:r>
            <a:r>
              <a:rPr lang="en-US" sz="1800" i="1" smtClean="0">
                <a:solidFill>
                  <a:srgbClr val="285C00"/>
                </a:solidFill>
                <a:latin typeface="Garamond" pitchFamily="18" charset="0"/>
              </a:rPr>
              <a:t>i.e., </a:t>
            </a:r>
            <a:r>
              <a:rPr lang="en-US" sz="2300" b="1" smtClean="0">
                <a:solidFill>
                  <a:srgbClr val="285C00"/>
                </a:solidFill>
              </a:rPr>
              <a:t>Application) deadline </a:t>
            </a:r>
            <a:r>
              <a:rPr lang="en-US" sz="2300" b="1" smtClean="0">
                <a:solidFill>
                  <a:srgbClr val="FF0000"/>
                </a:solidFill>
              </a:rPr>
              <a:t>Sept. 9, 2013</a:t>
            </a:r>
            <a:r>
              <a:rPr lang="en-US" sz="2300" b="1" smtClean="0">
                <a:solidFill>
                  <a:srgbClr val="285C00"/>
                </a:solidFill>
              </a:rPr>
              <a:t> by </a:t>
            </a:r>
            <a:br>
              <a:rPr lang="en-US" sz="2300" b="1" smtClean="0">
                <a:solidFill>
                  <a:srgbClr val="285C00"/>
                </a:solidFill>
              </a:rPr>
            </a:br>
            <a:r>
              <a:rPr lang="en-US" sz="2300" b="1" smtClean="0">
                <a:solidFill>
                  <a:srgbClr val="FF0000"/>
                </a:solidFill>
              </a:rPr>
              <a:t>11:59 PM Eastern Time</a:t>
            </a:r>
          </a:p>
          <a:p>
            <a:pPr eaLnBrk="1" hangingPunct="1">
              <a:spcBef>
                <a:spcPts val="300"/>
              </a:spcBef>
              <a:buFont typeface="Wingdings" pitchFamily="2" charset="2"/>
              <a:buChar char="§"/>
            </a:pPr>
            <a:endParaRPr lang="en-US" sz="2300" b="1" smtClean="0">
              <a:solidFill>
                <a:srgbClr val="C00000"/>
              </a:solidFill>
            </a:endParaRPr>
          </a:p>
          <a:p>
            <a:pPr lvl="2" eaLnBrk="1" hangingPunct="1">
              <a:spcBef>
                <a:spcPts val="300"/>
              </a:spcBef>
              <a:buFont typeface="Wingdings" pitchFamily="2" charset="2"/>
              <a:buChar char="§"/>
            </a:pPr>
            <a:endParaRPr lang="en-US" sz="2300" b="1" smtClean="0"/>
          </a:p>
        </p:txBody>
      </p:sp>
      <p:grpSp>
        <p:nvGrpSpPr>
          <p:cNvPr id="69634" name="Group 3"/>
          <p:cNvGrpSpPr>
            <a:grpSpLocks/>
          </p:cNvGrpSpPr>
          <p:nvPr/>
        </p:nvGrpSpPr>
        <p:grpSpPr bwMode="auto">
          <a:xfrm>
            <a:off x="4310063" y="1158875"/>
            <a:ext cx="4681537" cy="5502275"/>
            <a:chOff x="4246456" y="1158373"/>
            <a:chExt cx="4682653" cy="5503507"/>
          </a:xfrm>
        </p:grpSpPr>
        <p:pic>
          <p:nvPicPr>
            <p:cNvPr id="8" name="Picture 7" descr="Pages from SC_FOA_0000948.jpg"/>
            <p:cNvPicPr>
              <a:picLocks noChangeAspect="1"/>
            </p:cNvPicPr>
            <p:nvPr/>
          </p:nvPicPr>
          <p:blipFill rotWithShape="1">
            <a:blip r:embed="rId2"/>
            <a:srcRect l="7770" t="5801" r="10735" b="22194"/>
            <a:stretch/>
          </p:blipFill>
          <p:spPr>
            <a:xfrm>
              <a:off x="4246456" y="1158373"/>
              <a:ext cx="4682653" cy="5354249"/>
            </a:xfrm>
            <a:prstGeom prst="rect">
              <a:avLst/>
            </a:prstGeom>
            <a:ln>
              <a:noFill/>
            </a:ln>
            <a:effectLst>
              <a:outerShdw blurRad="127000" dist="12700" dir="5400000" algn="tl" rotWithShape="0">
                <a:srgbClr val="333333">
                  <a:alpha val="65000"/>
                </a:srgbClr>
              </a:outerShdw>
            </a:effectLst>
          </p:spPr>
        </p:pic>
        <p:pic>
          <p:nvPicPr>
            <p:cNvPr id="69638" name="Picture 9" descr="shadow.tiff"/>
            <p:cNvPicPr>
              <a:picLocks noChangeAspect="1"/>
            </p:cNvPicPr>
            <p:nvPr/>
          </p:nvPicPr>
          <p:blipFill>
            <a:blip r:embed="rId3"/>
            <a:srcRect l="1547" r="1199"/>
            <a:stretch>
              <a:fillRect/>
            </a:stretch>
          </p:blipFill>
          <p:spPr bwMode="auto">
            <a:xfrm>
              <a:off x="4246456" y="6374428"/>
              <a:ext cx="4682653" cy="287452"/>
            </a:xfrm>
            <a:prstGeom prst="rect">
              <a:avLst/>
            </a:prstGeom>
            <a:noFill/>
            <a:ln w="9525">
              <a:noFill/>
              <a:miter lim="800000"/>
              <a:headEnd/>
              <a:tailEnd/>
            </a:ln>
          </p:spPr>
        </p:pic>
      </p:grpSp>
      <p:sp>
        <p:nvSpPr>
          <p:cNvPr id="12"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9" name="Title 1"/>
          <p:cNvSpPr txBox="1">
            <a:spLocks/>
          </p:cNvSpPr>
          <p:nvPr/>
        </p:nvSpPr>
        <p:spPr>
          <a:xfrm>
            <a:off x="1027113" y="-4763"/>
            <a:ext cx="6811962" cy="63817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a:cs typeface="Cambria"/>
              </a:rPr>
              <a:t>FY14 HEP Comparative Review FOA</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25" y="884238"/>
            <a:ext cx="8656638" cy="5349875"/>
          </a:xfrm>
        </p:spPr>
        <p:txBody>
          <a:bodyPr rtlCol="0">
            <a:noAutofit/>
          </a:bodyPr>
          <a:lstStyle/>
          <a:p>
            <a:pPr eaLnBrk="1" fontAlgn="auto" hangingPunct="1">
              <a:spcBef>
                <a:spcPts val="300"/>
              </a:spcBef>
              <a:spcAft>
                <a:spcPts val="0"/>
              </a:spcAft>
              <a:buFont typeface="Wingdings" charset="2"/>
              <a:buChar char="§"/>
              <a:defRPr/>
            </a:pPr>
            <a:r>
              <a:rPr lang="en-US" sz="2200" b="1" dirty="0" smtClean="0">
                <a:solidFill>
                  <a:srgbClr val="008000"/>
                </a:solidFill>
                <a:cs typeface="Calibri" pitchFamily="34" charset="0"/>
              </a:rPr>
              <a:t>FAQ for FY14 HEP Comparative Review</a:t>
            </a:r>
          </a:p>
          <a:p>
            <a:pPr lvl="1" eaLnBrk="1" fontAlgn="auto" hangingPunct="1">
              <a:spcBef>
                <a:spcPts val="300"/>
              </a:spcBef>
              <a:spcAft>
                <a:spcPts val="0"/>
              </a:spcAft>
              <a:buFont typeface="Arial" pitchFamily="34" charset="0"/>
              <a:buChar char="•"/>
              <a:defRPr/>
            </a:pPr>
            <a:r>
              <a:rPr lang="en-US" sz="2000" b="1" dirty="0">
                <a:solidFill>
                  <a:srgbClr val="000000"/>
                </a:solidFill>
                <a:cs typeface="Calibri" pitchFamily="34" charset="0"/>
              </a:rPr>
              <a:t>available at:  </a:t>
            </a:r>
            <a:r>
              <a:rPr lang="en-US" sz="1750" b="1" dirty="0">
                <a:solidFill>
                  <a:srgbClr val="000000"/>
                </a:solidFill>
                <a:cs typeface="Calibri" pitchFamily="34" charset="0"/>
                <a:hlinkClick r:id="rId2"/>
              </a:rPr>
              <a:t>http://science.energy.gov/~/</a:t>
            </a:r>
            <a:r>
              <a:rPr lang="en-US" sz="1750" b="1" dirty="0" smtClean="0">
                <a:solidFill>
                  <a:srgbClr val="000000"/>
                </a:solidFill>
                <a:cs typeface="Calibri" pitchFamily="34" charset="0"/>
                <a:hlinkClick r:id="rId2"/>
              </a:rPr>
              <a:t>media/hep/pdf/files/pdfs/Funding%20Opportunities/FY14_Comp_Review_FAQUPDATED_JULY11_2013.pdf</a:t>
            </a:r>
            <a:endParaRPr lang="en-US" sz="1750" b="1" dirty="0" smtClean="0">
              <a:solidFill>
                <a:srgbClr val="000000"/>
              </a:solidFill>
              <a:cs typeface="Calibri" pitchFamily="34" charset="0"/>
            </a:endParaRPr>
          </a:p>
          <a:p>
            <a:pPr lvl="1" eaLnBrk="1" fontAlgn="auto" hangingPunct="1">
              <a:spcBef>
                <a:spcPts val="300"/>
              </a:spcBef>
              <a:spcAft>
                <a:spcPts val="0"/>
              </a:spcAft>
              <a:buFont typeface="Arial" pitchFamily="34" charset="0"/>
              <a:buChar char="•"/>
              <a:defRPr/>
            </a:pPr>
            <a:r>
              <a:rPr lang="en-US" sz="2000" b="1" dirty="0" smtClean="0">
                <a:solidFill>
                  <a:srgbClr val="000000"/>
                </a:solidFill>
                <a:cs typeface="Calibri" pitchFamily="34" charset="0"/>
              </a:rPr>
              <a:t>updated:  July 11, 2013</a:t>
            </a:r>
          </a:p>
          <a:p>
            <a:pPr marL="457200" lvl="1" indent="0" eaLnBrk="1" fontAlgn="auto" hangingPunct="1">
              <a:spcBef>
                <a:spcPts val="300"/>
              </a:spcBef>
              <a:spcAft>
                <a:spcPts val="0"/>
              </a:spcAft>
              <a:buFont typeface="Arial"/>
              <a:buNone/>
              <a:defRPr/>
            </a:pPr>
            <a:endParaRPr lang="en-US" sz="1400" b="1" dirty="0" smtClean="0">
              <a:solidFill>
                <a:srgbClr val="000000"/>
              </a:solidFill>
              <a:cs typeface="Calibri" pitchFamily="34" charset="0"/>
            </a:endParaRPr>
          </a:p>
          <a:p>
            <a:pPr eaLnBrk="1" fontAlgn="auto" hangingPunct="1">
              <a:spcBef>
                <a:spcPts val="300"/>
              </a:spcBef>
              <a:spcAft>
                <a:spcPts val="0"/>
              </a:spcAft>
              <a:buFont typeface="Wingdings" charset="2"/>
              <a:buChar char="§"/>
              <a:defRPr/>
            </a:pPr>
            <a:r>
              <a:rPr lang="en-US" sz="2200" b="1" dirty="0" smtClean="0">
                <a:solidFill>
                  <a:srgbClr val="008000"/>
                </a:solidFill>
                <a:cs typeface="Calibri" pitchFamily="34" charset="0"/>
              </a:rPr>
              <a:t>In addition to information provided in FOA, FAQ addresses topics on:</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Eligibility requirements</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Proposal types and scope of proposals being considered</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Guidance for new </a:t>
            </a:r>
            <a:r>
              <a:rPr lang="en-US" sz="2000" b="1" dirty="0">
                <a:cs typeface="Calibri" pitchFamily="34" charset="0"/>
              </a:rPr>
              <a:t>f</a:t>
            </a:r>
            <a:r>
              <a:rPr lang="en-US" sz="2000" b="1" dirty="0" smtClean="0">
                <a:cs typeface="Calibri" pitchFamily="34" charset="0"/>
              </a:rPr>
              <a:t>aculty </a:t>
            </a:r>
            <a:r>
              <a:rPr lang="en-US" sz="2000" b="1" dirty="0">
                <a:cs typeface="Calibri" pitchFamily="34" charset="0"/>
              </a:rPr>
              <a:t>m</a:t>
            </a:r>
            <a:r>
              <a:rPr lang="en-US" sz="2000" b="1" dirty="0" smtClean="0">
                <a:cs typeface="Calibri" pitchFamily="34" charset="0"/>
              </a:rPr>
              <a:t>embers and those without current HEP grants</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Guidance for PIs with existing HEP grants</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Letter of Intent </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Proposal and Application requirements</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Budgets</a:t>
            </a:r>
            <a:r>
              <a:rPr lang="en-US" sz="2000" b="1" dirty="0">
                <a:cs typeface="Calibri" pitchFamily="34" charset="0"/>
              </a:rPr>
              <a:t> </a:t>
            </a:r>
            <a:r>
              <a:rPr lang="en-US" sz="2000" b="1" dirty="0" smtClean="0">
                <a:cs typeface="Calibri" pitchFamily="34" charset="0"/>
              </a:rPr>
              <a:t>information, including guidance on scope of request(s) </a:t>
            </a:r>
          </a:p>
          <a:p>
            <a:pPr lvl="1" eaLnBrk="1" fontAlgn="auto" hangingPunct="1">
              <a:spcBef>
                <a:spcPts val="300"/>
              </a:spcBef>
              <a:spcAft>
                <a:spcPts val="0"/>
              </a:spcAft>
              <a:buFont typeface="Arial" pitchFamily="34" charset="0"/>
              <a:buChar char="•"/>
              <a:defRPr/>
            </a:pPr>
            <a:r>
              <a:rPr lang="en-US" sz="2000" b="1" dirty="0" smtClean="0">
                <a:cs typeface="Calibri" pitchFamily="34" charset="0"/>
              </a:rPr>
              <a:t>Information on overall scientific merit review process </a:t>
            </a:r>
          </a:p>
          <a:p>
            <a:pPr eaLnBrk="1" fontAlgn="auto" hangingPunct="1">
              <a:spcBef>
                <a:spcPts val="300"/>
              </a:spcBef>
              <a:spcAft>
                <a:spcPts val="0"/>
              </a:spcAft>
              <a:buFont typeface="Wingdings" charset="2"/>
              <a:buChar char="§"/>
              <a:defRPr/>
            </a:pPr>
            <a:endParaRPr lang="en-US" sz="2300" b="1" dirty="0" smtClean="0">
              <a:solidFill>
                <a:srgbClr val="C00000"/>
              </a:solidFill>
              <a:cs typeface="Calibri" pitchFamily="34" charset="0"/>
            </a:endParaRPr>
          </a:p>
          <a:p>
            <a:pPr lvl="2" eaLnBrk="1" fontAlgn="auto" hangingPunct="1">
              <a:spcBef>
                <a:spcPts val="300"/>
              </a:spcBef>
              <a:spcAft>
                <a:spcPts val="0"/>
              </a:spcAft>
              <a:buFont typeface="Wingdings" charset="2"/>
              <a:buChar char="§"/>
              <a:defRPr/>
            </a:pPr>
            <a:endParaRPr lang="en-US" sz="2300" b="1" dirty="0" smtClean="0"/>
          </a:p>
        </p:txBody>
      </p:sp>
      <p:sp>
        <p:nvSpPr>
          <p:cNvPr id="9" name="Title 1"/>
          <p:cNvSpPr txBox="1">
            <a:spLocks/>
          </p:cNvSpPr>
          <p:nvPr/>
        </p:nvSpPr>
        <p:spPr>
          <a:xfrm>
            <a:off x="1001713" y="12700"/>
            <a:ext cx="7204075" cy="620713"/>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a:cs typeface="Cambria"/>
              </a:rPr>
              <a:t>Frequently Asked Questions (FAQs)</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
        <p:nvSpPr>
          <p:cNvPr id="5"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70660" name="Picture 9" descr="horizontal-logo-green-text.jpg"/>
          <p:cNvPicPr>
            <a:picLocks noChangeAspect="1"/>
          </p:cNvPicPr>
          <p:nvPr/>
        </p:nvPicPr>
        <p:blipFill>
          <a:blip r:embed="rId3"/>
          <a:srcRect/>
          <a:stretch>
            <a:fillRect/>
          </a:stretch>
        </p:blipFill>
        <p:spPr bwMode="auto">
          <a:xfrm>
            <a:off x="457200" y="6354763"/>
            <a:ext cx="2438400" cy="407987"/>
          </a:xfrm>
          <a:prstGeom prst="rect">
            <a:avLst/>
          </a:prstGeom>
          <a:noFill/>
          <a:ln w="9525">
            <a:noFill/>
            <a:miter lim="800000"/>
            <a:headEnd/>
            <a:tailEnd/>
          </a:ln>
        </p:spPr>
      </p:pic>
      <p:cxnSp>
        <p:nvCxnSpPr>
          <p:cNvPr id="7" name="Straight Connector 6"/>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82550"/>
            <a:ext cx="8229600" cy="4953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Data Management </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71682" name="Content Placeholder 2"/>
          <p:cNvSpPr>
            <a:spLocks noGrp="1"/>
          </p:cNvSpPr>
          <p:nvPr>
            <p:ph idx="1"/>
          </p:nvPr>
        </p:nvSpPr>
        <p:spPr>
          <a:xfrm>
            <a:off x="209550" y="971550"/>
            <a:ext cx="8782050" cy="5178425"/>
          </a:xfrm>
        </p:spPr>
        <p:txBody>
          <a:bodyPr/>
          <a:lstStyle/>
          <a:p>
            <a:pPr marL="0" indent="0" eaLnBrk="1" hangingPunct="1">
              <a:spcBef>
                <a:spcPts val="300"/>
              </a:spcBef>
              <a:buFont typeface="Arial" charset="0"/>
              <a:buNone/>
            </a:pPr>
            <a:r>
              <a:rPr lang="en-US" sz="2200" b="1" smtClean="0">
                <a:solidFill>
                  <a:srgbClr val="008000"/>
                </a:solidFill>
              </a:rPr>
              <a:t>Effective with all solicitations and invitations for research funding issued on or after October 1, 2013. </a:t>
            </a:r>
          </a:p>
          <a:p>
            <a:pPr marL="0" indent="0" eaLnBrk="1" hangingPunct="1">
              <a:spcBef>
                <a:spcPts val="300"/>
              </a:spcBef>
              <a:buFont typeface="Arial" charset="0"/>
              <a:buNone/>
            </a:pPr>
            <a:endParaRPr lang="en-US" sz="600" b="1" smtClean="0">
              <a:solidFill>
                <a:srgbClr val="008000"/>
              </a:solidFill>
            </a:endParaRPr>
          </a:p>
          <a:p>
            <a:pPr marL="0" indent="0" eaLnBrk="1" hangingPunct="1">
              <a:spcBef>
                <a:spcPts val="300"/>
              </a:spcBef>
              <a:buFont typeface="Arial" charset="0"/>
              <a:buNone/>
            </a:pPr>
            <a:r>
              <a:rPr lang="en-US" sz="2200" b="1" smtClean="0"/>
              <a:t>The DOE Office of Science Statement on Digital Data Management will require a Data Management Plan with all proposals submitted for Office of Science research funding.   </a:t>
            </a:r>
          </a:p>
          <a:p>
            <a:pPr marL="0" indent="0" eaLnBrk="1" hangingPunct="1">
              <a:spcBef>
                <a:spcPts val="300"/>
              </a:spcBef>
              <a:buFont typeface="Arial" charset="0"/>
              <a:buNone/>
            </a:pPr>
            <a:endParaRPr lang="en-US" sz="400" b="1" smtClean="0"/>
          </a:p>
          <a:p>
            <a:pPr marL="0" indent="0" eaLnBrk="1" hangingPunct="1">
              <a:spcBef>
                <a:spcPts val="300"/>
              </a:spcBef>
              <a:buFont typeface="Arial" charset="0"/>
              <a:buNone/>
            </a:pPr>
            <a:r>
              <a:rPr lang="en-US" sz="2200" b="1" smtClean="0"/>
              <a:t>See March 12, 2013 HEPAP presentation by Laura Biven: </a:t>
            </a:r>
          </a:p>
          <a:p>
            <a:pPr marL="0" indent="0" eaLnBrk="1" hangingPunct="1">
              <a:spcBef>
                <a:spcPts val="300"/>
              </a:spcBef>
              <a:buFont typeface="Arial" charset="0"/>
              <a:buNone/>
            </a:pPr>
            <a:r>
              <a:rPr lang="en-US" sz="1600" b="1" smtClean="0">
                <a:hlinkClick r:id="rId2"/>
              </a:rPr>
              <a:t>http://science.energy.gov/~/media/hep/hepap/pdf/march-2013/2013_Spring_HEPAPBriefing_v3_NoBackup_LBiven.pdf</a:t>
            </a:r>
            <a:r>
              <a:rPr lang="en-US" sz="1600" b="1" smtClean="0"/>
              <a:t> </a:t>
            </a:r>
          </a:p>
          <a:p>
            <a:pPr marL="0" indent="0" eaLnBrk="1" hangingPunct="1">
              <a:spcBef>
                <a:spcPts val="300"/>
              </a:spcBef>
              <a:buFont typeface="Arial" charset="0"/>
              <a:buNone/>
            </a:pPr>
            <a:endParaRPr lang="en-US" sz="800" b="1" smtClean="0"/>
          </a:p>
          <a:p>
            <a:pPr marL="0" indent="0" eaLnBrk="1" hangingPunct="1">
              <a:spcBef>
                <a:spcPts val="300"/>
              </a:spcBef>
              <a:buFont typeface="Arial" charset="0"/>
              <a:buNone/>
            </a:pPr>
            <a:r>
              <a:rPr lang="en-US" sz="2200" b="1" smtClean="0"/>
              <a:t>More information will also be available in the FOAs, via the DOE Office of Science website, and on the High Energy Physics webpage. </a:t>
            </a:r>
          </a:p>
          <a:p>
            <a:pPr marL="0" indent="0" eaLnBrk="1" hangingPunct="1">
              <a:spcBef>
                <a:spcPts val="300"/>
              </a:spcBef>
              <a:buFont typeface="Arial" charset="0"/>
              <a:buNone/>
            </a:pPr>
            <a:endParaRPr lang="en-US" sz="1800" b="1" i="1" smtClean="0"/>
          </a:p>
          <a:p>
            <a:pPr marL="0" indent="0" eaLnBrk="1" hangingPunct="1">
              <a:spcBef>
                <a:spcPts val="300"/>
              </a:spcBef>
              <a:buFont typeface="Arial" charset="0"/>
              <a:buNone/>
            </a:pPr>
            <a:r>
              <a:rPr lang="en-US" sz="1800" b="1" i="1" smtClean="0">
                <a:solidFill>
                  <a:srgbClr val="C00000"/>
                </a:solidFill>
              </a:rPr>
              <a:t>Note</a:t>
            </a:r>
            <a:r>
              <a:rPr lang="en-US" sz="1800" b="1" smtClean="0">
                <a:solidFill>
                  <a:srgbClr val="C00000"/>
                </a:solidFill>
              </a:rPr>
              <a:t>:  Proposals submitted to the FY14 HEP Comparative Review FOA [DE-FOA-0000948] or to the FY14 Early Career Research Program FOA [DE-FOA-0000958] that have already been posted will not require Data Management Plans. </a:t>
            </a:r>
          </a:p>
        </p:txBody>
      </p:sp>
      <p:pic>
        <p:nvPicPr>
          <p:cNvPr id="71683" name="Picture 9" descr="horizontal-logo-green-text.jpg"/>
          <p:cNvPicPr>
            <a:picLocks noChangeAspect="1"/>
          </p:cNvPicPr>
          <p:nvPr/>
        </p:nvPicPr>
        <p:blipFill>
          <a:blip r:embed="rId3"/>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8" y="754063"/>
            <a:ext cx="9064625" cy="6086475"/>
          </a:xfrm>
        </p:spPr>
        <p:txBody>
          <a:bodyPr rtlCol="0">
            <a:noAutofit/>
          </a:bodyPr>
          <a:lstStyle/>
          <a:p>
            <a:pPr eaLnBrk="1" fontAlgn="auto" hangingPunct="1">
              <a:spcBef>
                <a:spcPts val="50"/>
              </a:spcBef>
              <a:spcAft>
                <a:spcPts val="0"/>
              </a:spcAft>
              <a:buFont typeface="Wingdings" charset="2"/>
              <a:buChar char="§"/>
              <a:defRPr/>
            </a:pPr>
            <a:r>
              <a:rPr lang="en-US" sz="1750" b="1" dirty="0" smtClean="0">
                <a:solidFill>
                  <a:srgbClr val="008000"/>
                </a:solidFill>
                <a:cs typeface="Calibri" pitchFamily="34" charset="0"/>
              </a:rPr>
              <a:t>Post-FOA deadline</a:t>
            </a:r>
          </a:p>
          <a:p>
            <a:pPr lvl="1" eaLnBrk="1" fontAlgn="auto" hangingPunct="1">
              <a:spcBef>
                <a:spcPts val="50"/>
              </a:spcBef>
              <a:spcAft>
                <a:spcPts val="0"/>
              </a:spcAft>
              <a:buFont typeface="Arial" pitchFamily="34" charset="0"/>
              <a:buChar char="•"/>
              <a:defRPr/>
            </a:pPr>
            <a:r>
              <a:rPr lang="en-US" sz="1600" b="1" dirty="0">
                <a:solidFill>
                  <a:srgbClr val="000000"/>
                </a:solidFill>
                <a:cs typeface="Calibri" pitchFamily="34" charset="0"/>
              </a:rPr>
              <a:t>A</a:t>
            </a:r>
            <a:r>
              <a:rPr lang="en-US" sz="1600" b="1" dirty="0" smtClean="0">
                <a:solidFill>
                  <a:srgbClr val="000000"/>
                </a:solidFill>
                <a:cs typeface="Calibri" pitchFamily="34" charset="0"/>
              </a:rPr>
              <a:t>ll applications are pre-screened for compliance to FOA, includes:</a:t>
            </a:r>
          </a:p>
          <a:p>
            <a:pPr lvl="2" eaLnBrk="1" fontAlgn="auto" hangingPunct="1">
              <a:spcBef>
                <a:spcPts val="50"/>
              </a:spcBef>
              <a:spcAft>
                <a:spcPts val="0"/>
              </a:spcAft>
              <a:buFont typeface="Arial" pitchFamily="34" charset="0"/>
              <a:buChar char="–"/>
              <a:defRPr/>
            </a:pPr>
            <a:r>
              <a:rPr lang="en-US" sz="1600" b="1" dirty="0">
                <a:solidFill>
                  <a:srgbClr val="0070C0"/>
                </a:solidFill>
                <a:cs typeface="Calibri" pitchFamily="34" charset="0"/>
              </a:rPr>
              <a:t>v</a:t>
            </a:r>
            <a:r>
              <a:rPr lang="en-US" sz="1600" b="1" dirty="0" smtClean="0">
                <a:solidFill>
                  <a:srgbClr val="0070C0"/>
                </a:solidFill>
                <a:cs typeface="Calibri" pitchFamily="34" charset="0"/>
              </a:rPr>
              <a:t>erification of senior investigator status</a:t>
            </a:r>
          </a:p>
          <a:p>
            <a:pPr lvl="2" eaLnBrk="1" fontAlgn="auto" hangingPunct="1">
              <a:spcBef>
                <a:spcPts val="50"/>
              </a:spcBef>
              <a:spcAft>
                <a:spcPts val="0"/>
              </a:spcAft>
              <a:buFont typeface="Arial" pitchFamily="34" charset="0"/>
              <a:buChar char="–"/>
              <a:defRPr/>
            </a:pPr>
            <a:r>
              <a:rPr lang="en-US" sz="1600" b="1" dirty="0">
                <a:solidFill>
                  <a:srgbClr val="0070C0"/>
                </a:solidFill>
                <a:cs typeface="Calibri" pitchFamily="34" charset="0"/>
              </a:rPr>
              <a:t>c</a:t>
            </a:r>
            <a:r>
              <a:rPr lang="en-US" sz="1600" b="1" dirty="0" smtClean="0">
                <a:solidFill>
                  <a:srgbClr val="0070C0"/>
                </a:solidFill>
                <a:cs typeface="Calibri" pitchFamily="34" charset="0"/>
              </a:rPr>
              <a:t>ompliance with proposal requirements:  </a:t>
            </a:r>
            <a:r>
              <a:rPr lang="en-US" sz="1600" b="1" i="1" dirty="0" smtClean="0">
                <a:solidFill>
                  <a:srgbClr val="0070C0"/>
                </a:solidFill>
                <a:cs typeface="Calibri" pitchFamily="34" charset="0"/>
              </a:rPr>
              <a:t>e.g., </a:t>
            </a:r>
            <a:r>
              <a:rPr lang="en-US" sz="1600" b="1" dirty="0" smtClean="0">
                <a:solidFill>
                  <a:srgbClr val="0070C0"/>
                </a:solidFill>
                <a:cs typeface="Calibri" pitchFamily="34" charset="0"/>
              </a:rPr>
              <a:t>page limits,  appendix material, </a:t>
            </a:r>
            <a:br>
              <a:rPr lang="en-US" sz="1600" b="1" dirty="0" smtClean="0">
                <a:solidFill>
                  <a:srgbClr val="0070C0"/>
                </a:solidFill>
                <a:cs typeface="Calibri" pitchFamily="34" charset="0"/>
              </a:rPr>
            </a:br>
            <a:r>
              <a:rPr lang="en-US" sz="1600" b="1" dirty="0" smtClean="0">
                <a:solidFill>
                  <a:srgbClr val="0070C0"/>
                </a:solidFill>
                <a:cs typeface="Calibri" pitchFamily="34" charset="0"/>
              </a:rPr>
              <a:t>use of correct DOE budget and budget justification forms, …</a:t>
            </a:r>
          </a:p>
          <a:p>
            <a:pPr lvl="2" eaLnBrk="1" fontAlgn="auto" hangingPunct="1">
              <a:spcBef>
                <a:spcPts val="50"/>
              </a:spcBef>
              <a:spcAft>
                <a:spcPts val="0"/>
              </a:spcAft>
              <a:buFont typeface="Arial" pitchFamily="34" charset="0"/>
              <a:buChar char="–"/>
              <a:defRPr/>
            </a:pPr>
            <a:r>
              <a:rPr lang="en-US" sz="1600" b="1" dirty="0">
                <a:solidFill>
                  <a:srgbClr val="0070C0"/>
                </a:solidFill>
                <a:cs typeface="Calibri" pitchFamily="34" charset="0"/>
              </a:rPr>
              <a:t>r</a:t>
            </a:r>
            <a:r>
              <a:rPr lang="en-US" sz="1600" b="1" dirty="0" smtClean="0">
                <a:solidFill>
                  <a:srgbClr val="0070C0"/>
                </a:solidFill>
                <a:cs typeface="Calibri" pitchFamily="34" charset="0"/>
              </a:rPr>
              <a:t>esponsive to subprogram descriptions</a:t>
            </a:r>
          </a:p>
          <a:p>
            <a:pPr lvl="1" eaLnBrk="1" fontAlgn="auto" hangingPunct="1">
              <a:spcBef>
                <a:spcPts val="50"/>
              </a:spcBef>
              <a:spcAft>
                <a:spcPts val="0"/>
              </a:spcAft>
              <a:buFont typeface="Arial" pitchFamily="34" charset="0"/>
              <a:buChar char="•"/>
              <a:defRPr/>
            </a:pPr>
            <a:r>
              <a:rPr lang="en-US" sz="1600" b="1" dirty="0" smtClean="0">
                <a:solidFill>
                  <a:srgbClr val="000000"/>
                </a:solidFill>
                <a:cs typeface="Calibri" pitchFamily="34" charset="0"/>
              </a:rPr>
              <a:t>Prior to submission, all PIs should carefully follow guidelines in FOA (and </a:t>
            </a:r>
            <a:r>
              <a:rPr lang="en-US" sz="1600" b="1" dirty="0" smtClean="0">
                <a:solidFill>
                  <a:srgbClr val="FF0000"/>
                </a:solidFill>
                <a:cs typeface="Calibri" pitchFamily="34" charset="0"/>
              </a:rPr>
              <a:t>read</a:t>
            </a:r>
            <a:r>
              <a:rPr lang="en-US" sz="1600" b="1" dirty="0" smtClean="0">
                <a:solidFill>
                  <a:srgbClr val="000000"/>
                </a:solidFill>
                <a:cs typeface="Calibri" pitchFamily="34" charset="0"/>
              </a:rPr>
              <a:t> FAQ)</a:t>
            </a:r>
          </a:p>
          <a:p>
            <a:pPr marL="457200" lvl="1" indent="0" eaLnBrk="1" fontAlgn="auto" hangingPunct="1">
              <a:spcBef>
                <a:spcPts val="50"/>
              </a:spcBef>
              <a:spcAft>
                <a:spcPts val="0"/>
              </a:spcAft>
              <a:buFont typeface="Arial"/>
              <a:buNone/>
              <a:defRPr/>
            </a:pPr>
            <a:endParaRPr lang="en-US" sz="100" b="1" dirty="0" smtClean="0">
              <a:solidFill>
                <a:srgbClr val="000000"/>
              </a:solidFill>
              <a:cs typeface="Calibri" pitchFamily="34" charset="0"/>
            </a:endParaRPr>
          </a:p>
          <a:p>
            <a:pPr eaLnBrk="1" fontAlgn="auto" hangingPunct="1">
              <a:spcBef>
                <a:spcPts val="50"/>
              </a:spcBef>
              <a:spcAft>
                <a:spcPts val="0"/>
              </a:spcAft>
              <a:buFont typeface="Wingdings" charset="2"/>
              <a:buChar char="§"/>
              <a:defRPr/>
            </a:pPr>
            <a:r>
              <a:rPr lang="en-US" sz="1750" b="1" dirty="0" smtClean="0">
                <a:solidFill>
                  <a:srgbClr val="008000"/>
                </a:solidFill>
                <a:cs typeface="Calibri" pitchFamily="34" charset="0"/>
              </a:rPr>
              <a:t>For review process, experts of panelists selected  </a:t>
            </a:r>
          </a:p>
          <a:p>
            <a:pPr lvl="1" eaLnBrk="1" fontAlgn="auto" hangingPunct="1">
              <a:spcBef>
                <a:spcPts val="50"/>
              </a:spcBef>
              <a:spcAft>
                <a:spcPts val="0"/>
              </a:spcAft>
              <a:buFont typeface="Arial" pitchFamily="34" charset="0"/>
              <a:buChar char="•"/>
              <a:defRPr/>
            </a:pPr>
            <a:r>
              <a:rPr lang="en-US" sz="1600" b="1" dirty="0" smtClean="0">
                <a:cs typeface="Calibri" pitchFamily="34" charset="0"/>
              </a:rPr>
              <a:t>Each panelist assigned to review 3-5 proposals </a:t>
            </a:r>
          </a:p>
          <a:p>
            <a:pPr lvl="2" eaLnBrk="1" fontAlgn="auto" hangingPunct="1">
              <a:spcBef>
                <a:spcPts val="50"/>
              </a:spcBef>
              <a:spcAft>
                <a:spcPts val="0"/>
              </a:spcAft>
              <a:buFont typeface="Arial" pitchFamily="34" charset="0"/>
              <a:buChar char="–"/>
              <a:defRPr/>
            </a:pPr>
            <a:r>
              <a:rPr lang="en-US" sz="1600" b="1" dirty="0" smtClean="0">
                <a:solidFill>
                  <a:srgbClr val="0070C0"/>
                </a:solidFill>
                <a:cs typeface="Calibri" pitchFamily="34" charset="0"/>
              </a:rPr>
              <a:t>minimum 3 reviews per proposal, additional reviewers added depending on the size of a research group and scope of research activities</a:t>
            </a:r>
          </a:p>
          <a:p>
            <a:pPr lvl="2" eaLnBrk="1" fontAlgn="auto" hangingPunct="1">
              <a:spcBef>
                <a:spcPts val="50"/>
              </a:spcBef>
              <a:spcAft>
                <a:spcPts val="0"/>
              </a:spcAft>
              <a:buFont typeface="Arial" pitchFamily="34" charset="0"/>
              <a:buChar char="–"/>
              <a:defRPr/>
            </a:pPr>
            <a:r>
              <a:rPr lang="en-US" sz="1600" b="1" dirty="0" smtClean="0">
                <a:solidFill>
                  <a:srgbClr val="0070C0"/>
                </a:solidFill>
                <a:cs typeface="Calibri" pitchFamily="34" charset="0"/>
              </a:rPr>
              <a:t>Panel convenes (in </a:t>
            </a:r>
            <a:r>
              <a:rPr lang="en-US" sz="1600" b="1" dirty="0">
                <a:solidFill>
                  <a:srgbClr val="0070C0"/>
                </a:solidFill>
                <a:latin typeface="Arial" pitchFamily="34" charset="0"/>
                <a:cs typeface="Arial" pitchFamily="34" charset="0"/>
              </a:rPr>
              <a:t>~</a:t>
            </a:r>
            <a:r>
              <a:rPr lang="en-US" sz="1600" b="1" dirty="0">
                <a:solidFill>
                  <a:srgbClr val="0070C0"/>
                </a:solidFill>
                <a:cs typeface="Calibri" pitchFamily="34" charset="0"/>
              </a:rPr>
              <a:t>November </a:t>
            </a:r>
            <a:r>
              <a:rPr lang="en-US" sz="1600" b="1" dirty="0" smtClean="0">
                <a:solidFill>
                  <a:srgbClr val="0070C0"/>
                </a:solidFill>
                <a:cs typeface="Calibri" pitchFamily="34" charset="0"/>
              </a:rPr>
              <a:t>2013) to discuss </a:t>
            </a:r>
            <a:r>
              <a:rPr lang="en-US" sz="1600" b="1" i="1" dirty="0" smtClean="0">
                <a:solidFill>
                  <a:srgbClr val="0070C0"/>
                </a:solidFill>
                <a:cs typeface="Calibri" pitchFamily="34" charset="0"/>
              </a:rPr>
              <a:t>each</a:t>
            </a:r>
            <a:r>
              <a:rPr lang="en-US" sz="1600" b="1" dirty="0" smtClean="0">
                <a:solidFill>
                  <a:srgbClr val="0070C0"/>
                </a:solidFill>
                <a:cs typeface="Calibri" pitchFamily="34" charset="0"/>
              </a:rPr>
              <a:t> proposal and </a:t>
            </a:r>
            <a:r>
              <a:rPr lang="en-US" sz="1600" b="1" i="1" dirty="0" smtClean="0">
                <a:solidFill>
                  <a:srgbClr val="0070C0"/>
                </a:solidFill>
                <a:cs typeface="Calibri" pitchFamily="34" charset="0"/>
              </a:rPr>
              <a:t>each</a:t>
            </a:r>
            <a:r>
              <a:rPr lang="en-US" sz="1600" b="1" dirty="0" smtClean="0">
                <a:solidFill>
                  <a:srgbClr val="0070C0"/>
                </a:solidFill>
                <a:cs typeface="Calibri" pitchFamily="34" charset="0"/>
              </a:rPr>
              <a:t> senior </a:t>
            </a:r>
            <a:br>
              <a:rPr lang="en-US" sz="1600" b="1" dirty="0" smtClean="0">
                <a:solidFill>
                  <a:srgbClr val="0070C0"/>
                </a:solidFill>
                <a:cs typeface="Calibri" pitchFamily="34" charset="0"/>
              </a:rPr>
            </a:br>
            <a:r>
              <a:rPr lang="en-US" sz="1600" b="1" dirty="0" smtClean="0">
                <a:solidFill>
                  <a:srgbClr val="0070C0"/>
                </a:solidFill>
                <a:cs typeface="Calibri" pitchFamily="34" charset="0"/>
              </a:rPr>
              <a:t>investigator,  provide additional reviews for proposal(s),  and for comparative </a:t>
            </a:r>
            <a:br>
              <a:rPr lang="en-US" sz="1600" b="1" dirty="0" smtClean="0">
                <a:solidFill>
                  <a:srgbClr val="0070C0"/>
                </a:solidFill>
                <a:cs typeface="Calibri" pitchFamily="34" charset="0"/>
              </a:rPr>
            </a:br>
            <a:r>
              <a:rPr lang="en-US" sz="1600" b="1" dirty="0" smtClean="0">
                <a:solidFill>
                  <a:srgbClr val="0070C0"/>
                </a:solidFill>
                <a:cs typeface="Calibri" pitchFamily="34" charset="0"/>
              </a:rPr>
              <a:t>evaluation of proposals and senior investigators</a:t>
            </a:r>
          </a:p>
          <a:p>
            <a:pPr lvl="3" eaLnBrk="1" fontAlgn="auto" hangingPunct="1">
              <a:spcBef>
                <a:spcPts val="50"/>
              </a:spcBef>
              <a:spcAft>
                <a:spcPts val="0"/>
              </a:spcAft>
              <a:buFont typeface="Arial" pitchFamily="34" charset="0"/>
              <a:buChar char="•"/>
              <a:defRPr/>
            </a:pPr>
            <a:r>
              <a:rPr lang="en-US" sz="1600" b="1" dirty="0">
                <a:solidFill>
                  <a:schemeClr val="tx2">
                    <a:lumMod val="75000"/>
                  </a:schemeClr>
                </a:solidFill>
                <a:cs typeface="Calibri" pitchFamily="34" charset="0"/>
              </a:rPr>
              <a:t>size of each subprogram’s panel and length of a panel meeting </a:t>
            </a:r>
            <a:r>
              <a:rPr lang="en-US" sz="1600" b="1" dirty="0" smtClean="0">
                <a:solidFill>
                  <a:schemeClr val="tx2">
                    <a:lumMod val="75000"/>
                  </a:schemeClr>
                </a:solidFill>
                <a:cs typeface="Calibri" pitchFamily="34" charset="0"/>
              </a:rPr>
              <a:t>depends on </a:t>
            </a:r>
            <a:br>
              <a:rPr lang="en-US" sz="1600" b="1" dirty="0" smtClean="0">
                <a:solidFill>
                  <a:schemeClr val="tx2">
                    <a:lumMod val="75000"/>
                  </a:schemeClr>
                </a:solidFill>
                <a:cs typeface="Calibri" pitchFamily="34" charset="0"/>
              </a:rPr>
            </a:br>
            <a:r>
              <a:rPr lang="en-US" sz="1600" b="1" dirty="0" smtClean="0">
                <a:solidFill>
                  <a:schemeClr val="tx2">
                    <a:lumMod val="75000"/>
                  </a:schemeClr>
                </a:solidFill>
                <a:cs typeface="Calibri" pitchFamily="34" charset="0"/>
              </a:rPr>
              <a:t>number </a:t>
            </a:r>
            <a:r>
              <a:rPr lang="en-US" sz="1600" b="1" dirty="0">
                <a:solidFill>
                  <a:schemeClr val="tx2">
                    <a:lumMod val="75000"/>
                  </a:schemeClr>
                </a:solidFill>
                <a:cs typeface="Calibri" pitchFamily="34" charset="0"/>
              </a:rPr>
              <a:t>of applications to </a:t>
            </a:r>
            <a:r>
              <a:rPr lang="en-US" sz="1600" b="1" dirty="0" smtClean="0">
                <a:solidFill>
                  <a:schemeClr val="tx2">
                    <a:lumMod val="75000"/>
                  </a:schemeClr>
                </a:solidFill>
                <a:cs typeface="Calibri" pitchFamily="34" charset="0"/>
              </a:rPr>
              <a:t>review  </a:t>
            </a:r>
          </a:p>
          <a:p>
            <a:pPr lvl="1" eaLnBrk="1" fontAlgn="auto" hangingPunct="1">
              <a:spcBef>
                <a:spcPts val="50"/>
              </a:spcBef>
              <a:spcAft>
                <a:spcPts val="0"/>
              </a:spcAft>
              <a:buFont typeface="Wingdings" charset="2"/>
              <a:buChar char="§"/>
              <a:defRPr/>
            </a:pPr>
            <a:endParaRPr lang="en-US" sz="100" b="1" dirty="0" smtClean="0">
              <a:cs typeface="Calibri" pitchFamily="34" charset="0"/>
            </a:endParaRPr>
          </a:p>
          <a:p>
            <a:pPr eaLnBrk="1" fontAlgn="auto" hangingPunct="1">
              <a:spcBef>
                <a:spcPts val="50"/>
              </a:spcBef>
              <a:spcAft>
                <a:spcPts val="0"/>
              </a:spcAft>
              <a:buFont typeface="Wingdings" charset="2"/>
              <a:buChar char="§"/>
              <a:defRPr/>
            </a:pPr>
            <a:r>
              <a:rPr lang="en-US" sz="1750" b="1" dirty="0" smtClean="0">
                <a:solidFill>
                  <a:srgbClr val="008000"/>
                </a:solidFill>
                <a:cs typeface="Calibri" pitchFamily="34" charset="0"/>
              </a:rPr>
              <a:t>Post-Review process</a:t>
            </a:r>
          </a:p>
          <a:p>
            <a:pPr lvl="1" eaLnBrk="1" fontAlgn="auto" hangingPunct="1">
              <a:spcBef>
                <a:spcPts val="50"/>
              </a:spcBef>
              <a:spcAft>
                <a:spcPts val="0"/>
              </a:spcAft>
              <a:buFont typeface="Arial" pitchFamily="34" charset="0"/>
              <a:buChar char="•"/>
              <a:defRPr/>
            </a:pPr>
            <a:r>
              <a:rPr lang="en-US" sz="1600" b="1" dirty="0" smtClean="0">
                <a:cs typeface="Calibri" pitchFamily="34" charset="0"/>
              </a:rPr>
              <a:t>Assess reviews at DOE OHEP on </a:t>
            </a:r>
            <a:r>
              <a:rPr lang="en-US" sz="1600" b="1" i="1" dirty="0" smtClean="0">
                <a:cs typeface="Calibri" pitchFamily="34" charset="0"/>
              </a:rPr>
              <a:t>each</a:t>
            </a:r>
            <a:r>
              <a:rPr lang="en-US" sz="1600" b="1" dirty="0" smtClean="0">
                <a:cs typeface="Calibri" pitchFamily="34" charset="0"/>
              </a:rPr>
              <a:t> proposal and </a:t>
            </a:r>
            <a:r>
              <a:rPr lang="en-US" sz="1600" b="1" i="1" dirty="0" smtClean="0">
                <a:cs typeface="Calibri" pitchFamily="34" charset="0"/>
              </a:rPr>
              <a:t>each</a:t>
            </a:r>
            <a:r>
              <a:rPr lang="en-US" sz="1600" b="1" dirty="0" smtClean="0">
                <a:cs typeface="Calibri" pitchFamily="34" charset="0"/>
              </a:rPr>
              <a:t> senior investigator in order </a:t>
            </a:r>
            <a:br>
              <a:rPr lang="en-US" sz="1600" b="1" dirty="0" smtClean="0">
                <a:cs typeface="Calibri" pitchFamily="34" charset="0"/>
              </a:rPr>
            </a:br>
            <a:r>
              <a:rPr lang="en-US" sz="1600" b="1" dirty="0" smtClean="0">
                <a:cs typeface="Calibri" pitchFamily="34" charset="0"/>
              </a:rPr>
              <a:t>to develop guidance and funding levels</a:t>
            </a:r>
          </a:p>
          <a:p>
            <a:pPr lvl="2" eaLnBrk="1" fontAlgn="auto" hangingPunct="1">
              <a:spcBef>
                <a:spcPts val="50"/>
              </a:spcBef>
              <a:spcAft>
                <a:spcPts val="0"/>
              </a:spcAft>
              <a:buFont typeface="Arial" pitchFamily="34" charset="0"/>
              <a:buChar char="–"/>
              <a:defRPr/>
            </a:pPr>
            <a:r>
              <a:rPr lang="en-US" sz="1600" b="1" dirty="0">
                <a:solidFill>
                  <a:srgbClr val="0070C0"/>
                </a:solidFill>
                <a:cs typeface="Calibri" pitchFamily="34" charset="0"/>
              </a:rPr>
              <a:t>i</a:t>
            </a:r>
            <a:r>
              <a:rPr lang="en-US" sz="1600" b="1" dirty="0" smtClean="0">
                <a:solidFill>
                  <a:srgbClr val="0070C0"/>
                </a:solidFill>
                <a:cs typeface="Calibri" pitchFamily="34" charset="0"/>
              </a:rPr>
              <a:t>n addition to reviews, solicit input from other DOE Program Managers &amp; Grant Monitors</a:t>
            </a:r>
          </a:p>
          <a:p>
            <a:pPr lvl="1" eaLnBrk="1" fontAlgn="auto" hangingPunct="1">
              <a:spcBef>
                <a:spcPts val="50"/>
              </a:spcBef>
              <a:spcAft>
                <a:spcPts val="0"/>
              </a:spcAft>
              <a:buFont typeface="Arial" pitchFamily="34" charset="0"/>
              <a:buChar char="•"/>
              <a:defRPr/>
            </a:pPr>
            <a:r>
              <a:rPr lang="en-US" sz="1600" b="1" dirty="0" smtClean="0">
                <a:cs typeface="Calibri" pitchFamily="34" charset="0"/>
              </a:rPr>
              <a:t>PIs given [prioritized] guidance and funding levels (</a:t>
            </a:r>
            <a:r>
              <a:rPr lang="en-US" sz="1600" b="1" dirty="0" smtClean="0">
                <a:latin typeface="Arial" pitchFamily="34" charset="0"/>
                <a:cs typeface="Arial" pitchFamily="34" charset="0"/>
              </a:rPr>
              <a:t>~</a:t>
            </a:r>
            <a:r>
              <a:rPr lang="en-US" sz="1600" b="1" dirty="0" smtClean="0">
                <a:cs typeface="Calibri" pitchFamily="34" charset="0"/>
              </a:rPr>
              <a:t>mid-January 2014) and </a:t>
            </a:r>
            <a:br>
              <a:rPr lang="en-US" sz="1600" b="1" dirty="0" smtClean="0">
                <a:cs typeface="Calibri" pitchFamily="34" charset="0"/>
              </a:rPr>
            </a:br>
            <a:r>
              <a:rPr lang="en-US" sz="1600" b="1" dirty="0" smtClean="0">
                <a:cs typeface="Calibri" pitchFamily="34" charset="0"/>
              </a:rPr>
              <a:t>request Revised Budgets and Justifications   </a:t>
            </a:r>
            <a:r>
              <a:rPr lang="en-US" sz="1600" dirty="0" smtClean="0">
                <a:latin typeface="Gill Sans" charset="0"/>
                <a:ea typeface="Symbol" charset="2"/>
                <a:cs typeface="Symbol" charset="2"/>
                <a:sym typeface="Symbol" charset="2"/>
              </a:rPr>
              <a:t></a:t>
            </a:r>
            <a:r>
              <a:rPr lang="en-US" sz="1600" b="1" dirty="0" smtClean="0">
                <a:cs typeface="Calibri" pitchFamily="34" charset="0"/>
              </a:rPr>
              <a:t>  route through SC and Chicago Office</a:t>
            </a:r>
          </a:p>
          <a:p>
            <a:pPr lvl="1" eaLnBrk="1" fontAlgn="auto" hangingPunct="1">
              <a:spcBef>
                <a:spcPts val="50"/>
              </a:spcBef>
              <a:spcAft>
                <a:spcPts val="0"/>
              </a:spcAft>
              <a:buFont typeface="Wingdings" charset="2"/>
              <a:buChar char="§"/>
              <a:defRPr/>
            </a:pPr>
            <a:endParaRPr lang="en-US" sz="100" b="1" dirty="0">
              <a:cs typeface="Calibri" pitchFamily="34" charset="0"/>
            </a:endParaRPr>
          </a:p>
          <a:p>
            <a:pPr eaLnBrk="1" fontAlgn="auto" hangingPunct="1">
              <a:spcBef>
                <a:spcPts val="50"/>
              </a:spcBef>
              <a:spcAft>
                <a:spcPts val="0"/>
              </a:spcAft>
              <a:buFont typeface="Wingdings" charset="2"/>
              <a:buChar char="§"/>
              <a:defRPr/>
            </a:pPr>
            <a:r>
              <a:rPr lang="en-US" sz="1750" b="1" dirty="0" smtClean="0">
                <a:solidFill>
                  <a:srgbClr val="008000"/>
                </a:solidFill>
                <a:cs typeface="Calibri" pitchFamily="34" charset="0"/>
              </a:rPr>
              <a:t>Funded grants to begin 1</a:t>
            </a:r>
            <a:r>
              <a:rPr lang="en-US" sz="1750" b="1" baseline="30000" dirty="0" smtClean="0">
                <a:solidFill>
                  <a:srgbClr val="008000"/>
                </a:solidFill>
                <a:cs typeface="Calibri" pitchFamily="34" charset="0"/>
              </a:rPr>
              <a:t>st</a:t>
            </a:r>
            <a:r>
              <a:rPr lang="en-US" sz="1750" b="1" dirty="0" smtClean="0">
                <a:solidFill>
                  <a:srgbClr val="008000"/>
                </a:solidFill>
                <a:cs typeface="Calibri" pitchFamily="34" charset="0"/>
              </a:rPr>
              <a:t> year:  on or about May 1, 2014  </a:t>
            </a:r>
          </a:p>
          <a:p>
            <a:pPr eaLnBrk="1" fontAlgn="auto" hangingPunct="1">
              <a:spcBef>
                <a:spcPts val="50"/>
              </a:spcBef>
              <a:spcAft>
                <a:spcPts val="0"/>
              </a:spcAft>
              <a:buFont typeface="Wingdings" charset="2"/>
              <a:buChar char="§"/>
              <a:defRPr/>
            </a:pPr>
            <a:endParaRPr lang="en-US" sz="2300" b="1" dirty="0" smtClean="0">
              <a:solidFill>
                <a:srgbClr val="C00000"/>
              </a:solidFill>
              <a:cs typeface="Calibri" pitchFamily="34" charset="0"/>
            </a:endParaRPr>
          </a:p>
          <a:p>
            <a:pPr lvl="2" eaLnBrk="1" fontAlgn="auto" hangingPunct="1">
              <a:spcBef>
                <a:spcPts val="50"/>
              </a:spcBef>
              <a:spcAft>
                <a:spcPts val="0"/>
              </a:spcAft>
              <a:buFont typeface="Wingdings" charset="2"/>
              <a:buChar char="§"/>
              <a:defRPr/>
            </a:pPr>
            <a:endParaRPr lang="en-US" sz="2300" b="1" dirty="0" smtClean="0"/>
          </a:p>
        </p:txBody>
      </p:sp>
      <p:sp>
        <p:nvSpPr>
          <p:cNvPr id="9" name="Title 1"/>
          <p:cNvSpPr txBox="1">
            <a:spLocks/>
          </p:cNvSpPr>
          <p:nvPr/>
        </p:nvSpPr>
        <p:spPr>
          <a:xfrm>
            <a:off x="1001713" y="12700"/>
            <a:ext cx="7204075" cy="620713"/>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a:cs typeface="Cambria"/>
              </a:rPr>
              <a:t>Logistics (FY14 Comparative Review)</a:t>
            </a:r>
            <a:endParaRPr lang="en-US" sz="3200" b="1" dirty="0">
              <a:solidFill>
                <a:srgbClr val="285C00"/>
              </a:solidFill>
              <a:effectLst>
                <a:outerShdw blurRad="38100" dist="38100" dir="2700000" algn="tl">
                  <a:srgbClr val="000000">
                    <a:alpha val="43137"/>
                  </a:srgbClr>
                </a:outerShdw>
              </a:effectLst>
              <a:latin typeface="Cambria"/>
              <a:cs typeface="Cambria"/>
            </a:endParaRPr>
          </a:p>
        </p:txBody>
      </p:sp>
      <p:sp>
        <p:nvSpPr>
          <p:cNvPr id="5" name="Rectangle 8"/>
          <p:cNvSpPr>
            <a:spLocks noChangeArrowheads="1"/>
          </p:cNvSpPr>
          <p:nvPr/>
        </p:nvSpPr>
        <p:spPr bwMode="auto">
          <a:xfrm>
            <a:off x="0" y="68897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84188" y="11113"/>
            <a:ext cx="8229600" cy="630237"/>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Research Activities Supported</a:t>
            </a:r>
          </a:p>
        </p:txBody>
      </p:sp>
      <p:sp>
        <p:nvSpPr>
          <p:cNvPr id="30722" name="Content Placeholder 2"/>
          <p:cNvSpPr>
            <a:spLocks noGrp="1"/>
          </p:cNvSpPr>
          <p:nvPr>
            <p:ph idx="1"/>
          </p:nvPr>
        </p:nvSpPr>
        <p:spPr>
          <a:xfrm>
            <a:off x="41275" y="760413"/>
            <a:ext cx="9050338" cy="6019800"/>
          </a:xfrm>
        </p:spPr>
        <p:txBody>
          <a:bodyPr rtlCol="0">
            <a:noAutofit/>
          </a:bodyPr>
          <a:lstStyle/>
          <a:p>
            <a:pPr eaLnBrk="1" fontAlgn="auto" hangingPunct="1">
              <a:spcBef>
                <a:spcPts val="0"/>
              </a:spcBef>
              <a:spcAft>
                <a:spcPts val="0"/>
              </a:spcAft>
              <a:buFont typeface="Wingdings" pitchFamily="2" charset="2"/>
              <a:buChar char="§"/>
              <a:defRPr/>
            </a:pPr>
            <a:r>
              <a:rPr lang="en-US" sz="1800" b="1" dirty="0" smtClean="0">
                <a:solidFill>
                  <a:srgbClr val="008000"/>
                </a:solidFill>
              </a:rPr>
              <a:t>What DOE supports</a:t>
            </a:r>
          </a:p>
          <a:p>
            <a:pPr lvl="1" eaLnBrk="1" fontAlgn="auto" hangingPunct="1">
              <a:spcBef>
                <a:spcPts val="0"/>
              </a:spcBef>
              <a:spcAft>
                <a:spcPts val="0"/>
              </a:spcAft>
              <a:buFont typeface="Arial"/>
              <a:buChar char="–"/>
              <a:defRPr/>
            </a:pPr>
            <a:r>
              <a:rPr lang="en-US" sz="1650" b="1" dirty="0" smtClean="0"/>
              <a:t>Research efforts (mainly scientists) on R&amp;D, experiment design, fabrication, </a:t>
            </a:r>
            <a:br>
              <a:rPr lang="en-US" sz="1650" b="1" dirty="0" smtClean="0"/>
            </a:br>
            <a:r>
              <a:rPr lang="en-US" sz="1650" b="1" dirty="0" smtClean="0"/>
              <a:t>data-taking, analysis-related activities</a:t>
            </a:r>
          </a:p>
          <a:p>
            <a:pPr lvl="1" eaLnBrk="1" fontAlgn="auto" hangingPunct="1">
              <a:spcBef>
                <a:spcPts val="0"/>
              </a:spcBef>
              <a:spcAft>
                <a:spcPts val="0"/>
              </a:spcAft>
              <a:buFont typeface="Arial"/>
              <a:buChar char="–"/>
              <a:defRPr/>
            </a:pPr>
            <a:r>
              <a:rPr lang="en-US" sz="1650" b="1" dirty="0" smtClean="0"/>
              <a:t>Theory, simulations, phenomenology, computational studies</a:t>
            </a:r>
          </a:p>
          <a:p>
            <a:pPr lvl="1" eaLnBrk="1" fontAlgn="auto" hangingPunct="1">
              <a:spcBef>
                <a:spcPts val="0"/>
              </a:spcBef>
              <a:spcAft>
                <a:spcPts val="0"/>
              </a:spcAft>
              <a:buFont typeface="Arial"/>
              <a:buChar char="–"/>
              <a:defRPr/>
            </a:pPr>
            <a:r>
              <a:rPr lang="en-US" sz="1650" b="1" dirty="0"/>
              <a:t>Some engineering support may be provided in Particle Detector R&amp;D subprogram</a:t>
            </a:r>
          </a:p>
          <a:p>
            <a:pPr lvl="2" eaLnBrk="1" fontAlgn="auto" hangingPunct="1">
              <a:spcBef>
                <a:spcPts val="0"/>
              </a:spcBef>
              <a:spcAft>
                <a:spcPts val="0"/>
              </a:spcAft>
              <a:buFont typeface="Arial"/>
              <a:buChar char="•"/>
              <a:defRPr/>
            </a:pPr>
            <a:r>
              <a:rPr lang="en-US" sz="1600" b="1" dirty="0">
                <a:solidFill>
                  <a:srgbClr val="0070C0"/>
                </a:solidFill>
              </a:rPr>
              <a:t>support depends on merit review process and programmatic </a:t>
            </a:r>
            <a:r>
              <a:rPr lang="en-US" sz="1600" b="1" dirty="0" smtClean="0">
                <a:solidFill>
                  <a:srgbClr val="0070C0"/>
                </a:solidFill>
              </a:rPr>
              <a:t>factors</a:t>
            </a:r>
            <a:endParaRPr lang="en-US" sz="1650" b="1" dirty="0" smtClean="0"/>
          </a:p>
          <a:p>
            <a:pPr lvl="1" eaLnBrk="1" fontAlgn="auto" hangingPunct="1">
              <a:spcBef>
                <a:spcPts val="0"/>
              </a:spcBef>
              <a:spcAft>
                <a:spcPts val="0"/>
              </a:spcAft>
              <a:buFont typeface="Arial"/>
              <a:buChar char="–"/>
              <a:defRPr/>
            </a:pPr>
            <a:r>
              <a:rPr lang="en-US" sz="1650" b="1" dirty="0" smtClean="0"/>
              <a:t>Consider funding efforts that are in direct support of our programs</a:t>
            </a:r>
          </a:p>
          <a:p>
            <a:pPr lvl="1" eaLnBrk="1" fontAlgn="auto" hangingPunct="1">
              <a:spcBef>
                <a:spcPts val="0"/>
              </a:spcBef>
              <a:spcAft>
                <a:spcPts val="0"/>
              </a:spcAft>
              <a:buFont typeface="Arial"/>
              <a:buChar char="–"/>
              <a:defRPr/>
            </a:pPr>
            <a:endParaRPr lang="en-US" sz="300" b="1" dirty="0" smtClean="0"/>
          </a:p>
          <a:p>
            <a:pPr eaLnBrk="1" fontAlgn="auto" hangingPunct="1">
              <a:spcBef>
                <a:spcPts val="0"/>
              </a:spcBef>
              <a:spcAft>
                <a:spcPts val="0"/>
              </a:spcAft>
              <a:buFont typeface="Wingdings" pitchFamily="2" charset="2"/>
              <a:buChar char="§"/>
              <a:defRPr/>
            </a:pPr>
            <a:r>
              <a:rPr lang="en-US" sz="1800" b="1" dirty="0" smtClean="0">
                <a:solidFill>
                  <a:srgbClr val="008000"/>
                </a:solidFill>
              </a:rPr>
              <a:t>Faculty support</a:t>
            </a:r>
          </a:p>
          <a:p>
            <a:pPr lvl="1" eaLnBrk="1" fontAlgn="auto" hangingPunct="1">
              <a:spcBef>
                <a:spcPts val="0"/>
              </a:spcBef>
              <a:spcAft>
                <a:spcPts val="0"/>
              </a:spcAft>
              <a:buFont typeface="Arial"/>
              <a:buChar char="–"/>
              <a:defRPr/>
            </a:pPr>
            <a:r>
              <a:rPr lang="en-US" sz="1650" b="1" dirty="0" smtClean="0"/>
              <a:t>Typically, 2-months summer support assumes DOE “buys” 100% research time throughout the academic year</a:t>
            </a:r>
          </a:p>
          <a:p>
            <a:pPr lvl="1" eaLnBrk="1" fontAlgn="auto" hangingPunct="1">
              <a:spcBef>
                <a:spcPts val="0"/>
              </a:spcBef>
              <a:spcAft>
                <a:spcPts val="0"/>
              </a:spcAft>
              <a:buFont typeface="Arial"/>
              <a:buChar char="–"/>
              <a:defRPr/>
            </a:pPr>
            <a:r>
              <a:rPr lang="en-US" sz="1650" b="1" dirty="0" smtClean="0"/>
              <a:t>Summer support should be adjusted according to % time they are on research effort</a:t>
            </a:r>
          </a:p>
          <a:p>
            <a:pPr lvl="2" eaLnBrk="1" fontAlgn="auto" hangingPunct="1">
              <a:spcBef>
                <a:spcPts val="0"/>
              </a:spcBef>
              <a:spcAft>
                <a:spcPts val="0"/>
              </a:spcAft>
              <a:buFont typeface="Arial"/>
              <a:buChar char="•"/>
              <a:defRPr/>
            </a:pPr>
            <a:r>
              <a:rPr lang="en-US" sz="1600" b="1" dirty="0">
                <a:solidFill>
                  <a:srgbClr val="0070C0"/>
                </a:solidFill>
              </a:rPr>
              <a:t>a</a:t>
            </a:r>
            <a:r>
              <a:rPr lang="en-US" sz="1600" b="1" dirty="0" smtClean="0">
                <a:solidFill>
                  <a:srgbClr val="0070C0"/>
                </a:solidFill>
              </a:rPr>
              <a:t>ssociated funding (post-docs, travel) is also adjusted accordingly</a:t>
            </a:r>
          </a:p>
          <a:p>
            <a:pPr lvl="2" eaLnBrk="1" fontAlgn="auto" hangingPunct="1">
              <a:spcBef>
                <a:spcPts val="0"/>
              </a:spcBef>
              <a:spcAft>
                <a:spcPts val="0"/>
              </a:spcAft>
              <a:buFont typeface="Arial"/>
              <a:buChar char="•"/>
              <a:defRPr/>
            </a:pPr>
            <a:endParaRPr lang="en-US" sz="300" b="1" dirty="0" smtClean="0">
              <a:solidFill>
                <a:schemeClr val="accent1"/>
              </a:solidFill>
            </a:endParaRPr>
          </a:p>
          <a:p>
            <a:pPr eaLnBrk="1" fontAlgn="auto" hangingPunct="1">
              <a:spcBef>
                <a:spcPts val="0"/>
              </a:spcBef>
              <a:spcAft>
                <a:spcPts val="0"/>
              </a:spcAft>
              <a:buFont typeface="Wingdings" pitchFamily="2" charset="2"/>
              <a:buChar char="§"/>
              <a:defRPr/>
            </a:pPr>
            <a:r>
              <a:rPr lang="en-US" sz="1800" b="1" dirty="0" smtClean="0">
                <a:solidFill>
                  <a:srgbClr val="008000"/>
                </a:solidFill>
              </a:rPr>
              <a:t>Research Scientists </a:t>
            </a:r>
          </a:p>
          <a:p>
            <a:pPr lvl="1" eaLnBrk="1" fontAlgn="auto" hangingPunct="1">
              <a:spcBef>
                <a:spcPts val="0"/>
              </a:spcBef>
              <a:spcAft>
                <a:spcPts val="0"/>
              </a:spcAft>
              <a:buFont typeface="Arial"/>
              <a:buChar char="–"/>
              <a:defRPr/>
            </a:pPr>
            <a:r>
              <a:rPr lang="en-US" sz="1650" b="1" dirty="0" smtClean="0"/>
              <a:t>Support may be provided, but due to long-term expectations, need to consider </a:t>
            </a:r>
            <a:br>
              <a:rPr lang="en-US" sz="1650" b="1" dirty="0" smtClean="0"/>
            </a:br>
            <a:r>
              <a:rPr lang="en-US" sz="1650" b="1" dirty="0" smtClean="0"/>
              <a:t>case-by-case on merits:  whether the roles and responsibilities are well-matched with individual capabilities and cannot be fulfilled by a term position</a:t>
            </a:r>
          </a:p>
          <a:p>
            <a:pPr lvl="1" eaLnBrk="1" fontAlgn="auto" hangingPunct="1">
              <a:spcBef>
                <a:spcPts val="0"/>
              </a:spcBef>
              <a:spcAft>
                <a:spcPts val="0"/>
              </a:spcAft>
              <a:buFont typeface="Arial"/>
              <a:buChar char="–"/>
              <a:defRPr/>
            </a:pPr>
            <a:r>
              <a:rPr lang="en-US" sz="1650" b="1" dirty="0" smtClean="0"/>
              <a:t>Efforts are related towards research;  not long-term operations and/or project activities</a:t>
            </a:r>
          </a:p>
          <a:p>
            <a:pPr marL="457200" lvl="1" indent="0" eaLnBrk="1" fontAlgn="auto" hangingPunct="1">
              <a:spcBef>
                <a:spcPts val="0"/>
              </a:spcBef>
              <a:spcAft>
                <a:spcPts val="0"/>
              </a:spcAft>
              <a:buFont typeface="Arial"/>
              <a:buNone/>
              <a:defRPr/>
            </a:pPr>
            <a:endParaRPr lang="en-US" sz="1600" b="1" dirty="0" smtClean="0"/>
          </a:p>
          <a:p>
            <a:pPr eaLnBrk="1" fontAlgn="auto" hangingPunct="1">
              <a:spcBef>
                <a:spcPts val="0"/>
              </a:spcBef>
              <a:spcAft>
                <a:spcPts val="0"/>
              </a:spcAft>
              <a:buFont typeface="Arial" pitchFamily="34" charset="0"/>
              <a:buChar char="×"/>
              <a:defRPr/>
            </a:pPr>
            <a:r>
              <a:rPr lang="en-US" sz="1800" b="1" u="sng" dirty="0" smtClean="0">
                <a:solidFill>
                  <a:srgbClr val="C00000"/>
                </a:solidFill>
              </a:rPr>
              <a:t>What’s not supported by research grants</a:t>
            </a:r>
          </a:p>
          <a:p>
            <a:pPr lvl="1" eaLnBrk="1" fontAlgn="auto" hangingPunct="1">
              <a:spcBef>
                <a:spcPts val="0"/>
              </a:spcBef>
              <a:spcAft>
                <a:spcPts val="0"/>
              </a:spcAft>
              <a:buFont typeface="Arial"/>
              <a:buChar char="–"/>
              <a:defRPr/>
            </a:pPr>
            <a:r>
              <a:rPr lang="en-US" sz="1650" b="1" dirty="0" smtClean="0"/>
              <a:t>Any significant operations and/or project-related activities:  </a:t>
            </a:r>
          </a:p>
          <a:p>
            <a:pPr lvl="2" eaLnBrk="1" fontAlgn="auto" hangingPunct="1">
              <a:spcBef>
                <a:spcPts val="0"/>
              </a:spcBef>
              <a:spcAft>
                <a:spcPts val="0"/>
              </a:spcAft>
              <a:buFont typeface="Arial"/>
              <a:buChar char="•"/>
              <a:defRPr/>
            </a:pPr>
            <a:r>
              <a:rPr lang="en-US" sz="1600" b="1" dirty="0" smtClean="0">
                <a:solidFill>
                  <a:srgbClr val="0070C0"/>
                </a:solidFill>
              </a:rPr>
              <a:t>Engineering, major items of equipment, consumables for prototyping or production</a:t>
            </a:r>
          </a:p>
          <a:p>
            <a:pPr lvl="1" eaLnBrk="1" fontAlgn="auto" hangingPunct="1">
              <a:spcBef>
                <a:spcPts val="0"/>
              </a:spcBef>
              <a:spcAft>
                <a:spcPts val="0"/>
              </a:spcAft>
              <a:buFont typeface="Arial"/>
              <a:buChar char="–"/>
              <a:defRPr/>
            </a:pPr>
            <a:r>
              <a:rPr lang="en-US" sz="1650" b="1" dirty="0" smtClean="0"/>
              <a:t>Non-HEP related efforts</a:t>
            </a:r>
          </a:p>
          <a:p>
            <a:pPr lvl="2" eaLnBrk="1" fontAlgn="auto" hangingPunct="1">
              <a:spcBef>
                <a:spcPts val="0"/>
              </a:spcBef>
              <a:spcAft>
                <a:spcPts val="0"/>
              </a:spcAft>
              <a:buFont typeface="Arial"/>
              <a:buChar char="•"/>
              <a:defRPr/>
            </a:pPr>
            <a:r>
              <a:rPr lang="en-US" sz="1600" b="1" dirty="0" smtClean="0">
                <a:solidFill>
                  <a:srgbClr val="0070C0"/>
                </a:solidFill>
              </a:rPr>
              <a:t>Gravity waves (LIGO),  Heavy Ion (RHIC),  AMO Science, etc. </a:t>
            </a:r>
          </a:p>
        </p:txBody>
      </p:sp>
      <p:sp>
        <p:nvSpPr>
          <p:cNvPr id="9"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41275"/>
            <a:ext cx="8229600" cy="6096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Subprogram Review Panels</a:t>
            </a:r>
          </a:p>
        </p:txBody>
      </p:sp>
      <p:sp>
        <p:nvSpPr>
          <p:cNvPr id="75778" name="Content Placeholder 2"/>
          <p:cNvSpPr>
            <a:spLocks noGrp="1"/>
          </p:cNvSpPr>
          <p:nvPr>
            <p:ph idx="1"/>
          </p:nvPr>
        </p:nvSpPr>
        <p:spPr>
          <a:xfrm>
            <a:off x="114300" y="973138"/>
            <a:ext cx="8915400" cy="5761037"/>
          </a:xfrm>
        </p:spPr>
        <p:txBody>
          <a:bodyPr/>
          <a:lstStyle/>
          <a:p>
            <a:pPr eaLnBrk="1" hangingPunct="1">
              <a:buFont typeface="Wingdings" pitchFamily="2" charset="2"/>
              <a:buChar char="§"/>
            </a:pPr>
            <a:r>
              <a:rPr lang="en-US" sz="1800" b="1" smtClean="0">
                <a:solidFill>
                  <a:srgbClr val="008000"/>
                </a:solidFill>
              </a:rPr>
              <a:t>The Comparative Review process is very competitive and hard choices have to be made based on the reviews, as well as to fit into our limited funding availability  </a:t>
            </a:r>
          </a:p>
          <a:p>
            <a:pPr lvl="1" eaLnBrk="1" hangingPunct="1"/>
            <a:r>
              <a:rPr lang="en-US" sz="1600" b="1" smtClean="0"/>
              <a:t>The process by definition implies that certain proposals and investigators will be ranked at the top, middle, and bottom.  </a:t>
            </a:r>
          </a:p>
          <a:p>
            <a:pPr eaLnBrk="1" hangingPunct="1"/>
            <a:endParaRPr lang="en-US" sz="800" b="1" smtClean="0">
              <a:solidFill>
                <a:srgbClr val="008000"/>
              </a:solidFill>
            </a:endParaRPr>
          </a:p>
          <a:p>
            <a:pPr eaLnBrk="1" hangingPunct="1">
              <a:buFont typeface="Wingdings" pitchFamily="2" charset="2"/>
              <a:buChar char="§"/>
            </a:pPr>
            <a:r>
              <a:rPr lang="en-US" sz="1800" b="1" smtClean="0">
                <a:solidFill>
                  <a:srgbClr val="008000"/>
                </a:solidFill>
              </a:rPr>
              <a:t>It is understood that the vast majority of people applying are working hard and their efforts are in support of the HEP program.  Due to the rankings &amp; comments by the reviewers and our constrained budgets, some people whose research activities and level of effort who are ranked lower in terms of  priority and impact  relative to others in the field will not be funded on the grant  </a:t>
            </a:r>
          </a:p>
          <a:p>
            <a:pPr lvl="1" eaLnBrk="1" hangingPunct="1"/>
            <a:r>
              <a:rPr lang="en-US" sz="1600" b="1" smtClean="0"/>
              <a:t>This does not necessarily mean the person cannot continue working on the experiments;   they are not being funded by the grant to do it.  It could be that the person has a critical role in the program but this did not come out in the proposal or review process.   That is why it is imperative to respond to the FOA solicitation and detail each person’s efforts.  </a:t>
            </a:r>
          </a:p>
          <a:p>
            <a:pPr eaLnBrk="1" hangingPunct="1"/>
            <a:endParaRPr lang="en-US" sz="800" b="1" smtClean="0">
              <a:solidFill>
                <a:srgbClr val="008000"/>
              </a:solidFill>
            </a:endParaRPr>
          </a:p>
          <a:p>
            <a:pPr eaLnBrk="1" hangingPunct="1">
              <a:buFont typeface="Wingdings" pitchFamily="2" charset="2"/>
              <a:buChar char="§"/>
            </a:pPr>
            <a:r>
              <a:rPr lang="en-US" sz="1800" b="1" smtClean="0">
                <a:solidFill>
                  <a:srgbClr val="008000"/>
                </a:solidFill>
              </a:rPr>
              <a:t>The subprogram review panel sees all of the proposals and will make recommendations and rankings relative to each other.  When the panel is faced with comparing efforts, impacts and a limited budget, rather than rank the whole proposal low, they may provide guidance regarding details of the proposals</a:t>
            </a:r>
          </a:p>
          <a:p>
            <a:pPr lvl="1" eaLnBrk="1" hangingPunct="1"/>
            <a:r>
              <a:rPr lang="en-US" sz="1600" b="1" i="1" smtClean="0"/>
              <a:t>e.g.,  </a:t>
            </a:r>
            <a:r>
              <a:rPr lang="en-US" sz="1600" b="1" smtClean="0"/>
              <a:t>person X should not be funded;  do not add additional postdoc on this effort </a:t>
            </a:r>
            <a:r>
              <a:rPr lang="en-US" sz="2000" b="1" smtClean="0"/>
              <a:t> </a:t>
            </a:r>
          </a:p>
        </p:txBody>
      </p:sp>
      <p:sp>
        <p:nvSpPr>
          <p:cNvPr id="9"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2788"/>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Programmatic Considerations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96838" y="977900"/>
            <a:ext cx="8923337" cy="5337175"/>
          </a:xfrm>
        </p:spPr>
        <p:txBody>
          <a:bodyPr rtlCol="0">
            <a:noAutofit/>
          </a:bodyPr>
          <a:lstStyle/>
          <a:p>
            <a:pPr eaLnBrk="1" fontAlgn="auto" hangingPunct="1">
              <a:spcAft>
                <a:spcPts val="0"/>
              </a:spcAft>
              <a:buFont typeface="Wingdings" pitchFamily="2" charset="2"/>
              <a:buChar char="§"/>
              <a:defRPr/>
            </a:pPr>
            <a:r>
              <a:rPr lang="en-US" sz="2000" b="1" dirty="0" smtClean="0">
                <a:solidFill>
                  <a:srgbClr val="008000"/>
                </a:solidFill>
              </a:rPr>
              <a:t>Generally very useful to have head-to-head reviews of PIs working in similar areas, particularly for large grants</a:t>
            </a:r>
          </a:p>
          <a:p>
            <a:pPr eaLnBrk="1" fontAlgn="auto" hangingPunct="1">
              <a:spcAft>
                <a:spcPts val="0"/>
              </a:spcAft>
              <a:buFont typeface="Wingdings" pitchFamily="2" charset="2"/>
              <a:buChar char="§"/>
              <a:defRPr/>
            </a:pPr>
            <a:r>
              <a:rPr lang="en-US" sz="2000" b="1" dirty="0" smtClean="0">
                <a:solidFill>
                  <a:srgbClr val="008000"/>
                </a:solidFill>
              </a:rPr>
              <a:t>Lots of discussion of relative strengths and weaknesses of individual </a:t>
            </a:r>
            <a:br>
              <a:rPr lang="en-US" sz="2000" b="1" dirty="0" smtClean="0">
                <a:solidFill>
                  <a:srgbClr val="008000"/>
                </a:solidFill>
              </a:rPr>
            </a:br>
            <a:r>
              <a:rPr lang="en-US" sz="2000" b="1" dirty="0" smtClean="0">
                <a:solidFill>
                  <a:srgbClr val="008000"/>
                </a:solidFill>
              </a:rPr>
              <a:t>proposals and PIs</a:t>
            </a:r>
          </a:p>
          <a:p>
            <a:pPr eaLnBrk="1" fontAlgn="auto" hangingPunct="1">
              <a:spcAft>
                <a:spcPts val="0"/>
              </a:spcAft>
              <a:buFont typeface="Wingdings" pitchFamily="2" charset="2"/>
              <a:buChar char="§"/>
              <a:defRPr/>
            </a:pPr>
            <a:r>
              <a:rPr lang="en-US" sz="2000" b="1" dirty="0" smtClean="0">
                <a:solidFill>
                  <a:srgbClr val="008000"/>
                </a:solidFill>
              </a:rPr>
              <a:t>Many factors weigh into final funding decisions</a:t>
            </a:r>
          </a:p>
          <a:p>
            <a:pPr lvl="1" eaLnBrk="1" fontAlgn="auto" hangingPunct="1">
              <a:spcAft>
                <a:spcPts val="0"/>
              </a:spcAft>
              <a:buFont typeface="Arial"/>
              <a:buChar char="–"/>
              <a:defRPr/>
            </a:pPr>
            <a:r>
              <a:rPr lang="en-US" sz="2000" b="1" dirty="0" smtClean="0"/>
              <a:t>Compelling research proposal for next </a:t>
            </a:r>
            <a:r>
              <a:rPr lang="en-US" sz="2000" b="1" dirty="0" smtClean="0">
                <a:latin typeface="Arial" pitchFamily="34" charset="0"/>
                <a:cs typeface="Arial" pitchFamily="34" charset="0"/>
              </a:rPr>
              <a:t>~</a:t>
            </a:r>
            <a:r>
              <a:rPr lang="en-US" sz="2000" b="1" dirty="0" smtClean="0"/>
              <a:t>3 years</a:t>
            </a:r>
          </a:p>
          <a:p>
            <a:pPr lvl="2" eaLnBrk="1" fontAlgn="auto" hangingPunct="1">
              <a:spcAft>
                <a:spcPts val="0"/>
              </a:spcAft>
              <a:buClr>
                <a:srgbClr val="008000"/>
              </a:buClr>
              <a:buFont typeface="Wingdings" pitchFamily="2" charset="2"/>
              <a:buChar char=""/>
              <a:defRPr/>
            </a:pPr>
            <a:r>
              <a:rPr lang="en-US" sz="2000" b="1" dirty="0" smtClean="0">
                <a:solidFill>
                  <a:schemeClr val="accent1"/>
                </a:solidFill>
              </a:rPr>
              <a:t>  </a:t>
            </a:r>
            <a:r>
              <a:rPr lang="en-US" sz="1400" b="1" dirty="0" smtClean="0">
                <a:solidFill>
                  <a:schemeClr val="accent1"/>
                </a:solidFill>
              </a:rPr>
              <a:t> </a:t>
            </a:r>
            <a:r>
              <a:rPr lang="en-US" sz="2000" b="1" dirty="0" smtClean="0">
                <a:solidFill>
                  <a:srgbClr val="0070C0"/>
                </a:solidFill>
              </a:rPr>
              <a:t>Interesting?    Novel?    Significant?    Plausibly achievable?</a:t>
            </a:r>
          </a:p>
          <a:p>
            <a:pPr lvl="2" eaLnBrk="1" fontAlgn="auto" hangingPunct="1">
              <a:spcAft>
                <a:spcPts val="0"/>
              </a:spcAft>
              <a:buClr>
                <a:srgbClr val="FF0000"/>
              </a:buClr>
              <a:buFont typeface="Wingdings" pitchFamily="2" charset="2"/>
              <a:buChar char="x"/>
              <a:defRPr/>
            </a:pPr>
            <a:r>
              <a:rPr lang="en-US" sz="2000" b="1" dirty="0" smtClean="0">
                <a:solidFill>
                  <a:schemeClr val="accent1"/>
                </a:solidFill>
              </a:rPr>
              <a:t>  </a:t>
            </a:r>
            <a:r>
              <a:rPr lang="en-US" sz="2000" b="1" dirty="0" smtClean="0">
                <a:solidFill>
                  <a:srgbClr val="0070C0"/>
                </a:solidFill>
              </a:rPr>
              <a:t>Incremental?    Implausibly ambitious?    Poorly presented?</a:t>
            </a:r>
          </a:p>
          <a:p>
            <a:pPr lvl="1" eaLnBrk="1" fontAlgn="auto" hangingPunct="1">
              <a:spcAft>
                <a:spcPts val="0"/>
              </a:spcAft>
              <a:buFont typeface="Arial"/>
              <a:buChar char="–"/>
              <a:defRPr/>
            </a:pPr>
            <a:r>
              <a:rPr lang="en-US" sz="2000" b="1" dirty="0" smtClean="0"/>
              <a:t>Significant recent contributions in last 3-4 years</a:t>
            </a:r>
          </a:p>
          <a:p>
            <a:pPr lvl="2" eaLnBrk="1" fontAlgn="auto" hangingPunct="1">
              <a:spcAft>
                <a:spcPts val="0"/>
              </a:spcAft>
              <a:buFont typeface="Arial"/>
              <a:buChar char="•"/>
              <a:defRPr/>
            </a:pPr>
            <a:r>
              <a:rPr lang="en-US" sz="2000" b="1" dirty="0" smtClean="0">
                <a:solidFill>
                  <a:srgbClr val="0070C0"/>
                </a:solidFill>
              </a:rPr>
              <a:t>Synergy and collaboration within group (as appropriate)</a:t>
            </a:r>
          </a:p>
          <a:p>
            <a:pPr lvl="2" eaLnBrk="1" fontAlgn="auto" hangingPunct="1">
              <a:spcAft>
                <a:spcPts val="0"/>
              </a:spcAft>
              <a:buFont typeface="Arial"/>
              <a:buChar char="•"/>
              <a:defRPr/>
            </a:pPr>
            <a:r>
              <a:rPr lang="en-US" sz="2000" b="1" dirty="0" smtClean="0">
                <a:solidFill>
                  <a:srgbClr val="0070C0"/>
                </a:solidFill>
              </a:rPr>
              <a:t>Contributions </a:t>
            </a:r>
            <a:r>
              <a:rPr lang="en-US" sz="2000" b="1" dirty="0">
                <a:solidFill>
                  <a:srgbClr val="0070C0"/>
                </a:solidFill>
              </a:rPr>
              <a:t>to </a:t>
            </a:r>
            <a:r>
              <a:rPr lang="en-US" sz="2000" b="1" dirty="0" smtClean="0">
                <a:solidFill>
                  <a:srgbClr val="0070C0"/>
                </a:solidFill>
              </a:rPr>
              <a:t>the research </a:t>
            </a:r>
            <a:r>
              <a:rPr lang="en-US" sz="2000" b="1" dirty="0">
                <a:solidFill>
                  <a:srgbClr val="0070C0"/>
                </a:solidFill>
              </a:rPr>
              <a:t>infrastructure of </a:t>
            </a:r>
            <a:r>
              <a:rPr lang="en-US" sz="2000" b="1" dirty="0" smtClean="0">
                <a:solidFill>
                  <a:srgbClr val="0070C0"/>
                </a:solidFill>
              </a:rPr>
              <a:t>experiments</a:t>
            </a:r>
          </a:p>
          <a:p>
            <a:pPr lvl="1" eaLnBrk="1" fontAlgn="auto" hangingPunct="1">
              <a:spcAft>
                <a:spcPts val="0"/>
              </a:spcAft>
              <a:buFont typeface="Arial"/>
              <a:buChar char="–"/>
              <a:defRPr/>
            </a:pPr>
            <a:r>
              <a:rPr lang="en-US" sz="2000" b="1" dirty="0"/>
              <a:t>Alignment with programmatic </a:t>
            </a:r>
            <a:r>
              <a:rPr lang="en-US" sz="2000" b="1" dirty="0" smtClean="0"/>
              <a:t>priorities</a:t>
            </a:r>
          </a:p>
          <a:p>
            <a:pPr lvl="2" eaLnBrk="1" fontAlgn="auto" hangingPunct="1">
              <a:spcAft>
                <a:spcPts val="0"/>
              </a:spcAft>
              <a:buFont typeface="Arial"/>
              <a:buChar char="•"/>
              <a:defRPr/>
            </a:pPr>
            <a:endParaRPr lang="en-US" sz="2000" b="1" dirty="0" smtClean="0">
              <a:solidFill>
                <a:schemeClr val="tx2">
                  <a:lumMod val="60000"/>
                  <a:lumOff val="40000"/>
                </a:schemeClr>
              </a:solidFill>
            </a:endParaRPr>
          </a:p>
          <a:p>
            <a:pPr eaLnBrk="1" fontAlgn="auto" hangingPunct="1">
              <a:spcAft>
                <a:spcPts val="0"/>
              </a:spcAft>
              <a:buFont typeface="Wingdings" pitchFamily="2" charset="2"/>
              <a:buChar char="§"/>
              <a:defRPr/>
            </a:pPr>
            <a:r>
              <a:rPr lang="en-US" sz="2000" b="1" dirty="0" smtClean="0">
                <a:solidFill>
                  <a:srgbClr val="008000"/>
                </a:solidFill>
              </a:rPr>
              <a:t>Supportive of excellent people, including excellent </a:t>
            </a:r>
            <a:r>
              <a:rPr lang="en-US" sz="2000" b="1" i="1" dirty="0" smtClean="0">
                <a:solidFill>
                  <a:srgbClr val="008000"/>
                </a:solidFill>
              </a:rPr>
              <a:t>new </a:t>
            </a:r>
            <a:r>
              <a:rPr lang="en-US" sz="2000" b="1" dirty="0" smtClean="0">
                <a:solidFill>
                  <a:srgbClr val="008000"/>
                </a:solidFill>
              </a:rPr>
              <a:t>people, even when </a:t>
            </a:r>
            <a:r>
              <a:rPr lang="en-US" sz="2000" b="1" dirty="0" smtClean="0">
                <a:solidFill>
                  <a:srgbClr val="FF0000"/>
                </a:solidFill>
              </a:rPr>
              <a:t>times are tough!</a:t>
            </a:r>
          </a:p>
        </p:txBody>
      </p:sp>
      <p:sp>
        <p:nvSpPr>
          <p:cNvPr id="8"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685800" y="3352800"/>
            <a:ext cx="1682750" cy="1701800"/>
            <a:chOff x="1562096" y="83831"/>
            <a:chExt cx="3364666" cy="3405094"/>
          </a:xfrm>
        </p:grpSpPr>
        <p:sp>
          <p:nvSpPr>
            <p:cNvPr id="35" name="Oval 34"/>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2009661" y="680993"/>
              <a:ext cx="2469538" cy="1531022"/>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1100" b="1" dirty="0">
                <a:solidFill>
                  <a:prstClr val="black"/>
                </a:solidFill>
              </a:endParaRPr>
            </a:p>
            <a:p>
              <a:pPr algn="ctr" defTabSz="800100" eaLnBrk="0" fontAlgn="auto" hangingPunct="0">
                <a:lnSpc>
                  <a:spcPct val="90000"/>
                </a:lnSpc>
                <a:spcBef>
                  <a:spcPts val="0"/>
                </a:spcBef>
                <a:spcAft>
                  <a:spcPct val="35000"/>
                </a:spcAft>
                <a:defRPr/>
              </a:pPr>
              <a:endParaRPr lang="en-US" sz="1100" b="1" dirty="0">
                <a:solidFill>
                  <a:prstClr val="black"/>
                </a:solidFill>
              </a:endParaRPr>
            </a:p>
            <a:p>
              <a:pPr algn="ctr" defTabSz="800100" eaLnBrk="0" fontAlgn="auto" hangingPunct="0">
                <a:lnSpc>
                  <a:spcPct val="90000"/>
                </a:lnSpc>
                <a:spcBef>
                  <a:spcPts val="0"/>
                </a:spcBef>
                <a:spcAft>
                  <a:spcPct val="35000"/>
                </a:spcAft>
                <a:defRPr/>
              </a:pPr>
              <a:r>
                <a:rPr lang="en-US" sz="1400" b="1" dirty="0">
                  <a:solidFill>
                    <a:prstClr val="black"/>
                  </a:solidFill>
                </a:rPr>
                <a:t>Accelerators</a:t>
              </a: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p:txBody>
        </p:sp>
      </p:grpSp>
      <p:grpSp>
        <p:nvGrpSpPr>
          <p:cNvPr id="3" name="Group 19"/>
          <p:cNvGrpSpPr>
            <a:grpSpLocks/>
          </p:cNvGrpSpPr>
          <p:nvPr/>
        </p:nvGrpSpPr>
        <p:grpSpPr bwMode="auto">
          <a:xfrm>
            <a:off x="4572000" y="838200"/>
            <a:ext cx="3363913" cy="3405188"/>
            <a:chOff x="1562096" y="83831"/>
            <a:chExt cx="3364666" cy="3405094"/>
          </a:xfrm>
        </p:grpSpPr>
        <p:sp>
          <p:nvSpPr>
            <p:cNvPr id="21" name="Oval 20"/>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Oval 4"/>
            <p:cNvSpPr/>
            <p:nvPr/>
          </p:nvSpPr>
          <p:spPr>
            <a:xfrm>
              <a:off x="2011460" y="679128"/>
              <a:ext cx="2465939" cy="1533483"/>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eaLnBrk="0" fontAlgn="auto" hangingPunct="0">
                <a:lnSpc>
                  <a:spcPct val="90000"/>
                </a:lnSpc>
                <a:spcBef>
                  <a:spcPts val="0"/>
                </a:spcBef>
                <a:spcAft>
                  <a:spcPct val="35000"/>
                </a:spcAft>
                <a:defRPr/>
              </a:pPr>
              <a:r>
                <a:rPr lang="en-US" b="1" dirty="0">
                  <a:solidFill>
                    <a:prstClr val="black"/>
                  </a:solidFill>
                </a:rPr>
                <a:t>The Energy Frontier</a:t>
              </a: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r>
                <a:rPr lang="en-US" sz="1100" b="1" dirty="0">
                  <a:solidFill>
                    <a:prstClr val="black"/>
                  </a:solidFill>
                </a:rPr>
                <a:t>Origins of Mass</a:t>
              </a: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p:txBody>
        </p:sp>
      </p:grpSp>
      <p:grpSp>
        <p:nvGrpSpPr>
          <p:cNvPr id="4" name="Group 13"/>
          <p:cNvGrpSpPr>
            <a:grpSpLocks/>
          </p:cNvGrpSpPr>
          <p:nvPr/>
        </p:nvGrpSpPr>
        <p:grpSpPr bwMode="auto">
          <a:xfrm>
            <a:off x="5486400" y="2209800"/>
            <a:ext cx="3352800" cy="3505200"/>
            <a:chOff x="723900" y="0"/>
            <a:chExt cx="5029199" cy="5029199"/>
          </a:xfrm>
        </p:grpSpPr>
        <p:sp>
          <p:nvSpPr>
            <p:cNvPr id="15" name="Oval 14"/>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16" name="Oval 4"/>
            <p:cNvSpPr/>
            <p:nvPr/>
          </p:nvSpPr>
          <p:spPr>
            <a:xfrm>
              <a:off x="1752600" y="765313"/>
              <a:ext cx="3555206" cy="3555517"/>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488950" eaLnBrk="0" fontAlgn="auto" hangingPunct="0">
                <a:lnSpc>
                  <a:spcPct val="90000"/>
                </a:lnSpc>
                <a:spcBef>
                  <a:spcPts val="0"/>
                </a:spcBef>
                <a:spcAft>
                  <a:spcPct val="35000"/>
                </a:spcAft>
                <a:defRPr/>
              </a:pPr>
              <a:r>
                <a:rPr lang="en-US" sz="1100" b="1" dirty="0">
                  <a:solidFill>
                    <a:prstClr val="black"/>
                  </a:solidFill>
                </a:rPr>
                <a:t>	</a:t>
              </a:r>
            </a:p>
            <a:p>
              <a:pPr algn="ctr" defTabSz="488950" eaLnBrk="0" fontAlgn="auto" hangingPunct="0">
                <a:lnSpc>
                  <a:spcPct val="90000"/>
                </a:lnSpc>
                <a:spcBef>
                  <a:spcPts val="0"/>
                </a:spcBef>
                <a:spcAft>
                  <a:spcPct val="35000"/>
                </a:spcAft>
                <a:defRPr/>
              </a:pPr>
              <a:endParaRPr lang="en-US" sz="1100" b="1" dirty="0">
                <a:solidFill>
                  <a:prstClr val="black"/>
                </a:solidFill>
              </a:endParaRPr>
            </a:p>
            <a:p>
              <a:pPr algn="r" defTabSz="488950" eaLnBrk="0" fontAlgn="auto" hangingPunct="0">
                <a:lnSpc>
                  <a:spcPct val="90000"/>
                </a:lnSpc>
                <a:spcBef>
                  <a:spcPts val="0"/>
                </a:spcBef>
                <a:spcAft>
                  <a:spcPct val="35000"/>
                </a:spcAft>
                <a:defRPr/>
              </a:pPr>
              <a:r>
                <a:rPr lang="en-US" sz="1100" b="1" dirty="0">
                  <a:solidFill>
                    <a:prstClr val="black"/>
                  </a:solidFill>
                </a:rPr>
                <a:t>		Dark energy</a:t>
              </a:r>
            </a:p>
            <a:p>
              <a:pPr algn="r" defTabSz="488950" eaLnBrk="0" fontAlgn="auto" hangingPunct="0">
                <a:lnSpc>
                  <a:spcPct val="90000"/>
                </a:lnSpc>
                <a:spcBef>
                  <a:spcPts val="0"/>
                </a:spcBef>
                <a:spcAft>
                  <a:spcPct val="35000"/>
                </a:spcAft>
                <a:defRPr/>
              </a:pPr>
              <a:endParaRPr lang="en-US" sz="1100" b="1" dirty="0">
                <a:solidFill>
                  <a:prstClr val="black"/>
                </a:solidFill>
              </a:endParaRPr>
            </a:p>
            <a:p>
              <a:pPr algn="r" defTabSz="488950" eaLnBrk="0" fontAlgn="auto" hangingPunct="0">
                <a:lnSpc>
                  <a:spcPct val="90000"/>
                </a:lnSpc>
                <a:spcBef>
                  <a:spcPts val="0"/>
                </a:spcBef>
                <a:spcAft>
                  <a:spcPct val="35000"/>
                </a:spcAft>
                <a:defRPr/>
              </a:pPr>
              <a:r>
                <a:rPr lang="en-US" sz="1100" b="1" dirty="0">
                  <a:solidFill>
                    <a:prstClr val="black"/>
                  </a:solidFill>
                </a:rPr>
                <a:t>	Cosmic Particles</a:t>
              </a:r>
            </a:p>
            <a:p>
              <a:pPr algn="r" defTabSz="488950" eaLnBrk="0" fontAlgn="auto" hangingPunct="0">
                <a:lnSpc>
                  <a:spcPct val="90000"/>
                </a:lnSpc>
                <a:spcBef>
                  <a:spcPts val="0"/>
                </a:spcBef>
                <a:spcAft>
                  <a:spcPct val="35000"/>
                </a:spcAft>
                <a:defRPr/>
              </a:pPr>
              <a:endParaRPr lang="en-US" sz="1100" b="1" dirty="0">
                <a:solidFill>
                  <a:prstClr val="black"/>
                </a:solidFill>
              </a:endParaRPr>
            </a:p>
            <a:p>
              <a:pPr algn="r" defTabSz="488950" eaLnBrk="0" fontAlgn="auto" hangingPunct="0">
                <a:lnSpc>
                  <a:spcPct val="90000"/>
                </a:lnSpc>
                <a:spcBef>
                  <a:spcPts val="0"/>
                </a:spcBef>
                <a:spcAft>
                  <a:spcPct val="35000"/>
                </a:spcAft>
                <a:defRPr/>
              </a:pPr>
              <a:r>
                <a:rPr lang="en-US" b="1" dirty="0">
                  <a:solidFill>
                    <a:prstClr val="black"/>
                  </a:solidFill>
                </a:rPr>
                <a:t>	The Cosmic </a:t>
              </a:r>
            </a:p>
            <a:p>
              <a:pPr algn="r" defTabSz="488950" eaLnBrk="0" fontAlgn="auto" hangingPunct="0">
                <a:lnSpc>
                  <a:spcPct val="90000"/>
                </a:lnSpc>
                <a:spcBef>
                  <a:spcPts val="0"/>
                </a:spcBef>
                <a:spcAft>
                  <a:spcPct val="35000"/>
                </a:spcAft>
                <a:defRPr/>
              </a:pPr>
              <a:r>
                <a:rPr lang="en-US" b="1" dirty="0">
                  <a:solidFill>
                    <a:prstClr val="black"/>
                  </a:solidFill>
                </a:rPr>
                <a:t>		Frontier</a:t>
              </a:r>
            </a:p>
          </p:txBody>
        </p:sp>
      </p:grpSp>
      <p:grpSp>
        <p:nvGrpSpPr>
          <p:cNvPr id="5" name="Group 16"/>
          <p:cNvGrpSpPr>
            <a:grpSpLocks/>
          </p:cNvGrpSpPr>
          <p:nvPr/>
        </p:nvGrpSpPr>
        <p:grpSpPr bwMode="auto">
          <a:xfrm>
            <a:off x="3810000" y="2209800"/>
            <a:ext cx="3352800" cy="3505200"/>
            <a:chOff x="2814678" y="717232"/>
            <a:chExt cx="3516589" cy="3594734"/>
          </a:xfrm>
        </p:grpSpPr>
        <p:sp>
          <p:nvSpPr>
            <p:cNvPr id="18" name="Oval 1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9" name="Oval 4"/>
            <p:cNvSpPr/>
            <p:nvPr/>
          </p:nvSpPr>
          <p:spPr>
            <a:xfrm>
              <a:off x="3134368" y="1186110"/>
              <a:ext cx="2072990" cy="2746521"/>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endParaRPr lang="en-US" sz="1100" b="1" dirty="0">
                <a:solidFill>
                  <a:prstClr val="black"/>
                </a:solidFill>
              </a:endParaRPr>
            </a:p>
            <a:p>
              <a:pPr fontAlgn="auto">
                <a:spcBef>
                  <a:spcPts val="0"/>
                </a:spcBef>
                <a:spcAft>
                  <a:spcPts val="0"/>
                </a:spcAft>
                <a:defRPr/>
              </a:pPr>
              <a:r>
                <a:rPr lang="en-US" sz="1100" b="1" dirty="0">
                  <a:solidFill>
                    <a:prstClr val="black"/>
                  </a:solidFill>
                </a:rPr>
                <a:t>Neutrino Physics	</a:t>
              </a:r>
              <a:br>
                <a:rPr lang="en-US" sz="1100" b="1" dirty="0">
                  <a:solidFill>
                    <a:prstClr val="black"/>
                  </a:solidFill>
                </a:rPr>
              </a:br>
              <a:r>
                <a:rPr lang="en-US" sz="1100" b="1" dirty="0">
                  <a:solidFill>
                    <a:prstClr val="black"/>
                  </a:solidFill>
                </a:rPr>
                <a:t/>
              </a:r>
              <a:br>
                <a:rPr lang="en-US" sz="1100" b="1" dirty="0">
                  <a:solidFill>
                    <a:prstClr val="black"/>
                  </a:solidFill>
                </a:rPr>
              </a:br>
              <a:r>
                <a:rPr lang="en-US" sz="1100" b="1" dirty="0">
                  <a:solidFill>
                    <a:prstClr val="black"/>
                  </a:solidFill>
                </a:rPr>
                <a:t>Proton Decay</a:t>
              </a: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Bef>
                  <a:spcPts val="0"/>
                </a:spcBef>
                <a:spcAft>
                  <a:spcPts val="0"/>
                </a:spcAft>
                <a:defRPr/>
              </a:pPr>
              <a:r>
                <a:rPr lang="en-US" b="1" dirty="0">
                  <a:solidFill>
                    <a:prstClr val="black"/>
                  </a:solidFill>
                </a:rPr>
                <a:t>The Intensity	</a:t>
              </a:r>
            </a:p>
            <a:p>
              <a:pPr fontAlgn="auto">
                <a:spcBef>
                  <a:spcPts val="0"/>
                </a:spcBef>
                <a:spcAft>
                  <a:spcPts val="0"/>
                </a:spcAft>
                <a:defRPr/>
              </a:pPr>
              <a:r>
                <a:rPr lang="en-US" b="1" dirty="0">
                  <a:solidFill>
                    <a:prstClr val="black"/>
                  </a:solidFill>
                </a:rPr>
                <a:t>Frontier          	</a:t>
              </a:r>
            </a:p>
          </p:txBody>
        </p:sp>
      </p:grpSp>
      <p:sp>
        <p:nvSpPr>
          <p:cNvPr id="28675" name="Rectangle 2"/>
          <p:cNvSpPr>
            <a:spLocks noGrp="1" noChangeArrowheads="1"/>
          </p:cNvSpPr>
          <p:nvPr>
            <p:ph type="title"/>
          </p:nvPr>
        </p:nvSpPr>
        <p:spPr>
          <a:xfrm>
            <a:off x="0" y="0"/>
            <a:ext cx="9144000" cy="615950"/>
          </a:xfrm>
        </p:spPr>
        <p:txBody>
          <a:bodyPr rtlCol="0">
            <a:noAutofit/>
          </a:bodyPr>
          <a:lstStyle/>
          <a:p>
            <a:pPr eaLnBrk="1" fontAlgn="auto" hangingPunct="1">
              <a:spcAft>
                <a:spcPts val="0"/>
              </a:spcAft>
              <a:defRPr/>
            </a:pPr>
            <a:r>
              <a:rPr lang="en-US" sz="3200" b="1" dirty="0" smtClean="0">
                <a:solidFill>
                  <a:srgbClr val="006600"/>
                </a:solidFill>
                <a:effectLst>
                  <a:outerShdw blurRad="38100" dist="38100" dir="2700000" algn="tl">
                    <a:srgbClr val="000000">
                      <a:alpha val="43137"/>
                    </a:srgbClr>
                  </a:outerShdw>
                </a:effectLst>
                <a:latin typeface="Cambria" pitchFamily="18" charset="0"/>
                <a:cs typeface="Calibri" pitchFamily="34" charset="0"/>
              </a:rPr>
              <a:t>HEP Physics and Technology</a:t>
            </a:r>
          </a:p>
        </p:txBody>
      </p:sp>
      <p:sp>
        <p:nvSpPr>
          <p:cNvPr id="6" name="TextBox 5"/>
          <p:cNvSpPr txBox="1">
            <a:spLocks noChangeArrowheads="1"/>
          </p:cNvSpPr>
          <p:nvPr/>
        </p:nvSpPr>
        <p:spPr bwMode="auto">
          <a:xfrm>
            <a:off x="4953000" y="5753100"/>
            <a:ext cx="3048000" cy="446088"/>
          </a:xfrm>
          <a:prstGeom prst="rect">
            <a:avLst/>
          </a:prstGeom>
          <a:noFill/>
          <a:ln w="9525">
            <a:noFill/>
            <a:miter lim="800000"/>
            <a:headEnd/>
            <a:tailEnd/>
          </a:ln>
        </p:spPr>
        <p:txBody>
          <a:bodyPr>
            <a:spAutoFit/>
          </a:bodyPr>
          <a:lstStyle/>
          <a:p>
            <a:pPr algn="ctr" eaLnBrk="0" hangingPunct="0"/>
            <a:r>
              <a:rPr lang="en-US" sz="2300" b="1">
                <a:solidFill>
                  <a:srgbClr val="000000"/>
                </a:solidFill>
                <a:cs typeface="Arial" charset="0"/>
              </a:rPr>
              <a:t>Physics Frontiers</a:t>
            </a:r>
          </a:p>
        </p:txBody>
      </p:sp>
      <p:sp>
        <p:nvSpPr>
          <p:cNvPr id="11" name="TextBox 10"/>
          <p:cNvSpPr txBox="1">
            <a:spLocks noChangeArrowheads="1"/>
          </p:cNvSpPr>
          <p:nvPr/>
        </p:nvSpPr>
        <p:spPr bwMode="auto">
          <a:xfrm>
            <a:off x="6934200" y="2514600"/>
            <a:ext cx="895350" cy="261938"/>
          </a:xfrm>
          <a:prstGeom prst="rect">
            <a:avLst/>
          </a:prstGeom>
          <a:noFill/>
          <a:ln w="9525">
            <a:noFill/>
            <a:miter lim="800000"/>
            <a:headEnd/>
            <a:tailEnd/>
          </a:ln>
        </p:spPr>
        <p:txBody>
          <a:bodyPr wrap="none">
            <a:spAutoFit/>
          </a:bodyPr>
          <a:lstStyle/>
          <a:p>
            <a:pPr eaLnBrk="0" hangingPunct="0"/>
            <a:r>
              <a:rPr lang="en-US" sz="1100" b="1">
                <a:solidFill>
                  <a:srgbClr val="000000"/>
                </a:solidFill>
                <a:latin typeface="Calibri" pitchFamily="34" charset="0"/>
              </a:rPr>
              <a:t>Dark matter</a:t>
            </a:r>
          </a:p>
        </p:txBody>
      </p:sp>
      <p:sp>
        <p:nvSpPr>
          <p:cNvPr id="12" name="TextBox 11"/>
          <p:cNvSpPr txBox="1">
            <a:spLocks noChangeArrowheads="1"/>
          </p:cNvSpPr>
          <p:nvPr/>
        </p:nvSpPr>
        <p:spPr bwMode="auto">
          <a:xfrm>
            <a:off x="4724400" y="2438400"/>
            <a:ext cx="1349375" cy="430213"/>
          </a:xfrm>
          <a:prstGeom prst="rect">
            <a:avLst/>
          </a:prstGeom>
          <a:noFill/>
          <a:ln w="9525">
            <a:noFill/>
            <a:miter lim="800000"/>
            <a:headEnd/>
            <a:tailEnd/>
          </a:ln>
        </p:spPr>
        <p:txBody>
          <a:bodyPr wrap="none">
            <a:spAutoFit/>
          </a:bodyPr>
          <a:lstStyle/>
          <a:p>
            <a:pPr algn="ctr" eaLnBrk="0" hangingPunct="0"/>
            <a:r>
              <a:rPr lang="en-US" sz="1100" b="1">
                <a:solidFill>
                  <a:srgbClr val="000000"/>
                </a:solidFill>
                <a:latin typeface="Calibri" pitchFamily="34" charset="0"/>
              </a:rPr>
              <a:t>Matter/Anti-matter</a:t>
            </a:r>
          </a:p>
          <a:p>
            <a:pPr algn="ctr" eaLnBrk="0" hangingPunct="0"/>
            <a:r>
              <a:rPr lang="en-US" sz="1100" b="1">
                <a:solidFill>
                  <a:srgbClr val="000000"/>
                </a:solidFill>
                <a:latin typeface="Calibri" pitchFamily="34" charset="0"/>
              </a:rPr>
              <a:t>Asymmetry</a:t>
            </a:r>
          </a:p>
        </p:txBody>
      </p:sp>
      <p:sp>
        <p:nvSpPr>
          <p:cNvPr id="13" name="TextBox 12"/>
          <p:cNvSpPr txBox="1">
            <a:spLocks noChangeArrowheads="1"/>
          </p:cNvSpPr>
          <p:nvPr/>
        </p:nvSpPr>
        <p:spPr bwMode="auto">
          <a:xfrm>
            <a:off x="5410200" y="2895600"/>
            <a:ext cx="1828800" cy="1108075"/>
          </a:xfrm>
          <a:prstGeom prst="rect">
            <a:avLst/>
          </a:prstGeom>
          <a:noFill/>
          <a:ln w="9525">
            <a:noFill/>
            <a:miter lim="800000"/>
            <a:headEnd/>
            <a:tailEnd/>
          </a:ln>
        </p:spPr>
        <p:txBody>
          <a:bodyPr wrap="none">
            <a:spAutoFit/>
          </a:bodyPr>
          <a:lstStyle/>
          <a:p>
            <a:pPr algn="ctr" eaLnBrk="0" hangingPunct="0"/>
            <a:r>
              <a:rPr lang="en-US" sz="1100" b="1">
                <a:solidFill>
                  <a:srgbClr val="000000"/>
                </a:solidFill>
                <a:latin typeface="Calibri" pitchFamily="34" charset="0"/>
              </a:rPr>
              <a:t>Origin of Universe</a:t>
            </a:r>
          </a:p>
          <a:p>
            <a:pPr algn="ctr" eaLnBrk="0" hangingPunct="0"/>
            <a:r>
              <a:rPr lang="en-US" sz="1100" b="1">
                <a:solidFill>
                  <a:srgbClr val="000000"/>
                </a:solidFill>
                <a:latin typeface="Calibri" pitchFamily="34" charset="0"/>
              </a:rPr>
              <a:t/>
            </a:r>
            <a:br>
              <a:rPr lang="en-US" sz="1100" b="1">
                <a:solidFill>
                  <a:srgbClr val="000000"/>
                </a:solidFill>
                <a:latin typeface="Calibri" pitchFamily="34" charset="0"/>
              </a:rPr>
            </a:br>
            <a:r>
              <a:rPr lang="en-US" sz="1100" b="1">
                <a:solidFill>
                  <a:srgbClr val="000000"/>
                </a:solidFill>
                <a:latin typeface="Calibri" pitchFamily="34" charset="0"/>
              </a:rPr>
              <a:t>Unification of Forces</a:t>
            </a:r>
          </a:p>
          <a:p>
            <a:pPr algn="ctr" eaLnBrk="0" hangingPunct="0"/>
            <a:endParaRPr lang="en-US" sz="1100" b="1">
              <a:solidFill>
                <a:srgbClr val="000000"/>
              </a:solidFill>
              <a:latin typeface="Calibri" pitchFamily="34" charset="0"/>
            </a:endParaRPr>
          </a:p>
          <a:p>
            <a:pPr algn="ctr" eaLnBrk="0" hangingPunct="0"/>
            <a:r>
              <a:rPr lang="en-US" sz="1100" b="1">
                <a:solidFill>
                  <a:srgbClr val="000000"/>
                </a:solidFill>
                <a:latin typeface="Calibri" pitchFamily="34" charset="0"/>
              </a:rPr>
              <a:t>New Physics</a:t>
            </a:r>
          </a:p>
          <a:p>
            <a:pPr algn="ctr" eaLnBrk="0" hangingPunct="0"/>
            <a:r>
              <a:rPr lang="en-US" sz="1100" b="1">
                <a:solidFill>
                  <a:srgbClr val="000000"/>
                </a:solidFill>
                <a:latin typeface="Calibri" pitchFamily="34" charset="0"/>
              </a:rPr>
              <a:t>Beyond the Standard Model</a:t>
            </a:r>
          </a:p>
        </p:txBody>
      </p:sp>
      <p:grpSp>
        <p:nvGrpSpPr>
          <p:cNvPr id="7" name="Group 22"/>
          <p:cNvGrpSpPr>
            <a:grpSpLocks/>
          </p:cNvGrpSpPr>
          <p:nvPr/>
        </p:nvGrpSpPr>
        <p:grpSpPr bwMode="auto">
          <a:xfrm>
            <a:off x="685800" y="838200"/>
            <a:ext cx="1682750" cy="1701800"/>
            <a:chOff x="1562096" y="83831"/>
            <a:chExt cx="3364666" cy="3405094"/>
          </a:xfrm>
        </p:grpSpPr>
        <p:sp>
          <p:nvSpPr>
            <p:cNvPr id="24" name="Oval 23"/>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5" name="Oval 4"/>
            <p:cNvSpPr/>
            <p:nvPr/>
          </p:nvSpPr>
          <p:spPr>
            <a:xfrm>
              <a:off x="2009661" y="83831"/>
              <a:ext cx="2469538" cy="2128184"/>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1100" b="1" dirty="0">
                <a:solidFill>
                  <a:prstClr val="black"/>
                </a:solidFill>
              </a:endParaRPr>
            </a:p>
            <a:p>
              <a:pPr algn="ctr" defTabSz="800100" eaLnBrk="0" fontAlgn="auto" hangingPunct="0">
                <a:lnSpc>
                  <a:spcPct val="90000"/>
                </a:lnSpc>
                <a:spcBef>
                  <a:spcPts val="0"/>
                </a:spcBef>
                <a:spcAft>
                  <a:spcPct val="35000"/>
                </a:spcAft>
                <a:defRPr/>
              </a:pPr>
              <a:endParaRPr lang="en-US" sz="1100" b="1" dirty="0">
                <a:solidFill>
                  <a:prstClr val="black"/>
                </a:solidFill>
              </a:endParaRPr>
            </a:p>
            <a:p>
              <a:pPr algn="ctr" defTabSz="800100" eaLnBrk="0" fontAlgn="auto" hangingPunct="0">
                <a:lnSpc>
                  <a:spcPct val="90000"/>
                </a:lnSpc>
                <a:spcBef>
                  <a:spcPts val="0"/>
                </a:spcBef>
                <a:spcAft>
                  <a:spcPct val="35000"/>
                </a:spcAft>
                <a:defRPr/>
              </a:pPr>
              <a:r>
                <a:rPr lang="en-US" sz="1400" b="1" dirty="0">
                  <a:solidFill>
                    <a:prstClr val="black"/>
                  </a:solidFill>
                </a:rPr>
                <a:t>Experimental</a:t>
              </a: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a:p>
              <a:pPr algn="ctr" defTabSz="800100" eaLnBrk="0" fontAlgn="auto" hangingPunct="0">
                <a:lnSpc>
                  <a:spcPct val="90000"/>
                </a:lnSpc>
                <a:spcBef>
                  <a:spcPts val="0"/>
                </a:spcBef>
                <a:spcAft>
                  <a:spcPct val="35000"/>
                </a:spcAft>
                <a:defRPr/>
              </a:pPr>
              <a:endParaRPr lang="en-US" sz="900" b="1" dirty="0">
                <a:solidFill>
                  <a:prstClr val="black"/>
                </a:solidFill>
              </a:endParaRPr>
            </a:p>
          </p:txBody>
        </p:sp>
      </p:grpSp>
      <p:grpSp>
        <p:nvGrpSpPr>
          <p:cNvPr id="8" name="Group 25"/>
          <p:cNvGrpSpPr>
            <a:grpSpLocks/>
          </p:cNvGrpSpPr>
          <p:nvPr/>
        </p:nvGrpSpPr>
        <p:grpSpPr bwMode="auto">
          <a:xfrm>
            <a:off x="152400" y="3962400"/>
            <a:ext cx="1676400" cy="1752600"/>
            <a:chOff x="2814678" y="717232"/>
            <a:chExt cx="3516589" cy="3594734"/>
          </a:xfrm>
        </p:grpSpPr>
        <p:sp>
          <p:nvSpPr>
            <p:cNvPr id="27" name="Oval 26"/>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8" name="Oval 4"/>
            <p:cNvSpPr/>
            <p:nvPr/>
          </p:nvSpPr>
          <p:spPr>
            <a:xfrm>
              <a:off x="3134368" y="1186110"/>
              <a:ext cx="2071324" cy="274814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endParaRPr lang="en-US" sz="1100" b="1" dirty="0">
                <a:solidFill>
                  <a:prstClr val="black"/>
                </a:solidFill>
              </a:endParaRPr>
            </a:p>
            <a:p>
              <a:pPr fontAlgn="auto">
                <a:spcBef>
                  <a:spcPts val="0"/>
                </a:spcBef>
                <a:spcAft>
                  <a:spcPts val="0"/>
                </a:spcAft>
                <a:defRPr/>
              </a:pP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Bef>
                  <a:spcPts val="0"/>
                </a:spcBef>
                <a:spcAft>
                  <a:spcPts val="0"/>
                </a:spcAft>
                <a:defRPr/>
              </a:pPr>
              <a:r>
                <a:rPr lang="en-US" sz="1400" b="1" dirty="0">
                  <a:solidFill>
                    <a:prstClr val="black"/>
                  </a:solidFill>
                </a:rPr>
                <a:t>Detectors</a:t>
              </a:r>
              <a:r>
                <a:rPr lang="en-US" b="1" dirty="0">
                  <a:solidFill>
                    <a:prstClr val="black"/>
                  </a:solidFill>
                </a:rPr>
                <a:t>        	</a:t>
              </a:r>
            </a:p>
          </p:txBody>
        </p:sp>
      </p:grpSp>
      <p:grpSp>
        <p:nvGrpSpPr>
          <p:cNvPr id="9" name="Group 28"/>
          <p:cNvGrpSpPr>
            <a:grpSpLocks/>
          </p:cNvGrpSpPr>
          <p:nvPr/>
        </p:nvGrpSpPr>
        <p:grpSpPr bwMode="auto">
          <a:xfrm>
            <a:off x="1295400" y="1295400"/>
            <a:ext cx="1676400" cy="1752600"/>
            <a:chOff x="723900" y="0"/>
            <a:chExt cx="5029199" cy="5029199"/>
          </a:xfrm>
        </p:grpSpPr>
        <p:sp>
          <p:nvSpPr>
            <p:cNvPr id="30" name="Oval 29"/>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31" name="Oval 4"/>
            <p:cNvSpPr/>
            <p:nvPr/>
          </p:nvSpPr>
          <p:spPr>
            <a:xfrm>
              <a:off x="1752600" y="765313"/>
              <a:ext cx="3557588" cy="355779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488950" eaLnBrk="0" fontAlgn="auto" hangingPunct="0">
                <a:lnSpc>
                  <a:spcPct val="90000"/>
                </a:lnSpc>
                <a:spcBef>
                  <a:spcPts val="0"/>
                </a:spcBef>
                <a:spcAft>
                  <a:spcPct val="35000"/>
                </a:spcAft>
                <a:defRPr/>
              </a:pPr>
              <a:endParaRPr lang="en-US" sz="1400" b="1" dirty="0">
                <a:solidFill>
                  <a:prstClr val="black"/>
                </a:solidFill>
              </a:endParaRPr>
            </a:p>
            <a:p>
              <a:pPr algn="r" defTabSz="488950" eaLnBrk="0" fontAlgn="auto" hangingPunct="0">
                <a:lnSpc>
                  <a:spcPct val="90000"/>
                </a:lnSpc>
                <a:spcBef>
                  <a:spcPts val="0"/>
                </a:spcBef>
                <a:spcAft>
                  <a:spcPct val="35000"/>
                </a:spcAft>
                <a:defRPr/>
              </a:pPr>
              <a:endParaRPr lang="en-US" sz="1400" b="1" dirty="0">
                <a:solidFill>
                  <a:prstClr val="black"/>
                </a:solidFill>
              </a:endParaRPr>
            </a:p>
            <a:p>
              <a:pPr algn="r" defTabSz="488950" eaLnBrk="0" fontAlgn="auto" hangingPunct="0">
                <a:lnSpc>
                  <a:spcPct val="90000"/>
                </a:lnSpc>
                <a:spcBef>
                  <a:spcPts val="0"/>
                </a:spcBef>
                <a:spcAft>
                  <a:spcPct val="35000"/>
                </a:spcAft>
                <a:defRPr/>
              </a:pPr>
              <a:r>
                <a:rPr lang="en-US" sz="1400" b="1" dirty="0">
                  <a:solidFill>
                    <a:prstClr val="black"/>
                  </a:solidFill>
                </a:rPr>
                <a:t>Simulation</a:t>
              </a:r>
            </a:p>
          </p:txBody>
        </p:sp>
      </p:grpSp>
      <p:sp>
        <p:nvSpPr>
          <p:cNvPr id="33" name="TextBox 32"/>
          <p:cNvSpPr txBox="1">
            <a:spLocks noChangeArrowheads="1"/>
          </p:cNvSpPr>
          <p:nvPr/>
        </p:nvSpPr>
        <p:spPr bwMode="auto">
          <a:xfrm>
            <a:off x="609600" y="3048000"/>
            <a:ext cx="1995488" cy="338138"/>
          </a:xfrm>
          <a:prstGeom prst="rect">
            <a:avLst/>
          </a:prstGeom>
          <a:noFill/>
          <a:ln w="9525">
            <a:noFill/>
            <a:miter lim="800000"/>
            <a:headEnd/>
            <a:tailEnd/>
          </a:ln>
        </p:spPr>
        <p:txBody>
          <a:bodyPr wrap="none">
            <a:spAutoFit/>
          </a:bodyPr>
          <a:lstStyle/>
          <a:p>
            <a:pPr eaLnBrk="0" hangingPunct="0"/>
            <a:r>
              <a:rPr lang="en-US" sz="1600" b="1">
                <a:solidFill>
                  <a:srgbClr val="000000"/>
                </a:solidFill>
                <a:cs typeface="Arial" charset="0"/>
              </a:rPr>
              <a:t>Along Three Paths</a:t>
            </a:r>
          </a:p>
        </p:txBody>
      </p:sp>
      <p:grpSp>
        <p:nvGrpSpPr>
          <p:cNvPr id="10" name="Group 36"/>
          <p:cNvGrpSpPr>
            <a:grpSpLocks/>
          </p:cNvGrpSpPr>
          <p:nvPr/>
        </p:nvGrpSpPr>
        <p:grpSpPr bwMode="auto">
          <a:xfrm>
            <a:off x="304800" y="1295400"/>
            <a:ext cx="1676400" cy="1752600"/>
            <a:chOff x="2814678" y="717232"/>
            <a:chExt cx="3516589" cy="3594734"/>
          </a:xfrm>
        </p:grpSpPr>
        <p:sp>
          <p:nvSpPr>
            <p:cNvPr id="38" name="Oval 3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9" name="Oval 4"/>
            <p:cNvSpPr/>
            <p:nvPr/>
          </p:nvSpPr>
          <p:spPr>
            <a:xfrm>
              <a:off x="3134368" y="1186110"/>
              <a:ext cx="2071324" cy="274814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endParaRPr lang="en-US" sz="1100" b="1" dirty="0">
                <a:solidFill>
                  <a:prstClr val="black"/>
                </a:solidFill>
              </a:endParaRPr>
            </a:p>
            <a:p>
              <a:pPr fontAlgn="auto">
                <a:spcBef>
                  <a:spcPts val="0"/>
                </a:spcBef>
                <a:spcAft>
                  <a:spcPts val="0"/>
                </a:spcAft>
                <a:defRPr/>
              </a:pPr>
              <a:r>
                <a:rPr lang="en-US" sz="1400" b="1" dirty="0">
                  <a:solidFill>
                    <a:prstClr val="black"/>
                  </a:solidFill>
                </a:rPr>
                <a:t/>
              </a:r>
              <a:br>
                <a:rPr lang="en-US" sz="1400" b="1" dirty="0">
                  <a:solidFill>
                    <a:prstClr val="black"/>
                  </a:solidFill>
                </a:rPr>
              </a:br>
              <a:endParaRPr lang="en-US" sz="1400" b="1" dirty="0">
                <a:solidFill>
                  <a:prstClr val="black"/>
                </a:solidFill>
              </a:endParaRPr>
            </a:p>
            <a:p>
              <a:pPr fontAlgn="auto">
                <a:spcBef>
                  <a:spcPts val="0"/>
                </a:spcBef>
                <a:spcAft>
                  <a:spcPts val="0"/>
                </a:spcAft>
                <a:defRPr/>
              </a:pPr>
              <a:r>
                <a:rPr lang="en-US" sz="1400" b="1" dirty="0">
                  <a:solidFill>
                    <a:prstClr val="black"/>
                  </a:solidFill>
                </a:rPr>
                <a:t>Theory</a:t>
              </a:r>
              <a:r>
                <a:rPr lang="en-US" b="1" dirty="0">
                  <a:solidFill>
                    <a:prstClr val="black"/>
                  </a:solidFill>
                </a:rPr>
                <a:t>        	</a:t>
              </a:r>
            </a:p>
          </p:txBody>
        </p:sp>
      </p:grpSp>
      <p:grpSp>
        <p:nvGrpSpPr>
          <p:cNvPr id="14" name="Group 39"/>
          <p:cNvGrpSpPr>
            <a:grpSpLocks/>
          </p:cNvGrpSpPr>
          <p:nvPr/>
        </p:nvGrpSpPr>
        <p:grpSpPr bwMode="auto">
          <a:xfrm>
            <a:off x="1219200" y="3962400"/>
            <a:ext cx="1676400" cy="1752600"/>
            <a:chOff x="723900" y="0"/>
            <a:chExt cx="5029199" cy="5029199"/>
          </a:xfrm>
        </p:grpSpPr>
        <p:sp>
          <p:nvSpPr>
            <p:cNvPr id="41" name="Oval 40"/>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42" name="Oval 4"/>
            <p:cNvSpPr/>
            <p:nvPr/>
          </p:nvSpPr>
          <p:spPr>
            <a:xfrm>
              <a:off x="1752600" y="765313"/>
              <a:ext cx="3771899" cy="355779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488950" eaLnBrk="0" fontAlgn="auto" hangingPunct="0">
                <a:lnSpc>
                  <a:spcPct val="90000"/>
                </a:lnSpc>
                <a:spcBef>
                  <a:spcPts val="0"/>
                </a:spcBef>
                <a:spcAft>
                  <a:spcPct val="35000"/>
                </a:spcAft>
                <a:defRPr/>
              </a:pPr>
              <a:endParaRPr lang="en-US" sz="1400" b="1" dirty="0">
                <a:solidFill>
                  <a:prstClr val="black"/>
                </a:solidFill>
              </a:endParaRPr>
            </a:p>
            <a:p>
              <a:pPr algn="r" defTabSz="488950" eaLnBrk="0" fontAlgn="auto" hangingPunct="0">
                <a:lnSpc>
                  <a:spcPct val="90000"/>
                </a:lnSpc>
                <a:spcBef>
                  <a:spcPts val="0"/>
                </a:spcBef>
                <a:spcAft>
                  <a:spcPct val="35000"/>
                </a:spcAft>
                <a:defRPr/>
              </a:pPr>
              <a:endParaRPr lang="en-US" sz="1400" b="1" dirty="0">
                <a:solidFill>
                  <a:prstClr val="black"/>
                </a:solidFill>
              </a:endParaRPr>
            </a:p>
            <a:p>
              <a:pPr algn="r" defTabSz="488950" eaLnBrk="0" fontAlgn="auto" hangingPunct="0">
                <a:lnSpc>
                  <a:spcPct val="90000"/>
                </a:lnSpc>
                <a:spcBef>
                  <a:spcPts val="0"/>
                </a:spcBef>
                <a:spcAft>
                  <a:spcPct val="35000"/>
                </a:spcAft>
                <a:defRPr/>
              </a:pPr>
              <a:r>
                <a:rPr lang="en-US" sz="1400" b="1" dirty="0">
                  <a:solidFill>
                    <a:prstClr val="black"/>
                  </a:solidFill>
                </a:rPr>
                <a:t>  Computing</a:t>
              </a:r>
            </a:p>
          </p:txBody>
        </p:sp>
      </p:grpSp>
      <p:sp>
        <p:nvSpPr>
          <p:cNvPr id="44" name="TextBox 43"/>
          <p:cNvSpPr txBox="1">
            <a:spLocks noChangeArrowheads="1"/>
          </p:cNvSpPr>
          <p:nvPr/>
        </p:nvSpPr>
        <p:spPr bwMode="auto">
          <a:xfrm>
            <a:off x="-152400" y="5715000"/>
            <a:ext cx="2971800" cy="549275"/>
          </a:xfrm>
          <a:prstGeom prst="rect">
            <a:avLst/>
          </a:prstGeom>
          <a:noFill/>
          <a:ln w="9525">
            <a:noFill/>
            <a:miter lim="800000"/>
            <a:headEnd/>
            <a:tailEnd/>
          </a:ln>
        </p:spPr>
        <p:txBody>
          <a:bodyPr>
            <a:spAutoFit/>
          </a:bodyPr>
          <a:lstStyle/>
          <a:p>
            <a:pPr marL="406400" lvl="1" algn="ctr">
              <a:spcBef>
                <a:spcPts val="200"/>
              </a:spcBef>
            </a:pPr>
            <a:r>
              <a:rPr lang="en-US" sz="1400" b="1">
                <a:solidFill>
                  <a:srgbClr val="000000"/>
                </a:solidFill>
                <a:cs typeface="Arial" charset="0"/>
              </a:rPr>
              <a:t>Enabled by </a:t>
            </a:r>
          </a:p>
          <a:p>
            <a:pPr marL="406400" lvl="1" algn="ctr">
              <a:spcBef>
                <a:spcPts val="200"/>
              </a:spcBef>
            </a:pPr>
            <a:r>
              <a:rPr lang="en-US" sz="1400" b="1">
                <a:solidFill>
                  <a:srgbClr val="000000"/>
                </a:solidFill>
                <a:cs typeface="Arial" charset="0"/>
              </a:rPr>
              <a:t>Advanced Technologies </a:t>
            </a:r>
          </a:p>
        </p:txBody>
      </p:sp>
      <p:sp>
        <p:nvSpPr>
          <p:cNvPr id="40" name="Rectangle 8"/>
          <p:cNvSpPr>
            <a:spLocks noChangeArrowheads="1"/>
          </p:cNvSpPr>
          <p:nvPr/>
        </p:nvSpPr>
        <p:spPr bwMode="auto">
          <a:xfrm>
            <a:off x="0" y="66198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23570"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45" name="Straight Connector 44"/>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2"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0-#ppt_w/2"/>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3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3"/>
            <a:ext cx="8229600" cy="6096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Comparative Review Criteria</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65088" y="1104900"/>
            <a:ext cx="8982075" cy="5570538"/>
          </a:xfrm>
        </p:spPr>
        <p:txBody>
          <a:bodyPr rtlCol="0">
            <a:normAutofit fontScale="40000" lnSpcReduction="20000"/>
          </a:bodyPr>
          <a:lstStyle/>
          <a:p>
            <a:pPr eaLnBrk="1" fontAlgn="auto" hangingPunct="1">
              <a:spcAft>
                <a:spcPts val="0"/>
              </a:spcAft>
              <a:buFont typeface="Wingdings" pitchFamily="2" charset="2"/>
              <a:buChar char="§"/>
              <a:defRPr/>
            </a:pPr>
            <a:r>
              <a:rPr lang="en-US" b="1" dirty="0" smtClean="0">
                <a:latin typeface="Arial" pitchFamily="34" charset="0"/>
                <a:cs typeface="Arial" pitchFamily="34" charset="0"/>
              </a:rPr>
              <a:t>1. Scientific and/or Technical Merit of the Project   </a:t>
            </a:r>
            <a:br>
              <a:rPr lang="en-US" b="1" dirty="0" smtClean="0">
                <a:latin typeface="Arial" pitchFamily="34" charset="0"/>
                <a:cs typeface="Arial" pitchFamily="34" charset="0"/>
              </a:rPr>
            </a:br>
            <a:r>
              <a:rPr lang="en-US" b="1" i="1" dirty="0" smtClean="0">
                <a:solidFill>
                  <a:srgbClr val="0070C0"/>
                </a:solidFill>
                <a:latin typeface="Arial" pitchFamily="34" charset="0"/>
                <a:cs typeface="Arial" pitchFamily="34" charset="0"/>
              </a:rPr>
              <a:t>For e.g.,</a:t>
            </a:r>
            <a:r>
              <a:rPr lang="en-US" b="1" dirty="0" smtClean="0">
                <a:solidFill>
                  <a:srgbClr val="0070C0"/>
                </a:solidFill>
                <a:latin typeface="Arial" pitchFamily="34" charset="0"/>
                <a:cs typeface="Arial" pitchFamily="34" charset="0"/>
              </a:rPr>
              <a:t> what is the likelihood of achieving valuable results?  How might the results of the proposed research impact the direction, progress, and thinking in relevant scientific fields of research?  How does the proposed research compare with other research in its field, both in terms of scientific and/or technical merit and originality?   </a:t>
            </a:r>
            <a:r>
              <a:rPr lang="en-US" b="1" i="1" dirty="0" smtClean="0">
                <a:solidFill>
                  <a:schemeClr val="accent2"/>
                </a:solidFill>
                <a:latin typeface="Arial" pitchFamily="34" charset="0"/>
                <a:cs typeface="Arial" pitchFamily="34" charset="0"/>
              </a:rPr>
              <a:t>Please comment individually on each senior investigator.</a:t>
            </a:r>
            <a:endParaRPr lang="en-US" b="1" dirty="0" smtClean="0">
              <a:solidFill>
                <a:schemeClr val="accent2"/>
              </a:solidFill>
              <a:latin typeface="Arial" pitchFamily="34" charset="0"/>
              <a:cs typeface="Arial" pitchFamily="34" charset="0"/>
            </a:endParaRPr>
          </a:p>
          <a:p>
            <a:pPr eaLnBrk="1" fontAlgn="auto" hangingPunct="1">
              <a:spcAft>
                <a:spcPts val="0"/>
              </a:spcAft>
              <a:buFont typeface="Wingdings" pitchFamily="2" charset="2"/>
              <a:buChar char="§"/>
              <a:defRPr/>
            </a:pPr>
            <a:endParaRPr lang="en-US" b="1" dirty="0" smtClean="0">
              <a:solidFill>
                <a:srgbClr val="002060"/>
              </a:solidFill>
              <a:latin typeface="Arial" pitchFamily="34" charset="0"/>
              <a:cs typeface="Arial" pitchFamily="34" charset="0"/>
            </a:endParaRPr>
          </a:p>
          <a:p>
            <a:pPr eaLnBrk="1" fontAlgn="auto" hangingPunct="1">
              <a:spcAft>
                <a:spcPts val="0"/>
              </a:spcAft>
              <a:buFont typeface="Wingdings" pitchFamily="2" charset="2"/>
              <a:buChar char="§"/>
              <a:defRPr/>
            </a:pPr>
            <a:r>
              <a:rPr lang="en-US" b="1" dirty="0" smtClean="0">
                <a:latin typeface="Arial" pitchFamily="34" charset="0"/>
                <a:cs typeface="Arial" pitchFamily="34" charset="0"/>
              </a:rPr>
              <a:t>2. Appropriateness of the Proposed Method or Approach   </a:t>
            </a:r>
            <a:r>
              <a:rPr lang="en-US" b="1" dirty="0" smtClean="0">
                <a:solidFill>
                  <a:srgbClr val="7030A0"/>
                </a:solidFill>
                <a:latin typeface="Arial" pitchFamily="34" charset="0"/>
                <a:cs typeface="Arial" pitchFamily="34" charset="0"/>
              </a:rPr>
              <a:t> </a:t>
            </a:r>
            <a:r>
              <a:rPr lang="en-US" b="1" dirty="0" smtClean="0">
                <a:solidFill>
                  <a:srgbClr val="002060"/>
                </a:solidFill>
                <a:latin typeface="Arial" pitchFamily="34" charset="0"/>
                <a:cs typeface="Arial" pitchFamily="34" charset="0"/>
              </a:rPr>
              <a:t/>
            </a:r>
            <a:br>
              <a:rPr lang="en-US" b="1" dirty="0" smtClean="0">
                <a:solidFill>
                  <a:srgbClr val="002060"/>
                </a:solidFill>
                <a:latin typeface="Arial" pitchFamily="34" charset="0"/>
                <a:cs typeface="Arial" pitchFamily="34" charset="0"/>
              </a:rPr>
            </a:br>
            <a:r>
              <a:rPr lang="en-US" b="1" i="1" dirty="0" smtClean="0">
                <a:solidFill>
                  <a:srgbClr val="0070C0"/>
                </a:solidFill>
                <a:latin typeface="Arial" pitchFamily="34" charset="0"/>
                <a:cs typeface="Arial" pitchFamily="34" charset="0"/>
              </a:rPr>
              <a:t>For e.g.,</a:t>
            </a:r>
            <a:r>
              <a:rPr lang="en-US" b="1" dirty="0" smtClean="0">
                <a:solidFill>
                  <a:srgbClr val="0070C0"/>
                </a:solidFill>
                <a:latin typeface="Arial" pitchFamily="34" charset="0"/>
                <a:cs typeface="Arial" pitchFamily="34" charset="0"/>
              </a:rPr>
              <a:t> how logical and feasible is the research approach of each senior investigator?  </a:t>
            </a:r>
            <a:r>
              <a:rPr lang="en-US" b="1" dirty="0" smtClean="0">
                <a:solidFill>
                  <a:schemeClr val="accent2"/>
                </a:solidFill>
                <a:latin typeface="Arial" pitchFamily="34" charset="0"/>
                <a:cs typeface="Arial" pitchFamily="34" charset="0"/>
              </a:rPr>
              <a:t>Does the proposed research employ innovative concepts or methods?  </a:t>
            </a:r>
            <a:r>
              <a:rPr lang="en-US" b="1" dirty="0" smtClean="0">
                <a:solidFill>
                  <a:srgbClr val="0070C0"/>
                </a:solidFill>
                <a:latin typeface="Arial" pitchFamily="34" charset="0"/>
                <a:cs typeface="Arial" pitchFamily="34" charset="0"/>
              </a:rPr>
              <a:t>Are the conceptual framework, methods, and analyses well justified, adequately developed, and likely to lead to scientifically valid conclusions?  Does the applicant recognize significant potential problems and consider alternative strategies?</a:t>
            </a:r>
          </a:p>
          <a:p>
            <a:pPr marL="0" indent="0" eaLnBrk="1" fontAlgn="auto" hangingPunct="1">
              <a:spcAft>
                <a:spcPts val="0"/>
              </a:spcAft>
              <a:buFont typeface="Arial"/>
              <a:buNone/>
              <a:defRPr/>
            </a:pPr>
            <a:r>
              <a:rPr lang="en-US" b="1" dirty="0" smtClean="0">
                <a:latin typeface="Arial" pitchFamily="34" charset="0"/>
                <a:cs typeface="Arial" pitchFamily="34" charset="0"/>
              </a:rPr>
              <a:t> </a:t>
            </a:r>
          </a:p>
          <a:p>
            <a:pPr eaLnBrk="1" fontAlgn="auto" hangingPunct="1">
              <a:spcAft>
                <a:spcPts val="0"/>
              </a:spcAft>
              <a:buFont typeface="Wingdings" pitchFamily="2" charset="2"/>
              <a:buChar char="§"/>
              <a:defRPr/>
            </a:pPr>
            <a:r>
              <a:rPr lang="en-US" b="1" dirty="0" smtClean="0">
                <a:latin typeface="Arial" pitchFamily="34" charset="0"/>
                <a:cs typeface="Arial" pitchFamily="34" charset="0"/>
              </a:rPr>
              <a:t>3. Competency of Research Team and Adequacy of Available Resources  </a:t>
            </a:r>
            <a:br>
              <a:rPr lang="en-US" b="1" dirty="0" smtClean="0">
                <a:latin typeface="Arial" pitchFamily="34" charset="0"/>
                <a:cs typeface="Arial" pitchFamily="34" charset="0"/>
              </a:rPr>
            </a:br>
            <a:r>
              <a:rPr lang="en-US" b="1" i="1" dirty="0" smtClean="0">
                <a:solidFill>
                  <a:srgbClr val="0070C0"/>
                </a:solidFill>
                <a:latin typeface="Arial" pitchFamily="34" charset="0"/>
                <a:cs typeface="Arial" pitchFamily="34" charset="0"/>
              </a:rPr>
              <a:t>For e.g.,</a:t>
            </a:r>
            <a:r>
              <a:rPr lang="en-US" b="1" dirty="0" smtClean="0">
                <a:solidFill>
                  <a:srgbClr val="0070C0"/>
                </a:solidFill>
                <a:latin typeface="Arial" pitchFamily="34" charset="0"/>
                <a:cs typeface="Arial" pitchFamily="34" charset="0"/>
              </a:rPr>
              <a:t> what are the past performance and potential of each senior investigator?  How well qualified is the research team to carry out the proposed research?  Are the research environment and facilities adequate for performing the research?  Does the proposed work take advantage of unique facilities and capabilities?</a:t>
            </a:r>
          </a:p>
          <a:p>
            <a:pPr marL="0" indent="0" eaLnBrk="1" fontAlgn="auto" hangingPunct="1">
              <a:spcAft>
                <a:spcPts val="0"/>
              </a:spcAft>
              <a:buFont typeface="Arial"/>
              <a:buNone/>
              <a:defRPr/>
            </a:pPr>
            <a:endParaRPr lang="en-US" b="1" dirty="0" smtClean="0">
              <a:solidFill>
                <a:srgbClr val="002060"/>
              </a:solidFill>
              <a:latin typeface="Arial" pitchFamily="34" charset="0"/>
              <a:cs typeface="Arial" pitchFamily="34" charset="0"/>
            </a:endParaRPr>
          </a:p>
          <a:p>
            <a:pPr eaLnBrk="1" fontAlgn="auto" hangingPunct="1">
              <a:spcAft>
                <a:spcPts val="0"/>
              </a:spcAft>
              <a:buFont typeface="Wingdings" pitchFamily="2" charset="2"/>
              <a:buChar char="§"/>
              <a:defRPr/>
            </a:pPr>
            <a:r>
              <a:rPr lang="en-US" b="1" dirty="0" smtClean="0">
                <a:latin typeface="Arial" pitchFamily="34" charset="0"/>
                <a:cs typeface="Arial" pitchFamily="34" charset="0"/>
              </a:rPr>
              <a:t>4. Reasonableness and Appropriateness of the Proposed Budget   </a:t>
            </a:r>
            <a:r>
              <a:rPr lang="en-US" b="1" dirty="0" smtClean="0">
                <a:solidFill>
                  <a:srgbClr val="7030A0"/>
                </a:solidFill>
                <a:latin typeface="Arial" pitchFamily="34" charset="0"/>
                <a:cs typeface="Arial" pitchFamily="34" charset="0"/>
              </a:rPr>
              <a:t/>
            </a:r>
            <a:br>
              <a:rPr lang="en-US" b="1" dirty="0" smtClean="0">
                <a:solidFill>
                  <a:srgbClr val="7030A0"/>
                </a:solidFill>
                <a:latin typeface="Arial" pitchFamily="34" charset="0"/>
                <a:cs typeface="Arial" pitchFamily="34" charset="0"/>
              </a:rPr>
            </a:br>
            <a:r>
              <a:rPr lang="en-US" b="1" dirty="0" smtClean="0">
                <a:solidFill>
                  <a:srgbClr val="0070C0"/>
                </a:solidFill>
                <a:latin typeface="Arial" pitchFamily="34" charset="0"/>
                <a:cs typeface="Arial" pitchFamily="34" charset="0"/>
              </a:rPr>
              <a:t>Are the proposed resources and staffing levels adequate to carry out the proposed research?  Is the budget reasonable and appropriate for the scope?</a:t>
            </a:r>
          </a:p>
          <a:p>
            <a:pPr marL="0" indent="0" eaLnBrk="1" fontAlgn="auto" hangingPunct="1">
              <a:spcAft>
                <a:spcPts val="0"/>
              </a:spcAft>
              <a:buFont typeface="Arial"/>
              <a:buNone/>
              <a:defRPr/>
            </a:pPr>
            <a:endParaRPr lang="en-US" b="1" dirty="0" smtClean="0">
              <a:latin typeface="Arial" pitchFamily="34" charset="0"/>
              <a:cs typeface="Arial" pitchFamily="34" charset="0"/>
            </a:endParaRPr>
          </a:p>
          <a:p>
            <a:pPr eaLnBrk="1" fontAlgn="auto" hangingPunct="1">
              <a:spcAft>
                <a:spcPts val="0"/>
              </a:spcAft>
              <a:buFont typeface="Wingdings" pitchFamily="2" charset="2"/>
              <a:buChar char="§"/>
              <a:defRPr/>
            </a:pPr>
            <a:r>
              <a:rPr lang="en-US" b="1" dirty="0" smtClean="0">
                <a:latin typeface="Arial" pitchFamily="34" charset="0"/>
                <a:cs typeface="Arial" pitchFamily="34" charset="0"/>
              </a:rPr>
              <a:t>5. Relevance to the mission of the Office of High Energy Physics (HEP) program   </a:t>
            </a:r>
            <a:br>
              <a:rPr lang="en-US" b="1" dirty="0" smtClean="0">
                <a:latin typeface="Arial" pitchFamily="34" charset="0"/>
                <a:cs typeface="Arial" pitchFamily="34" charset="0"/>
              </a:rPr>
            </a:br>
            <a:r>
              <a:rPr lang="en-US" b="1" dirty="0" smtClean="0">
                <a:solidFill>
                  <a:srgbClr val="0070C0"/>
                </a:solidFill>
                <a:latin typeface="Arial" pitchFamily="34" charset="0"/>
                <a:cs typeface="Arial" pitchFamily="34" charset="0"/>
              </a:rPr>
              <a:t>How does the proposed research of each senior investigator contribute to the mission, science goals and programmatic priorities of the subprogram in which the application is being evaluated? I s it consistent with HEP’s overall mission and priorities?   </a:t>
            </a:r>
            <a:r>
              <a:rPr lang="en-US" b="1" dirty="0" smtClean="0">
                <a:solidFill>
                  <a:schemeClr val="accent2"/>
                </a:solidFill>
                <a:latin typeface="Arial" pitchFamily="34" charset="0"/>
                <a:cs typeface="Arial" pitchFamily="34" charset="0"/>
              </a:rPr>
              <a:t>How likely is it to impact the mission or direction of the HEP program? </a:t>
            </a:r>
          </a:p>
          <a:p>
            <a:pPr eaLnBrk="1" fontAlgn="auto" hangingPunct="1">
              <a:spcAft>
                <a:spcPts val="0"/>
              </a:spcAft>
              <a:buFont typeface="Wingdings" pitchFamily="2" charset="2"/>
              <a:buChar char="§"/>
              <a:defRPr/>
            </a:pPr>
            <a:endParaRPr lang="en-US" b="1" dirty="0" smtClean="0">
              <a:latin typeface="Arial" pitchFamily="34" charset="0"/>
              <a:cs typeface="Arial" pitchFamily="34" charset="0"/>
            </a:endParaRPr>
          </a:p>
          <a:p>
            <a:pPr eaLnBrk="1" fontAlgn="auto" hangingPunct="1">
              <a:spcAft>
                <a:spcPts val="0"/>
              </a:spcAft>
              <a:buFont typeface="Wingdings" pitchFamily="2" charset="2"/>
              <a:buChar char="§"/>
              <a:defRPr/>
            </a:pPr>
            <a:r>
              <a:rPr lang="en-US" b="1" dirty="0" smtClean="0">
                <a:latin typeface="Arial" pitchFamily="34" charset="0"/>
                <a:cs typeface="Arial" pitchFamily="34" charset="0"/>
              </a:rPr>
              <a:t>6. General Comments and Overall Impression</a:t>
            </a:r>
            <a:r>
              <a:rPr lang="en-US" b="1" dirty="0" smtClean="0">
                <a:solidFill>
                  <a:srgbClr val="002060"/>
                </a:solidFill>
                <a:latin typeface="Arial" pitchFamily="34" charset="0"/>
                <a:cs typeface="Arial" pitchFamily="34" charset="0"/>
              </a:rPr>
              <a:t/>
            </a:r>
            <a:br>
              <a:rPr lang="en-US" b="1" dirty="0" smtClean="0">
                <a:solidFill>
                  <a:srgbClr val="002060"/>
                </a:solidFill>
                <a:latin typeface="Arial" pitchFamily="34" charset="0"/>
                <a:cs typeface="Arial" pitchFamily="34" charset="0"/>
              </a:rPr>
            </a:br>
            <a:r>
              <a:rPr lang="en-US" b="1" dirty="0" smtClean="0">
                <a:solidFill>
                  <a:srgbClr val="002060"/>
                </a:solidFill>
                <a:latin typeface="Arial" pitchFamily="34" charset="0"/>
                <a:cs typeface="Arial" pitchFamily="34" charset="0"/>
              </a:rPr>
              <a:t>Include any comments you may wish to make on the overall strengths and weaknesses of the proposal, especially as compared to other research efforts in this area. If there are significant or unique elements of the overall proposal, including institutional setting and resources, synergies with other relevant subprograms, or other broader considerations not noted above please include them here.</a:t>
            </a:r>
            <a:endParaRPr lang="en-US" b="1" dirty="0">
              <a:solidFill>
                <a:srgbClr val="002060"/>
              </a:solidFill>
              <a:latin typeface="Arial" pitchFamily="34" charset="0"/>
              <a:cs typeface="Arial" pitchFamily="34" charset="0"/>
            </a:endParaRPr>
          </a:p>
        </p:txBody>
      </p:sp>
      <p:sp>
        <p:nvSpPr>
          <p:cNvPr id="9"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79876" name="TextBox 3"/>
          <p:cNvSpPr txBox="1">
            <a:spLocks noChangeArrowheads="1"/>
          </p:cNvSpPr>
          <p:nvPr/>
        </p:nvSpPr>
        <p:spPr bwMode="auto">
          <a:xfrm>
            <a:off x="55563" y="801688"/>
            <a:ext cx="2471737" cy="276225"/>
          </a:xfrm>
          <a:prstGeom prst="rect">
            <a:avLst/>
          </a:prstGeom>
          <a:noFill/>
          <a:ln w="9525">
            <a:noFill/>
            <a:miter lim="800000"/>
            <a:headEnd/>
            <a:tailEnd/>
          </a:ln>
        </p:spPr>
        <p:txBody>
          <a:bodyPr wrap="none">
            <a:spAutoFit/>
          </a:bodyPr>
          <a:lstStyle/>
          <a:p>
            <a:r>
              <a:rPr lang="en-US" sz="1200" b="1" i="1">
                <a:latin typeface="Calibri" pitchFamily="34" charset="0"/>
              </a:rPr>
              <a:t>(In descending order of importance)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31750"/>
            <a:ext cx="8229600" cy="6096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Scoring by Panelists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81922" name="Content Placeholder 2"/>
          <p:cNvSpPr>
            <a:spLocks noGrp="1"/>
          </p:cNvSpPr>
          <p:nvPr>
            <p:ph idx="1"/>
          </p:nvPr>
        </p:nvSpPr>
        <p:spPr>
          <a:xfrm>
            <a:off x="73025" y="2157413"/>
            <a:ext cx="8763000" cy="4419600"/>
          </a:xfrm>
        </p:spPr>
        <p:txBody>
          <a:bodyPr/>
          <a:lstStyle/>
          <a:p>
            <a:pPr eaLnBrk="1" hangingPunct="1">
              <a:buFont typeface="Wingdings" pitchFamily="2" charset="2"/>
              <a:buChar char="§"/>
            </a:pPr>
            <a:r>
              <a:rPr lang="en-US" sz="2000" b="1" smtClean="0">
                <a:solidFill>
                  <a:srgbClr val="008000"/>
                </a:solidFill>
              </a:rPr>
              <a:t>Using the grading system in Table A above, please provide scores for the overall proposal in the respective HEP subprogram area.  </a:t>
            </a:r>
          </a:p>
          <a:p>
            <a:pPr lvl="1" eaLnBrk="1" hangingPunct="1">
              <a:buFont typeface="Arial" charset="0"/>
              <a:buChar char="•"/>
            </a:pPr>
            <a:r>
              <a:rPr lang="en-US" sz="1800" b="1" smtClean="0"/>
              <a:t>Please provide scores from 1 [Poor] to 6 [Outstanding] for each of the five criteria in Sections 1-5 in Table B below.  Your scores should be supported by your answers to questions 1-5.</a:t>
            </a:r>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mtClean="0"/>
          </a:p>
        </p:txBody>
      </p:sp>
      <p:graphicFrame>
        <p:nvGraphicFramePr>
          <p:cNvPr id="9" name="Table 8"/>
          <p:cNvGraphicFramePr>
            <a:graphicFrameLocks noGrp="1"/>
          </p:cNvGraphicFramePr>
          <p:nvPr/>
        </p:nvGraphicFramePr>
        <p:xfrm>
          <a:off x="434975" y="1238250"/>
          <a:ext cx="8224838" cy="714375"/>
        </p:xfrm>
        <a:graphic>
          <a:graphicData uri="http://schemas.openxmlformats.org/drawingml/2006/table">
            <a:tbl>
              <a:tblPr/>
              <a:tblGrid>
                <a:gridCol w="898416"/>
                <a:gridCol w="1020927"/>
                <a:gridCol w="1020927"/>
                <a:gridCol w="1020927"/>
                <a:gridCol w="1230658"/>
                <a:gridCol w="1125415"/>
                <a:gridCol w="1907931"/>
              </a:tblGrid>
              <a:tr h="376555">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Qualifier</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Poor</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Fair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Good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Very Good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Excellent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Outstanding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7820">
                <a:tc>
                  <a:txBody>
                    <a:bodyPr/>
                    <a:lstStyle/>
                    <a:p>
                      <a:pPr marL="0" marR="0" algn="ctr">
                        <a:lnSpc>
                          <a:spcPct val="115000"/>
                        </a:lnSpc>
                        <a:spcBef>
                          <a:spcPts val="0"/>
                        </a:spcBef>
                        <a:spcAft>
                          <a:spcPts val="1000"/>
                        </a:spcAft>
                      </a:pPr>
                      <a:r>
                        <a:rPr lang="en-US" sz="1400" b="1" dirty="0">
                          <a:latin typeface="Arial" pitchFamily="34" charset="0"/>
                          <a:ea typeface="Calibri"/>
                          <a:cs typeface="Arial" pitchFamily="34" charset="0"/>
                        </a:rPr>
                        <a:t>Score</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1</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pitchFamily="34" charset="0"/>
                          <a:ea typeface="Calibri"/>
                          <a:cs typeface="Arial"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54025" y="4337050"/>
          <a:ext cx="5257800" cy="2311400"/>
        </p:xfrm>
        <a:graphic>
          <a:graphicData uri="http://schemas.openxmlformats.org/drawingml/2006/table">
            <a:tbl>
              <a:tblPr/>
              <a:tblGrid>
                <a:gridCol w="2336801"/>
                <a:gridCol w="2920999"/>
              </a:tblGrid>
              <a:tr h="345119">
                <a:tc>
                  <a:txBody>
                    <a:bodyPr/>
                    <a:lstStyle/>
                    <a:p>
                      <a:pPr marL="0" marR="0">
                        <a:lnSpc>
                          <a:spcPct val="115000"/>
                        </a:lnSpc>
                        <a:spcBef>
                          <a:spcPts val="0"/>
                        </a:spcBef>
                        <a:spcAft>
                          <a:spcPts val="1000"/>
                        </a:spcAft>
                      </a:pPr>
                      <a:r>
                        <a:rPr lang="en-US" sz="1600" b="1" dirty="0">
                          <a:latin typeface="Times New Roman"/>
                          <a:ea typeface="Calibri"/>
                        </a:rPr>
                        <a:t>Criterion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600" b="1" dirty="0">
                          <a:latin typeface="Times New Roman"/>
                          <a:ea typeface="Calibri"/>
                        </a:rPr>
                        <a:t>Overall Score </a:t>
                      </a:r>
                      <a:r>
                        <a:rPr lang="en-US" sz="1600" b="1" baseline="0" dirty="0" smtClean="0">
                          <a:latin typeface="Times New Roman"/>
                          <a:ea typeface="Calibri"/>
                        </a:rPr>
                        <a:t> [</a:t>
                      </a:r>
                      <a:r>
                        <a:rPr lang="en-US" sz="1600" b="1" dirty="0" smtClean="0">
                          <a:latin typeface="Times New Roman"/>
                          <a:ea typeface="Calibri"/>
                        </a:rPr>
                        <a:t>1 </a:t>
                      </a:r>
                      <a:r>
                        <a:rPr lang="en-US" sz="1600" b="1" dirty="0">
                          <a:latin typeface="Times New Roman"/>
                          <a:ea typeface="Calibri"/>
                        </a:rPr>
                        <a:t>to </a:t>
                      </a:r>
                      <a:r>
                        <a:rPr lang="en-US" sz="1600" b="1" dirty="0" smtClean="0">
                          <a:latin typeface="Times New Roman"/>
                          <a:ea typeface="Calibri"/>
                        </a:rPr>
                        <a:t>6]</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93256">
                <a:tc>
                  <a:txBody>
                    <a:bodyPr/>
                    <a:lstStyle/>
                    <a:p>
                      <a:pPr marL="0" marR="0">
                        <a:lnSpc>
                          <a:spcPct val="115000"/>
                        </a:lnSpc>
                        <a:spcBef>
                          <a:spcPts val="0"/>
                        </a:spcBef>
                        <a:spcAft>
                          <a:spcPts val="1000"/>
                        </a:spcAft>
                      </a:pPr>
                      <a:r>
                        <a:rPr lang="en-US" sz="1600" b="1" dirty="0" smtClean="0">
                          <a:latin typeface="Times New Roman"/>
                          <a:ea typeface="Calibri"/>
                        </a:rPr>
                        <a:t>1)</a:t>
                      </a:r>
                      <a:r>
                        <a:rPr lang="en-US" sz="1600" b="1" baseline="0" dirty="0" smtClean="0">
                          <a:latin typeface="Times New Roman"/>
                          <a:ea typeface="Calibri"/>
                        </a:rPr>
                        <a:t> </a:t>
                      </a:r>
                      <a:r>
                        <a:rPr lang="en-US" sz="1600" b="1" dirty="0" smtClean="0">
                          <a:latin typeface="Times New Roman"/>
                          <a:ea typeface="Calibri"/>
                        </a:rPr>
                        <a:t>Scientific </a:t>
                      </a:r>
                      <a:r>
                        <a:rPr lang="en-US" sz="1600" b="1" dirty="0">
                          <a:latin typeface="Times New Roman"/>
                          <a:ea typeface="Calibri"/>
                        </a:rPr>
                        <a:t>Merit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2) Appropriateness</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3) Competency</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4) Budget</a:t>
                      </a:r>
                      <a:endParaRPr lang="en-US" sz="16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56">
                <a:tc>
                  <a:txBody>
                    <a:bodyPr/>
                    <a:lstStyle/>
                    <a:p>
                      <a:pPr marL="0" marR="0">
                        <a:lnSpc>
                          <a:spcPct val="115000"/>
                        </a:lnSpc>
                        <a:spcBef>
                          <a:spcPts val="0"/>
                        </a:spcBef>
                        <a:spcAft>
                          <a:spcPts val="1000"/>
                        </a:spcAft>
                      </a:pPr>
                      <a:r>
                        <a:rPr lang="en-US" sz="1600" b="1" dirty="0" smtClean="0">
                          <a:latin typeface="Times New Roman"/>
                          <a:ea typeface="Calibri"/>
                        </a:rPr>
                        <a:t>5) Mission </a:t>
                      </a:r>
                      <a:r>
                        <a:rPr lang="en-US" sz="1600" b="1" dirty="0">
                          <a:latin typeface="Times New Roman"/>
                          <a:ea typeface="Calibri"/>
                        </a:rPr>
                        <a:t>Relevance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72" name="TextBox 13"/>
          <p:cNvSpPr txBox="1">
            <a:spLocks noChangeArrowheads="1"/>
          </p:cNvSpPr>
          <p:nvPr/>
        </p:nvSpPr>
        <p:spPr bwMode="auto">
          <a:xfrm>
            <a:off x="392113" y="3994150"/>
            <a:ext cx="4883150" cy="369888"/>
          </a:xfrm>
          <a:prstGeom prst="rect">
            <a:avLst/>
          </a:prstGeom>
          <a:noFill/>
          <a:ln w="9525">
            <a:noFill/>
            <a:miter lim="800000"/>
            <a:headEnd/>
            <a:tailEnd/>
          </a:ln>
        </p:spPr>
        <p:txBody>
          <a:bodyPr>
            <a:spAutoFit/>
          </a:bodyPr>
          <a:lstStyle/>
          <a:p>
            <a:r>
              <a:rPr lang="en-US" sz="1600" b="1">
                <a:cs typeface="Arial" charset="0"/>
              </a:rPr>
              <a:t>Table B: Overall Score in the </a:t>
            </a:r>
            <a:r>
              <a:rPr lang="en-US" sz="1600" b="1">
                <a:solidFill>
                  <a:srgbClr val="C00000"/>
                </a:solidFill>
                <a:cs typeface="Arial" charset="0"/>
              </a:rPr>
              <a:t>Subprogram</a:t>
            </a:r>
            <a:r>
              <a:rPr lang="en-US">
                <a:latin typeface="Calibri" pitchFamily="34" charset="0"/>
              </a:rPr>
              <a:t>.</a:t>
            </a:r>
            <a:endParaRPr lang="en-US" sz="1600" b="1">
              <a:cs typeface="Arial" charset="0"/>
            </a:endParaRPr>
          </a:p>
        </p:txBody>
      </p:sp>
      <p:sp>
        <p:nvSpPr>
          <p:cNvPr id="81973" name="TextBox 14"/>
          <p:cNvSpPr txBox="1">
            <a:spLocks noChangeArrowheads="1"/>
          </p:cNvSpPr>
          <p:nvPr/>
        </p:nvSpPr>
        <p:spPr bwMode="auto">
          <a:xfrm>
            <a:off x="377825" y="889000"/>
            <a:ext cx="4371975" cy="366713"/>
          </a:xfrm>
          <a:prstGeom prst="rect">
            <a:avLst/>
          </a:prstGeom>
          <a:noFill/>
          <a:ln w="9525">
            <a:noFill/>
            <a:miter lim="800000"/>
            <a:headEnd/>
            <a:tailEnd/>
          </a:ln>
        </p:spPr>
        <p:txBody>
          <a:bodyPr>
            <a:spAutoFit/>
          </a:bodyPr>
          <a:lstStyle/>
          <a:p>
            <a:r>
              <a:rPr lang="en-US" sz="1600" b="1">
                <a:cs typeface="Arial" charset="0"/>
              </a:rPr>
              <a:t>Table A: Scoring system definition</a:t>
            </a:r>
            <a:r>
              <a:rPr lang="en-US">
                <a:latin typeface="Calibri" pitchFamily="34" charset="0"/>
              </a:rPr>
              <a:t>.</a:t>
            </a:r>
            <a:endParaRPr lang="en-US" sz="1600" b="1">
              <a:cs typeface="Arial" charset="0"/>
            </a:endParaRPr>
          </a:p>
        </p:txBody>
      </p:sp>
      <p:sp>
        <p:nvSpPr>
          <p:cNvPr id="12"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39688"/>
            <a:ext cx="8229600" cy="6096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Rating by Panelists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83970" name="Content Placeholder 2"/>
          <p:cNvSpPr>
            <a:spLocks noGrp="1"/>
          </p:cNvSpPr>
          <p:nvPr>
            <p:ph idx="1"/>
          </p:nvPr>
        </p:nvSpPr>
        <p:spPr>
          <a:xfrm>
            <a:off x="73025" y="1039813"/>
            <a:ext cx="8991600" cy="5105400"/>
          </a:xfrm>
        </p:spPr>
        <p:txBody>
          <a:bodyPr/>
          <a:lstStyle/>
          <a:p>
            <a:pPr eaLnBrk="1" hangingPunct="1">
              <a:buFont typeface="Arial" charset="0"/>
              <a:buNone/>
            </a:pPr>
            <a:endParaRPr lang="en-US" sz="1400" smtClean="0"/>
          </a:p>
          <a:p>
            <a:pPr eaLnBrk="1" hangingPunct="1"/>
            <a:endParaRPr lang="en-US" sz="1400" smtClean="0"/>
          </a:p>
          <a:p>
            <a:pPr eaLnBrk="1" hangingPunct="1">
              <a:buFont typeface="Arial" charset="0"/>
              <a:buNone/>
            </a:pPr>
            <a:endParaRPr lang="en-US" sz="1400" smtClean="0"/>
          </a:p>
          <a:p>
            <a:pPr eaLnBrk="1" hangingPunct="1">
              <a:buFont typeface="Wingdings" pitchFamily="2" charset="2"/>
              <a:buChar char="§"/>
            </a:pPr>
            <a:r>
              <a:rPr lang="en-US" sz="1400" b="1" smtClean="0">
                <a:solidFill>
                  <a:srgbClr val="008000"/>
                </a:solidFill>
              </a:rPr>
              <a:t>Next, </a:t>
            </a:r>
            <a:r>
              <a:rPr lang="en-US" sz="1400" b="1" i="1" smtClean="0">
                <a:solidFill>
                  <a:srgbClr val="008000"/>
                </a:solidFill>
              </a:rPr>
              <a:t>for each senior investigator listed in Table D,</a:t>
            </a:r>
            <a:r>
              <a:rPr lang="en-US" sz="1400" b="1" smtClean="0">
                <a:solidFill>
                  <a:srgbClr val="008000"/>
                </a:solidFill>
              </a:rPr>
              <a:t> provide scores for the following [two] criteria: </a:t>
            </a:r>
          </a:p>
          <a:p>
            <a:pPr lvl="1" eaLnBrk="1" hangingPunct="1"/>
            <a:r>
              <a:rPr lang="en-US" sz="1400" b="1" smtClean="0">
                <a:solidFill>
                  <a:srgbClr val="0070C0"/>
                </a:solidFill>
              </a:rPr>
              <a:t>(1) the merit and potential impact of the proposed work  </a:t>
            </a:r>
          </a:p>
          <a:p>
            <a:pPr lvl="1" eaLnBrk="1" hangingPunct="1"/>
            <a:r>
              <a:rPr lang="en-US" sz="1400" b="1" smtClean="0">
                <a:solidFill>
                  <a:srgbClr val="0070C0"/>
                </a:solidFill>
              </a:rPr>
              <a:t>(2a) the competency of the investigator and the likelihood of success.  Use grading system defined in Table A.  </a:t>
            </a:r>
          </a:p>
          <a:p>
            <a:pPr lvl="1" eaLnBrk="1" hangingPunct="1"/>
            <a:r>
              <a:rPr lang="en-US" sz="1400" b="1" smtClean="0">
                <a:solidFill>
                  <a:srgbClr val="0070C0"/>
                </a:solidFill>
              </a:rPr>
              <a:t>(2b) compared to other senior investigators working in the same area at this and other institutions, how would you rank this investigator overall in terms of quintiles? </a:t>
            </a:r>
          </a:p>
          <a:p>
            <a:pPr lvl="2" eaLnBrk="1" hangingPunct="1"/>
            <a:r>
              <a:rPr lang="en-US" sz="1400" b="1" smtClean="0"/>
              <a:t>Please put an “X” in the appropriate box in Table D.  Your ratings below should be supported by your answers to questions 1 to 5 and the scores in Table D itself.</a:t>
            </a:r>
          </a:p>
          <a:p>
            <a:pPr eaLnBrk="1" hangingPunct="1"/>
            <a:endParaRPr lang="en-US" sz="1400" smtClean="0"/>
          </a:p>
          <a:p>
            <a:pPr eaLnBrk="1" hangingPunct="1"/>
            <a:endParaRPr lang="en-US" sz="1400" smtClean="0"/>
          </a:p>
          <a:p>
            <a:pPr eaLnBrk="1" hangingPunct="1"/>
            <a:endParaRPr lang="en-US" smtClean="0"/>
          </a:p>
        </p:txBody>
      </p:sp>
      <p:sp>
        <p:nvSpPr>
          <p:cNvPr id="83971" name="TextBox 13"/>
          <p:cNvSpPr txBox="1">
            <a:spLocks noChangeArrowheads="1"/>
          </p:cNvSpPr>
          <p:nvPr/>
        </p:nvSpPr>
        <p:spPr bwMode="auto">
          <a:xfrm>
            <a:off x="207963" y="838200"/>
            <a:ext cx="8686800" cy="523875"/>
          </a:xfrm>
          <a:prstGeom prst="rect">
            <a:avLst/>
          </a:prstGeom>
          <a:noFill/>
          <a:ln w="9525">
            <a:noFill/>
            <a:miter lim="800000"/>
            <a:headEnd/>
            <a:tailEnd/>
          </a:ln>
        </p:spPr>
        <p:txBody>
          <a:bodyPr>
            <a:spAutoFit/>
          </a:bodyPr>
          <a:lstStyle/>
          <a:p>
            <a:r>
              <a:rPr lang="en-US" sz="1400" b="1">
                <a:cs typeface="Arial" charset="0"/>
              </a:rPr>
              <a:t>Table C: In comparison with similar </a:t>
            </a:r>
            <a:r>
              <a:rPr lang="en-US" sz="1400" b="1">
                <a:solidFill>
                  <a:srgbClr val="C00000"/>
                </a:solidFill>
                <a:cs typeface="Arial" charset="0"/>
              </a:rPr>
              <a:t>Subprogram </a:t>
            </a:r>
            <a:r>
              <a:rPr lang="en-US" sz="1400" b="1">
                <a:cs typeface="Arial" charset="0"/>
              </a:rPr>
              <a:t>research efforts, please indicate whether you judge this program to lie in the bottom, 2</a:t>
            </a:r>
            <a:r>
              <a:rPr lang="en-US" sz="1400" b="1" baseline="30000">
                <a:cs typeface="Arial" charset="0"/>
              </a:rPr>
              <a:t>nd</a:t>
            </a:r>
            <a:r>
              <a:rPr lang="en-US" sz="1400" b="1">
                <a:cs typeface="Arial" charset="0"/>
              </a:rPr>
              <a:t>, 3</a:t>
            </a:r>
            <a:r>
              <a:rPr lang="en-US" sz="1400" b="1" baseline="30000">
                <a:cs typeface="Arial" charset="0"/>
              </a:rPr>
              <a:t>rd</a:t>
            </a:r>
            <a:r>
              <a:rPr lang="en-US" sz="1400" b="1">
                <a:cs typeface="Arial" charset="0"/>
              </a:rPr>
              <a:t>, 4</a:t>
            </a:r>
            <a:r>
              <a:rPr lang="en-US" sz="1400" b="1" baseline="30000">
                <a:cs typeface="Arial" charset="0"/>
              </a:rPr>
              <a:t>th</a:t>
            </a:r>
            <a:r>
              <a:rPr lang="en-US" sz="1400" b="1">
                <a:cs typeface="Arial" charset="0"/>
              </a:rPr>
              <a:t>, or top quintile. Enter an “X” in the appropriate box.</a:t>
            </a:r>
          </a:p>
        </p:txBody>
      </p:sp>
      <p:graphicFrame>
        <p:nvGraphicFramePr>
          <p:cNvPr id="16" name="Table 15"/>
          <p:cNvGraphicFramePr>
            <a:graphicFrameLocks noGrp="1"/>
          </p:cNvGraphicFramePr>
          <p:nvPr/>
        </p:nvGraphicFramePr>
        <p:xfrm>
          <a:off x="263525" y="1344613"/>
          <a:ext cx="8370888" cy="457200"/>
        </p:xfrm>
        <a:graphic>
          <a:graphicData uri="http://schemas.openxmlformats.org/drawingml/2006/table">
            <a:tbl>
              <a:tblPr/>
              <a:tblGrid>
                <a:gridCol w="1582609"/>
                <a:gridCol w="1635369"/>
                <a:gridCol w="1608992"/>
                <a:gridCol w="1635369"/>
                <a:gridCol w="1907931"/>
              </a:tblGrid>
              <a:tr h="217715">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Bottom 1-20%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Bottom 21%-40%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Mid 41%-60%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Top 61%-80%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200" b="1" dirty="0">
                          <a:latin typeface="Arial" pitchFamily="34" charset="0"/>
                          <a:ea typeface="Calibri"/>
                          <a:cs typeface="Arial" pitchFamily="34" charset="0"/>
                        </a:rPr>
                        <a:t>Top 81%-100%</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39486">
                <a:tc>
                  <a:txBody>
                    <a:bodyPr/>
                    <a:lstStyle/>
                    <a:p>
                      <a:pPr marL="0" marR="0" algn="ctr">
                        <a:lnSpc>
                          <a:spcPct val="115000"/>
                        </a:lnSpc>
                        <a:spcBef>
                          <a:spcPts val="0"/>
                        </a:spcBef>
                        <a:spcAft>
                          <a:spcPts val="1000"/>
                        </a:spcAft>
                      </a:pPr>
                      <a:endParaRPr lang="en-US" sz="1200" dirty="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dirty="0">
                        <a:latin typeface="Arial" pitchFamily="34" charset="0"/>
                        <a:ea typeface="Calibri"/>
                        <a:cs typeface="Arial"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992" name="TextBox 16"/>
          <p:cNvSpPr txBox="1">
            <a:spLocks noChangeArrowheads="1"/>
          </p:cNvSpPr>
          <p:nvPr/>
        </p:nvSpPr>
        <p:spPr bwMode="auto">
          <a:xfrm>
            <a:off x="180975" y="3694113"/>
            <a:ext cx="7848600" cy="338137"/>
          </a:xfrm>
          <a:prstGeom prst="rect">
            <a:avLst/>
          </a:prstGeom>
          <a:noFill/>
          <a:ln w="9525">
            <a:noFill/>
            <a:miter lim="800000"/>
            <a:headEnd/>
            <a:tailEnd/>
          </a:ln>
        </p:spPr>
        <p:txBody>
          <a:bodyPr>
            <a:spAutoFit/>
          </a:bodyPr>
          <a:lstStyle/>
          <a:p>
            <a:r>
              <a:rPr lang="en-US" sz="1600" b="1">
                <a:latin typeface="Calibri" pitchFamily="34" charset="0"/>
              </a:rPr>
              <a:t>Table D:  Individual </a:t>
            </a:r>
            <a:r>
              <a:rPr lang="en-US" sz="1600" b="1">
                <a:solidFill>
                  <a:srgbClr val="C00000"/>
                </a:solidFill>
                <a:latin typeface="Calibri" pitchFamily="34" charset="0"/>
              </a:rPr>
              <a:t>Subprogram </a:t>
            </a:r>
            <a:r>
              <a:rPr lang="en-US" sz="1600" b="1">
                <a:latin typeface="Calibri" pitchFamily="34" charset="0"/>
              </a:rPr>
              <a:t>senior investigator scores.</a:t>
            </a:r>
          </a:p>
        </p:txBody>
      </p:sp>
      <p:graphicFrame>
        <p:nvGraphicFramePr>
          <p:cNvPr id="18" name="Table 17"/>
          <p:cNvGraphicFramePr>
            <a:graphicFrameLocks noGrp="1"/>
          </p:cNvGraphicFramePr>
          <p:nvPr/>
        </p:nvGraphicFramePr>
        <p:xfrm>
          <a:off x="255588" y="4006850"/>
          <a:ext cx="8659812" cy="2754313"/>
        </p:xfrm>
        <a:graphic>
          <a:graphicData uri="http://schemas.openxmlformats.org/drawingml/2006/table">
            <a:tbl>
              <a:tblPr/>
              <a:tblGrid>
                <a:gridCol w="1992067"/>
                <a:gridCol w="1204944"/>
                <a:gridCol w="1129635"/>
                <a:gridCol w="828399"/>
                <a:gridCol w="828399"/>
                <a:gridCol w="828399"/>
                <a:gridCol w="809991"/>
                <a:gridCol w="1038589"/>
              </a:tblGrid>
              <a:tr h="695606">
                <a:tc rowSpan="2">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a:t>
                      </a: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Scientific merit and potential impact of proposed work</a:t>
                      </a:r>
                    </a:p>
                    <a:p>
                      <a:pPr marL="0" marR="0" algn="ctr">
                        <a:lnSpc>
                          <a:spcPct val="115000"/>
                        </a:lnSpc>
                        <a:spcBef>
                          <a:spcPts val="0"/>
                        </a:spcBef>
                        <a:spcAft>
                          <a:spcPts val="1000"/>
                        </a:spcAft>
                      </a:pPr>
                      <a:r>
                        <a:rPr lang="en-US" sz="1400" b="0" dirty="0">
                          <a:solidFill>
                            <a:srgbClr val="C00000"/>
                          </a:solidFill>
                          <a:latin typeface="Arial" pitchFamily="34" charset="0"/>
                          <a:ea typeface="Calibri"/>
                          <a:cs typeface="Arial" pitchFamily="34" charset="0"/>
                        </a:rPr>
                        <a:t>[</a:t>
                      </a:r>
                      <a:r>
                        <a:rPr lang="en-US" sz="1400" b="0" dirty="0" smtClean="0">
                          <a:solidFill>
                            <a:srgbClr val="C00000"/>
                          </a:solidFill>
                          <a:latin typeface="Arial" pitchFamily="34" charset="0"/>
                          <a:ea typeface="Calibri"/>
                          <a:cs typeface="Arial" pitchFamily="34" charset="0"/>
                        </a:rPr>
                        <a:t>enter </a:t>
                      </a:r>
                      <a:r>
                        <a:rPr lang="en-US" sz="1400" b="0" dirty="0">
                          <a:solidFill>
                            <a:srgbClr val="C00000"/>
                          </a:solidFill>
                          <a:latin typeface="Arial" pitchFamily="34" charset="0"/>
                          <a:ea typeface="Calibri"/>
                          <a:cs typeface="Arial" pitchFamily="34" charset="0"/>
                        </a:rPr>
                        <a:t>1 to </a:t>
                      </a:r>
                      <a:r>
                        <a:rPr lang="en-US" sz="1400" b="0" dirty="0" smtClean="0">
                          <a:solidFill>
                            <a:srgbClr val="C00000"/>
                          </a:solidFill>
                          <a:latin typeface="Arial" pitchFamily="34" charset="0"/>
                          <a:ea typeface="Calibri"/>
                          <a:cs typeface="Arial" pitchFamily="34" charset="0"/>
                        </a:rPr>
                        <a:t>6]</a:t>
                      </a:r>
                      <a:endParaRPr lang="en-US" sz="1400" b="0" dirty="0">
                        <a:solidFill>
                          <a:srgbClr val="C00000"/>
                        </a:solidFill>
                        <a:latin typeface="Arial" pitchFamily="34" charset="0"/>
                        <a:ea typeface="Calibri"/>
                        <a:cs typeface="Arial" pitchFamily="34" charset="0"/>
                      </a:endParaRPr>
                    </a:p>
                  </a:txBody>
                  <a:tcPr marL="18272" marR="1827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marL="0" marR="0" algn="ctr">
                        <a:lnSpc>
                          <a:spcPct val="100000"/>
                        </a:lnSpc>
                        <a:spcBef>
                          <a:spcPts val="0"/>
                        </a:spcBef>
                        <a:spcAft>
                          <a:spcPts val="0"/>
                        </a:spcAft>
                      </a:pPr>
                      <a:r>
                        <a:rPr lang="en-US" sz="1400" b="0" dirty="0">
                          <a:latin typeface="Arial" pitchFamily="34" charset="0"/>
                          <a:ea typeface="Calibri"/>
                          <a:cs typeface="Arial" pitchFamily="34" charset="0"/>
                        </a:rPr>
                        <a:t>Competency of senior investigator’s team and likelihood of </a:t>
                      </a:r>
                      <a:r>
                        <a:rPr lang="en-US" sz="1400" b="0" dirty="0" smtClean="0">
                          <a:latin typeface="Arial" pitchFamily="34" charset="0"/>
                          <a:ea typeface="Calibri"/>
                          <a:cs typeface="Arial" pitchFamily="34" charset="0"/>
                        </a:rPr>
                        <a:t>success</a:t>
                      </a:r>
                    </a:p>
                    <a:p>
                      <a:pPr marL="0" marR="0" algn="ctr">
                        <a:lnSpc>
                          <a:spcPct val="100000"/>
                        </a:lnSpc>
                        <a:spcBef>
                          <a:spcPts val="0"/>
                        </a:spcBef>
                        <a:spcAft>
                          <a:spcPts val="0"/>
                        </a:spcAft>
                      </a:pPr>
                      <a:endParaRPr lang="en-US" sz="800" b="0" dirty="0">
                        <a:latin typeface="Arial" pitchFamily="34" charset="0"/>
                        <a:ea typeface="Calibri"/>
                        <a:cs typeface="Arial" pitchFamily="34" charset="0"/>
                      </a:endParaRPr>
                    </a:p>
                    <a:p>
                      <a:pPr marL="0" marR="0" algn="ctr">
                        <a:lnSpc>
                          <a:spcPct val="100000"/>
                        </a:lnSpc>
                        <a:spcBef>
                          <a:spcPts val="0"/>
                        </a:spcBef>
                        <a:spcAft>
                          <a:spcPts val="0"/>
                        </a:spcAft>
                      </a:pPr>
                      <a:r>
                        <a:rPr lang="en-US" sz="1400" b="0" dirty="0">
                          <a:solidFill>
                            <a:srgbClr val="C00000"/>
                          </a:solidFill>
                          <a:latin typeface="Arial" pitchFamily="34" charset="0"/>
                          <a:ea typeface="Calibri"/>
                          <a:cs typeface="Arial" pitchFamily="34" charset="0"/>
                        </a:rPr>
                        <a:t>[</a:t>
                      </a:r>
                      <a:r>
                        <a:rPr lang="en-US" sz="1400" b="0" dirty="0" smtClean="0">
                          <a:solidFill>
                            <a:srgbClr val="C00000"/>
                          </a:solidFill>
                          <a:latin typeface="Arial" pitchFamily="34" charset="0"/>
                          <a:ea typeface="Calibri"/>
                          <a:cs typeface="Arial" pitchFamily="34" charset="0"/>
                        </a:rPr>
                        <a:t>enter </a:t>
                      </a:r>
                      <a:r>
                        <a:rPr lang="en-US" sz="1400" b="0" dirty="0">
                          <a:solidFill>
                            <a:srgbClr val="C00000"/>
                          </a:solidFill>
                          <a:latin typeface="Arial" pitchFamily="34" charset="0"/>
                          <a:ea typeface="Calibri"/>
                          <a:cs typeface="Arial" pitchFamily="34" charset="0"/>
                        </a:rPr>
                        <a:t>1 to </a:t>
                      </a:r>
                      <a:r>
                        <a:rPr lang="en-US" sz="1400" b="0" dirty="0" smtClean="0">
                          <a:solidFill>
                            <a:srgbClr val="C00000"/>
                          </a:solidFill>
                          <a:latin typeface="Arial" pitchFamily="34" charset="0"/>
                          <a:ea typeface="Calibri"/>
                          <a:cs typeface="Arial" pitchFamily="34" charset="0"/>
                        </a:rPr>
                        <a:t>6]</a:t>
                      </a:r>
                    </a:p>
                    <a:p>
                      <a:pPr marL="0" marR="0" algn="ctr">
                        <a:lnSpc>
                          <a:spcPct val="115000"/>
                        </a:lnSpc>
                        <a:spcBef>
                          <a:spcPts val="0"/>
                        </a:spcBef>
                        <a:spcAft>
                          <a:spcPts val="600"/>
                        </a:spcAft>
                      </a:pPr>
                      <a:endParaRPr lang="en-US" sz="1400" b="0"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5">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Compared to other senior investigators working in the same area, how would you rank this senior investigator overall? Please enter one “X” per senior investigator in one of the columns below.</a:t>
                      </a:r>
                    </a:p>
                  </a:txBody>
                  <a:tcPr marL="18272" marR="1827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77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Bottom   1%-20%</a:t>
                      </a: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Bottom   21%-40%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Mid        41%-60%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Top      61%-80%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1000"/>
                        </a:spcAft>
                      </a:pPr>
                      <a:r>
                        <a:rPr lang="en-US" sz="1400" b="0" dirty="0">
                          <a:latin typeface="Arial" pitchFamily="34" charset="0"/>
                          <a:ea typeface="Calibri"/>
                          <a:cs typeface="Arial" pitchFamily="34" charset="0"/>
                        </a:rPr>
                        <a:t>Top        81%-100%</a:t>
                      </a: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8576">
                <a:tc>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 </a:t>
                      </a:r>
                      <a:r>
                        <a:rPr lang="en-US" sz="1400" b="1" baseline="30000" dirty="0" smtClean="0">
                          <a:latin typeface="Arial" pitchFamily="34" charset="0"/>
                          <a:ea typeface="Calibri"/>
                          <a:cs typeface="Arial" pitchFamily="34" charset="0"/>
                        </a:rPr>
                        <a:t>#</a:t>
                      </a:r>
                      <a:r>
                        <a:rPr lang="en-US" sz="1400" b="1" dirty="0" smtClean="0">
                          <a:latin typeface="Arial" pitchFamily="34" charset="0"/>
                          <a:ea typeface="Calibri"/>
                          <a:cs typeface="Arial" pitchFamily="34" charset="0"/>
                        </a:rPr>
                        <a:t>1</a:t>
                      </a:r>
                      <a:endParaRPr lang="en-US" sz="1400" b="1"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171450" algn="l"/>
                        </a:tabLs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246">
                <a:tc>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 </a:t>
                      </a:r>
                      <a:r>
                        <a:rPr lang="en-US" sz="1400" b="1" baseline="30000" dirty="0" smtClean="0">
                          <a:latin typeface="Arial" pitchFamily="34" charset="0"/>
                          <a:ea typeface="Calibri"/>
                          <a:cs typeface="Arial" pitchFamily="34" charset="0"/>
                        </a:rPr>
                        <a:t>#</a:t>
                      </a:r>
                      <a:r>
                        <a:rPr lang="en-US" sz="1400" b="1" dirty="0" smtClean="0">
                          <a:latin typeface="Arial" pitchFamily="34" charset="0"/>
                          <a:ea typeface="Calibri"/>
                          <a:cs typeface="Arial" pitchFamily="34" charset="0"/>
                        </a:rPr>
                        <a:t>2</a:t>
                      </a:r>
                      <a:endParaRPr lang="en-US" sz="1400" b="1"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628">
                <a:tc>
                  <a:txBody>
                    <a:bodyPr/>
                    <a:lstStyle/>
                    <a:p>
                      <a:pPr marL="0" marR="0">
                        <a:lnSpc>
                          <a:spcPct val="115000"/>
                        </a:lnSpc>
                        <a:spcBef>
                          <a:spcPts val="0"/>
                        </a:spcBef>
                        <a:spcAft>
                          <a:spcPts val="1000"/>
                        </a:spcAft>
                      </a:pPr>
                      <a:r>
                        <a:rPr lang="en-US" sz="1400" b="1" dirty="0">
                          <a:latin typeface="Arial" pitchFamily="34" charset="0"/>
                          <a:ea typeface="Calibri"/>
                          <a:cs typeface="Arial" pitchFamily="34" charset="0"/>
                        </a:rPr>
                        <a:t>Senior Investigator </a:t>
                      </a:r>
                      <a:r>
                        <a:rPr lang="en-US" sz="1400" b="1" baseline="30000" dirty="0" smtClean="0">
                          <a:latin typeface="Arial" pitchFamily="34" charset="0"/>
                          <a:ea typeface="Calibri"/>
                          <a:cs typeface="Arial" pitchFamily="34" charset="0"/>
                        </a:rPr>
                        <a:t>#</a:t>
                      </a:r>
                      <a:r>
                        <a:rPr lang="en-US" sz="1400" b="1" dirty="0" smtClean="0">
                          <a:latin typeface="Arial" pitchFamily="34" charset="0"/>
                          <a:ea typeface="Calibri"/>
                          <a:cs typeface="Arial" pitchFamily="34" charset="0"/>
                        </a:rPr>
                        <a:t>3</a:t>
                      </a:r>
                      <a:endParaRPr lang="en-US" sz="1400" b="1" dirty="0">
                        <a:latin typeface="Arial" pitchFamily="34" charset="0"/>
                        <a:ea typeface="Calibri"/>
                        <a:cs typeface="Arial" pitchFamily="34" charset="0"/>
                      </a:endParaRPr>
                    </a:p>
                  </a:txBody>
                  <a:tcPr marL="18272" marR="1827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Arial" pitchFamily="34" charset="0"/>
                        <a:ea typeface="Calibri"/>
                        <a:cs typeface="Arial" pitchFamily="34" charset="0"/>
                      </a:endParaRPr>
                    </a:p>
                  </a:txBody>
                  <a:tcPr marL="18272" marR="18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457200" y="19050"/>
            <a:ext cx="8229600" cy="639763"/>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Comparative Evaluation</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86018" name="Content Placeholder 52"/>
          <p:cNvSpPr>
            <a:spLocks noGrp="1"/>
          </p:cNvSpPr>
          <p:nvPr>
            <p:ph idx="1"/>
          </p:nvPr>
        </p:nvSpPr>
        <p:spPr>
          <a:xfrm>
            <a:off x="120650" y="955675"/>
            <a:ext cx="8943975" cy="3657600"/>
          </a:xfrm>
        </p:spPr>
        <p:txBody>
          <a:bodyPr/>
          <a:lstStyle/>
          <a:p>
            <a:pPr eaLnBrk="1" hangingPunct="1">
              <a:buFont typeface="Wingdings" pitchFamily="2" charset="2"/>
              <a:buChar char="§"/>
            </a:pPr>
            <a:r>
              <a:rPr lang="en-US" sz="2400" b="1" smtClean="0">
                <a:solidFill>
                  <a:srgbClr val="008000"/>
                </a:solidFill>
              </a:rPr>
              <a:t>DOE Program Managers will need to determine:</a:t>
            </a:r>
          </a:p>
          <a:p>
            <a:pPr lvl="1" eaLnBrk="1" hangingPunct="1"/>
            <a:r>
              <a:rPr lang="en-US" sz="2000" b="1" smtClean="0"/>
              <a:t>The threshold for funding each proposal</a:t>
            </a:r>
          </a:p>
          <a:p>
            <a:pPr lvl="1" eaLnBrk="1" hangingPunct="1"/>
            <a:r>
              <a:rPr lang="en-US" sz="2000" b="1" smtClean="0"/>
              <a:t>The level of support for each funded proposal</a:t>
            </a:r>
          </a:p>
          <a:p>
            <a:pPr eaLnBrk="1" hangingPunct="1">
              <a:buFont typeface="Wingdings" pitchFamily="2" charset="2"/>
              <a:buChar char="§"/>
            </a:pPr>
            <a:r>
              <a:rPr lang="en-US" sz="2400" b="1" smtClean="0">
                <a:solidFill>
                  <a:srgbClr val="008000"/>
                </a:solidFill>
              </a:rPr>
              <a:t>A “comparative” evaluation:</a:t>
            </a:r>
          </a:p>
          <a:p>
            <a:pPr lvl="1" eaLnBrk="1" hangingPunct="1"/>
            <a:r>
              <a:rPr lang="en-US" sz="2000" b="1" smtClean="0"/>
              <a:t>Reviewer scores / rankings of the proposals and senior investigators provide essential (additional) input to DOE’s process of optimizing resource allocations for the University research program</a:t>
            </a:r>
          </a:p>
          <a:p>
            <a:pPr lvl="1" eaLnBrk="1" hangingPunct="1"/>
            <a:r>
              <a:rPr lang="en-US" sz="2000" b="1" smtClean="0"/>
              <a:t>Not everyone can be “</a:t>
            </a:r>
            <a:r>
              <a:rPr lang="en-US" sz="2000" b="1" u="sng" smtClean="0"/>
              <a:t>Above Average</a:t>
            </a:r>
            <a:r>
              <a:rPr lang="en-US" sz="2000" b="1" smtClean="0"/>
              <a:t>” </a:t>
            </a:r>
          </a:p>
        </p:txBody>
      </p:sp>
      <p:cxnSp>
        <p:nvCxnSpPr>
          <p:cNvPr id="18" name="Straight Arrow Connector 17"/>
          <p:cNvCxnSpPr/>
          <p:nvPr/>
        </p:nvCxnSpPr>
        <p:spPr>
          <a:xfrm flipV="1">
            <a:off x="585788" y="4935538"/>
            <a:ext cx="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5788" y="5926138"/>
            <a:ext cx="1447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85788" y="4935538"/>
            <a:ext cx="1447800" cy="9906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338388" y="4935538"/>
            <a:ext cx="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338388" y="5926138"/>
            <a:ext cx="1447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43388" y="4935538"/>
            <a:ext cx="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43388" y="5926138"/>
            <a:ext cx="1447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022975" y="4297363"/>
            <a:ext cx="0" cy="1981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22975" y="6278563"/>
            <a:ext cx="274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79775" y="5002213"/>
            <a:ext cx="2635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p:cNvSpPr/>
          <p:nvPr/>
        </p:nvSpPr>
        <p:spPr>
          <a:xfrm>
            <a:off x="6297613" y="4249738"/>
            <a:ext cx="2239962" cy="2003425"/>
          </a:xfrm>
          <a:custGeom>
            <a:avLst/>
            <a:gdLst>
              <a:gd name="connsiteX0" fmla="*/ 0 w 2240280"/>
              <a:gd name="connsiteY0" fmla="*/ 2004060 h 2004060"/>
              <a:gd name="connsiteX1" fmla="*/ 1170432 w 2240280"/>
              <a:gd name="connsiteY1" fmla="*/ 1524 h 2004060"/>
              <a:gd name="connsiteX2" fmla="*/ 2240280 w 2240280"/>
              <a:gd name="connsiteY2" fmla="*/ 1994916 h 2004060"/>
              <a:gd name="connsiteX3" fmla="*/ 2240280 w 2240280"/>
              <a:gd name="connsiteY3" fmla="*/ 1994916 h 2004060"/>
            </a:gdLst>
            <a:ahLst/>
            <a:cxnLst>
              <a:cxn ang="0">
                <a:pos x="connsiteX0" y="connsiteY0"/>
              </a:cxn>
              <a:cxn ang="0">
                <a:pos x="connsiteX1" y="connsiteY1"/>
              </a:cxn>
              <a:cxn ang="0">
                <a:pos x="connsiteX2" y="connsiteY2"/>
              </a:cxn>
              <a:cxn ang="0">
                <a:pos x="connsiteX3" y="connsiteY3"/>
              </a:cxn>
            </a:cxnLst>
            <a:rect l="l" t="t" r="r" b="b"/>
            <a:pathLst>
              <a:path w="2240280" h="2004060">
                <a:moveTo>
                  <a:pt x="0" y="2004060"/>
                </a:moveTo>
                <a:cubicBezTo>
                  <a:pt x="398526" y="1003554"/>
                  <a:pt x="797052" y="3048"/>
                  <a:pt x="1170432" y="1524"/>
                </a:cubicBezTo>
                <a:cubicBezTo>
                  <a:pt x="1543812" y="0"/>
                  <a:pt x="2240280" y="1994916"/>
                  <a:pt x="2240280" y="1994916"/>
                </a:cubicBezTo>
                <a:lnTo>
                  <a:pt x="2240280" y="1994916"/>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57" name="Straight Arrow Connector 56"/>
          <p:cNvCxnSpPr/>
          <p:nvPr/>
        </p:nvCxnSpPr>
        <p:spPr>
          <a:xfrm>
            <a:off x="6624638" y="4484688"/>
            <a:ext cx="0" cy="1793875"/>
          </a:xfrm>
          <a:prstGeom prst="straightConnector1">
            <a:avLst/>
          </a:prstGeom>
          <a:ln w="19050">
            <a:solidFill>
              <a:srgbClr val="C00000"/>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59" name="Multiply 58"/>
          <p:cNvSpPr/>
          <p:nvPr/>
        </p:nvSpPr>
        <p:spPr>
          <a:xfrm>
            <a:off x="460375" y="4554538"/>
            <a:ext cx="1676400" cy="1401762"/>
          </a:xfrm>
          <a:prstGeom prst="mathMultiply">
            <a:avLst>
              <a:gd name="adj1" fmla="val 55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Multiply 66"/>
          <p:cNvSpPr/>
          <p:nvPr/>
        </p:nvSpPr>
        <p:spPr>
          <a:xfrm>
            <a:off x="2136775" y="4554538"/>
            <a:ext cx="1676400" cy="1401762"/>
          </a:xfrm>
          <a:prstGeom prst="mathMultiply">
            <a:avLst>
              <a:gd name="adj1" fmla="val 55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Multiply 67"/>
          <p:cNvSpPr/>
          <p:nvPr/>
        </p:nvSpPr>
        <p:spPr>
          <a:xfrm>
            <a:off x="3889375" y="4554538"/>
            <a:ext cx="1676400" cy="1401762"/>
          </a:xfrm>
          <a:prstGeom prst="mathMultiply">
            <a:avLst>
              <a:gd name="adj1" fmla="val 55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31" name="Rectangle 30"/>
          <p:cNvSpPr/>
          <p:nvPr/>
        </p:nvSpPr>
        <p:spPr>
          <a:xfrm>
            <a:off x="5238750" y="5178425"/>
            <a:ext cx="76200"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4429125" y="5697538"/>
            <a:ext cx="76200"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FY</a:t>
            </a:r>
            <a:r>
              <a:rPr lang="en-US" sz="800" dirty="0" smtClean="0">
                <a:solidFill>
                  <a:srgbClr val="002060"/>
                </a:solidFill>
                <a:effectLst>
                  <a:outerShdw blurRad="38100" dist="38100" dir="2700000" algn="tl">
                    <a:srgbClr val="000000">
                      <a:alpha val="43137"/>
                    </a:srgbClr>
                  </a:outerShdw>
                </a:effectLst>
                <a:latin typeface="Cambria" pitchFamily="18" charset="0"/>
              </a:rPr>
              <a:t> </a:t>
            </a:r>
            <a:r>
              <a:rPr lang="en-US" dirty="0" smtClean="0">
                <a:solidFill>
                  <a:srgbClr val="002060"/>
                </a:solidFill>
                <a:effectLst>
                  <a:outerShdw blurRad="38100" dist="38100" dir="2700000" algn="tl">
                    <a:srgbClr val="000000">
                      <a:alpha val="43137"/>
                    </a:srgbClr>
                  </a:outerShdw>
                </a:effectLst>
                <a:latin typeface="Cambria" pitchFamily="18" charset="0"/>
              </a:rPr>
              <a:t>2013 HEP Comparative review statistics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975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FY13 Submitted Proposals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120834" name="Content Placeholder 2"/>
          <p:cNvSpPr>
            <a:spLocks noGrp="1"/>
          </p:cNvSpPr>
          <p:nvPr>
            <p:ph idx="1"/>
          </p:nvPr>
        </p:nvSpPr>
        <p:spPr>
          <a:xfrm>
            <a:off x="82550" y="911225"/>
            <a:ext cx="8894763" cy="5832475"/>
          </a:xfrm>
        </p:spPr>
        <p:txBody>
          <a:bodyPr/>
          <a:lstStyle/>
          <a:p>
            <a:pPr eaLnBrk="1" hangingPunct="1">
              <a:buFont typeface="Wingdings" pitchFamily="2" charset="2"/>
              <a:buChar char="§"/>
            </a:pPr>
            <a:r>
              <a:rPr lang="en-US" sz="1800" b="1" smtClean="0">
                <a:solidFill>
                  <a:srgbClr val="008000"/>
                </a:solidFill>
              </a:rPr>
              <a:t>FY 2013 cycle:</a:t>
            </a:r>
          </a:p>
          <a:p>
            <a:pPr lvl="1" eaLnBrk="1" hangingPunct="1"/>
            <a:r>
              <a:rPr lang="en-US" sz="1600" b="1" smtClean="0"/>
              <a:t>185 proposals requesting support totaling $335.782M in one or more of the six sub-programs</a:t>
            </a:r>
          </a:p>
          <a:p>
            <a:pPr lvl="1" eaLnBrk="1" hangingPunct="1"/>
            <a:r>
              <a:rPr lang="en-US" sz="1600" b="1" smtClean="0"/>
              <a:t>received by the September 10, 2012 deadline in response to </a:t>
            </a:r>
            <a:r>
              <a:rPr lang="en-US" sz="1600" b="1" i="1" smtClean="0"/>
              <a:t>“FY 2013 Research Opportunities in High Energy Physics” </a:t>
            </a:r>
            <a:r>
              <a:rPr lang="en-US" sz="1600" b="1" smtClean="0"/>
              <a:t>[DE-FOA-0000733]</a:t>
            </a:r>
          </a:p>
          <a:p>
            <a:pPr eaLnBrk="1" hangingPunct="1">
              <a:buFont typeface="Arial" charset="0"/>
              <a:buNone/>
            </a:pPr>
            <a:endParaRPr lang="en-US" sz="800" b="1" smtClean="0"/>
          </a:p>
          <a:p>
            <a:pPr eaLnBrk="1" hangingPunct="1">
              <a:buFont typeface="Wingdings" pitchFamily="2" charset="2"/>
              <a:buChar char="§"/>
            </a:pPr>
            <a:r>
              <a:rPr lang="en-US" sz="1800" b="1" smtClean="0">
                <a:solidFill>
                  <a:srgbClr val="008000"/>
                </a:solidFill>
              </a:rPr>
              <a:t>After pre-screening all incoming proposals for responsiveness to the subprogram descriptions and for compliance with the proposal requirements:  12 were declined before the competition</a:t>
            </a:r>
          </a:p>
          <a:p>
            <a:pPr lvl="1" eaLnBrk="1" hangingPunct="1"/>
            <a:r>
              <a:rPr lang="en-US" sz="1600" b="1" smtClean="0"/>
              <a:t>There were hard page limits and other requirements.   Proposals not respecting the page limits  or other requirements were </a:t>
            </a:r>
            <a:r>
              <a:rPr lang="en-US" sz="1600" b="1" u="sng" smtClean="0"/>
              <a:t>NOT</a:t>
            </a:r>
            <a:r>
              <a:rPr lang="en-US" sz="1600" b="1" smtClean="0"/>
              <a:t> reviewed</a:t>
            </a:r>
          </a:p>
          <a:p>
            <a:pPr lvl="2" eaLnBrk="1" hangingPunct="1"/>
            <a:r>
              <a:rPr lang="en-US" sz="1600" b="1" smtClean="0">
                <a:solidFill>
                  <a:srgbClr val="0070C0"/>
                </a:solidFill>
              </a:rPr>
              <a:t>5 proposals declined without review for this reason</a:t>
            </a:r>
          </a:p>
          <a:p>
            <a:pPr lvl="2" eaLnBrk="1" hangingPunct="1"/>
            <a:r>
              <a:rPr lang="en-US" sz="1600" b="1" smtClean="0">
                <a:solidFill>
                  <a:srgbClr val="0070C0"/>
                </a:solidFill>
              </a:rPr>
              <a:t>1 proposal was missing a research narrative</a:t>
            </a:r>
          </a:p>
          <a:p>
            <a:pPr lvl="2" eaLnBrk="1" hangingPunct="1"/>
            <a:r>
              <a:rPr lang="en-US" sz="1600" b="1" smtClean="0">
                <a:solidFill>
                  <a:srgbClr val="0070C0"/>
                </a:solidFill>
              </a:rPr>
              <a:t>4 were outside the scope of HEP</a:t>
            </a:r>
          </a:p>
          <a:p>
            <a:pPr lvl="2" eaLnBrk="1" hangingPunct="1"/>
            <a:r>
              <a:rPr lang="en-US" sz="1600" b="1" smtClean="0">
                <a:solidFill>
                  <a:srgbClr val="0070C0"/>
                </a:solidFill>
              </a:rPr>
              <a:t>2 proposals were non-responsive</a:t>
            </a:r>
          </a:p>
          <a:p>
            <a:pPr lvl="1" eaLnBrk="1" hangingPunct="1"/>
            <a:r>
              <a:rPr lang="en-US" sz="1600" b="1" smtClean="0"/>
              <a:t>PIs with proposals that were rejected for “technical” reasons could re-submit to general DOE/SC solicitation</a:t>
            </a:r>
          </a:p>
          <a:p>
            <a:pPr eaLnBrk="1" hangingPunct="1">
              <a:buFont typeface="Arial" charset="0"/>
              <a:buNone/>
            </a:pPr>
            <a:endParaRPr lang="en-US" sz="800" b="1" smtClean="0">
              <a:solidFill>
                <a:srgbClr val="002060"/>
              </a:solidFill>
            </a:endParaRPr>
          </a:p>
          <a:p>
            <a:pPr eaLnBrk="1" hangingPunct="1">
              <a:buFont typeface="Wingdings" pitchFamily="2" charset="2"/>
              <a:buChar char="§"/>
            </a:pPr>
            <a:r>
              <a:rPr lang="en-US" sz="1800" b="1" smtClean="0">
                <a:solidFill>
                  <a:srgbClr val="008000"/>
                </a:solidFill>
              </a:rPr>
              <a:t>11 proposals were withdrawn by the respective sponsoring institutions</a:t>
            </a:r>
          </a:p>
          <a:p>
            <a:pPr lvl="1" eaLnBrk="1" hangingPunct="1"/>
            <a:r>
              <a:rPr lang="en-US" sz="1600" b="1" smtClean="0"/>
              <a:t>4 were duplicate submissions</a:t>
            </a:r>
          </a:p>
          <a:p>
            <a:pPr lvl="1" eaLnBrk="1" hangingPunct="1"/>
            <a:r>
              <a:rPr lang="en-US" sz="1600" b="1" smtClean="0"/>
              <a:t>6 were supplemental requests submitted to the incorrect FOA</a:t>
            </a:r>
          </a:p>
          <a:p>
            <a:pPr lvl="1" eaLnBrk="1" hangingPunct="1"/>
            <a:r>
              <a:rPr lang="en-US" sz="1600" b="1" smtClean="0"/>
              <a:t>1 proposal was submitted from a federal agency which was ineligible</a:t>
            </a:r>
          </a:p>
        </p:txBody>
      </p:sp>
      <p:sp>
        <p:nvSpPr>
          <p:cNvPr id="7"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FY13 Reviewers &amp; Panels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91138" name="Content Placeholder 2"/>
          <p:cNvSpPr>
            <a:spLocks noGrp="1"/>
          </p:cNvSpPr>
          <p:nvPr>
            <p:ph idx="1"/>
          </p:nvPr>
        </p:nvSpPr>
        <p:spPr>
          <a:xfrm>
            <a:off x="58738" y="862013"/>
            <a:ext cx="9023350" cy="5875337"/>
          </a:xfrm>
        </p:spPr>
        <p:txBody>
          <a:bodyPr/>
          <a:lstStyle/>
          <a:p>
            <a:pPr eaLnBrk="1" hangingPunct="1">
              <a:buFont typeface="Wingdings" pitchFamily="2" charset="2"/>
              <a:buChar char="§"/>
            </a:pPr>
            <a:r>
              <a:rPr lang="en-US" sz="1800" b="1" smtClean="0">
                <a:solidFill>
                  <a:srgbClr val="008000"/>
                </a:solidFill>
              </a:rPr>
              <a:t>For the FY13 HEP Comparative Review process, 162 submitted proposals reviewed, evaluated and discussed by several panels of experts who met in the 6 HEP subprograms:</a:t>
            </a:r>
          </a:p>
          <a:p>
            <a:pPr lvl="1" eaLnBrk="1" hangingPunct="1">
              <a:buFont typeface="Arial" charset="0"/>
              <a:buNone/>
            </a:pPr>
            <a:endParaRPr lang="en-US" sz="11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lvl="1" eaLnBrk="1" hangingPunct="1">
              <a:buFont typeface="Arial" charset="0"/>
              <a:buNone/>
            </a:pPr>
            <a:endParaRPr lang="en-US" sz="800" b="1" smtClean="0">
              <a:solidFill>
                <a:schemeClr val="accent2"/>
              </a:solidFill>
            </a:endParaRPr>
          </a:p>
          <a:p>
            <a:pPr eaLnBrk="1" hangingPunct="1">
              <a:buFont typeface="Wingdings" pitchFamily="2" charset="2"/>
              <a:buChar char="§"/>
            </a:pPr>
            <a:endParaRPr lang="en-US" sz="1800" b="1" smtClean="0">
              <a:solidFill>
                <a:srgbClr val="008000"/>
              </a:solidFill>
            </a:endParaRPr>
          </a:p>
          <a:p>
            <a:pPr eaLnBrk="1" hangingPunct="1">
              <a:buFont typeface="Wingdings" pitchFamily="2" charset="2"/>
              <a:buChar char="§"/>
            </a:pPr>
            <a:r>
              <a:rPr lang="en-US" sz="1800" b="1" smtClean="0">
                <a:solidFill>
                  <a:srgbClr val="008000"/>
                </a:solidFill>
              </a:rPr>
              <a:t>30 of the proposals requested research support from 2 or more of the 6 subprograms, </a:t>
            </a:r>
            <a:r>
              <a:rPr lang="en-US" sz="1800" b="1" i="1" smtClean="0">
                <a:solidFill>
                  <a:srgbClr val="008000"/>
                </a:solidFill>
              </a:rPr>
              <a:t>e.g., “</a:t>
            </a:r>
            <a:r>
              <a:rPr lang="en-US" sz="1800" b="1" smtClean="0">
                <a:solidFill>
                  <a:srgbClr val="008000"/>
                </a:solidFill>
              </a:rPr>
              <a:t>umbrella” proposals</a:t>
            </a:r>
          </a:p>
          <a:p>
            <a:pPr lvl="1" eaLnBrk="1" hangingPunct="1"/>
            <a:r>
              <a:rPr lang="en-US" sz="1600" b="1" smtClean="0"/>
              <a:t>In such cases, the proposal was sent in its entirety to all relevant panels </a:t>
            </a:r>
          </a:p>
          <a:p>
            <a:pPr lvl="1" eaLnBrk="1" hangingPunct="1"/>
            <a:r>
              <a:rPr lang="en-US" sz="1600" b="1" smtClean="0"/>
              <a:t>However, the panels were asked to explicitly compare and rank only the section(s) of the proposal relevant to the sub-program they were reviewing</a:t>
            </a:r>
          </a:p>
          <a:p>
            <a:pPr lvl="1" eaLnBrk="1" hangingPunct="1"/>
            <a:endParaRPr lang="en-US" sz="400" b="1" smtClean="0"/>
          </a:p>
          <a:p>
            <a:pPr eaLnBrk="1" hangingPunct="1">
              <a:buFont typeface="Wingdings" pitchFamily="2" charset="2"/>
              <a:buChar char="§"/>
            </a:pPr>
            <a:r>
              <a:rPr lang="en-US" sz="1800" b="1" smtClean="0">
                <a:solidFill>
                  <a:srgbClr val="008000"/>
                </a:solidFill>
              </a:rPr>
              <a:t>Each proposal that satisfied the requirements of the solicitation was sent out for </a:t>
            </a:r>
            <a:br>
              <a:rPr lang="en-US" sz="1800" b="1" smtClean="0">
                <a:solidFill>
                  <a:srgbClr val="008000"/>
                </a:solidFill>
              </a:rPr>
            </a:br>
            <a:r>
              <a:rPr lang="en-US" sz="1800" b="1" smtClean="0">
                <a:solidFill>
                  <a:srgbClr val="008000"/>
                </a:solidFill>
              </a:rPr>
              <a:t>review by at least 3 experts and then subsequent comparative evaluation by the panel </a:t>
            </a:r>
          </a:p>
          <a:p>
            <a:pPr lvl="1" eaLnBrk="1" hangingPunct="1"/>
            <a:r>
              <a:rPr lang="en-US" sz="1600" b="1" smtClean="0"/>
              <a:t>130 reviewers participated in the review process  </a:t>
            </a:r>
          </a:p>
          <a:p>
            <a:pPr lvl="2" eaLnBrk="1" hangingPunct="1"/>
            <a:r>
              <a:rPr lang="en-US" sz="1600" b="1" smtClean="0">
                <a:solidFill>
                  <a:srgbClr val="0070C0"/>
                </a:solidFill>
              </a:rPr>
              <a:t>for proposals on similar topics, reviewers were sent multiple proposals</a:t>
            </a:r>
          </a:p>
          <a:p>
            <a:pPr lvl="1" eaLnBrk="1" hangingPunct="1"/>
            <a:r>
              <a:rPr lang="en-US" sz="1600" b="1" smtClean="0"/>
              <a:t>834 reviews were completed with an average 5.2 reviews per proposal </a:t>
            </a:r>
          </a:p>
        </p:txBody>
      </p:sp>
      <p:sp>
        <p:nvSpPr>
          <p:cNvPr id="7"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graphicFrame>
        <p:nvGraphicFramePr>
          <p:cNvPr id="5" name="Table 4"/>
          <p:cNvGraphicFramePr>
            <a:graphicFrameLocks noGrp="1"/>
          </p:cNvGraphicFramePr>
          <p:nvPr/>
        </p:nvGraphicFramePr>
        <p:xfrm>
          <a:off x="434975" y="1535113"/>
          <a:ext cx="8416925" cy="2109787"/>
        </p:xfrm>
        <a:graphic>
          <a:graphicData uri="http://schemas.openxmlformats.org/drawingml/2006/table">
            <a:tbl>
              <a:tblPr lastRow="1" bandRow="1">
                <a:tableStyleId>{5C22544A-7EE6-4342-B048-85BDC9FD1C3A}</a:tableStyleId>
              </a:tblPr>
              <a:tblGrid>
                <a:gridCol w="3240667"/>
                <a:gridCol w="2061714"/>
                <a:gridCol w="3114135"/>
              </a:tblGrid>
              <a:tr h="325349">
                <a:tc>
                  <a:txBody>
                    <a:bodyPr/>
                    <a:lstStyle/>
                    <a:p>
                      <a:pPr marL="0" marR="0">
                        <a:lnSpc>
                          <a:spcPct val="115000"/>
                        </a:lnSpc>
                        <a:spcBef>
                          <a:spcPts val="0"/>
                        </a:spcBef>
                        <a:spcAft>
                          <a:spcPts val="0"/>
                        </a:spcAft>
                      </a:pPr>
                      <a:r>
                        <a:rPr lang="en-US" sz="1600" b="1" dirty="0" smtClean="0">
                          <a:solidFill>
                            <a:schemeClr val="bg1"/>
                          </a:solidFill>
                          <a:latin typeface="+mn-lt"/>
                          <a:ea typeface="Calibri"/>
                          <a:cs typeface="Times New Roman"/>
                        </a:rPr>
                        <a:t>Subprogram</a:t>
                      </a:r>
                      <a:endParaRPr lang="en-US" sz="16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b="1" dirty="0" smtClean="0">
                          <a:solidFill>
                            <a:schemeClr val="bg1"/>
                          </a:solidFill>
                        </a:rPr>
                        <a:t>Panel Deliberations</a:t>
                      </a:r>
                      <a:endParaRPr lang="en-US" sz="16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b="1" dirty="0" smtClean="0">
                          <a:solidFill>
                            <a:schemeClr val="bg1"/>
                          </a:solidFill>
                          <a:latin typeface="+mn-lt"/>
                          <a:ea typeface="+mn-ea"/>
                          <a:cs typeface="+mn-cs"/>
                        </a:rPr>
                        <a:t>#</a:t>
                      </a:r>
                      <a:r>
                        <a:rPr lang="en-US" sz="1600" b="1" baseline="0" dirty="0" smtClean="0">
                          <a:solidFill>
                            <a:schemeClr val="bg1"/>
                          </a:solidFill>
                          <a:latin typeface="+mn-lt"/>
                          <a:ea typeface="+mn-ea"/>
                          <a:cs typeface="+mn-cs"/>
                        </a:rPr>
                        <a:t> of Total Proposals</a:t>
                      </a:r>
                    </a:p>
                    <a:p>
                      <a:pPr marL="0" marR="0" algn="ctr">
                        <a:lnSpc>
                          <a:spcPct val="115000"/>
                        </a:lnSpc>
                        <a:spcBef>
                          <a:spcPts val="0"/>
                        </a:spcBef>
                        <a:spcAft>
                          <a:spcPts val="0"/>
                        </a:spcAft>
                      </a:pPr>
                      <a:r>
                        <a:rPr lang="en-US" sz="1000" b="1" baseline="0" dirty="0" smtClean="0">
                          <a:solidFill>
                            <a:schemeClr val="bg1"/>
                          </a:solidFill>
                          <a:latin typeface="+mn-lt"/>
                          <a:ea typeface="+mn-ea"/>
                          <a:cs typeface="+mn-cs"/>
                        </a:rPr>
                        <a:t>[includes proposals containing multiple subprograms]</a:t>
                      </a:r>
                      <a:endParaRPr lang="en-US" sz="10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r>
              <a:tr h="263770">
                <a:tc>
                  <a:txBody>
                    <a:bodyPr/>
                    <a:lstStyle/>
                    <a:p>
                      <a:pPr marL="0" marR="0">
                        <a:lnSpc>
                          <a:spcPct val="115000"/>
                        </a:lnSpc>
                        <a:spcBef>
                          <a:spcPts val="0"/>
                        </a:spcBef>
                        <a:spcAft>
                          <a:spcPts val="0"/>
                        </a:spcAft>
                      </a:pPr>
                      <a:r>
                        <a:rPr lang="en-US" sz="1400" b="1" dirty="0" smtClean="0"/>
                        <a:t>Intensity Frontier</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t>November 5-6,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t>31</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8510">
                <a:tc>
                  <a:txBody>
                    <a:bodyPr/>
                    <a:lstStyle/>
                    <a:p>
                      <a:pPr marL="0" marR="0">
                        <a:lnSpc>
                          <a:spcPct val="115000"/>
                        </a:lnSpc>
                        <a:spcBef>
                          <a:spcPts val="0"/>
                        </a:spcBef>
                        <a:spcAft>
                          <a:spcPts val="0"/>
                        </a:spcAft>
                      </a:pPr>
                      <a:r>
                        <a:rPr lang="en-US" sz="1400" b="1" dirty="0" smtClean="0"/>
                        <a:t>Theory</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t>November 6-8,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latin typeface="+mn-lt"/>
                        </a:rPr>
                        <a:t>53</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281354">
                <a:tc>
                  <a:txBody>
                    <a:bodyPr/>
                    <a:lstStyle/>
                    <a:p>
                      <a:pPr marL="0" marR="0">
                        <a:lnSpc>
                          <a:spcPct val="115000"/>
                        </a:lnSpc>
                        <a:spcBef>
                          <a:spcPts val="0"/>
                        </a:spcBef>
                        <a:spcAft>
                          <a:spcPts val="0"/>
                        </a:spcAft>
                      </a:pPr>
                      <a:r>
                        <a:rPr lang="en-US" sz="1400" b="1" dirty="0" smtClean="0"/>
                        <a:t>Particle Detector R&amp;D</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baseline="0" dirty="0" smtClean="0"/>
                        <a:t>November 8-9,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mn-lt"/>
                        </a:rPr>
                        <a:t>22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769">
                <a:tc>
                  <a:txBody>
                    <a:bodyPr/>
                    <a:lstStyle/>
                    <a:p>
                      <a:pPr marL="0" marR="0">
                        <a:lnSpc>
                          <a:spcPct val="115000"/>
                        </a:lnSpc>
                        <a:spcBef>
                          <a:spcPts val="0"/>
                        </a:spcBef>
                        <a:spcAft>
                          <a:spcPts val="0"/>
                        </a:spcAft>
                      </a:pPr>
                      <a:r>
                        <a:rPr lang="en-US" sz="1400" b="1" dirty="0"/>
                        <a:t>Energy Frontier</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t>November 13-15, 2012</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latin typeface="+mn-lt"/>
                        </a:rPr>
                        <a:t>45</a:t>
                      </a:r>
                      <a:endParaRPr lang="en-US" sz="14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281354">
                <a:tc>
                  <a:txBody>
                    <a:bodyPr/>
                    <a:lstStyle/>
                    <a:p>
                      <a:pPr marL="0" marR="0">
                        <a:lnSpc>
                          <a:spcPct val="115000"/>
                        </a:lnSpc>
                        <a:spcBef>
                          <a:spcPts val="0"/>
                        </a:spcBef>
                        <a:spcAft>
                          <a:spcPts val="0"/>
                        </a:spcAft>
                      </a:pPr>
                      <a:r>
                        <a:rPr lang="en-US" sz="1400" b="1" dirty="0" smtClean="0"/>
                        <a:t>Accelerator Science and Technology R&amp;D</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baseline="0" dirty="0" smtClean="0"/>
                        <a:t>November 13-14, 2012</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smtClean="0">
                          <a:latin typeface="+mn-lt"/>
                          <a:ea typeface="+mn-ea"/>
                          <a:cs typeface="+mn-cs"/>
                        </a:rPr>
                        <a:t>40</a:t>
                      </a:r>
                      <a:endParaRPr lang="en-US" sz="14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94888">
                <a:tc>
                  <a:txBody>
                    <a:bodyPr/>
                    <a:lstStyle/>
                    <a:p>
                      <a:pPr marL="0" marR="0">
                        <a:lnSpc>
                          <a:spcPct val="115000"/>
                        </a:lnSpc>
                        <a:spcBef>
                          <a:spcPts val="0"/>
                        </a:spcBef>
                        <a:spcAft>
                          <a:spcPts val="0"/>
                        </a:spcAft>
                      </a:pPr>
                      <a:r>
                        <a:rPr lang="en-US" sz="1400" b="1" dirty="0" smtClean="0">
                          <a:solidFill>
                            <a:schemeClr val="tx1"/>
                          </a:solidFill>
                          <a:latin typeface="+mn-lt"/>
                          <a:ea typeface="+mn-ea"/>
                          <a:cs typeface="+mn-cs"/>
                        </a:rPr>
                        <a:t>Cosmic</a:t>
                      </a:r>
                      <a:r>
                        <a:rPr lang="en-US" sz="1400" b="1" baseline="0" dirty="0" smtClean="0">
                          <a:solidFill>
                            <a:schemeClr val="tx1"/>
                          </a:solidFill>
                          <a:latin typeface="+mn-lt"/>
                          <a:ea typeface="+mn-ea"/>
                          <a:cs typeface="+mn-cs"/>
                        </a:rPr>
                        <a:t> Frontier</a:t>
                      </a:r>
                      <a:endParaRPr lang="en-US" sz="1400" b="1" dirty="0">
                        <a:solidFill>
                          <a:schemeClr val="tx1"/>
                        </a:solidFill>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solidFill>
                            <a:schemeClr val="tx1"/>
                          </a:solidFill>
                        </a:rPr>
                        <a:t>November 14-16,</a:t>
                      </a:r>
                      <a:r>
                        <a:rPr lang="en-US" sz="1400" b="1" baseline="0" dirty="0" smtClean="0">
                          <a:solidFill>
                            <a:schemeClr val="tx1"/>
                          </a:solidFill>
                        </a:rPr>
                        <a:t> 2012</a:t>
                      </a:r>
                      <a:endParaRPr lang="en-US" sz="1400" b="1"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400" b="1" dirty="0" smtClean="0">
                          <a:solidFill>
                            <a:schemeClr val="tx1"/>
                          </a:solidFill>
                          <a:latin typeface="+mn-lt"/>
                        </a:rPr>
                        <a:t>28</a:t>
                      </a:r>
                      <a:endParaRPr lang="en-US" sz="1400" b="1"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563"/>
            <a:ext cx="8229600" cy="595312"/>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FY13 Review Data by Proposal</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6" name="Content Placeholder 5"/>
          <p:cNvGraphicFramePr>
            <a:graphicFrameLocks noGrp="1"/>
          </p:cNvGraphicFramePr>
          <p:nvPr>
            <p:ph idx="1"/>
          </p:nvPr>
        </p:nvGraphicFramePr>
        <p:xfrm>
          <a:off x="184150" y="984250"/>
          <a:ext cx="8731250" cy="3281363"/>
        </p:xfrm>
        <a:graphic>
          <a:graphicData uri="http://schemas.openxmlformats.org/drawingml/2006/table">
            <a:tbl>
              <a:tblPr firstRow="1" bandRow="1">
                <a:tableStyleId>{5C22544A-7EE6-4342-B048-85BDC9FD1C3A}</a:tableStyleId>
              </a:tblPr>
              <a:tblGrid>
                <a:gridCol w="2070220"/>
                <a:gridCol w="877368"/>
                <a:gridCol w="1116650"/>
                <a:gridCol w="957129"/>
                <a:gridCol w="957129"/>
                <a:gridCol w="877368"/>
                <a:gridCol w="797607"/>
                <a:gridCol w="1077293"/>
              </a:tblGrid>
              <a:tr h="370840">
                <a:tc>
                  <a:txBody>
                    <a:bodyPr/>
                    <a:lstStyle/>
                    <a:p>
                      <a:pPr algn="ctr"/>
                      <a:endParaRPr lang="en-US" dirty="0"/>
                    </a:p>
                  </a:txBody>
                  <a:tcPr/>
                </a:tc>
                <a:tc>
                  <a:txBody>
                    <a:bodyPr/>
                    <a:lstStyle/>
                    <a:p>
                      <a:pPr algn="ctr"/>
                      <a:r>
                        <a:rPr lang="en-US" dirty="0" smtClean="0"/>
                        <a:t>Energy</a:t>
                      </a:r>
                      <a:endParaRPr lang="en-US" dirty="0"/>
                    </a:p>
                  </a:txBody>
                  <a:tcPr/>
                </a:tc>
                <a:tc>
                  <a:txBody>
                    <a:bodyPr/>
                    <a:lstStyle/>
                    <a:p>
                      <a:pPr algn="ctr"/>
                      <a:r>
                        <a:rPr lang="en-US" dirty="0" smtClean="0"/>
                        <a:t>Intensity</a:t>
                      </a:r>
                      <a:endParaRPr lang="en-US" dirty="0"/>
                    </a:p>
                  </a:txBody>
                  <a:tcPr/>
                </a:tc>
                <a:tc>
                  <a:txBody>
                    <a:bodyPr/>
                    <a:lstStyle/>
                    <a:p>
                      <a:pPr algn="ctr"/>
                      <a:r>
                        <a:rPr lang="en-US" dirty="0" smtClean="0"/>
                        <a:t>Cosmic</a:t>
                      </a:r>
                      <a:endParaRPr lang="en-US" dirty="0"/>
                    </a:p>
                  </a:txBody>
                  <a:tcPr/>
                </a:tc>
                <a:tc>
                  <a:txBody>
                    <a:bodyPr/>
                    <a:lstStyle/>
                    <a:p>
                      <a:pPr algn="ctr"/>
                      <a:r>
                        <a:rPr lang="en-US" dirty="0" smtClean="0"/>
                        <a:t>Theory</a:t>
                      </a:r>
                      <a:endParaRPr lang="en-US" dirty="0"/>
                    </a:p>
                  </a:txBody>
                  <a:tcPr/>
                </a:tc>
                <a:tc>
                  <a:txBody>
                    <a:bodyPr/>
                    <a:lstStyle/>
                    <a:p>
                      <a:pPr algn="ctr"/>
                      <a:r>
                        <a:rPr lang="en-US" dirty="0" smtClean="0"/>
                        <a:t> Acc.</a:t>
                      </a:r>
                      <a:r>
                        <a:rPr lang="en-US" baseline="0" dirty="0" smtClean="0"/>
                        <a:t> R&amp;D</a:t>
                      </a:r>
                      <a:endParaRPr lang="en-US" dirty="0"/>
                    </a:p>
                  </a:txBody>
                  <a:tcPr/>
                </a:tc>
                <a:tc>
                  <a:txBody>
                    <a:bodyPr/>
                    <a:lstStyle/>
                    <a:p>
                      <a:pPr algn="ctr"/>
                      <a:r>
                        <a:rPr lang="en-US" dirty="0" smtClean="0"/>
                        <a:t>Det. R&amp;D</a:t>
                      </a:r>
                      <a:endParaRPr lang="en-US" dirty="0"/>
                    </a:p>
                  </a:txBody>
                  <a:tcPr/>
                </a:tc>
                <a:tc>
                  <a:txBody>
                    <a:bodyPr/>
                    <a:lstStyle/>
                    <a:p>
                      <a:pPr algn="ctr"/>
                      <a:r>
                        <a:rPr lang="en-US" dirty="0" smtClean="0"/>
                        <a:t>HEP Total</a:t>
                      </a:r>
                      <a:endParaRPr lang="en-US" dirty="0"/>
                    </a:p>
                  </a:txBody>
                  <a:tcPr/>
                </a:tc>
              </a:tr>
              <a:tr h="370840">
                <a:tc>
                  <a:txBody>
                    <a:bodyPr/>
                    <a:lstStyle/>
                    <a:p>
                      <a:r>
                        <a:rPr lang="en-US" sz="1600" b="1" dirty="0" smtClean="0">
                          <a:latin typeface="+mj-lt"/>
                          <a:cs typeface="Times New Roman" pitchFamily="18" charset="0"/>
                        </a:rPr>
                        <a:t>Received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46</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56</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30</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185</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r>
                        <a:rPr lang="en-US" sz="1600" b="1" baseline="0" dirty="0" smtClean="0">
                          <a:latin typeface="+mj-lt"/>
                          <a:cs typeface="Times New Roman" pitchFamily="18" charset="0"/>
                        </a:rPr>
                        <a:t>/Withdrawn</a:t>
                      </a:r>
                    </a:p>
                    <a:p>
                      <a:r>
                        <a:rPr lang="en-US" sz="1600" b="1" baseline="0" dirty="0" smtClean="0">
                          <a:latin typeface="+mj-lt"/>
                          <a:cs typeface="Times New Roman" pitchFamily="18" charset="0"/>
                        </a:rPr>
                        <a:t>Without Review</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8</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23</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Reviewed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45 (1)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31 (5)</a:t>
                      </a:r>
                      <a:endParaRPr lang="en-US" sz="1600" b="1" dirty="0">
                        <a:latin typeface="+mj-lt"/>
                        <a:cs typeface="Times New Roman" pitchFamily="18" charset="0"/>
                      </a:endParaRPr>
                    </a:p>
                  </a:txBody>
                  <a:tcPr/>
                </a:tc>
                <a:tc>
                  <a:txBody>
                    <a:bodyPr/>
                    <a:lstStyle/>
                    <a:p>
                      <a:pPr algn="r"/>
                      <a:r>
                        <a:rPr lang="en-US" sz="1600" b="1" baseline="0" dirty="0" smtClean="0">
                          <a:latin typeface="+mj-lt"/>
                          <a:cs typeface="Times New Roman" pitchFamily="18" charset="0"/>
                        </a:rPr>
                        <a:t>28 (14)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53 (11)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40 (21)</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22 (14)</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162 (58)</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Funded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40</a:t>
                      </a:r>
                      <a:r>
                        <a:rPr lang="en-US" sz="1600" b="1" baseline="30000" dirty="0" smtClean="0">
                          <a:latin typeface="+mj-lt"/>
                          <a:cs typeface="Times New Roman" pitchFamily="18" charset="0"/>
                        </a:rPr>
                        <a:t>(a)</a:t>
                      </a:r>
                      <a:r>
                        <a:rPr lang="en-US" sz="1600" b="1" dirty="0" smtClean="0">
                          <a:latin typeface="+mj-lt"/>
                          <a:cs typeface="Times New Roman" pitchFamily="18" charset="0"/>
                        </a:rPr>
                        <a:t> (0)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24 (3)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18 (4)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35 (4)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17</a:t>
                      </a:r>
                      <a:r>
                        <a:rPr lang="en-US" sz="1600" b="1" baseline="30000" dirty="0" smtClean="0">
                          <a:latin typeface="+mj-lt"/>
                          <a:cs typeface="Times New Roman" pitchFamily="18" charset="0"/>
                        </a:rPr>
                        <a:t>(b)</a:t>
                      </a:r>
                      <a:r>
                        <a:rPr lang="en-US" sz="1600" b="1" dirty="0" smtClean="0">
                          <a:latin typeface="+mj-lt"/>
                          <a:cs typeface="Times New Roman" pitchFamily="18" charset="0"/>
                        </a:rPr>
                        <a:t> (3)</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12 (6)</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101 (20)</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 (1)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7 (2)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10 (10)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18 (7)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23 (17)</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10 (8)</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61 (38)</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solidFill>
                            <a:schemeClr val="bg1"/>
                          </a:solidFill>
                          <a:latin typeface="+mj-lt"/>
                          <a:cs typeface="Times New Roman" pitchFamily="18" charset="0"/>
                        </a:rPr>
                        <a:t>“Success Rate” (%)</a:t>
                      </a:r>
                    </a:p>
                    <a:p>
                      <a:r>
                        <a:rPr lang="en-US" sz="1600" b="1" dirty="0" smtClean="0">
                          <a:solidFill>
                            <a:schemeClr val="bg1"/>
                          </a:solidFill>
                          <a:latin typeface="+mj-lt"/>
                          <a:cs typeface="Times New Roman" pitchFamily="18" charset="0"/>
                        </a:rPr>
                        <a:t>(Previous/New)</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89</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77</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64</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66</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43</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55</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rgbClr val="FFFF00"/>
                          </a:solidFill>
                          <a:latin typeface="+mj-lt"/>
                          <a:cs typeface="Times New Roman" pitchFamily="18" charset="0"/>
                        </a:rPr>
                        <a:t>62</a:t>
                      </a:r>
                    </a:p>
                    <a:p>
                      <a:pPr algn="r"/>
                      <a:r>
                        <a:rPr lang="en-US" sz="1600" b="1" dirty="0" smtClean="0">
                          <a:solidFill>
                            <a:srgbClr val="FFFF00"/>
                          </a:solidFill>
                          <a:latin typeface="+mj-lt"/>
                          <a:cs typeface="Times New Roman" pitchFamily="18" charset="0"/>
                        </a:rPr>
                        <a:t>(78/34)</a:t>
                      </a:r>
                      <a:endParaRPr lang="en-US" sz="1600" b="1" dirty="0">
                        <a:solidFill>
                          <a:srgbClr val="FFFF00"/>
                        </a:solidFill>
                        <a:latin typeface="+mj-lt"/>
                        <a:cs typeface="Times New Roman" pitchFamily="18" charset="0"/>
                      </a:endParaRPr>
                    </a:p>
                  </a:txBody>
                  <a:tcPr>
                    <a:solidFill>
                      <a:schemeClr val="accent1"/>
                    </a:solidFill>
                  </a:tcPr>
                </a:tc>
              </a:tr>
            </a:tbl>
          </a:graphicData>
        </a:graphic>
      </p:graphicFrame>
      <p:sp>
        <p:nvSpPr>
          <p:cNvPr id="8" name="TextBox 7"/>
          <p:cNvSpPr txBox="1"/>
          <p:nvPr/>
        </p:nvSpPr>
        <p:spPr>
          <a:xfrm>
            <a:off x="200025" y="4354513"/>
            <a:ext cx="8686800" cy="2155825"/>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1400" dirty="0">
                <a:latin typeface="Trebuchet MS" pitchFamily="34" charset="0"/>
              </a:rPr>
              <a:t> </a:t>
            </a:r>
            <a:r>
              <a:rPr lang="en-US" sz="1400" b="1" dirty="0">
                <a:latin typeface="Trebuchet MS" pitchFamily="34" charset="0"/>
              </a:rPr>
              <a:t>NOTES:</a:t>
            </a:r>
          </a:p>
          <a:p>
            <a:pPr fontAlgn="auto">
              <a:spcBef>
                <a:spcPts val="0"/>
              </a:spcBef>
              <a:spcAft>
                <a:spcPts val="0"/>
              </a:spcAft>
              <a:buFont typeface="Arial" pitchFamily="34" charset="0"/>
              <a:buChar char="•"/>
              <a:defRPr/>
            </a:pPr>
            <a:r>
              <a:rPr lang="en-US" sz="1400" b="1" dirty="0">
                <a:latin typeface="Trebuchet MS" pitchFamily="34" charset="0"/>
              </a:rPr>
              <a:t> Single proposals with multiple research subprograms are counted multiple times (1 /subprogram)</a:t>
            </a:r>
          </a:p>
          <a:p>
            <a:pPr fontAlgn="auto">
              <a:spcBef>
                <a:spcPts val="0"/>
              </a:spcBef>
              <a:spcAft>
                <a:spcPts val="0"/>
              </a:spcAft>
              <a:buFont typeface="Arial" pitchFamily="34" charset="0"/>
              <a:buChar char="•"/>
              <a:defRPr/>
            </a:pPr>
            <a:r>
              <a:rPr lang="en-US" sz="1400" b="1" dirty="0">
                <a:latin typeface="Trebuchet MS" pitchFamily="34" charset="0"/>
              </a:rPr>
              <a:t> </a:t>
            </a:r>
            <a:r>
              <a:rPr lang="en-US" sz="1400" dirty="0">
                <a:latin typeface="Trebuchet MS" pitchFamily="34" charset="0"/>
              </a:rPr>
              <a:t>( ) indicates number of proposals from research groups that </a:t>
            </a:r>
            <a:r>
              <a:rPr lang="en-US" sz="1400" u="sng" dirty="0">
                <a:latin typeface="Trebuchet MS" pitchFamily="34" charset="0"/>
              </a:rPr>
              <a:t>did not </a:t>
            </a:r>
            <a:r>
              <a:rPr lang="en-US" sz="1400" dirty="0">
                <a:latin typeface="Trebuchet MS" pitchFamily="34" charset="0"/>
              </a:rPr>
              <a:t>receive DOE HEP funding in FY12.</a:t>
            </a:r>
          </a:p>
          <a:p>
            <a:pPr fontAlgn="auto">
              <a:spcBef>
                <a:spcPts val="0"/>
              </a:spcBef>
              <a:spcAft>
                <a:spcPts val="0"/>
              </a:spcAft>
              <a:buFont typeface="Arial" pitchFamily="34" charset="0"/>
              <a:buChar char="•"/>
              <a:defRPr/>
            </a:pPr>
            <a:r>
              <a:rPr lang="en-US" sz="1400" dirty="0">
                <a:latin typeface="Trebuchet MS" pitchFamily="34" charset="0"/>
              </a:rPr>
              <a:t> “Success Rate” is = # Funded/ # Reviewed. </a:t>
            </a:r>
          </a:p>
          <a:p>
            <a:pPr fontAlgn="auto">
              <a:spcBef>
                <a:spcPts val="0"/>
              </a:spcBef>
              <a:spcAft>
                <a:spcPts val="0"/>
              </a:spcAft>
              <a:buFont typeface="Arial" pitchFamily="34" charset="0"/>
              <a:buChar char="•"/>
              <a:defRPr/>
            </a:pPr>
            <a:r>
              <a:rPr lang="en-US" sz="1400" dirty="0">
                <a:latin typeface="Trebuchet MS" pitchFamily="34" charset="0"/>
              </a:rPr>
              <a:t> Most proposals are not fully funded at requested level.</a:t>
            </a:r>
          </a:p>
          <a:p>
            <a:pPr fontAlgn="auto">
              <a:spcBef>
                <a:spcPts val="0"/>
              </a:spcBef>
              <a:spcAft>
                <a:spcPts val="0"/>
              </a:spcAft>
              <a:buFont typeface="Arial" pitchFamily="34" charset="0"/>
              <a:buChar char="•"/>
              <a:defRPr/>
            </a:pPr>
            <a:r>
              <a:rPr lang="en-US" sz="1400" dirty="0">
                <a:latin typeface="Trebuchet MS" pitchFamily="34" charset="0"/>
              </a:rPr>
              <a:t> About 68% of the proposals reviewed were from research groups that received DOE HEP funding in FY12.</a:t>
            </a:r>
          </a:p>
          <a:p>
            <a:pPr fontAlgn="auto">
              <a:spcBef>
                <a:spcPts val="0"/>
              </a:spcBef>
              <a:spcAft>
                <a:spcPts val="0"/>
              </a:spcAft>
              <a:buFont typeface="Arial" pitchFamily="34" charset="0"/>
              <a:buChar char="•"/>
              <a:defRPr/>
            </a:pPr>
            <a:r>
              <a:rPr lang="en-US" sz="1400" dirty="0">
                <a:latin typeface="Trebuchet MS" pitchFamily="34" charset="0"/>
              </a:rPr>
              <a:t> Overall success rate of reviewed proposals for previously (newly) funded groups was 78% (34%).</a:t>
            </a:r>
          </a:p>
          <a:p>
            <a:pPr fontAlgn="auto">
              <a:spcBef>
                <a:spcPts val="0"/>
              </a:spcBef>
              <a:spcAft>
                <a:spcPts val="0"/>
              </a:spcAft>
              <a:buFont typeface="Arial" pitchFamily="34" charset="0"/>
              <a:buChar char="•"/>
              <a:defRPr/>
            </a:pPr>
            <a:endParaRPr lang="en-US" sz="1400" b="1" dirty="0">
              <a:latin typeface="Trebuchet MS" pitchFamily="34" charset="0"/>
            </a:endParaRPr>
          </a:p>
          <a:p>
            <a:pPr fontAlgn="auto">
              <a:spcBef>
                <a:spcPts val="0"/>
              </a:spcBef>
              <a:spcAft>
                <a:spcPts val="0"/>
              </a:spcAft>
              <a:defRPr/>
            </a:pPr>
            <a:r>
              <a:rPr lang="en-US" sz="1100" b="1" baseline="30000" dirty="0">
                <a:latin typeface="Trebuchet MS" pitchFamily="34" charset="0"/>
              </a:rPr>
              <a:t>(a) </a:t>
            </a:r>
            <a:r>
              <a:rPr lang="en-US" sz="1100" b="1" dirty="0">
                <a:latin typeface="Trebuchet MS" pitchFamily="34" charset="0"/>
              </a:rPr>
              <a:t>3 of 40 Energy funded proposals were provided term support (&lt;1 year) for graduate students and post-docs.</a:t>
            </a:r>
          </a:p>
          <a:p>
            <a:pPr fontAlgn="auto">
              <a:spcBef>
                <a:spcPts val="0"/>
              </a:spcBef>
              <a:spcAft>
                <a:spcPts val="0"/>
              </a:spcAft>
              <a:defRPr/>
            </a:pPr>
            <a:r>
              <a:rPr lang="en-US" sz="1100" b="1" baseline="30000" dirty="0">
                <a:latin typeface="Trebuchet MS" pitchFamily="34" charset="0"/>
              </a:rPr>
              <a:t>(b) </a:t>
            </a:r>
            <a:r>
              <a:rPr lang="en-US" sz="1100" b="1" dirty="0">
                <a:latin typeface="Trebuchet MS" pitchFamily="34" charset="0"/>
              </a:rPr>
              <a:t>5 of 17 Accelerator R&amp;D funded proposals were provided term support (&lt;1 year).</a:t>
            </a:r>
            <a:endParaRPr lang="en-US" sz="1100" b="1" baseline="30000" dirty="0">
              <a:latin typeface="Trebuchet MS" pitchFamily="34" charset="0"/>
            </a:endParaRPr>
          </a:p>
        </p:txBody>
      </p:sp>
      <p:sp>
        <p:nvSpPr>
          <p:cNvPr id="7"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575"/>
            <a:ext cx="8229600" cy="7112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FY13 Review Data by Senior Investigator</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95234" name="TextBox 8"/>
          <p:cNvSpPr txBox="1">
            <a:spLocks noChangeArrowheads="1"/>
          </p:cNvSpPr>
          <p:nvPr/>
        </p:nvSpPr>
        <p:spPr bwMode="auto">
          <a:xfrm>
            <a:off x="304800" y="4578350"/>
            <a:ext cx="8077200" cy="1416050"/>
          </a:xfrm>
          <a:prstGeom prst="rect">
            <a:avLst/>
          </a:prstGeom>
          <a:noFill/>
          <a:ln w="9525">
            <a:noFill/>
            <a:miter lim="800000"/>
            <a:headEnd/>
            <a:tailEnd/>
          </a:ln>
        </p:spPr>
        <p:txBody>
          <a:bodyPr>
            <a:spAutoFit/>
          </a:bodyPr>
          <a:lstStyle/>
          <a:p>
            <a:r>
              <a:rPr lang="en-US" sz="1400" b="1">
                <a:solidFill>
                  <a:srgbClr val="000000"/>
                </a:solidFill>
                <a:latin typeface="Trebuchet MS" pitchFamily="34" charset="0"/>
              </a:rPr>
              <a:t>NOTES:</a:t>
            </a:r>
          </a:p>
          <a:p>
            <a:pPr>
              <a:buFont typeface="Arial" charset="0"/>
              <a:buChar char="•"/>
            </a:pPr>
            <a:r>
              <a:rPr lang="en-US" sz="1400" b="1">
                <a:latin typeface="Trebuchet MS" pitchFamily="34" charset="0"/>
              </a:rPr>
              <a:t> ( ) indicates number of senior investigators that did not receive DOE HEP funding in FY12.</a:t>
            </a:r>
            <a:endParaRPr lang="en-US" sz="1400" b="1">
              <a:solidFill>
                <a:srgbClr val="000000"/>
              </a:solidFill>
              <a:latin typeface="Trebuchet MS" pitchFamily="34" charset="0"/>
            </a:endParaRPr>
          </a:p>
          <a:p>
            <a:pPr>
              <a:buFont typeface="Arial" charset="0"/>
              <a:buChar char="•"/>
            </a:pPr>
            <a:r>
              <a:rPr lang="en-US" sz="1400" b="1">
                <a:solidFill>
                  <a:srgbClr val="000000"/>
                </a:solidFill>
                <a:latin typeface="Trebuchet MS" pitchFamily="34" charset="0"/>
              </a:rPr>
              <a:t> “Success Rate” is = # Funded/ # Reviewed. </a:t>
            </a:r>
          </a:p>
          <a:p>
            <a:pPr>
              <a:buFont typeface="Arial" charset="0"/>
              <a:buChar char="•"/>
            </a:pPr>
            <a:r>
              <a:rPr lang="en-US" sz="1400" b="1">
                <a:solidFill>
                  <a:srgbClr val="000000"/>
                </a:solidFill>
                <a:latin typeface="Trebuchet MS" pitchFamily="34" charset="0"/>
              </a:rPr>
              <a:t> Overall success rate for previously (newly) funded DOE HEP PIs was 85% (35%).</a:t>
            </a:r>
          </a:p>
          <a:p>
            <a:pPr>
              <a:buFont typeface="Arial" charset="0"/>
              <a:buChar char="•"/>
            </a:pPr>
            <a:r>
              <a:rPr lang="en-US" sz="1400" b="1">
                <a:solidFill>
                  <a:srgbClr val="000000"/>
                </a:solidFill>
                <a:latin typeface="Trebuchet MS" pitchFamily="34" charset="0"/>
              </a:rPr>
              <a:t> Most (but not all) PIs who are funded, are funded at requested effort level. </a:t>
            </a:r>
          </a:p>
          <a:p>
            <a:endParaRPr lang="en-US" sz="1600" b="1">
              <a:latin typeface="Trebuchet MS" pitchFamily="34" charset="0"/>
            </a:endParaRPr>
          </a:p>
        </p:txBody>
      </p:sp>
      <p:graphicFrame>
        <p:nvGraphicFramePr>
          <p:cNvPr id="12" name="Content Placeholder 5"/>
          <p:cNvGraphicFramePr>
            <a:graphicFrameLocks noGrp="1"/>
          </p:cNvGraphicFramePr>
          <p:nvPr>
            <p:ph idx="1"/>
          </p:nvPr>
        </p:nvGraphicFramePr>
        <p:xfrm>
          <a:off x="179388" y="985838"/>
          <a:ext cx="8763000" cy="3281362"/>
        </p:xfrm>
        <a:graphic>
          <a:graphicData uri="http://schemas.openxmlformats.org/drawingml/2006/table">
            <a:tbl>
              <a:tblPr firstRow="1" bandRow="1">
                <a:tableStyleId>{5C22544A-7EE6-4342-B048-85BDC9FD1C3A}</a:tableStyleId>
              </a:tblPr>
              <a:tblGrid>
                <a:gridCol w="2072055"/>
                <a:gridCol w="876243"/>
                <a:gridCol w="1119611"/>
                <a:gridCol w="949569"/>
                <a:gridCol w="967154"/>
                <a:gridCol w="879230"/>
                <a:gridCol w="800100"/>
                <a:gridCol w="1099037"/>
              </a:tblGrid>
              <a:tr h="370840">
                <a:tc>
                  <a:txBody>
                    <a:bodyPr/>
                    <a:lstStyle/>
                    <a:p>
                      <a:pPr algn="ctr"/>
                      <a:endParaRPr lang="en-US" dirty="0"/>
                    </a:p>
                  </a:txBody>
                  <a:tcPr/>
                </a:tc>
                <a:tc>
                  <a:txBody>
                    <a:bodyPr/>
                    <a:lstStyle/>
                    <a:p>
                      <a:pPr algn="ctr"/>
                      <a:r>
                        <a:rPr lang="en-US" dirty="0" smtClean="0"/>
                        <a:t>Energy</a:t>
                      </a:r>
                      <a:endParaRPr lang="en-US" dirty="0"/>
                    </a:p>
                  </a:txBody>
                  <a:tcPr/>
                </a:tc>
                <a:tc>
                  <a:txBody>
                    <a:bodyPr/>
                    <a:lstStyle/>
                    <a:p>
                      <a:pPr algn="ctr"/>
                      <a:r>
                        <a:rPr lang="en-US" dirty="0" smtClean="0"/>
                        <a:t>Intensity</a:t>
                      </a:r>
                      <a:endParaRPr lang="en-US" dirty="0"/>
                    </a:p>
                  </a:txBody>
                  <a:tcPr/>
                </a:tc>
                <a:tc>
                  <a:txBody>
                    <a:bodyPr/>
                    <a:lstStyle/>
                    <a:p>
                      <a:pPr algn="ctr"/>
                      <a:r>
                        <a:rPr lang="en-US" dirty="0" smtClean="0"/>
                        <a:t>Cosmic</a:t>
                      </a:r>
                      <a:endParaRPr lang="en-US" dirty="0"/>
                    </a:p>
                  </a:txBody>
                  <a:tcPr/>
                </a:tc>
                <a:tc>
                  <a:txBody>
                    <a:bodyPr/>
                    <a:lstStyle/>
                    <a:p>
                      <a:pPr algn="ctr"/>
                      <a:r>
                        <a:rPr lang="en-US" dirty="0" smtClean="0"/>
                        <a:t>Theory</a:t>
                      </a:r>
                      <a:endParaRPr lang="en-US" dirty="0"/>
                    </a:p>
                  </a:txBody>
                  <a:tcPr/>
                </a:tc>
                <a:tc>
                  <a:txBody>
                    <a:bodyPr/>
                    <a:lstStyle/>
                    <a:p>
                      <a:pPr algn="ctr"/>
                      <a:r>
                        <a:rPr lang="en-US" dirty="0" smtClean="0"/>
                        <a:t>Acc.</a:t>
                      </a:r>
                      <a:r>
                        <a:rPr lang="en-US" baseline="0" dirty="0" smtClean="0"/>
                        <a:t> R&amp;D</a:t>
                      </a:r>
                      <a:endParaRPr lang="en-US" dirty="0"/>
                    </a:p>
                  </a:txBody>
                  <a:tcPr/>
                </a:tc>
                <a:tc>
                  <a:txBody>
                    <a:bodyPr/>
                    <a:lstStyle/>
                    <a:p>
                      <a:pPr algn="ctr"/>
                      <a:r>
                        <a:rPr lang="en-US" dirty="0" smtClean="0"/>
                        <a:t>Det. R&amp;D</a:t>
                      </a:r>
                      <a:endParaRPr lang="en-US" dirty="0"/>
                    </a:p>
                  </a:txBody>
                  <a:tcPr/>
                </a:tc>
                <a:tc>
                  <a:txBody>
                    <a:bodyPr/>
                    <a:lstStyle/>
                    <a:p>
                      <a:pPr algn="ctr"/>
                      <a:r>
                        <a:rPr lang="en-US" dirty="0" smtClean="0"/>
                        <a:t>HEP Total</a:t>
                      </a:r>
                      <a:endParaRPr lang="en-US" dirty="0"/>
                    </a:p>
                  </a:txBody>
                  <a:tcPr/>
                </a:tc>
              </a:tr>
              <a:tr h="370840">
                <a:tc>
                  <a:txBody>
                    <a:bodyPr/>
                    <a:lstStyle/>
                    <a:p>
                      <a:r>
                        <a:rPr lang="en-US" sz="1600" b="1" dirty="0" smtClean="0">
                          <a:latin typeface="+mj-lt"/>
                          <a:cs typeface="Times New Roman" pitchFamily="18" charset="0"/>
                        </a:rPr>
                        <a:t>Received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127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56</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61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155</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57</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47</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504</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r>
                        <a:rPr lang="en-US" sz="1600" b="1" baseline="0" dirty="0" smtClean="0">
                          <a:latin typeface="+mj-lt"/>
                          <a:cs typeface="Times New Roman" pitchFamily="18" charset="0"/>
                        </a:rPr>
                        <a:t>/Withdrawn</a:t>
                      </a:r>
                    </a:p>
                    <a:p>
                      <a:r>
                        <a:rPr lang="en-US" sz="1600" b="1" baseline="0" dirty="0" smtClean="0">
                          <a:latin typeface="+mj-lt"/>
                          <a:cs typeface="Times New Roman" pitchFamily="18" charset="0"/>
                        </a:rPr>
                        <a:t>Without Review</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8</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9</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18</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42</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Reviewed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126 (7)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54 (8)</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54 (30)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146 (24)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53 (25)</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29 (19)</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462 (113)</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Funded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112 (3)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43 (6) </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27 (7)</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115</a:t>
                      </a:r>
                      <a:r>
                        <a:rPr lang="en-US" sz="1600" b="1" baseline="0" dirty="0" smtClean="0">
                          <a:latin typeface="+mj-lt"/>
                          <a:cs typeface="Times New Roman" pitchFamily="18" charset="0"/>
                        </a:rPr>
                        <a:t> (11)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24 (4)</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19 (9)</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338</a:t>
                      </a:r>
                      <a:r>
                        <a:rPr lang="en-US" sz="1600" b="1" baseline="0" dirty="0" smtClean="0">
                          <a:solidFill>
                            <a:srgbClr val="FF0000"/>
                          </a:solidFill>
                          <a:latin typeface="+mj-lt"/>
                          <a:cs typeface="Times New Roman" pitchFamily="18" charset="0"/>
                        </a:rPr>
                        <a:t> (40)</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latin typeface="+mj-lt"/>
                          <a:cs typeface="Times New Roman" pitchFamily="18" charset="0"/>
                        </a:rPr>
                        <a:t>Declined</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14 (4)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 (2)</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26 </a:t>
                      </a:r>
                      <a:r>
                        <a:rPr lang="en-US" sz="1600" b="1" smtClean="0">
                          <a:latin typeface="+mj-lt"/>
                          <a:cs typeface="Times New Roman" pitchFamily="18" charset="0"/>
                        </a:rPr>
                        <a:t>(23)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31 (13)</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29 (21)</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13 (10)</a:t>
                      </a:r>
                      <a:endParaRPr lang="en-US" sz="1600" b="1" dirty="0">
                        <a:solidFill>
                          <a:schemeClr val="tx1"/>
                        </a:solidFill>
                        <a:latin typeface="+mj-lt"/>
                        <a:cs typeface="Times New Roman" pitchFamily="18" charset="0"/>
                      </a:endParaRPr>
                    </a:p>
                  </a:txBody>
                  <a:tcPr/>
                </a:tc>
                <a:tc>
                  <a:txBody>
                    <a:bodyPr/>
                    <a:lstStyle/>
                    <a:p>
                      <a:pPr algn="r"/>
                      <a:r>
                        <a:rPr lang="en-US" sz="1600" b="1" dirty="0" smtClean="0">
                          <a:solidFill>
                            <a:srgbClr val="FF0000"/>
                          </a:solidFill>
                          <a:latin typeface="+mj-lt"/>
                          <a:cs typeface="Times New Roman" pitchFamily="18" charset="0"/>
                        </a:rPr>
                        <a:t>124 (73)</a:t>
                      </a:r>
                      <a:endParaRPr lang="en-US" sz="1600" b="1" dirty="0">
                        <a:solidFill>
                          <a:srgbClr val="FF0000"/>
                        </a:solidFill>
                        <a:latin typeface="+mj-lt"/>
                        <a:cs typeface="Times New Roman" pitchFamily="18" charset="0"/>
                      </a:endParaRPr>
                    </a:p>
                  </a:txBody>
                  <a:tcPr/>
                </a:tc>
              </a:tr>
              <a:tr h="370840">
                <a:tc>
                  <a:txBody>
                    <a:bodyPr/>
                    <a:lstStyle/>
                    <a:p>
                      <a:r>
                        <a:rPr lang="en-US" sz="1600" b="1" dirty="0" smtClean="0">
                          <a:solidFill>
                            <a:schemeClr val="bg1"/>
                          </a:solidFill>
                          <a:latin typeface="+mj-lt"/>
                          <a:cs typeface="Times New Roman" pitchFamily="18" charset="0"/>
                        </a:rPr>
                        <a:t>“Success Rate” (%)</a:t>
                      </a:r>
                    </a:p>
                    <a:p>
                      <a:r>
                        <a:rPr lang="en-US" sz="1600" b="1" dirty="0" smtClean="0">
                          <a:solidFill>
                            <a:schemeClr val="bg1"/>
                          </a:solidFill>
                          <a:latin typeface="+mj-lt"/>
                          <a:cs typeface="Times New Roman" pitchFamily="18" charset="0"/>
                        </a:rPr>
                        <a:t>(Previous/New)</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89</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80</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51</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79</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45</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chemeClr val="bg1"/>
                          </a:solidFill>
                          <a:latin typeface="+mj-lt"/>
                          <a:cs typeface="Times New Roman" pitchFamily="18" charset="0"/>
                        </a:rPr>
                        <a:t>53</a:t>
                      </a:r>
                      <a:endParaRPr lang="en-US" sz="1600" b="1" dirty="0">
                        <a:solidFill>
                          <a:schemeClr val="bg1"/>
                        </a:solidFill>
                        <a:latin typeface="+mj-lt"/>
                        <a:cs typeface="Times New Roman" pitchFamily="18" charset="0"/>
                      </a:endParaRPr>
                    </a:p>
                  </a:txBody>
                  <a:tcPr>
                    <a:solidFill>
                      <a:schemeClr val="accent1"/>
                    </a:solidFill>
                  </a:tcPr>
                </a:tc>
                <a:tc>
                  <a:txBody>
                    <a:bodyPr/>
                    <a:lstStyle/>
                    <a:p>
                      <a:pPr algn="r"/>
                      <a:r>
                        <a:rPr lang="en-US" sz="1600" b="1" dirty="0" smtClean="0">
                          <a:solidFill>
                            <a:srgbClr val="FFFF00"/>
                          </a:solidFill>
                          <a:latin typeface="+mj-lt"/>
                          <a:cs typeface="Times New Roman" pitchFamily="18" charset="0"/>
                        </a:rPr>
                        <a:t>73</a:t>
                      </a:r>
                    </a:p>
                    <a:p>
                      <a:pPr algn="r"/>
                      <a:r>
                        <a:rPr lang="en-US" sz="1600" b="1" dirty="0" smtClean="0">
                          <a:solidFill>
                            <a:srgbClr val="FFFF00"/>
                          </a:solidFill>
                          <a:latin typeface="+mj-lt"/>
                          <a:cs typeface="Times New Roman" pitchFamily="18" charset="0"/>
                        </a:rPr>
                        <a:t>(85/35)</a:t>
                      </a:r>
                      <a:endParaRPr lang="en-US" sz="1600" b="1" dirty="0">
                        <a:solidFill>
                          <a:srgbClr val="FFFF00"/>
                        </a:solidFill>
                        <a:latin typeface="+mj-lt"/>
                        <a:cs typeface="Times New Roman" pitchFamily="18" charset="0"/>
                      </a:endParaRPr>
                    </a:p>
                  </a:txBody>
                  <a:tcPr>
                    <a:solidFill>
                      <a:schemeClr val="accent1"/>
                    </a:solidFill>
                  </a:tcPr>
                </a:tc>
              </a:tr>
            </a:tbl>
          </a:graphicData>
        </a:graphic>
      </p:graphicFrame>
      <p:sp>
        <p:nvSpPr>
          <p:cNvPr id="7"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382000" cy="914400"/>
          </a:xfrm>
        </p:spPr>
        <p:txBody>
          <a:bodyPr rtlCol="0">
            <a:normAutofit fontScale="90000"/>
          </a:bodyPr>
          <a:lstStyle/>
          <a:p>
            <a:pPr eaLnBrk="1" fontAlgn="auto" hangingPunct="1">
              <a:spcAft>
                <a:spcPts val="0"/>
              </a:spcAft>
              <a:defRPr/>
            </a:pPr>
            <a:r>
              <a:rPr lang="en-US" sz="4000" b="1" dirty="0" smtClean="0">
                <a:solidFill>
                  <a:srgbClr val="285C00"/>
                </a:solidFill>
                <a:effectLst>
                  <a:outerShdw blurRad="38100" dist="38100" dir="2700000" algn="tl">
                    <a:srgbClr val="000000">
                      <a:alpha val="43137"/>
                    </a:srgbClr>
                  </a:outerShdw>
                </a:effectLst>
                <a:latin typeface="Cambria" pitchFamily="18" charset="0"/>
              </a:rPr>
              <a:t>FY13 Review Data</a:t>
            </a:r>
            <a:br>
              <a:rPr lang="en-US" sz="4000" b="1" dirty="0" smtClean="0">
                <a:solidFill>
                  <a:srgbClr val="285C00"/>
                </a:solidFill>
                <a:effectLst>
                  <a:outerShdw blurRad="38100" dist="38100" dir="2700000" algn="tl">
                    <a:srgbClr val="000000">
                      <a:alpha val="43137"/>
                    </a:srgbClr>
                  </a:outerShdw>
                </a:effectLst>
                <a:latin typeface="Cambria" pitchFamily="18" charset="0"/>
              </a:rPr>
            </a:br>
            <a:r>
              <a:rPr lang="en-US" sz="4000" b="1" dirty="0" smtClean="0">
                <a:solidFill>
                  <a:srgbClr val="285C00"/>
                </a:solidFill>
                <a:effectLst>
                  <a:outerShdw blurRad="38100" dist="38100" dir="2700000" algn="tl">
                    <a:srgbClr val="000000">
                      <a:alpha val="43137"/>
                    </a:srgbClr>
                  </a:outerShdw>
                </a:effectLst>
                <a:latin typeface="Cambria" pitchFamily="18" charset="0"/>
              </a:rPr>
              <a:t/>
            </a:r>
            <a:br>
              <a:rPr lang="en-US" sz="40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effectLst>
                  <a:outerShdw blurRad="38100" dist="38100" dir="2700000" algn="tl">
                    <a:srgbClr val="000000">
                      <a:alpha val="43137"/>
                    </a:srgbClr>
                  </a:outerShdw>
                </a:effectLst>
                <a:latin typeface="Cambria" pitchFamily="18" charset="0"/>
                <a:cs typeface="Times New Roman" pitchFamily="18" charset="0"/>
              </a:rPr>
              <a:t>Jr. Faculty and Research Scientists</a:t>
            </a:r>
            <a:endParaRPr lang="en-US" sz="2200" b="1" dirty="0">
              <a:solidFill>
                <a:srgbClr val="285C00"/>
              </a:solidFill>
              <a:effectLst>
                <a:outerShdw blurRad="38100" dist="38100" dir="2700000" algn="tl">
                  <a:srgbClr val="000000">
                    <a:alpha val="43137"/>
                  </a:srgbClr>
                </a:outerShdw>
              </a:effectLst>
              <a:latin typeface="Cambria" pitchFamily="18" charset="0"/>
              <a:cs typeface="Times New Roman" pitchFamily="18" charset="0"/>
            </a:endParaRPr>
          </a:p>
        </p:txBody>
      </p:sp>
      <p:graphicFrame>
        <p:nvGraphicFramePr>
          <p:cNvPr id="7" name="Table 6"/>
          <p:cNvGraphicFramePr>
            <a:graphicFrameLocks noGrp="1"/>
          </p:cNvGraphicFramePr>
          <p:nvPr/>
        </p:nvGraphicFramePr>
        <p:xfrm>
          <a:off x="304800" y="1635125"/>
          <a:ext cx="8496300" cy="2819400"/>
        </p:xfrm>
        <a:graphic>
          <a:graphicData uri="http://schemas.openxmlformats.org/drawingml/2006/table">
            <a:tbl>
              <a:tblPr lastRow="1" bandRow="1">
                <a:tableStyleId>{5C22544A-7EE6-4342-B048-85BDC9FD1C3A}</a:tableStyleId>
              </a:tblPr>
              <a:tblGrid>
                <a:gridCol w="1645922"/>
                <a:gridCol w="1706879"/>
                <a:gridCol w="1524000"/>
                <a:gridCol w="2080845"/>
                <a:gridCol w="1538654"/>
              </a:tblGrid>
              <a:tr h="609600">
                <a:tc>
                  <a:txBody>
                    <a:bodyPr/>
                    <a:lstStyle/>
                    <a:p>
                      <a:pPr marL="0" marR="0">
                        <a:lnSpc>
                          <a:spcPct val="115000"/>
                        </a:lnSpc>
                        <a:spcBef>
                          <a:spcPts val="0"/>
                        </a:spcBef>
                        <a:spcAft>
                          <a:spcPts val="0"/>
                        </a:spcAft>
                      </a:pPr>
                      <a:endParaRPr lang="en-US" sz="16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Total # </a:t>
                      </a:r>
                      <a:r>
                        <a:rPr lang="en-US" sz="1600" b="1" dirty="0" smtClean="0">
                          <a:solidFill>
                            <a:schemeClr val="bg1"/>
                          </a:solidFill>
                        </a:rPr>
                        <a:t>Jr.  Faculty Reviewed </a:t>
                      </a:r>
                      <a:r>
                        <a:rPr lang="en-US" sz="1600" b="1" baseline="0" dirty="0" smtClean="0">
                          <a:solidFill>
                            <a:schemeClr val="bg1"/>
                          </a:solidFill>
                        </a:rPr>
                        <a:t> </a:t>
                      </a:r>
                      <a:r>
                        <a:rPr lang="en-US" sz="1600" b="1" dirty="0" smtClean="0">
                          <a:solidFill>
                            <a:schemeClr val="bg1"/>
                          </a:solidFill>
                        </a:rPr>
                        <a:t>(New</a:t>
                      </a:r>
                      <a:r>
                        <a:rPr lang="en-US" sz="1600" b="1" dirty="0">
                          <a:solidFill>
                            <a:schemeClr val="bg1"/>
                          </a:solidFill>
                        </a:rPr>
                        <a:t>)</a:t>
                      </a:r>
                      <a:endParaRPr lang="en-US" sz="16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 </a:t>
                      </a:r>
                      <a:r>
                        <a:rPr lang="en-US" sz="1600" b="1" dirty="0" smtClean="0">
                          <a:solidFill>
                            <a:schemeClr val="bg1"/>
                          </a:solidFill>
                        </a:rPr>
                        <a:t>Jr. </a:t>
                      </a:r>
                      <a:r>
                        <a:rPr lang="en-US" sz="1600" b="1" dirty="0">
                          <a:solidFill>
                            <a:schemeClr val="bg1"/>
                          </a:solidFill>
                        </a:rPr>
                        <a:t>Faculty Funded </a:t>
                      </a:r>
                      <a:r>
                        <a:rPr lang="en-US" sz="1600" b="1" dirty="0" smtClean="0">
                          <a:solidFill>
                            <a:schemeClr val="bg1"/>
                          </a:solidFill>
                        </a:rPr>
                        <a:t> (</a:t>
                      </a:r>
                      <a:r>
                        <a:rPr lang="en-US" sz="1600" b="1" dirty="0">
                          <a:solidFill>
                            <a:schemeClr val="bg1"/>
                          </a:solidFill>
                        </a:rPr>
                        <a:t>New)</a:t>
                      </a:r>
                      <a:endParaRPr lang="en-US" sz="16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Total # </a:t>
                      </a:r>
                      <a:r>
                        <a:rPr lang="en-US" sz="1600" b="1" dirty="0" smtClean="0">
                          <a:solidFill>
                            <a:schemeClr val="bg1"/>
                          </a:solidFill>
                        </a:rPr>
                        <a:t>Res.</a:t>
                      </a:r>
                      <a:r>
                        <a:rPr lang="en-US" sz="1600" b="1" baseline="0" dirty="0" smtClean="0">
                          <a:solidFill>
                            <a:schemeClr val="bg1"/>
                          </a:solidFill>
                        </a:rPr>
                        <a:t> Scientists</a:t>
                      </a:r>
                      <a:r>
                        <a:rPr lang="en-US" sz="1600" b="1" dirty="0" smtClean="0">
                          <a:solidFill>
                            <a:schemeClr val="bg1"/>
                          </a:solidFill>
                        </a:rPr>
                        <a:t> Reviewed</a:t>
                      </a:r>
                      <a:r>
                        <a:rPr lang="en-US" sz="1600" b="1" baseline="0" dirty="0" smtClean="0">
                          <a:solidFill>
                            <a:schemeClr val="bg1"/>
                          </a:solidFill>
                        </a:rPr>
                        <a:t>  </a:t>
                      </a:r>
                      <a:r>
                        <a:rPr lang="en-US" sz="1600" b="1" dirty="0" smtClean="0">
                          <a:solidFill>
                            <a:schemeClr val="bg1"/>
                          </a:solidFill>
                        </a:rPr>
                        <a:t>(New</a:t>
                      </a:r>
                      <a:r>
                        <a:rPr lang="en-US" sz="1600" b="1" dirty="0">
                          <a:solidFill>
                            <a:schemeClr val="bg1"/>
                          </a:solidFill>
                        </a:rPr>
                        <a:t>)</a:t>
                      </a:r>
                      <a:endParaRPr lang="en-US" sz="16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solidFill>
                      <a:schemeClr val="accent1"/>
                    </a:solidFill>
                  </a:tcPr>
                </a:tc>
                <a:tc>
                  <a:txBody>
                    <a:bodyPr/>
                    <a:lstStyle/>
                    <a:p>
                      <a:pPr marL="0" marR="0">
                        <a:lnSpc>
                          <a:spcPct val="115000"/>
                        </a:lnSpc>
                        <a:spcBef>
                          <a:spcPts val="0"/>
                        </a:spcBef>
                        <a:spcAft>
                          <a:spcPts val="0"/>
                        </a:spcAft>
                      </a:pPr>
                      <a:r>
                        <a:rPr lang="en-US" sz="1600" b="1" dirty="0">
                          <a:solidFill>
                            <a:schemeClr val="bg1"/>
                          </a:solidFill>
                        </a:rPr>
                        <a:t># </a:t>
                      </a:r>
                      <a:r>
                        <a:rPr lang="en-US" sz="1600" b="1" dirty="0" smtClean="0">
                          <a:solidFill>
                            <a:schemeClr val="bg1"/>
                          </a:solidFill>
                        </a:rPr>
                        <a:t>Res.</a:t>
                      </a:r>
                      <a:r>
                        <a:rPr lang="en-US" sz="1600" b="1" baseline="0" dirty="0" smtClean="0">
                          <a:solidFill>
                            <a:schemeClr val="bg1"/>
                          </a:solidFill>
                        </a:rPr>
                        <a:t> Scientists Funded  </a:t>
                      </a:r>
                      <a:r>
                        <a:rPr lang="en-US" sz="1600" b="1" dirty="0" smtClean="0">
                          <a:solidFill>
                            <a:schemeClr val="bg1"/>
                          </a:solidFill>
                        </a:rPr>
                        <a:t>(New</a:t>
                      </a:r>
                      <a:r>
                        <a:rPr lang="en-US" sz="1600" b="1" dirty="0">
                          <a:solidFill>
                            <a:schemeClr val="bg1"/>
                          </a:solidFill>
                        </a:rPr>
                        <a:t>)</a:t>
                      </a:r>
                      <a:endParaRPr lang="en-US" sz="1600" b="1" dirty="0">
                        <a:solidFill>
                          <a:schemeClr val="bg1"/>
                        </a:solidFill>
                        <a:latin typeface="+mn-lt"/>
                        <a:ea typeface="Calibri"/>
                        <a:cs typeface="Times New Roman"/>
                      </a:endParaRPr>
                    </a:p>
                  </a:txBody>
                  <a:tcPr marL="68580" marR="68580" marT="0" marB="0">
                    <a:solidFill>
                      <a:schemeClr val="accent1"/>
                    </a:solidFill>
                  </a:tcPr>
                </a:tc>
              </a:tr>
              <a:tr h="342646">
                <a:tc>
                  <a:txBody>
                    <a:bodyPr/>
                    <a:lstStyle/>
                    <a:p>
                      <a:pPr marL="0" marR="0">
                        <a:lnSpc>
                          <a:spcPct val="115000"/>
                        </a:lnSpc>
                        <a:spcBef>
                          <a:spcPts val="0"/>
                        </a:spcBef>
                        <a:spcAft>
                          <a:spcPts val="0"/>
                        </a:spcAft>
                      </a:pPr>
                      <a:r>
                        <a:rPr lang="en-US" sz="1600" b="1" dirty="0" smtClean="0"/>
                        <a:t>Accelerator</a:t>
                      </a:r>
                      <a:r>
                        <a:rPr lang="en-US" sz="1600" b="1" baseline="0" dirty="0" smtClean="0"/>
                        <a:t> R&amp;D</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7</a:t>
                      </a:r>
                      <a:r>
                        <a:rPr lang="en-US" sz="1600" b="1" baseline="0" dirty="0" smtClean="0"/>
                        <a:t> (7)</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 (1)</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34 (11)</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20 (0)</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Cosmic Frontier</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10 (8)</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3 (3)</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2 (2)</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0 (0)</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smtClean="0"/>
                        <a:t>Detector R&amp;D</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baseline="0" dirty="0" smtClean="0"/>
                        <a:t>3 (2)</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 (1)</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10</a:t>
                      </a:r>
                      <a:r>
                        <a:rPr lang="en-US" sz="1600" b="1" baseline="0" dirty="0" smtClean="0"/>
                        <a:t> (5)</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6 (2)</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Energy Frontier</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16 (3)</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15 (2)</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28 (2)</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18 (1) *</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Intensity Frontier</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pPr marL="0" marR="0">
                        <a:lnSpc>
                          <a:spcPct val="115000"/>
                        </a:lnSpc>
                        <a:spcBef>
                          <a:spcPts val="0"/>
                        </a:spcBef>
                        <a:spcAft>
                          <a:spcPts val="0"/>
                        </a:spcAft>
                      </a:pPr>
                      <a:r>
                        <a:rPr lang="en-US" sz="1600" b="1" baseline="0" dirty="0" smtClean="0"/>
                        <a:t>9 </a:t>
                      </a:r>
                      <a:r>
                        <a:rPr lang="en-US" sz="1600" b="1" dirty="0" smtClean="0"/>
                        <a:t>(5)</a:t>
                      </a:r>
                      <a:endParaRPr lang="en-US" sz="1600" b="1" dirty="0">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b="1" dirty="0" smtClean="0"/>
                        <a:t>7 (5)</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pPr marL="0" marR="0">
                        <a:lnSpc>
                          <a:spcPct val="115000"/>
                        </a:lnSpc>
                        <a:spcBef>
                          <a:spcPts val="0"/>
                        </a:spcBef>
                        <a:spcAft>
                          <a:spcPts val="0"/>
                        </a:spcAft>
                      </a:pPr>
                      <a:r>
                        <a:rPr lang="en-US" sz="1600" b="1" baseline="0" dirty="0" smtClean="0"/>
                        <a:t>5 </a:t>
                      </a:r>
                      <a:r>
                        <a:rPr lang="en-US" sz="1600" b="1" dirty="0" smtClean="0"/>
                        <a:t>(0)</a:t>
                      </a:r>
                      <a:endParaRPr lang="en-US" sz="1600" b="1" dirty="0">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b="1" dirty="0" smtClean="0"/>
                        <a:t>4 (0)</a:t>
                      </a:r>
                      <a:endParaRPr lang="en-US" sz="1600" b="1" dirty="0">
                        <a:latin typeface="+mn-lt"/>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600" b="1" dirty="0"/>
                        <a:t>Theory</a:t>
                      </a:r>
                      <a:endParaRPr lang="en-US" sz="1600" b="1" dirty="0">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15 (7)</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13 (6)</a:t>
                      </a:r>
                      <a:endParaRPr lang="en-US" sz="1600" b="1" dirty="0">
                        <a:latin typeface="+mn-lt"/>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b="1" dirty="0" smtClean="0"/>
                        <a:t>3 (0)</a:t>
                      </a:r>
                      <a:endParaRPr lang="en-US" sz="1600" b="1" dirty="0">
                        <a:latin typeface="+mn-lt"/>
                      </a:endParaRPr>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b="1" dirty="0" smtClean="0"/>
                        <a:t>0 (0)</a:t>
                      </a:r>
                      <a:endParaRPr lang="en-US" sz="1600" b="1" dirty="0">
                        <a:latin typeface="+mn-lt"/>
                      </a:endParaRPr>
                    </a:p>
                  </a:txBody>
                  <a:tcPr marL="68580" marR="68580" marT="0" marB="0"/>
                </a:tc>
              </a:tr>
              <a:tr h="343154">
                <a:tc>
                  <a:txBody>
                    <a:bodyPr/>
                    <a:lstStyle/>
                    <a:p>
                      <a:pPr marL="0" marR="0">
                        <a:lnSpc>
                          <a:spcPct val="115000"/>
                        </a:lnSpc>
                        <a:spcBef>
                          <a:spcPts val="0"/>
                        </a:spcBef>
                        <a:spcAft>
                          <a:spcPts val="0"/>
                        </a:spcAft>
                      </a:pPr>
                      <a:r>
                        <a:rPr lang="en-US" sz="1600" dirty="0"/>
                        <a:t>HEP Total</a:t>
                      </a:r>
                      <a:endParaRPr lang="en-US" sz="1600" b="1" dirty="0">
                        <a:latin typeface="Calibri"/>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dirty="0" smtClean="0"/>
                        <a:t>60 (32)</a:t>
                      </a:r>
                      <a:endParaRPr lang="en-US" sz="1600" dirty="0"/>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dirty="0" smtClean="0"/>
                        <a:t>40 (18)</a:t>
                      </a:r>
                      <a:endParaRPr lang="en-US" sz="1600" dirty="0"/>
                    </a:p>
                  </a:txBody>
                  <a:tcPr marL="68580" marR="68580" marT="0" marB="0">
                    <a:lnR w="28575" cap="flat" cmpd="sng" algn="ctr">
                      <a:solidFill>
                        <a:schemeClr val="bg1"/>
                      </a:solidFill>
                      <a:prstDash val="solid"/>
                      <a:round/>
                      <a:headEnd type="none" w="med" len="med"/>
                      <a:tailEnd type="none" w="med" len="med"/>
                    </a:lnR>
                  </a:tcPr>
                </a:tc>
                <a:tc>
                  <a:txBody>
                    <a:bodyPr/>
                    <a:lstStyle/>
                    <a:p>
                      <a:r>
                        <a:rPr lang="en-US" sz="1600" dirty="0" smtClean="0"/>
                        <a:t>81 (20)</a:t>
                      </a:r>
                      <a:endParaRPr lang="en-US" sz="1600" dirty="0"/>
                    </a:p>
                  </a:txBody>
                  <a:tcPr marL="68580" marR="68580" marT="0" marB="0">
                    <a:lnL w="28575" cap="flat" cmpd="sng" algn="ctr">
                      <a:solidFill>
                        <a:schemeClr val="bg1"/>
                      </a:solidFill>
                      <a:prstDash val="solid"/>
                      <a:round/>
                      <a:headEnd type="none" w="med" len="med"/>
                      <a:tailEnd type="none" w="med" len="med"/>
                    </a:lnL>
                  </a:tcPr>
                </a:tc>
                <a:tc>
                  <a:txBody>
                    <a:bodyPr/>
                    <a:lstStyle/>
                    <a:p>
                      <a:r>
                        <a:rPr lang="en-US" sz="1600" dirty="0" smtClean="0"/>
                        <a:t>47 (3)</a:t>
                      </a:r>
                      <a:endParaRPr lang="en-US" sz="1600" dirty="0"/>
                    </a:p>
                  </a:txBody>
                  <a:tcPr marL="68580" marR="68580" marT="0" marB="0"/>
                </a:tc>
              </a:tr>
            </a:tbl>
          </a:graphicData>
        </a:graphic>
      </p:graphicFrame>
      <p:sp>
        <p:nvSpPr>
          <p:cNvPr id="97338"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914400"/>
            <a:r>
              <a:rPr lang="en-US"/>
              <a:t/>
            </a:r>
            <a:br>
              <a:rPr lang="en-US"/>
            </a:br>
            <a:endParaRPr lang="en-US"/>
          </a:p>
        </p:txBody>
      </p:sp>
      <p:sp>
        <p:nvSpPr>
          <p:cNvPr id="97339" name="TextBox 7"/>
          <p:cNvSpPr txBox="1">
            <a:spLocks noChangeArrowheads="1"/>
          </p:cNvSpPr>
          <p:nvPr/>
        </p:nvSpPr>
        <p:spPr bwMode="auto">
          <a:xfrm>
            <a:off x="304800" y="4911725"/>
            <a:ext cx="8077200" cy="523875"/>
          </a:xfrm>
          <a:prstGeom prst="rect">
            <a:avLst/>
          </a:prstGeom>
          <a:noFill/>
          <a:ln w="9525">
            <a:noFill/>
            <a:miter lim="800000"/>
            <a:headEnd/>
            <a:tailEnd/>
          </a:ln>
        </p:spPr>
        <p:txBody>
          <a:bodyPr>
            <a:spAutoFit/>
          </a:bodyPr>
          <a:lstStyle/>
          <a:p>
            <a:r>
              <a:rPr lang="en-US" sz="1400" b="1">
                <a:latin typeface="Trebuchet MS" pitchFamily="34" charset="0"/>
              </a:rPr>
              <a:t>* DOE worked with US-CMS and US-ATLAS management to find support for fraction of needed </a:t>
            </a:r>
          </a:p>
          <a:p>
            <a:r>
              <a:rPr lang="en-US" sz="1400" b="1">
                <a:latin typeface="Trebuchet MS" pitchFamily="34" charset="0"/>
              </a:rPr>
              <a:t>  Research Scientists through the LHC Ops program.</a:t>
            </a:r>
            <a:endParaRPr lang="en-US" sz="1400" b="1">
              <a:solidFill>
                <a:srgbClr val="000000"/>
              </a:solidFill>
              <a:latin typeface="Trebuchet MS" pitchFamily="34" charset="0"/>
            </a:endParaRPr>
          </a:p>
        </p:txBody>
      </p:sp>
      <p:sp>
        <p:nvSpPr>
          <p:cNvPr id="9"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719763" y="958850"/>
            <a:ext cx="3311525" cy="3967163"/>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0" y="0"/>
            <a:ext cx="9144000" cy="838200"/>
          </a:xfrm>
          <a:solidFill>
            <a:srgbClr val="92D050"/>
          </a:solidFill>
        </p:spPr>
        <p:txBody>
          <a:bodyPr rtlCol="0">
            <a:normAutofit fontScale="90000"/>
          </a:bodyPr>
          <a:lstStyle/>
          <a:p>
            <a:pPr eaLnBrk="1" fontAlgn="auto" hangingPunct="1">
              <a:spcAft>
                <a:spcPts val="0"/>
              </a:spcAft>
              <a:defRPr/>
            </a:pPr>
            <a:r>
              <a:rPr lang="en-US" sz="2600" b="1" dirty="0" smtClean="0">
                <a:latin typeface="Cambria" pitchFamily="18" charset="0"/>
              </a:rPr>
              <a:t>From Deep Underground to the Tops of Mountains, </a:t>
            </a:r>
            <a:br>
              <a:rPr lang="en-US" sz="2600" b="1" dirty="0" smtClean="0">
                <a:latin typeface="Cambria" pitchFamily="18" charset="0"/>
              </a:rPr>
            </a:br>
            <a:r>
              <a:rPr lang="en-US" sz="2600" b="1" dirty="0" smtClean="0">
                <a:latin typeface="Cambria" pitchFamily="18" charset="0"/>
              </a:rPr>
              <a:t>HEP pushes the Frontiers of Research</a:t>
            </a:r>
            <a:endParaRPr lang="en-US" sz="2600" b="1" dirty="0">
              <a:latin typeface="Cambria" pitchFamily="18" charset="0"/>
            </a:endParaRPr>
          </a:p>
        </p:txBody>
      </p:sp>
      <p:sp>
        <p:nvSpPr>
          <p:cNvPr id="24579" name="Content Placeholder 2"/>
          <p:cNvSpPr>
            <a:spLocks noGrp="1"/>
          </p:cNvSpPr>
          <p:nvPr>
            <p:ph sz="half" idx="1"/>
          </p:nvPr>
        </p:nvSpPr>
        <p:spPr>
          <a:xfrm>
            <a:off x="304800" y="914400"/>
            <a:ext cx="5257800" cy="1447800"/>
          </a:xfrm>
        </p:spPr>
        <p:txBody>
          <a:bodyPr/>
          <a:lstStyle/>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p:txBody>
      </p:sp>
      <p:sp>
        <p:nvSpPr>
          <p:cNvPr id="6" name="TextBox 5"/>
          <p:cNvSpPr txBox="1"/>
          <p:nvPr/>
        </p:nvSpPr>
        <p:spPr>
          <a:xfrm>
            <a:off x="165100" y="5905500"/>
            <a:ext cx="8686800" cy="830263"/>
          </a:xfrm>
          <a:prstGeom prst="rect">
            <a:avLst/>
          </a:prstGeom>
          <a:noFill/>
        </p:spPr>
        <p:txBody>
          <a:bodyPr>
            <a:spAutoFit/>
          </a:bodyPr>
          <a:lstStyle/>
          <a:p>
            <a:pPr fontAlgn="auto">
              <a:spcBef>
                <a:spcPts val="0"/>
              </a:spcBef>
              <a:spcAft>
                <a:spcPts val="0"/>
              </a:spcAft>
              <a:defRPr/>
            </a:pPr>
            <a:r>
              <a:rPr lang="en-US" sz="1600" b="1" cap="small" dirty="0">
                <a:solidFill>
                  <a:srgbClr val="0070C0"/>
                </a:solidFill>
                <a:latin typeface="Constantia"/>
              </a:rPr>
              <a:t>Accelerator Science </a:t>
            </a:r>
            <a:r>
              <a:rPr lang="en-US" sz="1600" b="1" dirty="0">
                <a:solidFill>
                  <a:srgbClr val="0070C0"/>
                </a:solidFill>
                <a:latin typeface="Constantia"/>
              </a:rPr>
              <a:t>—</a:t>
            </a:r>
            <a:r>
              <a:rPr lang="en-US" sz="1600" b="1" cap="small" dirty="0">
                <a:solidFill>
                  <a:srgbClr val="0070C0"/>
                </a:solidFill>
                <a:latin typeface="Constantia"/>
              </a:rPr>
              <a:t>  </a:t>
            </a:r>
            <a:r>
              <a:rPr lang="en-US" sz="1600" dirty="0">
                <a:solidFill>
                  <a:prstClr val="black"/>
                </a:solidFill>
                <a:latin typeface="Constantia"/>
              </a:rPr>
              <a:t>Supports R&amp;D at national labs and universities in beam physics, novel acceleration concepts, beam instrumentation and control, high gradient research, particle and RF sources, superconducting magnets and materials, and superconducting RF technology.</a:t>
            </a:r>
          </a:p>
        </p:txBody>
      </p:sp>
      <p:sp>
        <p:nvSpPr>
          <p:cNvPr id="8" name="TextBox 7"/>
          <p:cNvSpPr txBox="1"/>
          <p:nvPr/>
        </p:nvSpPr>
        <p:spPr>
          <a:xfrm>
            <a:off x="165100" y="958850"/>
            <a:ext cx="5410200" cy="1558925"/>
          </a:xfrm>
          <a:prstGeom prst="rect">
            <a:avLst/>
          </a:prstGeom>
          <a:noFill/>
        </p:spPr>
        <p:txBody>
          <a:bodyPr>
            <a:spAutoFit/>
          </a:bodyPr>
          <a:lstStyle/>
          <a:p>
            <a:pPr fontAlgn="auto">
              <a:spcBef>
                <a:spcPts val="0"/>
              </a:spcBef>
              <a:spcAft>
                <a:spcPts val="0"/>
              </a:spcAft>
              <a:defRPr/>
            </a:pPr>
            <a:r>
              <a:rPr lang="en-US" sz="1600" b="1" cap="small" dirty="0">
                <a:solidFill>
                  <a:srgbClr val="0070C0"/>
                </a:solidFill>
                <a:latin typeface="Constantia"/>
              </a:rPr>
              <a:t>Research at the Energy Frontier </a:t>
            </a:r>
            <a:r>
              <a:rPr lang="en-US" sz="1600" b="1" dirty="0">
                <a:solidFill>
                  <a:srgbClr val="0070C0"/>
                </a:solidFill>
                <a:latin typeface="Constantia"/>
              </a:rPr>
              <a:t>—  </a:t>
            </a:r>
            <a:r>
              <a:rPr lang="en-US" sz="1600" dirty="0">
                <a:solidFill>
                  <a:prstClr val="black"/>
                </a:solidFill>
                <a:latin typeface="Constantia"/>
              </a:rPr>
              <a:t>HEP supports research where powerful accelerators such as the LHC are used to create new particles, reveal their interactions, and investigate fundamental forces, and where experiments such as ATLAS and CMS explore these phenomena.</a:t>
            </a:r>
          </a:p>
        </p:txBody>
      </p:sp>
      <p:sp>
        <p:nvSpPr>
          <p:cNvPr id="9" name="TextBox 8"/>
          <p:cNvSpPr txBox="1"/>
          <p:nvPr/>
        </p:nvSpPr>
        <p:spPr>
          <a:xfrm>
            <a:off x="152400" y="2568575"/>
            <a:ext cx="5410200" cy="1314450"/>
          </a:xfrm>
          <a:prstGeom prst="rect">
            <a:avLst/>
          </a:prstGeom>
          <a:noFill/>
        </p:spPr>
        <p:txBody>
          <a:bodyPr>
            <a:spAutoFit/>
          </a:bodyPr>
          <a:lstStyle/>
          <a:p>
            <a:pPr fontAlgn="auto">
              <a:spcBef>
                <a:spcPts val="0"/>
              </a:spcBef>
              <a:spcAft>
                <a:spcPts val="0"/>
              </a:spcAft>
              <a:defRPr/>
            </a:pPr>
            <a:r>
              <a:rPr lang="en-US" sz="1600" b="1" cap="small" dirty="0">
                <a:solidFill>
                  <a:srgbClr val="0070C0"/>
                </a:solidFill>
                <a:latin typeface="Constantia"/>
              </a:rPr>
              <a:t>Research at the Intensity Frontier </a:t>
            </a:r>
            <a:r>
              <a:rPr lang="en-US" sz="1600" b="1" dirty="0">
                <a:solidFill>
                  <a:srgbClr val="0070C0"/>
                </a:solidFill>
                <a:latin typeface="Constantia"/>
              </a:rPr>
              <a:t>—</a:t>
            </a:r>
            <a:r>
              <a:rPr lang="en-US" sz="1600" b="1" cap="small" dirty="0">
                <a:solidFill>
                  <a:srgbClr val="0070C0"/>
                </a:solidFill>
                <a:latin typeface="Constantia"/>
              </a:rPr>
              <a:t>  </a:t>
            </a:r>
            <a:r>
              <a:rPr lang="en-US" sz="1600" dirty="0">
                <a:solidFill>
                  <a:prstClr val="black"/>
                </a:solidFill>
                <a:latin typeface="Constantia"/>
              </a:rPr>
              <a:t>Reactor and beam-based neutrino physics experiments such as </a:t>
            </a:r>
            <a:r>
              <a:rPr lang="en-US" sz="1600" dirty="0" err="1">
                <a:solidFill>
                  <a:prstClr val="black"/>
                </a:solidFill>
                <a:latin typeface="Constantia"/>
              </a:rPr>
              <a:t>Daya</a:t>
            </a:r>
            <a:r>
              <a:rPr lang="en-US" sz="1600" dirty="0">
                <a:solidFill>
                  <a:prstClr val="black"/>
                </a:solidFill>
                <a:latin typeface="Constantia"/>
              </a:rPr>
              <a:t> Bay and LBNE may ultimately answer some of the fundamental questions of our time: why does the Universe seem to be composed of matter and not anti-matter? </a:t>
            </a:r>
          </a:p>
        </p:txBody>
      </p:sp>
      <p:sp>
        <p:nvSpPr>
          <p:cNvPr id="10" name="TextBox 9"/>
          <p:cNvSpPr txBox="1"/>
          <p:nvPr/>
        </p:nvSpPr>
        <p:spPr>
          <a:xfrm>
            <a:off x="165100" y="3883025"/>
            <a:ext cx="5410200" cy="1314450"/>
          </a:xfrm>
          <a:prstGeom prst="rect">
            <a:avLst/>
          </a:prstGeom>
          <a:noFill/>
        </p:spPr>
        <p:txBody>
          <a:bodyPr>
            <a:spAutoFit/>
          </a:bodyPr>
          <a:lstStyle/>
          <a:p>
            <a:pPr fontAlgn="auto">
              <a:spcBef>
                <a:spcPts val="0"/>
              </a:spcBef>
              <a:spcAft>
                <a:spcPts val="0"/>
              </a:spcAft>
              <a:defRPr/>
            </a:pPr>
            <a:r>
              <a:rPr lang="en-US" sz="1600" b="1" cap="small" dirty="0">
                <a:solidFill>
                  <a:srgbClr val="0070C0"/>
                </a:solidFill>
                <a:latin typeface="Constantia"/>
              </a:rPr>
              <a:t>Research at the Cosmic Frontier </a:t>
            </a:r>
            <a:r>
              <a:rPr lang="en-US" sz="1600" b="1" dirty="0">
                <a:solidFill>
                  <a:srgbClr val="0070C0"/>
                </a:solidFill>
                <a:latin typeface="Constantia"/>
              </a:rPr>
              <a:t>—</a:t>
            </a:r>
            <a:r>
              <a:rPr lang="en-US" sz="1600" b="1" cap="small" dirty="0">
                <a:solidFill>
                  <a:srgbClr val="0070C0"/>
                </a:solidFill>
                <a:latin typeface="Constantia"/>
              </a:rPr>
              <a:t>  </a:t>
            </a:r>
            <a:r>
              <a:rPr lang="en-US" sz="1600" dirty="0">
                <a:solidFill>
                  <a:prstClr val="black"/>
                </a:solidFill>
                <a:latin typeface="Constantia"/>
              </a:rPr>
              <a:t>Through ground-based telescopes, space missions, and deep underground detectors, research at the cosmic frontier aims to explore dark energy and dark matter, which together comprise approximately 95% of the universe.</a:t>
            </a:r>
          </a:p>
        </p:txBody>
      </p:sp>
      <p:sp>
        <p:nvSpPr>
          <p:cNvPr id="11" name="TextBox 10"/>
          <p:cNvSpPr txBox="1"/>
          <p:nvPr/>
        </p:nvSpPr>
        <p:spPr>
          <a:xfrm>
            <a:off x="152400" y="5197475"/>
            <a:ext cx="8686800" cy="825500"/>
          </a:xfrm>
          <a:prstGeom prst="rect">
            <a:avLst/>
          </a:prstGeom>
          <a:noFill/>
        </p:spPr>
        <p:txBody>
          <a:bodyPr>
            <a:spAutoFit/>
          </a:bodyPr>
          <a:lstStyle/>
          <a:p>
            <a:pPr fontAlgn="auto">
              <a:spcBef>
                <a:spcPts val="0"/>
              </a:spcBef>
              <a:spcAft>
                <a:spcPts val="0"/>
              </a:spcAft>
              <a:defRPr/>
            </a:pPr>
            <a:r>
              <a:rPr lang="en-US" sz="1600" b="1" cap="small" dirty="0">
                <a:solidFill>
                  <a:srgbClr val="0070C0"/>
                </a:solidFill>
                <a:latin typeface="Constantia"/>
              </a:rPr>
              <a:t>Theory and Computation</a:t>
            </a:r>
            <a:r>
              <a:rPr lang="en-US" sz="1600" b="1" dirty="0">
                <a:solidFill>
                  <a:srgbClr val="0070C0"/>
                </a:solidFill>
                <a:latin typeface="Constantia"/>
              </a:rPr>
              <a:t> —  </a:t>
            </a:r>
            <a:r>
              <a:rPr lang="en-US" sz="1600" dirty="0">
                <a:solidFill>
                  <a:prstClr val="black"/>
                </a:solidFill>
                <a:latin typeface="Constantia"/>
              </a:rPr>
              <a:t>Essential to the lifeblood of  High Energy Physics, the interplay between theory, computation, and experiment drive the science forward.  Computational sciences and resources enhance both data analysis and model building.</a:t>
            </a:r>
            <a:endParaRPr lang="en-US" dirty="0">
              <a:solidFill>
                <a:srgbClr val="FFFF00"/>
              </a:solidFill>
              <a:latin typeface="Constantia"/>
            </a:endParaRPr>
          </a:p>
        </p:txBody>
      </p:sp>
      <p:sp>
        <p:nvSpPr>
          <p:cNvPr id="12"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24586" name="Picture 4" descr="http://i.livescience.com/images/i/22662/i02/lhc-atlas-protons.jpg"/>
          <p:cNvPicPr>
            <a:picLocks noChangeAspect="1" noChangeArrowheads="1"/>
          </p:cNvPicPr>
          <p:nvPr/>
        </p:nvPicPr>
        <p:blipFill>
          <a:blip r:embed="rId2"/>
          <a:srcRect/>
          <a:stretch>
            <a:fillRect/>
          </a:stretch>
        </p:blipFill>
        <p:spPr bwMode="auto">
          <a:xfrm>
            <a:off x="6161088" y="1019175"/>
            <a:ext cx="2463800" cy="2000250"/>
          </a:xfrm>
          <a:prstGeom prst="rect">
            <a:avLst/>
          </a:prstGeom>
          <a:noFill/>
          <a:ln w="9525">
            <a:noFill/>
            <a:miter lim="800000"/>
            <a:headEnd/>
            <a:tailEnd/>
          </a:ln>
        </p:spPr>
      </p:pic>
      <p:grpSp>
        <p:nvGrpSpPr>
          <p:cNvPr id="24587" name="Group 16"/>
          <p:cNvGrpSpPr>
            <a:grpSpLocks/>
          </p:cNvGrpSpPr>
          <p:nvPr/>
        </p:nvGrpSpPr>
        <p:grpSpPr bwMode="auto">
          <a:xfrm>
            <a:off x="6262688" y="2994025"/>
            <a:ext cx="2362200" cy="2032000"/>
            <a:chOff x="-786" y="-1111"/>
            <a:chExt cx="5568" cy="4184"/>
          </a:xfrm>
        </p:grpSpPr>
        <p:sp>
          <p:nvSpPr>
            <p:cNvPr id="24588" name="TextBox 11"/>
            <p:cNvSpPr txBox="1">
              <a:spLocks noChangeArrowheads="1"/>
            </p:cNvSpPr>
            <p:nvPr/>
          </p:nvSpPr>
          <p:spPr bwMode="auto">
            <a:xfrm>
              <a:off x="-647" y="2778"/>
              <a:ext cx="5279" cy="295"/>
            </a:xfrm>
            <a:prstGeom prst="rect">
              <a:avLst/>
            </a:prstGeom>
            <a:noFill/>
            <a:ln w="9525">
              <a:noFill/>
              <a:miter lim="800000"/>
              <a:headEnd/>
              <a:tailEnd/>
            </a:ln>
          </p:spPr>
          <p:txBody>
            <a:bodyPr>
              <a:spAutoFit/>
            </a:bodyPr>
            <a:lstStyle/>
            <a:p>
              <a:pPr algn="ctr"/>
              <a:endParaRPr lang="en-US">
                <a:solidFill>
                  <a:srgbClr val="000000"/>
                </a:solidFill>
                <a:latin typeface="Calibri" pitchFamily="34" charset="0"/>
                <a:cs typeface="Arial" charset="0"/>
              </a:endParaRPr>
            </a:p>
          </p:txBody>
        </p:sp>
        <p:pic>
          <p:nvPicPr>
            <p:cNvPr id="24589" name="Picture 11" descr="Fermi LAT 1 year all sky.jpg"/>
            <p:cNvPicPr>
              <a:picLocks noChangeAspect="1"/>
            </p:cNvPicPr>
            <p:nvPr/>
          </p:nvPicPr>
          <p:blipFill>
            <a:blip r:embed="rId3"/>
            <a:srcRect l="5788" t="5022" r="5911" b="12643"/>
            <a:stretch>
              <a:fillRect/>
            </a:stretch>
          </p:blipFill>
          <p:spPr bwMode="auto">
            <a:xfrm>
              <a:off x="-786" y="-1111"/>
              <a:ext cx="5568" cy="388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975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More on Research Scientists (RS)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07950" y="841375"/>
            <a:ext cx="8956675" cy="5929313"/>
          </a:xfrm>
        </p:spPr>
        <p:txBody>
          <a:bodyPr rtlCol="0">
            <a:noAutofit/>
          </a:bodyPr>
          <a:lstStyle/>
          <a:p>
            <a:pPr eaLnBrk="1" fontAlgn="auto" hangingPunct="1">
              <a:spcBef>
                <a:spcPts val="300"/>
              </a:spcBef>
              <a:spcAft>
                <a:spcPts val="0"/>
              </a:spcAft>
              <a:buFont typeface="Wingdings" pitchFamily="2" charset="2"/>
              <a:buChar char="§"/>
              <a:defRPr/>
            </a:pPr>
            <a:r>
              <a:rPr lang="en-US" sz="1800" b="1" dirty="0">
                <a:solidFill>
                  <a:srgbClr val="008000"/>
                </a:solidFill>
              </a:rPr>
              <a:t>Efforts of </a:t>
            </a:r>
            <a:r>
              <a:rPr lang="en-US" sz="1800" b="1" i="1" dirty="0">
                <a:solidFill>
                  <a:srgbClr val="008000"/>
                </a:solidFill>
              </a:rPr>
              <a:t>all</a:t>
            </a:r>
            <a:r>
              <a:rPr lang="en-US" sz="1800" b="1" dirty="0">
                <a:solidFill>
                  <a:srgbClr val="008000"/>
                </a:solidFill>
              </a:rPr>
              <a:t> RS that have support requested in a proposal are evaluated by the </a:t>
            </a:r>
            <a:r>
              <a:rPr lang="en-US" sz="1800" b="1" dirty="0" smtClean="0">
                <a:solidFill>
                  <a:srgbClr val="008000"/>
                </a:solidFill>
              </a:rPr>
              <a:t>panel</a:t>
            </a:r>
          </a:p>
          <a:p>
            <a:pPr eaLnBrk="1" fontAlgn="auto" hangingPunct="1">
              <a:spcBef>
                <a:spcPts val="300"/>
              </a:spcBef>
              <a:spcAft>
                <a:spcPts val="0"/>
              </a:spcAft>
              <a:buFont typeface="Wingdings" pitchFamily="2" charset="2"/>
              <a:buChar char="§"/>
              <a:defRPr/>
            </a:pPr>
            <a:r>
              <a:rPr lang="en-US" sz="1800" b="1" dirty="0" smtClean="0">
                <a:solidFill>
                  <a:srgbClr val="008000"/>
                </a:solidFill>
              </a:rPr>
              <a:t>See also Q&amp;A-40 of FAQ…</a:t>
            </a:r>
          </a:p>
          <a:p>
            <a:pPr lvl="1" eaLnBrk="1" fontAlgn="auto" hangingPunct="1">
              <a:spcBef>
                <a:spcPts val="300"/>
              </a:spcBef>
              <a:spcAft>
                <a:spcPts val="0"/>
              </a:spcAft>
              <a:buFont typeface="Arial"/>
              <a:buChar char="–"/>
              <a:defRPr/>
            </a:pPr>
            <a:r>
              <a:rPr lang="en-US" sz="1600" b="1" dirty="0" smtClean="0"/>
              <a:t>Requests to support RS dedicated full-time (and long-term) to operational and/or project activities for an experiment will not be supported by respective frontier research areas</a:t>
            </a:r>
          </a:p>
          <a:p>
            <a:pPr lvl="1" eaLnBrk="1" fontAlgn="auto" hangingPunct="1">
              <a:spcBef>
                <a:spcPts val="300"/>
              </a:spcBef>
              <a:spcAft>
                <a:spcPts val="0"/>
              </a:spcAft>
              <a:buFont typeface="Arial"/>
              <a:buChar char="–"/>
              <a:defRPr/>
            </a:pPr>
            <a:r>
              <a:rPr lang="en-US" sz="1600" b="1" dirty="0" smtClean="0"/>
              <a:t>If RS conducting physics research-related activities, requests [scaled to % of time on </a:t>
            </a:r>
            <a:br>
              <a:rPr lang="en-US" sz="1600" b="1" dirty="0" smtClean="0"/>
            </a:br>
            <a:r>
              <a:rPr lang="en-US" sz="1600" b="1" dirty="0" smtClean="0"/>
              <a:t>such efforts] can be included</a:t>
            </a:r>
          </a:p>
          <a:p>
            <a:pPr lvl="2" eaLnBrk="1" fontAlgn="auto" hangingPunct="1">
              <a:spcBef>
                <a:spcPts val="300"/>
              </a:spcBef>
              <a:spcAft>
                <a:spcPts val="0"/>
              </a:spcAft>
              <a:buFont typeface="Arial"/>
              <a:buChar char="•"/>
              <a:defRPr/>
            </a:pPr>
            <a:r>
              <a:rPr lang="en-US" sz="1600" b="1" dirty="0">
                <a:solidFill>
                  <a:srgbClr val="0070C0"/>
                </a:solidFill>
              </a:rPr>
              <a:t>a</a:t>
            </a:r>
            <a:r>
              <a:rPr lang="en-US" sz="1600" b="1" dirty="0" smtClean="0">
                <a:solidFill>
                  <a:srgbClr val="0070C0"/>
                </a:solidFill>
              </a:rPr>
              <a:t>ny final support will be based on the merit review process</a:t>
            </a:r>
          </a:p>
          <a:p>
            <a:pPr eaLnBrk="1" fontAlgn="auto" hangingPunct="1">
              <a:spcBef>
                <a:spcPts val="300"/>
              </a:spcBef>
              <a:spcAft>
                <a:spcPts val="0"/>
              </a:spcAft>
              <a:buFont typeface="Arial"/>
              <a:buNone/>
              <a:defRPr/>
            </a:pPr>
            <a:endParaRPr lang="en-US" sz="800" b="1" dirty="0" smtClean="0"/>
          </a:p>
          <a:p>
            <a:pPr eaLnBrk="1" fontAlgn="auto" hangingPunct="1">
              <a:spcBef>
                <a:spcPts val="300"/>
              </a:spcBef>
              <a:spcAft>
                <a:spcPts val="0"/>
              </a:spcAft>
              <a:buFont typeface="Wingdings" pitchFamily="2" charset="2"/>
              <a:buChar char="§"/>
              <a:defRPr/>
            </a:pPr>
            <a:r>
              <a:rPr lang="en-US" sz="1800" b="1" dirty="0" smtClean="0">
                <a:solidFill>
                  <a:srgbClr val="008000"/>
                </a:solidFill>
              </a:rPr>
              <a:t>Common reviewer comments that result in unfavorable merit reviews:</a:t>
            </a:r>
          </a:p>
          <a:p>
            <a:pPr lvl="1" eaLnBrk="1" fontAlgn="auto" hangingPunct="1">
              <a:spcBef>
                <a:spcPts val="300"/>
              </a:spcBef>
              <a:spcAft>
                <a:spcPts val="0"/>
              </a:spcAft>
              <a:buFont typeface="Arial"/>
              <a:buChar char="–"/>
              <a:defRPr/>
            </a:pPr>
            <a:r>
              <a:rPr lang="en-US" sz="1600" b="1" dirty="0" smtClean="0"/>
              <a:t>‘RS conducting scope of work typically commensurate at the postdoctoral-level…’</a:t>
            </a:r>
          </a:p>
          <a:p>
            <a:pPr lvl="1" eaLnBrk="1" fontAlgn="auto" hangingPunct="1">
              <a:spcBef>
                <a:spcPts val="300"/>
              </a:spcBef>
              <a:spcAft>
                <a:spcPts val="0"/>
              </a:spcAft>
              <a:buFont typeface="Arial"/>
              <a:buChar char="–"/>
              <a:defRPr/>
            </a:pPr>
            <a:r>
              <a:rPr lang="en-US" sz="1600" b="1" dirty="0" smtClean="0"/>
              <a:t>‘RS involved in long-term operation/project activities with minimum physics research efforts…’</a:t>
            </a:r>
            <a:endParaRPr lang="en-US" sz="1600" b="1" dirty="0" smtClean="0">
              <a:solidFill>
                <a:schemeClr val="tx2">
                  <a:lumMod val="75000"/>
                </a:schemeClr>
              </a:solidFill>
            </a:endParaRPr>
          </a:p>
          <a:p>
            <a:pPr lvl="2" eaLnBrk="1" fontAlgn="auto" hangingPunct="1">
              <a:spcBef>
                <a:spcPts val="300"/>
              </a:spcBef>
              <a:spcAft>
                <a:spcPts val="0"/>
              </a:spcAft>
              <a:buFont typeface="Arial"/>
              <a:buChar char="•"/>
              <a:defRPr/>
            </a:pPr>
            <a:r>
              <a:rPr lang="en-US" sz="1600" b="1" dirty="0">
                <a:solidFill>
                  <a:srgbClr val="0070C0"/>
                </a:solidFill>
              </a:rPr>
              <a:t>s</a:t>
            </a:r>
            <a:r>
              <a:rPr lang="en-US" sz="1600" b="1" dirty="0" smtClean="0">
                <a:solidFill>
                  <a:srgbClr val="0070C0"/>
                </a:solidFill>
              </a:rPr>
              <a:t>uch efforts may review well in a DOE </a:t>
            </a:r>
            <a:r>
              <a:rPr lang="en-US" sz="1600" b="1" dirty="0">
                <a:solidFill>
                  <a:srgbClr val="0070C0"/>
                </a:solidFill>
              </a:rPr>
              <a:t>r</a:t>
            </a:r>
            <a:r>
              <a:rPr lang="en-US" sz="1600" b="1" dirty="0" smtClean="0">
                <a:solidFill>
                  <a:srgbClr val="0070C0"/>
                </a:solidFill>
              </a:rPr>
              <a:t>eview of the operation/project program </a:t>
            </a:r>
            <a:br>
              <a:rPr lang="en-US" sz="1600" b="1" dirty="0" smtClean="0">
                <a:solidFill>
                  <a:srgbClr val="0070C0"/>
                </a:solidFill>
              </a:rPr>
            </a:br>
            <a:r>
              <a:rPr lang="en-US" sz="1600" b="1" dirty="0" smtClean="0">
                <a:solidFill>
                  <a:srgbClr val="0070C0"/>
                </a:solidFill>
              </a:rPr>
              <a:t>but not as well in a review of the experimental research program</a:t>
            </a:r>
          </a:p>
          <a:p>
            <a:pPr eaLnBrk="1" fontAlgn="auto" hangingPunct="1">
              <a:spcBef>
                <a:spcPts val="300"/>
              </a:spcBef>
              <a:spcAft>
                <a:spcPts val="0"/>
              </a:spcAft>
              <a:buFont typeface="Arial"/>
              <a:buNone/>
              <a:defRPr/>
            </a:pPr>
            <a:endParaRPr lang="en-US" sz="800" b="1" dirty="0" smtClean="0">
              <a:solidFill>
                <a:srgbClr val="002060"/>
              </a:solidFill>
            </a:endParaRPr>
          </a:p>
          <a:p>
            <a:pPr eaLnBrk="1" fontAlgn="auto" hangingPunct="1">
              <a:spcBef>
                <a:spcPts val="300"/>
              </a:spcBef>
              <a:spcAft>
                <a:spcPts val="0"/>
              </a:spcAft>
              <a:buFont typeface="Wingdings" pitchFamily="2" charset="2"/>
              <a:buChar char="§"/>
              <a:defRPr/>
            </a:pPr>
            <a:r>
              <a:rPr lang="en-US" sz="1800" b="1" dirty="0" smtClean="0">
                <a:solidFill>
                  <a:srgbClr val="008000"/>
                </a:solidFill>
              </a:rPr>
              <a:t>What is physics research-related activities?</a:t>
            </a:r>
          </a:p>
          <a:p>
            <a:pPr lvl="1" eaLnBrk="1" fontAlgn="auto" hangingPunct="1">
              <a:spcBef>
                <a:spcPts val="300"/>
              </a:spcBef>
              <a:spcAft>
                <a:spcPts val="0"/>
              </a:spcAft>
              <a:buFont typeface="Arial"/>
              <a:buChar char="–"/>
              <a:defRPr/>
            </a:pPr>
            <a:r>
              <a:rPr lang="en-US" sz="1600" b="1" dirty="0" smtClean="0"/>
              <a:t>Object reconstruction/algorithm development,  performance studies,  data taking and analysis, and mentorship of students &amp; postdocs in these areas</a:t>
            </a:r>
          </a:p>
          <a:p>
            <a:pPr lvl="1" eaLnBrk="1" fontAlgn="auto" hangingPunct="1">
              <a:spcBef>
                <a:spcPts val="300"/>
              </a:spcBef>
              <a:spcAft>
                <a:spcPts val="0"/>
              </a:spcAft>
              <a:buFont typeface="Arial"/>
              <a:buChar char="–"/>
              <a:defRPr/>
            </a:pPr>
            <a:r>
              <a:rPr lang="en-US" sz="1600" b="1" dirty="0" smtClean="0"/>
              <a:t>Scientific activities in support of detector/hardware design and development</a:t>
            </a:r>
          </a:p>
          <a:p>
            <a:pPr eaLnBrk="1" fontAlgn="auto" hangingPunct="1">
              <a:spcBef>
                <a:spcPts val="300"/>
              </a:spcBef>
              <a:spcAft>
                <a:spcPts val="0"/>
              </a:spcAft>
              <a:buFont typeface="Arial"/>
              <a:buChar char="•"/>
              <a:defRPr/>
            </a:pPr>
            <a:endParaRPr lang="en-US" sz="800" b="1" dirty="0" smtClean="0"/>
          </a:p>
          <a:p>
            <a:pPr eaLnBrk="1" fontAlgn="auto" hangingPunct="1">
              <a:spcBef>
                <a:spcPts val="300"/>
              </a:spcBef>
              <a:spcAft>
                <a:spcPts val="0"/>
              </a:spcAft>
              <a:buFont typeface="Wingdings" pitchFamily="2" charset="2"/>
              <a:buChar char="§"/>
              <a:defRPr/>
            </a:pPr>
            <a:r>
              <a:rPr lang="en-US" sz="1800" b="1" dirty="0" smtClean="0">
                <a:solidFill>
                  <a:srgbClr val="008000"/>
                </a:solidFill>
              </a:rPr>
              <a:t>From the </a:t>
            </a:r>
            <a:r>
              <a:rPr lang="en-US" sz="1800" b="1" dirty="0">
                <a:solidFill>
                  <a:srgbClr val="008000"/>
                </a:solidFill>
              </a:rPr>
              <a:t>research </a:t>
            </a:r>
            <a:r>
              <a:rPr lang="en-US" sz="1800" b="1" dirty="0" smtClean="0">
                <a:solidFill>
                  <a:srgbClr val="008000"/>
                </a:solidFill>
              </a:rPr>
              <a:t>program, cases become </a:t>
            </a:r>
            <a:r>
              <a:rPr lang="en-US" sz="1800" b="1" dirty="0">
                <a:solidFill>
                  <a:srgbClr val="008000"/>
                </a:solidFill>
              </a:rPr>
              <a:t>an issue when operations/projects </a:t>
            </a:r>
            <a:r>
              <a:rPr lang="en-US" sz="1800" b="1" dirty="0" smtClean="0">
                <a:solidFill>
                  <a:srgbClr val="008000"/>
                </a:solidFill>
              </a:rPr>
              <a:t/>
            </a:r>
            <a:br>
              <a:rPr lang="en-US" sz="1800" b="1" dirty="0" smtClean="0">
                <a:solidFill>
                  <a:srgbClr val="008000"/>
                </a:solidFill>
              </a:rPr>
            </a:br>
            <a:r>
              <a:rPr lang="en-US" sz="1800" b="1" dirty="0" smtClean="0">
                <a:solidFill>
                  <a:srgbClr val="008000"/>
                </a:solidFill>
              </a:rPr>
              <a:t>become </a:t>
            </a:r>
            <a:r>
              <a:rPr lang="en-US" sz="1800" b="1" dirty="0">
                <a:solidFill>
                  <a:srgbClr val="008000"/>
                </a:solidFill>
              </a:rPr>
              <a:t>the </a:t>
            </a:r>
            <a:r>
              <a:rPr lang="en-US" sz="1800" b="1" i="1" dirty="0">
                <a:solidFill>
                  <a:srgbClr val="008000"/>
                </a:solidFill>
              </a:rPr>
              <a:t>dominant</a:t>
            </a:r>
            <a:r>
              <a:rPr lang="en-US" sz="1800" b="1" dirty="0">
                <a:solidFill>
                  <a:srgbClr val="008000"/>
                </a:solidFill>
              </a:rPr>
              <a:t> activity </a:t>
            </a:r>
            <a:r>
              <a:rPr lang="en-US" sz="1800" b="1" dirty="0" smtClean="0">
                <a:solidFill>
                  <a:srgbClr val="008000"/>
                </a:solidFill>
              </a:rPr>
              <a:t>long-term   </a:t>
            </a:r>
          </a:p>
          <a:p>
            <a:pPr lvl="1" eaLnBrk="1" fontAlgn="auto" hangingPunct="1">
              <a:spcBef>
                <a:spcPts val="300"/>
              </a:spcBef>
              <a:spcAft>
                <a:spcPts val="0"/>
              </a:spcAft>
              <a:buFont typeface="Arial"/>
              <a:buChar char="–"/>
              <a:defRPr/>
            </a:pPr>
            <a:r>
              <a:rPr lang="en-US" sz="1600" b="1" dirty="0" smtClean="0"/>
              <a:t>A well-balanced portfolio that </a:t>
            </a:r>
            <a:r>
              <a:rPr lang="en-US" sz="1600" b="1" dirty="0"/>
              <a:t>includes physics </a:t>
            </a:r>
            <a:r>
              <a:rPr lang="en-US" sz="1600" b="1" dirty="0" smtClean="0"/>
              <a:t>research-related activities is encouraged </a:t>
            </a:r>
          </a:p>
        </p:txBody>
      </p:sp>
      <p:sp>
        <p:nvSpPr>
          <p:cNvPr id="7"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1750"/>
            <a:ext cx="8382000" cy="627063"/>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FY13 Proposals vs. FY12 Status</a:t>
            </a:r>
            <a:endParaRPr lang="en-US" sz="3600" b="1" dirty="0">
              <a:solidFill>
                <a:srgbClr val="285C00"/>
              </a:solidFill>
              <a:effectLst>
                <a:outerShdw blurRad="38100" dist="38100" dir="2700000" algn="tl">
                  <a:srgbClr val="000000">
                    <a:alpha val="43137"/>
                  </a:srgbClr>
                </a:outerShdw>
              </a:effectLst>
              <a:latin typeface="Cambria" pitchFamily="18" charset="0"/>
              <a:cs typeface="Times New Roman" pitchFamily="18" charset="0"/>
            </a:endParaRPr>
          </a:p>
        </p:txBody>
      </p:sp>
      <p:graphicFrame>
        <p:nvGraphicFramePr>
          <p:cNvPr id="7" name="Table 6"/>
          <p:cNvGraphicFramePr>
            <a:graphicFrameLocks noGrp="1"/>
          </p:cNvGraphicFramePr>
          <p:nvPr/>
        </p:nvGraphicFramePr>
        <p:xfrm>
          <a:off x="381000" y="1143000"/>
          <a:ext cx="8408988" cy="2819400"/>
        </p:xfrm>
        <a:graphic>
          <a:graphicData uri="http://schemas.openxmlformats.org/drawingml/2006/table">
            <a:tbl>
              <a:tblPr lastRow="1" bandRow="1">
                <a:tableStyleId>{5C22544A-7EE6-4342-B048-85BDC9FD1C3A}</a:tableStyleId>
              </a:tblPr>
              <a:tblGrid>
                <a:gridCol w="1676399"/>
                <a:gridCol w="762000"/>
                <a:gridCol w="685800"/>
                <a:gridCol w="838200"/>
                <a:gridCol w="914400"/>
                <a:gridCol w="1066800"/>
                <a:gridCol w="1143000"/>
                <a:gridCol w="1322717"/>
              </a:tblGrid>
              <a:tr h="609600">
                <a:tc>
                  <a:txBody>
                    <a:bodyPr/>
                    <a:lstStyle/>
                    <a:p>
                      <a:pPr marL="0" marR="0">
                        <a:lnSpc>
                          <a:spcPct val="115000"/>
                        </a:lnSpc>
                        <a:spcBef>
                          <a:spcPts val="0"/>
                        </a:spcBef>
                        <a:spcAft>
                          <a:spcPts val="0"/>
                        </a:spcAft>
                      </a:pP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mn-ea"/>
                          <a:cs typeface="+mn-cs"/>
                        </a:rPr>
                        <a:t>New</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Up</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Flat</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mn-ea"/>
                          <a:cs typeface="+mn-cs"/>
                        </a:rPr>
                        <a:t>Down</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No-Fund</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Decline</a:t>
                      </a:r>
                      <a:endParaRPr lang="en-US" sz="2000" b="1" dirty="0">
                        <a:solidFill>
                          <a:schemeClr val="bg1"/>
                        </a:solidFill>
                        <a:latin typeface="+mn-lt"/>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2000" b="1" dirty="0" smtClean="0">
                          <a:solidFill>
                            <a:schemeClr val="bg1"/>
                          </a:solidFill>
                          <a:latin typeface="+mn-lt"/>
                          <a:ea typeface="Calibri"/>
                          <a:cs typeface="Times New Roman"/>
                        </a:rPr>
                        <a:t>Total</a:t>
                      </a:r>
                      <a:endParaRPr lang="en-US" sz="2000" b="1" dirty="0">
                        <a:solidFill>
                          <a:schemeClr val="bg1"/>
                        </a:solidFill>
                        <a:latin typeface="+mn-lt"/>
                        <a:ea typeface="Calibri"/>
                        <a:cs typeface="Times New Roman"/>
                      </a:endParaRPr>
                    </a:p>
                  </a:txBody>
                  <a:tcPr marL="68580" marR="68580" marT="0" marB="0">
                    <a:solidFill>
                      <a:schemeClr val="accent1"/>
                    </a:solidFill>
                  </a:tcPr>
                </a:tc>
              </a:tr>
              <a:tr h="342646">
                <a:tc>
                  <a:txBody>
                    <a:bodyPr/>
                    <a:lstStyle/>
                    <a:p>
                      <a:pPr marL="0" marR="0">
                        <a:lnSpc>
                          <a:spcPct val="115000"/>
                        </a:lnSpc>
                        <a:spcBef>
                          <a:spcPts val="0"/>
                        </a:spcBef>
                        <a:spcAft>
                          <a:spcPts val="0"/>
                        </a:spcAft>
                      </a:pPr>
                      <a:r>
                        <a:rPr lang="en-US" sz="1600" b="1" dirty="0" smtClean="0"/>
                        <a:t>Accelerator</a:t>
                      </a:r>
                      <a:r>
                        <a:rPr lang="en-US" sz="1600" b="1" baseline="0" dirty="0" smtClean="0"/>
                        <a:t> R&amp;D</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3</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4</a:t>
                      </a:r>
                      <a:endParaRPr lang="en-US" sz="1600" b="1" dirty="0">
                        <a:latin typeface="+mn-lt"/>
                      </a:endParaRPr>
                    </a:p>
                  </a:txBody>
                  <a:tcPr marL="68580" marR="68580" marT="0" marB="0"/>
                </a:tc>
                <a:tc>
                  <a:txBody>
                    <a:bodyPr/>
                    <a:lstStyle/>
                    <a:p>
                      <a:r>
                        <a:rPr lang="en-US" sz="1600" b="1" dirty="0" smtClean="0">
                          <a:latin typeface="+mn-lt"/>
                        </a:rPr>
                        <a:t>8</a:t>
                      </a:r>
                      <a:endParaRPr lang="en-US" sz="1600" b="1" dirty="0">
                        <a:latin typeface="+mn-lt"/>
                      </a:endParaRPr>
                    </a:p>
                  </a:txBody>
                  <a:tcPr marL="68580" marR="68580" marT="0" marB="0"/>
                </a:tc>
                <a:tc>
                  <a:txBody>
                    <a:bodyPr/>
                    <a:lstStyle/>
                    <a:p>
                      <a:r>
                        <a:rPr lang="en-US" sz="1600" b="1" dirty="0" smtClean="0">
                          <a:latin typeface="+mn-lt"/>
                        </a:rPr>
                        <a:t>6</a:t>
                      </a:r>
                      <a:endParaRPr lang="en-US" sz="1600" b="1" dirty="0">
                        <a:latin typeface="+mn-lt"/>
                      </a:endParaRPr>
                    </a:p>
                  </a:txBody>
                  <a:tcPr marL="68580" marR="68580" marT="0" marB="0"/>
                </a:tc>
                <a:tc>
                  <a:txBody>
                    <a:bodyPr/>
                    <a:lstStyle/>
                    <a:p>
                      <a:pPr algn="l"/>
                      <a:r>
                        <a:rPr lang="en-US" sz="1600" b="1" dirty="0" smtClean="0">
                          <a:latin typeface="+mn-lt"/>
                        </a:rPr>
                        <a:t>17</a:t>
                      </a:r>
                      <a:endParaRPr lang="en-US" sz="1600" b="1" dirty="0">
                        <a:latin typeface="+mn-lt"/>
                      </a:endParaRPr>
                    </a:p>
                  </a:txBody>
                  <a:tcPr marL="68580" marR="68580" marT="0" marB="0"/>
                </a:tc>
                <a:tc>
                  <a:txBody>
                    <a:bodyPr/>
                    <a:lstStyle/>
                    <a:p>
                      <a:pPr algn="r"/>
                      <a:r>
                        <a:rPr lang="en-US" sz="1600" b="1" dirty="0" smtClean="0">
                          <a:latin typeface="+mn-lt"/>
                        </a:rPr>
                        <a:t>40</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Cosmic Frontier</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4</a:t>
                      </a:r>
                      <a:endParaRPr lang="en-US" sz="1600" b="1" dirty="0">
                        <a:latin typeface="+mn-lt"/>
                      </a:endParaRPr>
                    </a:p>
                  </a:txBody>
                  <a:tcPr marL="68580" marR="68580" marT="0" marB="0"/>
                </a:tc>
                <a:tc>
                  <a:txBody>
                    <a:bodyPr/>
                    <a:lstStyle/>
                    <a:p>
                      <a:r>
                        <a:rPr lang="en-US" sz="1600" b="1" dirty="0" smtClean="0">
                          <a:latin typeface="+mn-lt"/>
                        </a:rPr>
                        <a:t>7</a:t>
                      </a:r>
                      <a:endParaRPr lang="en-US" sz="1600" b="1" dirty="0">
                        <a:latin typeface="+mn-lt"/>
                      </a:endParaRPr>
                    </a:p>
                  </a:txBody>
                  <a:tcPr marL="68580" marR="68580" marT="0" marB="0"/>
                </a:tc>
                <a:tc>
                  <a:txBody>
                    <a:bodyPr/>
                    <a:lstStyle/>
                    <a:p>
                      <a:r>
                        <a:rPr lang="en-US" sz="1600" b="1" dirty="0" smtClean="0">
                          <a:latin typeface="+mn-lt"/>
                        </a:rPr>
                        <a:t>1</a:t>
                      </a:r>
                      <a:endParaRPr lang="en-US" sz="1600" b="1" dirty="0">
                        <a:latin typeface="+mn-lt"/>
                      </a:endParaRPr>
                    </a:p>
                  </a:txBody>
                  <a:tcPr marL="68580" marR="68580" marT="0" marB="0"/>
                </a:tc>
                <a:tc>
                  <a:txBody>
                    <a:bodyPr/>
                    <a:lstStyle/>
                    <a:p>
                      <a:r>
                        <a:rPr lang="en-US" sz="1600" b="1" dirty="0" smtClean="0">
                          <a:latin typeface="+mn-lt"/>
                        </a:rPr>
                        <a:t>6</a:t>
                      </a:r>
                      <a:endParaRPr lang="en-US" sz="1600" b="1" dirty="0">
                        <a:latin typeface="+mn-lt"/>
                      </a:endParaRPr>
                    </a:p>
                  </a:txBody>
                  <a:tcPr marL="68580" marR="68580" marT="0" marB="0"/>
                </a:tc>
                <a:tc>
                  <a:txBody>
                    <a:bodyPr/>
                    <a:lstStyle/>
                    <a:p>
                      <a:r>
                        <a:rPr lang="en-US" sz="1600" b="1" dirty="0" smtClean="0">
                          <a:latin typeface="+mn-lt"/>
                        </a:rPr>
                        <a:t>0</a:t>
                      </a:r>
                      <a:endParaRPr lang="en-US" sz="1600" b="1" dirty="0">
                        <a:latin typeface="+mn-lt"/>
                      </a:endParaRPr>
                    </a:p>
                  </a:txBody>
                  <a:tcPr marL="68580" marR="68580" marT="0" marB="0"/>
                </a:tc>
                <a:tc>
                  <a:txBody>
                    <a:bodyPr/>
                    <a:lstStyle/>
                    <a:p>
                      <a:pPr algn="l"/>
                      <a:r>
                        <a:rPr lang="en-US" sz="1600" b="1" dirty="0" smtClean="0">
                          <a:latin typeface="+mn-lt"/>
                        </a:rPr>
                        <a:t>10</a:t>
                      </a:r>
                      <a:endParaRPr lang="en-US" sz="1600" b="1" dirty="0">
                        <a:latin typeface="+mn-lt"/>
                      </a:endParaRPr>
                    </a:p>
                  </a:txBody>
                  <a:tcPr marL="68580" marR="68580" marT="0" marB="0"/>
                </a:tc>
                <a:tc>
                  <a:txBody>
                    <a:bodyPr/>
                    <a:lstStyle/>
                    <a:p>
                      <a:pPr algn="r"/>
                      <a:r>
                        <a:rPr lang="en-US" sz="1600" b="1" dirty="0" smtClean="0">
                          <a:latin typeface="+mn-lt"/>
                        </a:rPr>
                        <a:t>28</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smtClean="0"/>
                        <a:t>Detector R&amp;D</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6</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pPr algn="l"/>
                      <a:r>
                        <a:rPr lang="en-US" sz="1600" b="1" dirty="0" smtClean="0">
                          <a:latin typeface="+mn-lt"/>
                        </a:rPr>
                        <a:t>8</a:t>
                      </a:r>
                      <a:endParaRPr lang="en-US" sz="1600" b="1" dirty="0">
                        <a:latin typeface="+mn-lt"/>
                      </a:endParaRPr>
                    </a:p>
                  </a:txBody>
                  <a:tcPr marL="68580" marR="68580" marT="0" marB="0"/>
                </a:tc>
                <a:tc>
                  <a:txBody>
                    <a:bodyPr/>
                    <a:lstStyle/>
                    <a:p>
                      <a:pPr algn="r"/>
                      <a:r>
                        <a:rPr lang="en-US" sz="1600" b="1" dirty="0" smtClean="0">
                          <a:latin typeface="+mn-lt"/>
                        </a:rPr>
                        <a:t>22</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Energy Frontier</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0</a:t>
                      </a:r>
                      <a:endParaRPr lang="en-US" sz="1600" b="1" dirty="0">
                        <a:latin typeface="+mn-lt"/>
                      </a:endParaRPr>
                    </a:p>
                  </a:txBody>
                  <a:tcPr marL="68580" marR="68580" marT="0" marB="0"/>
                </a:tc>
                <a:tc>
                  <a:txBody>
                    <a:bodyPr/>
                    <a:lstStyle/>
                    <a:p>
                      <a:r>
                        <a:rPr lang="en-US" sz="1600" b="1" dirty="0" smtClean="0">
                          <a:latin typeface="+mn-lt"/>
                        </a:rPr>
                        <a:t>10</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28</a:t>
                      </a:r>
                      <a:r>
                        <a:rPr lang="en-US" sz="1600" b="1" baseline="30000" dirty="0" smtClean="0">
                          <a:latin typeface="+mn-lt"/>
                        </a:rPr>
                        <a:t>(a)</a:t>
                      </a:r>
                      <a:endParaRPr lang="en-US" sz="1600" b="1" dirty="0">
                        <a:latin typeface="+mn-lt"/>
                      </a:endParaRPr>
                    </a:p>
                  </a:txBody>
                  <a:tcPr marL="68580" marR="68580" marT="0" marB="0"/>
                </a:tc>
                <a:tc>
                  <a:txBody>
                    <a:bodyPr/>
                    <a:lstStyle/>
                    <a:p>
                      <a:r>
                        <a:rPr lang="en-US" sz="1600" b="1" dirty="0" smtClean="0">
                          <a:latin typeface="+mn-lt"/>
                        </a:rPr>
                        <a:t>1</a:t>
                      </a:r>
                      <a:endParaRPr lang="en-US" sz="1600" b="1" dirty="0">
                        <a:latin typeface="+mn-lt"/>
                      </a:endParaRPr>
                    </a:p>
                  </a:txBody>
                  <a:tcPr marL="68580" marR="68580" marT="0" marB="0"/>
                </a:tc>
                <a:tc>
                  <a:txBody>
                    <a:bodyPr/>
                    <a:lstStyle/>
                    <a:p>
                      <a:pPr algn="l"/>
                      <a:r>
                        <a:rPr lang="en-US" sz="1600" b="1" dirty="0" smtClean="0">
                          <a:latin typeface="+mn-lt"/>
                        </a:rPr>
                        <a:t>4</a:t>
                      </a:r>
                      <a:endParaRPr lang="en-US" sz="1600" b="1" dirty="0">
                        <a:latin typeface="+mn-lt"/>
                      </a:endParaRPr>
                    </a:p>
                  </a:txBody>
                  <a:tcPr marL="68580" marR="68580" marT="0" marB="0"/>
                </a:tc>
                <a:tc>
                  <a:txBody>
                    <a:bodyPr/>
                    <a:lstStyle/>
                    <a:p>
                      <a:pPr algn="r"/>
                      <a:r>
                        <a:rPr lang="en-US" sz="1600" b="1" dirty="0" smtClean="0">
                          <a:latin typeface="+mn-lt"/>
                        </a:rPr>
                        <a:t>45</a:t>
                      </a:r>
                      <a:endParaRPr lang="en-US" sz="1600" b="1" dirty="0">
                        <a:latin typeface="+mn-lt"/>
                      </a:endParaRPr>
                    </a:p>
                  </a:txBody>
                  <a:tcPr marL="68580" marR="68580" marT="0" marB="0"/>
                </a:tc>
              </a:tr>
              <a:tr h="304800">
                <a:tc>
                  <a:txBody>
                    <a:bodyPr/>
                    <a:lstStyle/>
                    <a:p>
                      <a:pPr marL="0" marR="0">
                        <a:lnSpc>
                          <a:spcPct val="115000"/>
                        </a:lnSpc>
                        <a:spcBef>
                          <a:spcPts val="0"/>
                        </a:spcBef>
                        <a:spcAft>
                          <a:spcPts val="0"/>
                        </a:spcAft>
                      </a:pPr>
                      <a:r>
                        <a:rPr lang="en-US" sz="1600" b="1" dirty="0"/>
                        <a:t>Intensity Frontier</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3</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8</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6</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7</a:t>
                      </a:r>
                      <a:endParaRPr lang="en-US" sz="1600" b="1"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smtClean="0">
                          <a:latin typeface="+mn-lt"/>
                          <a:ea typeface="Calibri"/>
                          <a:cs typeface="Times New Roman"/>
                        </a:rPr>
                        <a:t>5</a:t>
                      </a:r>
                      <a:endParaRPr lang="en-US" sz="1600" b="1" dirty="0">
                        <a:latin typeface="+mn-lt"/>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b="1" dirty="0" smtClean="0">
                          <a:latin typeface="+mn-lt"/>
                          <a:ea typeface="Calibri"/>
                          <a:cs typeface="Times New Roman"/>
                        </a:rPr>
                        <a:t>2</a:t>
                      </a:r>
                      <a:endParaRPr lang="en-US" sz="1600" b="1" dirty="0">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b="1" dirty="0" smtClean="0">
                          <a:latin typeface="+mn-lt"/>
                          <a:ea typeface="Calibri"/>
                          <a:cs typeface="Times New Roman"/>
                        </a:rPr>
                        <a:t>31</a:t>
                      </a:r>
                      <a:endParaRPr lang="en-US" sz="1600" b="1" dirty="0">
                        <a:latin typeface="+mn-lt"/>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600" b="1" dirty="0"/>
                        <a:t>Theory</a:t>
                      </a:r>
                      <a:endParaRPr lang="en-US" sz="1600" b="1" dirty="0">
                        <a:latin typeface="+mn-lt"/>
                        <a:ea typeface="Calibri"/>
                        <a:cs typeface="Times New Roman"/>
                      </a:endParaRPr>
                    </a:p>
                  </a:txBody>
                  <a:tcPr marL="68580" marR="68580" marT="0" marB="0"/>
                </a:tc>
                <a:tc>
                  <a:txBody>
                    <a:bodyPr/>
                    <a:lstStyle/>
                    <a:p>
                      <a:r>
                        <a:rPr lang="en-US" sz="1600" b="1" dirty="0" smtClean="0">
                          <a:latin typeface="+mn-lt"/>
                        </a:rPr>
                        <a:t>4</a:t>
                      </a:r>
                      <a:endParaRPr lang="en-US" sz="1600" b="1" dirty="0">
                        <a:latin typeface="+mn-lt"/>
                      </a:endParaRPr>
                    </a:p>
                  </a:txBody>
                  <a:tcPr marL="68580" marR="68580" marT="0" marB="0"/>
                </a:tc>
                <a:tc>
                  <a:txBody>
                    <a:bodyPr/>
                    <a:lstStyle/>
                    <a:p>
                      <a:r>
                        <a:rPr lang="en-US" sz="1600" b="1" dirty="0" smtClean="0">
                          <a:latin typeface="+mn-lt"/>
                        </a:rPr>
                        <a:t>2</a:t>
                      </a:r>
                      <a:endParaRPr lang="en-US" sz="1600" b="1" dirty="0">
                        <a:latin typeface="+mn-lt"/>
                      </a:endParaRPr>
                    </a:p>
                  </a:txBody>
                  <a:tcPr marL="68580" marR="68580" marT="0" marB="0"/>
                </a:tc>
                <a:tc>
                  <a:txBody>
                    <a:bodyPr/>
                    <a:lstStyle/>
                    <a:p>
                      <a:r>
                        <a:rPr lang="en-US" sz="1600" b="1" dirty="0" smtClean="0">
                          <a:latin typeface="+mn-lt"/>
                        </a:rPr>
                        <a:t>7</a:t>
                      </a:r>
                      <a:endParaRPr lang="en-US" sz="1600" b="1" dirty="0">
                        <a:latin typeface="+mn-lt"/>
                      </a:endParaRPr>
                    </a:p>
                  </a:txBody>
                  <a:tcPr marL="68580" marR="68580" marT="0" marB="0"/>
                </a:tc>
                <a:tc>
                  <a:txBody>
                    <a:bodyPr/>
                    <a:lstStyle/>
                    <a:p>
                      <a:r>
                        <a:rPr lang="en-US" sz="1600" b="1" dirty="0" smtClean="0">
                          <a:latin typeface="+mn-lt"/>
                        </a:rPr>
                        <a:t>22</a:t>
                      </a:r>
                      <a:endParaRPr lang="en-US" sz="1600" b="1" dirty="0">
                        <a:latin typeface="+mn-lt"/>
                      </a:endParaRPr>
                    </a:p>
                  </a:txBody>
                  <a:tcPr marL="68580" marR="68580" marT="0" marB="0"/>
                </a:tc>
                <a:tc>
                  <a:txBody>
                    <a:bodyPr/>
                    <a:lstStyle/>
                    <a:p>
                      <a:r>
                        <a:rPr lang="en-US" sz="1600" b="1" dirty="0" smtClean="0">
                          <a:latin typeface="+mn-lt"/>
                        </a:rPr>
                        <a:t>11</a:t>
                      </a:r>
                      <a:endParaRPr lang="en-US" sz="1600" b="1" dirty="0">
                        <a:latin typeface="+mn-lt"/>
                      </a:endParaRPr>
                    </a:p>
                  </a:txBody>
                  <a:tcPr marL="68580" marR="68580" marT="0" marB="0"/>
                </a:tc>
                <a:tc>
                  <a:txBody>
                    <a:bodyPr/>
                    <a:lstStyle/>
                    <a:p>
                      <a:pPr algn="l"/>
                      <a:r>
                        <a:rPr lang="en-US" sz="1600" b="1" dirty="0" smtClean="0">
                          <a:latin typeface="+mn-lt"/>
                        </a:rPr>
                        <a:t>7</a:t>
                      </a:r>
                      <a:endParaRPr lang="en-US" sz="1600" b="1" dirty="0">
                        <a:latin typeface="+mn-lt"/>
                      </a:endParaRPr>
                    </a:p>
                  </a:txBody>
                  <a:tcPr marL="68580" marR="68580" marT="0" marB="0"/>
                </a:tc>
                <a:tc>
                  <a:txBody>
                    <a:bodyPr/>
                    <a:lstStyle/>
                    <a:p>
                      <a:pPr algn="r"/>
                      <a:r>
                        <a:rPr lang="en-US" sz="1600" b="1" dirty="0" smtClean="0">
                          <a:latin typeface="+mn-lt"/>
                        </a:rPr>
                        <a:t>53</a:t>
                      </a:r>
                      <a:endParaRPr lang="en-US" sz="1600" b="1" dirty="0">
                        <a:latin typeface="+mn-lt"/>
                      </a:endParaRPr>
                    </a:p>
                  </a:txBody>
                  <a:tcPr marL="68580" marR="68580" marT="0" marB="0"/>
                </a:tc>
              </a:tr>
              <a:tr h="343154">
                <a:tc>
                  <a:txBody>
                    <a:bodyPr/>
                    <a:lstStyle/>
                    <a:p>
                      <a:pPr marL="0" marR="0">
                        <a:lnSpc>
                          <a:spcPct val="115000"/>
                        </a:lnSpc>
                        <a:spcBef>
                          <a:spcPts val="0"/>
                        </a:spcBef>
                        <a:spcAft>
                          <a:spcPts val="0"/>
                        </a:spcAft>
                      </a:pPr>
                      <a:r>
                        <a:rPr lang="en-US" sz="1600" dirty="0"/>
                        <a:t>HEP Total</a:t>
                      </a:r>
                      <a:endParaRPr lang="en-US" sz="1600" b="1" dirty="0">
                        <a:latin typeface="Calibri"/>
                        <a:ea typeface="Calibri"/>
                        <a:cs typeface="Times New Roman"/>
                      </a:endParaRPr>
                    </a:p>
                  </a:txBody>
                  <a:tcPr marL="68580" marR="68580" marT="0" marB="0"/>
                </a:tc>
                <a:tc>
                  <a:txBody>
                    <a:bodyPr/>
                    <a:lstStyle/>
                    <a:p>
                      <a:r>
                        <a:rPr lang="en-US" sz="1600" dirty="0" smtClean="0"/>
                        <a:t>20</a:t>
                      </a:r>
                      <a:endParaRPr lang="en-US" sz="1600" dirty="0"/>
                    </a:p>
                  </a:txBody>
                  <a:tcPr marL="68580" marR="68580" marT="0" marB="0"/>
                </a:tc>
                <a:tc>
                  <a:txBody>
                    <a:bodyPr/>
                    <a:lstStyle/>
                    <a:p>
                      <a:r>
                        <a:rPr lang="en-US" sz="1600" dirty="0" smtClean="0"/>
                        <a:t>20</a:t>
                      </a:r>
                      <a:endParaRPr lang="en-US" sz="1600" dirty="0"/>
                    </a:p>
                  </a:txBody>
                  <a:tcPr marL="68580" marR="68580" marT="0" marB="0"/>
                </a:tc>
                <a:tc>
                  <a:txBody>
                    <a:bodyPr/>
                    <a:lstStyle/>
                    <a:p>
                      <a:r>
                        <a:rPr lang="en-US" sz="1600" dirty="0" smtClean="0"/>
                        <a:t>14</a:t>
                      </a:r>
                      <a:endParaRPr lang="en-US" sz="1600" dirty="0"/>
                    </a:p>
                  </a:txBody>
                  <a:tcPr marL="68580" marR="68580" marT="0" marB="0"/>
                </a:tc>
                <a:tc>
                  <a:txBody>
                    <a:bodyPr/>
                    <a:lstStyle/>
                    <a:p>
                      <a:r>
                        <a:rPr lang="en-US" sz="1600" dirty="0" smtClean="0"/>
                        <a:t>48</a:t>
                      </a:r>
                      <a:endParaRPr lang="en-US" sz="1600" dirty="0"/>
                    </a:p>
                  </a:txBody>
                  <a:tcPr marL="68580" marR="68580" marT="0" marB="0"/>
                </a:tc>
                <a:tc>
                  <a:txBody>
                    <a:bodyPr/>
                    <a:lstStyle/>
                    <a:p>
                      <a:r>
                        <a:rPr lang="en-US" sz="1600" dirty="0" smtClean="0"/>
                        <a:t>22</a:t>
                      </a:r>
                      <a:endParaRPr lang="en-US" sz="1600" dirty="0"/>
                    </a:p>
                  </a:txBody>
                  <a:tcPr marL="68580" marR="68580" marT="0" marB="0"/>
                </a:tc>
                <a:tc>
                  <a:txBody>
                    <a:bodyPr/>
                    <a:lstStyle/>
                    <a:p>
                      <a:pPr algn="l"/>
                      <a:r>
                        <a:rPr lang="en-US" sz="1600" dirty="0" smtClean="0"/>
                        <a:t>38</a:t>
                      </a:r>
                      <a:endParaRPr lang="en-US" sz="1600" dirty="0"/>
                    </a:p>
                  </a:txBody>
                  <a:tcPr marL="68580" marR="68580" marT="0" marB="0"/>
                </a:tc>
                <a:tc>
                  <a:txBody>
                    <a:bodyPr/>
                    <a:lstStyle/>
                    <a:p>
                      <a:pPr algn="r"/>
                      <a:r>
                        <a:rPr lang="en-US" sz="1600" dirty="0" smtClean="0"/>
                        <a:t>162</a:t>
                      </a:r>
                      <a:endParaRPr lang="en-US" sz="1600" dirty="0"/>
                    </a:p>
                  </a:txBody>
                  <a:tcPr marL="68580" marR="68580" marT="0" marB="0"/>
                </a:tc>
              </a:tr>
            </a:tbl>
          </a:graphicData>
        </a:graphic>
      </p:graphicFrame>
      <p:sp>
        <p:nvSpPr>
          <p:cNvPr id="101461"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914400"/>
            <a:r>
              <a:rPr lang="en-US"/>
              <a:t/>
            </a:r>
            <a:br>
              <a:rPr lang="en-US"/>
            </a:br>
            <a:endParaRPr lang="en-US"/>
          </a:p>
        </p:txBody>
      </p:sp>
      <p:sp>
        <p:nvSpPr>
          <p:cNvPr id="9" name="TextBox 8"/>
          <p:cNvSpPr txBox="1"/>
          <p:nvPr/>
        </p:nvSpPr>
        <p:spPr>
          <a:xfrm>
            <a:off x="388938" y="4229100"/>
            <a:ext cx="8383587" cy="1600200"/>
          </a:xfrm>
          <a:prstGeom prst="rect">
            <a:avLst/>
          </a:prstGeom>
          <a:solidFill>
            <a:schemeClr val="accent2">
              <a:lumMod val="20000"/>
              <a:lumOff val="80000"/>
            </a:schemeClr>
          </a:solidFill>
        </p:spPr>
        <p:txBody>
          <a:bodyPr>
            <a:spAutoFit/>
          </a:bodyPr>
          <a:lstStyle/>
          <a:p>
            <a:pPr fontAlgn="auto">
              <a:spcBef>
                <a:spcPts val="0"/>
              </a:spcBef>
              <a:spcAft>
                <a:spcPts val="0"/>
              </a:spcAft>
              <a:buFont typeface="Arial" pitchFamily="34" charset="0"/>
              <a:buChar char="•"/>
              <a:defRPr/>
            </a:pPr>
            <a:r>
              <a:rPr lang="en-US" sz="1400" dirty="0">
                <a:latin typeface="Trebuchet MS" pitchFamily="34" charset="0"/>
              </a:rPr>
              <a:t> </a:t>
            </a:r>
            <a:r>
              <a:rPr lang="en-US" sz="1400" b="1" dirty="0">
                <a:latin typeface="Trebuchet MS" pitchFamily="34" charset="0"/>
              </a:rPr>
              <a:t>Single proposals with multiple research subprograms are counted multiple times (1 /subprogram) </a:t>
            </a:r>
          </a:p>
          <a:p>
            <a:pPr fontAlgn="auto">
              <a:spcBef>
                <a:spcPts val="0"/>
              </a:spcBef>
              <a:spcAft>
                <a:spcPts val="0"/>
              </a:spcAft>
              <a:buFont typeface="Arial" pitchFamily="34" charset="0"/>
              <a:buChar char="•"/>
              <a:defRPr/>
            </a:pPr>
            <a:r>
              <a:rPr lang="en-US" sz="1400" b="1" dirty="0">
                <a:latin typeface="Trebuchet MS" pitchFamily="34" charset="0"/>
              </a:rPr>
              <a:t> </a:t>
            </a:r>
            <a:r>
              <a:rPr lang="en-US" sz="1400" dirty="0">
                <a:latin typeface="Trebuchet MS" pitchFamily="34" charset="0"/>
              </a:rPr>
              <a:t>New = HEP research effort was not funded at this institution in FY12.</a:t>
            </a:r>
          </a:p>
          <a:p>
            <a:pPr fontAlgn="auto">
              <a:spcBef>
                <a:spcPts val="0"/>
              </a:spcBef>
              <a:spcAft>
                <a:spcPts val="0"/>
              </a:spcAft>
              <a:buFont typeface="Arial" pitchFamily="34" charset="0"/>
              <a:buChar char="•"/>
              <a:defRPr/>
            </a:pPr>
            <a:r>
              <a:rPr lang="en-US" sz="1400" dirty="0">
                <a:latin typeface="Trebuchet MS" pitchFamily="34" charset="0"/>
              </a:rPr>
              <a:t> Up = FY13 funding level +2% or more compared to FY12.</a:t>
            </a:r>
          </a:p>
          <a:p>
            <a:pPr fontAlgn="auto">
              <a:spcBef>
                <a:spcPts val="0"/>
              </a:spcBef>
              <a:spcAft>
                <a:spcPts val="0"/>
              </a:spcAft>
              <a:buFont typeface="Arial" pitchFamily="34" charset="0"/>
              <a:buChar char="•"/>
              <a:defRPr/>
            </a:pPr>
            <a:r>
              <a:rPr lang="en-US" sz="1400" dirty="0">
                <a:latin typeface="Trebuchet MS" pitchFamily="34" charset="0"/>
              </a:rPr>
              <a:t> Flat  = FY13 funding level within </a:t>
            </a:r>
            <a:r>
              <a:rPr lang="en-US" sz="1400" dirty="0">
                <a:latin typeface="Times New Roman"/>
                <a:cs typeface="Times New Roman"/>
              </a:rPr>
              <a:t>±</a:t>
            </a:r>
            <a:r>
              <a:rPr lang="en-US" sz="1400" dirty="0">
                <a:latin typeface="Trebuchet MS" pitchFamily="34" charset="0"/>
              </a:rPr>
              <a:t>2% of FY12.</a:t>
            </a:r>
          </a:p>
          <a:p>
            <a:pPr fontAlgn="auto">
              <a:spcBef>
                <a:spcPts val="0"/>
              </a:spcBef>
              <a:spcAft>
                <a:spcPts val="0"/>
              </a:spcAft>
              <a:buFont typeface="Arial" pitchFamily="34" charset="0"/>
              <a:buChar char="•"/>
              <a:defRPr/>
            </a:pPr>
            <a:r>
              <a:rPr lang="en-US" sz="1400" b="1" dirty="0">
                <a:solidFill>
                  <a:prstClr val="black"/>
                </a:solidFill>
                <a:latin typeface="Trebuchet MS" pitchFamily="34" charset="0"/>
              </a:rPr>
              <a:t> Down = FY13 funding -2% or more compared to FY12.</a:t>
            </a:r>
          </a:p>
          <a:p>
            <a:pPr fontAlgn="auto">
              <a:spcBef>
                <a:spcPts val="0"/>
              </a:spcBef>
              <a:spcAft>
                <a:spcPts val="0"/>
              </a:spcAft>
              <a:buFont typeface="Arial" pitchFamily="34" charset="0"/>
              <a:buChar char="•"/>
              <a:defRPr/>
            </a:pPr>
            <a:r>
              <a:rPr lang="en-US" sz="1400" b="1" dirty="0">
                <a:solidFill>
                  <a:prstClr val="black"/>
                </a:solidFill>
                <a:latin typeface="Trebuchet MS" pitchFamily="34" charset="0"/>
              </a:rPr>
              <a:t> No-Fund = No funding is provided in FY13.  This effort was funded in FY12.</a:t>
            </a:r>
          </a:p>
          <a:p>
            <a:pPr fontAlgn="auto">
              <a:spcBef>
                <a:spcPts val="0"/>
              </a:spcBef>
              <a:spcAft>
                <a:spcPts val="0"/>
              </a:spcAft>
              <a:buFont typeface="Arial" pitchFamily="34" charset="0"/>
              <a:buChar char="•"/>
              <a:defRPr/>
            </a:pPr>
            <a:r>
              <a:rPr lang="en-US" sz="1400" b="1" dirty="0">
                <a:solidFill>
                  <a:prstClr val="black"/>
                </a:solidFill>
                <a:latin typeface="Trebuchet MS" pitchFamily="34" charset="0"/>
              </a:rPr>
              <a:t> Decline = This effort was </a:t>
            </a:r>
            <a:r>
              <a:rPr lang="en-US" sz="1400" b="1" u="sng" dirty="0">
                <a:solidFill>
                  <a:prstClr val="black"/>
                </a:solidFill>
                <a:latin typeface="Trebuchet MS" pitchFamily="34" charset="0"/>
              </a:rPr>
              <a:t>not</a:t>
            </a:r>
            <a:r>
              <a:rPr lang="en-US" sz="1400" b="1" dirty="0">
                <a:solidFill>
                  <a:prstClr val="black"/>
                </a:solidFill>
                <a:latin typeface="Trebuchet MS" pitchFamily="34" charset="0"/>
              </a:rPr>
              <a:t> funded in FY12.</a:t>
            </a:r>
          </a:p>
        </p:txBody>
      </p:sp>
      <p:sp>
        <p:nvSpPr>
          <p:cNvPr id="101463" name="TextBox 11"/>
          <p:cNvSpPr txBox="1">
            <a:spLocks noChangeArrowheads="1"/>
          </p:cNvSpPr>
          <p:nvPr/>
        </p:nvSpPr>
        <p:spPr bwMode="auto">
          <a:xfrm>
            <a:off x="304800" y="5981700"/>
            <a:ext cx="8382000" cy="738188"/>
          </a:xfrm>
          <a:prstGeom prst="rect">
            <a:avLst/>
          </a:prstGeom>
          <a:noFill/>
          <a:ln w="9525">
            <a:noFill/>
            <a:miter lim="800000"/>
            <a:headEnd/>
            <a:tailEnd/>
          </a:ln>
        </p:spPr>
        <p:txBody>
          <a:bodyPr>
            <a:spAutoFit/>
          </a:bodyPr>
          <a:lstStyle/>
          <a:p>
            <a:r>
              <a:rPr lang="en-US" sz="1400" b="1" baseline="30000">
                <a:latin typeface="Trebuchet MS" pitchFamily="34" charset="0"/>
              </a:rPr>
              <a:t>(a) </a:t>
            </a:r>
            <a:r>
              <a:rPr lang="en-US" sz="1400" b="1">
                <a:latin typeface="Trebuchet MS" pitchFamily="34" charset="0"/>
              </a:rPr>
              <a:t>11 of 28 proposals had Tevatron (CDF or D0) research activities associated with them in addition to CMS/ATLAS research activities.   In general, the Tevatron efforts saw a downward reduction with respect to FY12. </a:t>
            </a:r>
          </a:p>
        </p:txBody>
      </p:sp>
      <p:sp>
        <p:nvSpPr>
          <p:cNvPr id="13" name="Rectangle 12"/>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Early career research program  (ECRP)</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537575" cy="644525"/>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Early Career (EC):  Next Round in FY14 </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38113" y="849313"/>
            <a:ext cx="8856662" cy="5426075"/>
          </a:xfrm>
        </p:spPr>
        <p:txBody>
          <a:bodyPr rtlCol="0">
            <a:noAutofit/>
          </a:bodyPr>
          <a:lstStyle/>
          <a:p>
            <a:pPr eaLnBrk="1" fontAlgn="auto" hangingPunct="1">
              <a:spcBef>
                <a:spcPts val="300"/>
              </a:spcBef>
              <a:spcAft>
                <a:spcPts val="0"/>
              </a:spcAft>
              <a:buFont typeface="Wingdings" pitchFamily="2" charset="2"/>
              <a:buChar char="§"/>
              <a:defRPr/>
            </a:pPr>
            <a:r>
              <a:rPr lang="en-US" sz="1850" b="1" dirty="0" smtClean="0">
                <a:solidFill>
                  <a:srgbClr val="008000"/>
                </a:solidFill>
              </a:rPr>
              <a:t>FY14 FOA [DE-FOA-0000958] posted on July 23, 2013 at the Early Career website:</a:t>
            </a:r>
          </a:p>
          <a:p>
            <a:pPr lvl="1" eaLnBrk="1" fontAlgn="auto" hangingPunct="1">
              <a:spcBef>
                <a:spcPts val="300"/>
              </a:spcBef>
              <a:spcAft>
                <a:spcPts val="0"/>
              </a:spcAft>
              <a:buFont typeface="Arial"/>
              <a:buChar char="–"/>
              <a:defRPr/>
            </a:pPr>
            <a:r>
              <a:rPr lang="en-US" sz="1700" b="1" dirty="0" smtClean="0">
                <a:hlinkClick r:id="rId3"/>
              </a:rPr>
              <a:t>http://science.energy.gov/early-career/</a:t>
            </a:r>
            <a:endParaRPr lang="en-US" sz="1700" b="1" dirty="0" smtClean="0"/>
          </a:p>
          <a:p>
            <a:pPr eaLnBrk="1" fontAlgn="auto" hangingPunct="1">
              <a:spcBef>
                <a:spcPts val="300"/>
              </a:spcBef>
              <a:spcAft>
                <a:spcPts val="0"/>
              </a:spcAft>
              <a:buFont typeface="Wingdings" pitchFamily="2" charset="2"/>
              <a:buChar char="§"/>
              <a:defRPr/>
            </a:pPr>
            <a:r>
              <a:rPr lang="en-US" sz="1850" b="1" dirty="0" smtClean="0">
                <a:solidFill>
                  <a:srgbClr val="008000"/>
                </a:solidFill>
              </a:rPr>
              <a:t>Read the FY14 FAQ, also on above web site</a:t>
            </a:r>
          </a:p>
          <a:p>
            <a:pPr lvl="1" eaLnBrk="1" fontAlgn="auto" hangingPunct="1">
              <a:spcBef>
                <a:spcPts val="300"/>
              </a:spcBef>
              <a:spcAft>
                <a:spcPts val="0"/>
              </a:spcAft>
              <a:buFont typeface="Arial"/>
              <a:buChar char="–"/>
              <a:defRPr/>
            </a:pPr>
            <a:r>
              <a:rPr lang="en-US" sz="1700" b="1" dirty="0" smtClean="0"/>
              <a:t>addresses most of the common Q&amp;A collected over the last </a:t>
            </a:r>
            <a:r>
              <a:rPr lang="en-US" sz="1700" b="1" dirty="0"/>
              <a:t>4</a:t>
            </a:r>
            <a:r>
              <a:rPr lang="en-US" sz="1700" b="1" dirty="0" smtClean="0"/>
              <a:t> years</a:t>
            </a:r>
          </a:p>
          <a:p>
            <a:pPr eaLnBrk="1" fontAlgn="auto" hangingPunct="1">
              <a:spcBef>
                <a:spcPts val="300"/>
              </a:spcBef>
              <a:spcAft>
                <a:spcPts val="0"/>
              </a:spcAft>
              <a:buFont typeface="Wingdings" pitchFamily="2" charset="2"/>
              <a:buChar char="§"/>
              <a:defRPr/>
            </a:pPr>
            <a:endParaRPr lang="en-US" sz="200" b="1" dirty="0" smtClean="0">
              <a:solidFill>
                <a:srgbClr val="008000"/>
              </a:solidFill>
            </a:endParaRPr>
          </a:p>
          <a:p>
            <a:pPr eaLnBrk="1" fontAlgn="auto" hangingPunct="1">
              <a:spcBef>
                <a:spcPts val="300"/>
              </a:spcBef>
              <a:spcAft>
                <a:spcPts val="0"/>
              </a:spcAft>
              <a:buFont typeface="Wingdings" pitchFamily="2" charset="2"/>
              <a:buChar char="§"/>
              <a:defRPr/>
            </a:pPr>
            <a:r>
              <a:rPr lang="en-US" sz="1850" b="1" dirty="0" smtClean="0">
                <a:solidFill>
                  <a:srgbClr val="008000"/>
                </a:solidFill>
              </a:rPr>
              <a:t>Features of FY14</a:t>
            </a:r>
          </a:p>
          <a:p>
            <a:pPr lvl="1" eaLnBrk="1" fontAlgn="auto" hangingPunct="1">
              <a:spcBef>
                <a:spcPts val="300"/>
              </a:spcBef>
              <a:spcAft>
                <a:spcPts val="0"/>
              </a:spcAft>
              <a:buFont typeface="Arial"/>
              <a:buChar char="–"/>
              <a:defRPr/>
            </a:pPr>
            <a:r>
              <a:rPr lang="en-US" sz="1700" b="1" dirty="0" smtClean="0"/>
              <a:t>Entering 5</a:t>
            </a:r>
            <a:r>
              <a:rPr lang="en-US" sz="1700" b="1" baseline="30000" dirty="0" smtClean="0"/>
              <a:t>th</a:t>
            </a:r>
            <a:r>
              <a:rPr lang="en-US" sz="1700" b="1" dirty="0" smtClean="0"/>
              <a:t> year</a:t>
            </a:r>
          </a:p>
          <a:p>
            <a:pPr lvl="2" eaLnBrk="1" fontAlgn="auto" hangingPunct="1">
              <a:spcBef>
                <a:spcPts val="300"/>
              </a:spcBef>
              <a:spcAft>
                <a:spcPts val="0"/>
              </a:spcAft>
              <a:buFont typeface="Arial"/>
              <a:buChar char="•"/>
              <a:defRPr/>
            </a:pPr>
            <a:r>
              <a:rPr lang="en-US" sz="1700" b="1" dirty="0">
                <a:solidFill>
                  <a:srgbClr val="0070C0"/>
                </a:solidFill>
              </a:rPr>
              <a:t>s</a:t>
            </a:r>
            <a:r>
              <a:rPr lang="en-US" sz="1700" b="1" dirty="0" smtClean="0">
                <a:solidFill>
                  <a:srgbClr val="0070C0"/>
                </a:solidFill>
              </a:rPr>
              <a:t>ome population of candidates will no longer be eligible due to the “3-strikes rule”</a:t>
            </a:r>
          </a:p>
          <a:p>
            <a:pPr lvl="1" eaLnBrk="1" fontAlgn="auto" hangingPunct="1">
              <a:spcBef>
                <a:spcPts val="300"/>
              </a:spcBef>
              <a:spcAft>
                <a:spcPts val="0"/>
              </a:spcAft>
              <a:buFont typeface="Arial"/>
              <a:buChar char="–"/>
              <a:defRPr/>
            </a:pPr>
            <a:r>
              <a:rPr lang="en-US" sz="1700" b="1" dirty="0" smtClean="0"/>
              <a:t>Mandatory Pre-application requirement.   Two pages.  </a:t>
            </a:r>
            <a:endParaRPr lang="en-US" sz="1700" b="1" dirty="0"/>
          </a:p>
          <a:p>
            <a:pPr lvl="2" eaLnBrk="1" fontAlgn="auto" hangingPunct="1">
              <a:spcBef>
                <a:spcPts val="300"/>
              </a:spcBef>
              <a:spcAft>
                <a:spcPts val="0"/>
              </a:spcAft>
              <a:buFont typeface="Arial"/>
              <a:buChar char="•"/>
              <a:defRPr/>
            </a:pPr>
            <a:r>
              <a:rPr lang="en-US" sz="1700" b="1" dirty="0" smtClean="0">
                <a:solidFill>
                  <a:srgbClr val="0070C0"/>
                </a:solidFill>
              </a:rPr>
              <a:t>Deadline:  </a:t>
            </a:r>
            <a:r>
              <a:rPr lang="en-US" sz="1700" b="1" dirty="0" smtClean="0">
                <a:solidFill>
                  <a:srgbClr val="FF0000"/>
                </a:solidFill>
              </a:rPr>
              <a:t>September 5, 2013,  5 PM Eastern</a:t>
            </a:r>
          </a:p>
          <a:p>
            <a:pPr lvl="2" eaLnBrk="1" fontAlgn="auto" hangingPunct="1">
              <a:spcBef>
                <a:spcPts val="300"/>
              </a:spcBef>
              <a:spcAft>
                <a:spcPts val="0"/>
              </a:spcAft>
              <a:buFont typeface="Arial"/>
              <a:buChar char="•"/>
              <a:defRPr/>
            </a:pPr>
            <a:r>
              <a:rPr lang="en-US" sz="1700" b="1" dirty="0" smtClean="0">
                <a:solidFill>
                  <a:srgbClr val="0070C0"/>
                </a:solidFill>
              </a:rPr>
              <a:t>all </a:t>
            </a:r>
            <a:r>
              <a:rPr lang="en-US" sz="1700" b="1" dirty="0">
                <a:solidFill>
                  <a:srgbClr val="0070C0"/>
                </a:solidFill>
              </a:rPr>
              <a:t>interested PIs </a:t>
            </a:r>
            <a:r>
              <a:rPr lang="en-US" sz="1700" b="1" dirty="0" smtClean="0">
                <a:solidFill>
                  <a:srgbClr val="0070C0"/>
                </a:solidFill>
              </a:rPr>
              <a:t>encouraged to </a:t>
            </a:r>
            <a:r>
              <a:rPr lang="en-US" sz="1700" b="1" dirty="0">
                <a:solidFill>
                  <a:srgbClr val="0070C0"/>
                </a:solidFill>
              </a:rPr>
              <a:t>register as soon as </a:t>
            </a:r>
            <a:r>
              <a:rPr lang="en-US" sz="1700" b="1" dirty="0" smtClean="0">
                <a:solidFill>
                  <a:srgbClr val="0070C0"/>
                </a:solidFill>
              </a:rPr>
              <a:t>possible in DOE/SC Portfolio Analysis and Management System (PAMS) for submission  </a:t>
            </a:r>
            <a:r>
              <a:rPr lang="en-US" sz="1400" b="1" dirty="0" smtClean="0">
                <a:solidFill>
                  <a:schemeClr val="tx1">
                    <a:lumMod val="65000"/>
                    <a:lumOff val="35000"/>
                  </a:schemeClr>
                </a:solidFill>
              </a:rPr>
              <a:t>[link provided in EC website]</a:t>
            </a:r>
          </a:p>
          <a:p>
            <a:pPr lvl="1" eaLnBrk="1" fontAlgn="auto" hangingPunct="1">
              <a:spcBef>
                <a:spcPts val="300"/>
              </a:spcBef>
              <a:spcAft>
                <a:spcPts val="0"/>
              </a:spcAft>
              <a:buFont typeface="Arial"/>
              <a:buChar char="–"/>
              <a:defRPr/>
            </a:pPr>
            <a:r>
              <a:rPr lang="en-US" sz="1700" b="1" dirty="0" smtClean="0"/>
              <a:t>Full proposals due:  </a:t>
            </a:r>
            <a:r>
              <a:rPr lang="en-US" sz="1700" b="1" dirty="0" smtClean="0">
                <a:solidFill>
                  <a:srgbClr val="FF0000"/>
                </a:solidFill>
              </a:rPr>
              <a:t>November 19, 2013,  5 PM Eastern</a:t>
            </a:r>
          </a:p>
          <a:p>
            <a:pPr lvl="2" eaLnBrk="1" fontAlgn="auto" hangingPunct="1">
              <a:spcBef>
                <a:spcPts val="300"/>
              </a:spcBef>
              <a:spcAft>
                <a:spcPts val="0"/>
              </a:spcAft>
              <a:buFont typeface="Arial"/>
              <a:buChar char="•"/>
              <a:defRPr/>
            </a:pPr>
            <a:r>
              <a:rPr lang="en-US" sz="1700" b="1" dirty="0">
                <a:solidFill>
                  <a:srgbClr val="0070C0"/>
                </a:solidFill>
              </a:rPr>
              <a:t>c</a:t>
            </a:r>
            <a:r>
              <a:rPr lang="en-US" sz="1700" b="1" dirty="0" smtClean="0">
                <a:solidFill>
                  <a:srgbClr val="0070C0"/>
                </a:solidFill>
              </a:rPr>
              <a:t>andidates will have more than </a:t>
            </a:r>
            <a:r>
              <a:rPr lang="en-US" sz="1700" b="1" dirty="0">
                <a:solidFill>
                  <a:srgbClr val="0070C0"/>
                </a:solidFill>
              </a:rPr>
              <a:t>3</a:t>
            </a:r>
            <a:r>
              <a:rPr lang="en-US" sz="1700" b="1" dirty="0" smtClean="0">
                <a:solidFill>
                  <a:srgbClr val="0070C0"/>
                </a:solidFill>
              </a:rPr>
              <a:t> months to develop a plan, write a narrative, </a:t>
            </a:r>
            <a:br>
              <a:rPr lang="en-US" sz="1700" b="1" dirty="0" smtClean="0">
                <a:solidFill>
                  <a:srgbClr val="0070C0"/>
                </a:solidFill>
              </a:rPr>
            </a:br>
            <a:r>
              <a:rPr lang="en-US" sz="1700" b="1" dirty="0" smtClean="0">
                <a:solidFill>
                  <a:srgbClr val="0070C0"/>
                </a:solidFill>
              </a:rPr>
              <a:t>and submit an application</a:t>
            </a:r>
          </a:p>
          <a:p>
            <a:pPr lvl="2" eaLnBrk="1" fontAlgn="auto" hangingPunct="1">
              <a:spcBef>
                <a:spcPts val="300"/>
              </a:spcBef>
              <a:spcAft>
                <a:spcPts val="0"/>
              </a:spcAft>
              <a:buFont typeface="Arial"/>
              <a:buChar char="•"/>
              <a:defRPr/>
            </a:pPr>
            <a:endParaRPr lang="en-US" sz="300" b="1" dirty="0" smtClean="0">
              <a:solidFill>
                <a:srgbClr val="0070C0"/>
              </a:solidFill>
            </a:endParaRPr>
          </a:p>
          <a:p>
            <a:pPr eaLnBrk="1" fontAlgn="auto" hangingPunct="1">
              <a:spcBef>
                <a:spcPts val="300"/>
              </a:spcBef>
              <a:spcAft>
                <a:spcPts val="0"/>
              </a:spcAft>
              <a:buFont typeface="Wingdings" pitchFamily="2" charset="2"/>
              <a:buChar char="§"/>
              <a:defRPr/>
            </a:pPr>
            <a:r>
              <a:rPr lang="en-US" sz="1850" b="1" dirty="0" smtClean="0">
                <a:solidFill>
                  <a:srgbClr val="008000"/>
                </a:solidFill>
              </a:rPr>
              <a:t>Presidential Early Career Awards for Scientists and Engineers (PECASE)</a:t>
            </a:r>
          </a:p>
          <a:p>
            <a:pPr lvl="1" eaLnBrk="1" fontAlgn="auto" hangingPunct="1">
              <a:spcBef>
                <a:spcPts val="300"/>
              </a:spcBef>
              <a:spcAft>
                <a:spcPts val="0"/>
              </a:spcAft>
              <a:buFont typeface="Arial"/>
              <a:buChar char="–"/>
              <a:defRPr/>
            </a:pPr>
            <a:r>
              <a:rPr lang="en-US" sz="1700" b="1" dirty="0" smtClean="0"/>
              <a:t>PECASE-eligible candidates are selected from the pool of Early Career awardees </a:t>
            </a:r>
          </a:p>
          <a:p>
            <a:pPr lvl="2" eaLnBrk="1" fontAlgn="auto" hangingPunct="1">
              <a:spcBef>
                <a:spcPts val="300"/>
              </a:spcBef>
              <a:spcAft>
                <a:spcPts val="0"/>
              </a:spcAft>
              <a:buClr>
                <a:srgbClr val="0070C0"/>
              </a:buClr>
              <a:buFont typeface="Arial"/>
              <a:buChar char="•"/>
              <a:defRPr/>
            </a:pPr>
            <a:r>
              <a:rPr lang="en-US" sz="1700" b="1" dirty="0" smtClean="0">
                <a:hlinkClick r:id="rId4"/>
              </a:rPr>
              <a:t>http://science.energy.gov/about/honors-and-awards/pecase/</a:t>
            </a:r>
            <a:endParaRPr lang="en-US" sz="1700" b="1" dirty="0" smtClean="0"/>
          </a:p>
          <a:p>
            <a:pPr lvl="1" eaLnBrk="1" fontAlgn="auto" hangingPunct="1">
              <a:spcBef>
                <a:spcPts val="300"/>
              </a:spcBef>
              <a:spcAft>
                <a:spcPts val="0"/>
              </a:spcAft>
              <a:buFont typeface="Arial"/>
              <a:buChar char="–"/>
              <a:defRPr/>
            </a:pPr>
            <a:endParaRPr lang="en-US" sz="2000" b="1" dirty="0" smtClean="0"/>
          </a:p>
        </p:txBody>
      </p:sp>
      <p:pic>
        <p:nvPicPr>
          <p:cNvPr id="104451" name="Picture 9" descr="horizontal-logo-green-text.jpg"/>
          <p:cNvPicPr>
            <a:picLocks noChangeAspect="1"/>
          </p:cNvPicPr>
          <p:nvPr/>
        </p:nvPicPr>
        <p:blipFill>
          <a:blip r:embed="rId5"/>
          <a:srcRect/>
          <a:stretch>
            <a:fillRect/>
          </a:stretch>
        </p:blipFill>
        <p:spPr bwMode="auto">
          <a:xfrm>
            <a:off x="457200" y="6354763"/>
            <a:ext cx="2438400" cy="407987"/>
          </a:xfrm>
          <a:prstGeom prst="rect">
            <a:avLst/>
          </a:prstGeom>
          <a:noFill/>
          <a:ln w="9525">
            <a:noFill/>
            <a:miter lim="800000"/>
            <a:headEnd/>
            <a:tailEnd/>
          </a:ln>
        </p:spPr>
      </p:pic>
      <p:cxnSp>
        <p:nvCxnSpPr>
          <p:cNvPr id="8" name="Straight Connector 7"/>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8"/>
            <a:ext cx="8229600" cy="587375"/>
          </a:xfrm>
        </p:spPr>
        <p:txBody>
          <a:bodyPr rtlCol="0">
            <a:normAutofit fontScale="90000"/>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HEP Early Career General Observations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04775" y="914400"/>
            <a:ext cx="8897938" cy="5351463"/>
          </a:xfrm>
        </p:spPr>
        <p:txBody>
          <a:bodyPr rtlCol="0">
            <a:normAutofit lnSpcReduction="10000"/>
          </a:bodyPr>
          <a:lstStyle/>
          <a:p>
            <a:pPr eaLnBrk="1" fontAlgn="auto" hangingPunct="1">
              <a:spcAft>
                <a:spcPts val="0"/>
              </a:spcAft>
              <a:buFont typeface="Wingdings" pitchFamily="2" charset="2"/>
              <a:buChar char="§"/>
              <a:defRPr/>
            </a:pPr>
            <a:r>
              <a:rPr lang="en-US" sz="1800" b="1" dirty="0" smtClean="0">
                <a:solidFill>
                  <a:srgbClr val="008000"/>
                </a:solidFill>
              </a:rPr>
              <a:t>Reviewers often look for </a:t>
            </a:r>
            <a:r>
              <a:rPr lang="en-US" sz="1800" b="1" dirty="0" smtClean="0">
                <a:solidFill>
                  <a:srgbClr val="FF0000"/>
                </a:solidFill>
              </a:rPr>
              <a:t>innovative</a:t>
            </a:r>
            <a:r>
              <a:rPr lang="en-US" sz="1800" b="1" dirty="0" smtClean="0">
                <a:solidFill>
                  <a:srgbClr val="008000"/>
                </a:solidFill>
              </a:rPr>
              <a:t> proposals</a:t>
            </a:r>
          </a:p>
          <a:p>
            <a:pPr lvl="1" eaLnBrk="1" fontAlgn="auto" hangingPunct="1">
              <a:spcAft>
                <a:spcPts val="0"/>
              </a:spcAft>
              <a:buFont typeface="Arial"/>
              <a:buChar char="–"/>
              <a:defRPr/>
            </a:pPr>
            <a:r>
              <a:rPr lang="en-US" sz="1800" b="1" dirty="0" smtClean="0"/>
              <a:t>Usually something a bit off the beaten track that the PI can claim as their own</a:t>
            </a:r>
          </a:p>
          <a:p>
            <a:pPr lvl="2" eaLnBrk="1" fontAlgn="auto" hangingPunct="1">
              <a:spcAft>
                <a:spcPts val="0"/>
              </a:spcAft>
              <a:buFont typeface="Arial"/>
              <a:buChar char="•"/>
              <a:defRPr/>
            </a:pPr>
            <a:r>
              <a:rPr lang="en-US" sz="1600" b="1" dirty="0" smtClean="0">
                <a:solidFill>
                  <a:srgbClr val="0070C0"/>
                </a:solidFill>
              </a:rPr>
              <a:t>during preparation, PIs should address “why is it critical that I carry-out this research?”</a:t>
            </a:r>
          </a:p>
          <a:p>
            <a:pPr lvl="1" eaLnBrk="1" fontAlgn="auto" hangingPunct="1">
              <a:spcAft>
                <a:spcPts val="0"/>
              </a:spcAft>
              <a:buFont typeface="Arial"/>
              <a:buChar char="–"/>
              <a:defRPr/>
            </a:pPr>
            <a:r>
              <a:rPr lang="en-US" sz="1800" b="1" dirty="0"/>
              <a:t>S</a:t>
            </a:r>
            <a:r>
              <a:rPr lang="en-US" sz="1800" b="1" dirty="0" smtClean="0"/>
              <a:t>omewhat speculative but not too risky</a:t>
            </a:r>
          </a:p>
          <a:p>
            <a:pPr lvl="1" eaLnBrk="1" fontAlgn="auto" hangingPunct="1">
              <a:spcAft>
                <a:spcPts val="0"/>
              </a:spcAft>
              <a:buFont typeface="Arial"/>
              <a:buChar char="–"/>
              <a:defRPr/>
            </a:pPr>
            <a:r>
              <a:rPr lang="en-US" sz="1800" b="1" dirty="0" smtClean="0"/>
              <a:t>Provide unique capabilities.   What does not get done?</a:t>
            </a:r>
          </a:p>
          <a:p>
            <a:pPr eaLnBrk="1" fontAlgn="auto" hangingPunct="1">
              <a:spcAft>
                <a:spcPts val="0"/>
              </a:spcAft>
              <a:buFont typeface="Wingdings" pitchFamily="2" charset="2"/>
              <a:buChar char="§"/>
              <a:defRPr/>
            </a:pPr>
            <a:r>
              <a:rPr lang="en-US" sz="1800" b="1" dirty="0" smtClean="0">
                <a:solidFill>
                  <a:srgbClr val="008000"/>
                </a:solidFill>
              </a:rPr>
              <a:t>In experimental HEP proposals that are submitted to ECRP FOA</a:t>
            </a:r>
          </a:p>
          <a:p>
            <a:pPr lvl="1" eaLnBrk="1" fontAlgn="auto" hangingPunct="1">
              <a:spcAft>
                <a:spcPts val="0"/>
              </a:spcAft>
              <a:buFont typeface="Arial"/>
              <a:buChar char="–"/>
              <a:defRPr/>
            </a:pPr>
            <a:r>
              <a:rPr lang="en-US" sz="1800" b="1" dirty="0" smtClean="0"/>
              <a:t>Looking for a </a:t>
            </a:r>
            <a:r>
              <a:rPr lang="en-US" sz="1800" b="1" i="1" dirty="0" smtClean="0">
                <a:solidFill>
                  <a:srgbClr val="FF0000"/>
                </a:solidFill>
              </a:rPr>
              <a:t>balanced</a:t>
            </a:r>
            <a:r>
              <a:rPr lang="en-US" sz="1800" b="1" dirty="0" smtClean="0"/>
              <a:t> program</a:t>
            </a:r>
          </a:p>
          <a:p>
            <a:pPr lvl="2" eaLnBrk="1" fontAlgn="auto" hangingPunct="1">
              <a:spcAft>
                <a:spcPts val="0"/>
              </a:spcAft>
              <a:buFont typeface="Arial"/>
              <a:buChar char="•"/>
              <a:defRPr/>
            </a:pPr>
            <a:r>
              <a:rPr lang="en-US" sz="1600" b="1" dirty="0" smtClean="0">
                <a:solidFill>
                  <a:srgbClr val="0070C0"/>
                </a:solidFill>
              </a:rPr>
              <a:t>strong physics effort and hardware project attached to an experiment </a:t>
            </a:r>
            <a:br>
              <a:rPr lang="en-US" sz="1600" b="1" dirty="0" smtClean="0">
                <a:solidFill>
                  <a:srgbClr val="0070C0"/>
                </a:solidFill>
              </a:rPr>
            </a:br>
            <a:r>
              <a:rPr lang="en-US" sz="1600" b="1" dirty="0" smtClean="0">
                <a:solidFill>
                  <a:srgbClr val="0070C0"/>
                </a:solidFill>
              </a:rPr>
              <a:t>(</a:t>
            </a:r>
            <a:r>
              <a:rPr lang="en-US" sz="1600" b="1" i="1" dirty="0" smtClean="0">
                <a:solidFill>
                  <a:srgbClr val="0070C0"/>
                </a:solidFill>
              </a:rPr>
              <a:t>e.g., </a:t>
            </a:r>
            <a:r>
              <a:rPr lang="en-US" sz="1600" b="1" dirty="0" smtClean="0">
                <a:solidFill>
                  <a:srgbClr val="0070C0"/>
                </a:solidFill>
              </a:rPr>
              <a:t>Phase-1 upgrades for LHC)</a:t>
            </a:r>
          </a:p>
          <a:p>
            <a:pPr eaLnBrk="1" fontAlgn="auto" hangingPunct="1">
              <a:spcAft>
                <a:spcPts val="0"/>
              </a:spcAft>
              <a:buFont typeface="Wingdings" pitchFamily="2" charset="2"/>
              <a:buChar char="§"/>
              <a:defRPr/>
            </a:pPr>
            <a:r>
              <a:rPr lang="en-US" sz="1800" b="1" dirty="0" smtClean="0">
                <a:solidFill>
                  <a:srgbClr val="008000"/>
                </a:solidFill>
              </a:rPr>
              <a:t>Many lab and some university proposals suffered from “isn’t the lab/project going to do that anyway?”</a:t>
            </a:r>
          </a:p>
          <a:p>
            <a:pPr lvl="1" eaLnBrk="1" fontAlgn="auto" hangingPunct="1">
              <a:spcAft>
                <a:spcPts val="0"/>
              </a:spcAft>
              <a:buFont typeface="Arial"/>
              <a:buChar char="–"/>
              <a:defRPr/>
            </a:pPr>
            <a:r>
              <a:rPr lang="en-US" sz="1800" b="1" dirty="0" smtClean="0"/>
              <a:t>Some proposals were clear efforts to start funding some project or R&amp;D that </a:t>
            </a:r>
            <a:br>
              <a:rPr lang="en-US" sz="1800" b="1" dirty="0" smtClean="0"/>
            </a:br>
            <a:r>
              <a:rPr lang="en-US" sz="1800" b="1" dirty="0" smtClean="0"/>
              <a:t>HEP has not yet approved – “the camel’s nose under the tent”</a:t>
            </a:r>
          </a:p>
          <a:p>
            <a:pPr lvl="1" eaLnBrk="1" fontAlgn="auto" hangingPunct="1">
              <a:spcAft>
                <a:spcPts val="0"/>
              </a:spcAft>
              <a:buFont typeface="Arial"/>
              <a:buChar char="–"/>
              <a:defRPr/>
            </a:pPr>
            <a:r>
              <a:rPr lang="en-US" sz="1800" b="1" dirty="0" smtClean="0"/>
              <a:t>The theory lab proposals were questioned on cost-effectiveness</a:t>
            </a:r>
          </a:p>
          <a:p>
            <a:pPr eaLnBrk="1" fontAlgn="auto" hangingPunct="1">
              <a:spcAft>
                <a:spcPts val="0"/>
              </a:spcAft>
              <a:buFont typeface="Wingdings" pitchFamily="2" charset="2"/>
              <a:buChar char="§"/>
              <a:defRPr/>
            </a:pPr>
            <a:r>
              <a:rPr lang="en-US" sz="1800" b="1" dirty="0" smtClean="0">
                <a:solidFill>
                  <a:srgbClr val="008000"/>
                </a:solidFill>
              </a:rPr>
              <a:t>Prior to submission, applicants may want to seek guidance from senior faculty and/or staff while preparing proposals (including budget material)</a:t>
            </a:r>
          </a:p>
          <a:p>
            <a:pPr eaLnBrk="1" fontAlgn="auto" hangingPunct="1">
              <a:spcAft>
                <a:spcPts val="0"/>
              </a:spcAft>
              <a:buFont typeface="Wingdings" pitchFamily="2" charset="2"/>
              <a:buChar char="§"/>
              <a:defRPr/>
            </a:pPr>
            <a:r>
              <a:rPr lang="en-US" sz="1800" b="1" dirty="0" smtClean="0">
                <a:solidFill>
                  <a:srgbClr val="008000"/>
                </a:solidFill>
              </a:rPr>
              <a:t>Because different reviewers weigh the criteria differently (or have their own physics biases) there is a larger spread in panel rankings</a:t>
            </a:r>
          </a:p>
        </p:txBody>
      </p:sp>
      <p:sp>
        <p:nvSpPr>
          <p:cNvPr id="7" name="Rectangle 6"/>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106500" name="Picture 9" descr="horizontal-logo-green-text.jpg"/>
          <p:cNvPicPr>
            <a:picLocks noChangeAspect="1"/>
          </p:cNvPicPr>
          <p:nvPr/>
        </p:nvPicPr>
        <p:blipFill>
          <a:blip r:embed="rId3"/>
          <a:srcRect/>
          <a:stretch>
            <a:fillRect/>
          </a:stretch>
        </p:blipFill>
        <p:spPr bwMode="auto">
          <a:xfrm>
            <a:off x="457200" y="6354763"/>
            <a:ext cx="2438400" cy="407987"/>
          </a:xfrm>
          <a:prstGeom prst="rect">
            <a:avLst/>
          </a:prstGeom>
          <a:noFill/>
          <a:ln w="9525">
            <a:noFill/>
            <a:miter lim="800000"/>
            <a:headEnd/>
            <a:tailEnd/>
          </a:ln>
        </p:spPr>
      </p:pic>
      <p:cxnSp>
        <p:nvCxnSpPr>
          <p:cNvPr id="9" name="Straight Connector 8"/>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112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Early Career FY10-13 Demographics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9" name="Content Placeholder 8"/>
          <p:cNvGraphicFramePr>
            <a:graphicFrameLocks noGrp="1"/>
          </p:cNvGraphicFramePr>
          <p:nvPr>
            <p:ph idx="1"/>
          </p:nvPr>
        </p:nvGraphicFramePr>
        <p:xfrm>
          <a:off x="225425" y="1293813"/>
          <a:ext cx="8724900" cy="3427412"/>
        </p:xfrm>
        <a:graphic>
          <a:graphicData uri="http://schemas.openxmlformats.org/drawingml/2006/table">
            <a:tbl>
              <a:tblPr firstRow="1" lastRow="1" bandRow="1">
                <a:effectLst/>
                <a:tableStyleId>{5C22544A-7EE6-4342-B048-85BDC9FD1C3A}</a:tableStyleId>
              </a:tblPr>
              <a:tblGrid>
                <a:gridCol w="1444867"/>
                <a:gridCol w="1529861"/>
                <a:gridCol w="1441938"/>
                <a:gridCol w="1380393"/>
                <a:gridCol w="1354018"/>
                <a:gridCol w="1573823"/>
              </a:tblGrid>
              <a:tr h="503237">
                <a:tc>
                  <a:txBody>
                    <a:bodyPr/>
                    <a:lstStyle/>
                    <a:p>
                      <a:r>
                        <a:rPr lang="en-US" dirty="0" smtClean="0"/>
                        <a:t>Subprogram</a:t>
                      </a:r>
                    </a:p>
                    <a:p>
                      <a:r>
                        <a:rPr lang="en-US" dirty="0" smtClean="0"/>
                        <a:t>Awards</a:t>
                      </a:r>
                      <a:endParaRPr lang="en-US" dirty="0"/>
                    </a:p>
                  </a:txBody>
                  <a:tcPr marL="109923" marR="109923"/>
                </a:tc>
                <a:tc>
                  <a:txBody>
                    <a:bodyPr/>
                    <a:lstStyle/>
                    <a:p>
                      <a:r>
                        <a:rPr lang="en-US" dirty="0" smtClean="0"/>
                        <a:t>FY10 (L/U)</a:t>
                      </a:r>
                      <a:endParaRPr lang="en-US" dirty="0"/>
                    </a:p>
                  </a:txBody>
                  <a:tcPr marL="109923" marR="109923"/>
                </a:tc>
                <a:tc>
                  <a:txBody>
                    <a:bodyPr/>
                    <a:lstStyle/>
                    <a:p>
                      <a:r>
                        <a:rPr lang="en-US" dirty="0" smtClean="0"/>
                        <a:t>FY11 (L/U)</a:t>
                      </a:r>
                      <a:endParaRPr lang="en-US" dirty="0"/>
                    </a:p>
                  </a:txBody>
                  <a:tcPr marL="109923" marR="109923"/>
                </a:tc>
                <a:tc>
                  <a:txBody>
                    <a:bodyPr/>
                    <a:lstStyle/>
                    <a:p>
                      <a:r>
                        <a:rPr lang="en-US" dirty="0" smtClean="0"/>
                        <a:t>FY12 (L/U)</a:t>
                      </a:r>
                      <a:endParaRPr lang="en-US" dirty="0"/>
                    </a:p>
                  </a:txBody>
                  <a:tcPr marL="109923" marR="109923"/>
                </a:tc>
                <a:tc>
                  <a:txBody>
                    <a:bodyPr/>
                    <a:lstStyle/>
                    <a:p>
                      <a:r>
                        <a:rPr lang="en-US" dirty="0" smtClean="0"/>
                        <a:t>FY13 (L/U)</a:t>
                      </a:r>
                      <a:endParaRPr lang="en-US" dirty="0"/>
                    </a:p>
                  </a:txBody>
                  <a:tcPr marL="109923" marR="109923"/>
                </a:tc>
                <a:tc>
                  <a:txBody>
                    <a:bodyPr/>
                    <a:lstStyle/>
                    <a:p>
                      <a:r>
                        <a:rPr lang="en-US" dirty="0" smtClean="0"/>
                        <a:t>Total (L/U)</a:t>
                      </a:r>
                      <a:endParaRPr lang="en-US" dirty="0"/>
                    </a:p>
                  </a:txBody>
                  <a:tcPr marL="109923" marR="109923"/>
                </a:tc>
              </a:tr>
              <a:tr h="398238">
                <a:tc>
                  <a:txBody>
                    <a:bodyPr/>
                    <a:lstStyle/>
                    <a:p>
                      <a:r>
                        <a:rPr lang="en-US" dirty="0" smtClean="0"/>
                        <a:t>Energy</a:t>
                      </a:r>
                      <a:endParaRPr lang="en-US" dirty="0"/>
                    </a:p>
                  </a:txBody>
                  <a:tcPr marL="109923" marR="109923"/>
                </a:tc>
                <a:tc>
                  <a:txBody>
                    <a:bodyPr/>
                    <a:lstStyle/>
                    <a:p>
                      <a:r>
                        <a:rPr lang="en-US" dirty="0" smtClean="0"/>
                        <a:t>3 (1/2)</a:t>
                      </a:r>
                      <a:endParaRPr lang="en-US" dirty="0"/>
                    </a:p>
                  </a:txBody>
                  <a:tcPr marL="109923" marR="109923"/>
                </a:tc>
                <a:tc>
                  <a:txBody>
                    <a:bodyPr/>
                    <a:lstStyle/>
                    <a:p>
                      <a:r>
                        <a:rPr lang="en-US" dirty="0" smtClean="0"/>
                        <a:t>3 (1/2)</a:t>
                      </a:r>
                      <a:endParaRPr lang="en-US" dirty="0"/>
                    </a:p>
                  </a:txBody>
                  <a:tcPr marL="109923" marR="109923"/>
                </a:tc>
                <a:tc>
                  <a:txBody>
                    <a:bodyPr/>
                    <a:lstStyle/>
                    <a:p>
                      <a:r>
                        <a:rPr lang="en-US" dirty="0" smtClean="0"/>
                        <a:t>1 (0/1)</a:t>
                      </a:r>
                      <a:endParaRPr lang="en-US" dirty="0"/>
                    </a:p>
                  </a:txBody>
                  <a:tcPr marL="109923" marR="109923"/>
                </a:tc>
                <a:tc>
                  <a:txBody>
                    <a:bodyPr/>
                    <a:lstStyle/>
                    <a:p>
                      <a:r>
                        <a:rPr lang="en-US" dirty="0" smtClean="0"/>
                        <a:t>2 (0/2)</a:t>
                      </a:r>
                      <a:endParaRPr lang="en-US" dirty="0"/>
                    </a:p>
                  </a:txBody>
                  <a:tcPr marL="109923" marR="109923"/>
                </a:tc>
                <a:tc>
                  <a:txBody>
                    <a:bodyPr/>
                    <a:lstStyle/>
                    <a:p>
                      <a:r>
                        <a:rPr lang="en-US" dirty="0" smtClean="0"/>
                        <a:t>9 (2/7)</a:t>
                      </a:r>
                      <a:endParaRPr lang="en-US" dirty="0"/>
                    </a:p>
                  </a:txBody>
                  <a:tcPr marL="109923" marR="109923"/>
                </a:tc>
              </a:tr>
              <a:tr h="398238">
                <a:tc>
                  <a:txBody>
                    <a:bodyPr/>
                    <a:lstStyle/>
                    <a:p>
                      <a:r>
                        <a:rPr lang="en-US" dirty="0" smtClean="0"/>
                        <a:t>Intensity</a:t>
                      </a:r>
                      <a:endParaRPr lang="en-US" dirty="0"/>
                    </a:p>
                  </a:txBody>
                  <a:tcPr marL="109923" marR="109923"/>
                </a:tc>
                <a:tc>
                  <a:txBody>
                    <a:bodyPr/>
                    <a:lstStyle/>
                    <a:p>
                      <a:r>
                        <a:rPr lang="en-US" dirty="0" smtClean="0"/>
                        <a:t>2 (1/1)</a:t>
                      </a:r>
                      <a:endParaRPr lang="en-US" dirty="0"/>
                    </a:p>
                  </a:txBody>
                  <a:tcPr marL="109923" marR="109923"/>
                </a:tc>
                <a:tc>
                  <a:txBody>
                    <a:bodyPr/>
                    <a:lstStyle/>
                    <a:p>
                      <a:r>
                        <a:rPr lang="en-US" dirty="0" smtClean="0"/>
                        <a:t>1 (0/1)</a:t>
                      </a:r>
                      <a:endParaRPr lang="en-US" dirty="0"/>
                    </a:p>
                  </a:txBody>
                  <a:tcPr marL="109923" marR="109923"/>
                </a:tc>
                <a:tc>
                  <a:txBody>
                    <a:bodyPr/>
                    <a:lstStyle/>
                    <a:p>
                      <a:r>
                        <a:rPr lang="en-US" dirty="0" smtClean="0"/>
                        <a:t>3 (2/1)</a:t>
                      </a:r>
                      <a:endParaRPr lang="en-US" dirty="0"/>
                    </a:p>
                  </a:txBody>
                  <a:tcPr marL="109923" marR="109923"/>
                </a:tc>
                <a:tc>
                  <a:txBody>
                    <a:bodyPr/>
                    <a:lstStyle/>
                    <a:p>
                      <a:r>
                        <a:rPr lang="en-US" dirty="0" smtClean="0"/>
                        <a:t>1</a:t>
                      </a:r>
                      <a:r>
                        <a:rPr lang="en-US" baseline="30000" dirty="0" smtClean="0"/>
                        <a:t>*</a:t>
                      </a:r>
                      <a:r>
                        <a:rPr lang="en-US" dirty="0" smtClean="0"/>
                        <a:t> (0/1)</a:t>
                      </a:r>
                      <a:endParaRPr lang="en-US" dirty="0"/>
                    </a:p>
                  </a:txBody>
                  <a:tcPr marL="109923" marR="109923"/>
                </a:tc>
                <a:tc>
                  <a:txBody>
                    <a:bodyPr/>
                    <a:lstStyle/>
                    <a:p>
                      <a:r>
                        <a:rPr lang="en-US" baseline="0" dirty="0" smtClean="0"/>
                        <a:t>7 </a:t>
                      </a:r>
                      <a:r>
                        <a:rPr lang="en-US" dirty="0" smtClean="0"/>
                        <a:t>(3/4)</a:t>
                      </a:r>
                      <a:endParaRPr lang="en-US" dirty="0"/>
                    </a:p>
                  </a:txBody>
                  <a:tcPr marL="109923" marR="109923"/>
                </a:tc>
              </a:tr>
              <a:tr h="398238">
                <a:tc>
                  <a:txBody>
                    <a:bodyPr/>
                    <a:lstStyle/>
                    <a:p>
                      <a:r>
                        <a:rPr lang="en-US" dirty="0" smtClean="0"/>
                        <a:t>Cosmic</a:t>
                      </a:r>
                      <a:endParaRPr lang="en-US" dirty="0"/>
                    </a:p>
                  </a:txBody>
                  <a:tcPr marL="109923" marR="109923"/>
                </a:tc>
                <a:tc>
                  <a:txBody>
                    <a:bodyPr/>
                    <a:lstStyle/>
                    <a:p>
                      <a:r>
                        <a:rPr lang="en-US" dirty="0" smtClean="0"/>
                        <a:t>2 (0/2)</a:t>
                      </a:r>
                      <a:endParaRPr lang="en-US" dirty="0"/>
                    </a:p>
                  </a:txBody>
                  <a:tcPr marL="109923" marR="109923"/>
                </a:tc>
                <a:tc>
                  <a:txBody>
                    <a:bodyPr/>
                    <a:lstStyle/>
                    <a:p>
                      <a:r>
                        <a:rPr lang="en-US" dirty="0" smtClean="0"/>
                        <a:t>3 (2/1)</a:t>
                      </a:r>
                      <a:endParaRPr lang="en-US" dirty="0"/>
                    </a:p>
                  </a:txBody>
                  <a:tcPr marL="109923" marR="109923"/>
                </a:tc>
                <a:tc>
                  <a:txBody>
                    <a:bodyPr/>
                    <a:lstStyle/>
                    <a:p>
                      <a:r>
                        <a:rPr lang="en-US" dirty="0" smtClean="0"/>
                        <a:t>3 (1/2)</a:t>
                      </a:r>
                      <a:endParaRPr lang="en-US" dirty="0"/>
                    </a:p>
                  </a:txBody>
                  <a:tcPr marL="109923" marR="109923"/>
                </a:tc>
                <a:tc>
                  <a:txBody>
                    <a:bodyPr/>
                    <a:lstStyle/>
                    <a:p>
                      <a:r>
                        <a:rPr lang="en-US" dirty="0" smtClean="0"/>
                        <a:t>2 (1/1)</a:t>
                      </a:r>
                      <a:endParaRPr lang="en-US" dirty="0"/>
                    </a:p>
                  </a:txBody>
                  <a:tcPr marL="109923" marR="109923"/>
                </a:tc>
                <a:tc>
                  <a:txBody>
                    <a:bodyPr/>
                    <a:lstStyle/>
                    <a:p>
                      <a:r>
                        <a:rPr lang="en-US" dirty="0" smtClean="0"/>
                        <a:t>10 (4/6)</a:t>
                      </a:r>
                      <a:endParaRPr lang="en-US" dirty="0"/>
                    </a:p>
                  </a:txBody>
                  <a:tcPr marL="109923" marR="109923"/>
                </a:tc>
              </a:tr>
              <a:tr h="398238">
                <a:tc>
                  <a:txBody>
                    <a:bodyPr/>
                    <a:lstStyle/>
                    <a:p>
                      <a:r>
                        <a:rPr lang="en-US" dirty="0" smtClean="0"/>
                        <a:t>HEP Theory</a:t>
                      </a:r>
                      <a:endParaRPr lang="en-US" dirty="0"/>
                    </a:p>
                  </a:txBody>
                  <a:tcPr marL="109923" marR="109923"/>
                </a:tc>
                <a:tc>
                  <a:txBody>
                    <a:bodyPr/>
                    <a:lstStyle/>
                    <a:p>
                      <a:r>
                        <a:rPr lang="en-US" dirty="0" smtClean="0"/>
                        <a:t>6 (1/5)</a:t>
                      </a:r>
                      <a:endParaRPr lang="en-US" dirty="0"/>
                    </a:p>
                  </a:txBody>
                  <a:tcPr marL="109923" marR="109923"/>
                </a:tc>
                <a:tc>
                  <a:txBody>
                    <a:bodyPr/>
                    <a:lstStyle/>
                    <a:p>
                      <a:r>
                        <a:rPr lang="en-US" dirty="0" smtClean="0"/>
                        <a:t>4 (0/4)</a:t>
                      </a:r>
                      <a:endParaRPr lang="en-US" dirty="0"/>
                    </a:p>
                  </a:txBody>
                  <a:tcPr marL="109923" marR="109923"/>
                </a:tc>
                <a:tc>
                  <a:txBody>
                    <a:bodyPr/>
                    <a:lstStyle/>
                    <a:p>
                      <a:r>
                        <a:rPr lang="en-US" dirty="0" smtClean="0"/>
                        <a:t>3 (0/3)</a:t>
                      </a:r>
                      <a:endParaRPr lang="en-US" dirty="0"/>
                    </a:p>
                  </a:txBody>
                  <a:tcPr marL="109923" marR="109923"/>
                </a:tc>
                <a:tc>
                  <a:txBody>
                    <a:bodyPr/>
                    <a:lstStyle/>
                    <a:p>
                      <a:r>
                        <a:rPr lang="en-US" baseline="0" dirty="0" smtClean="0"/>
                        <a:t>3 (1/2)</a:t>
                      </a:r>
                      <a:endParaRPr lang="en-US" dirty="0"/>
                    </a:p>
                  </a:txBody>
                  <a:tcPr marL="109923" marR="109923"/>
                </a:tc>
                <a:tc>
                  <a:txBody>
                    <a:bodyPr/>
                    <a:lstStyle/>
                    <a:p>
                      <a:r>
                        <a:rPr lang="en-US" dirty="0" smtClean="0"/>
                        <a:t>16</a:t>
                      </a:r>
                      <a:r>
                        <a:rPr lang="en-US" baseline="0" dirty="0" smtClean="0"/>
                        <a:t> (2/14)</a:t>
                      </a:r>
                      <a:endParaRPr lang="en-US" dirty="0"/>
                    </a:p>
                  </a:txBody>
                  <a:tcPr marL="109923" marR="109923"/>
                </a:tc>
              </a:tr>
              <a:tr h="398238">
                <a:tc>
                  <a:txBody>
                    <a:bodyPr/>
                    <a:lstStyle/>
                    <a:p>
                      <a:r>
                        <a:rPr lang="en-US" dirty="0" smtClean="0"/>
                        <a:t>Accelerator</a:t>
                      </a:r>
                      <a:endParaRPr lang="en-US" dirty="0"/>
                    </a:p>
                  </a:txBody>
                  <a:tcPr marL="109923" marR="109923"/>
                </a:tc>
                <a:tc>
                  <a:txBody>
                    <a:bodyPr/>
                    <a:lstStyle/>
                    <a:p>
                      <a:r>
                        <a:rPr lang="en-US" dirty="0" smtClean="0"/>
                        <a:t>1 (1/0)</a:t>
                      </a:r>
                      <a:endParaRPr lang="en-US" dirty="0"/>
                    </a:p>
                  </a:txBody>
                  <a:tcPr marL="109923" marR="109923"/>
                </a:tc>
                <a:tc>
                  <a:txBody>
                    <a:bodyPr/>
                    <a:lstStyle/>
                    <a:p>
                      <a:r>
                        <a:rPr lang="en-US" dirty="0" smtClean="0"/>
                        <a:t>2 (2/0)</a:t>
                      </a:r>
                      <a:endParaRPr lang="en-US" dirty="0"/>
                    </a:p>
                  </a:txBody>
                  <a:tcPr marL="109923" marR="109923"/>
                </a:tc>
                <a:tc>
                  <a:txBody>
                    <a:bodyPr/>
                    <a:lstStyle/>
                    <a:p>
                      <a:r>
                        <a:rPr lang="en-US" dirty="0" smtClean="0"/>
                        <a:t>2 (1/1)</a:t>
                      </a:r>
                      <a:endParaRPr lang="en-US" dirty="0"/>
                    </a:p>
                  </a:txBody>
                  <a:tcPr marL="109923" marR="109923"/>
                </a:tc>
                <a:tc>
                  <a:txBody>
                    <a:bodyPr/>
                    <a:lstStyle/>
                    <a:p>
                      <a:r>
                        <a:rPr lang="en-US" dirty="0" smtClean="0"/>
                        <a:t>1 (0/1)</a:t>
                      </a:r>
                      <a:endParaRPr lang="en-US" dirty="0"/>
                    </a:p>
                  </a:txBody>
                  <a:tcPr marL="109923" marR="109923"/>
                </a:tc>
                <a:tc>
                  <a:txBody>
                    <a:bodyPr/>
                    <a:lstStyle/>
                    <a:p>
                      <a:r>
                        <a:rPr lang="en-US" dirty="0" smtClean="0"/>
                        <a:t>6 (4/2)</a:t>
                      </a:r>
                      <a:endParaRPr lang="en-US" dirty="0"/>
                    </a:p>
                  </a:txBody>
                  <a:tcPr marL="109923" marR="109923"/>
                </a:tc>
              </a:tr>
              <a:tr h="398238">
                <a:tc>
                  <a:txBody>
                    <a:bodyPr/>
                    <a:lstStyle/>
                    <a:p>
                      <a:r>
                        <a:rPr lang="en-US" b="1" dirty="0" smtClean="0">
                          <a:solidFill>
                            <a:srgbClr val="FFFF00"/>
                          </a:solidFill>
                        </a:rPr>
                        <a:t>HEP Awards</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14 (4/10)</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13</a:t>
                      </a:r>
                      <a:r>
                        <a:rPr lang="en-US" b="1" baseline="0" dirty="0" smtClean="0">
                          <a:solidFill>
                            <a:srgbClr val="FFFF00"/>
                          </a:solidFill>
                        </a:rPr>
                        <a:t> (5/8)</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12 (4/8)</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9 (2/7)</a:t>
                      </a:r>
                      <a:endParaRPr lang="en-US" b="1" dirty="0">
                        <a:solidFill>
                          <a:srgbClr val="FFFF00"/>
                        </a:solidFill>
                      </a:endParaRPr>
                    </a:p>
                  </a:txBody>
                  <a:tcPr marL="109923" marR="109923">
                    <a:solidFill>
                      <a:schemeClr val="accent1"/>
                    </a:solidFill>
                  </a:tcPr>
                </a:tc>
                <a:tc>
                  <a:txBody>
                    <a:bodyPr/>
                    <a:lstStyle/>
                    <a:p>
                      <a:r>
                        <a:rPr lang="en-US" b="1" dirty="0" smtClean="0">
                          <a:solidFill>
                            <a:srgbClr val="FFFF00"/>
                          </a:solidFill>
                        </a:rPr>
                        <a:t>48 (15/33)</a:t>
                      </a:r>
                      <a:endParaRPr lang="en-US" b="1" dirty="0">
                        <a:solidFill>
                          <a:srgbClr val="FFFF00"/>
                        </a:solidFill>
                      </a:endParaRPr>
                    </a:p>
                  </a:txBody>
                  <a:tcPr marL="109923" marR="109923">
                    <a:solidFill>
                      <a:schemeClr val="accent1"/>
                    </a:solidFill>
                  </a:tcPr>
                </a:tc>
              </a:tr>
              <a:tr h="398238">
                <a:tc>
                  <a:txBody>
                    <a:bodyPr/>
                    <a:lstStyle/>
                    <a:p>
                      <a:r>
                        <a:rPr lang="en-US" b="1" dirty="0" smtClean="0">
                          <a:solidFill>
                            <a:schemeClr val="bg1"/>
                          </a:solidFill>
                        </a:rPr>
                        <a:t>Proposals</a:t>
                      </a:r>
                      <a:endParaRPr lang="en-US" b="1" dirty="0">
                        <a:solidFill>
                          <a:schemeClr val="bg1"/>
                        </a:solidFill>
                      </a:endParaRPr>
                    </a:p>
                  </a:txBody>
                  <a:tcPr marL="109923" marR="109923"/>
                </a:tc>
                <a:tc>
                  <a:txBody>
                    <a:bodyPr/>
                    <a:lstStyle/>
                    <a:p>
                      <a:r>
                        <a:rPr lang="en-US" b="1" dirty="0" smtClean="0">
                          <a:solidFill>
                            <a:schemeClr val="bg1"/>
                          </a:solidFill>
                        </a:rPr>
                        <a:t>154 (46/108)</a:t>
                      </a:r>
                      <a:endParaRPr lang="en-US" b="1" dirty="0">
                        <a:solidFill>
                          <a:schemeClr val="bg1"/>
                        </a:solidFill>
                      </a:endParaRPr>
                    </a:p>
                  </a:txBody>
                  <a:tcPr marL="109923" marR="109923"/>
                </a:tc>
                <a:tc>
                  <a:txBody>
                    <a:bodyPr/>
                    <a:lstStyle/>
                    <a:p>
                      <a:r>
                        <a:rPr lang="en-US" b="1" dirty="0" smtClean="0">
                          <a:solidFill>
                            <a:schemeClr val="bg1"/>
                          </a:solidFill>
                        </a:rPr>
                        <a:t>128 (43/85)</a:t>
                      </a:r>
                      <a:endParaRPr lang="en-US" b="1" dirty="0">
                        <a:solidFill>
                          <a:schemeClr val="bg1"/>
                        </a:solidFill>
                      </a:endParaRPr>
                    </a:p>
                  </a:txBody>
                  <a:tcPr marL="109923" marR="109923"/>
                </a:tc>
                <a:tc>
                  <a:txBody>
                    <a:bodyPr/>
                    <a:lstStyle/>
                    <a:p>
                      <a:r>
                        <a:rPr lang="en-US" b="1" dirty="0" smtClean="0">
                          <a:solidFill>
                            <a:schemeClr val="bg1"/>
                          </a:solidFill>
                        </a:rPr>
                        <a:t>89 (34/55)</a:t>
                      </a:r>
                      <a:endParaRPr lang="en-US" b="1" dirty="0">
                        <a:solidFill>
                          <a:schemeClr val="bg1"/>
                        </a:solidFill>
                      </a:endParaRPr>
                    </a:p>
                  </a:txBody>
                  <a:tcPr marL="109923" marR="109923"/>
                </a:tc>
                <a:tc>
                  <a:txBody>
                    <a:bodyPr/>
                    <a:lstStyle/>
                    <a:p>
                      <a:r>
                        <a:rPr lang="en-US" b="1" dirty="0" smtClean="0">
                          <a:solidFill>
                            <a:schemeClr val="bg1"/>
                          </a:solidFill>
                        </a:rPr>
                        <a:t>78</a:t>
                      </a:r>
                      <a:r>
                        <a:rPr lang="en-US" b="1" baseline="0" dirty="0" smtClean="0">
                          <a:solidFill>
                            <a:schemeClr val="bg1"/>
                          </a:solidFill>
                        </a:rPr>
                        <a:t> (29/49)</a:t>
                      </a:r>
                      <a:endParaRPr lang="en-US" b="1" dirty="0">
                        <a:solidFill>
                          <a:schemeClr val="bg1"/>
                        </a:solidFill>
                      </a:endParaRPr>
                    </a:p>
                  </a:txBody>
                  <a:tcPr marL="109923" marR="109923"/>
                </a:tc>
                <a:tc>
                  <a:txBody>
                    <a:bodyPr/>
                    <a:lstStyle/>
                    <a:p>
                      <a:r>
                        <a:rPr lang="en-US" b="1" dirty="0" smtClean="0">
                          <a:solidFill>
                            <a:schemeClr val="bg1"/>
                          </a:solidFill>
                        </a:rPr>
                        <a:t>449 (152/297)</a:t>
                      </a:r>
                      <a:endParaRPr lang="en-US" b="1" dirty="0">
                        <a:solidFill>
                          <a:schemeClr val="bg1"/>
                        </a:solidFill>
                      </a:endParaRPr>
                    </a:p>
                  </a:txBody>
                  <a:tcPr marL="109923" marR="109923"/>
                </a:tc>
              </a:tr>
            </a:tbl>
          </a:graphicData>
        </a:graphic>
      </p:graphicFrame>
      <p:sp>
        <p:nvSpPr>
          <p:cNvPr id="108611" name="Content Placeholder 2"/>
          <p:cNvSpPr txBox="1">
            <a:spLocks/>
          </p:cNvSpPr>
          <p:nvPr/>
        </p:nvSpPr>
        <p:spPr bwMode="auto">
          <a:xfrm>
            <a:off x="217488" y="5472113"/>
            <a:ext cx="8610600" cy="660400"/>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US" sz="2000" b="1">
                <a:solidFill>
                  <a:srgbClr val="008000"/>
                </a:solidFill>
                <a:latin typeface="Calibri" pitchFamily="34" charset="0"/>
                <a:cs typeface="Arial" charset="0"/>
              </a:rPr>
              <a:t>Early Career Research Program is very competitive (</a:t>
            </a:r>
            <a:r>
              <a:rPr lang="en-US" sz="2000" b="1">
                <a:solidFill>
                  <a:srgbClr val="008000"/>
                </a:solidFill>
                <a:cs typeface="Arial" charset="0"/>
              </a:rPr>
              <a:t>~</a:t>
            </a:r>
            <a:r>
              <a:rPr lang="en-US" sz="2000" b="1">
                <a:solidFill>
                  <a:srgbClr val="008000"/>
                </a:solidFill>
                <a:latin typeface="Calibri" pitchFamily="34" charset="0"/>
                <a:cs typeface="Arial" charset="0"/>
              </a:rPr>
              <a:t>10% success rate) </a:t>
            </a:r>
          </a:p>
        </p:txBody>
      </p:sp>
      <p:pic>
        <p:nvPicPr>
          <p:cNvPr id="108612"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8" name="Straight Connector 7"/>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614" name="TextBox 2"/>
          <p:cNvSpPr txBox="1">
            <a:spLocks noChangeArrowheads="1"/>
          </p:cNvSpPr>
          <p:nvPr/>
        </p:nvSpPr>
        <p:spPr bwMode="auto">
          <a:xfrm>
            <a:off x="282575" y="4749800"/>
            <a:ext cx="8628063" cy="460375"/>
          </a:xfrm>
          <a:prstGeom prst="rect">
            <a:avLst/>
          </a:prstGeom>
          <a:noFill/>
          <a:ln w="9525">
            <a:noFill/>
            <a:miter lim="800000"/>
            <a:headEnd/>
            <a:tailEnd/>
          </a:ln>
        </p:spPr>
        <p:txBody>
          <a:bodyPr wrap="none">
            <a:spAutoFit/>
          </a:bodyPr>
          <a:lstStyle/>
          <a:p>
            <a:r>
              <a:rPr lang="en-US" sz="1200" b="1">
                <a:latin typeface="Trebuchet MS" pitchFamily="34" charset="0"/>
              </a:rPr>
              <a:t>*</a:t>
            </a:r>
            <a:r>
              <a:rPr lang="en-US" sz="800" b="1">
                <a:latin typeface="Trebuchet MS" pitchFamily="34" charset="0"/>
              </a:rPr>
              <a:t> </a:t>
            </a:r>
            <a:r>
              <a:rPr lang="en-US" sz="1200" b="1">
                <a:latin typeface="Trebuchet MS" pitchFamily="34" charset="0"/>
              </a:rPr>
              <a:t>Funded by DOE Office of Basic Energy Sciences (BES) as an EPSCoR [Experimental Program to Stimulate Competitive </a:t>
            </a:r>
          </a:p>
          <a:p>
            <a:r>
              <a:rPr lang="en-US" sz="1200" b="1">
                <a:latin typeface="Trebuchet MS" pitchFamily="34" charset="0"/>
              </a:rPr>
              <a:t>  Research] award with grant monitored by DOE Office of High Energy Physics (HEP).</a:t>
            </a:r>
          </a:p>
        </p:txBody>
      </p:sp>
      <p:sp>
        <p:nvSpPr>
          <p:cNvPr id="108615" name="TextBox 9"/>
          <p:cNvSpPr txBox="1">
            <a:spLocks noChangeArrowheads="1"/>
          </p:cNvSpPr>
          <p:nvPr/>
        </p:nvSpPr>
        <p:spPr bwMode="auto">
          <a:xfrm>
            <a:off x="7178675" y="936625"/>
            <a:ext cx="1833563" cy="400050"/>
          </a:xfrm>
          <a:prstGeom prst="rect">
            <a:avLst/>
          </a:prstGeom>
          <a:noFill/>
          <a:ln w="9525">
            <a:noFill/>
            <a:miter lim="800000"/>
            <a:headEnd/>
            <a:tailEnd/>
          </a:ln>
        </p:spPr>
        <p:txBody>
          <a:bodyPr wrap="none">
            <a:spAutoFit/>
          </a:bodyPr>
          <a:lstStyle/>
          <a:p>
            <a:pPr algn="r"/>
            <a:r>
              <a:rPr lang="en-US" sz="1000" b="1">
                <a:latin typeface="Arial Narrow" pitchFamily="34" charset="0"/>
              </a:rPr>
              <a:t>L = National Laboratory Proposal</a:t>
            </a:r>
          </a:p>
          <a:p>
            <a:pPr algn="r"/>
            <a:r>
              <a:rPr lang="en-US" sz="1000" b="1">
                <a:latin typeface="Arial Narrow" pitchFamily="34" charset="0"/>
              </a:rPr>
              <a:t>U = University Proposal</a:t>
            </a:r>
          </a:p>
        </p:txBody>
      </p:sp>
      <p:sp>
        <p:nvSpPr>
          <p:cNvPr id="11"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REFERENCE</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OT0033H"/>
          <p:cNvPicPr>
            <a:picLocks noChangeAspect="1" noChangeArrowheads="1"/>
          </p:cNvPicPr>
          <p:nvPr/>
        </p:nvPicPr>
        <p:blipFill>
          <a:blip r:embed="rId2" cstate="print">
            <a:lum bright="55000" contrast="-78000"/>
          </a:blip>
          <a:srcRect/>
          <a:stretch>
            <a:fillRect/>
          </a:stretch>
        </p:blipFill>
        <p:spPr bwMode="auto">
          <a:xfrm>
            <a:off x="127296" y="152401"/>
            <a:ext cx="8899746" cy="6627818"/>
          </a:xfrm>
          <a:prstGeom prst="rect">
            <a:avLst/>
          </a:prstGeom>
          <a:noFill/>
          <a:scene3d>
            <a:camera prst="orthographicFront"/>
            <a:lightRig rig="threePt" dir="t"/>
          </a:scene3d>
          <a:sp3d>
            <a:bevelT w="152400" h="50800" prst="softRound"/>
          </a:sp3d>
        </p:spPr>
      </p:pic>
      <p:sp>
        <p:nvSpPr>
          <p:cNvPr id="110594" name="TextBox 3"/>
          <p:cNvSpPr txBox="1">
            <a:spLocks noChangeArrowheads="1"/>
          </p:cNvSpPr>
          <p:nvPr/>
        </p:nvSpPr>
        <p:spPr bwMode="auto">
          <a:xfrm>
            <a:off x="142875" y="152400"/>
            <a:ext cx="3124200" cy="4924425"/>
          </a:xfrm>
          <a:prstGeom prst="rect">
            <a:avLst/>
          </a:prstGeom>
          <a:noFill/>
          <a:ln w="9525">
            <a:solidFill>
              <a:schemeClr val="tx1"/>
            </a:solidFill>
            <a:miter lim="800000"/>
            <a:headEnd/>
            <a:tailEnd/>
          </a:ln>
        </p:spPr>
        <p:txBody>
          <a:bodyPr>
            <a:spAutoFit/>
          </a:bodyPr>
          <a:lstStyle/>
          <a:p>
            <a:r>
              <a:rPr lang="en-US" sz="2400" b="1">
                <a:solidFill>
                  <a:srgbClr val="FF0000"/>
                </a:solidFill>
                <a:latin typeface="Constantia" pitchFamily="18" charset="0"/>
              </a:rPr>
              <a:t>Office of </a:t>
            </a:r>
            <a:endParaRPr lang="en-US" sz="3200" b="1">
              <a:solidFill>
                <a:srgbClr val="FF0000"/>
              </a:solidFill>
              <a:latin typeface="Constantia" pitchFamily="18" charset="0"/>
            </a:endParaRPr>
          </a:p>
          <a:p>
            <a:r>
              <a:rPr lang="en-US" sz="4000" b="1">
                <a:solidFill>
                  <a:srgbClr val="000000"/>
                </a:solidFill>
                <a:latin typeface="Constantia" pitchFamily="18" charset="0"/>
              </a:rPr>
              <a:t>High Energy Physics</a:t>
            </a:r>
          </a:p>
          <a:p>
            <a:r>
              <a:rPr lang="en-US" sz="3200" b="1">
                <a:solidFill>
                  <a:srgbClr val="FF0000"/>
                </a:solidFill>
                <a:latin typeface="Constantia" pitchFamily="18" charset="0"/>
              </a:rPr>
              <a:t/>
            </a:r>
            <a:br>
              <a:rPr lang="en-US" sz="3200" b="1">
                <a:solidFill>
                  <a:srgbClr val="FF0000"/>
                </a:solidFill>
                <a:latin typeface="Constantia" pitchFamily="18" charset="0"/>
              </a:rPr>
            </a:br>
            <a:r>
              <a:rPr lang="en-US" sz="2000" b="1" i="1">
                <a:solidFill>
                  <a:srgbClr val="0070C0"/>
                </a:solidFill>
                <a:latin typeface="Constantia" pitchFamily="18" charset="0"/>
              </a:rPr>
              <a:t>Fundamental </a:t>
            </a:r>
          </a:p>
          <a:p>
            <a:endParaRPr lang="en-US" b="1">
              <a:solidFill>
                <a:srgbClr val="0070C0"/>
              </a:solidFill>
              <a:latin typeface="Constantia" pitchFamily="18" charset="0"/>
            </a:endParaRPr>
          </a:p>
          <a:p>
            <a:r>
              <a:rPr lang="en-US" sz="2000" b="1">
                <a:solidFill>
                  <a:srgbClr val="0070C0"/>
                </a:solidFill>
                <a:latin typeface="Constantia" pitchFamily="18" charset="0"/>
              </a:rPr>
              <a:t>to the </a:t>
            </a:r>
          </a:p>
          <a:p>
            <a:endParaRPr lang="en-US" sz="2000" b="1">
              <a:solidFill>
                <a:srgbClr val="0070C0"/>
              </a:solidFill>
              <a:latin typeface="Constantia" pitchFamily="18" charset="0"/>
            </a:endParaRPr>
          </a:p>
          <a:p>
            <a:r>
              <a:rPr lang="en-US" sz="2000" b="1">
                <a:solidFill>
                  <a:srgbClr val="0070C0"/>
                </a:solidFill>
                <a:latin typeface="Constantia" pitchFamily="18" charset="0"/>
              </a:rPr>
              <a:t>Frontiers of </a:t>
            </a:r>
          </a:p>
          <a:p>
            <a:endParaRPr lang="en-US" sz="2000" b="1">
              <a:solidFill>
                <a:srgbClr val="0070C0"/>
              </a:solidFill>
              <a:latin typeface="Constantia" pitchFamily="18" charset="0"/>
            </a:endParaRPr>
          </a:p>
          <a:p>
            <a:r>
              <a:rPr lang="en-US" sz="2000" b="1">
                <a:solidFill>
                  <a:srgbClr val="0070C0"/>
                </a:solidFill>
                <a:latin typeface="Constantia" pitchFamily="18" charset="0"/>
              </a:rPr>
              <a:t>Discovery</a:t>
            </a:r>
          </a:p>
        </p:txBody>
      </p:sp>
      <p:sp>
        <p:nvSpPr>
          <p:cNvPr id="110595" name="TextBox 4"/>
          <p:cNvSpPr txBox="1">
            <a:spLocks noChangeArrowheads="1"/>
          </p:cNvSpPr>
          <p:nvPr/>
        </p:nvSpPr>
        <p:spPr bwMode="auto">
          <a:xfrm>
            <a:off x="3581400" y="533400"/>
            <a:ext cx="5029200" cy="1970088"/>
          </a:xfrm>
          <a:prstGeom prst="rect">
            <a:avLst/>
          </a:prstGeom>
          <a:noFill/>
          <a:ln w="9525">
            <a:noFill/>
            <a:miter lim="800000"/>
            <a:headEnd/>
            <a:tailEnd/>
          </a:ln>
        </p:spPr>
        <p:txBody>
          <a:bodyPr>
            <a:spAutoFit/>
          </a:bodyPr>
          <a:lstStyle/>
          <a:p>
            <a:r>
              <a:rPr lang="en-US" sz="3200" b="1">
                <a:solidFill>
                  <a:srgbClr val="000000"/>
                </a:solidFill>
                <a:latin typeface="Constantia" pitchFamily="18" charset="0"/>
              </a:rPr>
              <a:t>HEP’s Mission:  </a:t>
            </a:r>
          </a:p>
          <a:p>
            <a:r>
              <a:rPr lang="en-US">
                <a:solidFill>
                  <a:srgbClr val="C00000"/>
                </a:solidFill>
                <a:latin typeface="Constantia" pitchFamily="18" charset="0"/>
              </a:rPr>
              <a:t>To explore the most fundamental questions about the nature of the universe at the Cosmic, Intensity, and Energy Frontiers of scientific discovery, and to develop the tools  and instrumentation that expand that research.</a:t>
            </a:r>
          </a:p>
        </p:txBody>
      </p:sp>
      <p:sp>
        <p:nvSpPr>
          <p:cNvPr id="110596" name="TextBox 5"/>
          <p:cNvSpPr txBox="1">
            <a:spLocks noChangeArrowheads="1"/>
          </p:cNvSpPr>
          <p:nvPr/>
        </p:nvSpPr>
        <p:spPr bwMode="auto">
          <a:xfrm>
            <a:off x="3657600" y="2667000"/>
            <a:ext cx="5181600" cy="2338388"/>
          </a:xfrm>
          <a:prstGeom prst="rect">
            <a:avLst/>
          </a:prstGeom>
          <a:noFill/>
          <a:ln w="9525">
            <a:noFill/>
            <a:miter lim="800000"/>
            <a:headEnd/>
            <a:tailEnd/>
          </a:ln>
        </p:spPr>
        <p:txBody>
          <a:bodyPr>
            <a:spAutoFit/>
          </a:bodyPr>
          <a:lstStyle/>
          <a:p>
            <a:r>
              <a:rPr lang="en-US" sz="2800" b="1">
                <a:solidFill>
                  <a:srgbClr val="000000"/>
                </a:solidFill>
                <a:latin typeface="Constantia" pitchFamily="18" charset="0"/>
              </a:rPr>
              <a:t>HEP seeks answers to Big Questions:</a:t>
            </a:r>
            <a:endParaRPr lang="en-US" b="1">
              <a:solidFill>
                <a:srgbClr val="000000"/>
              </a:solidFill>
              <a:latin typeface="Constantia" pitchFamily="18" charset="0"/>
            </a:endParaRPr>
          </a:p>
          <a:p>
            <a:r>
              <a:rPr lang="en-US">
                <a:solidFill>
                  <a:srgbClr val="C00000"/>
                </a:solidFill>
                <a:latin typeface="Constantia" pitchFamily="18" charset="0"/>
              </a:rPr>
              <a:t>How does mass originate?</a:t>
            </a:r>
          </a:p>
          <a:p>
            <a:r>
              <a:rPr lang="en-US">
                <a:solidFill>
                  <a:srgbClr val="C00000"/>
                </a:solidFill>
                <a:latin typeface="Constantia" pitchFamily="18" charset="0"/>
              </a:rPr>
              <a:t>Why is the world matter and not anti-matter?</a:t>
            </a:r>
          </a:p>
          <a:p>
            <a:r>
              <a:rPr lang="en-US">
                <a:solidFill>
                  <a:srgbClr val="C00000"/>
                </a:solidFill>
                <a:latin typeface="Constantia" pitchFamily="18" charset="0"/>
              </a:rPr>
              <a:t>What is dark energy?  Dark matter?</a:t>
            </a:r>
          </a:p>
          <a:p>
            <a:r>
              <a:rPr lang="en-US">
                <a:solidFill>
                  <a:srgbClr val="C00000"/>
                </a:solidFill>
                <a:latin typeface="Constantia" pitchFamily="18" charset="0"/>
              </a:rPr>
              <a:t>Do all the forces become one and on what scale?</a:t>
            </a:r>
          </a:p>
          <a:p>
            <a:r>
              <a:rPr lang="en-US">
                <a:solidFill>
                  <a:srgbClr val="C00000"/>
                </a:solidFill>
                <a:latin typeface="Constantia" pitchFamily="18" charset="0"/>
              </a:rPr>
              <a:t>What are the origins of the Universe?</a:t>
            </a:r>
          </a:p>
        </p:txBody>
      </p:sp>
      <p:sp>
        <p:nvSpPr>
          <p:cNvPr id="110597" name="TextBox 6"/>
          <p:cNvSpPr txBox="1">
            <a:spLocks noChangeArrowheads="1"/>
          </p:cNvSpPr>
          <p:nvPr/>
        </p:nvSpPr>
        <p:spPr bwMode="auto">
          <a:xfrm>
            <a:off x="304800" y="5334000"/>
            <a:ext cx="8610600" cy="1200150"/>
          </a:xfrm>
          <a:prstGeom prst="rect">
            <a:avLst/>
          </a:prstGeom>
          <a:noFill/>
          <a:ln w="9525">
            <a:noFill/>
            <a:miter lim="800000"/>
            <a:headEnd/>
            <a:tailEnd/>
          </a:ln>
        </p:spPr>
        <p:txBody>
          <a:bodyPr>
            <a:spAutoFit/>
          </a:bodyPr>
          <a:lstStyle/>
          <a:p>
            <a:pPr algn="ctr"/>
            <a:r>
              <a:rPr lang="en-US" b="1">
                <a:solidFill>
                  <a:srgbClr val="002060"/>
                </a:solidFill>
                <a:latin typeface="Constantia" pitchFamily="18" charset="0"/>
              </a:rPr>
              <a:t>HEP offers high-impact research opportunities from  small-scale to large international collaborations at each of the three HEP Frontiers.   </a:t>
            </a:r>
            <a:br>
              <a:rPr lang="en-US" b="1">
                <a:solidFill>
                  <a:srgbClr val="002060"/>
                </a:solidFill>
                <a:latin typeface="Constantia" pitchFamily="18" charset="0"/>
              </a:rPr>
            </a:br>
            <a:r>
              <a:rPr lang="en-US" b="1">
                <a:solidFill>
                  <a:srgbClr val="002060"/>
                </a:solidFill>
                <a:latin typeface="Constantia" pitchFamily="18" charset="0"/>
              </a:rPr>
              <a:t>More than 20 physicists supported by the Office of High Energy Physics </a:t>
            </a:r>
            <a:br>
              <a:rPr lang="en-US" b="1">
                <a:solidFill>
                  <a:srgbClr val="002060"/>
                </a:solidFill>
                <a:latin typeface="Constantia" pitchFamily="18" charset="0"/>
              </a:rPr>
            </a:br>
            <a:r>
              <a:rPr lang="en-US" b="1">
                <a:solidFill>
                  <a:srgbClr val="002060"/>
                </a:solidFill>
                <a:latin typeface="Constantia" pitchFamily="18" charset="0"/>
              </a:rPr>
              <a:t>have received the Nobel Prize.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idx="4294967295"/>
          </p:nvPr>
        </p:nvSpPr>
        <p:spPr>
          <a:xfrm>
            <a:off x="493713" y="188913"/>
            <a:ext cx="8035925" cy="723900"/>
          </a:xfrm>
        </p:spPr>
        <p:txBody>
          <a:bodyPr/>
          <a:lstStyle/>
          <a:p>
            <a:r>
              <a:rPr lang="en-US" b="1" smtClean="0">
                <a:solidFill>
                  <a:srgbClr val="0000CC"/>
                </a:solidFill>
                <a:latin typeface="Cambria" pitchFamily="18" charset="0"/>
              </a:rPr>
              <a:t>	</a:t>
            </a:r>
            <a:r>
              <a:rPr lang="en-US" b="1" smtClean="0">
                <a:solidFill>
                  <a:srgbClr val="135C00"/>
                </a:solidFill>
                <a:latin typeface="Cambria" pitchFamily="18" charset="0"/>
              </a:rPr>
              <a:t>HEP Program Model</a:t>
            </a:r>
          </a:p>
        </p:txBody>
      </p:sp>
      <p:sp>
        <p:nvSpPr>
          <p:cNvPr id="111618" name="Content Placeholder 2"/>
          <p:cNvSpPr>
            <a:spLocks noGrp="1"/>
          </p:cNvSpPr>
          <p:nvPr>
            <p:ph idx="4294967295"/>
          </p:nvPr>
        </p:nvSpPr>
        <p:spPr>
          <a:xfrm>
            <a:off x="0" y="1033463"/>
            <a:ext cx="9394825" cy="5824537"/>
          </a:xfrm>
        </p:spPr>
        <p:txBody>
          <a:bodyPr/>
          <a:lstStyle/>
          <a:p>
            <a:pPr>
              <a:spcBef>
                <a:spcPct val="0"/>
              </a:spcBef>
              <a:buFont typeface="Wingdings" pitchFamily="2" charset="2"/>
              <a:buNone/>
            </a:pPr>
            <a:r>
              <a:rPr lang="en-US" sz="1600" u="sng" smtClean="0">
                <a:solidFill>
                  <a:srgbClr val="135C00"/>
                </a:solidFill>
              </a:rPr>
              <a:t>DOE Office of Science</a:t>
            </a:r>
            <a:r>
              <a:rPr lang="en-US" sz="1600" smtClean="0"/>
              <a:t>:  We are a science mission agency</a:t>
            </a:r>
          </a:p>
          <a:p>
            <a:pPr>
              <a:spcBef>
                <a:spcPct val="0"/>
              </a:spcBef>
              <a:buFont typeface="Wingdings" pitchFamily="2" charset="2"/>
              <a:buNone/>
            </a:pPr>
            <a:endParaRPr lang="en-US" sz="1600" smtClean="0"/>
          </a:p>
          <a:p>
            <a:pPr>
              <a:spcBef>
                <a:spcPct val="0"/>
              </a:spcBef>
            </a:pPr>
            <a:r>
              <a:rPr lang="en-US" sz="1600" smtClean="0"/>
              <a:t>Provide science leadership and support to enable significant advances in specific science areas </a:t>
            </a:r>
          </a:p>
          <a:p>
            <a:pPr>
              <a:spcBef>
                <a:spcPct val="0"/>
              </a:spcBef>
            </a:pPr>
            <a:r>
              <a:rPr lang="en-US" sz="1600" smtClean="0"/>
              <a:t>Lab environment with a variety of resources &amp; infrastructure needed to design, build, operate facilities/projects selected for the Program; computing facilities for data modelling and analysis</a:t>
            </a:r>
          </a:p>
          <a:p>
            <a:pPr>
              <a:spcBef>
                <a:spcPct val="0"/>
              </a:spcBef>
            </a:pPr>
            <a:r>
              <a:rPr lang="en-US" sz="1600" smtClean="0"/>
              <a:t>Encourage scientific teams/collaborations with expertise in required areas to participate in all phases, leading to the science results.</a:t>
            </a:r>
          </a:p>
          <a:p>
            <a:pPr>
              <a:spcBef>
                <a:spcPct val="0"/>
              </a:spcBef>
            </a:pPr>
            <a:r>
              <a:rPr lang="en-US" sz="1600" smtClean="0"/>
              <a:t>Partnerships as needed to leverage additional science and expertise</a:t>
            </a:r>
          </a:p>
          <a:p>
            <a:pPr>
              <a:spcBef>
                <a:spcPct val="0"/>
              </a:spcBef>
            </a:pPr>
            <a:r>
              <a:rPr lang="en-US" sz="1600" smtClean="0"/>
              <a:t>Include speculative science (e.g. led to dark energy discovery)</a:t>
            </a:r>
          </a:p>
          <a:p>
            <a:pPr>
              <a:spcBef>
                <a:spcPct val="0"/>
              </a:spcBef>
            </a:pPr>
            <a:endParaRPr lang="en-US" sz="1600" smtClean="0"/>
          </a:p>
          <a:p>
            <a:pPr>
              <a:spcBef>
                <a:spcPct val="0"/>
              </a:spcBef>
              <a:buFont typeface="Wingdings" pitchFamily="2" charset="2"/>
              <a:buNone/>
            </a:pPr>
            <a:r>
              <a:rPr lang="en-US" sz="1600" smtClean="0">
                <a:solidFill>
                  <a:srgbClr val="135C00"/>
                </a:solidFill>
              </a:rPr>
              <a:t>Energy &amp; Intensity Frontier</a:t>
            </a:r>
            <a:r>
              <a:rPr lang="en-US" sz="1600" smtClean="0"/>
              <a:t>:  Design, build, operate facilities to do experiments</a:t>
            </a:r>
          </a:p>
          <a:p>
            <a:pPr>
              <a:spcBef>
                <a:spcPct val="0"/>
              </a:spcBef>
              <a:buFont typeface="Wingdings" pitchFamily="2" charset="2"/>
              <a:buNone/>
            </a:pPr>
            <a:r>
              <a:rPr lang="en-US" sz="1600" smtClean="0"/>
              <a:t> </a:t>
            </a:r>
          </a:p>
          <a:p>
            <a:pPr>
              <a:spcBef>
                <a:spcPct val="0"/>
              </a:spcBef>
              <a:buFont typeface="Wingdings" pitchFamily="2" charset="2"/>
              <a:buNone/>
            </a:pPr>
            <a:r>
              <a:rPr lang="en-US" sz="1600" smtClean="0">
                <a:solidFill>
                  <a:srgbClr val="135C00"/>
                </a:solidFill>
              </a:rPr>
              <a:t>Cosmic Frontier: </a:t>
            </a:r>
            <a:r>
              <a:rPr lang="en-US" sz="1600" u="sng" smtClean="0"/>
              <a:t>We do experiments</a:t>
            </a:r>
            <a:r>
              <a:rPr lang="en-US" sz="1600" smtClean="0"/>
              <a:t>!  Design and build instrumentation &amp; bring other resources (e.g. computing), operations, research activities; use other agency’s facilities (e.g. telescopes) when needed.  </a:t>
            </a:r>
          </a:p>
          <a:p>
            <a:pPr>
              <a:spcBef>
                <a:spcPct val="0"/>
              </a:spcBef>
            </a:pPr>
            <a:endParaRPr lang="en-US" sz="1600" smtClean="0"/>
          </a:p>
          <a:p>
            <a:pPr>
              <a:spcBef>
                <a:spcPct val="0"/>
              </a:spcBef>
              <a:buFont typeface="Wingdings" pitchFamily="2" charset="2"/>
              <a:buNone/>
            </a:pPr>
            <a:r>
              <a:rPr lang="en-US" sz="1600" smtClean="0"/>
              <a:t>Model has been very successful:</a:t>
            </a:r>
          </a:p>
          <a:p>
            <a:pPr>
              <a:spcBef>
                <a:spcPct val="0"/>
              </a:spcBef>
              <a:buFont typeface="Wingdings" pitchFamily="2" charset="2"/>
              <a:buNone/>
            </a:pPr>
            <a:r>
              <a:rPr lang="en-US" sz="1600" smtClean="0"/>
              <a:t>See </a:t>
            </a:r>
            <a:r>
              <a:rPr lang="en-US" sz="1600" smtClean="0">
                <a:hlinkClick r:id="rId2"/>
              </a:rPr>
              <a:t>http://science.energy.gov/about/honors-and-awards/doe-nobel-laureates/</a:t>
            </a:r>
            <a:endParaRPr lang="en-US" sz="1600" smtClean="0"/>
          </a:p>
        </p:txBody>
      </p:sp>
      <p:sp>
        <p:nvSpPr>
          <p:cNvPr id="111619"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CDB763FA-C140-4697-8B75-F798BCA0FF8B}" type="slidenum">
              <a:rPr lang="en-US" sz="1000"/>
              <a:pPr algn="r"/>
              <a:t>68</a:t>
            </a:fld>
            <a:endParaRPr lang="en-US" sz="1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Comparative Review process</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REFERENCE 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725" y="55563"/>
            <a:ext cx="7231063" cy="7239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DOE HEP Organization</a:t>
            </a:r>
            <a:endParaRPr lang="en-US" sz="3200" b="1" dirty="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endParaRPr>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25603"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605" name="Picture 1" descr="HEP Org Chart_072213_a.pdf"/>
          <p:cNvPicPr>
            <a:picLocks noChangeAspect="1"/>
          </p:cNvPicPr>
          <p:nvPr/>
        </p:nvPicPr>
        <p:blipFill>
          <a:blip r:embed="rId3"/>
          <a:srcRect l="2550" t="13422" b="10979"/>
          <a:stretch>
            <a:fillRect/>
          </a:stretch>
        </p:blipFill>
        <p:spPr bwMode="auto">
          <a:xfrm>
            <a:off x="139700" y="977900"/>
            <a:ext cx="8910638"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738"/>
            <a:ext cx="8229600" cy="60960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FY13 Declined Proposals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4294967295"/>
          </p:nvPr>
        </p:nvSpPr>
        <p:spPr>
          <a:xfrm>
            <a:off x="69850" y="1136650"/>
            <a:ext cx="8942388" cy="4868863"/>
          </a:xfrm>
        </p:spPr>
        <p:txBody>
          <a:bodyPr rtlCol="0">
            <a:normAutofit/>
          </a:bodyPr>
          <a:lstStyle/>
          <a:p>
            <a:pPr eaLnBrk="1" fontAlgn="auto" hangingPunct="1">
              <a:spcAft>
                <a:spcPts val="0"/>
              </a:spcAft>
              <a:buFont typeface="Wingdings" pitchFamily="2" charset="2"/>
              <a:buChar char="§"/>
              <a:defRPr/>
            </a:pPr>
            <a:r>
              <a:rPr lang="en-US" sz="1800" b="1" dirty="0" smtClean="0">
                <a:solidFill>
                  <a:srgbClr val="008000"/>
                </a:solidFill>
              </a:rPr>
              <a:t>Based on: reviewers’ assessments,  comparison and ranking of the proposals by the panel(s) within the subprogram(s), evaluations of the needs of the HEP research program by the respective Program Managers, potential impact of the proposed work, proposals’ responsiveness to the FY13 HEP Comparative Review FOA, budgetary constraints</a:t>
            </a:r>
          </a:p>
          <a:p>
            <a:pPr lvl="1" eaLnBrk="1" fontAlgn="auto" hangingPunct="1">
              <a:spcAft>
                <a:spcPts val="0"/>
              </a:spcAft>
              <a:buFont typeface="Arial"/>
              <a:buChar char="–"/>
              <a:defRPr/>
            </a:pPr>
            <a:r>
              <a:rPr lang="en-US" sz="1800" b="1" dirty="0" smtClean="0"/>
              <a:t>61 proposals were recommended for declination</a:t>
            </a:r>
          </a:p>
          <a:p>
            <a:pPr lvl="2" eaLnBrk="1" fontAlgn="auto" hangingPunct="1">
              <a:spcAft>
                <a:spcPts val="0"/>
              </a:spcAft>
              <a:buFont typeface="Arial"/>
              <a:buChar char="•"/>
              <a:defRPr/>
            </a:pPr>
            <a:r>
              <a:rPr lang="en-US" sz="1800" b="1" dirty="0" smtClean="0"/>
              <a:t>12 proposals seeking new scope of research support (currently funded by OHEP)</a:t>
            </a:r>
          </a:p>
          <a:p>
            <a:pPr lvl="2" eaLnBrk="1" fontAlgn="auto" hangingPunct="1">
              <a:spcAft>
                <a:spcPts val="0"/>
              </a:spcAft>
              <a:buFont typeface="Arial"/>
              <a:buChar char="•"/>
              <a:defRPr/>
            </a:pPr>
            <a:r>
              <a:rPr lang="en-US" sz="1800" b="1" dirty="0" smtClean="0">
                <a:solidFill>
                  <a:schemeClr val="accent2"/>
                </a:solidFill>
              </a:rPr>
              <a:t>12 proposals requested support to extend currently funded research (“renewal”)</a:t>
            </a:r>
          </a:p>
          <a:p>
            <a:pPr lvl="2" eaLnBrk="1" fontAlgn="auto" hangingPunct="1">
              <a:spcAft>
                <a:spcPts val="0"/>
              </a:spcAft>
              <a:buFont typeface="Arial"/>
              <a:buChar char="•"/>
              <a:defRPr/>
            </a:pPr>
            <a:r>
              <a:rPr lang="en-US" sz="1800" b="1" dirty="0" smtClean="0"/>
              <a:t>37 proposals from senior investigators not supported by a DOE HEP </a:t>
            </a:r>
            <a:br>
              <a:rPr lang="en-US" sz="1800" b="1" dirty="0" smtClean="0"/>
            </a:br>
            <a:r>
              <a:rPr lang="en-US" sz="1800" b="1" dirty="0" smtClean="0"/>
              <a:t>grant in FY12</a:t>
            </a:r>
          </a:p>
          <a:p>
            <a:pPr lvl="3" eaLnBrk="1" fontAlgn="auto" hangingPunct="1">
              <a:spcAft>
                <a:spcPts val="0"/>
              </a:spcAft>
              <a:buFont typeface="Arial"/>
              <a:buChar char="–"/>
              <a:defRPr/>
            </a:pPr>
            <a:r>
              <a:rPr lang="en-US" sz="1800" b="1" dirty="0">
                <a:solidFill>
                  <a:schemeClr val="tx2">
                    <a:lumMod val="75000"/>
                  </a:schemeClr>
                </a:solidFill>
              </a:rPr>
              <a:t>i</a:t>
            </a:r>
            <a:r>
              <a:rPr lang="en-US" sz="1800" b="1" dirty="0" smtClean="0">
                <a:solidFill>
                  <a:schemeClr val="tx2">
                    <a:lumMod val="75000"/>
                  </a:schemeClr>
                </a:solidFill>
              </a:rPr>
              <a:t>ncluding 7 proposals from Small Business applicants </a:t>
            </a:r>
          </a:p>
          <a:p>
            <a:pPr lvl="3" eaLnBrk="1" fontAlgn="auto" hangingPunct="1">
              <a:spcAft>
                <a:spcPts val="0"/>
              </a:spcAft>
              <a:buFont typeface="Arial"/>
              <a:buChar char="–"/>
              <a:defRPr/>
            </a:pPr>
            <a:r>
              <a:rPr lang="en-US" sz="1800" b="1" dirty="0" smtClean="0">
                <a:solidFill>
                  <a:schemeClr val="tx2">
                    <a:lumMod val="75000"/>
                  </a:schemeClr>
                </a:solidFill>
              </a:rPr>
              <a:t>15 proposals came from senior investigators who were not </a:t>
            </a:r>
            <a:br>
              <a:rPr lang="en-US" sz="1800" b="1" dirty="0" smtClean="0">
                <a:solidFill>
                  <a:schemeClr val="tx2">
                    <a:lumMod val="75000"/>
                  </a:schemeClr>
                </a:solidFill>
              </a:rPr>
            </a:br>
            <a:r>
              <a:rPr lang="en-US" sz="1800" b="1" dirty="0" smtClean="0">
                <a:solidFill>
                  <a:schemeClr val="tx2">
                    <a:lumMod val="75000"/>
                  </a:schemeClr>
                </a:solidFill>
              </a:rPr>
              <a:t>successful in the FY12 Comparative Review</a:t>
            </a:r>
          </a:p>
          <a:p>
            <a:pPr eaLnBrk="1" fontAlgn="auto" hangingPunct="1">
              <a:spcAft>
                <a:spcPts val="0"/>
              </a:spcAft>
              <a:buFont typeface="Arial"/>
              <a:buChar char="•"/>
              <a:defRPr/>
            </a:pPr>
            <a:endParaRPr lang="en-US" sz="1800" b="1" dirty="0" smtClean="0"/>
          </a:p>
          <a:p>
            <a:pPr eaLnBrk="1" fontAlgn="auto" hangingPunct="1">
              <a:spcAft>
                <a:spcPts val="0"/>
              </a:spcAft>
              <a:buFont typeface="Arial"/>
              <a:buChar char="•"/>
              <a:defRPr/>
            </a:pPr>
            <a:endParaRPr lang="en-US" sz="1800" b="1" dirty="0"/>
          </a:p>
        </p:txBody>
      </p:sp>
      <p:sp>
        <p:nvSpPr>
          <p:cNvPr id="7" name="Rectangle 8"/>
          <p:cNvSpPr>
            <a:spLocks noChangeArrowheads="1"/>
          </p:cNvSpPr>
          <p:nvPr/>
        </p:nvSpPr>
        <p:spPr bwMode="auto">
          <a:xfrm>
            <a:off x="0" y="7318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113668" name="Picture 9" descr="horizontal-logo-green-text.jpg"/>
          <p:cNvPicPr>
            <a:picLocks noChangeAspect="1"/>
          </p:cNvPicPr>
          <p:nvPr/>
        </p:nvPicPr>
        <p:blipFill>
          <a:blip r:embed="rId3"/>
          <a:srcRect/>
          <a:stretch>
            <a:fillRect/>
          </a:stretch>
        </p:blipFill>
        <p:spPr bwMode="auto">
          <a:xfrm>
            <a:off x="457200" y="6354763"/>
            <a:ext cx="2438400" cy="407987"/>
          </a:xfrm>
          <a:prstGeom prst="rect">
            <a:avLst/>
          </a:prstGeom>
          <a:noFill/>
          <a:ln w="9525">
            <a:noFill/>
            <a:miter lim="800000"/>
            <a:headEnd/>
            <a:tailEnd/>
          </a:ln>
        </p:spPr>
      </p:pic>
      <p:cxnSp>
        <p:nvCxnSpPr>
          <p:cNvPr id="6" name="Straight Connector 5"/>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Broader Impacts of HEP</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err="1" smtClean="0">
                <a:solidFill>
                  <a:srgbClr val="002060"/>
                </a:solidFill>
                <a:effectLst>
                  <a:outerShdw blurRad="38100" dist="38100" dir="2700000" algn="tl">
                    <a:srgbClr val="000000">
                      <a:alpha val="43137"/>
                    </a:srgbClr>
                  </a:outerShdw>
                </a:effectLst>
                <a:latin typeface="Cambria" pitchFamily="18" charset="0"/>
              </a:rPr>
              <a:t>refernce</a:t>
            </a:r>
            <a:r>
              <a:rPr lang="en-US" dirty="0" smtClean="0">
                <a:solidFill>
                  <a:srgbClr val="002060"/>
                </a:solidFill>
                <a:effectLst>
                  <a:outerShdw blurRad="38100" dist="38100" dir="2700000" algn="tl">
                    <a:srgbClr val="000000">
                      <a:alpha val="43137"/>
                    </a:srgbClr>
                  </a:outerShdw>
                </a:effectLst>
                <a:latin typeface="Cambria" pitchFamily="18" charset="0"/>
              </a:rPr>
              <a:t> 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0" y="1146175"/>
            <a:ext cx="9144000" cy="5410200"/>
          </a:xfrm>
        </p:spPr>
        <p:txBody>
          <a:bodyPr rtlCol="0">
            <a:noAutofit/>
          </a:bodyPr>
          <a:lstStyle/>
          <a:p>
            <a:pPr marL="228600" indent="-228600" eaLnBrk="1" fontAlgn="auto" hangingPunct="1">
              <a:spcAft>
                <a:spcPts val="0"/>
              </a:spcAft>
              <a:buFont typeface="Wingdings" pitchFamily="2" charset="2"/>
              <a:buChar char="§"/>
              <a:defRPr/>
            </a:pPr>
            <a:r>
              <a:rPr lang="en-US" sz="2000" b="1" dirty="0" smtClean="0">
                <a:cs typeface="Calibri" pitchFamily="34" charset="0"/>
              </a:rPr>
              <a:t>The mission of the HEP long-term accelerator R&amp;D stewardship program is to support fundamental accelerator science and technology development of relevance to many fields and to disseminate accelerator knowledge and training to the broad community of accelerator users and providers. </a:t>
            </a:r>
          </a:p>
          <a:p>
            <a:pPr marL="228600" indent="-228600" eaLnBrk="1" fontAlgn="auto" hangingPunct="1">
              <a:spcAft>
                <a:spcPts val="0"/>
              </a:spcAft>
              <a:buFont typeface="Wingdings" pitchFamily="2" charset="2"/>
              <a:buChar char="§"/>
              <a:defRPr/>
            </a:pPr>
            <a:endParaRPr lang="en-US" sz="1100" b="1" dirty="0" smtClean="0">
              <a:cs typeface="Calibri" pitchFamily="34" charset="0"/>
            </a:endParaRPr>
          </a:p>
          <a:p>
            <a:pPr marL="228600" indent="-228600" eaLnBrk="1" fontAlgn="auto" hangingPunct="1">
              <a:spcAft>
                <a:spcPts val="0"/>
              </a:spcAft>
              <a:buFont typeface="Wingdings" pitchFamily="2" charset="2"/>
              <a:buChar char="§"/>
              <a:defRPr/>
            </a:pPr>
            <a:r>
              <a:rPr lang="en-US" sz="2000" b="1" dirty="0" smtClean="0">
                <a:cs typeface="Calibri" pitchFamily="34" charset="0"/>
              </a:rPr>
              <a:t>Strategies:</a:t>
            </a:r>
          </a:p>
          <a:p>
            <a:pPr marL="806450" lvl="1" indent="-349250" eaLnBrk="1" fontAlgn="auto" hangingPunct="1">
              <a:spcBef>
                <a:spcPts val="600"/>
              </a:spcBef>
              <a:spcAft>
                <a:spcPts val="0"/>
              </a:spcAft>
              <a:buClr>
                <a:srgbClr val="FF0000"/>
              </a:buClr>
              <a:buFont typeface="Wingdings" pitchFamily="2" charset="2"/>
              <a:buChar char="Ø"/>
              <a:defRPr/>
            </a:pPr>
            <a:r>
              <a:rPr lang="en-US" sz="2000" b="1" dirty="0" smtClean="0">
                <a:solidFill>
                  <a:srgbClr val="FF0000"/>
                </a:solidFill>
                <a:cs typeface="Calibri" pitchFamily="34" charset="0"/>
              </a:rPr>
              <a:t>Improve access to national laboratory accelerator facilities </a:t>
            </a:r>
            <a:r>
              <a:rPr lang="en-US" sz="2000" b="1" dirty="0" smtClean="0">
                <a:cs typeface="Calibri" pitchFamily="34" charset="0"/>
              </a:rPr>
              <a:t>and resources for industrial and for other U.S. government agency users and developers of accelerators and related technology; </a:t>
            </a:r>
          </a:p>
          <a:p>
            <a:pPr marL="806450" lvl="1" indent="-349250" eaLnBrk="1" fontAlgn="auto" hangingPunct="1">
              <a:spcBef>
                <a:spcPts val="600"/>
              </a:spcBef>
              <a:spcAft>
                <a:spcPts val="0"/>
              </a:spcAft>
              <a:buClr>
                <a:srgbClr val="FF0000"/>
              </a:buClr>
              <a:buFont typeface="Wingdings" pitchFamily="2" charset="2"/>
              <a:buChar char="Ø"/>
              <a:defRPr/>
            </a:pPr>
            <a:r>
              <a:rPr lang="en-US" sz="2000" b="1" dirty="0" smtClean="0">
                <a:cs typeface="Calibri" pitchFamily="34" charset="0"/>
              </a:rPr>
              <a:t>Work with accelerator user communities and industrial accelerator providers to </a:t>
            </a:r>
            <a:r>
              <a:rPr lang="en-US" sz="2000" b="1" dirty="0" smtClean="0">
                <a:solidFill>
                  <a:srgbClr val="FF0000"/>
                </a:solidFill>
                <a:cs typeface="Calibri" pitchFamily="34" charset="0"/>
              </a:rPr>
              <a:t>develop innovative solutions to critical problems</a:t>
            </a:r>
            <a:r>
              <a:rPr lang="en-US" sz="2000" b="1" dirty="0" smtClean="0">
                <a:cs typeface="Calibri" pitchFamily="34" charset="0"/>
              </a:rPr>
              <a:t>, to the mutual benefit of our customers and the DOE discovery science community; </a:t>
            </a:r>
          </a:p>
          <a:p>
            <a:pPr marL="806450" lvl="1" indent="-349250" eaLnBrk="1" fontAlgn="auto" hangingPunct="1">
              <a:spcBef>
                <a:spcPts val="600"/>
              </a:spcBef>
              <a:spcAft>
                <a:spcPts val="0"/>
              </a:spcAft>
              <a:buClr>
                <a:srgbClr val="FF0000"/>
              </a:buClr>
              <a:buFont typeface="Wingdings" pitchFamily="2" charset="2"/>
              <a:buChar char="Ø"/>
              <a:defRPr/>
            </a:pPr>
            <a:r>
              <a:rPr lang="en-US" sz="2000" b="1" dirty="0" smtClean="0">
                <a:cs typeface="Calibri" pitchFamily="34" charset="0"/>
              </a:rPr>
              <a:t>Serve as a catalyst to </a:t>
            </a:r>
            <a:r>
              <a:rPr lang="en-US" sz="2000" b="1" dirty="0" smtClean="0">
                <a:solidFill>
                  <a:srgbClr val="FF0000"/>
                </a:solidFill>
                <a:cs typeface="Calibri" pitchFamily="34" charset="0"/>
              </a:rPr>
              <a:t>broaden and strengthen the community of accelerator users and providers </a:t>
            </a:r>
          </a:p>
          <a:p>
            <a:pPr marL="406400" indent="-349250" eaLnBrk="1" fontAlgn="auto" hangingPunct="1">
              <a:spcBef>
                <a:spcPts val="600"/>
              </a:spcBef>
              <a:spcAft>
                <a:spcPts val="0"/>
              </a:spcAft>
              <a:buFont typeface="Wingdings" pitchFamily="2" charset="2"/>
              <a:buChar char="§"/>
              <a:defRPr/>
            </a:pPr>
            <a:r>
              <a:rPr lang="en-US" sz="2000" b="1" dirty="0" smtClean="0">
                <a:cs typeface="Calibri" pitchFamily="34" charset="0"/>
              </a:rPr>
              <a:t>Strategic plan sent to Congress in October 2012</a:t>
            </a:r>
          </a:p>
          <a:p>
            <a:pPr marL="406400" indent="-349250" eaLnBrk="1" fontAlgn="auto" hangingPunct="1">
              <a:spcBef>
                <a:spcPts val="600"/>
              </a:spcBef>
              <a:spcAft>
                <a:spcPts val="0"/>
              </a:spcAft>
              <a:buFont typeface="Wingdings" pitchFamily="2" charset="2"/>
              <a:buChar char="§"/>
              <a:defRPr/>
            </a:pPr>
            <a:r>
              <a:rPr lang="en-US" sz="2000" b="1" dirty="0" smtClean="0">
                <a:cs typeface="Calibri" pitchFamily="34" charset="0"/>
              </a:rPr>
              <a:t>Incorporated into FY2014 Budget Request as new subprogram in HEP</a:t>
            </a:r>
            <a:endParaRPr lang="en-US" sz="2000" b="1" dirty="0" smtClean="0">
              <a:solidFill>
                <a:srgbClr val="FF0000"/>
              </a:solidFill>
              <a:cs typeface="Calibri" pitchFamily="34" charset="0"/>
            </a:endParaRPr>
          </a:p>
        </p:txBody>
      </p:sp>
      <p:sp>
        <p:nvSpPr>
          <p:cNvPr id="24578" name="Title 2"/>
          <p:cNvSpPr>
            <a:spLocks noGrp="1"/>
          </p:cNvSpPr>
          <p:nvPr>
            <p:ph type="title"/>
          </p:nvPr>
        </p:nvSpPr>
        <p:spPr>
          <a:xfrm>
            <a:off x="360363" y="68263"/>
            <a:ext cx="8507412" cy="7239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ea typeface="+mn-ea"/>
                <a:cs typeface="Arial" charset="0"/>
              </a:rPr>
              <a:t>The Accelerator R&amp;D Stewardship Program</a:t>
            </a:r>
            <a:endParaRPr lang="en-US" sz="3200" b="1" dirty="0">
              <a:solidFill>
                <a:srgbClr val="285C00"/>
              </a:solidFill>
              <a:effectLst>
                <a:outerShdw blurRad="38100" dist="38100" dir="2700000" algn="tl">
                  <a:srgbClr val="000000">
                    <a:alpha val="43137"/>
                  </a:srgbClr>
                </a:outerShdw>
              </a:effectLst>
              <a:latin typeface="Cambria" pitchFamily="18" charset="0"/>
              <a:ea typeface="+mn-ea"/>
              <a:cs typeface="Arial" charset="0"/>
            </a:endParaRPr>
          </a:p>
        </p:txBody>
      </p:sp>
      <p:sp>
        <p:nvSpPr>
          <p:cNvPr id="4"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854075" y="161925"/>
            <a:ext cx="7783513" cy="723900"/>
          </a:xfrm>
        </p:spPr>
        <p:txBody>
          <a:bodyPr rtlCol="0">
            <a:noAutofit/>
          </a:bodyPr>
          <a:lstStyle/>
          <a:p>
            <a:pPr eaLnBrk="1" fontAlgn="auto" hangingPunct="1">
              <a:spcAft>
                <a:spcPts val="0"/>
              </a:spcAft>
              <a:defRPr/>
            </a:pPr>
            <a:r>
              <a:rPr lang="en-US" sz="3200" b="1" dirty="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Connecting </a:t>
            </a:r>
            <a:r>
              <a:rPr lang="en-US" sz="3200" b="1" dirty="0" smtClean="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Accelerator R&amp;D </a:t>
            </a:r>
            <a:r>
              <a:rPr lang="en-US" sz="3200" b="1" dirty="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to </a:t>
            </a:r>
            <a:r>
              <a:rPr lang="en-US" sz="3200" b="1" dirty="0" smtClean="0">
                <a:solidFill>
                  <a:srgbClr val="014B32"/>
                </a:solidFill>
                <a:effectLst>
                  <a:outerShdw blurRad="38100" dist="38100" dir="2700000" algn="tl">
                    <a:srgbClr val="000000">
                      <a:alpha val="43137"/>
                    </a:srgbClr>
                  </a:outerShdw>
                </a:effectLst>
                <a:latin typeface="Cambria" pitchFamily="18" charset="0"/>
                <a:ea typeface="+mn-ea"/>
                <a:cs typeface="Calibri" pitchFamily="34" charset="0"/>
              </a:rPr>
              <a:t>Science and to End-User Needs</a:t>
            </a:r>
            <a:endParaRPr lang="en-US" sz="3200" b="1" dirty="0">
              <a:solidFill>
                <a:srgbClr val="014B32"/>
              </a:solidFill>
              <a:effectLst>
                <a:outerShdw blurRad="38100" dist="38100" dir="2700000" algn="tl">
                  <a:srgbClr val="000000">
                    <a:alpha val="43137"/>
                  </a:srgbClr>
                </a:outerShdw>
              </a:effectLst>
              <a:latin typeface="Cambria" pitchFamily="18" charset="0"/>
              <a:ea typeface="+mn-ea"/>
              <a:cs typeface="Calibri" pitchFamily="34" charset="0"/>
            </a:endParaRPr>
          </a:p>
        </p:txBody>
      </p:sp>
      <p:pic>
        <p:nvPicPr>
          <p:cNvPr id="117762" name="Picture 8" descr="W_DOE_RD_Chart_4 Column-V1.jpg"/>
          <p:cNvPicPr>
            <a:picLocks noChangeAspect="1"/>
          </p:cNvPicPr>
          <p:nvPr/>
        </p:nvPicPr>
        <p:blipFill>
          <a:blip r:embed="rId2"/>
          <a:srcRect t="-958"/>
          <a:stretch>
            <a:fillRect/>
          </a:stretch>
        </p:blipFill>
        <p:spPr bwMode="auto">
          <a:xfrm>
            <a:off x="65088" y="1157288"/>
            <a:ext cx="8997950" cy="530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Budget </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REFERENCE  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63500"/>
            <a:ext cx="6103938" cy="7239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FY 2014 Request Crosscuts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graphicFrame>
        <p:nvGraphicFramePr>
          <p:cNvPr id="89090" name="Chart 11"/>
          <p:cNvGraphicFramePr>
            <a:graphicFrameLocks/>
          </p:cNvGraphicFramePr>
          <p:nvPr/>
        </p:nvGraphicFramePr>
        <p:xfrm>
          <a:off x="4741863" y="908050"/>
          <a:ext cx="4445000" cy="5816600"/>
        </p:xfrm>
        <a:graphic>
          <a:graphicData uri="http://schemas.openxmlformats.org/presentationml/2006/ole">
            <p:oleObj spid="_x0000_s89090" r:id="rId3" imgW="4444369" imgH="5816088" progId="Excel.Sheet.8">
              <p:embed/>
            </p:oleObj>
          </a:graphicData>
        </a:graphic>
      </p:graphicFrame>
      <p:graphicFrame>
        <p:nvGraphicFramePr>
          <p:cNvPr id="89091" name="Chart 4"/>
          <p:cNvGraphicFramePr>
            <a:graphicFrameLocks/>
          </p:cNvGraphicFramePr>
          <p:nvPr/>
        </p:nvGraphicFramePr>
        <p:xfrm>
          <a:off x="101600" y="949325"/>
          <a:ext cx="4445000" cy="5816600"/>
        </p:xfrm>
        <a:graphic>
          <a:graphicData uri="http://schemas.openxmlformats.org/presentationml/2006/ole">
            <p:oleObj spid="_x0000_s89091" r:id="rId4" imgW="4444369" imgH="5816088" progId="Excel.Sheet.8">
              <p:embed/>
            </p:oleObj>
          </a:graphicData>
        </a:graphic>
      </p:graphicFrame>
      <p:sp>
        <p:nvSpPr>
          <p:cNvPr id="6"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HEP Physics Funding by Activity</a:t>
            </a:r>
          </a:p>
        </p:txBody>
      </p:sp>
      <p:sp>
        <p:nvSpPr>
          <p:cNvPr id="121858"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43281" y="1167570"/>
          <a:ext cx="8640660" cy="5022792"/>
        </p:xfrm>
        <a:graphic>
          <a:graphicData uri="http://schemas.openxmlformats.org/drawingml/2006/table">
            <a:tbl>
              <a:tblPr>
                <a:tableStyleId>{69C7853C-536D-4A76-A0AE-DD22124D55A5}</a:tableStyleId>
              </a:tblPr>
              <a:tblGrid>
                <a:gridCol w="2189526"/>
                <a:gridCol w="914400"/>
                <a:gridCol w="1124125"/>
                <a:gridCol w="1031846"/>
                <a:gridCol w="3380763"/>
              </a:tblGrid>
              <a:tr h="288367">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Explanation of Change </a:t>
                      </a:r>
                      <a:r>
                        <a:rPr lang="en-US" sz="1800" b="1" i="0" u="none" strike="noStrike" dirty="0" err="1" smtClean="0">
                          <a:solidFill>
                            <a:srgbClr val="000000"/>
                          </a:solidFill>
                          <a:latin typeface="Calibri" pitchFamily="34" charset="0"/>
                        </a:rPr>
                        <a:t>wrt</a:t>
                      </a:r>
                      <a:r>
                        <a:rPr lang="en-US" sz="1800" b="1" i="0" u="none" strike="noStrike" baseline="0" dirty="0" smtClean="0">
                          <a:solidFill>
                            <a:srgbClr val="000000"/>
                          </a:solidFill>
                          <a:latin typeface="Calibri" pitchFamily="34" charset="0"/>
                        </a:rPr>
                        <a:t> FY12</a:t>
                      </a:r>
                      <a:endParaRPr lang="en-US" sz="1800" b="1" i="0" u="none" strike="noStrike" dirty="0" smtClean="0">
                        <a:solidFill>
                          <a:srgbClr val="000000"/>
                        </a:solidFill>
                        <a:latin typeface="Calibri" pitchFamily="34" charset="0"/>
                      </a:endParaRPr>
                    </a:p>
                  </a:txBody>
                  <a:tcPr marL="9525" marR="9525" marT="9525" marB="0" anchor="b"/>
                </a:tc>
              </a:tr>
              <a:tr h="316616">
                <a:tc>
                  <a:txBody>
                    <a:bodyPr/>
                    <a:lstStyle/>
                    <a:p>
                      <a:r>
                        <a:rPr lang="en-US" b="1" dirty="0" smtClean="0">
                          <a:latin typeface="Calibri" pitchFamily="34" charset="0"/>
                        </a:rPr>
                        <a:t>Research</a:t>
                      </a:r>
                      <a:endParaRPr lang="en-US" b="1" dirty="0">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391,329</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362,284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383,609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latin typeface="Calibri" pitchFamily="34" charset="0"/>
                        </a:rPr>
                        <a:t>Reduction</a:t>
                      </a:r>
                      <a:r>
                        <a:rPr lang="en-US" sz="1800" b="0" i="0" u="none" strike="noStrike" baseline="0" dirty="0" smtClean="0">
                          <a:solidFill>
                            <a:schemeClr val="tx1"/>
                          </a:solidFill>
                          <a:latin typeface="Calibri" pitchFamily="34" charset="0"/>
                        </a:rPr>
                        <a:t> m</a:t>
                      </a:r>
                      <a:r>
                        <a:rPr lang="en-US" sz="1800" b="0" i="0" u="none" strike="noStrike" dirty="0" smtClean="0">
                          <a:solidFill>
                            <a:schemeClr val="tx1"/>
                          </a:solidFill>
                          <a:latin typeface="Calibri" pitchFamily="34" charset="0"/>
                        </a:rPr>
                        <a:t>ostly  ILC R&amp;D</a:t>
                      </a:r>
                    </a:p>
                  </a:txBody>
                  <a:tcPr marL="9525" marR="9525" marT="9525" marB="0" anchor="b"/>
                </a:tc>
              </a:tr>
              <a:tr h="61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u="none" strike="noStrike" baseline="0" dirty="0" smtClean="0">
                          <a:latin typeface="Calibri" pitchFamily="34" charset="0"/>
                        </a:rPr>
                        <a:t>Facility Operations and Exp’t Support</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249,241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265,305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271,561</a:t>
                      </a:r>
                      <a:r>
                        <a:rPr lang="en-US" sz="1800" b="1" i="0" u="none" strike="noStrike" kern="1200" baseline="30000" dirty="0" smtClean="0">
                          <a:solidFill>
                            <a:srgbClr val="000000"/>
                          </a:solidFill>
                          <a:latin typeface="Calibri" pitchFamily="34" charset="0"/>
                          <a:ea typeface="+mn-ea"/>
                          <a:cs typeface="+mn-cs"/>
                        </a:rPr>
                        <a:t>(a)</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dirty="0" smtClean="0">
                          <a:solidFill>
                            <a:srgbClr val="000000"/>
                          </a:solidFill>
                          <a:latin typeface="Calibri" pitchFamily="34" charset="0"/>
                        </a:rPr>
                        <a:t> ops start-up and </a:t>
                      </a:r>
                    </a:p>
                    <a:p>
                      <a:pPr algn="r" fontAlgn="b"/>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2998">
                <a:tc>
                  <a:txBody>
                    <a:bodyPr/>
                    <a:lstStyle/>
                    <a:p>
                      <a:pPr mar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129,963 </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99,934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99,894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r h="348123">
                <a:tc>
                  <a:txBody>
                    <a:bodyPr/>
                    <a:lstStyle/>
                    <a:p>
                      <a:pPr marL="274320" lvl="1" algn="l" fontAlgn="b"/>
                      <a:r>
                        <a:rPr lang="en-US" sz="1800" b="0" i="1" u="none" strike="noStrike" dirty="0" smtClean="0">
                          <a:solidFill>
                            <a:srgbClr val="000000"/>
                          </a:solidFill>
                          <a:latin typeface="Calibri" pitchFamily="34" charset="0"/>
                        </a:rPr>
                        <a:t>Energy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baseline="0" dirty="0" smtClean="0">
                          <a:solidFill>
                            <a:srgbClr val="000000"/>
                          </a:solidFill>
                          <a:latin typeface="Calibri" pitchFamily="34" charset="0"/>
                        </a:rPr>
                        <a:t>Phase-1 LHC detector upgrades</a:t>
                      </a:r>
                      <a:endParaRPr lang="en-US" sz="1800" b="0" i="0" u="none" strike="noStrike" dirty="0">
                        <a:solidFill>
                          <a:srgbClr val="000000"/>
                        </a:solidFill>
                        <a:latin typeface="Calibri" pitchFamily="34" charset="0"/>
                      </a:endParaRPr>
                    </a:p>
                  </a:txBody>
                  <a:tcPr marL="9525" marR="9525" marT="9525" marB="0" anchor="b"/>
                </a:tc>
              </a:tr>
              <a:tr h="348123">
                <a:tc>
                  <a:txBody>
                    <a:bodyPr/>
                    <a:lstStyle/>
                    <a:p>
                      <a:pPr marL="27432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86,570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 </a:t>
                      </a:r>
                    </a:p>
                    <a:p>
                      <a:pPr algn="r" fontAlgn="b"/>
                      <a:r>
                        <a:rPr lang="en-US" sz="1800" b="0" i="0" u="none" strike="noStrike" baseline="0" dirty="0" smtClean="0">
                          <a:solidFill>
                            <a:srgbClr val="000000"/>
                          </a:solidFill>
                          <a:latin typeface="Calibri" pitchFamily="34" charset="0"/>
                        </a:rPr>
                        <a:t>start Muon g-2</a:t>
                      </a:r>
                      <a:endParaRPr lang="en-US" sz="1800" b="0" i="0" u="none" strike="noStrike" dirty="0">
                        <a:solidFill>
                          <a:srgbClr val="000000"/>
                        </a:solidFill>
                        <a:latin typeface="Calibri" pitchFamily="34" charset="0"/>
                      </a:endParaRPr>
                    </a:p>
                  </a:txBody>
                  <a:tcPr marL="9525" marR="9525" marT="9525" marB="0" anchor="b"/>
                </a:tc>
              </a:tr>
              <a:tr h="615492">
                <a:tc>
                  <a:txBody>
                    <a:bodyPr/>
                    <a:lstStyle/>
                    <a:p>
                      <a:pPr marL="27432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12,893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19,159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24,694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LSST</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2,500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LQCD hardware</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274320" lvl="1" algn="l" fontAlgn="b"/>
                      <a:r>
                        <a:rPr lang="en-US" sz="1800" b="0" i="1" u="none" strike="noStrike" dirty="0" smtClean="0">
                          <a:latin typeface="Calibri" pitchFamily="34" charset="0"/>
                        </a:rPr>
                        <a:t>Construction (Line Item)</a:t>
                      </a: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28,000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Mostly</a:t>
                      </a:r>
                      <a:r>
                        <a:rPr lang="en-US" sz="1800" b="0" i="0" u="none" strike="noStrike" baseline="0" dirty="0" smtClean="0">
                          <a:solidFill>
                            <a:srgbClr val="000000"/>
                          </a:solidFill>
                          <a:latin typeface="Calibri" pitchFamily="34" charset="0"/>
                        </a:rPr>
                        <a:t> </a:t>
                      </a:r>
                      <a:r>
                        <a:rPr lang="en-US" sz="1800" b="0" i="0" u="none" strike="noStrike" dirty="0" smtClean="0">
                          <a:solidFill>
                            <a:srgbClr val="000000"/>
                          </a:solidFill>
                          <a:latin typeface="Calibri" pitchFamily="34" charset="0"/>
                        </a:rPr>
                        <a:t>Mu2e; no LBNE ramp-up</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SBIR/STTR</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21,457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dirty="0">
                        <a:solidFill>
                          <a:srgbClr val="000000"/>
                        </a:solidFill>
                        <a:latin typeface="Calibri" pitchFamily="34" charset="0"/>
                      </a:endParaRPr>
                    </a:p>
                  </a:txBody>
                  <a:tcPr marL="9525" marR="9525" marT="9525" marB="0" anchor="b"/>
                </a:tc>
              </a:tr>
              <a:tr h="233885">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HEP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770,533</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727,523</a:t>
                      </a:r>
                      <a:r>
                        <a:rPr lang="en-US" sz="1800" b="1" i="0" u="none" strike="noStrike" kern="1200" baseline="30000" dirty="0" smtClean="0">
                          <a:solidFill>
                            <a:srgbClr val="000000"/>
                          </a:solidFill>
                          <a:latin typeface="Calibri" pitchFamily="34" charset="0"/>
                          <a:ea typeface="+mn-ea"/>
                          <a:cs typeface="+mn-cs"/>
                        </a:rPr>
                        <a:t>(b)</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776,521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121860" name="TextBox 2"/>
          <p:cNvSpPr txBox="1">
            <a:spLocks noChangeArrowheads="1"/>
          </p:cNvSpPr>
          <p:nvPr/>
        </p:nvSpPr>
        <p:spPr bwMode="auto">
          <a:xfrm>
            <a:off x="276225" y="6215063"/>
            <a:ext cx="4449763" cy="522287"/>
          </a:xfrm>
          <a:prstGeom prst="rect">
            <a:avLst/>
          </a:prstGeom>
          <a:noFill/>
          <a:ln w="9525">
            <a:noFill/>
            <a:miter lim="800000"/>
            <a:headEnd/>
            <a:tailEnd/>
          </a:ln>
        </p:spPr>
        <p:txBody>
          <a:bodyPr>
            <a:spAutoFit/>
          </a:bodyPr>
          <a:lstStyle/>
          <a:p>
            <a:r>
              <a:rPr lang="en-US" sz="1400" b="1" baseline="30000">
                <a:latin typeface="Calibri" pitchFamily="34" charset="0"/>
              </a:rPr>
              <a:t>(a) </a:t>
            </a:r>
            <a:r>
              <a:rPr lang="en-US" sz="1400" b="1">
                <a:latin typeface="Calibri" pitchFamily="34" charset="0"/>
              </a:rPr>
              <a:t>Includes $1,563K GPE.</a:t>
            </a:r>
          </a:p>
          <a:p>
            <a:r>
              <a:rPr lang="en-US" sz="1400" b="1" baseline="30000">
                <a:latin typeface="Calibri" pitchFamily="34" charset="0"/>
              </a:rPr>
              <a:t>(b) </a:t>
            </a:r>
            <a:r>
              <a:rPr lang="en-US" sz="1400" b="1">
                <a:latin typeface="Calibri" pitchFamily="34" charset="0"/>
              </a:rPr>
              <a:t>Reflects sequestration.</a:t>
            </a:r>
          </a:p>
        </p:txBody>
      </p:sp>
      <p:sp>
        <p:nvSpPr>
          <p:cNvPr id="6"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0" y="153988"/>
            <a:ext cx="91440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Physics MIE Funding</a:t>
            </a:r>
          </a:p>
        </p:txBody>
      </p:sp>
      <p:sp>
        <p:nvSpPr>
          <p:cNvPr id="122882"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4294967295"/>
          </p:nvPr>
        </p:nvGraphicFramePr>
        <p:xfrm>
          <a:off x="308994" y="1239450"/>
          <a:ext cx="8499446" cy="4870838"/>
        </p:xfrm>
        <a:graphic>
          <a:graphicData uri="http://schemas.openxmlformats.org/drawingml/2006/table">
            <a:tbl>
              <a:tblPr>
                <a:tableStyleId>{69C7853C-536D-4A76-A0AE-DD22124D55A5}</a:tableStyleId>
              </a:tblPr>
              <a:tblGrid>
                <a:gridCol w="2467762"/>
                <a:gridCol w="1166070"/>
                <a:gridCol w="973123"/>
                <a:gridCol w="1048624"/>
                <a:gridCol w="2843867"/>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Description</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MIE’s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1" i="0" u="none" strike="noStrike" kern="1200" dirty="0">
                        <a:solidFill>
                          <a:srgbClr val="000000"/>
                        </a:solidFill>
                        <a:latin typeface="Calibri" pitchFamily="34" charset="0"/>
                        <a:ea typeface="+mn-ea"/>
                        <a:cs typeface="+mn-cs"/>
                      </a:endParaRPr>
                    </a:p>
                  </a:txBody>
                  <a:tcPr marL="0" marR="0" marT="0" marB="0" anchor="b"/>
                </a:tc>
              </a:tr>
              <a:tr h="548640">
                <a:tc>
                  <a:txBody>
                    <a:bodyPr/>
                    <a:lstStyle/>
                    <a:p>
                      <a:pPr marL="45720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41,240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19,480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a:t>
                      </a:r>
                      <a:endParaRPr lang="en-US" sz="1800" b="0" i="0" u="none" strike="noStrike" dirty="0">
                        <a:solidFill>
                          <a:srgbClr val="000000"/>
                        </a:solidFill>
                        <a:latin typeface="Calibri" pitchFamily="34" charset="0"/>
                      </a:endParaRPr>
                    </a:p>
                  </a:txBody>
                  <a:tcPr marL="9525" marR="9525" marT="9525" marB="0" anchor="b"/>
                </a:tc>
              </a:tr>
              <a:tr h="52257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MicroBooNE</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56073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Reactor Neutrino Detector </a:t>
                      </a:r>
                    </a:p>
                    <a:p>
                      <a:pPr algn="ctr" fontAlgn="b"/>
                      <a:r>
                        <a:rPr lang="en-US" sz="1800" b="0" i="0" u="none" strike="noStrike" kern="1200" baseline="0" dirty="0" smtClean="0">
                          <a:solidFill>
                            <a:srgbClr val="000000"/>
                          </a:solidFill>
                          <a:latin typeface="Calibri" pitchFamily="34" charset="0"/>
                          <a:ea typeface="+mn-ea"/>
                          <a:cs typeface="+mn-cs"/>
                        </a:rPr>
                        <a:t>at Daya Bay</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429868">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1,030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Belle-II</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4572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Muon g-2 Experiment</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smtClean="0">
                          <a:solidFill>
                            <a:srgbClr val="000000"/>
                          </a:solidFill>
                          <a:latin typeface="Calibri" pitchFamily="34" charset="0"/>
                        </a:rPr>
                        <a:t>HAWC</a:t>
                      </a:r>
                      <a:endParaRPr lang="en-US" sz="1800" b="0" i="0" u="none" strike="noStrike" dirty="0">
                        <a:solidFill>
                          <a:srgbClr val="000000"/>
                        </a:solidFill>
                        <a:latin typeface="Calibri" pitchFamily="34" charset="0"/>
                      </a:endParaRPr>
                    </a:p>
                  </a:txBody>
                  <a:tcPr marL="9525" marR="9525" marT="9525" marB="0" anchor="b"/>
                </a:tc>
              </a:tr>
              <a:tr h="622294">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Large Synoptic Survey </a:t>
                      </a:r>
                    </a:p>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Telescope (LSST) Camera</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MIE’s</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0" y="161925"/>
            <a:ext cx="9144000" cy="533400"/>
          </a:xfrm>
        </p:spPr>
        <p:txBody>
          <a:bodyPr rtlCol="0">
            <a:noAutofit/>
          </a:bodyPr>
          <a:lstStyle/>
          <a:p>
            <a:pPr eaLnBrk="1" fontAlgn="auto" hangingPunct="1">
              <a:spcAft>
                <a:spcPts val="0"/>
              </a:spcAft>
              <a:defRPr/>
            </a:pPr>
            <a:r>
              <a:rPr lang="en-US" sz="3600" b="1" dirty="0" smtClean="0">
                <a:solidFill>
                  <a:srgbClr val="2B5C00"/>
                </a:solidFill>
                <a:effectLst>
                  <a:outerShdw blurRad="38100" dist="38100" dir="2700000" algn="tl">
                    <a:srgbClr val="000000">
                      <a:alpha val="43137"/>
                    </a:srgbClr>
                  </a:outerShdw>
                </a:effectLst>
                <a:latin typeface="Cambria" pitchFamily="18" charset="0"/>
              </a:rPr>
              <a:t>HEP Physics Construction Funding</a:t>
            </a:r>
          </a:p>
        </p:txBody>
      </p:sp>
      <p:sp>
        <p:nvSpPr>
          <p:cNvPr id="123906"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4294967295"/>
          </p:nvPr>
        </p:nvGraphicFramePr>
        <p:xfrm>
          <a:off x="510125" y="1174677"/>
          <a:ext cx="7727864" cy="4935611"/>
        </p:xfrm>
        <a:graphic>
          <a:graphicData uri="http://schemas.openxmlformats.org/drawingml/2006/table">
            <a:tbl>
              <a:tblPr>
                <a:tableStyleId>{69C7853C-536D-4A76-A0AE-DD22124D55A5}</a:tableStyleId>
              </a:tblPr>
              <a:tblGrid>
                <a:gridCol w="4489714"/>
                <a:gridCol w="1065401"/>
                <a:gridCol w="1040235"/>
                <a:gridCol w="1132514"/>
              </a:tblGrid>
              <a:tr h="563383">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r>
              <a:tr h="292813">
                <a:tc>
                  <a:txBody>
                    <a:bodyPr/>
                    <a:lstStyle/>
                    <a:p>
                      <a:pPr marL="0" algn="l" fontAlgn="b"/>
                      <a:r>
                        <a:rPr lang="en-US" sz="1800" b="1" i="0" u="none" strike="noStrike" dirty="0" smtClean="0">
                          <a:solidFill>
                            <a:srgbClr val="000000"/>
                          </a:solidFill>
                          <a:latin typeface="Calibri" pitchFamily="34" charset="0"/>
                        </a:rPr>
                        <a:t>Construction - TPC</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Long Baseline Neutrino Experiment </a:t>
                      </a:r>
                      <a:endParaRPr lang="en-US" sz="1800" b="1" i="0" u="none" strike="noStrike" kern="1200" dirty="0">
                        <a:solidFill>
                          <a:srgbClr val="000000"/>
                        </a:solidFill>
                        <a:latin typeface="Calibri" pitchFamily="34" charset="0"/>
                        <a:ea typeface="+mn-ea"/>
                        <a:cs typeface="+mn-cs"/>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21,000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10,000</a:t>
                      </a:r>
                      <a:endParaRPr lang="en-US" sz="1800" b="1" i="0" u="none" strike="noStrike" kern="1200" dirty="0">
                        <a:solidFill>
                          <a:srgbClr val="000000"/>
                        </a:solidFill>
                        <a:latin typeface="Calibri" pitchFamily="34" charset="0"/>
                        <a:ea typeface="+mn-ea"/>
                        <a:cs typeface="+mn-cs"/>
                      </a:endParaRPr>
                    </a:p>
                  </a:txBody>
                  <a:tcPr marL="0" marR="0" marT="0" marB="0" anchor="b"/>
                </a:tc>
              </a:tr>
              <a:tr h="53661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48221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14,107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44141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17,888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573164">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Muon to Electron Conversion Experiment</a:t>
                      </a:r>
                      <a:endParaRPr lang="en-US" sz="1800" b="1" i="0" u="none" strike="noStrike" kern="1200" dirty="0">
                        <a:solidFill>
                          <a:srgbClr val="000000"/>
                        </a:solidFill>
                        <a:latin typeface="Calibri" pitchFamily="34" charset="0"/>
                        <a:ea typeface="+mn-ea"/>
                        <a:cs typeface="+mn-cs"/>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32,000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r h="53824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3810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bl>
          </a:graphicData>
        </a:graphic>
      </p:graphicFrame>
      <p:sp>
        <p:nvSpPr>
          <p:cNvPr id="6"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123909" name="TextBox 1"/>
          <p:cNvSpPr txBox="1">
            <a:spLocks noChangeArrowheads="1"/>
          </p:cNvSpPr>
          <p:nvPr/>
        </p:nvSpPr>
        <p:spPr bwMode="auto">
          <a:xfrm>
            <a:off x="5087938" y="6108700"/>
            <a:ext cx="3203575" cy="508000"/>
          </a:xfrm>
          <a:prstGeom prst="rect">
            <a:avLst/>
          </a:prstGeom>
          <a:noFill/>
          <a:ln w="9525">
            <a:noFill/>
            <a:miter lim="800000"/>
            <a:headEnd/>
            <a:tailEnd/>
          </a:ln>
        </p:spPr>
        <p:txBody>
          <a:bodyPr wrap="none">
            <a:spAutoFit/>
          </a:bodyPr>
          <a:lstStyle/>
          <a:p>
            <a:pPr algn="r"/>
            <a:r>
              <a:rPr lang="en-US" sz="900" b="1">
                <a:latin typeface="Arial Narrow" pitchFamily="34" charset="0"/>
              </a:rPr>
              <a:t>TEC = Total Estimated Cost (refers to Capital Equipment expenses)</a:t>
            </a:r>
          </a:p>
          <a:p>
            <a:pPr algn="r"/>
            <a:r>
              <a:rPr lang="en-US" sz="900" b="1">
                <a:latin typeface="Arial Narrow" pitchFamily="34" charset="0"/>
              </a:rPr>
              <a:t>OPC = Other Project Costs</a:t>
            </a:r>
          </a:p>
          <a:p>
            <a:pPr algn="r"/>
            <a:r>
              <a:rPr lang="en-US" sz="900" b="1">
                <a:latin typeface="Arial Narrow" pitchFamily="34" charset="0"/>
              </a:rPr>
              <a:t>TPC = Total Project Cost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Energy Frontier</a:t>
            </a:r>
          </a:p>
        </p:txBody>
      </p:sp>
      <p:sp>
        <p:nvSpPr>
          <p:cNvPr id="124930"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75437" y="1252755"/>
          <a:ext cx="8491058" cy="3097705"/>
        </p:xfrm>
        <a:graphic>
          <a:graphicData uri="http://schemas.openxmlformats.org/drawingml/2006/table">
            <a:tbl>
              <a:tblPr>
                <a:tableStyleId>{69C7853C-536D-4A76-A0AE-DD22124D55A5}</a:tableStyleId>
              </a:tblPr>
              <a:tblGrid>
                <a:gridCol w="2341928"/>
                <a:gridCol w="981512"/>
                <a:gridCol w="1149292"/>
                <a:gridCol w="1057012"/>
                <a:gridCol w="2961314"/>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6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91,757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86,172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96,129</a:t>
                      </a:r>
                      <a:r>
                        <a:rPr lang="en-US" sz="200" b="1" i="0" u="none" strike="noStrike" kern="1200" dirty="0" smtClean="0">
                          <a:solidFill>
                            <a:srgbClr val="000000"/>
                          </a:solidFill>
                          <a:latin typeface="Calibri" pitchFamily="34" charset="0"/>
                          <a:ea typeface="+mn-ea"/>
                          <a:cs typeface="+mn-cs"/>
                        </a:rPr>
                        <a:t> </a:t>
                      </a:r>
                      <a:r>
                        <a:rPr lang="en-US" sz="1600" b="1" baseline="30000" dirty="0" smtClean="0">
                          <a:solidFill>
                            <a:prstClr val="black"/>
                          </a:solidFill>
                          <a:latin typeface="Calibri" pitchFamily="34" charset="0"/>
                          <a:cs typeface="Calibri" pitchFamily="34" charset="0"/>
                        </a:rPr>
                        <a:t>(a)</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Tevatron</a:t>
                      </a:r>
                      <a:r>
                        <a:rPr lang="en-US" sz="1600" b="0" i="0" u="none" strike="noStrike" kern="1200" baseline="0" dirty="0" smtClean="0">
                          <a:solidFill>
                            <a:srgbClr val="000000"/>
                          </a:solidFill>
                          <a:latin typeface="Calibri" pitchFamily="34" charset="0"/>
                          <a:ea typeface="+mn-ea"/>
                          <a:cs typeface="+mn-cs"/>
                        </a:rPr>
                        <a:t> ramp-down offset by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mn-cs"/>
                        </a:rPr>
                        <a:t>R&amp;D for LHC detector upgrades</a:t>
                      </a:r>
                      <a:endParaRPr lang="en-US" sz="1600" b="0" i="0" u="none" strike="noStrike" kern="1200" dirty="0">
                        <a:solidFill>
                          <a:srgbClr val="000000"/>
                        </a:solidFill>
                        <a:latin typeface="Calibri" pitchFamily="34" charset="0"/>
                        <a:ea typeface="+mn-ea"/>
                        <a:cs typeface="+mn-cs"/>
                      </a:endParaRPr>
                    </a:p>
                  </a:txBody>
                  <a:tcPr marL="0" marR="0" marT="0" marB="0" anchor="b"/>
                </a:tc>
              </a:tr>
              <a:tr h="4572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dk1"/>
                          </a:solidFill>
                          <a:latin typeface="Calibri" pitchFamily="34" charset="0"/>
                        </a:rPr>
                        <a:t>Facilities</a:t>
                      </a:r>
                      <a:endParaRPr lang="en-US" sz="16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68,240</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61,992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58,558</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endParaRPr lang="en-US" sz="16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274320" lvl="1" algn="l" fontAlgn="b"/>
                      <a:r>
                        <a:rPr lang="en-US" sz="1600" b="0" i="1" u="none" strike="noStrike" dirty="0" smtClean="0">
                          <a:solidFill>
                            <a:srgbClr val="000000"/>
                          </a:solidFill>
                          <a:latin typeface="Calibri" pitchFamily="34" charset="0"/>
                        </a:rPr>
                        <a:t>LHC</a:t>
                      </a:r>
                      <a:r>
                        <a:rPr lang="en-US" sz="1600" b="0" i="1" u="none" strike="noStrike" baseline="0" dirty="0" smtClean="0">
                          <a:solidFill>
                            <a:srgbClr val="000000"/>
                          </a:solidFill>
                          <a:latin typeface="Calibri" pitchFamily="34" charset="0"/>
                        </a:rPr>
                        <a:t> Detector Ops</a:t>
                      </a:r>
                      <a:endParaRPr lang="en-US" sz="16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64,846</a:t>
                      </a:r>
                      <a:r>
                        <a:rPr lang="en-US" sz="200" b="0" i="0" u="none" strike="noStrike" kern="1200" dirty="0" smtClean="0">
                          <a:solidFill>
                            <a:srgbClr val="000000"/>
                          </a:solidFill>
                          <a:latin typeface="Calibri" pitchFamily="34" charset="0"/>
                          <a:ea typeface="+mn-ea"/>
                          <a:cs typeface="+mn-cs"/>
                        </a:rPr>
                        <a:t> </a:t>
                      </a:r>
                      <a:r>
                        <a:rPr lang="en-US" sz="1600" baseline="30000" dirty="0" smtClean="0">
                          <a:solidFill>
                            <a:prstClr val="black"/>
                          </a:solidFill>
                          <a:latin typeface="Calibri" pitchFamily="34" charset="0"/>
                          <a:cs typeface="Calibri" pitchFamily="34" charset="0"/>
                        </a:rPr>
                        <a:t>(b)</a:t>
                      </a:r>
                      <a:r>
                        <a:rPr lang="en-US" sz="1600" b="0" i="0" u="none" strike="noStrike" kern="1200" dirty="0" smtClean="0">
                          <a:solidFill>
                            <a:srgbClr val="000000"/>
                          </a:solidFill>
                          <a:latin typeface="Calibri" pitchFamily="34" charset="0"/>
                          <a:ea typeface="+mn-ea"/>
                          <a:cs typeface="+mn-cs"/>
                        </a:rPr>
                        <a:t>           </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56,912</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56,774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600" b="0" i="0" u="none" strike="noStrike" dirty="0" smtClean="0">
                          <a:solidFill>
                            <a:srgbClr val="000000"/>
                          </a:solidFill>
                          <a:latin typeface="Calibri" pitchFamily="34" charset="0"/>
                        </a:rPr>
                        <a:t>LHC</a:t>
                      </a:r>
                      <a:r>
                        <a:rPr lang="en-US" sz="1600" b="0" i="0" u="none" strike="noStrike" baseline="0" dirty="0" smtClean="0">
                          <a:solidFill>
                            <a:srgbClr val="000000"/>
                          </a:solidFill>
                          <a:latin typeface="Calibri" pitchFamily="34" charset="0"/>
                        </a:rPr>
                        <a:t> down for maintenance</a:t>
                      </a:r>
                      <a:endParaRPr lang="en-US" sz="1600" b="0" i="0" u="none" strike="noStrike" dirty="0">
                        <a:solidFill>
                          <a:srgbClr val="000000"/>
                        </a:solidFill>
                        <a:latin typeface="Calibri" pitchFamily="34" charset="0"/>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LHC Upgrade Project</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3,000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LHC detector upgrades (OPC)</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3,394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2,080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1,784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IPAs, </a:t>
                      </a:r>
                      <a:r>
                        <a:rPr lang="en-US" sz="1600" b="0" i="0" u="none" strike="noStrike" kern="1200" dirty="0" err="1" smtClean="0">
                          <a:solidFill>
                            <a:srgbClr val="000000"/>
                          </a:solidFill>
                          <a:latin typeface="Calibri" pitchFamily="34" charset="0"/>
                          <a:ea typeface="+mn-ea"/>
                          <a:cs typeface="+mn-cs"/>
                        </a:rPr>
                        <a:t>Detailees</a:t>
                      </a:r>
                      <a:r>
                        <a:rPr lang="en-US" sz="1600" b="0" i="0" u="none" strike="noStrike" kern="1200" dirty="0" smtClean="0">
                          <a:solidFill>
                            <a:srgbClr val="000000"/>
                          </a:solidFill>
                          <a:latin typeface="Calibri" pitchFamily="34" charset="0"/>
                          <a:ea typeface="+mn-ea"/>
                          <a:cs typeface="+mn-cs"/>
                        </a:rPr>
                        <a:t>,  Reviews</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600" b="1" u="none" strike="noStrike" dirty="0" smtClean="0">
                          <a:latin typeface="Calibri" pitchFamily="34" charset="0"/>
                        </a:rPr>
                        <a:t>TOTAL</a:t>
                      </a:r>
                      <a:r>
                        <a:rPr lang="en-US" sz="1600" b="1" u="none" strike="noStrike" baseline="0" dirty="0" smtClean="0">
                          <a:latin typeface="Calibri" pitchFamily="34" charset="0"/>
                        </a:rPr>
                        <a:t>, </a:t>
                      </a:r>
                      <a:r>
                        <a:rPr lang="en-US" sz="1600" b="1" u="none" strike="noStrike" dirty="0" smtClean="0">
                          <a:latin typeface="Calibri" pitchFamily="34" charset="0"/>
                        </a:rPr>
                        <a:t>Energy</a:t>
                      </a:r>
                      <a:r>
                        <a:rPr lang="en-US" sz="1600" b="1" u="none" strike="noStrike" baseline="0" dirty="0" smtClean="0">
                          <a:latin typeface="Calibri" pitchFamily="34" charset="0"/>
                        </a:rPr>
                        <a:t> Frontier:</a:t>
                      </a:r>
                      <a:endParaRPr lang="en-US" sz="16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159,997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148,164</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154,687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600" b="1" i="0" u="none" strike="noStrike" dirty="0">
                        <a:solidFill>
                          <a:srgbClr val="000000"/>
                        </a:solidFill>
                        <a:latin typeface="Calibri" pitchFamily="34" charset="0"/>
                      </a:endParaRPr>
                    </a:p>
                  </a:txBody>
                  <a:tcPr marL="9525" marR="9525" marT="9525" marB="0" anchor="b"/>
                </a:tc>
              </a:tr>
            </a:tbl>
          </a:graphicData>
        </a:graphic>
      </p:graphicFrame>
      <p:sp>
        <p:nvSpPr>
          <p:cNvPr id="124932" name="TextBox 1"/>
          <p:cNvSpPr txBox="1">
            <a:spLocks noChangeArrowheads="1"/>
          </p:cNvSpPr>
          <p:nvPr/>
        </p:nvSpPr>
        <p:spPr bwMode="auto">
          <a:xfrm>
            <a:off x="461963" y="4908550"/>
            <a:ext cx="8102600" cy="1755775"/>
          </a:xfrm>
          <a:prstGeom prst="rect">
            <a:avLst/>
          </a:prstGeom>
          <a:noFill/>
          <a:ln w="9525">
            <a:noFill/>
            <a:miter lim="800000"/>
            <a:headEnd/>
            <a:tailEnd/>
          </a:ln>
        </p:spPr>
        <p:txBody>
          <a:bodyPr>
            <a:spAutoFit/>
          </a:bodyPr>
          <a:lstStyle/>
          <a:p>
            <a:r>
              <a:rPr lang="en-US" b="1" baseline="30000">
                <a:latin typeface="Calibri" pitchFamily="34" charset="0"/>
              </a:rPr>
              <a:t>(a) </a:t>
            </a:r>
            <a:r>
              <a:rPr lang="en-US" b="1">
                <a:latin typeface="Calibri" pitchFamily="34" charset="0"/>
              </a:rPr>
              <a:t>Includes </a:t>
            </a:r>
            <a:r>
              <a:rPr lang="en-US" b="1" baseline="30000">
                <a:latin typeface="Calibri" pitchFamily="34" charset="0"/>
              </a:rPr>
              <a:t>$</a:t>
            </a:r>
            <a:r>
              <a:rPr lang="en-US" b="1">
                <a:latin typeface="Calibri" pitchFamily="34" charset="0"/>
              </a:rPr>
              <a:t>12M (= </a:t>
            </a:r>
            <a:r>
              <a:rPr lang="en-US" b="1" baseline="30000">
                <a:latin typeface="Calibri" pitchFamily="34" charset="0"/>
              </a:rPr>
              <a:t>$</a:t>
            </a:r>
            <a:r>
              <a:rPr lang="en-US" b="1">
                <a:latin typeface="Calibri" pitchFamily="34" charset="0"/>
              </a:rPr>
              <a:t>6M CMS + </a:t>
            </a:r>
            <a:r>
              <a:rPr lang="en-US" b="1" baseline="30000">
                <a:latin typeface="Calibri" pitchFamily="34" charset="0"/>
              </a:rPr>
              <a:t>$</a:t>
            </a:r>
            <a:r>
              <a:rPr lang="en-US" b="1">
                <a:latin typeface="Calibri" pitchFamily="34" charset="0"/>
              </a:rPr>
              <a:t>6M ATLAS) Phase-1 detector upgrades [R&amp;D];   </a:t>
            </a:r>
          </a:p>
          <a:p>
            <a:r>
              <a:rPr lang="en-US" b="1">
                <a:latin typeface="Calibri" pitchFamily="34" charset="0"/>
              </a:rPr>
              <a:t>    Therefore, Energy Frontier Core Research FY14 Request = 84,129k  </a:t>
            </a:r>
          </a:p>
          <a:p>
            <a:endParaRPr lang="en-US" b="1">
              <a:latin typeface="Calibri" pitchFamily="34" charset="0"/>
            </a:endParaRPr>
          </a:p>
          <a:p>
            <a:r>
              <a:rPr lang="en-US" b="1" baseline="30000">
                <a:latin typeface="Calibri" pitchFamily="34" charset="0"/>
              </a:rPr>
              <a:t>(b) </a:t>
            </a:r>
            <a:r>
              <a:rPr lang="en-US" b="1">
                <a:latin typeface="Calibri" pitchFamily="34" charset="0"/>
              </a:rPr>
              <a:t>Per interagency MOU, HEP provided LHC Detector Ops funding during FY12 CR </a:t>
            </a:r>
          </a:p>
          <a:p>
            <a:r>
              <a:rPr lang="en-US" b="1">
                <a:latin typeface="Calibri" pitchFamily="34" charset="0"/>
              </a:rPr>
              <a:t>    to offset NSF contributions to Homestake de-watering activities.</a:t>
            </a:r>
          </a:p>
          <a:p>
            <a:endParaRPr lang="en-US" b="1">
              <a:latin typeface="Calibri" pitchFamily="34" charset="0"/>
            </a:endParaRPr>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
        <p:nvSpPr>
          <p:cNvPr id="124934" name="TextBox 8"/>
          <p:cNvSpPr txBox="1">
            <a:spLocks noChangeArrowheads="1"/>
          </p:cNvSpPr>
          <p:nvPr/>
        </p:nvSpPr>
        <p:spPr bwMode="auto">
          <a:xfrm>
            <a:off x="7415213" y="4338638"/>
            <a:ext cx="1422400" cy="231775"/>
          </a:xfrm>
          <a:prstGeom prst="rect">
            <a:avLst/>
          </a:prstGeom>
          <a:noFill/>
          <a:ln w="9525">
            <a:noFill/>
            <a:miter lim="800000"/>
            <a:headEnd/>
            <a:tailEnd/>
          </a:ln>
        </p:spPr>
        <p:txBody>
          <a:bodyPr wrap="none">
            <a:spAutoFit/>
          </a:bodyPr>
          <a:lstStyle/>
          <a:p>
            <a:pPr algn="r"/>
            <a:r>
              <a:rPr lang="en-US" sz="900" b="1">
                <a:latin typeface="Arial Narrow" pitchFamily="34" charset="0"/>
              </a:rPr>
              <a:t>OPC = Other Project Costs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725" y="55563"/>
            <a:ext cx="7231063" cy="7239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HEP Program Model &amp; Guidance</a:t>
            </a:r>
            <a:endParaRPr lang="en-US" sz="3200" b="1" dirty="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endParaRPr>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26627"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892175"/>
            <a:ext cx="9144000" cy="5173663"/>
          </a:xfrm>
          <a:prstGeom prst="rect">
            <a:avLst/>
          </a:prstGeom>
        </p:spPr>
        <p:txBody>
          <a:bodyPr>
            <a:spAutoFit/>
          </a:bodyPr>
          <a:lstStyle/>
          <a:p>
            <a:pPr defTabSz="914400">
              <a:defRPr/>
            </a:pPr>
            <a:r>
              <a:rPr lang="en-US" b="1" u="sng" dirty="0">
                <a:solidFill>
                  <a:srgbClr val="135C00"/>
                </a:solidFill>
                <a:latin typeface="+mn-lt"/>
              </a:rPr>
              <a:t>Program Model</a:t>
            </a:r>
          </a:p>
          <a:p>
            <a:pPr defTabSz="914400">
              <a:defRPr/>
            </a:pPr>
            <a:r>
              <a:rPr lang="en-US" sz="1600" b="1" dirty="0">
                <a:solidFill>
                  <a:srgbClr val="135C00"/>
                </a:solidFill>
                <a:latin typeface="+mn-lt"/>
              </a:rPr>
              <a:t>Science Mission-driven – We develop and support a specific portfolio of projects</a:t>
            </a:r>
          </a:p>
          <a:p>
            <a:pPr indent="-285750" defTabSz="914400">
              <a:buFont typeface="Wingdings"/>
              <a:buChar char="à"/>
              <a:defRPr/>
            </a:pPr>
            <a:r>
              <a:rPr lang="en-US" sz="1600" b="1" dirty="0">
                <a:solidFill>
                  <a:srgbClr val="135C00"/>
                </a:solidFill>
                <a:latin typeface="+mn-lt"/>
              </a:rPr>
              <a:t>the emphasis is on doing experiments and getting results</a:t>
            </a:r>
          </a:p>
          <a:p>
            <a:pPr defTabSz="914400">
              <a:buFontTx/>
              <a:buChar char="-"/>
              <a:defRPr/>
            </a:pPr>
            <a:r>
              <a:rPr lang="en-US" sz="1600" dirty="0">
                <a:solidFill>
                  <a:srgbClr val="135C00"/>
                </a:solidFill>
                <a:latin typeface="+mn-lt"/>
                <a:sym typeface="Wingdings" pitchFamily="2" charset="2"/>
              </a:rPr>
              <a:t> make significant, coherent contributions to facilities/experiments selected for the program</a:t>
            </a:r>
          </a:p>
          <a:p>
            <a:pPr defTabSz="914400">
              <a:buFontTx/>
              <a:buChar char="-"/>
              <a:defRPr/>
            </a:pPr>
            <a:r>
              <a:rPr lang="en-US" sz="1600" dirty="0">
                <a:solidFill>
                  <a:srgbClr val="135C00"/>
                </a:solidFill>
                <a:latin typeface="+mn-lt"/>
                <a:sym typeface="Wingdings" pitchFamily="2" charset="2"/>
              </a:rPr>
              <a:t> support a science collaboration in all stages, leading to the best possible science results</a:t>
            </a:r>
          </a:p>
          <a:p>
            <a:pPr defTabSz="914400">
              <a:buFontTx/>
              <a:buChar char="-"/>
              <a:defRPr/>
            </a:pPr>
            <a:r>
              <a:rPr lang="en-US" sz="1600" dirty="0">
                <a:solidFill>
                  <a:srgbClr val="135C00"/>
                </a:solidFill>
                <a:latin typeface="+mn-lt"/>
              </a:rPr>
              <a:t> form partnerships or use other agency’s facilities when needed (e.g. we don’t build telescopes)</a:t>
            </a:r>
          </a:p>
          <a:p>
            <a:pPr marL="0" lvl="1" defTabSz="914400">
              <a:lnSpc>
                <a:spcPct val="90000"/>
              </a:lnSpc>
              <a:defRPr/>
            </a:pPr>
            <a:endParaRPr lang="en-US" sz="1600" b="1" u="sng" dirty="0">
              <a:solidFill>
                <a:srgbClr val="006600"/>
              </a:solidFill>
              <a:latin typeface="+mn-lt"/>
              <a:cs typeface="Tahoma" pitchFamily="34" charset="0"/>
            </a:endParaRPr>
          </a:p>
          <a:p>
            <a:pPr marL="0" lvl="1" defTabSz="914400">
              <a:lnSpc>
                <a:spcPct val="90000"/>
              </a:lnSpc>
              <a:defRPr/>
            </a:pPr>
            <a:r>
              <a:rPr lang="en-US" b="1" u="sng" dirty="0">
                <a:solidFill>
                  <a:srgbClr val="006600"/>
                </a:solidFill>
                <a:latin typeface="+mn-lt"/>
                <a:cs typeface="Tahoma" pitchFamily="34" charset="0"/>
              </a:rPr>
              <a:t>Program Guidance </a:t>
            </a:r>
          </a:p>
          <a:p>
            <a:pPr marL="0" lvl="1" defTabSz="914400">
              <a:lnSpc>
                <a:spcPct val="90000"/>
              </a:lnSpc>
              <a:defRPr/>
            </a:pPr>
            <a:r>
              <a:rPr lang="en-US" sz="1600" b="1" dirty="0">
                <a:solidFill>
                  <a:srgbClr val="006600"/>
                </a:solidFill>
                <a:latin typeface="+mn-lt"/>
                <a:cs typeface="Tahoma" pitchFamily="34" charset="0"/>
              </a:rPr>
              <a:t>FACA panels – official advice to the government:</a:t>
            </a:r>
          </a:p>
          <a:p>
            <a:pPr marL="0" lvl="1" defTabSz="914400">
              <a:lnSpc>
                <a:spcPct val="90000"/>
              </a:lnSpc>
              <a:buFont typeface="Wingdings" pitchFamily="2" charset="2"/>
              <a:buChar char="Ø"/>
              <a:defRPr/>
            </a:pPr>
            <a:r>
              <a:rPr lang="en-US" sz="1600" dirty="0">
                <a:solidFill>
                  <a:srgbClr val="006600"/>
                </a:solidFill>
                <a:latin typeface="+mn-lt"/>
                <a:cs typeface="Tahoma" pitchFamily="34" charset="0"/>
              </a:rPr>
              <a:t>  High Energy Physics Advisory Panel (</a:t>
            </a:r>
            <a:r>
              <a:rPr lang="en-US" sz="1600" b="1" dirty="0">
                <a:solidFill>
                  <a:srgbClr val="006600"/>
                </a:solidFill>
                <a:latin typeface="+mn-lt"/>
                <a:cs typeface="Tahoma" pitchFamily="34" charset="0"/>
              </a:rPr>
              <a:t>HEPAP</a:t>
            </a:r>
            <a:r>
              <a:rPr lang="en-US" sz="1600" dirty="0">
                <a:solidFill>
                  <a:srgbClr val="006600"/>
                </a:solidFill>
                <a:latin typeface="+mn-lt"/>
                <a:cs typeface="Tahoma" pitchFamily="34" charset="0"/>
              </a:rPr>
              <a:t>) </a:t>
            </a:r>
          </a:p>
          <a:p>
            <a:pPr marL="398463" lvl="2" defTabSz="914400">
              <a:lnSpc>
                <a:spcPct val="90000"/>
              </a:lnSpc>
              <a:defRPr/>
            </a:pPr>
            <a:r>
              <a:rPr lang="en-US" sz="1600" dirty="0">
                <a:solidFill>
                  <a:srgbClr val="006600"/>
                </a:solidFill>
                <a:latin typeface="+mn-lt"/>
                <a:cs typeface="Tahoma" pitchFamily="34" charset="0"/>
              </a:rPr>
              <a:t>– provides the </a:t>
            </a:r>
            <a:r>
              <a:rPr lang="en-US" sz="1600" u="sng" dirty="0">
                <a:solidFill>
                  <a:srgbClr val="006600"/>
                </a:solidFill>
                <a:latin typeface="+mn-lt"/>
                <a:cs typeface="Tahoma" pitchFamily="34" charset="0"/>
              </a:rPr>
              <a:t>primary advice </a:t>
            </a:r>
            <a:r>
              <a:rPr lang="en-US" sz="1600" dirty="0">
                <a:solidFill>
                  <a:srgbClr val="006600"/>
                </a:solidFill>
                <a:latin typeface="+mn-lt"/>
                <a:cs typeface="Tahoma" pitchFamily="34" charset="0"/>
              </a:rPr>
              <a:t>on the High Energy and Particle Physics programs to DOE and NSF</a:t>
            </a:r>
          </a:p>
          <a:p>
            <a:pPr marL="398463" lvl="2" defTabSz="914400">
              <a:lnSpc>
                <a:spcPct val="90000"/>
              </a:lnSpc>
              <a:defRPr/>
            </a:pPr>
            <a:r>
              <a:rPr lang="en-US" sz="1600" dirty="0">
                <a:solidFill>
                  <a:srgbClr val="006600"/>
                </a:solidFill>
                <a:latin typeface="+mn-lt"/>
                <a:cs typeface="Tahoma" pitchFamily="34" charset="0"/>
              </a:rPr>
              <a:t>- Subpanels for detailed studies (e.g. </a:t>
            </a:r>
            <a:r>
              <a:rPr lang="en-US" sz="1600" b="1" dirty="0">
                <a:solidFill>
                  <a:srgbClr val="006600"/>
                </a:solidFill>
                <a:latin typeface="+mn-lt"/>
                <a:cs typeface="Tahoma" pitchFamily="34" charset="0"/>
              </a:rPr>
              <a:t>P5</a:t>
            </a:r>
            <a:r>
              <a:rPr lang="en-US" sz="1600" dirty="0">
                <a:solidFill>
                  <a:srgbClr val="006600"/>
                </a:solidFill>
                <a:latin typeface="+mn-lt"/>
                <a:cs typeface="Tahoma" pitchFamily="34" charset="0"/>
              </a:rPr>
              <a:t>)</a:t>
            </a:r>
            <a:endParaRPr lang="en-US" sz="1600" u="sng" dirty="0">
              <a:solidFill>
                <a:srgbClr val="006600"/>
              </a:solidFill>
              <a:latin typeface="+mn-lt"/>
            </a:endParaRPr>
          </a:p>
          <a:p>
            <a:pPr marL="0" lvl="1" defTabSz="914400">
              <a:lnSpc>
                <a:spcPct val="90000"/>
              </a:lnSpc>
              <a:buFont typeface="Wingdings" pitchFamily="2" charset="2"/>
              <a:buChar char="Ø"/>
              <a:defRPr/>
            </a:pPr>
            <a:r>
              <a:rPr lang="en-US" sz="1600" b="1" dirty="0">
                <a:solidFill>
                  <a:srgbClr val="006600"/>
                </a:solidFill>
                <a:latin typeface="+mn-lt"/>
              </a:rPr>
              <a:t> </a:t>
            </a:r>
            <a:r>
              <a:rPr lang="en-US" sz="1600" dirty="0">
                <a:solidFill>
                  <a:srgbClr val="006600"/>
                </a:solidFill>
                <a:latin typeface="+mn-lt"/>
              </a:rPr>
              <a:t>Astronomy and Astrophysics Advisory Committee (</a:t>
            </a:r>
            <a:r>
              <a:rPr lang="en-US" sz="1600" b="1" dirty="0">
                <a:solidFill>
                  <a:srgbClr val="006600"/>
                </a:solidFill>
                <a:latin typeface="+mn-lt"/>
              </a:rPr>
              <a:t>AAAC</a:t>
            </a:r>
            <a:r>
              <a:rPr lang="en-US" sz="1600" dirty="0">
                <a:solidFill>
                  <a:srgbClr val="006600"/>
                </a:solidFill>
                <a:latin typeface="+mn-lt"/>
              </a:rPr>
              <a:t>)</a:t>
            </a:r>
          </a:p>
          <a:p>
            <a:pPr marL="398463" lvl="2" defTabSz="914400">
              <a:lnSpc>
                <a:spcPct val="90000"/>
              </a:lnSpc>
              <a:defRPr/>
            </a:pPr>
            <a:r>
              <a:rPr lang="en-US" sz="1600" dirty="0">
                <a:solidFill>
                  <a:srgbClr val="006600"/>
                </a:solidFill>
                <a:latin typeface="+mn-lt"/>
              </a:rPr>
              <a:t> – reports to NASA, NSF and DOE on areas of overlap</a:t>
            </a:r>
          </a:p>
          <a:p>
            <a:pPr marL="398463" lvl="2" defTabSz="914400">
              <a:lnSpc>
                <a:spcPct val="90000"/>
              </a:lnSpc>
              <a:defRPr/>
            </a:pPr>
            <a:endParaRPr lang="en-US" sz="1600" dirty="0">
              <a:solidFill>
                <a:srgbClr val="237737"/>
              </a:solidFill>
              <a:latin typeface="+mn-lt"/>
            </a:endParaRPr>
          </a:p>
          <a:p>
            <a:pPr marL="0" lvl="1" defTabSz="914400">
              <a:lnSpc>
                <a:spcPct val="90000"/>
              </a:lnSpc>
              <a:defRPr/>
            </a:pPr>
            <a:r>
              <a:rPr lang="en-US" sz="1600" b="1" dirty="0">
                <a:solidFill>
                  <a:srgbClr val="0000CC"/>
                </a:solidFill>
                <a:latin typeface="+mn-lt"/>
                <a:cs typeface="Tahoma" pitchFamily="34" charset="0"/>
              </a:rPr>
              <a:t>Other Input:</a:t>
            </a:r>
          </a:p>
          <a:p>
            <a:pPr marL="0" lvl="1" defTabSz="914400">
              <a:lnSpc>
                <a:spcPct val="90000"/>
              </a:lnSpc>
              <a:buFont typeface="Wingdings" pitchFamily="2" charset="2"/>
              <a:buChar char="Ø"/>
              <a:defRPr/>
            </a:pPr>
            <a:r>
              <a:rPr lang="en-US" sz="1600" dirty="0">
                <a:solidFill>
                  <a:srgbClr val="0000CC"/>
                </a:solidFill>
                <a:latin typeface="+mn-lt"/>
                <a:cs typeface="Tahoma" pitchFamily="34" charset="0"/>
              </a:rPr>
              <a:t> APS Division of Particles and Fields (DPF) </a:t>
            </a:r>
            <a:r>
              <a:rPr lang="en-US" sz="1600" b="1" dirty="0">
                <a:solidFill>
                  <a:srgbClr val="0000CC"/>
                </a:solidFill>
                <a:latin typeface="+mn-lt"/>
                <a:cs typeface="Tahoma" pitchFamily="34" charset="0"/>
              </a:rPr>
              <a:t>– Snowmass</a:t>
            </a:r>
          </a:p>
          <a:p>
            <a:pPr marL="0" lvl="1" defTabSz="914400">
              <a:lnSpc>
                <a:spcPct val="90000"/>
              </a:lnSpc>
              <a:buFont typeface="Wingdings" pitchFamily="2" charset="2"/>
              <a:buChar char="Ø"/>
              <a:defRPr/>
            </a:pPr>
            <a:r>
              <a:rPr lang="en-US" sz="1600" b="1" dirty="0">
                <a:solidFill>
                  <a:srgbClr val="0000CC"/>
                </a:solidFill>
                <a:latin typeface="+mn-lt"/>
                <a:cs typeface="Tahoma" pitchFamily="34" charset="0"/>
              </a:rPr>
              <a:t> </a:t>
            </a:r>
            <a:r>
              <a:rPr lang="en-US" sz="1600" dirty="0">
                <a:solidFill>
                  <a:srgbClr val="0000CC"/>
                </a:solidFill>
                <a:latin typeface="+mn-lt"/>
                <a:cs typeface="Tahoma" pitchFamily="34" charset="0"/>
              </a:rPr>
              <a:t>National Academies of Science  </a:t>
            </a:r>
            <a:r>
              <a:rPr lang="en-US" sz="1600" b="1" dirty="0">
                <a:solidFill>
                  <a:srgbClr val="0000CC"/>
                </a:solidFill>
                <a:latin typeface="+mn-lt"/>
                <a:cs typeface="Tahoma" pitchFamily="34" charset="0"/>
              </a:rPr>
              <a:t>- </a:t>
            </a:r>
            <a:r>
              <a:rPr lang="en-US" sz="1600" dirty="0">
                <a:solidFill>
                  <a:srgbClr val="0000CC"/>
                </a:solidFill>
                <a:latin typeface="+mn-lt"/>
                <a:cs typeface="Tahoma" pitchFamily="34" charset="0"/>
              </a:rPr>
              <a:t>Astronomy &amp; Astrophysics Decadal survey (New Worlds New Horizons 2010 – </a:t>
            </a:r>
            <a:r>
              <a:rPr lang="en-US" sz="1600" b="1" dirty="0">
                <a:solidFill>
                  <a:srgbClr val="0000CC"/>
                </a:solidFill>
                <a:latin typeface="+mn-lt"/>
                <a:cs typeface="Tahoma" pitchFamily="34" charset="0"/>
              </a:rPr>
              <a:t>NWNH2010</a:t>
            </a:r>
            <a:r>
              <a:rPr lang="en-US" sz="1600" dirty="0">
                <a:solidFill>
                  <a:srgbClr val="0000CC"/>
                </a:solidFill>
                <a:latin typeface="+mn-lt"/>
                <a:cs typeface="Tahoma" pitchFamily="34" charset="0"/>
              </a:rPr>
              <a:t>)</a:t>
            </a:r>
          </a:p>
          <a:p>
            <a:pPr marL="0" lvl="1" defTabSz="914400">
              <a:lnSpc>
                <a:spcPct val="90000"/>
              </a:lnSpc>
              <a:buFont typeface="Wingdings" pitchFamily="2" charset="2"/>
              <a:buChar char="Ø"/>
              <a:defRPr/>
            </a:pPr>
            <a:r>
              <a:rPr lang="en-US" sz="1600" dirty="0">
                <a:solidFill>
                  <a:srgbClr val="0000CC"/>
                </a:solidFill>
                <a:latin typeface="+mn-lt"/>
                <a:cs typeface="Tahoma" pitchFamily="34" charset="0"/>
              </a:rPr>
              <a:t>Specific studies, e.g. Dark Energy science group in summer 2012</a:t>
            </a:r>
            <a:r>
              <a:rPr lang="en-US" sz="1600" b="1" dirty="0">
                <a:solidFill>
                  <a:srgbClr val="0000CC"/>
                </a:solidFill>
                <a:latin typeface="+mn-lt"/>
                <a:cs typeface="Tahoma" pitchFamily="34" charset="0"/>
                <a:sym typeface="Wingdings" pitchFamily="2" charset="2"/>
              </a:rPr>
              <a:t></a:t>
            </a:r>
            <a:r>
              <a:rPr lang="en-US" sz="1600" b="1" dirty="0">
                <a:solidFill>
                  <a:srgbClr val="0000CC"/>
                </a:solidFill>
                <a:latin typeface="+mn-lt"/>
                <a:cs typeface="Tahoma" pitchFamily="34" charset="0"/>
              </a:rPr>
              <a:t> </a:t>
            </a:r>
            <a:r>
              <a:rPr lang="en-US" sz="1600" dirty="0">
                <a:solidFill>
                  <a:srgbClr val="0000CC"/>
                </a:solidFill>
                <a:latin typeface="+mn-lt"/>
              </a:rPr>
              <a:t>Science case for a HEP dark energy program developed by a task force at HEP request (Rocky Kolb, chair).  This was seen as a good model for the different science areas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61925"/>
            <a:ext cx="9144000" cy="53340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HEP Intensity Frontier</a:t>
            </a:r>
          </a:p>
        </p:txBody>
      </p:sp>
      <p:sp>
        <p:nvSpPr>
          <p:cNvPr id="125954"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08325" y="1209774"/>
          <a:ext cx="8709172" cy="4970853"/>
        </p:xfrm>
        <a:graphic>
          <a:graphicData uri="http://schemas.openxmlformats.org/drawingml/2006/table">
            <a:tbl>
              <a:tblPr>
                <a:tableStyleId>{69C7853C-536D-4A76-A0AE-DD22124D55A5}</a:tableStyleId>
              </a:tblPr>
              <a:tblGrid>
                <a:gridCol w="2358706"/>
                <a:gridCol w="922789"/>
                <a:gridCol w="947956"/>
                <a:gridCol w="989901"/>
                <a:gridCol w="3489820"/>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53,261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52,108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53,562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Ramp-down of B-factory research offset</a:t>
                      </a:r>
                      <a:r>
                        <a:rPr lang="en-US" sz="1800" b="0" i="0" u="none" strike="noStrike" kern="1200" baseline="0" dirty="0" smtClean="0">
                          <a:solidFill>
                            <a:srgbClr val="000000"/>
                          </a:solidFill>
                          <a:latin typeface="Calibri" pitchFamily="34" charset="0"/>
                          <a:ea typeface="+mn-ea"/>
                          <a:cs typeface="+mn-cs"/>
                        </a:rPr>
                        <a:t> by increased support for new initiatives</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143,844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172,318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180,481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276446">
                <a:tc>
                  <a:txBody>
                    <a:bodyPr/>
                    <a:lstStyle/>
                    <a:p>
                      <a:pPr marL="274320" lvl="1" algn="l" fontAlgn="b"/>
                      <a:r>
                        <a:rPr lang="en-US" sz="1800" b="0" i="1" u="none" strike="noStrike" dirty="0" err="1" smtClean="0">
                          <a:solidFill>
                            <a:srgbClr val="000000"/>
                          </a:solidFill>
                          <a:latin typeface="Calibri" pitchFamily="34" charset="0"/>
                        </a:rPr>
                        <a:t>Expt</a:t>
                      </a:r>
                      <a:r>
                        <a:rPr lang="en-US" sz="1800" b="0" i="1" u="none" strike="noStrike" dirty="0" smtClean="0">
                          <a:solidFill>
                            <a:srgbClr val="000000"/>
                          </a:solidFill>
                          <a:latin typeface="Calibri" pitchFamily="34" charset="0"/>
                        </a:rPr>
                        <a:t> Ops</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6,615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7,245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Offshore and Offsite Ops</a:t>
                      </a:r>
                      <a:endParaRPr lang="en-US" sz="1800" b="0" i="0" u="none" strike="noStrike" dirty="0">
                        <a:solidFill>
                          <a:srgbClr val="000000"/>
                        </a:solidFill>
                        <a:latin typeface="Calibri" pitchFamily="34" charset="0"/>
                      </a:endParaRPr>
                    </a:p>
                  </a:txBody>
                  <a:tcPr marL="9525" marR="9525" marT="9525" marB="0" anchor="b"/>
                </a:tc>
              </a:tr>
              <a:tr h="276446">
                <a:tc>
                  <a:txBody>
                    <a:bodyPr/>
                    <a:lstStyle/>
                    <a:p>
                      <a:pPr marL="274320" lvl="1" algn="l" fontAlgn="b"/>
                      <a:r>
                        <a:rPr lang="en-US" sz="1800" b="0" i="1" u="none" strike="noStrike" baseline="0" dirty="0" smtClean="0">
                          <a:solidFill>
                            <a:srgbClr val="000000"/>
                          </a:solidFill>
                          <a:latin typeface="Calibri" pitchFamily="34" charset="0"/>
                        </a:rPr>
                        <a:t>Fermi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119,544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143,128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156,438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Accelerator</a:t>
                      </a:r>
                      <a:r>
                        <a:rPr lang="en-US" sz="1800" b="0" i="0" u="none" strike="noStrike" baseline="0" dirty="0" smtClean="0">
                          <a:solidFill>
                            <a:srgbClr val="000000"/>
                          </a:solidFill>
                          <a:latin typeface="Calibri" pitchFamily="34" charset="0"/>
                        </a:rPr>
                        <a:t> and </a:t>
                      </a:r>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B-factory</a:t>
                      </a:r>
                      <a:r>
                        <a:rPr lang="en-US" sz="1800" b="0" i="1" u="none" strike="noStrike" baseline="0" dirty="0" smtClean="0">
                          <a:solidFill>
                            <a:srgbClr val="000000"/>
                          </a:solidFill>
                          <a:latin typeface="Calibri" pitchFamily="34" charset="0"/>
                        </a:rPr>
                        <a:t>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10,031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5,654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Completion</a:t>
                      </a:r>
                      <a:r>
                        <a:rPr lang="en-US" sz="1800" b="0" i="0" u="none" strike="noStrike" kern="1200" baseline="0" dirty="0" smtClean="0">
                          <a:solidFill>
                            <a:srgbClr val="000000"/>
                          </a:solidFill>
                          <a:latin typeface="Calibri" pitchFamily="34" charset="0"/>
                          <a:ea typeface="+mn-ea"/>
                          <a:cs typeface="+mn-cs"/>
                        </a:rPr>
                        <a:t> of </a:t>
                      </a:r>
                      <a:r>
                        <a:rPr lang="en-US" sz="1800" b="0" i="0" u="none" strike="noStrike" kern="1200" baseline="0" dirty="0" err="1" smtClean="0">
                          <a:solidFill>
                            <a:srgbClr val="000000"/>
                          </a:solidFill>
                          <a:latin typeface="Calibri" pitchFamily="34" charset="0"/>
                          <a:ea typeface="+mn-ea"/>
                          <a:cs typeface="+mn-cs"/>
                        </a:rPr>
                        <a:t>BaBar</a:t>
                      </a:r>
                      <a:r>
                        <a:rPr lang="en-US" sz="1800" b="0" i="0" u="none" strike="noStrike" kern="1200" baseline="0" dirty="0" smtClean="0">
                          <a:solidFill>
                            <a:srgbClr val="000000"/>
                          </a:solidFill>
                          <a:latin typeface="Calibri" pitchFamily="34" charset="0"/>
                          <a:ea typeface="+mn-ea"/>
                          <a:cs typeface="+mn-cs"/>
                        </a:rPr>
                        <a:t> D&amp;D</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err="1" smtClean="0">
                          <a:solidFill>
                            <a:srgbClr val="000000"/>
                          </a:solidFill>
                          <a:latin typeface="Calibri" pitchFamily="34" charset="0"/>
                        </a:rPr>
                        <a:t>Homestake</a:t>
                      </a:r>
                      <a:r>
                        <a:rPr lang="en-US" sz="1800" b="0" i="1" u="none" strike="noStrike" dirty="0" smtClean="0">
                          <a:solidFill>
                            <a:srgbClr val="000000"/>
                          </a:solidFill>
                          <a:latin typeface="Calibri" pitchFamily="34" charset="0"/>
                        </a:rPr>
                        <a: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5,478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2,176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2,182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2,198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GPE</a:t>
                      </a:r>
                      <a:r>
                        <a:rPr lang="en-US" sz="1800" b="0" i="0" u="none" strike="noStrike" kern="1200" baseline="0" dirty="0" smtClean="0">
                          <a:solidFill>
                            <a:srgbClr val="000000"/>
                          </a:solidFill>
                          <a:latin typeface="Calibri" pitchFamily="34" charset="0"/>
                          <a:ea typeface="+mn-ea"/>
                          <a:cs typeface="+mn-cs"/>
                        </a:rPr>
                        <a:t> and Waste </a:t>
                      </a:r>
                      <a:r>
                        <a:rPr lang="en-US" sz="1800" b="0" i="0" u="none" strike="noStrike" kern="1200" baseline="0" dirty="0" err="1" smtClean="0">
                          <a:solidFill>
                            <a:srgbClr val="000000"/>
                          </a:solidFill>
                          <a:latin typeface="Calibri" pitchFamily="34" charset="0"/>
                          <a:ea typeface="+mn-ea"/>
                          <a:cs typeface="+mn-cs"/>
                        </a:rPr>
                        <a:t>Mgmt</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86,750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62,794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37,000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73,770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NO</a:t>
                      </a:r>
                      <a:r>
                        <a:rPr lang="en-US" sz="1800" b="0" i="0" u="none" strike="noStrike" kern="1200" dirty="0" err="1" smtClean="0">
                          <a:solidFill>
                            <a:srgbClr val="000000"/>
                          </a:solidFill>
                          <a:latin typeface="Symbol" pitchFamily="18" charset="2"/>
                          <a:ea typeface="+mn-ea"/>
                          <a:cs typeface="+mn-cs"/>
                        </a:rPr>
                        <a:t>n</a:t>
                      </a:r>
                      <a:r>
                        <a:rPr lang="en-US" sz="1800" b="0" i="0" u="none" strike="noStrike" kern="1200" dirty="0" err="1" smtClean="0">
                          <a:solidFill>
                            <a:srgbClr val="000000"/>
                          </a:solidFill>
                          <a:latin typeface="Calibri" pitchFamily="34" charset="0"/>
                          <a:ea typeface="+mn-ea"/>
                          <a:cs typeface="+mn-cs"/>
                        </a:rPr>
                        <a:t>A</a:t>
                      </a:r>
                      <a:r>
                        <a:rPr lang="en-US" sz="1800" b="0" i="0" u="none" strike="noStrike" kern="1200" dirty="0" smtClean="0">
                          <a:solidFill>
                            <a:srgbClr val="000000"/>
                          </a:solidFill>
                          <a:latin typeface="Calibri" pitchFamily="34" charset="0"/>
                          <a:ea typeface="+mn-ea"/>
                          <a:cs typeface="+mn-cs"/>
                        </a:rPr>
                        <a:t> + </a:t>
                      </a:r>
                      <a:r>
                        <a:rPr lang="en-US" sz="1800" b="0" i="0" u="none" strike="noStrike" kern="1200" dirty="0" err="1" smtClean="0">
                          <a:solidFill>
                            <a:srgbClr val="000000"/>
                          </a:solidFill>
                          <a:latin typeface="Calibri" pitchFamily="34" charset="0"/>
                          <a:ea typeface="+mn-ea"/>
                          <a:cs typeface="+mn-cs"/>
                        </a:rPr>
                        <a:t>MicroBooNE</a:t>
                      </a:r>
                      <a:r>
                        <a:rPr lang="en-US" sz="1800" b="0" i="0" u="none" strike="noStrike" kern="1200" baseline="0" dirty="0" smtClean="0">
                          <a:solidFill>
                            <a:srgbClr val="000000"/>
                          </a:solidFill>
                          <a:latin typeface="Calibri" pitchFamily="34" charset="0"/>
                          <a:ea typeface="+mn-ea"/>
                          <a:cs typeface="+mn-cs"/>
                        </a:rPr>
                        <a:t> ramp-down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12,880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endParaRPr lang="en-US" sz="1800" b="0" i="1"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Intensity</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283,675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287,220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271,043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125956" name="TextBox 1"/>
          <p:cNvSpPr txBox="1">
            <a:spLocks noChangeArrowheads="1"/>
          </p:cNvSpPr>
          <p:nvPr/>
        </p:nvSpPr>
        <p:spPr bwMode="auto">
          <a:xfrm>
            <a:off x="219075" y="5997575"/>
            <a:ext cx="8623300" cy="492125"/>
          </a:xfrm>
          <a:prstGeom prst="rect">
            <a:avLst/>
          </a:prstGeom>
          <a:noFill/>
          <a:ln w="9525">
            <a:noFill/>
            <a:miter lim="800000"/>
            <a:headEnd/>
            <a:tailEnd/>
          </a:ln>
        </p:spPr>
        <p:txBody>
          <a:bodyPr>
            <a:spAutoFit/>
          </a:bodyPr>
          <a:lstStyle/>
          <a:p>
            <a:r>
              <a:rPr lang="en-US" sz="1300" b="1">
                <a:latin typeface="Calibri" pitchFamily="34" charset="0"/>
              </a:rPr>
              <a:t>*Per interagency MOU, HEP provided LHC Detector Ops funding during FY12 CR to offset NSF contributions to Homestake  </a:t>
            </a:r>
          </a:p>
          <a:p>
            <a:r>
              <a:rPr lang="en-US" sz="1300" b="1">
                <a:latin typeface="Calibri" pitchFamily="34" charset="0"/>
              </a:rPr>
              <a:t>  dewatering activities.</a:t>
            </a:r>
          </a:p>
        </p:txBody>
      </p:sp>
      <p:sp>
        <p:nvSpPr>
          <p:cNvPr id="8"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Theory and Computation</a:t>
            </a:r>
          </a:p>
        </p:txBody>
      </p:sp>
      <p:sp>
        <p:nvSpPr>
          <p:cNvPr id="126978"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41881" y="1219199"/>
          <a:ext cx="8650448" cy="2380247"/>
        </p:xfrm>
        <a:graphic>
          <a:graphicData uri="http://schemas.openxmlformats.org/drawingml/2006/table">
            <a:tbl>
              <a:tblPr>
                <a:tableStyleId>{69C7853C-536D-4A76-A0AE-DD22124D55A5}</a:tableStyleId>
              </a:tblPr>
              <a:tblGrid>
                <a:gridCol w="2526486"/>
                <a:gridCol w="989901"/>
                <a:gridCol w="1015068"/>
                <a:gridCol w="1040235"/>
                <a:gridCol w="3078758"/>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64,465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63,198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59,670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HEP Theory</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55,929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54,621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51,196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Follows programmatic reductions in Research</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Computational HEP</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8,536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8,577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8,474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Lattice QCD hardware</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Theory</a:t>
                      </a:r>
                      <a:r>
                        <a:rPr lang="en-US" sz="1800" b="1" u="none" strike="noStrike" baseline="0" dirty="0" smtClean="0">
                          <a:latin typeface="Calibri" pitchFamily="34" charset="0"/>
                        </a:rPr>
                        <a:t> and Comp.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66,965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66,398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62,870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HEP Advanced Technology R&amp;D</a:t>
            </a:r>
          </a:p>
        </p:txBody>
      </p:sp>
      <p:graphicFrame>
        <p:nvGraphicFramePr>
          <p:cNvPr id="10" name="Table Placeholder 9"/>
          <p:cNvGraphicFramePr>
            <a:graphicFrameLocks noGrp="1"/>
          </p:cNvGraphicFramePr>
          <p:nvPr>
            <p:ph type="tbl" idx="1"/>
          </p:nvPr>
        </p:nvGraphicFramePr>
        <p:xfrm>
          <a:off x="243878" y="1219199"/>
          <a:ext cx="8648451" cy="3396061"/>
        </p:xfrm>
        <a:graphic>
          <a:graphicData uri="http://schemas.openxmlformats.org/drawingml/2006/table">
            <a:tbl>
              <a:tblPr>
                <a:tableStyleId>{69C7853C-536D-4A76-A0AE-DD22124D55A5}</a:tableStyleId>
              </a:tblPr>
              <a:tblGrid>
                <a:gridCol w="2468569"/>
                <a:gridCol w="995487"/>
                <a:gridCol w="956345"/>
                <a:gridCol w="956345"/>
                <a:gridCol w="3271705"/>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July</a:t>
                      </a:r>
                      <a:r>
                        <a:rPr lang="en-US" sz="1800" b="1" i="0" u="none" strike="noStrike" baseline="0" dirty="0" smtClean="0">
                          <a:solidFill>
                            <a:srgbClr val="000000"/>
                          </a:solidFill>
                          <a:latin typeface="Calibri" pitchFamily="34" charset="0"/>
                          <a:cs typeface="Calibri" pitchFamily="34" charset="0"/>
                        </a:rPr>
                        <a:t>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134,006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111,888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105,303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General</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59,280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61,791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57,856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Selected long-term R&amp;D moves </a:t>
                      </a:r>
                    </a:p>
                    <a:p>
                      <a:pPr algn="r" fontAlgn="b"/>
                      <a:r>
                        <a:rPr lang="en-US" sz="1800" b="0" i="0" u="none" strike="noStrike" kern="1200" baseline="0" dirty="0" smtClean="0">
                          <a:solidFill>
                            <a:srgbClr val="000000"/>
                          </a:solidFill>
                          <a:latin typeface="Calibri" pitchFamily="34" charset="0"/>
                          <a:ea typeface="+mn-ea"/>
                          <a:cs typeface="+mn-cs"/>
                        </a:rPr>
                        <a:t>to Accelerator Stewardship</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Directed</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46,587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22,692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Completion of ILC R&amp;D</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Detector R&amp;D</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28,139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27,405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23,947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Funding for liquid argon R&amp;D </a:t>
                      </a:r>
                    </a:p>
                    <a:p>
                      <a:pPr algn="r" fontAlgn="b"/>
                      <a:r>
                        <a:rPr lang="en-US" sz="1800" b="0" i="0" u="none" strike="noStrike" kern="1200" baseline="0" dirty="0" smtClean="0">
                          <a:solidFill>
                            <a:srgbClr val="000000"/>
                          </a:solidFill>
                          <a:latin typeface="Calibri" pitchFamily="34" charset="0"/>
                          <a:ea typeface="+mn-ea"/>
                          <a:cs typeface="+mn-cs"/>
                        </a:rPr>
                        <a:t>is reduced</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23,100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19,997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17,150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Completing</a:t>
                      </a:r>
                      <a:r>
                        <a:rPr lang="en-US" sz="1800" b="0" i="0" u="none" strike="noStrike" kern="1200" baseline="0" dirty="0" smtClean="0">
                          <a:solidFill>
                            <a:srgbClr val="000000"/>
                          </a:solidFill>
                          <a:latin typeface="Calibri" pitchFamily="34" charset="0"/>
                          <a:ea typeface="+mn-ea"/>
                          <a:cs typeface="+mn-cs"/>
                        </a:rPr>
                        <a:t> SRF infrastructure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at Fermilab</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Advanced</a:t>
                      </a:r>
                      <a:r>
                        <a:rPr lang="en-US" sz="1800" b="1" u="none" strike="noStrike" baseline="0" dirty="0" smtClean="0">
                          <a:latin typeface="Calibri" pitchFamily="34" charset="0"/>
                        </a:rPr>
                        <a:t>  </a:t>
                      </a:r>
                    </a:p>
                    <a:p>
                      <a:pPr algn="l" fontAlgn="b"/>
                      <a:r>
                        <a:rPr lang="en-US" sz="1800" b="1" u="none" strike="noStrike" baseline="0" dirty="0" smtClean="0">
                          <a:latin typeface="Calibri" pitchFamily="34" charset="0"/>
                        </a:rPr>
                        <a:t>Technology R&amp;D</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157,106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131,885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122,453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1450"/>
            <a:ext cx="91440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Accelerator Stewardship</a:t>
            </a:r>
          </a:p>
        </p:txBody>
      </p:sp>
      <p:sp>
        <p:nvSpPr>
          <p:cNvPr id="129026"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srgbClr val="000000"/>
                </a:solidFill>
                <a:latin typeface="Calibri" pitchFamily="34" charset="0"/>
              </a:rPr>
              <a:t> </a:t>
            </a:r>
          </a:p>
        </p:txBody>
      </p:sp>
      <p:graphicFrame>
        <p:nvGraphicFramePr>
          <p:cNvPr id="10" name="Table Placeholder 9"/>
          <p:cNvGraphicFramePr>
            <a:graphicFrameLocks noGrp="1"/>
          </p:cNvGraphicFramePr>
          <p:nvPr>
            <p:ph type="tbl" idx="1"/>
          </p:nvPr>
        </p:nvGraphicFramePr>
        <p:xfrm>
          <a:off x="218711" y="1219199"/>
          <a:ext cx="8690397" cy="2213610"/>
        </p:xfrm>
        <a:graphic>
          <a:graphicData uri="http://schemas.openxmlformats.org/drawingml/2006/table">
            <a:tbl>
              <a:tblPr>
                <a:tableStyleId>{69C7853C-536D-4A76-A0AE-DD22124D55A5}</a:tableStyleId>
              </a:tblPr>
              <a:tblGrid>
                <a:gridCol w="2532878"/>
                <a:gridCol w="796954"/>
                <a:gridCol w="922789"/>
                <a:gridCol w="914400"/>
                <a:gridCol w="352337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a:t>
                      </a:r>
                      <a:r>
                        <a:rPr lang="en-US" sz="1800" b="1" i="0" u="none" strike="noStrike" baseline="0" dirty="0" smtClean="0">
                          <a:solidFill>
                            <a:srgbClr val="000000"/>
                          </a:solidFill>
                          <a:latin typeface="Calibri" pitchFamily="34" charset="0"/>
                          <a:cs typeface="Calibri" pitchFamily="34" charset="0"/>
                        </a:rPr>
                        <a:t> July Plan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6,581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Recast of Accelerator</a:t>
                      </a:r>
                      <a:r>
                        <a:rPr lang="en-US" sz="1800" b="0" i="0" u="none" strike="noStrike" kern="1200" baseline="0" dirty="0" smtClean="0">
                          <a:solidFill>
                            <a:srgbClr val="000000"/>
                          </a:solidFill>
                          <a:latin typeface="Calibri" pitchFamily="34" charset="0"/>
                          <a:ea typeface="+mn-ea"/>
                          <a:cs typeface="+mn-cs"/>
                        </a:rPr>
                        <a:t> R&amp;D activities relevant to broader impacts</a:t>
                      </a:r>
                      <a:endParaRPr lang="en-US" sz="1800" b="0" i="0" u="none" strike="noStrike" kern="1200" dirty="0">
                        <a:solidFill>
                          <a:srgbClr val="000000"/>
                        </a:solidFill>
                        <a:latin typeface="Calibri" pitchFamily="34" charset="0"/>
                        <a:ea typeface="+mn-ea"/>
                        <a:cs typeface="+mn-cs"/>
                      </a:endParaRPr>
                    </a:p>
                  </a:txBody>
                  <a:tcPr marL="0" marR="0" marT="0"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3,050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3,350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Incremental</a:t>
                      </a:r>
                      <a:r>
                        <a:rPr lang="en-US" sz="1800" b="0" i="0" u="none" strike="noStrike" kern="1200" baseline="0" dirty="0" smtClean="0">
                          <a:solidFill>
                            <a:srgbClr val="000000"/>
                          </a:solidFill>
                          <a:latin typeface="Calibri" pitchFamily="34" charset="0"/>
                          <a:ea typeface="+mn-ea"/>
                          <a:cs typeface="+mn-cs"/>
                        </a:rPr>
                        <a:t> FACET ops for stewardship research</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a:t>
                      </a:r>
                      <a:r>
                        <a:rPr lang="en-US" sz="1800" b="1" u="none" strike="noStrike" dirty="0" err="1" smtClean="0">
                          <a:latin typeface="Calibri" pitchFamily="34" charset="0"/>
                        </a:rPr>
                        <a:t>Accel</a:t>
                      </a:r>
                      <a:r>
                        <a:rPr lang="en-US" sz="1800" b="1" u="none" strike="noStrike" dirty="0" smtClean="0">
                          <a:latin typeface="Calibri" pitchFamily="34" charset="0"/>
                        </a:rPr>
                        <a:t>.</a:t>
                      </a:r>
                      <a:r>
                        <a:rPr lang="en-US" sz="1800" b="1" u="none" strike="noStrike" baseline="0" dirty="0" smtClean="0">
                          <a:latin typeface="Calibri" pitchFamily="34" charset="0"/>
                        </a:rPr>
                        <a:t> Stewardship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3,132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9,931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Content Placeholder 1"/>
          <p:cNvSpPr>
            <a:spLocks noGrp="1"/>
          </p:cNvSpPr>
          <p:nvPr>
            <p:ph idx="4294967295"/>
          </p:nvPr>
        </p:nvSpPr>
        <p:spPr>
          <a:xfrm>
            <a:off x="95250" y="900113"/>
            <a:ext cx="8875713" cy="5483225"/>
          </a:xfrm>
        </p:spPr>
        <p:txBody>
          <a:bodyPr/>
          <a:lstStyle/>
          <a:p>
            <a:pPr eaLnBrk="1" hangingPunct="1">
              <a:buFont typeface="Wingdings" pitchFamily="2" charset="2"/>
              <a:buChar char="§"/>
            </a:pPr>
            <a:r>
              <a:rPr lang="en-US" sz="1800" b="1" smtClean="0">
                <a:solidFill>
                  <a:srgbClr val="008000"/>
                </a:solidFill>
              </a:rPr>
              <a:t>The FY 2014 Request for HEP Research was $384M, about a 6% increase compared to </a:t>
            </a:r>
            <a:br>
              <a:rPr lang="en-US" sz="1800" b="1" smtClean="0">
                <a:solidFill>
                  <a:srgbClr val="008000"/>
                </a:solidFill>
              </a:rPr>
            </a:br>
            <a:r>
              <a:rPr lang="en-US" sz="1800" b="1" smtClean="0">
                <a:solidFill>
                  <a:srgbClr val="008000"/>
                </a:solidFill>
              </a:rPr>
              <a:t>FY 2013, but $26 million of this is planned to go to R&amp;D for Dark Matter G2, </a:t>
            </a:r>
            <a:br>
              <a:rPr lang="en-US" sz="1800" b="1" smtClean="0">
                <a:solidFill>
                  <a:srgbClr val="008000"/>
                </a:solidFill>
              </a:rPr>
            </a:br>
            <a:r>
              <a:rPr lang="en-US" sz="1800" b="1" smtClean="0">
                <a:solidFill>
                  <a:srgbClr val="008000"/>
                </a:solidFill>
              </a:rPr>
              <a:t>DESI, and LHC upgrades.</a:t>
            </a:r>
          </a:p>
          <a:p>
            <a:pPr eaLnBrk="1" hangingPunct="1">
              <a:buFont typeface="Wingdings" pitchFamily="2" charset="2"/>
              <a:buChar char="§"/>
            </a:pPr>
            <a:r>
              <a:rPr lang="en-US" sz="1800" b="1" smtClean="0">
                <a:solidFill>
                  <a:srgbClr val="008000"/>
                </a:solidFill>
              </a:rPr>
              <a:t>Our current FY 2014 planning is based on the House markup of the Energy and Water Appropriation which is overall slightly below the Request</a:t>
            </a:r>
          </a:p>
          <a:p>
            <a:pPr lvl="1" eaLnBrk="1" hangingPunct="1"/>
            <a:r>
              <a:rPr lang="en-US" sz="1600" b="1" smtClean="0"/>
              <a:t>The House mark directed HEP to move $8 million to LBNE PED, $2 million to SURF, and lower the overall HEP budget by $4 million.  The choice was made to take all of these reductions from Research due to our priority to increase Project spending.</a:t>
            </a:r>
          </a:p>
          <a:p>
            <a:pPr eaLnBrk="1" hangingPunct="1">
              <a:buFont typeface="Wingdings" pitchFamily="2" charset="2"/>
              <a:buChar char="§"/>
            </a:pPr>
            <a:r>
              <a:rPr lang="en-US" sz="1800" b="1" smtClean="0">
                <a:solidFill>
                  <a:srgbClr val="008000"/>
                </a:solidFill>
              </a:rPr>
              <a:t>These two effects reduce Research to $343M, about a 5% reduction w.r.t. FY 2013</a:t>
            </a:r>
          </a:p>
          <a:p>
            <a:pPr eaLnBrk="1" hangingPunct="1">
              <a:buFont typeface="Wingdings" pitchFamily="2" charset="2"/>
              <a:buChar char="§"/>
            </a:pPr>
            <a:r>
              <a:rPr lang="en-US" sz="1800" b="1" smtClean="0">
                <a:solidFill>
                  <a:srgbClr val="008000"/>
                </a:solidFill>
              </a:rPr>
              <a:t>At the beginning of the year it is necessary to hold back funds for decisions to be made later in the year, such as the Early Career Research Program and other needs. </a:t>
            </a:r>
          </a:p>
          <a:p>
            <a:pPr lvl="1" eaLnBrk="1" hangingPunct="1"/>
            <a:r>
              <a:rPr lang="en-US" sz="1600" b="1" smtClean="0"/>
              <a:t>This results in an </a:t>
            </a:r>
            <a:r>
              <a:rPr lang="en-US" sz="1600" b="1" i="1" smtClean="0"/>
              <a:t>approximately 6% reduction </a:t>
            </a:r>
            <a:r>
              <a:rPr lang="en-US" sz="1600" b="1" smtClean="0"/>
              <a:t>relative to FY 2013 for the initial distribution of funds.  This is the average effect on initial HEP research funding. </a:t>
            </a:r>
          </a:p>
          <a:p>
            <a:pPr eaLnBrk="1" hangingPunct="1">
              <a:buFont typeface="Wingdings" pitchFamily="2" charset="2"/>
              <a:buChar char="§"/>
            </a:pPr>
            <a:r>
              <a:rPr lang="en-US" sz="1800" b="1" smtClean="0">
                <a:solidFill>
                  <a:srgbClr val="008000"/>
                </a:solidFill>
              </a:rPr>
              <a:t>There is some small variation in the impact to individual HEP subprograms, and program managers have the authority to provide more or less than the average reduction based on program priorities and the results of merit review. </a:t>
            </a:r>
          </a:p>
          <a:p>
            <a:pPr eaLnBrk="1" hangingPunct="1">
              <a:buFont typeface="Wingdings" pitchFamily="2" charset="2"/>
              <a:buChar char="§"/>
            </a:pPr>
            <a:r>
              <a:rPr lang="en-US" sz="1800" b="1" smtClean="0">
                <a:solidFill>
                  <a:srgbClr val="008000"/>
                </a:solidFill>
              </a:rPr>
              <a:t>The House mark is a budget indicator but not the final word on FY 2014. When Congress passes a budget, there could be either an increase or a decrease in HEP research funding. </a:t>
            </a:r>
          </a:p>
          <a:p>
            <a:pPr eaLnBrk="1" hangingPunct="1"/>
            <a:endParaRPr lang="en-US" b="1" smtClean="0"/>
          </a:p>
        </p:txBody>
      </p:sp>
      <p:sp>
        <p:nvSpPr>
          <p:cNvPr id="3" name="Title 2"/>
          <p:cNvSpPr>
            <a:spLocks noGrp="1"/>
          </p:cNvSpPr>
          <p:nvPr>
            <p:ph type="title" idx="4294967295"/>
          </p:nvPr>
        </p:nvSpPr>
        <p:spPr>
          <a:xfrm>
            <a:off x="457200" y="68263"/>
            <a:ext cx="8229600" cy="622300"/>
          </a:xfrm>
        </p:spPr>
        <p:txBody>
          <a:bodyPr rtlCol="0">
            <a:no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Note on HEP Research Funding</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8"/>
          <p:cNvSpPr>
            <a:spLocks noChangeArrowheads="1"/>
          </p:cNvSpPr>
          <p:nvPr/>
        </p:nvSpPr>
        <p:spPr bwMode="auto">
          <a:xfrm>
            <a:off x="0" y="77787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130052" name="Picture 9" descr="horizontal-logo-green-text.jpg"/>
          <p:cNvPicPr>
            <a:picLocks noChangeAspect="1"/>
          </p:cNvPicPr>
          <p:nvPr/>
        </p:nvPicPr>
        <p:blipFill>
          <a:blip r:embed="rId2"/>
          <a:srcRect/>
          <a:stretch>
            <a:fillRect/>
          </a:stretch>
        </p:blipFill>
        <p:spPr bwMode="auto">
          <a:xfrm>
            <a:off x="241300" y="6546850"/>
            <a:ext cx="1492250" cy="249238"/>
          </a:xfrm>
          <a:prstGeom prst="rect">
            <a:avLst/>
          </a:prstGeom>
          <a:noFill/>
          <a:ln w="9525">
            <a:noFill/>
            <a:miter lim="800000"/>
            <a:headEnd/>
            <a:tailEnd/>
          </a:ln>
        </p:spPr>
      </p:pic>
      <p:cxnSp>
        <p:nvCxnSpPr>
          <p:cNvPr id="6" name="Straight Connector 5"/>
          <p:cNvCxnSpPr/>
          <p:nvPr/>
        </p:nvCxnSpPr>
        <p:spPr bwMode="auto">
          <a:xfrm>
            <a:off x="158750" y="64817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HEP Projects </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REFERENCE  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ChangeArrowheads="1"/>
          </p:cNvSpPr>
          <p:nvPr/>
        </p:nvSpPr>
        <p:spPr bwMode="auto">
          <a:xfrm>
            <a:off x="-7938" y="0"/>
            <a:ext cx="9151938" cy="6858000"/>
          </a:xfrm>
          <a:prstGeom prst="rect">
            <a:avLst/>
          </a:prstGeom>
          <a:solidFill>
            <a:schemeClr val="tx1"/>
          </a:solidFill>
          <a:ln w="9525" algn="ctr">
            <a:noFill/>
            <a:round/>
            <a:headEnd/>
            <a:tailEnd/>
          </a:ln>
        </p:spPr>
        <p:txBody>
          <a:bodyPr/>
          <a:lstStyle/>
          <a:p>
            <a:pPr defTabSz="914400" eaLnBrk="0" hangingPunct="0"/>
            <a:endParaRPr lang="en-US" b="1"/>
          </a:p>
        </p:txBody>
      </p:sp>
      <p:sp>
        <p:nvSpPr>
          <p:cNvPr id="132098" name="TextBox 46"/>
          <p:cNvSpPr txBox="1">
            <a:spLocks noChangeArrowheads="1"/>
          </p:cNvSpPr>
          <p:nvPr/>
        </p:nvSpPr>
        <p:spPr bwMode="auto">
          <a:xfrm>
            <a:off x="7848600" y="5862638"/>
            <a:ext cx="588963"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a:t>
            </a:r>
          </a:p>
        </p:txBody>
      </p:sp>
      <p:sp>
        <p:nvSpPr>
          <p:cNvPr id="132099" name="Title 1"/>
          <p:cNvSpPr>
            <a:spLocks noGrp="1"/>
          </p:cNvSpPr>
          <p:nvPr>
            <p:ph type="title"/>
          </p:nvPr>
        </p:nvSpPr>
        <p:spPr>
          <a:xfrm>
            <a:off x="779463" y="107950"/>
            <a:ext cx="7581900" cy="958850"/>
          </a:xfrm>
        </p:spPr>
        <p:txBody>
          <a:bodyPr/>
          <a:lstStyle/>
          <a:p>
            <a:pPr algn="ctr" eaLnBrk="1" hangingPunct="1"/>
            <a:r>
              <a:rPr lang="en-US" sz="3200" cap="none" smtClean="0">
                <a:solidFill>
                  <a:schemeClr val="bg1"/>
                </a:solidFill>
                <a:latin typeface="Candara" pitchFamily="34" charset="0"/>
              </a:rPr>
              <a:t>The LHC Forecast</a:t>
            </a:r>
          </a:p>
        </p:txBody>
      </p:sp>
      <p:sp>
        <p:nvSpPr>
          <p:cNvPr id="9" name="Up Arrow 8"/>
          <p:cNvSpPr/>
          <p:nvPr/>
        </p:nvSpPr>
        <p:spPr>
          <a:xfrm>
            <a:off x="533400" y="1066800"/>
            <a:ext cx="685800" cy="4419600"/>
          </a:xfrm>
          <a:prstGeom prst="up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CC00"/>
              </a:solidFill>
            </a:endParaRPr>
          </a:p>
        </p:txBody>
      </p:sp>
      <p:sp>
        <p:nvSpPr>
          <p:cNvPr id="10" name="Right Arrow 9"/>
          <p:cNvSpPr/>
          <p:nvPr/>
        </p:nvSpPr>
        <p:spPr>
          <a:xfrm>
            <a:off x="1066800" y="5334000"/>
            <a:ext cx="7848600" cy="685800"/>
          </a:xfrm>
          <a:prstGeom prst="right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CC00"/>
              </a:solidFill>
            </a:endParaRPr>
          </a:p>
        </p:txBody>
      </p:sp>
      <p:sp>
        <p:nvSpPr>
          <p:cNvPr id="12" name="Rectangle 11"/>
          <p:cNvSpPr/>
          <p:nvPr/>
        </p:nvSpPr>
        <p:spPr>
          <a:xfrm>
            <a:off x="4800600" y="1524000"/>
            <a:ext cx="38100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CC00"/>
              </a:solidFill>
            </a:endParaRPr>
          </a:p>
        </p:txBody>
      </p:sp>
      <p:sp>
        <p:nvSpPr>
          <p:cNvPr id="13" name="Rectangle 12"/>
          <p:cNvSpPr/>
          <p:nvPr/>
        </p:nvSpPr>
        <p:spPr>
          <a:xfrm>
            <a:off x="6553200" y="1524000"/>
            <a:ext cx="38100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CC00"/>
              </a:solidFill>
            </a:endParaRPr>
          </a:p>
        </p:txBody>
      </p:sp>
      <p:cxnSp>
        <p:nvCxnSpPr>
          <p:cNvPr id="14" name="Straight Connector 13"/>
          <p:cNvCxnSpPr/>
          <p:nvPr/>
        </p:nvCxnSpPr>
        <p:spPr>
          <a:xfrm flipV="1">
            <a:off x="1295400" y="5257800"/>
            <a:ext cx="1544638" cy="152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V="1">
            <a:off x="3335338" y="4749800"/>
            <a:ext cx="1474787" cy="490538"/>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5181600" y="3378200"/>
            <a:ext cx="1371600" cy="13716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32107" name="テキスト ボックス 31"/>
          <p:cNvSpPr txBox="1">
            <a:spLocks noChangeArrowheads="1"/>
          </p:cNvSpPr>
          <p:nvPr/>
        </p:nvSpPr>
        <p:spPr bwMode="auto">
          <a:xfrm>
            <a:off x="1016000" y="2438400"/>
            <a:ext cx="2092325" cy="369888"/>
          </a:xfrm>
          <a:prstGeom prst="rect">
            <a:avLst/>
          </a:prstGeom>
          <a:noFill/>
          <a:ln w="9525">
            <a:noFill/>
            <a:miter lim="800000"/>
            <a:headEnd/>
            <a:tailEnd/>
          </a:ln>
        </p:spPr>
        <p:txBody>
          <a:bodyPr>
            <a:spAutoFit/>
          </a:bodyPr>
          <a:lstStyle/>
          <a:p>
            <a:r>
              <a:rPr kumimoji="1" lang="en-US" altLang="ja-JP" i="1">
                <a:solidFill>
                  <a:schemeClr val="bg1"/>
                </a:solidFill>
                <a:cs typeface="Arial" charset="0"/>
              </a:rPr>
              <a:t>L</a:t>
            </a:r>
            <a:r>
              <a:rPr kumimoji="1" lang="en-US" altLang="ja-JP" sz="800">
                <a:solidFill>
                  <a:schemeClr val="bg1"/>
                </a:solidFill>
                <a:cs typeface="Arial" charset="0"/>
              </a:rPr>
              <a:t> </a:t>
            </a:r>
            <a:r>
              <a:rPr kumimoji="1" lang="en-US" altLang="ja-JP">
                <a:solidFill>
                  <a:schemeClr val="bg1"/>
                </a:solidFill>
                <a:cs typeface="Arial" charset="0"/>
              </a:rPr>
              <a:t>=</a:t>
            </a:r>
            <a:r>
              <a:rPr kumimoji="1" lang="en-US" altLang="ja-JP" sz="800">
                <a:solidFill>
                  <a:schemeClr val="bg1"/>
                </a:solidFill>
                <a:cs typeface="Arial" charset="0"/>
              </a:rPr>
              <a:t> </a:t>
            </a:r>
            <a:r>
              <a:rPr kumimoji="1" lang="en-US" altLang="ja-JP">
                <a:solidFill>
                  <a:schemeClr val="bg1"/>
                </a:solidFill>
                <a:cs typeface="Arial" charset="0"/>
              </a:rPr>
              <a:t>10</a:t>
            </a:r>
            <a:r>
              <a:rPr kumimoji="1" lang="en-US" altLang="ja-JP" baseline="30000">
                <a:solidFill>
                  <a:schemeClr val="bg1"/>
                </a:solidFill>
                <a:cs typeface="Arial" charset="0"/>
              </a:rPr>
              <a:t>27</a:t>
            </a:r>
            <a:r>
              <a:rPr kumimoji="1" lang="en-US" altLang="ja-JP">
                <a:solidFill>
                  <a:schemeClr val="bg1"/>
                </a:solidFill>
                <a:cs typeface="Arial" charset="0"/>
                <a:sym typeface="Wingdings" pitchFamily="2" charset="2"/>
              </a:rPr>
              <a:t>→ 7</a:t>
            </a:r>
            <a:r>
              <a:rPr kumimoji="1" lang="en-US" altLang="ja-JP">
                <a:solidFill>
                  <a:schemeClr val="bg1"/>
                </a:solidFill>
                <a:cs typeface="Arial" charset="0"/>
              </a:rPr>
              <a:t>x10</a:t>
            </a:r>
            <a:r>
              <a:rPr kumimoji="1" lang="en-US" altLang="ja-JP" baseline="30000">
                <a:solidFill>
                  <a:schemeClr val="bg1"/>
                </a:solidFill>
                <a:cs typeface="Arial" charset="0"/>
              </a:rPr>
              <a:t>33</a:t>
            </a:r>
            <a:endParaRPr kumimoji="1" lang="ja-JP" altLang="en-US" baseline="30000">
              <a:solidFill>
                <a:schemeClr val="bg1"/>
              </a:solidFill>
              <a:cs typeface="Arial" charset="0"/>
            </a:endParaRPr>
          </a:p>
        </p:txBody>
      </p:sp>
      <p:sp>
        <p:nvSpPr>
          <p:cNvPr id="132108" name="テキスト ボックス 31"/>
          <p:cNvSpPr txBox="1">
            <a:spLocks noChangeArrowheads="1"/>
          </p:cNvSpPr>
          <p:nvPr/>
        </p:nvSpPr>
        <p:spPr bwMode="auto">
          <a:xfrm>
            <a:off x="3683000" y="2438400"/>
            <a:ext cx="1066800" cy="381000"/>
          </a:xfrm>
          <a:prstGeom prst="rect">
            <a:avLst/>
          </a:prstGeom>
          <a:noFill/>
          <a:ln w="9525">
            <a:noFill/>
            <a:miter lim="800000"/>
            <a:headEnd/>
            <a:tailEnd/>
          </a:ln>
        </p:spPr>
        <p:txBody>
          <a:bodyPr>
            <a:spAutoFit/>
          </a:bodyPr>
          <a:lstStyle/>
          <a:p>
            <a:r>
              <a:rPr kumimoji="1" lang="en-US" altLang="ja-JP">
                <a:solidFill>
                  <a:schemeClr val="bg1"/>
                </a:solidFill>
                <a:cs typeface="Arial" charset="0"/>
                <a:sym typeface="Wingdings" pitchFamily="2" charset="2"/>
              </a:rPr>
              <a:t>1 </a:t>
            </a:r>
            <a:r>
              <a:rPr kumimoji="1" lang="en-US" altLang="ja-JP">
                <a:solidFill>
                  <a:schemeClr val="bg1"/>
                </a:solidFill>
                <a:cs typeface="Arial" charset="0"/>
              </a:rPr>
              <a:t>x10</a:t>
            </a:r>
            <a:r>
              <a:rPr kumimoji="1" lang="en-US" altLang="ja-JP" baseline="30000">
                <a:solidFill>
                  <a:schemeClr val="bg1"/>
                </a:solidFill>
                <a:cs typeface="Arial" charset="0"/>
              </a:rPr>
              <a:t>34</a:t>
            </a:r>
            <a:endParaRPr kumimoji="1" lang="ja-JP" altLang="en-US" baseline="30000">
              <a:solidFill>
                <a:schemeClr val="bg1"/>
              </a:solidFill>
              <a:cs typeface="Arial" charset="0"/>
            </a:endParaRPr>
          </a:p>
        </p:txBody>
      </p:sp>
      <p:sp>
        <p:nvSpPr>
          <p:cNvPr id="132109" name="テキスト ボックス 31"/>
          <p:cNvSpPr txBox="1">
            <a:spLocks noChangeArrowheads="1"/>
          </p:cNvSpPr>
          <p:nvPr/>
        </p:nvSpPr>
        <p:spPr bwMode="auto">
          <a:xfrm>
            <a:off x="5334000" y="2438400"/>
            <a:ext cx="1295400" cy="369888"/>
          </a:xfrm>
          <a:prstGeom prst="rect">
            <a:avLst/>
          </a:prstGeom>
          <a:noFill/>
          <a:ln w="9525">
            <a:noFill/>
            <a:miter lim="800000"/>
            <a:headEnd/>
            <a:tailEnd/>
          </a:ln>
        </p:spPr>
        <p:txBody>
          <a:bodyPr>
            <a:spAutoFit/>
          </a:bodyPr>
          <a:lstStyle/>
          <a:p>
            <a:r>
              <a:rPr kumimoji="1" lang="en-US" altLang="ja-JP">
                <a:solidFill>
                  <a:schemeClr val="bg1"/>
                </a:solidFill>
                <a:cs typeface="Arial" charset="0"/>
                <a:sym typeface="Wingdings" pitchFamily="2" charset="2"/>
              </a:rPr>
              <a:t>  2 </a:t>
            </a:r>
            <a:r>
              <a:rPr kumimoji="1" lang="en-US" altLang="ja-JP">
                <a:solidFill>
                  <a:schemeClr val="bg1"/>
                </a:solidFill>
                <a:cs typeface="Arial" charset="0"/>
              </a:rPr>
              <a:t>x10</a:t>
            </a:r>
            <a:r>
              <a:rPr kumimoji="1" lang="en-US" altLang="ja-JP" baseline="30000">
                <a:solidFill>
                  <a:schemeClr val="bg1"/>
                </a:solidFill>
                <a:cs typeface="Arial" charset="0"/>
              </a:rPr>
              <a:t>34</a:t>
            </a:r>
            <a:endParaRPr kumimoji="1" lang="ja-JP" altLang="en-US" baseline="30000">
              <a:solidFill>
                <a:schemeClr val="bg1"/>
              </a:solidFill>
              <a:cs typeface="Arial" charset="0"/>
            </a:endParaRPr>
          </a:p>
        </p:txBody>
      </p:sp>
      <p:sp>
        <p:nvSpPr>
          <p:cNvPr id="132110" name="テキスト ボックス 31"/>
          <p:cNvSpPr txBox="1">
            <a:spLocks noChangeArrowheads="1"/>
          </p:cNvSpPr>
          <p:nvPr/>
        </p:nvSpPr>
        <p:spPr bwMode="auto">
          <a:xfrm>
            <a:off x="3429000" y="1905000"/>
            <a:ext cx="1447800" cy="369888"/>
          </a:xfrm>
          <a:prstGeom prst="rect">
            <a:avLst/>
          </a:prstGeom>
          <a:noFill/>
          <a:ln w="9525">
            <a:noFill/>
            <a:miter lim="800000"/>
            <a:headEnd/>
            <a:tailEnd/>
          </a:ln>
        </p:spPr>
        <p:txBody>
          <a:bodyPr>
            <a:spAutoFit/>
          </a:bodyPr>
          <a:lstStyle/>
          <a:p>
            <a:r>
              <a:rPr kumimoji="1" lang="en-US" altLang="ja-JP">
                <a:solidFill>
                  <a:schemeClr val="bg1"/>
                </a:solidFill>
                <a:cs typeface="Arial" charset="0"/>
              </a:rPr>
              <a:t>13 ~ 14 TeV</a:t>
            </a:r>
            <a:endParaRPr kumimoji="1" lang="ja-JP" altLang="en-US" baseline="30000">
              <a:solidFill>
                <a:schemeClr val="bg1"/>
              </a:solidFill>
              <a:cs typeface="Arial" charset="0"/>
            </a:endParaRPr>
          </a:p>
        </p:txBody>
      </p:sp>
      <p:sp>
        <p:nvSpPr>
          <p:cNvPr id="132111" name="テキスト ボックス 31"/>
          <p:cNvSpPr txBox="1">
            <a:spLocks noChangeArrowheads="1"/>
          </p:cNvSpPr>
          <p:nvPr/>
        </p:nvSpPr>
        <p:spPr bwMode="auto">
          <a:xfrm>
            <a:off x="5410200" y="1905000"/>
            <a:ext cx="990600" cy="369888"/>
          </a:xfrm>
          <a:prstGeom prst="rect">
            <a:avLst/>
          </a:prstGeom>
          <a:noFill/>
          <a:ln w="9525">
            <a:noFill/>
            <a:miter lim="800000"/>
            <a:headEnd/>
            <a:tailEnd/>
          </a:ln>
        </p:spPr>
        <p:txBody>
          <a:bodyPr>
            <a:spAutoFit/>
          </a:bodyPr>
          <a:lstStyle/>
          <a:p>
            <a:r>
              <a:rPr kumimoji="1" lang="en-US" altLang="ja-JP">
                <a:solidFill>
                  <a:schemeClr val="bg1"/>
                </a:solidFill>
                <a:cs typeface="Arial" charset="0"/>
              </a:rPr>
              <a:t>14 TeV</a:t>
            </a:r>
            <a:endParaRPr kumimoji="1" lang="ja-JP" altLang="en-US" baseline="30000">
              <a:solidFill>
                <a:schemeClr val="bg1"/>
              </a:solidFill>
              <a:cs typeface="Arial" charset="0"/>
            </a:endParaRPr>
          </a:p>
        </p:txBody>
      </p:sp>
      <p:sp>
        <p:nvSpPr>
          <p:cNvPr id="132112" name="テキスト ボックス 31"/>
          <p:cNvSpPr txBox="1">
            <a:spLocks noChangeArrowheads="1"/>
          </p:cNvSpPr>
          <p:nvPr/>
        </p:nvSpPr>
        <p:spPr bwMode="auto">
          <a:xfrm>
            <a:off x="1144588" y="1905000"/>
            <a:ext cx="1762125" cy="369888"/>
          </a:xfrm>
          <a:prstGeom prst="rect">
            <a:avLst/>
          </a:prstGeom>
          <a:noFill/>
          <a:ln w="9525">
            <a:noFill/>
            <a:miter lim="800000"/>
            <a:headEnd/>
            <a:tailEnd/>
          </a:ln>
        </p:spPr>
        <p:txBody>
          <a:bodyPr>
            <a:spAutoFit/>
          </a:bodyPr>
          <a:lstStyle/>
          <a:p>
            <a:r>
              <a:rPr kumimoji="1" lang="en-US" altLang="ja-JP">
                <a:solidFill>
                  <a:schemeClr val="bg1"/>
                </a:solidFill>
                <a:cs typeface="Arial" charset="0"/>
              </a:rPr>
              <a:t>√s = 7 – 8 TeV</a:t>
            </a:r>
            <a:endParaRPr kumimoji="1" lang="ja-JP" altLang="en-US" baseline="30000">
              <a:solidFill>
                <a:schemeClr val="bg1"/>
              </a:solidFill>
              <a:cs typeface="Arial" charset="0"/>
            </a:endParaRPr>
          </a:p>
        </p:txBody>
      </p:sp>
      <p:sp>
        <p:nvSpPr>
          <p:cNvPr id="24" name="テキスト ボックス 31"/>
          <p:cNvSpPr txBox="1">
            <a:spLocks noChangeArrowheads="1"/>
          </p:cNvSpPr>
          <p:nvPr/>
        </p:nvSpPr>
        <p:spPr bwMode="auto">
          <a:xfrm>
            <a:off x="1328738" y="3048000"/>
            <a:ext cx="1219200" cy="381000"/>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fontAlgn="auto">
              <a:spcBef>
                <a:spcPts val="0"/>
              </a:spcBef>
              <a:spcAft>
                <a:spcPts val="0"/>
              </a:spcAft>
              <a:defRPr/>
            </a:pPr>
            <a:r>
              <a:rPr lang="en-US" altLang="ja-JP" sz="1800" dirty="0" smtClean="0">
                <a:solidFill>
                  <a:schemeClr val="bg1"/>
                </a:solidFill>
                <a:latin typeface="+mj-lt"/>
              </a:rPr>
              <a:t>&lt;</a:t>
            </a:r>
            <a:r>
              <a:rPr lang="en-US" altLang="ja-JP" sz="1800" dirty="0" smtClean="0">
                <a:solidFill>
                  <a:schemeClr val="bg1"/>
                </a:solidFill>
                <a:latin typeface="Symbol" pitchFamily="18" charset="2"/>
                <a:cs typeface="Symbol" charset="2"/>
              </a:rPr>
              <a:t>m</a:t>
            </a:r>
            <a:r>
              <a:rPr lang="en-US" altLang="ja-JP" sz="1800" dirty="0" smtClean="0">
                <a:solidFill>
                  <a:schemeClr val="bg1"/>
                </a:solidFill>
                <a:latin typeface="+mj-lt"/>
              </a:rPr>
              <a:t>&gt; = 20</a:t>
            </a:r>
            <a:endParaRPr lang="ja-JP" altLang="en-US" sz="1800" baseline="30000" dirty="0">
              <a:solidFill>
                <a:schemeClr val="bg1"/>
              </a:solidFill>
              <a:latin typeface="+mj-lt"/>
            </a:endParaRPr>
          </a:p>
        </p:txBody>
      </p:sp>
      <p:cxnSp>
        <p:nvCxnSpPr>
          <p:cNvPr id="25" name="Straight Arrow Connector 24"/>
          <p:cNvCxnSpPr/>
          <p:nvPr/>
        </p:nvCxnSpPr>
        <p:spPr>
          <a:xfrm flipV="1">
            <a:off x="6934200" y="304800"/>
            <a:ext cx="2057400" cy="3048000"/>
          </a:xfrm>
          <a:prstGeom prst="straightConnector1">
            <a:avLst/>
          </a:prstGeom>
          <a:ln>
            <a:solidFill>
              <a:schemeClr val="accent1"/>
            </a:solidFill>
            <a:tailEnd type="arrow"/>
          </a:ln>
        </p:spPr>
        <p:style>
          <a:lnRef idx="3">
            <a:schemeClr val="accent3"/>
          </a:lnRef>
          <a:fillRef idx="0">
            <a:schemeClr val="accent3"/>
          </a:fillRef>
          <a:effectRef idx="2">
            <a:schemeClr val="accent3"/>
          </a:effectRef>
          <a:fontRef idx="minor">
            <a:schemeClr val="tx1"/>
          </a:fontRef>
        </p:style>
      </p:cxnSp>
      <p:sp>
        <p:nvSpPr>
          <p:cNvPr id="132115" name="TextBox 25"/>
          <p:cNvSpPr txBox="1">
            <a:spLocks noChangeArrowheads="1"/>
          </p:cNvSpPr>
          <p:nvPr/>
        </p:nvSpPr>
        <p:spPr bwMode="auto">
          <a:xfrm rot="-420000">
            <a:off x="1590675" y="4954588"/>
            <a:ext cx="815975" cy="400050"/>
          </a:xfrm>
          <a:prstGeom prst="rect">
            <a:avLst/>
          </a:prstGeom>
          <a:noFill/>
          <a:ln w="9525">
            <a:noFill/>
            <a:miter lim="800000"/>
            <a:headEnd/>
            <a:tailEnd/>
          </a:ln>
        </p:spPr>
        <p:txBody>
          <a:bodyPr wrap="none">
            <a:spAutoFit/>
          </a:bodyPr>
          <a:lstStyle/>
          <a:p>
            <a:r>
              <a:rPr lang="en-US" sz="2000" b="1">
                <a:solidFill>
                  <a:srgbClr val="FFFF00"/>
                </a:solidFill>
                <a:latin typeface="Candara" pitchFamily="34" charset="0"/>
              </a:rPr>
              <a:t>25 fb</a:t>
            </a:r>
            <a:r>
              <a:rPr lang="en-US" sz="2000" b="1" baseline="30000">
                <a:solidFill>
                  <a:srgbClr val="FFFF00"/>
                </a:solidFill>
                <a:latin typeface="Candara" pitchFamily="34" charset="0"/>
              </a:rPr>
              <a:t>-1</a:t>
            </a:r>
          </a:p>
        </p:txBody>
      </p:sp>
      <p:sp>
        <p:nvSpPr>
          <p:cNvPr id="132116" name="TextBox 26"/>
          <p:cNvSpPr txBox="1">
            <a:spLocks noChangeArrowheads="1"/>
          </p:cNvSpPr>
          <p:nvPr/>
        </p:nvSpPr>
        <p:spPr bwMode="auto">
          <a:xfrm rot="-1200000">
            <a:off x="3575050" y="4613275"/>
            <a:ext cx="1060450" cy="400050"/>
          </a:xfrm>
          <a:prstGeom prst="rect">
            <a:avLst/>
          </a:prstGeom>
          <a:noFill/>
          <a:ln w="9525">
            <a:noFill/>
            <a:miter lim="800000"/>
            <a:headEnd/>
            <a:tailEnd/>
          </a:ln>
        </p:spPr>
        <p:txBody>
          <a:bodyPr wrap="none">
            <a:spAutoFit/>
          </a:bodyPr>
          <a:lstStyle/>
          <a:p>
            <a:r>
              <a:rPr lang="en-US" sz="2000" b="1">
                <a:solidFill>
                  <a:srgbClr val="FFFF00"/>
                </a:solidFill>
                <a:latin typeface="Candara" pitchFamily="34" charset="0"/>
              </a:rPr>
              <a:t>~100 fb</a:t>
            </a:r>
            <a:r>
              <a:rPr lang="en-US" sz="2000" b="1" baseline="30000">
                <a:solidFill>
                  <a:srgbClr val="FFFF00"/>
                </a:solidFill>
                <a:latin typeface="Candara" pitchFamily="34" charset="0"/>
              </a:rPr>
              <a:t>-1</a:t>
            </a:r>
          </a:p>
        </p:txBody>
      </p:sp>
      <p:sp>
        <p:nvSpPr>
          <p:cNvPr id="132117" name="TextBox 27"/>
          <p:cNvSpPr txBox="1">
            <a:spLocks noChangeArrowheads="1"/>
          </p:cNvSpPr>
          <p:nvPr/>
        </p:nvSpPr>
        <p:spPr bwMode="auto">
          <a:xfrm rot="-2820000">
            <a:off x="5176044" y="3721894"/>
            <a:ext cx="1100138" cy="400050"/>
          </a:xfrm>
          <a:prstGeom prst="rect">
            <a:avLst/>
          </a:prstGeom>
          <a:noFill/>
          <a:ln w="9525">
            <a:noFill/>
            <a:miter lim="800000"/>
            <a:headEnd/>
            <a:tailEnd/>
          </a:ln>
        </p:spPr>
        <p:txBody>
          <a:bodyPr wrap="none">
            <a:spAutoFit/>
          </a:bodyPr>
          <a:lstStyle/>
          <a:p>
            <a:r>
              <a:rPr lang="en-US" sz="2000" b="1">
                <a:solidFill>
                  <a:srgbClr val="FFFF00"/>
                </a:solidFill>
                <a:latin typeface="Candara" pitchFamily="34" charset="0"/>
              </a:rPr>
              <a:t>~300 fb</a:t>
            </a:r>
            <a:r>
              <a:rPr lang="en-US" sz="2000" b="1" baseline="30000">
                <a:solidFill>
                  <a:srgbClr val="FFFF00"/>
                </a:solidFill>
                <a:latin typeface="Candara" pitchFamily="34" charset="0"/>
              </a:rPr>
              <a:t>-1</a:t>
            </a:r>
          </a:p>
        </p:txBody>
      </p:sp>
      <p:sp>
        <p:nvSpPr>
          <p:cNvPr id="132118" name="TextBox 28"/>
          <p:cNvSpPr txBox="1">
            <a:spLocks noChangeArrowheads="1"/>
          </p:cNvSpPr>
          <p:nvPr/>
        </p:nvSpPr>
        <p:spPr bwMode="auto">
          <a:xfrm rot="-3300000">
            <a:off x="7657307" y="769144"/>
            <a:ext cx="1236662" cy="400050"/>
          </a:xfrm>
          <a:prstGeom prst="rect">
            <a:avLst/>
          </a:prstGeom>
          <a:noFill/>
          <a:ln w="9525">
            <a:noFill/>
            <a:miter lim="800000"/>
            <a:headEnd/>
            <a:tailEnd/>
          </a:ln>
        </p:spPr>
        <p:txBody>
          <a:bodyPr wrap="none">
            <a:spAutoFit/>
          </a:bodyPr>
          <a:lstStyle/>
          <a:p>
            <a:r>
              <a:rPr lang="en-US" sz="2000" b="1">
                <a:solidFill>
                  <a:srgbClr val="FFFF00"/>
                </a:solidFill>
                <a:latin typeface="Candara" pitchFamily="34" charset="0"/>
              </a:rPr>
              <a:t>~3000 fb</a:t>
            </a:r>
            <a:r>
              <a:rPr lang="en-US" sz="2000" b="1" baseline="30000">
                <a:solidFill>
                  <a:srgbClr val="FFFF00"/>
                </a:solidFill>
                <a:latin typeface="Candara" pitchFamily="34" charset="0"/>
              </a:rPr>
              <a:t>-1</a:t>
            </a:r>
          </a:p>
        </p:txBody>
      </p:sp>
      <p:sp>
        <p:nvSpPr>
          <p:cNvPr id="132119" name="TextBox 29"/>
          <p:cNvSpPr txBox="1">
            <a:spLocks noChangeArrowheads="1"/>
          </p:cNvSpPr>
          <p:nvPr/>
        </p:nvSpPr>
        <p:spPr bwMode="auto">
          <a:xfrm rot="-5400000">
            <a:off x="-985837" y="3084513"/>
            <a:ext cx="2890837"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Integrated Luminosity (fb</a:t>
            </a:r>
            <a:r>
              <a:rPr lang="en-US" b="1" baseline="30000">
                <a:solidFill>
                  <a:schemeClr val="bg1"/>
                </a:solidFill>
                <a:latin typeface="Candara" pitchFamily="34" charset="0"/>
              </a:rPr>
              <a:t>-1</a:t>
            </a:r>
            <a:r>
              <a:rPr lang="en-US" b="1">
                <a:solidFill>
                  <a:schemeClr val="bg1"/>
                </a:solidFill>
                <a:latin typeface="Candara" pitchFamily="34" charset="0"/>
              </a:rPr>
              <a:t>)</a:t>
            </a:r>
          </a:p>
        </p:txBody>
      </p:sp>
      <p:sp>
        <p:nvSpPr>
          <p:cNvPr id="132120" name="TextBox 30"/>
          <p:cNvSpPr txBox="1">
            <a:spLocks noChangeArrowheads="1"/>
          </p:cNvSpPr>
          <p:nvPr/>
        </p:nvSpPr>
        <p:spPr bwMode="auto">
          <a:xfrm rot="-5400000">
            <a:off x="1170781" y="5955507"/>
            <a:ext cx="619125" cy="369888"/>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2010</a:t>
            </a:r>
          </a:p>
        </p:txBody>
      </p:sp>
      <p:sp>
        <p:nvSpPr>
          <p:cNvPr id="132121" name="TextBox 31"/>
          <p:cNvSpPr txBox="1">
            <a:spLocks noChangeArrowheads="1"/>
          </p:cNvSpPr>
          <p:nvPr/>
        </p:nvSpPr>
        <p:spPr bwMode="auto">
          <a:xfrm rot="-5400000">
            <a:off x="2118519" y="5971382"/>
            <a:ext cx="606425"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2012</a:t>
            </a:r>
          </a:p>
        </p:txBody>
      </p:sp>
      <p:sp>
        <p:nvSpPr>
          <p:cNvPr id="132122" name="TextBox 32"/>
          <p:cNvSpPr txBox="1">
            <a:spLocks noChangeArrowheads="1"/>
          </p:cNvSpPr>
          <p:nvPr/>
        </p:nvSpPr>
        <p:spPr bwMode="auto">
          <a:xfrm rot="-5400000">
            <a:off x="2950369" y="5971382"/>
            <a:ext cx="619125"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2014</a:t>
            </a:r>
          </a:p>
        </p:txBody>
      </p:sp>
      <p:sp>
        <p:nvSpPr>
          <p:cNvPr id="132123" name="TextBox 33"/>
          <p:cNvSpPr txBox="1">
            <a:spLocks noChangeArrowheads="1"/>
          </p:cNvSpPr>
          <p:nvPr/>
        </p:nvSpPr>
        <p:spPr bwMode="auto">
          <a:xfrm rot="-5400000">
            <a:off x="3789363" y="5972175"/>
            <a:ext cx="617538"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2016</a:t>
            </a:r>
          </a:p>
        </p:txBody>
      </p:sp>
      <p:sp>
        <p:nvSpPr>
          <p:cNvPr id="132124" name="TextBox 34"/>
          <p:cNvSpPr txBox="1">
            <a:spLocks noChangeArrowheads="1"/>
          </p:cNvSpPr>
          <p:nvPr/>
        </p:nvSpPr>
        <p:spPr bwMode="auto">
          <a:xfrm rot="-5400000">
            <a:off x="4702969" y="5971382"/>
            <a:ext cx="619125"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2018</a:t>
            </a:r>
          </a:p>
        </p:txBody>
      </p:sp>
      <p:sp>
        <p:nvSpPr>
          <p:cNvPr id="132125" name="TextBox 35"/>
          <p:cNvSpPr txBox="1">
            <a:spLocks noChangeArrowheads="1"/>
          </p:cNvSpPr>
          <p:nvPr/>
        </p:nvSpPr>
        <p:spPr bwMode="auto">
          <a:xfrm rot="-5400000">
            <a:off x="5523707" y="5971381"/>
            <a:ext cx="654050"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2020</a:t>
            </a:r>
          </a:p>
        </p:txBody>
      </p:sp>
      <p:sp>
        <p:nvSpPr>
          <p:cNvPr id="132126" name="TextBox 36"/>
          <p:cNvSpPr txBox="1">
            <a:spLocks noChangeArrowheads="1"/>
          </p:cNvSpPr>
          <p:nvPr/>
        </p:nvSpPr>
        <p:spPr bwMode="auto">
          <a:xfrm rot="-5400000">
            <a:off x="6445251" y="5972175"/>
            <a:ext cx="639762"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2022</a:t>
            </a:r>
          </a:p>
        </p:txBody>
      </p:sp>
      <p:sp>
        <p:nvSpPr>
          <p:cNvPr id="132127" name="TextBox 37"/>
          <p:cNvSpPr txBox="1">
            <a:spLocks noChangeArrowheads="1"/>
          </p:cNvSpPr>
          <p:nvPr/>
        </p:nvSpPr>
        <p:spPr bwMode="auto">
          <a:xfrm rot="-5400000">
            <a:off x="7352507" y="5971381"/>
            <a:ext cx="654050"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2024</a:t>
            </a:r>
          </a:p>
        </p:txBody>
      </p:sp>
      <p:sp>
        <p:nvSpPr>
          <p:cNvPr id="39" name="テキスト ボックス 31"/>
          <p:cNvSpPr txBox="1">
            <a:spLocks noChangeArrowheads="1"/>
          </p:cNvSpPr>
          <p:nvPr/>
        </p:nvSpPr>
        <p:spPr bwMode="auto">
          <a:xfrm>
            <a:off x="3563938" y="3048000"/>
            <a:ext cx="1219200" cy="381000"/>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fontAlgn="auto">
              <a:spcBef>
                <a:spcPts val="0"/>
              </a:spcBef>
              <a:spcAft>
                <a:spcPts val="0"/>
              </a:spcAft>
              <a:defRPr/>
            </a:pPr>
            <a:r>
              <a:rPr lang="en-US" altLang="ja-JP" sz="1800" dirty="0" smtClean="0">
                <a:solidFill>
                  <a:schemeClr val="bg1"/>
                </a:solidFill>
                <a:latin typeface="+mj-lt"/>
              </a:rPr>
              <a:t>&lt;</a:t>
            </a:r>
            <a:r>
              <a:rPr lang="en-US" altLang="ja-JP" sz="1800" dirty="0" smtClean="0">
                <a:solidFill>
                  <a:schemeClr val="bg1"/>
                </a:solidFill>
                <a:latin typeface="Symbol" pitchFamily="18" charset="2"/>
                <a:cs typeface="Symbol" charset="2"/>
              </a:rPr>
              <a:t>m</a:t>
            </a:r>
            <a:r>
              <a:rPr lang="en-US" altLang="ja-JP" sz="1800" dirty="0" smtClean="0">
                <a:solidFill>
                  <a:schemeClr val="bg1"/>
                </a:solidFill>
                <a:latin typeface="+mj-lt"/>
              </a:rPr>
              <a:t>&gt; = 27</a:t>
            </a:r>
            <a:endParaRPr lang="ja-JP" altLang="en-US" sz="1800" baseline="30000" dirty="0">
              <a:solidFill>
                <a:schemeClr val="bg1"/>
              </a:solidFill>
              <a:latin typeface="+mj-lt"/>
            </a:endParaRPr>
          </a:p>
        </p:txBody>
      </p:sp>
      <p:sp>
        <p:nvSpPr>
          <p:cNvPr id="40" name="テキスト ボックス 31"/>
          <p:cNvSpPr txBox="1">
            <a:spLocks noChangeArrowheads="1"/>
          </p:cNvSpPr>
          <p:nvPr/>
        </p:nvSpPr>
        <p:spPr bwMode="auto">
          <a:xfrm>
            <a:off x="5257800" y="3048000"/>
            <a:ext cx="1447800" cy="369888"/>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fontAlgn="auto">
              <a:spcBef>
                <a:spcPts val="0"/>
              </a:spcBef>
              <a:spcAft>
                <a:spcPts val="0"/>
              </a:spcAft>
              <a:defRPr/>
            </a:pPr>
            <a:r>
              <a:rPr lang="en-US" altLang="ja-JP" sz="1800" dirty="0" smtClean="0">
                <a:solidFill>
                  <a:schemeClr val="bg1"/>
                </a:solidFill>
                <a:latin typeface="+mj-lt"/>
              </a:rPr>
              <a:t>&lt;</a:t>
            </a:r>
            <a:r>
              <a:rPr lang="en-US" altLang="ja-JP" sz="1800" dirty="0" smtClean="0">
                <a:solidFill>
                  <a:schemeClr val="bg1"/>
                </a:solidFill>
                <a:latin typeface="Symbol" pitchFamily="18" charset="2"/>
                <a:cs typeface="Symbol" charset="2"/>
              </a:rPr>
              <a:t>m</a:t>
            </a:r>
            <a:r>
              <a:rPr lang="en-US" altLang="ja-JP" sz="1800" dirty="0" smtClean="0">
                <a:solidFill>
                  <a:schemeClr val="bg1"/>
                </a:solidFill>
                <a:latin typeface="+mj-lt"/>
              </a:rPr>
              <a:t>&gt; = 55</a:t>
            </a:r>
            <a:endParaRPr lang="ja-JP" altLang="en-US" sz="1800" baseline="30000" dirty="0">
              <a:solidFill>
                <a:schemeClr val="bg1"/>
              </a:solidFill>
              <a:latin typeface="+mj-lt"/>
            </a:endParaRPr>
          </a:p>
        </p:txBody>
      </p:sp>
      <p:sp>
        <p:nvSpPr>
          <p:cNvPr id="132130" name="TextBox 42"/>
          <p:cNvSpPr txBox="1">
            <a:spLocks noChangeArrowheads="1"/>
          </p:cNvSpPr>
          <p:nvPr/>
        </p:nvSpPr>
        <p:spPr bwMode="auto">
          <a:xfrm rot="-5400000">
            <a:off x="3610769" y="3051969"/>
            <a:ext cx="2695575" cy="461963"/>
          </a:xfrm>
          <a:prstGeom prst="rect">
            <a:avLst/>
          </a:prstGeom>
          <a:noFill/>
          <a:ln w="9525">
            <a:noFill/>
            <a:miter lim="800000"/>
            <a:headEnd/>
            <a:tailEnd/>
          </a:ln>
        </p:spPr>
        <p:txBody>
          <a:bodyPr wrap="none">
            <a:spAutoFit/>
          </a:bodyPr>
          <a:lstStyle/>
          <a:p>
            <a:r>
              <a:rPr lang="en-US" sz="2400" b="1">
                <a:solidFill>
                  <a:srgbClr val="0070C0"/>
                </a:solidFill>
                <a:latin typeface="Candara" pitchFamily="34" charset="0"/>
              </a:rPr>
              <a:t>Phase – 1   Upgrade</a:t>
            </a:r>
          </a:p>
        </p:txBody>
      </p:sp>
      <p:sp>
        <p:nvSpPr>
          <p:cNvPr id="132131" name="TextBox 43"/>
          <p:cNvSpPr txBox="1">
            <a:spLocks noChangeArrowheads="1"/>
          </p:cNvSpPr>
          <p:nvPr/>
        </p:nvSpPr>
        <p:spPr bwMode="auto">
          <a:xfrm rot="-5400000">
            <a:off x="5345112" y="3051176"/>
            <a:ext cx="2741613" cy="461962"/>
          </a:xfrm>
          <a:prstGeom prst="rect">
            <a:avLst/>
          </a:prstGeom>
          <a:noFill/>
          <a:ln w="9525">
            <a:noFill/>
            <a:miter lim="800000"/>
            <a:headEnd/>
            <a:tailEnd/>
          </a:ln>
        </p:spPr>
        <p:txBody>
          <a:bodyPr wrap="none">
            <a:spAutoFit/>
          </a:bodyPr>
          <a:lstStyle/>
          <a:p>
            <a:r>
              <a:rPr lang="en-US" sz="2400" b="1">
                <a:solidFill>
                  <a:srgbClr val="0070C0"/>
                </a:solidFill>
                <a:latin typeface="Candara" pitchFamily="34" charset="0"/>
              </a:rPr>
              <a:t>Phase – 2   Upgrade</a:t>
            </a:r>
          </a:p>
        </p:txBody>
      </p:sp>
      <p:sp>
        <p:nvSpPr>
          <p:cNvPr id="132132" name="TextBox 45"/>
          <p:cNvSpPr txBox="1">
            <a:spLocks noChangeArrowheads="1"/>
          </p:cNvSpPr>
          <p:nvPr/>
        </p:nvSpPr>
        <p:spPr bwMode="auto">
          <a:xfrm rot="-5400000">
            <a:off x="8497094" y="6003132"/>
            <a:ext cx="650875"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2030</a:t>
            </a:r>
          </a:p>
        </p:txBody>
      </p:sp>
      <p:sp>
        <p:nvSpPr>
          <p:cNvPr id="11" name="Rectangle 10"/>
          <p:cNvSpPr/>
          <p:nvPr/>
        </p:nvSpPr>
        <p:spPr>
          <a:xfrm>
            <a:off x="2841625" y="1524000"/>
            <a:ext cx="60325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CC00"/>
              </a:solidFill>
            </a:endParaRPr>
          </a:p>
        </p:txBody>
      </p:sp>
      <p:sp>
        <p:nvSpPr>
          <p:cNvPr id="132134" name="テキスト ボックス 31"/>
          <p:cNvSpPr txBox="1">
            <a:spLocks noChangeArrowheads="1"/>
          </p:cNvSpPr>
          <p:nvPr/>
        </p:nvSpPr>
        <p:spPr bwMode="auto">
          <a:xfrm>
            <a:off x="7239000" y="2438400"/>
            <a:ext cx="1371600" cy="369888"/>
          </a:xfrm>
          <a:prstGeom prst="rect">
            <a:avLst/>
          </a:prstGeom>
          <a:noFill/>
          <a:ln w="9525">
            <a:noFill/>
            <a:miter lim="800000"/>
            <a:headEnd/>
            <a:tailEnd/>
          </a:ln>
        </p:spPr>
        <p:txBody>
          <a:bodyPr>
            <a:spAutoFit/>
          </a:bodyPr>
          <a:lstStyle/>
          <a:p>
            <a:r>
              <a:rPr kumimoji="1" lang="en-US" altLang="ja-JP">
                <a:solidFill>
                  <a:schemeClr val="bg1"/>
                </a:solidFill>
                <a:cs typeface="Arial" charset="0"/>
                <a:sym typeface="Wingdings" pitchFamily="2" charset="2"/>
              </a:rPr>
              <a:t>   5 </a:t>
            </a:r>
            <a:r>
              <a:rPr kumimoji="1" lang="en-US" altLang="ja-JP">
                <a:solidFill>
                  <a:schemeClr val="bg1"/>
                </a:solidFill>
                <a:cs typeface="Arial" charset="0"/>
              </a:rPr>
              <a:t>x10</a:t>
            </a:r>
            <a:r>
              <a:rPr kumimoji="1" lang="en-US" altLang="ja-JP" baseline="30000">
                <a:solidFill>
                  <a:schemeClr val="bg1"/>
                </a:solidFill>
                <a:cs typeface="Arial" charset="0"/>
              </a:rPr>
              <a:t>34</a:t>
            </a:r>
            <a:endParaRPr kumimoji="1" lang="ja-JP" altLang="en-US" baseline="30000">
              <a:solidFill>
                <a:schemeClr val="bg1"/>
              </a:solidFill>
              <a:cs typeface="Arial" charset="0"/>
            </a:endParaRPr>
          </a:p>
        </p:txBody>
      </p:sp>
      <p:sp>
        <p:nvSpPr>
          <p:cNvPr id="41" name="テキスト ボックス 31"/>
          <p:cNvSpPr txBox="1">
            <a:spLocks noChangeArrowheads="1"/>
          </p:cNvSpPr>
          <p:nvPr/>
        </p:nvSpPr>
        <p:spPr bwMode="auto">
          <a:xfrm>
            <a:off x="7010400" y="3059113"/>
            <a:ext cx="1828800" cy="369887"/>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fontAlgn="auto">
              <a:spcBef>
                <a:spcPts val="0"/>
              </a:spcBef>
              <a:spcAft>
                <a:spcPts val="0"/>
              </a:spcAft>
              <a:defRPr/>
            </a:pPr>
            <a:r>
              <a:rPr lang="en-US" altLang="ja-JP" sz="1800" dirty="0" smtClean="0">
                <a:solidFill>
                  <a:schemeClr val="bg1"/>
                </a:solidFill>
                <a:latin typeface="+mj-lt"/>
              </a:rPr>
              <a:t>  &lt;</a:t>
            </a:r>
            <a:r>
              <a:rPr lang="en-US" altLang="ja-JP" sz="1800" dirty="0" smtClean="0">
                <a:solidFill>
                  <a:schemeClr val="bg1"/>
                </a:solidFill>
                <a:latin typeface="Symbol" pitchFamily="18" charset="2"/>
                <a:cs typeface="Symbol" charset="2"/>
              </a:rPr>
              <a:t>m</a:t>
            </a:r>
            <a:r>
              <a:rPr lang="en-US" altLang="ja-JP" sz="1800" dirty="0" smtClean="0">
                <a:solidFill>
                  <a:schemeClr val="bg1"/>
                </a:solidFill>
                <a:latin typeface="+mj-lt"/>
              </a:rPr>
              <a:t>&gt; = 140</a:t>
            </a:r>
            <a:endParaRPr lang="ja-JP" altLang="en-US" sz="1800" baseline="30000" dirty="0">
              <a:solidFill>
                <a:schemeClr val="bg1"/>
              </a:solidFill>
              <a:latin typeface="+mj-lt"/>
            </a:endParaRPr>
          </a:p>
        </p:txBody>
      </p:sp>
      <p:sp>
        <p:nvSpPr>
          <p:cNvPr id="132136" name="テキスト ボックス 31"/>
          <p:cNvSpPr txBox="1">
            <a:spLocks noChangeArrowheads="1"/>
          </p:cNvSpPr>
          <p:nvPr/>
        </p:nvSpPr>
        <p:spPr bwMode="auto">
          <a:xfrm>
            <a:off x="7315200" y="1916113"/>
            <a:ext cx="990600" cy="369887"/>
          </a:xfrm>
          <a:prstGeom prst="rect">
            <a:avLst/>
          </a:prstGeom>
          <a:noFill/>
          <a:ln w="9525">
            <a:noFill/>
            <a:miter lim="800000"/>
            <a:headEnd/>
            <a:tailEnd/>
          </a:ln>
        </p:spPr>
        <p:txBody>
          <a:bodyPr>
            <a:spAutoFit/>
          </a:bodyPr>
          <a:lstStyle/>
          <a:p>
            <a:r>
              <a:rPr kumimoji="1" lang="en-US" altLang="ja-JP">
                <a:solidFill>
                  <a:schemeClr val="bg1"/>
                </a:solidFill>
                <a:cs typeface="Arial" charset="0"/>
              </a:rPr>
              <a:t>14 TeV</a:t>
            </a:r>
            <a:endParaRPr kumimoji="1" lang="ja-JP" altLang="en-US" baseline="30000">
              <a:solidFill>
                <a:schemeClr val="bg1"/>
              </a:solidFill>
              <a:cs typeface="Arial" charset="0"/>
            </a:endParaRPr>
          </a:p>
        </p:txBody>
      </p:sp>
      <p:sp>
        <p:nvSpPr>
          <p:cNvPr id="132137" name="TextBox 41"/>
          <p:cNvSpPr txBox="1">
            <a:spLocks noChangeArrowheads="1"/>
          </p:cNvSpPr>
          <p:nvPr/>
        </p:nvSpPr>
        <p:spPr bwMode="auto">
          <a:xfrm rot="-5400000">
            <a:off x="1478756" y="3034507"/>
            <a:ext cx="3267075" cy="461962"/>
          </a:xfrm>
          <a:prstGeom prst="rect">
            <a:avLst/>
          </a:prstGeom>
          <a:noFill/>
          <a:ln w="9525">
            <a:noFill/>
            <a:miter lim="800000"/>
            <a:headEnd/>
            <a:tailEnd/>
          </a:ln>
        </p:spPr>
        <p:txBody>
          <a:bodyPr wrap="none">
            <a:spAutoFit/>
          </a:bodyPr>
          <a:lstStyle/>
          <a:p>
            <a:r>
              <a:rPr lang="en-US" sz="2400" b="1">
                <a:solidFill>
                  <a:srgbClr val="0070C0"/>
                </a:solidFill>
                <a:latin typeface="Candara" pitchFamily="34" charset="0"/>
              </a:rPr>
              <a:t>Phase – 0    [Shutdown]</a:t>
            </a:r>
          </a:p>
        </p:txBody>
      </p:sp>
      <p:sp>
        <p:nvSpPr>
          <p:cNvPr id="132138" name="TextBox 58"/>
          <p:cNvSpPr txBox="1">
            <a:spLocks noChangeArrowheads="1"/>
          </p:cNvSpPr>
          <p:nvPr/>
        </p:nvSpPr>
        <p:spPr bwMode="auto">
          <a:xfrm>
            <a:off x="3957638" y="6421438"/>
            <a:ext cx="1550987" cy="369887"/>
          </a:xfrm>
          <a:prstGeom prst="rect">
            <a:avLst/>
          </a:prstGeom>
          <a:noFill/>
          <a:ln w="9525">
            <a:noFill/>
            <a:miter lim="800000"/>
            <a:headEnd/>
            <a:tailEnd/>
          </a:ln>
        </p:spPr>
        <p:txBody>
          <a:bodyPr wrap="none">
            <a:spAutoFit/>
          </a:bodyPr>
          <a:lstStyle/>
          <a:p>
            <a:r>
              <a:rPr lang="en-US" b="1">
                <a:solidFill>
                  <a:schemeClr val="bg1"/>
                </a:solidFill>
                <a:latin typeface="Candara" pitchFamily="34" charset="0"/>
              </a:rPr>
              <a:t>Calendar Year</a:t>
            </a:r>
          </a:p>
        </p:txBody>
      </p:sp>
      <p:sp>
        <p:nvSpPr>
          <p:cNvPr id="132139" name="TextBox 1"/>
          <p:cNvSpPr txBox="1">
            <a:spLocks noChangeArrowheads="1"/>
          </p:cNvSpPr>
          <p:nvPr/>
        </p:nvSpPr>
        <p:spPr bwMode="auto">
          <a:xfrm>
            <a:off x="2940050" y="1231900"/>
            <a:ext cx="4076700" cy="307975"/>
          </a:xfrm>
          <a:prstGeom prst="rect">
            <a:avLst/>
          </a:prstGeom>
          <a:noFill/>
          <a:ln w="9525">
            <a:noFill/>
            <a:miter lim="800000"/>
            <a:headEnd/>
            <a:tailEnd/>
          </a:ln>
        </p:spPr>
        <p:txBody>
          <a:bodyPr wrap="none">
            <a:spAutoFit/>
          </a:bodyPr>
          <a:lstStyle/>
          <a:p>
            <a:r>
              <a:rPr lang="en-US" sz="1400" b="1">
                <a:solidFill>
                  <a:srgbClr val="DAF5A9"/>
                </a:solidFill>
                <a:latin typeface="Candara" pitchFamily="34" charset="0"/>
              </a:rPr>
              <a:t>LS1                                          LS2                                       LS3</a:t>
            </a:r>
          </a:p>
        </p:txBody>
      </p:sp>
      <p:pic>
        <p:nvPicPr>
          <p:cNvPr id="50" name="Picture 49" descr="GridOverlay.png"/>
          <p:cNvPicPr>
            <a:picLocks noChangeAspect="1"/>
          </p:cNvPicPr>
          <p:nvPr/>
        </p:nvPicPr>
        <p:blipFill>
          <a:blip r:embed="rId2"/>
          <a:stretch>
            <a:fillRect/>
          </a:stretch>
        </p:blipFill>
        <p:spPr>
          <a:xfrm>
            <a:off x="0" y="0"/>
            <a:ext cx="9144000" cy="6858000"/>
          </a:xfrm>
          <a:prstGeom prst="rect">
            <a:avLst/>
          </a:prstGeom>
          <a:solidFill>
            <a:schemeClr val="bg2">
              <a:lumMod val="60000"/>
              <a:lumOff val="40000"/>
              <a:alpha val="10000"/>
            </a:schemeClr>
          </a:solid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1"/>
          <p:cNvSpPr>
            <a:spLocks noGrp="1"/>
          </p:cNvSpPr>
          <p:nvPr>
            <p:ph idx="1"/>
          </p:nvPr>
        </p:nvSpPr>
        <p:spPr>
          <a:xfrm>
            <a:off x="33338" y="839788"/>
            <a:ext cx="9077325" cy="3275012"/>
          </a:xfrm>
        </p:spPr>
        <p:txBody>
          <a:bodyPr/>
          <a:lstStyle/>
          <a:p>
            <a:pPr eaLnBrk="1" hangingPunct="1">
              <a:spcBef>
                <a:spcPts val="200"/>
              </a:spcBef>
              <a:buFont typeface="Wingdings" pitchFamily="2" charset="2"/>
              <a:buChar char="§"/>
            </a:pPr>
            <a:r>
              <a:rPr lang="en-US" sz="1600" b="1" smtClean="0"/>
              <a:t>Guidance for proposals on e.g., future lepton colliders (LC) and/or LHC Phase-II detector upgrades</a:t>
            </a:r>
          </a:p>
          <a:p>
            <a:pPr marL="639763" lvl="1" eaLnBrk="1" hangingPunct="1">
              <a:spcBef>
                <a:spcPts val="200"/>
              </a:spcBef>
            </a:pPr>
            <a:r>
              <a:rPr lang="en-US" sz="1500" b="1" smtClean="0">
                <a:solidFill>
                  <a:srgbClr val="008000"/>
                </a:solidFill>
              </a:rPr>
              <a:t>General approach to such R&amp;D proposals,  where LC and Phase-II are common examples</a:t>
            </a:r>
          </a:p>
          <a:p>
            <a:pPr marL="639763" lvl="1" eaLnBrk="1" hangingPunct="1">
              <a:spcBef>
                <a:spcPts val="200"/>
              </a:spcBef>
            </a:pPr>
            <a:r>
              <a:rPr lang="en-US" sz="1500" b="1" smtClean="0">
                <a:solidFill>
                  <a:srgbClr val="008000"/>
                </a:solidFill>
              </a:rPr>
              <a:t>Proposals in such research areas may be submitted in addition to a group’s research activities on </a:t>
            </a:r>
            <a:br>
              <a:rPr lang="en-US" sz="1500" b="1" smtClean="0">
                <a:solidFill>
                  <a:srgbClr val="008000"/>
                </a:solidFill>
              </a:rPr>
            </a:br>
            <a:r>
              <a:rPr lang="en-US" sz="1500" b="1" smtClean="0">
                <a:solidFill>
                  <a:srgbClr val="008000"/>
                </a:solidFill>
              </a:rPr>
              <a:t>one of the LHC experiments (CMS or ATLAS)</a:t>
            </a:r>
          </a:p>
          <a:p>
            <a:pPr marL="639763" lvl="1" eaLnBrk="1" hangingPunct="1">
              <a:spcBef>
                <a:spcPts val="200"/>
              </a:spcBef>
            </a:pPr>
            <a:r>
              <a:rPr lang="en-US" sz="1500" b="1" smtClean="0">
                <a:solidFill>
                  <a:srgbClr val="008000"/>
                </a:solidFill>
              </a:rPr>
              <a:t>If so, proposals encouraged to address project narrative separately – one for each research area </a:t>
            </a:r>
            <a:br>
              <a:rPr lang="en-US" sz="1500" b="1" smtClean="0">
                <a:solidFill>
                  <a:srgbClr val="008000"/>
                </a:solidFill>
              </a:rPr>
            </a:br>
            <a:r>
              <a:rPr lang="en-US" sz="1500" b="1" smtClean="0">
                <a:solidFill>
                  <a:srgbClr val="008000"/>
                </a:solidFill>
              </a:rPr>
              <a:t>as part of an “umbrella” proposal on multiple research tasks</a:t>
            </a:r>
          </a:p>
          <a:p>
            <a:pPr lvl="2" eaLnBrk="1" hangingPunct="1">
              <a:spcBef>
                <a:spcPts val="200"/>
              </a:spcBef>
            </a:pPr>
            <a:r>
              <a:rPr lang="en-US" sz="1400" b="1" i="1" smtClean="0">
                <a:solidFill>
                  <a:srgbClr val="0070C0"/>
                </a:solidFill>
              </a:rPr>
              <a:t>for e.g.,  </a:t>
            </a:r>
            <a:r>
              <a:rPr lang="en-US" sz="1400" b="1" smtClean="0">
                <a:solidFill>
                  <a:srgbClr val="0070C0"/>
                </a:solidFill>
              </a:rPr>
              <a:t>Task A  devoted to ATLAS research efforts,  Task B on LC, etc…</a:t>
            </a:r>
          </a:p>
          <a:p>
            <a:pPr lvl="2" eaLnBrk="1" hangingPunct="1">
              <a:spcBef>
                <a:spcPts val="200"/>
              </a:spcBef>
            </a:pPr>
            <a:r>
              <a:rPr lang="en-US" sz="1400" b="1" smtClean="0">
                <a:solidFill>
                  <a:srgbClr val="0070C0"/>
                </a:solidFill>
              </a:rPr>
              <a:t>as specified in Section IV of FOA,  list all PIs and budget info for </a:t>
            </a:r>
            <a:r>
              <a:rPr lang="en-US" sz="1400" b="1" i="1" smtClean="0">
                <a:solidFill>
                  <a:srgbClr val="0070C0"/>
                </a:solidFill>
              </a:rPr>
              <a:t>each</a:t>
            </a:r>
            <a:r>
              <a:rPr lang="en-US" sz="1400" b="1" smtClean="0">
                <a:solidFill>
                  <a:srgbClr val="0070C0"/>
                </a:solidFill>
              </a:rPr>
              <a:t> area in the ‘Cover Page Supplement for Proposals with Multiple Research Areas or Thrusts’ material of the proposal</a:t>
            </a:r>
          </a:p>
          <a:p>
            <a:pPr lvl="2" eaLnBrk="1" hangingPunct="1">
              <a:spcBef>
                <a:spcPts val="200"/>
              </a:spcBef>
            </a:pPr>
            <a:r>
              <a:rPr lang="en-US" sz="1400" b="1" smtClean="0">
                <a:solidFill>
                  <a:srgbClr val="0070C0"/>
                </a:solidFill>
              </a:rPr>
              <a:t>proposal must comply with all FOA requirements, including page limits</a:t>
            </a:r>
          </a:p>
          <a:p>
            <a:pPr marL="639763" lvl="1" eaLnBrk="1" hangingPunct="1">
              <a:spcBef>
                <a:spcPts val="200"/>
              </a:spcBef>
            </a:pPr>
            <a:r>
              <a:rPr lang="en-US" sz="1500" b="1" smtClean="0">
                <a:solidFill>
                  <a:srgbClr val="008000"/>
                </a:solidFill>
              </a:rPr>
              <a:t>Detector R&amp;D may support some level of engineering/M&amp;S whereas Energy Frontier typically does not</a:t>
            </a:r>
            <a:r>
              <a:rPr lang="en-US" sz="1100" b="1" smtClean="0">
                <a:solidFill>
                  <a:srgbClr val="008000"/>
                </a:solidFill>
              </a:rPr>
              <a:t>  </a:t>
            </a:r>
            <a:endParaRPr lang="en-US" sz="1500" b="1" smtClean="0">
              <a:solidFill>
                <a:srgbClr val="008000"/>
              </a:solidFill>
            </a:endParaRPr>
          </a:p>
          <a:p>
            <a:pPr marL="639763" lvl="1" eaLnBrk="1" hangingPunct="1">
              <a:spcBef>
                <a:spcPts val="200"/>
              </a:spcBef>
            </a:pPr>
            <a:r>
              <a:rPr lang="en-US" sz="1500" b="1" smtClean="0">
                <a:solidFill>
                  <a:srgbClr val="008000"/>
                </a:solidFill>
              </a:rPr>
              <a:t>Depending on scope of work described in these tasks,  DOE Program Managers will assess which Panel  (</a:t>
            </a:r>
            <a:r>
              <a:rPr lang="en-US" sz="1500" b="1" i="1" smtClean="0">
                <a:solidFill>
                  <a:srgbClr val="008000"/>
                </a:solidFill>
              </a:rPr>
              <a:t>i.e., </a:t>
            </a:r>
            <a:r>
              <a:rPr lang="en-US" sz="1500" b="1" smtClean="0">
                <a:solidFill>
                  <a:srgbClr val="008000"/>
                </a:solidFill>
              </a:rPr>
              <a:t>Energy Frontier or Particle Detector R&amp;D) to solicit reviews</a:t>
            </a:r>
          </a:p>
        </p:txBody>
      </p:sp>
      <p:sp>
        <p:nvSpPr>
          <p:cNvPr id="3" name="Title 2"/>
          <p:cNvSpPr>
            <a:spLocks noGrp="1"/>
          </p:cNvSpPr>
          <p:nvPr>
            <p:ph type="title"/>
          </p:nvPr>
        </p:nvSpPr>
        <p:spPr>
          <a:xfrm>
            <a:off x="457200" y="46038"/>
            <a:ext cx="8229600" cy="627062"/>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Future Lepton Colliders and LHC Phase-II</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4" name="Rectangle 3"/>
          <p:cNvSpPr>
            <a:spLocks noChangeArrowheads="1"/>
          </p:cNvSpPr>
          <p:nvPr/>
        </p:nvSpPr>
        <p:spPr bwMode="auto">
          <a:xfrm>
            <a:off x="0" y="75088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133124" name="Picture 9" descr="horizontal-logo-green-text.jpg"/>
          <p:cNvPicPr>
            <a:picLocks noChangeAspect="1"/>
          </p:cNvPicPr>
          <p:nvPr/>
        </p:nvPicPr>
        <p:blipFill>
          <a:blip r:embed="rId2"/>
          <a:srcRect/>
          <a:stretch>
            <a:fillRect/>
          </a:stretch>
        </p:blipFill>
        <p:spPr bwMode="auto">
          <a:xfrm>
            <a:off x="241300" y="6546850"/>
            <a:ext cx="1492250" cy="249238"/>
          </a:xfrm>
          <a:prstGeom prst="rect">
            <a:avLst/>
          </a:prstGeom>
          <a:noFill/>
          <a:ln w="9525">
            <a:noFill/>
            <a:miter lim="800000"/>
            <a:headEnd/>
            <a:tailEnd/>
          </a:ln>
        </p:spPr>
      </p:pic>
      <p:cxnSp>
        <p:nvCxnSpPr>
          <p:cNvPr id="6" name="Straight Connector 5"/>
          <p:cNvCxnSpPr/>
          <p:nvPr/>
        </p:nvCxnSpPr>
        <p:spPr bwMode="auto">
          <a:xfrm>
            <a:off x="158750" y="64817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126" name="Content Placeholder 1"/>
          <p:cNvSpPr txBox="1">
            <a:spLocks/>
          </p:cNvSpPr>
          <p:nvPr/>
        </p:nvSpPr>
        <p:spPr bwMode="auto">
          <a:xfrm>
            <a:off x="25400" y="5883275"/>
            <a:ext cx="9077325" cy="569913"/>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US" sz="1600" b="1">
                <a:latin typeface="Calibri" pitchFamily="34" charset="0"/>
              </a:rPr>
              <a:t>Final decisions on support will depend on the scientific merit review process, and other programmatic and budgetary factors</a:t>
            </a:r>
          </a:p>
        </p:txBody>
      </p:sp>
      <p:sp>
        <p:nvSpPr>
          <p:cNvPr id="10" name="Rounded Rectangle 9"/>
          <p:cNvSpPr/>
          <p:nvPr/>
        </p:nvSpPr>
        <p:spPr>
          <a:xfrm>
            <a:off x="1563688" y="4176713"/>
            <a:ext cx="2762250" cy="1600200"/>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latin typeface="Candara" pitchFamily="34" charset="0"/>
              </a:rPr>
              <a:t>Energy Frontier</a:t>
            </a:r>
            <a:endParaRPr lang="en-US" sz="1400" b="1" dirty="0">
              <a:latin typeface="Candara" pitchFamily="34" charset="0"/>
            </a:endParaRPr>
          </a:p>
          <a:p>
            <a:pPr algn="ctr" fontAlgn="auto">
              <a:spcBef>
                <a:spcPts val="0"/>
              </a:spcBef>
              <a:spcAft>
                <a:spcPts val="0"/>
              </a:spcAft>
              <a:defRPr/>
            </a:pPr>
            <a:endParaRPr lang="en-US" sz="100" b="1" dirty="0">
              <a:solidFill>
                <a:srgbClr val="FFFF00"/>
              </a:solidFill>
            </a:endParaRPr>
          </a:p>
          <a:p>
            <a:pPr algn="ctr" fontAlgn="auto">
              <a:spcBef>
                <a:spcPts val="0"/>
              </a:spcBef>
              <a:spcAft>
                <a:spcPts val="0"/>
              </a:spcAft>
              <a:defRPr/>
            </a:pPr>
            <a:r>
              <a:rPr lang="en-US" sz="1500" b="1" dirty="0">
                <a:solidFill>
                  <a:srgbClr val="FFFF00"/>
                </a:solidFill>
              </a:rPr>
              <a:t>Applications addressing </a:t>
            </a:r>
          </a:p>
          <a:p>
            <a:pPr algn="ctr" fontAlgn="auto">
              <a:spcBef>
                <a:spcPts val="0"/>
              </a:spcBef>
              <a:spcAft>
                <a:spcPts val="0"/>
              </a:spcAft>
              <a:defRPr/>
            </a:pPr>
            <a:r>
              <a:rPr lang="en-US" sz="1500" b="1" dirty="0">
                <a:solidFill>
                  <a:srgbClr val="FFFF00"/>
                </a:solidFill>
              </a:rPr>
              <a:t>physics studies and </a:t>
            </a:r>
          </a:p>
          <a:p>
            <a:pPr algn="ctr" fontAlgn="auto">
              <a:spcBef>
                <a:spcPts val="0"/>
              </a:spcBef>
              <a:spcAft>
                <a:spcPts val="0"/>
              </a:spcAft>
              <a:defRPr/>
            </a:pPr>
            <a:r>
              <a:rPr lang="en-US" sz="1500" b="1" dirty="0">
                <a:solidFill>
                  <a:srgbClr val="FFFF00"/>
                </a:solidFill>
              </a:rPr>
              <a:t>pre-conceptual R&amp;D directed towards specific future Energy Frontier experiments </a:t>
            </a:r>
          </a:p>
        </p:txBody>
      </p:sp>
      <p:sp>
        <p:nvSpPr>
          <p:cNvPr id="11" name="Rounded Rectangle 10"/>
          <p:cNvSpPr/>
          <p:nvPr/>
        </p:nvSpPr>
        <p:spPr>
          <a:xfrm>
            <a:off x="4451350" y="4176713"/>
            <a:ext cx="2760663" cy="1592262"/>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latin typeface="Candara" pitchFamily="34" charset="0"/>
              </a:rPr>
              <a:t>Particle Detector R&amp;D</a:t>
            </a:r>
          </a:p>
          <a:p>
            <a:pPr algn="ctr" fontAlgn="auto">
              <a:spcBef>
                <a:spcPts val="0"/>
              </a:spcBef>
              <a:spcAft>
                <a:spcPts val="0"/>
              </a:spcAft>
              <a:defRPr/>
            </a:pPr>
            <a:r>
              <a:rPr lang="en-US" sz="1500" b="1" dirty="0">
                <a:solidFill>
                  <a:srgbClr val="FFFF00"/>
                </a:solidFill>
              </a:rPr>
              <a:t>Supports “generic” R&amp;D activities on physics of particle detection that has potential </a:t>
            </a:r>
          </a:p>
          <a:p>
            <a:pPr algn="ctr" fontAlgn="auto">
              <a:spcBef>
                <a:spcPts val="0"/>
              </a:spcBef>
              <a:spcAft>
                <a:spcPts val="0"/>
              </a:spcAft>
              <a:defRPr/>
            </a:pPr>
            <a:r>
              <a:rPr lang="en-US" sz="1500" b="1" dirty="0">
                <a:solidFill>
                  <a:srgbClr val="FFFF00"/>
                </a:solidFill>
              </a:rPr>
              <a:t>for wide applicability </a:t>
            </a:r>
          </a:p>
          <a:p>
            <a:pPr algn="ctr" fontAlgn="auto">
              <a:spcBef>
                <a:spcPts val="0"/>
              </a:spcBef>
              <a:spcAft>
                <a:spcPts val="0"/>
              </a:spcAft>
              <a:defRPr/>
            </a:pPr>
            <a:r>
              <a:rPr lang="en-US" sz="1500" b="1" dirty="0">
                <a:solidFill>
                  <a:srgbClr val="FFFF00"/>
                </a:solidFill>
              </a:rPr>
              <a:t>and/or high impact</a:t>
            </a:r>
          </a:p>
        </p:txBody>
      </p:sp>
      <p:pic>
        <p:nvPicPr>
          <p:cNvPr id="133129" name="Picture 15"/>
          <p:cNvPicPr>
            <a:picLocks noChangeAspect="1"/>
          </p:cNvPicPr>
          <p:nvPr/>
        </p:nvPicPr>
        <p:blipFill>
          <a:blip r:embed="rId3"/>
          <a:srcRect/>
          <a:stretch>
            <a:fillRect/>
          </a:stretch>
        </p:blipFill>
        <p:spPr bwMode="auto">
          <a:xfrm>
            <a:off x="955675" y="4149725"/>
            <a:ext cx="574675" cy="582613"/>
          </a:xfrm>
          <a:prstGeom prst="rect">
            <a:avLst/>
          </a:prstGeom>
          <a:noFill/>
          <a:ln w="9525">
            <a:noFill/>
            <a:miter lim="800000"/>
            <a:headEnd/>
            <a:tailEnd/>
          </a:ln>
        </p:spPr>
      </p:pic>
      <p:pic>
        <p:nvPicPr>
          <p:cNvPr id="133130" name="Picture 16"/>
          <p:cNvPicPr>
            <a:picLocks noChangeAspect="1"/>
          </p:cNvPicPr>
          <p:nvPr/>
        </p:nvPicPr>
        <p:blipFill>
          <a:blip r:embed="rId3"/>
          <a:srcRect/>
          <a:stretch>
            <a:fillRect/>
          </a:stretch>
        </p:blipFill>
        <p:spPr bwMode="auto">
          <a:xfrm>
            <a:off x="939800" y="5224463"/>
            <a:ext cx="573088" cy="582612"/>
          </a:xfrm>
          <a:prstGeom prst="rect">
            <a:avLst/>
          </a:prstGeom>
          <a:noFill/>
          <a:ln w="9525">
            <a:noFill/>
            <a:miter lim="800000"/>
            <a:headEnd/>
            <a:tailEnd/>
          </a:ln>
        </p:spPr>
      </p:pic>
      <p:pic>
        <p:nvPicPr>
          <p:cNvPr id="133131" name="Picture 17"/>
          <p:cNvPicPr>
            <a:picLocks noChangeAspect="1"/>
          </p:cNvPicPr>
          <p:nvPr/>
        </p:nvPicPr>
        <p:blipFill>
          <a:blip r:embed="rId3"/>
          <a:srcRect/>
          <a:stretch>
            <a:fillRect/>
          </a:stretch>
        </p:blipFill>
        <p:spPr bwMode="auto">
          <a:xfrm>
            <a:off x="7277100" y="4149725"/>
            <a:ext cx="573088" cy="582613"/>
          </a:xfrm>
          <a:prstGeom prst="rect">
            <a:avLst/>
          </a:prstGeom>
          <a:noFill/>
          <a:ln w="9525">
            <a:noFill/>
            <a:miter lim="800000"/>
            <a:headEnd/>
            <a:tailEnd/>
          </a:ln>
        </p:spPr>
      </p:pic>
      <p:pic>
        <p:nvPicPr>
          <p:cNvPr id="133132" name="Picture 18"/>
          <p:cNvPicPr>
            <a:picLocks noChangeAspect="1"/>
          </p:cNvPicPr>
          <p:nvPr/>
        </p:nvPicPr>
        <p:blipFill>
          <a:blip r:embed="rId3"/>
          <a:srcRect/>
          <a:stretch>
            <a:fillRect/>
          </a:stretch>
        </p:blipFill>
        <p:spPr bwMode="auto">
          <a:xfrm>
            <a:off x="7292975" y="5232400"/>
            <a:ext cx="574675" cy="582613"/>
          </a:xfrm>
          <a:prstGeom prst="rect">
            <a:avLst/>
          </a:prstGeom>
          <a:noFill/>
          <a:ln w="9525">
            <a:noFill/>
            <a:miter lim="800000"/>
            <a:headEnd/>
            <a:tailEnd/>
          </a:ln>
        </p:spPr>
      </p:pic>
      <p:cxnSp>
        <p:nvCxnSpPr>
          <p:cNvPr id="21" name="Straight Arrow Connector 20"/>
          <p:cNvCxnSpPr/>
          <p:nvPr/>
        </p:nvCxnSpPr>
        <p:spPr>
          <a:xfrm>
            <a:off x="1027113" y="4827588"/>
            <a:ext cx="495300" cy="0"/>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022350" y="4619625"/>
            <a:ext cx="0" cy="198438"/>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022350" y="5062538"/>
            <a:ext cx="495300" cy="0"/>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022350" y="5059363"/>
            <a:ext cx="0" cy="223837"/>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7285038" y="4872038"/>
            <a:ext cx="427037" cy="9525"/>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708900" y="4673600"/>
            <a:ext cx="0" cy="198438"/>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7292975" y="5111750"/>
            <a:ext cx="427038" cy="7938"/>
          </a:xfrm>
          <a:prstGeom prst="straightConnector1">
            <a:avLst/>
          </a:prstGeom>
          <a:ln w="12700">
            <a:solidFill>
              <a:srgbClr val="000000"/>
            </a:solidFill>
            <a:prstDash val="sysDash"/>
            <a:tailEnd type="triangle" w="sm"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716838" y="5119688"/>
            <a:ext cx="0" cy="198437"/>
          </a:xfrm>
          <a:prstGeom prst="straightConnector1">
            <a:avLst/>
          </a:prstGeom>
          <a:ln w="12700">
            <a:solidFill>
              <a:srgbClr val="000000"/>
            </a:solidFill>
            <a:prstDash val="sysDash"/>
            <a:tailEnd type="none" w="sm"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63" y="5307013"/>
            <a:ext cx="1036637" cy="385762"/>
          </a:xfrm>
          <a:prstGeom prst="rect">
            <a:avLst/>
          </a:prstGeom>
          <a:noFill/>
        </p:spPr>
        <p:txBody>
          <a:bodyPr>
            <a:spAutoFit/>
          </a:bodyPr>
          <a:lstStyle/>
          <a:p>
            <a:pPr fontAlgn="auto">
              <a:spcBef>
                <a:spcPts val="0"/>
              </a:spcBef>
              <a:spcAft>
                <a:spcPts val="0"/>
              </a:spcAft>
              <a:defRPr/>
            </a:pPr>
            <a:r>
              <a:rPr lang="en-US" sz="950" b="1" dirty="0">
                <a:solidFill>
                  <a:schemeClr val="tx2"/>
                </a:solidFill>
                <a:latin typeface="Arial" pitchFamily="34" charset="0"/>
                <a:cs typeface="Arial" pitchFamily="34" charset="0"/>
              </a:rPr>
              <a:t>Task B</a:t>
            </a:r>
            <a:r>
              <a:rPr lang="en-US" sz="950" b="1" dirty="0">
                <a:solidFill>
                  <a:schemeClr val="tx2"/>
                </a:solidFill>
                <a:latin typeface="Arial Narrow" pitchFamily="34" charset="0"/>
              </a:rPr>
              <a:t>: LC-</a:t>
            </a:r>
          </a:p>
          <a:p>
            <a:pPr fontAlgn="auto">
              <a:spcBef>
                <a:spcPts val="0"/>
              </a:spcBef>
              <a:spcAft>
                <a:spcPts val="0"/>
              </a:spcAft>
              <a:defRPr/>
            </a:pPr>
            <a:r>
              <a:rPr lang="en-US" sz="950" b="1" dirty="0">
                <a:solidFill>
                  <a:schemeClr val="tx2"/>
                </a:solidFill>
                <a:latin typeface="Arial Narrow" pitchFamily="34" charset="0"/>
              </a:rPr>
              <a:t>specific research</a:t>
            </a:r>
          </a:p>
        </p:txBody>
      </p:sp>
      <p:sp>
        <p:nvSpPr>
          <p:cNvPr id="12" name="TextBox 11"/>
          <p:cNvSpPr txBox="1"/>
          <p:nvPr/>
        </p:nvSpPr>
        <p:spPr>
          <a:xfrm>
            <a:off x="7938" y="4132263"/>
            <a:ext cx="1111250" cy="531812"/>
          </a:xfrm>
          <a:prstGeom prst="rect">
            <a:avLst/>
          </a:prstGeom>
          <a:noFill/>
        </p:spPr>
        <p:txBody>
          <a:bodyPr wrap="none">
            <a:spAutoFit/>
          </a:bodyPr>
          <a:lstStyle/>
          <a:p>
            <a:pPr fontAlgn="auto">
              <a:spcBef>
                <a:spcPts val="0"/>
              </a:spcBef>
              <a:spcAft>
                <a:spcPts val="0"/>
              </a:spcAft>
              <a:defRPr/>
            </a:pPr>
            <a:r>
              <a:rPr lang="en-US" sz="950" b="1" dirty="0">
                <a:solidFill>
                  <a:schemeClr val="tx2"/>
                </a:solidFill>
                <a:latin typeface="Arial" pitchFamily="34" charset="0"/>
                <a:cs typeface="Arial" pitchFamily="34" charset="0"/>
              </a:rPr>
              <a:t>Task C</a:t>
            </a:r>
            <a:r>
              <a:rPr lang="en-US" sz="950" b="1" dirty="0">
                <a:solidFill>
                  <a:schemeClr val="tx2"/>
                </a:solidFill>
                <a:latin typeface="Arial Narrow" pitchFamily="34" charset="0"/>
              </a:rPr>
              <a:t>:  Detector-</a:t>
            </a:r>
          </a:p>
          <a:p>
            <a:pPr fontAlgn="auto">
              <a:spcBef>
                <a:spcPts val="0"/>
              </a:spcBef>
              <a:spcAft>
                <a:spcPts val="0"/>
              </a:spcAft>
              <a:defRPr/>
            </a:pPr>
            <a:r>
              <a:rPr lang="en-US" sz="950" b="1" dirty="0">
                <a:solidFill>
                  <a:schemeClr val="tx2"/>
                </a:solidFill>
                <a:latin typeface="Arial Narrow" pitchFamily="34" charset="0"/>
              </a:rPr>
              <a:t>specific Phase-II </a:t>
            </a:r>
          </a:p>
          <a:p>
            <a:pPr fontAlgn="auto">
              <a:spcBef>
                <a:spcPts val="0"/>
              </a:spcBef>
              <a:spcAft>
                <a:spcPts val="0"/>
              </a:spcAft>
              <a:defRPr/>
            </a:pPr>
            <a:r>
              <a:rPr lang="en-US" sz="950" b="1" dirty="0">
                <a:solidFill>
                  <a:schemeClr val="tx2"/>
                </a:solidFill>
                <a:latin typeface="Arial Narrow" pitchFamily="34" charset="0"/>
              </a:rPr>
              <a:t>research</a:t>
            </a:r>
          </a:p>
        </p:txBody>
      </p:sp>
      <p:sp>
        <p:nvSpPr>
          <p:cNvPr id="14" name="TextBox 13"/>
          <p:cNvSpPr txBox="1"/>
          <p:nvPr/>
        </p:nvSpPr>
        <p:spPr>
          <a:xfrm>
            <a:off x="7853363" y="5068888"/>
            <a:ext cx="1393825" cy="968375"/>
          </a:xfrm>
          <a:prstGeom prst="rect">
            <a:avLst/>
          </a:prstGeom>
          <a:noFill/>
        </p:spPr>
        <p:txBody>
          <a:bodyPr>
            <a:spAutoFit/>
          </a:bodyPr>
          <a:lstStyle/>
          <a:p>
            <a:pPr fontAlgn="auto">
              <a:spcBef>
                <a:spcPts val="0"/>
              </a:spcBef>
              <a:spcAft>
                <a:spcPts val="0"/>
              </a:spcAft>
              <a:defRPr/>
            </a:pPr>
            <a:r>
              <a:rPr lang="en-US" sz="950" b="1" dirty="0">
                <a:solidFill>
                  <a:schemeClr val="tx2"/>
                </a:solidFill>
                <a:latin typeface="Arial" pitchFamily="34" charset="0"/>
                <a:cs typeface="Arial" pitchFamily="34" charset="0"/>
              </a:rPr>
              <a:t>Task B</a:t>
            </a:r>
            <a:r>
              <a:rPr lang="en-US" sz="950" b="1" dirty="0">
                <a:solidFill>
                  <a:schemeClr val="tx2"/>
                </a:solidFill>
                <a:latin typeface="Arial Narrow" pitchFamily="34" charset="0"/>
              </a:rPr>
              <a:t>: LC-inspired</a:t>
            </a:r>
          </a:p>
          <a:p>
            <a:pPr fontAlgn="auto">
              <a:spcBef>
                <a:spcPts val="0"/>
              </a:spcBef>
              <a:spcAft>
                <a:spcPts val="0"/>
              </a:spcAft>
              <a:defRPr/>
            </a:pPr>
            <a:r>
              <a:rPr lang="en-US" sz="950" b="1" dirty="0">
                <a:solidFill>
                  <a:schemeClr val="tx2"/>
                </a:solidFill>
                <a:latin typeface="Arial Narrow" pitchFamily="34" charset="0"/>
              </a:rPr>
              <a:t>research with </a:t>
            </a:r>
          </a:p>
          <a:p>
            <a:pPr fontAlgn="auto">
              <a:spcBef>
                <a:spcPts val="0"/>
              </a:spcBef>
              <a:spcAft>
                <a:spcPts val="0"/>
              </a:spcAft>
              <a:defRPr/>
            </a:pPr>
            <a:r>
              <a:rPr lang="en-US" sz="950" b="1" dirty="0">
                <a:solidFill>
                  <a:schemeClr val="tx2"/>
                </a:solidFill>
                <a:latin typeface="Arial Narrow" pitchFamily="34" charset="0"/>
              </a:rPr>
              <a:t>applications of R&amp;D </a:t>
            </a:r>
          </a:p>
          <a:p>
            <a:pPr fontAlgn="auto">
              <a:spcBef>
                <a:spcPts val="0"/>
              </a:spcBef>
              <a:spcAft>
                <a:spcPts val="0"/>
              </a:spcAft>
              <a:defRPr/>
            </a:pPr>
            <a:r>
              <a:rPr lang="en-US" sz="950" b="1" dirty="0">
                <a:solidFill>
                  <a:schemeClr val="tx2"/>
                </a:solidFill>
                <a:latin typeface="Arial Narrow" pitchFamily="34" charset="0"/>
              </a:rPr>
              <a:t>towards future detectors </a:t>
            </a:r>
          </a:p>
          <a:p>
            <a:pPr fontAlgn="auto">
              <a:spcBef>
                <a:spcPts val="0"/>
              </a:spcBef>
              <a:spcAft>
                <a:spcPts val="0"/>
              </a:spcAft>
              <a:defRPr/>
            </a:pPr>
            <a:r>
              <a:rPr lang="en-US" sz="950" b="1" dirty="0">
                <a:solidFill>
                  <a:schemeClr val="tx2"/>
                </a:solidFill>
                <a:latin typeface="Arial Narrow" pitchFamily="34" charset="0"/>
              </a:rPr>
              <a:t>for Intensity Frontier </a:t>
            </a:r>
          </a:p>
          <a:p>
            <a:pPr fontAlgn="auto">
              <a:spcBef>
                <a:spcPts val="0"/>
              </a:spcBef>
              <a:spcAft>
                <a:spcPts val="0"/>
              </a:spcAft>
              <a:defRPr/>
            </a:pPr>
            <a:r>
              <a:rPr lang="en-US" sz="950" b="1" dirty="0">
                <a:solidFill>
                  <a:schemeClr val="tx2"/>
                </a:solidFill>
                <a:latin typeface="Arial Narrow" pitchFamily="34" charset="0"/>
              </a:rPr>
              <a:t>experiments</a:t>
            </a:r>
          </a:p>
        </p:txBody>
      </p:sp>
      <p:sp>
        <p:nvSpPr>
          <p:cNvPr id="15" name="TextBox 14"/>
          <p:cNvSpPr txBox="1"/>
          <p:nvPr/>
        </p:nvSpPr>
        <p:spPr>
          <a:xfrm>
            <a:off x="7842250" y="3989388"/>
            <a:ext cx="1255713" cy="968375"/>
          </a:xfrm>
          <a:prstGeom prst="rect">
            <a:avLst/>
          </a:prstGeom>
          <a:noFill/>
        </p:spPr>
        <p:txBody>
          <a:bodyPr>
            <a:spAutoFit/>
          </a:bodyPr>
          <a:lstStyle/>
          <a:p>
            <a:pPr fontAlgn="auto">
              <a:spcBef>
                <a:spcPts val="0"/>
              </a:spcBef>
              <a:spcAft>
                <a:spcPts val="0"/>
              </a:spcAft>
              <a:defRPr/>
            </a:pPr>
            <a:r>
              <a:rPr lang="en-US" sz="950" b="1" dirty="0">
                <a:solidFill>
                  <a:schemeClr val="tx2"/>
                </a:solidFill>
                <a:latin typeface="Arial" pitchFamily="34" charset="0"/>
                <a:cs typeface="Arial" pitchFamily="34" charset="0"/>
              </a:rPr>
              <a:t>Task C</a:t>
            </a:r>
            <a:r>
              <a:rPr lang="en-US" sz="950" b="1" dirty="0">
                <a:solidFill>
                  <a:schemeClr val="tx2"/>
                </a:solidFill>
                <a:latin typeface="Arial Narrow" pitchFamily="34" charset="0"/>
              </a:rPr>
              <a:t>: Phase-II inspired R&amp;D with technology also applied to Dark Matter experiments at the Cosmic Frontier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rtlCol="0">
            <a:no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cs typeface="Helvetica" pitchFamily="34" charset="0"/>
              </a:rPr>
              <a:t>HEP Intensity Frontier Experiments</a:t>
            </a:r>
            <a:endParaRPr lang="en-US" sz="3200" b="1" dirty="0">
              <a:solidFill>
                <a:srgbClr val="285C00"/>
              </a:solidFill>
              <a:effectLst>
                <a:outerShdw blurRad="38100" dist="38100" dir="2700000" algn="tl">
                  <a:srgbClr val="000000">
                    <a:alpha val="43137"/>
                  </a:srgbClr>
                </a:outerShdw>
              </a:effectLst>
              <a:latin typeface="Cambria" pitchFamily="18" charset="0"/>
              <a:cs typeface="Helvetica" pitchFamily="34" charset="0"/>
            </a:endParaRPr>
          </a:p>
        </p:txBody>
      </p:sp>
      <p:graphicFrame>
        <p:nvGraphicFramePr>
          <p:cNvPr id="6" name="Content Placeholder 5"/>
          <p:cNvGraphicFramePr>
            <a:graphicFrameLocks noGrp="1"/>
          </p:cNvGraphicFramePr>
          <p:nvPr>
            <p:ph idx="1"/>
          </p:nvPr>
        </p:nvGraphicFramePr>
        <p:xfrm>
          <a:off x="173038" y="612775"/>
          <a:ext cx="8839200" cy="6151563"/>
        </p:xfrm>
        <a:graphic>
          <a:graphicData uri="http://schemas.openxmlformats.org/drawingml/2006/table">
            <a:tbl>
              <a:tblPr firstRow="1" bandRow="1">
                <a:tableStyleId>{5C22544A-7EE6-4342-B048-85BDC9FD1C3A}</a:tableStyleId>
              </a:tblPr>
              <a:tblGrid>
                <a:gridCol w="1066801"/>
                <a:gridCol w="1447800"/>
                <a:gridCol w="1066800"/>
                <a:gridCol w="3233048"/>
                <a:gridCol w="1276710"/>
                <a:gridCol w="748041"/>
              </a:tblGrid>
              <a:tr h="284462">
                <a:tc>
                  <a:txBody>
                    <a:bodyPr/>
                    <a:lstStyle/>
                    <a:p>
                      <a:r>
                        <a:rPr lang="en-US" sz="1150" dirty="0" smtClean="0"/>
                        <a:t>Experiment</a:t>
                      </a:r>
                      <a:endParaRPr lang="en-US" sz="1150" dirty="0"/>
                    </a:p>
                  </a:txBody>
                  <a:tcPr/>
                </a:tc>
                <a:tc>
                  <a:txBody>
                    <a:bodyPr/>
                    <a:lstStyle/>
                    <a:p>
                      <a:r>
                        <a:rPr lang="en-US" sz="1150" dirty="0" smtClean="0"/>
                        <a:t>Location</a:t>
                      </a:r>
                      <a:endParaRPr lang="en-US" sz="1150" dirty="0"/>
                    </a:p>
                  </a:txBody>
                  <a:tcPr/>
                </a:tc>
                <a:tc>
                  <a:txBody>
                    <a:bodyPr/>
                    <a:lstStyle/>
                    <a:p>
                      <a:r>
                        <a:rPr lang="en-US" sz="1150" dirty="0" smtClean="0"/>
                        <a:t>Status</a:t>
                      </a:r>
                      <a:endParaRPr lang="en-US" sz="1150" dirty="0"/>
                    </a:p>
                  </a:txBody>
                  <a:tcPr/>
                </a:tc>
                <a:tc>
                  <a:txBody>
                    <a:bodyPr/>
                    <a:lstStyle/>
                    <a:p>
                      <a:r>
                        <a:rPr lang="en-US" sz="1150" dirty="0" smtClean="0"/>
                        <a:t>Description</a:t>
                      </a:r>
                      <a:endParaRPr lang="en-US" sz="1150" dirty="0"/>
                    </a:p>
                  </a:txBody>
                  <a:tcPr/>
                </a:tc>
                <a:tc>
                  <a:txBody>
                    <a:bodyPr/>
                    <a:lstStyle/>
                    <a:p>
                      <a:r>
                        <a:rPr lang="en-US" sz="1150" dirty="0" smtClean="0"/>
                        <a:t>#US Inst.</a:t>
                      </a:r>
                      <a:endParaRPr lang="en-US" sz="1150" dirty="0"/>
                    </a:p>
                  </a:txBody>
                  <a:tcPr/>
                </a:tc>
                <a:tc>
                  <a:txBody>
                    <a:bodyPr/>
                    <a:lstStyle/>
                    <a:p>
                      <a:r>
                        <a:rPr lang="en-US" sz="1150" dirty="0" smtClean="0"/>
                        <a:t>#US Coll.</a:t>
                      </a:r>
                      <a:endParaRPr lang="en-US" sz="1150" dirty="0"/>
                    </a:p>
                  </a:txBody>
                  <a:tcPr/>
                </a:tc>
              </a:tr>
              <a:tr h="255370">
                <a:tc>
                  <a:txBody>
                    <a:bodyPr/>
                    <a:lstStyle/>
                    <a:p>
                      <a:r>
                        <a:rPr lang="en-US" sz="950" b="1" dirty="0" smtClean="0">
                          <a:effectLst/>
                          <a:latin typeface="Calibri" pitchFamily="34" charset="0"/>
                        </a:rPr>
                        <a:t>Belle</a:t>
                      </a:r>
                      <a:r>
                        <a:rPr lang="en-US" sz="950" b="1" baseline="0" dirty="0" smtClean="0">
                          <a:effectLst/>
                          <a:latin typeface="Calibri" pitchFamily="34" charset="0"/>
                        </a:rPr>
                        <a:t> </a:t>
                      </a:r>
                      <a:r>
                        <a:rPr lang="en-US" sz="950" b="1" dirty="0" smtClean="0">
                          <a:effectLst/>
                          <a:latin typeface="Calibri" pitchFamily="34" charset="0"/>
                        </a:rPr>
                        <a:t>II</a:t>
                      </a:r>
                      <a:endParaRPr lang="en-US" sz="950" b="1" dirty="0">
                        <a:effectLst/>
                        <a:latin typeface="Calibri" pitchFamily="34" charset="0"/>
                      </a:endParaRPr>
                    </a:p>
                  </a:txBody>
                  <a:tcPr/>
                </a:tc>
                <a:tc>
                  <a:txBody>
                    <a:bodyPr/>
                    <a:lstStyle/>
                    <a:p>
                      <a:r>
                        <a:rPr lang="en-US" sz="900" b="1" dirty="0" smtClean="0">
                          <a:latin typeface="Arial Narrow" pitchFamily="34" charset="0"/>
                        </a:rPr>
                        <a:t>KEK,</a:t>
                      </a:r>
                      <a:r>
                        <a:rPr lang="en-US" sz="900" b="1" baseline="0" dirty="0" smtClean="0">
                          <a:latin typeface="Arial Narrow" pitchFamily="34" charset="0"/>
                        </a:rPr>
                        <a:t> Tsukuba, Japan</a:t>
                      </a:r>
                      <a:endParaRPr lang="en-US" sz="900" b="1" dirty="0">
                        <a:latin typeface="Arial Narrow" pitchFamily="34" charset="0"/>
                      </a:endParaRPr>
                    </a:p>
                  </a:txBody>
                  <a:tcPr/>
                </a:tc>
                <a:tc>
                  <a:txBody>
                    <a:bodyPr/>
                    <a:lstStyle/>
                    <a:p>
                      <a:r>
                        <a:rPr lang="en-US" sz="900" b="1" dirty="0" smtClean="0">
                          <a:latin typeface="Arial Narrow" pitchFamily="34" charset="0"/>
                        </a:rPr>
                        <a:t>Physics run</a:t>
                      </a:r>
                      <a:r>
                        <a:rPr lang="en-US" sz="900" b="1" baseline="0" dirty="0" smtClean="0">
                          <a:latin typeface="Arial Narrow" pitchFamily="34" charset="0"/>
                        </a:rPr>
                        <a:t> 2016</a:t>
                      </a:r>
                      <a:endParaRPr lang="en-US" sz="900" b="1" dirty="0">
                        <a:latin typeface="Arial Narrow" pitchFamily="34" charset="0"/>
                      </a:endParaRPr>
                    </a:p>
                  </a:txBody>
                  <a:tcPr/>
                </a:tc>
                <a:tc>
                  <a:txBody>
                    <a:bodyPr/>
                    <a:lstStyle/>
                    <a:p>
                      <a:r>
                        <a:rPr lang="en-US" sz="900" b="1" dirty="0" smtClean="0">
                          <a:latin typeface="Arial Narrow" pitchFamily="34" charset="0"/>
                        </a:rPr>
                        <a:t>Heavy flavor physics,</a:t>
                      </a:r>
                      <a:r>
                        <a:rPr lang="en-US" sz="900" b="1" baseline="0" dirty="0" smtClean="0">
                          <a:latin typeface="Arial Narrow" pitchFamily="34" charset="0"/>
                        </a:rPr>
                        <a:t> </a:t>
                      </a:r>
                      <a:r>
                        <a:rPr lang="en-US" sz="900" b="1" dirty="0" smtClean="0">
                          <a:latin typeface="Arial Narrow" pitchFamily="34" charset="0"/>
                        </a:rPr>
                        <a:t>CP asymmetries,</a:t>
                      </a:r>
                      <a:r>
                        <a:rPr lang="en-US" sz="900" b="1" baseline="0" dirty="0" smtClean="0">
                          <a:latin typeface="Arial Narrow" pitchFamily="34" charset="0"/>
                        </a:rPr>
                        <a:t> n</a:t>
                      </a:r>
                      <a:r>
                        <a:rPr lang="en-US" sz="900" b="1" dirty="0" smtClean="0">
                          <a:latin typeface="Arial Narrow" pitchFamily="34" charset="0"/>
                        </a:rPr>
                        <a:t>ew matter states</a:t>
                      </a:r>
                      <a:endParaRPr lang="en-US" sz="900" b="1" dirty="0">
                        <a:latin typeface="Arial Narrow" pitchFamily="34" charset="0"/>
                      </a:endParaRPr>
                    </a:p>
                  </a:txBody>
                  <a:tcPr/>
                </a:tc>
                <a:tc>
                  <a:txBody>
                    <a:bodyPr/>
                    <a:lstStyle/>
                    <a:p>
                      <a:r>
                        <a:rPr lang="en-US" sz="900" b="1" dirty="0" smtClean="0">
                          <a:latin typeface="Arial Narrow" pitchFamily="34" charset="0"/>
                        </a:rPr>
                        <a:t>10</a:t>
                      </a:r>
                      <a:r>
                        <a:rPr lang="en-US" sz="900" b="1" baseline="0" dirty="0" smtClean="0">
                          <a:latin typeface="Arial Narrow" pitchFamily="34" charset="0"/>
                        </a:rPr>
                        <a:t> Univ., 1 Lab</a:t>
                      </a:r>
                      <a:endParaRPr lang="en-US" sz="900" b="1" dirty="0">
                        <a:latin typeface="Arial Narrow" pitchFamily="34" charset="0"/>
                      </a:endParaRPr>
                    </a:p>
                  </a:txBody>
                  <a:tcPr/>
                </a:tc>
                <a:tc>
                  <a:txBody>
                    <a:bodyPr/>
                    <a:lstStyle/>
                    <a:p>
                      <a:r>
                        <a:rPr lang="en-US" sz="900" b="1" dirty="0" smtClean="0">
                          <a:latin typeface="Arial Narrow" pitchFamily="34" charset="0"/>
                        </a:rPr>
                        <a:t>55</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CAPTAIN</a:t>
                      </a:r>
                      <a:endParaRPr lang="en-US" sz="950" b="1" dirty="0">
                        <a:effectLst/>
                        <a:latin typeface="Calibri" pitchFamily="34" charset="0"/>
                      </a:endParaRPr>
                    </a:p>
                  </a:txBody>
                  <a:tcPr/>
                </a:tc>
                <a:tc>
                  <a:txBody>
                    <a:bodyPr/>
                    <a:lstStyle/>
                    <a:p>
                      <a:r>
                        <a:rPr lang="en-US" sz="900" b="1" dirty="0" smtClean="0">
                          <a:latin typeface="Arial Narrow" pitchFamily="34" charset="0"/>
                        </a:rPr>
                        <a:t>Los Alamos,</a:t>
                      </a:r>
                      <a:r>
                        <a:rPr lang="en-US" sz="900" b="1" baseline="0" dirty="0" smtClean="0">
                          <a:latin typeface="Arial Narrow" pitchFamily="34" charset="0"/>
                        </a:rPr>
                        <a:t> NM, USA</a:t>
                      </a:r>
                      <a:endParaRPr lang="en-US" sz="900" b="1" dirty="0">
                        <a:latin typeface="Arial Narrow" pitchFamily="34" charset="0"/>
                      </a:endParaRPr>
                    </a:p>
                  </a:txBody>
                  <a:tcPr/>
                </a:tc>
                <a:tc>
                  <a:txBody>
                    <a:bodyPr/>
                    <a:lstStyle/>
                    <a:p>
                      <a:r>
                        <a:rPr lang="en-US" sz="900" b="1" dirty="0" smtClean="0">
                          <a:latin typeface="Arial Narrow" pitchFamily="34" charset="0"/>
                        </a:rPr>
                        <a:t>R&amp;D; </a:t>
                      </a:r>
                    </a:p>
                    <a:p>
                      <a:r>
                        <a:rPr lang="en-US" sz="900" b="1" dirty="0" smtClean="0">
                          <a:latin typeface="Arial Narrow" pitchFamily="34" charset="0"/>
                        </a:rPr>
                        <a:t>Neutron</a:t>
                      </a:r>
                      <a:r>
                        <a:rPr lang="en-US" sz="900" b="1" baseline="0" dirty="0" smtClean="0">
                          <a:latin typeface="Arial Narrow" pitchFamily="34" charset="0"/>
                        </a:rPr>
                        <a:t> run 2015</a:t>
                      </a:r>
                      <a:endParaRPr lang="en-US" sz="900" b="1" dirty="0">
                        <a:latin typeface="Arial Narrow" pitchFamily="34" charset="0"/>
                      </a:endParaRPr>
                    </a:p>
                  </a:txBody>
                  <a:tcPr/>
                </a:tc>
                <a:tc>
                  <a:txBody>
                    <a:bodyPr/>
                    <a:lstStyle/>
                    <a:p>
                      <a:r>
                        <a:rPr lang="en-US" sz="900" b="1" dirty="0" smtClean="0">
                          <a:latin typeface="Arial Narrow" pitchFamily="34" charset="0"/>
                          <a:cs typeface="Helvetica" pitchFamily="34" charset="0"/>
                        </a:rPr>
                        <a:t>Cryogenic apparatus for precision tests of argon interactions </a:t>
                      </a:r>
                    </a:p>
                    <a:p>
                      <a:r>
                        <a:rPr lang="en-US" sz="900" b="1" dirty="0" smtClean="0">
                          <a:latin typeface="Arial Narrow" pitchFamily="34" charset="0"/>
                          <a:cs typeface="Helvetica" pitchFamily="34" charset="0"/>
                        </a:rPr>
                        <a:t>with neutrinos</a:t>
                      </a:r>
                      <a:endParaRPr lang="en-US" sz="900" b="1" dirty="0">
                        <a:latin typeface="Arial Narrow" pitchFamily="34" charset="0"/>
                      </a:endParaRPr>
                    </a:p>
                  </a:txBody>
                  <a:tcPr/>
                </a:tc>
                <a:tc>
                  <a:txBody>
                    <a:bodyPr/>
                    <a:lstStyle/>
                    <a:p>
                      <a:r>
                        <a:rPr lang="en-US" sz="900" b="1" dirty="0" smtClean="0">
                          <a:latin typeface="Arial Narrow" pitchFamily="34" charset="0"/>
                        </a:rPr>
                        <a:t>5 Univ.,</a:t>
                      </a:r>
                      <a:r>
                        <a:rPr lang="en-US" sz="900" b="1" baseline="0" dirty="0" smtClean="0">
                          <a:latin typeface="Arial Narrow" pitchFamily="34" charset="0"/>
                        </a:rPr>
                        <a:t> 1 Lab</a:t>
                      </a:r>
                      <a:endParaRPr lang="en-US" sz="900" b="1" dirty="0">
                        <a:latin typeface="Arial Narrow" pitchFamily="34" charset="0"/>
                      </a:endParaRPr>
                    </a:p>
                  </a:txBody>
                  <a:tcPr/>
                </a:tc>
                <a:tc>
                  <a:txBody>
                    <a:bodyPr/>
                    <a:lstStyle/>
                    <a:p>
                      <a:r>
                        <a:rPr lang="en-US" sz="900" b="1" dirty="0" smtClean="0">
                          <a:latin typeface="Arial Narrow" pitchFamily="34" charset="0"/>
                        </a:rPr>
                        <a:t>20</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Daya Bay</a:t>
                      </a:r>
                      <a:endParaRPr lang="en-US" sz="950" b="1" dirty="0">
                        <a:effectLst/>
                        <a:latin typeface="Calibri" pitchFamily="34" charset="0"/>
                      </a:endParaRPr>
                    </a:p>
                  </a:txBody>
                  <a:tcPr/>
                </a:tc>
                <a:tc>
                  <a:txBody>
                    <a:bodyPr/>
                    <a:lstStyle/>
                    <a:p>
                      <a:r>
                        <a:rPr lang="en-US" sz="900" b="1" dirty="0" err="1" smtClean="0">
                          <a:latin typeface="Arial Narrow" pitchFamily="34" charset="0"/>
                        </a:rPr>
                        <a:t>Dapeng</a:t>
                      </a:r>
                      <a:r>
                        <a:rPr lang="en-US" sz="900" b="1" dirty="0" smtClean="0">
                          <a:latin typeface="Arial Narrow" pitchFamily="34" charset="0"/>
                        </a:rPr>
                        <a:t> </a:t>
                      </a:r>
                      <a:r>
                        <a:rPr lang="en-US" sz="900" b="1" dirty="0" err="1" smtClean="0">
                          <a:latin typeface="Arial Narrow" pitchFamily="34" charset="0"/>
                        </a:rPr>
                        <a:t>Penisula</a:t>
                      </a:r>
                      <a:r>
                        <a:rPr lang="en-US" sz="900" b="1" dirty="0" smtClean="0">
                          <a:latin typeface="Arial Narrow" pitchFamily="34" charset="0"/>
                        </a:rPr>
                        <a:t>,</a:t>
                      </a:r>
                      <a:r>
                        <a:rPr lang="en-US" sz="900" b="1" baseline="0" dirty="0" smtClean="0">
                          <a:latin typeface="Arial Narrow" pitchFamily="34" charset="0"/>
                        </a:rPr>
                        <a:t> China</a:t>
                      </a:r>
                      <a:endParaRPr lang="en-US" sz="900" b="1" dirty="0">
                        <a:latin typeface="Arial Narrow" pitchFamily="34" charset="0"/>
                      </a:endParaRPr>
                    </a:p>
                  </a:txBody>
                  <a:tcPr/>
                </a:tc>
                <a:tc>
                  <a:txBody>
                    <a:bodyPr/>
                    <a:lstStyle/>
                    <a:p>
                      <a:r>
                        <a:rPr lang="en-US" sz="900" b="1" dirty="0" smtClean="0">
                          <a:latin typeface="Arial Narrow" pitchFamily="34" charset="0"/>
                        </a:rPr>
                        <a:t>Running</a:t>
                      </a:r>
                      <a:endParaRPr lang="en-US" sz="900" b="1" dirty="0">
                        <a:latin typeface="Arial Narrow" pitchFamily="34" charset="0"/>
                      </a:endParaRPr>
                    </a:p>
                  </a:txBody>
                  <a:tcPr/>
                </a:tc>
                <a:tc>
                  <a:txBody>
                    <a:bodyPr/>
                    <a:lstStyle/>
                    <a:p>
                      <a:r>
                        <a:rPr lang="en-US" sz="900" b="1" dirty="0" smtClean="0">
                          <a:latin typeface="Arial Narrow" pitchFamily="34" charset="0"/>
                        </a:rPr>
                        <a:t>Precise determination of </a:t>
                      </a:r>
                      <a:r>
                        <a:rPr lang="el-GR" sz="900" b="1" dirty="0" smtClean="0">
                          <a:latin typeface="Arial Narrow" pitchFamily="34" charset="0"/>
                        </a:rPr>
                        <a:t>θ</a:t>
                      </a:r>
                      <a:r>
                        <a:rPr lang="el-GR" sz="900" b="1" baseline="-25000" dirty="0" smtClean="0">
                          <a:latin typeface="Arial Narrow" pitchFamily="34" charset="0"/>
                        </a:rPr>
                        <a:t>13</a:t>
                      </a:r>
                      <a:endParaRPr lang="en-US" sz="900" b="1" baseline="-25000" dirty="0">
                        <a:latin typeface="Arial Narrow" pitchFamily="34" charset="0"/>
                      </a:endParaRPr>
                    </a:p>
                  </a:txBody>
                  <a:tcPr/>
                </a:tc>
                <a:tc>
                  <a:txBody>
                    <a:bodyPr/>
                    <a:lstStyle/>
                    <a:p>
                      <a:r>
                        <a:rPr lang="en-US" sz="900" b="1" dirty="0" smtClean="0">
                          <a:latin typeface="Arial Narrow" pitchFamily="34" charset="0"/>
                        </a:rPr>
                        <a:t>13 Univ., 2 Lab</a:t>
                      </a:r>
                      <a:endParaRPr lang="en-US" sz="900" b="1" dirty="0">
                        <a:latin typeface="Arial Narrow" pitchFamily="34" charset="0"/>
                      </a:endParaRPr>
                    </a:p>
                  </a:txBody>
                  <a:tcPr/>
                </a:tc>
                <a:tc>
                  <a:txBody>
                    <a:bodyPr/>
                    <a:lstStyle/>
                    <a:p>
                      <a:r>
                        <a:rPr lang="en-US" sz="900" b="1" dirty="0" smtClean="0">
                          <a:latin typeface="Arial Narrow" pitchFamily="34" charset="0"/>
                        </a:rPr>
                        <a:t>76</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Heavy Photon Search</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Jefferson Lab,</a:t>
                      </a:r>
                      <a:r>
                        <a:rPr lang="en-US" sz="900" b="1" baseline="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latin typeface="Arial Narrow" pitchFamily="34" charset="0"/>
                        </a:rPr>
                        <a:t>Newport News, VA,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Physics run 2015</a:t>
                      </a:r>
                    </a:p>
                  </a:txBody>
                  <a:tcPr/>
                </a:tc>
                <a:tc>
                  <a:txBody>
                    <a:bodyPr/>
                    <a:lstStyle/>
                    <a:p>
                      <a:r>
                        <a:rPr lang="en-US" sz="900" b="1" dirty="0" smtClean="0">
                          <a:latin typeface="Arial Narrow" pitchFamily="34" charset="0"/>
                        </a:rPr>
                        <a:t>Search for massive</a:t>
                      </a:r>
                      <a:r>
                        <a:rPr lang="en-US" sz="900" b="1" baseline="0" dirty="0" smtClean="0">
                          <a:latin typeface="Arial Narrow" pitchFamily="34" charset="0"/>
                        </a:rPr>
                        <a:t> vector gauge bosons which may </a:t>
                      </a:r>
                    </a:p>
                    <a:p>
                      <a:r>
                        <a:rPr lang="en-US" sz="900" b="1" baseline="0" dirty="0" smtClean="0">
                          <a:latin typeface="Arial Narrow" pitchFamily="34" charset="0"/>
                        </a:rPr>
                        <a:t>be evidence of dark matter or explain g-2 anomaly</a:t>
                      </a:r>
                      <a:endParaRPr lang="en-US" sz="900" b="1" dirty="0">
                        <a:latin typeface="Arial Narrow" pitchFamily="34" charset="0"/>
                      </a:endParaRPr>
                    </a:p>
                  </a:txBody>
                  <a:tcPr/>
                </a:tc>
                <a:tc>
                  <a:txBody>
                    <a:bodyPr/>
                    <a:lstStyle/>
                    <a:p>
                      <a:r>
                        <a:rPr lang="en-US" sz="900" b="1" dirty="0" smtClean="0">
                          <a:latin typeface="Arial Narrow" pitchFamily="34" charset="0"/>
                        </a:rPr>
                        <a:t>8 Univ.,</a:t>
                      </a:r>
                      <a:r>
                        <a:rPr lang="en-US" sz="900" b="1" baseline="0" dirty="0" smtClean="0">
                          <a:latin typeface="Arial Narrow" pitchFamily="34" charset="0"/>
                        </a:rPr>
                        <a:t> 2 Lab</a:t>
                      </a:r>
                      <a:endParaRPr lang="en-US" sz="900" b="1" dirty="0">
                        <a:latin typeface="Arial Narrow" pitchFamily="34" charset="0"/>
                      </a:endParaRPr>
                    </a:p>
                  </a:txBody>
                  <a:tcPr/>
                </a:tc>
                <a:tc>
                  <a:txBody>
                    <a:bodyPr/>
                    <a:lstStyle/>
                    <a:p>
                      <a:r>
                        <a:rPr lang="en-US" sz="900" b="1" dirty="0" smtClean="0">
                          <a:latin typeface="Arial Narrow" pitchFamily="34" charset="0"/>
                        </a:rPr>
                        <a:t>47</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K0TO</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J-PARC, Tokai</a:t>
                      </a:r>
                      <a:r>
                        <a:rPr lang="en-US" sz="900" b="1" baseline="0" dirty="0" smtClean="0">
                          <a:latin typeface="Arial Narrow" pitchFamily="34" charset="0"/>
                        </a:rPr>
                        <a:t> , Japan</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Running</a:t>
                      </a:r>
                    </a:p>
                  </a:txBody>
                  <a:tcPr/>
                </a:tc>
                <a:tc>
                  <a:txBody>
                    <a:bodyPr/>
                    <a:lstStyle/>
                    <a:p>
                      <a:r>
                        <a:rPr lang="en-US" sz="900" b="1" dirty="0" smtClean="0">
                          <a:latin typeface="Arial Narrow" pitchFamily="34" charset="0"/>
                        </a:rPr>
                        <a:t>Discover</a:t>
                      </a:r>
                      <a:r>
                        <a:rPr lang="en-US" sz="900" b="1" baseline="0" dirty="0" smtClean="0">
                          <a:latin typeface="Arial Narrow" pitchFamily="34" charset="0"/>
                        </a:rPr>
                        <a:t> and measure </a:t>
                      </a:r>
                      <a:r>
                        <a:rPr lang="en-US" sz="900" b="1" dirty="0" smtClean="0">
                          <a:latin typeface="Arial Narrow" pitchFamily="34" charset="0"/>
                        </a:rPr>
                        <a:t>K</a:t>
                      </a:r>
                      <a:r>
                        <a:rPr lang="en-US" sz="900" b="1" baseline="-25000" dirty="0" smtClean="0">
                          <a:latin typeface="Arial Narrow" pitchFamily="34" charset="0"/>
                        </a:rPr>
                        <a:t>L</a:t>
                      </a:r>
                      <a:r>
                        <a:rPr lang="en-US" sz="900" b="1" baseline="0" dirty="0" smtClean="0">
                          <a:latin typeface="Arial Narrow" pitchFamily="34" charset="0"/>
                          <a:cs typeface="Times New Roman"/>
                        </a:rPr>
                        <a:t>→</a:t>
                      </a:r>
                      <a:r>
                        <a:rPr lang="el-GR" sz="900" b="1" baseline="0" dirty="0" smtClean="0">
                          <a:latin typeface="Arial Narrow" pitchFamily="34" charset="0"/>
                          <a:cs typeface="Times New Roman"/>
                        </a:rPr>
                        <a:t>π</a:t>
                      </a:r>
                      <a:r>
                        <a:rPr lang="en-US" sz="900" b="1" baseline="30000" dirty="0" smtClean="0">
                          <a:latin typeface="Arial Narrow" pitchFamily="34" charset="0"/>
                          <a:cs typeface="Times New Roman"/>
                        </a:rPr>
                        <a:t>0</a:t>
                      </a:r>
                      <a:r>
                        <a:rPr lang="el-GR" sz="900" b="1" baseline="0" dirty="0" smtClean="0">
                          <a:latin typeface="Times New Roman"/>
                          <a:cs typeface="Times New Roman"/>
                        </a:rPr>
                        <a:t>νν</a:t>
                      </a:r>
                      <a:r>
                        <a:rPr lang="en-US" sz="900" b="1" baseline="0" dirty="0" smtClean="0">
                          <a:latin typeface="Arial Narrow" pitchFamily="34" charset="0"/>
                          <a:cs typeface="Times New Roman"/>
                        </a:rPr>
                        <a:t> to search for CP violation </a:t>
                      </a:r>
                      <a:endParaRPr lang="en-US" sz="900" b="1" dirty="0">
                        <a:latin typeface="Arial Narrow" pitchFamily="34" charset="0"/>
                      </a:endParaRPr>
                    </a:p>
                  </a:txBody>
                  <a:tcPr/>
                </a:tc>
                <a:tc>
                  <a:txBody>
                    <a:bodyPr/>
                    <a:lstStyle/>
                    <a:p>
                      <a:r>
                        <a:rPr lang="en-US" sz="900" b="1" dirty="0" smtClean="0">
                          <a:latin typeface="Arial Narrow" pitchFamily="34" charset="0"/>
                        </a:rPr>
                        <a:t>3 Univ.</a:t>
                      </a:r>
                      <a:endParaRPr lang="en-US" sz="900" b="1" dirty="0">
                        <a:latin typeface="Arial Narrow" pitchFamily="34" charset="0"/>
                      </a:endParaRPr>
                    </a:p>
                  </a:txBody>
                  <a:tcPr/>
                </a:tc>
                <a:tc>
                  <a:txBody>
                    <a:bodyPr/>
                    <a:lstStyle/>
                    <a:p>
                      <a:r>
                        <a:rPr lang="en-US" sz="900" b="1" dirty="0" smtClean="0">
                          <a:latin typeface="Arial Narrow" pitchFamily="34" charset="0"/>
                        </a:rPr>
                        <a:t>12</a:t>
                      </a:r>
                      <a:endParaRPr lang="en-US" sz="900" b="1" dirty="0">
                        <a:latin typeface="Arial Narrow" pitchFamily="34" charset="0"/>
                      </a:endParaRPr>
                    </a:p>
                  </a:txBody>
                  <a:tcPr/>
                </a:tc>
              </a:tr>
              <a:tr h="255370">
                <a:tc>
                  <a:txBody>
                    <a:bodyPr/>
                    <a:lstStyle/>
                    <a:p>
                      <a:r>
                        <a:rPr lang="en-US" sz="950" b="1" dirty="0" err="1" smtClean="0">
                          <a:effectLst/>
                          <a:latin typeface="Calibri" pitchFamily="34" charset="0"/>
                        </a:rPr>
                        <a:t>LArIAT</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R&amp;D;</a:t>
                      </a:r>
                      <a:r>
                        <a:rPr lang="en-US" sz="900" b="1" baseline="0" dirty="0" smtClean="0">
                          <a:latin typeface="Arial Narrow" pitchFamily="34" charset="0"/>
                        </a:rPr>
                        <a:t> </a:t>
                      </a:r>
                      <a:r>
                        <a:rPr lang="en-US" sz="900" b="1" dirty="0" smtClean="0">
                          <a:latin typeface="Arial Narrow" pitchFamily="34" charset="0"/>
                        </a:rPr>
                        <a:t>Phase I</a:t>
                      </a:r>
                      <a:r>
                        <a:rPr lang="en-US" sz="900" b="1" baseline="0" dirty="0" smtClean="0">
                          <a:latin typeface="Arial Narrow" pitchFamily="34" charset="0"/>
                        </a:rPr>
                        <a:t> 2013</a:t>
                      </a:r>
                      <a:endParaRPr lang="en-US" sz="900" b="1" dirty="0" smtClean="0">
                        <a:latin typeface="Arial Narrow" pitchFamily="34" charset="0"/>
                      </a:endParaRPr>
                    </a:p>
                  </a:txBody>
                  <a:tcPr/>
                </a:tc>
                <a:tc>
                  <a:txBody>
                    <a:bodyPr/>
                    <a:lstStyle/>
                    <a:p>
                      <a:r>
                        <a:rPr lang="en-US" sz="900" b="1" kern="1200" dirty="0" err="1" smtClean="0">
                          <a:solidFill>
                            <a:schemeClr val="dk1"/>
                          </a:solidFill>
                          <a:latin typeface="Arial Narrow" pitchFamily="34" charset="0"/>
                          <a:ea typeface="+mn-ea"/>
                          <a:cs typeface="+mn-cs"/>
                        </a:rPr>
                        <a:t>LArTPC</a:t>
                      </a:r>
                      <a:r>
                        <a:rPr lang="en-US" sz="900" b="1" kern="1200" dirty="0" smtClean="0">
                          <a:solidFill>
                            <a:schemeClr val="dk1"/>
                          </a:solidFill>
                          <a:latin typeface="Arial Narrow" pitchFamily="34" charset="0"/>
                          <a:ea typeface="+mn-ea"/>
                          <a:cs typeface="+mn-cs"/>
                        </a:rPr>
                        <a:t> in a </a:t>
                      </a:r>
                      <a:r>
                        <a:rPr lang="en-US" sz="900" b="1" kern="1200" dirty="0" err="1" smtClean="0">
                          <a:solidFill>
                            <a:schemeClr val="dk1"/>
                          </a:solidFill>
                          <a:latin typeface="Arial Narrow" pitchFamily="34" charset="0"/>
                          <a:ea typeface="+mn-ea"/>
                          <a:cs typeface="+mn-cs"/>
                        </a:rPr>
                        <a:t>testbeam</a:t>
                      </a:r>
                      <a:r>
                        <a:rPr lang="en-US" sz="900" b="1" kern="1200" dirty="0" smtClean="0">
                          <a:solidFill>
                            <a:schemeClr val="dk1"/>
                          </a:solidFill>
                          <a:latin typeface="Arial Narrow" pitchFamily="34" charset="0"/>
                          <a:ea typeface="+mn-ea"/>
                          <a:cs typeface="+mn-cs"/>
                        </a:rPr>
                        <a:t>; develop particle ID &amp; reconstruction</a:t>
                      </a:r>
                      <a:endParaRPr lang="en-US" sz="900" b="1" dirty="0">
                        <a:latin typeface="Arial Narrow" pitchFamily="34" charset="0"/>
                      </a:endParaRPr>
                    </a:p>
                  </a:txBody>
                  <a:tcPr/>
                </a:tc>
                <a:tc>
                  <a:txBody>
                    <a:bodyPr/>
                    <a:lstStyle/>
                    <a:p>
                      <a:r>
                        <a:rPr lang="en-US" sz="900" b="1" dirty="0" smtClean="0">
                          <a:latin typeface="Arial Narrow" pitchFamily="34" charset="0"/>
                        </a:rPr>
                        <a:t>11</a:t>
                      </a:r>
                      <a:r>
                        <a:rPr lang="en-US" sz="900" b="1" baseline="0" dirty="0" smtClean="0">
                          <a:latin typeface="Arial Narrow" pitchFamily="34" charset="0"/>
                        </a:rPr>
                        <a:t> Univ., 3 Lab</a:t>
                      </a:r>
                      <a:endParaRPr lang="en-US" sz="900" b="1" dirty="0">
                        <a:latin typeface="Arial Narrow" pitchFamily="34" charset="0"/>
                      </a:endParaRPr>
                    </a:p>
                  </a:txBody>
                  <a:tcPr/>
                </a:tc>
                <a:tc>
                  <a:txBody>
                    <a:bodyPr/>
                    <a:lstStyle/>
                    <a:p>
                      <a:r>
                        <a:rPr lang="en-US" sz="900" b="1" dirty="0" smtClean="0">
                          <a:latin typeface="Arial Narrow" pitchFamily="34" charset="0"/>
                        </a:rPr>
                        <a:t>38</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LBNE</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r>
                        <a:rPr lang="en-US" sz="900" b="1" baseline="0" dirty="0" smtClean="0">
                          <a:latin typeface="Arial Narrow" pitchFamily="34" charset="0"/>
                        </a:rPr>
                        <a:t> &amp; </a:t>
                      </a:r>
                      <a:r>
                        <a:rPr lang="en-US" sz="900" b="1" dirty="0" smtClean="0">
                          <a:latin typeface="Arial Narrow" pitchFamily="34" charset="0"/>
                        </a:rPr>
                        <a:t> </a:t>
                      </a:r>
                      <a:r>
                        <a:rPr lang="en-US" sz="900" b="1" dirty="0" err="1" smtClean="0">
                          <a:latin typeface="Arial Narrow" pitchFamily="34" charset="0"/>
                        </a:rPr>
                        <a:t>Homestake</a:t>
                      </a:r>
                      <a:r>
                        <a:rPr lang="en-US" sz="900" b="1" baseline="0" dirty="0" smtClean="0">
                          <a:latin typeface="Arial Narrow" pitchFamily="34" charset="0"/>
                        </a:rPr>
                        <a:t> Mine, SD,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CD1 Dec 2012;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First data 2023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Arial Narrow" pitchFamily="34" charset="0"/>
                          <a:ea typeface="+mn-ea"/>
                          <a:cs typeface="+mn-cs"/>
                        </a:rPr>
                        <a:t>Discover and characterize CP violation in the neutrino sector;</a:t>
                      </a:r>
                      <a:r>
                        <a:rPr lang="en-US" sz="900" b="1" kern="1200" baseline="0" dirty="0" smtClean="0">
                          <a:solidFill>
                            <a:schemeClr val="dk1"/>
                          </a:solidFill>
                          <a:effectLst/>
                          <a:latin typeface="Arial Narrow" pitchFamily="34" charset="0"/>
                          <a:ea typeface="+mn-ea"/>
                          <a:cs typeface="+mn-cs"/>
                        </a:rPr>
                        <a:t> c</a:t>
                      </a:r>
                      <a:r>
                        <a:rPr lang="en-US" sz="900" b="1" kern="1200" dirty="0" smtClean="0">
                          <a:solidFill>
                            <a:schemeClr val="dk1"/>
                          </a:solidFill>
                          <a:effectLst/>
                          <a:latin typeface="Arial Narrow" pitchFamily="34" charset="0"/>
                          <a:ea typeface="+mn-ea"/>
                          <a:cs typeface="+mn-cs"/>
                        </a:rPr>
                        <a:t>omprehensive program to measure neutrino oscillations</a:t>
                      </a:r>
                    </a:p>
                  </a:txBody>
                  <a:tcPr/>
                </a:tc>
                <a:tc>
                  <a:txBody>
                    <a:bodyPr/>
                    <a:lstStyle/>
                    <a:p>
                      <a:r>
                        <a:rPr lang="en-US" sz="900" b="1" dirty="0" smtClean="0">
                          <a:latin typeface="Arial Narrow" pitchFamily="34" charset="0"/>
                        </a:rPr>
                        <a:t>48</a:t>
                      </a:r>
                      <a:r>
                        <a:rPr lang="en-US" sz="900" b="1" baseline="0" dirty="0" smtClean="0">
                          <a:latin typeface="Arial Narrow" pitchFamily="34" charset="0"/>
                        </a:rPr>
                        <a:t> Univ., 6 Lab</a:t>
                      </a:r>
                      <a:endParaRPr lang="en-US" sz="900" b="1" dirty="0">
                        <a:latin typeface="Arial Narrow" pitchFamily="34" charset="0"/>
                      </a:endParaRPr>
                    </a:p>
                  </a:txBody>
                  <a:tcPr/>
                </a:tc>
                <a:tc>
                  <a:txBody>
                    <a:bodyPr/>
                    <a:lstStyle/>
                    <a:p>
                      <a:r>
                        <a:rPr lang="en-US" sz="900" b="1" dirty="0" smtClean="0">
                          <a:latin typeface="Arial Narrow" pitchFamily="34" charset="0"/>
                        </a:rPr>
                        <a:t>336</a:t>
                      </a:r>
                      <a:endParaRPr lang="en-US" sz="900" b="1" dirty="0">
                        <a:latin typeface="Arial Narrow" pitchFamily="34" charset="0"/>
                      </a:endParaRPr>
                    </a:p>
                  </a:txBody>
                  <a:tcPr/>
                </a:tc>
              </a:tr>
              <a:tr h="364092">
                <a:tc>
                  <a:txBody>
                    <a:bodyPr/>
                    <a:lstStyle/>
                    <a:p>
                      <a:r>
                        <a:rPr lang="en-US" sz="950" b="1" dirty="0" err="1" smtClean="0">
                          <a:effectLst/>
                          <a:latin typeface="Calibri" pitchFamily="34" charset="0"/>
                        </a:rPr>
                        <a:t>MicroBooNE</a:t>
                      </a:r>
                      <a:endParaRPr lang="en-US" sz="950" b="1" dirty="0">
                        <a:effectLst/>
                        <a:latin typeface="Calibri" pitchFamily="34" charset="0"/>
                      </a:endParaRPr>
                    </a:p>
                  </a:txBody>
                  <a:tcPr/>
                </a:tc>
                <a:tc>
                  <a:txBody>
                    <a:bodyPr/>
                    <a:lstStyle/>
                    <a:p>
                      <a:r>
                        <a:rPr lang="en-US" sz="900" b="1" dirty="0" smtClean="0">
                          <a:latin typeface="Arial Narrow" pitchFamily="34" charset="0"/>
                        </a:rPr>
                        <a:t>Fermilab, Batavia, IL, USA</a:t>
                      </a:r>
                      <a:endParaRPr lang="en-US" sz="900" b="1" dirty="0">
                        <a:latin typeface="Arial Narrow" pitchFamily="34" charset="0"/>
                      </a:endParaRPr>
                    </a:p>
                  </a:txBody>
                  <a:tcPr/>
                </a:tc>
                <a:tc>
                  <a:txBody>
                    <a:bodyPr/>
                    <a:lstStyle/>
                    <a:p>
                      <a:r>
                        <a:rPr lang="en-US" sz="900" b="1" dirty="0" smtClean="0">
                          <a:latin typeface="Arial Narrow" pitchFamily="34" charset="0"/>
                        </a:rPr>
                        <a:t>Physics run 2014</a:t>
                      </a:r>
                      <a:endParaRPr lang="en-US" sz="900" b="1" dirty="0">
                        <a:latin typeface="Arial Narrow" pitchFamily="34" charset="0"/>
                      </a:endParaRPr>
                    </a:p>
                  </a:txBody>
                  <a:tcPr/>
                </a:tc>
                <a:tc>
                  <a:txBody>
                    <a:bodyPr/>
                    <a:lstStyle/>
                    <a:p>
                      <a:r>
                        <a:rPr lang="en-US" sz="900" b="1" dirty="0" smtClean="0">
                          <a:latin typeface="Arial Narrow" pitchFamily="34" charset="0"/>
                        </a:rPr>
                        <a:t>Address MiniBooNE low energy excess;</a:t>
                      </a:r>
                      <a:r>
                        <a:rPr lang="en-US" sz="900" b="1" baseline="0" dirty="0" smtClean="0">
                          <a:latin typeface="Arial Narrow" pitchFamily="34" charset="0"/>
                        </a:rPr>
                        <a:t> </a:t>
                      </a:r>
                      <a:r>
                        <a:rPr lang="en-US" sz="900" b="1" dirty="0" smtClean="0">
                          <a:latin typeface="Arial Narrow" pitchFamily="34" charset="0"/>
                        </a:rPr>
                        <a:t>measure neutrino </a:t>
                      </a:r>
                    </a:p>
                    <a:p>
                      <a:r>
                        <a:rPr lang="en-US" sz="900" b="1" dirty="0" smtClean="0">
                          <a:latin typeface="Arial Narrow" pitchFamily="34" charset="0"/>
                        </a:rPr>
                        <a:t>cross sections in LArTPC</a:t>
                      </a:r>
                      <a:endParaRPr lang="en-US" sz="900" b="1" dirty="0">
                        <a:latin typeface="Arial Narrow" pitchFamily="34" charset="0"/>
                      </a:endParaRPr>
                    </a:p>
                  </a:txBody>
                  <a:tcPr/>
                </a:tc>
                <a:tc>
                  <a:txBody>
                    <a:bodyPr/>
                    <a:lstStyle/>
                    <a:p>
                      <a:r>
                        <a:rPr lang="en-US" sz="900" b="1" dirty="0" smtClean="0">
                          <a:latin typeface="Arial Narrow" pitchFamily="34" charset="0"/>
                        </a:rPr>
                        <a:t>15</a:t>
                      </a:r>
                      <a:r>
                        <a:rPr lang="en-US" sz="900" b="1" baseline="0" dirty="0" smtClean="0">
                          <a:latin typeface="Arial Narrow" pitchFamily="34" charset="0"/>
                        </a:rPr>
                        <a:t> Univ., 2 Lab</a:t>
                      </a:r>
                      <a:endParaRPr lang="en-US" sz="900" b="1" dirty="0">
                        <a:latin typeface="Arial Narrow" pitchFamily="34" charset="0"/>
                      </a:endParaRPr>
                    </a:p>
                  </a:txBody>
                  <a:tcPr/>
                </a:tc>
                <a:tc>
                  <a:txBody>
                    <a:bodyPr/>
                    <a:lstStyle/>
                    <a:p>
                      <a:r>
                        <a:rPr lang="en-US" sz="900" b="1" dirty="0" smtClean="0">
                          <a:latin typeface="Arial Narrow" pitchFamily="34" charset="0"/>
                        </a:rPr>
                        <a:t>101</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MINER</a:t>
                      </a:r>
                      <a:r>
                        <a:rPr lang="el-GR" sz="1000" b="1" baseline="0" dirty="0" smtClean="0">
                          <a:latin typeface="Times New Roman"/>
                          <a:cs typeface="Times New Roman"/>
                        </a:rPr>
                        <a:t>ν</a:t>
                      </a:r>
                      <a:r>
                        <a:rPr lang="en-US" sz="950" b="1" dirty="0" smtClean="0">
                          <a:effectLst/>
                          <a:latin typeface="Calibri" pitchFamily="34" charset="0"/>
                        </a:rPr>
                        <a:t>A</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Med.</a:t>
                      </a:r>
                      <a:r>
                        <a:rPr lang="en-US" sz="900" b="1" baseline="0" dirty="0" smtClean="0">
                          <a:latin typeface="Arial Narrow" pitchFamily="34" charset="0"/>
                        </a:rPr>
                        <a:t> Energy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latin typeface="Arial Narrow" pitchFamily="34" charset="0"/>
                        </a:rPr>
                        <a:t>Run 2013</a:t>
                      </a:r>
                      <a:endParaRPr lang="en-US" sz="900" b="1" dirty="0" smtClean="0">
                        <a:latin typeface="Arial Narrow" pitchFamily="34" charset="0"/>
                      </a:endParaRPr>
                    </a:p>
                  </a:txBody>
                  <a:tcPr/>
                </a:tc>
                <a:tc>
                  <a:txBody>
                    <a:bodyPr/>
                    <a:lstStyle/>
                    <a:p>
                      <a:r>
                        <a:rPr lang="en-US" sz="900" b="1" dirty="0" smtClean="0">
                          <a:latin typeface="Arial Narrow" pitchFamily="34" charset="0"/>
                        </a:rPr>
                        <a:t>Precise</a:t>
                      </a:r>
                      <a:r>
                        <a:rPr lang="en-US" sz="900" b="1" baseline="0" dirty="0" smtClean="0">
                          <a:latin typeface="Arial Narrow" pitchFamily="34" charset="0"/>
                        </a:rPr>
                        <a:t> </a:t>
                      </a:r>
                      <a:r>
                        <a:rPr lang="en-US" sz="900" b="1" dirty="0" smtClean="0">
                          <a:latin typeface="Arial Narrow" pitchFamily="34" charset="0"/>
                        </a:rPr>
                        <a:t>measurements of neutrino-nuclear effects and </a:t>
                      </a:r>
                    </a:p>
                    <a:p>
                      <a:r>
                        <a:rPr lang="en-US" sz="900" b="1" dirty="0" smtClean="0">
                          <a:latin typeface="Arial Narrow" pitchFamily="34" charset="0"/>
                        </a:rPr>
                        <a:t>cross sections at</a:t>
                      </a:r>
                      <a:r>
                        <a:rPr lang="en-US" sz="900" b="1" baseline="0" dirty="0" smtClean="0">
                          <a:latin typeface="Arial Narrow" pitchFamily="34" charset="0"/>
                        </a:rPr>
                        <a:t> </a:t>
                      </a:r>
                      <a:r>
                        <a:rPr lang="en-US" sz="900" b="1" dirty="0" smtClean="0">
                          <a:latin typeface="Arial Narrow" pitchFamily="34" charset="0"/>
                        </a:rPr>
                        <a:t>2-20</a:t>
                      </a:r>
                      <a:r>
                        <a:rPr lang="en-US" sz="900" b="1" baseline="0" dirty="0" smtClean="0">
                          <a:latin typeface="Arial Narrow" pitchFamily="34" charset="0"/>
                        </a:rPr>
                        <a:t> </a:t>
                      </a:r>
                      <a:r>
                        <a:rPr lang="en-US" sz="900" b="1" baseline="0" dirty="0" err="1" smtClean="0">
                          <a:latin typeface="Arial Narrow" pitchFamily="34" charset="0"/>
                        </a:rPr>
                        <a:t>GeV</a:t>
                      </a:r>
                      <a:endParaRPr lang="en-US" sz="900" b="1" dirty="0">
                        <a:latin typeface="Arial Narrow" pitchFamily="34" charset="0"/>
                      </a:endParaRPr>
                    </a:p>
                  </a:txBody>
                  <a:tcPr/>
                </a:tc>
                <a:tc>
                  <a:txBody>
                    <a:bodyPr/>
                    <a:lstStyle/>
                    <a:p>
                      <a:r>
                        <a:rPr lang="en-US" sz="900" b="1" dirty="0" smtClean="0">
                          <a:latin typeface="Arial Narrow" pitchFamily="34" charset="0"/>
                        </a:rPr>
                        <a:t>13 Univ., 1 Lab</a:t>
                      </a:r>
                      <a:endParaRPr lang="en-US" sz="900" b="1" dirty="0">
                        <a:latin typeface="Arial Narrow" pitchFamily="34" charset="0"/>
                      </a:endParaRPr>
                    </a:p>
                  </a:txBody>
                  <a:tcPr/>
                </a:tc>
                <a:tc>
                  <a:txBody>
                    <a:bodyPr/>
                    <a:lstStyle/>
                    <a:p>
                      <a:r>
                        <a:rPr lang="en-US" sz="900" b="1" dirty="0" smtClean="0">
                          <a:latin typeface="Arial Narrow" pitchFamily="34" charset="0"/>
                        </a:rPr>
                        <a:t>48</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MINOS+</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r>
                        <a:rPr lang="en-US" sz="900" b="1" baseline="0" dirty="0" smtClean="0">
                          <a:latin typeface="Arial Narrow" pitchFamily="34" charset="0"/>
                        </a:rPr>
                        <a:t> &amp; </a:t>
                      </a:r>
                      <a:r>
                        <a:rPr lang="en-US" sz="900" b="1" dirty="0" smtClean="0">
                          <a:latin typeface="Arial Narrow" pitchFamily="34" charset="0"/>
                        </a:rPr>
                        <a:t> Soudan</a:t>
                      </a:r>
                      <a:r>
                        <a:rPr lang="en-US" sz="900" b="1" baseline="0" dirty="0" smtClean="0">
                          <a:latin typeface="Arial Narrow" pitchFamily="34" charset="0"/>
                        </a:rPr>
                        <a:t> Mine</a:t>
                      </a:r>
                      <a:r>
                        <a:rPr lang="en-US" sz="900" b="1" dirty="0" smtClean="0">
                          <a:latin typeface="Arial Narrow" pitchFamily="34" charset="0"/>
                        </a:rPr>
                        <a:t>,</a:t>
                      </a:r>
                      <a:r>
                        <a:rPr lang="en-US" sz="900" b="1" baseline="0" dirty="0" smtClean="0">
                          <a:latin typeface="Arial Narrow" pitchFamily="34" charset="0"/>
                        </a:rPr>
                        <a:t> MN,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latin typeface="Arial Narrow" pitchFamily="34" charset="0"/>
                        </a:rPr>
                        <a:t>NuMI</a:t>
                      </a:r>
                      <a:r>
                        <a:rPr lang="en-US" sz="900" b="1" dirty="0" smtClean="0">
                          <a:latin typeface="Arial Narrow" pitchFamily="34" charset="0"/>
                        </a:rPr>
                        <a:t> start-up</a:t>
                      </a:r>
                      <a:r>
                        <a:rPr lang="en-US" sz="900" b="1" baseline="0" dirty="0" smtClean="0">
                          <a:latin typeface="Arial Narrow" pitchFamily="34" charset="0"/>
                        </a:rPr>
                        <a:t> 2013</a:t>
                      </a:r>
                      <a:endParaRPr lang="en-US" sz="900" b="1" dirty="0" smtClean="0">
                        <a:latin typeface="Arial Narrow" pitchFamily="34" charset="0"/>
                      </a:endParaRPr>
                    </a:p>
                  </a:txBody>
                  <a:tcPr/>
                </a:tc>
                <a:tc>
                  <a:txBody>
                    <a:bodyPr/>
                    <a:lstStyle/>
                    <a:p>
                      <a:r>
                        <a:rPr lang="en-US" sz="900" b="1" dirty="0" smtClean="0">
                          <a:latin typeface="Arial Narrow" pitchFamily="34" charset="0"/>
                        </a:rPr>
                        <a:t>Search for sterile neutrinos, non-standard interactions and </a:t>
                      </a:r>
                    </a:p>
                    <a:p>
                      <a:r>
                        <a:rPr lang="en-US" sz="900" b="1" dirty="0" smtClean="0">
                          <a:latin typeface="Arial Narrow" pitchFamily="34" charset="0"/>
                        </a:rPr>
                        <a:t>exotic phenomena</a:t>
                      </a:r>
                      <a:endParaRPr lang="en-US" sz="900" b="1" dirty="0">
                        <a:latin typeface="Arial Narrow" pitchFamily="34" charset="0"/>
                      </a:endParaRPr>
                    </a:p>
                  </a:txBody>
                  <a:tcPr/>
                </a:tc>
                <a:tc>
                  <a:txBody>
                    <a:bodyPr/>
                    <a:lstStyle/>
                    <a:p>
                      <a:r>
                        <a:rPr lang="en-US" sz="900" b="1" dirty="0" smtClean="0">
                          <a:latin typeface="Arial Narrow" pitchFamily="34" charset="0"/>
                        </a:rPr>
                        <a:t>15 Univ., 3 Lab</a:t>
                      </a:r>
                      <a:endParaRPr lang="en-US" sz="900" b="1" dirty="0">
                        <a:latin typeface="Arial Narrow" pitchFamily="34" charset="0"/>
                      </a:endParaRPr>
                    </a:p>
                  </a:txBody>
                  <a:tcPr/>
                </a:tc>
                <a:tc>
                  <a:txBody>
                    <a:bodyPr/>
                    <a:lstStyle/>
                    <a:p>
                      <a:r>
                        <a:rPr lang="en-US" sz="900" b="1" dirty="0" smtClean="0">
                          <a:latin typeface="Arial Narrow" pitchFamily="34" charset="0"/>
                        </a:rPr>
                        <a:t>53</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Mu2e</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First</a:t>
                      </a:r>
                      <a:r>
                        <a:rPr lang="en-US" sz="900" b="1" baseline="0" dirty="0" smtClean="0">
                          <a:latin typeface="Arial Narrow" pitchFamily="34" charset="0"/>
                        </a:rPr>
                        <a:t> data 2019</a:t>
                      </a:r>
                      <a:endParaRPr lang="en-US" sz="900" b="1" dirty="0" smtClean="0">
                        <a:latin typeface="Arial Narrow" pitchFamily="34" charset="0"/>
                      </a:endParaRPr>
                    </a:p>
                  </a:txBody>
                  <a:tcPr/>
                </a:tc>
                <a:tc>
                  <a:txBody>
                    <a:bodyPr/>
                    <a:lstStyle/>
                    <a:p>
                      <a:r>
                        <a:rPr lang="en-US" sz="900" b="1" kern="1200" dirty="0" smtClean="0">
                          <a:solidFill>
                            <a:schemeClr val="dk1"/>
                          </a:solidFill>
                          <a:latin typeface="Arial Narrow" pitchFamily="34" charset="0"/>
                          <a:ea typeface="+mn-ea"/>
                          <a:cs typeface="+mn-cs"/>
                        </a:rPr>
                        <a:t>Charged lepton flavor violation</a:t>
                      </a:r>
                      <a:r>
                        <a:rPr lang="en-US" sz="900" b="1" kern="1200" baseline="0" dirty="0" smtClean="0">
                          <a:solidFill>
                            <a:schemeClr val="dk1"/>
                          </a:solidFill>
                          <a:latin typeface="Arial Narrow" pitchFamily="34" charset="0"/>
                          <a:ea typeface="+mn-ea"/>
                          <a:cs typeface="+mn-cs"/>
                        </a:rPr>
                        <a:t> s</a:t>
                      </a:r>
                      <a:r>
                        <a:rPr lang="en-US" sz="900" b="1" kern="1200" dirty="0" smtClean="0">
                          <a:solidFill>
                            <a:schemeClr val="dk1"/>
                          </a:solidFill>
                          <a:latin typeface="Arial Narrow" pitchFamily="34" charset="0"/>
                          <a:ea typeface="+mn-ea"/>
                          <a:cs typeface="+mn-cs"/>
                        </a:rPr>
                        <a:t>earch for 𝜇</a:t>
                      </a:r>
                      <a:r>
                        <a:rPr lang="en-US" sz="900" b="1" kern="1200" dirty="0" err="1" smtClean="0">
                          <a:solidFill>
                            <a:schemeClr val="dk1"/>
                          </a:solidFill>
                          <a:latin typeface="Arial Narrow" pitchFamily="34" charset="0"/>
                          <a:ea typeface="+mn-ea"/>
                          <a:cs typeface="+mn-cs"/>
                        </a:rPr>
                        <a:t>N→</a:t>
                      </a:r>
                      <a:r>
                        <a:rPr lang="en-US" sz="900" b="1" i="1" kern="1200" dirty="0" err="1" smtClean="0">
                          <a:solidFill>
                            <a:schemeClr val="dk1"/>
                          </a:solidFill>
                          <a:latin typeface="Arial Narrow" pitchFamily="34" charset="0"/>
                          <a:ea typeface="+mn-ea"/>
                          <a:cs typeface="+mn-cs"/>
                        </a:rPr>
                        <a:t>e</a:t>
                      </a:r>
                      <a:r>
                        <a:rPr lang="en-US" sz="900" b="1" kern="1200" dirty="0" err="1" smtClean="0">
                          <a:solidFill>
                            <a:schemeClr val="dk1"/>
                          </a:solidFill>
                          <a:latin typeface="Arial Narrow" pitchFamily="34" charset="0"/>
                          <a:ea typeface="+mn-ea"/>
                          <a:cs typeface="+mn-cs"/>
                        </a:rPr>
                        <a:t>N</a:t>
                      </a:r>
                      <a:endParaRPr lang="en-US" sz="900" kern="1200" dirty="0">
                        <a:solidFill>
                          <a:schemeClr val="dk1"/>
                        </a:solidFill>
                        <a:latin typeface="Arial Narrow" pitchFamily="34" charset="0"/>
                        <a:ea typeface="+mn-ea"/>
                        <a:cs typeface="+mn-cs"/>
                      </a:endParaRPr>
                    </a:p>
                  </a:txBody>
                  <a:tcPr/>
                </a:tc>
                <a:tc>
                  <a:txBody>
                    <a:bodyPr/>
                    <a:lstStyle/>
                    <a:p>
                      <a:r>
                        <a:rPr lang="en-US" sz="900" b="1" dirty="0" smtClean="0">
                          <a:latin typeface="Arial Narrow" pitchFamily="34" charset="0"/>
                        </a:rPr>
                        <a:t>15 Univ., 4 Lab</a:t>
                      </a:r>
                      <a:endParaRPr lang="en-US" sz="900" b="1" dirty="0">
                        <a:latin typeface="Arial Narrow" pitchFamily="34" charset="0"/>
                      </a:endParaRPr>
                    </a:p>
                  </a:txBody>
                  <a:tcPr/>
                </a:tc>
                <a:tc>
                  <a:txBody>
                    <a:bodyPr/>
                    <a:lstStyle/>
                    <a:p>
                      <a:r>
                        <a:rPr lang="en-US" sz="900" b="1" dirty="0" smtClean="0">
                          <a:latin typeface="Arial Narrow" pitchFamily="34" charset="0"/>
                        </a:rPr>
                        <a:t>106</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Muon g-2</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First</a:t>
                      </a:r>
                      <a:r>
                        <a:rPr lang="en-US" sz="900" b="1" baseline="0" dirty="0" smtClean="0">
                          <a:latin typeface="Arial Narrow" pitchFamily="34" charset="0"/>
                        </a:rPr>
                        <a:t> data 2016</a:t>
                      </a:r>
                      <a:endParaRPr lang="en-US" sz="900" b="1" dirty="0" smtClean="0">
                        <a:latin typeface="Arial Narrow" pitchFamily="34" charset="0"/>
                      </a:endParaRPr>
                    </a:p>
                  </a:txBody>
                  <a:tcPr/>
                </a:tc>
                <a:tc>
                  <a:txBody>
                    <a:bodyPr/>
                    <a:lstStyle/>
                    <a:p>
                      <a:r>
                        <a:rPr lang="en-US" sz="900" b="1" dirty="0" smtClean="0">
                          <a:latin typeface="Arial Narrow" pitchFamily="34" charset="0"/>
                        </a:rPr>
                        <a:t>Definitively measure muon anomalous magnetic moment</a:t>
                      </a:r>
                      <a:endParaRPr lang="en-US" sz="900" b="1" dirty="0">
                        <a:latin typeface="Arial Narrow" pitchFamily="34" charset="0"/>
                      </a:endParaRPr>
                    </a:p>
                  </a:txBody>
                  <a:tcPr/>
                </a:tc>
                <a:tc>
                  <a:txBody>
                    <a:bodyPr/>
                    <a:lstStyle/>
                    <a:p>
                      <a:r>
                        <a:rPr lang="en-US" sz="900" b="1" dirty="0" smtClean="0">
                          <a:latin typeface="Arial Narrow" pitchFamily="34" charset="0"/>
                        </a:rPr>
                        <a:t>13 Univ., 3</a:t>
                      </a:r>
                      <a:r>
                        <a:rPr lang="en-US" sz="900" b="1" baseline="0" dirty="0" smtClean="0">
                          <a:latin typeface="Arial Narrow" pitchFamily="34" charset="0"/>
                        </a:rPr>
                        <a:t> Lab, 1 SBIR</a:t>
                      </a:r>
                      <a:endParaRPr lang="en-US" sz="900" b="1" dirty="0">
                        <a:latin typeface="Arial Narrow" pitchFamily="34" charset="0"/>
                      </a:endParaRPr>
                    </a:p>
                  </a:txBody>
                  <a:tcPr/>
                </a:tc>
                <a:tc>
                  <a:txBody>
                    <a:bodyPr/>
                    <a:lstStyle/>
                    <a:p>
                      <a:r>
                        <a:rPr lang="en-US" sz="900" b="1" dirty="0" smtClean="0">
                          <a:latin typeface="Arial Narrow" pitchFamily="34" charset="0"/>
                        </a:rPr>
                        <a:t>75</a:t>
                      </a:r>
                      <a:endParaRPr lang="en-US" sz="900" b="1" dirty="0">
                        <a:latin typeface="Arial Narrow" pitchFamily="34" charset="0"/>
                      </a:endParaRPr>
                    </a:p>
                  </a:txBody>
                  <a:tcPr/>
                </a:tc>
              </a:tr>
              <a:tr h="388019">
                <a:tc>
                  <a:txBody>
                    <a:bodyPr/>
                    <a:lstStyle/>
                    <a:p>
                      <a:r>
                        <a:rPr lang="en-US" sz="950" b="1" dirty="0" smtClean="0">
                          <a:effectLst/>
                          <a:latin typeface="Calibri" pitchFamily="34" charset="0"/>
                        </a:rPr>
                        <a:t>NO</a:t>
                      </a:r>
                      <a:r>
                        <a:rPr lang="el-GR" sz="1000" b="1" baseline="0" dirty="0" smtClean="0">
                          <a:latin typeface="Times New Roman"/>
                          <a:cs typeface="Times New Roman"/>
                        </a:rPr>
                        <a:t>ν</a:t>
                      </a:r>
                      <a:r>
                        <a:rPr lang="en-US" sz="950" b="1" dirty="0" smtClean="0">
                          <a:effectLst/>
                          <a:latin typeface="Calibri" pitchFamily="34" charset="0"/>
                        </a:rPr>
                        <a:t>A</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Fermilab, Batavia, IL</a:t>
                      </a:r>
                      <a:r>
                        <a:rPr lang="en-US" sz="900" b="1" baseline="0" dirty="0" smtClean="0">
                          <a:latin typeface="Arial Narrow" pitchFamily="34" charset="0"/>
                        </a:rPr>
                        <a:t> &amp; </a:t>
                      </a:r>
                      <a:r>
                        <a:rPr lang="en-US" sz="900" b="1"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Ash River,</a:t>
                      </a:r>
                      <a:r>
                        <a:rPr lang="en-US" sz="900" b="1" baseline="0" dirty="0" smtClean="0">
                          <a:latin typeface="Arial Narrow" pitchFamily="34" charset="0"/>
                        </a:rPr>
                        <a:t> MN, USA</a:t>
                      </a:r>
                      <a:endParaRPr lang="en-US" sz="900" b="1" dirty="0" smtClean="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Physics</a:t>
                      </a:r>
                      <a:r>
                        <a:rPr lang="en-US" sz="900" b="1" baseline="0" dirty="0" smtClean="0">
                          <a:latin typeface="Arial Narrow" pitchFamily="34" charset="0"/>
                        </a:rPr>
                        <a:t> run 2014</a:t>
                      </a:r>
                      <a:endParaRPr lang="en-US" sz="900" b="1" dirty="0" smtClean="0">
                        <a:latin typeface="Arial Narrow" pitchFamily="34" charset="0"/>
                      </a:endParaRPr>
                    </a:p>
                  </a:txBody>
                  <a:tcPr/>
                </a:tc>
                <a:tc>
                  <a:txBody>
                    <a:bodyPr/>
                    <a:lstStyle/>
                    <a:p>
                      <a:r>
                        <a:rPr lang="en-US" sz="900" b="1" kern="1200" dirty="0" smtClean="0">
                          <a:solidFill>
                            <a:schemeClr val="dk1"/>
                          </a:solidFill>
                          <a:latin typeface="Arial Narrow" pitchFamily="34" charset="0"/>
                          <a:ea typeface="+mn-ea"/>
                          <a:cs typeface="+mn-cs"/>
                        </a:rPr>
                        <a:t>Measure </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μ</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e</a:t>
                      </a:r>
                      <a:r>
                        <a:rPr lang="en-US" sz="900" b="1" kern="1200" dirty="0" smtClean="0">
                          <a:solidFill>
                            <a:schemeClr val="dk1"/>
                          </a:solidFill>
                          <a:latin typeface="Arial Narrow" pitchFamily="34" charset="0"/>
                          <a:ea typeface="+mn-ea"/>
                          <a:cs typeface="+mn-cs"/>
                        </a:rPr>
                        <a:t> and </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μ</a:t>
                      </a:r>
                      <a:r>
                        <a:rPr lang="en-US" sz="900" b="1" kern="1200" dirty="0" err="1" smtClean="0">
                          <a:solidFill>
                            <a:schemeClr val="dk1"/>
                          </a:solidFill>
                          <a:latin typeface="Arial Narrow" pitchFamily="34" charset="0"/>
                          <a:ea typeface="+mn-ea"/>
                          <a:cs typeface="+mn-cs"/>
                        </a:rPr>
                        <a:t>-ν</a:t>
                      </a:r>
                      <a:r>
                        <a:rPr lang="en-US" sz="900" b="1" kern="1200" baseline="-25000" dirty="0" err="1"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 oscillations; resolve the neutrino mass hierarchy</a:t>
                      </a:r>
                      <a:r>
                        <a:rPr lang="en-US" sz="900" kern="1200" dirty="0" smtClean="0">
                          <a:solidFill>
                            <a:schemeClr val="dk1"/>
                          </a:solidFill>
                          <a:latin typeface="Arial Narrow" pitchFamily="34" charset="0"/>
                          <a:ea typeface="+mn-ea"/>
                          <a:cs typeface="+mn-cs"/>
                        </a:rPr>
                        <a:t>; </a:t>
                      </a:r>
                      <a:r>
                        <a:rPr lang="en-US" sz="900" b="1" kern="1200" dirty="0" smtClean="0">
                          <a:solidFill>
                            <a:schemeClr val="dk1"/>
                          </a:solidFill>
                          <a:latin typeface="Arial Narrow" pitchFamily="34" charset="0"/>
                          <a:ea typeface="+mn-ea"/>
                          <a:cs typeface="+mn-cs"/>
                        </a:rPr>
                        <a:t>first information about value of </a:t>
                      </a:r>
                      <a:r>
                        <a:rPr lang="en-US" sz="900" b="1" kern="1200" dirty="0" err="1" smtClean="0">
                          <a:solidFill>
                            <a:schemeClr val="dk1"/>
                          </a:solidFill>
                          <a:latin typeface="Arial Narrow" pitchFamily="34" charset="0"/>
                          <a:ea typeface="+mn-ea"/>
                          <a:cs typeface="+mn-cs"/>
                        </a:rPr>
                        <a:t>δ</a:t>
                      </a:r>
                      <a:r>
                        <a:rPr lang="en-US" sz="900" b="1" kern="1200" baseline="-25000" dirty="0" err="1" smtClean="0">
                          <a:solidFill>
                            <a:schemeClr val="dk1"/>
                          </a:solidFill>
                          <a:latin typeface="Arial Narrow" pitchFamily="34" charset="0"/>
                          <a:ea typeface="+mn-ea"/>
                          <a:cs typeface="+mn-cs"/>
                        </a:rPr>
                        <a:t>cp</a:t>
                      </a:r>
                      <a:r>
                        <a:rPr lang="en-US" sz="900" b="1" kern="1200" baseline="0" dirty="0" smtClean="0">
                          <a:solidFill>
                            <a:schemeClr val="dk1"/>
                          </a:solidFill>
                          <a:latin typeface="Arial Narrow" pitchFamily="34" charset="0"/>
                          <a:ea typeface="+mn-ea"/>
                          <a:cs typeface="+mn-cs"/>
                        </a:rPr>
                        <a:t> (with T2K)</a:t>
                      </a:r>
                      <a:endParaRPr lang="en-US" sz="900" kern="1200" dirty="0" smtClean="0">
                        <a:solidFill>
                          <a:schemeClr val="dk1"/>
                        </a:solidFill>
                        <a:latin typeface="Arial Narrow" pitchFamily="34" charset="0"/>
                        <a:ea typeface="+mn-ea"/>
                        <a:cs typeface="+mn-cs"/>
                      </a:endParaRPr>
                    </a:p>
                  </a:txBody>
                  <a:tcPr/>
                </a:tc>
                <a:tc>
                  <a:txBody>
                    <a:bodyPr/>
                    <a:lstStyle/>
                    <a:p>
                      <a:r>
                        <a:rPr lang="en-US" sz="900" b="1" dirty="0" smtClean="0">
                          <a:latin typeface="Arial Narrow" pitchFamily="34" charset="0"/>
                        </a:rPr>
                        <a:t>18 Univ., 2 Lab</a:t>
                      </a:r>
                      <a:endParaRPr lang="en-US" sz="900" b="1" dirty="0">
                        <a:latin typeface="Arial Narrow" pitchFamily="34" charset="0"/>
                      </a:endParaRPr>
                    </a:p>
                  </a:txBody>
                  <a:tcPr/>
                </a:tc>
                <a:tc>
                  <a:txBody>
                    <a:bodyPr/>
                    <a:lstStyle/>
                    <a:p>
                      <a:r>
                        <a:rPr lang="en-US" sz="900" b="1" dirty="0" smtClean="0">
                          <a:latin typeface="Arial Narrow" pitchFamily="34" charset="0"/>
                        </a:rPr>
                        <a:t>114</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ORKA</a:t>
                      </a:r>
                      <a:endParaRPr lang="en-US" sz="950" b="1" dirty="0">
                        <a:effectLst/>
                        <a:latin typeface="Calibri" pitchFamily="34" charset="0"/>
                      </a:endParaRPr>
                    </a:p>
                  </a:txBody>
                  <a:tcPr/>
                </a:tc>
                <a:tc>
                  <a:txBody>
                    <a:bodyPr/>
                    <a:lstStyle/>
                    <a:p>
                      <a:r>
                        <a:rPr lang="en-US" sz="900" b="1" dirty="0" smtClean="0">
                          <a:latin typeface="Arial Narrow" pitchFamily="34" charset="0"/>
                        </a:rPr>
                        <a:t>Fermilab, Batavia, IL, USA</a:t>
                      </a:r>
                      <a:endParaRPr lang="en-US" sz="900" b="1" dirty="0">
                        <a:latin typeface="Arial Narrow" pitchFamily="34" charset="0"/>
                      </a:endParaRPr>
                    </a:p>
                  </a:txBody>
                  <a:tcPr/>
                </a:tc>
                <a:tc>
                  <a:txBody>
                    <a:bodyPr/>
                    <a:lstStyle/>
                    <a:p>
                      <a:r>
                        <a:rPr lang="en-US" sz="900" b="1" dirty="0" smtClean="0">
                          <a:latin typeface="Arial Narrow" pitchFamily="34" charset="0"/>
                        </a:rPr>
                        <a:t>R&amp;D</a:t>
                      </a:r>
                      <a:r>
                        <a:rPr lang="en-US" sz="900" b="1" baseline="0" dirty="0" smtClean="0">
                          <a:latin typeface="Arial Narrow" pitchFamily="34" charset="0"/>
                        </a:rPr>
                        <a:t>; CD0 2017+</a:t>
                      </a:r>
                      <a:endParaRPr lang="en-US" sz="900" b="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latin typeface="Arial Narrow" pitchFamily="34" charset="0"/>
                        </a:rPr>
                        <a:t>Precision measurement of </a:t>
                      </a:r>
                      <a:r>
                        <a:rPr lang="en-US" sz="900" b="1" dirty="0" smtClean="0">
                          <a:latin typeface="Arial Narrow" pitchFamily="34" charset="0"/>
                        </a:rPr>
                        <a:t>K</a:t>
                      </a:r>
                      <a:r>
                        <a:rPr lang="en-US" sz="900" b="1" baseline="30000" dirty="0" smtClean="0">
                          <a:latin typeface="Arial Narrow" pitchFamily="34" charset="0"/>
                        </a:rPr>
                        <a:t>+</a:t>
                      </a:r>
                      <a:r>
                        <a:rPr lang="en-US" sz="900" b="1" baseline="0" dirty="0" smtClean="0">
                          <a:latin typeface="Arial Narrow" pitchFamily="34" charset="0"/>
                          <a:cs typeface="Times New Roman"/>
                        </a:rPr>
                        <a:t>→</a:t>
                      </a:r>
                      <a:r>
                        <a:rPr lang="el-GR" sz="900" b="1" baseline="0" dirty="0" smtClean="0">
                          <a:latin typeface="Arial Narrow" pitchFamily="34" charset="0"/>
                          <a:cs typeface="Times New Roman"/>
                        </a:rPr>
                        <a:t>π</a:t>
                      </a:r>
                      <a:r>
                        <a:rPr lang="en-US" sz="900" b="1" baseline="30000" dirty="0" smtClean="0">
                          <a:latin typeface="Arial Narrow" pitchFamily="34" charset="0"/>
                          <a:cs typeface="Times New Roman"/>
                        </a:rPr>
                        <a:t>+</a:t>
                      </a:r>
                      <a:r>
                        <a:rPr lang="el-GR" sz="900" b="1" baseline="0" dirty="0" smtClean="0">
                          <a:latin typeface="Times New Roman"/>
                          <a:cs typeface="Times New Roman"/>
                        </a:rPr>
                        <a:t>νν</a:t>
                      </a:r>
                      <a:r>
                        <a:rPr lang="en-US" sz="900" b="1" baseline="0" dirty="0" smtClean="0">
                          <a:latin typeface="Arial Narrow" pitchFamily="34" charset="0"/>
                          <a:cs typeface="Times New Roman"/>
                        </a:rPr>
                        <a:t> to search for new physics </a:t>
                      </a:r>
                      <a:endParaRPr lang="en-US" sz="900" b="1" dirty="0" smtClean="0">
                        <a:latin typeface="Arial Narrow" pitchFamily="34" charset="0"/>
                      </a:endParaRPr>
                    </a:p>
                  </a:txBody>
                  <a:tcPr/>
                </a:tc>
                <a:tc>
                  <a:txBody>
                    <a:bodyPr/>
                    <a:lstStyle/>
                    <a:p>
                      <a:r>
                        <a:rPr lang="en-US" sz="900" b="1" dirty="0" smtClean="0">
                          <a:latin typeface="Arial Narrow" pitchFamily="34" charset="0"/>
                        </a:rPr>
                        <a:t>6 Univ.,</a:t>
                      </a:r>
                      <a:r>
                        <a:rPr lang="en-US" sz="900" b="1" baseline="0" dirty="0" smtClean="0">
                          <a:latin typeface="Arial Narrow" pitchFamily="34" charset="0"/>
                        </a:rPr>
                        <a:t> 2 Lab</a:t>
                      </a:r>
                      <a:endParaRPr lang="en-US" sz="900" b="1" dirty="0">
                        <a:latin typeface="Arial Narrow" pitchFamily="34" charset="0"/>
                      </a:endParaRPr>
                    </a:p>
                  </a:txBody>
                  <a:tcPr/>
                </a:tc>
                <a:tc>
                  <a:txBody>
                    <a:bodyPr/>
                    <a:lstStyle/>
                    <a:p>
                      <a:r>
                        <a:rPr lang="en-US" sz="900" b="1" dirty="0" smtClean="0">
                          <a:latin typeface="Arial Narrow" pitchFamily="34" charset="0"/>
                        </a:rPr>
                        <a:t>26</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Super-K</a:t>
                      </a:r>
                      <a:endParaRPr lang="en-US" sz="950" b="1" dirty="0">
                        <a:effectLst/>
                        <a:latin typeface="Calibri" pitchFamily="34" charset="0"/>
                      </a:endParaRPr>
                    </a:p>
                  </a:txBody>
                  <a:tcPr/>
                </a:tc>
                <a:tc>
                  <a:txBody>
                    <a:bodyPr/>
                    <a:lstStyle/>
                    <a:p>
                      <a:r>
                        <a:rPr lang="en-US" sz="900" b="1" dirty="0" err="1" smtClean="0">
                          <a:latin typeface="Arial Narrow" pitchFamily="34" charset="0"/>
                        </a:rPr>
                        <a:t>Mozumi</a:t>
                      </a:r>
                      <a:r>
                        <a:rPr lang="en-US" sz="900" b="1" dirty="0" smtClean="0">
                          <a:latin typeface="Arial Narrow" pitchFamily="34" charset="0"/>
                        </a:rPr>
                        <a:t> Mine, Gifu, Japan</a:t>
                      </a:r>
                      <a:endParaRPr lang="en-US" sz="900" b="1" dirty="0">
                        <a:latin typeface="Arial Narrow" pitchFamily="34" charset="0"/>
                      </a:endParaRPr>
                    </a:p>
                  </a:txBody>
                  <a:tcPr/>
                </a:tc>
                <a:tc>
                  <a:txBody>
                    <a:bodyPr/>
                    <a:lstStyle/>
                    <a:p>
                      <a:r>
                        <a:rPr lang="en-US" sz="900" b="1" dirty="0" smtClean="0">
                          <a:latin typeface="Arial Narrow" pitchFamily="34" charset="0"/>
                        </a:rPr>
                        <a:t>Running</a:t>
                      </a:r>
                      <a:endParaRPr lang="en-US" sz="900" b="1" dirty="0">
                        <a:latin typeface="Arial Narrow" pitchFamily="34" charset="0"/>
                      </a:endParaRPr>
                    </a:p>
                  </a:txBody>
                  <a:tcPr/>
                </a:tc>
                <a:tc>
                  <a:txBody>
                    <a:bodyPr/>
                    <a:lstStyle/>
                    <a:p>
                      <a:r>
                        <a:rPr lang="en-US" sz="900" b="1" dirty="0" smtClean="0">
                          <a:latin typeface="Arial Narrow" pitchFamily="34" charset="0"/>
                        </a:rPr>
                        <a:t>Long-baseline neutrino oscillation with T2K</a:t>
                      </a:r>
                      <a:r>
                        <a:rPr lang="en-US" sz="900" b="1" baseline="0" dirty="0" smtClean="0">
                          <a:latin typeface="Arial Narrow" pitchFamily="34" charset="0"/>
                        </a:rPr>
                        <a:t>, n</a:t>
                      </a:r>
                      <a:r>
                        <a:rPr lang="en-US" sz="900" b="1" dirty="0" smtClean="0">
                          <a:latin typeface="Arial Narrow" pitchFamily="34" charset="0"/>
                        </a:rPr>
                        <a:t>ucleon decay</a:t>
                      </a:r>
                      <a:r>
                        <a:rPr lang="en-US" sz="900" b="1" baseline="0" dirty="0" smtClean="0">
                          <a:latin typeface="Arial Narrow" pitchFamily="34" charset="0"/>
                        </a:rPr>
                        <a:t>, s</a:t>
                      </a:r>
                      <a:r>
                        <a:rPr lang="en-US" sz="900" b="1" dirty="0" smtClean="0">
                          <a:latin typeface="Arial Narrow" pitchFamily="34" charset="0"/>
                        </a:rPr>
                        <a:t>upernova neutrinos,</a:t>
                      </a:r>
                      <a:r>
                        <a:rPr lang="en-US" sz="900" b="1" baseline="0" dirty="0" smtClean="0">
                          <a:latin typeface="Arial Narrow" pitchFamily="34" charset="0"/>
                        </a:rPr>
                        <a:t> a</a:t>
                      </a:r>
                      <a:r>
                        <a:rPr lang="en-US" sz="900" b="1" dirty="0" smtClean="0">
                          <a:latin typeface="Arial Narrow" pitchFamily="34" charset="0"/>
                        </a:rPr>
                        <a:t>tmospheric neutrinos</a:t>
                      </a:r>
                      <a:endParaRPr lang="en-US" sz="900" b="1" dirty="0">
                        <a:latin typeface="Arial Narrow" pitchFamily="34" charset="0"/>
                      </a:endParaRPr>
                    </a:p>
                  </a:txBody>
                  <a:tcPr/>
                </a:tc>
                <a:tc>
                  <a:txBody>
                    <a:bodyPr/>
                    <a:lstStyle/>
                    <a:p>
                      <a:r>
                        <a:rPr lang="en-US" sz="900" b="1" dirty="0" smtClean="0">
                          <a:latin typeface="Arial Narrow" pitchFamily="34" charset="0"/>
                        </a:rPr>
                        <a:t>7 Univ.</a:t>
                      </a:r>
                      <a:endParaRPr lang="en-US" sz="900" b="1" dirty="0">
                        <a:latin typeface="Arial Narrow" pitchFamily="34" charset="0"/>
                      </a:endParaRPr>
                    </a:p>
                  </a:txBody>
                  <a:tcPr/>
                </a:tc>
                <a:tc>
                  <a:txBody>
                    <a:bodyPr/>
                    <a:lstStyle/>
                    <a:p>
                      <a:r>
                        <a:rPr lang="en-US" sz="900" b="1" dirty="0" smtClean="0">
                          <a:latin typeface="Arial Narrow" pitchFamily="34" charset="0"/>
                        </a:rPr>
                        <a:t>29</a:t>
                      </a:r>
                      <a:endParaRPr lang="en-US" sz="900" b="1" dirty="0">
                        <a:latin typeface="Arial Narrow" pitchFamily="34" charset="0"/>
                      </a:endParaRPr>
                    </a:p>
                  </a:txBody>
                  <a:tcPr/>
                </a:tc>
              </a:tr>
              <a:tr h="369470">
                <a:tc>
                  <a:txBody>
                    <a:bodyPr/>
                    <a:lstStyle/>
                    <a:p>
                      <a:r>
                        <a:rPr lang="en-US" sz="950" b="1" dirty="0" smtClean="0">
                          <a:effectLst/>
                          <a:latin typeface="Calibri" pitchFamily="34" charset="0"/>
                        </a:rPr>
                        <a:t>T2K</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J-PARC, Tokai</a:t>
                      </a:r>
                      <a:r>
                        <a:rPr lang="en-US" sz="900" b="1" baseline="0" dirty="0" smtClean="0">
                          <a:latin typeface="Arial Narrow" pitchFamily="34" charset="0"/>
                        </a:rPr>
                        <a:t> &amp;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latin typeface="Arial Narrow" pitchFamily="34" charset="0"/>
                        </a:rPr>
                        <a:t>Mozumi</a:t>
                      </a:r>
                      <a:r>
                        <a:rPr lang="en-US" sz="900" b="1" dirty="0" smtClean="0">
                          <a:latin typeface="Arial Narrow" pitchFamily="34" charset="0"/>
                        </a:rPr>
                        <a:t> Mine, Gifu, Japan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Running;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latin typeface="Arial Narrow" pitchFamily="34" charset="0"/>
                        </a:rPr>
                        <a:t>Linac</a:t>
                      </a:r>
                      <a:r>
                        <a:rPr lang="en-US" sz="900" b="1" dirty="0" smtClean="0">
                          <a:latin typeface="Arial Narrow" pitchFamily="34" charset="0"/>
                        </a:rPr>
                        <a:t> upgrade</a:t>
                      </a:r>
                      <a:r>
                        <a:rPr lang="en-US" sz="900" b="1" baseline="0" dirty="0" smtClean="0">
                          <a:latin typeface="Arial Narrow" pitchFamily="34" charset="0"/>
                        </a:rPr>
                        <a:t> 2014</a:t>
                      </a:r>
                      <a:endParaRPr lang="en-US" sz="900" b="1" dirty="0" smtClean="0">
                        <a:latin typeface="Arial Narrow" pitchFamily="34" charset="0"/>
                      </a:endParaRPr>
                    </a:p>
                  </a:txBody>
                  <a:tcPr/>
                </a:tc>
                <a:tc>
                  <a:txBody>
                    <a:bodyPr/>
                    <a:lstStyle/>
                    <a:p>
                      <a:r>
                        <a:rPr lang="en-US" sz="900" b="1" kern="1200" dirty="0" smtClean="0">
                          <a:solidFill>
                            <a:schemeClr val="dk1"/>
                          </a:solidFill>
                          <a:latin typeface="Arial Narrow" pitchFamily="34" charset="0"/>
                          <a:ea typeface="+mn-ea"/>
                          <a:cs typeface="+mn-cs"/>
                        </a:rPr>
                        <a:t>Measure </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e</a:t>
                      </a:r>
                      <a:r>
                        <a:rPr lang="en-US" sz="900" b="1" kern="1200" dirty="0" smtClean="0">
                          <a:solidFill>
                            <a:schemeClr val="dk1"/>
                          </a:solidFill>
                          <a:latin typeface="Arial Narrow" pitchFamily="34" charset="0"/>
                          <a:ea typeface="+mn-ea"/>
                          <a:cs typeface="+mn-cs"/>
                        </a:rPr>
                        <a:t> and </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a:t>
                      </a:r>
                      <a:r>
                        <a:rPr lang="el-GR" sz="900" b="1" baseline="0" dirty="0" smtClean="0">
                          <a:latin typeface="Times New Roman"/>
                          <a:cs typeface="Times New Roman"/>
                        </a:rPr>
                        <a:t>ν</a:t>
                      </a:r>
                      <a:r>
                        <a:rPr lang="en-US" sz="900" b="1" kern="1200" baseline="-25000" dirty="0" smtClean="0">
                          <a:solidFill>
                            <a:schemeClr val="dk1"/>
                          </a:solidFill>
                          <a:latin typeface="Arial Narrow" pitchFamily="34" charset="0"/>
                          <a:ea typeface="+mn-ea"/>
                          <a:cs typeface="+mn-cs"/>
                        </a:rPr>
                        <a:t>μ</a:t>
                      </a:r>
                      <a:r>
                        <a:rPr lang="en-US" sz="900" b="1" kern="1200" dirty="0" smtClean="0">
                          <a:solidFill>
                            <a:schemeClr val="dk1"/>
                          </a:solidFill>
                          <a:latin typeface="Arial Narrow" pitchFamily="34" charset="0"/>
                          <a:ea typeface="+mn-ea"/>
                          <a:cs typeface="+mn-cs"/>
                        </a:rPr>
                        <a:t> oscillations; resolve the neutrino mass hierarchy</a:t>
                      </a:r>
                      <a:r>
                        <a:rPr lang="en-US" sz="900" kern="1200" dirty="0" smtClean="0">
                          <a:solidFill>
                            <a:schemeClr val="dk1"/>
                          </a:solidFill>
                          <a:latin typeface="Arial Narrow" pitchFamily="34" charset="0"/>
                          <a:ea typeface="+mn-ea"/>
                          <a:cs typeface="+mn-cs"/>
                        </a:rPr>
                        <a:t>; </a:t>
                      </a:r>
                      <a:r>
                        <a:rPr lang="en-US" sz="900" b="1" kern="1200" dirty="0" smtClean="0">
                          <a:solidFill>
                            <a:schemeClr val="dk1"/>
                          </a:solidFill>
                          <a:latin typeface="Arial Narrow" pitchFamily="34" charset="0"/>
                          <a:ea typeface="+mn-ea"/>
                          <a:cs typeface="+mn-cs"/>
                        </a:rPr>
                        <a:t>first information about value of </a:t>
                      </a:r>
                      <a:r>
                        <a:rPr lang="en-US" sz="900" b="1" kern="1200" dirty="0" err="1" smtClean="0">
                          <a:solidFill>
                            <a:schemeClr val="dk1"/>
                          </a:solidFill>
                          <a:latin typeface="Arial Narrow" pitchFamily="34" charset="0"/>
                          <a:ea typeface="+mn-ea"/>
                          <a:cs typeface="+mn-cs"/>
                        </a:rPr>
                        <a:t>δ</a:t>
                      </a:r>
                      <a:r>
                        <a:rPr lang="en-US" sz="900" b="1" kern="1200" baseline="-25000" dirty="0" err="1" smtClean="0">
                          <a:solidFill>
                            <a:schemeClr val="dk1"/>
                          </a:solidFill>
                          <a:latin typeface="Arial Narrow" pitchFamily="34" charset="0"/>
                          <a:ea typeface="+mn-ea"/>
                          <a:cs typeface="+mn-cs"/>
                        </a:rPr>
                        <a:t>cp</a:t>
                      </a:r>
                      <a:r>
                        <a:rPr lang="en-US" sz="900" b="1" kern="1200" dirty="0" smtClean="0">
                          <a:solidFill>
                            <a:schemeClr val="dk1"/>
                          </a:solidFill>
                          <a:latin typeface="Arial Narrow" pitchFamily="34" charset="0"/>
                          <a:ea typeface="+mn-ea"/>
                          <a:cs typeface="+mn-cs"/>
                        </a:rPr>
                        <a:t> (with NO</a:t>
                      </a:r>
                      <a:r>
                        <a:rPr lang="el-GR" sz="900" b="1" baseline="0" dirty="0" smtClean="0">
                          <a:latin typeface="Arial Narrow" pitchFamily="34" charset="0"/>
                          <a:cs typeface="Times New Roman"/>
                        </a:rPr>
                        <a:t>ν</a:t>
                      </a:r>
                      <a:r>
                        <a:rPr lang="en-US" sz="900" b="1" kern="1200" dirty="0" smtClean="0">
                          <a:solidFill>
                            <a:schemeClr val="dk1"/>
                          </a:solidFill>
                          <a:latin typeface="Arial Narrow" pitchFamily="34" charset="0"/>
                          <a:ea typeface="+mn-ea"/>
                          <a:cs typeface="+mn-cs"/>
                        </a:rPr>
                        <a:t>A)</a:t>
                      </a:r>
                      <a:endParaRPr lang="en-US" sz="900" kern="1200" dirty="0" smtClean="0">
                        <a:solidFill>
                          <a:schemeClr val="dk1"/>
                        </a:solidFill>
                        <a:latin typeface="Arial Narrow" pitchFamily="34" charset="0"/>
                        <a:ea typeface="+mn-ea"/>
                        <a:cs typeface="+mn-cs"/>
                      </a:endParaRPr>
                    </a:p>
                  </a:txBody>
                  <a:tcPr/>
                </a:tc>
                <a:tc>
                  <a:txBody>
                    <a:bodyPr/>
                    <a:lstStyle/>
                    <a:p>
                      <a:r>
                        <a:rPr lang="en-US" sz="900" b="1" dirty="0" smtClean="0">
                          <a:latin typeface="Arial Narrow" pitchFamily="34" charset="0"/>
                        </a:rPr>
                        <a:t>10 Univ.</a:t>
                      </a:r>
                      <a:endParaRPr lang="en-US" sz="900" b="1" dirty="0">
                        <a:latin typeface="Arial Narrow" pitchFamily="34" charset="0"/>
                      </a:endParaRPr>
                    </a:p>
                  </a:txBody>
                  <a:tcPr/>
                </a:tc>
                <a:tc>
                  <a:txBody>
                    <a:bodyPr/>
                    <a:lstStyle/>
                    <a:p>
                      <a:r>
                        <a:rPr lang="en-US" sz="900" b="1" dirty="0" smtClean="0">
                          <a:latin typeface="Arial Narrow" pitchFamily="34" charset="0"/>
                        </a:rPr>
                        <a:t>70</a:t>
                      </a:r>
                      <a:endParaRPr lang="en-US" sz="900" b="1" dirty="0">
                        <a:latin typeface="Arial Narrow" pitchFamily="34" charset="0"/>
                      </a:endParaRPr>
                    </a:p>
                  </a:txBody>
                  <a:tcPr/>
                </a:tc>
              </a:tr>
              <a:tr h="255370">
                <a:tc>
                  <a:txBody>
                    <a:bodyPr/>
                    <a:lstStyle/>
                    <a:p>
                      <a:r>
                        <a:rPr lang="en-US" sz="950" b="1" dirty="0" smtClean="0">
                          <a:effectLst/>
                          <a:latin typeface="Calibri" pitchFamily="34" charset="0"/>
                        </a:rPr>
                        <a:t>US-NA61</a:t>
                      </a:r>
                      <a:endParaRPr lang="en-US" sz="950" b="1" dirty="0">
                        <a:effectLst/>
                        <a:latin typeface="Calibri" pitchFamily="34" charset="0"/>
                      </a:endParaRPr>
                    </a:p>
                  </a:txBody>
                  <a:tcPr/>
                </a:tc>
                <a:tc>
                  <a:txBody>
                    <a:bodyPr/>
                    <a:lstStyle/>
                    <a:p>
                      <a:r>
                        <a:rPr lang="en-US" sz="900" b="1" dirty="0" smtClean="0">
                          <a:latin typeface="Arial Narrow" pitchFamily="34" charset="0"/>
                        </a:rPr>
                        <a:t>CERN, Geneva, Switzerland</a:t>
                      </a:r>
                      <a:endParaRPr lang="en-US" sz="900" b="1" dirty="0">
                        <a:latin typeface="Arial Narrow" pitchFamily="34" charset="0"/>
                      </a:endParaRPr>
                    </a:p>
                  </a:txBody>
                  <a:tcPr/>
                </a:tc>
                <a:tc>
                  <a:txBody>
                    <a:bodyPr/>
                    <a:lstStyle/>
                    <a:p>
                      <a:r>
                        <a:rPr lang="en-US" sz="900" b="1" dirty="0" smtClean="0">
                          <a:latin typeface="Arial Narrow" pitchFamily="34" charset="0"/>
                        </a:rPr>
                        <a:t>Target runs </a:t>
                      </a:r>
                    </a:p>
                    <a:p>
                      <a:r>
                        <a:rPr lang="en-US" sz="900" b="1" dirty="0" smtClean="0">
                          <a:latin typeface="Arial Narrow" pitchFamily="34" charset="0"/>
                        </a:rPr>
                        <a:t>2014-15</a:t>
                      </a:r>
                      <a:endParaRPr lang="en-US" sz="900" b="1" dirty="0">
                        <a:latin typeface="Arial Narrow"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Measure hadron production cross sections crucial for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latin typeface="Arial Narrow" pitchFamily="34" charset="0"/>
                        </a:rPr>
                        <a:t>neutrino beam flux estimation</a:t>
                      </a:r>
                      <a:r>
                        <a:rPr lang="en-US" sz="900" b="1" baseline="0" dirty="0" smtClean="0">
                          <a:latin typeface="Arial Narrow" pitchFamily="34" charset="0"/>
                        </a:rPr>
                        <a:t>s needed for NO</a:t>
                      </a:r>
                      <a:r>
                        <a:rPr lang="el-GR" sz="900" b="1" baseline="0" dirty="0" smtClean="0">
                          <a:latin typeface="Times New Roman"/>
                          <a:cs typeface="Times New Roman"/>
                        </a:rPr>
                        <a:t>ν</a:t>
                      </a:r>
                      <a:r>
                        <a:rPr lang="en-US" sz="900" b="1" baseline="0" dirty="0" smtClean="0">
                          <a:latin typeface="Arial Narrow" pitchFamily="34" charset="0"/>
                        </a:rPr>
                        <a:t>A, LBNE</a:t>
                      </a:r>
                      <a:endParaRPr lang="en-US" sz="900" b="1" dirty="0" smtClean="0">
                        <a:latin typeface="Arial Narrow" pitchFamily="34" charset="0"/>
                      </a:endParaRPr>
                    </a:p>
                  </a:txBody>
                  <a:tcPr/>
                </a:tc>
                <a:tc>
                  <a:txBody>
                    <a:bodyPr/>
                    <a:lstStyle/>
                    <a:p>
                      <a:r>
                        <a:rPr lang="en-US" sz="900" b="1" dirty="0" smtClean="0">
                          <a:latin typeface="Arial Narrow" pitchFamily="34" charset="0"/>
                        </a:rPr>
                        <a:t>4</a:t>
                      </a:r>
                      <a:r>
                        <a:rPr lang="en-US" sz="900" b="1" baseline="0" dirty="0" smtClean="0">
                          <a:latin typeface="Arial Narrow" pitchFamily="34" charset="0"/>
                        </a:rPr>
                        <a:t> Univ., 1 Lab</a:t>
                      </a:r>
                      <a:endParaRPr lang="en-US" sz="900" b="1" dirty="0">
                        <a:latin typeface="Arial Narrow" pitchFamily="34" charset="0"/>
                      </a:endParaRPr>
                    </a:p>
                  </a:txBody>
                  <a:tcPr/>
                </a:tc>
                <a:tc>
                  <a:txBody>
                    <a:bodyPr/>
                    <a:lstStyle/>
                    <a:p>
                      <a:r>
                        <a:rPr lang="en-US" sz="900" b="1" dirty="0" smtClean="0">
                          <a:latin typeface="Arial Narrow" pitchFamily="34" charset="0"/>
                        </a:rPr>
                        <a:t>15</a:t>
                      </a:r>
                      <a:endParaRPr lang="en-US" sz="900" b="1" dirty="0">
                        <a:latin typeface="Arial Narrow" pitchFamily="34" charset="0"/>
                      </a:endParaRPr>
                    </a:p>
                  </a:txBody>
                  <a:tcPr/>
                </a:tc>
              </a:tr>
              <a:tr h="364092">
                <a:tc>
                  <a:txBody>
                    <a:bodyPr/>
                    <a:lstStyle/>
                    <a:p>
                      <a:r>
                        <a:rPr lang="en-US" sz="950" b="1" dirty="0" smtClean="0">
                          <a:effectLst/>
                          <a:latin typeface="Calibri" pitchFamily="34" charset="0"/>
                        </a:rPr>
                        <a:t>US Short-Baseline Reactor</a:t>
                      </a:r>
                      <a:endParaRPr lang="en-US" sz="950" b="1" dirty="0">
                        <a:effectLst/>
                        <a:latin typeface="Calibri" pitchFamily="34" charset="0"/>
                      </a:endParaRPr>
                    </a:p>
                  </a:txBody>
                  <a:tcPr/>
                </a:tc>
                <a:tc>
                  <a:txBody>
                    <a:bodyPr/>
                    <a:lstStyle/>
                    <a:p>
                      <a:r>
                        <a:rPr lang="en-US" sz="900" b="1" dirty="0" smtClean="0">
                          <a:latin typeface="Arial Narrow" pitchFamily="34" charset="0"/>
                        </a:rPr>
                        <a:t>Site(s)</a:t>
                      </a:r>
                      <a:r>
                        <a:rPr lang="en-US" sz="900" b="1" baseline="0" dirty="0" smtClean="0">
                          <a:latin typeface="Arial Narrow" pitchFamily="34" charset="0"/>
                        </a:rPr>
                        <a:t> TBD</a:t>
                      </a:r>
                      <a:endParaRPr lang="en-US" sz="900" b="1" dirty="0">
                        <a:latin typeface="Arial Narrow" pitchFamily="34" charset="0"/>
                      </a:endParaRPr>
                    </a:p>
                  </a:txBody>
                  <a:tcPr/>
                </a:tc>
                <a:tc>
                  <a:txBody>
                    <a:bodyPr/>
                    <a:lstStyle/>
                    <a:p>
                      <a:r>
                        <a:rPr lang="en-US" sz="900" b="1" dirty="0" smtClean="0">
                          <a:latin typeface="Arial Narrow" pitchFamily="34" charset="0"/>
                        </a:rPr>
                        <a:t>R&amp;D;</a:t>
                      </a:r>
                      <a:r>
                        <a:rPr lang="en-US" sz="900" b="1" baseline="0" dirty="0" smtClean="0">
                          <a:latin typeface="Arial Narrow" pitchFamily="34" charset="0"/>
                        </a:rPr>
                        <a:t> </a:t>
                      </a:r>
                    </a:p>
                    <a:p>
                      <a:r>
                        <a:rPr lang="en-US" sz="900" b="1" baseline="0" dirty="0" smtClean="0">
                          <a:latin typeface="Arial Narrow" pitchFamily="34" charset="0"/>
                        </a:rPr>
                        <a:t>First data 2016</a:t>
                      </a:r>
                      <a:endParaRPr lang="en-US" sz="900" b="1" dirty="0">
                        <a:latin typeface="Arial Narrow" pitchFamily="34" charset="0"/>
                      </a:endParaRPr>
                    </a:p>
                  </a:txBody>
                  <a:tcPr/>
                </a:tc>
                <a:tc>
                  <a:txBody>
                    <a:bodyPr/>
                    <a:lstStyle/>
                    <a:p>
                      <a:r>
                        <a:rPr lang="en-US" sz="900" b="1" dirty="0" smtClean="0">
                          <a:solidFill>
                            <a:schemeClr val="tx1"/>
                          </a:solidFill>
                          <a:latin typeface="Arial Narrow" pitchFamily="34" charset="0"/>
                          <a:ea typeface="ＭＳ Ｐゴシック" pitchFamily="-84" charset="-128"/>
                        </a:rPr>
                        <a:t>Short-baseline sterile neutrino oscillation search</a:t>
                      </a:r>
                      <a:endParaRPr lang="en-US" sz="900" b="1" dirty="0" smtClean="0">
                        <a:latin typeface="Arial Narrow" pitchFamily="34" charset="0"/>
                      </a:endParaRPr>
                    </a:p>
                  </a:txBody>
                  <a:tcPr/>
                </a:tc>
                <a:tc>
                  <a:txBody>
                    <a:bodyPr/>
                    <a:lstStyle/>
                    <a:p>
                      <a:r>
                        <a:rPr lang="en-US" sz="900" b="1" dirty="0" smtClean="0">
                          <a:latin typeface="Arial Narrow" pitchFamily="34" charset="0"/>
                        </a:rPr>
                        <a:t>6 Univ., 5 Lab</a:t>
                      </a:r>
                      <a:endParaRPr lang="en-US" sz="900" b="1" dirty="0">
                        <a:latin typeface="Arial Narrow" pitchFamily="34" charset="0"/>
                      </a:endParaRPr>
                    </a:p>
                  </a:txBody>
                  <a:tcPr/>
                </a:tc>
                <a:tc>
                  <a:txBody>
                    <a:bodyPr/>
                    <a:lstStyle/>
                    <a:p>
                      <a:r>
                        <a:rPr lang="en-US" sz="900" b="1" dirty="0" smtClean="0">
                          <a:latin typeface="Arial Narrow" pitchFamily="34" charset="0"/>
                        </a:rPr>
                        <a:t>28</a:t>
                      </a:r>
                      <a:endParaRPr lang="en-US" sz="900" b="1"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4"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0" name="Picture 13"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1" name="Picture 12"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2" name="Picture 11"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3" name="Picture 9"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4" name="Picture 8"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5" name="Picture 7"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6" name="Picture 6"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7" name="Picture 5"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8" name="Picture 4"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79" name="Picture 3"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80" name="Picture 2"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pic>
        <p:nvPicPr>
          <p:cNvPr id="135181" name="Picture 1" descr=".pdf file"/>
          <p:cNvPicPr>
            <a:picLocks noChangeAspect="1" noChangeArrowheads="1"/>
          </p:cNvPicPr>
          <p:nvPr/>
        </p:nvPicPr>
        <p:blipFill>
          <a:blip r:embed="rId2"/>
          <a:srcRect/>
          <a:stretch>
            <a:fillRect/>
          </a:stretch>
        </p:blipFill>
        <p:spPr bwMode="auto">
          <a:xfrm>
            <a:off x="1481138" y="1223963"/>
            <a:ext cx="152400" cy="152400"/>
          </a:xfrm>
          <a:prstGeom prst="rect">
            <a:avLst/>
          </a:prstGeom>
          <a:noFill/>
          <a:ln w="9525">
            <a:noFill/>
            <a:miter lim="800000"/>
            <a:headEnd/>
            <a:tailEnd/>
          </a:ln>
        </p:spPr>
      </p:pic>
      <p:sp>
        <p:nvSpPr>
          <p:cNvPr id="17" name="Title 16"/>
          <p:cNvSpPr>
            <a:spLocks noGrp="1"/>
          </p:cNvSpPr>
          <p:nvPr>
            <p:ph type="title"/>
          </p:nvPr>
        </p:nvSpPr>
        <p:spPr>
          <a:xfrm>
            <a:off x="1803400" y="53975"/>
            <a:ext cx="5165725" cy="723900"/>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HEP Project Status</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21"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graphicFrame>
        <p:nvGraphicFramePr>
          <p:cNvPr id="22" name="Table 21"/>
          <p:cNvGraphicFramePr>
            <a:graphicFrameLocks noGrp="1"/>
          </p:cNvGraphicFramePr>
          <p:nvPr/>
        </p:nvGraphicFramePr>
        <p:xfrm>
          <a:off x="288925" y="1006475"/>
          <a:ext cx="8589963" cy="5699125"/>
        </p:xfrm>
        <a:graphic>
          <a:graphicData uri="http://schemas.openxmlformats.org/drawingml/2006/table">
            <a:tbl>
              <a:tblPr firstRow="1" firstCol="1" bandRow="1"/>
              <a:tblGrid>
                <a:gridCol w="4438436"/>
                <a:gridCol w="954134"/>
                <a:gridCol w="1167463"/>
                <a:gridCol w="2029162"/>
              </a:tblGrid>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u="none" baseline="0" dirty="0" smtClean="0">
                          <a:solidFill>
                            <a:schemeClr val="bg1"/>
                          </a:solidFill>
                          <a:effectLst/>
                          <a:latin typeface="Arial Narrow" pitchFamily="34" charset="0"/>
                        </a:rPr>
                        <a:t>Subprogram</a:t>
                      </a:r>
                      <a:endParaRPr lang="en-US" sz="1800" b="1" u="none"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baseline="0" dirty="0" smtClean="0">
                          <a:solidFill>
                            <a:schemeClr val="bg1"/>
                          </a:solidFill>
                          <a:effectLst/>
                          <a:latin typeface="Arial Narrow" pitchFamily="34" charset="0"/>
                        </a:rPr>
                        <a:t>TPC ($M)</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800" b="1" baseline="0" dirty="0">
                          <a:solidFill>
                            <a:schemeClr val="bg1"/>
                          </a:solidFill>
                          <a:effectLst/>
                          <a:latin typeface="Arial Narrow" pitchFamily="34" charset="0"/>
                        </a:rPr>
                        <a:t>CD </a:t>
                      </a:r>
                      <a:r>
                        <a:rPr lang="en-US" sz="1800" b="1" baseline="0" dirty="0" smtClean="0">
                          <a:solidFill>
                            <a:schemeClr val="bg1"/>
                          </a:solidFill>
                          <a:effectLst/>
                          <a:latin typeface="Arial Narrow" pitchFamily="34" charset="0"/>
                        </a:rPr>
                        <a:t>Status</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r">
                        <a:lnSpc>
                          <a:spcPct val="100000"/>
                        </a:lnSpc>
                        <a:spcBef>
                          <a:spcPts val="0"/>
                        </a:spcBef>
                        <a:spcAft>
                          <a:spcPts val="0"/>
                        </a:spcAft>
                      </a:pPr>
                      <a:r>
                        <a:rPr lang="en-US" sz="1800" b="1" baseline="0" dirty="0">
                          <a:solidFill>
                            <a:schemeClr val="bg1"/>
                          </a:solidFill>
                          <a:effectLst/>
                          <a:latin typeface="Arial Narrow" pitchFamily="34" charset="0"/>
                        </a:rPr>
                        <a:t>CD Date</a:t>
                      </a:r>
                      <a:endParaRPr lang="en-US" sz="1800" b="1" baseline="0" dirty="0">
                        <a:solidFill>
                          <a:schemeClr val="bg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25400" cmpd="sng">
                      <a:solidFill>
                        <a:srgbClr val="9BBB59"/>
                      </a:solidFill>
                    </a:lnB>
                    <a:lnTlToBr w="12700" cmpd="sng">
                      <a:noFill/>
                      <a:prstDash val="solid"/>
                    </a:lnTlToBr>
                    <a:lnBlToTr w="12700" cmpd="sng">
                      <a:noFill/>
                      <a:prstDash val="solid"/>
                    </a:lnBlToTr>
                    <a:solidFill>
                      <a:srgbClr val="9BBB59">
                        <a:lumMod val="75000"/>
                      </a:srgbClr>
                    </a:solid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baseline="0" dirty="0" smtClean="0">
                          <a:solidFill>
                            <a:srgbClr val="FF0000"/>
                          </a:solidFill>
                          <a:effectLst/>
                          <a:latin typeface="Arial Narrow" pitchFamily="34" charset="0"/>
                        </a:rPr>
                        <a:t>INTENSITY FRONTIER</a:t>
                      </a:r>
                      <a:endParaRPr lang="en-US" sz="1400" b="1" u="none" baseline="0" dirty="0" smtClean="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nSpc>
                          <a:spcPct val="100000"/>
                        </a:lnSpc>
                        <a:spcBef>
                          <a:spcPts val="0"/>
                        </a:spcBef>
                        <a:spcAft>
                          <a:spcPts val="0"/>
                        </a:spcAft>
                      </a:pP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254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Long Baseline Neutrino Experiment (LBNE)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December 10,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8750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a:effectLst/>
                          <a:latin typeface="Arial Narrow" pitchFamily="34" charset="0"/>
                        </a:rPr>
                        <a:t>Muon</a:t>
                      </a:r>
                      <a:r>
                        <a:rPr lang="en-US" sz="1400" b="1" u="none" strike="noStrike" baseline="0" dirty="0">
                          <a:effectLst/>
                          <a:latin typeface="Arial Narrow" pitchFamily="34" charset="0"/>
                        </a:rPr>
                        <a:t> </a:t>
                      </a:r>
                      <a:r>
                        <a:rPr lang="en-US" sz="1400" b="1" u="none" strike="noStrike" baseline="0" dirty="0" smtClean="0">
                          <a:effectLst/>
                          <a:latin typeface="Arial Narrow" pitchFamily="34" charset="0"/>
                        </a:rPr>
                        <a:t>g-2</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40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smtClean="0">
                          <a:effectLst/>
                          <a:latin typeface="Arial Narrow" pitchFamily="34" charset="0"/>
                        </a:rPr>
                        <a:t>Mu2e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249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July 11,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Next Generation </a:t>
                      </a:r>
                      <a:r>
                        <a:rPr lang="en-US" sz="1400" b="1" u="none" strike="noStrike" baseline="0" dirty="0" smtClean="0">
                          <a:effectLst/>
                          <a:latin typeface="Arial Narrow" pitchFamily="34" charset="0"/>
                        </a:rPr>
                        <a:t>B-Factory </a:t>
                      </a:r>
                      <a:r>
                        <a:rPr lang="en-US" sz="1400" b="1" u="none" strike="noStrike" baseline="0" dirty="0">
                          <a:effectLst/>
                          <a:latin typeface="Arial Narrow" pitchFamily="34" charset="0"/>
                        </a:rPr>
                        <a:t>Detector Systems (</a:t>
                      </a:r>
                      <a:r>
                        <a:rPr lang="en-US" sz="1400" b="1" u="none" strike="noStrike" baseline="0" dirty="0" smtClean="0">
                          <a:effectLst/>
                          <a:latin typeface="Arial Narrow" pitchFamily="34" charset="0"/>
                        </a:rPr>
                        <a:t>BELLE-II)</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16</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CD-3a</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November 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81550">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a:effectLst/>
                          <a:latin typeface="Arial Narrow" pitchFamily="34" charset="0"/>
                        </a:rPr>
                        <a:t>NuMI</a:t>
                      </a:r>
                      <a:r>
                        <a:rPr lang="en-US" sz="1400" b="1" u="none" strike="noStrike" baseline="0" dirty="0">
                          <a:effectLst/>
                          <a:latin typeface="Arial Narrow" pitchFamily="34" charset="0"/>
                        </a:rPr>
                        <a:t> Off-Axis Electron Neutrino Appearance </a:t>
                      </a:r>
                      <a:r>
                        <a:rPr lang="en-US" sz="1400" b="1" u="none" strike="noStrike" baseline="0" dirty="0" err="1" smtClean="0">
                          <a:effectLst/>
                          <a:latin typeface="Arial Narrow" pitchFamily="34" charset="0"/>
                        </a:rPr>
                        <a:t>Exp’t</a:t>
                      </a:r>
                      <a:r>
                        <a:rPr lang="en-US" sz="1400" b="1" u="none" strike="noStrike" baseline="0" dirty="0" smtClean="0">
                          <a:effectLst/>
                          <a:latin typeface="Arial Narrow" pitchFamily="34" charset="0"/>
                        </a:rPr>
                        <a:t> </a:t>
                      </a:r>
                      <a:r>
                        <a:rPr lang="en-US" sz="1400" b="1" u="none" strike="noStrike" baseline="0" dirty="0">
                          <a:effectLst/>
                          <a:latin typeface="Arial Narrow" pitchFamily="34" charset="0"/>
                        </a:rPr>
                        <a:t>(</a:t>
                      </a:r>
                      <a:r>
                        <a:rPr lang="en-US" sz="1400" b="1" u="none" strike="noStrike" baseline="0" dirty="0" err="1" smtClean="0">
                          <a:effectLst/>
                          <a:latin typeface="Arial Narrow" pitchFamily="34" charset="0"/>
                        </a:rPr>
                        <a:t>NO</a:t>
                      </a:r>
                      <a:r>
                        <a:rPr lang="en-US" sz="1400" b="1" u="none" strike="noStrike" baseline="0" dirty="0" err="1" smtClean="0">
                          <a:effectLst/>
                          <a:latin typeface="Symbol" pitchFamily="18" charset="2"/>
                        </a:rPr>
                        <a:t>n</a:t>
                      </a:r>
                      <a:r>
                        <a:rPr lang="en-US" sz="1400" b="1" u="none" strike="noStrike" baseline="0" dirty="0" err="1" smtClean="0">
                          <a:effectLst/>
                          <a:latin typeface="Arial Narrow" pitchFamily="34" charset="0"/>
                        </a:rPr>
                        <a:t>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278</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CD-3b</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October 29, 2009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baseline="0" dirty="0">
                          <a:effectLst/>
                          <a:latin typeface="Arial Narrow" pitchFamily="34" charset="0"/>
                        </a:rPr>
                        <a:t>Micro Booster Neutrino Experiment (</a:t>
                      </a:r>
                      <a:r>
                        <a:rPr lang="en-US" sz="1400" b="1" u="none" strike="noStrike" baseline="0" dirty="0" err="1" smtClean="0">
                          <a:effectLst/>
                          <a:latin typeface="Arial Narrow" pitchFamily="34" charset="0"/>
                        </a:rPr>
                        <a:t>MicroBooNE</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19.9</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CD-3b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March 29,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17594">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Main </a:t>
                      </a:r>
                      <a:r>
                        <a:rPr lang="en-US" sz="1400" b="1" u="none" strike="noStrike" baseline="0" dirty="0" err="1">
                          <a:effectLst/>
                          <a:latin typeface="Arial Narrow" pitchFamily="34" charset="0"/>
                        </a:rPr>
                        <a:t>INjector</a:t>
                      </a:r>
                      <a:r>
                        <a:rPr lang="en-US" sz="1400" b="1" u="none" strike="noStrike" baseline="0" dirty="0">
                          <a:effectLst/>
                          <a:latin typeface="Arial Narrow" pitchFamily="34" charset="0"/>
                        </a:rPr>
                        <a:t> </a:t>
                      </a:r>
                      <a:r>
                        <a:rPr lang="en-US" sz="1400" b="1" u="none" strike="noStrike" baseline="0" dirty="0" err="1">
                          <a:effectLst/>
                          <a:latin typeface="Arial Narrow" pitchFamily="34" charset="0"/>
                        </a:rPr>
                        <a:t>ExpeRiment</a:t>
                      </a:r>
                      <a:r>
                        <a:rPr lang="en-US" sz="1400" b="1" u="none" strike="noStrike" baseline="0" dirty="0">
                          <a:effectLst/>
                          <a:latin typeface="Arial Narrow" pitchFamily="34" charset="0"/>
                        </a:rPr>
                        <a:t> for </a:t>
                      </a:r>
                      <a:r>
                        <a:rPr lang="en-US" sz="1400" b="1" u="none" strike="noStrike" baseline="0" dirty="0" smtClean="0">
                          <a:effectLst/>
                          <a:latin typeface="Symbol" pitchFamily="18" charset="2"/>
                        </a:rPr>
                        <a:t>n</a:t>
                      </a:r>
                      <a:r>
                        <a:rPr lang="en-US" sz="1400" b="1" u="none" strike="noStrike" baseline="0" dirty="0" smtClean="0">
                          <a:effectLst/>
                          <a:latin typeface="Arial Narrow" pitchFamily="34" charset="0"/>
                        </a:rPr>
                        <a:t>-A </a:t>
                      </a:r>
                      <a:r>
                        <a:rPr lang="en-US" sz="1400" b="1" u="none" strike="noStrike" baseline="0" dirty="0">
                          <a:effectLst/>
                          <a:latin typeface="Arial Narrow" pitchFamily="34" charset="0"/>
                        </a:rPr>
                        <a:t>(</a:t>
                      </a:r>
                      <a:r>
                        <a:rPr lang="en-US" sz="1400" b="1" u="none" strike="noStrike" baseline="0" dirty="0" err="1" smtClean="0">
                          <a:effectLst/>
                          <a:latin typeface="Arial Narrow" pitchFamily="34" charset="0"/>
                        </a:rPr>
                        <a:t>MINER</a:t>
                      </a:r>
                      <a:r>
                        <a:rPr lang="en-US" sz="1400" b="1" u="none" strike="noStrike" baseline="0" dirty="0" err="1" smtClean="0">
                          <a:effectLst/>
                          <a:latin typeface="Symbol" pitchFamily="18" charset="2"/>
                        </a:rPr>
                        <a:t>n</a:t>
                      </a:r>
                      <a:r>
                        <a:rPr lang="en-US" sz="1400" b="1" u="none" strike="noStrike" baseline="0" dirty="0" err="1" smtClean="0">
                          <a:effectLst/>
                          <a:latin typeface="Arial Narrow" pitchFamily="34" charset="0"/>
                        </a:rPr>
                        <a:t>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16.8</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June 28, 2010 </a:t>
                      </a:r>
                      <a:r>
                        <a:rPr lang="en-US" sz="1400" b="1" baseline="0" dirty="0" smtClean="0">
                          <a:effectLst/>
                          <a:latin typeface="Arial Narrow" pitchFamily="34" charset="0"/>
                        </a:rPr>
                        <a:t>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09815">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err="1" smtClean="0">
                          <a:effectLst/>
                          <a:latin typeface="Arial Narrow" pitchFamily="34" charset="0"/>
                        </a:rPr>
                        <a:t>Daya</a:t>
                      </a:r>
                      <a:r>
                        <a:rPr lang="en-US" sz="1400" b="1" u="none" strike="noStrike" baseline="0" dirty="0" smtClean="0">
                          <a:effectLst/>
                          <a:latin typeface="Arial Narrow" pitchFamily="34" charset="0"/>
                        </a:rPr>
                        <a:t> </a:t>
                      </a:r>
                      <a:r>
                        <a:rPr lang="en-US" sz="1400" b="1" u="none" strike="noStrike" baseline="0" dirty="0">
                          <a:effectLst/>
                          <a:latin typeface="Arial Narrow" pitchFamily="34" charset="0"/>
                        </a:rPr>
                        <a:t>Bay Reactor Neutrino </a:t>
                      </a:r>
                      <a:r>
                        <a:rPr lang="en-US" sz="1400" b="1" u="none" strike="noStrike" baseline="0" dirty="0" smtClean="0">
                          <a:effectLst/>
                          <a:latin typeface="Arial Narrow" pitchFamily="34" charset="0"/>
                        </a:rPr>
                        <a:t>Experiment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35.5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CD-4b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August 20, </a:t>
                      </a:r>
                      <a:r>
                        <a:rPr lang="en-US" sz="1400" b="1" baseline="0" dirty="0" smtClean="0">
                          <a:effectLst/>
                          <a:latin typeface="Arial Narrow" pitchFamily="34" charset="0"/>
                        </a:rPr>
                        <a:t>2012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ENERGY FRONTIER</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LHC ATLAS Detector </a:t>
                      </a:r>
                      <a:r>
                        <a:rPr lang="en-US" sz="1400" b="1" u="none" strike="noStrike" baseline="0" dirty="0" smtClean="0">
                          <a:effectLst/>
                          <a:latin typeface="Arial Narrow" pitchFamily="34" charset="0"/>
                        </a:rPr>
                        <a:t>(Phase-1) Upgrade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LHC CMS Detector </a:t>
                      </a:r>
                      <a:r>
                        <a:rPr lang="en-US" sz="1400" b="1" u="none" strike="noStrike" baseline="0" dirty="0" smtClean="0">
                          <a:effectLst/>
                          <a:latin typeface="Arial Narrow" pitchFamily="34" charset="0"/>
                        </a:rPr>
                        <a:t>(Phase-1) Upgrade</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COSMIC FRONTIER</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baseline="0" dirty="0">
                          <a:effectLst/>
                          <a:latin typeface="Arial Narrow" pitchFamily="34" charset="0"/>
                        </a:rPr>
                        <a:t>Dark Matter (</a:t>
                      </a:r>
                      <a:r>
                        <a:rPr lang="en-US" sz="1400" b="1" u="none" baseline="0" dirty="0" smtClean="0">
                          <a:effectLst/>
                          <a:latin typeface="Arial Narrow" pitchFamily="34" charset="0"/>
                        </a:rPr>
                        <a:t>DM-G2)</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TBD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CD-0</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September 18,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p>
                      <a:pPr marL="0" marR="0">
                        <a:lnSpc>
                          <a:spcPct val="100000"/>
                        </a:lnSpc>
                        <a:spcBef>
                          <a:spcPts val="0"/>
                        </a:spcBef>
                        <a:spcAft>
                          <a:spcPts val="0"/>
                        </a:spcAft>
                      </a:pPr>
                      <a:r>
                        <a:rPr lang="en-US" sz="1400" b="1" u="none" baseline="0" dirty="0" smtClean="0">
                          <a:solidFill>
                            <a:schemeClr val="tx1"/>
                          </a:solidFill>
                          <a:effectLst/>
                          <a:latin typeface="Arial Narrow" pitchFamily="34" charset="0"/>
                          <a:ea typeface="Calibri"/>
                          <a:cs typeface="Arial" pitchFamily="34" charset="0"/>
                        </a:rPr>
                        <a:t>Mid-Scale Dark Energy Spectroscopic Instrument (MS-DESI)</a:t>
                      </a:r>
                      <a:endParaRPr lang="en-US" sz="1400" b="1" u="none" baseline="0" dirty="0">
                        <a:solidFill>
                          <a:schemeClr val="tx1"/>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ct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TBD</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ct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CD-0</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p>
                      <a:pPr marL="0" marR="0" algn="r">
                        <a:lnSpc>
                          <a:spcPct val="100000"/>
                        </a:lnSpc>
                        <a:spcBef>
                          <a:spcPts val="0"/>
                        </a:spcBef>
                        <a:spcAft>
                          <a:spcPts val="0"/>
                        </a:spcAft>
                      </a:pPr>
                      <a:r>
                        <a:rPr lang="en-US" sz="1400" b="1" baseline="0" dirty="0" smtClean="0">
                          <a:solidFill>
                            <a:schemeClr val="tx1"/>
                          </a:solidFill>
                          <a:effectLst/>
                          <a:latin typeface="Arial Narrow" pitchFamily="34" charset="0"/>
                          <a:ea typeface="Calibri"/>
                          <a:cs typeface="Arial" pitchFamily="34" charset="0"/>
                        </a:rPr>
                        <a:t>September 18, 2012</a:t>
                      </a:r>
                      <a:endParaRPr lang="en-US" sz="1400" b="1" baseline="0" dirty="0">
                        <a:solidFill>
                          <a:schemeClr val="tx1"/>
                        </a:solidFill>
                        <a:effectLst/>
                        <a:latin typeface="Arial Narrow" pitchFamily="34" charset="0"/>
                        <a:ea typeface="Calibri"/>
                        <a:cs typeface="Arial" pitchFamily="34" charset="0"/>
                      </a:endParaRPr>
                    </a:p>
                  </a:txBody>
                  <a:tcPr marL="21469" marR="21469" marT="21469" marB="21469">
                    <a:lnL w="12700" cap="flat" cmpd="sng" algn="ctr">
                      <a:solidFill>
                        <a:srgbClr val="9BBB59"/>
                      </a:solidFill>
                      <a:prstDash val="solid"/>
                      <a:round/>
                      <a:headEnd type="none" w="med" len="med"/>
                      <a:tailEnd type="none" w="med" len="med"/>
                    </a:lnL>
                    <a:lnR w="12700" cmpd="sng">
                      <a:solidFill>
                        <a:srgbClr val="9BBB59"/>
                      </a:solidFill>
                    </a:lnR>
                    <a:lnT w="12700" cap="flat" cmpd="sng" algn="ctr">
                      <a:solidFill>
                        <a:srgbClr val="9BBB59"/>
                      </a:solidFill>
                      <a:prstDash val="solid"/>
                      <a:round/>
                      <a:headEnd type="none" w="med" len="med"/>
                      <a:tailEnd type="none" w="med" len="med"/>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Large Synoptic Survey Telescope (LSST)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173</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CD-1 </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April 12, 2012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95511">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Dark Energy Survey (DES)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35.1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June 4, 2012 </a:t>
                      </a:r>
                      <a:r>
                        <a:rPr lang="en-US" sz="1400" b="1" baseline="0" dirty="0" smtClean="0">
                          <a:effectLst/>
                          <a:latin typeface="Arial Narrow" pitchFamily="34" charset="0"/>
                        </a:rPr>
                        <a:t>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204248">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gn="ctr">
                        <a:lnSpc>
                          <a:spcPct val="100000"/>
                        </a:lnSpc>
                        <a:spcBef>
                          <a:spcPts val="0"/>
                        </a:spcBef>
                        <a:spcAft>
                          <a:spcPts val="0"/>
                        </a:spcAft>
                      </a:pPr>
                      <a:r>
                        <a:rPr lang="en-US" sz="1400" b="1" u="none" baseline="0" dirty="0" smtClean="0">
                          <a:solidFill>
                            <a:srgbClr val="FF0000"/>
                          </a:solidFill>
                          <a:effectLst/>
                          <a:latin typeface="Arial Narrow" pitchFamily="34" charset="0"/>
                        </a:rPr>
                        <a:t>ADVANCED TECHNOLOGY R&amp;D</a:t>
                      </a:r>
                      <a:endParaRPr lang="en-US" sz="1400" b="1" u="none" baseline="0" dirty="0">
                        <a:solidFill>
                          <a:srgbClr val="FF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endParaRPr lang="en-US" sz="1400" b="1" baseline="0" dirty="0">
                        <a:solidFill>
                          <a:sysClr val="windowText" lastClr="00000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72376">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Accelerator Project for the Upgrade of the LHC (APUL</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11.5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CD-2/3</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July 29, 2011</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r h="172376">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Berkeley Lab Laser </a:t>
                      </a:r>
                      <a:r>
                        <a:rPr lang="en-US" sz="1400" b="1" u="none" strike="noStrike" baseline="0" dirty="0" smtClean="0">
                          <a:effectLst/>
                          <a:latin typeface="Arial Narrow" pitchFamily="34" charset="0"/>
                        </a:rPr>
                        <a:t>Accelerator (</a:t>
                      </a:r>
                      <a:r>
                        <a:rPr lang="en-US" sz="1400" b="1" u="none" strike="noStrike" baseline="0" dirty="0">
                          <a:effectLst/>
                          <a:latin typeface="Arial Narrow" pitchFamily="34" charset="0"/>
                        </a:rPr>
                        <a:t>BELLA</a:t>
                      </a:r>
                      <a:r>
                        <a:rPr lang="en-US" sz="1400" b="1" u="none" strike="noStrike" baseline="0" dirty="0" smtClean="0">
                          <a:effectLst/>
                          <a:latin typeface="Arial Narrow" pitchFamily="34" charset="0"/>
                        </a:rPr>
                        <a:t>)</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27.2</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January 17, </a:t>
                      </a:r>
                      <a:r>
                        <a:rPr lang="en-US" sz="1400" b="1" baseline="0" dirty="0" smtClean="0">
                          <a:effectLst/>
                          <a:latin typeface="Arial Narrow" pitchFamily="34" charset="0"/>
                        </a:rPr>
                        <a:t>2013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r>
              <a:tr h="153499">
                <a:tc>
                  <a:txBody>
                    <a:bodyPr/>
                    <a:lstStyle>
                      <a:lvl1pPr marL="0" algn="l" defTabSz="457200" rtl="0" eaLnBrk="1" latinLnBrk="0" hangingPunct="1">
                        <a:defRPr sz="1800" b="1" kern="1200">
                          <a:solidFill>
                            <a:schemeClr val="tx1"/>
                          </a:solidFill>
                          <a:latin typeface="Arial Narrow"/>
                        </a:defRPr>
                      </a:lvl1pPr>
                      <a:lvl2pPr marL="457200" algn="l" defTabSz="457200" rtl="0" eaLnBrk="1" latinLnBrk="0" hangingPunct="1">
                        <a:defRPr sz="1800" b="1" kern="1200">
                          <a:solidFill>
                            <a:schemeClr val="tx1"/>
                          </a:solidFill>
                          <a:latin typeface="Arial Narrow"/>
                        </a:defRPr>
                      </a:lvl2pPr>
                      <a:lvl3pPr marL="914400" algn="l" defTabSz="457200" rtl="0" eaLnBrk="1" latinLnBrk="0" hangingPunct="1">
                        <a:defRPr sz="1800" b="1" kern="1200">
                          <a:solidFill>
                            <a:schemeClr val="tx1"/>
                          </a:solidFill>
                          <a:latin typeface="Arial Narrow"/>
                        </a:defRPr>
                      </a:lvl3pPr>
                      <a:lvl4pPr marL="1371600" algn="l" defTabSz="457200" rtl="0" eaLnBrk="1" latinLnBrk="0" hangingPunct="1">
                        <a:defRPr sz="1800" b="1" kern="1200">
                          <a:solidFill>
                            <a:schemeClr val="tx1"/>
                          </a:solidFill>
                          <a:latin typeface="Arial Narrow"/>
                        </a:defRPr>
                      </a:lvl4pPr>
                      <a:lvl5pPr marL="1828800" algn="l" defTabSz="457200" rtl="0" eaLnBrk="1" latinLnBrk="0" hangingPunct="1">
                        <a:defRPr sz="1800" b="1" kern="1200">
                          <a:solidFill>
                            <a:schemeClr val="tx1"/>
                          </a:solidFill>
                          <a:latin typeface="Arial Narrow"/>
                        </a:defRPr>
                      </a:lvl5pPr>
                      <a:lvl6pPr marL="2286000" algn="l" defTabSz="457200" rtl="0" eaLnBrk="1" latinLnBrk="0" hangingPunct="1">
                        <a:defRPr sz="1800" b="1" kern="1200">
                          <a:solidFill>
                            <a:schemeClr val="tx1"/>
                          </a:solidFill>
                          <a:latin typeface="Arial Narrow"/>
                        </a:defRPr>
                      </a:lvl6pPr>
                      <a:lvl7pPr marL="2743200" algn="l" defTabSz="457200" rtl="0" eaLnBrk="1" latinLnBrk="0" hangingPunct="1">
                        <a:defRPr sz="1800" b="1" kern="1200">
                          <a:solidFill>
                            <a:schemeClr val="tx1"/>
                          </a:solidFill>
                          <a:latin typeface="Arial Narrow"/>
                        </a:defRPr>
                      </a:lvl7pPr>
                      <a:lvl8pPr marL="3200400" algn="l" defTabSz="457200" rtl="0" eaLnBrk="1" latinLnBrk="0" hangingPunct="1">
                        <a:defRPr sz="1800" b="1" kern="1200">
                          <a:solidFill>
                            <a:schemeClr val="tx1"/>
                          </a:solidFill>
                          <a:latin typeface="Arial Narrow"/>
                        </a:defRPr>
                      </a:lvl8pPr>
                      <a:lvl9pPr marL="3657600" algn="l" defTabSz="457200" rtl="0" eaLnBrk="1" latinLnBrk="0" hangingPunct="1">
                        <a:defRPr sz="1800" b="1" kern="1200">
                          <a:solidFill>
                            <a:schemeClr val="tx1"/>
                          </a:solidFill>
                          <a:latin typeface="Arial Narrow"/>
                        </a:defRPr>
                      </a:lvl9pPr>
                    </a:lstStyle>
                    <a:p>
                      <a:pPr marL="0" marR="0">
                        <a:lnSpc>
                          <a:spcPct val="100000"/>
                        </a:lnSpc>
                        <a:spcBef>
                          <a:spcPts val="0"/>
                        </a:spcBef>
                        <a:spcAft>
                          <a:spcPts val="0"/>
                        </a:spcAft>
                      </a:pPr>
                      <a:r>
                        <a:rPr lang="en-US" sz="1400" b="1" u="none" strike="noStrike" baseline="0" dirty="0">
                          <a:effectLst/>
                          <a:latin typeface="Arial Narrow" pitchFamily="34" charset="0"/>
                        </a:rPr>
                        <a:t>Facility for Advanced Accelerator Experimental Tests (FACET) </a:t>
                      </a:r>
                      <a:endParaRPr lang="en-US" sz="1400" b="1" u="none" baseline="0" dirty="0">
                        <a:solidFill>
                          <a:srgbClr val="002060"/>
                        </a:solidFill>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smtClean="0">
                          <a:effectLst/>
                          <a:latin typeface="Arial Narrow" pitchFamily="34" charset="0"/>
                        </a:rPr>
                        <a:t>14.5</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ctr">
                        <a:lnSpc>
                          <a:spcPct val="100000"/>
                        </a:lnSpc>
                        <a:spcBef>
                          <a:spcPts val="0"/>
                        </a:spcBef>
                        <a:spcAft>
                          <a:spcPts val="0"/>
                        </a:spcAft>
                      </a:pPr>
                      <a:r>
                        <a:rPr lang="en-US" sz="1400" b="1" baseline="0" dirty="0">
                          <a:effectLst/>
                          <a:latin typeface="Arial Narrow" pitchFamily="34" charset="0"/>
                        </a:rPr>
                        <a:t>CD-4</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c>
                  <a:txBody>
                    <a:bodyPr/>
                    <a:lstStyle>
                      <a:lvl1pPr marL="0" algn="l" defTabSz="457200" rtl="0" eaLnBrk="1" latinLnBrk="0" hangingPunct="1">
                        <a:defRPr sz="1800" kern="1200">
                          <a:solidFill>
                            <a:schemeClr val="tx1"/>
                          </a:solidFill>
                          <a:latin typeface="Arial Narrow"/>
                        </a:defRPr>
                      </a:lvl1pPr>
                      <a:lvl2pPr marL="457200" algn="l" defTabSz="457200" rtl="0" eaLnBrk="1" latinLnBrk="0" hangingPunct="1">
                        <a:defRPr sz="1800" kern="1200">
                          <a:solidFill>
                            <a:schemeClr val="tx1"/>
                          </a:solidFill>
                          <a:latin typeface="Arial Narrow"/>
                        </a:defRPr>
                      </a:lvl2pPr>
                      <a:lvl3pPr marL="914400" algn="l" defTabSz="457200" rtl="0" eaLnBrk="1" latinLnBrk="0" hangingPunct="1">
                        <a:defRPr sz="1800" kern="1200">
                          <a:solidFill>
                            <a:schemeClr val="tx1"/>
                          </a:solidFill>
                          <a:latin typeface="Arial Narrow"/>
                        </a:defRPr>
                      </a:lvl3pPr>
                      <a:lvl4pPr marL="1371600" algn="l" defTabSz="457200" rtl="0" eaLnBrk="1" latinLnBrk="0" hangingPunct="1">
                        <a:defRPr sz="1800" kern="1200">
                          <a:solidFill>
                            <a:schemeClr val="tx1"/>
                          </a:solidFill>
                          <a:latin typeface="Arial Narrow"/>
                        </a:defRPr>
                      </a:lvl4pPr>
                      <a:lvl5pPr marL="1828800" algn="l" defTabSz="457200" rtl="0" eaLnBrk="1" latinLnBrk="0" hangingPunct="1">
                        <a:defRPr sz="1800" kern="1200">
                          <a:solidFill>
                            <a:schemeClr val="tx1"/>
                          </a:solidFill>
                          <a:latin typeface="Arial Narrow"/>
                        </a:defRPr>
                      </a:lvl5pPr>
                      <a:lvl6pPr marL="2286000" algn="l" defTabSz="457200" rtl="0" eaLnBrk="1" latinLnBrk="0" hangingPunct="1">
                        <a:defRPr sz="1800" kern="1200">
                          <a:solidFill>
                            <a:schemeClr val="tx1"/>
                          </a:solidFill>
                          <a:latin typeface="Arial Narrow"/>
                        </a:defRPr>
                      </a:lvl6pPr>
                      <a:lvl7pPr marL="2743200" algn="l" defTabSz="457200" rtl="0" eaLnBrk="1" latinLnBrk="0" hangingPunct="1">
                        <a:defRPr sz="1800" kern="1200">
                          <a:solidFill>
                            <a:schemeClr val="tx1"/>
                          </a:solidFill>
                          <a:latin typeface="Arial Narrow"/>
                        </a:defRPr>
                      </a:lvl7pPr>
                      <a:lvl8pPr marL="3200400" algn="l" defTabSz="457200" rtl="0" eaLnBrk="1" latinLnBrk="0" hangingPunct="1">
                        <a:defRPr sz="1800" kern="1200">
                          <a:solidFill>
                            <a:schemeClr val="tx1"/>
                          </a:solidFill>
                          <a:latin typeface="Arial Narrow"/>
                        </a:defRPr>
                      </a:lvl8pPr>
                      <a:lvl9pPr marL="3657600" algn="l" defTabSz="457200" rtl="0" eaLnBrk="1" latinLnBrk="0" hangingPunct="1">
                        <a:defRPr sz="1800" kern="1200">
                          <a:solidFill>
                            <a:schemeClr val="tx1"/>
                          </a:solidFill>
                          <a:latin typeface="Arial Narrow"/>
                        </a:defRPr>
                      </a:lvl9pPr>
                    </a:lstStyle>
                    <a:p>
                      <a:pPr marL="0" marR="0" algn="r">
                        <a:lnSpc>
                          <a:spcPct val="100000"/>
                        </a:lnSpc>
                        <a:spcBef>
                          <a:spcPts val="0"/>
                        </a:spcBef>
                        <a:spcAft>
                          <a:spcPts val="0"/>
                        </a:spcAft>
                      </a:pPr>
                      <a:r>
                        <a:rPr lang="en-US" sz="1400" b="1" baseline="0" dirty="0">
                          <a:effectLst/>
                          <a:latin typeface="Arial Narrow" pitchFamily="34" charset="0"/>
                        </a:rPr>
                        <a:t>January 31, </a:t>
                      </a:r>
                      <a:r>
                        <a:rPr lang="en-US" sz="1400" b="1" baseline="0" dirty="0" smtClean="0">
                          <a:effectLst/>
                          <a:latin typeface="Arial Narrow" pitchFamily="34" charset="0"/>
                        </a:rPr>
                        <a:t>2012  [Finished]</a:t>
                      </a:r>
                      <a:endParaRPr lang="en-US" sz="1400" b="1" baseline="0" dirty="0">
                        <a:effectLst/>
                        <a:latin typeface="Arial Narrow" pitchFamily="34" charset="0"/>
                        <a:ea typeface="Calibri"/>
                        <a:cs typeface="Arial" pitchFamily="34" charset="0"/>
                      </a:endParaRPr>
                    </a:p>
                  </a:txBody>
                  <a:tcPr marL="21469" marR="21469" marT="21469" marB="21469">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alpha val="20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725" y="55563"/>
            <a:ext cx="7231063" cy="7239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HEP Program Execution - Reviews</a:t>
            </a:r>
            <a:endParaRPr lang="en-US" sz="3200" b="1" dirty="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endParaRPr>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pic>
        <p:nvPicPr>
          <p:cNvPr id="27651"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0" y="881063"/>
            <a:ext cx="9144000" cy="5384800"/>
          </a:xfrm>
          <a:prstGeom prst="rect">
            <a:avLst/>
          </a:prstGeom>
          <a:noFill/>
          <a:ln w="9525">
            <a:noFill/>
            <a:miter lim="800000"/>
            <a:headEnd/>
            <a:tailEnd/>
          </a:ln>
        </p:spPr>
        <p:txBody>
          <a:bodyPr/>
          <a:lstStyle/>
          <a:p>
            <a:pPr marL="0" lvl="2" defTabSz="914400" eaLnBrk="0" hangingPunct="0">
              <a:lnSpc>
                <a:spcPct val="90000"/>
              </a:lnSpc>
              <a:buFont typeface="Arial" charset="0"/>
              <a:buNone/>
              <a:defRPr/>
            </a:pPr>
            <a:r>
              <a:rPr lang="en-US" sz="1600" b="1" u="sng" dirty="0">
                <a:solidFill>
                  <a:srgbClr val="135C00"/>
                </a:solidFill>
                <a:latin typeface="+mn-lt"/>
                <a:sym typeface="Wingdings" pitchFamily="2" charset="2"/>
              </a:rPr>
              <a:t>HEP Comparative Research Grants Program</a:t>
            </a:r>
          </a:p>
          <a:p>
            <a:pPr marL="0" lvl="2" defTabSz="914400" eaLnBrk="0" hangingPunct="0">
              <a:lnSpc>
                <a:spcPct val="90000"/>
              </a:lnSpc>
              <a:defRPr/>
            </a:pPr>
            <a:r>
              <a:rPr lang="en-US" sz="1400" dirty="0">
                <a:solidFill>
                  <a:srgbClr val="135C00"/>
                </a:solidFill>
                <a:latin typeface="+mn-lt"/>
              </a:rPr>
              <a:t>-- Panel reviews of all proposals to 6 different subprograms (Cosmic, Energy, Intensity, Theory, </a:t>
            </a:r>
            <a:r>
              <a:rPr lang="en-US" sz="1400" dirty="0" err="1">
                <a:solidFill>
                  <a:srgbClr val="135C00"/>
                </a:solidFill>
                <a:latin typeface="+mn-lt"/>
              </a:rPr>
              <a:t>Accel</a:t>
            </a:r>
            <a:r>
              <a:rPr lang="en-US" sz="1400" dirty="0">
                <a:solidFill>
                  <a:srgbClr val="135C00"/>
                </a:solidFill>
                <a:latin typeface="+mn-lt"/>
              </a:rPr>
              <a:t>. R&amp;D, Detector R&amp;D)</a:t>
            </a:r>
          </a:p>
          <a:p>
            <a:pPr marL="0" lvl="2" defTabSz="914400" eaLnBrk="0" hangingPunct="0">
              <a:lnSpc>
                <a:spcPct val="90000"/>
              </a:lnSpc>
              <a:defRPr/>
            </a:pPr>
            <a:r>
              <a:rPr lang="en-US" sz="1400" dirty="0">
                <a:solidFill>
                  <a:srgbClr val="135C00"/>
                </a:solidFill>
                <a:latin typeface="+mn-lt"/>
              </a:rPr>
              <a:t>-- The 6 panel reviews are held ~ November each year &amp; successful grants start ~ May</a:t>
            </a:r>
          </a:p>
          <a:p>
            <a:pPr marL="0" lvl="2" defTabSz="914400" eaLnBrk="0" hangingPunct="0">
              <a:lnSpc>
                <a:spcPct val="90000"/>
              </a:lnSpc>
              <a:defRPr/>
            </a:pPr>
            <a:endParaRPr lang="en-US" sz="1600" dirty="0">
              <a:solidFill>
                <a:srgbClr val="135C00"/>
              </a:solidFill>
              <a:latin typeface="+mn-lt"/>
            </a:endParaRPr>
          </a:p>
          <a:p>
            <a:pPr marL="0" lvl="2" defTabSz="914400" eaLnBrk="0" hangingPunct="0">
              <a:lnSpc>
                <a:spcPct val="90000"/>
              </a:lnSpc>
              <a:defRPr/>
            </a:pPr>
            <a:r>
              <a:rPr lang="en-US" sz="1600" b="1" u="sng" dirty="0">
                <a:solidFill>
                  <a:srgbClr val="135C00"/>
                </a:solidFill>
                <a:latin typeface="+mn-lt"/>
                <a:sym typeface="Wingdings" pitchFamily="2" charset="2"/>
              </a:rPr>
              <a:t>Office of Science (SC) Early Career program</a:t>
            </a:r>
          </a:p>
          <a:p>
            <a:pPr marL="0" lvl="2" defTabSz="914400" eaLnBrk="0" hangingPunct="0">
              <a:lnSpc>
                <a:spcPct val="90000"/>
              </a:lnSpc>
              <a:defRPr/>
            </a:pPr>
            <a:r>
              <a:rPr lang="en-US" sz="1400" dirty="0">
                <a:solidFill>
                  <a:srgbClr val="135C00"/>
                </a:solidFill>
                <a:latin typeface="+mn-lt"/>
                <a:sym typeface="Wingdings" pitchFamily="2" charset="2"/>
              </a:rPr>
              <a:t>-- This is an SC-wide program but each office holds separate panel reviews</a:t>
            </a:r>
          </a:p>
          <a:p>
            <a:pPr marL="0" lvl="2" defTabSz="914400" eaLnBrk="0" hangingPunct="0">
              <a:lnSpc>
                <a:spcPct val="90000"/>
              </a:lnSpc>
              <a:defRPr/>
            </a:pPr>
            <a:r>
              <a:rPr lang="en-US" sz="1400" dirty="0">
                <a:solidFill>
                  <a:srgbClr val="135C00"/>
                </a:solidFill>
                <a:latin typeface="+mn-lt"/>
                <a:sym typeface="Wingdings" pitchFamily="2" charset="2"/>
              </a:rPr>
              <a:t>-- Both universities and laboratories can submit proposals.</a:t>
            </a:r>
          </a:p>
          <a:p>
            <a:pPr marL="0" lvl="2" defTabSz="914400" eaLnBrk="0" hangingPunct="0">
              <a:lnSpc>
                <a:spcPct val="90000"/>
              </a:lnSpc>
              <a:defRPr/>
            </a:pPr>
            <a:r>
              <a:rPr lang="en-US" sz="1400" dirty="0">
                <a:solidFill>
                  <a:srgbClr val="135C00"/>
                </a:solidFill>
                <a:latin typeface="+mn-lt"/>
                <a:sym typeface="Wingdings" pitchFamily="2" charset="2"/>
              </a:rPr>
              <a:t>-- HEP’s are held ~ January each year; funding starts in the summer</a:t>
            </a:r>
          </a:p>
          <a:p>
            <a:pPr marL="0" lvl="2" defTabSz="914400" eaLnBrk="0" hangingPunct="0">
              <a:lnSpc>
                <a:spcPct val="90000"/>
              </a:lnSpc>
              <a:buFont typeface="Arial" charset="0"/>
              <a:buNone/>
              <a:defRPr/>
            </a:pPr>
            <a:endParaRPr lang="en-US" sz="1600" b="1" u="sng" dirty="0">
              <a:solidFill>
                <a:srgbClr val="135C00"/>
              </a:solidFill>
              <a:latin typeface="+mn-lt"/>
              <a:sym typeface="Wingdings" pitchFamily="2" charset="2"/>
            </a:endParaRPr>
          </a:p>
          <a:p>
            <a:pPr marL="0" lvl="2" defTabSz="914400" eaLnBrk="0" hangingPunct="0">
              <a:lnSpc>
                <a:spcPct val="90000"/>
              </a:lnSpc>
              <a:buFont typeface="Arial" charset="0"/>
              <a:buNone/>
              <a:defRPr/>
            </a:pPr>
            <a:r>
              <a:rPr lang="en-US" sz="1600" b="1" u="sng" dirty="0">
                <a:solidFill>
                  <a:srgbClr val="135C00"/>
                </a:solidFill>
                <a:latin typeface="+mn-lt"/>
                <a:sym typeface="Wingdings" pitchFamily="2" charset="2"/>
              </a:rPr>
              <a:t>HEP  Comparative Review of Laboratory Research programs</a:t>
            </a:r>
          </a:p>
          <a:p>
            <a:pPr marL="0" lvl="2" defTabSz="914400" eaLnBrk="0" hangingPunct="0">
              <a:lnSpc>
                <a:spcPct val="90000"/>
              </a:lnSpc>
              <a:defRPr/>
            </a:pPr>
            <a:r>
              <a:rPr lang="en-US" sz="1400" dirty="0">
                <a:solidFill>
                  <a:srgbClr val="135C00"/>
                </a:solidFill>
                <a:latin typeface="+mn-lt"/>
                <a:sym typeface="Wingdings" pitchFamily="2" charset="2"/>
              </a:rPr>
              <a:t>-- Panel review for each subprogram held every 3 years to comparatively review lab research programs</a:t>
            </a:r>
          </a:p>
          <a:p>
            <a:pPr marL="0" lvl="2" defTabSz="914400" eaLnBrk="0" hangingPunct="0">
              <a:lnSpc>
                <a:spcPct val="90000"/>
              </a:lnSpc>
              <a:defRPr/>
            </a:pPr>
            <a:r>
              <a:rPr lang="en-US" sz="1400" dirty="0">
                <a:solidFill>
                  <a:srgbClr val="135C00"/>
                </a:solidFill>
                <a:latin typeface="+mn-lt"/>
                <a:sym typeface="Wingdings" pitchFamily="2" charset="2"/>
              </a:rPr>
              <a:t>-- Each subprogram is reviewed every 3 years</a:t>
            </a:r>
          </a:p>
          <a:p>
            <a:pPr marL="457200" lvl="3" defTabSz="914400" eaLnBrk="0" hangingPunct="0">
              <a:lnSpc>
                <a:spcPct val="90000"/>
              </a:lnSpc>
              <a:buFont typeface="Arial" pitchFamily="34" charset="0"/>
              <a:buChar char="•"/>
              <a:defRPr/>
            </a:pPr>
            <a:r>
              <a:rPr lang="en-US" sz="1400" dirty="0">
                <a:solidFill>
                  <a:srgbClr val="135C00"/>
                </a:solidFill>
                <a:latin typeface="+mn-lt"/>
                <a:sym typeface="Wingdings" pitchFamily="2" charset="2"/>
              </a:rPr>
              <a:t> FY13 Intensity Frontier review (May 2013)</a:t>
            </a:r>
          </a:p>
          <a:p>
            <a:pPr marL="457200" lvl="3" defTabSz="914400" eaLnBrk="0" hangingPunct="0">
              <a:lnSpc>
                <a:spcPct val="90000"/>
              </a:lnSpc>
              <a:buFont typeface="Arial" pitchFamily="34" charset="0"/>
              <a:buChar char="•"/>
              <a:defRPr/>
            </a:pPr>
            <a:r>
              <a:rPr lang="en-US" sz="1400" dirty="0">
                <a:solidFill>
                  <a:srgbClr val="135C00"/>
                </a:solidFill>
                <a:latin typeface="+mn-lt"/>
                <a:sym typeface="Wingdings" pitchFamily="2" charset="2"/>
              </a:rPr>
              <a:t> FY13 Cosmic Frontier review (September 2013)</a:t>
            </a:r>
          </a:p>
          <a:p>
            <a:pPr marL="0" lvl="2" defTabSz="914400" eaLnBrk="0" hangingPunct="0">
              <a:lnSpc>
                <a:spcPct val="90000"/>
              </a:lnSpc>
              <a:defRPr/>
            </a:pPr>
            <a:endParaRPr lang="en-US" sz="1600" dirty="0">
              <a:solidFill>
                <a:srgbClr val="135C00"/>
              </a:solidFill>
              <a:latin typeface="+mn-lt"/>
              <a:sym typeface="Wingdings" pitchFamily="2" charset="2"/>
            </a:endParaRPr>
          </a:p>
          <a:p>
            <a:pPr marL="0" lvl="2" defTabSz="914400" eaLnBrk="0" hangingPunct="0">
              <a:lnSpc>
                <a:spcPct val="90000"/>
              </a:lnSpc>
              <a:defRPr/>
            </a:pPr>
            <a:r>
              <a:rPr lang="en-US" sz="1600" b="1" u="sng" dirty="0">
                <a:solidFill>
                  <a:srgbClr val="135C00"/>
                </a:solidFill>
                <a:latin typeface="+mn-lt"/>
                <a:sym typeface="Wingdings" pitchFamily="2" charset="2"/>
              </a:rPr>
              <a:t>HEP reviews of Lab programs</a:t>
            </a:r>
          </a:p>
          <a:p>
            <a:pPr marL="0" lvl="2" defTabSz="914400" eaLnBrk="0" hangingPunct="0">
              <a:lnSpc>
                <a:spcPct val="90000"/>
              </a:lnSpc>
              <a:defRPr/>
            </a:pPr>
            <a:r>
              <a:rPr lang="en-US" sz="1400" dirty="0">
                <a:solidFill>
                  <a:srgbClr val="135C00"/>
                </a:solidFill>
                <a:latin typeface="+mn-lt"/>
                <a:sym typeface="Wingdings" pitchFamily="2" charset="2"/>
              </a:rPr>
              <a:t>-- individual program and operations reviews</a:t>
            </a:r>
          </a:p>
          <a:p>
            <a:pPr marL="0" lvl="2" defTabSz="914400" eaLnBrk="0" hangingPunct="0">
              <a:lnSpc>
                <a:spcPct val="90000"/>
              </a:lnSpc>
              <a:defRPr/>
            </a:pPr>
            <a:endParaRPr lang="en-US" sz="1600" dirty="0">
              <a:solidFill>
                <a:srgbClr val="135C00"/>
              </a:solidFill>
              <a:latin typeface="+mn-lt"/>
              <a:sym typeface="Wingdings" pitchFamily="2" charset="2"/>
            </a:endParaRPr>
          </a:p>
          <a:p>
            <a:pPr marL="0" lvl="2" defTabSz="914400" eaLnBrk="0" hangingPunct="0">
              <a:lnSpc>
                <a:spcPct val="90000"/>
              </a:lnSpc>
              <a:defRPr/>
            </a:pPr>
            <a:r>
              <a:rPr lang="en-US" sz="1600" b="1" u="sng" dirty="0">
                <a:solidFill>
                  <a:srgbClr val="135C00"/>
                </a:solidFill>
                <a:latin typeface="+mn-lt"/>
                <a:sym typeface="Wingdings" pitchFamily="2" charset="2"/>
              </a:rPr>
              <a:t>Project reviews – as needed</a:t>
            </a:r>
          </a:p>
          <a:p>
            <a:pPr marL="0" lvl="2" defTabSz="914400" eaLnBrk="0" hangingPunct="0">
              <a:lnSpc>
                <a:spcPct val="90000"/>
              </a:lnSpc>
              <a:defRPr/>
            </a:pPr>
            <a:r>
              <a:rPr lang="en-US" sz="1400" dirty="0">
                <a:solidFill>
                  <a:srgbClr val="135C00"/>
                </a:solidFill>
                <a:latin typeface="+mn-lt"/>
                <a:sym typeface="Wingdings" pitchFamily="2" charset="2"/>
              </a:rPr>
              <a:t>-- Depending on size of project, will have Lehman or HEP-run reviews</a:t>
            </a:r>
          </a:p>
          <a:p>
            <a:pPr marL="0" lvl="2" defTabSz="914400" eaLnBrk="0" hangingPunct="0">
              <a:lnSpc>
                <a:spcPct val="90000"/>
              </a:lnSpc>
              <a:defRPr/>
            </a:pPr>
            <a:endParaRPr lang="en-US" sz="1600" dirty="0">
              <a:solidFill>
                <a:srgbClr val="135C00"/>
              </a:solidFill>
              <a:latin typeface="+mn-lt"/>
              <a:sym typeface="Wingdings" pitchFamily="2" charset="2"/>
            </a:endParaRPr>
          </a:p>
          <a:p>
            <a:pPr marL="0" lvl="2" defTabSz="914400" eaLnBrk="0" hangingPunct="0">
              <a:lnSpc>
                <a:spcPct val="90000"/>
              </a:lnSpc>
              <a:buFont typeface="Arial" charset="0"/>
              <a:buNone/>
              <a:defRPr/>
            </a:pPr>
            <a:r>
              <a:rPr lang="en-US" sz="1600" b="1" u="sng" dirty="0">
                <a:solidFill>
                  <a:srgbClr val="135C00"/>
                </a:solidFill>
                <a:latin typeface="+mn-lt"/>
                <a:sym typeface="Wingdings" pitchFamily="2" charset="2"/>
              </a:rPr>
              <a:t>Cosmic Frontier specific:  Experiment Operations</a:t>
            </a:r>
          </a:p>
          <a:p>
            <a:pPr marL="0" lvl="2" defTabSz="914400" eaLnBrk="0" hangingPunct="0">
              <a:lnSpc>
                <a:spcPct val="90000"/>
              </a:lnSpc>
              <a:buFont typeface="Arial" charset="0"/>
              <a:buNone/>
              <a:defRPr/>
            </a:pPr>
            <a:r>
              <a:rPr lang="en-US" sz="1400" dirty="0">
                <a:solidFill>
                  <a:srgbClr val="135C00"/>
                </a:solidFill>
                <a:latin typeface="+mn-lt"/>
                <a:cs typeface="Arial" charset="0"/>
                <a:sym typeface="Wingdings" pitchFamily="2" charset="2"/>
              </a:rPr>
              <a:t>-- Panel review of operating, or about-to-start operating experiments;  will do this ~ biannually (Sept 2012)</a:t>
            </a:r>
          </a:p>
          <a:p>
            <a:pPr marL="228600" indent="-228600" defTabSz="914400" eaLnBrk="0" hangingPunct="0">
              <a:lnSpc>
                <a:spcPct val="90000"/>
              </a:lnSpc>
              <a:buFont typeface="Arial" charset="0"/>
              <a:buChar char="•"/>
              <a:defRPr/>
            </a:pPr>
            <a:r>
              <a:rPr lang="en-US" sz="1400" dirty="0">
                <a:solidFill>
                  <a:srgbClr val="135C00"/>
                </a:solidFill>
                <a:latin typeface="+mn-lt"/>
                <a:cs typeface="Arial" charset="0"/>
                <a:sym typeface="Wingdings" pitchFamily="2" charset="2"/>
              </a:rPr>
              <a:t>Reviewed each experiment individually (i.e. didn’t rank/prioritize against each other)</a:t>
            </a:r>
          </a:p>
          <a:p>
            <a:pPr marL="228600" indent="-228600" defTabSz="914400" eaLnBrk="0" hangingPunct="0">
              <a:lnSpc>
                <a:spcPct val="90000"/>
              </a:lnSpc>
              <a:buFont typeface="Arial" charset="0"/>
              <a:buChar char="•"/>
              <a:defRPr/>
            </a:pPr>
            <a:r>
              <a:rPr lang="en-US" sz="1400" dirty="0">
                <a:solidFill>
                  <a:srgbClr val="135C00"/>
                </a:solidFill>
                <a:latin typeface="+mn-lt"/>
                <a:cs typeface="Arial" charset="0"/>
                <a:sym typeface="Wingdings" pitchFamily="2" charset="2"/>
              </a:rPr>
              <a:t>For experiments that don’t already have an agreed-upon operations phase, we will use this as an opportunity to set the operations budget &amp; schedule (note: we have ramp down experiments in order to start new ones)</a:t>
            </a:r>
            <a:endParaRPr lang="en-US" sz="1600" u="sng" dirty="0">
              <a:solidFill>
                <a:srgbClr val="135C00"/>
              </a:solidFill>
              <a:latin typeface="+mn-lt"/>
              <a:sym typeface="Wingdings" pitchFamily="2" charset="2"/>
            </a:endParaRPr>
          </a:p>
          <a:p>
            <a:pPr marL="0" lvl="2" defTabSz="914400" eaLnBrk="0" hangingPunct="0">
              <a:lnSpc>
                <a:spcPct val="90000"/>
              </a:lnSpc>
              <a:buFont typeface="Arial" charset="0"/>
              <a:buNone/>
              <a:defRPr/>
            </a:pPr>
            <a:endParaRPr lang="en-US" sz="1600" b="1" u="sng" dirty="0">
              <a:solidFill>
                <a:srgbClr val="135C00"/>
              </a:solidFill>
              <a:latin typeface="+mn-lt"/>
              <a:sym typeface="Wingdings" pitchFamily="2" charset="2"/>
            </a:endParaRPr>
          </a:p>
          <a:p>
            <a:pPr marL="0" lvl="2" defTabSz="914400" eaLnBrk="0" hangingPunct="0">
              <a:lnSpc>
                <a:spcPct val="90000"/>
              </a:lnSpc>
              <a:buFont typeface="Arial" charset="0"/>
              <a:buNone/>
              <a:defRPr/>
            </a:pPr>
            <a:endParaRPr lang="en-US" sz="1600" b="1" dirty="0">
              <a:solidFill>
                <a:srgbClr val="135C00"/>
              </a:solidFill>
              <a:latin typeface="+mn-lt"/>
              <a:sym typeface="Wingdings" pitchFamily="2" charset="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727075"/>
          </a:xfrm>
        </p:spPr>
        <p:txBody>
          <a:bodyPr rtlCol="0">
            <a:normAutofit/>
          </a:bodyPr>
          <a:lstStyle/>
          <a:p>
            <a:pPr eaLnBrk="1" fontAlgn="auto" hangingPunct="1">
              <a:spcAft>
                <a:spcPts val="0"/>
              </a:spcAft>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Current LBNE Strategy</a:t>
            </a:r>
            <a:endParaRPr lang="en-US" sz="36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38113" y="977900"/>
            <a:ext cx="8574087" cy="5287963"/>
          </a:xfrm>
        </p:spPr>
        <p:txBody>
          <a:bodyPr rtlCol="0">
            <a:noAutofit/>
          </a:bodyPr>
          <a:lstStyle/>
          <a:p>
            <a:pPr eaLnBrk="1" fontAlgn="auto" hangingPunct="1">
              <a:spcAft>
                <a:spcPts val="0"/>
              </a:spcAft>
              <a:buFont typeface="Wingdings" pitchFamily="2" charset="2"/>
              <a:buChar char="§"/>
              <a:defRPr/>
            </a:pPr>
            <a:r>
              <a:rPr lang="en-US" sz="2000" b="1" dirty="0" smtClean="0">
                <a:solidFill>
                  <a:srgbClr val="285C00"/>
                </a:solidFill>
                <a:cs typeface="Calibri" pitchFamily="34" charset="0"/>
              </a:rPr>
              <a:t>We are trying to follow the reconfiguration [phased</a:t>
            </a:r>
            <a:r>
              <a:rPr lang="en-US" sz="2000" b="1" dirty="0">
                <a:solidFill>
                  <a:srgbClr val="285C00"/>
                </a:solidFill>
                <a:cs typeface="Calibri" pitchFamily="34" charset="0"/>
              </a:rPr>
              <a:t>]</a:t>
            </a:r>
            <a:r>
              <a:rPr lang="en-US" sz="2000" b="1" dirty="0" smtClean="0">
                <a:solidFill>
                  <a:srgbClr val="285C00"/>
                </a:solidFill>
                <a:cs typeface="Calibri" pitchFamily="34" charset="0"/>
              </a:rPr>
              <a:t> plan for LBNE, though it has hit some snags</a:t>
            </a:r>
          </a:p>
          <a:p>
            <a:pPr marL="741363" lvl="1" indent="-365760" eaLnBrk="1" fontAlgn="auto" hangingPunct="1">
              <a:spcAft>
                <a:spcPts val="0"/>
              </a:spcAft>
              <a:defRPr/>
            </a:pPr>
            <a:r>
              <a:rPr lang="en-US" sz="1800" b="1" dirty="0" smtClean="0">
                <a:cs typeface="Arial" pitchFamily="34" charset="0"/>
              </a:rPr>
              <a:t>Out-year budgets are challenging</a:t>
            </a:r>
          </a:p>
          <a:p>
            <a:pPr marL="741363" lvl="1" indent="-365760" eaLnBrk="1" fontAlgn="auto" hangingPunct="1">
              <a:spcAft>
                <a:spcPts val="0"/>
              </a:spcAft>
              <a:defRPr/>
            </a:pPr>
            <a:r>
              <a:rPr lang="en-US" sz="1800" b="1" dirty="0" smtClean="0">
                <a:solidFill>
                  <a:schemeClr val="accent2">
                    <a:lumMod val="50000"/>
                  </a:schemeClr>
                </a:solidFill>
                <a:cs typeface="Arial" pitchFamily="34" charset="0"/>
              </a:rPr>
              <a:t>Some members of the community objected that the phased LBNE was not what the previous P5 [or they] had in mind</a:t>
            </a:r>
            <a:endParaRPr lang="en-US" sz="1800" b="1" dirty="0" smtClean="0">
              <a:solidFill>
                <a:schemeClr val="accent2">
                  <a:lumMod val="50000"/>
                </a:schemeClr>
              </a:solidFill>
              <a:cs typeface="Calibri" pitchFamily="34" charset="0"/>
            </a:endParaRPr>
          </a:p>
          <a:p>
            <a:pPr eaLnBrk="1" fontAlgn="auto" hangingPunct="1">
              <a:spcAft>
                <a:spcPts val="0"/>
              </a:spcAft>
              <a:buFont typeface="Wingdings" pitchFamily="2" charset="2"/>
              <a:buChar char="§"/>
              <a:defRPr/>
            </a:pPr>
            <a:r>
              <a:rPr lang="en-US" sz="2000" b="1" dirty="0" smtClean="0">
                <a:solidFill>
                  <a:srgbClr val="285C00"/>
                </a:solidFill>
                <a:cs typeface="Calibri" pitchFamily="34" charset="0"/>
              </a:rPr>
              <a:t>The plan, as it currently stands:</a:t>
            </a:r>
          </a:p>
          <a:p>
            <a:pPr lvl="1" indent="-365760" eaLnBrk="1" fontAlgn="auto" hangingPunct="1">
              <a:spcAft>
                <a:spcPts val="0"/>
              </a:spcAft>
              <a:buFont typeface="Arial"/>
              <a:buChar char="–"/>
              <a:defRPr/>
            </a:pPr>
            <a:r>
              <a:rPr lang="en-US" sz="1800" b="1" dirty="0" smtClean="0">
                <a:cs typeface="Calibri" pitchFamily="34" charset="0"/>
              </a:rPr>
              <a:t>Use time before baselining to recruit partners (international and domestic) that expand scope and science reach</a:t>
            </a:r>
          </a:p>
          <a:p>
            <a:pPr indent="-365760" eaLnBrk="1" fontAlgn="auto" hangingPunct="1">
              <a:spcAft>
                <a:spcPts val="0"/>
              </a:spcAft>
              <a:buFont typeface="Wingdings" pitchFamily="2" charset="2"/>
              <a:buChar char="§"/>
              <a:defRPr/>
            </a:pPr>
            <a:r>
              <a:rPr lang="en-US" sz="2000" b="1" dirty="0" smtClean="0">
                <a:solidFill>
                  <a:srgbClr val="367317"/>
                </a:solidFill>
                <a:cs typeface="Calibri" pitchFamily="34" charset="0"/>
              </a:rPr>
              <a:t>We also take note of the House language on LBNE:</a:t>
            </a:r>
          </a:p>
          <a:p>
            <a:pPr marL="377190" lvl="1" indent="0" eaLnBrk="1" fontAlgn="auto" hangingPunct="1">
              <a:spcAft>
                <a:spcPts val="0"/>
              </a:spcAft>
              <a:buFont typeface="Arial"/>
              <a:buNone/>
              <a:defRPr/>
            </a:pPr>
            <a:r>
              <a:rPr lang="en-US" sz="1800" i="1" dirty="0" smtClean="0">
                <a:cs typeface="Calibri" pitchFamily="34" charset="0"/>
              </a:rPr>
              <a:t>“The </a:t>
            </a:r>
            <a:r>
              <a:rPr lang="en-US" sz="1800" i="1" dirty="0">
                <a:cs typeface="Calibri" pitchFamily="34" charset="0"/>
              </a:rPr>
              <a:t>Committee recognizes the importance </a:t>
            </a:r>
            <a:r>
              <a:rPr lang="en-US" sz="1800" i="1" dirty="0" smtClean="0">
                <a:cs typeface="Calibri" pitchFamily="34" charset="0"/>
              </a:rPr>
              <a:t>of this </a:t>
            </a:r>
            <a:r>
              <a:rPr lang="en-US" sz="1800" i="1" dirty="0">
                <a:cs typeface="Calibri" pitchFamily="34" charset="0"/>
              </a:rPr>
              <a:t>project to maintaining American leadership in the </a:t>
            </a:r>
            <a:r>
              <a:rPr lang="en-US" sz="1800" i="1" dirty="0" smtClean="0">
                <a:cs typeface="Calibri" pitchFamily="34" charset="0"/>
              </a:rPr>
              <a:t>intensity frontier </a:t>
            </a:r>
            <a:r>
              <a:rPr lang="en-US" sz="1800" i="1" dirty="0">
                <a:cs typeface="Calibri" pitchFamily="34" charset="0"/>
              </a:rPr>
              <a:t>and to basic science discovery of neutrino and </a:t>
            </a:r>
            <a:r>
              <a:rPr lang="en-US" sz="1800" i="1" dirty="0" smtClean="0">
                <a:cs typeface="Calibri" pitchFamily="34" charset="0"/>
              </a:rPr>
              <a:t>standard model </a:t>
            </a:r>
            <a:r>
              <a:rPr lang="en-US" sz="1800" i="1" dirty="0">
                <a:cs typeface="Calibri" pitchFamily="34" charset="0"/>
              </a:rPr>
              <a:t>physics. </a:t>
            </a:r>
            <a:r>
              <a:rPr lang="en-US" sz="1800" i="1" dirty="0" smtClean="0">
                <a:cs typeface="Calibri" pitchFamily="34" charset="0"/>
              </a:rPr>
              <a:t> However</a:t>
            </a:r>
            <a:r>
              <a:rPr lang="en-US" sz="1800" i="1" dirty="0">
                <a:cs typeface="Calibri" pitchFamily="34" charset="0"/>
              </a:rPr>
              <a:t>, the Committee also recognizes that </a:t>
            </a:r>
            <a:r>
              <a:rPr lang="en-US" sz="1800" i="1" dirty="0" smtClean="0">
                <a:cs typeface="Calibri" pitchFamily="34" charset="0"/>
              </a:rPr>
              <a:t>LBNE construction </a:t>
            </a:r>
            <a:r>
              <a:rPr lang="en-US" sz="1800" i="1" dirty="0">
                <a:cs typeface="Calibri" pitchFamily="34" charset="0"/>
              </a:rPr>
              <a:t>must be affordable under a flat budget scenario. </a:t>
            </a:r>
            <a:r>
              <a:rPr lang="en-US" sz="1800" i="1" dirty="0" smtClean="0">
                <a:cs typeface="Calibri" pitchFamily="34" charset="0"/>
              </a:rPr>
              <a:t> As such</a:t>
            </a:r>
            <a:r>
              <a:rPr lang="en-US" sz="1800" i="1" dirty="0">
                <a:cs typeface="Calibri" pitchFamily="34" charset="0"/>
              </a:rPr>
              <a:t>, the Committee supports the Office of Science’s challenge </a:t>
            </a:r>
            <a:r>
              <a:rPr lang="en-US" sz="1800" i="1" dirty="0" smtClean="0">
                <a:cs typeface="Calibri" pitchFamily="34" charset="0"/>
              </a:rPr>
              <a:t>to the </a:t>
            </a:r>
            <a:r>
              <a:rPr lang="en-US" sz="1800" i="1" dirty="0">
                <a:cs typeface="Calibri" pitchFamily="34" charset="0"/>
              </a:rPr>
              <a:t>High Energy Physics community to identify an LBNE </a:t>
            </a:r>
            <a:r>
              <a:rPr lang="en-US" sz="1800" i="1" dirty="0" smtClean="0">
                <a:cs typeface="Calibri" pitchFamily="34" charset="0"/>
              </a:rPr>
              <a:t>construction approach </a:t>
            </a:r>
            <a:r>
              <a:rPr lang="en-US" sz="1800" i="1" dirty="0">
                <a:cs typeface="Calibri" pitchFamily="34" charset="0"/>
              </a:rPr>
              <a:t>that avoids large out-year funding spikes or to </a:t>
            </a:r>
            <a:r>
              <a:rPr lang="en-US" sz="1800" i="1" dirty="0" smtClean="0">
                <a:cs typeface="Calibri" pitchFamily="34" charset="0"/>
              </a:rPr>
              <a:t>identify viable </a:t>
            </a:r>
            <a:r>
              <a:rPr lang="en-US" sz="1800" i="1" dirty="0">
                <a:cs typeface="Calibri" pitchFamily="34" charset="0"/>
              </a:rPr>
              <a:t>alternatives with similar scientific benefits at </a:t>
            </a:r>
            <a:r>
              <a:rPr lang="en-US" sz="1800" i="1" dirty="0" smtClean="0">
                <a:cs typeface="Calibri" pitchFamily="34" charset="0"/>
              </a:rPr>
              <a:t>significantly lower </a:t>
            </a:r>
            <a:r>
              <a:rPr lang="en-US" sz="1800" i="1" dirty="0">
                <a:cs typeface="Calibri" pitchFamily="34" charset="0"/>
              </a:rPr>
              <a:t>cost</a:t>
            </a:r>
            <a:r>
              <a:rPr lang="en-US" sz="1800" i="1" dirty="0" smtClean="0">
                <a:cs typeface="Calibri" pitchFamily="34" charset="0"/>
              </a:rPr>
              <a:t>.”</a:t>
            </a:r>
            <a:endParaRPr lang="en-US" sz="1800" i="1" dirty="0">
              <a:cs typeface="Calibri" pitchFamily="34" charset="0"/>
            </a:endParaRPr>
          </a:p>
          <a:p>
            <a:pPr indent="-365760" eaLnBrk="1" fontAlgn="auto" hangingPunct="1">
              <a:spcAft>
                <a:spcPts val="0"/>
              </a:spcAft>
              <a:buFont typeface="Arial"/>
              <a:buChar char="•"/>
              <a:defRPr/>
            </a:pPr>
            <a:endParaRPr lang="en-US" sz="2400" i="1" dirty="0" smtClean="0">
              <a:cs typeface="Calibri" pitchFamily="34" charset="0"/>
            </a:endParaRPr>
          </a:p>
          <a:p>
            <a:pPr marL="0" indent="0" eaLnBrk="1" fontAlgn="auto" hangingPunct="1">
              <a:spcAft>
                <a:spcPts val="0"/>
              </a:spcAft>
              <a:buFont typeface="Arial"/>
              <a:buNone/>
              <a:defRPr/>
            </a:pPr>
            <a:endParaRPr lang="en-US" b="1" dirty="0" smtClean="0">
              <a:cs typeface="Calibri" pitchFamily="34" charset="0"/>
            </a:endParaRPr>
          </a:p>
          <a:p>
            <a:pPr lvl="2" eaLnBrk="1" fontAlgn="auto" hangingPunct="1">
              <a:spcAft>
                <a:spcPts val="0"/>
              </a:spcAft>
              <a:buFont typeface="Arial"/>
              <a:buNone/>
              <a:defRPr/>
            </a:pPr>
            <a:endParaRPr lang="en-US" b="1" dirty="0" smtClean="0"/>
          </a:p>
        </p:txBody>
      </p:sp>
      <p:sp>
        <p:nvSpPr>
          <p:cNvPr id="7"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solidFill>
                <a:prstClr val="black"/>
              </a:solidFill>
              <a:effectLst>
                <a:outerShdw blurRad="38100" dist="38100" dir="2700000" algn="tl">
                  <a:srgbClr val="FFFFFF"/>
                </a:outerShdw>
              </a:effectLst>
              <a:latin typeface="Book Antiqua" pitchFamily="18" charset="0"/>
            </a:endParaRPr>
          </a:p>
        </p:txBody>
      </p:sp>
      <p:pic>
        <p:nvPicPr>
          <p:cNvPr id="136196"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6" name="Straight Connector 5"/>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rgbClr val="002060"/>
                </a:solidFill>
                <a:effectLst>
                  <a:outerShdw blurRad="38100" dist="38100" dir="2700000" algn="tl">
                    <a:srgbClr val="000000">
                      <a:alpha val="43137"/>
                    </a:srgbClr>
                  </a:outerShdw>
                </a:effectLst>
                <a:latin typeface="Cambria" pitchFamily="18" charset="0"/>
              </a:rPr>
              <a:t>Cosmic Frontier program </a:t>
            </a:r>
            <a:br>
              <a:rPr lang="en-US" dirty="0" smtClean="0">
                <a:solidFill>
                  <a:srgbClr val="002060"/>
                </a:solidFill>
                <a:effectLst>
                  <a:outerShdw blurRad="38100" dist="38100" dir="2700000" algn="tl">
                    <a:srgbClr val="000000">
                      <a:alpha val="43137"/>
                    </a:srgbClr>
                  </a:outerShdw>
                </a:effectLst>
                <a:latin typeface="Cambria" pitchFamily="18" charset="0"/>
              </a:rPr>
            </a:br>
            <a:r>
              <a:rPr lang="en-US" dirty="0" smtClean="0">
                <a:solidFill>
                  <a:srgbClr val="002060"/>
                </a:solidFill>
                <a:effectLst>
                  <a:outerShdw blurRad="38100" dist="38100" dir="2700000" algn="tl">
                    <a:srgbClr val="000000">
                      <a:alpha val="43137"/>
                    </a:srgbClr>
                  </a:outerShdw>
                </a:effectLst>
                <a:latin typeface="Cambria" pitchFamily="18" charset="0"/>
              </a:rPr>
              <a:t>REFERENCE  SLIDES</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idx="4294967295"/>
          </p:nvPr>
        </p:nvSpPr>
        <p:spPr>
          <a:xfrm>
            <a:off x="0" y="330200"/>
            <a:ext cx="9144000" cy="533400"/>
          </a:xfrm>
        </p:spPr>
        <p:txBody>
          <a:bodyPr/>
          <a:lstStyle/>
          <a:p>
            <a:pPr eaLnBrk="1" hangingPunct="1"/>
            <a:r>
              <a:rPr lang="en-US" b="1" smtClean="0">
                <a:solidFill>
                  <a:srgbClr val="285C00"/>
                </a:solidFill>
                <a:latin typeface="Cambria" pitchFamily="18" charset="0"/>
              </a:rPr>
              <a:t>Cosmic Frontier (Experimental) Program -  Funding</a:t>
            </a:r>
          </a:p>
        </p:txBody>
      </p:sp>
      <p:sp>
        <p:nvSpPr>
          <p:cNvPr id="138242" name="Slide Number Placeholder 3"/>
          <p:cNvSpPr txBox="1">
            <a:spLocks noGrp="1"/>
          </p:cNvSpPr>
          <p:nvPr/>
        </p:nvSpPr>
        <p:spPr bwMode="auto">
          <a:xfrm>
            <a:off x="6780213" y="6381750"/>
            <a:ext cx="2135187" cy="476250"/>
          </a:xfrm>
          <a:prstGeom prst="rect">
            <a:avLst/>
          </a:prstGeom>
          <a:noFill/>
          <a:ln w="9525">
            <a:noFill/>
            <a:miter lim="800000"/>
            <a:headEnd/>
            <a:tailEnd/>
          </a:ln>
        </p:spPr>
        <p:txBody>
          <a:bodyPr/>
          <a:lstStyle/>
          <a:p>
            <a:pPr algn="r" defTabSz="914400"/>
            <a:fld id="{D6D772D9-91DB-47C5-B92C-768358A722EC}" type="slidenum">
              <a:rPr lang="en-US" sz="1000" b="1">
                <a:solidFill>
                  <a:srgbClr val="000000"/>
                </a:solidFill>
              </a:rPr>
              <a:pPr algn="r" defTabSz="914400"/>
              <a:t>92</a:t>
            </a:fld>
            <a:endParaRPr lang="en-US" sz="1000" b="1">
              <a:solidFill>
                <a:srgbClr val="000000"/>
              </a:solidFill>
            </a:endParaRPr>
          </a:p>
        </p:txBody>
      </p:sp>
      <p:sp>
        <p:nvSpPr>
          <p:cNvPr id="138243"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defTabSz="914400" eaLnBrk="0" hangingPunct="0"/>
            <a:r>
              <a:rPr lang="en-US" b="1">
                <a:solidFill>
                  <a:srgbClr val="000000"/>
                </a:solidFill>
                <a:latin typeface="Calibri" pitchFamily="34" charset="0"/>
              </a:rPr>
              <a:t> </a:t>
            </a:r>
            <a:endParaRPr lang="en-US" b="1">
              <a:solidFill>
                <a:srgbClr val="000000"/>
              </a:solidFill>
            </a:endParaRPr>
          </a:p>
        </p:txBody>
      </p:sp>
      <p:sp>
        <p:nvSpPr>
          <p:cNvPr id="138244" name="TextBox 7"/>
          <p:cNvSpPr txBox="1">
            <a:spLocks noChangeArrowheads="1"/>
          </p:cNvSpPr>
          <p:nvPr/>
        </p:nvSpPr>
        <p:spPr bwMode="auto">
          <a:xfrm>
            <a:off x="179388" y="5202238"/>
            <a:ext cx="8964612" cy="1527175"/>
          </a:xfrm>
          <a:prstGeom prst="rect">
            <a:avLst/>
          </a:prstGeom>
          <a:noFill/>
          <a:ln w="9525">
            <a:noFill/>
            <a:miter lim="800000"/>
            <a:headEnd/>
            <a:tailEnd/>
          </a:ln>
        </p:spPr>
        <p:txBody>
          <a:bodyPr>
            <a:spAutoFit/>
          </a:bodyPr>
          <a:lstStyle/>
          <a:p>
            <a:pPr defTabSz="914400"/>
            <a:r>
              <a:rPr lang="en-US" sz="1600" b="1" u="sng">
                <a:solidFill>
                  <a:srgbClr val="000000"/>
                </a:solidFill>
                <a:sym typeface="Wingdings" pitchFamily="2" charset="2"/>
              </a:rPr>
              <a:t>Budgets:</a:t>
            </a:r>
          </a:p>
          <a:p>
            <a:pPr defTabSz="914400"/>
            <a:r>
              <a:rPr lang="en-US" sz="1600">
                <a:solidFill>
                  <a:srgbClr val="000000"/>
                </a:solidFill>
                <a:sym typeface="Wingdings" pitchFamily="2" charset="2"/>
              </a:rPr>
              <a:t>Research – scientists and their expenses</a:t>
            </a:r>
          </a:p>
          <a:p>
            <a:pPr defTabSz="914400"/>
            <a:r>
              <a:rPr lang="en-US" sz="1600">
                <a:solidFill>
                  <a:srgbClr val="000000"/>
                </a:solidFill>
                <a:sym typeface="Wingdings" pitchFamily="2" charset="2"/>
              </a:rPr>
              <a:t>R&amp;D, Fabrication, Operations – covers technical, engineering, computer professional, management, other personnel &amp; expenses, M&amp;S, computers, utilities, common funds, etc.</a:t>
            </a:r>
          </a:p>
          <a:p>
            <a:pPr defTabSz="914400"/>
            <a:endParaRPr lang="en-US" sz="1600">
              <a:solidFill>
                <a:srgbClr val="000000"/>
              </a:solidFill>
              <a:sym typeface="Wingdings" pitchFamily="2" charset="2"/>
            </a:endParaRPr>
          </a:p>
          <a:p>
            <a:pPr defTabSz="914400"/>
            <a:r>
              <a:rPr lang="en-US" sz="1400">
                <a:solidFill>
                  <a:srgbClr val="000000"/>
                </a:solidFill>
              </a:rPr>
              <a:t>MIE = Major Item of Equipment</a:t>
            </a:r>
            <a:endParaRPr lang="en-US" sz="1400">
              <a:solidFill>
                <a:srgbClr val="000000"/>
              </a:solidFill>
              <a:sym typeface="Wingdings" pitchFamily="2" charset="2"/>
            </a:endParaRPr>
          </a:p>
        </p:txBody>
      </p:sp>
      <p:graphicFrame>
        <p:nvGraphicFramePr>
          <p:cNvPr id="109646" name="Group 78"/>
          <p:cNvGraphicFramePr>
            <a:graphicFrameLocks noGrp="1"/>
          </p:cNvGraphicFramePr>
          <p:nvPr/>
        </p:nvGraphicFramePr>
        <p:xfrm>
          <a:off x="579438" y="1400175"/>
          <a:ext cx="7700962" cy="3382963"/>
        </p:xfrm>
        <a:graphic>
          <a:graphicData uri="http://schemas.openxmlformats.org/drawingml/2006/table">
            <a:tbl>
              <a:tblPr/>
              <a:tblGrid>
                <a:gridCol w="3217862"/>
                <a:gridCol w="1282700"/>
                <a:gridCol w="1536700"/>
                <a:gridCol w="1663700"/>
              </a:tblGrid>
              <a:tr h="485775">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FY12 actual</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FY13 current</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4070AA"/>
                          </a:solidFill>
                          <a:effectLst/>
                          <a:latin typeface="Times New Roman" pitchFamily="18" charset="0"/>
                          <a:cs typeface="Arial" charset="0"/>
                        </a:rPr>
                        <a:t>FY14 President's Request</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noFill/>
                  </a:tcPr>
                </a:tc>
              </a:tr>
              <a:tr h="244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Research (labs &amp; univ)</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47843</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48681</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4070AA"/>
                          </a:solidFill>
                          <a:effectLst/>
                          <a:latin typeface="Times New Roman" pitchFamily="18" charset="0"/>
                          <a:cs typeface="Arial" charset="0"/>
                        </a:rPr>
                        <a:t>62364</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Experimental Operations</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8505</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10111</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4070AA"/>
                          </a:solidFill>
                          <a:effectLst/>
                          <a:latin typeface="Times New Roman" pitchFamily="18" charset="0"/>
                          <a:cs typeface="Arial" charset="0"/>
                        </a:rPr>
                        <a:t>12022</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R&amp;D</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3278</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9659</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4070AA"/>
                          </a:solidFill>
                          <a:effectLst/>
                          <a:latin typeface="Times New Roman" pitchFamily="18" charset="0"/>
                          <a:cs typeface="Arial" charset="0"/>
                        </a:rPr>
                        <a:t>1494</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Fabrication (small projects)</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2613</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4070AA"/>
                          </a:solidFill>
                          <a:effectLst/>
                          <a:latin typeface="Times New Roman" pitchFamily="18" charset="0"/>
                          <a:cs typeface="Arial" charset="0"/>
                        </a:rPr>
                        <a:t>1200</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Fabrication (MIE projects) </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7000</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9500</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4070AA"/>
                          </a:solidFill>
                          <a:effectLst/>
                          <a:latin typeface="Times New Roman" pitchFamily="18" charset="0"/>
                          <a:cs typeface="Arial" charset="0"/>
                        </a:rPr>
                        <a:t>22000</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TOTAL</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69239</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77951</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4070AA"/>
                          </a:solidFill>
                          <a:effectLst/>
                          <a:latin typeface="Times New Roman" pitchFamily="18" charset="0"/>
                          <a:cs typeface="Arial" charset="0"/>
                        </a:rPr>
                        <a:t>99080</a:t>
                      </a:r>
                      <a:endParaRPr kumimoji="0" lang="en-US" sz="2000" b="0" i="0" u="none" strike="noStrike" cap="none" normalizeH="0" baseline="0" smtClean="0">
                        <a:ln>
                          <a:noFill/>
                        </a:ln>
                        <a:solidFill>
                          <a:srgbClr val="4070AA"/>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ChangeArrowheads="1"/>
          </p:cNvSpPr>
          <p:nvPr/>
        </p:nvSpPr>
        <p:spPr bwMode="auto">
          <a:xfrm>
            <a:off x="38100" y="1009650"/>
            <a:ext cx="6832600" cy="5910263"/>
          </a:xfrm>
          <a:prstGeom prst="rect">
            <a:avLst/>
          </a:prstGeom>
          <a:noFill/>
          <a:ln w="9525">
            <a:noFill/>
            <a:miter lim="800000"/>
            <a:headEnd/>
            <a:tailEnd/>
          </a:ln>
        </p:spPr>
        <p:txBody>
          <a:bodyPr>
            <a:spAutoFit/>
          </a:bodyPr>
          <a:lstStyle/>
          <a:p>
            <a:r>
              <a:rPr lang="en-US" sz="1400"/>
              <a:t>ESA’s Planck satellite mission was launched in 2009 to make the most precise measurement yet of the temperature and polarization of the cosmic microwave background (CMB) - the remnant radiation from the big bang.</a:t>
            </a:r>
          </a:p>
          <a:p>
            <a:endParaRPr lang="en-US" sz="1400"/>
          </a:p>
          <a:p>
            <a:r>
              <a:rPr lang="en-US" sz="1400"/>
              <a:t>3/21/13:  ESA and NASA, a major partner in Planck, released preliminary cosmology results based on Planck's first 15 months of temperature data. It made the front page of the NY Times on 3/22/13 (above the fold!)</a:t>
            </a:r>
          </a:p>
          <a:p>
            <a:endParaRPr lang="en-US" sz="1400"/>
          </a:p>
          <a:p>
            <a:r>
              <a:rPr lang="en-US" sz="1400"/>
              <a:t>Strength in data analysis is a major U.S. contribution and was made possible in part because of the DOE and NASA interagency cooperation for supercomputing resources.  </a:t>
            </a:r>
          </a:p>
          <a:p>
            <a:endParaRPr lang="en-US" sz="1400"/>
          </a:p>
          <a:p>
            <a:r>
              <a:rPr lang="en-US" sz="1400"/>
              <a:t>A DOE and NASA MOU in 2007 provided Planck with a multi-year allocation of NERSC resources which has so far amounted to tens of millions of hours of massively parallel processing, plus the necessary data-storage and data-transfer resources.</a:t>
            </a:r>
          </a:p>
          <a:p>
            <a:endParaRPr lang="en-US" sz="1400"/>
          </a:p>
          <a:p>
            <a:r>
              <a:rPr lang="en-US" sz="1400"/>
              <a:t>With the guaranteed allocation, the U.S. Planck Team was also able to base its dedicated computational resources at NERSC and take advantage of NERSC's global file-system capability and systems administration expertise. </a:t>
            </a:r>
          </a:p>
          <a:p>
            <a:endParaRPr lang="en-US" sz="1400"/>
          </a:p>
          <a:p>
            <a:r>
              <a:rPr lang="en-US" sz="1400"/>
              <a:t>The JPL-based US team includes scientists in LBNL’s Computational Cosmology Center (C</a:t>
            </a:r>
            <a:r>
              <a:rPr lang="en-US" sz="1400" baseline="30000"/>
              <a:t>3</a:t>
            </a:r>
            <a:r>
              <a:rPr lang="en-US" sz="1400"/>
              <a:t>) who are responsible for using NERSC supercomputers to generate the thousands of mission simulations needed to analyze the flood of data from Planck.</a:t>
            </a:r>
          </a:p>
          <a:p>
            <a:endParaRPr lang="en-US" sz="1400"/>
          </a:p>
          <a:p>
            <a:r>
              <a:rPr lang="en-US" sz="1400"/>
              <a:t>Comprising 250,000 maps, this is the largest simulation set ever fielded in support of a CMB mission, but still only 10% of the set needed for the full Planck analysis.</a:t>
            </a:r>
          </a:p>
        </p:txBody>
      </p:sp>
      <p:pic>
        <p:nvPicPr>
          <p:cNvPr id="139266" name="Picture 2" descr="Q:\!Individual Personal Folders\Kathy\My Pictures\Planck\Planck on front page of NYTimes 22March2013.jpg"/>
          <p:cNvPicPr>
            <a:picLocks noChangeAspect="1" noChangeArrowheads="1"/>
          </p:cNvPicPr>
          <p:nvPr/>
        </p:nvPicPr>
        <p:blipFill>
          <a:blip r:embed="rId2"/>
          <a:srcRect/>
          <a:stretch>
            <a:fillRect/>
          </a:stretch>
        </p:blipFill>
        <p:spPr bwMode="auto">
          <a:xfrm>
            <a:off x="6870700" y="1547813"/>
            <a:ext cx="2222500" cy="4330700"/>
          </a:xfrm>
          <a:prstGeom prst="rect">
            <a:avLst/>
          </a:prstGeom>
          <a:noFill/>
          <a:ln w="9525">
            <a:noFill/>
            <a:miter lim="800000"/>
            <a:headEnd/>
            <a:tailEnd/>
          </a:ln>
        </p:spPr>
      </p:pic>
      <p:sp>
        <p:nvSpPr>
          <p:cNvPr id="139267" name="TextBox 3"/>
          <p:cNvSpPr txBox="1">
            <a:spLocks noChangeArrowheads="1"/>
          </p:cNvSpPr>
          <p:nvPr/>
        </p:nvSpPr>
        <p:spPr bwMode="auto">
          <a:xfrm>
            <a:off x="6870700" y="1141413"/>
            <a:ext cx="1917700" cy="277812"/>
          </a:xfrm>
          <a:prstGeom prst="rect">
            <a:avLst/>
          </a:prstGeom>
          <a:noFill/>
          <a:ln w="9525">
            <a:noFill/>
            <a:miter lim="800000"/>
            <a:headEnd/>
            <a:tailEnd/>
          </a:ln>
        </p:spPr>
        <p:txBody>
          <a:bodyPr>
            <a:spAutoFit/>
          </a:bodyPr>
          <a:lstStyle/>
          <a:p>
            <a:r>
              <a:rPr lang="en-US" sz="1200" b="1"/>
              <a:t>NY Times – 3/22/13</a:t>
            </a:r>
          </a:p>
        </p:txBody>
      </p:sp>
      <p:sp>
        <p:nvSpPr>
          <p:cNvPr id="139268" name="TextBox 4"/>
          <p:cNvSpPr txBox="1">
            <a:spLocks noChangeArrowheads="1"/>
          </p:cNvSpPr>
          <p:nvPr/>
        </p:nvSpPr>
        <p:spPr bwMode="auto">
          <a:xfrm>
            <a:off x="3200400" y="115888"/>
            <a:ext cx="4030663" cy="461962"/>
          </a:xfrm>
          <a:prstGeom prst="rect">
            <a:avLst/>
          </a:prstGeom>
          <a:noFill/>
          <a:ln w="9525">
            <a:noFill/>
            <a:miter lim="800000"/>
            <a:headEnd/>
            <a:tailEnd/>
          </a:ln>
        </p:spPr>
        <p:txBody>
          <a:bodyPr>
            <a:spAutoFit/>
          </a:bodyPr>
          <a:lstStyle/>
          <a:p>
            <a:r>
              <a:rPr lang="en-US" sz="2400" b="1">
                <a:solidFill>
                  <a:srgbClr val="008000"/>
                </a:solidFill>
              </a:rPr>
              <a:t>DOE effort on Planck</a:t>
            </a:r>
          </a:p>
        </p:txBody>
      </p:sp>
      <p:sp>
        <p:nvSpPr>
          <p:cNvPr id="139269" name="Rectangle 12"/>
          <p:cNvSpPr>
            <a:spLocks noChangeArrowheads="1"/>
          </p:cNvSpPr>
          <p:nvPr/>
        </p:nvSpPr>
        <p:spPr bwMode="auto">
          <a:xfrm>
            <a:off x="38100" y="104775"/>
            <a:ext cx="1866900" cy="365125"/>
          </a:xfrm>
          <a:prstGeom prst="rect">
            <a:avLst/>
          </a:prstGeom>
          <a:noFill/>
          <a:ln w="9525">
            <a:noFill/>
            <a:miter lim="800000"/>
            <a:headEnd/>
            <a:tailEnd/>
          </a:ln>
        </p:spPr>
        <p:txBody>
          <a:bodyPr/>
          <a:lstStyle/>
          <a:p>
            <a:pPr marL="342900" indent="-342900" eaLnBrk="0" hangingPunct="0"/>
            <a:r>
              <a:rPr lang="en-US" sz="1400">
                <a:solidFill>
                  <a:srgbClr val="000000"/>
                </a:solidFill>
                <a:ea typeface="ＭＳ Ｐゴシック"/>
                <a:cs typeface="ＭＳ Ｐゴシック"/>
              </a:rPr>
              <a:t>Status - April 2013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ctrTitle" idx="4294967295"/>
          </p:nvPr>
        </p:nvSpPr>
        <p:spPr>
          <a:xfrm>
            <a:off x="685800" y="152400"/>
            <a:ext cx="7980363" cy="533400"/>
          </a:xfrm>
        </p:spPr>
        <p:txBody>
          <a:bodyPr/>
          <a:lstStyle/>
          <a:p>
            <a:r>
              <a:rPr lang="en-US" b="1" smtClean="0">
                <a:solidFill>
                  <a:srgbClr val="285C00"/>
                </a:solidFill>
                <a:latin typeface="Arial" charset="0"/>
                <a:cs typeface="Arial" charset="0"/>
              </a:rPr>
              <a:t>Dark Energy Survey (DES)</a:t>
            </a:r>
          </a:p>
        </p:txBody>
      </p:sp>
      <p:pic>
        <p:nvPicPr>
          <p:cNvPr id="140290" name="Picture 12" descr="fornax_mosaic.jpg"/>
          <p:cNvPicPr>
            <a:picLocks noChangeAspect="1"/>
          </p:cNvPicPr>
          <p:nvPr/>
        </p:nvPicPr>
        <p:blipFill>
          <a:blip r:embed="rId2"/>
          <a:srcRect t="19214" b="18668"/>
          <a:stretch>
            <a:fillRect/>
          </a:stretch>
        </p:blipFill>
        <p:spPr bwMode="auto">
          <a:xfrm>
            <a:off x="0" y="1323975"/>
            <a:ext cx="2617788" cy="2611438"/>
          </a:xfrm>
          <a:prstGeom prst="rect">
            <a:avLst/>
          </a:prstGeom>
          <a:noFill/>
          <a:ln w="9525">
            <a:noFill/>
            <a:miter lim="800000"/>
            <a:headEnd/>
            <a:tailEnd/>
          </a:ln>
        </p:spPr>
      </p:pic>
      <p:sp>
        <p:nvSpPr>
          <p:cNvPr id="140291" name="TextBox 14"/>
          <p:cNvSpPr txBox="1">
            <a:spLocks noChangeArrowheads="1"/>
          </p:cNvSpPr>
          <p:nvPr/>
        </p:nvSpPr>
        <p:spPr bwMode="auto">
          <a:xfrm>
            <a:off x="0" y="3846513"/>
            <a:ext cx="2774950" cy="366712"/>
          </a:xfrm>
          <a:prstGeom prst="rect">
            <a:avLst/>
          </a:prstGeom>
          <a:noFill/>
          <a:ln w="9525">
            <a:noFill/>
            <a:miter lim="800000"/>
            <a:headEnd/>
            <a:tailEnd/>
          </a:ln>
        </p:spPr>
        <p:txBody>
          <a:bodyPr wrap="none">
            <a:spAutoFit/>
          </a:bodyPr>
          <a:lstStyle/>
          <a:p>
            <a:r>
              <a:rPr lang="en-US">
                <a:solidFill>
                  <a:srgbClr val="000000"/>
                </a:solidFill>
              </a:rPr>
              <a:t>DES – first light on 9/2/12</a:t>
            </a:r>
          </a:p>
        </p:txBody>
      </p:sp>
      <p:pic>
        <p:nvPicPr>
          <p:cNvPr id="140292" name="Picture 15" descr="NGC1365.jpg"/>
          <p:cNvPicPr>
            <a:picLocks noChangeAspect="1"/>
          </p:cNvPicPr>
          <p:nvPr/>
        </p:nvPicPr>
        <p:blipFill>
          <a:blip r:embed="rId3"/>
          <a:srcRect/>
          <a:stretch>
            <a:fillRect/>
          </a:stretch>
        </p:blipFill>
        <p:spPr bwMode="auto">
          <a:xfrm>
            <a:off x="2635250" y="1343025"/>
            <a:ext cx="1749425" cy="1184275"/>
          </a:xfrm>
          <a:prstGeom prst="rect">
            <a:avLst/>
          </a:prstGeom>
          <a:noFill/>
          <a:ln w="9525">
            <a:noFill/>
            <a:miter lim="800000"/>
            <a:headEnd/>
            <a:tailEnd/>
          </a:ln>
        </p:spPr>
      </p:pic>
      <p:sp>
        <p:nvSpPr>
          <p:cNvPr id="17" name="Rectangle 16"/>
          <p:cNvSpPr>
            <a:spLocks/>
          </p:cNvSpPr>
          <p:nvPr/>
        </p:nvSpPr>
        <p:spPr>
          <a:xfrm>
            <a:off x="2173288" y="2751138"/>
            <a:ext cx="298450" cy="250825"/>
          </a:xfrm>
          <a:prstGeom prst="rect">
            <a:avLst/>
          </a:prstGeom>
          <a:noFill/>
          <a:ln w="28575" cap="sq" cmpd="sng">
            <a:solidFill>
              <a:schemeClr val="accent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white"/>
              </a:solidFill>
            </a:endParaRPr>
          </a:p>
        </p:txBody>
      </p:sp>
      <p:cxnSp>
        <p:nvCxnSpPr>
          <p:cNvPr id="18" name="Straight Arrow Connector 16"/>
          <p:cNvCxnSpPr>
            <a:cxnSpLocks noChangeShapeType="1"/>
          </p:cNvCxnSpPr>
          <p:nvPr/>
        </p:nvCxnSpPr>
        <p:spPr bwMode="auto">
          <a:xfrm flipV="1">
            <a:off x="2511425" y="2490788"/>
            <a:ext cx="693738" cy="390525"/>
          </a:xfrm>
          <a:prstGeom prst="straightConnector1">
            <a:avLst/>
          </a:prstGeom>
          <a:noFill/>
          <a:ln w="28575">
            <a:solidFill>
              <a:schemeClr val="tx2">
                <a:lumMod val="60000"/>
                <a:lumOff val="40000"/>
              </a:schemeClr>
            </a:solidFill>
            <a:round/>
            <a:headEnd/>
            <a:tailEnd type="arrow" w="med" len="med"/>
          </a:ln>
        </p:spPr>
      </p:cxnSp>
      <p:sp>
        <p:nvSpPr>
          <p:cNvPr id="140295" name="Rectangle 5"/>
          <p:cNvSpPr>
            <a:spLocks noChangeArrowheads="1"/>
          </p:cNvSpPr>
          <p:nvPr/>
        </p:nvSpPr>
        <p:spPr bwMode="auto">
          <a:xfrm>
            <a:off x="0" y="1049338"/>
            <a:ext cx="4762500" cy="304800"/>
          </a:xfrm>
          <a:prstGeom prst="rect">
            <a:avLst/>
          </a:prstGeom>
          <a:noFill/>
          <a:ln w="9525">
            <a:noFill/>
            <a:miter lim="800000"/>
            <a:headEnd/>
            <a:tailEnd/>
          </a:ln>
        </p:spPr>
        <p:txBody>
          <a:bodyPr>
            <a:spAutoFit/>
          </a:bodyPr>
          <a:lstStyle/>
          <a:p>
            <a:pPr marL="0" lvl="1" eaLnBrk="0" hangingPunct="0"/>
            <a:r>
              <a:rPr lang="en-US" sz="1400">
                <a:solidFill>
                  <a:srgbClr val="000000"/>
                </a:solidFill>
              </a:rPr>
              <a:t>Fornax cluster with close-up of the galaxy NGC 1365</a:t>
            </a:r>
            <a:endParaRPr lang="en-US" sz="1400" b="1" u="sng">
              <a:solidFill>
                <a:srgbClr val="285C00"/>
              </a:solidFill>
              <a:cs typeface="Arial" charset="0"/>
              <a:sym typeface="Wingdings" pitchFamily="2" charset="2"/>
            </a:endParaRPr>
          </a:p>
        </p:txBody>
      </p:sp>
      <p:sp>
        <p:nvSpPr>
          <p:cNvPr id="140296" name="Rectangle 5"/>
          <p:cNvSpPr>
            <a:spLocks noChangeArrowheads="1"/>
          </p:cNvSpPr>
          <p:nvPr/>
        </p:nvSpPr>
        <p:spPr bwMode="auto">
          <a:xfrm>
            <a:off x="0" y="4240213"/>
            <a:ext cx="9144000" cy="2308225"/>
          </a:xfrm>
          <a:prstGeom prst="rect">
            <a:avLst/>
          </a:prstGeom>
          <a:noFill/>
          <a:ln w="9525">
            <a:noFill/>
            <a:miter lim="800000"/>
            <a:headEnd/>
            <a:tailEnd/>
          </a:ln>
        </p:spPr>
        <p:txBody>
          <a:bodyPr>
            <a:spAutoFit/>
          </a:bodyPr>
          <a:lstStyle/>
          <a:p>
            <a:pPr marL="0" lvl="1" eaLnBrk="0" hangingPunct="0">
              <a:buFontTx/>
              <a:buChar char="•"/>
            </a:pPr>
            <a:r>
              <a:rPr lang="en-US" sz="1600">
                <a:solidFill>
                  <a:srgbClr val="006600"/>
                </a:solidFill>
              </a:rPr>
              <a:t> </a:t>
            </a:r>
            <a:r>
              <a:rPr lang="en-US">
                <a:solidFill>
                  <a:srgbClr val="006600"/>
                </a:solidFill>
              </a:rPr>
              <a:t>DOE/NSF partnership with private and foreign contributions</a:t>
            </a:r>
          </a:p>
          <a:p>
            <a:pPr marL="0" lvl="1" eaLnBrk="0" hangingPunct="0">
              <a:buFontTx/>
              <a:buChar char="•"/>
            </a:pPr>
            <a:r>
              <a:rPr lang="en-US">
                <a:solidFill>
                  <a:srgbClr val="006600"/>
                </a:solidFill>
              </a:rPr>
              <a:t> DOE/NSF Joint Oversight Group (JOG) meets monthly</a:t>
            </a:r>
          </a:p>
          <a:p>
            <a:pPr marL="0" lvl="1" eaLnBrk="0" hangingPunct="0">
              <a:buFontTx/>
              <a:buChar char="•"/>
            </a:pPr>
            <a:r>
              <a:rPr lang="en-US">
                <a:solidFill>
                  <a:srgbClr val="006600"/>
                </a:solidFill>
                <a:cs typeface="Arial" charset="0"/>
              </a:rPr>
              <a:t> HEP supported fabrication of the Dark Energy camera (DECam), managed by Fermilab, which was installed on Blanco telescope in Chile</a:t>
            </a:r>
          </a:p>
          <a:p>
            <a:pPr marL="0" lvl="1" eaLnBrk="0" hangingPunct="0">
              <a:buFontTx/>
              <a:buChar char="•"/>
            </a:pPr>
            <a:r>
              <a:rPr lang="en-US">
                <a:solidFill>
                  <a:srgbClr val="006600"/>
                </a:solidFill>
                <a:cs typeface="Arial" charset="0"/>
              </a:rPr>
              <a:t> NSF supporting telescope and camera operations and the data management system</a:t>
            </a:r>
          </a:p>
          <a:p>
            <a:pPr marL="0" lvl="1" eaLnBrk="0" hangingPunct="0">
              <a:buFontTx/>
              <a:buChar char="•"/>
            </a:pPr>
            <a:r>
              <a:rPr lang="en-US">
                <a:solidFill>
                  <a:srgbClr val="006600"/>
                </a:solidFill>
                <a:cs typeface="Arial" charset="0"/>
              </a:rPr>
              <a:t>Status:  commissioning &amp; science verification completed; camera working well, telescope performance improved; will start the 5 year science survey in Sept. 2013</a:t>
            </a:r>
          </a:p>
          <a:p>
            <a:pPr marL="0" lvl="1" eaLnBrk="0" hangingPunct="0">
              <a:buFontTx/>
              <a:buChar char="•"/>
            </a:pPr>
            <a:r>
              <a:rPr lang="en-US">
                <a:solidFill>
                  <a:srgbClr val="006600"/>
                </a:solidFill>
                <a:cs typeface="Arial" charset="0"/>
                <a:sym typeface="Wingdings" pitchFamily="2" charset="2"/>
              </a:rPr>
              <a:t> April 2013:  Panel review of DES pre-operations status and planning </a:t>
            </a:r>
          </a:p>
        </p:txBody>
      </p:sp>
      <p:pic>
        <p:nvPicPr>
          <p:cNvPr id="140297" name="Picture 2" descr="Q:\!Individual Personal Folders\Kathy\My Pictures\DES\DECam-Image-1-medres.jpg"/>
          <p:cNvPicPr>
            <a:picLocks noChangeAspect="1" noChangeArrowheads="1"/>
          </p:cNvPicPr>
          <p:nvPr/>
        </p:nvPicPr>
        <p:blipFill>
          <a:blip r:embed="rId4"/>
          <a:srcRect/>
          <a:stretch>
            <a:fillRect/>
          </a:stretch>
        </p:blipFill>
        <p:spPr bwMode="auto">
          <a:xfrm>
            <a:off x="4611688" y="1119188"/>
            <a:ext cx="4533900" cy="302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http://www.ams.nasa.gov/Images/AMS-02_Project_Photos/AMS%20On-Orbit/110531/s134e010138.jpg"/>
          <p:cNvPicPr>
            <a:picLocks noChangeAspect="1" noChangeArrowheads="1"/>
          </p:cNvPicPr>
          <p:nvPr/>
        </p:nvPicPr>
        <p:blipFill>
          <a:blip r:embed="rId2"/>
          <a:srcRect l="4707" t="-8524" r="4440" b="8476"/>
          <a:stretch>
            <a:fillRect/>
          </a:stretch>
        </p:blipFill>
        <p:spPr bwMode="auto">
          <a:xfrm>
            <a:off x="5521325" y="3810000"/>
            <a:ext cx="3521075" cy="2640013"/>
          </a:xfrm>
          <a:prstGeom prst="rect">
            <a:avLst/>
          </a:prstGeom>
          <a:noFill/>
          <a:ln w="9525">
            <a:noFill/>
            <a:miter lim="800000"/>
            <a:headEnd/>
            <a:tailEnd/>
          </a:ln>
        </p:spPr>
      </p:pic>
      <p:sp>
        <p:nvSpPr>
          <p:cNvPr id="4" name="Oval 3"/>
          <p:cNvSpPr>
            <a:spLocks noChangeArrowheads="1"/>
          </p:cNvSpPr>
          <p:nvPr/>
        </p:nvSpPr>
        <p:spPr bwMode="auto">
          <a:xfrm>
            <a:off x="2971800" y="5359400"/>
            <a:ext cx="236538" cy="242888"/>
          </a:xfrm>
          <a:prstGeom prst="ellipse">
            <a:avLst/>
          </a:prstGeom>
          <a:noFill/>
          <a:ln w="28575">
            <a:solidFill>
              <a:srgbClr val="0000FF"/>
            </a:solidFill>
            <a:round/>
            <a:headEnd/>
            <a:tailEnd/>
          </a:ln>
          <a:extLst>
            <a:ext uri="{909E8E84-426E-40DD-AFC4-6F175D3DCCD1}"/>
          </a:extLst>
        </p:spPr>
        <p:txBody>
          <a:bodyPr wrap="none" anchor="ctr"/>
          <a:lstStyle/>
          <a:p>
            <a:pPr algn="ctr" defTabSz="914400" fontAlgn="auto">
              <a:spcBef>
                <a:spcPts val="0"/>
              </a:spcBef>
              <a:spcAft>
                <a:spcPts val="0"/>
              </a:spcAft>
              <a:defRPr/>
            </a:pPr>
            <a:endParaRPr lang="en-GB" sz="4400" kern="0">
              <a:solidFill>
                <a:sysClr val="windowText" lastClr="000000"/>
              </a:solidFill>
            </a:endParaRPr>
          </a:p>
        </p:txBody>
      </p:sp>
      <p:grpSp>
        <p:nvGrpSpPr>
          <p:cNvPr id="141315" name="Gruppierung 24"/>
          <p:cNvGrpSpPr>
            <a:grpSpLocks/>
          </p:cNvGrpSpPr>
          <p:nvPr/>
        </p:nvGrpSpPr>
        <p:grpSpPr bwMode="auto">
          <a:xfrm>
            <a:off x="6324600" y="490538"/>
            <a:ext cx="2952750" cy="3105150"/>
            <a:chOff x="1953586" y="599668"/>
            <a:chExt cx="4810125" cy="5559425"/>
          </a:xfrm>
        </p:grpSpPr>
        <p:pic>
          <p:nvPicPr>
            <p:cNvPr id="141322" name="Picture 64" descr="ting_edit"/>
            <p:cNvPicPr>
              <a:picLocks noChangeAspect="1" noChangeArrowheads="1"/>
            </p:cNvPicPr>
            <p:nvPr/>
          </p:nvPicPr>
          <p:blipFill>
            <a:blip r:embed="rId3"/>
            <a:srcRect l="7622" r="11086"/>
            <a:stretch>
              <a:fillRect/>
            </a:stretch>
          </p:blipFill>
          <p:spPr bwMode="auto">
            <a:xfrm>
              <a:off x="1953586" y="599668"/>
              <a:ext cx="4810125" cy="5559425"/>
            </a:xfrm>
            <a:prstGeom prst="rect">
              <a:avLst/>
            </a:prstGeom>
            <a:noFill/>
            <a:ln w="9525">
              <a:noFill/>
              <a:miter lim="800000"/>
              <a:headEnd/>
              <a:tailEnd/>
            </a:ln>
          </p:spPr>
        </p:pic>
        <p:sp>
          <p:nvSpPr>
            <p:cNvPr id="141323" name="Text Box 3"/>
            <p:cNvSpPr txBox="1">
              <a:spLocks noChangeArrowheads="1"/>
            </p:cNvSpPr>
            <p:nvPr/>
          </p:nvSpPr>
          <p:spPr bwMode="auto">
            <a:xfrm rot="210034">
              <a:off x="3158192" y="1507727"/>
              <a:ext cx="1727085" cy="340214"/>
            </a:xfrm>
            <a:prstGeom prst="rect">
              <a:avLst/>
            </a:prstGeom>
            <a:noFill/>
            <a:ln w="9525">
              <a:noFill/>
              <a:miter lim="800000"/>
              <a:headEnd/>
              <a:tailEnd/>
            </a:ln>
          </p:spPr>
          <p:txBody>
            <a:bodyPr lIns="91430" tIns="45715" rIns="91430" bIns="45715">
              <a:spAutoFit/>
            </a:bodyPr>
            <a:lstStyle/>
            <a:p>
              <a:pPr algn="ctr"/>
              <a:r>
                <a:rPr lang="en-US" sz="1400" b="1">
                  <a:solidFill>
                    <a:srgbClr val="000000"/>
                  </a:solidFill>
                  <a:latin typeface="Helvetica" pitchFamily="34" charset="0"/>
                  <a:ea typeface="ＭＳ Ｐゴシック"/>
                  <a:cs typeface="ＭＳ Ｐゴシック"/>
                </a:rPr>
                <a:t>TRD</a:t>
              </a:r>
            </a:p>
          </p:txBody>
        </p:sp>
        <p:sp>
          <p:nvSpPr>
            <p:cNvPr id="141324" name="Text Box 4"/>
            <p:cNvSpPr txBox="1">
              <a:spLocks noChangeArrowheads="1"/>
            </p:cNvSpPr>
            <p:nvPr/>
          </p:nvSpPr>
          <p:spPr bwMode="auto">
            <a:xfrm rot="357158">
              <a:off x="3652382" y="2278886"/>
              <a:ext cx="618447" cy="340214"/>
            </a:xfrm>
            <a:prstGeom prst="rect">
              <a:avLst/>
            </a:prstGeom>
            <a:noFill/>
            <a:ln w="9525">
              <a:noFill/>
              <a:miter lim="800000"/>
              <a:headEnd/>
              <a:tailEnd/>
            </a:ln>
          </p:spPr>
          <p:txBody>
            <a:bodyPr wrap="none" lIns="91430" tIns="45715" rIns="91430" bIns="45715">
              <a:spAutoFit/>
            </a:bodyPr>
            <a:lstStyle/>
            <a:p>
              <a:r>
                <a:rPr lang="en-US" sz="1400" b="1">
                  <a:solidFill>
                    <a:srgbClr val="000000"/>
                  </a:solidFill>
                  <a:latin typeface="Helvetica" pitchFamily="34" charset="0"/>
                  <a:ea typeface="ＭＳ Ｐゴシック"/>
                  <a:cs typeface="ＭＳ Ｐゴシック"/>
                </a:rPr>
                <a:t>TOF</a:t>
              </a:r>
            </a:p>
          </p:txBody>
        </p:sp>
        <p:sp>
          <p:nvSpPr>
            <p:cNvPr id="141325" name="Text Box 5"/>
            <p:cNvSpPr txBox="1">
              <a:spLocks noChangeArrowheads="1"/>
            </p:cNvSpPr>
            <p:nvPr/>
          </p:nvSpPr>
          <p:spPr bwMode="auto">
            <a:xfrm rot="-5400000">
              <a:off x="2617617" y="3261299"/>
              <a:ext cx="1600427" cy="501272"/>
            </a:xfrm>
            <a:prstGeom prst="rect">
              <a:avLst/>
            </a:prstGeom>
            <a:noFill/>
            <a:ln w="9525">
              <a:noFill/>
              <a:miter lim="800000"/>
              <a:headEnd/>
              <a:tailEnd/>
            </a:ln>
          </p:spPr>
          <p:txBody>
            <a:bodyPr lIns="91430" tIns="45715" rIns="91430" bIns="45715">
              <a:spAutoFit/>
            </a:bodyPr>
            <a:lstStyle/>
            <a:p>
              <a:r>
                <a:rPr lang="en-US" sz="1400" b="1">
                  <a:solidFill>
                    <a:srgbClr val="000000"/>
                  </a:solidFill>
                  <a:latin typeface="Helvetica" pitchFamily="34" charset="0"/>
                  <a:ea typeface="ＭＳ Ｐゴシック"/>
                  <a:cs typeface="ＭＳ Ｐゴシック"/>
                </a:rPr>
                <a:t>Tracker</a:t>
              </a:r>
            </a:p>
          </p:txBody>
        </p:sp>
        <p:sp>
          <p:nvSpPr>
            <p:cNvPr id="141326" name="Text Box 6"/>
            <p:cNvSpPr txBox="1">
              <a:spLocks noChangeArrowheads="1"/>
            </p:cNvSpPr>
            <p:nvPr/>
          </p:nvSpPr>
          <p:spPr bwMode="auto">
            <a:xfrm rot="611893">
              <a:off x="3700069" y="4369652"/>
              <a:ext cx="618447" cy="340214"/>
            </a:xfrm>
            <a:prstGeom prst="rect">
              <a:avLst/>
            </a:prstGeom>
            <a:noFill/>
            <a:ln w="9525">
              <a:noFill/>
              <a:miter lim="800000"/>
              <a:headEnd/>
              <a:tailEnd/>
            </a:ln>
          </p:spPr>
          <p:txBody>
            <a:bodyPr wrap="none" lIns="91430" tIns="45715" rIns="91430" bIns="45715">
              <a:spAutoFit/>
            </a:bodyPr>
            <a:lstStyle/>
            <a:p>
              <a:r>
                <a:rPr lang="en-US" sz="1400" b="1">
                  <a:solidFill>
                    <a:srgbClr val="000000"/>
                  </a:solidFill>
                  <a:latin typeface="Helvetica" pitchFamily="34" charset="0"/>
                  <a:ea typeface="ＭＳ Ｐゴシック"/>
                  <a:cs typeface="ＭＳ Ｐゴシック"/>
                </a:rPr>
                <a:t>TOF</a:t>
              </a:r>
            </a:p>
          </p:txBody>
        </p:sp>
        <p:sp>
          <p:nvSpPr>
            <p:cNvPr id="141327" name="Text Box 7"/>
            <p:cNvSpPr txBox="1">
              <a:spLocks noChangeArrowheads="1"/>
            </p:cNvSpPr>
            <p:nvPr/>
          </p:nvSpPr>
          <p:spPr bwMode="auto">
            <a:xfrm rot="481191">
              <a:off x="3687560" y="4741185"/>
              <a:ext cx="716031" cy="340214"/>
            </a:xfrm>
            <a:prstGeom prst="rect">
              <a:avLst/>
            </a:prstGeom>
            <a:noFill/>
            <a:ln w="9525">
              <a:noFill/>
              <a:miter lim="800000"/>
              <a:headEnd/>
              <a:tailEnd/>
            </a:ln>
          </p:spPr>
          <p:txBody>
            <a:bodyPr wrap="none" lIns="91430" tIns="45715" rIns="91430" bIns="45715">
              <a:spAutoFit/>
            </a:bodyPr>
            <a:lstStyle/>
            <a:p>
              <a:r>
                <a:rPr lang="en-US" sz="1400" b="1">
                  <a:solidFill>
                    <a:srgbClr val="000000"/>
                  </a:solidFill>
                  <a:latin typeface="Helvetica" pitchFamily="34" charset="0"/>
                  <a:ea typeface="ＭＳ Ｐゴシック"/>
                  <a:cs typeface="ＭＳ Ｐゴシック"/>
                </a:rPr>
                <a:t>RICH</a:t>
              </a:r>
            </a:p>
          </p:txBody>
        </p:sp>
        <p:sp>
          <p:nvSpPr>
            <p:cNvPr id="141328" name="Text Box 8"/>
            <p:cNvSpPr txBox="1">
              <a:spLocks noChangeArrowheads="1"/>
            </p:cNvSpPr>
            <p:nvPr/>
          </p:nvSpPr>
          <p:spPr bwMode="auto">
            <a:xfrm rot="513089">
              <a:off x="3684959" y="5708167"/>
              <a:ext cx="773065" cy="304490"/>
            </a:xfrm>
            <a:prstGeom prst="rect">
              <a:avLst/>
            </a:prstGeom>
            <a:noFill/>
            <a:ln w="9525">
              <a:noFill/>
              <a:miter lim="800000"/>
              <a:headEnd/>
              <a:tailEnd/>
            </a:ln>
          </p:spPr>
          <p:txBody>
            <a:bodyPr wrap="none" lIns="91430" tIns="45715" rIns="91430" bIns="45715">
              <a:spAutoFit/>
            </a:bodyPr>
            <a:lstStyle/>
            <a:p>
              <a:pPr>
                <a:lnSpc>
                  <a:spcPct val="85000"/>
                </a:lnSpc>
              </a:pPr>
              <a:r>
                <a:rPr lang="en-US" sz="1400" b="1">
                  <a:solidFill>
                    <a:srgbClr val="000000"/>
                  </a:solidFill>
                  <a:latin typeface="Helvetica" pitchFamily="34" charset="0"/>
                  <a:ea typeface="ＭＳ Ｐゴシック"/>
                  <a:cs typeface="ＭＳ Ｐゴシック"/>
                </a:rPr>
                <a:t>ECAL</a:t>
              </a:r>
            </a:p>
          </p:txBody>
        </p:sp>
        <p:sp>
          <p:nvSpPr>
            <p:cNvPr id="141329" name="Rectangle 71"/>
            <p:cNvSpPr>
              <a:spLocks noChangeArrowheads="1"/>
            </p:cNvSpPr>
            <p:nvPr/>
          </p:nvSpPr>
          <p:spPr bwMode="auto">
            <a:xfrm>
              <a:off x="4039355" y="820297"/>
              <a:ext cx="329671" cy="306192"/>
            </a:xfrm>
            <a:prstGeom prst="rect">
              <a:avLst/>
            </a:prstGeom>
            <a:noFill/>
            <a:ln w="9525">
              <a:noFill/>
              <a:miter lim="800000"/>
              <a:headEnd/>
              <a:tailEnd/>
            </a:ln>
          </p:spPr>
          <p:txBody>
            <a:bodyPr wrap="none" lIns="91430" tIns="45715" rIns="91430" bIns="45715">
              <a:spAutoFit/>
            </a:bodyPr>
            <a:lstStyle/>
            <a:p>
              <a:r>
                <a:rPr lang="en-US" sz="1200">
                  <a:solidFill>
                    <a:srgbClr val="E71700"/>
                  </a:solidFill>
                  <a:latin typeface="Arial Black" pitchFamily="34" charset="0"/>
                </a:rPr>
                <a:t>1</a:t>
              </a:r>
            </a:p>
          </p:txBody>
        </p:sp>
        <p:sp>
          <p:nvSpPr>
            <p:cNvPr id="141330" name="Rectangle 72"/>
            <p:cNvSpPr>
              <a:spLocks noChangeArrowheads="1"/>
            </p:cNvSpPr>
            <p:nvPr/>
          </p:nvSpPr>
          <p:spPr bwMode="auto">
            <a:xfrm>
              <a:off x="3935690" y="2541617"/>
              <a:ext cx="349909" cy="340214"/>
            </a:xfrm>
            <a:prstGeom prst="rect">
              <a:avLst/>
            </a:prstGeom>
            <a:noFill/>
            <a:ln w="9525">
              <a:noFill/>
              <a:miter lim="800000"/>
              <a:headEnd/>
              <a:tailEnd/>
            </a:ln>
          </p:spPr>
          <p:txBody>
            <a:bodyPr wrap="none" lIns="91430" tIns="45715" rIns="91430" bIns="45715">
              <a:spAutoFit/>
            </a:bodyPr>
            <a:lstStyle/>
            <a:p>
              <a:r>
                <a:rPr lang="en-US" sz="1400">
                  <a:solidFill>
                    <a:srgbClr val="E71700"/>
                  </a:solidFill>
                  <a:latin typeface="Arial Black" pitchFamily="34" charset="0"/>
                </a:rPr>
                <a:t>2</a:t>
              </a:r>
              <a:endParaRPr lang="en-US" sz="1200">
                <a:solidFill>
                  <a:srgbClr val="E71700"/>
                </a:solidFill>
                <a:latin typeface="Arial Black" pitchFamily="34" charset="0"/>
              </a:endParaRPr>
            </a:p>
          </p:txBody>
        </p:sp>
        <p:sp>
          <p:nvSpPr>
            <p:cNvPr id="141331" name="Rectangle 73"/>
            <p:cNvSpPr>
              <a:spLocks noChangeArrowheads="1"/>
            </p:cNvSpPr>
            <p:nvPr/>
          </p:nvSpPr>
          <p:spPr bwMode="auto">
            <a:xfrm>
              <a:off x="3852756" y="3738422"/>
              <a:ext cx="506292" cy="306192"/>
            </a:xfrm>
            <a:prstGeom prst="rect">
              <a:avLst/>
            </a:prstGeom>
            <a:noFill/>
            <a:ln w="9525">
              <a:noFill/>
              <a:miter lim="800000"/>
              <a:headEnd/>
              <a:tailEnd/>
            </a:ln>
          </p:spPr>
          <p:txBody>
            <a:bodyPr wrap="none" lIns="91430" tIns="45715" rIns="91430" bIns="45715">
              <a:spAutoFit/>
            </a:bodyPr>
            <a:lstStyle/>
            <a:p>
              <a:r>
                <a:rPr lang="en-US" sz="1200">
                  <a:solidFill>
                    <a:srgbClr val="E71700"/>
                  </a:solidFill>
                  <a:latin typeface="Arial Black" pitchFamily="34" charset="0"/>
                </a:rPr>
                <a:t>7-8</a:t>
              </a:r>
            </a:p>
          </p:txBody>
        </p:sp>
        <p:sp>
          <p:nvSpPr>
            <p:cNvPr id="141332" name="Rectangle 74"/>
            <p:cNvSpPr>
              <a:spLocks noChangeArrowheads="1"/>
            </p:cNvSpPr>
            <p:nvPr/>
          </p:nvSpPr>
          <p:spPr bwMode="auto">
            <a:xfrm>
              <a:off x="3848609" y="2901699"/>
              <a:ext cx="506292" cy="306192"/>
            </a:xfrm>
            <a:prstGeom prst="rect">
              <a:avLst/>
            </a:prstGeom>
            <a:noFill/>
            <a:ln w="9525">
              <a:noFill/>
              <a:miter lim="800000"/>
              <a:headEnd/>
              <a:tailEnd/>
            </a:ln>
          </p:spPr>
          <p:txBody>
            <a:bodyPr wrap="none" lIns="91430" tIns="45715" rIns="91430" bIns="45715">
              <a:spAutoFit/>
            </a:bodyPr>
            <a:lstStyle/>
            <a:p>
              <a:r>
                <a:rPr lang="en-US" sz="1200">
                  <a:solidFill>
                    <a:srgbClr val="E71700"/>
                  </a:solidFill>
                  <a:latin typeface="Arial Black" pitchFamily="34" charset="0"/>
                </a:rPr>
                <a:t>3-4</a:t>
              </a:r>
            </a:p>
          </p:txBody>
        </p:sp>
        <p:sp>
          <p:nvSpPr>
            <p:cNvPr id="141333" name="Rectangle 75"/>
            <p:cNvSpPr>
              <a:spLocks noChangeArrowheads="1"/>
            </p:cNvSpPr>
            <p:nvPr/>
          </p:nvSpPr>
          <p:spPr bwMode="auto">
            <a:xfrm>
              <a:off x="3935690" y="5382730"/>
              <a:ext cx="329671" cy="306192"/>
            </a:xfrm>
            <a:prstGeom prst="rect">
              <a:avLst/>
            </a:prstGeom>
            <a:noFill/>
            <a:ln w="9525">
              <a:noFill/>
              <a:miter lim="800000"/>
              <a:headEnd/>
              <a:tailEnd/>
            </a:ln>
          </p:spPr>
          <p:txBody>
            <a:bodyPr wrap="none" lIns="91430" tIns="45715" rIns="91430" bIns="45715">
              <a:spAutoFit/>
            </a:bodyPr>
            <a:lstStyle/>
            <a:p>
              <a:r>
                <a:rPr lang="en-US" sz="1200">
                  <a:solidFill>
                    <a:srgbClr val="E71700"/>
                  </a:solidFill>
                  <a:latin typeface="Arial Black" pitchFamily="34" charset="0"/>
                </a:rPr>
                <a:t>9</a:t>
              </a:r>
            </a:p>
          </p:txBody>
        </p:sp>
        <p:sp>
          <p:nvSpPr>
            <p:cNvPr id="141334" name="Rectangle 76"/>
            <p:cNvSpPr>
              <a:spLocks noChangeArrowheads="1"/>
            </p:cNvSpPr>
            <p:nvPr/>
          </p:nvSpPr>
          <p:spPr bwMode="auto">
            <a:xfrm>
              <a:off x="3861049" y="3355444"/>
              <a:ext cx="506292" cy="306192"/>
            </a:xfrm>
            <a:prstGeom prst="rect">
              <a:avLst/>
            </a:prstGeom>
            <a:noFill/>
            <a:ln w="9525">
              <a:noFill/>
              <a:miter lim="800000"/>
              <a:headEnd/>
              <a:tailEnd/>
            </a:ln>
          </p:spPr>
          <p:txBody>
            <a:bodyPr wrap="none" lIns="91430" tIns="45715" rIns="91430" bIns="45715">
              <a:spAutoFit/>
            </a:bodyPr>
            <a:lstStyle/>
            <a:p>
              <a:r>
                <a:rPr lang="en-US" sz="1200">
                  <a:solidFill>
                    <a:srgbClr val="E71700"/>
                  </a:solidFill>
                  <a:latin typeface="Arial Black" pitchFamily="34" charset="0"/>
                </a:rPr>
                <a:t>5-6</a:t>
              </a:r>
            </a:p>
          </p:txBody>
        </p:sp>
      </p:grpSp>
      <p:sp>
        <p:nvSpPr>
          <p:cNvPr id="19" name="Rectangle 18"/>
          <p:cNvSpPr/>
          <p:nvPr/>
        </p:nvSpPr>
        <p:spPr>
          <a:xfrm>
            <a:off x="77788" y="1068388"/>
            <a:ext cx="6511925" cy="2493962"/>
          </a:xfrm>
          <a:prstGeom prst="rect">
            <a:avLst/>
          </a:prstGeom>
        </p:spPr>
        <p:txBody>
          <a:bodyPr>
            <a:spAutoFit/>
          </a:bodyPr>
          <a:lstStyle/>
          <a:p>
            <a:pPr>
              <a:defRPr/>
            </a:pPr>
            <a:r>
              <a:rPr lang="en-US" sz="1200" dirty="0">
                <a:solidFill>
                  <a:srgbClr val="0000CC"/>
                </a:solidFill>
                <a:cs typeface="Arial" charset="0"/>
              </a:rPr>
              <a:t>Launched on May 16, 2011, (Endeavor, STS-134</a:t>
            </a:r>
            <a:r>
              <a:rPr lang="en-US" sz="1200" dirty="0">
                <a:solidFill>
                  <a:srgbClr val="0000CC"/>
                </a:solidFill>
                <a:cs typeface="Arial" charset="0"/>
              </a:rPr>
              <a:t>); </a:t>
            </a:r>
            <a:r>
              <a:rPr lang="en-US" sz="1200" dirty="0">
                <a:solidFill>
                  <a:srgbClr val="0000CC"/>
                </a:solidFill>
                <a:cs typeface="Arial" charset="0"/>
              </a:rPr>
              <a:t>installed </a:t>
            </a:r>
            <a:r>
              <a:rPr lang="en-US" sz="1200" dirty="0">
                <a:solidFill>
                  <a:srgbClr val="0000CC"/>
                </a:solidFill>
                <a:cs typeface="Arial" charset="0"/>
              </a:rPr>
              <a:t>on ISS</a:t>
            </a:r>
          </a:p>
          <a:p>
            <a:pPr>
              <a:defRPr/>
            </a:pPr>
            <a:r>
              <a:rPr lang="en-US" sz="1200" dirty="0">
                <a:solidFill>
                  <a:srgbClr val="0000CC"/>
                </a:solidFill>
                <a:cs typeface="Arial" charset="0"/>
              </a:rPr>
              <a:t>- Has collected over 25 billion events in first 18 months of operations, including 6.8 million electrons or positrons.</a:t>
            </a:r>
          </a:p>
          <a:p>
            <a:pPr>
              <a:defRPr/>
            </a:pPr>
            <a:endParaRPr lang="en-US" sz="1200" dirty="0">
              <a:solidFill>
                <a:srgbClr val="0000CC"/>
              </a:solidFill>
              <a:ea typeface="ＭＳ Ｐゴシック" pitchFamily="34" charset="-128"/>
            </a:endParaRPr>
          </a:p>
          <a:p>
            <a:pPr>
              <a:defRPr/>
            </a:pPr>
            <a:r>
              <a:rPr lang="en-US" sz="1200" dirty="0">
                <a:solidFill>
                  <a:srgbClr val="0000CC"/>
                </a:solidFill>
              </a:rPr>
              <a:t>AMS is a </a:t>
            </a:r>
            <a:r>
              <a:rPr lang="en-US" sz="1200" dirty="0">
                <a:solidFill>
                  <a:srgbClr val="0000CC"/>
                </a:solidFill>
              </a:rPr>
              <a:t>U.S.-DOE-led </a:t>
            </a:r>
            <a:r>
              <a:rPr lang="en-US" sz="1200" dirty="0">
                <a:solidFill>
                  <a:srgbClr val="0000CC"/>
                </a:solidFill>
              </a:rPr>
              <a:t>international collaboration of 16 Countries, 60 Institutes and 600 Physicists.  </a:t>
            </a:r>
          </a:p>
          <a:p>
            <a:pPr marL="285750" indent="-285750">
              <a:buFont typeface="Arial" pitchFamily="34" charset="0"/>
              <a:buChar char="•"/>
              <a:defRPr/>
            </a:pPr>
            <a:r>
              <a:rPr lang="en-US" sz="1200" dirty="0">
                <a:solidFill>
                  <a:srgbClr val="0000CC"/>
                </a:solidFill>
              </a:rPr>
              <a:t>95</a:t>
            </a:r>
            <a:r>
              <a:rPr lang="en-US" sz="1200" dirty="0">
                <a:solidFill>
                  <a:srgbClr val="0000CC"/>
                </a:solidFill>
              </a:rPr>
              <a:t>% of the ~$2B construction costs came from Europe and Asia </a:t>
            </a:r>
            <a:r>
              <a:rPr lang="en-US" sz="1200" dirty="0">
                <a:solidFill>
                  <a:srgbClr val="0000CC"/>
                </a:solidFill>
              </a:rPr>
              <a:t>.</a:t>
            </a:r>
          </a:p>
          <a:p>
            <a:pPr marL="285750" indent="-285750">
              <a:buFont typeface="Arial" pitchFamily="34" charset="0"/>
              <a:buChar char="•"/>
              <a:defRPr/>
            </a:pPr>
            <a:r>
              <a:rPr lang="en-US" sz="1200" dirty="0">
                <a:solidFill>
                  <a:srgbClr val="0000CC"/>
                </a:solidFill>
              </a:rPr>
              <a:t>NASA </a:t>
            </a:r>
            <a:r>
              <a:rPr lang="en-US" sz="1200" dirty="0">
                <a:solidFill>
                  <a:srgbClr val="0000CC"/>
                </a:solidFill>
              </a:rPr>
              <a:t>provided a dedicated Space Shuttle flight, the use of the ISS resources (power, data, …) and mission management.</a:t>
            </a:r>
          </a:p>
          <a:p>
            <a:pPr marL="285750" indent="-285750">
              <a:buFont typeface="Arial" pitchFamily="34" charset="0"/>
              <a:buChar char="•"/>
              <a:defRPr/>
            </a:pPr>
            <a:r>
              <a:rPr lang="en-US" sz="1200" kern="0" dirty="0">
                <a:solidFill>
                  <a:srgbClr val="0000CC"/>
                </a:solidFill>
                <a:ea typeface="ＭＳ Ｐゴシック" pitchFamily="34" charset="-128"/>
              </a:rPr>
              <a:t>CERN hosts the AMS </a:t>
            </a:r>
            <a:r>
              <a:rPr lang="en-US" sz="1200" kern="0" dirty="0">
                <a:solidFill>
                  <a:srgbClr val="0000CC"/>
                </a:solidFill>
                <a:ea typeface="ＭＳ Ｐゴシック" pitchFamily="34" charset="-128"/>
              </a:rPr>
              <a:t>Payload Operations Control Center  (POCC</a:t>
            </a:r>
            <a:r>
              <a:rPr lang="en-US" sz="1200" kern="0" dirty="0">
                <a:solidFill>
                  <a:srgbClr val="0000CC"/>
                </a:solidFill>
                <a:ea typeface="ＭＳ Ｐゴシック" pitchFamily="34" charset="-128"/>
              </a:rPr>
              <a:t>).</a:t>
            </a:r>
            <a:endParaRPr lang="en-US" sz="1200" kern="0" dirty="0">
              <a:solidFill>
                <a:srgbClr val="0000CC"/>
              </a:solidFill>
              <a:ea typeface="ＭＳ Ｐゴシック" pitchFamily="34" charset="-128"/>
            </a:endParaRPr>
          </a:p>
          <a:p>
            <a:pPr>
              <a:defRPr/>
            </a:pPr>
            <a:endParaRPr lang="en-US" sz="1200" dirty="0">
              <a:solidFill>
                <a:srgbClr val="0000CC"/>
              </a:solidFill>
              <a:ea typeface="ＭＳ Ｐゴシック" pitchFamily="34" charset="-128"/>
            </a:endParaRPr>
          </a:p>
          <a:p>
            <a:pPr>
              <a:defRPr/>
            </a:pPr>
            <a:r>
              <a:rPr lang="en-US" sz="1200" dirty="0">
                <a:solidFill>
                  <a:srgbClr val="0000CC"/>
                </a:solidFill>
                <a:ea typeface="ＭＳ Ｐゴシック" pitchFamily="34" charset="-128"/>
              </a:rPr>
              <a:t>A major challenge </a:t>
            </a:r>
            <a:r>
              <a:rPr lang="en-US" sz="1200" dirty="0">
                <a:solidFill>
                  <a:srgbClr val="0000CC"/>
                </a:solidFill>
                <a:ea typeface="ＭＳ Ｐゴシック" pitchFamily="34" charset="-128"/>
              </a:rPr>
              <a:t>of operating on the </a:t>
            </a:r>
            <a:r>
              <a:rPr lang="en-US" sz="1200" dirty="0">
                <a:solidFill>
                  <a:srgbClr val="0000CC"/>
                </a:solidFill>
                <a:ea typeface="ＭＳ Ｐゴシック" pitchFamily="34" charset="-128"/>
              </a:rPr>
              <a:t>ISS </a:t>
            </a:r>
            <a:r>
              <a:rPr lang="en-US" sz="1200" dirty="0">
                <a:solidFill>
                  <a:srgbClr val="0000CC"/>
                </a:solidFill>
                <a:ea typeface="ＭＳ Ｐゴシック" pitchFamily="34" charset="-128"/>
              </a:rPr>
              <a:t>is the extreme thermal environment </a:t>
            </a:r>
            <a:r>
              <a:rPr lang="en-US" sz="1200" dirty="0">
                <a:solidFill>
                  <a:srgbClr val="0000CC"/>
                </a:solidFill>
                <a:ea typeface="ＭＳ Ｐゴシック" pitchFamily="34" charset="-128"/>
              </a:rPr>
              <a:t>– has to be continually monitored and adjusted.</a:t>
            </a:r>
          </a:p>
        </p:txBody>
      </p:sp>
      <p:sp>
        <p:nvSpPr>
          <p:cNvPr id="141317" name="TextBox 21"/>
          <p:cNvSpPr txBox="1">
            <a:spLocks noChangeArrowheads="1"/>
          </p:cNvSpPr>
          <p:nvPr/>
        </p:nvSpPr>
        <p:spPr bwMode="auto">
          <a:xfrm>
            <a:off x="863600" y="214313"/>
            <a:ext cx="5726113" cy="461962"/>
          </a:xfrm>
          <a:prstGeom prst="rect">
            <a:avLst/>
          </a:prstGeom>
          <a:noFill/>
          <a:ln w="9525">
            <a:noFill/>
            <a:miter lim="800000"/>
            <a:headEnd/>
            <a:tailEnd/>
          </a:ln>
        </p:spPr>
        <p:txBody>
          <a:bodyPr>
            <a:spAutoFit/>
          </a:bodyPr>
          <a:lstStyle/>
          <a:p>
            <a:r>
              <a:rPr lang="en-US" sz="2400" b="1">
                <a:solidFill>
                  <a:srgbClr val="006600"/>
                </a:solidFill>
              </a:rPr>
              <a:t>Alpha Magnetic Spectrometer (AMS)</a:t>
            </a:r>
          </a:p>
        </p:txBody>
      </p:sp>
      <p:pic>
        <p:nvPicPr>
          <p:cNvPr id="141318" name="Picture 4"/>
          <p:cNvPicPr>
            <a:picLocks noChangeAspect="1" noChangeArrowheads="1"/>
          </p:cNvPicPr>
          <p:nvPr/>
        </p:nvPicPr>
        <p:blipFill>
          <a:blip r:embed="rId4"/>
          <a:srcRect/>
          <a:stretch>
            <a:fillRect/>
          </a:stretch>
        </p:blipFill>
        <p:spPr bwMode="auto">
          <a:xfrm>
            <a:off x="123825" y="12700"/>
            <a:ext cx="628650" cy="808038"/>
          </a:xfrm>
          <a:prstGeom prst="rect">
            <a:avLst/>
          </a:prstGeom>
          <a:noFill/>
          <a:ln w="9525">
            <a:noFill/>
            <a:miter lim="800000"/>
            <a:headEnd/>
            <a:tailEnd/>
          </a:ln>
        </p:spPr>
      </p:pic>
      <p:sp>
        <p:nvSpPr>
          <p:cNvPr id="141319" name="TextBox 19"/>
          <p:cNvSpPr txBox="1">
            <a:spLocks noChangeArrowheads="1"/>
          </p:cNvSpPr>
          <p:nvPr/>
        </p:nvSpPr>
        <p:spPr bwMode="auto">
          <a:xfrm>
            <a:off x="7034213" y="12700"/>
            <a:ext cx="2108200" cy="369888"/>
          </a:xfrm>
          <a:prstGeom prst="rect">
            <a:avLst/>
          </a:prstGeom>
          <a:noFill/>
          <a:ln w="9525">
            <a:noFill/>
            <a:miter lim="800000"/>
            <a:headEnd/>
            <a:tailEnd/>
          </a:ln>
        </p:spPr>
        <p:txBody>
          <a:bodyPr wrap="none">
            <a:spAutoFit/>
          </a:bodyPr>
          <a:lstStyle/>
          <a:p>
            <a:r>
              <a:rPr lang="en-US"/>
              <a:t>Status – May 2013</a:t>
            </a:r>
          </a:p>
        </p:txBody>
      </p:sp>
      <p:pic>
        <p:nvPicPr>
          <p:cNvPr id="141320" name="Picture 3" descr="all_exp_fraction-2(correction).png"/>
          <p:cNvPicPr>
            <a:picLocks noChangeAspect="1"/>
          </p:cNvPicPr>
          <p:nvPr/>
        </p:nvPicPr>
        <p:blipFill>
          <a:blip r:embed="rId5"/>
          <a:srcRect/>
          <a:stretch>
            <a:fillRect/>
          </a:stretch>
        </p:blipFill>
        <p:spPr bwMode="auto">
          <a:xfrm>
            <a:off x="77788" y="3683000"/>
            <a:ext cx="3952875" cy="3033713"/>
          </a:xfrm>
          <a:prstGeom prst="rect">
            <a:avLst/>
          </a:prstGeom>
          <a:noFill/>
          <a:ln w="9525">
            <a:noFill/>
            <a:miter lim="800000"/>
            <a:headEnd/>
            <a:tailEnd/>
          </a:ln>
        </p:spPr>
      </p:pic>
      <p:sp>
        <p:nvSpPr>
          <p:cNvPr id="141321" name="TextBox 25"/>
          <p:cNvSpPr txBox="1">
            <a:spLocks noChangeArrowheads="1"/>
          </p:cNvSpPr>
          <p:nvPr/>
        </p:nvSpPr>
        <p:spPr bwMode="auto">
          <a:xfrm>
            <a:off x="4191000" y="3683000"/>
            <a:ext cx="1154113" cy="3232150"/>
          </a:xfrm>
          <a:prstGeom prst="rect">
            <a:avLst/>
          </a:prstGeom>
          <a:noFill/>
          <a:ln w="9525">
            <a:noFill/>
            <a:miter lim="800000"/>
            <a:headEnd/>
            <a:tailEnd/>
          </a:ln>
        </p:spPr>
        <p:txBody>
          <a:bodyPr>
            <a:spAutoFit/>
          </a:bodyPr>
          <a:lstStyle/>
          <a:p>
            <a:r>
              <a:rPr lang="en-US" sz="1200"/>
              <a:t>April 3, 2013:  First Results announced!  The data show that the positron fraction is steadily increasing from 10 to ~ 250 GeV, but from 20 to 250 GeV the slope decreases by an order of magnitude.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3AB55DF4-D346-49C1-9442-708C42899FFA}" type="slidenum">
              <a:rPr lang="en-US" sz="1000">
                <a:ea typeface="ＭＳ Ｐゴシック"/>
                <a:cs typeface="ＭＳ Ｐゴシック"/>
              </a:rPr>
              <a:pPr algn="r" eaLnBrk="0" hangingPunct="0"/>
              <a:t>96</a:t>
            </a:fld>
            <a:endParaRPr lang="en-US" sz="1000">
              <a:ea typeface="ＭＳ Ｐゴシック"/>
              <a:cs typeface="ＭＳ Ｐゴシック"/>
            </a:endParaRPr>
          </a:p>
        </p:txBody>
      </p:sp>
      <p:sp>
        <p:nvSpPr>
          <p:cNvPr id="142338" name="Rectangle 7"/>
          <p:cNvSpPr txBox="1">
            <a:spLocks noChangeArrowheads="1"/>
          </p:cNvSpPr>
          <p:nvPr/>
        </p:nvSpPr>
        <p:spPr bwMode="auto">
          <a:xfrm>
            <a:off x="260350" y="2887663"/>
            <a:ext cx="5943600" cy="2819400"/>
          </a:xfrm>
          <a:prstGeom prst="rect">
            <a:avLst/>
          </a:prstGeom>
          <a:noFill/>
          <a:ln w="9525">
            <a:noFill/>
            <a:miter lim="800000"/>
            <a:headEnd/>
            <a:tailEnd/>
          </a:ln>
        </p:spPr>
        <p:txBody>
          <a:bodyPr/>
          <a:lstStyle/>
          <a:p>
            <a:pPr marL="342900" indent="-342900" eaLnBrk="0" hangingPunct="0"/>
            <a:endParaRPr lang="en-US" sz="1600">
              <a:latin typeface="Arial Narrow" pitchFamily="34" charset="0"/>
              <a:ea typeface="ＭＳ Ｐゴシック"/>
              <a:cs typeface="ＭＳ Ｐゴシック"/>
            </a:endParaRPr>
          </a:p>
        </p:txBody>
      </p:sp>
      <p:sp>
        <p:nvSpPr>
          <p:cNvPr id="11270" name="Rectangle 6"/>
          <p:cNvSpPr>
            <a:spLocks noChangeArrowheads="1"/>
          </p:cNvSpPr>
          <p:nvPr/>
        </p:nvSpPr>
        <p:spPr bwMode="auto">
          <a:xfrm>
            <a:off x="0" y="0"/>
            <a:ext cx="9144000" cy="0"/>
          </a:xfrm>
          <a:prstGeom prst="rect">
            <a:avLst/>
          </a:prstGeom>
          <a:noFill/>
          <a:ln>
            <a:noFill/>
          </a:ln>
          <a:effectLst>
            <a:prstShdw prst="shdw17" dist="17961" dir="2700000">
              <a:srgbClr val="708688"/>
            </a:prstShdw>
          </a:effectLst>
          <a:extLst/>
        </p:spPr>
        <p:txBody>
          <a:bodyPr wrap="none" anchor="ctr">
            <a:spAutoFit/>
          </a:bodyPr>
          <a:lstStyle/>
          <a:p>
            <a:pPr fontAlgn="auto">
              <a:spcBef>
                <a:spcPts val="0"/>
              </a:spcBef>
              <a:spcAft>
                <a:spcPts val="0"/>
              </a:spcAft>
              <a:defRPr/>
            </a:pPr>
            <a:endParaRPr lang="en-US">
              <a:latin typeface="+mn-lt"/>
            </a:endParaRPr>
          </a:p>
        </p:txBody>
      </p:sp>
      <p:sp>
        <p:nvSpPr>
          <p:cNvPr id="11272" name="Rectangle 8"/>
          <p:cNvSpPr>
            <a:spLocks noChangeArrowheads="1"/>
          </p:cNvSpPr>
          <p:nvPr/>
        </p:nvSpPr>
        <p:spPr bwMode="auto">
          <a:xfrm>
            <a:off x="0" y="0"/>
            <a:ext cx="9144000" cy="0"/>
          </a:xfrm>
          <a:prstGeom prst="rect">
            <a:avLst/>
          </a:prstGeom>
          <a:noFill/>
          <a:ln>
            <a:noFill/>
          </a:ln>
          <a:effectLst>
            <a:prstShdw prst="shdw17" dist="17961" dir="2700000">
              <a:srgbClr val="708688"/>
            </a:prstShdw>
          </a:effectLst>
          <a:extLst/>
        </p:spPr>
        <p:txBody>
          <a:bodyPr wrap="none" anchor="ctr">
            <a:spAutoFit/>
          </a:bodyPr>
          <a:lstStyle/>
          <a:p>
            <a:pPr fontAlgn="auto">
              <a:spcBef>
                <a:spcPts val="0"/>
              </a:spcBef>
              <a:spcAft>
                <a:spcPts val="0"/>
              </a:spcAft>
              <a:defRPr/>
            </a:pPr>
            <a:endParaRPr lang="en-US">
              <a:latin typeface="+mn-lt"/>
            </a:endParaRPr>
          </a:p>
        </p:txBody>
      </p:sp>
      <p:sp>
        <p:nvSpPr>
          <p:cNvPr id="11274" name="Rectangle 10"/>
          <p:cNvSpPr>
            <a:spLocks noChangeArrowheads="1"/>
          </p:cNvSpPr>
          <p:nvPr/>
        </p:nvSpPr>
        <p:spPr bwMode="auto">
          <a:xfrm>
            <a:off x="0" y="0"/>
            <a:ext cx="9144000" cy="0"/>
          </a:xfrm>
          <a:prstGeom prst="rect">
            <a:avLst/>
          </a:prstGeom>
          <a:noFill/>
          <a:ln>
            <a:noFill/>
          </a:ln>
          <a:effectLst>
            <a:prstShdw prst="shdw17" dist="17961" dir="2700000">
              <a:srgbClr val="708688"/>
            </a:prstShdw>
          </a:effectLst>
          <a:extLst/>
        </p:spPr>
        <p:txBody>
          <a:bodyPr wrap="none" anchor="ctr">
            <a:spAutoFit/>
          </a:bodyPr>
          <a:lstStyle/>
          <a:p>
            <a:pPr fontAlgn="auto">
              <a:spcBef>
                <a:spcPts val="0"/>
              </a:spcBef>
              <a:spcAft>
                <a:spcPts val="0"/>
              </a:spcAft>
              <a:defRPr/>
            </a:pPr>
            <a:endParaRPr lang="en-US">
              <a:latin typeface="+mn-lt"/>
            </a:endParaRPr>
          </a:p>
        </p:txBody>
      </p:sp>
      <p:sp>
        <p:nvSpPr>
          <p:cNvPr id="142342" name="Rectangle 2"/>
          <p:cNvSpPr>
            <a:spLocks noChangeArrowheads="1"/>
          </p:cNvSpPr>
          <p:nvPr/>
        </p:nvSpPr>
        <p:spPr bwMode="auto">
          <a:xfrm>
            <a:off x="638175" y="117475"/>
            <a:ext cx="7985125" cy="579438"/>
          </a:xfrm>
          <a:prstGeom prst="rect">
            <a:avLst/>
          </a:prstGeom>
          <a:noFill/>
          <a:ln w="9525">
            <a:noFill/>
            <a:miter lim="800000"/>
            <a:headEnd/>
            <a:tailEnd/>
          </a:ln>
        </p:spPr>
        <p:txBody>
          <a:bodyPr lIns="91407" tIns="45704" rIns="91407" bIns="45704" anchor="ctr">
            <a:spAutoFit/>
          </a:bodyPr>
          <a:lstStyle/>
          <a:p>
            <a:pPr algn="ctr"/>
            <a:endParaRPr lang="en-US" sz="3200">
              <a:solidFill>
                <a:srgbClr val="005C0F"/>
              </a:solidFill>
              <a:latin typeface="Arial Narrow" pitchFamily="34" charset="0"/>
              <a:ea typeface="ＭＳ Ｐゴシック"/>
              <a:cs typeface="ＭＳ Ｐゴシック"/>
            </a:endParaRPr>
          </a:p>
        </p:txBody>
      </p:sp>
      <p:sp>
        <p:nvSpPr>
          <p:cNvPr id="142343" name="Rectangle 2"/>
          <p:cNvSpPr>
            <a:spLocks noChangeArrowheads="1"/>
          </p:cNvSpPr>
          <p:nvPr/>
        </p:nvSpPr>
        <p:spPr bwMode="auto">
          <a:xfrm>
            <a:off x="1049338" y="222250"/>
            <a:ext cx="6400800" cy="609600"/>
          </a:xfrm>
          <a:prstGeom prst="rect">
            <a:avLst/>
          </a:prstGeom>
          <a:noFill/>
          <a:ln w="9525">
            <a:noFill/>
            <a:miter lim="800000"/>
            <a:headEnd/>
            <a:tailEnd/>
          </a:ln>
        </p:spPr>
        <p:txBody>
          <a:bodyPr anchor="ctr"/>
          <a:lstStyle/>
          <a:p>
            <a:pPr algn="ctr" eaLnBrk="0" hangingPunct="0">
              <a:lnSpc>
                <a:spcPct val="110000"/>
              </a:lnSpc>
            </a:pPr>
            <a:r>
              <a:rPr lang="en-US" sz="2400">
                <a:solidFill>
                  <a:srgbClr val="006600"/>
                </a:solidFill>
                <a:ea typeface="ＭＳ Ｐゴシック"/>
                <a:cs typeface="ＭＳ Ｐゴシック"/>
              </a:rPr>
              <a:t>Pierre Auger Observatory</a:t>
            </a:r>
          </a:p>
        </p:txBody>
      </p:sp>
      <p:sp>
        <p:nvSpPr>
          <p:cNvPr id="142344" name="Rectangle 12"/>
          <p:cNvSpPr>
            <a:spLocks noChangeArrowheads="1"/>
          </p:cNvSpPr>
          <p:nvPr/>
        </p:nvSpPr>
        <p:spPr bwMode="auto">
          <a:xfrm>
            <a:off x="198438" y="950913"/>
            <a:ext cx="4384675" cy="3433762"/>
          </a:xfrm>
          <a:prstGeom prst="rect">
            <a:avLst/>
          </a:prstGeom>
          <a:noFill/>
          <a:ln w="9525">
            <a:noFill/>
            <a:miter lim="800000"/>
            <a:headEnd/>
            <a:tailEnd/>
          </a:ln>
        </p:spPr>
        <p:txBody>
          <a:bodyPr/>
          <a:lstStyle/>
          <a:p>
            <a:pPr marL="342900" indent="-342900" eaLnBrk="0" hangingPunct="0"/>
            <a:endParaRPr lang="en-US">
              <a:solidFill>
                <a:schemeClr val="tx2"/>
              </a:solidFill>
              <a:ea typeface="ＭＳ Ｐゴシック"/>
              <a:cs typeface="ＭＳ Ｐゴシック"/>
            </a:endParaRPr>
          </a:p>
        </p:txBody>
      </p:sp>
      <p:sp>
        <p:nvSpPr>
          <p:cNvPr id="142345" name="Rectangle 12"/>
          <p:cNvSpPr>
            <a:spLocks noChangeArrowheads="1"/>
          </p:cNvSpPr>
          <p:nvPr/>
        </p:nvSpPr>
        <p:spPr bwMode="auto">
          <a:xfrm>
            <a:off x="258763" y="4427538"/>
            <a:ext cx="7950200" cy="2122487"/>
          </a:xfrm>
          <a:prstGeom prst="rect">
            <a:avLst/>
          </a:prstGeom>
          <a:noFill/>
          <a:ln w="9525">
            <a:noFill/>
            <a:miter lim="800000"/>
            <a:headEnd/>
            <a:tailEnd/>
          </a:ln>
        </p:spPr>
        <p:txBody>
          <a:bodyPr/>
          <a:lstStyle/>
          <a:p>
            <a:pPr marL="342900" indent="-342900" eaLnBrk="0" hangingPunct="0"/>
            <a:endParaRPr lang="en-US">
              <a:solidFill>
                <a:schemeClr val="tx2"/>
              </a:solidFill>
              <a:ea typeface="ＭＳ Ｐゴシック"/>
              <a:cs typeface="ＭＳ Ｐゴシック"/>
            </a:endParaRPr>
          </a:p>
        </p:txBody>
      </p:sp>
      <p:sp>
        <p:nvSpPr>
          <p:cNvPr id="142346" name="Rectangle 3"/>
          <p:cNvSpPr>
            <a:spLocks noChangeArrowheads="1"/>
          </p:cNvSpPr>
          <p:nvPr/>
        </p:nvSpPr>
        <p:spPr bwMode="auto">
          <a:xfrm>
            <a:off x="0" y="1106488"/>
            <a:ext cx="8955088" cy="2728912"/>
          </a:xfrm>
          <a:prstGeom prst="rect">
            <a:avLst/>
          </a:prstGeom>
          <a:noFill/>
          <a:ln w="9525">
            <a:noFill/>
            <a:miter lim="800000"/>
            <a:headEnd/>
            <a:tailEnd/>
          </a:ln>
        </p:spPr>
        <p:txBody>
          <a:bodyPr/>
          <a:lstStyle/>
          <a:p>
            <a:pPr marL="401638" lvl="1" indent="-285750">
              <a:spcBef>
                <a:spcPct val="20000"/>
              </a:spcBef>
            </a:pPr>
            <a:r>
              <a:rPr lang="en-US" sz="1600" u="sng">
                <a:latin typeface="Calibri" pitchFamily="34" charset="0"/>
                <a:ea typeface="ＭＳ Ｐゴシック"/>
                <a:cs typeface="ＭＳ Ｐゴシック"/>
              </a:rPr>
              <a:t>Science</a:t>
            </a:r>
            <a:r>
              <a:rPr lang="en-US" sz="1600">
                <a:latin typeface="Calibri" pitchFamily="34" charset="0"/>
                <a:ea typeface="ＭＳ Ｐゴシック"/>
                <a:cs typeface="ＭＳ Ｐゴシック"/>
              </a:rPr>
              <a:t>: observe, understand and characterize the Ultra High Energy (UHE) cosmic rays and probe </a:t>
            </a:r>
          </a:p>
          <a:p>
            <a:pPr marL="401638" lvl="1" indent="-285750">
              <a:spcBef>
                <a:spcPct val="20000"/>
              </a:spcBef>
            </a:pPr>
            <a:r>
              <a:rPr lang="en-US" sz="1600">
                <a:latin typeface="Calibri" pitchFamily="34" charset="0"/>
                <a:ea typeface="ＭＳ Ｐゴシック"/>
                <a:cs typeface="ＭＳ Ｐゴシック"/>
              </a:rPr>
              <a:t>particle interactions at UHE. </a:t>
            </a:r>
          </a:p>
          <a:p>
            <a:pPr marL="401638" lvl="1" indent="-285750" eaLnBrk="0" hangingPunct="0"/>
            <a:endParaRPr lang="en-US" sz="1600">
              <a:latin typeface="Calibri" pitchFamily="34" charset="0"/>
              <a:ea typeface="ＭＳ Ｐゴシック"/>
              <a:cs typeface="ＭＳ Ｐゴシック"/>
            </a:endParaRPr>
          </a:p>
          <a:p>
            <a:pPr marL="401638" lvl="1" indent="-285750" eaLnBrk="0" hangingPunct="0"/>
            <a:r>
              <a:rPr lang="en-US" sz="1600" u="sng">
                <a:latin typeface="Calibri" pitchFamily="34" charset="0"/>
                <a:ea typeface="ＭＳ Ｐゴシック"/>
                <a:cs typeface="ＭＳ Ｐゴシック"/>
              </a:rPr>
              <a:t>Observatory: </a:t>
            </a:r>
            <a:r>
              <a:rPr lang="en-US" sz="1600">
                <a:latin typeface="Calibri" pitchFamily="34" charset="0"/>
                <a:ea typeface="ＭＳ Ｐゴシック"/>
                <a:cs typeface="ＭＳ Ｐゴシック"/>
              </a:rPr>
              <a:t>installed over a 3000 km</a:t>
            </a:r>
            <a:r>
              <a:rPr lang="en-US" sz="1600" baseline="30000">
                <a:latin typeface="Calibri" pitchFamily="34" charset="0"/>
                <a:ea typeface="ＭＳ Ｐゴシック"/>
                <a:cs typeface="ＭＳ Ｐゴシック"/>
              </a:rPr>
              <a:t>2</a:t>
            </a:r>
            <a:r>
              <a:rPr lang="en-US" sz="1600">
                <a:latin typeface="Calibri" pitchFamily="34" charset="0"/>
                <a:ea typeface="ＭＳ Ｐゴシック"/>
                <a:cs typeface="ＭＳ Ｐゴシック"/>
              </a:rPr>
              <a:t> site in Argentina with 24 fluorescence telescopes &amp; 1600</a:t>
            </a:r>
          </a:p>
          <a:p>
            <a:pPr marL="401638" lvl="1" indent="-285750" eaLnBrk="0" hangingPunct="0"/>
            <a:r>
              <a:rPr lang="en-US" sz="1600">
                <a:latin typeface="Calibri" pitchFamily="34" charset="0"/>
                <a:ea typeface="ＭＳ Ｐゴシック"/>
                <a:cs typeface="ＭＳ Ｐゴシック"/>
              </a:rPr>
              <a:t>surface Cherenkov detectors</a:t>
            </a:r>
          </a:p>
          <a:p>
            <a:pPr marL="401638" lvl="1" indent="-285750" eaLnBrk="0" hangingPunct="0"/>
            <a:r>
              <a:rPr lang="en-US" sz="1600">
                <a:latin typeface="Calibri" pitchFamily="34" charset="0"/>
                <a:ea typeface="ＭＳ Ｐゴシック"/>
                <a:cs typeface="ＭＳ Ｐゴシック"/>
              </a:rPr>
              <a:t>Enhancements: 3 high elevation fluorescence telescopes, 60 infill detectors, muon counter array, + more </a:t>
            </a:r>
          </a:p>
          <a:p>
            <a:pPr marL="858838" lvl="2" indent="-285750"/>
            <a:endParaRPr lang="en-US" sz="1600">
              <a:latin typeface="Calibri" pitchFamily="34" charset="0"/>
              <a:ea typeface="ＭＳ Ｐゴシック"/>
              <a:cs typeface="ＭＳ Ｐゴシック"/>
            </a:endParaRPr>
          </a:p>
          <a:p>
            <a:pPr marL="401638" lvl="1" indent="-285750"/>
            <a:r>
              <a:rPr lang="en-US" sz="1600" u="sng">
                <a:latin typeface="Calibri" pitchFamily="34" charset="0"/>
                <a:ea typeface="ＭＳ Ｐゴシック"/>
                <a:cs typeface="ＭＳ Ｐゴシック"/>
              </a:rPr>
              <a:t>Collaboration &amp; Partnership</a:t>
            </a:r>
            <a:r>
              <a:rPr lang="en-US" sz="1600">
                <a:latin typeface="Calibri" pitchFamily="34" charset="0"/>
                <a:ea typeface="ＭＳ Ｐゴシック"/>
                <a:cs typeface="ＭＳ Ｐゴシック"/>
              </a:rPr>
              <a:t>: Large international collaboration of 18 countries, 463 collaborators                                            </a:t>
            </a:r>
          </a:p>
          <a:p>
            <a:pPr marL="401638" lvl="1" indent="-285750"/>
            <a:r>
              <a:rPr lang="en-US" sz="1600">
                <a:latin typeface="Calibri" pitchFamily="34" charset="0"/>
                <a:ea typeface="ＭＳ Ｐゴシック"/>
                <a:cs typeface="ＭＳ Ｐゴシック"/>
              </a:rPr>
              <a:t>-- Fermilab hosts the Project Office – Project Office will transition to Argentina ~ 2014.  After that, DOE’s commitment will still be to provide common funds  based on # of participants.</a:t>
            </a:r>
          </a:p>
          <a:p>
            <a:pPr marL="401638" lvl="1" indent="-285750"/>
            <a:r>
              <a:rPr lang="en-US" sz="1600">
                <a:solidFill>
                  <a:srgbClr val="0000CC"/>
                </a:solidFill>
                <a:latin typeface="Calibri" pitchFamily="34" charset="0"/>
                <a:sym typeface="Wingdings" pitchFamily="2" charset="2"/>
              </a:rPr>
              <a:t> International Finance Board meets annually</a:t>
            </a:r>
            <a:endParaRPr lang="en-US" sz="1600">
              <a:solidFill>
                <a:srgbClr val="0000CC"/>
              </a:solidFill>
              <a:latin typeface="Calibri" pitchFamily="34" charset="0"/>
            </a:endParaRPr>
          </a:p>
          <a:p>
            <a:pPr marL="401638" lvl="1" indent="-285750"/>
            <a:endParaRPr lang="en-US" sz="1400">
              <a:latin typeface="Calibri" pitchFamily="34" charset="0"/>
              <a:ea typeface="ＭＳ Ｐゴシック"/>
              <a:cs typeface="ＭＳ Ｐゴシック"/>
            </a:endParaRPr>
          </a:p>
        </p:txBody>
      </p:sp>
      <p:pic>
        <p:nvPicPr>
          <p:cNvPr id="142347" name="Picture 14" descr="auger-pair-cross.pdf"/>
          <p:cNvPicPr>
            <a:picLocks noChangeAspect="1"/>
          </p:cNvPicPr>
          <p:nvPr/>
        </p:nvPicPr>
        <p:blipFill>
          <a:blip r:embed="rId2"/>
          <a:srcRect/>
          <a:stretch>
            <a:fillRect/>
          </a:stretch>
        </p:blipFill>
        <p:spPr bwMode="auto">
          <a:xfrm>
            <a:off x="5492750" y="3546475"/>
            <a:ext cx="3651250" cy="2638425"/>
          </a:xfrm>
          <a:prstGeom prst="rect">
            <a:avLst/>
          </a:prstGeom>
          <a:noFill/>
          <a:ln w="9525">
            <a:noFill/>
            <a:miter lim="800000"/>
            <a:headEnd/>
            <a:tailEnd/>
          </a:ln>
        </p:spPr>
      </p:pic>
      <p:sp>
        <p:nvSpPr>
          <p:cNvPr id="142348" name="TextBox 16"/>
          <p:cNvSpPr txBox="1">
            <a:spLocks noChangeArrowheads="1"/>
          </p:cNvSpPr>
          <p:nvPr/>
        </p:nvSpPr>
        <p:spPr bwMode="auto">
          <a:xfrm>
            <a:off x="5286375" y="6334125"/>
            <a:ext cx="3175000" cy="517525"/>
          </a:xfrm>
          <a:prstGeom prst="rect">
            <a:avLst/>
          </a:prstGeom>
          <a:noFill/>
          <a:ln w="9525">
            <a:noFill/>
            <a:miter lim="800000"/>
            <a:headEnd/>
            <a:tailEnd/>
          </a:ln>
        </p:spPr>
        <p:txBody>
          <a:bodyPr>
            <a:spAutoFit/>
          </a:bodyPr>
          <a:lstStyle/>
          <a:p>
            <a:pPr eaLnBrk="0" hangingPunct="0"/>
            <a:r>
              <a:rPr lang="en-US" sz="1400">
                <a:solidFill>
                  <a:srgbClr val="0000FF"/>
                </a:solidFill>
                <a:ea typeface="ＭＳ Ｐゴシック"/>
                <a:cs typeface="ＭＳ Ｐゴシック"/>
              </a:rPr>
              <a:t>Proton-air cross section measured at center-of-mass 57 TeV (2012).</a:t>
            </a:r>
          </a:p>
        </p:txBody>
      </p:sp>
      <p:sp>
        <p:nvSpPr>
          <p:cNvPr id="142349" name="Rectangle 3"/>
          <p:cNvSpPr>
            <a:spLocks noChangeArrowheads="1"/>
          </p:cNvSpPr>
          <p:nvPr/>
        </p:nvSpPr>
        <p:spPr bwMode="auto">
          <a:xfrm>
            <a:off x="0" y="4030663"/>
            <a:ext cx="5140325" cy="2611437"/>
          </a:xfrm>
          <a:prstGeom prst="rect">
            <a:avLst/>
          </a:prstGeom>
          <a:noFill/>
          <a:ln w="9525">
            <a:noFill/>
            <a:miter lim="800000"/>
            <a:headEnd/>
            <a:tailEnd/>
          </a:ln>
        </p:spPr>
        <p:txBody>
          <a:bodyPr/>
          <a:lstStyle/>
          <a:p>
            <a:pPr marL="401638" lvl="1" indent="-285750"/>
            <a:r>
              <a:rPr lang="en-US" sz="1600" u="sng">
                <a:latin typeface="Calibri" pitchFamily="34" charset="0"/>
              </a:rPr>
              <a:t>Publications</a:t>
            </a:r>
            <a:r>
              <a:rPr lang="en-US" sz="1600">
                <a:latin typeface="Calibri" pitchFamily="34" charset="0"/>
              </a:rPr>
              <a:t>: As of end 2012: 36 full-authored papers, </a:t>
            </a:r>
          </a:p>
          <a:p>
            <a:pPr marL="401638" lvl="1" indent="-285750"/>
            <a:endParaRPr lang="en-US" sz="1600" u="sng">
              <a:latin typeface="Calibri" pitchFamily="34" charset="0"/>
              <a:ea typeface="ＭＳ Ｐゴシック"/>
              <a:cs typeface="ＭＳ Ｐゴシック"/>
            </a:endParaRPr>
          </a:p>
          <a:p>
            <a:pPr marL="401638" lvl="1" indent="-285750"/>
            <a:r>
              <a:rPr lang="en-US" sz="1600" u="sng">
                <a:latin typeface="Calibri" pitchFamily="34" charset="0"/>
                <a:ea typeface="ＭＳ Ｐゴシック"/>
                <a:cs typeface="ＭＳ Ｐゴシック"/>
              </a:rPr>
              <a:t>Operations Status</a:t>
            </a:r>
            <a:r>
              <a:rPr lang="en-US" sz="1600">
                <a:latin typeface="Calibri" pitchFamily="34" charset="0"/>
                <a:ea typeface="ＭＳ Ｐゴシック"/>
                <a:cs typeface="ＭＳ Ｐゴシック"/>
              </a:rPr>
              <a:t>: Data taking started in 2004. Full array completed in 2008;  Collaboration plans to run through to at least 2015.  </a:t>
            </a:r>
            <a:endParaRPr lang="en-US" sz="1600" u="sng">
              <a:latin typeface="Calibri" pitchFamily="34" charset="0"/>
              <a:ea typeface="ＭＳ Ｐゴシック"/>
              <a:cs typeface="ＭＳ Ｐゴシック"/>
            </a:endParaRPr>
          </a:p>
          <a:p>
            <a:pPr marL="401638" lvl="1" indent="-285750"/>
            <a:r>
              <a:rPr lang="en-US" sz="1600">
                <a:latin typeface="Calibri" pitchFamily="34" charset="0"/>
                <a:ea typeface="ＭＳ Ｐゴシック"/>
                <a:cs typeface="ＭＳ Ｐゴシック"/>
              </a:rPr>
              <a:t>	</a:t>
            </a:r>
          </a:p>
          <a:p>
            <a:pPr marL="401638" lvl="1" indent="-285750"/>
            <a:r>
              <a:rPr lang="en-US" sz="1600" u="sng">
                <a:latin typeface="Calibri" pitchFamily="34" charset="0"/>
                <a:ea typeface="ＭＳ Ｐゴシック"/>
                <a:cs typeface="ＭＳ Ｐゴシック"/>
              </a:rPr>
              <a:t>Future</a:t>
            </a:r>
            <a:r>
              <a:rPr lang="en-US" sz="1600">
                <a:latin typeface="Calibri" pitchFamily="34" charset="0"/>
                <a:ea typeface="ＭＳ Ｐゴシック"/>
                <a:cs typeface="ＭＳ Ｐゴシック"/>
              </a:rPr>
              <a:t>: Collaboration is doing R&amp;D for enhancements and future detection techniques which may extend the lifetime of the Observatory </a:t>
            </a:r>
            <a:r>
              <a:rPr lang="en-US" sz="1600">
                <a:latin typeface="Calibri" pitchFamily="34" charset="0"/>
                <a:ea typeface="ＭＳ Ｐゴシック"/>
                <a:cs typeface="ＭＳ Ｐゴシック"/>
                <a:sym typeface="Wingdings" pitchFamily="2" charset="2"/>
              </a:rPr>
              <a:t> proposal is being prepared to submit later in 2013.</a:t>
            </a:r>
            <a:endParaRPr lang="en-US" sz="1600">
              <a:latin typeface="Calibri" pitchFamily="34" charset="0"/>
              <a:ea typeface="ＭＳ Ｐゴシック"/>
              <a:cs typeface="ＭＳ Ｐゴシック"/>
            </a:endParaRPr>
          </a:p>
          <a:p>
            <a:pPr marL="401638" lvl="1" indent="-285750"/>
            <a:r>
              <a:rPr lang="en-US" sz="1400">
                <a:latin typeface="Calibri" pitchFamily="34" charset="0"/>
                <a:ea typeface="ＭＳ Ｐゴシック"/>
                <a:cs typeface="ＭＳ Ｐゴシック"/>
              </a:rPr>
              <a:t>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0ACA78DF-9B77-4545-AF52-56CEAC2C2CA4}" type="slidenum">
              <a:rPr lang="en-US" sz="1000"/>
              <a:pPr algn="r"/>
              <a:t>97</a:t>
            </a:fld>
            <a:endParaRPr lang="en-US" sz="1000"/>
          </a:p>
        </p:txBody>
      </p:sp>
      <p:sp>
        <p:nvSpPr>
          <p:cNvPr id="143362" name="Rectangle 12"/>
          <p:cNvSpPr>
            <a:spLocks noChangeArrowheads="1"/>
          </p:cNvSpPr>
          <p:nvPr/>
        </p:nvSpPr>
        <p:spPr bwMode="auto">
          <a:xfrm>
            <a:off x="0" y="1165225"/>
            <a:ext cx="5724525" cy="5283200"/>
          </a:xfrm>
          <a:prstGeom prst="rect">
            <a:avLst/>
          </a:prstGeom>
          <a:noFill/>
          <a:ln w="9525">
            <a:noFill/>
            <a:miter lim="800000"/>
            <a:headEnd/>
            <a:tailEnd/>
          </a:ln>
        </p:spPr>
        <p:txBody>
          <a:bodyPr/>
          <a:lstStyle/>
          <a:p>
            <a:pPr marL="342900" indent="-342900"/>
            <a:r>
              <a:rPr lang="en-US" sz="1600">
                <a:latin typeface="Calibri" pitchFamily="34" charset="0"/>
              </a:rPr>
              <a:t>Four 12-meter Cherenkov telescope high energy (100 GeV</a:t>
            </a:r>
          </a:p>
          <a:p>
            <a:pPr marL="342900" indent="-342900"/>
            <a:r>
              <a:rPr lang="en-US" sz="1600">
                <a:latin typeface="Calibri" pitchFamily="34" charset="0"/>
              </a:rPr>
              <a:t>to 30 TeV) gamma-ray array at Whipple observatory in Arizona </a:t>
            </a:r>
          </a:p>
          <a:p>
            <a:pPr marL="342900" indent="-342900"/>
            <a:endParaRPr lang="en-US" sz="1600" u="sng">
              <a:latin typeface="Calibri" pitchFamily="34" charset="0"/>
            </a:endParaRPr>
          </a:p>
          <a:p>
            <a:pPr marL="342900" indent="-342900" eaLnBrk="0" hangingPunct="0"/>
            <a:r>
              <a:rPr lang="en-US" sz="1600" u="sng">
                <a:latin typeface="Calibri" pitchFamily="34" charset="0"/>
              </a:rPr>
              <a:t>Collaboration/Partnership: </a:t>
            </a:r>
            <a:r>
              <a:rPr lang="en-US" sz="1600">
                <a:latin typeface="Calibri" pitchFamily="34" charset="0"/>
              </a:rPr>
              <a:t> ~100 scientists from US </a:t>
            </a:r>
          </a:p>
          <a:p>
            <a:pPr marL="342900" indent="-342900" eaLnBrk="0" hangingPunct="0"/>
            <a:r>
              <a:rPr lang="en-US" sz="1600">
                <a:latin typeface="Calibri" pitchFamily="34" charset="0"/>
              </a:rPr>
              <a:t>(DOE,NSF,SAO), Canada, Ireland, UK.</a:t>
            </a:r>
          </a:p>
          <a:p>
            <a:pPr marL="342900" indent="-342900">
              <a:lnSpc>
                <a:spcPct val="90000"/>
              </a:lnSpc>
            </a:pPr>
            <a:endParaRPr lang="en-US" sz="1600">
              <a:latin typeface="Calibri" pitchFamily="34" charset="0"/>
            </a:endParaRPr>
          </a:p>
          <a:p>
            <a:pPr marL="342900" indent="-342900">
              <a:lnSpc>
                <a:spcPct val="90000"/>
              </a:lnSpc>
            </a:pPr>
            <a:r>
              <a:rPr lang="en-US" sz="1600">
                <a:solidFill>
                  <a:srgbClr val="0000CC"/>
                </a:solidFill>
                <a:latin typeface="Calibri" pitchFamily="34" charset="0"/>
                <a:sym typeface="Wingdings" pitchFamily="2" charset="2"/>
              </a:rPr>
              <a:t></a:t>
            </a:r>
            <a:r>
              <a:rPr lang="en-US" sz="1600">
                <a:solidFill>
                  <a:srgbClr val="0000CC"/>
                </a:solidFill>
                <a:latin typeface="Calibri" pitchFamily="34" charset="0"/>
              </a:rPr>
              <a:t>DOE, NSF, SAO Joint Oversight Group meets quarterly</a:t>
            </a:r>
          </a:p>
          <a:p>
            <a:pPr marL="342900" indent="-342900">
              <a:lnSpc>
                <a:spcPct val="90000"/>
              </a:lnSpc>
            </a:pPr>
            <a:endParaRPr lang="en-US" sz="1600">
              <a:solidFill>
                <a:srgbClr val="0000CC"/>
              </a:solidFill>
              <a:latin typeface="Calibri" pitchFamily="34" charset="0"/>
            </a:endParaRPr>
          </a:p>
          <a:p>
            <a:pPr marL="342900" indent="-342900" eaLnBrk="0" hangingPunct="0"/>
            <a:r>
              <a:rPr lang="en-US" sz="1600" u="sng">
                <a:latin typeface="Calibri" pitchFamily="34" charset="0"/>
              </a:rPr>
              <a:t>Current Status of experiment</a:t>
            </a:r>
            <a:r>
              <a:rPr lang="en-US" sz="1600">
                <a:latin typeface="Calibri" pitchFamily="34" charset="0"/>
              </a:rPr>
              <a:t>:  </a:t>
            </a:r>
          </a:p>
          <a:p>
            <a:pPr marL="342900" indent="-342900" eaLnBrk="0" hangingPunct="0">
              <a:buFontTx/>
              <a:buChar char="•"/>
            </a:pPr>
            <a:r>
              <a:rPr lang="en-US" sz="1600">
                <a:latin typeface="Calibri" pitchFamily="34" charset="0"/>
              </a:rPr>
              <a:t>Operating since Fall 2007</a:t>
            </a:r>
          </a:p>
          <a:p>
            <a:pPr marL="342900" indent="-342900" eaLnBrk="0" hangingPunct="0">
              <a:buFontTx/>
              <a:buChar char="•"/>
            </a:pPr>
            <a:r>
              <a:rPr lang="en-US" sz="1600">
                <a:latin typeface="Calibri" pitchFamily="34" charset="0"/>
              </a:rPr>
              <a:t>Recently started 6</a:t>
            </a:r>
            <a:r>
              <a:rPr lang="en-US" sz="1600" baseline="30000">
                <a:latin typeface="Calibri" pitchFamily="34" charset="0"/>
              </a:rPr>
              <a:t>th</a:t>
            </a:r>
            <a:r>
              <a:rPr lang="en-US" sz="1600">
                <a:latin typeface="Calibri" pitchFamily="34" charset="0"/>
              </a:rPr>
              <a:t> season of operations &amp; 1</a:t>
            </a:r>
            <a:r>
              <a:rPr lang="en-US" sz="1600" baseline="30000">
                <a:latin typeface="Calibri" pitchFamily="34" charset="0"/>
              </a:rPr>
              <a:t>st</a:t>
            </a:r>
            <a:r>
              <a:rPr lang="en-US" sz="1600">
                <a:latin typeface="Calibri" pitchFamily="34" charset="0"/>
              </a:rPr>
              <a:t> with upgrade, which was completed summer 2013</a:t>
            </a:r>
          </a:p>
          <a:p>
            <a:pPr marL="342900" indent="-342900">
              <a:buFontTx/>
              <a:buChar char="•"/>
            </a:pPr>
            <a:r>
              <a:rPr lang="en-US" sz="1600">
                <a:latin typeface="Calibri" pitchFamily="34" charset="0"/>
              </a:rPr>
              <a:t>Collaboration requesting to continue operations through FY17</a:t>
            </a:r>
          </a:p>
          <a:p>
            <a:pPr marL="342900" indent="-342900">
              <a:buFontTx/>
              <a:buChar char="•"/>
            </a:pPr>
            <a:r>
              <a:rPr lang="en-US" sz="1600">
                <a:latin typeface="Calibri" pitchFamily="34" charset="0"/>
              </a:rPr>
              <a:t>November 2012:  DOE told VERITAS that we expect to fund DOE part of their operations for 3 more years and consider this to complete the experiment; this plan depends on getting the funding shares from other agencies</a:t>
            </a:r>
          </a:p>
          <a:p>
            <a:pPr marL="342900" indent="-342900" eaLnBrk="0" hangingPunct="0"/>
            <a:endParaRPr lang="en-US" sz="1600">
              <a:latin typeface="Calibri" pitchFamily="34" charset="0"/>
            </a:endParaRPr>
          </a:p>
          <a:p>
            <a:pPr marL="342900" indent="-342900"/>
            <a:r>
              <a:rPr lang="en-US" u="sng">
                <a:solidFill>
                  <a:srgbClr val="000099"/>
                </a:solidFill>
                <a:latin typeface="Calibri" pitchFamily="34" charset="0"/>
              </a:rPr>
              <a:t>Recent Highlights:</a:t>
            </a:r>
          </a:p>
          <a:p>
            <a:pPr marL="342900" indent="-342900">
              <a:buFontTx/>
              <a:buChar char="•"/>
            </a:pPr>
            <a:r>
              <a:rPr lang="en-US">
                <a:solidFill>
                  <a:srgbClr val="000099"/>
                </a:solidFill>
                <a:latin typeface="Calibri" pitchFamily="34" charset="0"/>
              </a:rPr>
              <a:t>Discovery of new, unexpected VHE emission from the Crab Pulsar</a:t>
            </a:r>
          </a:p>
          <a:p>
            <a:pPr marL="342900" indent="-342900">
              <a:buFontTx/>
              <a:buChar char="•"/>
            </a:pPr>
            <a:r>
              <a:rPr lang="en-US">
                <a:solidFill>
                  <a:srgbClr val="000099"/>
                </a:solidFill>
                <a:latin typeface="Calibri" pitchFamily="34" charset="0"/>
              </a:rPr>
              <a:t>VERITAS DM limits from dwarf galaxy Segue 1</a:t>
            </a:r>
          </a:p>
        </p:txBody>
      </p:sp>
      <p:pic>
        <p:nvPicPr>
          <p:cNvPr id="143363" name="Picture 13" descr="VERITAS2.jpg"/>
          <p:cNvPicPr>
            <a:picLocks noChangeAspect="1"/>
          </p:cNvPicPr>
          <p:nvPr/>
        </p:nvPicPr>
        <p:blipFill>
          <a:blip r:embed="rId2"/>
          <a:srcRect l="4500" t="17999" r="5624" b="13499"/>
          <a:stretch>
            <a:fillRect/>
          </a:stretch>
        </p:blipFill>
        <p:spPr bwMode="auto">
          <a:xfrm>
            <a:off x="5407025" y="1309688"/>
            <a:ext cx="3736975" cy="1984375"/>
          </a:xfrm>
          <a:prstGeom prst="rect">
            <a:avLst/>
          </a:prstGeom>
          <a:noFill/>
          <a:ln w="9525">
            <a:noFill/>
            <a:miter lim="800000"/>
            <a:headEnd/>
            <a:tailEnd/>
          </a:ln>
        </p:spPr>
      </p:pic>
      <p:sp>
        <p:nvSpPr>
          <p:cNvPr id="143364" name="Rectangle 2"/>
          <p:cNvSpPr>
            <a:spLocks noChangeArrowheads="1"/>
          </p:cNvSpPr>
          <p:nvPr/>
        </p:nvSpPr>
        <p:spPr bwMode="auto">
          <a:xfrm>
            <a:off x="1016000" y="192088"/>
            <a:ext cx="6889750" cy="782637"/>
          </a:xfrm>
          <a:prstGeom prst="rect">
            <a:avLst/>
          </a:prstGeom>
          <a:noFill/>
          <a:ln w="9525">
            <a:noFill/>
            <a:miter lim="800000"/>
            <a:headEnd/>
            <a:tailEnd/>
          </a:ln>
        </p:spPr>
        <p:txBody>
          <a:bodyPr anchor="ctr"/>
          <a:lstStyle/>
          <a:p>
            <a:pPr algn="ctr" eaLnBrk="0" hangingPunct="0">
              <a:lnSpc>
                <a:spcPct val="110000"/>
              </a:lnSpc>
            </a:pPr>
            <a:r>
              <a:rPr lang="en-US" sz="3200">
                <a:solidFill>
                  <a:srgbClr val="007E00"/>
                </a:solidFill>
              </a:rPr>
              <a:t>VERITAS</a:t>
            </a:r>
          </a:p>
          <a:p>
            <a:pPr algn="ctr" eaLnBrk="0" hangingPunct="0">
              <a:lnSpc>
                <a:spcPct val="110000"/>
              </a:lnSpc>
            </a:pPr>
            <a:r>
              <a:rPr lang="en-US" sz="1400">
                <a:solidFill>
                  <a:srgbClr val="007E00"/>
                </a:solidFill>
              </a:rPr>
              <a:t>(Very Energetic Radiation Imaging Telescope Array System)</a:t>
            </a:r>
          </a:p>
        </p:txBody>
      </p:sp>
      <p:pic>
        <p:nvPicPr>
          <p:cNvPr id="143365" name="Picture 16" descr="Segue1_Montreal_2011.png"/>
          <p:cNvPicPr>
            <a:picLocks noChangeAspect="1"/>
          </p:cNvPicPr>
          <p:nvPr/>
        </p:nvPicPr>
        <p:blipFill>
          <a:blip r:embed="rId3"/>
          <a:srcRect/>
          <a:stretch>
            <a:fillRect/>
          </a:stretch>
        </p:blipFill>
        <p:spPr bwMode="auto">
          <a:xfrm>
            <a:off x="5794375" y="3492500"/>
            <a:ext cx="3349625" cy="2574925"/>
          </a:xfrm>
          <a:prstGeom prst="rect">
            <a:avLst/>
          </a:prstGeom>
          <a:noFill/>
          <a:ln w="9525">
            <a:noFill/>
            <a:miter lim="800000"/>
            <a:headEnd/>
            <a:tailEnd/>
          </a:ln>
        </p:spPr>
      </p:pic>
      <p:sp>
        <p:nvSpPr>
          <p:cNvPr id="143366" name="TextBox 18"/>
          <p:cNvSpPr txBox="1">
            <a:spLocks noChangeArrowheads="1"/>
          </p:cNvSpPr>
          <p:nvPr/>
        </p:nvSpPr>
        <p:spPr bwMode="auto">
          <a:xfrm>
            <a:off x="5972175" y="6038850"/>
            <a:ext cx="3151188" cy="639763"/>
          </a:xfrm>
          <a:prstGeom prst="rect">
            <a:avLst/>
          </a:prstGeom>
          <a:noFill/>
          <a:ln w="9525">
            <a:noFill/>
            <a:miter lim="800000"/>
            <a:headEnd/>
            <a:tailEnd/>
          </a:ln>
        </p:spPr>
        <p:txBody>
          <a:bodyPr wrap="none">
            <a:spAutoFit/>
          </a:bodyPr>
          <a:lstStyle/>
          <a:p>
            <a:pPr eaLnBrk="0" hangingPunct="0"/>
            <a:r>
              <a:rPr lang="en-US" sz="1200"/>
              <a:t>Limits on boost factor in leptophillic </a:t>
            </a:r>
          </a:p>
          <a:p>
            <a:pPr eaLnBrk="0" hangingPunct="0"/>
            <a:r>
              <a:rPr lang="en-US" sz="1200"/>
              <a:t>DM models (region above line excluded);</a:t>
            </a:r>
          </a:p>
          <a:p>
            <a:pPr eaLnBrk="0" hangingPunct="0"/>
            <a:r>
              <a:rPr lang="en-US" sz="1200"/>
              <a:t>arVix:1202.2144, accepted in PRD.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4294967295"/>
          </p:nvPr>
        </p:nvSpPr>
        <p:spPr>
          <a:xfrm>
            <a:off x="0" y="1098550"/>
            <a:ext cx="9144000" cy="703263"/>
          </a:xfrm>
        </p:spPr>
        <p:txBody>
          <a:bodyPr/>
          <a:lstStyle/>
          <a:p>
            <a:r>
              <a:rPr lang="en-US" sz="1600" smtClean="0">
                <a:solidFill>
                  <a:srgbClr val="285C00"/>
                </a:solidFill>
                <a:latin typeface="Arial" charset="0"/>
              </a:rPr>
              <a:t>DOE, NASA and 4 international partners on Large Area Telescope; NASA leads the mission</a:t>
            </a:r>
          </a:p>
          <a:p>
            <a:r>
              <a:rPr lang="en-US" sz="1600" smtClean="0">
                <a:solidFill>
                  <a:srgbClr val="285C00"/>
                </a:solidFill>
                <a:latin typeface="Arial" charset="0"/>
              </a:rPr>
              <a:t>HEP plans continued support for the Instrument Science Operations Center (ISOC) at SLAC </a:t>
            </a:r>
          </a:p>
          <a:p>
            <a:pPr>
              <a:buFont typeface="Wingdings" pitchFamily="2" charset="2"/>
              <a:buNone/>
            </a:pPr>
            <a:r>
              <a:rPr lang="en-US" sz="1600" smtClean="0">
                <a:solidFill>
                  <a:srgbClr val="285C00"/>
                </a:solidFill>
                <a:latin typeface="Arial" charset="0"/>
              </a:rPr>
              <a:t>through at least FY 2014 – will revisit extending to FY2016</a:t>
            </a:r>
          </a:p>
          <a:p>
            <a:pPr>
              <a:buFont typeface="Wingdings" pitchFamily="2" charset="2"/>
              <a:buChar char="à"/>
            </a:pPr>
            <a:r>
              <a:rPr lang="en-US" sz="1600" smtClean="0">
                <a:solidFill>
                  <a:srgbClr val="0000CC"/>
                </a:solidFill>
                <a:latin typeface="Arial" charset="0"/>
                <a:sym typeface="Wingdings" pitchFamily="2" charset="2"/>
              </a:rPr>
              <a:t>International Finance Board meets twice a year</a:t>
            </a:r>
          </a:p>
          <a:p>
            <a:pPr>
              <a:buFont typeface="Wingdings" pitchFamily="2" charset="2"/>
              <a:buNone/>
            </a:pPr>
            <a:endParaRPr lang="en-US" sz="1800" u="sng" smtClean="0"/>
          </a:p>
        </p:txBody>
      </p:sp>
      <p:sp>
        <p:nvSpPr>
          <p:cNvPr id="144386"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9125A4D7-B328-4E12-9206-F3A0F0ED4799}" type="slidenum">
              <a:rPr lang="en-US" sz="1000"/>
              <a:pPr algn="r"/>
              <a:t>98</a:t>
            </a:fld>
            <a:endParaRPr lang="en-US" sz="1000"/>
          </a:p>
        </p:txBody>
      </p:sp>
      <p:sp>
        <p:nvSpPr>
          <p:cNvPr id="144387" name="Title 1"/>
          <p:cNvSpPr>
            <a:spLocks/>
          </p:cNvSpPr>
          <p:nvPr/>
        </p:nvSpPr>
        <p:spPr bwMode="auto">
          <a:xfrm>
            <a:off x="1127125" y="190500"/>
            <a:ext cx="6799263" cy="723900"/>
          </a:xfrm>
          <a:prstGeom prst="rect">
            <a:avLst/>
          </a:prstGeom>
          <a:noFill/>
          <a:ln w="9525">
            <a:noFill/>
            <a:miter lim="800000"/>
            <a:headEnd/>
            <a:tailEnd/>
          </a:ln>
        </p:spPr>
        <p:txBody>
          <a:bodyPr anchor="ctr"/>
          <a:lstStyle/>
          <a:p>
            <a:pPr algn="ctr" eaLnBrk="0" hangingPunct="0"/>
            <a:r>
              <a:rPr lang="en-US" sz="2400">
                <a:solidFill>
                  <a:srgbClr val="135C00"/>
                </a:solidFill>
              </a:rPr>
              <a:t>Fermi Gamma-ray Space Telescope (FGST)</a:t>
            </a:r>
            <a:endParaRPr lang="en-US" sz="2400">
              <a:solidFill>
                <a:srgbClr val="135C00"/>
              </a:solidFill>
              <a:latin typeface="Cambria" pitchFamily="18" charset="0"/>
            </a:endParaRPr>
          </a:p>
        </p:txBody>
      </p:sp>
      <p:sp>
        <p:nvSpPr>
          <p:cNvPr id="144388" name="Rectangle 5"/>
          <p:cNvSpPr>
            <a:spLocks noChangeArrowheads="1"/>
          </p:cNvSpPr>
          <p:nvPr/>
        </p:nvSpPr>
        <p:spPr bwMode="auto">
          <a:xfrm>
            <a:off x="190500" y="2525713"/>
            <a:ext cx="5429250" cy="4248150"/>
          </a:xfrm>
          <a:prstGeom prst="rect">
            <a:avLst/>
          </a:prstGeom>
          <a:noFill/>
          <a:ln w="9525">
            <a:noFill/>
            <a:miter lim="800000"/>
            <a:headEnd/>
            <a:tailEnd/>
          </a:ln>
        </p:spPr>
        <p:txBody>
          <a:bodyPr>
            <a:spAutoFit/>
          </a:bodyPr>
          <a:lstStyle/>
          <a:p>
            <a:r>
              <a:rPr lang="en-US" sz="1600" u="sng">
                <a:solidFill>
                  <a:srgbClr val="135C00"/>
                </a:solidFill>
                <a:latin typeface="Calibri" pitchFamily="34" charset="0"/>
              </a:rPr>
              <a:t>Recent highlights include:</a:t>
            </a:r>
          </a:p>
          <a:p>
            <a:pPr>
              <a:buFontTx/>
              <a:buChar char="•"/>
            </a:pPr>
            <a:r>
              <a:rPr lang="en-US" sz="1600">
                <a:solidFill>
                  <a:srgbClr val="135C00"/>
                </a:solidFill>
                <a:latin typeface="Calibri" pitchFamily="34" charset="0"/>
              </a:rPr>
              <a:t> Collaboration update at Fermi Symposium (October 2012) on the ~135 GeV bump in the spectrum from the Galactic Center region and elsewhere:</a:t>
            </a:r>
          </a:p>
          <a:p>
            <a:r>
              <a:rPr lang="en-US" sz="1600">
                <a:solidFill>
                  <a:srgbClr val="135C00"/>
                </a:solidFill>
                <a:latin typeface="Calibri" pitchFamily="34" charset="0"/>
              </a:rPr>
              <a:t> -- systematics under careful investigation; </a:t>
            </a:r>
            <a:r>
              <a:rPr lang="en-US" sz="1600" u="sng">
                <a:solidFill>
                  <a:srgbClr val="135C00"/>
                </a:solidFill>
                <a:latin typeface="Calibri" pitchFamily="34" charset="0"/>
              </a:rPr>
              <a:t>more statistics will answer the question</a:t>
            </a:r>
            <a:endParaRPr lang="en-US" sz="1600">
              <a:solidFill>
                <a:srgbClr val="135C00"/>
              </a:solidFill>
              <a:latin typeface="Calibri" pitchFamily="34" charset="0"/>
            </a:endParaRPr>
          </a:p>
          <a:p>
            <a:r>
              <a:rPr lang="en-US" sz="1600">
                <a:solidFill>
                  <a:srgbClr val="135C00"/>
                </a:solidFill>
                <a:latin typeface="Calibri" pitchFamily="34" charset="0"/>
              </a:rPr>
              <a:t> -- upgrade of event reconstruction and analysis (</a:t>
            </a:r>
            <a:r>
              <a:rPr lang="ja-JP" altLang="en-US" sz="1600">
                <a:solidFill>
                  <a:srgbClr val="135C00"/>
                </a:solidFill>
                <a:latin typeface="Calibri" pitchFamily="34" charset="0"/>
                <a:cs typeface="ＭＳ Ｐゴシック"/>
              </a:rPr>
              <a:t>“</a:t>
            </a:r>
            <a:r>
              <a:rPr lang="en-US" altLang="ja-JP" sz="1600">
                <a:solidFill>
                  <a:srgbClr val="135C00"/>
                </a:solidFill>
                <a:latin typeface="Calibri" pitchFamily="34" charset="0"/>
                <a:cs typeface="ＭＳ Ｐゴシック"/>
              </a:rPr>
              <a:t>Pass 8</a:t>
            </a:r>
            <a:r>
              <a:rPr lang="ja-JP" altLang="en-US" sz="1600">
                <a:solidFill>
                  <a:srgbClr val="135C00"/>
                </a:solidFill>
                <a:latin typeface="Calibri" pitchFamily="34" charset="0"/>
                <a:cs typeface="ＭＳ Ｐゴシック"/>
              </a:rPr>
              <a:t>”</a:t>
            </a:r>
            <a:r>
              <a:rPr lang="en-US" altLang="ja-JP" sz="1600">
                <a:solidFill>
                  <a:srgbClr val="135C00"/>
                </a:solidFill>
                <a:latin typeface="Calibri" pitchFamily="34" charset="0"/>
                <a:cs typeface="ＭＳ Ｐゴシック"/>
              </a:rPr>
              <a:t>) in 2013 will further improve instrument performance</a:t>
            </a:r>
          </a:p>
          <a:p>
            <a:pPr lvl="1">
              <a:buFontTx/>
              <a:buChar char="•"/>
            </a:pPr>
            <a:endParaRPr lang="en-US" sz="1600">
              <a:solidFill>
                <a:srgbClr val="135C00"/>
              </a:solidFill>
              <a:latin typeface="Calibri" pitchFamily="34" charset="0"/>
            </a:endParaRPr>
          </a:p>
          <a:p>
            <a:pPr>
              <a:buFontTx/>
              <a:buChar char="•"/>
            </a:pPr>
            <a:r>
              <a:rPr lang="en-US" sz="1600">
                <a:solidFill>
                  <a:srgbClr val="135C00"/>
                </a:solidFill>
                <a:latin typeface="Calibri" pitchFamily="34" charset="0"/>
              </a:rPr>
              <a:t> first blind search detection of a millisecond pulsar</a:t>
            </a:r>
          </a:p>
          <a:p>
            <a:pPr lvl="1"/>
            <a:r>
              <a:rPr lang="en-US" sz="1600">
                <a:solidFill>
                  <a:srgbClr val="135C00"/>
                </a:solidFill>
                <a:latin typeface="Calibri" pitchFamily="34" charset="0"/>
              </a:rPr>
              <a:t> - Science Express 1229054 online 25 October 2012</a:t>
            </a:r>
          </a:p>
          <a:p>
            <a:pPr>
              <a:buFontTx/>
              <a:buChar char="•"/>
            </a:pPr>
            <a:endParaRPr lang="en-US" sz="1600">
              <a:solidFill>
                <a:srgbClr val="135C00"/>
              </a:solidFill>
              <a:latin typeface="Calibri" pitchFamily="34" charset="0"/>
            </a:endParaRPr>
          </a:p>
          <a:p>
            <a:pPr>
              <a:buFontTx/>
              <a:buChar char="•"/>
            </a:pPr>
            <a:r>
              <a:rPr lang="en-US" sz="1600">
                <a:solidFill>
                  <a:srgbClr val="135C00"/>
                </a:solidFill>
                <a:latin typeface="Calibri" pitchFamily="34" charset="0"/>
              </a:rPr>
              <a:t> measurement of cosmic extragalactic background light</a:t>
            </a:r>
          </a:p>
          <a:p>
            <a:pPr lvl="1"/>
            <a:r>
              <a:rPr lang="en-US" sz="1600">
                <a:solidFill>
                  <a:srgbClr val="135C00"/>
                </a:solidFill>
                <a:latin typeface="Calibri" pitchFamily="34" charset="0"/>
              </a:rPr>
              <a:t> - Science 30 November 2012: 1190-1192</a:t>
            </a:r>
          </a:p>
          <a:p>
            <a:r>
              <a:rPr lang="en-US" sz="1600">
                <a:solidFill>
                  <a:srgbClr val="135C00"/>
                </a:solidFill>
                <a:latin typeface="Calibri" pitchFamily="34" charset="0"/>
              </a:rPr>
              <a:t> </a:t>
            </a:r>
          </a:p>
          <a:p>
            <a:pPr>
              <a:buFontTx/>
              <a:buChar char="•"/>
            </a:pPr>
            <a:r>
              <a:rPr lang="en-US" sz="1600">
                <a:solidFill>
                  <a:srgbClr val="135C00"/>
                </a:solidFill>
                <a:latin typeface="Calibri" pitchFamily="34" charset="0"/>
              </a:rPr>
              <a:t>search for dark matter in gamma-ray lines</a:t>
            </a:r>
          </a:p>
          <a:p>
            <a:pPr lvl="1"/>
            <a:r>
              <a:rPr lang="en-US" sz="1600">
                <a:solidFill>
                  <a:srgbClr val="135C00"/>
                </a:solidFill>
                <a:latin typeface="Calibri" pitchFamily="34" charset="0"/>
              </a:rPr>
              <a:t>     - Phys Rev D 86, id. 022002, July 2012</a:t>
            </a:r>
            <a:endParaRPr lang="en-US" altLang="ja-JP" sz="1600">
              <a:solidFill>
                <a:srgbClr val="135C00"/>
              </a:solidFill>
              <a:latin typeface="Calibri" pitchFamily="34" charset="0"/>
              <a:cs typeface="ＭＳ Ｐゴシック"/>
            </a:endParaRPr>
          </a:p>
        </p:txBody>
      </p:sp>
      <p:pic>
        <p:nvPicPr>
          <p:cNvPr id="144389" name="Picture 2" descr="1FGL source catalog"/>
          <p:cNvPicPr>
            <a:picLocks noChangeAspect="1" noChangeArrowheads="1"/>
          </p:cNvPicPr>
          <p:nvPr/>
        </p:nvPicPr>
        <p:blipFill>
          <a:blip r:embed="rId2"/>
          <a:srcRect/>
          <a:stretch>
            <a:fillRect/>
          </a:stretch>
        </p:blipFill>
        <p:spPr bwMode="auto">
          <a:xfrm>
            <a:off x="5619750" y="2408238"/>
            <a:ext cx="3524250" cy="2646362"/>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4"/>
          <p:cNvSpPr txBox="1">
            <a:spLocks noChangeArrowheads="1"/>
          </p:cNvSpPr>
          <p:nvPr/>
        </p:nvSpPr>
        <p:spPr bwMode="auto">
          <a:xfrm>
            <a:off x="0" y="1103313"/>
            <a:ext cx="5661025" cy="1924050"/>
          </a:xfrm>
          <a:prstGeom prst="rect">
            <a:avLst/>
          </a:prstGeom>
          <a:noFill/>
          <a:ln w="9525">
            <a:noFill/>
            <a:miter lim="800000"/>
            <a:headEnd/>
            <a:tailEnd/>
          </a:ln>
        </p:spPr>
        <p:txBody>
          <a:bodyPr>
            <a:spAutoFit/>
          </a:bodyPr>
          <a:lstStyle/>
          <a:p>
            <a:pPr marL="342900" indent="-342900"/>
            <a:r>
              <a:rPr lang="en-US">
                <a:solidFill>
                  <a:srgbClr val="006600"/>
                </a:solidFill>
              </a:rPr>
              <a:t>Extensive Air Shower Detector with 250-300 Water </a:t>
            </a:r>
          </a:p>
          <a:p>
            <a:pPr marL="342900" indent="-342900"/>
            <a:r>
              <a:rPr lang="en-US">
                <a:solidFill>
                  <a:srgbClr val="006600"/>
                </a:solidFill>
              </a:rPr>
              <a:t>Cherenkov Detector tanks located at 13500’ in Mexico</a:t>
            </a:r>
          </a:p>
          <a:p>
            <a:pPr marL="342900" indent="-342900"/>
            <a:endParaRPr lang="en-US" sz="1600" u="sng">
              <a:solidFill>
                <a:srgbClr val="006600"/>
              </a:solidFill>
            </a:endParaRPr>
          </a:p>
          <a:p>
            <a:pPr marL="342900" indent="-342900"/>
            <a:r>
              <a:rPr lang="en-US" sz="1600" u="sng">
                <a:solidFill>
                  <a:srgbClr val="006600"/>
                </a:solidFill>
              </a:rPr>
              <a:t>Collaboration:</a:t>
            </a:r>
            <a:r>
              <a:rPr lang="en-US" sz="1600">
                <a:solidFill>
                  <a:srgbClr val="006600"/>
                </a:solidFill>
              </a:rPr>
              <a:t> 150 scientists from US and Mexico</a:t>
            </a:r>
            <a:endParaRPr lang="en-US" sz="1600" u="sng">
              <a:solidFill>
                <a:srgbClr val="006600"/>
              </a:solidFill>
            </a:endParaRPr>
          </a:p>
          <a:p>
            <a:pPr marL="342900" indent="-342900"/>
            <a:r>
              <a:rPr lang="en-US" sz="1600" u="sng">
                <a:solidFill>
                  <a:srgbClr val="006600"/>
                </a:solidFill>
              </a:rPr>
              <a:t>Partnership:</a:t>
            </a:r>
            <a:r>
              <a:rPr lang="en-US" sz="1600">
                <a:solidFill>
                  <a:srgbClr val="006600"/>
                </a:solidFill>
              </a:rPr>
              <a:t>  US (DOE, NSF) and Mexico (CONACyT)</a:t>
            </a:r>
          </a:p>
          <a:p>
            <a:pPr marL="342900" indent="-342900"/>
            <a:r>
              <a:rPr lang="en-US">
                <a:solidFill>
                  <a:srgbClr val="000099"/>
                </a:solidFill>
                <a:sym typeface="Wingdings" pitchFamily="2" charset="2"/>
              </a:rPr>
              <a:t></a:t>
            </a:r>
            <a:r>
              <a:rPr lang="en-US">
                <a:solidFill>
                  <a:srgbClr val="000099"/>
                </a:solidFill>
              </a:rPr>
              <a:t>DOE, NSF, Mexico Joint Oversight Group meets quarterly</a:t>
            </a:r>
            <a:endParaRPr lang="en-US" u="sng">
              <a:solidFill>
                <a:srgbClr val="000099"/>
              </a:solidFill>
            </a:endParaRPr>
          </a:p>
        </p:txBody>
      </p:sp>
      <p:sp>
        <p:nvSpPr>
          <p:cNvPr id="145410" name="Rectangle 2"/>
          <p:cNvSpPr>
            <a:spLocks noChangeArrowheads="1"/>
          </p:cNvSpPr>
          <p:nvPr/>
        </p:nvSpPr>
        <p:spPr bwMode="auto">
          <a:xfrm>
            <a:off x="781050" y="247650"/>
            <a:ext cx="7780338" cy="609600"/>
          </a:xfrm>
          <a:prstGeom prst="rect">
            <a:avLst/>
          </a:prstGeom>
          <a:noFill/>
          <a:ln w="9525">
            <a:noFill/>
            <a:miter lim="800000"/>
            <a:headEnd/>
            <a:tailEnd/>
          </a:ln>
        </p:spPr>
        <p:txBody>
          <a:bodyPr anchor="ctr"/>
          <a:lstStyle/>
          <a:p>
            <a:pPr algn="ctr" eaLnBrk="0" hangingPunct="0">
              <a:lnSpc>
                <a:spcPct val="110000"/>
              </a:lnSpc>
            </a:pPr>
            <a:r>
              <a:rPr lang="en-US" sz="2000">
                <a:solidFill>
                  <a:srgbClr val="007E00"/>
                </a:solidFill>
              </a:rPr>
              <a:t>High Altitude Water Cherenkov (HAWC)</a:t>
            </a:r>
          </a:p>
          <a:p>
            <a:pPr algn="ctr" eaLnBrk="0" hangingPunct="0">
              <a:lnSpc>
                <a:spcPct val="110000"/>
              </a:lnSpc>
            </a:pPr>
            <a:r>
              <a:rPr lang="en-US" sz="2000">
                <a:solidFill>
                  <a:srgbClr val="007E00"/>
                </a:solidFill>
              </a:rPr>
              <a:t>Gamma Ray Observatory</a:t>
            </a:r>
          </a:p>
        </p:txBody>
      </p:sp>
      <p:grpSp>
        <p:nvGrpSpPr>
          <p:cNvPr id="145411" name="Group 5"/>
          <p:cNvGrpSpPr>
            <a:grpSpLocks/>
          </p:cNvGrpSpPr>
          <p:nvPr/>
        </p:nvGrpSpPr>
        <p:grpSpPr bwMode="auto">
          <a:xfrm>
            <a:off x="203200" y="3179763"/>
            <a:ext cx="4927600" cy="2890837"/>
            <a:chOff x="3247538" y="2920024"/>
            <a:chExt cx="6116999" cy="4041312"/>
          </a:xfrm>
        </p:grpSpPr>
        <p:pic>
          <p:nvPicPr>
            <p:cNvPr id="145414" name="Picture 1"/>
            <p:cNvPicPr>
              <a:picLocks noChangeAspect="1"/>
            </p:cNvPicPr>
            <p:nvPr/>
          </p:nvPicPr>
          <p:blipFill>
            <a:blip r:embed="rId2"/>
            <a:srcRect/>
            <a:stretch>
              <a:fillRect/>
            </a:stretch>
          </p:blipFill>
          <p:spPr bwMode="auto">
            <a:xfrm>
              <a:off x="3247538" y="2920024"/>
              <a:ext cx="6116999" cy="4041312"/>
            </a:xfrm>
            <a:prstGeom prst="rect">
              <a:avLst/>
            </a:prstGeom>
            <a:noFill/>
            <a:ln w="9525">
              <a:noFill/>
              <a:miter lim="800000"/>
              <a:headEnd/>
              <a:tailEnd/>
            </a:ln>
          </p:spPr>
        </p:pic>
        <p:sp>
          <p:nvSpPr>
            <p:cNvPr id="145415" name="TextBox 13"/>
            <p:cNvSpPr txBox="1">
              <a:spLocks noChangeArrowheads="1"/>
            </p:cNvSpPr>
            <p:nvPr/>
          </p:nvSpPr>
          <p:spPr bwMode="auto">
            <a:xfrm>
              <a:off x="4619133" y="5270243"/>
              <a:ext cx="4317766" cy="1495796"/>
            </a:xfrm>
            <a:prstGeom prst="rect">
              <a:avLst/>
            </a:prstGeom>
            <a:noFill/>
            <a:ln w="9525">
              <a:noFill/>
              <a:miter lim="800000"/>
              <a:headEnd/>
              <a:tailEnd/>
            </a:ln>
          </p:spPr>
          <p:txBody>
            <a:bodyPr>
              <a:spAutoFit/>
            </a:bodyPr>
            <a:lstStyle/>
            <a:p>
              <a:pPr eaLnBrk="0" hangingPunct="0"/>
              <a:r>
                <a:rPr lang="en-US" sz="1600"/>
                <a:t> </a:t>
              </a:r>
              <a:r>
                <a:rPr lang="en-US" sz="1600">
                  <a:solidFill>
                    <a:srgbClr val="FFFF00"/>
                  </a:solidFill>
                </a:rPr>
                <a:t>Cosmic-ray skymap from one day of HAWC 30 data  demonstrating the HAWC reconstruction and analysis</a:t>
              </a:r>
            </a:p>
          </p:txBody>
        </p:sp>
        <p:sp>
          <p:nvSpPr>
            <p:cNvPr id="145416" name="Rectangle 4"/>
            <p:cNvSpPr>
              <a:spLocks noChangeArrowheads="1"/>
            </p:cNvSpPr>
            <p:nvPr/>
          </p:nvSpPr>
          <p:spPr bwMode="auto">
            <a:xfrm>
              <a:off x="3470503" y="3548370"/>
              <a:ext cx="407154" cy="242375"/>
            </a:xfrm>
            <a:prstGeom prst="rect">
              <a:avLst/>
            </a:prstGeom>
            <a:solidFill>
              <a:schemeClr val="bg1"/>
            </a:solidFill>
            <a:ln w="9525" algn="ctr">
              <a:noFill/>
              <a:round/>
              <a:headEnd/>
              <a:tailEnd/>
            </a:ln>
          </p:spPr>
          <p:txBody>
            <a:bodyPr/>
            <a:lstStyle/>
            <a:p>
              <a:pPr eaLnBrk="0" hangingPunct="0"/>
              <a:endParaRPr lang="en-US"/>
            </a:p>
          </p:txBody>
        </p:sp>
      </p:grpSp>
      <p:pic>
        <p:nvPicPr>
          <p:cNvPr id="145412" name="Picture 2"/>
          <p:cNvPicPr>
            <a:picLocks noChangeAspect="1" noChangeArrowheads="1"/>
          </p:cNvPicPr>
          <p:nvPr/>
        </p:nvPicPr>
        <p:blipFill>
          <a:blip r:embed="rId3"/>
          <a:srcRect/>
          <a:stretch>
            <a:fillRect/>
          </a:stretch>
        </p:blipFill>
        <p:spPr bwMode="auto">
          <a:xfrm>
            <a:off x="5545138" y="1193800"/>
            <a:ext cx="3598862" cy="2527300"/>
          </a:xfrm>
          <a:prstGeom prst="rect">
            <a:avLst/>
          </a:prstGeom>
          <a:noFill/>
          <a:ln w="9525">
            <a:noFill/>
            <a:miter lim="800000"/>
            <a:headEnd/>
            <a:tailEnd/>
          </a:ln>
        </p:spPr>
      </p:pic>
      <p:sp>
        <p:nvSpPr>
          <p:cNvPr id="145413" name="Text Box 4"/>
          <p:cNvSpPr txBox="1">
            <a:spLocks noChangeArrowheads="1"/>
          </p:cNvSpPr>
          <p:nvPr/>
        </p:nvSpPr>
        <p:spPr bwMode="auto">
          <a:xfrm>
            <a:off x="5189538" y="3871913"/>
            <a:ext cx="3954462" cy="2536825"/>
          </a:xfrm>
          <a:prstGeom prst="rect">
            <a:avLst/>
          </a:prstGeom>
          <a:noFill/>
          <a:ln w="9525">
            <a:noFill/>
            <a:miter lim="800000"/>
            <a:headEnd/>
            <a:tailEnd/>
          </a:ln>
        </p:spPr>
        <p:txBody>
          <a:bodyPr>
            <a:spAutoFit/>
          </a:bodyPr>
          <a:lstStyle/>
          <a:p>
            <a:pPr marL="342900" indent="-342900"/>
            <a:r>
              <a:rPr lang="en-US" sz="1600" u="sng">
                <a:solidFill>
                  <a:srgbClr val="006600"/>
                </a:solidFill>
              </a:rPr>
              <a:t>Status</a:t>
            </a:r>
            <a:r>
              <a:rPr lang="en-US" sz="1600">
                <a:solidFill>
                  <a:srgbClr val="006600"/>
                </a:solidFill>
              </a:rPr>
              <a:t>:  </a:t>
            </a:r>
          </a:p>
          <a:p>
            <a:pPr marL="342900" indent="-342900">
              <a:buFontTx/>
              <a:buChar char="-"/>
            </a:pPr>
            <a:r>
              <a:rPr lang="en-US" sz="1600">
                <a:solidFill>
                  <a:srgbClr val="006600"/>
                </a:solidFill>
              </a:rPr>
              <a:t>Project fabrication 2011-2014</a:t>
            </a:r>
          </a:p>
          <a:p>
            <a:pPr marL="342900" indent="-342900">
              <a:buFontTx/>
              <a:buChar char="-"/>
            </a:pPr>
            <a:r>
              <a:rPr lang="en-US" sz="1600">
                <a:solidFill>
                  <a:srgbClr val="006600"/>
                </a:solidFill>
              </a:rPr>
              <a:t>Sept 2012: 30 tank array completed</a:t>
            </a:r>
          </a:p>
          <a:p>
            <a:pPr marL="342900" indent="-342900">
              <a:buFontTx/>
              <a:buChar char="-"/>
            </a:pPr>
            <a:r>
              <a:rPr lang="en-US" sz="1600">
                <a:solidFill>
                  <a:srgbClr val="006600"/>
                </a:solidFill>
              </a:rPr>
              <a:t>May 2013: 100 tank array will be completed and start operations in August 2013</a:t>
            </a:r>
          </a:p>
          <a:p>
            <a:pPr marL="342900" indent="-342900">
              <a:buFontTx/>
              <a:buChar char="-"/>
            </a:pPr>
            <a:r>
              <a:rPr lang="en-US" sz="1600">
                <a:solidFill>
                  <a:srgbClr val="006600"/>
                </a:solidFill>
              </a:rPr>
              <a:t>June 2013: panel review of their operations plan</a:t>
            </a:r>
          </a:p>
          <a:p>
            <a:pPr marL="342900" indent="-342900">
              <a:buFontTx/>
              <a:buChar char="-"/>
            </a:pPr>
            <a:r>
              <a:rPr lang="en-US" sz="1600">
                <a:solidFill>
                  <a:srgbClr val="006600"/>
                </a:solidFill>
              </a:rPr>
              <a:t>August 2014: operations with full array starts</a:t>
            </a:r>
            <a:endParaRPr lang="en-US" sz="1600" u="sng">
              <a:solidFill>
                <a:srgbClr val="0066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10640</Words>
  <Application>Microsoft Office PowerPoint</Application>
  <PresentationFormat>On-screen Show (4:3)</PresentationFormat>
  <Paragraphs>1701</Paragraphs>
  <Slides>100</Slides>
  <Notes>26</Notes>
  <HiddenSlides>0</HiddenSlides>
  <MMClips>0</MMClips>
  <ScaleCrop>false</ScaleCrop>
  <HeadingPairs>
    <vt:vector size="8" baseType="variant">
      <vt:variant>
        <vt:lpstr>Fonts Used</vt:lpstr>
      </vt:variant>
      <vt:variant>
        <vt:i4>19</vt:i4>
      </vt:variant>
      <vt:variant>
        <vt:lpstr>Design Template</vt:lpstr>
      </vt:variant>
      <vt:variant>
        <vt:i4>3</vt:i4>
      </vt:variant>
      <vt:variant>
        <vt:lpstr>Embedded OLE Servers</vt:lpstr>
      </vt:variant>
      <vt:variant>
        <vt:i4>1</vt:i4>
      </vt:variant>
      <vt:variant>
        <vt:lpstr>Slide Titles</vt:lpstr>
      </vt:variant>
      <vt:variant>
        <vt:i4>100</vt:i4>
      </vt:variant>
    </vt:vector>
  </HeadingPairs>
  <TitlesOfParts>
    <vt:vector size="123" baseType="lpstr">
      <vt:lpstr>Arial</vt:lpstr>
      <vt:lpstr>Calibri</vt:lpstr>
      <vt:lpstr>Tahoma</vt:lpstr>
      <vt:lpstr>Book Antiqua</vt:lpstr>
      <vt:lpstr>Cambria</vt:lpstr>
      <vt:lpstr>Wingdings</vt:lpstr>
      <vt:lpstr>Constantia</vt:lpstr>
      <vt:lpstr>Arial Unicode MS</vt:lpstr>
      <vt:lpstr>Arial Narrow</vt:lpstr>
      <vt:lpstr>SimSun</vt:lpstr>
      <vt:lpstr>Times New Roman</vt:lpstr>
      <vt:lpstr>Garamond</vt:lpstr>
      <vt:lpstr>Gill Sans</vt:lpstr>
      <vt:lpstr>Symbol</vt:lpstr>
      <vt:lpstr>Trebuchet MS</vt:lpstr>
      <vt:lpstr>Candara</vt:lpstr>
      <vt:lpstr>ＭＳ Ｐゴシック</vt:lpstr>
      <vt:lpstr>Helvetica</vt:lpstr>
      <vt:lpstr>Arial Black</vt:lpstr>
      <vt:lpstr>Office Theme</vt:lpstr>
      <vt:lpstr>Office Theme</vt:lpstr>
      <vt:lpstr>Office Theme</vt:lpstr>
      <vt:lpstr>Microsoft Excel Worksheet</vt:lpstr>
      <vt:lpstr>Slide 1</vt:lpstr>
      <vt:lpstr>Outline</vt:lpstr>
      <vt:lpstr>PART 1</vt:lpstr>
      <vt:lpstr>HEP Program - Intro</vt:lpstr>
      <vt:lpstr>HEP Physics and Technology</vt:lpstr>
      <vt:lpstr>From Deep Underground to the Tops of Mountains,  HEP pushes the Frontiers of Research</vt:lpstr>
      <vt:lpstr>DOE HEP Organization</vt:lpstr>
      <vt:lpstr>HEP Program Model &amp; Guidance</vt:lpstr>
      <vt:lpstr>HEP Program Execution - Reviews</vt:lpstr>
      <vt:lpstr>HEP  BUDGET &amp; ISSUES</vt:lpstr>
      <vt:lpstr>HEP budget - Recent Funding Trends</vt:lpstr>
      <vt:lpstr>One Possible Future Scenario </vt:lpstr>
      <vt:lpstr>HEP Budget – FY14</vt:lpstr>
      <vt:lpstr>HEP Budget – FY14</vt:lpstr>
      <vt:lpstr>FY 2014 High Energy Physics Budget  (Data in new structure, dollars in thousands)</vt:lpstr>
      <vt:lpstr>Major Item of Equipment (MIE) Issues</vt:lpstr>
      <vt:lpstr>Cosmic Frontier PROGRAM Status &amp; Plans</vt:lpstr>
      <vt:lpstr>Cosmic Frontier Program</vt:lpstr>
      <vt:lpstr>HEP Cosmic Frontier</vt:lpstr>
      <vt:lpstr>Cosmic Frontier Program Status</vt:lpstr>
      <vt:lpstr>Cosmic Frontier Program Status</vt:lpstr>
      <vt:lpstr>Direct-Detection Dark Matter – Current “Generation 1” (DM-G1)</vt:lpstr>
      <vt:lpstr>Dark Matter – future</vt:lpstr>
      <vt:lpstr>Dark Energy – status &amp; future</vt:lpstr>
      <vt:lpstr> Large Synoptic Survey Telescope (LSST) </vt:lpstr>
      <vt:lpstr>Slide 26</vt:lpstr>
      <vt:lpstr>Slide 27</vt:lpstr>
      <vt:lpstr>Cosmic Frontier – CMB &amp; Other experiments</vt:lpstr>
      <vt:lpstr> </vt:lpstr>
      <vt:lpstr>Slide 30</vt:lpstr>
      <vt:lpstr>Slide 31</vt:lpstr>
      <vt:lpstr>PART 2</vt:lpstr>
      <vt:lpstr>COSMIC FRONTIER RESEARCH Program</vt:lpstr>
      <vt:lpstr>Slide 34</vt:lpstr>
      <vt:lpstr>Slide 35</vt:lpstr>
      <vt:lpstr>Cosmic Frontier:  Research Funding</vt:lpstr>
      <vt:lpstr>Slide 37</vt:lpstr>
      <vt:lpstr>Slide 38</vt:lpstr>
      <vt:lpstr>FY 2014 HEP COMPARATIVE REVIEW PROCESS</vt:lpstr>
      <vt:lpstr>Purpose</vt:lpstr>
      <vt:lpstr>Slide 41</vt:lpstr>
      <vt:lpstr>Slide 42</vt:lpstr>
      <vt:lpstr>Slide 43</vt:lpstr>
      <vt:lpstr>Slide 44</vt:lpstr>
      <vt:lpstr>HEP Data Management </vt:lpstr>
      <vt:lpstr>Slide 46</vt:lpstr>
      <vt:lpstr>HEP Research Activities Supported</vt:lpstr>
      <vt:lpstr>Subprogram Review Panels</vt:lpstr>
      <vt:lpstr>Programmatic Considerations</vt:lpstr>
      <vt:lpstr>Comparative Review Criteria</vt:lpstr>
      <vt:lpstr>Scoring by Panelists</vt:lpstr>
      <vt:lpstr>Rating by Panelists</vt:lpstr>
      <vt:lpstr>Comparative Evaluation</vt:lpstr>
      <vt:lpstr>FY 2013 HEP COMPARATIVE REVIEW STATISTICS</vt:lpstr>
      <vt:lpstr>FY13 Submitted Proposals</vt:lpstr>
      <vt:lpstr>FY13 Reviewers &amp; Panels</vt:lpstr>
      <vt:lpstr>FY13 Review Data by Proposal</vt:lpstr>
      <vt:lpstr>FY13 Review Data by Senior Investigator</vt:lpstr>
      <vt:lpstr>FY13 Review Data  Jr. Faculty and Research Scientists</vt:lpstr>
      <vt:lpstr>More on Research Scientists (RS)</vt:lpstr>
      <vt:lpstr>FY13 Proposals vs. FY12 Status</vt:lpstr>
      <vt:lpstr>EARLY CAREER RESEARCH PROGRAM  (ECRP)</vt:lpstr>
      <vt:lpstr>Early Career (EC):  Next Round in FY14 </vt:lpstr>
      <vt:lpstr>HEP Early Career General Observations</vt:lpstr>
      <vt:lpstr>HEP Early Career FY10-13 Demographics</vt:lpstr>
      <vt:lpstr>REFERENCE SLIDES</vt:lpstr>
      <vt:lpstr>Slide 67</vt:lpstr>
      <vt:lpstr> HEP Program Model</vt:lpstr>
      <vt:lpstr>COMPARATIVE REVIEW PROCESS REFERENCE SLIDES</vt:lpstr>
      <vt:lpstr>FY13 Declined Proposals</vt:lpstr>
      <vt:lpstr>BROADER IMPACTS OF HEP REFERNCE SLIDES</vt:lpstr>
      <vt:lpstr>The Accelerator R&amp;D Stewardship Program</vt:lpstr>
      <vt:lpstr>Connecting Accelerator R&amp;D to Science and to End-User Needs</vt:lpstr>
      <vt:lpstr>BUDGET  REFERENCE  SLIDES</vt:lpstr>
      <vt:lpstr>FY 2014 Request Crosscuts</vt:lpstr>
      <vt:lpstr>HEP Physics Funding by Activity</vt:lpstr>
      <vt:lpstr>HEP Physics MIE Funding</vt:lpstr>
      <vt:lpstr>HEP Physics Construction Funding</vt:lpstr>
      <vt:lpstr>HEP Energy Frontier</vt:lpstr>
      <vt:lpstr>HEP Intensity Frontier</vt:lpstr>
      <vt:lpstr>HEP Theory and Computation</vt:lpstr>
      <vt:lpstr>HEP Advanced Technology R&amp;D</vt:lpstr>
      <vt:lpstr>Accelerator Stewardship</vt:lpstr>
      <vt:lpstr>Note on HEP Research Funding</vt:lpstr>
      <vt:lpstr>HEP PROJECTS  REFERENCE  SLIDES</vt:lpstr>
      <vt:lpstr>The LHC Forecast</vt:lpstr>
      <vt:lpstr>Future Lepton Colliders and LHC Phase-II</vt:lpstr>
      <vt:lpstr>HEP Intensity Frontier Experiments</vt:lpstr>
      <vt:lpstr>HEP Project Status</vt:lpstr>
      <vt:lpstr>Current LBNE Strategy</vt:lpstr>
      <vt:lpstr>COSMIC FRONTIER PROGRAM  REFERENCE  SLIDES</vt:lpstr>
      <vt:lpstr>Cosmic Frontier (Experimental) Program -  Funding</vt:lpstr>
      <vt:lpstr>Slide 93</vt:lpstr>
      <vt:lpstr>Dark Energy Survey (DES)</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Abid Patwa</dc:creator>
  <cp:lastModifiedBy>tester</cp:lastModifiedBy>
  <cp:revision>686</cp:revision>
  <cp:lastPrinted>2013-07-26T15:33:35Z</cp:lastPrinted>
  <dcterms:created xsi:type="dcterms:W3CDTF">2013-07-01T21:07:33Z</dcterms:created>
  <dcterms:modified xsi:type="dcterms:W3CDTF">2013-08-01T22:33:26Z</dcterms:modified>
</cp:coreProperties>
</file>