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9" r:id="rId5"/>
    <p:sldId id="268" r:id="rId6"/>
    <p:sldId id="272" r:id="rId7"/>
    <p:sldId id="270" r:id="rId8"/>
    <p:sldId id="271" r:id="rId9"/>
    <p:sldId id="27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4441CF-DE01-064C-B32E-75842622E0E6}" type="datetimeFigureOut">
              <a:rPr lang="en-US" smtClean="0"/>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16860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441CF-DE01-064C-B32E-75842622E0E6}" type="datetimeFigureOut">
              <a:rPr lang="en-US" smtClean="0"/>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32311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441CF-DE01-064C-B32E-75842622E0E6}" type="datetimeFigureOut">
              <a:rPr lang="en-US" smtClean="0"/>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323198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441CF-DE01-064C-B32E-75842622E0E6}" type="datetimeFigureOut">
              <a:rPr lang="en-US" smtClean="0"/>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101667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4441CF-DE01-064C-B32E-75842622E0E6}" type="datetimeFigureOut">
              <a:rPr lang="en-US" smtClean="0"/>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61264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441CF-DE01-064C-B32E-75842622E0E6}" type="datetimeFigureOut">
              <a:rPr lang="en-US" smtClean="0"/>
              <a:t>7/31/13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383107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4441CF-DE01-064C-B32E-75842622E0E6}" type="datetimeFigureOut">
              <a:rPr lang="en-US" smtClean="0"/>
              <a:t>7/31/13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297481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4441CF-DE01-064C-B32E-75842622E0E6}" type="datetimeFigureOut">
              <a:rPr lang="en-US" smtClean="0"/>
              <a:t>7/31/13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346854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441CF-DE01-064C-B32E-75842622E0E6}" type="datetimeFigureOut">
              <a:rPr lang="en-US" smtClean="0"/>
              <a:t>7/31/13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230310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441CF-DE01-064C-B32E-75842622E0E6}" type="datetimeFigureOut">
              <a:rPr lang="en-US" smtClean="0"/>
              <a:t>7/31/13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23780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441CF-DE01-064C-B32E-75842622E0E6}" type="datetimeFigureOut">
              <a:rPr lang="en-US" smtClean="0"/>
              <a:t>7/31/13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E5693-2902-A74E-8E32-A4DC267D1636}" type="slidenum">
              <a:rPr lang="en-US" smtClean="0"/>
              <a:t>‹#›</a:t>
            </a:fld>
            <a:endParaRPr lang="en-US"/>
          </a:p>
        </p:txBody>
      </p:sp>
    </p:spTree>
    <p:extLst>
      <p:ext uri="{BB962C8B-B14F-4D97-AF65-F5344CB8AC3E}">
        <p14:creationId xmlns:p14="http://schemas.microsoft.com/office/powerpoint/2010/main" val="4171189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441CF-DE01-064C-B32E-75842622E0E6}" type="datetimeFigureOut">
              <a:rPr lang="en-US" smtClean="0"/>
              <a:t>7/31/13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E5693-2902-A74E-8E32-A4DC267D1636}" type="slidenum">
              <a:rPr lang="en-US" smtClean="0"/>
              <a:t>‹#›</a:t>
            </a:fld>
            <a:endParaRPr lang="en-US"/>
          </a:p>
        </p:txBody>
      </p:sp>
    </p:spTree>
    <p:extLst>
      <p:ext uri="{BB962C8B-B14F-4D97-AF65-F5344CB8AC3E}">
        <p14:creationId xmlns:p14="http://schemas.microsoft.com/office/powerpoint/2010/main" val="277099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0218"/>
            <a:ext cx="9144000" cy="1470025"/>
          </a:xfrm>
        </p:spPr>
        <p:txBody>
          <a:bodyPr>
            <a:noAutofit/>
          </a:bodyPr>
          <a:lstStyle/>
          <a:p>
            <a:r>
              <a:rPr lang="en-US" sz="3600" dirty="0" smtClean="0"/>
              <a:t>Cosmic Particles and Fundamental Physics </a:t>
            </a:r>
            <a:br>
              <a:rPr lang="en-US" sz="3600" dirty="0" smtClean="0"/>
            </a:br>
            <a:r>
              <a:rPr lang="en-US" sz="3600" dirty="0" smtClean="0"/>
              <a:t>Tough Questions</a:t>
            </a:r>
            <a:endParaRPr lang="en-US" sz="3600" dirty="0"/>
          </a:p>
        </p:txBody>
      </p:sp>
      <p:sp>
        <p:nvSpPr>
          <p:cNvPr id="3" name="Subtitle 2"/>
          <p:cNvSpPr>
            <a:spLocks noGrp="1"/>
          </p:cNvSpPr>
          <p:nvPr>
            <p:ph type="subTitle" idx="1"/>
          </p:nvPr>
        </p:nvSpPr>
        <p:spPr/>
        <p:txBody>
          <a:bodyPr/>
          <a:lstStyle/>
          <a:p>
            <a:r>
              <a:rPr lang="en-US" dirty="0" smtClean="0"/>
              <a:t>G. Sinnis</a:t>
            </a:r>
          </a:p>
          <a:p>
            <a:r>
              <a:rPr lang="en-US" dirty="0" smtClean="0"/>
              <a:t>J. Beatty, A. </a:t>
            </a:r>
            <a:r>
              <a:rPr lang="en-US" dirty="0" err="1" smtClean="0"/>
              <a:t>Olinto</a:t>
            </a:r>
            <a:r>
              <a:rPr lang="en-US" dirty="0" smtClean="0"/>
              <a:t>, A Nelson</a:t>
            </a:r>
            <a:endParaRPr lang="en-US" dirty="0"/>
          </a:p>
        </p:txBody>
      </p:sp>
    </p:spTree>
    <p:extLst>
      <p:ext uri="{BB962C8B-B14F-4D97-AF65-F5344CB8AC3E}">
        <p14:creationId xmlns:p14="http://schemas.microsoft.com/office/powerpoint/2010/main" val="409290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What are the roles of cosmic-ray, gamma-ray, and neutrino experiments for particle physics (Gus Sinnis)</a:t>
            </a:r>
          </a:p>
          <a:p>
            <a:pPr lvl="1"/>
            <a:r>
              <a:rPr lang="en-US" dirty="0"/>
              <a:t>What future experiments are needed in these areas and why?  </a:t>
            </a:r>
          </a:p>
          <a:p>
            <a:pPr lvl="1"/>
            <a:r>
              <a:rPr lang="en-US" dirty="0"/>
              <a:t>Are there areas in which these can have a unique impact? </a:t>
            </a:r>
          </a:p>
          <a:p>
            <a:r>
              <a:rPr lang="en-US" dirty="0" smtClean="0"/>
              <a:t>What </a:t>
            </a:r>
            <a:r>
              <a:rPr lang="en-US" dirty="0"/>
              <a:t>are the leading prospects for detecting GZK neutrinos? </a:t>
            </a:r>
            <a:r>
              <a:rPr lang="en-US" dirty="0" smtClean="0"/>
              <a:t>(Jim Beatty)</a:t>
            </a:r>
          </a:p>
          <a:p>
            <a:pPr lvl="1"/>
            <a:r>
              <a:rPr lang="en-US" dirty="0" smtClean="0"/>
              <a:t>What </a:t>
            </a:r>
            <a:r>
              <a:rPr lang="en-US" dirty="0"/>
              <a:t>experimental program is required to do this in the next 5 years, 10 years, 20 years, and how important is this</a:t>
            </a:r>
            <a:r>
              <a:rPr lang="en-US" dirty="0" smtClean="0"/>
              <a:t>?</a:t>
            </a:r>
          </a:p>
          <a:p>
            <a:r>
              <a:rPr lang="en-US" dirty="0" smtClean="0"/>
              <a:t>What </a:t>
            </a:r>
            <a:r>
              <a:rPr lang="en-US" dirty="0"/>
              <a:t>will it take to identify the mechanism for </a:t>
            </a:r>
            <a:r>
              <a:rPr lang="en-US" dirty="0" err="1"/>
              <a:t>baryogenesis</a:t>
            </a:r>
            <a:r>
              <a:rPr lang="en-US" dirty="0"/>
              <a:t> or </a:t>
            </a:r>
            <a:r>
              <a:rPr lang="en-US" dirty="0" err="1"/>
              <a:t>leptogenesis</a:t>
            </a:r>
            <a:r>
              <a:rPr lang="en-US" dirty="0"/>
              <a:t>?  </a:t>
            </a:r>
            <a:r>
              <a:rPr lang="en-US" dirty="0" smtClean="0"/>
              <a:t>(Ann Nelson)</a:t>
            </a:r>
          </a:p>
          <a:p>
            <a:pPr lvl="1"/>
            <a:r>
              <a:rPr lang="en-US" dirty="0" smtClean="0"/>
              <a:t>Are </a:t>
            </a:r>
            <a:r>
              <a:rPr lang="en-US" dirty="0"/>
              <a:t>there scenarios that could conceivably be considered to be established by experimental data in the next 20 years?  </a:t>
            </a:r>
            <a:endParaRPr lang="en-US" dirty="0" smtClean="0"/>
          </a:p>
          <a:p>
            <a:pPr lvl="1"/>
            <a:r>
              <a:rPr lang="en-US" dirty="0" smtClean="0"/>
              <a:t>What </a:t>
            </a:r>
            <a:r>
              <a:rPr lang="en-US" dirty="0"/>
              <a:t>experiments are required to achieve this?</a:t>
            </a:r>
            <a:r>
              <a:rPr lang="en-US" dirty="0" smtClean="0">
                <a:effectLst/>
              </a:rPr>
              <a:t> </a:t>
            </a:r>
            <a:endParaRPr lang="en-US" dirty="0"/>
          </a:p>
        </p:txBody>
      </p:sp>
    </p:spTree>
    <p:extLst>
      <p:ext uri="{BB962C8B-B14F-4D97-AF65-F5344CB8AC3E}">
        <p14:creationId xmlns:p14="http://schemas.microsoft.com/office/powerpoint/2010/main" val="42604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919" y="1287397"/>
            <a:ext cx="8571184" cy="5289771"/>
          </a:xfrm>
        </p:spPr>
        <p:txBody>
          <a:bodyPr>
            <a:normAutofit fontScale="70000" lnSpcReduction="20000"/>
          </a:bodyPr>
          <a:lstStyle/>
          <a:p>
            <a:r>
              <a:rPr lang="en-US" dirty="0" smtClean="0"/>
              <a:t>Indirect WIMP Dark matter (see CF-2 for discussion).  Indirect detection has unique capabilities</a:t>
            </a:r>
          </a:p>
          <a:p>
            <a:pPr lvl="1"/>
            <a:r>
              <a:rPr lang="en-US" b="1" i="1" dirty="0" smtClean="0"/>
              <a:t>Sensitivity to high mass wimps</a:t>
            </a:r>
          </a:p>
          <a:p>
            <a:pPr lvl="1"/>
            <a:r>
              <a:rPr lang="en-US" b="1" i="1" dirty="0" smtClean="0"/>
              <a:t>Understanding cosmological evolution of dark matter</a:t>
            </a:r>
          </a:p>
          <a:p>
            <a:r>
              <a:rPr lang="en-US" dirty="0" smtClean="0"/>
              <a:t>Non-WIMP Dark Matter</a:t>
            </a:r>
          </a:p>
          <a:p>
            <a:pPr lvl="1"/>
            <a:r>
              <a:rPr lang="en-US" dirty="0" err="1" smtClean="0"/>
              <a:t>Axions</a:t>
            </a:r>
            <a:r>
              <a:rPr lang="en-US" dirty="0" smtClean="0"/>
              <a:t> (</a:t>
            </a:r>
            <a:r>
              <a:rPr lang="en-US" b="1" i="1" dirty="0" smtClean="0"/>
              <a:t>unique region of parameter space</a:t>
            </a:r>
            <a:r>
              <a:rPr lang="en-US" dirty="0" smtClean="0"/>
              <a:t>)</a:t>
            </a:r>
          </a:p>
          <a:p>
            <a:pPr lvl="1"/>
            <a:r>
              <a:rPr lang="en-US" b="1" i="1" dirty="0" smtClean="0"/>
              <a:t>Q-Balls </a:t>
            </a:r>
            <a:r>
              <a:rPr lang="en-US" dirty="0" smtClean="0"/>
              <a:t>(unique direct detection techniques using CGN experiments)</a:t>
            </a:r>
          </a:p>
          <a:p>
            <a:pPr lvl="1"/>
            <a:r>
              <a:rPr lang="en-US" dirty="0" smtClean="0"/>
              <a:t>Primordial black holes (</a:t>
            </a:r>
            <a:r>
              <a:rPr lang="en-US" i="1" dirty="0" smtClean="0"/>
              <a:t>unique sensitivity to final phase of evaporation</a:t>
            </a:r>
            <a:r>
              <a:rPr lang="en-US" dirty="0" smtClean="0"/>
              <a:t>)</a:t>
            </a:r>
          </a:p>
          <a:p>
            <a:r>
              <a:rPr lang="en-US" dirty="0" smtClean="0"/>
              <a:t>Fundamental Symmetries</a:t>
            </a:r>
          </a:p>
          <a:p>
            <a:pPr lvl="1"/>
            <a:r>
              <a:rPr lang="en-US" b="1" i="1" dirty="0" smtClean="0"/>
              <a:t>Lorentz Invariance </a:t>
            </a:r>
            <a:r>
              <a:rPr lang="en-US" dirty="0" smtClean="0"/>
              <a:t>(window into physics at the Planck scale)</a:t>
            </a:r>
            <a:endParaRPr lang="en-US" b="1" i="1" dirty="0" smtClean="0"/>
          </a:p>
          <a:p>
            <a:r>
              <a:rPr lang="en-US" dirty="0" smtClean="0"/>
              <a:t>Cross Sections and new physics</a:t>
            </a:r>
          </a:p>
          <a:p>
            <a:pPr lvl="1"/>
            <a:r>
              <a:rPr lang="en-US" b="1" i="1" dirty="0" smtClean="0"/>
              <a:t>JEM-EUSO 300 </a:t>
            </a:r>
            <a:r>
              <a:rPr lang="en-US" b="1" i="1" dirty="0" err="1" smtClean="0"/>
              <a:t>TeV</a:t>
            </a:r>
            <a:r>
              <a:rPr lang="en-US" b="1" i="1" dirty="0" smtClean="0"/>
              <a:t> C-M energy of collisions (already hints of non-standard interactions at Auger)</a:t>
            </a:r>
          </a:p>
          <a:p>
            <a:pPr lvl="1"/>
            <a:r>
              <a:rPr lang="en-US" b="1" i="1" dirty="0" smtClean="0"/>
              <a:t>High-Energy neutrino cross sections sensitive to extra dimensions</a:t>
            </a:r>
          </a:p>
          <a:p>
            <a:r>
              <a:rPr lang="en-US" dirty="0" smtClean="0"/>
              <a:t>Neutrino mass hierarchy</a:t>
            </a:r>
          </a:p>
          <a:p>
            <a:pPr lvl="1"/>
            <a:r>
              <a:rPr lang="en-US" dirty="0" smtClean="0"/>
              <a:t>Supernova neutrinos</a:t>
            </a:r>
          </a:p>
          <a:p>
            <a:pPr lvl="1"/>
            <a:r>
              <a:rPr lang="en-US" dirty="0" smtClean="0"/>
              <a:t>Atmospheric neutrinos</a:t>
            </a:r>
          </a:p>
          <a:p>
            <a:endParaRPr lang="en-US" dirty="0" smtClean="0"/>
          </a:p>
          <a:p>
            <a:endParaRPr lang="en-US" dirty="0"/>
          </a:p>
        </p:txBody>
      </p:sp>
      <p:sp>
        <p:nvSpPr>
          <p:cNvPr id="4" name="Title 3"/>
          <p:cNvSpPr>
            <a:spLocks noGrp="1"/>
          </p:cNvSpPr>
          <p:nvPr>
            <p:ph type="title"/>
          </p:nvPr>
        </p:nvSpPr>
        <p:spPr/>
        <p:txBody>
          <a:bodyPr>
            <a:noAutofit/>
          </a:bodyPr>
          <a:lstStyle/>
          <a:p>
            <a:r>
              <a:rPr lang="en-US" sz="3200" dirty="0" smtClean="0"/>
              <a:t>Scientific Motivation for CGN relevant for HEP</a:t>
            </a:r>
            <a:endParaRPr lang="en-US" sz="3200" dirty="0"/>
          </a:p>
        </p:txBody>
      </p:sp>
    </p:spTree>
    <p:extLst>
      <p:ext uri="{BB962C8B-B14F-4D97-AF65-F5344CB8AC3E}">
        <p14:creationId xmlns:p14="http://schemas.microsoft.com/office/powerpoint/2010/main" val="408571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50323614"/>
              </p:ext>
            </p:extLst>
          </p:nvPr>
        </p:nvGraphicFramePr>
        <p:xfrm>
          <a:off x="0" y="0"/>
          <a:ext cx="9144000" cy="6889983"/>
        </p:xfrm>
        <a:graphic>
          <a:graphicData uri="http://schemas.openxmlformats.org/drawingml/2006/table">
            <a:tbl>
              <a:tblPr firstRow="1" bandRow="1">
                <a:tableStyleId>{2D5ABB26-0587-4C30-8999-92F81FD0307C}</a:tableStyleId>
              </a:tblPr>
              <a:tblGrid>
                <a:gridCol w="1868287"/>
                <a:gridCol w="1892699"/>
                <a:gridCol w="2670138"/>
                <a:gridCol w="2712876"/>
              </a:tblGrid>
              <a:tr h="672063">
                <a:tc>
                  <a:txBody>
                    <a:bodyPr/>
                    <a:lstStyle/>
                    <a:p>
                      <a:pPr algn="ctr"/>
                      <a:r>
                        <a:rPr lang="en-US" sz="3000" b="1" dirty="0" smtClean="0">
                          <a:ln w="12700" cmpd="sng">
                            <a:solidFill>
                              <a:schemeClr val="tx1"/>
                            </a:solidFill>
                          </a:ln>
                        </a:rPr>
                        <a:t>Physics</a:t>
                      </a:r>
                      <a:endParaRPr lang="en-US" sz="3000" b="1" dirty="0">
                        <a:ln w="12700" cmpd="sng">
                          <a:solidFill>
                            <a:schemeClr val="tx1"/>
                          </a:solidFill>
                        </a:ln>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3000" b="1" dirty="0" smtClean="0">
                          <a:ln w="12700" cmpd="sng">
                            <a:solidFill>
                              <a:schemeClr val="tx1"/>
                            </a:solidFill>
                          </a:ln>
                        </a:rPr>
                        <a:t>Technique</a:t>
                      </a:r>
                      <a:endParaRPr lang="en-US" sz="3000" b="1" dirty="0">
                        <a:ln w="12700" cmpd="sng">
                          <a:solidFill>
                            <a:schemeClr val="tx1"/>
                          </a:solidFill>
                        </a:ln>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3000" b="1" dirty="0" smtClean="0">
                          <a:ln w="12700" cmpd="sng">
                            <a:solidFill>
                              <a:schemeClr val="tx1"/>
                            </a:solidFill>
                          </a:ln>
                        </a:rPr>
                        <a:t>Background</a:t>
                      </a:r>
                      <a:endParaRPr lang="en-US" sz="3000" b="1" dirty="0">
                        <a:ln w="12700" cmpd="sng">
                          <a:solidFill>
                            <a:schemeClr val="tx1"/>
                          </a:solidFill>
                        </a:ln>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3000" b="1" dirty="0" smtClean="0">
                          <a:ln w="12700" cmpd="sng">
                            <a:solidFill>
                              <a:schemeClr val="tx1"/>
                            </a:solidFill>
                          </a:ln>
                        </a:rPr>
                        <a:t>Solution</a:t>
                      </a:r>
                      <a:endParaRPr lang="en-US" sz="3000" b="1" dirty="0">
                        <a:ln w="12700" cmpd="sng">
                          <a:solidFill>
                            <a:schemeClr val="tx1"/>
                          </a:solidFill>
                        </a:ln>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349166">
                <a:tc>
                  <a:txBody>
                    <a:bodyPr/>
                    <a:lstStyle/>
                    <a:p>
                      <a:r>
                        <a:rPr lang="en-US" sz="2400" dirty="0" err="1" smtClean="0">
                          <a:ln w="12700" cmpd="sng">
                            <a:solidFill>
                              <a:schemeClr val="tx1"/>
                            </a:solidFill>
                          </a:ln>
                        </a:rPr>
                        <a:t>Axions</a:t>
                      </a:r>
                      <a:endParaRPr lang="en-US" sz="2400" dirty="0">
                        <a:ln w="12700" cmpd="sng">
                          <a:solidFill>
                            <a:schemeClr val="tx1"/>
                          </a:solidFill>
                        </a:ln>
                      </a:endParaRPr>
                    </a:p>
                  </a:txBody>
                  <a:tcPr>
                    <a:lnL w="285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AGN</a:t>
                      </a:r>
                      <a:r>
                        <a:rPr lang="en-US" sz="2400" baseline="0" dirty="0" smtClean="0">
                          <a:ln w="12700" cmpd="sng">
                            <a:solidFill>
                              <a:schemeClr val="tx1"/>
                            </a:solidFill>
                          </a:ln>
                        </a:rPr>
                        <a:t> spectra</a:t>
                      </a: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Intrinsic</a:t>
                      </a:r>
                      <a:r>
                        <a:rPr lang="en-US" sz="2400" baseline="0" dirty="0" smtClean="0">
                          <a:ln w="12700" cmpd="sng">
                            <a:solidFill>
                              <a:schemeClr val="tx1"/>
                            </a:solidFill>
                          </a:ln>
                        </a:rPr>
                        <a:t> spectra, EBL level,</a:t>
                      </a:r>
                    </a:p>
                    <a:p>
                      <a:r>
                        <a:rPr lang="en-US" sz="2400" baseline="0" dirty="0" smtClean="0">
                          <a:ln w="12700" cmpd="sng">
                            <a:solidFill>
                              <a:schemeClr val="tx1"/>
                            </a:solidFill>
                          </a:ln>
                        </a:rPr>
                        <a:t>UHECR production of secondary gammas</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Many AGN,</a:t>
                      </a:r>
                      <a:r>
                        <a:rPr lang="en-US" sz="2400" baseline="0" dirty="0" smtClean="0">
                          <a:ln w="12700" cmpd="sng">
                            <a:solidFill>
                              <a:schemeClr val="tx1"/>
                            </a:solidFill>
                          </a:ln>
                        </a:rPr>
                        <a:t> </a:t>
                      </a:r>
                      <a:r>
                        <a:rPr lang="en-US" sz="2400" dirty="0" smtClean="0">
                          <a:ln w="12700" cmpd="sng">
                            <a:solidFill>
                              <a:schemeClr val="tx1"/>
                            </a:solidFill>
                          </a:ln>
                        </a:rPr>
                        <a:t>large redshift range,</a:t>
                      </a:r>
                      <a:r>
                        <a:rPr lang="en-US" sz="2400" baseline="0" dirty="0" smtClean="0">
                          <a:ln w="12700" cmpd="sng">
                            <a:solidFill>
                              <a:schemeClr val="tx1"/>
                            </a:solidFill>
                          </a:ln>
                        </a:rPr>
                        <a:t> </a:t>
                      </a:r>
                      <a:r>
                        <a:rPr lang="en-US" sz="2400" dirty="0" smtClean="0">
                          <a:ln w="12700" cmpd="sng">
                            <a:solidFill>
                              <a:schemeClr val="tx1"/>
                            </a:solidFill>
                          </a:ln>
                        </a:rPr>
                        <a:t>precision spectra from 100 MeV to </a:t>
                      </a:r>
                      <a:r>
                        <a:rPr lang="en-US" sz="2400" dirty="0" err="1" smtClean="0">
                          <a:ln w="12700" cmpd="sng">
                            <a:solidFill>
                              <a:schemeClr val="tx1"/>
                            </a:solidFill>
                          </a:ln>
                        </a:rPr>
                        <a:t>TeV</a:t>
                      </a:r>
                      <a:r>
                        <a:rPr lang="en-US" sz="2400" dirty="0" smtClean="0">
                          <a:ln w="12700" cmpd="sng">
                            <a:solidFill>
                              <a:schemeClr val="tx1"/>
                            </a:solidFill>
                          </a:ln>
                        </a:rPr>
                        <a:t>, particle</a:t>
                      </a:r>
                      <a:r>
                        <a:rPr lang="en-US" sz="2400" baseline="0" dirty="0" smtClean="0">
                          <a:ln w="12700" cmpd="sng">
                            <a:solidFill>
                              <a:schemeClr val="tx1"/>
                            </a:solidFill>
                          </a:ln>
                        </a:rPr>
                        <a:t> acceleration</a:t>
                      </a:r>
                      <a:endParaRPr lang="en-US" sz="2400" dirty="0" smtClean="0">
                        <a:ln w="12700" cmpd="sng">
                          <a:solidFill>
                            <a:schemeClr val="tx1"/>
                          </a:solidFill>
                        </a:ln>
                      </a:endParaRPr>
                    </a:p>
                    <a:p>
                      <a:r>
                        <a:rPr lang="en-US" sz="2400" dirty="0" smtClean="0">
                          <a:ln w="12700" cmpd="sng">
                            <a:solidFill>
                              <a:schemeClr val="tx1"/>
                            </a:solidFill>
                          </a:ln>
                        </a:rPr>
                        <a:t>Variability of distant AGN (all-sky monitor)</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672063">
                <a:tc>
                  <a:txBody>
                    <a:bodyPr/>
                    <a:lstStyle/>
                    <a:p>
                      <a:r>
                        <a:rPr lang="en-US" sz="2400" dirty="0" smtClean="0">
                          <a:ln w="12700" cmpd="sng">
                            <a:solidFill>
                              <a:schemeClr val="tx1"/>
                            </a:solidFill>
                          </a:ln>
                        </a:rPr>
                        <a:t>LIV</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AGN/GRB timing</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Acceleration mechanism</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Many detections,</a:t>
                      </a:r>
                      <a:r>
                        <a:rPr lang="en-US" sz="2400" baseline="0" dirty="0" smtClean="0">
                          <a:ln w="12700" cmpd="sng">
                            <a:solidFill>
                              <a:schemeClr val="tx1"/>
                            </a:solidFill>
                          </a:ln>
                        </a:rPr>
                        <a:t> large redshift range,</a:t>
                      </a:r>
                    </a:p>
                    <a:p>
                      <a:r>
                        <a:rPr lang="en-US" sz="2400" baseline="0" dirty="0" smtClean="0">
                          <a:ln w="12700" cmpd="sng">
                            <a:solidFill>
                              <a:schemeClr val="tx1"/>
                            </a:solidFill>
                          </a:ln>
                        </a:rPr>
                        <a:t>particle acceleration</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672063">
                <a:tc>
                  <a:txBody>
                    <a:bodyPr/>
                    <a:lstStyle/>
                    <a:p>
                      <a:r>
                        <a:rPr lang="en-US" sz="2400" dirty="0" smtClean="0">
                          <a:ln w="12700" cmpd="sng">
                            <a:solidFill>
                              <a:schemeClr val="tx1"/>
                            </a:solidFill>
                          </a:ln>
                        </a:rPr>
                        <a:t>Primordial Black Holes</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Short</a:t>
                      </a:r>
                      <a:r>
                        <a:rPr lang="en-US" sz="2400" baseline="0" dirty="0" smtClean="0">
                          <a:ln w="12700" cmpd="sng">
                            <a:solidFill>
                              <a:schemeClr val="tx1"/>
                            </a:solidFill>
                          </a:ln>
                        </a:rPr>
                        <a:t> burst search</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Gamma-Ray</a:t>
                      </a:r>
                      <a:r>
                        <a:rPr lang="en-US" sz="2400" baseline="0" dirty="0" smtClean="0">
                          <a:ln w="12700" cmpd="sng">
                            <a:solidFill>
                              <a:schemeClr val="tx1"/>
                            </a:solidFill>
                          </a:ln>
                        </a:rPr>
                        <a:t> Bursts</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Precision</a:t>
                      </a:r>
                      <a:r>
                        <a:rPr lang="en-US" sz="2400" baseline="0" dirty="0" smtClean="0">
                          <a:ln w="12700" cmpd="sng">
                            <a:solidFill>
                              <a:schemeClr val="tx1"/>
                            </a:solidFill>
                          </a:ln>
                        </a:rPr>
                        <a:t> spectra and time evolution</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672063">
                <a:tc>
                  <a:txBody>
                    <a:bodyPr/>
                    <a:lstStyle/>
                    <a:p>
                      <a:r>
                        <a:rPr lang="en-US" sz="2400" dirty="0" smtClean="0">
                          <a:ln w="12700" cmpd="sng">
                            <a:solidFill>
                              <a:schemeClr val="tx1"/>
                            </a:solidFill>
                          </a:ln>
                        </a:rPr>
                        <a:t>Q-Balls</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Direct Detection</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N/A</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smtClean="0">
                          <a:ln w="12700" cmpd="sng">
                            <a:solidFill>
                              <a:schemeClr val="tx1"/>
                            </a:solidFill>
                          </a:ln>
                        </a:rPr>
                        <a:t>N/A</a:t>
                      </a:r>
                      <a:endParaRPr lang="en-US" sz="2400" dirty="0">
                        <a:ln w="12700" cmpd="sng">
                          <a:solidFill>
                            <a:schemeClr val="tx1"/>
                          </a:solidFill>
                        </a:ln>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01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Rays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extract fundamental physics (dark matter, primordial black holes, </a:t>
            </a:r>
            <a:r>
              <a:rPr lang="en-US" dirty="0" err="1" smtClean="0"/>
              <a:t>axion</a:t>
            </a:r>
            <a:r>
              <a:rPr lang="en-US" dirty="0" smtClean="0"/>
              <a:t>-like particles, Lorentz invariance tests, etc.)  We need:</a:t>
            </a:r>
          </a:p>
          <a:p>
            <a:pPr lvl="1"/>
            <a:r>
              <a:rPr lang="en-US" dirty="0" smtClean="0"/>
              <a:t>Large database of objects with various astrophysical characteristics (distance, energy, local environments)</a:t>
            </a:r>
          </a:p>
          <a:p>
            <a:pPr lvl="1"/>
            <a:r>
              <a:rPr lang="en-US" dirty="0" smtClean="0"/>
              <a:t>Precision measurements of energy and time evolution across large energy span (multi-wavelength/messenger observations)</a:t>
            </a:r>
          </a:p>
          <a:p>
            <a:pPr lvl="1"/>
            <a:r>
              <a:rPr lang="en-US" dirty="0" smtClean="0"/>
              <a:t>Combination of all-sky finders and precision </a:t>
            </a:r>
            <a:r>
              <a:rPr lang="en-US" dirty="0" err="1" smtClean="0"/>
              <a:t>TeV</a:t>
            </a:r>
            <a:r>
              <a:rPr lang="en-US" dirty="0" smtClean="0"/>
              <a:t> instruments</a:t>
            </a:r>
          </a:p>
          <a:p>
            <a:r>
              <a:rPr lang="en-US" dirty="0" smtClean="0"/>
              <a:t>Instrument needs</a:t>
            </a:r>
          </a:p>
          <a:p>
            <a:pPr lvl="1"/>
            <a:r>
              <a:rPr lang="en-US" dirty="0" smtClean="0"/>
              <a:t>CTA (VERITAS), HAWC (or </a:t>
            </a:r>
            <a:r>
              <a:rPr lang="en-US" dirty="0" err="1" smtClean="0"/>
              <a:t>nextGen</a:t>
            </a:r>
            <a:r>
              <a:rPr lang="en-US" dirty="0" smtClean="0"/>
              <a:t> all-sky instrument), Fermi</a:t>
            </a:r>
            <a:endParaRPr lang="en-US" dirty="0"/>
          </a:p>
        </p:txBody>
      </p:sp>
    </p:spTree>
    <p:extLst>
      <p:ext uri="{BB962C8B-B14F-4D97-AF65-F5344CB8AC3E}">
        <p14:creationId xmlns:p14="http://schemas.microsoft.com/office/powerpoint/2010/main" val="3173569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81595" y="179082"/>
            <a:ext cx="7342884" cy="6646358"/>
            <a:chOff x="1481595" y="179082"/>
            <a:chExt cx="7342884" cy="6646358"/>
          </a:xfrm>
          <a:solidFill>
            <a:schemeClr val="bg1"/>
          </a:solidFill>
        </p:grpSpPr>
        <p:pic>
          <p:nvPicPr>
            <p:cNvPr id="4" name="Picture 3"/>
            <p:cNvPicPr>
              <a:picLocks noChangeAspect="1"/>
            </p:cNvPicPr>
            <p:nvPr/>
          </p:nvPicPr>
          <p:blipFill>
            <a:blip r:embed="rId2"/>
            <a:stretch>
              <a:fillRect/>
            </a:stretch>
          </p:blipFill>
          <p:spPr>
            <a:xfrm>
              <a:off x="1481595" y="179082"/>
              <a:ext cx="6707912" cy="6646358"/>
            </a:xfrm>
            <a:prstGeom prst="rect">
              <a:avLst/>
            </a:prstGeom>
            <a:grpFill/>
          </p:spPr>
        </p:pic>
        <p:sp>
          <p:nvSpPr>
            <p:cNvPr id="8" name="TextBox 7"/>
            <p:cNvSpPr txBox="1"/>
            <p:nvPr/>
          </p:nvSpPr>
          <p:spPr>
            <a:xfrm>
              <a:off x="6675344" y="390723"/>
              <a:ext cx="2149135" cy="584776"/>
            </a:xfrm>
            <a:prstGeom prst="rect">
              <a:avLst/>
            </a:prstGeom>
            <a:grpFill/>
          </p:spPr>
          <p:txBody>
            <a:bodyPr wrap="square" rtlCol="0">
              <a:spAutoFit/>
            </a:bodyPr>
            <a:lstStyle/>
            <a:p>
              <a:r>
                <a:rPr lang="en-US" sz="3200" dirty="0" smtClean="0"/>
                <a:t>CTA + US</a:t>
              </a:r>
              <a:endParaRPr lang="en-US" sz="3200" dirty="0"/>
            </a:p>
          </p:txBody>
        </p:sp>
      </p:grpSp>
      <p:grpSp>
        <p:nvGrpSpPr>
          <p:cNvPr id="7" name="Group 6"/>
          <p:cNvGrpSpPr/>
          <p:nvPr/>
        </p:nvGrpSpPr>
        <p:grpSpPr>
          <a:xfrm>
            <a:off x="1383907" y="267352"/>
            <a:ext cx="7294041" cy="6460408"/>
            <a:chOff x="1530438" y="390723"/>
            <a:chExt cx="7294041" cy="6460408"/>
          </a:xfrm>
          <a:solidFill>
            <a:schemeClr val="bg1"/>
          </a:solidFill>
        </p:grpSpPr>
        <p:pic>
          <p:nvPicPr>
            <p:cNvPr id="5" name="Picture 4"/>
            <p:cNvPicPr>
              <a:picLocks noChangeAspect="1"/>
            </p:cNvPicPr>
            <p:nvPr/>
          </p:nvPicPr>
          <p:blipFill rotWithShape="1">
            <a:blip r:embed="rId3"/>
            <a:srcRect t="2266"/>
            <a:stretch/>
          </p:blipFill>
          <p:spPr>
            <a:xfrm>
              <a:off x="1530438" y="390723"/>
              <a:ext cx="6610218" cy="6460408"/>
            </a:xfrm>
            <a:prstGeom prst="rect">
              <a:avLst/>
            </a:prstGeom>
            <a:grpFill/>
          </p:spPr>
        </p:pic>
        <p:sp>
          <p:nvSpPr>
            <p:cNvPr id="6" name="TextBox 5"/>
            <p:cNvSpPr txBox="1"/>
            <p:nvPr/>
          </p:nvSpPr>
          <p:spPr>
            <a:xfrm>
              <a:off x="6382280" y="553524"/>
              <a:ext cx="2442199" cy="584776"/>
            </a:xfrm>
            <a:prstGeom prst="rect">
              <a:avLst/>
            </a:prstGeom>
            <a:grpFill/>
          </p:spPr>
          <p:txBody>
            <a:bodyPr wrap="square" rtlCol="0">
              <a:spAutoFit/>
            </a:bodyPr>
            <a:lstStyle/>
            <a:p>
              <a:r>
                <a:rPr lang="en-US" sz="3200" dirty="0" smtClean="0"/>
                <a:t>CTA-baseline</a:t>
              </a:r>
              <a:endParaRPr lang="en-US" sz="3200" dirty="0"/>
            </a:p>
          </p:txBody>
        </p:sp>
      </p:grpSp>
    </p:spTree>
    <p:extLst>
      <p:ext uri="{BB962C8B-B14F-4D97-AF65-F5344CB8AC3E}">
        <p14:creationId xmlns:p14="http://schemas.microsoft.com/office/powerpoint/2010/main" val="4075958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8"/>
            <a:ext cx="8229600" cy="816130"/>
          </a:xfrm>
        </p:spPr>
        <p:txBody>
          <a:bodyPr/>
          <a:lstStyle/>
          <a:p>
            <a:r>
              <a:rPr lang="en-US" dirty="0" smtClean="0"/>
              <a:t>Progress in Gamma Rays</a:t>
            </a:r>
            <a:endParaRPr lang="en-US" dirty="0"/>
          </a:p>
        </p:txBody>
      </p:sp>
      <p:sp>
        <p:nvSpPr>
          <p:cNvPr id="5" name="TextBox 4"/>
          <p:cNvSpPr txBox="1"/>
          <p:nvPr/>
        </p:nvSpPr>
        <p:spPr>
          <a:xfrm>
            <a:off x="1514165" y="2100135"/>
            <a:ext cx="1595570" cy="369332"/>
          </a:xfrm>
          <a:prstGeom prst="rect">
            <a:avLst/>
          </a:prstGeom>
          <a:noFill/>
        </p:spPr>
        <p:txBody>
          <a:bodyPr wrap="square" rtlCol="0">
            <a:spAutoFit/>
          </a:bodyPr>
          <a:lstStyle/>
          <a:p>
            <a:pPr algn="ctr"/>
            <a:r>
              <a:rPr lang="en-US" dirty="0" smtClean="0"/>
              <a:t>From R. </a:t>
            </a:r>
            <a:r>
              <a:rPr lang="en-US" dirty="0" err="1" smtClean="0"/>
              <a:t>Ong</a:t>
            </a:r>
            <a:endParaRPr lang="en-US" dirty="0"/>
          </a:p>
        </p:txBody>
      </p:sp>
      <p:grpSp>
        <p:nvGrpSpPr>
          <p:cNvPr id="7" name="Group 6"/>
          <p:cNvGrpSpPr/>
          <p:nvPr/>
        </p:nvGrpSpPr>
        <p:grpSpPr>
          <a:xfrm>
            <a:off x="0" y="1090769"/>
            <a:ext cx="9144000" cy="5767232"/>
            <a:chOff x="0" y="1090769"/>
            <a:chExt cx="9144000" cy="5767232"/>
          </a:xfrm>
        </p:grpSpPr>
        <p:pic>
          <p:nvPicPr>
            <p:cNvPr id="4" name="Picture 3" descr="Kifune-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769"/>
              <a:ext cx="9144000" cy="5767232"/>
            </a:xfrm>
            <a:prstGeom prst="rect">
              <a:avLst/>
            </a:prstGeom>
          </p:spPr>
        </p:pic>
        <p:sp>
          <p:nvSpPr>
            <p:cNvPr id="6" name="TextBox 5"/>
            <p:cNvSpPr txBox="1"/>
            <p:nvPr/>
          </p:nvSpPr>
          <p:spPr>
            <a:xfrm>
              <a:off x="7570821" y="1660572"/>
              <a:ext cx="976876" cy="584776"/>
            </a:xfrm>
            <a:prstGeom prst="rect">
              <a:avLst/>
            </a:prstGeom>
            <a:solidFill>
              <a:schemeClr val="bg1"/>
            </a:solidFill>
          </p:spPr>
          <p:txBody>
            <a:bodyPr wrap="square" rtlCol="0">
              <a:spAutoFit/>
            </a:bodyPr>
            <a:lstStyle/>
            <a:p>
              <a:pPr algn="ctr"/>
              <a:r>
                <a:rPr lang="en-US" sz="3200" dirty="0" smtClean="0"/>
                <a:t>CTA</a:t>
              </a:r>
              <a:endParaRPr lang="en-US" sz="3200" dirty="0"/>
            </a:p>
          </p:txBody>
        </p:sp>
      </p:grpSp>
    </p:spTree>
    <p:extLst>
      <p:ext uri="{BB962C8B-B14F-4D97-AF65-F5344CB8AC3E}">
        <p14:creationId xmlns:p14="http://schemas.microsoft.com/office/powerpoint/2010/main" val="20209047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We are entering an era of precision VHE gamma-ray astrophysics</a:t>
            </a:r>
          </a:p>
          <a:p>
            <a:pPr lvl="1"/>
            <a:r>
              <a:rPr lang="en-US" dirty="0" smtClean="0"/>
              <a:t>Unprecedented angular and energy resolution</a:t>
            </a:r>
          </a:p>
          <a:p>
            <a:pPr lvl="1"/>
            <a:r>
              <a:rPr lang="en-US" dirty="0" smtClean="0"/>
              <a:t>Unprecedented sensitivity</a:t>
            </a:r>
          </a:p>
          <a:p>
            <a:pPr lvl="1"/>
            <a:r>
              <a:rPr lang="en-US" dirty="0" smtClean="0"/>
              <a:t>Huge energy range (100 MeV – 100 </a:t>
            </a:r>
            <a:r>
              <a:rPr lang="en-US" dirty="0" err="1" smtClean="0"/>
              <a:t>TeV</a:t>
            </a:r>
            <a:r>
              <a:rPr lang="en-US" dirty="0" smtClean="0"/>
              <a:t>)</a:t>
            </a:r>
          </a:p>
          <a:p>
            <a:pPr lvl="1"/>
            <a:r>
              <a:rPr lang="en-US" dirty="0" smtClean="0"/>
              <a:t>Will enable understanding of astrophysical processes</a:t>
            </a:r>
          </a:p>
          <a:p>
            <a:r>
              <a:rPr lang="en-US" dirty="0" smtClean="0"/>
              <a:t>Extraction of fundamental physics possible with future instruments (operated simultaneously)</a:t>
            </a:r>
          </a:p>
          <a:p>
            <a:pPr lvl="1"/>
            <a:r>
              <a:rPr lang="en-US" dirty="0" smtClean="0"/>
              <a:t>Fermi, HAWC, VERITAS ➔ CTA</a:t>
            </a:r>
            <a:endParaRPr lang="en-US" dirty="0"/>
          </a:p>
        </p:txBody>
      </p:sp>
    </p:spTree>
    <p:extLst>
      <p:ext uri="{BB962C8B-B14F-4D97-AF65-F5344CB8AC3E}">
        <p14:creationId xmlns:p14="http://schemas.microsoft.com/office/powerpoint/2010/main" val="837832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CF-34</a:t>
            </a:r>
            <a:endParaRPr lang="en-US" dirty="0"/>
          </a:p>
        </p:txBody>
      </p:sp>
      <p:sp>
        <p:nvSpPr>
          <p:cNvPr id="4" name="Rectangle 3"/>
          <p:cNvSpPr/>
          <p:nvPr/>
        </p:nvSpPr>
        <p:spPr>
          <a:xfrm>
            <a:off x="457199" y="2802639"/>
            <a:ext cx="8416123" cy="3139321"/>
          </a:xfrm>
          <a:prstGeom prst="rect">
            <a:avLst/>
          </a:prstGeom>
        </p:spPr>
        <p:txBody>
          <a:bodyPr wrap="square">
            <a:spAutoFit/>
          </a:bodyPr>
          <a:lstStyle/>
          <a:p>
            <a:r>
              <a:rPr lang="en-US" dirty="0"/>
              <a:t>There is a broad range of fundamental physics that can be gleaned from astrophysical sources (dark matter, </a:t>
            </a:r>
            <a:r>
              <a:rPr lang="en-US" dirty="0" err="1"/>
              <a:t>axions</a:t>
            </a:r>
            <a:r>
              <a:rPr lang="en-US" dirty="0"/>
              <a:t>, primordial black holes, Q-balls, Lorentz invariance violation, etc.) that can not be reached through other methods.  To extract the particle physics we must understand the astrophysics. This will require that we detect a large number of sources with a precision (energy and angular resolution, temporal evolution) and energy span that is beyond our current capabilities.  CTA will usher in the era of precision VHE astrophysics and in conjunction with current instruments (Fermi and HAWC) will provide a view of the high-energy universe that that will lead to an understanding of the astrophysical processes at work in these extreme objects and enable us to probe the laws of physics at energies, couplings, and mass scales that are unique.</a:t>
            </a:r>
          </a:p>
        </p:txBody>
      </p:sp>
      <p:sp>
        <p:nvSpPr>
          <p:cNvPr id="5" name="Rectangle 4"/>
          <p:cNvSpPr/>
          <p:nvPr/>
        </p:nvSpPr>
        <p:spPr>
          <a:xfrm>
            <a:off x="609023" y="1417638"/>
            <a:ext cx="7873548" cy="1077218"/>
          </a:xfrm>
          <a:prstGeom prst="rect">
            <a:avLst/>
          </a:prstGeom>
        </p:spPr>
        <p:txBody>
          <a:bodyPr wrap="square">
            <a:spAutoFit/>
          </a:bodyPr>
          <a:lstStyle/>
          <a:p>
            <a:r>
              <a:rPr lang="en-US" sz="3200" dirty="0"/>
              <a:t>What are the roles of cosmic-ray, gamma-ray, and neutrino experiments for particle </a:t>
            </a:r>
            <a:r>
              <a:rPr lang="en-US" sz="3200" dirty="0" smtClean="0"/>
              <a:t>physics? </a:t>
            </a:r>
            <a:endParaRPr lang="en-US" sz="3200" dirty="0"/>
          </a:p>
        </p:txBody>
      </p:sp>
    </p:spTree>
    <p:extLst>
      <p:ext uri="{BB962C8B-B14F-4D97-AF65-F5344CB8AC3E}">
        <p14:creationId xmlns:p14="http://schemas.microsoft.com/office/powerpoint/2010/main" val="1707094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3548</TotalTime>
  <Words>711</Words>
  <Application>Microsoft Macintosh PowerPoint</Application>
  <PresentationFormat>On-screen Show (4:3)</PresentationFormat>
  <Paragraphs>74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Cosmic Particles and Fundamental Physics  Tough Questions</vt:lpstr>
      <vt:lpstr>The Questions</vt:lpstr>
      <vt:lpstr>Scientific Motivation for CGN relevant for HEP</vt:lpstr>
      <vt:lpstr>PowerPoint Presentation</vt:lpstr>
      <vt:lpstr>Gamma Rays</vt:lpstr>
      <vt:lpstr>PowerPoint Presentation</vt:lpstr>
      <vt:lpstr>Progress in Gamma Rays</vt:lpstr>
      <vt:lpstr>Summary</vt:lpstr>
      <vt:lpstr>CF-34</vt:lpstr>
    </vt:vector>
  </TitlesOfParts>
  <Company>P-23 LANL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Particles and Fundamental Physics  Tough Questions</dc:title>
  <dc:creator>Gus Sinnis</dc:creator>
  <cp:lastModifiedBy>Gus Sinnis</cp:lastModifiedBy>
  <cp:revision>15</cp:revision>
  <dcterms:created xsi:type="dcterms:W3CDTF">2013-07-29T19:46:09Z</dcterms:created>
  <dcterms:modified xsi:type="dcterms:W3CDTF">2013-08-01T20:12:09Z</dcterms:modified>
</cp:coreProperties>
</file>