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8064A2"/>
    <a:srgbClr val="608CAB"/>
    <a:srgbClr val="5EAFA6"/>
    <a:srgbClr val="5EAF42"/>
    <a:srgbClr val="69B75B"/>
    <a:srgbClr val="9BBB59"/>
    <a:srgbClr val="C0504D"/>
    <a:srgbClr val="F79646"/>
    <a:srgbClr val="4BACC6"/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719" autoAdjust="0"/>
  </p:normalViewPr>
  <p:slideViewPr>
    <p:cSldViewPr>
      <p:cViewPr varScale="1">
        <p:scale>
          <a:sx n="84" d="100"/>
          <a:sy n="84" d="100"/>
        </p:scale>
        <p:origin x="-11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2421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0"/>
            <a:ext cx="2972421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610E945D-E07A-BD47-8CEB-A40209E43048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6"/>
            <a:ext cx="2972421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829676"/>
            <a:ext cx="2972421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CA150CD8-10AF-D444-9ABF-601767C950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4421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214EE-D34C-469F-9C35-ED8FC7812114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CE689-389E-4F03-B267-519B16226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Federal Government Decision Makers</a:t>
            </a:r>
            <a:br>
              <a:rPr lang="en-US" sz="2400" dirty="0" smtClean="0"/>
            </a:br>
            <a:r>
              <a:rPr lang="en-US" sz="2400" dirty="0" smtClean="0"/>
              <a:t>Affecting HEP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7239000" y="6553200"/>
            <a:ext cx="1905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i="1" dirty="0" smtClean="0"/>
              <a:t> Created: July 31, 2013</a:t>
            </a:r>
            <a:endParaRPr lang="en-US" sz="1300" b="1" i="1" dirty="0"/>
          </a:p>
        </p:txBody>
      </p:sp>
      <p:sp>
        <p:nvSpPr>
          <p:cNvPr id="51" name="Oval 50"/>
          <p:cNvSpPr/>
          <p:nvPr/>
        </p:nvSpPr>
        <p:spPr>
          <a:xfrm>
            <a:off x="3886200" y="1828800"/>
            <a:ext cx="3429000" cy="3352800"/>
          </a:xfrm>
          <a:prstGeom prst="ellipse">
            <a:avLst/>
          </a:prstGeom>
          <a:solidFill>
            <a:srgbClr val="5EAF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1752600" y="2828925"/>
            <a:ext cx="1524000" cy="1428750"/>
          </a:xfrm>
          <a:prstGeom prst="ellipse">
            <a:avLst/>
          </a:prstGeom>
          <a:solidFill>
            <a:srgbClr val="608CA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White House</a:t>
            </a:r>
          </a:p>
        </p:txBody>
      </p:sp>
      <p:sp>
        <p:nvSpPr>
          <p:cNvPr id="53" name="Oval 52"/>
          <p:cNvSpPr/>
          <p:nvPr/>
        </p:nvSpPr>
        <p:spPr>
          <a:xfrm>
            <a:off x="5562600" y="161925"/>
            <a:ext cx="1524000" cy="1428750"/>
          </a:xfrm>
          <a:prstGeom prst="ellipse">
            <a:avLst/>
          </a:prstGeom>
          <a:solidFill>
            <a:srgbClr val="608CA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Congress</a:t>
            </a:r>
          </a:p>
        </p:txBody>
      </p:sp>
      <p:sp>
        <p:nvSpPr>
          <p:cNvPr id="54" name="Oval 53"/>
          <p:cNvSpPr/>
          <p:nvPr/>
        </p:nvSpPr>
        <p:spPr>
          <a:xfrm>
            <a:off x="2286000" y="4810125"/>
            <a:ext cx="1524000" cy="1428750"/>
          </a:xfrm>
          <a:prstGeom prst="ellipse">
            <a:avLst/>
          </a:prstGeom>
          <a:solidFill>
            <a:srgbClr val="608CA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DOE</a:t>
            </a:r>
          </a:p>
        </p:txBody>
      </p:sp>
      <p:sp>
        <p:nvSpPr>
          <p:cNvPr id="55" name="Oval 54"/>
          <p:cNvSpPr/>
          <p:nvPr/>
        </p:nvSpPr>
        <p:spPr>
          <a:xfrm>
            <a:off x="4876800" y="5419725"/>
            <a:ext cx="1524000" cy="1428750"/>
          </a:xfrm>
          <a:prstGeom prst="ellipse">
            <a:avLst/>
          </a:prstGeom>
          <a:solidFill>
            <a:srgbClr val="608CA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HEPAP</a:t>
            </a:r>
          </a:p>
        </p:txBody>
      </p:sp>
      <p:sp>
        <p:nvSpPr>
          <p:cNvPr id="56" name="Oval 55"/>
          <p:cNvSpPr/>
          <p:nvPr/>
        </p:nvSpPr>
        <p:spPr>
          <a:xfrm>
            <a:off x="7467600" y="2514600"/>
            <a:ext cx="1524000" cy="1428750"/>
          </a:xfrm>
          <a:prstGeom prst="ellipse">
            <a:avLst/>
          </a:prstGeom>
          <a:solidFill>
            <a:srgbClr val="608CA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Public</a:t>
            </a:r>
          </a:p>
        </p:txBody>
      </p:sp>
      <p:sp>
        <p:nvSpPr>
          <p:cNvPr id="58" name="Oval 57"/>
          <p:cNvSpPr/>
          <p:nvPr/>
        </p:nvSpPr>
        <p:spPr>
          <a:xfrm>
            <a:off x="1981200" y="1214437"/>
            <a:ext cx="1066800" cy="1000126"/>
          </a:xfrm>
          <a:prstGeom prst="ellipse">
            <a:avLst/>
          </a:prstGeom>
          <a:solidFill>
            <a:srgbClr val="8064A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bg1"/>
                </a:solidFill>
              </a:rPr>
              <a:t>OMB Budget</a:t>
            </a:r>
          </a:p>
        </p:txBody>
      </p:sp>
      <p:sp>
        <p:nvSpPr>
          <p:cNvPr id="59" name="Oval 58"/>
          <p:cNvSpPr/>
          <p:nvPr/>
        </p:nvSpPr>
        <p:spPr>
          <a:xfrm>
            <a:off x="304800" y="3043237"/>
            <a:ext cx="1066800" cy="1000126"/>
          </a:xfrm>
          <a:prstGeom prst="ellipse">
            <a:avLst/>
          </a:prstGeom>
          <a:solidFill>
            <a:srgbClr val="8064A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OSTP Science</a:t>
            </a:r>
          </a:p>
        </p:txBody>
      </p:sp>
      <p:cxnSp>
        <p:nvCxnSpPr>
          <p:cNvPr id="61" name="Straight Connector 60"/>
          <p:cNvCxnSpPr>
            <a:stCxn id="53" idx="4"/>
            <a:endCxn id="51" idx="0"/>
          </p:cNvCxnSpPr>
          <p:nvPr/>
        </p:nvCxnSpPr>
        <p:spPr>
          <a:xfrm flipH="1">
            <a:off x="5600700" y="1590675"/>
            <a:ext cx="723900" cy="2381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6" idx="2"/>
            <a:endCxn id="51" idx="6"/>
          </p:cNvCxnSpPr>
          <p:nvPr/>
        </p:nvCxnSpPr>
        <p:spPr>
          <a:xfrm flipH="1">
            <a:off x="7315200" y="3228975"/>
            <a:ext cx="152400" cy="2762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5" idx="0"/>
            <a:endCxn id="51" idx="4"/>
          </p:cNvCxnSpPr>
          <p:nvPr/>
        </p:nvCxnSpPr>
        <p:spPr>
          <a:xfrm flipH="1" flipV="1">
            <a:off x="5600700" y="5181600"/>
            <a:ext cx="38100" cy="2381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54" idx="7"/>
            <a:endCxn id="51" idx="3"/>
          </p:cNvCxnSpPr>
          <p:nvPr/>
        </p:nvCxnSpPr>
        <p:spPr>
          <a:xfrm flipV="1">
            <a:off x="3586815" y="4690594"/>
            <a:ext cx="801551" cy="3287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52" idx="6"/>
            <a:endCxn id="51" idx="2"/>
          </p:cNvCxnSpPr>
          <p:nvPr/>
        </p:nvCxnSpPr>
        <p:spPr>
          <a:xfrm flipV="1">
            <a:off x="3276600" y="3505200"/>
            <a:ext cx="609600" cy="38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58" idx="4"/>
            <a:endCxn id="52" idx="0"/>
          </p:cNvCxnSpPr>
          <p:nvPr/>
        </p:nvCxnSpPr>
        <p:spPr>
          <a:xfrm>
            <a:off x="2514600" y="2214563"/>
            <a:ext cx="0" cy="6143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59" idx="6"/>
            <a:endCxn id="52" idx="2"/>
          </p:cNvCxnSpPr>
          <p:nvPr/>
        </p:nvCxnSpPr>
        <p:spPr>
          <a:xfrm>
            <a:off x="1371600" y="35433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 rot="19390049">
            <a:off x="4053910" y="2163871"/>
            <a:ext cx="13716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Education &amp; Workforce</a:t>
            </a:r>
          </a:p>
        </p:txBody>
      </p:sp>
      <p:sp>
        <p:nvSpPr>
          <p:cNvPr id="118" name="Rectangle 117"/>
          <p:cNvSpPr/>
          <p:nvPr/>
        </p:nvSpPr>
        <p:spPr>
          <a:xfrm rot="2327552">
            <a:off x="4049823" y="4079414"/>
            <a:ext cx="13716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Innovation and Tech Transfer</a:t>
            </a:r>
          </a:p>
        </p:txBody>
      </p:sp>
      <p:sp>
        <p:nvSpPr>
          <p:cNvPr id="119" name="Rectangle 118"/>
          <p:cNvSpPr/>
          <p:nvPr/>
        </p:nvSpPr>
        <p:spPr>
          <a:xfrm rot="2455273">
            <a:off x="5873161" y="2261101"/>
            <a:ext cx="13716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Budget</a:t>
            </a:r>
          </a:p>
        </p:txBody>
      </p:sp>
      <p:sp>
        <p:nvSpPr>
          <p:cNvPr id="120" name="Rectangle 119"/>
          <p:cNvSpPr/>
          <p:nvPr/>
        </p:nvSpPr>
        <p:spPr>
          <a:xfrm rot="19437547">
            <a:off x="5731703" y="4140575"/>
            <a:ext cx="13716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Discovery Science</a:t>
            </a:r>
          </a:p>
        </p:txBody>
      </p:sp>
      <p:cxnSp>
        <p:nvCxnSpPr>
          <p:cNvPr id="146" name="Straight Connector 145"/>
          <p:cNvCxnSpPr>
            <a:stCxn id="51" idx="0"/>
            <a:endCxn id="51" idx="4"/>
          </p:cNvCxnSpPr>
          <p:nvPr/>
        </p:nvCxnSpPr>
        <p:spPr>
          <a:xfrm>
            <a:off x="5600700" y="1828800"/>
            <a:ext cx="0" cy="3352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51" idx="2"/>
            <a:endCxn id="51" idx="6"/>
          </p:cNvCxnSpPr>
          <p:nvPr/>
        </p:nvCxnSpPr>
        <p:spPr>
          <a:xfrm>
            <a:off x="3886200" y="3505200"/>
            <a:ext cx="3429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4572000" y="2514600"/>
            <a:ext cx="2133600" cy="1981200"/>
          </a:xfrm>
          <a:prstGeom prst="ellipse">
            <a:avLst/>
          </a:prstGeom>
          <a:solidFill>
            <a:srgbClr val="9BBB5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Communication</a:t>
            </a:r>
          </a:p>
        </p:txBody>
      </p:sp>
      <p:sp>
        <p:nvSpPr>
          <p:cNvPr id="28" name="Oval 27"/>
          <p:cNvSpPr/>
          <p:nvPr/>
        </p:nvSpPr>
        <p:spPr>
          <a:xfrm>
            <a:off x="1295400" y="4186237"/>
            <a:ext cx="1066800" cy="1000126"/>
          </a:xfrm>
          <a:prstGeom prst="ellipse">
            <a:avLst/>
          </a:prstGeom>
          <a:solidFill>
            <a:srgbClr val="8064A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Sec. Moniz</a:t>
            </a:r>
          </a:p>
        </p:txBody>
      </p:sp>
      <p:sp>
        <p:nvSpPr>
          <p:cNvPr id="29" name="Oval 28"/>
          <p:cNvSpPr/>
          <p:nvPr/>
        </p:nvSpPr>
        <p:spPr>
          <a:xfrm>
            <a:off x="1066800" y="5562600"/>
            <a:ext cx="1066800" cy="1000126"/>
          </a:xfrm>
          <a:prstGeom prst="ellipse">
            <a:avLst/>
          </a:prstGeom>
          <a:solidFill>
            <a:srgbClr val="8064A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Office of Science</a:t>
            </a:r>
          </a:p>
        </p:txBody>
      </p:sp>
      <p:sp>
        <p:nvSpPr>
          <p:cNvPr id="30" name="Oval 29"/>
          <p:cNvSpPr/>
          <p:nvPr/>
        </p:nvSpPr>
        <p:spPr>
          <a:xfrm>
            <a:off x="3733800" y="5634037"/>
            <a:ext cx="1066800" cy="1000126"/>
          </a:xfrm>
          <a:prstGeom prst="ellipse">
            <a:avLst/>
          </a:prstGeom>
          <a:solidFill>
            <a:srgbClr val="8064A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HEP</a:t>
            </a:r>
          </a:p>
        </p:txBody>
      </p:sp>
      <p:sp>
        <p:nvSpPr>
          <p:cNvPr id="31" name="Oval 30"/>
          <p:cNvSpPr/>
          <p:nvPr/>
        </p:nvSpPr>
        <p:spPr>
          <a:xfrm>
            <a:off x="6477000" y="5634037"/>
            <a:ext cx="1066800" cy="1000126"/>
          </a:xfrm>
          <a:prstGeom prst="ellipse">
            <a:avLst/>
          </a:prstGeom>
          <a:solidFill>
            <a:srgbClr val="8064A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P5</a:t>
            </a:r>
          </a:p>
        </p:txBody>
      </p:sp>
      <p:cxnSp>
        <p:nvCxnSpPr>
          <p:cNvPr id="34" name="Straight Connector 33"/>
          <p:cNvCxnSpPr>
            <a:stCxn id="54" idx="5"/>
            <a:endCxn id="30" idx="2"/>
          </p:cNvCxnSpPr>
          <p:nvPr/>
        </p:nvCxnSpPr>
        <p:spPr>
          <a:xfrm>
            <a:off x="3586815" y="6029640"/>
            <a:ext cx="146985" cy="1044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9" idx="7"/>
            <a:endCxn id="54" idx="2"/>
          </p:cNvCxnSpPr>
          <p:nvPr/>
        </p:nvCxnSpPr>
        <p:spPr>
          <a:xfrm flipV="1">
            <a:off x="1977371" y="5524500"/>
            <a:ext cx="308629" cy="1845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8" idx="6"/>
            <a:endCxn id="54" idx="1"/>
          </p:cNvCxnSpPr>
          <p:nvPr/>
        </p:nvCxnSpPr>
        <p:spPr>
          <a:xfrm>
            <a:off x="2362200" y="4686300"/>
            <a:ext cx="146985" cy="3330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1" idx="2"/>
            <a:endCxn id="55" idx="6"/>
          </p:cNvCxnSpPr>
          <p:nvPr/>
        </p:nvCxnSpPr>
        <p:spPr>
          <a:xfrm flipH="1">
            <a:off x="6400800" y="61341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3962400" y="757236"/>
            <a:ext cx="1143000" cy="1071563"/>
          </a:xfrm>
          <a:prstGeom prst="ellipse">
            <a:avLst/>
          </a:prstGeom>
          <a:solidFill>
            <a:srgbClr val="8064A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Approp-riators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80" name="Straight Connector 79"/>
          <p:cNvCxnSpPr>
            <a:stCxn id="53" idx="2"/>
            <a:endCxn id="78" idx="7"/>
          </p:cNvCxnSpPr>
          <p:nvPr/>
        </p:nvCxnSpPr>
        <p:spPr>
          <a:xfrm flipH="1">
            <a:off x="4938011" y="876300"/>
            <a:ext cx="624589" cy="378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7" idx="0"/>
            <a:endCxn id="53" idx="6"/>
          </p:cNvCxnSpPr>
          <p:nvPr/>
        </p:nvCxnSpPr>
        <p:spPr>
          <a:xfrm flipH="1" flipV="1">
            <a:off x="7086600" y="876300"/>
            <a:ext cx="533400" cy="5667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7086600" y="1443037"/>
            <a:ext cx="1066800" cy="1000126"/>
          </a:xfrm>
          <a:prstGeom prst="ellipse">
            <a:avLst/>
          </a:prstGeom>
          <a:solidFill>
            <a:srgbClr val="8064A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Author-</a:t>
            </a:r>
            <a:r>
              <a:rPr lang="en-US" sz="1400" dirty="0" err="1" smtClean="0">
                <a:solidFill>
                  <a:schemeClr val="bg1"/>
                </a:solidFill>
              </a:rPr>
              <a:t>izers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88" name="Straight Connector 87"/>
          <p:cNvCxnSpPr>
            <a:stCxn id="89" idx="0"/>
            <a:endCxn id="53" idx="6"/>
          </p:cNvCxnSpPr>
          <p:nvPr/>
        </p:nvCxnSpPr>
        <p:spPr>
          <a:xfrm flipH="1">
            <a:off x="7086600" y="376237"/>
            <a:ext cx="1295400" cy="5000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7848600" y="376237"/>
            <a:ext cx="1066800" cy="1000126"/>
          </a:xfrm>
          <a:prstGeom prst="ellipse">
            <a:avLst/>
          </a:prstGeom>
          <a:solidFill>
            <a:srgbClr val="8064A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Leader-ship</a:t>
            </a:r>
          </a:p>
        </p:txBody>
      </p:sp>
      <p:sp>
        <p:nvSpPr>
          <p:cNvPr id="45" name="Oval 44"/>
          <p:cNvSpPr/>
          <p:nvPr/>
        </p:nvSpPr>
        <p:spPr>
          <a:xfrm>
            <a:off x="7315200" y="4267200"/>
            <a:ext cx="1524000" cy="1428750"/>
          </a:xfrm>
          <a:prstGeom prst="ellipse">
            <a:avLst/>
          </a:prstGeom>
          <a:solidFill>
            <a:srgbClr val="608CA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NSF</a:t>
            </a:r>
            <a:endParaRPr lang="en-US" dirty="0" smtClean="0">
              <a:solidFill>
                <a:schemeClr val="bg1"/>
              </a:solidFill>
            </a:endParaRPr>
          </a:p>
        </p:txBody>
      </p:sp>
      <p:cxnSp>
        <p:nvCxnSpPr>
          <p:cNvPr id="46" name="Straight Connector 45"/>
          <p:cNvCxnSpPr>
            <a:stCxn id="45" idx="1"/>
          </p:cNvCxnSpPr>
          <p:nvPr/>
        </p:nvCxnSpPr>
        <p:spPr>
          <a:xfrm flipH="1" flipV="1">
            <a:off x="7086600" y="4343400"/>
            <a:ext cx="451785" cy="1330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5196</TotalTime>
  <Words>44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Federal Government Decision Makers Affecting HEP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Illinois Federal Issue Areas- 2011, 2nd Quarter</dc:title>
  <dc:creator>Spreitzer, Sarah</dc:creator>
  <cp:lastModifiedBy>kchell</cp:lastModifiedBy>
  <cp:revision>568</cp:revision>
  <cp:lastPrinted>2011-07-07T21:43:06Z</cp:lastPrinted>
  <dcterms:created xsi:type="dcterms:W3CDTF">2006-08-16T00:00:00Z</dcterms:created>
  <dcterms:modified xsi:type="dcterms:W3CDTF">2013-07-31T20:49:18Z</dcterms:modified>
</cp:coreProperties>
</file>