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53"/>
  </p:notesMasterIdLst>
  <p:handoutMasterIdLst>
    <p:handoutMasterId r:id="rId54"/>
  </p:handoutMasterIdLst>
  <p:sldIdLst>
    <p:sldId id="461" r:id="rId2"/>
    <p:sldId id="457" r:id="rId3"/>
    <p:sldId id="437" r:id="rId4"/>
    <p:sldId id="460" r:id="rId5"/>
    <p:sldId id="259" r:id="rId6"/>
    <p:sldId id="415" r:id="rId7"/>
    <p:sldId id="414" r:id="rId8"/>
    <p:sldId id="427" r:id="rId9"/>
    <p:sldId id="411" r:id="rId10"/>
    <p:sldId id="439" r:id="rId11"/>
    <p:sldId id="438" r:id="rId12"/>
    <p:sldId id="380" r:id="rId13"/>
    <p:sldId id="410" r:id="rId14"/>
    <p:sldId id="391" r:id="rId15"/>
    <p:sldId id="436" r:id="rId16"/>
    <p:sldId id="440" r:id="rId17"/>
    <p:sldId id="453" r:id="rId18"/>
    <p:sldId id="431" r:id="rId19"/>
    <p:sldId id="366" r:id="rId20"/>
    <p:sldId id="443" r:id="rId21"/>
    <p:sldId id="445" r:id="rId22"/>
    <p:sldId id="442" r:id="rId23"/>
    <p:sldId id="458" r:id="rId24"/>
    <p:sldId id="459" r:id="rId25"/>
    <p:sldId id="441" r:id="rId26"/>
    <p:sldId id="444" r:id="rId27"/>
    <p:sldId id="450" r:id="rId28"/>
    <p:sldId id="451" r:id="rId29"/>
    <p:sldId id="454" r:id="rId30"/>
    <p:sldId id="449" r:id="rId31"/>
    <p:sldId id="419" r:id="rId32"/>
    <p:sldId id="433" r:id="rId33"/>
    <p:sldId id="435" r:id="rId34"/>
    <p:sldId id="434" r:id="rId35"/>
    <p:sldId id="373" r:id="rId36"/>
    <p:sldId id="368" r:id="rId37"/>
    <p:sldId id="452" r:id="rId38"/>
    <p:sldId id="342" r:id="rId39"/>
    <p:sldId id="340" r:id="rId40"/>
    <p:sldId id="295" r:id="rId41"/>
    <p:sldId id="428" r:id="rId42"/>
    <p:sldId id="381" r:id="rId43"/>
    <p:sldId id="413" r:id="rId44"/>
    <p:sldId id="355" r:id="rId45"/>
    <p:sldId id="396" r:id="rId46"/>
    <p:sldId id="397" r:id="rId47"/>
    <p:sldId id="367" r:id="rId48"/>
    <p:sldId id="369" r:id="rId49"/>
    <p:sldId id="420" r:id="rId50"/>
    <p:sldId id="261" r:id="rId51"/>
    <p:sldId id="384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DBD"/>
    <a:srgbClr val="5EFF97"/>
    <a:srgbClr val="C2EAFF"/>
    <a:srgbClr val="9600E1"/>
    <a:srgbClr val="37D5FF"/>
    <a:srgbClr val="F879FF"/>
    <a:srgbClr val="1B34FF"/>
    <a:srgbClr val="07059B"/>
    <a:srgbClr val="3F0893"/>
    <a:srgbClr val="CC1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9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10FE46-A583-4040-92A3-70175B55CBCB}" type="datetime1">
              <a:rPr lang="en-US"/>
              <a:pPr>
                <a:defRPr/>
              </a:pPr>
              <a:t>7/31/13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0402CA-5781-A243-A8A4-08683AF1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3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FFFE82-2AF2-5B42-AA4F-552301CCB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756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BD6887-2446-104E-9460-624D8F6C645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Anisotropy of recoils is substantial</a:t>
            </a:r>
          </a:p>
          <a:p>
            <a:r>
              <a:rPr lang="en-US" dirty="0" smtClean="0"/>
              <a:t>Sidereal day</a:t>
            </a:r>
            <a:r>
              <a:rPr lang="en-US" baseline="0" dirty="0" smtClean="0"/>
              <a:t> 1/366 different from solar diurnal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Electrons have to drift past the ion column, which is waiting to grab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8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  <a:cs typeface="Engravers MT"/>
              </a:rPr>
              <a:t>Recombination signal</a:t>
            </a:r>
            <a:r>
              <a:rPr lang="en-US" dirty="0" smtClean="0">
                <a:cs typeface="Engravers MT"/>
              </a:rPr>
              <a:t> in xenon: </a:t>
            </a:r>
            <a:r>
              <a:rPr lang="en-US" dirty="0" smtClean="0">
                <a:solidFill>
                  <a:srgbClr val="FF0000"/>
                </a:solidFill>
                <a:latin typeface="Apple Chancery"/>
                <a:cs typeface="Apple Chancery"/>
              </a:rPr>
              <a:t>173 nm VUV 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Head-tail effect?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75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B500BC-4412-8146-9CDF-F019024EFCA6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086728-BFE4-C64E-B32C-7DA1DD5E3023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45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2B1B0-8EC6-8442-9E8B-49BA727016CD}" type="slidenum">
              <a:rPr lang="en-US"/>
              <a:pPr/>
              <a:t>42</a:t>
            </a:fld>
            <a:endParaRPr lang="en-US"/>
          </a:p>
        </p:txBody>
      </p:sp>
      <p:sp>
        <p:nvSpPr>
          <p:cNvPr id="80898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E6D8-2D28-2D4B-A1D8-65C5580152A0}" type="slidenum">
              <a:rPr lang="en-US"/>
              <a:pPr/>
              <a:t>43</a:t>
            </a:fld>
            <a:endParaRPr lang="en-US"/>
          </a:p>
        </p:txBody>
      </p:sp>
      <p:sp>
        <p:nvSpPr>
          <p:cNvPr id="317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7D089-6925-F148-9CDA-25C8C080AD82}" type="slidenum">
              <a:rPr lang="en-US"/>
              <a:pPr/>
              <a:t>51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044E27-C55F-8241-BC53-68E1EDDEBEF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F3297-85B2-3746-BB54-178E479A28F2}" type="slidenum">
              <a:rPr lang="en-US"/>
              <a:pPr/>
              <a:t>9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Electroluminescence</a:t>
            </a:r>
            <a:r>
              <a:rPr lang="en-US" baseline="0" dirty="0" smtClean="0"/>
              <a:t> is noiseless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ED675-DCE8-B141-A2EB-B3D3359990FB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EECF4-93B3-DE45-BA81-4EF89FD977BB}" type="slidenum">
              <a:rPr lang="en-US"/>
              <a:pPr/>
              <a:t>13</a:t>
            </a:fld>
            <a:endParaRPr lang="en-US"/>
          </a:p>
        </p:txBody>
      </p:sp>
      <p:sp>
        <p:nvSpPr>
          <p:cNvPr id="78850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43BF9-9DB4-CB4F-8A6C-1BE55BC59AE3}" type="slidenum">
              <a:rPr lang="en-US"/>
              <a:pPr/>
              <a:t>14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0.01 to 0.05 </a:t>
            </a:r>
            <a:r>
              <a:rPr lang="en-US" dirty="0" err="1" smtClean="0"/>
              <a:t>ckky</a:t>
            </a:r>
            <a:r>
              <a:rPr lang="en-US" dirty="0" smtClean="0"/>
              <a:t> expected backgrounds in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FDC4F-E516-5A42-B6D4-BFD90FCE8C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2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4547F-0307-6049-93C5-A2ABBA97B6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A407D-954F-C64F-B61F-B954FD2390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BB51-9DAE-DD46-BE1F-F16F05EC6E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C9605-3709-5443-A7CD-B46308972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1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017F8-C09A-6E41-AE96-59014BD67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6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A0D0E-FB12-9547-98B6-007845E4BC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9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9F2D7-9AEA-884D-9B29-F53EB6E1CA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5A62D-6CC7-A244-B35D-E1CF072180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C0EFC2-CD04-FF4D-B201-2AA7B6B3FE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6002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Columnar Recombination: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a </a:t>
            </a:r>
            <a:r>
              <a:rPr lang="en-US" sz="3200" b="1" dirty="0">
                <a:solidFill>
                  <a:schemeClr val="bg1"/>
                </a:solidFill>
              </a:rPr>
              <a:t>tool </a:t>
            </a:r>
            <a:r>
              <a:rPr lang="en-US" sz="3200" b="1" dirty="0" smtClean="0">
                <a:solidFill>
                  <a:schemeClr val="bg1"/>
                </a:solidFill>
              </a:rPr>
              <a:t>for nuclear </a:t>
            </a:r>
            <a:r>
              <a:rPr lang="en-US" sz="3200" b="1" dirty="0">
                <a:solidFill>
                  <a:schemeClr val="bg1"/>
                </a:solidFill>
              </a:rPr>
              <a:t>recoil 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directional sensitivity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in dense xenon gas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400" dirty="0" smtClean="0">
              <a:solidFill>
                <a:srgbClr val="5EFF97"/>
              </a:solidFill>
            </a:endParaRPr>
          </a:p>
          <a:p>
            <a:r>
              <a:rPr lang="en-US" sz="2400" dirty="0" smtClean="0">
                <a:solidFill>
                  <a:srgbClr val="5EFF97"/>
                </a:solidFill>
              </a:rPr>
              <a:t>David Nygren</a:t>
            </a:r>
          </a:p>
          <a:p>
            <a:r>
              <a:rPr lang="en-US" sz="2400" dirty="0" smtClean="0">
                <a:solidFill>
                  <a:srgbClr val="5EFF97"/>
                </a:solidFill>
              </a:rPr>
              <a:t>Lawrence Berkeley National Laboratory</a:t>
            </a:r>
            <a:endParaRPr lang="en-US" sz="2400" dirty="0">
              <a:solidFill>
                <a:srgbClr val="5EFF97"/>
              </a:solidFill>
            </a:endParaRPr>
          </a:p>
        </p:txBody>
      </p:sp>
      <p:sp>
        <p:nvSpPr>
          <p:cNvPr id="163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CC266A-8C20-5A4C-A1ED-3737E26557F4}" type="slidenum">
              <a:rPr lang="en-US" sz="1400"/>
              <a:pPr/>
              <a:t>1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825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oup 3"/>
          <p:cNvGrpSpPr>
            <a:grpSpLocks/>
          </p:cNvGrpSpPr>
          <p:nvPr/>
        </p:nvGrpSpPr>
        <p:grpSpPr bwMode="auto">
          <a:xfrm flipH="1">
            <a:off x="1044774" y="1295400"/>
            <a:ext cx="7045523" cy="4795242"/>
            <a:chOff x="0" y="0"/>
            <a:chExt cx="6312" cy="4296"/>
          </a:xfrm>
        </p:grpSpPr>
        <p:pic>
          <p:nvPicPr>
            <p:cNvPr id="3788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48"/>
              <a:ext cx="6185" cy="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0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12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2" name="Rectangle 4"/>
          <p:cNvSpPr>
            <a:spLocks/>
          </p:cNvSpPr>
          <p:nvPr/>
        </p:nvSpPr>
        <p:spPr bwMode="auto">
          <a:xfrm>
            <a:off x="446485" y="267891"/>
            <a:ext cx="8251031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 dirty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THE NEXT-100 DETECTOR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1627435" y="6294314"/>
            <a:ext cx="589359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latin typeface="Futura Std Condensed Light" charset="0"/>
                <a:ea typeface="Futura Std Condensed Light" charset="0"/>
                <a:cs typeface="Futura Std Condensed Light" charset="0"/>
                <a:sym typeface="Futura Std Condensed Light" charset="0"/>
              </a:rPr>
              <a:t>NEXT Collaboration, NEXT-100 Technical Design Report, arXiv:1202.0721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chemeClr val="bg1"/>
                </a:solidFill>
              </a:rPr>
              <a:t>Snowmass-Joint session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446485" y="267891"/>
            <a:ext cx="8251031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NEXT at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Laboratorio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Subteranneo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de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Canfranc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(LSC), Spain</a:t>
            </a:r>
            <a:endParaRPr lang="en-US" sz="4000" dirty="0">
              <a:solidFill>
                <a:srgbClr val="9F17E9"/>
              </a:solidFill>
              <a:latin typeface="Futura Std Condensed" charset="0"/>
              <a:ea typeface="Futura Std Condensed" charset="0"/>
              <a:cs typeface="Futura Std Condensed" charset="0"/>
              <a:sym typeface="Futura Std Condensed" charset="0"/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1905000" y="1600200"/>
            <a:ext cx="5250656" cy="4027289"/>
            <a:chOff x="0" y="0"/>
            <a:chExt cx="4704" cy="3608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48"/>
              <a:ext cx="457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04" cy="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9" name="Rectangle 5"/>
          <p:cNvSpPr>
            <a:spLocks/>
          </p:cNvSpPr>
          <p:nvPr/>
        </p:nvSpPr>
        <p:spPr bwMode="auto">
          <a:xfrm>
            <a:off x="991195" y="5723929"/>
            <a:ext cx="715268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The experiment will be located at Hall A at the LSC. Working platform and basic gas system already in place.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6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ECFD-0474-DE45-AC1C-15FCFD27FAD2}" type="slidenum">
              <a:rPr lang="en-US"/>
              <a:pPr/>
              <a:t>12</a:t>
            </a:fld>
            <a:endParaRPr lang="en-US"/>
          </a:p>
        </p:txBody>
      </p:sp>
      <p:sp>
        <p:nvSpPr>
          <p:cNvPr id="27650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EEEA080-669D-DD46-BA3D-E993F9FCF7E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2" name="Picture 4" descr="IMG_1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381000"/>
            <a:ext cx="2590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LBNL-TAMU TPC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41305-E604-934E-AAE3-C496A2C59AA2}" type="slidenum">
              <a:rPr lang="en-US"/>
              <a:pPr/>
              <a:t>13</a:t>
            </a:fld>
            <a:endParaRPr lang="en-US"/>
          </a:p>
        </p:txBody>
      </p:sp>
      <p:sp>
        <p:nvSpPr>
          <p:cNvPr id="77826" name="Footer Placeholder 4"/>
          <p:cNvSpPr txBox="1">
            <a:spLocks noGrp="1"/>
          </p:cNvSpPr>
          <p:nvPr/>
        </p:nvSpPr>
        <p:spPr bwMode="auto">
          <a:xfrm>
            <a:off x="5486400" y="6492875"/>
            <a:ext cx="28956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08D8C21-156D-B340-AE27-94979C62D6F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7829" name="Picture 2" descr="C:\Users\Azriel\Pictures\2010-12-26\IMG_2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3" b="6853"/>
          <a:stretch>
            <a:fillRect/>
          </a:stretch>
        </p:blipFill>
        <p:spPr bwMode="auto">
          <a:xfrm flipH="1">
            <a:off x="1219200" y="381001"/>
            <a:ext cx="66595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Box 3"/>
          <p:cNvSpPr txBox="1">
            <a:spLocks noChangeArrowheads="1"/>
          </p:cNvSpPr>
          <p:nvPr/>
        </p:nvSpPr>
        <p:spPr bwMode="auto">
          <a:xfrm>
            <a:off x="1752600" y="762000"/>
            <a:ext cx="2566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Field cages/Light cage</a:t>
            </a:r>
            <a:br>
              <a:rPr lang="en-US" sz="18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PTFE with copper  stripes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1447800"/>
            <a:ext cx="76200" cy="12192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832" name="TextBox 6"/>
          <p:cNvSpPr txBox="1">
            <a:spLocks noChangeArrowheads="1"/>
          </p:cNvSpPr>
          <p:nvPr/>
        </p:nvSpPr>
        <p:spPr bwMode="auto">
          <a:xfrm flipH="1">
            <a:off x="1676400" y="5410200"/>
            <a:ext cx="2798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Electroluminescence region</a:t>
            </a:r>
            <a:br>
              <a:rPr lang="en-US" sz="18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10 kV across a </a:t>
            </a:r>
            <a:r>
              <a:rPr lang="en-US" sz="1800" b="1" dirty="0" smtClean="0">
                <a:solidFill>
                  <a:schemeClr val="bg1"/>
                </a:solidFill>
                <a:latin typeface="Calibri" charset="0"/>
              </a:rPr>
              <a:t>4 </a:t>
            </a: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mm gap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3200400" y="3962400"/>
            <a:ext cx="304800" cy="1600200"/>
          </a:xfrm>
          <a:prstGeom prst="straightConnector1">
            <a:avLst/>
          </a:prstGeom>
          <a:noFill/>
          <a:ln w="28575" cmpd="sng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4" name="TextBox 11"/>
          <p:cNvSpPr txBox="1">
            <a:spLocks noChangeArrowheads="1"/>
          </p:cNvSpPr>
          <p:nvPr/>
        </p:nvSpPr>
        <p:spPr bwMode="auto">
          <a:xfrm>
            <a:off x="4953000" y="914400"/>
            <a:ext cx="2581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19 PMTs and PMT bases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5638800" y="1295400"/>
            <a:ext cx="533400" cy="1295400"/>
          </a:xfrm>
          <a:prstGeom prst="straightConnector1">
            <a:avLst/>
          </a:prstGeom>
          <a:noFill/>
          <a:ln w="28575" cmpd="sng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6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F57C-5C78-E74F-AF58-BEDBAA43E19F}" type="slidenum">
              <a:rPr lang="en-US"/>
              <a:pPr/>
              <a:t>14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4800"/>
            <a:ext cx="8712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"/>
            <a:ext cx="60198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Tracking: PMTs </a:t>
            </a:r>
            <a:r>
              <a:rPr lang="en-US" sz="4000" dirty="0" smtClean="0">
                <a:sym typeface="Wingdings"/>
              </a:rPr>
              <a:t> </a:t>
            </a:r>
            <a:r>
              <a:rPr lang="en-US" sz="4000" dirty="0" err="1" smtClean="0">
                <a:sym typeface="Wingdings"/>
              </a:rPr>
              <a:t>SiPMs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867400"/>
            <a:ext cx="3581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NEXT-DEMO  (IFIC, Valencia)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41400"/>
            <a:ext cx="76708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9600E1"/>
                </a:solidFill>
              </a:rPr>
              <a:t>Real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track from </a:t>
            </a:r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/>
              <a:t>γ</a:t>
            </a:r>
            <a:r>
              <a:rPr lang="en-US" dirty="0" smtClean="0"/>
              <a:t>-ray – reconstructed with </a:t>
            </a:r>
            <a:r>
              <a:rPr lang="en-US" dirty="0" err="1" smtClean="0"/>
              <a:t>SiPMs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867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NEXT-DEMO </a:t>
            </a:r>
            <a:r>
              <a:rPr lang="en-US" dirty="0" smtClean="0"/>
              <a:t>	IFIC, Valencia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Pure xenon gas: 0</a:t>
            </a:r>
            <a:r>
              <a:rPr lang="en-US" dirty="0" smtClean="0">
                <a:solidFill>
                  <a:srgbClr val="0000FF"/>
                </a:solidFill>
                <a:latin typeface="Apple Chancery"/>
                <a:cs typeface="Apple Chancery"/>
              </a:rPr>
              <a:t>ν-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ββ 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600E1"/>
                </a:solidFill>
                <a:cs typeface="Andale Mono"/>
              </a:rPr>
              <a:t>1% FWHM </a:t>
            </a:r>
            <a:r>
              <a:rPr lang="en-US" dirty="0" smtClean="0">
                <a:cs typeface="Andale Mono"/>
              </a:rPr>
              <a:t>energy resolution verified by LBNL/NEXT  at 662 </a:t>
            </a:r>
            <a:r>
              <a:rPr lang="en-US" dirty="0" err="1" smtClean="0">
                <a:cs typeface="Andale Mono"/>
              </a:rPr>
              <a:t>keV</a:t>
            </a:r>
            <a:r>
              <a:rPr lang="en-US" dirty="0" smtClean="0">
                <a:cs typeface="Andale Mono"/>
              </a:rPr>
              <a:t> </a:t>
            </a:r>
            <a:r>
              <a:rPr lang="en-US" dirty="0" smtClean="0">
                <a:cs typeface="Andale Mono"/>
                <a:sym typeface="Wingdings"/>
              </a:rPr>
              <a:t> </a:t>
            </a:r>
            <a:r>
              <a:rPr lang="en-US" dirty="0" smtClean="0">
                <a:solidFill>
                  <a:srgbClr val="9600E1"/>
                </a:solidFill>
                <a:cs typeface="Andale Mono"/>
                <a:sym typeface="Wingdings"/>
              </a:rPr>
              <a:t>0.5% FWHM @ Q-value</a:t>
            </a:r>
            <a:endParaRPr lang="en-US" sz="2400" dirty="0" smtClean="0">
              <a:solidFill>
                <a:srgbClr val="9600E1"/>
              </a:solidFill>
              <a:cs typeface="Andale Mono"/>
            </a:endParaRPr>
          </a:p>
          <a:p>
            <a:pPr lvl="2"/>
            <a:endParaRPr lang="en-US" dirty="0" smtClean="0">
              <a:cs typeface="Andale Mono"/>
            </a:endParaRPr>
          </a:p>
          <a:p>
            <a:r>
              <a:rPr lang="en-US" dirty="0" smtClean="0">
                <a:solidFill>
                  <a:srgbClr val="9600E1"/>
                </a:solidFill>
                <a:cs typeface="Andale Mono"/>
              </a:rPr>
              <a:t>Event reconstruction with </a:t>
            </a:r>
            <a:r>
              <a:rPr lang="en-US" dirty="0" err="1" smtClean="0">
                <a:solidFill>
                  <a:srgbClr val="9600E1"/>
                </a:solidFill>
                <a:cs typeface="Andale Mono"/>
              </a:rPr>
              <a:t>SiPMs</a:t>
            </a:r>
            <a:r>
              <a:rPr lang="en-US" dirty="0" smtClean="0">
                <a:solidFill>
                  <a:srgbClr val="9600E1"/>
                </a:solidFill>
                <a:cs typeface="Andale Mono"/>
              </a:rPr>
              <a:t> </a:t>
            </a:r>
            <a:r>
              <a:rPr lang="en-US" dirty="0" smtClean="0">
                <a:cs typeface="Andale Mono"/>
              </a:rPr>
              <a:t>verified; confirms x 30 – 50 background rejection</a:t>
            </a:r>
          </a:p>
          <a:p>
            <a:pPr lvl="1"/>
            <a:endParaRPr lang="en-US" dirty="0" smtClean="0">
              <a:cs typeface="Andale Mono"/>
            </a:endParaRPr>
          </a:p>
          <a:p>
            <a:r>
              <a:rPr lang="en-US" dirty="0" smtClean="0">
                <a:cs typeface="Andale Mono"/>
              </a:rPr>
              <a:t>Nature of neutrino: </a:t>
            </a:r>
            <a:r>
              <a:rPr lang="en-US" dirty="0" err="1" smtClean="0">
                <a:solidFill>
                  <a:srgbClr val="9600E1"/>
                </a:solidFill>
                <a:cs typeface="Andale Mono"/>
              </a:rPr>
              <a:t>Majorana</a:t>
            </a:r>
            <a:r>
              <a:rPr lang="en-US" dirty="0" smtClean="0">
                <a:solidFill>
                  <a:srgbClr val="9600E1"/>
                </a:solidFill>
                <a:cs typeface="Andale Mono"/>
              </a:rPr>
              <a:t> – Dirac</a:t>
            </a:r>
            <a:r>
              <a:rPr lang="en-US" dirty="0" smtClean="0">
                <a:cs typeface="Andale Mono"/>
              </a:rPr>
              <a:t>?</a:t>
            </a:r>
          </a:p>
          <a:p>
            <a:pPr marL="457200" lvl="1" indent="0">
              <a:buNone/>
            </a:pPr>
            <a:r>
              <a:rPr lang="en-US" b="1" i="1" dirty="0" smtClean="0">
                <a:cs typeface="Andale Mono"/>
              </a:rPr>
              <a:t>NEXT</a:t>
            </a:r>
            <a:r>
              <a:rPr lang="en-US" dirty="0" smtClean="0">
                <a:cs typeface="Andale Mono"/>
              </a:rPr>
              <a:t> </a:t>
            </a:r>
            <a:r>
              <a:rPr lang="en-US" dirty="0">
                <a:cs typeface="Andale Mono"/>
              </a:rPr>
              <a:t>– schedule limited by </a:t>
            </a:r>
            <a:r>
              <a:rPr lang="en-US" dirty="0">
                <a:solidFill>
                  <a:srgbClr val="9600E1"/>
                </a:solidFill>
                <a:cs typeface="Andale Mono"/>
              </a:rPr>
              <a:t>funding</a:t>
            </a:r>
            <a:r>
              <a:rPr lang="en-US" dirty="0">
                <a:cs typeface="Andale Mono"/>
              </a:rPr>
              <a:t> issues</a:t>
            </a:r>
          </a:p>
          <a:p>
            <a:pPr marL="457200" lvl="1" indent="0">
              <a:buNone/>
            </a:pPr>
            <a:endParaRPr lang="en-US" i="1" dirty="0" smtClean="0">
              <a:cs typeface="Andale Mono"/>
            </a:endParaRPr>
          </a:p>
          <a:p>
            <a:endParaRPr lang="en-US" dirty="0">
              <a:cs typeface="Andale Mon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5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Dark Matter Search with </a:t>
            </a:r>
            <a:r>
              <a:rPr lang="en-US" dirty="0" err="1" smtClean="0">
                <a:solidFill>
                  <a:srgbClr val="9600E1"/>
                </a:solidFill>
              </a:rPr>
              <a:t>HPXe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superb energy resolution available, in principle, also helps the WIMP search</a:t>
            </a:r>
          </a:p>
          <a:p>
            <a:pPr lvl="1"/>
            <a:r>
              <a:rPr lang="en-US" dirty="0" smtClean="0"/>
              <a:t>Intrinsic S2/S1 fluctuations are much smaller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1B34FF"/>
                </a:solidFill>
              </a:rPr>
              <a:t>Gas phase </a:t>
            </a:r>
            <a:r>
              <a:rPr lang="en-US" dirty="0" smtClean="0"/>
              <a:t>permits molecular additives that offer remarkable performance opportunities</a:t>
            </a:r>
          </a:p>
          <a:p>
            <a:pPr lvl="1"/>
            <a:r>
              <a:rPr lang="en-US" dirty="0" smtClean="0"/>
              <a:t>Beneficial for 0ν</a:t>
            </a:r>
            <a:r>
              <a:rPr lang="en-US" dirty="0"/>
              <a:t>-</a:t>
            </a:r>
            <a:r>
              <a:rPr lang="en-US" dirty="0" smtClean="0"/>
              <a:t>ββ, too, but no time to discuss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 descr="hpxedm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5720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S2 = ionization signal   = Q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S1 = scintillation signal = 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810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Simulation: electron recoils in pure </a:t>
            </a:r>
            <a:r>
              <a:rPr lang="en-US" sz="2400" b="1" dirty="0" err="1" smtClean="0"/>
              <a:t>HPXe</a:t>
            </a:r>
            <a:r>
              <a:rPr lang="en-US" sz="2400" b="1" dirty="0" smtClean="0"/>
              <a:t>, F = 0.15, !0% optical efficiency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37338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Simulation!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9800" y="3657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600E1"/>
                </a:solidFill>
              </a:rPr>
              <a:t>Plot: Justo Martin-</a:t>
            </a:r>
            <a:r>
              <a:rPr lang="en-US" sz="1800" dirty="0" err="1" smtClean="0">
                <a:solidFill>
                  <a:srgbClr val="9600E1"/>
                </a:solidFill>
              </a:rPr>
              <a:t>Albo</a:t>
            </a:r>
            <a:r>
              <a:rPr lang="en-US" sz="1800" dirty="0" smtClean="0">
                <a:solidFill>
                  <a:srgbClr val="9600E1"/>
                </a:solidFill>
              </a:rPr>
              <a:t>, </a:t>
            </a:r>
          </a:p>
          <a:p>
            <a:r>
              <a:rPr lang="en-US" sz="1800" dirty="0" smtClean="0">
                <a:solidFill>
                  <a:srgbClr val="9600E1"/>
                </a:solidFill>
              </a:rPr>
              <a:t>IFIC, Valencia</a:t>
            </a:r>
            <a:endParaRPr lang="en-US" sz="1800" dirty="0">
              <a:solidFill>
                <a:srgbClr val="96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4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 descr="hpxedm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5720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S2 = ionization signal   = Q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S1 = scintillation signal = 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810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Simulation: electron recoils in pure </a:t>
            </a:r>
            <a:r>
              <a:rPr lang="en-US" sz="2400" b="1" dirty="0" err="1" smtClean="0"/>
              <a:t>HPXe</a:t>
            </a:r>
            <a:r>
              <a:rPr lang="en-US" sz="2400" b="1" dirty="0" smtClean="0"/>
              <a:t>, F = 0.15, !0% optical efficiency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1200" y="4343400"/>
            <a:ext cx="14478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7600" y="4114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recoils here?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33528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Simulation!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Summary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00FF"/>
                </a:solidFill>
              </a:rPr>
              <a:t>NEXT- 100</a:t>
            </a:r>
            <a:r>
              <a:rPr lang="en-US" dirty="0" smtClean="0"/>
              <a:t> experiment for </a:t>
            </a:r>
            <a:r>
              <a:rPr lang="en-US" dirty="0"/>
              <a:t>0-ν ββ </a:t>
            </a:r>
            <a:r>
              <a:rPr lang="en-US" dirty="0" smtClean="0"/>
              <a:t>search at </a:t>
            </a:r>
            <a:r>
              <a:rPr lang="en-US" dirty="0" err="1" smtClean="0"/>
              <a:t>Canfranc</a:t>
            </a:r>
            <a:r>
              <a:rPr lang="en-US" dirty="0" smtClean="0"/>
              <a:t> based on HP </a:t>
            </a:r>
            <a:r>
              <a:rPr lang="en-US" dirty="0" err="1" smtClean="0"/>
              <a:t>Xe</a:t>
            </a:r>
            <a:r>
              <a:rPr lang="en-US" dirty="0" smtClean="0"/>
              <a:t> concept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Seen as spring-board for ton-scale system </a:t>
            </a:r>
          </a:p>
          <a:p>
            <a:r>
              <a:rPr lang="en-US" dirty="0" smtClean="0"/>
              <a:t>Novel approach for directional sensitivity in WIMP nuclear recoils exploits </a:t>
            </a:r>
            <a:r>
              <a:rPr lang="en-US" b="1" i="1" dirty="0" smtClean="0">
                <a:solidFill>
                  <a:srgbClr val="0000FF"/>
                </a:solidFill>
              </a:rPr>
              <a:t>columnar recombination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If successful, active mass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ton-scale is possible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5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5562600" cy="3205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5800" y="53340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</a:t>
            </a:r>
            <a:r>
              <a:rPr lang="en-US" sz="3200" dirty="0" smtClean="0">
                <a:solidFill>
                  <a:srgbClr val="0000FF"/>
                </a:solidFill>
              </a:rPr>
              <a:t>irectional sensing for nuclear recoils?</a:t>
            </a:r>
          </a:p>
          <a:p>
            <a:pPr algn="ctr"/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9600E1"/>
                </a:solidFill>
              </a:rPr>
              <a:t>A </a:t>
            </a:r>
            <a:r>
              <a:rPr lang="en-US" sz="2800" i="1" u="sng" dirty="0" smtClean="0">
                <a:solidFill>
                  <a:srgbClr val="9600E1"/>
                </a:solidFill>
              </a:rPr>
              <a:t>sidereal</a:t>
            </a:r>
            <a:r>
              <a:rPr lang="en-US" sz="2800" dirty="0" smtClean="0">
                <a:solidFill>
                  <a:srgbClr val="9600E1"/>
                </a:solidFill>
              </a:rPr>
              <a:t> variation of “WIMP wind from Cygnus”</a:t>
            </a:r>
          </a:p>
          <a:p>
            <a:endParaRPr lang="en-US" sz="2800" dirty="0" smtClean="0">
              <a:solidFill>
                <a:srgbClr val="9600E1"/>
              </a:solidFill>
            </a:endParaRPr>
          </a:p>
          <a:p>
            <a:pPr algn="ctr"/>
            <a:r>
              <a:rPr lang="en-US" sz="2400" dirty="0" smtClean="0"/>
              <a:t>WIMP </a:t>
            </a:r>
            <a:r>
              <a:rPr lang="en-US" sz="2400" dirty="0" smtClean="0">
                <a:solidFill>
                  <a:srgbClr val="0000FF"/>
                </a:solidFill>
              </a:rPr>
              <a:t>&lt;V&gt; </a:t>
            </a:r>
            <a:r>
              <a:rPr lang="en-US" sz="2400" dirty="0" smtClean="0"/>
              <a:t>comparable to earth’s velocity: ~230 km/s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400800" y="32766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B34FF"/>
                </a:solidFill>
              </a:rPr>
              <a:t>A substantial anisotropy in nuclear recoils should be observable</a:t>
            </a:r>
            <a:endParaRPr lang="en-US" dirty="0">
              <a:solidFill>
                <a:srgbClr val="1B34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078C"/>
                </a:solidFill>
              </a:rPr>
              <a:t>Today’s techniques</a:t>
            </a:r>
            <a:endParaRPr lang="en-US" dirty="0">
              <a:solidFill>
                <a:srgbClr val="98078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current approaches attempt to </a:t>
            </a:r>
            <a:r>
              <a:rPr lang="en-US" b="1" dirty="0" smtClean="0"/>
              <a:t>visualize</a:t>
            </a:r>
            <a:r>
              <a:rPr lang="en-US" dirty="0" smtClean="0"/>
              <a:t> the nuclear recoil track: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Nuclear Emulsions </a:t>
            </a:r>
            <a:r>
              <a:rPr lang="en-US" dirty="0" smtClean="0"/>
              <a:t>(expanded optical readout !! 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Low-pressure TPCs  (~50 g/detector)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(GEM + pixel ASIC)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DMTPC </a:t>
            </a:r>
            <a:r>
              <a:rPr lang="en-US" dirty="0" smtClean="0"/>
              <a:t>(CF</a:t>
            </a:r>
            <a:r>
              <a:rPr lang="en-US" baseline="-25000" dirty="0" smtClean="0"/>
              <a:t>4</a:t>
            </a:r>
            <a:r>
              <a:rPr lang="en-US" dirty="0" smtClean="0"/>
              <a:t> optical CCD)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DRIFT </a:t>
            </a:r>
            <a:r>
              <a:rPr lang="en-US" dirty="0" smtClean="0"/>
              <a:t>(CS</a:t>
            </a:r>
            <a:r>
              <a:rPr lang="en-US" baseline="-25000" dirty="0" smtClean="0"/>
              <a:t>2</a:t>
            </a:r>
            <a:r>
              <a:rPr lang="en-US" sz="3200" baseline="30000" dirty="0" smtClean="0"/>
              <a:t>−</a:t>
            </a:r>
            <a:r>
              <a:rPr lang="en-US" dirty="0"/>
              <a:t>,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 </a:t>
            </a:r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MWPC</a:t>
            </a:r>
            <a:r>
              <a:rPr lang="en-US" sz="3200" baseline="30000" dirty="0" smtClean="0"/>
              <a:t> </a:t>
            </a:r>
            <a:r>
              <a:rPr lang="en-US" dirty="0" smtClean="0"/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MIMAC </a:t>
            </a:r>
            <a:r>
              <a:rPr lang="en-US" dirty="0" smtClean="0"/>
              <a:t>(CF</a:t>
            </a:r>
            <a:r>
              <a:rPr lang="en-US" baseline="-25000" dirty="0" smtClean="0"/>
              <a:t>4</a:t>
            </a:r>
            <a:r>
              <a:rPr lang="en-US" dirty="0" smtClean="0"/>
              <a:t> + </a:t>
            </a:r>
            <a:r>
              <a:rPr lang="en-US" dirty="0" err="1" smtClean="0"/>
              <a:t>μMegas</a:t>
            </a:r>
            <a:r>
              <a:rPr lang="en-US" dirty="0" smtClean="0"/>
              <a:t> )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NEWAGE </a:t>
            </a:r>
            <a:r>
              <a:rPr lang="en-US" dirty="0" smtClean="0"/>
              <a:t>( Gem</a:t>
            </a:r>
            <a:r>
              <a:rPr lang="en-US" dirty="0"/>
              <a:t>, </a:t>
            </a:r>
            <a:r>
              <a:rPr lang="en-US" dirty="0" smtClean="0"/>
              <a:t>μ-dots 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21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0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u="sng" dirty="0" smtClean="0">
                <a:solidFill>
                  <a:srgbClr val="9600E1"/>
                </a:solidFill>
              </a:rPr>
              <a:t>Columnar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u="sng" dirty="0" smtClean="0">
                <a:solidFill>
                  <a:srgbClr val="9600E1"/>
                </a:solidFill>
              </a:rPr>
              <a:t>Recombination</a:t>
            </a:r>
            <a:r>
              <a:rPr lang="en-US" dirty="0" smtClean="0">
                <a:solidFill>
                  <a:srgbClr val="9600E1"/>
                </a:solidFill>
              </a:rPr>
              <a:t>: </a:t>
            </a:r>
            <a:r>
              <a:rPr lang="en-US" dirty="0" smtClean="0">
                <a:solidFill>
                  <a:srgbClr val="3366FF"/>
                </a:solidFill>
              </a:rPr>
              <a:t>a nuisance? - or a new way to “see” directionality?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Columnar Recombination </a:t>
            </a:r>
            <a:r>
              <a:rPr lang="en-US" dirty="0" smtClean="0"/>
              <a:t>(CR) occurs when:</a:t>
            </a:r>
          </a:p>
          <a:p>
            <a:pPr lvl="2"/>
            <a:r>
              <a:rPr lang="en-US" dirty="0" smtClean="0"/>
              <a:t>A drift electric field </a:t>
            </a:r>
            <a:r>
              <a:rPr lang="en-US" b="1" i="1" dirty="0" smtClean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exists;</a:t>
            </a:r>
          </a:p>
          <a:p>
            <a:pPr lvl="2"/>
            <a:r>
              <a:rPr lang="en-US" dirty="0" smtClean="0"/>
              <a:t>Tracks are highly ionizing;</a:t>
            </a:r>
          </a:p>
          <a:p>
            <a:pPr lvl="2"/>
            <a:r>
              <a:rPr lang="en-US" dirty="0" smtClean="0"/>
              <a:t>Tracks display an approximately linear character;</a:t>
            </a:r>
          </a:p>
          <a:p>
            <a:pPr lvl="2"/>
            <a:r>
              <a:rPr lang="en-US" dirty="0" smtClean="0"/>
              <a:t>The angle between </a:t>
            </a:r>
            <a:r>
              <a:rPr lang="en-US" b="1" i="1" dirty="0" smtClean="0">
                <a:solidFill>
                  <a:srgbClr val="3366FF"/>
                </a:solidFill>
              </a:rPr>
              <a:t>E</a:t>
            </a:r>
            <a:r>
              <a:rPr lang="en-US" dirty="0" smtClean="0"/>
              <a:t> and track is small: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00200" y="4038600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05000" y="4191000"/>
            <a:ext cx="1524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38800" y="3962400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43600" y="5029200"/>
            <a:ext cx="1447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43000" y="55626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Substantial CR: more light, less charge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54102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CR small: less light, more charge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191000"/>
            <a:ext cx="41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3366FF"/>
                </a:solidFill>
              </a:rPr>
              <a:t>E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4038600"/>
            <a:ext cx="41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3366FF"/>
                </a:solidFill>
              </a:rPr>
              <a:t>E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487680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403860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ColRecombMovie_10De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4953000"/>
            <a:ext cx="134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α = 10°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5029200"/>
            <a:ext cx="2417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Vic </a:t>
            </a:r>
            <a:r>
              <a:rPr lang="en-US" dirty="0" err="1" smtClean="0"/>
              <a:t>Gehman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5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Snowmass-Joint session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ColRecombMovie_80De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4800600"/>
            <a:ext cx="1344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α = </a:t>
            </a:r>
            <a:r>
              <a:rPr lang="en-US" sz="2800" dirty="0" smtClean="0"/>
              <a:t>80</a:t>
            </a:r>
            <a:r>
              <a:rPr lang="en-US" sz="2800" dirty="0"/>
              <a:t>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47244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Vic </a:t>
            </a:r>
            <a:r>
              <a:rPr lang="en-US" dirty="0" err="1"/>
              <a:t>Gehman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5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600E1"/>
                </a:solidFill>
              </a:rPr>
              <a:t>Columnar recombination and Directionality sensing in nuclear recoils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9600E1"/>
                </a:solidFill>
              </a:rPr>
              <a:t>C</a:t>
            </a:r>
            <a:r>
              <a:rPr lang="en-US" b="1" dirty="0" smtClean="0">
                <a:solidFill>
                  <a:srgbClr val="9600E1"/>
                </a:solidFill>
              </a:rPr>
              <a:t>olumnar recombination</a:t>
            </a:r>
            <a:r>
              <a:rPr lang="en-US" dirty="0"/>
              <a:t> </a:t>
            </a:r>
            <a:r>
              <a:rPr lang="en-US" dirty="0" smtClean="0"/>
              <a:t>(CR) can be quite sensitive to the </a:t>
            </a:r>
            <a:r>
              <a:rPr lang="en-US" dirty="0" smtClean="0">
                <a:solidFill>
                  <a:srgbClr val="1B34FF"/>
                </a:solidFill>
              </a:rPr>
              <a:t>angle</a:t>
            </a:r>
            <a:r>
              <a:rPr lang="en-US" dirty="0" smtClean="0"/>
              <a:t> between a </a:t>
            </a:r>
            <a:r>
              <a:rPr lang="en-US" u="sng" dirty="0" smtClean="0"/>
              <a:t>highly ionizing </a:t>
            </a:r>
            <a:r>
              <a:rPr lang="en-US" dirty="0" smtClean="0"/>
              <a:t>track and an </a:t>
            </a:r>
            <a:r>
              <a:rPr lang="en-US" u="sng" dirty="0" smtClean="0"/>
              <a:t>electric field </a:t>
            </a:r>
            <a:r>
              <a:rPr lang="en-US" i="1" u="sng" dirty="0" smtClean="0">
                <a:solidFill>
                  <a:srgbClr val="1B34FF"/>
                </a:solidFill>
                <a:latin typeface="Engravers MT"/>
                <a:cs typeface="Engravers MT"/>
              </a:rPr>
              <a:t>E</a:t>
            </a:r>
            <a:r>
              <a:rPr lang="en-US" i="1" dirty="0" smtClean="0">
                <a:solidFill>
                  <a:srgbClr val="1B34FF"/>
                </a:solidFill>
                <a:latin typeface="Engravers MT"/>
                <a:cs typeface="Engravers MT"/>
              </a:rPr>
              <a:t>;</a:t>
            </a:r>
            <a:r>
              <a:rPr lang="en-US" dirty="0" smtClean="0">
                <a:solidFill>
                  <a:srgbClr val="1B34FF"/>
                </a:solidFill>
                <a:cs typeface="Engravers MT"/>
              </a:rPr>
              <a:t> 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  <a:cs typeface="Engravers MT"/>
            </a:endParaRPr>
          </a:p>
          <a:p>
            <a:r>
              <a:rPr lang="en-US" dirty="0" smtClean="0">
                <a:cs typeface="Engravers MT"/>
              </a:rPr>
              <a:t>For a given event energy, more recombination would yield more scintillation, less ionization</a:t>
            </a:r>
          </a:p>
          <a:p>
            <a:endParaRPr lang="en-US" dirty="0" smtClean="0">
              <a:cs typeface="Engravers MT"/>
            </a:endParaRPr>
          </a:p>
          <a:p>
            <a:r>
              <a:rPr lang="en-US" dirty="0" smtClean="0">
                <a:cs typeface="Engravers MT"/>
              </a:rPr>
              <a:t>Therefore, a comparison – event by event – of </a:t>
            </a:r>
            <a:r>
              <a:rPr lang="en-US" dirty="0" smtClean="0">
                <a:solidFill>
                  <a:srgbClr val="0000FF"/>
                </a:solidFill>
                <a:cs typeface="Engravers MT"/>
              </a:rPr>
              <a:t>scintillation/ionization </a:t>
            </a:r>
            <a:r>
              <a:rPr lang="en-US" dirty="0" smtClean="0">
                <a:cs typeface="Engravers MT"/>
              </a:rPr>
              <a:t>is a measure of CR</a:t>
            </a:r>
            <a:endParaRPr lang="en-US" dirty="0">
              <a:cs typeface="Engraver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"/>
            <a:ext cx="6286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066800"/>
            <a:ext cx="2819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600E1"/>
                </a:solidFill>
              </a:rPr>
              <a:t>CR Exists!</a:t>
            </a:r>
          </a:p>
          <a:p>
            <a:endParaRPr lang="en-US" sz="2400" b="1" dirty="0">
              <a:solidFill>
                <a:srgbClr val="9600E1"/>
              </a:solidFill>
            </a:endParaRPr>
          </a:p>
          <a:p>
            <a:r>
              <a:rPr lang="en-US" dirty="0"/>
              <a:t>E</a:t>
            </a:r>
            <a:r>
              <a:rPr lang="en-US" dirty="0" smtClean="0"/>
              <a:t>vidence for columnar recombination in </a:t>
            </a:r>
          </a:p>
          <a:p>
            <a:r>
              <a:rPr lang="en-US" b="1" dirty="0" smtClean="0"/>
              <a:t>α-particle</a:t>
            </a:r>
            <a:r>
              <a:rPr lang="en-US" dirty="0" smtClean="0"/>
              <a:t> tracks in dense xenon gas.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9600E1"/>
                </a:solidFill>
              </a:rPr>
              <a:t>FWHM depends on </a:t>
            </a:r>
          </a:p>
          <a:p>
            <a:r>
              <a:rPr lang="en-US" dirty="0" smtClean="0">
                <a:solidFill>
                  <a:srgbClr val="9600E1"/>
                </a:solidFill>
              </a:rPr>
              <a:t>E-field and density!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err="1" smtClean="0">
                <a:solidFill>
                  <a:srgbClr val="0000FF"/>
                </a:solidFill>
              </a:rPr>
              <a:t>Bolotnikov</a:t>
            </a:r>
            <a:r>
              <a:rPr lang="en-US" sz="1800" dirty="0" smtClean="0">
                <a:solidFill>
                  <a:srgbClr val="0000FF"/>
                </a:solidFill>
              </a:rPr>
              <a:t> &amp; Ramsey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NIM A 428 (1999) 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pp</a:t>
            </a:r>
            <a:r>
              <a:rPr lang="en-US" sz="1800" dirty="0" smtClean="0">
                <a:solidFill>
                  <a:srgbClr val="0000FF"/>
                </a:solidFill>
              </a:rPr>
              <a:t> 391-402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4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What is the optimum </a:t>
            </a:r>
            <a:r>
              <a:rPr lang="en-US" dirty="0" err="1">
                <a:solidFill>
                  <a:srgbClr val="3366FF"/>
                </a:solidFill>
              </a:rPr>
              <a:t>X</a:t>
            </a:r>
            <a:r>
              <a:rPr lang="en-US" dirty="0" err="1" smtClean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3366FF"/>
                </a:solidFill>
              </a:rPr>
              <a:t> density?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Define (</a:t>
            </a:r>
            <a:r>
              <a:rPr lang="en-US" i="1" dirty="0" smtClean="0">
                <a:solidFill>
                  <a:srgbClr val="98078C"/>
                </a:solidFill>
              </a:rPr>
              <a:t>electrostatic)</a:t>
            </a:r>
            <a:r>
              <a:rPr lang="en-US" dirty="0" smtClean="0"/>
              <a:t> </a:t>
            </a:r>
            <a:r>
              <a:rPr lang="en-US" b="1" i="1" dirty="0" err="1" smtClean="0">
                <a:solidFill>
                  <a:srgbClr val="98078C"/>
                </a:solidFill>
              </a:rPr>
              <a:t>Columnarity</a:t>
            </a:r>
            <a:r>
              <a:rPr lang="en-US" b="1" i="1" dirty="0" smtClean="0">
                <a:solidFill>
                  <a:srgbClr val="98078C"/>
                </a:solidFill>
              </a:rPr>
              <a:t>: C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b="1" i="1" dirty="0" smtClean="0">
              <a:solidFill>
                <a:srgbClr val="98078C"/>
              </a:solidFill>
            </a:endParaRPr>
          </a:p>
          <a:p>
            <a:r>
              <a:rPr lang="en-US" b="1" i="1" dirty="0" smtClean="0">
                <a:solidFill>
                  <a:srgbClr val="98078C"/>
                </a:solidFill>
              </a:rPr>
              <a:t>C </a:t>
            </a:r>
            <a:r>
              <a:rPr lang="en-US" dirty="0" smtClean="0"/>
              <a:t>=  </a:t>
            </a:r>
            <a:r>
              <a:rPr lang="en-US" dirty="0" smtClean="0">
                <a:latin typeface="Lucida Handwriting"/>
                <a:cs typeface="Lucida Handwriting"/>
              </a:rPr>
              <a:t>R</a:t>
            </a:r>
            <a:r>
              <a:rPr lang="en-US" dirty="0" smtClean="0">
                <a:cs typeface="Lucida Handwriting"/>
              </a:rPr>
              <a:t>/</a:t>
            </a:r>
            <a:r>
              <a:rPr lang="en-US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>
                <a:cs typeface="Lucida Handwriting"/>
              </a:rPr>
              <a:t> </a:t>
            </a:r>
          </a:p>
          <a:p>
            <a:r>
              <a:rPr lang="en-US" dirty="0" smtClean="0">
                <a:latin typeface="Lucida Handwriting"/>
                <a:cs typeface="Lucida Handwriting"/>
              </a:rPr>
              <a:t>R</a:t>
            </a:r>
            <a:r>
              <a:rPr lang="en-US" dirty="0" smtClean="0">
                <a:cs typeface="Lucida Handwriting"/>
              </a:rPr>
              <a:t>  = </a:t>
            </a:r>
            <a:r>
              <a:rPr lang="en-US" dirty="0" smtClean="0"/>
              <a:t> the nuclear recoil track </a:t>
            </a:r>
            <a:r>
              <a:rPr lang="en-US" i="1" dirty="0" smtClean="0"/>
              <a:t>range </a:t>
            </a:r>
          </a:p>
          <a:p>
            <a:r>
              <a:rPr lang="en-US" dirty="0" smtClean="0"/>
              <a:t> r</a:t>
            </a:r>
            <a:r>
              <a:rPr lang="en-US" baseline="-25000" dirty="0" smtClean="0"/>
              <a:t>0 </a:t>
            </a:r>
            <a:r>
              <a:rPr lang="en-US" dirty="0" smtClean="0"/>
              <a:t> = Onsager radius r</a:t>
            </a:r>
            <a:r>
              <a:rPr lang="en-US" baseline="-25000" dirty="0" smtClean="0"/>
              <a:t>0 </a:t>
            </a:r>
            <a:r>
              <a:rPr lang="en-US" dirty="0" smtClean="0"/>
              <a:t> = e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ε</a:t>
            </a:r>
            <a:r>
              <a:rPr lang="en-US" dirty="0" smtClean="0"/>
              <a:t> </a:t>
            </a:r>
            <a:r>
              <a:rPr lang="en-US" dirty="0" smtClean="0">
                <a:latin typeface="Lucida Handwriting"/>
                <a:cs typeface="Lucida Handwriting"/>
              </a:rPr>
              <a:t>E, </a:t>
            </a:r>
            <a:r>
              <a:rPr lang="en-US" dirty="0" smtClean="0">
                <a:cs typeface="Lucida Handwriting"/>
              </a:rPr>
              <a:t>where </a:t>
            </a:r>
            <a:r>
              <a:rPr lang="en-US" dirty="0" smtClean="0">
                <a:latin typeface="Lucida Handwriting"/>
                <a:cs typeface="Lucida Handwriting"/>
              </a:rPr>
              <a:t>E </a:t>
            </a:r>
            <a:r>
              <a:rPr lang="en-US" dirty="0" smtClean="0">
                <a:cs typeface="Lucida Handwriting"/>
              </a:rPr>
              <a:t>is electron energy (usually taken as </a:t>
            </a:r>
            <a:r>
              <a:rPr lang="en-US" dirty="0" err="1" smtClean="0">
                <a:cs typeface="Lucida Handwriting"/>
              </a:rPr>
              <a:t>kT</a:t>
            </a:r>
            <a:r>
              <a:rPr lang="en-US" dirty="0" smtClean="0">
                <a:cs typeface="Lucida Handwriting"/>
              </a:rPr>
              <a:t>)</a:t>
            </a:r>
          </a:p>
          <a:p>
            <a:pPr lvl="1"/>
            <a:r>
              <a:rPr lang="en-US" dirty="0">
                <a:cs typeface="Lucida Handwriting"/>
              </a:rPr>
              <a:t>in xenon gas for </a:t>
            </a:r>
            <a:r>
              <a:rPr lang="en-US" b="1" dirty="0" err="1">
                <a:cs typeface="Lucida Handwriting"/>
              </a:rPr>
              <a:t>ρ</a:t>
            </a:r>
            <a:r>
              <a:rPr lang="en-US" b="1" dirty="0">
                <a:cs typeface="Lucida Handwriting"/>
              </a:rPr>
              <a:t> ≈ 0.05 g/ </a:t>
            </a:r>
            <a:r>
              <a:rPr lang="en-US" b="1" dirty="0" smtClean="0">
                <a:cs typeface="Lucida Handwriting"/>
              </a:rPr>
              <a:t>cm</a:t>
            </a:r>
            <a:r>
              <a:rPr lang="en-US" b="1" baseline="30000" dirty="0" smtClean="0">
                <a:cs typeface="Lucida Handwriting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:</a:t>
            </a:r>
            <a:endParaRPr lang="en-US" dirty="0" smtClean="0">
              <a:cs typeface="Lucida Handwriting"/>
            </a:endParaRPr>
          </a:p>
          <a:p>
            <a:pPr lvl="2"/>
            <a:r>
              <a:rPr lang="en-US" dirty="0" smtClean="0">
                <a:cs typeface="Lucida Handwriting"/>
              </a:rPr>
              <a:t>R</a:t>
            </a:r>
            <a:r>
              <a:rPr lang="en-US" baseline="-25000" dirty="0" smtClean="0">
                <a:cs typeface="Lucida Handwriting"/>
              </a:rPr>
              <a:t>0</a:t>
            </a:r>
            <a:r>
              <a:rPr lang="en-US" dirty="0" smtClean="0">
                <a:cs typeface="Lucida Handwriting"/>
              </a:rPr>
              <a:t> ~ 70 nm </a:t>
            </a:r>
          </a:p>
          <a:p>
            <a:pPr lvl="2"/>
            <a:r>
              <a:rPr lang="en-US" dirty="0" smtClean="0">
                <a:latin typeface="Lucida Handwriting"/>
                <a:cs typeface="Lucida Handwriting"/>
              </a:rPr>
              <a:t>R ~ </a:t>
            </a:r>
            <a:r>
              <a:rPr lang="en-US" dirty="0" smtClean="0">
                <a:cs typeface="Lucida Handwriting"/>
              </a:rPr>
              <a:t>2100 nm for 30 </a:t>
            </a:r>
            <a:r>
              <a:rPr lang="en-US" dirty="0" err="1" smtClean="0">
                <a:cs typeface="Lucida Handwriting"/>
              </a:rPr>
              <a:t>keV</a:t>
            </a:r>
            <a:r>
              <a:rPr lang="en-US" dirty="0" smtClean="0">
                <a:cs typeface="Lucida Handwriting"/>
              </a:rPr>
              <a:t> nuclear recoil</a:t>
            </a:r>
          </a:p>
          <a:p>
            <a:pPr lvl="2"/>
            <a:r>
              <a:rPr lang="en-US" b="1" i="1" dirty="0" smtClean="0">
                <a:solidFill>
                  <a:srgbClr val="98078C"/>
                </a:solidFill>
                <a:cs typeface="Lucida Handwriting"/>
              </a:rPr>
              <a:t>C ≈ 30 </a:t>
            </a:r>
            <a:r>
              <a:rPr lang="en-US" dirty="0" smtClean="0">
                <a:cs typeface="Lucida Handwriting"/>
              </a:rPr>
              <a:t>in this example</a:t>
            </a:r>
            <a:endParaRPr lang="en-US" b="1" i="1" dirty="0" smtClean="0">
              <a:solidFill>
                <a:srgbClr val="98078C"/>
              </a:solidFill>
              <a:cs typeface="Lucida Handwriting"/>
            </a:endParaRPr>
          </a:p>
          <a:p>
            <a:pPr lvl="1"/>
            <a:r>
              <a:rPr lang="en-US" dirty="0" smtClean="0">
                <a:cs typeface="Lucida Handwriting"/>
              </a:rPr>
              <a:t>Hopeless for liquid density: C &lt;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27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Columnarity</a:t>
            </a:r>
            <a:r>
              <a:rPr lang="en-US" dirty="0" smtClean="0">
                <a:solidFill>
                  <a:srgbClr val="0000FF"/>
                </a:solidFill>
              </a:rPr>
              <a:t> is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98078C"/>
                </a:solidFill>
                <a:cs typeface="Lucida Handwriting"/>
              </a:rPr>
              <a:t>We want C to be fairly large, i.e. C &gt; 10</a:t>
            </a:r>
          </a:p>
          <a:p>
            <a:r>
              <a:rPr lang="en-US" dirty="0" smtClean="0">
                <a:solidFill>
                  <a:srgbClr val="000000"/>
                </a:solidFill>
                <a:cs typeface="Lucida Handwriting"/>
              </a:rPr>
              <a:t>This condition is probably met for KE ≥ 20 </a:t>
            </a:r>
            <a:r>
              <a:rPr lang="en-US" dirty="0" err="1" smtClean="0">
                <a:solidFill>
                  <a:srgbClr val="000000"/>
                </a:solidFill>
                <a:cs typeface="Lucida Handwriting"/>
              </a:rPr>
              <a:t>keV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 in xenon gas for </a:t>
            </a:r>
            <a:r>
              <a:rPr lang="en-US" dirty="0" err="1" smtClean="0">
                <a:solidFill>
                  <a:srgbClr val="3366FF"/>
                </a:solidFill>
                <a:cs typeface="Lucida Handwriting"/>
              </a:rPr>
              <a:t>ρ</a:t>
            </a:r>
            <a:r>
              <a:rPr lang="en-US" dirty="0" smtClean="0">
                <a:solidFill>
                  <a:srgbClr val="3366FF"/>
                </a:solidFill>
                <a:cs typeface="Lucida Handwriting"/>
              </a:rPr>
              <a:t> ≈ 0.05 g/ cm</a:t>
            </a:r>
            <a:r>
              <a:rPr lang="en-US" baseline="30000" dirty="0" smtClean="0">
                <a:solidFill>
                  <a:srgbClr val="3366FF"/>
                </a:solidFill>
                <a:cs typeface="Lucida Handwriting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, or less </a:t>
            </a:r>
          </a:p>
          <a:p>
            <a:pPr lvl="1"/>
            <a:endParaRPr lang="en-US" dirty="0" smtClean="0">
              <a:solidFill>
                <a:srgbClr val="000000"/>
              </a:solidFill>
              <a:cs typeface="Lucida Handwriting"/>
            </a:endParaRPr>
          </a:p>
          <a:p>
            <a:r>
              <a:rPr lang="en-US" dirty="0" smtClean="0"/>
              <a:t>Figure of Merit 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M 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= </a:t>
            </a:r>
            <a:r>
              <a:rPr lang="en-US" dirty="0" err="1" smtClean="0">
                <a:solidFill>
                  <a:srgbClr val="98078C"/>
                </a:solidFill>
                <a:cs typeface="Apple Chancery"/>
              </a:rPr>
              <a:t>V</a:t>
            </a:r>
            <a:r>
              <a:rPr lang="en-US" baseline="-25000" dirty="0" err="1" smtClean="0">
                <a:solidFill>
                  <a:srgbClr val="98078C"/>
                </a:solidFill>
                <a:cs typeface="Apple Chancery"/>
              </a:rPr>
              <a:t>det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/</a:t>
            </a:r>
            <a:r>
              <a:rPr lang="en-US" dirty="0" err="1" smtClean="0">
                <a:solidFill>
                  <a:srgbClr val="98078C"/>
                </a:solidFill>
                <a:cs typeface="Apple Chancery"/>
              </a:rPr>
              <a:t>V</a:t>
            </a:r>
            <a:r>
              <a:rPr lang="en-US" baseline="-25000" dirty="0" err="1" smtClean="0">
                <a:solidFill>
                  <a:srgbClr val="98078C"/>
                </a:solidFill>
                <a:cs typeface="Apple Chancery"/>
              </a:rPr>
              <a:t>track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 </a:t>
            </a:r>
            <a:r>
              <a:rPr lang="en-US" b="1" dirty="0" smtClean="0">
                <a:solidFill>
                  <a:srgbClr val="98078C"/>
                </a:solidFill>
                <a:cs typeface="Apple Chancery"/>
              </a:rPr>
              <a:t>= 10</a:t>
            </a:r>
            <a:r>
              <a:rPr lang="en-US" b="1" baseline="30000" dirty="0" smtClean="0">
                <a:solidFill>
                  <a:srgbClr val="98078C"/>
                </a:solidFill>
                <a:cs typeface="Apple Chancery"/>
              </a:rPr>
              <a:t>17</a:t>
            </a:r>
            <a:r>
              <a:rPr lang="en-US" dirty="0" smtClean="0">
                <a:cs typeface="Apple Chancery"/>
              </a:rPr>
              <a:t> per m</a:t>
            </a:r>
            <a:r>
              <a:rPr lang="en-US" baseline="30000" dirty="0" smtClean="0">
                <a:cs typeface="Apple Chancery"/>
              </a:rPr>
              <a:t>3</a:t>
            </a:r>
          </a:p>
          <a:p>
            <a:r>
              <a:rPr lang="en-US" dirty="0" smtClean="0">
                <a:cs typeface="Apple Chancery"/>
              </a:rPr>
              <a:t>CR  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M </a:t>
            </a:r>
            <a:r>
              <a:rPr lang="en-US" dirty="0" smtClean="0">
                <a:cs typeface="Apple Chancery"/>
              </a:rPr>
              <a:t>is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 </a:t>
            </a:r>
            <a:r>
              <a:rPr lang="en-US" dirty="0" smtClean="0">
                <a:cs typeface="Apple Chancery"/>
              </a:rPr>
              <a:t>better than low-density TPC by x10</a:t>
            </a:r>
            <a:r>
              <a:rPr lang="en-US" baseline="30000" dirty="0" smtClean="0">
                <a:cs typeface="Apple Chancery"/>
              </a:rPr>
              <a:t>9</a:t>
            </a:r>
            <a:endParaRPr lang="en-US" dirty="0" smtClean="0">
              <a:cs typeface="Apple Chancery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28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9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gymnastics can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rimary excitations ~ ionization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Excitations carry no directional information!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Convert excitations to ionization by </a:t>
            </a:r>
            <a:r>
              <a:rPr lang="en-US" b="1" u="sng" dirty="0" smtClean="0">
                <a:solidFill>
                  <a:srgbClr val="0000FF"/>
                </a:solidFill>
              </a:rPr>
              <a:t>Penning effect</a:t>
            </a:r>
          </a:p>
          <a:p>
            <a:pPr lvl="3"/>
            <a:r>
              <a:rPr lang="en-US" dirty="0" smtClean="0">
                <a:solidFill>
                  <a:srgbClr val="9600E1"/>
                </a:solidFill>
              </a:rPr>
              <a:t>Use appropriate molecular additive – which one?</a:t>
            </a:r>
          </a:p>
          <a:p>
            <a:pPr lvl="3"/>
            <a:r>
              <a:rPr lang="en-US" b="1" dirty="0" err="1">
                <a:solidFill>
                  <a:srgbClr val="000000"/>
                </a:solidFill>
                <a:sym typeface="Wingdings"/>
              </a:rPr>
              <a:t>Trimethylamine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>
                <a:solidFill>
                  <a:srgbClr val="9600E1"/>
                </a:solidFill>
                <a:sym typeface="Wingdings"/>
              </a:rPr>
              <a:t>(TMA) displays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a strong </a:t>
            </a:r>
            <a:r>
              <a:rPr lang="en-US" dirty="0">
                <a:solidFill>
                  <a:srgbClr val="9600E1"/>
                </a:solidFill>
                <a:sym typeface="Wingdings"/>
              </a:rPr>
              <a:t>Penning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effect in </a:t>
            </a:r>
            <a:r>
              <a:rPr lang="en-US" dirty="0" err="1" smtClean="0">
                <a:solidFill>
                  <a:srgbClr val="9600E1"/>
                </a:solidFill>
                <a:sym typeface="Wingdings"/>
              </a:rPr>
              <a:t>Xe</a:t>
            </a:r>
            <a:endParaRPr lang="en-US" dirty="0" smtClean="0">
              <a:solidFill>
                <a:srgbClr val="9600E1"/>
              </a:solidFill>
              <a:sym typeface="Wingdings"/>
            </a:endParaRPr>
          </a:p>
          <a:p>
            <a:pPr lvl="3"/>
            <a:endParaRPr lang="en-US" dirty="0" smtClean="0">
              <a:solidFill>
                <a:srgbClr val="9600E1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Molecular additive: </a:t>
            </a: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will cool electrons – facilitates CR</a:t>
            </a: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Neutralizes xenon ions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by charge exchange</a:t>
            </a:r>
            <a:endParaRPr lang="en-US" dirty="0" smtClean="0">
              <a:solidFill>
                <a:srgbClr val="0000FF"/>
              </a:solidFill>
            </a:endParaRP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Track “image” transformed to molecular ion image</a:t>
            </a: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Molecular ions recombine with electrons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“light”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Simultaneous searches?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DOE OHEP unable to consider dual-purpose system due to OMB decree </a:t>
            </a:r>
            <a:r>
              <a:rPr lang="en-US" dirty="0">
                <a:solidFill>
                  <a:srgbClr val="9600E1"/>
                </a:solidFill>
              </a:rPr>
              <a:t>0-ν ββ </a:t>
            </a:r>
            <a:r>
              <a:rPr lang="en-US" dirty="0" smtClean="0">
                <a:sym typeface="Wingdings"/>
              </a:rPr>
              <a:t> ONP</a:t>
            </a:r>
            <a:endParaRPr lang="en-US" dirty="0" smtClean="0"/>
          </a:p>
          <a:p>
            <a:r>
              <a:rPr lang="en-US" dirty="0" smtClean="0"/>
              <a:t>Next generation projects will be expensive!</a:t>
            </a:r>
          </a:p>
          <a:p>
            <a:pPr lvl="1"/>
            <a:r>
              <a:rPr lang="en-US" dirty="0" smtClean="0"/>
              <a:t>A dual-purpose detector should be considered…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Gas phase offers attractive possibilities:</a:t>
            </a:r>
          </a:p>
          <a:p>
            <a:pPr lvl="2"/>
            <a:r>
              <a:rPr lang="en-US" dirty="0" smtClean="0"/>
              <a:t>Remarkably good energy resolution (0ν-ββ)</a:t>
            </a:r>
          </a:p>
          <a:p>
            <a:pPr lvl="2"/>
            <a:r>
              <a:rPr lang="en-US" dirty="0" smtClean="0"/>
              <a:t>NEXT Collaboration uses </a:t>
            </a:r>
            <a:r>
              <a:rPr lang="en-US" dirty="0" err="1" smtClean="0"/>
              <a:t>HPXe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Small </a:t>
            </a:r>
            <a:r>
              <a:rPr lang="en-US" dirty="0"/>
              <a:t>S2/S1 fluctuations </a:t>
            </a:r>
            <a:endParaRPr lang="en-US" dirty="0" smtClean="0"/>
          </a:p>
          <a:p>
            <a:pPr lvl="2"/>
            <a:r>
              <a:rPr lang="en-US" dirty="0" smtClean="0"/>
              <a:t>Event topology </a:t>
            </a:r>
            <a:r>
              <a:rPr lang="en-US" dirty="0"/>
              <a:t>(0ν-</a:t>
            </a:r>
            <a:r>
              <a:rPr lang="en-US" dirty="0" smtClean="0"/>
              <a:t>ββ &amp; WIMPs)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Nuclear recoil </a:t>
            </a:r>
            <a:r>
              <a:rPr lang="en-US" u="sng" dirty="0" smtClean="0">
                <a:solidFill>
                  <a:srgbClr val="0000FF"/>
                </a:solidFill>
              </a:rPr>
              <a:t>direction</a:t>
            </a:r>
            <a:r>
              <a:rPr lang="en-US" dirty="0" smtClean="0">
                <a:solidFill>
                  <a:srgbClr val="0000FF"/>
                </a:solidFill>
              </a:rPr>
              <a:t> in </a:t>
            </a:r>
            <a:r>
              <a:rPr lang="en-US" u="sng" dirty="0" smtClean="0">
                <a:solidFill>
                  <a:srgbClr val="0000FF"/>
                </a:solidFill>
              </a:rPr>
              <a:t>dense</a:t>
            </a:r>
            <a:r>
              <a:rPr lang="en-US" dirty="0" smtClean="0">
                <a:solidFill>
                  <a:srgbClr val="0000FF"/>
                </a:solidFill>
              </a:rPr>
              <a:t> gas – </a:t>
            </a:r>
            <a:r>
              <a:rPr lang="en-US" i="1" dirty="0" smtClean="0">
                <a:solidFill>
                  <a:srgbClr val="0000FF"/>
                </a:solidFill>
              </a:rPr>
              <a:t>maybe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9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sz="4400" dirty="0" smtClean="0">
                <a:solidFill>
                  <a:srgbClr val="9600E1"/>
                </a:solidFill>
                <a:latin typeface="+mj-lt"/>
              </a:rPr>
              <a:t>How to maximize a CR signal…</a:t>
            </a:r>
            <a:endParaRPr lang="en-US" sz="4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Large size of gas-phase TPC requires optical detection by wavelength-shifting plastic (WLS)</a:t>
            </a:r>
          </a:p>
          <a:p>
            <a:pPr lvl="2"/>
            <a:r>
              <a:rPr lang="en-US" dirty="0" smtClean="0"/>
              <a:t>WLS: maximum efficiency at 300 nm</a:t>
            </a:r>
          </a:p>
          <a:p>
            <a:pPr lvl="2"/>
            <a:r>
              <a:rPr lang="en-US" dirty="0" smtClean="0"/>
              <a:t>WLS: negligible efficiency at 173 nm VUV of xenon</a:t>
            </a:r>
          </a:p>
          <a:p>
            <a:pPr lvl="1"/>
            <a:r>
              <a:rPr lang="en-US" dirty="0" smtClean="0">
                <a:solidFill>
                  <a:srgbClr val="9600E1"/>
                </a:solidFill>
              </a:rPr>
              <a:t>Miracle needed</a:t>
            </a:r>
            <a:r>
              <a:rPr lang="en-US" dirty="0" smtClean="0"/>
              <a:t>: Penning molecule must display efficient UV fluorescence at ~300 nm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Providence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9600E1"/>
                </a:solidFill>
              </a:rPr>
              <a:t>trimethylamine</a:t>
            </a:r>
            <a:r>
              <a:rPr lang="en-US" dirty="0" smtClean="0"/>
              <a:t> </a:t>
            </a:r>
            <a:r>
              <a:rPr lang="en-US" dirty="0"/>
              <a:t>is known to fluoresce very efficiently at ~</a:t>
            </a:r>
            <a:r>
              <a:rPr lang="en-US" dirty="0" smtClean="0"/>
              <a:t>300 nm !!!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Scenario </a:t>
            </a:r>
            <a:endParaRPr lang="en-US" sz="4000" dirty="0">
              <a:solidFill>
                <a:srgbClr val="9600E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6"/>
          <p:cNvSpPr>
            <a:spLocks noGrp="1"/>
          </p:cNvSpPr>
          <p:nvPr>
            <p:ph idx="1"/>
          </p:nvPr>
        </p:nvSpPr>
        <p:spPr>
          <a:solidFill>
            <a:schemeClr val="bg1">
              <a:alpha val="1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“S1” signal may display strong </a:t>
            </a:r>
            <a:r>
              <a:rPr lang="en-US" sz="2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columnar recombination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 substantial effect for nuclear recoils (~100x minimum ionizing)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 negligible effect for electron recoils</a:t>
            </a: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his may provide a way to “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see”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WIMP directionality 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</a:rPr>
              <a:t>without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</a:rPr>
              <a:t>direct imaging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of nuclear recoil tracks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Density restriction on gas is moved to ~10 bars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X100 increase relative to low density TPC concept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Drift length restriction due to diffusion is removed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Simpler spatial detection requirements at anode plane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Larger monolithic detector possible, x10 – 100 volume</a:t>
            </a:r>
          </a:p>
          <a:p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</a:rPr>
              <a:t>Several hundred kg active mass possible, if true!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5529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5530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261448-B901-494C-9671-8A6B46D582E4}" type="slidenum">
              <a:rPr lang="en-US" sz="1400"/>
              <a:pPr/>
              <a:t>31</a:t>
            </a:fld>
            <a:endParaRPr 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 descr="n1000dm_pv_iso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1000"/>
            <a:ext cx="8382000" cy="594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8800" y="1295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Size: 2.3 meter diameter</a:t>
            </a:r>
          </a:p>
          <a:p>
            <a:r>
              <a:rPr lang="en-US" dirty="0" smtClean="0"/>
              <a:t>2 x 3 meter drift length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41148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E-field in opposing directions, a “head-tail” effect </a:t>
            </a:r>
            <a:r>
              <a:rPr lang="en-US" dirty="0"/>
              <a:t>might </a:t>
            </a:r>
            <a:r>
              <a:rPr lang="en-US" dirty="0" smtClean="0"/>
              <a:t>show 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2667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WLS, only a few dozen PMTs are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1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n1000dm_detail_iso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905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Picture 3" descr="n1000dm_full_iso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19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8288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Large, but maybe not too large…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9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 descr="DSCN0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696200" cy="5638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1143000"/>
            <a:ext cx="31242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“TEA-Pot”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56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5837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EE256-5AEE-A34B-8FCD-96A52A246CCE}" type="slidenum">
              <a:rPr lang="en-US" sz="1400"/>
              <a:pPr/>
              <a:t>36</a:t>
            </a:fld>
            <a:endParaRPr lang="en-US" sz="1400"/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304800" y="533400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OSPREY</a:t>
            </a:r>
            <a:r>
              <a:rPr lang="en-US" dirty="0"/>
              <a:t>:</a:t>
            </a:r>
            <a:r>
              <a:rPr lang="en-US" dirty="0" smtClean="0"/>
              <a:t> “</a:t>
            </a:r>
            <a:r>
              <a:rPr lang="en-US" i="1" dirty="0" smtClean="0"/>
              <a:t>Opportunities for Superior </a:t>
            </a:r>
            <a:r>
              <a:rPr lang="en-US" i="1" dirty="0"/>
              <a:t>P</a:t>
            </a:r>
            <a:r>
              <a:rPr lang="en-US" i="1" dirty="0" smtClean="0"/>
              <a:t>erformance in Rare </a:t>
            </a:r>
            <a:r>
              <a:rPr lang="en-US" i="1" dirty="0"/>
              <a:t>E</a:t>
            </a:r>
            <a:r>
              <a:rPr lang="en-US" i="1" dirty="0" smtClean="0"/>
              <a:t>vent Yields”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0668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S2/S1 responses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5791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“WIMP directionality”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Perspective 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600E1"/>
                </a:solidFill>
                <a:cs typeface="Apple Chancery"/>
              </a:rPr>
              <a:t>Is this a true story</a:t>
            </a:r>
            <a:r>
              <a:rPr lang="en-US" dirty="0">
                <a:cs typeface="Apple Chancery"/>
              </a:rPr>
              <a:t>, or a </a:t>
            </a:r>
            <a:r>
              <a:rPr lang="en-US" dirty="0">
                <a:solidFill>
                  <a:srgbClr val="0000FF"/>
                </a:solidFill>
                <a:cs typeface="Apple Chancery"/>
              </a:rPr>
              <a:t>fairy tale</a:t>
            </a:r>
            <a:r>
              <a:rPr lang="en-US" dirty="0" smtClean="0">
                <a:cs typeface="Apple Chancery"/>
              </a:rPr>
              <a:t>?</a:t>
            </a:r>
          </a:p>
          <a:p>
            <a:pPr lvl="1"/>
            <a:r>
              <a:rPr lang="en-US" dirty="0" smtClean="0">
                <a:cs typeface="Apple Chancery"/>
              </a:rPr>
              <a:t>At least, serves as imagination stretcher…</a:t>
            </a:r>
          </a:p>
          <a:p>
            <a:r>
              <a:rPr lang="en-US" dirty="0" smtClean="0">
                <a:cs typeface="Apple Chancery"/>
              </a:rPr>
              <a:t>Plausible at each step, but </a:t>
            </a:r>
            <a:r>
              <a:rPr lang="en-US" dirty="0" smtClean="0">
                <a:solidFill>
                  <a:srgbClr val="FF0000"/>
                </a:solidFill>
                <a:cs typeface="Apple Chancery"/>
              </a:rPr>
              <a:t>unknowns</a:t>
            </a:r>
            <a:r>
              <a:rPr lang="en-US" dirty="0" smtClean="0">
                <a:cs typeface="Apple Chancery"/>
              </a:rPr>
              <a:t> exist:</a:t>
            </a:r>
          </a:p>
          <a:p>
            <a:pPr lvl="2"/>
            <a:r>
              <a:rPr lang="en-US" dirty="0" smtClean="0">
                <a:cs typeface="Apple Chancery"/>
              </a:rPr>
              <a:t>Has </a:t>
            </a:r>
            <a:r>
              <a:rPr lang="en-US" dirty="0" smtClean="0">
                <a:latin typeface="Apple Chancery"/>
                <a:cs typeface="Apple Chancery"/>
              </a:rPr>
              <a:t>Nature</a:t>
            </a:r>
            <a:r>
              <a:rPr lang="en-US" dirty="0" smtClean="0">
                <a:cs typeface="Apple Chancery"/>
              </a:rPr>
              <a:t> chosen WIMP mass: 50 – 350 </a:t>
            </a:r>
            <a:r>
              <a:rPr lang="en-US" dirty="0" err="1" smtClean="0">
                <a:cs typeface="Apple Chancery"/>
              </a:rPr>
              <a:t>Gev</a:t>
            </a:r>
            <a:r>
              <a:rPr lang="en-US" dirty="0" smtClean="0">
                <a:cs typeface="Apple Chancery"/>
              </a:rPr>
              <a:t>?</a:t>
            </a:r>
          </a:p>
          <a:p>
            <a:pPr lvl="2"/>
            <a:r>
              <a:rPr lang="en-US" dirty="0" smtClean="0">
                <a:cs typeface="Apple Chancery"/>
              </a:rPr>
              <a:t>Penning efficiency of TMA?</a:t>
            </a:r>
          </a:p>
          <a:p>
            <a:pPr lvl="2"/>
            <a:r>
              <a:rPr lang="en-US" dirty="0" smtClean="0">
                <a:cs typeface="Apple Chancery"/>
              </a:rPr>
              <a:t>Fluorescence efficiency of TMA in recombination?</a:t>
            </a:r>
          </a:p>
          <a:p>
            <a:pPr lvl="2"/>
            <a:r>
              <a:rPr lang="en-US" dirty="0" smtClean="0">
                <a:cs typeface="Apple Chancery"/>
              </a:rPr>
              <a:t>Rate of ionic charge exchange?</a:t>
            </a:r>
          </a:p>
          <a:p>
            <a:pPr lvl="2"/>
            <a:r>
              <a:rPr lang="en-US" dirty="0" smtClean="0">
                <a:cs typeface="Apple Chancery"/>
              </a:rPr>
              <a:t>Cooling rate of electrons after ionization?</a:t>
            </a:r>
          </a:p>
          <a:p>
            <a:pPr lvl="2"/>
            <a:r>
              <a:rPr lang="en-US" dirty="0" smtClean="0">
                <a:cs typeface="Apple Chancery"/>
              </a:rPr>
              <a:t>Head-Tail sensitivity?</a:t>
            </a:r>
          </a:p>
          <a:p>
            <a:r>
              <a:rPr lang="en-US" dirty="0" smtClean="0">
                <a:solidFill>
                  <a:srgbClr val="0000FF"/>
                </a:solidFill>
                <a:cs typeface="Apple Chancery"/>
              </a:rPr>
              <a:t>Simulation and experimental effort starting…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Perspective</a:t>
            </a:r>
            <a:endParaRPr lang="en-US" sz="1600" dirty="0">
              <a:solidFill>
                <a:srgbClr val="9600E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Gas phase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offers superb energy resolution, event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visualization,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and flexibility in operation</a:t>
            </a:r>
          </a:p>
          <a:p>
            <a:pPr lvl="2" eaLnBrk="1" hangingPunct="1"/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EL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gain stage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is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a key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element for near-intrinsic energy resolution for 0ν-ββ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search and low energy signals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Small energy partition fluctuations imply </a:t>
            </a:r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superb S2/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S1 discrimination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between electron and nuclear recoils </a:t>
            </a:r>
          </a:p>
          <a:p>
            <a:pPr marL="0" indent="0" eaLnBrk="1" hangingPunct="1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Directionality signal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WIMP search at 100’s of kg in monolithic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TPC would exceed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current reach by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&gt;1000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 eaLnBrk="1" hangingPunct="1">
              <a:buFontTx/>
              <a:buNone/>
            </a:pPr>
            <a:endParaRPr lang="en-US" sz="2400" dirty="0">
              <a:latin typeface="Arial" charset="0"/>
              <a:ea typeface="ＭＳ Ｐゴシック" charset="0"/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C9F744-9D33-1349-BFFB-2B76103A0C94}" type="slidenum">
              <a:rPr lang="en-US" sz="1400"/>
              <a:pPr/>
              <a:t>38</a:t>
            </a:fld>
            <a:endParaRPr 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245622-0022-2F4F-AD23-42F920C76373}" type="slidenum">
              <a:rPr lang="en-US" sz="1400"/>
              <a:pPr/>
              <a:t>39</a:t>
            </a:fld>
            <a:endParaRPr lang="en-US" sz="1400"/>
          </a:p>
        </p:txBody>
      </p:sp>
      <p:sp>
        <p:nvSpPr>
          <p:cNvPr id="64515" name="WordArt 4"/>
          <p:cNvSpPr>
            <a:spLocks noChangeArrowheads="1" noChangeShapeType="1" noTextEdit="1"/>
          </p:cNvSpPr>
          <p:nvPr/>
        </p:nvSpPr>
        <p:spPr bwMode="auto">
          <a:xfrm>
            <a:off x="3625850" y="2800350"/>
            <a:ext cx="18923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r-T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Thank you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b="1" smtClean="0">
                <a:solidFill>
                  <a:srgbClr val="9600E1"/>
                </a:solidFill>
              </a:rPr>
              <a:t>Discovery</a:t>
            </a:r>
            <a:r>
              <a:rPr lang="en-US" smtClean="0"/>
              <a:t>”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criteria should be established for a claim of “discovery” of WIMP dark matter?</a:t>
            </a:r>
          </a:p>
          <a:p>
            <a:endParaRPr lang="en-US" dirty="0" smtClean="0"/>
          </a:p>
          <a:p>
            <a:r>
              <a:rPr lang="en-US" dirty="0" smtClean="0"/>
              <a:t>Perhaps – observation of a net flow in WIMP flux – aka “directionality” is an essential part.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9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55A04C-B157-D544-A336-D4A2C9CD9236}" type="slidenum">
              <a:rPr lang="en-US" sz="1400"/>
              <a:pPr/>
              <a:t>40</a:t>
            </a:fld>
            <a:endParaRPr lang="en-US" sz="14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876800" y="1447800"/>
            <a:ext cx="3733800" cy="480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181600" y="1905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Gamma events (</a:t>
            </a:r>
            <a:r>
              <a:rPr lang="en-US" sz="2400">
                <a:sym typeface="Symbol" charset="0"/>
              </a:rPr>
              <a:t>e - R)</a:t>
            </a:r>
            <a:endParaRPr lang="en-US" sz="2400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 flipH="1">
            <a:off x="4724400" y="24384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181600" y="5029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Neutron events (N - R)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 flipH="1">
            <a:off x="4648200" y="5562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181600" y="3048000"/>
            <a:ext cx="3352800" cy="1077913"/>
          </a:xfrm>
          <a:prstGeom prst="rect">
            <a:avLst/>
          </a:prstGeom>
          <a:solidFill>
            <a:srgbClr val="0FFF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800080"/>
                </a:solidFill>
                <a:sym typeface="Symbol" charset="0"/>
              </a:rPr>
              <a:t></a:t>
            </a:r>
            <a:r>
              <a:rPr lang="en-US" dirty="0">
                <a:sym typeface="Symbol" charset="0"/>
              </a:rPr>
              <a:t> events show large S</a:t>
            </a:r>
            <a:r>
              <a:rPr lang="en-US" baseline="-25000" dirty="0">
                <a:sym typeface="Symbol" charset="0"/>
              </a:rPr>
              <a:t>2</a:t>
            </a:r>
            <a:r>
              <a:rPr lang="en-US" dirty="0">
                <a:sym typeface="Symbol" charset="0"/>
              </a:rPr>
              <a:t>/S</a:t>
            </a:r>
            <a:r>
              <a:rPr lang="en-US" baseline="-25000" dirty="0">
                <a:sym typeface="Symbol" charset="0"/>
              </a:rPr>
              <a:t>1</a:t>
            </a:r>
            <a:r>
              <a:rPr lang="en-US" dirty="0">
                <a:sym typeface="Symbol" charset="0"/>
              </a:rPr>
              <a:t> fluctuations at </a:t>
            </a:r>
            <a:r>
              <a:rPr lang="en-US" u="sng" dirty="0">
                <a:sym typeface="Symbol" charset="0"/>
              </a:rPr>
              <a:t>all</a:t>
            </a:r>
            <a:r>
              <a:rPr lang="en-US" dirty="0">
                <a:sym typeface="Symbol" charset="0"/>
              </a:rPr>
              <a:t> energies, not improving with </a:t>
            </a:r>
            <a:r>
              <a:rPr lang="en-US" dirty="0" smtClean="0">
                <a:sym typeface="Symbol" charset="0"/>
              </a:rPr>
              <a:t>energy</a:t>
            </a:r>
            <a:endParaRPr lang="en-US" dirty="0"/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 rot="16203496" flipH="1">
            <a:off x="-589757" y="2418557"/>
            <a:ext cx="243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Log</a:t>
            </a:r>
            <a:r>
              <a:rPr lang="en-US" sz="1600" baseline="-25000"/>
              <a:t>10</a:t>
            </a:r>
            <a:r>
              <a:rPr lang="en-US" sz="1600"/>
              <a:t> S2/S1</a:t>
            </a:r>
          </a:p>
        </p:txBody>
      </p:sp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762000" y="304800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CC180C"/>
                </a:solidFill>
              </a:rPr>
              <a:t>S2 = Primary ionization signal </a:t>
            </a:r>
          </a:p>
          <a:p>
            <a:r>
              <a:rPr lang="en-US" b="1" dirty="0" smtClean="0">
                <a:solidFill>
                  <a:srgbClr val="CC180C"/>
                </a:solidFill>
              </a:rPr>
              <a:t>S1 = Primary scintillation signal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3810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Xenon10 </a:t>
            </a:r>
            <a:r>
              <a:rPr lang="en-US" b="1" dirty="0" smtClean="0">
                <a:solidFill>
                  <a:srgbClr val="000000"/>
                </a:solidFill>
              </a:rPr>
              <a:t>– </a:t>
            </a:r>
            <a:r>
              <a:rPr lang="en-US" b="1" dirty="0" err="1" smtClean="0">
                <a:solidFill>
                  <a:srgbClr val="000000"/>
                </a:solidFill>
              </a:rPr>
              <a:t>LXe</a:t>
            </a:r>
            <a:r>
              <a:rPr lang="en-US" b="1" dirty="0" smtClean="0">
                <a:solidFill>
                  <a:srgbClr val="000000"/>
                </a:solidFill>
              </a:rPr>
              <a:t> data</a:t>
            </a:r>
            <a:endParaRPr lang="en-US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73517"/>
            <a:ext cx="4114800" cy="39109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C42C-DEA1-C547-B1A9-5615E18FB7AD}" type="slidenum">
              <a:rPr lang="en-US"/>
              <a:pPr/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PMT Array: inside the pressure vessel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Quartz window 2.54 cm diameter PMTs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9874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006E114-C5F4-914B-AE1D-F49B60AA6DFC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7" name="Picture 2" descr="C:\Users\Azriel\Pictures\2010-12-26\IMG_2863_pmt_ar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5750"/>
            <a:ext cx="6858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CFA6-90FF-A948-AE19-15C828DD6F03}" type="slidenum">
              <a:rPr lang="en-US"/>
              <a:pPr/>
              <a:t>43</a:t>
            </a:fld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7011FF"/>
                </a:solidFill>
              </a:rPr>
              <a:t>A typical </a:t>
            </a:r>
            <a:r>
              <a:rPr lang="en-US" sz="2400" baseline="30000">
                <a:solidFill>
                  <a:srgbClr val="7011FF"/>
                </a:solidFill>
              </a:rPr>
              <a:t>137</a:t>
            </a:r>
            <a:r>
              <a:rPr lang="en-US" sz="2400">
                <a:solidFill>
                  <a:srgbClr val="7011FF"/>
                </a:solidFill>
              </a:rPr>
              <a:t>Cs </a:t>
            </a:r>
            <a:r>
              <a:rPr lang="en-US" sz="2400">
                <a:solidFill>
                  <a:srgbClr val="7011FF"/>
                </a:solidFill>
                <a:sym typeface="Symbol" charset="0"/>
              </a:rPr>
              <a:t></a:t>
            </a:r>
            <a:r>
              <a:rPr lang="en-US" sz="2400">
                <a:solidFill>
                  <a:srgbClr val="7011FF"/>
                </a:solidFill>
              </a:rPr>
              <a:t> waveform (sum of 19 PMTs)</a:t>
            </a:r>
            <a:br>
              <a:rPr lang="en-US" sz="2400">
                <a:solidFill>
                  <a:srgbClr val="7011FF"/>
                </a:solidFill>
              </a:rPr>
            </a:br>
            <a:r>
              <a:rPr lang="en-US" sz="2400">
                <a:solidFill>
                  <a:srgbClr val="7011FF"/>
                </a:solidFill>
              </a:rPr>
              <a:t>~300,000 detected photoelectrons</a:t>
            </a:r>
            <a:endParaRPr lang="en-US" sz="4000"/>
          </a:p>
        </p:txBody>
      </p:sp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13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CB8BF3-686A-7242-9CF8-90626F0967D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738313"/>
            <a:ext cx="90074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6858000" y="6400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10ns/sample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00300" y="29337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1592263" y="3429000"/>
            <a:ext cx="2455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Primary Scintillation (S1)</a:t>
            </a:r>
          </a:p>
          <a:p>
            <a:pPr eaLnBrk="1" hangingPunct="1"/>
            <a:r>
              <a:rPr lang="en-US" sz="1800">
                <a:latin typeface="Calibri" charset="0"/>
              </a:rPr>
              <a:t>T0 of event 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838700" y="3314700"/>
            <a:ext cx="838200" cy="609600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4868863" y="4154488"/>
            <a:ext cx="267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11FF"/>
                </a:solidFill>
                <a:latin typeface="Calibri" charset="0"/>
              </a:rPr>
              <a:t>Electroluminescence (S2)</a:t>
            </a:r>
          </a:p>
          <a:p>
            <a:pPr eaLnBrk="1" hangingPunct="1"/>
            <a:r>
              <a:rPr lang="en-US" sz="1800" dirty="0" smtClean="0">
                <a:solidFill>
                  <a:srgbClr val="7011FF"/>
                </a:solidFill>
                <a:latin typeface="Calibri" charset="0"/>
              </a:rPr>
              <a:t>structure reflects topology </a:t>
            </a:r>
            <a:r>
              <a:rPr lang="en-US" sz="1800" dirty="0" smtClean="0">
                <a:latin typeface="Calibri" charset="0"/>
              </a:rPr>
              <a:t> </a:t>
            </a:r>
            <a:endParaRPr lang="en-US" sz="1800" dirty="0">
              <a:latin typeface="Calibri" charset="0"/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2895600" y="5867400"/>
            <a:ext cx="1676400" cy="228600"/>
          </a:xfrm>
          <a:prstGeom prst="leftRightArrow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2051050" y="51816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Drift Time:z-position  </a:t>
            </a:r>
            <a:br>
              <a:rPr lang="en-US" sz="1800">
                <a:latin typeface="Calibri" charset="0"/>
              </a:rPr>
            </a:br>
            <a:r>
              <a:rPr lang="en-US" sz="1800">
                <a:latin typeface="Calibri" charset="0"/>
              </a:rPr>
              <a:t>(~0.01mm/sample)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1816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charset="0"/>
              </a:rPr>
              <a:t>Drift velocity ~1 mm/ms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747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7DD104-4435-3A4D-81A2-BECF2D9DD6FE}" type="slidenum">
              <a:rPr lang="en-US" sz="1400"/>
              <a:pPr/>
              <a:t>44</a:t>
            </a:fld>
            <a:endParaRPr lang="en-US" sz="1400"/>
          </a:p>
        </p:txBody>
      </p:sp>
      <p:pic>
        <p:nvPicPr>
          <p:cNvPr id="747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66900"/>
            <a:ext cx="6477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486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SRIM</a:t>
            </a:r>
            <a:r>
              <a:rPr lang="en-US" dirty="0" smtClean="0"/>
              <a:t>: 200 Xenon </a:t>
            </a:r>
            <a:r>
              <a:rPr lang="en-US" dirty="0"/>
              <a:t>30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smtClean="0"/>
              <a:t>nuclear recoil events  in </a:t>
            </a:r>
            <a:r>
              <a:rPr lang="en-US" dirty="0" err="1" smtClean="0"/>
              <a:t>HPXe</a:t>
            </a:r>
            <a:r>
              <a:rPr lang="en-US" dirty="0" smtClean="0"/>
              <a:t> Xenon – </a:t>
            </a:r>
            <a:r>
              <a:rPr lang="en-US" dirty="0" err="1" smtClean="0">
                <a:solidFill>
                  <a:srgbClr val="9600E1"/>
                </a:solidFill>
              </a:rPr>
              <a:t>unweighted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by energy loss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9600E1"/>
                </a:solidFill>
              </a:rPr>
              <a:t>Do nuclear recoils retain directionality?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09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4" name="Picture 3" descr="Xe_30keV_smoot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57200"/>
            <a:ext cx="7704667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14478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SRIM simulations: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Verified for solids, </a:t>
            </a:r>
            <a:r>
              <a:rPr lang="en-US" dirty="0" smtClean="0">
                <a:solidFill>
                  <a:srgbClr val="FF0000"/>
                </a:solidFill>
              </a:rPr>
              <a:t>not guaranteed for simulations in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81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30 </a:t>
            </a:r>
            <a:r>
              <a:rPr lang="en-US" b="1" dirty="0" err="1" smtClean="0">
                <a:solidFill>
                  <a:srgbClr val="9600E1"/>
                </a:solidFill>
              </a:rPr>
              <a:t>keV</a:t>
            </a:r>
            <a:r>
              <a:rPr lang="en-US" b="1" dirty="0" smtClean="0">
                <a:solidFill>
                  <a:srgbClr val="9600E1"/>
                </a:solidFill>
              </a:rPr>
              <a:t> </a:t>
            </a:r>
            <a:r>
              <a:rPr lang="en-US" b="1" dirty="0" err="1" smtClean="0">
                <a:solidFill>
                  <a:srgbClr val="9600E1"/>
                </a:solidFill>
              </a:rPr>
              <a:t>Xe</a:t>
            </a:r>
            <a:r>
              <a:rPr lang="en-US" b="1" dirty="0" smtClean="0">
                <a:solidFill>
                  <a:srgbClr val="9600E1"/>
                </a:solidFill>
              </a:rPr>
              <a:t> ions in 10 bars xenon gas 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029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600E1"/>
                </a:solidFill>
              </a:rPr>
              <a:t>Nuclear recoils are messier than α-particles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97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4" name="Picture 3" descr="hpxed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39624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600E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Superb electron-nuclear recoil discrimination!</a:t>
            </a:r>
          </a:p>
          <a:p>
            <a:pPr marL="342900" indent="-342900">
              <a:buFont typeface="Wingdings" charset="0"/>
              <a:buChar char="à"/>
            </a:pPr>
            <a:endParaRPr lang="en-US" dirty="0">
              <a:solidFill>
                <a:srgbClr val="9600E1"/>
              </a:solidFill>
              <a:sym typeface="Wingdings"/>
            </a:endParaRPr>
          </a:p>
          <a:p>
            <a:r>
              <a:rPr lang="en-US" dirty="0" smtClean="0">
                <a:solidFill>
                  <a:srgbClr val="9600E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Efficient use of active mass – no brutal cuts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Gaussian behavior persists </a:t>
            </a:r>
            <a:r>
              <a:rPr lang="en-US" b="1" dirty="0"/>
              <a:t>at x10 </a:t>
            </a:r>
            <a:r>
              <a:rPr lang="en-US" b="1" dirty="0" smtClean="0"/>
              <a:t>number </a:t>
            </a:r>
            <a:r>
              <a:rPr lang="en-US" b="1" dirty="0"/>
              <a:t>of events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5939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09C65A-173C-B94B-BCE1-8AEAEF29DD38}" type="slidenum">
              <a:rPr lang="en-US" sz="1400"/>
              <a:pPr/>
              <a:t>48</a:t>
            </a:fld>
            <a:endParaRPr lang="en-US" sz="140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9339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6172200" y="762000"/>
            <a:ext cx="2667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90"/>
                </a:solidFill>
              </a:rPr>
              <a:t>the “TEA-pot”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Basic responses measurements: </a:t>
            </a:r>
          </a:p>
          <a:p>
            <a:endParaRPr lang="en-US" dirty="0"/>
          </a:p>
          <a:p>
            <a:r>
              <a:rPr lang="en-US" dirty="0"/>
              <a:t>A parallel-plate ionization chamber with optical sensing, using 4 PMTs that look at the gap from the sides</a:t>
            </a:r>
          </a:p>
          <a:p>
            <a:endParaRPr lang="en-US" dirty="0"/>
          </a:p>
          <a:p>
            <a:r>
              <a:rPr lang="en-US" dirty="0"/>
              <a:t>We will measure both light and charge as functions of density, electric field, and fraction of  </a:t>
            </a:r>
            <a:r>
              <a:rPr lang="en-US" dirty="0" smtClean="0"/>
              <a:t>TMA</a:t>
            </a:r>
            <a:r>
              <a:rPr lang="en-US" dirty="0"/>
              <a:t>/</a:t>
            </a:r>
            <a:r>
              <a:rPr lang="en-US" dirty="0" smtClean="0"/>
              <a:t>TEA</a:t>
            </a:r>
            <a:r>
              <a:rPr lang="en-US" dirty="0"/>
              <a:t>,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4" name="Picture 3" descr="hpxe_nim_xray_resolution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153400" cy="566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685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x-ray peaks around ~30 </a:t>
            </a:r>
            <a:r>
              <a:rPr lang="en-US" sz="2400" dirty="0" err="1" smtClean="0">
                <a:solidFill>
                  <a:srgbClr val="0000FF"/>
                </a:solidFill>
              </a:rPr>
              <a:t>keV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Xenon Gas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b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resolution in Xenon depends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density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022D3-6BC3-D54C-B8C6-38056E8474D2}" type="slidenum">
              <a:rPr lang="en-US" sz="1400"/>
              <a:pPr/>
              <a:t>5</a:t>
            </a:fld>
            <a:endParaRPr lang="en-US" sz="1400" dirty="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H="1" flipV="1">
            <a:off x="6172200" y="22860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1981200"/>
            <a:ext cx="3048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600200" cy="44012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 Unfolded resolution: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  <a:sym typeface="Symbol" charset="0"/>
              </a:rPr>
              <a:t>E/E ~0.6% </a:t>
            </a:r>
            <a:r>
              <a:rPr lang="en-US" dirty="0" smtClean="0">
                <a:latin typeface="Calibri" charset="0"/>
                <a:sym typeface="Symbol" charset="0"/>
              </a:rPr>
              <a:t>FWHM</a:t>
            </a: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  <a:sym typeface="Symbol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4953000"/>
            <a:ext cx="731361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b="1" dirty="0" smtClean="0">
                <a:solidFill>
                  <a:srgbClr val="7011FF"/>
                </a:solidFill>
                <a:latin typeface="Calibri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Calibri" charset="0"/>
                <a:sym typeface="Symbol" charset="0"/>
              </a:rPr>
              <a:t>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 &lt;0.55 g/cm</a:t>
            </a:r>
            <a:r>
              <a:rPr lang="en-US" b="1" baseline="30000" dirty="0">
                <a:solidFill>
                  <a:srgbClr val="7011FF"/>
                </a:solidFill>
                <a:latin typeface="Calibri" charset="0"/>
                <a:sym typeface="Symbol" charset="0"/>
              </a:rPr>
              <a:t>3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, </a:t>
            </a:r>
            <a:r>
              <a:rPr 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energy 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resolution from ionization  is </a:t>
            </a:r>
            <a:r>
              <a:rPr lang="ja-JP" alt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 b="1" dirty="0">
                <a:solidFill>
                  <a:srgbClr val="7011FF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”</a:t>
            </a:r>
            <a:endParaRPr lang="en-US" altLang="ja-JP" b="1" dirty="0" smtClean="0">
              <a:solidFill>
                <a:srgbClr val="7011FF"/>
              </a:solidFill>
              <a:latin typeface="Calibri" charset="0"/>
              <a:sym typeface="Symbol" charset="0"/>
            </a:endParaRPr>
          </a:p>
          <a:p>
            <a:endParaRPr lang="en-US" dirty="0">
              <a:solidFill>
                <a:srgbClr val="800000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22860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signal only!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143000"/>
            <a:ext cx="1828800" cy="40934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Very large fluctuations between light/charge!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~ 20  !!</a:t>
            </a: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Energy resolution at Q</a:t>
            </a:r>
            <a:r>
              <a:rPr lang="en-US" sz="3200" baseline="-250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32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320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keV</a:t>
            </a:r>
            <a:endParaRPr lang="en-US" sz="320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2.35  (FW/Q)</a:t>
            </a:r>
            <a:r>
              <a:rPr lang="en-US" sz="2800" baseline="300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) : 		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F = 0.15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w  Average energy per ion pair: w ~  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25 </a:t>
            </a:r>
            <a:r>
              <a:rPr lang="en-US" sz="2000" dirty="0" err="1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000" dirty="0">
              <a:latin typeface="Arial" charset="0"/>
              <a:ea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Q  Energy deposited from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endParaRPr lang="en-US" dirty="0">
              <a:solidFill>
                <a:srgbClr val="1309FE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electrons</a:t>
            </a: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sz="2400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0.28% FWHM       intrinsic </a:t>
            </a:r>
            <a:r>
              <a:rPr lang="en-US" sz="2400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HPXe</a:t>
            </a: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 dirty="0"/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DE58A0-0AC2-DD44-9BB6-94D4AD760686}" type="slidenum">
              <a:rPr lang="en-US" sz="1400"/>
              <a:pPr/>
              <a:t>50</a:t>
            </a:fld>
            <a:endParaRPr lang="en-US" sz="140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524000" y="4191000"/>
            <a:ext cx="6019800" cy="609600"/>
          </a:xfrm>
          <a:prstGeom prst="rect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54102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Scaling our result: </a:t>
            </a:r>
            <a:r>
              <a:rPr lang="en-US" sz="2400" b="1" dirty="0">
                <a:solidFill>
                  <a:srgbClr val="9600E1"/>
                </a:solidFill>
                <a:sym typeface="Symbol" charset="0"/>
              </a:rPr>
              <a:t>E/E </a:t>
            </a:r>
            <a:r>
              <a:rPr lang="en-US" sz="2400" b="1" dirty="0" smtClean="0">
                <a:solidFill>
                  <a:srgbClr val="9600E1"/>
                </a:solidFill>
                <a:sym typeface="Symbol" charset="0"/>
              </a:rPr>
              <a:t>≈ 0.5% FWHM @ Q</a:t>
            </a:r>
            <a:r>
              <a:rPr lang="en-US" sz="2400" b="1" baseline="-25000" dirty="0" smtClean="0">
                <a:solidFill>
                  <a:srgbClr val="9600E1"/>
                </a:solidFill>
                <a:sym typeface="Symbol" charset="0"/>
              </a:rPr>
              <a:t>ββ</a:t>
            </a:r>
            <a:endParaRPr lang="en-US" sz="2400" baseline="-25000" dirty="0">
              <a:solidFill>
                <a:srgbClr val="9600E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1880-9842-F843-9F55-60680B5D1BF2}" type="slidenum">
              <a:rPr lang="en-US"/>
              <a:pPr/>
              <a:t>51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67200" y="2286000"/>
            <a:ext cx="4267200" cy="3938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879FF"/>
                </a:solidFill>
              </a:rPr>
              <a:t>          Spain </a:t>
            </a:r>
            <a:r>
              <a:rPr lang="en-US" sz="2400" dirty="0">
                <a:solidFill>
                  <a:srgbClr val="F879FF"/>
                </a:solidFill>
              </a:rPr>
              <a:t>provides:</a:t>
            </a: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1600" dirty="0">
                <a:solidFill>
                  <a:schemeClr val="bg1"/>
                </a:solidFill>
              </a:rPr>
              <a:t>Most of the collaborators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Most secured funding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Host Laboratory  - LSC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879FF"/>
                </a:solidFill>
              </a:rPr>
              <a:t>Key contributions from international groups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7011FF"/>
                </a:solidFill>
              </a:rPr>
              <a:t>	</a:t>
            </a:r>
            <a:r>
              <a:rPr lang="en-US" sz="1600" dirty="0">
                <a:solidFill>
                  <a:schemeClr val="bg1"/>
                </a:solidFill>
              </a:rPr>
              <a:t>Engineering and integration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TPC expertise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high-pressure gas detectors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Xenon supply &amp; enrichment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</a:t>
            </a:r>
            <a:endParaRPr lang="en-US" sz="2400" dirty="0"/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H="1" flipV="1">
            <a:off x="1600200" y="1066800"/>
            <a:ext cx="685800" cy="152400"/>
          </a:xfrm>
          <a:prstGeom prst="line">
            <a:avLst/>
          </a:prstGeom>
          <a:noFill/>
          <a:ln w="28575">
            <a:solidFill>
              <a:srgbClr val="CC180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4495800" y="1143000"/>
            <a:ext cx="1447800" cy="76200"/>
          </a:xfrm>
          <a:prstGeom prst="line">
            <a:avLst/>
          </a:prstGeom>
          <a:noFill/>
          <a:ln w="28575">
            <a:solidFill>
              <a:srgbClr val="CC180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276600" y="2057400"/>
            <a:ext cx="1219200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sym typeface="Wingdings 2" charset="0"/>
              </a:rPr>
              <a:t> </a:t>
            </a:r>
            <a:r>
              <a:rPr lang="en-US" sz="1400" dirty="0" smtClean="0">
                <a:solidFill>
                  <a:schemeClr val="bg1"/>
                </a:solidFill>
                <a:latin typeface="Arial Narrow" charset="0"/>
              </a:rPr>
              <a:t>ISU </a:t>
            </a:r>
            <a:r>
              <a:rPr lang="en-US" sz="1400" dirty="0" smtClean="0">
                <a:solidFill>
                  <a:schemeClr val="bg1"/>
                </a:solidFill>
                <a:sym typeface="Wingdings 2" charset="0"/>
              </a:rPr>
              <a:t> UNM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7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Xenon Gas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b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resolution in Xenon depends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density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022D3-6BC3-D54C-B8C6-38056E8474D2}" type="slidenum">
              <a:rPr lang="en-US" sz="1400"/>
              <a:pPr/>
              <a:t>6</a:t>
            </a:fld>
            <a:endParaRPr lang="en-US" sz="140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H="1" flipV="1">
            <a:off x="6172200" y="22860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1981200"/>
            <a:ext cx="3048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600200" cy="44012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 Unfolded resolution: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  <a:sym typeface="Symbol" charset="0"/>
              </a:rPr>
              <a:t>E/E ~0.6% </a:t>
            </a:r>
            <a:r>
              <a:rPr lang="en-US" dirty="0" smtClean="0">
                <a:latin typeface="Calibri" charset="0"/>
                <a:sym typeface="Symbol" charset="0"/>
              </a:rPr>
              <a:t>FWHM</a:t>
            </a: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  <a:sym typeface="Symbol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4953000"/>
            <a:ext cx="731361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b="1" dirty="0" smtClean="0">
                <a:solidFill>
                  <a:srgbClr val="7011FF"/>
                </a:solidFill>
                <a:latin typeface="Calibri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Calibri" charset="0"/>
                <a:sym typeface="Symbol" charset="0"/>
              </a:rPr>
              <a:t>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 &lt;0.55 g/cm</a:t>
            </a:r>
            <a:r>
              <a:rPr lang="en-US" b="1" baseline="30000" dirty="0">
                <a:solidFill>
                  <a:srgbClr val="7011FF"/>
                </a:solidFill>
                <a:latin typeface="Calibri" charset="0"/>
                <a:sym typeface="Symbol" charset="0"/>
              </a:rPr>
              <a:t>3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, </a:t>
            </a:r>
            <a:r>
              <a:rPr 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energy 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resolution from ionization  is </a:t>
            </a:r>
            <a:r>
              <a:rPr lang="ja-JP" alt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 b="1" dirty="0">
                <a:solidFill>
                  <a:srgbClr val="7011FF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”</a:t>
            </a:r>
            <a:endParaRPr lang="en-US" altLang="ja-JP" b="1" dirty="0" smtClean="0">
              <a:solidFill>
                <a:srgbClr val="7011FF"/>
              </a:solidFill>
              <a:latin typeface="Calibri" charset="0"/>
              <a:sym typeface="Symbol" charset="0"/>
            </a:endParaRPr>
          </a:p>
          <a:p>
            <a:endParaRPr lang="en-US" dirty="0">
              <a:solidFill>
                <a:srgbClr val="800000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22860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signal only!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143000"/>
            <a:ext cx="1828800" cy="39395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Very large fluctuations between light/charge!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~ 20  !!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C180C"/>
                </a:solidFill>
                <a:latin typeface="Calibri" charset="0"/>
              </a:rPr>
              <a:t>WIMPs: 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180C"/>
                </a:solidFill>
                <a:latin typeface="Calibri" charset="0"/>
              </a:rPr>
              <a:t>Large S2/S1 fluctuations</a:t>
            </a:r>
            <a:r>
              <a:rPr lang="en-US" dirty="0" smtClean="0">
                <a:latin typeface="Calibri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895600" y="20574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World record: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Energy resolution </a:t>
            </a:r>
            <a:r>
              <a:rPr lang="en-US" sz="2800" dirty="0" err="1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δE</a:t>
            </a:r>
            <a:r>
              <a:rPr lang="en-US" sz="28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/E = 1</a:t>
            </a:r>
            <a:r>
              <a:rPr lang="en-US" sz="28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% FWHM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137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Cs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662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keV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-rays in xenon!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4" name="Picture 1030" descr="cs137_run555_spectrum_nominal_v1_hir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52600"/>
            <a:ext cx="6248400" cy="4114800"/>
          </a:xfrm>
        </p:spPr>
      </p:pic>
      <p:sp>
        <p:nvSpPr>
          <p:cNvPr id="256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Snowmass-Joint session </a:t>
            </a:r>
            <a:endParaRPr lang="en-US" sz="140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D5A404-DC79-BA4F-82BB-641DE5815925}" type="slidenum">
              <a:rPr lang="en-US" sz="1400"/>
              <a:pPr/>
              <a:t>7</a:t>
            </a:fld>
            <a:endParaRPr lang="en-US" sz="1400"/>
          </a:p>
        </p:txBody>
      </p:sp>
      <p:sp>
        <p:nvSpPr>
          <p:cNvPr id="25605" name="Text Box 1031"/>
          <p:cNvSpPr txBox="1">
            <a:spLocks noChangeArrowheads="1"/>
          </p:cNvSpPr>
          <p:nvPr/>
        </p:nvSpPr>
        <p:spPr bwMode="auto">
          <a:xfrm>
            <a:off x="6705600" y="2133600"/>
            <a:ext cx="2057400" cy="42465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Data</a:t>
            </a:r>
            <a:r>
              <a:rPr lang="en-US" dirty="0"/>
              <a:t> from LBNL-TAMU </a:t>
            </a:r>
            <a:r>
              <a:rPr lang="en-US" dirty="0" err="1" smtClean="0"/>
              <a:t>HPXe</a:t>
            </a:r>
            <a:r>
              <a:rPr lang="en-US" dirty="0" smtClean="0"/>
              <a:t> </a:t>
            </a:r>
            <a:r>
              <a:rPr lang="en-US" dirty="0"/>
              <a:t>TPC</a:t>
            </a:r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This result is important for both 0-νββ &amp; WIMP searches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6" name="Text Box 1032"/>
          <p:cNvSpPr txBox="1">
            <a:spLocks noChangeArrowheads="1"/>
          </p:cNvSpPr>
          <p:nvPr/>
        </p:nvSpPr>
        <p:spPr bwMode="auto">
          <a:xfrm>
            <a:off x="1905000" y="24384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800" b="1" i="1" u="sng" dirty="0">
                <a:solidFill>
                  <a:srgbClr val="0000FF"/>
                </a:solidFill>
              </a:rPr>
              <a:t>I</a:t>
            </a:r>
            <a:r>
              <a:rPr lang="en-US" sz="1800" b="1" i="1" u="sng" dirty="0" smtClean="0">
                <a:solidFill>
                  <a:srgbClr val="0000FF"/>
                </a:solidFill>
              </a:rPr>
              <a:t>onization </a:t>
            </a:r>
            <a:r>
              <a:rPr lang="en-US" sz="1800" b="1" i="1" u="sng" dirty="0">
                <a:solidFill>
                  <a:srgbClr val="0000FF"/>
                </a:solidFill>
              </a:rPr>
              <a:t>signal </a:t>
            </a:r>
            <a:r>
              <a:rPr lang="en-US" sz="1800" b="1" i="1" u="sng" dirty="0" smtClean="0">
                <a:solidFill>
                  <a:srgbClr val="0000FF"/>
                </a:solidFill>
              </a:rPr>
              <a:t>only</a:t>
            </a:r>
          </a:p>
        </p:txBody>
      </p: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1676400" y="5791200"/>
            <a:ext cx="6553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This result shows that fluctuations are </a:t>
            </a:r>
            <a:r>
              <a:rPr lang="en-US" dirty="0" smtClean="0">
                <a:solidFill>
                  <a:srgbClr val="0000FF"/>
                </a:solidFill>
              </a:rPr>
              <a:t>“normal” </a:t>
            </a:r>
            <a:r>
              <a:rPr lang="en-US" dirty="0">
                <a:solidFill>
                  <a:srgbClr val="0000FF"/>
                </a:solidFill>
              </a:rPr>
              <a:t>in </a:t>
            </a:r>
            <a:r>
              <a:rPr lang="en-US" dirty="0" err="1" smtClean="0">
                <a:solidFill>
                  <a:srgbClr val="0000FF"/>
                </a:solidFill>
              </a:rPr>
              <a:t>HPXe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953000" y="38100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5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Snowmass-Joint session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hpxe_nim_cs137_resolution_15a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839200" cy="599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6764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peak is Gaussian. 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 world record for xenon-based detectors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648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>
                <a:latin typeface="Apple Chancery"/>
                <a:cs typeface="Apple Chancery"/>
              </a:rPr>
              <a:t>γ</a:t>
            </a:r>
            <a:r>
              <a:rPr lang="en-US" dirty="0" smtClean="0"/>
              <a:t>-ray: 662 </a:t>
            </a:r>
            <a:r>
              <a:rPr lang="en-US" dirty="0" err="1" smtClean="0"/>
              <a:t>keV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2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11FF"/>
                </a:solidFill>
              </a:rPr>
              <a:t>Asymmetric  TPC</a:t>
            </a:r>
            <a:r>
              <a:rPr lang="en-US" sz="3200" i="1" dirty="0" smtClean="0">
                <a:solidFill>
                  <a:srgbClr val="7011FF"/>
                </a:solidFill>
                <a:latin typeface="Chalkboard" charset="0"/>
              </a:rPr>
              <a:t> </a:t>
            </a:r>
            <a:r>
              <a:rPr lang="en-US" sz="3200" i="1" dirty="0">
                <a:solidFill>
                  <a:srgbClr val="7011FF"/>
                </a:solidFill>
                <a:latin typeface="Chalkboard" charset="0"/>
              </a:rPr>
              <a:t>with </a:t>
            </a:r>
            <a:r>
              <a:rPr lang="ja-JP" altLang="en-US" sz="3200" i="1" dirty="0" smtClean="0">
                <a:solidFill>
                  <a:srgbClr val="7011FF"/>
                </a:solidFill>
                <a:latin typeface="Chalkboard" charset="0"/>
              </a:rPr>
              <a:t>“</a:t>
            </a:r>
            <a:r>
              <a:rPr lang="en-US" sz="3200" i="1" dirty="0">
                <a:solidFill>
                  <a:srgbClr val="7011FF"/>
                </a:solidFill>
                <a:latin typeface="Chalkboard" charset="0"/>
              </a:rPr>
              <a:t>Separated </a:t>
            </a:r>
            <a:r>
              <a:rPr lang="en-US" sz="3200" i="1" dirty="0" smtClean="0">
                <a:solidFill>
                  <a:srgbClr val="7011FF"/>
                </a:solidFill>
                <a:latin typeface="Chalkboard" charset="0"/>
              </a:rPr>
              <a:t>functions</a:t>
            </a:r>
            <a:r>
              <a:rPr lang="ja-JP" altLang="en-US" sz="3200" i="1" dirty="0" smtClean="0">
                <a:solidFill>
                  <a:srgbClr val="7011FF"/>
                </a:solidFill>
                <a:latin typeface="Chalkboard" charset="0"/>
              </a:rPr>
              <a:t>”</a:t>
            </a:r>
            <a:endParaRPr lang="en-US" sz="3200" dirty="0">
              <a:solidFill>
                <a:srgbClr val="7011FF"/>
              </a:solidFill>
            </a:endParaRPr>
          </a:p>
        </p:txBody>
      </p:sp>
      <p:sp>
        <p:nvSpPr>
          <p:cNvPr id="4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Snowmass-Joint session </a:t>
            </a:r>
            <a:endParaRPr lang="en-US"/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2A73-20E1-CC40-ABBE-9F2F9CFE6391}" type="slidenum">
              <a:rPr lang="en-US"/>
              <a:pPr/>
              <a:t>9</a:t>
            </a:fld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2514600" y="3048000"/>
            <a:ext cx="2514600" cy="2286000"/>
          </a:xfrm>
          <a:prstGeom prst="rect">
            <a:avLst/>
          </a:prstGeom>
          <a:solidFill>
            <a:srgbClr val="828DBD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4724400" y="3048000"/>
            <a:ext cx="0" cy="2286000"/>
          </a:xfrm>
          <a:prstGeom prst="line">
            <a:avLst/>
          </a:prstGeom>
          <a:noFill/>
          <a:ln w="19050" cap="rnd">
            <a:solidFill>
              <a:srgbClr val="AE19FF">
                <a:alpha val="59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5257800" y="1905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 dirty="0"/>
              <a:t>Transparent -HV </a:t>
            </a:r>
            <a:r>
              <a:rPr lang="en-US" sz="1800" u="sng" dirty="0" smtClean="0"/>
              <a:t>cathode</a:t>
            </a:r>
            <a:endParaRPr lang="en-US" sz="1800" dirty="0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H="1">
            <a:off x="4724400" y="22098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6324600" y="25146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 smtClean="0"/>
              <a:t>Energy plane </a:t>
            </a:r>
            <a:endParaRPr lang="en-US" sz="1800" u="sng" dirty="0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H="1">
            <a:off x="5105400" y="2819400"/>
            <a:ext cx="1676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81000" y="24384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u="sng" dirty="0" smtClean="0">
                <a:solidFill>
                  <a:srgbClr val="9600E1"/>
                </a:solidFill>
              </a:rPr>
              <a:t>Electroluminescent</a:t>
            </a:r>
            <a:r>
              <a:rPr lang="en-US" sz="1800" u="sng" dirty="0" smtClean="0">
                <a:solidFill>
                  <a:srgbClr val="9600E1"/>
                </a:solidFill>
              </a:rPr>
              <a:t> </a:t>
            </a:r>
            <a:r>
              <a:rPr lang="en-US" sz="1800" u="sng" dirty="0" smtClean="0"/>
              <a:t>plane </a:t>
            </a:r>
            <a:endParaRPr lang="en-US" sz="2400" u="sng" dirty="0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V="1">
            <a:off x="3200400" y="5105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32004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3200400" y="48006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ions</a:t>
            </a:r>
            <a:endParaRPr lang="en-US" sz="2400"/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>
            <a:off x="5029200" y="4419600"/>
            <a:ext cx="1981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7010400" y="3124200"/>
            <a:ext cx="1981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Energy </a:t>
            </a:r>
            <a:r>
              <a:rPr lang="en-US" sz="1800" dirty="0"/>
              <a:t>&amp; primary scintillation signals recorded here, with PMTs</a:t>
            </a:r>
          </a:p>
        </p:txBody>
      </p:sp>
      <p:sp>
        <p:nvSpPr>
          <p:cNvPr id="154642" name="Rectangle 18"/>
          <p:cNvSpPr>
            <a:spLocks noChangeArrowheads="1"/>
          </p:cNvSpPr>
          <p:nvPr/>
        </p:nvSpPr>
        <p:spPr bwMode="auto">
          <a:xfrm>
            <a:off x="7010400" y="2971800"/>
            <a:ext cx="19050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2743200" y="3200400"/>
            <a:ext cx="1828800" cy="1981200"/>
          </a:xfrm>
          <a:prstGeom prst="rect">
            <a:avLst/>
          </a:prstGeom>
          <a:solidFill>
            <a:srgbClr val="828DBD">
              <a:alpha val="27000"/>
            </a:srgbClr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390525" y="4505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2286000" y="5410200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Field cage: </a:t>
            </a:r>
            <a:r>
              <a:rPr lang="en-US" sz="1800" dirty="0" err="1" smtClean="0"/>
              <a:t>teflon</a:t>
            </a:r>
            <a:r>
              <a:rPr lang="en-US" sz="1800" dirty="0" smtClean="0"/>
              <a:t> </a:t>
            </a:r>
            <a:r>
              <a:rPr lang="en-US" sz="2400" dirty="0" smtClean="0">
                <a:sym typeface="Symbol" charset="0"/>
              </a:rPr>
              <a:t> </a:t>
            </a:r>
            <a:endParaRPr lang="en-US" sz="2400" dirty="0">
              <a:sym typeface="Symbol" charset="0"/>
            </a:endParaRPr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>
            <a:off x="2514600" y="3048000"/>
            <a:ext cx="0" cy="2286000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>
            <a:off x="5029200" y="30480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Freeform 24"/>
          <p:cNvSpPr>
            <a:spLocks/>
          </p:cNvSpPr>
          <p:nvPr/>
        </p:nvSpPr>
        <p:spPr bwMode="auto">
          <a:xfrm>
            <a:off x="3048000" y="3898900"/>
            <a:ext cx="533400" cy="754063"/>
          </a:xfrm>
          <a:custGeom>
            <a:avLst/>
            <a:gdLst>
              <a:gd name="T0" fmla="*/ 37 w 341"/>
              <a:gd name="T1" fmla="*/ 0 h 475"/>
              <a:gd name="T2" fmla="*/ 29 w 341"/>
              <a:gd name="T3" fmla="*/ 56 h 475"/>
              <a:gd name="T4" fmla="*/ 5 w 341"/>
              <a:gd name="T5" fmla="*/ 48 h 475"/>
              <a:gd name="T6" fmla="*/ 13 w 341"/>
              <a:gd name="T7" fmla="*/ 16 h 475"/>
              <a:gd name="T8" fmla="*/ 69 w 341"/>
              <a:gd name="T9" fmla="*/ 48 h 475"/>
              <a:gd name="T10" fmla="*/ 61 w 341"/>
              <a:gd name="T11" fmla="*/ 72 h 475"/>
              <a:gd name="T12" fmla="*/ 69 w 341"/>
              <a:gd name="T13" fmla="*/ 40 h 475"/>
              <a:gd name="T14" fmla="*/ 77 w 341"/>
              <a:gd name="T15" fmla="*/ 64 h 475"/>
              <a:gd name="T16" fmla="*/ 61 w 341"/>
              <a:gd name="T17" fmla="*/ 40 h 475"/>
              <a:gd name="T18" fmla="*/ 37 w 341"/>
              <a:gd name="T19" fmla="*/ 32 h 475"/>
              <a:gd name="T20" fmla="*/ 53 w 341"/>
              <a:gd name="T21" fmla="*/ 104 h 475"/>
              <a:gd name="T22" fmla="*/ 29 w 341"/>
              <a:gd name="T23" fmla="*/ 120 h 475"/>
              <a:gd name="T24" fmla="*/ 13 w 341"/>
              <a:gd name="T25" fmla="*/ 168 h 475"/>
              <a:gd name="T26" fmla="*/ 125 w 341"/>
              <a:gd name="T27" fmla="*/ 240 h 475"/>
              <a:gd name="T28" fmla="*/ 173 w 341"/>
              <a:gd name="T29" fmla="*/ 368 h 475"/>
              <a:gd name="T30" fmla="*/ 245 w 341"/>
              <a:gd name="T31" fmla="*/ 448 h 475"/>
              <a:gd name="T32" fmla="*/ 285 w 341"/>
              <a:gd name="T33" fmla="*/ 408 h 475"/>
              <a:gd name="T34" fmla="*/ 293 w 341"/>
              <a:gd name="T35" fmla="*/ 432 h 475"/>
              <a:gd name="T36" fmla="*/ 325 w 341"/>
              <a:gd name="T37" fmla="*/ 456 h 475"/>
              <a:gd name="T38" fmla="*/ 293 w 341"/>
              <a:gd name="T39" fmla="*/ 464 h 475"/>
              <a:gd name="T40" fmla="*/ 269 w 341"/>
              <a:gd name="T41" fmla="*/ 472 h 475"/>
              <a:gd name="T42" fmla="*/ 261 w 341"/>
              <a:gd name="T43" fmla="*/ 448 h 475"/>
              <a:gd name="T44" fmla="*/ 285 w 341"/>
              <a:gd name="T45" fmla="*/ 456 h 475"/>
              <a:gd name="T46" fmla="*/ 309 w 341"/>
              <a:gd name="T47" fmla="*/ 456 h 475"/>
              <a:gd name="T48" fmla="*/ 341 w 341"/>
              <a:gd name="T49" fmla="*/ 464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1" h="475">
                <a:moveTo>
                  <a:pt x="37" y="0"/>
                </a:moveTo>
                <a:cubicBezTo>
                  <a:pt x="34" y="18"/>
                  <a:pt x="39" y="40"/>
                  <a:pt x="29" y="56"/>
                </a:cubicBezTo>
                <a:cubicBezTo>
                  <a:pt x="24" y="63"/>
                  <a:pt x="8" y="55"/>
                  <a:pt x="5" y="48"/>
                </a:cubicBezTo>
                <a:cubicBezTo>
                  <a:pt x="0" y="37"/>
                  <a:pt x="10" y="26"/>
                  <a:pt x="13" y="16"/>
                </a:cubicBezTo>
                <a:cubicBezTo>
                  <a:pt x="46" y="38"/>
                  <a:pt x="28" y="27"/>
                  <a:pt x="69" y="48"/>
                </a:cubicBezTo>
                <a:cubicBezTo>
                  <a:pt x="66" y="56"/>
                  <a:pt x="61" y="80"/>
                  <a:pt x="61" y="72"/>
                </a:cubicBezTo>
                <a:cubicBezTo>
                  <a:pt x="61" y="61"/>
                  <a:pt x="59" y="44"/>
                  <a:pt x="69" y="40"/>
                </a:cubicBezTo>
                <a:cubicBezTo>
                  <a:pt x="76" y="36"/>
                  <a:pt x="85" y="64"/>
                  <a:pt x="77" y="64"/>
                </a:cubicBezTo>
                <a:cubicBezTo>
                  <a:pt x="67" y="64"/>
                  <a:pt x="68" y="46"/>
                  <a:pt x="61" y="40"/>
                </a:cubicBezTo>
                <a:cubicBezTo>
                  <a:pt x="54" y="34"/>
                  <a:pt x="45" y="34"/>
                  <a:pt x="37" y="32"/>
                </a:cubicBezTo>
                <a:cubicBezTo>
                  <a:pt x="24" y="69"/>
                  <a:pt x="41" y="68"/>
                  <a:pt x="53" y="104"/>
                </a:cubicBezTo>
                <a:cubicBezTo>
                  <a:pt x="45" y="109"/>
                  <a:pt x="34" y="111"/>
                  <a:pt x="29" y="120"/>
                </a:cubicBezTo>
                <a:cubicBezTo>
                  <a:pt x="20" y="134"/>
                  <a:pt x="13" y="168"/>
                  <a:pt x="13" y="168"/>
                </a:cubicBezTo>
                <a:cubicBezTo>
                  <a:pt x="41" y="210"/>
                  <a:pt x="84" y="212"/>
                  <a:pt x="125" y="240"/>
                </a:cubicBezTo>
                <a:cubicBezTo>
                  <a:pt x="139" y="284"/>
                  <a:pt x="152" y="326"/>
                  <a:pt x="173" y="368"/>
                </a:cubicBezTo>
                <a:cubicBezTo>
                  <a:pt x="153" y="445"/>
                  <a:pt x="178" y="436"/>
                  <a:pt x="245" y="448"/>
                </a:cubicBezTo>
                <a:cubicBezTo>
                  <a:pt x="249" y="430"/>
                  <a:pt x="248" y="393"/>
                  <a:pt x="285" y="408"/>
                </a:cubicBezTo>
                <a:cubicBezTo>
                  <a:pt x="292" y="411"/>
                  <a:pt x="287" y="425"/>
                  <a:pt x="293" y="432"/>
                </a:cubicBezTo>
                <a:cubicBezTo>
                  <a:pt x="301" y="442"/>
                  <a:pt x="314" y="448"/>
                  <a:pt x="325" y="456"/>
                </a:cubicBezTo>
                <a:cubicBezTo>
                  <a:pt x="314" y="458"/>
                  <a:pt x="303" y="460"/>
                  <a:pt x="293" y="464"/>
                </a:cubicBezTo>
                <a:cubicBezTo>
                  <a:pt x="284" y="466"/>
                  <a:pt x="276" y="475"/>
                  <a:pt x="269" y="472"/>
                </a:cubicBezTo>
                <a:cubicBezTo>
                  <a:pt x="261" y="468"/>
                  <a:pt x="255" y="453"/>
                  <a:pt x="261" y="448"/>
                </a:cubicBezTo>
                <a:cubicBezTo>
                  <a:pt x="266" y="442"/>
                  <a:pt x="277" y="453"/>
                  <a:pt x="285" y="456"/>
                </a:cubicBezTo>
                <a:cubicBezTo>
                  <a:pt x="315" y="409"/>
                  <a:pt x="289" y="436"/>
                  <a:pt x="309" y="456"/>
                </a:cubicBezTo>
                <a:cubicBezTo>
                  <a:pt x="317" y="464"/>
                  <a:pt x="330" y="464"/>
                  <a:pt x="341" y="464"/>
                </a:cubicBezTo>
              </a:path>
            </a:pathLst>
          </a:custGeom>
          <a:noFill/>
          <a:ln w="19050" cmpd="sng">
            <a:solidFill>
              <a:srgbClr val="323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9" name="Text Box 25"/>
          <p:cNvSpPr txBox="1">
            <a:spLocks noChangeArrowheads="1"/>
          </p:cNvSpPr>
          <p:nvPr/>
        </p:nvSpPr>
        <p:spPr bwMode="auto">
          <a:xfrm>
            <a:off x="304800" y="34290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EL signal created here</a:t>
            </a:r>
            <a:endParaRPr lang="en-US"/>
          </a:p>
        </p:txBody>
      </p:sp>
      <p:sp>
        <p:nvSpPr>
          <p:cNvPr id="154650" name="Rectangle 26"/>
          <p:cNvSpPr>
            <a:spLocks noChangeArrowheads="1"/>
          </p:cNvSpPr>
          <p:nvPr/>
        </p:nvSpPr>
        <p:spPr bwMode="auto">
          <a:xfrm>
            <a:off x="304800" y="3352800"/>
            <a:ext cx="1752600" cy="914400"/>
          </a:xfrm>
          <a:prstGeom prst="rect">
            <a:avLst/>
          </a:prstGeom>
          <a:noFill/>
          <a:ln w="19050">
            <a:solidFill>
              <a:srgbClr val="FF134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1344"/>
              </a:solidFill>
            </a:endParaRPr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>
            <a:off x="2057400" y="4267200"/>
            <a:ext cx="5334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Line 28"/>
          <p:cNvSpPr>
            <a:spLocks noChangeShapeType="1"/>
          </p:cNvSpPr>
          <p:nvPr/>
        </p:nvSpPr>
        <p:spPr bwMode="auto">
          <a:xfrm flipH="1" flipV="1">
            <a:off x="5029200" y="3505200"/>
            <a:ext cx="1981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 flipH="1">
            <a:off x="5029200" y="45720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 flipH="1" flipV="1">
            <a:off x="5029200" y="3962400"/>
            <a:ext cx="1981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362200" y="3810000"/>
            <a:ext cx="3810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Line 32"/>
          <p:cNvSpPr>
            <a:spLocks noChangeShapeType="1"/>
          </p:cNvSpPr>
          <p:nvPr/>
        </p:nvSpPr>
        <p:spPr bwMode="auto">
          <a:xfrm>
            <a:off x="2590800" y="3048000"/>
            <a:ext cx="0" cy="2286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Line 33"/>
          <p:cNvSpPr>
            <a:spLocks noChangeShapeType="1"/>
          </p:cNvSpPr>
          <p:nvPr/>
        </p:nvSpPr>
        <p:spPr bwMode="auto">
          <a:xfrm>
            <a:off x="4953000" y="3048000"/>
            <a:ext cx="0" cy="2286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8" name="AutoShape 34"/>
          <p:cNvSpPr>
            <a:spLocks noChangeArrowheads="1"/>
          </p:cNvSpPr>
          <p:nvPr/>
        </p:nvSpPr>
        <p:spPr bwMode="auto">
          <a:xfrm>
            <a:off x="304800" y="4419600"/>
            <a:ext cx="1752600" cy="1447800"/>
          </a:xfrm>
          <a:prstGeom prst="wedgeRectCallout">
            <a:avLst>
              <a:gd name="adj1" fmla="val 73370"/>
              <a:gd name="adj2" fmla="val -48903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/>
              <a:t>Tracking </a:t>
            </a:r>
          </a:p>
          <a:p>
            <a:pPr algn="ctr"/>
            <a:r>
              <a:rPr lang="en-US" sz="1800"/>
              <a:t>performed</a:t>
            </a:r>
          </a:p>
          <a:p>
            <a:pPr algn="ctr"/>
            <a:r>
              <a:rPr lang="en-US" sz="1800"/>
              <a:t> here, with</a:t>
            </a:r>
          </a:p>
          <a:p>
            <a:pPr algn="ctr"/>
            <a:r>
              <a:rPr lang="ja-JP" altLang="en-US" sz="1800"/>
              <a:t>“</a:t>
            </a:r>
            <a:r>
              <a:rPr lang="en-US" sz="1800"/>
              <a:t>SiPMT</a:t>
            </a:r>
            <a:r>
              <a:rPr lang="ja-JP" altLang="en-US" sz="1800"/>
              <a:t>”</a:t>
            </a:r>
            <a:r>
              <a:rPr lang="en-US" sz="1800"/>
              <a:t> array</a:t>
            </a:r>
            <a:endParaRPr lang="en-US"/>
          </a:p>
        </p:txBody>
      </p:sp>
      <p:sp>
        <p:nvSpPr>
          <p:cNvPr id="154659" name="Text Box 35"/>
          <p:cNvSpPr txBox="1">
            <a:spLocks noChangeArrowheads="1"/>
          </p:cNvSpPr>
          <p:nvPr/>
        </p:nvSpPr>
        <p:spPr bwMode="auto">
          <a:xfrm>
            <a:off x="1447800" y="1828800"/>
            <a:ext cx="2911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u="sng" dirty="0" smtClean="0"/>
              <a:t>Virtual </a:t>
            </a:r>
            <a:r>
              <a:rPr lang="en-US" sz="1800" u="sng" dirty="0" err="1" smtClean="0"/>
              <a:t>Fiducial</a:t>
            </a:r>
            <a:r>
              <a:rPr lang="en-US" sz="1800" u="sng" dirty="0" smtClean="0"/>
              <a:t> </a:t>
            </a:r>
            <a:r>
              <a:rPr lang="en-US" sz="1800" u="sng" dirty="0"/>
              <a:t>surface</a:t>
            </a:r>
          </a:p>
        </p:txBody>
      </p:sp>
      <p:sp>
        <p:nvSpPr>
          <p:cNvPr id="154660" name="Line 36"/>
          <p:cNvSpPr>
            <a:spLocks noChangeShapeType="1"/>
          </p:cNvSpPr>
          <p:nvPr/>
        </p:nvSpPr>
        <p:spPr bwMode="auto">
          <a:xfrm>
            <a:off x="3124200" y="21336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1" name="Text Box 37"/>
          <p:cNvSpPr txBox="1">
            <a:spLocks noChangeArrowheads="1"/>
          </p:cNvSpPr>
          <p:nvPr/>
        </p:nvSpPr>
        <p:spPr bwMode="auto">
          <a:xfrm>
            <a:off x="6477000" y="504825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Operating pressure: </a:t>
            </a:r>
          </a:p>
          <a:p>
            <a:r>
              <a:rPr lang="en-US"/>
              <a:t>10 -15 bars</a:t>
            </a:r>
          </a:p>
        </p:txBody>
      </p:sp>
      <p:sp>
        <p:nvSpPr>
          <p:cNvPr id="154662" name="Rectangle 38"/>
          <p:cNvSpPr>
            <a:spLocks noChangeArrowheads="1"/>
          </p:cNvSpPr>
          <p:nvPr/>
        </p:nvSpPr>
        <p:spPr bwMode="auto">
          <a:xfrm>
            <a:off x="6400800" y="5029200"/>
            <a:ext cx="2514600" cy="762000"/>
          </a:xfrm>
          <a:prstGeom prst="rect">
            <a:avLst/>
          </a:prstGeom>
          <a:noFill/>
          <a:ln w="19050">
            <a:solidFill>
              <a:srgbClr val="CC18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819400" y="3429000"/>
            <a:ext cx="685800" cy="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05200" y="3276600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electrons</a:t>
            </a:r>
            <a:endParaRPr lang="en-US" sz="1100" dirty="0"/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>
            <a:off x="1600200" y="2743200"/>
            <a:ext cx="990600" cy="6858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 July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8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17605</TotalTime>
  <Words>2408</Words>
  <Application>Microsoft Macintosh PowerPoint</Application>
  <PresentationFormat>On-screen Show (4:3)</PresentationFormat>
  <Paragraphs>478</Paragraphs>
  <Slides>51</Slides>
  <Notes>19</Notes>
  <HiddenSlides>8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Columnar Recombination:  a tool for nuclear recoil   directional sensitivity  in dense xenon gas</vt:lpstr>
      <vt:lpstr>Summary</vt:lpstr>
      <vt:lpstr>Simultaneous searches?</vt:lpstr>
      <vt:lpstr>“Discovery” ?</vt:lpstr>
      <vt:lpstr>Why Xenon Gas? Energy resolution in Xenon depends very strongly on density</vt:lpstr>
      <vt:lpstr>Why Xenon Gas? Energy resolution in Xenon depends very strongly on density</vt:lpstr>
      <vt:lpstr>World record: Energy resolution δE/E = 1% FWHM   for 137Cs 662 keV -rays in xenon!</vt:lpstr>
      <vt:lpstr>PowerPoint Presentation</vt:lpstr>
      <vt:lpstr>Asymmetric  TPC with “Separated functions”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Pure xenon gas: 0ν- ββ :</vt:lpstr>
      <vt:lpstr>Dark Matter Search with HPXe</vt:lpstr>
      <vt:lpstr>PowerPoint Presentation</vt:lpstr>
      <vt:lpstr>PowerPoint Presentation</vt:lpstr>
      <vt:lpstr>PowerPoint Presentation</vt:lpstr>
      <vt:lpstr>Today’s techniques</vt:lpstr>
      <vt:lpstr> Columnar Recombination: a nuisance? - or a new way to “see” directionality?</vt:lpstr>
      <vt:lpstr>PowerPoint Presentation</vt:lpstr>
      <vt:lpstr>PowerPoint Presentation</vt:lpstr>
      <vt:lpstr>Columnar recombination and Directionality sensing in nuclear recoils</vt:lpstr>
      <vt:lpstr>PowerPoint Presentation</vt:lpstr>
      <vt:lpstr>What is the optimum Xe density?</vt:lpstr>
      <vt:lpstr>Columnarity is key</vt:lpstr>
      <vt:lpstr>Molecular gymnastics can help</vt:lpstr>
      <vt:lpstr>How to maximize a CR signal…</vt:lpstr>
      <vt:lpstr>Scenario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Perspective </vt:lpstr>
      <vt:lpstr>Perspective</vt:lpstr>
      <vt:lpstr>PowerPoint Presentation</vt:lpstr>
      <vt:lpstr>PowerPoint Presentation</vt:lpstr>
      <vt:lpstr>PowerPoint Presentation</vt:lpstr>
      <vt:lpstr>PMT Array: inside the pressure vessel Quartz window 2.54 cm diameter PMTs</vt:lpstr>
      <vt:lpstr>A typical 137Cs  waveform (sum of 19 PMTs) ~300,000 detected photoelectrons</vt:lpstr>
      <vt:lpstr>PowerPoint Presentation</vt:lpstr>
      <vt:lpstr>Do nuclear recoils retain directionality?</vt:lpstr>
      <vt:lpstr>PowerPoint Presentation</vt:lpstr>
      <vt:lpstr>PowerPoint Presentation</vt:lpstr>
      <vt:lpstr>PowerPoint Presentation</vt:lpstr>
      <vt:lpstr>PowerPoint Presentation</vt:lpstr>
      <vt:lpstr>Energy resolution at Q = 2457 keV</vt:lpstr>
      <vt:lpstr>PowerPoint Presentation</vt:lpstr>
    </vt:vector>
  </TitlesOfParts>
  <Manager/>
  <Company>Lawrence Berkeley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David  Nygren</dc:creator>
  <cp:keywords/>
  <dc:description/>
  <cp:lastModifiedBy>David  Nygren</cp:lastModifiedBy>
  <cp:revision>437</cp:revision>
  <dcterms:created xsi:type="dcterms:W3CDTF">2012-02-24T18:30:19Z</dcterms:created>
  <dcterms:modified xsi:type="dcterms:W3CDTF">2013-07-31T14:13:14Z</dcterms:modified>
  <cp:category/>
</cp:coreProperties>
</file>