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embeddings/oleObject1.bin" ContentType="application/vnd.openxmlformats-officedocument.oleObject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  <p:sldMasterId id="2147483734" r:id="rId7"/>
    <p:sldMasterId id="2147483746" r:id="rId8"/>
    <p:sldMasterId id="2147483770" r:id="rId9"/>
    <p:sldMasterId id="2147483794" r:id="rId10"/>
    <p:sldMasterId id="2147483806" r:id="rId11"/>
  </p:sldMasterIdLst>
  <p:notesMasterIdLst>
    <p:notesMasterId r:id="rId28"/>
  </p:notesMasterIdLst>
  <p:sldIdLst>
    <p:sldId id="432" r:id="rId12"/>
    <p:sldId id="314" r:id="rId13"/>
    <p:sldId id="368" r:id="rId14"/>
    <p:sldId id="435" r:id="rId15"/>
    <p:sldId id="371" r:id="rId16"/>
    <p:sldId id="433" r:id="rId17"/>
    <p:sldId id="434" r:id="rId18"/>
    <p:sldId id="437" r:id="rId19"/>
    <p:sldId id="438" r:id="rId20"/>
    <p:sldId id="436" r:id="rId21"/>
    <p:sldId id="439" r:id="rId22"/>
    <p:sldId id="440" r:id="rId23"/>
    <p:sldId id="441" r:id="rId24"/>
    <p:sldId id="442" r:id="rId25"/>
    <p:sldId id="443" r:id="rId26"/>
    <p:sldId id="44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79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346"/>
    <a:srgbClr val="D95120"/>
    <a:srgbClr val="00FF00"/>
    <a:srgbClr val="FF8000"/>
    <a:srgbClr val="BFBFBF"/>
    <a:srgbClr val="0066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563" autoAdjust="0"/>
  </p:normalViewPr>
  <p:slideViewPr>
    <p:cSldViewPr showGuides="1">
      <p:cViewPr varScale="1">
        <p:scale>
          <a:sx n="111" d="100"/>
          <a:sy n="111" d="100"/>
        </p:scale>
        <p:origin x="-2360" y="-112"/>
      </p:cViewPr>
      <p:guideLst>
        <p:guide orient="horz" pos="1805"/>
        <p:guide pos="2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3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705F-B394-464E-B433-3DE5C596BE11}" type="datetimeFigureOut">
              <a:rPr lang="en-GB" smtClean="0"/>
              <a:pPr/>
              <a:t>02/08/2013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8BC1-5116-42E9-9FD1-534C1449E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05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CE950-7478-41D2-967F-42D2E7876CB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latin typeface="Consolas"/>
                <a:ea typeface="Calibri"/>
                <a:cs typeface="Times New Roman"/>
              </a:rPr>
              <a:t>The Double Chooz collaboration, by measuring</a:t>
            </a:r>
            <a:r>
              <a:rPr lang="en-GB" sz="1200" baseline="0" dirty="0" smtClean="0">
                <a:latin typeface="Consolas"/>
                <a:ea typeface="Calibri"/>
                <a:cs typeface="Times New Roman"/>
              </a:rPr>
              <a:t> </a:t>
            </a:r>
            <a:r>
              <a:rPr lang="en-GB" sz="1200" dirty="0" smtClean="0">
                <a:latin typeface="Consolas"/>
                <a:ea typeface="Calibri"/>
                <a:cs typeface="Times New Roman"/>
              </a:rPr>
              <a:t>the "disappearance" of electron antineutrinos, presents hints for oscillation also involving the third angle with the following value: sin^2(2theta_13) = 0.085 +/- 0.051. The probability given by preliminary </a:t>
            </a:r>
            <a:r>
              <a:rPr lang="en-GB" sz="1400" dirty="0" smtClean="0">
                <a:latin typeface="+mn-lt"/>
                <a:ea typeface="Calibri"/>
                <a:cs typeface="Times New Roman"/>
              </a:rPr>
              <a:t>results that there is no oscillation is only 7.9%.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Peroration:</a:t>
            </a:r>
          </a:p>
          <a:p>
            <a:pPr lvl="1">
              <a:buFont typeface="Arial" pitchFamily="34" charset="0"/>
              <a:buChar char="•"/>
            </a:pPr>
            <a:r>
              <a:rPr lang="en-GB" baseline="0" dirty="0" smtClean="0"/>
              <a:t> Goals of the presentation:</a:t>
            </a:r>
          </a:p>
          <a:p>
            <a:pPr lvl="2">
              <a:buFont typeface="Arial" pitchFamily="34" charset="0"/>
              <a:buChar char="•"/>
            </a:pPr>
            <a:r>
              <a:rPr lang="en-GB" baseline="0" dirty="0" smtClean="0"/>
              <a:t> Show sensitivity and precision of the beta beam and neutrino </a:t>
            </a:r>
            <a:r>
              <a:rPr lang="en-GB" baseline="0" dirty="0" err="1" smtClean="0"/>
              <a:t>factoru</a:t>
            </a:r>
            <a:endParaRPr lang="en-GB" baseline="0" dirty="0" smtClean="0"/>
          </a:p>
          <a:p>
            <a:pPr lvl="2">
              <a:buFont typeface="Arial" pitchFamily="34" charset="0"/>
              <a:buChar char="•"/>
            </a:pPr>
            <a:r>
              <a:rPr lang="en-GB" baseline="0" dirty="0" smtClean="0"/>
              <a:t> Show maturity of R&amp;D</a:t>
            </a:r>
          </a:p>
          <a:p>
            <a:pPr lvl="2">
              <a:buFont typeface="Arial" pitchFamily="34" charset="0"/>
              <a:buChar char="•"/>
            </a:pPr>
            <a:r>
              <a:rPr lang="en-GB" baseline="0" dirty="0" smtClean="0"/>
              <a:t> Demonstrate that there are short-term contributions, especially </a:t>
            </a:r>
            <a:r>
              <a:rPr lang="en-GB" baseline="0" dirty="0" err="1" smtClean="0"/>
              <a:t>nuSTORM</a:t>
            </a:r>
            <a:endParaRPr lang="en-GB" baseline="0" smtClean="0"/>
          </a:p>
          <a:p>
            <a:pPr lvl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38BC1-5116-42E9-9FD1-534C1449E496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Peroration:</a:t>
            </a:r>
          </a:p>
          <a:p>
            <a:pPr lvl="1">
              <a:buFont typeface="Arial" pitchFamily="34" charset="0"/>
              <a:buChar char="•"/>
            </a:pPr>
            <a:r>
              <a:rPr lang="en-GB" baseline="0" dirty="0" smtClean="0"/>
              <a:t> Goals of the presentation:</a:t>
            </a:r>
          </a:p>
          <a:p>
            <a:pPr lvl="2">
              <a:buFont typeface="Arial" pitchFamily="34" charset="0"/>
              <a:buChar char="•"/>
            </a:pPr>
            <a:r>
              <a:rPr lang="en-GB" baseline="0" dirty="0" smtClean="0"/>
              <a:t> Show sensitivity and precision of the beta beam and neutrino factory</a:t>
            </a:r>
          </a:p>
          <a:p>
            <a:pPr lvl="2">
              <a:buFont typeface="Arial" pitchFamily="34" charset="0"/>
              <a:buChar char="•"/>
            </a:pPr>
            <a:r>
              <a:rPr lang="en-GB" baseline="0" dirty="0" smtClean="0"/>
              <a:t> Show maturity of R&amp;D</a:t>
            </a:r>
          </a:p>
          <a:p>
            <a:pPr lvl="2">
              <a:buFont typeface="Arial" pitchFamily="34" charset="0"/>
              <a:buChar char="•"/>
            </a:pPr>
            <a:r>
              <a:rPr lang="en-GB" baseline="0" dirty="0" smtClean="0"/>
              <a:t> Demonstrate that there are short-term contributions, especially </a:t>
            </a:r>
            <a:r>
              <a:rPr lang="en-GB" baseline="0" dirty="0" err="1" smtClean="0"/>
              <a:t>nSTORM</a:t>
            </a:r>
            <a:endParaRPr lang="en-GB" baseline="0" dirty="0" smtClean="0"/>
          </a:p>
          <a:p>
            <a:pPr lvl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38BC1-5116-42E9-9FD1-534C1449E496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368" y="6131797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60232" y="6165304"/>
            <a:ext cx="2448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K. Long, 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fld id="{B46D80FD-1E49-4E81-A679-73D7E036491C}" type="datetime3">
              <a:rPr lang="en-GB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 August 2013</a:t>
            </a:fld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02/08/2013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5427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346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9644">
            <a:off x="-1314876" y="-244475"/>
            <a:ext cx="11139452" cy="7426301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27462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36512" y="-57001"/>
            <a:ext cx="485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 August 2013</a:t>
            </a:fld>
            <a:endParaRPr lang="en-GB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4850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8968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9177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4392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2049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4431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6548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988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9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02/08/2013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160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99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11300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K. Long, </a:t>
            </a:r>
            <a:fld id="{FEB0E208-6759-44CC-95DA-736AD889AAB9}" type="datetime3"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2 August 2013</a:t>
            </a:fld>
            <a:endParaRPr lang="en-GB" sz="2800" b="1" dirty="0" smtClean="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 August 2013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FFC000"/>
                </a:solidFill>
              </a:defRPr>
            </a:lvl2pPr>
            <a:lvl3pPr>
              <a:defRPr b="1">
                <a:solidFill>
                  <a:srgbClr val="00FF00"/>
                </a:solidFill>
              </a:defRPr>
            </a:lvl3pPr>
            <a:lvl4pPr>
              <a:defRPr b="1">
                <a:solidFill>
                  <a:srgbClr val="66FFFF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  <a:lvl6pPr>
              <a:defRPr>
                <a:solidFill>
                  <a:schemeClr val="bg1">
                    <a:lumMod val="95000"/>
                  </a:schemeClr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47E8-38B6-46E7-BEF2-7BAC618809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r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50EA-9A08-43FB-9044-F456722C9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B85-40C7-4048-A383-C5F10F173D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299C-8D3B-4F1B-B9A7-C8F9B0B3B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4BA-D1B1-49A9-BB51-0D62F5ECC8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A7B6-FE23-4E46-9BC5-63F9D6A90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1E0-2AD9-4B5C-BBA5-37B145F60F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FE87-2C63-4FBF-97A1-67107CB11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96F4-EEED-4CE8-B7E3-2479000CB6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06CD-FA3D-4339-AA4C-9D86CA904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793-1F12-43CC-83A9-C28CBDB24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6F0-99AD-4A23-BEA0-A2E713A0BB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F338-CCC3-41E3-85CB-30A6640E86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38B9-EDA9-4D02-B2BA-41BA3EF9E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94E1-47AE-4534-B96E-24D9092A39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7494-90AB-4F3E-9FE7-24A3A4E23B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B237-94C2-4793-8136-DF347D1DAB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7658" name="Picture 10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cs typeface="Arial" pitchFamily="34" charset="0"/>
              </a:rPr>
              <a:t>K. Long, </a:t>
            </a:r>
            <a:fld id="{5FDF8525-CCCE-4582-8ECC-51A1A9E69662}" type="datetime3"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2 August 2013</a:t>
            </a:fld>
            <a:endParaRPr lang="en-GB" sz="2800" b="1" dirty="0" smtClean="0">
              <a:solidFill>
                <a:srgbClr val="FFFFCC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04800" y="304800"/>
          <a:ext cx="1343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Document" r:id="rId5" imgW="3683000" imgH="1104900" progId="Word.Document.8">
                  <p:embed/>
                </p:oleObj>
              </mc:Choice>
              <mc:Fallback>
                <p:oleObj name="Document" r:id="rId5" imgW="3683000" imgH="110490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3430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MAP Review - MICE Overview - L. Coney      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94E3C-3540-4A80-99EF-6E5D5883DB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 August 2013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 August 2013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02/08/2013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02/08/2013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 August 2013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1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02/08/2013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8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1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766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730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8711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18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69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548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723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03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02/08/2013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 August 2013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399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942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0750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4716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3567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1610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792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26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2099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61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 smtClean="0"/>
              <a:pPr/>
              <a:t>02/08/2013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2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4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15101-DFFF-4CAA-AE93-B7D24E12C5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80060-40C5-4FA9-B3AB-EA8B673958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MAP Review - MICE Overview - L. Coney                   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A3611A-3316-4A9D-8E08-7540EE7BD76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smallbottom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02/08/2013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1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200329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Long-term physics prospects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32" y="2657679"/>
            <a:ext cx="6400800" cy="1752600"/>
          </a:xfrm>
        </p:spPr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06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Long-Baseline </a:t>
            </a:r>
            <a:r>
              <a:rPr lang="en-US" dirty="0" smtClean="0"/>
              <a:t>Neutrino Experiment: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92697"/>
            <a:ext cx="4430713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00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66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FNAL MI: 700 kW</a:t>
            </a:r>
          </a:p>
          <a:p>
            <a:pPr lvl="1"/>
            <a:r>
              <a:rPr lang="en-US" dirty="0" smtClean="0"/>
              <a:t>Project X: 2.3 MW [upgrade]</a:t>
            </a:r>
          </a:p>
          <a:p>
            <a:r>
              <a:rPr lang="en-US" dirty="0" smtClean="0"/>
              <a:t>Detector: </a:t>
            </a:r>
            <a:r>
              <a:rPr lang="en-US" dirty="0" err="1" smtClean="0"/>
              <a:t>LAr</a:t>
            </a:r>
            <a:r>
              <a:rPr lang="en-US" dirty="0" smtClean="0"/>
              <a:t> TPC</a:t>
            </a:r>
          </a:p>
          <a:p>
            <a:pPr lvl="1"/>
            <a:r>
              <a:rPr lang="en-US" dirty="0" err="1" smtClean="0"/>
              <a:t>Fiducial</a:t>
            </a:r>
            <a:r>
              <a:rPr lang="en-US" dirty="0" smtClean="0"/>
              <a:t> mass: 10 </a:t>
            </a:r>
            <a:r>
              <a:rPr lang="en-US" dirty="0" err="1" smtClean="0"/>
              <a:t>kTonne</a:t>
            </a:r>
            <a:endParaRPr lang="en-US" dirty="0" smtClean="0"/>
          </a:p>
          <a:p>
            <a:pPr lvl="2"/>
            <a:r>
              <a:rPr lang="en-US" dirty="0" smtClean="0"/>
              <a:t>Upgrade to 34 </a:t>
            </a:r>
            <a:r>
              <a:rPr lang="en-US" dirty="0" err="1" smtClean="0"/>
              <a:t>kTonne</a:t>
            </a:r>
            <a:endParaRPr lang="en-US" dirty="0" smtClean="0"/>
          </a:p>
          <a:p>
            <a:pPr lvl="1"/>
            <a:r>
              <a:rPr lang="en-US" dirty="0" smtClean="0"/>
              <a:t>Site: SURF</a:t>
            </a:r>
          </a:p>
          <a:p>
            <a:pPr lvl="2"/>
            <a:r>
              <a:rPr lang="en-US" dirty="0" smtClean="0"/>
              <a:t>On axis; </a:t>
            </a:r>
          </a:p>
          <a:p>
            <a:pPr lvl="2"/>
            <a:r>
              <a:rPr lang="en-US" dirty="0" smtClean="0"/>
              <a:t>Baseline 1300 km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77" y="692696"/>
            <a:ext cx="4096603" cy="295232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3789041"/>
            <a:ext cx="6277709" cy="3024336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 rot="16200000">
            <a:off x="-648608" y="5934733"/>
            <a:ext cx="1562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arXiv:1307.7335</a:t>
            </a: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6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Long-Baseline </a:t>
            </a:r>
            <a:r>
              <a:rPr lang="en-US" dirty="0"/>
              <a:t>Neutrino Experiment: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15625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Systematic uncertainties:</a:t>
            </a:r>
          </a:p>
          <a:p>
            <a:pPr lvl="1"/>
            <a:r>
              <a:rPr lang="en-US" dirty="0" smtClean="0"/>
              <a:t>Signal: 1%</a:t>
            </a:r>
          </a:p>
          <a:p>
            <a:pPr lvl="1"/>
            <a:r>
              <a:rPr lang="en-US" dirty="0" smtClean="0"/>
              <a:t>Background: 5%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48880"/>
            <a:ext cx="7200800" cy="3578905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207" y="4653136"/>
            <a:ext cx="2259297" cy="2132856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15083" y="6546830"/>
            <a:ext cx="1562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arXiv:1307.7335</a:t>
            </a: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7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Factory: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Optimise discovery potential for CP and MH:</a:t>
            </a:r>
          </a:p>
          <a:p>
            <a:pPr marL="622300" lvl="1"/>
            <a:r>
              <a:rPr lang="en-GB" dirty="0" smtClean="0"/>
              <a:t>Requirements:</a:t>
            </a:r>
          </a:p>
          <a:p>
            <a:pPr marL="722313" lvl="2"/>
            <a:r>
              <a:rPr lang="en-GB" dirty="0" smtClean="0"/>
              <a:t>Large </a:t>
            </a:r>
            <a:r>
              <a:rPr lang="el-GR" dirty="0" smtClean="0"/>
              <a:t>ν</a:t>
            </a:r>
            <a:r>
              <a:rPr lang="en-GB" baseline="-25000" dirty="0" smtClean="0"/>
              <a:t>e</a:t>
            </a:r>
            <a:r>
              <a:rPr lang="en-GB" dirty="0" smtClean="0"/>
              <a:t> (</a:t>
            </a:r>
            <a:r>
              <a:rPr lang="el-GR" dirty="0" smtClean="0"/>
              <a:t>ν</a:t>
            </a:r>
            <a:r>
              <a:rPr lang="en-GB" baseline="-25000" dirty="0" smtClean="0"/>
              <a:t>e</a:t>
            </a:r>
            <a:r>
              <a:rPr lang="en-GB" dirty="0" smtClean="0"/>
              <a:t>) flux</a:t>
            </a:r>
          </a:p>
          <a:p>
            <a:pPr marL="901700" lvl="3"/>
            <a:r>
              <a:rPr lang="en-GB" dirty="0" smtClean="0"/>
              <a:t>Detailed study of </a:t>
            </a:r>
            <a:br>
              <a:rPr lang="en-GB" dirty="0" smtClean="0"/>
            </a:br>
            <a:r>
              <a:rPr lang="en-GB" dirty="0" smtClean="0"/>
              <a:t>sub-leading effects</a:t>
            </a:r>
          </a:p>
          <a:p>
            <a:pPr marL="722313" lvl="2"/>
            <a:endParaRPr lang="en-GB" dirty="0" smtClean="0"/>
          </a:p>
          <a:p>
            <a:pPr lvl="0"/>
            <a:r>
              <a:rPr lang="en-GB" dirty="0" smtClean="0">
                <a:solidFill>
                  <a:prstClr val="white"/>
                </a:solidFill>
              </a:rPr>
              <a:t>Unique:</a:t>
            </a:r>
            <a:endParaRPr lang="en-GB" dirty="0" smtClean="0"/>
          </a:p>
          <a:p>
            <a:pPr marL="722313" lvl="2"/>
            <a:r>
              <a:rPr lang="en-GB" dirty="0" smtClean="0"/>
              <a:t>(Large) high-energy </a:t>
            </a:r>
            <a:br>
              <a:rPr lang="en-GB" dirty="0" smtClean="0"/>
            </a:br>
            <a:r>
              <a:rPr lang="el-GR" dirty="0" smtClean="0"/>
              <a:t>ν</a:t>
            </a:r>
            <a:r>
              <a:rPr lang="en-GB" baseline="-25000" dirty="0" smtClean="0"/>
              <a:t>e</a:t>
            </a:r>
            <a:r>
              <a:rPr lang="en-GB" dirty="0" smtClean="0"/>
              <a:t> (</a:t>
            </a:r>
            <a:r>
              <a:rPr lang="el-GR" dirty="0" smtClean="0"/>
              <a:t>ν</a:t>
            </a:r>
            <a:r>
              <a:rPr lang="en-GB" baseline="-25000" dirty="0" smtClean="0"/>
              <a:t>e</a:t>
            </a:r>
            <a:r>
              <a:rPr lang="en-GB" dirty="0" smtClean="0"/>
              <a:t>) flux</a:t>
            </a:r>
          </a:p>
          <a:p>
            <a:pPr marL="901700" lvl="3"/>
            <a:r>
              <a:rPr lang="en-GB" dirty="0" smtClean="0"/>
              <a:t>Optimise event rate at</a:t>
            </a:r>
            <a:br>
              <a:rPr lang="en-GB" dirty="0" smtClean="0"/>
            </a:br>
            <a:r>
              <a:rPr lang="en-GB" dirty="0" smtClean="0"/>
              <a:t>fixed </a:t>
            </a:r>
            <a:r>
              <a:rPr lang="en-GB" i="1" dirty="0" smtClean="0"/>
              <a:t>L/E</a:t>
            </a:r>
            <a:endParaRPr lang="en-GB" dirty="0" smtClean="0"/>
          </a:p>
          <a:p>
            <a:pPr marL="901700" lvl="3"/>
            <a:r>
              <a:rPr lang="en-GB" dirty="0" smtClean="0"/>
              <a:t>Optimise MH sensitivity</a:t>
            </a:r>
          </a:p>
          <a:p>
            <a:pPr marL="901700" lvl="3"/>
            <a:r>
              <a:rPr lang="en-GB" dirty="0" smtClean="0"/>
              <a:t>Optimise CP sensitivity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83521" y="4653136"/>
            <a:ext cx="178567" cy="0"/>
          </a:xfrm>
          <a:prstGeom prst="line">
            <a:avLst/>
          </a:prstGeom>
          <a:ln w="285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53653" y="1988840"/>
            <a:ext cx="156410" cy="0"/>
          </a:xfrm>
          <a:prstGeom prst="line">
            <a:avLst/>
          </a:prstGeom>
          <a:ln w="38100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21025-IDS-N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611" y="1340768"/>
            <a:ext cx="3690757" cy="324036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663270"/>
            <a:ext cx="3060518" cy="21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6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Factory: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approaches:</a:t>
            </a:r>
          </a:p>
          <a:p>
            <a:pPr lvl="1"/>
            <a:r>
              <a:rPr lang="en-US" dirty="0" err="1" smtClean="0"/>
              <a:t>Optimise</a:t>
            </a:r>
            <a:r>
              <a:rPr lang="en-US" dirty="0" smtClean="0"/>
              <a:t> </a:t>
            </a:r>
            <a:r>
              <a:rPr lang="en-US" i="1" dirty="0" smtClean="0"/>
              <a:t>L</a:t>
            </a:r>
            <a:r>
              <a:rPr lang="en-US" dirty="0" smtClean="0"/>
              <a:t> and </a:t>
            </a:r>
            <a:r>
              <a:rPr lang="en-US" i="1" dirty="0" smtClean="0"/>
              <a:t>E</a:t>
            </a:r>
            <a:r>
              <a:rPr lang="en-US" dirty="0" smtClean="0"/>
              <a:t> to match detector threshold</a:t>
            </a:r>
          </a:p>
          <a:p>
            <a:pPr lvl="2"/>
            <a:r>
              <a:rPr lang="en-US" dirty="0" smtClean="0"/>
              <a:t>IDS-NF approach:</a:t>
            </a:r>
          </a:p>
          <a:p>
            <a:pPr lvl="3"/>
            <a:r>
              <a:rPr lang="en-US" dirty="0" smtClean="0"/>
              <a:t>1.4% signal</a:t>
            </a:r>
          </a:p>
          <a:p>
            <a:pPr lvl="3"/>
            <a:r>
              <a:rPr lang="en-US" dirty="0" smtClean="0"/>
              <a:t>20% 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7" y="3340249"/>
            <a:ext cx="4490615" cy="336796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10" y="3311086"/>
            <a:ext cx="4394394" cy="3430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3364"/>
          <a:stretch/>
        </p:blipFill>
        <p:spPr>
          <a:xfrm>
            <a:off x="4067944" y="1988306"/>
            <a:ext cx="4974810" cy="115266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9572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Factory: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approaches:</a:t>
            </a:r>
          </a:p>
          <a:p>
            <a:pPr lvl="1"/>
            <a:r>
              <a:rPr lang="en-US" dirty="0" err="1" smtClean="0"/>
              <a:t>Optimise</a:t>
            </a:r>
            <a:r>
              <a:rPr lang="en-US" dirty="0" smtClean="0"/>
              <a:t> </a:t>
            </a:r>
            <a:r>
              <a:rPr lang="en-US" i="1" dirty="0" smtClean="0"/>
              <a:t>L</a:t>
            </a:r>
            <a:r>
              <a:rPr lang="en-US" dirty="0" smtClean="0"/>
              <a:t> and </a:t>
            </a:r>
            <a:r>
              <a:rPr lang="en-US" i="1" dirty="0" smtClean="0"/>
              <a:t>E</a:t>
            </a:r>
            <a:r>
              <a:rPr lang="en-US" dirty="0" smtClean="0"/>
              <a:t> to match detector threshold</a:t>
            </a:r>
          </a:p>
          <a:p>
            <a:pPr lvl="2"/>
            <a:r>
              <a:rPr lang="en-US" dirty="0" smtClean="0"/>
              <a:t>IDS-NF approach: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err="1" smtClean="0"/>
              <a:t>LAr</a:t>
            </a:r>
            <a:r>
              <a:rPr lang="en-US" dirty="0" smtClean="0"/>
              <a:t> detector sited 1300 km from FNAL</a:t>
            </a:r>
          </a:p>
          <a:p>
            <a:pPr lvl="2"/>
            <a:r>
              <a:rPr lang="en-US" dirty="0" smtClean="0"/>
              <a:t>MAP/MASS approach: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3364"/>
          <a:stretch/>
        </p:blipFill>
        <p:spPr>
          <a:xfrm>
            <a:off x="4067944" y="1988306"/>
            <a:ext cx="4974810" cy="115266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696" y="3789040"/>
            <a:ext cx="4432800" cy="284185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290659"/>
            <a:ext cx="3400566" cy="245070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4263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Factory: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0" y="696766"/>
            <a:ext cx="4671234" cy="3503426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353" y="3429000"/>
            <a:ext cx="4524639" cy="3370856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075" y="6505599"/>
            <a:ext cx="139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arXiv</a:t>
            </a:r>
            <a:r>
              <a:rPr lang="en-US" sz="1400" b="1" dirty="0"/>
              <a:t>:1301.7727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41799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combination of NB and WB super-beams have the potential to:</a:t>
            </a:r>
          </a:p>
          <a:p>
            <a:pPr lvl="1"/>
            <a:r>
              <a:rPr lang="en-US" dirty="0" smtClean="0"/>
              <a:t>Determine the mass hierarchy; and </a:t>
            </a:r>
          </a:p>
          <a:p>
            <a:pPr lvl="1"/>
            <a:r>
              <a:rPr lang="en-US" dirty="0" smtClean="0"/>
              <a:t>Make a first sweep of the CP parameter space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Substantial contribution to first scientific imperative:</a:t>
            </a:r>
          </a:p>
          <a:p>
            <a:pPr lvl="1"/>
            <a:r>
              <a:rPr lang="en-US" dirty="0" smtClean="0"/>
              <a:t>To complete the Standard Neutrino Model (</a:t>
            </a:r>
            <a:r>
              <a:rPr lang="en-US" dirty="0" err="1" smtClean="0"/>
              <a:t>SνM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establish the </a:t>
            </a:r>
            <a:r>
              <a:rPr lang="en-US" dirty="0" err="1" smtClean="0"/>
              <a:t>SνM</a:t>
            </a:r>
            <a:r>
              <a:rPr lang="en-US" dirty="0" smtClean="0"/>
              <a:t> as the correct description of nature requires:</a:t>
            </a:r>
          </a:p>
          <a:p>
            <a:pPr lvl="1"/>
            <a:r>
              <a:rPr lang="en-US" dirty="0" smtClean="0"/>
              <a:t>Development of a capability to produce large, high-energy data sets; and</a:t>
            </a:r>
          </a:p>
          <a:p>
            <a:pPr lvl="1"/>
            <a:r>
              <a:rPr lang="en-US" dirty="0" smtClean="0"/>
              <a:t>To control systematic uncertainties</a:t>
            </a:r>
          </a:p>
          <a:p>
            <a:pPr lvl="2"/>
            <a:r>
              <a:rPr lang="en-US" dirty="0" smtClean="0"/>
              <a:t>This requires a dedicated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 incremental </a:t>
            </a:r>
            <a:r>
              <a:rPr lang="en-US" dirty="0" err="1" smtClean="0"/>
              <a:t>programme</a:t>
            </a:r>
            <a:r>
              <a:rPr lang="en-US" dirty="0" smtClean="0"/>
              <a:t> can (has) been articulated:</a:t>
            </a:r>
          </a:p>
          <a:p>
            <a:pPr lvl="1"/>
            <a:r>
              <a:rPr lang="en-US" dirty="0" smtClean="0"/>
              <a:t>Scientific imperative: develop three-pronged </a:t>
            </a:r>
            <a:r>
              <a:rPr lang="en-US" dirty="0" err="1" smtClean="0"/>
              <a:t>programme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Deliver critical oscillation measurements through super-beam (LBNE/T2HK) </a:t>
            </a:r>
            <a:r>
              <a:rPr lang="en-US" dirty="0" err="1" smtClean="0"/>
              <a:t>programme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Establish systematic-uncertainty control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3"/>
            <a:r>
              <a:rPr lang="en-US" dirty="0" smtClean="0"/>
              <a:t>Including measurement of </a:t>
            </a:r>
            <a:r>
              <a:rPr lang="en-US" dirty="0" err="1" smtClean="0"/>
              <a:t>νe</a:t>
            </a:r>
            <a:r>
              <a:rPr lang="en-US" i="1" dirty="0" err="1" smtClean="0"/>
              <a:t>N</a:t>
            </a:r>
            <a:r>
              <a:rPr lang="en-US" dirty="0" smtClean="0"/>
              <a:t> cross sections at </a:t>
            </a:r>
            <a:r>
              <a:rPr lang="en-US" dirty="0" err="1" smtClean="0"/>
              <a:t>nuSTORM</a:t>
            </a:r>
            <a:endParaRPr lang="en-US" dirty="0" smtClean="0"/>
          </a:p>
          <a:p>
            <a:pPr lvl="2"/>
            <a:r>
              <a:rPr lang="en-US" dirty="0" smtClean="0"/>
              <a:t>Develop capability required to implement the Neutrino Factory</a:t>
            </a:r>
          </a:p>
          <a:p>
            <a:pPr lvl="1"/>
            <a:r>
              <a:rPr lang="en-US" dirty="0" smtClean="0"/>
              <a:t>To </a:t>
            </a:r>
            <a:r>
              <a:rPr lang="en-US" dirty="0" err="1" smtClean="0"/>
              <a:t>realise</a:t>
            </a:r>
            <a:r>
              <a:rPr lang="en-US" dirty="0" smtClean="0"/>
              <a:t> this fantastic </a:t>
            </a:r>
            <a:r>
              <a:rPr lang="en-US" dirty="0" err="1" smtClean="0"/>
              <a:t>programme</a:t>
            </a:r>
            <a:r>
              <a:rPr lang="en-US" dirty="0" smtClean="0"/>
              <a:t> seems likely to require international coordination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3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Neutrino Model: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692695"/>
            <a:ext cx="8712968" cy="147054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573017"/>
            <a:ext cx="9144000" cy="32849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Three mass states</a:t>
            </a:r>
            <a:br>
              <a:rPr lang="en-US" dirty="0" smtClean="0"/>
            </a:br>
            <a:r>
              <a:rPr lang="en-US" dirty="0" smtClean="0"/>
              <a:t>linked to three</a:t>
            </a:r>
            <a:br>
              <a:rPr lang="en-US" dirty="0" smtClean="0"/>
            </a:br>
            <a:r>
              <a:rPr lang="en-US" dirty="0" err="1" smtClean="0"/>
              <a:t>flavour</a:t>
            </a:r>
            <a:r>
              <a:rPr lang="en-US" dirty="0" smtClean="0"/>
              <a:t> states via</a:t>
            </a:r>
            <a:br>
              <a:rPr lang="en-US" dirty="0" smtClean="0"/>
            </a:br>
            <a:r>
              <a:rPr lang="en-US" i="1" dirty="0" smtClean="0"/>
              <a:t>unitary</a:t>
            </a:r>
            <a:r>
              <a:rPr lang="en-US" dirty="0" smtClean="0"/>
              <a:t> mixing </a:t>
            </a:r>
            <a:br>
              <a:rPr lang="en-US" dirty="0" smtClean="0"/>
            </a:br>
            <a:r>
              <a:rPr lang="en-US" dirty="0" smtClean="0"/>
              <a:t>matrix;</a:t>
            </a:r>
          </a:p>
          <a:p>
            <a:r>
              <a:rPr lang="en-US" dirty="0" smtClean="0"/>
              <a:t>Additional, </a:t>
            </a:r>
            <a:r>
              <a:rPr lang="en-US" i="1" dirty="0" smtClean="0"/>
              <a:t>sterile</a:t>
            </a:r>
            <a:r>
              <a:rPr lang="en-US" dirty="0" smtClean="0"/>
              <a:t>, states conceivable:</a:t>
            </a:r>
          </a:p>
          <a:p>
            <a:pPr lvl="1"/>
            <a:r>
              <a:rPr lang="en-US" dirty="0" smtClean="0"/>
              <a:t>Would imply:</a:t>
            </a:r>
          </a:p>
          <a:p>
            <a:pPr lvl="2"/>
            <a:r>
              <a:rPr lang="en-US" dirty="0" smtClean="0"/>
              <a:t>3-neutrino mixing matrix not unitary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554" y="2204863"/>
            <a:ext cx="4826665" cy="3384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204864"/>
            <a:ext cx="2456886" cy="1322127"/>
          </a:xfrm>
          <a:prstGeom prst="rect">
            <a:avLst/>
          </a:prstGeom>
          <a:ln w="28575" cmpd="sng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016652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SνM</a:t>
            </a:r>
            <a:r>
              <a:rPr lang="en-GB" dirty="0" smtClean="0"/>
              <a:t> measurement programme: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Looking beyond MINOS, T2K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NOνA</a:t>
            </a:r>
            <a:r>
              <a:rPr lang="en-GB" dirty="0" smtClean="0"/>
              <a:t>, </a:t>
            </a:r>
            <a:r>
              <a:rPr lang="en-GB" dirty="0" err="1" smtClean="0"/>
              <a:t>DChooz</a:t>
            </a:r>
            <a:r>
              <a:rPr lang="en-GB" dirty="0" smtClean="0"/>
              <a:t>, </a:t>
            </a:r>
            <a:r>
              <a:rPr lang="en-GB" dirty="0" err="1" smtClean="0"/>
              <a:t>Daya</a:t>
            </a:r>
            <a:r>
              <a:rPr lang="en-GB" dirty="0" smtClean="0"/>
              <a:t> Bay, Reno, …</a:t>
            </a:r>
          </a:p>
          <a:p>
            <a:pPr lvl="1"/>
            <a:r>
              <a:rPr lang="en-GB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 will be very well known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Therefore future programme </a:t>
            </a:r>
            <a:br>
              <a:rPr lang="en-GB" dirty="0" smtClean="0"/>
            </a:br>
            <a:r>
              <a:rPr lang="en-GB" dirty="0" smtClean="0"/>
              <a:t>must:</a:t>
            </a:r>
          </a:p>
          <a:p>
            <a:pPr lvl="1"/>
            <a:r>
              <a:rPr lang="en-GB" dirty="0" smtClean="0"/>
              <a:t>Complete the “Standard </a:t>
            </a:r>
            <a:br>
              <a:rPr lang="en-GB" dirty="0" smtClean="0"/>
            </a:br>
            <a:r>
              <a:rPr lang="en-GB" dirty="0" smtClean="0"/>
              <a:t>Neutrino Model” (S</a:t>
            </a:r>
            <a:r>
              <a:rPr lang="el-GR" dirty="0" smtClean="0"/>
              <a:t>ν</a:t>
            </a:r>
            <a:r>
              <a:rPr lang="en-GB" dirty="0" smtClean="0"/>
              <a:t>M):</a:t>
            </a:r>
          </a:p>
          <a:p>
            <a:pPr lvl="2"/>
            <a:r>
              <a:rPr lang="en-GB" dirty="0" smtClean="0"/>
              <a:t>Determine the mass hierarchy</a:t>
            </a:r>
          </a:p>
          <a:p>
            <a:pPr lvl="2"/>
            <a:r>
              <a:rPr lang="en-GB" dirty="0" smtClean="0"/>
              <a:t>Search for (and discover?) leptonic </a:t>
            </a:r>
            <a:br>
              <a:rPr lang="en-GB" dirty="0" smtClean="0"/>
            </a:br>
            <a:r>
              <a:rPr lang="en-GB" dirty="0" smtClean="0"/>
              <a:t>CP-invariance violation</a:t>
            </a:r>
          </a:p>
          <a:p>
            <a:pPr lvl="1"/>
            <a:r>
              <a:rPr lang="en-GB" dirty="0" smtClean="0"/>
              <a:t>Establish the S</a:t>
            </a:r>
            <a:r>
              <a:rPr lang="el-GR" dirty="0" smtClean="0"/>
              <a:t>ν</a:t>
            </a:r>
            <a:r>
              <a:rPr lang="en-GB" dirty="0" smtClean="0"/>
              <a:t>M as the correct </a:t>
            </a:r>
            <a:br>
              <a:rPr lang="en-GB" dirty="0" smtClean="0"/>
            </a:br>
            <a:r>
              <a:rPr lang="en-GB" dirty="0" smtClean="0"/>
              <a:t>description of nature:</a:t>
            </a:r>
          </a:p>
          <a:p>
            <a:pPr lvl="2"/>
            <a:r>
              <a:rPr lang="en-GB" dirty="0" smtClean="0"/>
              <a:t>Determine precisely the degree to which θ</a:t>
            </a:r>
            <a:r>
              <a:rPr lang="en-GB" baseline="-25000" dirty="0" smtClean="0"/>
              <a:t>23</a:t>
            </a:r>
            <a:r>
              <a:rPr lang="en-GB" dirty="0" smtClean="0"/>
              <a:t> differs from </a:t>
            </a:r>
            <a:r>
              <a:rPr lang="el-GR" dirty="0" smtClean="0"/>
              <a:t>π</a:t>
            </a:r>
            <a:r>
              <a:rPr lang="en-GB" dirty="0" smtClean="0"/>
              <a:t>/4</a:t>
            </a:r>
          </a:p>
          <a:p>
            <a:pPr lvl="2"/>
            <a:r>
              <a:rPr lang="en-GB" dirty="0" smtClean="0"/>
              <a:t>Determine θ</a:t>
            </a:r>
            <a:r>
              <a:rPr lang="en-GB" baseline="-25000" dirty="0" smtClean="0"/>
              <a:t>13</a:t>
            </a:r>
            <a:r>
              <a:rPr lang="en-GB" dirty="0" smtClean="0"/>
              <a:t> precisely</a:t>
            </a:r>
          </a:p>
          <a:p>
            <a:pPr lvl="2"/>
            <a:r>
              <a:rPr lang="en-GB" dirty="0" smtClean="0"/>
              <a:t>Determine θ</a:t>
            </a:r>
            <a:r>
              <a:rPr lang="en-GB" baseline="-25000" dirty="0" smtClean="0"/>
              <a:t>12</a:t>
            </a:r>
            <a:r>
              <a:rPr lang="en-GB" dirty="0" smtClean="0"/>
              <a:t> precisely</a:t>
            </a:r>
          </a:p>
          <a:p>
            <a:pPr lvl="1"/>
            <a:r>
              <a:rPr lang="en-GB" dirty="0" smtClean="0"/>
              <a:t>Search for deviations from the S</a:t>
            </a:r>
            <a:r>
              <a:rPr lang="el-GR" dirty="0" smtClean="0"/>
              <a:t>ν</a:t>
            </a:r>
            <a:r>
              <a:rPr lang="en-GB" dirty="0" smtClean="0"/>
              <a:t>M:</a:t>
            </a:r>
          </a:p>
          <a:p>
            <a:pPr lvl="2"/>
            <a:r>
              <a:rPr lang="en-GB" dirty="0" smtClean="0"/>
              <a:t>Test the </a:t>
            </a:r>
            <a:r>
              <a:rPr lang="en-GB" dirty="0" err="1" smtClean="0"/>
              <a:t>unitarity</a:t>
            </a:r>
            <a:r>
              <a:rPr lang="en-GB" dirty="0" smtClean="0"/>
              <a:t> of the neutrino mixing matrix</a:t>
            </a:r>
          </a:p>
          <a:p>
            <a:pPr lvl="2"/>
            <a:r>
              <a:rPr lang="en-GB" dirty="0" smtClean="0"/>
              <a:t>Search for sterile neutrinos, non-standard interactions,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692696"/>
            <a:ext cx="3570507" cy="4064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64793" y="3913311"/>
            <a:ext cx="139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arXiv:1203.5651</a:t>
            </a:r>
            <a:endParaRPr lang="en-US" sz="14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8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case for precision: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271464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What determines the goal for sensitivity and precision?</a:t>
            </a:r>
          </a:p>
          <a:p>
            <a:pPr lvl="1"/>
            <a:r>
              <a:rPr lang="en-GB" dirty="0" smtClean="0"/>
              <a:t>Sensitivity:</a:t>
            </a:r>
          </a:p>
          <a:p>
            <a:pPr lvl="2"/>
            <a:r>
              <a:rPr lang="en-GB" dirty="0" smtClean="0"/>
              <a:t>Definitive discovery!</a:t>
            </a:r>
          </a:p>
          <a:p>
            <a:pPr lvl="3"/>
            <a:r>
              <a:rPr lang="en-GB" dirty="0" smtClean="0"/>
              <a:t>Must have sensitivity of “~5</a:t>
            </a:r>
            <a:r>
              <a:rPr lang="el-GR" dirty="0" smtClean="0"/>
              <a:t>σ</a:t>
            </a:r>
            <a:r>
              <a:rPr lang="en-GB" dirty="0" smtClean="0"/>
              <a:t>”</a:t>
            </a:r>
          </a:p>
          <a:p>
            <a:pPr lvl="3"/>
            <a:r>
              <a:rPr lang="en-GB" dirty="0" smtClean="0"/>
              <a:t>To resolve the LSND/</a:t>
            </a:r>
            <a:r>
              <a:rPr lang="en-GB" dirty="0" err="1" smtClean="0"/>
              <a:t>miniBooNE</a:t>
            </a:r>
            <a:r>
              <a:rPr lang="en-GB" dirty="0" smtClean="0"/>
              <a:t> “suite of anomalies” may set the bar higher!</a:t>
            </a:r>
          </a:p>
          <a:p>
            <a:pPr lvl="1"/>
            <a:r>
              <a:rPr lang="en-GB" dirty="0" smtClean="0"/>
              <a:t>Precision:</a:t>
            </a:r>
          </a:p>
          <a:p>
            <a:pPr lvl="2"/>
            <a:r>
              <a:rPr lang="en-GB" dirty="0" smtClean="0"/>
              <a:t>Field presently led by experiment;</a:t>
            </a:r>
          </a:p>
          <a:p>
            <a:pPr lvl="3"/>
            <a:r>
              <a:rPr lang="en-GB" dirty="0" smtClean="0"/>
              <a:t>Too many, or too few, theories;</a:t>
            </a:r>
          </a:p>
          <a:p>
            <a:pPr lvl="2"/>
            <a:r>
              <a:rPr lang="en-GB" dirty="0" smtClean="0"/>
              <a:t>Goal to determine parameters with a precision comparable to that with which the quark-mixing parameters are known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88" y="3522043"/>
            <a:ext cx="6336704" cy="321932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71800" y="5517232"/>
            <a:ext cx="60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PDG</a:t>
            </a:r>
          </a:p>
        </p:txBody>
      </p:sp>
    </p:spTree>
    <p:extLst>
      <p:ext uri="{BB962C8B-B14F-4D97-AF65-F5344CB8AC3E}">
        <p14:creationId xmlns:p14="http://schemas.microsoft.com/office/powerpoint/2010/main" val="275351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thumbnails: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Conventional super-beams:</a:t>
            </a:r>
          </a:p>
          <a:p>
            <a:pPr lvl="1"/>
            <a:r>
              <a:rPr lang="en-US" dirty="0" smtClean="0"/>
              <a:t>Wide-band, long baseline: e.g. LBNE, LBNO</a:t>
            </a:r>
          </a:p>
          <a:p>
            <a:pPr lvl="2"/>
            <a:r>
              <a:rPr lang="en-US" dirty="0" smtClean="0"/>
              <a:t>&lt;</a:t>
            </a:r>
            <a:r>
              <a:rPr lang="en-US" i="1" dirty="0" smtClean="0"/>
              <a:t>E</a:t>
            </a:r>
            <a:r>
              <a:rPr lang="en-US" i="1" baseline="-25000" dirty="0" smtClean="0"/>
              <a:t>μ</a:t>
            </a:r>
            <a:r>
              <a:rPr lang="en-US" i="1" dirty="0" smtClean="0"/>
              <a:t>&gt; ~ </a:t>
            </a:r>
            <a:r>
              <a:rPr lang="en-US" dirty="0" smtClean="0"/>
              <a:t>2—3 GeV; matched to LAr or Fe calorimeter;</a:t>
            </a:r>
          </a:p>
          <a:p>
            <a:pPr lvl="2"/>
            <a:r>
              <a:rPr lang="en-US" dirty="0" smtClean="0"/>
              <a:t>Long-baseline allows observation of first and second maximum</a:t>
            </a:r>
          </a:p>
          <a:p>
            <a:pPr lvl="2"/>
            <a:r>
              <a:rPr lang="en-US" dirty="0" smtClean="0"/>
              <a:t>Near detector exploited to reduce systematic errors</a:t>
            </a:r>
          </a:p>
          <a:p>
            <a:pPr lvl="1"/>
            <a:r>
              <a:rPr lang="en-US" dirty="0" smtClean="0"/>
              <a:t>Narrow-band, short baseline: e.g. T2HK, SPL</a:t>
            </a:r>
          </a:p>
          <a:p>
            <a:pPr lvl="2"/>
            <a:r>
              <a:rPr lang="en-US" dirty="0"/>
              <a:t>&lt;</a:t>
            </a:r>
            <a:r>
              <a:rPr lang="en-US" i="1" dirty="0"/>
              <a:t>E</a:t>
            </a:r>
            <a:r>
              <a:rPr lang="en-US" i="1" baseline="-25000" dirty="0"/>
              <a:t>μ</a:t>
            </a:r>
            <a:r>
              <a:rPr lang="en-US" i="1" dirty="0"/>
              <a:t>&gt; ~ </a:t>
            </a:r>
            <a:r>
              <a:rPr lang="en-US" dirty="0" smtClean="0"/>
              <a:t>0.5 </a:t>
            </a:r>
            <a:r>
              <a:rPr lang="en-US" dirty="0"/>
              <a:t>GeV; matched to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 Cherenkov;</a:t>
            </a:r>
            <a:endParaRPr lang="en-US" dirty="0"/>
          </a:p>
          <a:p>
            <a:pPr lvl="2"/>
            <a:r>
              <a:rPr lang="en-US" dirty="0" smtClean="0"/>
              <a:t>Short-baseline </a:t>
            </a:r>
            <a:r>
              <a:rPr lang="en-US" dirty="0"/>
              <a:t>allows observation of first </a:t>
            </a:r>
            <a:r>
              <a:rPr lang="en-US" dirty="0" smtClean="0"/>
              <a:t>maximum</a:t>
            </a:r>
            <a:endParaRPr lang="en-US" dirty="0"/>
          </a:p>
          <a:p>
            <a:pPr lvl="2"/>
            <a:r>
              <a:rPr lang="en-US" dirty="0"/>
              <a:t>Near detector exploited to reduce systematic errors</a:t>
            </a:r>
          </a:p>
          <a:p>
            <a:r>
              <a:rPr lang="en-US" dirty="0" smtClean="0"/>
              <a:t>Beta-beam, short baseline: e.g. CERN γ=100;</a:t>
            </a:r>
          </a:p>
          <a:p>
            <a:pPr lvl="1"/>
            <a:r>
              <a:rPr lang="en-US" dirty="0"/>
              <a:t>&lt;</a:t>
            </a:r>
            <a:r>
              <a:rPr lang="en-US" i="1" dirty="0"/>
              <a:t>E</a:t>
            </a:r>
            <a:r>
              <a:rPr lang="en-US" i="1" baseline="-25000" dirty="0"/>
              <a:t>μ</a:t>
            </a:r>
            <a:r>
              <a:rPr lang="en-US" i="1" dirty="0"/>
              <a:t>&gt; ~ </a:t>
            </a:r>
            <a:r>
              <a:rPr lang="en-US" dirty="0"/>
              <a:t>0.5 GeV; matched to H</a:t>
            </a:r>
            <a:r>
              <a:rPr lang="en-US" baseline="-25000" dirty="0"/>
              <a:t>2</a:t>
            </a:r>
            <a:r>
              <a:rPr lang="en-US" dirty="0"/>
              <a:t>0 Cherenkov;</a:t>
            </a:r>
          </a:p>
          <a:p>
            <a:pPr lvl="1"/>
            <a:r>
              <a:rPr lang="en-US" dirty="0"/>
              <a:t>Short-baseline allows observation of first maximum</a:t>
            </a:r>
          </a:p>
          <a:p>
            <a:pPr lvl="1"/>
            <a:r>
              <a:rPr lang="en-US" dirty="0" smtClean="0"/>
              <a:t>Requires short-baseline super-beam to deliver competitive performance</a:t>
            </a:r>
          </a:p>
          <a:p>
            <a:r>
              <a:rPr lang="en-US" dirty="0" smtClean="0"/>
              <a:t>Neutrino Factory: e.g. IDS-NF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μ</a:t>
            </a:r>
            <a:r>
              <a:rPr lang="en-US" dirty="0" smtClean="0"/>
              <a:t>=10 GeV, </a:t>
            </a:r>
            <a:r>
              <a:rPr lang="en-US" dirty="0" err="1" smtClean="0"/>
              <a:t>NuMax</a:t>
            </a:r>
            <a:r>
              <a:rPr lang="en-US" dirty="0" smtClean="0"/>
              <a:t>(+)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μ</a:t>
            </a:r>
            <a:r>
              <a:rPr lang="en-US" dirty="0" smtClean="0"/>
              <a:t>=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GeV;</a:t>
            </a:r>
            <a:endParaRPr lang="en-US" dirty="0" smtClean="0"/>
          </a:p>
          <a:p>
            <a:pPr lvl="1"/>
            <a:r>
              <a:rPr lang="en-US" dirty="0" smtClean="0"/>
              <a:t>Uniquely well known flux (</a:t>
            </a:r>
            <a:r>
              <a:rPr lang="en-US" dirty="0" err="1" smtClean="0"/>
              <a:t>flavour</a:t>
            </a:r>
            <a:r>
              <a:rPr lang="en-US" dirty="0" smtClean="0"/>
              <a:t> content and energy spectrum);</a:t>
            </a:r>
          </a:p>
          <a:p>
            <a:pPr lvl="1"/>
            <a:r>
              <a:rPr lang="en-US" dirty="0" smtClean="0"/>
              <a:t>Baseline 1300—2500 km</a:t>
            </a:r>
          </a:p>
          <a:p>
            <a:pPr lvl="1"/>
            <a:r>
              <a:rPr lang="en-US" dirty="0" smtClean="0"/>
              <a:t>Requires a </a:t>
            </a:r>
            <a:r>
              <a:rPr lang="en-US" dirty="0" err="1" smtClean="0"/>
              <a:t>magnetised</a:t>
            </a:r>
            <a:r>
              <a:rPr lang="en-US" dirty="0" smtClean="0"/>
              <a:t> detector</a:t>
            </a:r>
          </a:p>
          <a:p>
            <a:pPr lvl="1"/>
            <a:r>
              <a:rPr lang="en-US" dirty="0" smtClean="0"/>
              <a:t>Identified by </a:t>
            </a:r>
            <a:r>
              <a:rPr lang="en-US" dirty="0" err="1" smtClean="0"/>
              <a:t>EUROnu</a:t>
            </a:r>
            <a:r>
              <a:rPr lang="en-US" dirty="0" smtClean="0"/>
              <a:t> as the facility for the high-precision </a:t>
            </a:r>
            <a:r>
              <a:rPr lang="en-US" dirty="0" err="1" smtClean="0"/>
              <a:t>programme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96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Beta-beam: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35699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Advantage:</a:t>
            </a:r>
          </a:p>
          <a:p>
            <a:pPr lvl="1"/>
            <a:r>
              <a:rPr lang="en-US" dirty="0" smtClean="0"/>
              <a:t>Pure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e</a:t>
            </a:r>
            <a:r>
              <a:rPr lang="en-US" dirty="0"/>
              <a:t> </a:t>
            </a:r>
            <a:r>
              <a:rPr lang="en-US" dirty="0" smtClean="0"/>
              <a:t>beam</a:t>
            </a:r>
            <a:endParaRPr lang="en-US" baseline="-25000" dirty="0" smtClean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Ion beams have high rigidity:</a:t>
            </a:r>
          </a:p>
          <a:p>
            <a:pPr lvl="2"/>
            <a:r>
              <a:rPr lang="en-US" dirty="0" smtClean="0"/>
              <a:t>Practically limited to low neutrino energy</a:t>
            </a:r>
          </a:p>
          <a:p>
            <a:pPr lvl="1"/>
            <a:r>
              <a:rPr lang="en-US" dirty="0" smtClean="0"/>
              <a:t>To obtain competitive sensitivity require high-power super-beam</a:t>
            </a:r>
          </a:p>
          <a:p>
            <a:r>
              <a:rPr lang="en-US" dirty="0" err="1" smtClean="0"/>
              <a:t>EUROnu</a:t>
            </a:r>
            <a:r>
              <a:rPr lang="en-US" dirty="0" smtClean="0"/>
              <a:t> conclusions:</a:t>
            </a:r>
          </a:p>
          <a:p>
            <a:pPr lvl="1"/>
            <a:r>
              <a:rPr lang="en-US" dirty="0" smtClean="0"/>
              <a:t>Given the superior performance of the Neutrino Factory and the cost of a combined beta-beam and super-beam complex and (if </a:t>
            </a:r>
            <a:r>
              <a:rPr lang="en-US" dirty="0" err="1" smtClean="0"/>
              <a:t>implemened</a:t>
            </a:r>
            <a:r>
              <a:rPr lang="en-US" dirty="0" smtClean="0"/>
              <a:t> at CERN) the disruption to the LHC </a:t>
            </a:r>
            <a:r>
              <a:rPr lang="en-US" dirty="0" err="1" smtClean="0"/>
              <a:t>programme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Staged implementation of the Neutrino Factory identified as the preferred option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0" y="67741"/>
            <a:ext cx="4942307" cy="332115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692696"/>
            <a:ext cx="3780532" cy="371818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644" y="3068960"/>
            <a:ext cx="233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10.1103/PhysRevSTAB.16.021002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86882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T2K: evidence for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μ</a:t>
            </a:r>
            <a:r>
              <a:rPr lang="en-US" sz="2800" baseline="300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e</a:t>
            </a:r>
            <a:r>
              <a:rPr lang="en-US" dirty="0" smtClean="0"/>
              <a:t>; the state of the art: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33569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Statistics:</a:t>
            </a:r>
          </a:p>
          <a:p>
            <a:pPr lvl="1"/>
            <a:r>
              <a:rPr lang="en-US" dirty="0" smtClean="0"/>
              <a:t>Sample: 11 events</a:t>
            </a:r>
          </a:p>
          <a:p>
            <a:r>
              <a:rPr lang="en-US" dirty="0" smtClean="0"/>
              <a:t>Systematics:</a:t>
            </a:r>
          </a:p>
          <a:p>
            <a:pPr lvl="1"/>
            <a:r>
              <a:rPr lang="en-US" dirty="0" smtClean="0"/>
              <a:t>Flux/cross section: 5% </a:t>
            </a:r>
            <a:r>
              <a:rPr lang="en-US" sz="2600" dirty="0" smtClean="0"/>
              <a:t>[using CCQE and 1pi from ND280]</a:t>
            </a:r>
          </a:p>
          <a:p>
            <a:pPr lvl="1"/>
            <a:r>
              <a:rPr lang="en-US" dirty="0" smtClean="0"/>
              <a:t>Neutrino-nucleus scattering: 7.4%</a:t>
            </a:r>
          </a:p>
          <a:p>
            <a:pPr lvl="1"/>
            <a:r>
              <a:rPr lang="en-US" dirty="0" smtClean="0"/>
              <a:t>Final state interactions: 2.3%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836712"/>
            <a:ext cx="4176464" cy="417646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836712"/>
            <a:ext cx="4716016" cy="265944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64088" y="2322066"/>
            <a:ext cx="3096344" cy="170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64088" y="2677666"/>
            <a:ext cx="3096344" cy="1720726"/>
            <a:chOff x="5364088" y="2533650"/>
            <a:chExt cx="3096344" cy="1720726"/>
          </a:xfrm>
        </p:grpSpPr>
        <p:sp>
          <p:nvSpPr>
            <p:cNvPr id="7" name="Rectangle 6"/>
            <p:cNvSpPr/>
            <p:nvPr/>
          </p:nvSpPr>
          <p:spPr>
            <a:xfrm>
              <a:off x="5364088" y="2533650"/>
              <a:ext cx="3096344" cy="17207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3212976"/>
              <a:ext cx="46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7.4%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364088" y="4396854"/>
            <a:ext cx="3096344" cy="170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60032" y="1628800"/>
            <a:ext cx="1562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arXiv</a:t>
            </a:r>
            <a:r>
              <a:rPr lang="en-US" sz="1600" b="1" dirty="0">
                <a:solidFill>
                  <a:srgbClr val="000000"/>
                </a:solidFill>
              </a:rPr>
              <a:t>:1304.0841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3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 Hyper-</a:t>
            </a:r>
            <a:r>
              <a:rPr lang="en-US" dirty="0" err="1" smtClean="0"/>
              <a:t>Kamiokande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7"/>
            <a:ext cx="4430713" cy="29523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Source:</a:t>
            </a:r>
          </a:p>
          <a:p>
            <a:pPr lvl="1"/>
            <a:r>
              <a:rPr lang="en-US" dirty="0"/>
              <a:t>JPARC neutrino beam served: 1.66 MW</a:t>
            </a:r>
          </a:p>
          <a:p>
            <a:r>
              <a:rPr lang="en-US" dirty="0" smtClean="0"/>
              <a:t>Detector: water Cherenkov</a:t>
            </a:r>
          </a:p>
          <a:p>
            <a:pPr lvl="1"/>
            <a:r>
              <a:rPr lang="en-US" dirty="0" err="1" smtClean="0"/>
              <a:t>Fiducial</a:t>
            </a:r>
            <a:r>
              <a:rPr lang="en-US" dirty="0" smtClean="0"/>
              <a:t> mass: 560 </a:t>
            </a:r>
            <a:r>
              <a:rPr lang="en-US" dirty="0" err="1" smtClean="0"/>
              <a:t>kTonne</a:t>
            </a:r>
            <a:endParaRPr lang="en-US" dirty="0" smtClean="0"/>
          </a:p>
          <a:p>
            <a:pPr lvl="1"/>
            <a:r>
              <a:rPr lang="en-US" dirty="0" smtClean="0"/>
              <a:t>Site: </a:t>
            </a:r>
          </a:p>
          <a:p>
            <a:pPr lvl="2"/>
            <a:r>
              <a:rPr lang="en-US" dirty="0" smtClean="0"/>
              <a:t>2.5° off axis;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aseline ~290 km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8" t="3776" r="2158"/>
          <a:stretch/>
        </p:blipFill>
        <p:spPr>
          <a:xfrm>
            <a:off x="4427984" y="908720"/>
            <a:ext cx="4662679" cy="2359533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55" t="1810" r="2956" b="5852"/>
          <a:stretch/>
        </p:blipFill>
        <p:spPr>
          <a:xfrm>
            <a:off x="482411" y="3429000"/>
            <a:ext cx="8338061" cy="3251583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-144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arXiv:1109.3262</a:t>
            </a:r>
            <a:endParaRPr lang="en-US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4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 Hyper-</a:t>
            </a:r>
            <a:r>
              <a:rPr lang="en-US" dirty="0" err="1"/>
              <a:t>Kamiokande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192255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Systematic uncertainties:</a:t>
            </a:r>
          </a:p>
          <a:p>
            <a:pPr lvl="1"/>
            <a:r>
              <a:rPr lang="en-US" dirty="0" smtClean="0"/>
              <a:t>Signal: 5%</a:t>
            </a:r>
          </a:p>
          <a:p>
            <a:pPr lvl="1"/>
            <a:r>
              <a:rPr lang="en-US" dirty="0" err="1" smtClean="0"/>
              <a:t>νμ</a:t>
            </a:r>
            <a:r>
              <a:rPr lang="en-US" dirty="0" smtClean="0"/>
              <a:t> induced background: 5%</a:t>
            </a:r>
          </a:p>
          <a:p>
            <a:pPr lvl="1"/>
            <a:r>
              <a:rPr lang="en-US" dirty="0" err="1" smtClean="0"/>
              <a:t>νe</a:t>
            </a:r>
            <a:r>
              <a:rPr lang="en-US" dirty="0" smtClean="0"/>
              <a:t> induced background: 5%</a:t>
            </a:r>
          </a:p>
          <a:p>
            <a:pPr lvl="1"/>
            <a:r>
              <a:rPr lang="en-US" dirty="0" smtClean="0"/>
              <a:t>Relative neutrino/anti-neutrino </a:t>
            </a:r>
            <a:r>
              <a:rPr lang="en-US" dirty="0" err="1" smtClean="0"/>
              <a:t>normalisation</a:t>
            </a:r>
            <a:r>
              <a:rPr lang="en-US" dirty="0" smtClean="0"/>
              <a:t>: 5%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492896"/>
            <a:ext cx="5739661" cy="423797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780928"/>
            <a:ext cx="3312368" cy="3266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144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arXiv:1109.3262</a:t>
            </a:r>
            <a:endParaRPr lang="en-US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7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3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ta-proj-slides">
  <a:themeElements>
    <a:clrScheme name="Data-proj-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Data-proj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ta-proj-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KL-pres</Template>
  <TotalTime>5363</TotalTime>
  <Words>952</Words>
  <Application>Microsoft Macintosh PowerPoint</Application>
  <PresentationFormat>On-screen Show (4:3)</PresentationFormat>
  <Paragraphs>163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KL-pres</vt:lpstr>
      <vt:lpstr>1_Data-proj-slides</vt:lpstr>
      <vt:lpstr>1_Theme1</vt:lpstr>
      <vt:lpstr>Slides</vt:lpstr>
      <vt:lpstr>Presentation1</vt:lpstr>
      <vt:lpstr>1_Theme2</vt:lpstr>
      <vt:lpstr>2_Theme2</vt:lpstr>
      <vt:lpstr>ISIS Small Bottom Banner</vt:lpstr>
      <vt:lpstr>1_KL-pres</vt:lpstr>
      <vt:lpstr>2_KL-pres</vt:lpstr>
      <vt:lpstr>3_KL-pres</vt:lpstr>
      <vt:lpstr>Document</vt:lpstr>
      <vt:lpstr> Long-term physics prospects</vt:lpstr>
      <vt:lpstr>Standard Neutrino Model:</vt:lpstr>
      <vt:lpstr>The SνM measurement programme:</vt:lpstr>
      <vt:lpstr>The case for precision:</vt:lpstr>
      <vt:lpstr>Option thumbnails:</vt:lpstr>
      <vt:lpstr>Beta-beam:</vt:lpstr>
      <vt:lpstr>T2K: evidence for νμνe; the state of the art:</vt:lpstr>
      <vt:lpstr>T2 Hyper-Kamiokande:</vt:lpstr>
      <vt:lpstr>T2 Hyper-Kamiokande:</vt:lpstr>
      <vt:lpstr>Long-Baseline Neutrino Experiment:</vt:lpstr>
      <vt:lpstr>Long-Baseline Neutrino Experiment:</vt:lpstr>
      <vt:lpstr>Neutrino Factory:</vt:lpstr>
      <vt:lpstr>Neutrino Factory:</vt:lpstr>
      <vt:lpstr>Neutrino Factory:</vt:lpstr>
      <vt:lpstr>Neutrino Factory:</vt:lpstr>
      <vt:lpstr>Conclusions: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UKNF &amp; MICE:</dc:title>
  <dc:creator>Ken</dc:creator>
  <cp:lastModifiedBy>Kenneth Long</cp:lastModifiedBy>
  <cp:revision>327</cp:revision>
  <dcterms:created xsi:type="dcterms:W3CDTF">2012-05-06T10:05:37Z</dcterms:created>
  <dcterms:modified xsi:type="dcterms:W3CDTF">2013-08-02T16:40:03Z</dcterms:modified>
</cp:coreProperties>
</file>