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ags/tag1.xml" ContentType="application/vnd.openxmlformats-officedocument.presentationml.tags+xml"/>
  <Override PartName="/ppt/notesSlides/notesSlide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6.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67"/>
  </p:notesMasterIdLst>
  <p:handoutMasterIdLst>
    <p:handoutMasterId r:id="rId68"/>
  </p:handoutMasterIdLst>
  <p:sldIdLst>
    <p:sldId id="348" r:id="rId5"/>
    <p:sldId id="347" r:id="rId6"/>
    <p:sldId id="349" r:id="rId7"/>
    <p:sldId id="346" r:id="rId8"/>
    <p:sldId id="334" r:id="rId9"/>
    <p:sldId id="337" r:id="rId10"/>
    <p:sldId id="261" r:id="rId11"/>
    <p:sldId id="262" r:id="rId12"/>
    <p:sldId id="266" r:id="rId13"/>
    <p:sldId id="257" r:id="rId14"/>
    <p:sldId id="333" r:id="rId15"/>
    <p:sldId id="284" r:id="rId16"/>
    <p:sldId id="258" r:id="rId17"/>
    <p:sldId id="263" r:id="rId18"/>
    <p:sldId id="259" r:id="rId19"/>
    <p:sldId id="264" r:id="rId20"/>
    <p:sldId id="265" r:id="rId21"/>
    <p:sldId id="277" r:id="rId22"/>
    <p:sldId id="301" r:id="rId23"/>
    <p:sldId id="268" r:id="rId24"/>
    <p:sldId id="272" r:id="rId25"/>
    <p:sldId id="273" r:id="rId26"/>
    <p:sldId id="271" r:id="rId27"/>
    <p:sldId id="276" r:id="rId28"/>
    <p:sldId id="298" r:id="rId29"/>
    <p:sldId id="318" r:id="rId30"/>
    <p:sldId id="317" r:id="rId31"/>
    <p:sldId id="280" r:id="rId32"/>
    <p:sldId id="295" r:id="rId33"/>
    <p:sldId id="287" r:id="rId34"/>
    <p:sldId id="296" r:id="rId35"/>
    <p:sldId id="294" r:id="rId36"/>
    <p:sldId id="278" r:id="rId37"/>
    <p:sldId id="279" r:id="rId38"/>
    <p:sldId id="283" r:id="rId39"/>
    <p:sldId id="274" r:id="rId40"/>
    <p:sldId id="288" r:id="rId41"/>
    <p:sldId id="327" r:id="rId42"/>
    <p:sldId id="325" r:id="rId43"/>
    <p:sldId id="328" r:id="rId44"/>
    <p:sldId id="343" r:id="rId45"/>
    <p:sldId id="326" r:id="rId46"/>
    <p:sldId id="321" r:id="rId47"/>
    <p:sldId id="338" r:id="rId48"/>
    <p:sldId id="302" r:id="rId49"/>
    <p:sldId id="289" r:id="rId50"/>
    <p:sldId id="282" r:id="rId51"/>
    <p:sldId id="290" r:id="rId52"/>
    <p:sldId id="270" r:id="rId53"/>
    <p:sldId id="300" r:id="rId54"/>
    <p:sldId id="341" r:id="rId55"/>
    <p:sldId id="344" r:id="rId56"/>
    <p:sldId id="304" r:id="rId57"/>
    <p:sldId id="345" r:id="rId58"/>
    <p:sldId id="303" r:id="rId59"/>
    <p:sldId id="324" r:id="rId60"/>
    <p:sldId id="260" r:id="rId61"/>
    <p:sldId id="285" r:id="rId62"/>
    <p:sldId id="331" r:id="rId63"/>
    <p:sldId id="332" r:id="rId64"/>
    <p:sldId id="342" r:id="rId65"/>
    <p:sldId id="28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94660"/>
  </p:normalViewPr>
  <p:slideViewPr>
    <p:cSldViewPr snapToGrid="0" snapToObjects="1">
      <p:cViewPr>
        <p:scale>
          <a:sx n="66" d="100"/>
          <a:sy n="66" d="100"/>
        </p:scale>
        <p:origin x="-960"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 Id="rId2"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DA45BD-E8B5-AF44-BE92-72944425A04B}" type="datetime1">
              <a:rPr lang="en-US" smtClean="0"/>
              <a:t>7/30/13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189D13-7599-E547-B72D-49129C9EC0FF}" type="slidenum">
              <a:rPr lang="en-US" smtClean="0"/>
              <a:t>‹#›</a:t>
            </a:fld>
            <a:endParaRPr lang="en-US"/>
          </a:p>
        </p:txBody>
      </p:sp>
    </p:spTree>
    <p:extLst>
      <p:ext uri="{BB962C8B-B14F-4D97-AF65-F5344CB8AC3E}">
        <p14:creationId xmlns:p14="http://schemas.microsoft.com/office/powerpoint/2010/main" val="4098547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C05831-A95A-E142-BF20-568B6A0D1B10}" type="datetime1">
              <a:rPr lang="en-US" smtClean="0"/>
              <a:t>7/30/13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C98230-AC8E-AC41-9C8A-D5865926A72A}" type="slidenum">
              <a:rPr lang="en-US" smtClean="0"/>
              <a:t>‹#›</a:t>
            </a:fld>
            <a:endParaRPr lang="en-US"/>
          </a:p>
        </p:txBody>
      </p:sp>
    </p:spTree>
    <p:extLst>
      <p:ext uri="{BB962C8B-B14F-4D97-AF65-F5344CB8AC3E}">
        <p14:creationId xmlns:p14="http://schemas.microsoft.com/office/powerpoint/2010/main" val="16253186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Commissioning starts in 2015,</a:t>
            </a:r>
            <a:r>
              <a:rPr lang="en-US" baseline="0" dirty="0" smtClean="0"/>
              <a:t> first without final focus superconducting quads then with quads. Belle is tested with </a:t>
            </a:r>
            <a:r>
              <a:rPr lang="en-US" baseline="0" dirty="0" err="1" smtClean="0"/>
              <a:t>cosmics</a:t>
            </a:r>
            <a:r>
              <a:rPr lang="en-US" baseline="0" dirty="0" smtClean="0"/>
              <a:t> in late 2015, is commissioned with beam and then starts taking data in 2016.</a:t>
            </a:r>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t>10</a:t>
            </a:fld>
            <a:endParaRPr lang="en-US"/>
          </a:p>
        </p:txBody>
      </p:sp>
    </p:spTree>
    <p:extLst>
      <p:ext uri="{BB962C8B-B14F-4D97-AF65-F5344CB8AC3E}">
        <p14:creationId xmlns:p14="http://schemas.microsoft.com/office/powerpoint/2010/main" val="126692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jump from CESR</a:t>
            </a:r>
            <a:r>
              <a:rPr lang="en-US" baseline="0" dirty="0" smtClean="0"/>
              <a:t> to the B factories (PEP-II, KEKB) was not significant in per bunch parameters. However, the number of bunches and the beam currents were much larger. There is greater than order of magnitude reduction in beam size and </a:t>
            </a:r>
            <a:r>
              <a:rPr lang="en-US" baseline="0" dirty="0" err="1" smtClean="0"/>
              <a:t>emittance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t>57</a:t>
            </a:fld>
            <a:endParaRPr lang="en-US"/>
          </a:p>
        </p:txBody>
      </p:sp>
    </p:spTree>
    <p:extLst>
      <p:ext uri="{BB962C8B-B14F-4D97-AF65-F5344CB8AC3E}">
        <p14:creationId xmlns:p14="http://schemas.microsoft.com/office/powerpoint/2010/main" val="357756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prompted Leon Lederman to write a new book entitled “Beyond the God Particle”</a:t>
            </a:r>
            <a:endParaRPr lang="en-US" dirty="0" smtClean="0"/>
          </a:p>
          <a:p>
            <a:r>
              <a:rPr lang="en-US" dirty="0" smtClean="0"/>
              <a:t>Sensitivity</a:t>
            </a:r>
            <a:r>
              <a:rPr lang="en-US" baseline="0" dirty="0" smtClean="0"/>
              <a:t> from tau nu, D(*) tau nu decays and </a:t>
            </a:r>
            <a:r>
              <a:rPr lang="en-US" baseline="0" dirty="0" err="1" smtClean="0"/>
              <a:t>b</a:t>
            </a:r>
            <a:r>
              <a:rPr lang="en-US" baseline="0" dirty="0" err="1" smtClean="0">
                <a:sym typeface="Wingdings"/>
              </a:rPr>
              <a:t>s</a:t>
            </a:r>
            <a:r>
              <a:rPr lang="en-US" baseline="0" dirty="0" smtClean="0">
                <a:sym typeface="Wingdings"/>
              </a:rPr>
              <a:t> gamma. </a:t>
            </a:r>
          </a:p>
          <a:p>
            <a:r>
              <a:rPr lang="en-US" baseline="0" dirty="0" smtClean="0">
                <a:sym typeface="Wingdings"/>
              </a:rPr>
              <a:t>Hadron colliders directly search for H+ tau nu.</a:t>
            </a:r>
          </a:p>
          <a:p>
            <a:endParaRPr lang="en-US" dirty="0"/>
          </a:p>
        </p:txBody>
      </p:sp>
      <p:sp>
        <p:nvSpPr>
          <p:cNvPr id="4" name="Slide Number Placeholder 3"/>
          <p:cNvSpPr>
            <a:spLocks noGrp="1"/>
          </p:cNvSpPr>
          <p:nvPr>
            <p:ph type="sldNum" sz="quarter" idx="10"/>
          </p:nvPr>
        </p:nvSpPr>
        <p:spPr/>
        <p:txBody>
          <a:bodyPr/>
          <a:lstStyle/>
          <a:p>
            <a:fld id="{BCC98230-AC8E-AC41-9C8A-D5865926A72A}" type="slidenum">
              <a:rPr lang="en-US" smtClean="0"/>
              <a:t>13</a:t>
            </a:fld>
            <a:endParaRPr lang="en-US"/>
          </a:p>
        </p:txBody>
      </p:sp>
    </p:spTree>
    <p:extLst>
      <p:ext uri="{BB962C8B-B14F-4D97-AF65-F5344CB8AC3E}">
        <p14:creationId xmlns:p14="http://schemas.microsoft.com/office/powerpoint/2010/main" val="326104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C0D39F-147B-EC4E-A2D8-2838898E3EC2}" type="slidenum">
              <a:rPr lang="en-US"/>
              <a:pPr/>
              <a:t>28</a:t>
            </a:fld>
            <a:endParaRPr lang="en-US"/>
          </a:p>
        </p:txBody>
      </p:sp>
      <p:sp>
        <p:nvSpPr>
          <p:cNvPr id="88066" name="Rectangle 2"/>
          <p:cNvSpPr>
            <a:spLocks noGrp="1" noRot="1" noChangeAspect="1" noChangeArrowheads="1" noTextEdit="1"/>
          </p:cNvSpPr>
          <p:nvPr>
            <p:ph type="sldImg"/>
          </p:nvPr>
        </p:nvSpPr>
        <p:spPr>
          <a:xfrm>
            <a:off x="1144588" y="685800"/>
            <a:ext cx="4572000" cy="3429000"/>
          </a:xfrm>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スライド イメージ プレースホルダ 1"/>
          <p:cNvSpPr>
            <a:spLocks noGrp="1" noRot="1" noChangeAspect="1" noTextEdit="1"/>
          </p:cNvSpPr>
          <p:nvPr>
            <p:ph type="sldImg"/>
          </p:nvPr>
        </p:nvSpPr>
        <p:spPr>
          <a:xfrm>
            <a:off x="1141413" y="685800"/>
            <a:ext cx="4575175" cy="3430588"/>
          </a:xfrm>
          <a:ln/>
        </p:spPr>
      </p:sp>
      <p:sp>
        <p:nvSpPr>
          <p:cNvPr id="116738" name="ノート プレースホルダ 2"/>
          <p:cNvSpPr>
            <a:spLocks noGrp="1"/>
          </p:cNvSpPr>
          <p:nvPr>
            <p:ph type="body" idx="1"/>
          </p:nvPr>
        </p:nvSpPr>
        <p:spPr>
          <a:xfrm>
            <a:off x="685494" y="4344357"/>
            <a:ext cx="5487013" cy="41131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219" tIns="44610" rIns="89219" bIns="44610"/>
          <a:lstStyle/>
          <a:p>
            <a:pPr defTabSz="420576"/>
            <a:endParaRPr lang="ja-JP" altLang="en-US">
              <a:latin typeface="Tahoma" charset="0"/>
              <a:ea typeface="MS PGothic" charset="0"/>
              <a:cs typeface="MS PGothic" charset="0"/>
            </a:endParaRPr>
          </a:p>
        </p:txBody>
      </p:sp>
      <p:sp>
        <p:nvSpPr>
          <p:cNvPr id="116739" name="スライド番号プレースホルダ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19" tIns="44610" rIns="89219" bIns="44610" anchor="b"/>
          <a:lstStyle>
            <a:lvl1pPr defTabSz="481013" eaLnBrk="0" hangingPunct="0">
              <a:defRPr sz="2400">
                <a:solidFill>
                  <a:schemeClr val="tx1"/>
                </a:solidFill>
                <a:latin typeface="Symbol" charset="0"/>
                <a:ea typeface="ＭＳ Ｐゴシック" charset="0"/>
                <a:cs typeface="ＭＳ Ｐゴシック" charset="0"/>
              </a:defRPr>
            </a:lvl1pPr>
            <a:lvl2pPr marL="742950" indent="-285750" defTabSz="481013" eaLnBrk="0" hangingPunct="0">
              <a:defRPr sz="2400">
                <a:solidFill>
                  <a:schemeClr val="tx1"/>
                </a:solidFill>
                <a:latin typeface="Symbol" charset="0"/>
                <a:ea typeface="ＭＳ Ｐゴシック" charset="0"/>
              </a:defRPr>
            </a:lvl2pPr>
            <a:lvl3pPr marL="1143000" indent="-228600" defTabSz="481013" eaLnBrk="0" hangingPunct="0">
              <a:defRPr sz="2400">
                <a:solidFill>
                  <a:schemeClr val="tx1"/>
                </a:solidFill>
                <a:latin typeface="Symbol" charset="0"/>
                <a:ea typeface="ＭＳ Ｐゴシック" charset="0"/>
              </a:defRPr>
            </a:lvl3pPr>
            <a:lvl4pPr marL="1600200" indent="-228600" defTabSz="481013" eaLnBrk="0" hangingPunct="0">
              <a:defRPr sz="2400">
                <a:solidFill>
                  <a:schemeClr val="tx1"/>
                </a:solidFill>
                <a:latin typeface="Symbol" charset="0"/>
                <a:ea typeface="ＭＳ Ｐゴシック" charset="0"/>
              </a:defRPr>
            </a:lvl4pPr>
            <a:lvl5pPr marL="2057400" indent="-228600" defTabSz="481013" eaLnBrk="0" hangingPunct="0">
              <a:defRPr sz="2400">
                <a:solidFill>
                  <a:schemeClr val="tx1"/>
                </a:solidFill>
                <a:latin typeface="Symbol" charset="0"/>
                <a:ea typeface="ＭＳ Ｐゴシック" charset="0"/>
              </a:defRPr>
            </a:lvl5pPr>
            <a:lvl6pPr marL="2514600" indent="-228600" defTabSz="4810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4810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4810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481013" eaLnBrk="0" fontAlgn="base" hangingPunct="0">
              <a:spcBef>
                <a:spcPct val="0"/>
              </a:spcBef>
              <a:spcAft>
                <a:spcPct val="0"/>
              </a:spcAft>
              <a:defRPr sz="2400">
                <a:solidFill>
                  <a:schemeClr val="tx1"/>
                </a:solidFill>
                <a:latin typeface="Symbol" charset="0"/>
                <a:ea typeface="ＭＳ Ｐゴシック" charset="0"/>
              </a:defRPr>
            </a:lvl9pPr>
          </a:lstStyle>
          <a:p>
            <a:pPr algn="r" eaLnBrk="1" hangingPunct="1"/>
            <a:fld id="{C61F7A10-8746-414B-8E52-278A5B22BB0C}" type="slidenum">
              <a:rPr lang="ja-JP" altLang="en-US" sz="1200">
                <a:latin typeface="Calibri" charset="0"/>
                <a:ea typeface="MS PGothic" charset="0"/>
                <a:cs typeface="MS PGothic" charset="0"/>
              </a:rPr>
              <a:pPr algn="r" eaLnBrk="1" hangingPunct="1"/>
              <a:t>37</a:t>
            </a:fld>
            <a:endParaRPr lang="en-US" altLang="ja-JP" sz="1200">
              <a:latin typeface="Calibri" charset="0"/>
              <a:ea typeface="MS PGothic"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スライド イメージ プレースホルダ 1"/>
          <p:cNvSpPr>
            <a:spLocks noGrp="1" noRot="1" noChangeAspect="1" noTextEdit="1"/>
          </p:cNvSpPr>
          <p:nvPr>
            <p:ph type="sldImg"/>
          </p:nvPr>
        </p:nvSpPr>
        <p:spPr>
          <a:ln/>
        </p:spPr>
      </p:sp>
      <p:sp>
        <p:nvSpPr>
          <p:cNvPr id="137218"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kumimoji="1" lang="ja-JP" altLang="en-US">
              <a:latin typeface="Tahoma" charset="0"/>
              <a:cs typeface="MS PGothic" charset="0"/>
            </a:endParaRPr>
          </a:p>
        </p:txBody>
      </p:sp>
      <p:sp>
        <p:nvSpPr>
          <p:cNvPr id="137219"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Symbol" charset="0"/>
                <a:ea typeface="ＭＳ Ｐゴシック" charset="0"/>
                <a:cs typeface="ＭＳ Ｐゴシック" charset="0"/>
              </a:defRPr>
            </a:lvl1pPr>
            <a:lvl2pPr marL="685817" indent="-263776" eaLnBrk="0" hangingPunct="0">
              <a:defRPr sz="2200">
                <a:solidFill>
                  <a:schemeClr val="tx1"/>
                </a:solidFill>
                <a:latin typeface="Symbol" charset="0"/>
                <a:ea typeface="ＭＳ Ｐゴシック" charset="0"/>
              </a:defRPr>
            </a:lvl2pPr>
            <a:lvl3pPr marL="1055103" indent="-211021" eaLnBrk="0" hangingPunct="0">
              <a:defRPr sz="2200">
                <a:solidFill>
                  <a:schemeClr val="tx1"/>
                </a:solidFill>
                <a:latin typeface="Symbol" charset="0"/>
                <a:ea typeface="ＭＳ Ｐゴシック" charset="0"/>
              </a:defRPr>
            </a:lvl3pPr>
            <a:lvl4pPr marL="1477145" indent="-211021" eaLnBrk="0" hangingPunct="0">
              <a:defRPr sz="2200">
                <a:solidFill>
                  <a:schemeClr val="tx1"/>
                </a:solidFill>
                <a:latin typeface="Symbol" charset="0"/>
                <a:ea typeface="ＭＳ Ｐゴシック" charset="0"/>
              </a:defRPr>
            </a:lvl4pPr>
            <a:lvl5pPr marL="1899186" indent="-211021" eaLnBrk="0" hangingPunct="0">
              <a:defRPr sz="2200">
                <a:solidFill>
                  <a:schemeClr val="tx1"/>
                </a:solidFill>
                <a:latin typeface="Symbol" charset="0"/>
                <a:ea typeface="ＭＳ Ｐゴシック" charset="0"/>
              </a:defRPr>
            </a:lvl5pPr>
            <a:lvl6pPr marL="2321227" indent="-211021" eaLnBrk="0" fontAlgn="base" hangingPunct="0">
              <a:spcBef>
                <a:spcPct val="0"/>
              </a:spcBef>
              <a:spcAft>
                <a:spcPct val="0"/>
              </a:spcAft>
              <a:defRPr sz="2200">
                <a:solidFill>
                  <a:schemeClr val="tx1"/>
                </a:solidFill>
                <a:latin typeface="Symbol" charset="0"/>
                <a:ea typeface="ＭＳ Ｐゴシック" charset="0"/>
              </a:defRPr>
            </a:lvl6pPr>
            <a:lvl7pPr marL="2743269" indent="-211021" eaLnBrk="0" fontAlgn="base" hangingPunct="0">
              <a:spcBef>
                <a:spcPct val="0"/>
              </a:spcBef>
              <a:spcAft>
                <a:spcPct val="0"/>
              </a:spcAft>
              <a:defRPr sz="2200">
                <a:solidFill>
                  <a:schemeClr val="tx1"/>
                </a:solidFill>
                <a:latin typeface="Symbol" charset="0"/>
                <a:ea typeface="ＭＳ Ｐゴシック" charset="0"/>
              </a:defRPr>
            </a:lvl7pPr>
            <a:lvl8pPr marL="3165310" indent="-211021" eaLnBrk="0" fontAlgn="base" hangingPunct="0">
              <a:spcBef>
                <a:spcPct val="0"/>
              </a:spcBef>
              <a:spcAft>
                <a:spcPct val="0"/>
              </a:spcAft>
              <a:defRPr sz="2200">
                <a:solidFill>
                  <a:schemeClr val="tx1"/>
                </a:solidFill>
                <a:latin typeface="Symbol" charset="0"/>
                <a:ea typeface="ＭＳ Ｐゴシック" charset="0"/>
              </a:defRPr>
            </a:lvl8pPr>
            <a:lvl9pPr marL="3587351" indent="-211021" eaLnBrk="0" fontAlgn="base" hangingPunct="0">
              <a:spcBef>
                <a:spcPct val="0"/>
              </a:spcBef>
              <a:spcAft>
                <a:spcPct val="0"/>
              </a:spcAft>
              <a:defRPr sz="2200">
                <a:solidFill>
                  <a:schemeClr val="tx1"/>
                </a:solidFill>
                <a:latin typeface="Symbol" charset="0"/>
                <a:ea typeface="ＭＳ Ｐゴシック" charset="0"/>
              </a:defRPr>
            </a:lvl9pPr>
          </a:lstStyle>
          <a:p>
            <a:pPr eaLnBrk="1" hangingPunct="1"/>
            <a:fld id="{840ADEB4-695A-B54F-A738-10D50A4F6554}" type="slidenum">
              <a:rPr kumimoji="1" lang="ja-JP" altLang="en-US" sz="1100">
                <a:cs typeface="MS PGothic" charset="0"/>
              </a:rPr>
              <a:pPr eaLnBrk="1" hangingPunct="1"/>
              <a:t>38</a:t>
            </a:fld>
            <a:endParaRPr kumimoji="1" lang="ja-JP" altLang="en-US" sz="1100">
              <a:cs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Symbol" charset="0"/>
                <a:ea typeface="ＭＳ Ｐゴシック" charset="0"/>
                <a:cs typeface="ＭＳ Ｐゴシック" charset="0"/>
              </a:defRPr>
            </a:lvl1pPr>
            <a:lvl2pPr marL="685817" indent="-263776" eaLnBrk="0" hangingPunct="0">
              <a:defRPr sz="2200">
                <a:solidFill>
                  <a:schemeClr val="tx1"/>
                </a:solidFill>
                <a:latin typeface="Symbol" charset="0"/>
                <a:ea typeface="ＭＳ Ｐゴシック" charset="0"/>
              </a:defRPr>
            </a:lvl2pPr>
            <a:lvl3pPr marL="1055103" indent="-211021" eaLnBrk="0" hangingPunct="0">
              <a:defRPr sz="2200">
                <a:solidFill>
                  <a:schemeClr val="tx1"/>
                </a:solidFill>
                <a:latin typeface="Symbol" charset="0"/>
                <a:ea typeface="ＭＳ Ｐゴシック" charset="0"/>
              </a:defRPr>
            </a:lvl3pPr>
            <a:lvl4pPr marL="1477145" indent="-211021" eaLnBrk="0" hangingPunct="0">
              <a:defRPr sz="2200">
                <a:solidFill>
                  <a:schemeClr val="tx1"/>
                </a:solidFill>
                <a:latin typeface="Symbol" charset="0"/>
                <a:ea typeface="ＭＳ Ｐゴシック" charset="0"/>
              </a:defRPr>
            </a:lvl4pPr>
            <a:lvl5pPr marL="1899186" indent="-211021" eaLnBrk="0" hangingPunct="0">
              <a:defRPr sz="2200">
                <a:solidFill>
                  <a:schemeClr val="tx1"/>
                </a:solidFill>
                <a:latin typeface="Symbol" charset="0"/>
                <a:ea typeface="ＭＳ Ｐゴシック" charset="0"/>
              </a:defRPr>
            </a:lvl5pPr>
            <a:lvl6pPr marL="2321227" indent="-211021" eaLnBrk="0" fontAlgn="base" hangingPunct="0">
              <a:spcBef>
                <a:spcPct val="0"/>
              </a:spcBef>
              <a:spcAft>
                <a:spcPct val="0"/>
              </a:spcAft>
              <a:defRPr sz="2200">
                <a:solidFill>
                  <a:schemeClr val="tx1"/>
                </a:solidFill>
                <a:latin typeface="Symbol" charset="0"/>
                <a:ea typeface="ＭＳ Ｐゴシック" charset="0"/>
              </a:defRPr>
            </a:lvl6pPr>
            <a:lvl7pPr marL="2743269" indent="-211021" eaLnBrk="0" fontAlgn="base" hangingPunct="0">
              <a:spcBef>
                <a:spcPct val="0"/>
              </a:spcBef>
              <a:spcAft>
                <a:spcPct val="0"/>
              </a:spcAft>
              <a:defRPr sz="2200">
                <a:solidFill>
                  <a:schemeClr val="tx1"/>
                </a:solidFill>
                <a:latin typeface="Symbol" charset="0"/>
                <a:ea typeface="ＭＳ Ｐゴシック" charset="0"/>
              </a:defRPr>
            </a:lvl7pPr>
            <a:lvl8pPr marL="3165310" indent="-211021" eaLnBrk="0" fontAlgn="base" hangingPunct="0">
              <a:spcBef>
                <a:spcPct val="0"/>
              </a:spcBef>
              <a:spcAft>
                <a:spcPct val="0"/>
              </a:spcAft>
              <a:defRPr sz="2200">
                <a:solidFill>
                  <a:schemeClr val="tx1"/>
                </a:solidFill>
                <a:latin typeface="Symbol" charset="0"/>
                <a:ea typeface="ＭＳ Ｐゴシック" charset="0"/>
              </a:defRPr>
            </a:lvl8pPr>
            <a:lvl9pPr marL="3587351" indent="-211021" eaLnBrk="0" fontAlgn="base" hangingPunct="0">
              <a:spcBef>
                <a:spcPct val="0"/>
              </a:spcBef>
              <a:spcAft>
                <a:spcPct val="0"/>
              </a:spcAft>
              <a:defRPr sz="2200">
                <a:solidFill>
                  <a:schemeClr val="tx1"/>
                </a:solidFill>
                <a:latin typeface="Symbol" charset="0"/>
                <a:ea typeface="ＭＳ Ｐゴシック" charset="0"/>
              </a:defRPr>
            </a:lvl9pPr>
          </a:lstStyle>
          <a:p>
            <a:pPr eaLnBrk="1" hangingPunct="1"/>
            <a:fld id="{63ED91B0-575C-AE45-B69B-3F58A32CF4B1}" type="slidenum">
              <a:rPr lang="en-GB" sz="1100"/>
              <a:pPr eaLnBrk="1" hangingPunct="1"/>
              <a:t>41</a:t>
            </a:fld>
            <a:endParaRPr lang="en-GB" sz="1100"/>
          </a:p>
        </p:txBody>
      </p:sp>
      <p:sp>
        <p:nvSpPr>
          <p:cNvPr id="149507" name="Rectangle 2"/>
          <p:cNvSpPr>
            <a:spLocks noGrp="1" noRot="1" noChangeAspect="1" noChangeArrowheads="1" noTextEdit="1"/>
          </p:cNvSpPr>
          <p:nvPr>
            <p:ph type="sldImg"/>
          </p:nvPr>
        </p:nvSpPr>
        <p:spPr>
          <a:xfrm>
            <a:off x="1323975" y="877888"/>
            <a:ext cx="4221163" cy="3165475"/>
          </a:xfrm>
          <a:solidFill>
            <a:srgbClr val="FFFFFF"/>
          </a:solidFill>
          <a:ln/>
        </p:spPr>
      </p:sp>
      <p:sp>
        <p:nvSpPr>
          <p:cNvPr id="149508" name="Rectangle 3"/>
          <p:cNvSpPr>
            <a:spLocks noGrp="1" noChangeArrowheads="1"/>
          </p:cNvSpPr>
          <p:nvPr>
            <p:ph type="body" idx="1"/>
          </p:nvPr>
        </p:nvSpPr>
        <p:spPr>
          <a:xfrm>
            <a:off x="1061212" y="4351449"/>
            <a:ext cx="4750913" cy="35117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lIns="78238" tIns="39119" rIns="78238" bIns="39119" anchor="ctr"/>
          <a:lstStyle/>
          <a:p>
            <a:endParaRPr lang="en-GB">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スライド イメージ プレースホルダ 1"/>
          <p:cNvSpPr>
            <a:spLocks noGrp="1" noRot="1" noChangeAspect="1" noTextEdit="1"/>
          </p:cNvSpPr>
          <p:nvPr>
            <p:ph type="sldImg"/>
          </p:nvPr>
        </p:nvSpPr>
        <p:spPr>
          <a:ln/>
        </p:spPr>
      </p:sp>
      <p:sp>
        <p:nvSpPr>
          <p:cNvPr id="141314"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kumimoji="1" lang="ja-JP" altLang="en-US">
              <a:latin typeface="Tahoma" charset="0"/>
              <a:cs typeface="MS PGothic" charset="0"/>
            </a:endParaRPr>
          </a:p>
        </p:txBody>
      </p:sp>
      <p:sp>
        <p:nvSpPr>
          <p:cNvPr id="141315"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Symbol" charset="0"/>
                <a:ea typeface="ＭＳ Ｐゴシック" charset="0"/>
                <a:cs typeface="ＭＳ Ｐゴシック" charset="0"/>
              </a:defRPr>
            </a:lvl1pPr>
            <a:lvl2pPr marL="685817" indent="-263776" eaLnBrk="0" hangingPunct="0">
              <a:defRPr sz="2200">
                <a:solidFill>
                  <a:schemeClr val="tx1"/>
                </a:solidFill>
                <a:latin typeface="Symbol" charset="0"/>
                <a:ea typeface="ＭＳ Ｐゴシック" charset="0"/>
              </a:defRPr>
            </a:lvl2pPr>
            <a:lvl3pPr marL="1055103" indent="-211021" eaLnBrk="0" hangingPunct="0">
              <a:defRPr sz="2200">
                <a:solidFill>
                  <a:schemeClr val="tx1"/>
                </a:solidFill>
                <a:latin typeface="Symbol" charset="0"/>
                <a:ea typeface="ＭＳ Ｐゴシック" charset="0"/>
              </a:defRPr>
            </a:lvl3pPr>
            <a:lvl4pPr marL="1477145" indent="-211021" eaLnBrk="0" hangingPunct="0">
              <a:defRPr sz="2200">
                <a:solidFill>
                  <a:schemeClr val="tx1"/>
                </a:solidFill>
                <a:latin typeface="Symbol" charset="0"/>
                <a:ea typeface="ＭＳ Ｐゴシック" charset="0"/>
              </a:defRPr>
            </a:lvl4pPr>
            <a:lvl5pPr marL="1899186" indent="-211021" eaLnBrk="0" hangingPunct="0">
              <a:defRPr sz="2200">
                <a:solidFill>
                  <a:schemeClr val="tx1"/>
                </a:solidFill>
                <a:latin typeface="Symbol" charset="0"/>
                <a:ea typeface="ＭＳ Ｐゴシック" charset="0"/>
              </a:defRPr>
            </a:lvl5pPr>
            <a:lvl6pPr marL="2321227" indent="-211021" eaLnBrk="0" fontAlgn="base" hangingPunct="0">
              <a:spcBef>
                <a:spcPct val="0"/>
              </a:spcBef>
              <a:spcAft>
                <a:spcPct val="0"/>
              </a:spcAft>
              <a:defRPr sz="2200">
                <a:solidFill>
                  <a:schemeClr val="tx1"/>
                </a:solidFill>
                <a:latin typeface="Symbol" charset="0"/>
                <a:ea typeface="ＭＳ Ｐゴシック" charset="0"/>
              </a:defRPr>
            </a:lvl6pPr>
            <a:lvl7pPr marL="2743269" indent="-211021" eaLnBrk="0" fontAlgn="base" hangingPunct="0">
              <a:spcBef>
                <a:spcPct val="0"/>
              </a:spcBef>
              <a:spcAft>
                <a:spcPct val="0"/>
              </a:spcAft>
              <a:defRPr sz="2200">
                <a:solidFill>
                  <a:schemeClr val="tx1"/>
                </a:solidFill>
                <a:latin typeface="Symbol" charset="0"/>
                <a:ea typeface="ＭＳ Ｐゴシック" charset="0"/>
              </a:defRPr>
            </a:lvl7pPr>
            <a:lvl8pPr marL="3165310" indent="-211021" eaLnBrk="0" fontAlgn="base" hangingPunct="0">
              <a:spcBef>
                <a:spcPct val="0"/>
              </a:spcBef>
              <a:spcAft>
                <a:spcPct val="0"/>
              </a:spcAft>
              <a:defRPr sz="2200">
                <a:solidFill>
                  <a:schemeClr val="tx1"/>
                </a:solidFill>
                <a:latin typeface="Symbol" charset="0"/>
                <a:ea typeface="ＭＳ Ｐゴシック" charset="0"/>
              </a:defRPr>
            </a:lvl8pPr>
            <a:lvl9pPr marL="3587351" indent="-211021" eaLnBrk="0" fontAlgn="base" hangingPunct="0">
              <a:spcBef>
                <a:spcPct val="0"/>
              </a:spcBef>
              <a:spcAft>
                <a:spcPct val="0"/>
              </a:spcAft>
              <a:defRPr sz="2200">
                <a:solidFill>
                  <a:schemeClr val="tx1"/>
                </a:solidFill>
                <a:latin typeface="Symbol" charset="0"/>
                <a:ea typeface="ＭＳ Ｐゴシック" charset="0"/>
              </a:defRPr>
            </a:lvl9pPr>
          </a:lstStyle>
          <a:p>
            <a:pPr eaLnBrk="1" hangingPunct="1"/>
            <a:fld id="{71FB61B3-E45B-0645-A874-391F551E837C}" type="slidenum">
              <a:rPr lang="ja-JP" altLang="en-US" sz="1100">
                <a:solidFill>
                  <a:srgbClr val="000000"/>
                </a:solidFill>
                <a:cs typeface="MS PGothic" charset="0"/>
              </a:rPr>
              <a:pPr eaLnBrk="1" hangingPunct="1"/>
              <a:t>42</a:t>
            </a:fld>
            <a:endParaRPr lang="ja-JP" altLang="en-US" sz="1100">
              <a:solidFill>
                <a:srgbClr val="000000"/>
              </a:solidFill>
              <a:cs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Text Box 1"/>
          <p:cNvSpPr txBox="1">
            <a:spLocks noChangeArrowheads="1"/>
          </p:cNvSpPr>
          <p:nvPr/>
        </p:nvSpPr>
        <p:spPr bwMode="auto">
          <a:xfrm>
            <a:off x="0" y="-15330773"/>
            <a:ext cx="1534" cy="3205009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6968" tIns="48484" rIns="96968" bIns="48484" anchor="ctr"/>
          <a:lstStyle>
            <a:lvl1pPr eaLnBrk="0" hangingPunct="0">
              <a:defRPr sz="2400">
                <a:solidFill>
                  <a:schemeClr val="tx1"/>
                </a:solidFill>
                <a:latin typeface="Symbol" charset="0"/>
                <a:ea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defRPr/>
            </a:pPr>
            <a:endParaRPr lang="sl-SI" smtClean="0">
              <a:cs typeface="+mn-cs"/>
            </a:endParaRPr>
          </a:p>
        </p:txBody>
      </p:sp>
      <p:sp>
        <p:nvSpPr>
          <p:cNvPr id="157699" name="Rectangle 2"/>
          <p:cNvSpPr>
            <a:spLocks noGrp="1" noChangeArrowheads="1"/>
          </p:cNvSpPr>
          <p:nvPr>
            <p:ph type="body"/>
          </p:nvPr>
        </p:nvSpPr>
        <p:spPr>
          <a:xfrm>
            <a:off x="685494" y="4342939"/>
            <a:ext cx="5467077" cy="41074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sl-SI">
              <a:latin typeface="Tahom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スライド イメージ プレースホルダ 1"/>
          <p:cNvSpPr>
            <a:spLocks noGrp="1" noRot="1" noChangeAspect="1" noTextEdit="1"/>
          </p:cNvSpPr>
          <p:nvPr>
            <p:ph type="sldImg"/>
          </p:nvPr>
        </p:nvSpPr>
        <p:spPr>
          <a:xfrm>
            <a:off x="1141413" y="685800"/>
            <a:ext cx="4575175" cy="3430588"/>
          </a:xfrm>
          <a:ln/>
        </p:spPr>
      </p:sp>
      <p:sp>
        <p:nvSpPr>
          <p:cNvPr id="116738" name="ノート プレースホルダ 2"/>
          <p:cNvSpPr>
            <a:spLocks noGrp="1"/>
          </p:cNvSpPr>
          <p:nvPr>
            <p:ph type="body" idx="1"/>
          </p:nvPr>
        </p:nvSpPr>
        <p:spPr>
          <a:xfrm>
            <a:off x="685494" y="4344357"/>
            <a:ext cx="5487013" cy="41131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89219" tIns="44610" rIns="89219" bIns="44610"/>
          <a:lstStyle/>
          <a:p>
            <a:pPr defTabSz="420576"/>
            <a:endParaRPr lang="ja-JP" altLang="en-US">
              <a:latin typeface="Tahoma" charset="0"/>
              <a:ea typeface="MS PGothic" charset="0"/>
              <a:cs typeface="MS PGothic" charset="0"/>
            </a:endParaRPr>
          </a:p>
        </p:txBody>
      </p:sp>
      <p:sp>
        <p:nvSpPr>
          <p:cNvPr id="116739" name="スライド番号プレースホルダ 3"/>
          <p:cNvSpPr txBox="1">
            <a:spLocks noGrp="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19" tIns="44610" rIns="89219" bIns="44610" anchor="b"/>
          <a:lstStyle>
            <a:lvl1pPr defTabSz="481013" eaLnBrk="0" hangingPunct="0">
              <a:defRPr sz="2400">
                <a:solidFill>
                  <a:schemeClr val="tx1"/>
                </a:solidFill>
                <a:latin typeface="Symbol" charset="0"/>
                <a:ea typeface="ＭＳ Ｐゴシック" charset="0"/>
                <a:cs typeface="ＭＳ Ｐゴシック" charset="0"/>
              </a:defRPr>
            </a:lvl1pPr>
            <a:lvl2pPr marL="742950" indent="-285750" defTabSz="481013" eaLnBrk="0" hangingPunct="0">
              <a:defRPr sz="2400">
                <a:solidFill>
                  <a:schemeClr val="tx1"/>
                </a:solidFill>
                <a:latin typeface="Symbol" charset="0"/>
                <a:ea typeface="ＭＳ Ｐゴシック" charset="0"/>
              </a:defRPr>
            </a:lvl2pPr>
            <a:lvl3pPr marL="1143000" indent="-228600" defTabSz="481013" eaLnBrk="0" hangingPunct="0">
              <a:defRPr sz="2400">
                <a:solidFill>
                  <a:schemeClr val="tx1"/>
                </a:solidFill>
                <a:latin typeface="Symbol" charset="0"/>
                <a:ea typeface="ＭＳ Ｐゴシック" charset="0"/>
              </a:defRPr>
            </a:lvl3pPr>
            <a:lvl4pPr marL="1600200" indent="-228600" defTabSz="481013" eaLnBrk="0" hangingPunct="0">
              <a:defRPr sz="2400">
                <a:solidFill>
                  <a:schemeClr val="tx1"/>
                </a:solidFill>
                <a:latin typeface="Symbol" charset="0"/>
                <a:ea typeface="ＭＳ Ｐゴシック" charset="0"/>
              </a:defRPr>
            </a:lvl4pPr>
            <a:lvl5pPr marL="2057400" indent="-228600" defTabSz="481013" eaLnBrk="0" hangingPunct="0">
              <a:defRPr sz="2400">
                <a:solidFill>
                  <a:schemeClr val="tx1"/>
                </a:solidFill>
                <a:latin typeface="Symbol" charset="0"/>
                <a:ea typeface="ＭＳ Ｐゴシック" charset="0"/>
              </a:defRPr>
            </a:lvl5pPr>
            <a:lvl6pPr marL="2514600" indent="-228600" defTabSz="4810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4810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4810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481013" eaLnBrk="0" fontAlgn="base" hangingPunct="0">
              <a:spcBef>
                <a:spcPct val="0"/>
              </a:spcBef>
              <a:spcAft>
                <a:spcPct val="0"/>
              </a:spcAft>
              <a:defRPr sz="2400">
                <a:solidFill>
                  <a:schemeClr val="tx1"/>
                </a:solidFill>
                <a:latin typeface="Symbol" charset="0"/>
                <a:ea typeface="ＭＳ Ｐゴシック" charset="0"/>
              </a:defRPr>
            </a:lvl9pPr>
          </a:lstStyle>
          <a:p>
            <a:pPr algn="r" eaLnBrk="1" hangingPunct="1"/>
            <a:fld id="{C61F7A10-8746-414B-8E52-278A5B22BB0C}" type="slidenum">
              <a:rPr lang="ja-JP" altLang="en-US" sz="1200">
                <a:latin typeface="Calibri" charset="0"/>
                <a:ea typeface="MS PGothic" charset="0"/>
                <a:cs typeface="MS PGothic" charset="0"/>
              </a:rPr>
              <a:pPr algn="r" eaLnBrk="1" hangingPunct="1"/>
              <a:t>56</a:t>
            </a:fld>
            <a:endParaRPr lang="en-US" altLang="ja-JP" sz="1200">
              <a:latin typeface="Calibri" charset="0"/>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145483-7397-4244-B846-42EE4B66525E}" type="datetime1">
              <a:rPr lang="en-US" smtClean="0"/>
              <a:t>7/30/13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E580F-6BBF-604F-9589-2FF508729537}" type="datetime1">
              <a:rPr lang="en-US" smtClean="0"/>
              <a:t>7/30/13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EB0A0-CD54-C045-B4BE-B33E8D59ABFC}" type="datetime1">
              <a:rPr lang="en-US" smtClean="0"/>
              <a:t>7/30/13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ormAutofit/>
          </a:bodyPr>
          <a:lstStyle/>
          <a:p>
            <a:r>
              <a:rPr lang="ja-JP" altLang="en-US" smtClean="0"/>
              <a:t>マスタ タイトルの書式設定</a:t>
            </a:r>
            <a:endParaRPr lang="en-US"/>
          </a:p>
        </p:txBody>
      </p:sp>
      <p:sp>
        <p:nvSpPr>
          <p:cNvPr id="3" name="Date Placeholder 6"/>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mn-cs"/>
              </a:defRPr>
            </a:lvl1pPr>
          </a:lstStyle>
          <a:p>
            <a:pPr>
              <a:defRPr/>
            </a:pPr>
            <a:fld id="{AC27651B-F5EE-4246-8602-7397545C4EE9}" type="datetime1">
              <a:rPr lang="en-US" altLang="ja-JP"/>
              <a:pPr>
                <a:defRPr/>
              </a:pPr>
              <a:t>7/30/13</a:t>
            </a:fld>
            <a:endParaRPr lang="en-US"/>
          </a:p>
        </p:txBody>
      </p:sp>
      <p:sp>
        <p:nvSpPr>
          <p:cNvPr id="4" name="Slide Number Placeholder 7"/>
          <p:cNvSpPr>
            <a:spLocks noGrp="1"/>
          </p:cNvSpPr>
          <p:nvPr>
            <p:ph type="sldNum" sz="quarter" idx="11"/>
          </p:nvPr>
        </p:nvSpPr>
        <p:spPr/>
        <p:txBody>
          <a:bodyPr/>
          <a:lstStyle>
            <a:lvl1pPr>
              <a:defRPr smtClean="0">
                <a:solidFill>
                  <a:srgbClr val="000000"/>
                </a:solidFill>
              </a:defRPr>
            </a:lvl1pPr>
          </a:lstStyle>
          <a:p>
            <a:pPr>
              <a:defRPr/>
            </a:pPr>
            <a:fld id="{26C485F6-F622-9D4E-98CB-D3BEE147E703}" type="slidenum">
              <a:rPr lang="en-US"/>
              <a:pPr>
                <a:defRPr/>
              </a:pPr>
              <a:t>‹#›</a:t>
            </a:fld>
            <a:endParaRPr lang="en-US"/>
          </a:p>
        </p:txBody>
      </p:sp>
      <p:sp>
        <p:nvSpPr>
          <p:cNvPr id="5" name="Footer Placeholder 8"/>
          <p:cNvSpPr>
            <a:spLocks noGrp="1"/>
          </p:cNvSpPr>
          <p:nvPr>
            <p:ph type="ftr" sz="quarter" idx="12"/>
          </p:nvPr>
        </p:nvSpPr>
        <p:spPr>
          <a:xfrm>
            <a:off x="3124200" y="6245225"/>
            <a:ext cx="2895600" cy="476250"/>
          </a:xfrm>
          <a:prstGeom prst="rect">
            <a:avLst/>
          </a:prstGeom>
        </p:spPr>
        <p:txBody>
          <a:bodyPr/>
          <a:lstStyle>
            <a:lvl1pPr>
              <a:defRPr>
                <a:solidFill>
                  <a:prstClr val="black"/>
                </a:solidFill>
                <a:latin typeface="Symbol" pitchFamily="18" charset="2"/>
                <a:ea typeface="+mn-ea"/>
                <a:cs typeface="+mn-cs"/>
              </a:defRPr>
            </a:lvl1pPr>
          </a:lstStyle>
          <a:p>
            <a:pPr>
              <a:defRPr/>
            </a:pPr>
            <a:endParaRPr lang="en-US"/>
          </a:p>
        </p:txBody>
      </p:sp>
    </p:spTree>
    <p:extLst>
      <p:ext uri="{BB962C8B-B14F-4D97-AF65-F5344CB8AC3E}">
        <p14:creationId xmlns:p14="http://schemas.microsoft.com/office/powerpoint/2010/main" val="2401244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C701B4-4AD2-834C-96B6-69C2FADF6006}" type="datetime1">
              <a:rPr lang="en-US" smtClean="0"/>
              <a:t>7/30/13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527595-F8CF-4941-83D3-A2D04F9F6CB8}" type="datetime1">
              <a:rPr lang="en-US" smtClean="0"/>
              <a:t>7/30/13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CC952F-ED59-A04F-B7C6-B9E33BB4BA7B}" type="datetime1">
              <a:rPr lang="en-US" smtClean="0"/>
              <a:t>7/30/13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B9B3D2-6FE6-9842-9742-FA448F5BA8E4}" type="datetime1">
              <a:rPr lang="en-US" smtClean="0"/>
              <a:t>7/30/13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0D78C-7613-0249-AD63-9A4F1373480E}" type="datetime1">
              <a:rPr lang="en-US" smtClean="0"/>
              <a:t>7/30/13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4981B-256E-614E-9F59-7A3F87E31C7E}" type="datetime1">
              <a:rPr lang="en-US" smtClean="0"/>
              <a:t>7/30/13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E7DEEE-1239-A143-9F52-C9EF342BA5EE}" type="datetime1">
              <a:rPr lang="en-US" smtClean="0"/>
              <a:t>7/30/13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474D35-5C85-634B-9253-227DBC267402}" type="datetime1">
              <a:rPr lang="en-US" smtClean="0"/>
              <a:t>7/30/13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C3F3B-E4F6-7D4C-A76E-A7264FBCC447}" type="datetime1">
              <a:rPr lang="en-US" smtClean="0"/>
              <a:t>7/30/13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 id="2147493467"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oleObject" Target="../embeddings/oleObject1.bin"/><Relationship Id="rId5" Type="http://schemas.openxmlformats.org/officeDocument/2006/relationships/image" Target="../media/image32.wmf"/><Relationship Id="rId6" Type="http://schemas.openxmlformats.org/officeDocument/2006/relationships/image" Target="../media/image34.png"/><Relationship Id="rId7" Type="http://schemas.openxmlformats.org/officeDocument/2006/relationships/image" Target="../media/image3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oleObject" Target="../embeddings/oleObject2.bin"/><Relationship Id="rId5" Type="http://schemas.openxmlformats.org/officeDocument/2006/relationships/image" Target="../media/image45.emf"/><Relationship Id="rId6" Type="http://schemas.openxmlformats.org/officeDocument/2006/relationships/image" Target="../media/image47.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xml"/><Relationship Id="rId5" Type="http://schemas.openxmlformats.org/officeDocument/2006/relationships/oleObject" Target="../embeddings/oleObject3.bin"/><Relationship Id="rId6" Type="http://schemas.openxmlformats.org/officeDocument/2006/relationships/image" Target="../media/image48.wmf"/><Relationship Id="rId7" Type="http://schemas.openxmlformats.org/officeDocument/2006/relationships/oleObject" Target="../embeddings/oleObject4.bin"/><Relationship Id="rId8" Type="http://schemas.openxmlformats.org/officeDocument/2006/relationships/image" Target="../media/image49.wmf"/><Relationship Id="rId9" Type="http://schemas.openxmlformats.org/officeDocument/2006/relationships/image" Target="../media/image50.png"/><Relationship Id="rId1" Type="http://schemas.openxmlformats.org/officeDocument/2006/relationships/vmlDrawing" Target="../drawings/vmlDrawing3.vml"/><Relationship Id="rId2" Type="http://schemas.openxmlformats.org/officeDocument/2006/relationships/tags" Target="../tags/tag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oleObject" Target="../embeddings/oleObject5.bin"/><Relationship Id="rId6" Type="http://schemas.openxmlformats.org/officeDocument/2006/relationships/image" Target="../media/image52.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wmf"/><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oleObject" Target="../embeddings/oleObject6.bin"/><Relationship Id="rId7" Type="http://schemas.openxmlformats.org/officeDocument/2006/relationships/image" Target="../media/image78.wmf"/><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 Id="rId3" Type="http://schemas.openxmlformats.org/officeDocument/2006/relationships/image" Target="../media/image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emf"/><Relationship Id="rId3" Type="http://schemas.openxmlformats.org/officeDocument/2006/relationships/image" Target="../media/image96.emf"/></Relationships>
</file>

<file path=ppt/slides/_rels/slide54.xml.rels><?xml version="1.0" encoding="UTF-8" standalone="yes"?>
<Relationships xmlns="http://schemas.openxmlformats.org/package/2006/relationships"><Relationship Id="rId3" Type="http://schemas.openxmlformats.org/officeDocument/2006/relationships/image" Target="../media/image97.gif"/><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hyperlink" Target="http://jp.f35.mail.yahoo.co.jp/ym/ShowLetter/ringanimation2M.gif?box=Inbox&amp;MsgId=2406_9445966_98224_1696_384623_0_1738_499387_3403004772&amp;bodyPart=1.4&amp;filename=ringanimation2M.gif&amp;tnef=&amp;YY=43275&amp;order=down&amp;sort=date&amp;pos=0&amp;view=a&amp;head=b"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9.emf"/></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jpeg"/><Relationship Id="rId8" Type="http://schemas.openxmlformats.org/officeDocument/2006/relationships/image" Target="../media/image108.jpeg"/><Relationship Id="rId9" Type="http://schemas.openxmlformats.org/officeDocument/2006/relationships/image" Target="../media/image109.png"/><Relationship Id="rId10" Type="http://schemas.openxmlformats.org/officeDocument/2006/relationships/image" Target="../media/image110.png"/><Relationship Id="rId11" Type="http://schemas.openxmlformats.org/officeDocument/2006/relationships/image" Target="../media/image111.jpeg"/><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eg"/><Relationship Id="rId5" Type="http://schemas.openxmlformats.org/officeDocument/2006/relationships/image" Target="../media/image120.png"/><Relationship Id="rId1" Type="http://schemas.openxmlformats.org/officeDocument/2006/relationships/slideLayout" Target="../slideLayouts/slideLayout12.xml"/><Relationship Id="rId2" Type="http://schemas.openxmlformats.org/officeDocument/2006/relationships/image" Target="../media/image99.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4723"/>
            <a:ext cx="8229600" cy="1143000"/>
          </a:xfrm>
        </p:spPr>
        <p:txBody>
          <a:bodyPr>
            <a:normAutofit fontScale="90000"/>
          </a:bodyPr>
          <a:lstStyle/>
          <a:p>
            <a:r>
              <a:rPr lang="en-US" dirty="0" smtClean="0"/>
              <a:t>Belle II Organization and Physics</a:t>
            </a:r>
            <a:endParaRPr lang="en-US" dirty="0"/>
          </a:p>
        </p:txBody>
      </p:sp>
      <p:sp>
        <p:nvSpPr>
          <p:cNvPr id="3" name="Content Placeholder 2"/>
          <p:cNvSpPr>
            <a:spLocks noGrp="1"/>
          </p:cNvSpPr>
          <p:nvPr>
            <p:ph idx="1"/>
          </p:nvPr>
        </p:nvSpPr>
        <p:spPr>
          <a:xfrm>
            <a:off x="1361498" y="3295374"/>
            <a:ext cx="6123018" cy="1534813"/>
          </a:xfrm>
        </p:spPr>
        <p:txBody>
          <a:bodyPr>
            <a:normAutofit/>
          </a:bodyPr>
          <a:lstStyle/>
          <a:p>
            <a:r>
              <a:rPr lang="en-US" dirty="0" smtClean="0"/>
              <a:t>Organization</a:t>
            </a:r>
            <a:endParaRPr lang="en-US" dirty="0" smtClean="0"/>
          </a:p>
          <a:p>
            <a:r>
              <a:rPr lang="en-US" dirty="0" smtClean="0"/>
              <a:t>Belle</a:t>
            </a:r>
            <a:r>
              <a:rPr lang="en-US" dirty="0" smtClean="0"/>
              <a:t> II </a:t>
            </a:r>
            <a:r>
              <a:rPr lang="en-US" dirty="0" smtClean="0"/>
              <a:t>Physics  </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t>1</a:t>
            </a:fld>
            <a:endParaRPr lang="en-US"/>
          </a:p>
        </p:txBody>
      </p:sp>
      <p:sp>
        <p:nvSpPr>
          <p:cNvPr id="5" name="TextBox 4"/>
          <p:cNvSpPr txBox="1"/>
          <p:nvPr/>
        </p:nvSpPr>
        <p:spPr>
          <a:xfrm>
            <a:off x="2039482" y="1956113"/>
            <a:ext cx="5791361" cy="523220"/>
          </a:xfrm>
          <a:prstGeom prst="rect">
            <a:avLst/>
          </a:prstGeom>
          <a:noFill/>
        </p:spPr>
        <p:txBody>
          <a:bodyPr wrap="square" rtlCol="0">
            <a:spAutoFit/>
          </a:bodyPr>
          <a:lstStyle/>
          <a:p>
            <a:r>
              <a:rPr lang="en-US" sz="2800" dirty="0" smtClean="0"/>
              <a:t>T. Browder (University of Hawaii)</a:t>
            </a:r>
            <a:endParaRPr lang="en-US" sz="2800" dirty="0"/>
          </a:p>
        </p:txBody>
      </p:sp>
      <p:sp>
        <p:nvSpPr>
          <p:cNvPr id="6" name="TextBox 5"/>
          <p:cNvSpPr txBox="1"/>
          <p:nvPr/>
        </p:nvSpPr>
        <p:spPr>
          <a:xfrm>
            <a:off x="1000501" y="4857386"/>
            <a:ext cx="7253631" cy="1200328"/>
          </a:xfrm>
          <a:prstGeom prst="rect">
            <a:avLst/>
          </a:prstGeom>
          <a:noFill/>
        </p:spPr>
        <p:txBody>
          <a:bodyPr wrap="square" rtlCol="0">
            <a:spAutoFit/>
          </a:bodyPr>
          <a:lstStyle/>
          <a:p>
            <a:r>
              <a:rPr lang="en-US" sz="2400" dirty="0" smtClean="0"/>
              <a:t>(Will skip introductory material that has already been covered by Yamauchi-</a:t>
            </a:r>
            <a:r>
              <a:rPr lang="en-US" sz="2400" dirty="0" smtClean="0"/>
              <a:t>san, Jim Fast-san will cover the detector and </a:t>
            </a:r>
            <a:r>
              <a:rPr lang="en-US" sz="2400" dirty="0" err="1" smtClean="0"/>
              <a:t>Asner</a:t>
            </a:r>
            <a:r>
              <a:rPr lang="en-US" sz="2400" dirty="0" smtClean="0"/>
              <a:t>-san will cover computing issues)</a:t>
            </a:r>
            <a:endParaRPr lang="en-US" sz="2400" dirty="0"/>
          </a:p>
        </p:txBody>
      </p:sp>
    </p:spTree>
    <p:extLst>
      <p:ext uri="{BB962C8B-B14F-4D97-AF65-F5344CB8AC3E}">
        <p14:creationId xmlns:p14="http://schemas.microsoft.com/office/powerpoint/2010/main" val="2534706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926455" y="1302619"/>
            <a:ext cx="7139285" cy="5316512"/>
          </a:xfrm>
          <a:prstGeom prst="rect">
            <a:avLst/>
          </a:prstGeom>
          <a:solidFill>
            <a:schemeClr val="bg2"/>
          </a:solidFill>
          <a:ln>
            <a:noFill/>
          </a:ln>
          <a:effectLst/>
        </p:spPr>
        <p:txBody>
          <a:bodyPr lIns="64291" tIns="32146" rIns="64291" bIns="32146"/>
          <a:lstStyle/>
          <a:p>
            <a:pPr>
              <a:defRPr/>
            </a:pPr>
            <a:endParaRPr lang="ja-JP" altLang="en-US">
              <a:effectLst>
                <a:outerShdw blurRad="38100" dist="38100" dir="2700000" algn="tl">
                  <a:srgbClr val="DDDDDD"/>
                </a:outerShdw>
              </a:effectLst>
            </a:endParaRPr>
          </a:p>
        </p:txBody>
      </p:sp>
      <p:pic>
        <p:nvPicPr>
          <p:cNvPr id="13314"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0065" y="1452191"/>
            <a:ext cx="6582296" cy="486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89297" y="162520"/>
            <a:ext cx="8992195" cy="586780"/>
          </a:xfrm>
        </p:spPr>
        <p:txBody>
          <a:bodyPr>
            <a:normAutofit fontScale="90000"/>
          </a:bodyPr>
          <a:lstStyle/>
          <a:p>
            <a:pPr eaLnBrk="1" hangingPunct="1">
              <a:defRPr/>
            </a:pPr>
            <a:r>
              <a:rPr lang="en-US" altLang="ja-JP" sz="3800" b="1" dirty="0" err="1">
                <a:latin typeface="Helvetica Neue" charset="0"/>
                <a:cs typeface="Helvetica Neue" charset="0"/>
                <a:sym typeface="Helvetica Neue" charset="0"/>
              </a:rPr>
              <a:t>SuperKEKB</a:t>
            </a:r>
            <a:r>
              <a:rPr lang="en-US" altLang="ja-JP" sz="3800" b="1" dirty="0">
                <a:latin typeface="Helvetica Neue" charset="0"/>
                <a:cs typeface="Helvetica Neue" charset="0"/>
                <a:sym typeface="Helvetica Neue" charset="0"/>
              </a:rPr>
              <a:t> luminosity projection</a:t>
            </a:r>
            <a:endParaRPr lang="en-US" altLang="ja-JP" sz="3800" b="1" dirty="0">
              <a:latin typeface="Helvetica Neue" charset="0"/>
              <a:ea typeface="ヒラギノ角ゴ ProN W6" charset="0"/>
              <a:cs typeface="ヒラギノ角ゴ ProN W6" charset="0"/>
              <a:sym typeface="Helvetica Neue" charset="0"/>
            </a:endParaRPr>
          </a:p>
        </p:txBody>
      </p:sp>
      <p:sp>
        <p:nvSpPr>
          <p:cNvPr id="13315" name="Rectangle 3"/>
          <p:cNvSpPr>
            <a:spLocks/>
          </p:cNvSpPr>
          <p:nvPr/>
        </p:nvSpPr>
        <p:spPr bwMode="auto">
          <a:xfrm>
            <a:off x="2959076" y="2049274"/>
            <a:ext cx="2713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i="1">
                <a:solidFill>
                  <a:schemeClr val="tx1"/>
                </a:solidFill>
                <a:effectLst>
                  <a:outerShdw blurRad="38100" dist="38100" dir="2700000" algn="tl">
                    <a:srgbClr val="000000"/>
                  </a:outerShdw>
                </a:effectLst>
                <a:ea typeface="ＭＳ Ｐゴシック" charset="0"/>
                <a:cs typeface="Hoefler Text" charset="0"/>
              </a:rPr>
              <a:t>Goal of Belle II/SuperKEKB</a:t>
            </a:r>
          </a:p>
        </p:txBody>
      </p:sp>
      <p:sp>
        <p:nvSpPr>
          <p:cNvPr id="13316" name="Line 4"/>
          <p:cNvSpPr>
            <a:spLocks noChangeShapeType="1"/>
          </p:cNvSpPr>
          <p:nvPr/>
        </p:nvSpPr>
        <p:spPr bwMode="auto">
          <a:xfrm>
            <a:off x="2089547" y="2509242"/>
            <a:ext cx="5416972" cy="0"/>
          </a:xfrm>
          <a:prstGeom prst="line">
            <a:avLst/>
          </a:prstGeom>
          <a:noFill/>
          <a:ln w="50800" cap="flat">
            <a:solidFill>
              <a:srgbClr val="E6578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13318" name="Rectangle 6"/>
          <p:cNvSpPr>
            <a:spLocks/>
          </p:cNvSpPr>
          <p:nvPr/>
        </p:nvSpPr>
        <p:spPr bwMode="auto">
          <a:xfrm>
            <a:off x="6154787" y="3916530"/>
            <a:ext cx="1189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300" b="1">
                <a:effectLst>
                  <a:outerShdw blurRad="38100" dist="38100" dir="2700000" algn="tl">
                    <a:srgbClr val="000000"/>
                  </a:outerShdw>
                </a:effectLst>
                <a:latin typeface="Helvetica Neue" charset="0"/>
                <a:ea typeface="ＭＳ Ｐゴシック" charset="0"/>
                <a:cs typeface="Helvetica Neue" charset="0"/>
                <a:sym typeface="Helvetica Neue" charset="0"/>
              </a:rPr>
              <a:t>9 months/year</a:t>
            </a:r>
          </a:p>
          <a:p>
            <a:pPr>
              <a:defRPr/>
            </a:pPr>
            <a:r>
              <a:rPr lang="en-US" altLang="ja-JP" sz="1300" b="1">
                <a:effectLst>
                  <a:outerShdw blurRad="38100" dist="38100" dir="2700000" algn="tl">
                    <a:srgbClr val="000000"/>
                  </a:outerShdw>
                </a:effectLst>
                <a:latin typeface="Helvetica Neue" charset="0"/>
                <a:ea typeface="ＭＳ Ｐゴシック" charset="0"/>
                <a:cs typeface="Helvetica Neue" charset="0"/>
                <a:sym typeface="Helvetica Neue" charset="0"/>
              </a:rPr>
              <a:t>20 days/month</a:t>
            </a:r>
          </a:p>
        </p:txBody>
      </p:sp>
      <p:sp>
        <p:nvSpPr>
          <p:cNvPr id="13319" name="Rectangle 7"/>
          <p:cNvSpPr>
            <a:spLocks/>
          </p:cNvSpPr>
          <p:nvPr/>
        </p:nvSpPr>
        <p:spPr bwMode="auto">
          <a:xfrm>
            <a:off x="3174504" y="4506843"/>
            <a:ext cx="22757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700" b="1">
                <a:solidFill>
                  <a:srgbClr val="002D99"/>
                </a:solidFill>
                <a:effectLst>
                  <a:outerShdw blurRad="38100" dist="38100" dir="2700000" algn="tl">
                    <a:srgbClr val="000000"/>
                  </a:outerShdw>
                </a:effectLst>
                <a:latin typeface="Helvetica Neue" charset="0"/>
                <a:ea typeface="ＭＳ Ｐゴシック" charset="0"/>
                <a:cs typeface="Helvetica Neue" charset="0"/>
                <a:sym typeface="Helvetica Neue" charset="0"/>
              </a:rPr>
              <a:t>Commissioning starts</a:t>
            </a:r>
          </a:p>
          <a:p>
            <a:pPr>
              <a:defRPr/>
            </a:pPr>
            <a:r>
              <a:rPr lang="en-US" altLang="ja-JP" sz="1700" b="1">
                <a:solidFill>
                  <a:srgbClr val="002D99"/>
                </a:solidFill>
                <a:effectLst>
                  <a:outerShdw blurRad="38100" dist="38100" dir="2700000" algn="tl">
                    <a:srgbClr val="000000"/>
                  </a:outerShdw>
                </a:effectLst>
                <a:latin typeface="Helvetica Neue" charset="0"/>
                <a:ea typeface="ＭＳ Ｐゴシック" charset="0"/>
                <a:cs typeface="Helvetica Neue" charset="0"/>
                <a:sym typeface="Helvetica Neue" charset="0"/>
              </a:rPr>
              <a:t>in early 2015.</a:t>
            </a:r>
          </a:p>
        </p:txBody>
      </p:sp>
      <p:sp>
        <p:nvSpPr>
          <p:cNvPr id="13321" name="Line 9"/>
          <p:cNvSpPr>
            <a:spLocks noChangeShapeType="1"/>
          </p:cNvSpPr>
          <p:nvPr/>
        </p:nvSpPr>
        <p:spPr bwMode="auto">
          <a:xfrm>
            <a:off x="2267025" y="5607844"/>
            <a:ext cx="1286991" cy="0"/>
          </a:xfrm>
          <a:prstGeom prst="line">
            <a:avLst/>
          </a:prstGeom>
          <a:noFill/>
          <a:ln w="25400" cap="flat">
            <a:solidFill>
              <a:schemeClr val="tx1"/>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pPr>
              <a:defRPr/>
            </a:pPr>
            <a:endParaRPr lang="ja-JP" altLang="en-US"/>
          </a:p>
        </p:txBody>
      </p:sp>
      <p:sp>
        <p:nvSpPr>
          <p:cNvPr id="13322" name="Rectangle 10"/>
          <p:cNvSpPr>
            <a:spLocks/>
          </p:cNvSpPr>
          <p:nvPr/>
        </p:nvSpPr>
        <p:spPr bwMode="auto">
          <a:xfrm>
            <a:off x="2267025" y="4971187"/>
            <a:ext cx="12182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700" b="1">
                <a:effectLst>
                  <a:outerShdw blurRad="38100" dist="38100" dir="2700000" algn="tl">
                    <a:srgbClr val="000000"/>
                  </a:outerShdw>
                </a:effectLst>
                <a:latin typeface="Helvetica Neue" charset="0"/>
                <a:ea typeface="ＭＳ Ｐゴシック" charset="0"/>
                <a:cs typeface="Helvetica Neue" charset="0"/>
                <a:sym typeface="Helvetica Neue" charset="0"/>
              </a:rPr>
              <a:t>Shutdown</a:t>
            </a:r>
          </a:p>
          <a:p>
            <a:pPr>
              <a:defRPr/>
            </a:pPr>
            <a:r>
              <a:rPr lang="en-US" altLang="ja-JP" sz="1700" b="1">
                <a:effectLst>
                  <a:outerShdw blurRad="38100" dist="38100" dir="2700000" algn="tl">
                    <a:srgbClr val="000000"/>
                  </a:outerShdw>
                </a:effectLst>
                <a:latin typeface="Helvetica Neue" charset="0"/>
                <a:ea typeface="ＭＳ Ｐゴシック" charset="0"/>
                <a:cs typeface="Helvetica Neue" charset="0"/>
                <a:sym typeface="Helvetica Neue" charset="0"/>
              </a:rPr>
              <a:t>for upgrade</a:t>
            </a:r>
          </a:p>
        </p:txBody>
      </p:sp>
      <p:sp>
        <p:nvSpPr>
          <p:cNvPr id="13323" name="Rectangle 11"/>
          <p:cNvSpPr>
            <a:spLocks/>
          </p:cNvSpPr>
          <p:nvPr/>
        </p:nvSpPr>
        <p:spPr bwMode="auto">
          <a:xfrm rot="-5400000">
            <a:off x="599728" y="2784373"/>
            <a:ext cx="18210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Integrated luminosity </a:t>
            </a:r>
          </a:p>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(ab</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-1</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t>
            </a:r>
          </a:p>
        </p:txBody>
      </p:sp>
      <p:sp>
        <p:nvSpPr>
          <p:cNvPr id="13324" name="Rectangle 12"/>
          <p:cNvSpPr>
            <a:spLocks/>
          </p:cNvSpPr>
          <p:nvPr/>
        </p:nvSpPr>
        <p:spPr bwMode="auto">
          <a:xfrm rot="-5400000">
            <a:off x="832793" y="5196505"/>
            <a:ext cx="135934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Peak luminosity </a:t>
            </a:r>
          </a:p>
          <a:p>
            <a:pPr>
              <a:defRPr/>
            </a:pP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(cm</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-2</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s</a:t>
            </a:r>
            <a:r>
              <a:rPr lang="en-US" altLang="ja-JP" sz="1400" b="1" baseline="32000">
                <a:effectLst>
                  <a:outerShdw blurRad="38100" dist="38100" dir="2700000" algn="tl">
                    <a:srgbClr val="000000"/>
                  </a:outerShdw>
                </a:effectLst>
                <a:latin typeface="Helvetica Neue" charset="0"/>
                <a:ea typeface="ＭＳ Ｐゴシック" charset="0"/>
                <a:cs typeface="Helvetica Neue" charset="0"/>
                <a:sym typeface="Helvetica Neue" charset="0"/>
              </a:rPr>
              <a:t>-1</a:t>
            </a:r>
            <a:r>
              <a:rPr lang="en-US" altLang="ja-JP" sz="1400" b="1">
                <a:effectLst>
                  <a:outerShdw blurRad="38100" dist="38100" dir="2700000" algn="tl">
                    <a:srgbClr val="000000"/>
                  </a:outerShdw>
                </a:effectLst>
                <a:latin typeface="Helvetica Neue" charset="0"/>
                <a:ea typeface="ＭＳ Ｐゴシック" charset="0"/>
                <a:cs typeface="Helvetica Neue" charset="0"/>
                <a:sym typeface="Helvetica Neue" charset="0"/>
              </a:rPr>
              <a:t>)</a:t>
            </a:r>
          </a:p>
        </p:txBody>
      </p:sp>
      <p:sp>
        <p:nvSpPr>
          <p:cNvPr id="13325" name="Rectangle 13"/>
          <p:cNvSpPr>
            <a:spLocks/>
          </p:cNvSpPr>
          <p:nvPr/>
        </p:nvSpPr>
        <p:spPr bwMode="auto">
          <a:xfrm>
            <a:off x="3812977" y="6294105"/>
            <a:ext cx="14619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defRPr/>
            </a:pPr>
            <a:r>
              <a:rPr lang="en-US" altLang="ja-JP" sz="1700" b="1" dirty="0">
                <a:effectLst>
                  <a:outerShdw blurRad="38100" dist="38100" dir="2700000" algn="tl">
                    <a:srgbClr val="000000"/>
                  </a:outerShdw>
                </a:effectLst>
                <a:latin typeface="Helvetica Neue" charset="0"/>
                <a:ea typeface="ＭＳ Ｐゴシック" charset="0"/>
                <a:cs typeface="Helvetica Neue" charset="0"/>
                <a:sym typeface="Helvetica Neue" charset="0"/>
              </a:rPr>
              <a:t>Calendar Year</a:t>
            </a:r>
          </a:p>
        </p:txBody>
      </p:sp>
      <p:sp>
        <p:nvSpPr>
          <p:cNvPr id="4" name="Slide Number Placeholder 3"/>
          <p:cNvSpPr>
            <a:spLocks noGrp="1"/>
          </p:cNvSpPr>
          <p:nvPr>
            <p:ph type="sldNum" sz="quarter" idx="12"/>
          </p:nvPr>
        </p:nvSpPr>
        <p:spPr/>
        <p:txBody>
          <a:bodyPr/>
          <a:lstStyle/>
          <a:p>
            <a:fld id="{2066355A-084C-D24E-9AD2-7E4FC41EA627}" type="slidenum">
              <a:rPr lang="en-US" smtClean="0"/>
              <a:t>10</a:t>
            </a:fld>
            <a:endParaRPr lang="en-US"/>
          </a:p>
        </p:txBody>
      </p:sp>
      <p:sp>
        <p:nvSpPr>
          <p:cNvPr id="5" name="TextBox 4"/>
          <p:cNvSpPr txBox="1"/>
          <p:nvPr/>
        </p:nvSpPr>
        <p:spPr>
          <a:xfrm>
            <a:off x="406400" y="787400"/>
            <a:ext cx="9081492" cy="461665"/>
          </a:xfrm>
          <a:prstGeom prst="rect">
            <a:avLst/>
          </a:prstGeom>
          <a:noFill/>
        </p:spPr>
        <p:txBody>
          <a:bodyPr wrap="square" rtlCol="0">
            <a:spAutoFit/>
          </a:bodyPr>
          <a:lstStyle/>
          <a:p>
            <a:r>
              <a:rPr lang="en-US" sz="2400" dirty="0" smtClean="0"/>
              <a:t>Belle/KEKB recorded ~1000 fb</a:t>
            </a:r>
            <a:r>
              <a:rPr lang="en-US" sz="2400" baseline="30000" dirty="0" smtClean="0"/>
              <a:t>-1 </a:t>
            </a:r>
            <a:r>
              <a:rPr lang="en-US" sz="2400" dirty="0" smtClean="0"/>
              <a:t>. Now change units to </a:t>
            </a:r>
            <a:r>
              <a:rPr lang="en-US" sz="2400" err="1" smtClean="0"/>
              <a:t>ab</a:t>
            </a:r>
            <a:r>
              <a:rPr lang="en-US" sz="2400" baseline="30000" smtClean="0"/>
              <a:t>-1</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066355A-084C-D24E-9AD2-7E4FC41EA627}" type="slidenum">
              <a:rPr lang="en-US" smtClean="0"/>
              <a:t>11</a:t>
            </a:fld>
            <a:endParaRPr lang="en-US"/>
          </a:p>
        </p:txBody>
      </p:sp>
      <p:sp>
        <p:nvSpPr>
          <p:cNvPr id="3" name="TextBox 2"/>
          <p:cNvSpPr txBox="1"/>
          <p:nvPr/>
        </p:nvSpPr>
        <p:spPr>
          <a:xfrm>
            <a:off x="1173664" y="1747204"/>
            <a:ext cx="7272872" cy="646331"/>
          </a:xfrm>
          <a:prstGeom prst="rect">
            <a:avLst/>
          </a:prstGeom>
          <a:noFill/>
        </p:spPr>
        <p:txBody>
          <a:bodyPr wrap="square" rtlCol="0">
            <a:spAutoFit/>
          </a:bodyPr>
          <a:lstStyle/>
          <a:p>
            <a:r>
              <a:rPr lang="en-US" sz="3600" dirty="0" smtClean="0"/>
              <a:t>Physics at the Super Flavor Factory</a:t>
            </a:r>
            <a:endParaRPr lang="en-US" sz="3600" dirty="0"/>
          </a:p>
        </p:txBody>
      </p:sp>
    </p:spTree>
    <p:extLst>
      <p:ext uri="{BB962C8B-B14F-4D97-AF65-F5344CB8AC3E}">
        <p14:creationId xmlns:p14="http://schemas.microsoft.com/office/powerpoint/2010/main" val="60170171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800" y="618720"/>
            <a:ext cx="5191760" cy="608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542096" y="185875"/>
            <a:ext cx="8601904" cy="461665"/>
          </a:xfrm>
          <a:prstGeom prst="rect">
            <a:avLst/>
          </a:prstGeom>
          <a:noFill/>
        </p:spPr>
        <p:txBody>
          <a:bodyPr wrap="square" rtlCol="0">
            <a:spAutoFit/>
          </a:bodyPr>
          <a:lstStyle/>
          <a:p>
            <a:r>
              <a:rPr lang="en-US" sz="2400" dirty="0" smtClean="0"/>
              <a:t>Complementarity of  Belle II SFF physics reach and </a:t>
            </a:r>
            <a:r>
              <a:rPr lang="en-US" sz="2400" dirty="0" err="1" smtClean="0"/>
              <a:t>LHCb</a:t>
            </a:r>
            <a:r>
              <a:rPr lang="en-US" sz="2400" dirty="0" smtClean="0"/>
              <a:t> upgrade</a:t>
            </a:r>
            <a:endParaRPr lang="en-US" sz="2400" dirty="0"/>
          </a:p>
        </p:txBody>
      </p:sp>
      <p:sp>
        <p:nvSpPr>
          <p:cNvPr id="4" name="TextBox 3"/>
          <p:cNvSpPr txBox="1"/>
          <p:nvPr/>
        </p:nvSpPr>
        <p:spPr>
          <a:xfrm>
            <a:off x="245001" y="1982663"/>
            <a:ext cx="2495049" cy="1200329"/>
          </a:xfrm>
          <a:prstGeom prst="rect">
            <a:avLst/>
          </a:prstGeom>
          <a:noFill/>
        </p:spPr>
        <p:txBody>
          <a:bodyPr wrap="square" rtlCol="0">
            <a:spAutoFit/>
          </a:bodyPr>
          <a:lstStyle/>
          <a:p>
            <a:r>
              <a:rPr lang="en-US" dirty="0" smtClean="0"/>
              <a:t>Hard to reduce this table of diverse physics capabilities to a simple and memorable message.</a:t>
            </a:r>
            <a:endParaRPr lang="en-US" dirty="0"/>
          </a:p>
        </p:txBody>
      </p:sp>
      <p:sp>
        <p:nvSpPr>
          <p:cNvPr id="5" name="TextBox 4"/>
          <p:cNvSpPr txBox="1"/>
          <p:nvPr/>
        </p:nvSpPr>
        <p:spPr>
          <a:xfrm>
            <a:off x="245000" y="6211669"/>
            <a:ext cx="2186687" cy="646331"/>
          </a:xfrm>
          <a:prstGeom prst="rect">
            <a:avLst/>
          </a:prstGeom>
          <a:noFill/>
        </p:spPr>
        <p:txBody>
          <a:bodyPr wrap="square" rtlCol="0">
            <a:spAutoFit/>
          </a:bodyPr>
          <a:lstStyle/>
          <a:p>
            <a:r>
              <a:rPr lang="en-US" dirty="0" smtClean="0"/>
              <a:t>Based on a slide  from B. </a:t>
            </a:r>
            <a:r>
              <a:rPr lang="en-US" dirty="0" err="1" smtClean="0"/>
              <a:t>Golob</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12</a:t>
            </a:fld>
            <a:endParaRPr lang="en-US"/>
          </a:p>
        </p:txBody>
      </p:sp>
    </p:spTree>
    <p:extLst>
      <p:ext uri="{BB962C8B-B14F-4D97-AF65-F5344CB8AC3E}">
        <p14:creationId xmlns:p14="http://schemas.microsoft.com/office/powerpoint/2010/main" val="36227665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31518" y="15528"/>
            <a:ext cx="2057400" cy="3175000"/>
          </a:xfrm>
          <a:prstGeom prst="rect">
            <a:avLst/>
          </a:prstGeom>
        </p:spPr>
      </p:pic>
      <p:sp>
        <p:nvSpPr>
          <p:cNvPr id="5" name="TextBox 4"/>
          <p:cNvSpPr txBox="1"/>
          <p:nvPr/>
        </p:nvSpPr>
        <p:spPr>
          <a:xfrm>
            <a:off x="985609" y="425698"/>
            <a:ext cx="4847849" cy="1384995"/>
          </a:xfrm>
          <a:prstGeom prst="rect">
            <a:avLst/>
          </a:prstGeom>
          <a:noFill/>
        </p:spPr>
        <p:txBody>
          <a:bodyPr wrap="square" rtlCol="0">
            <a:spAutoFit/>
          </a:bodyPr>
          <a:lstStyle/>
          <a:p>
            <a:r>
              <a:rPr lang="en-US" sz="2800" dirty="0" smtClean="0"/>
              <a:t>The Higgs boson is now established by experimental results</a:t>
            </a:r>
            <a:r>
              <a:rPr lang="en-US" sz="2800" dirty="0"/>
              <a:t> </a:t>
            </a:r>
            <a:r>
              <a:rPr lang="en-US" sz="2800" dirty="0" smtClean="0"/>
              <a:t>from ATLAS and CMS.</a:t>
            </a:r>
            <a:endParaRPr lang="en-US" sz="2800" dirty="0"/>
          </a:p>
        </p:txBody>
      </p:sp>
      <p:sp>
        <p:nvSpPr>
          <p:cNvPr id="6" name="TextBox 5"/>
          <p:cNvSpPr txBox="1"/>
          <p:nvPr/>
        </p:nvSpPr>
        <p:spPr>
          <a:xfrm>
            <a:off x="722059" y="3013501"/>
            <a:ext cx="4755627" cy="954107"/>
          </a:xfrm>
          <a:prstGeom prst="rect">
            <a:avLst/>
          </a:prstGeom>
          <a:noFill/>
        </p:spPr>
        <p:txBody>
          <a:bodyPr wrap="square" rtlCol="0">
            <a:spAutoFit/>
          </a:bodyPr>
          <a:lstStyle/>
          <a:p>
            <a:r>
              <a:rPr lang="en-US" sz="2800" dirty="0" smtClean="0"/>
              <a:t>Does the GP have a “brother”  i.e. the charged Higgs ?</a:t>
            </a:r>
            <a:endParaRPr lang="en-US" sz="2800" dirty="0"/>
          </a:p>
        </p:txBody>
      </p:sp>
      <p:sp>
        <p:nvSpPr>
          <p:cNvPr id="7" name="TextBox 6"/>
          <p:cNvSpPr txBox="1"/>
          <p:nvPr/>
        </p:nvSpPr>
        <p:spPr>
          <a:xfrm>
            <a:off x="357916" y="5879129"/>
            <a:ext cx="8786084" cy="830997"/>
          </a:xfrm>
          <a:prstGeom prst="rect">
            <a:avLst/>
          </a:prstGeom>
          <a:noFill/>
        </p:spPr>
        <p:txBody>
          <a:bodyPr wrap="square" rtlCol="0">
            <a:spAutoFit/>
          </a:bodyPr>
          <a:lstStyle/>
          <a:p>
            <a:r>
              <a:rPr lang="en-US" sz="2400" dirty="0" smtClean="0"/>
              <a:t>Measurements at a “Super B factory” and direct searches at hadron colliders take complementary approaches to this important question.</a:t>
            </a:r>
            <a:endParaRPr lang="en-US" sz="2400" dirty="0"/>
          </a:p>
        </p:txBody>
      </p:sp>
      <p:pic>
        <p:nvPicPr>
          <p:cNvPr id="8" name="Picture 7"/>
          <p:cNvPicPr>
            <a:picLocks noChangeAspect="1"/>
          </p:cNvPicPr>
          <p:nvPr/>
        </p:nvPicPr>
        <p:blipFill>
          <a:blip r:embed="rId4"/>
          <a:stretch>
            <a:fillRect/>
          </a:stretch>
        </p:blipFill>
        <p:spPr>
          <a:xfrm>
            <a:off x="5477686" y="3013501"/>
            <a:ext cx="2946400" cy="2889250"/>
          </a:xfrm>
          <a:prstGeom prst="rect">
            <a:avLst/>
          </a:prstGeom>
        </p:spPr>
      </p:pic>
      <p:sp>
        <p:nvSpPr>
          <p:cNvPr id="2" name="Rectangle 1"/>
          <p:cNvSpPr/>
          <p:nvPr/>
        </p:nvSpPr>
        <p:spPr>
          <a:xfrm>
            <a:off x="5569908" y="1810693"/>
            <a:ext cx="261610" cy="461665"/>
          </a:xfrm>
          <a:prstGeom prst="rect">
            <a:avLst/>
          </a:prstGeom>
        </p:spPr>
        <p:txBody>
          <a:bodyPr wrap="none">
            <a:spAutoFit/>
          </a:bodyPr>
          <a:lstStyle/>
          <a:p>
            <a:pPr lvl="0"/>
            <a:r>
              <a:rPr lang="en-US" sz="2400" dirty="0" smtClean="0">
                <a:solidFill>
                  <a:prstClr val="black"/>
                </a:solidFill>
              </a:rPr>
              <a:t>.</a:t>
            </a:r>
            <a:endParaRPr lang="en-US" sz="2400" dirty="0">
              <a:solidFill>
                <a:prstClr val="black"/>
              </a:solidFill>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t>13</a:t>
            </a:fld>
            <a:endParaRPr lang="en-US"/>
          </a:p>
        </p:txBody>
      </p:sp>
    </p:spTree>
    <p:extLst>
      <p:ext uri="{BB962C8B-B14F-4D97-AF65-F5344CB8AC3E}">
        <p14:creationId xmlns:p14="http://schemas.microsoft.com/office/powerpoint/2010/main" val="26234897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a:blip r:embed="rId2"/>
          <a:srcRect/>
          <a:stretch>
            <a:fillRect/>
          </a:stretch>
        </p:blipFill>
        <p:spPr bwMode="auto">
          <a:xfrm>
            <a:off x="2971800" y="1371600"/>
            <a:ext cx="3921125" cy="2357438"/>
          </a:xfrm>
          <a:prstGeom prst="rect">
            <a:avLst/>
          </a:prstGeom>
          <a:noFill/>
          <a:ln w="9525">
            <a:noFill/>
            <a:miter lim="800000"/>
            <a:headEnd/>
            <a:tailEnd/>
          </a:ln>
        </p:spPr>
      </p:pic>
      <p:pic>
        <p:nvPicPr>
          <p:cNvPr id="38916" name="Picture 3"/>
          <p:cNvPicPr>
            <a:picLocks noChangeAspect="1" noChangeArrowheads="1"/>
          </p:cNvPicPr>
          <p:nvPr/>
        </p:nvPicPr>
        <p:blipFill>
          <a:blip r:embed="rId3"/>
          <a:srcRect/>
          <a:stretch>
            <a:fillRect/>
          </a:stretch>
        </p:blipFill>
        <p:spPr bwMode="auto">
          <a:xfrm>
            <a:off x="1219200" y="3886200"/>
            <a:ext cx="7138988" cy="952500"/>
          </a:xfrm>
          <a:prstGeom prst="rect">
            <a:avLst/>
          </a:prstGeom>
          <a:noFill/>
          <a:ln w="9525">
            <a:noFill/>
            <a:miter lim="800000"/>
            <a:headEnd/>
            <a:tailEnd/>
          </a:ln>
        </p:spPr>
      </p:pic>
      <p:sp>
        <p:nvSpPr>
          <p:cNvPr id="38917" name="AutoShape 5"/>
          <p:cNvSpPr>
            <a:spLocks noChangeArrowheads="1"/>
          </p:cNvSpPr>
          <p:nvPr/>
        </p:nvSpPr>
        <p:spPr bwMode="auto">
          <a:xfrm>
            <a:off x="7010400" y="4724400"/>
            <a:ext cx="152400" cy="685800"/>
          </a:xfrm>
          <a:prstGeom prst="upArrow">
            <a:avLst>
              <a:gd name="adj1" fmla="val 50000"/>
              <a:gd name="adj2" fmla="val 112500"/>
            </a:avLst>
          </a:prstGeom>
          <a:solidFill>
            <a:schemeClr val="accent1"/>
          </a:solidFill>
          <a:ln w="9525">
            <a:solidFill>
              <a:schemeClr val="tx1"/>
            </a:solidFill>
            <a:miter lim="800000"/>
            <a:headEnd/>
            <a:tailEnd/>
          </a:ln>
        </p:spPr>
        <p:txBody>
          <a:bodyPr vert="eaVert" wrap="none" anchor="ctr">
            <a:prstTxWarp prst="textNoShape">
              <a:avLst/>
            </a:prstTxWarp>
          </a:bodyPr>
          <a:lstStyle/>
          <a:p>
            <a:endParaRPr lang="en-US"/>
          </a:p>
        </p:txBody>
      </p:sp>
      <p:sp>
        <p:nvSpPr>
          <p:cNvPr id="147463" name="Text Box 7"/>
          <p:cNvSpPr txBox="1">
            <a:spLocks noChangeArrowheads="1"/>
          </p:cNvSpPr>
          <p:nvPr/>
        </p:nvSpPr>
        <p:spPr bwMode="auto">
          <a:xfrm>
            <a:off x="174134" y="2057400"/>
            <a:ext cx="2895600" cy="138499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dirty="0"/>
              <a:t>Sensitivity to new physics </a:t>
            </a:r>
            <a:r>
              <a:rPr lang="en-US" sz="2800" dirty="0" smtClean="0"/>
              <a:t>from a </a:t>
            </a:r>
            <a:r>
              <a:rPr lang="en-US" sz="2800" i="1" u="sng" dirty="0"/>
              <a:t>charged Higgs</a:t>
            </a:r>
          </a:p>
        </p:txBody>
      </p:sp>
      <p:sp>
        <p:nvSpPr>
          <p:cNvPr id="38920" name="Text Box 8"/>
          <p:cNvSpPr txBox="1">
            <a:spLocks noChangeArrowheads="1"/>
          </p:cNvSpPr>
          <p:nvPr/>
        </p:nvSpPr>
        <p:spPr bwMode="auto">
          <a:xfrm>
            <a:off x="3962400" y="5638800"/>
            <a:ext cx="49530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i="1"/>
              <a:t>The B meson decay constant, determined by the B wavefunction at the origin</a:t>
            </a:r>
          </a:p>
        </p:txBody>
      </p:sp>
      <p:sp>
        <p:nvSpPr>
          <p:cNvPr id="38922" name="Text Box 13"/>
          <p:cNvSpPr txBox="1">
            <a:spLocks noChangeArrowheads="1"/>
          </p:cNvSpPr>
          <p:nvPr/>
        </p:nvSpPr>
        <p:spPr bwMode="auto">
          <a:xfrm>
            <a:off x="3276600" y="0"/>
            <a:ext cx="2590800" cy="641350"/>
          </a:xfrm>
          <a:prstGeom prst="rect">
            <a:avLst/>
          </a:prstGeom>
          <a:noFill/>
          <a:ln w="19050">
            <a:noFill/>
            <a:miter lim="800000"/>
            <a:headEnd/>
            <a:tailEnd/>
          </a:ln>
        </p:spPr>
        <p:txBody>
          <a:bodyPr>
            <a:prstTxWarp prst="textNoShape">
              <a:avLst/>
            </a:prstTxWarp>
            <a:spAutoFit/>
          </a:bodyPr>
          <a:lstStyle/>
          <a:p>
            <a:pPr>
              <a:spcBef>
                <a:spcPct val="50000"/>
              </a:spcBef>
            </a:pPr>
            <a:r>
              <a:rPr lang="en-US" sz="3600" b="1" i="1" dirty="0">
                <a:solidFill>
                  <a:schemeClr val="tx2"/>
                </a:solidFill>
                <a:latin typeface="Times New Roman" charset="0"/>
                <a:sym typeface="Symbol" charset="2"/>
              </a:rPr>
              <a:t>B</a:t>
            </a:r>
            <a:r>
              <a:rPr lang="en-US" sz="3600" b="1" i="1" baseline="30000" dirty="0">
                <a:solidFill>
                  <a:schemeClr val="tx2"/>
                </a:solidFill>
                <a:latin typeface="Times New Roman" charset="0"/>
                <a:sym typeface="Symbol" charset="2"/>
              </a:rPr>
              <a:t>+</a:t>
            </a:r>
            <a:r>
              <a:rPr lang="en-US" sz="3600" b="1" i="1" dirty="0">
                <a:solidFill>
                  <a:schemeClr val="tx2"/>
                </a:solidFill>
                <a:latin typeface="Times New Roman" charset="0"/>
                <a:sym typeface="Wingdings" charset="2"/>
              </a:rPr>
              <a:t></a:t>
            </a:r>
            <a:r>
              <a:rPr lang="en-US" sz="3600" b="1" i="1" dirty="0">
                <a:solidFill>
                  <a:schemeClr val="tx2"/>
                </a:solidFill>
                <a:latin typeface="Times New Roman" charset="0"/>
                <a:sym typeface="Symbol" charset="2"/>
              </a:rPr>
              <a:t> </a:t>
            </a:r>
            <a:r>
              <a:rPr lang="en-US" sz="3600" b="1" i="1" baseline="30000" dirty="0">
                <a:solidFill>
                  <a:schemeClr val="tx2"/>
                </a:solidFill>
                <a:latin typeface="Times New Roman" charset="0"/>
                <a:sym typeface="Symbol" charset="2"/>
              </a:rPr>
              <a:t>+ </a:t>
            </a:r>
            <a:r>
              <a:rPr lang="en-US" sz="3600" b="1" i="1" dirty="0">
                <a:solidFill>
                  <a:schemeClr val="tx2"/>
                </a:solidFill>
                <a:latin typeface="Times New Roman" charset="0"/>
                <a:sym typeface="Symbol" charset="2"/>
              </a:rPr>
              <a:t></a:t>
            </a:r>
            <a:r>
              <a:rPr lang="en-US" sz="3600" b="1" i="1" baseline="-25000" dirty="0">
                <a:solidFill>
                  <a:schemeClr val="tx2"/>
                </a:solidFill>
                <a:latin typeface="Times New Roman" charset="0"/>
                <a:sym typeface="Symbol" charset="2"/>
              </a:rPr>
              <a:t></a:t>
            </a:r>
            <a:endParaRPr lang="en-US" sz="3600" dirty="0">
              <a:solidFill>
                <a:schemeClr val="tx2"/>
              </a:solidFill>
              <a:latin typeface="Times New Roman" charset="0"/>
              <a:sym typeface="Symbol" charset="2"/>
            </a:endParaRPr>
          </a:p>
        </p:txBody>
      </p:sp>
      <p:sp>
        <p:nvSpPr>
          <p:cNvPr id="38923" name="Text Box 14"/>
          <p:cNvSpPr txBox="1">
            <a:spLocks noChangeArrowheads="1"/>
          </p:cNvSpPr>
          <p:nvPr/>
        </p:nvSpPr>
        <p:spPr bwMode="auto">
          <a:xfrm>
            <a:off x="2286000" y="685800"/>
            <a:ext cx="4800600" cy="457200"/>
          </a:xfrm>
          <a:prstGeom prst="rect">
            <a:avLst/>
          </a:prstGeom>
          <a:noFill/>
          <a:ln w="19050">
            <a:noFill/>
            <a:miter lim="800000"/>
            <a:headEnd/>
            <a:tailEnd/>
          </a:ln>
        </p:spPr>
        <p:txBody>
          <a:bodyPr>
            <a:prstTxWarp prst="textNoShape">
              <a:avLst/>
            </a:prstTxWarp>
            <a:spAutoFit/>
          </a:bodyPr>
          <a:lstStyle/>
          <a:p>
            <a:pPr>
              <a:spcBef>
                <a:spcPct val="50000"/>
              </a:spcBef>
            </a:pPr>
            <a:r>
              <a:rPr lang="en-US" sz="2400">
                <a:latin typeface="Times New Roman" charset="0"/>
              </a:rPr>
              <a:t>(Decays with </a:t>
            </a:r>
            <a:r>
              <a:rPr lang="en-US" sz="2400" i="1">
                <a:latin typeface="Times New Roman" charset="0"/>
              </a:rPr>
              <a:t>Large</a:t>
            </a:r>
            <a:r>
              <a:rPr lang="en-US" sz="2400">
                <a:latin typeface="Times New Roman" charset="0"/>
              </a:rPr>
              <a:t> Missing Energy)</a:t>
            </a:r>
          </a:p>
        </p:txBody>
      </p:sp>
      <p:sp>
        <p:nvSpPr>
          <p:cNvPr id="13" name="TextBox 12"/>
          <p:cNvSpPr txBox="1"/>
          <p:nvPr/>
        </p:nvSpPr>
        <p:spPr>
          <a:xfrm>
            <a:off x="4441490" y="6327654"/>
            <a:ext cx="4267200" cy="369332"/>
          </a:xfrm>
          <a:prstGeom prst="rect">
            <a:avLst/>
          </a:prstGeom>
          <a:noFill/>
        </p:spPr>
        <p:txBody>
          <a:bodyPr wrap="square" rtlCol="0">
            <a:spAutoFit/>
          </a:bodyPr>
          <a:lstStyle/>
          <a:p>
            <a:r>
              <a:rPr lang="en-US" dirty="0" smtClean="0"/>
              <a:t>(|</a:t>
            </a:r>
            <a:r>
              <a:rPr lang="en-US" dirty="0" err="1" smtClean="0"/>
              <a:t>V</a:t>
            </a:r>
            <a:r>
              <a:rPr lang="en-US" baseline="-25000" dirty="0" err="1" smtClean="0"/>
              <a:t>ub</a:t>
            </a:r>
            <a:r>
              <a:rPr lang="en-US" dirty="0" smtClean="0"/>
              <a:t>| taken from </a:t>
            </a:r>
            <a:r>
              <a:rPr lang="en-US" dirty="0" err="1" smtClean="0"/>
              <a:t>indep</a:t>
            </a:r>
            <a:r>
              <a:rPr lang="en-US" dirty="0" smtClean="0"/>
              <a:t>. measurements.)</a:t>
            </a:r>
            <a:endParaRPr lang="en-US" dirty="0"/>
          </a:p>
        </p:txBody>
      </p:sp>
      <p:sp>
        <p:nvSpPr>
          <p:cNvPr id="11" name="Slide Number Placeholder 10"/>
          <p:cNvSpPr>
            <a:spLocks noGrp="1"/>
          </p:cNvSpPr>
          <p:nvPr>
            <p:ph type="sldNum" sz="quarter" idx="11"/>
          </p:nvPr>
        </p:nvSpPr>
        <p:spPr/>
        <p:txBody>
          <a:bodyPr/>
          <a:lstStyle/>
          <a:p>
            <a:pPr>
              <a:defRPr/>
            </a:pPr>
            <a:fld id="{21AAEA1D-3FCA-F044-81CE-B3AB8897DC21}" type="slidenum">
              <a:rPr lang="en-US" smtClean="0"/>
              <a:pPr>
                <a:defRPr/>
              </a:pPr>
              <a:t>14</a:t>
            </a:fld>
            <a:endParaRPr lang="en-US"/>
          </a:p>
        </p:txBody>
      </p:sp>
      <p:pic>
        <p:nvPicPr>
          <p:cNvPr id="2" name="Picture 1"/>
          <p:cNvPicPr>
            <a:picLocks noChangeAspect="1"/>
          </p:cNvPicPr>
          <p:nvPr/>
        </p:nvPicPr>
        <p:blipFill>
          <a:blip r:embed="rId4"/>
          <a:stretch>
            <a:fillRect/>
          </a:stretch>
        </p:blipFill>
        <p:spPr>
          <a:xfrm>
            <a:off x="282598" y="4724400"/>
            <a:ext cx="4686300" cy="977900"/>
          </a:xfrm>
          <a:prstGeom prst="rect">
            <a:avLst/>
          </a:prstGeom>
        </p:spPr>
      </p:pic>
    </p:spTree>
    <p:extLst>
      <p:ext uri="{BB962C8B-B14F-4D97-AF65-F5344CB8AC3E}">
        <p14:creationId xmlns:p14="http://schemas.microsoft.com/office/powerpoint/2010/main" val="10422627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 y="316933"/>
            <a:ext cx="8557084" cy="1143000"/>
          </a:xfrm>
        </p:spPr>
        <p:txBody>
          <a:bodyPr>
            <a:normAutofit fontScale="90000"/>
          </a:bodyPr>
          <a:lstStyle/>
          <a:p>
            <a:r>
              <a:rPr lang="en-US" dirty="0" smtClean="0"/>
              <a:t>Consumer’s guide to charged Higgs</a:t>
            </a:r>
            <a:endParaRPr lang="en-US" dirty="0"/>
          </a:p>
        </p:txBody>
      </p:sp>
      <p:sp>
        <p:nvSpPr>
          <p:cNvPr id="3" name="Content Placeholder 2"/>
          <p:cNvSpPr>
            <a:spLocks noGrp="1"/>
          </p:cNvSpPr>
          <p:nvPr>
            <p:ph idx="1"/>
          </p:nvPr>
        </p:nvSpPr>
        <p:spPr/>
        <p:txBody>
          <a:bodyPr/>
          <a:lstStyle/>
          <a:p>
            <a:r>
              <a:rPr lang="en-US" i="1" u="sng" dirty="0" smtClean="0"/>
              <a:t>Higgs doublet of type I </a:t>
            </a:r>
            <a:r>
              <a:rPr lang="en-US" dirty="0" smtClean="0"/>
              <a:t>(couples with equal strength to upper and lower generations)</a:t>
            </a:r>
          </a:p>
          <a:p>
            <a:r>
              <a:rPr lang="en-US" i="1" u="sng" dirty="0" smtClean="0"/>
              <a:t>Higgs doublet of type II </a:t>
            </a:r>
            <a:r>
              <a:rPr lang="en-US" dirty="0" smtClean="0"/>
              <a:t>(couples with different strength to u and d-type quarks, tan(β) = v</a:t>
            </a:r>
            <a:r>
              <a:rPr lang="en-US" baseline="-25000" dirty="0" smtClean="0"/>
              <a:t>u</a:t>
            </a:r>
            <a:r>
              <a:rPr lang="en-US" dirty="0" smtClean="0"/>
              <a:t>/</a:t>
            </a:r>
            <a:r>
              <a:rPr lang="en-US" dirty="0" err="1" smtClean="0"/>
              <a:t>v</a:t>
            </a:r>
            <a:r>
              <a:rPr lang="en-US" baseline="-25000" dirty="0" err="1" smtClean="0"/>
              <a:t>d</a:t>
            </a:r>
            <a:r>
              <a:rPr lang="en-US" dirty="0"/>
              <a:t> </a:t>
            </a:r>
            <a:r>
              <a:rPr lang="en-US" dirty="0" smtClean="0"/>
              <a:t>(</a:t>
            </a:r>
            <a:r>
              <a:rPr lang="en-US" u="sng" dirty="0" smtClean="0"/>
              <a:t>favored NP scenario </a:t>
            </a:r>
            <a:r>
              <a:rPr lang="en-US" dirty="0" smtClean="0"/>
              <a:t>e.g. MSSM)</a:t>
            </a:r>
          </a:p>
          <a:p>
            <a:r>
              <a:rPr lang="en-US" i="1" u="sng" dirty="0" smtClean="0"/>
              <a:t>Higgs doublet of type III </a:t>
            </a:r>
            <a:r>
              <a:rPr lang="en-US" dirty="0" smtClean="0"/>
              <a:t>(not type I or type II; anything goes)</a:t>
            </a:r>
          </a:p>
        </p:txBody>
      </p:sp>
      <p:sp>
        <p:nvSpPr>
          <p:cNvPr id="5" name="Frame 4"/>
          <p:cNvSpPr/>
          <p:nvPr/>
        </p:nvSpPr>
        <p:spPr>
          <a:xfrm>
            <a:off x="129716" y="2571267"/>
            <a:ext cx="9014284" cy="1792224"/>
          </a:xfrm>
          <a:prstGeom prst="frame">
            <a:avLst/>
          </a:prstGeom>
          <a:solidFill>
            <a:schemeClr val="tx1"/>
          </a:solidFill>
          <a:ln>
            <a:solidFill>
              <a:schemeClr val="tx1"/>
            </a:solidFill>
          </a:ln>
          <a:effectLst>
            <a:innerShdw blurRad="53975"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t>15</a:t>
            </a:fld>
            <a:endParaRPr lang="en-US"/>
          </a:p>
        </p:txBody>
      </p:sp>
    </p:spTree>
    <p:extLst>
      <p:ext uri="{BB962C8B-B14F-4D97-AF65-F5344CB8AC3E}">
        <p14:creationId xmlns:p14="http://schemas.microsoft.com/office/powerpoint/2010/main" val="25447039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381000"/>
            <a:ext cx="8534400" cy="639763"/>
          </a:xfrm>
        </p:spPr>
        <p:txBody>
          <a:bodyPr>
            <a:normAutofit fontScale="90000"/>
          </a:bodyPr>
          <a:lstStyle/>
          <a:p>
            <a:pPr eaLnBrk="1" hangingPunct="1"/>
            <a:r>
              <a:rPr lang="en-US" sz="4000" i="1" dirty="0">
                <a:latin typeface="Times New Roman" charset="0"/>
              </a:rPr>
              <a:t>Why measuring </a:t>
            </a:r>
            <a:r>
              <a:rPr lang="en-US" sz="4000" b="1" i="1" dirty="0" smtClean="0">
                <a:latin typeface="Symbol" charset="2"/>
              </a:rPr>
              <a:t>B</a:t>
            </a:r>
            <a:r>
              <a:rPr lang="en-US" sz="4000" b="1" i="1" dirty="0" smtClean="0">
                <a:latin typeface="Symbol" charset="2"/>
                <a:sym typeface="Wingdings" charset="2"/>
              </a:rPr>
              <a:t>-&gt;</a:t>
            </a:r>
            <a:r>
              <a:rPr lang="en-US" sz="4000" b="1" i="1" dirty="0" smtClean="0">
                <a:latin typeface="Symbol" charset="2"/>
                <a:sym typeface="Symbol" charset="2"/>
              </a:rPr>
              <a:t></a:t>
            </a:r>
            <a:r>
              <a:rPr lang="el-GR" sz="4000" b="1" i="1" dirty="0">
                <a:latin typeface="SimSun" pitchFamily="2" charset="-122"/>
                <a:ea typeface="SimSun" pitchFamily="2" charset="-122"/>
                <a:cs typeface="SimSun" pitchFamily="2" charset="-122"/>
                <a:sym typeface="Symbol" charset="2"/>
              </a:rPr>
              <a:t>ν</a:t>
            </a:r>
            <a:r>
              <a:rPr lang="en-US" sz="4000" b="1" i="1" dirty="0">
                <a:latin typeface="Symbol" charset="2"/>
                <a:sym typeface="Wingdings" charset="2"/>
              </a:rPr>
              <a:t> </a:t>
            </a:r>
            <a:r>
              <a:rPr lang="en-US" sz="4000" i="1" dirty="0">
                <a:latin typeface="Times New Roman" charset="0"/>
                <a:ea typeface="SimSun" pitchFamily="2" charset="-122"/>
                <a:cs typeface="SimSun" pitchFamily="2" charset="-122"/>
                <a:sym typeface="Symbol" charset="2"/>
              </a:rPr>
              <a:t>is non-trivial</a:t>
            </a:r>
            <a:r>
              <a:rPr lang="en-US" sz="4000" dirty="0">
                <a:latin typeface="SimSun" pitchFamily="2" charset="-122"/>
                <a:ea typeface="SimSun" pitchFamily="2" charset="-122"/>
                <a:cs typeface="SimSun" pitchFamily="2" charset="-122"/>
                <a:sym typeface="Symbol" charset="2"/>
              </a:rPr>
              <a:t> </a:t>
            </a:r>
            <a:endParaRPr lang="el-GR" sz="4000" baseline="-25000" dirty="0">
              <a:latin typeface="SimSun" pitchFamily="2" charset="-122"/>
              <a:ea typeface="SimSun" pitchFamily="2" charset="-122"/>
              <a:cs typeface="SimSun" pitchFamily="2" charset="-122"/>
              <a:sym typeface="Symbol" charset="2"/>
            </a:endParaRPr>
          </a:p>
        </p:txBody>
      </p:sp>
      <p:grpSp>
        <p:nvGrpSpPr>
          <p:cNvPr id="39939" name="Group 3"/>
          <p:cNvGrpSpPr>
            <a:grpSpLocks/>
          </p:cNvGrpSpPr>
          <p:nvPr/>
        </p:nvGrpSpPr>
        <p:grpSpPr bwMode="auto">
          <a:xfrm>
            <a:off x="1524000" y="1524000"/>
            <a:ext cx="5105400" cy="3357563"/>
            <a:chOff x="2352" y="576"/>
            <a:chExt cx="3216" cy="1760"/>
          </a:xfrm>
        </p:grpSpPr>
        <p:sp>
          <p:nvSpPr>
            <p:cNvPr id="39943" name="Line 4"/>
            <p:cNvSpPr>
              <a:spLocks noChangeShapeType="1"/>
            </p:cNvSpPr>
            <p:nvPr/>
          </p:nvSpPr>
          <p:spPr bwMode="auto">
            <a:xfrm flipH="1" flipV="1">
              <a:off x="3028" y="684"/>
              <a:ext cx="168" cy="366"/>
            </a:xfrm>
            <a:prstGeom prst="line">
              <a:avLst/>
            </a:prstGeom>
            <a:noFill/>
            <a:ln w="9525">
              <a:solidFill>
                <a:srgbClr val="3333FF"/>
              </a:solidFill>
              <a:round/>
              <a:headEnd/>
              <a:tailEnd type="triangle" w="med" len="med"/>
            </a:ln>
          </p:spPr>
          <p:txBody>
            <a:bodyPr>
              <a:prstTxWarp prst="textNoShape">
                <a:avLst/>
              </a:prstTxWarp>
            </a:bodyPr>
            <a:lstStyle/>
            <a:p>
              <a:endParaRPr lang="en-US"/>
            </a:p>
          </p:txBody>
        </p:sp>
        <p:sp>
          <p:nvSpPr>
            <p:cNvPr id="39944" name="Oval 5"/>
            <p:cNvSpPr>
              <a:spLocks noChangeArrowheads="1"/>
            </p:cNvSpPr>
            <p:nvPr/>
          </p:nvSpPr>
          <p:spPr bwMode="auto">
            <a:xfrm>
              <a:off x="3726" y="969"/>
              <a:ext cx="453" cy="447"/>
            </a:xfrm>
            <a:prstGeom prst="ellipse">
              <a:avLst/>
            </a:prstGeom>
            <a:solidFill>
              <a:srgbClr val="808080"/>
            </a:solidFill>
            <a:ln w="9525">
              <a:solidFill>
                <a:schemeClr val="tx1"/>
              </a:solidFill>
              <a:round/>
              <a:headEnd/>
              <a:tailEnd/>
            </a:ln>
          </p:spPr>
          <p:txBody>
            <a:bodyPr wrap="none" anchor="ctr">
              <a:prstTxWarp prst="textNoShape">
                <a:avLst/>
              </a:prstTxWarp>
            </a:bodyPr>
            <a:lstStyle/>
            <a:p>
              <a:pPr algn="ctr"/>
              <a:r>
                <a:rPr lang="en-US" sz="2000">
                  <a:solidFill>
                    <a:schemeClr val="bg1"/>
                  </a:solidFill>
                  <a:latin typeface="Times New Roman" charset="0"/>
                  <a:sym typeface="Symbol" charset="2"/>
                </a:rPr>
                <a:t></a:t>
              </a:r>
              <a:r>
                <a:rPr lang="en-US" sz="2000">
                  <a:solidFill>
                    <a:schemeClr val="bg1"/>
                  </a:solidFill>
                  <a:latin typeface="Times New Roman" charset="0"/>
                </a:rPr>
                <a:t>(4S)</a:t>
              </a:r>
            </a:p>
          </p:txBody>
        </p:sp>
        <p:sp>
          <p:nvSpPr>
            <p:cNvPr id="39945" name="Oval 6"/>
            <p:cNvSpPr>
              <a:spLocks noChangeArrowheads="1"/>
            </p:cNvSpPr>
            <p:nvPr/>
          </p:nvSpPr>
          <p:spPr bwMode="auto">
            <a:xfrm>
              <a:off x="3153" y="1091"/>
              <a:ext cx="254" cy="244"/>
            </a:xfrm>
            <a:prstGeom prst="ellipse">
              <a:avLst/>
            </a:prstGeom>
            <a:solidFill>
              <a:srgbClr val="3333FF"/>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6" name="Oval 7"/>
            <p:cNvSpPr>
              <a:spLocks noChangeArrowheads="1"/>
            </p:cNvSpPr>
            <p:nvPr/>
          </p:nvSpPr>
          <p:spPr bwMode="auto">
            <a:xfrm>
              <a:off x="4462" y="1091"/>
              <a:ext cx="253" cy="244"/>
            </a:xfrm>
            <a:prstGeom prst="ellipse">
              <a:avLst/>
            </a:prstGeom>
            <a:solidFill>
              <a:srgbClr val="993366"/>
            </a:solidFill>
            <a:ln w="9525">
              <a:solidFill>
                <a:schemeClr val="tx1"/>
              </a:solidFill>
              <a:round/>
              <a:headEnd/>
              <a:tailEnd/>
            </a:ln>
          </p:spPr>
          <p:txBody>
            <a:bodyPr wrap="none" anchor="ctr">
              <a:prstTxWarp prst="textNoShape">
                <a:avLst/>
              </a:prstTxWarp>
            </a:bodyPr>
            <a:lstStyle/>
            <a:p>
              <a:pPr algn="ctr"/>
              <a:r>
                <a:rPr lang="en-US" sz="2400">
                  <a:solidFill>
                    <a:schemeClr val="bg1"/>
                  </a:solidFill>
                  <a:latin typeface="Times New Roman" charset="0"/>
                </a:rPr>
                <a:t>B</a:t>
              </a:r>
              <a:r>
                <a:rPr lang="en-US" sz="2400" baseline="30000">
                  <a:solidFill>
                    <a:schemeClr val="bg1"/>
                  </a:solidFill>
                  <a:latin typeface="Times New Roman" charset="0"/>
                </a:rPr>
                <a:t>+</a:t>
              </a:r>
              <a:endParaRPr lang="en-US" sz="2400">
                <a:solidFill>
                  <a:schemeClr val="bg1"/>
                </a:solidFill>
                <a:latin typeface="Times New Roman" charset="0"/>
              </a:endParaRPr>
            </a:p>
          </p:txBody>
        </p:sp>
        <p:sp>
          <p:nvSpPr>
            <p:cNvPr id="39947" name="Line 8"/>
            <p:cNvSpPr>
              <a:spLocks noChangeShapeType="1"/>
            </p:cNvSpPr>
            <p:nvPr/>
          </p:nvSpPr>
          <p:spPr bwMode="auto">
            <a:xfrm flipH="1">
              <a:off x="3449" y="1213"/>
              <a:ext cx="253"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8" name="Line 9"/>
            <p:cNvSpPr>
              <a:spLocks noChangeShapeType="1"/>
            </p:cNvSpPr>
            <p:nvPr/>
          </p:nvSpPr>
          <p:spPr bwMode="auto">
            <a:xfrm>
              <a:off x="4166" y="1213"/>
              <a:ext cx="254"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39949" name="Line 10"/>
            <p:cNvSpPr>
              <a:spLocks noChangeShapeType="1"/>
            </p:cNvSpPr>
            <p:nvPr/>
          </p:nvSpPr>
          <p:spPr bwMode="auto">
            <a:xfrm flipV="1">
              <a:off x="3407" y="768"/>
              <a:ext cx="721" cy="323"/>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0" name="Line 11"/>
            <p:cNvSpPr>
              <a:spLocks noChangeShapeType="1"/>
            </p:cNvSpPr>
            <p:nvPr/>
          </p:nvSpPr>
          <p:spPr bwMode="auto">
            <a:xfrm>
              <a:off x="3365" y="1335"/>
              <a:ext cx="674" cy="529"/>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1" name="Line 12"/>
            <p:cNvSpPr>
              <a:spLocks noChangeShapeType="1"/>
            </p:cNvSpPr>
            <p:nvPr/>
          </p:nvSpPr>
          <p:spPr bwMode="auto">
            <a:xfrm flipH="1">
              <a:off x="2732" y="1294"/>
              <a:ext cx="421" cy="245"/>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2" name="Line 13"/>
            <p:cNvSpPr>
              <a:spLocks noChangeShapeType="1"/>
            </p:cNvSpPr>
            <p:nvPr/>
          </p:nvSpPr>
          <p:spPr bwMode="auto">
            <a:xfrm flipV="1">
              <a:off x="4757" y="576"/>
              <a:ext cx="763" cy="555"/>
            </a:xfrm>
            <a:prstGeom prst="line">
              <a:avLst/>
            </a:prstGeom>
            <a:noFill/>
            <a:ln w="15875">
              <a:solidFill>
                <a:srgbClr val="993366"/>
              </a:solidFill>
              <a:round/>
              <a:headEnd/>
              <a:tailEnd type="triangle" w="med" len="med"/>
            </a:ln>
          </p:spPr>
          <p:txBody>
            <a:bodyPr>
              <a:prstTxWarp prst="textNoShape">
                <a:avLst/>
              </a:prstTxWarp>
            </a:bodyPr>
            <a:lstStyle/>
            <a:p>
              <a:endParaRPr lang="en-US"/>
            </a:p>
          </p:txBody>
        </p:sp>
        <p:sp>
          <p:nvSpPr>
            <p:cNvPr id="39953" name="Line 14"/>
            <p:cNvSpPr>
              <a:spLocks noChangeShapeType="1"/>
            </p:cNvSpPr>
            <p:nvPr/>
          </p:nvSpPr>
          <p:spPr bwMode="auto">
            <a:xfrm flipH="1" flipV="1">
              <a:off x="2352" y="1172"/>
              <a:ext cx="759" cy="41"/>
            </a:xfrm>
            <a:prstGeom prst="line">
              <a:avLst/>
            </a:prstGeom>
            <a:noFill/>
            <a:ln w="15875">
              <a:solidFill>
                <a:srgbClr val="3333FF"/>
              </a:solidFill>
              <a:round/>
              <a:headEnd/>
              <a:tailEnd type="triangle" w="med" len="med"/>
            </a:ln>
          </p:spPr>
          <p:txBody>
            <a:bodyPr>
              <a:prstTxWarp prst="textNoShape">
                <a:avLst/>
              </a:prstTxWarp>
            </a:bodyPr>
            <a:lstStyle/>
            <a:p>
              <a:endParaRPr lang="en-US"/>
            </a:p>
          </p:txBody>
        </p:sp>
        <p:sp>
          <p:nvSpPr>
            <p:cNvPr id="39954" name="Line 15"/>
            <p:cNvSpPr>
              <a:spLocks noChangeShapeType="1"/>
            </p:cNvSpPr>
            <p:nvPr/>
          </p:nvSpPr>
          <p:spPr bwMode="auto">
            <a:xfrm flipH="1">
              <a:off x="3280" y="1294"/>
              <a:ext cx="1097" cy="145"/>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5" name="Text Box 16"/>
            <p:cNvSpPr txBox="1">
              <a:spLocks noChangeArrowheads="1"/>
            </p:cNvSpPr>
            <p:nvPr/>
          </p:nvSpPr>
          <p:spPr bwMode="auto">
            <a:xfrm>
              <a:off x="4128" y="1200"/>
              <a:ext cx="348" cy="240"/>
            </a:xfrm>
            <a:prstGeom prst="rect">
              <a:avLst/>
            </a:prstGeom>
            <a:noFill/>
            <a:ln w="9525">
              <a:noFill/>
              <a:miter lim="800000"/>
              <a:headEnd/>
              <a:tailEnd/>
            </a:ln>
          </p:spPr>
          <p:txBody>
            <a:bodyPr>
              <a:prstTxWarp prst="textNoShape">
                <a:avLst/>
              </a:prstTxWarp>
              <a:spAutoFit/>
            </a:bodyPr>
            <a:lstStyle/>
            <a:p>
              <a:pPr>
                <a:spcBef>
                  <a:spcPct val="50000"/>
                </a:spcBef>
              </a:pPr>
              <a:r>
                <a:rPr lang="en-US" sz="2400">
                  <a:solidFill>
                    <a:srgbClr val="CC3399"/>
                  </a:solidFill>
                  <a:latin typeface="Symbol" charset="2"/>
                </a:rPr>
                <a:t>n</a:t>
              </a:r>
              <a:r>
                <a:rPr lang="en-US" sz="2400" baseline="-25000">
                  <a:solidFill>
                    <a:srgbClr val="CC3399"/>
                  </a:solidFill>
                  <a:latin typeface="Symbol" charset="2"/>
                  <a:sym typeface="Symbol" charset="2"/>
                </a:rPr>
                <a:t></a:t>
              </a:r>
            </a:p>
          </p:txBody>
        </p:sp>
        <p:sp>
          <p:nvSpPr>
            <p:cNvPr id="39956" name="Text Box 17"/>
            <p:cNvSpPr txBox="1">
              <a:spLocks noChangeArrowheads="1"/>
            </p:cNvSpPr>
            <p:nvPr/>
          </p:nvSpPr>
          <p:spPr bwMode="auto">
            <a:xfrm>
              <a:off x="5017" y="576"/>
              <a:ext cx="380" cy="240"/>
            </a:xfrm>
            <a:prstGeom prst="rect">
              <a:avLst/>
            </a:prstGeom>
            <a:noFill/>
            <a:ln w="9525">
              <a:noFill/>
              <a:miter lim="800000"/>
              <a:headEnd/>
              <a:tailEnd/>
            </a:ln>
          </p:spPr>
          <p:txBody>
            <a:bodyPr>
              <a:prstTxWarp prst="textNoShape">
                <a:avLst/>
              </a:prstTxWarp>
              <a:spAutoFit/>
            </a:bodyPr>
            <a:lstStyle/>
            <a:p>
              <a:pPr>
                <a:spcBef>
                  <a:spcPct val="50000"/>
                </a:spcBef>
              </a:pPr>
              <a:r>
                <a:rPr lang="en-US" sz="2400" i="1">
                  <a:solidFill>
                    <a:srgbClr val="CC3399"/>
                  </a:solidFill>
                  <a:latin typeface="Times New Roman" charset="0"/>
                  <a:ea typeface="Times New Roman" charset="0"/>
                  <a:cs typeface="Times New Roman" charset="0"/>
                </a:rPr>
                <a:t>e</a:t>
              </a:r>
              <a:r>
                <a:rPr lang="en-US" sz="2000" b="1" baseline="30000">
                  <a:solidFill>
                    <a:srgbClr val="CC3399"/>
                  </a:solidFill>
                  <a:latin typeface="Times New Roman" charset="0"/>
                </a:rPr>
                <a:t>+</a:t>
              </a:r>
              <a:endParaRPr lang="en-US" sz="4400" b="1">
                <a:solidFill>
                  <a:schemeClr val="accent2"/>
                </a:solidFill>
                <a:latin typeface="Times New Roman" charset="0"/>
              </a:endParaRPr>
            </a:p>
          </p:txBody>
        </p:sp>
        <p:sp>
          <p:nvSpPr>
            <p:cNvPr id="39957" name="Line 18"/>
            <p:cNvSpPr>
              <a:spLocks noChangeShapeType="1"/>
            </p:cNvSpPr>
            <p:nvPr/>
          </p:nvSpPr>
          <p:spPr bwMode="auto">
            <a:xfrm flipH="1">
              <a:off x="4166" y="1398"/>
              <a:ext cx="337" cy="69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58" name="Text Box 19"/>
            <p:cNvSpPr txBox="1">
              <a:spLocks noChangeArrowheads="1"/>
            </p:cNvSpPr>
            <p:nvPr/>
          </p:nvSpPr>
          <p:spPr bwMode="auto">
            <a:xfrm>
              <a:off x="4383" y="1584"/>
              <a:ext cx="369" cy="239"/>
            </a:xfrm>
            <a:prstGeom prst="rect">
              <a:avLst/>
            </a:prstGeom>
            <a:noFill/>
            <a:ln w="9525">
              <a:noFill/>
              <a:miter lim="800000"/>
              <a:headEnd/>
              <a:tailEnd/>
            </a:ln>
          </p:spPr>
          <p:txBody>
            <a:bodyPr>
              <a:prstTxWarp prst="textNoShape">
                <a:avLst/>
              </a:prstTxWarp>
              <a:spAutoFit/>
            </a:bodyPr>
            <a:lstStyle/>
            <a:p>
              <a:pPr>
                <a:spcBef>
                  <a:spcPct val="50000"/>
                </a:spcBef>
              </a:pPr>
              <a:r>
                <a:rPr lang="en-US" sz="2400">
                  <a:solidFill>
                    <a:srgbClr val="CC3399"/>
                  </a:solidFill>
                  <a:latin typeface="Symbol" charset="2"/>
                </a:rPr>
                <a:t>n</a:t>
              </a:r>
              <a:r>
                <a:rPr lang="en-US" sz="2400" baseline="-25000">
                  <a:solidFill>
                    <a:srgbClr val="CC3399"/>
                  </a:solidFill>
                  <a:latin typeface="Symbol" charset="2"/>
                  <a:sym typeface="Symbol" charset="2"/>
                </a:rPr>
                <a:t></a:t>
              </a:r>
            </a:p>
          </p:txBody>
        </p:sp>
        <p:sp>
          <p:nvSpPr>
            <p:cNvPr id="39959" name="Line 20"/>
            <p:cNvSpPr>
              <a:spLocks noChangeShapeType="1"/>
            </p:cNvSpPr>
            <p:nvPr/>
          </p:nvSpPr>
          <p:spPr bwMode="auto">
            <a:xfrm>
              <a:off x="4752" y="1322"/>
              <a:ext cx="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9960" name="Line 21"/>
            <p:cNvSpPr>
              <a:spLocks noChangeShapeType="1"/>
            </p:cNvSpPr>
            <p:nvPr/>
          </p:nvSpPr>
          <p:spPr bwMode="auto">
            <a:xfrm>
              <a:off x="4753" y="1302"/>
              <a:ext cx="815" cy="212"/>
            </a:xfrm>
            <a:prstGeom prst="line">
              <a:avLst/>
            </a:prstGeom>
            <a:noFill/>
            <a:ln w="15875">
              <a:solidFill>
                <a:srgbClr val="993366"/>
              </a:solidFill>
              <a:prstDash val="dash"/>
              <a:round/>
              <a:headEnd/>
              <a:tailEnd type="triangle" w="med" len="med"/>
            </a:ln>
          </p:spPr>
          <p:txBody>
            <a:bodyPr>
              <a:prstTxWarp prst="textNoShape">
                <a:avLst/>
              </a:prstTxWarp>
            </a:bodyPr>
            <a:lstStyle/>
            <a:p>
              <a:endParaRPr lang="en-US"/>
            </a:p>
          </p:txBody>
        </p:sp>
        <p:sp>
          <p:nvSpPr>
            <p:cNvPr id="39961" name="Text Box 22"/>
            <p:cNvSpPr txBox="1">
              <a:spLocks noChangeArrowheads="1"/>
            </p:cNvSpPr>
            <p:nvPr/>
          </p:nvSpPr>
          <p:spPr bwMode="auto">
            <a:xfrm>
              <a:off x="5027" y="1130"/>
              <a:ext cx="397" cy="240"/>
            </a:xfrm>
            <a:prstGeom prst="rect">
              <a:avLst/>
            </a:prstGeom>
            <a:noFill/>
            <a:ln w="9525">
              <a:noFill/>
              <a:miter lim="800000"/>
              <a:headEnd/>
              <a:tailEnd/>
            </a:ln>
          </p:spPr>
          <p:txBody>
            <a:bodyPr>
              <a:prstTxWarp prst="textNoShape">
                <a:avLst/>
              </a:prstTxWarp>
              <a:spAutoFit/>
            </a:bodyPr>
            <a:lstStyle/>
            <a:p>
              <a:pPr>
                <a:spcBef>
                  <a:spcPct val="50000"/>
                </a:spcBef>
              </a:pPr>
              <a:r>
                <a:rPr lang="en-US" sz="2400">
                  <a:solidFill>
                    <a:srgbClr val="CC3399"/>
                  </a:solidFill>
                  <a:latin typeface="Symbol" charset="2"/>
                </a:rPr>
                <a:t>n</a:t>
              </a:r>
              <a:r>
                <a:rPr lang="en-US" sz="2400" baseline="-25000">
                  <a:solidFill>
                    <a:srgbClr val="CC3399"/>
                  </a:solidFill>
                  <a:latin typeface="Times New Roman" charset="0"/>
                </a:rPr>
                <a:t>e</a:t>
              </a:r>
              <a:endParaRPr lang="en-US" sz="2400" baseline="-25000">
                <a:solidFill>
                  <a:srgbClr val="CC3399"/>
                </a:solidFill>
                <a:latin typeface="Symbol" charset="2"/>
              </a:endParaRPr>
            </a:p>
          </p:txBody>
        </p:sp>
        <p:sp>
          <p:nvSpPr>
            <p:cNvPr id="39962" name="Line 23"/>
            <p:cNvSpPr>
              <a:spLocks noChangeShapeType="1"/>
            </p:cNvSpPr>
            <p:nvPr/>
          </p:nvSpPr>
          <p:spPr bwMode="auto">
            <a:xfrm>
              <a:off x="4416" y="1680"/>
              <a:ext cx="144"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48504" name="Text Box 24"/>
            <p:cNvSpPr txBox="1">
              <a:spLocks noChangeArrowheads="1"/>
            </p:cNvSpPr>
            <p:nvPr/>
          </p:nvSpPr>
          <p:spPr bwMode="auto">
            <a:xfrm>
              <a:off x="3792" y="2128"/>
              <a:ext cx="1584" cy="208"/>
            </a:xfrm>
            <a:prstGeom prst="rect">
              <a:avLst/>
            </a:prstGeom>
            <a:gradFill rotWithShape="1">
              <a:gsLst>
                <a:gs pos="0">
                  <a:schemeClr val="bg1">
                    <a:alpha val="0"/>
                  </a:schemeClr>
                </a:gs>
                <a:gs pos="50000">
                  <a:srgbClr val="FFCC66"/>
                </a:gs>
                <a:gs pos="100000">
                  <a:schemeClr val="bg1">
                    <a:alpha val="0"/>
                  </a:schemeClr>
                </a:gs>
              </a:gsLst>
              <a:lin ang="5400000" scaled="1"/>
            </a:gradFill>
            <a:ln w="9525">
              <a:noFill/>
              <a:miter lim="800000"/>
              <a:headEnd/>
              <a:tailEnd/>
            </a:ln>
            <a:effectLst/>
          </p:spPr>
          <p:txBody>
            <a:bodyPr>
              <a:prstTxWarp prst="textNoShape">
                <a:avLst/>
              </a:prstTxWarp>
              <a:spAutoFit/>
            </a:bodyPr>
            <a:lstStyle/>
            <a:p>
              <a:pPr>
                <a:spcBef>
                  <a:spcPct val="50000"/>
                </a:spcBef>
                <a:defRPr/>
              </a:pPr>
              <a:r>
                <a:rPr lang="en-US" sz="2000" b="1">
                  <a:solidFill>
                    <a:srgbClr val="660066"/>
                  </a:solidFill>
                  <a:latin typeface="Times New Roman" charset="0"/>
                </a:rPr>
                <a:t>B</a:t>
              </a:r>
              <a:r>
                <a:rPr lang="en-US" sz="2000" b="1" baseline="30000">
                  <a:solidFill>
                    <a:srgbClr val="660066"/>
                  </a:solidFill>
                  <a:latin typeface="Times New Roman" charset="0"/>
                </a:rPr>
                <a:t>+</a:t>
              </a:r>
              <a:r>
                <a:rPr lang="en-US" sz="2000" b="1">
                  <a:solidFill>
                    <a:srgbClr val="660066"/>
                  </a:solidFill>
                  <a:latin typeface="Times New Roman" charset="0"/>
                  <a:sym typeface="Symbol" charset="2"/>
                </a:rPr>
                <a:t></a:t>
              </a:r>
              <a:r>
                <a:rPr lang="en-US" sz="2000" b="1" baseline="30000">
                  <a:solidFill>
                    <a:srgbClr val="660066"/>
                  </a:solidFill>
                  <a:latin typeface="Times New Roman" charset="0"/>
                  <a:sym typeface="Symbol" charset="2"/>
                </a:rPr>
                <a:t>+</a:t>
              </a:r>
              <a:r>
                <a:rPr lang="en-US" sz="2000" b="1">
                  <a:solidFill>
                    <a:srgbClr val="660066"/>
                  </a:solidFill>
                  <a:latin typeface="Times New Roman" charset="0"/>
                  <a:sym typeface="Symbol" charset="2"/>
                </a:rPr>
                <a:t></a:t>
              </a:r>
              <a:r>
                <a:rPr lang="en-US" sz="2000" b="1" baseline="-25000">
                  <a:solidFill>
                    <a:srgbClr val="660066"/>
                  </a:solidFill>
                  <a:latin typeface="Times New Roman" charset="0"/>
                  <a:sym typeface="Symbol" charset="2"/>
                </a:rPr>
                <a:t></a:t>
              </a:r>
              <a:r>
                <a:rPr lang="en-US" sz="2000" b="1">
                  <a:solidFill>
                    <a:srgbClr val="660066"/>
                  </a:solidFill>
                  <a:latin typeface="Times New Roman" charset="0"/>
                  <a:sym typeface="Symbol" charset="2"/>
                </a:rPr>
                <a:t>,  </a:t>
              </a:r>
              <a:r>
                <a:rPr lang="en-US" sz="2000" b="1" baseline="30000">
                  <a:solidFill>
                    <a:srgbClr val="660066"/>
                  </a:solidFill>
                  <a:latin typeface="Times New Roman" charset="0"/>
                  <a:sym typeface="Symbol" charset="2"/>
                </a:rPr>
                <a:t>+</a:t>
              </a:r>
              <a:r>
                <a:rPr lang="en-US" sz="2000" b="1">
                  <a:solidFill>
                    <a:srgbClr val="660066"/>
                  </a:solidFill>
                  <a:latin typeface="Times New Roman" charset="0"/>
                  <a:sym typeface="Symbol" charset="2"/>
                </a:rPr>
                <a:t>e</a:t>
              </a:r>
              <a:r>
                <a:rPr lang="en-US" sz="2000" b="1" baseline="30000">
                  <a:solidFill>
                    <a:srgbClr val="660066"/>
                  </a:solidFill>
                  <a:latin typeface="Times New Roman" charset="0"/>
                  <a:sym typeface="Symbol" charset="2"/>
                </a:rPr>
                <a:t>+</a:t>
              </a:r>
              <a:r>
                <a:rPr lang="en-US" sz="2000" b="1">
                  <a:solidFill>
                    <a:srgbClr val="660066"/>
                  </a:solidFill>
                  <a:latin typeface="Times New Roman" charset="0"/>
                  <a:sym typeface="Symbol" charset="2"/>
                </a:rPr>
                <a:t></a:t>
              </a:r>
              <a:r>
                <a:rPr lang="en-US" sz="2000" b="1" baseline="-25000">
                  <a:solidFill>
                    <a:srgbClr val="660066"/>
                  </a:solidFill>
                  <a:latin typeface="Times New Roman" charset="0"/>
                  <a:sym typeface="Symbol" charset="2"/>
                </a:rPr>
                <a:t>e</a:t>
              </a:r>
              <a:r>
                <a:rPr lang="en-US" sz="2000" b="1">
                  <a:solidFill>
                    <a:srgbClr val="660066"/>
                  </a:solidFill>
                  <a:latin typeface="Times New Roman" charset="0"/>
                  <a:sym typeface="Symbol" charset="2"/>
                </a:rPr>
                <a:t></a:t>
              </a:r>
              <a:r>
                <a:rPr lang="en-US" sz="2000" b="1" baseline="-25000">
                  <a:solidFill>
                    <a:srgbClr val="660066"/>
                  </a:solidFill>
                  <a:latin typeface="Times New Roman" charset="0"/>
                  <a:sym typeface="Symbol" charset="2"/>
                </a:rPr>
                <a:t></a:t>
              </a:r>
            </a:p>
          </p:txBody>
        </p:sp>
        <p:sp>
          <p:nvSpPr>
            <p:cNvPr id="39964" name="Line 25"/>
            <p:cNvSpPr>
              <a:spLocks noChangeShapeType="1"/>
            </p:cNvSpPr>
            <p:nvPr/>
          </p:nvSpPr>
          <p:spPr bwMode="auto">
            <a:xfrm>
              <a:off x="5088" y="2186"/>
              <a:ext cx="96"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48506" name="Text Box 26"/>
            <p:cNvSpPr txBox="1">
              <a:spLocks noChangeArrowheads="1"/>
            </p:cNvSpPr>
            <p:nvPr/>
          </p:nvSpPr>
          <p:spPr bwMode="auto">
            <a:xfrm>
              <a:off x="2976" y="1658"/>
              <a:ext cx="576" cy="208"/>
            </a:xfrm>
            <a:prstGeom prst="rect">
              <a:avLst/>
            </a:prstGeom>
            <a:gradFill rotWithShape="1">
              <a:gsLst>
                <a:gs pos="0">
                  <a:schemeClr val="bg1">
                    <a:alpha val="0"/>
                  </a:schemeClr>
                </a:gs>
                <a:gs pos="50000">
                  <a:schemeClr val="accent2"/>
                </a:gs>
                <a:gs pos="100000">
                  <a:schemeClr val="bg1">
                    <a:alpha val="0"/>
                  </a:schemeClr>
                </a:gs>
              </a:gsLst>
              <a:lin ang="5400000" scaled="1"/>
            </a:gradFill>
            <a:ln w="9525">
              <a:noFill/>
              <a:miter lim="800000"/>
              <a:headEnd/>
              <a:tailEnd/>
            </a:ln>
            <a:effectLst/>
          </p:spPr>
          <p:txBody>
            <a:bodyPr>
              <a:prstTxWarp prst="textNoShape">
                <a:avLst/>
              </a:prstTxWarp>
              <a:spAutoFit/>
            </a:bodyPr>
            <a:lstStyle/>
            <a:p>
              <a:pPr>
                <a:spcBef>
                  <a:spcPct val="50000"/>
                </a:spcBef>
                <a:defRPr/>
              </a:pPr>
              <a:r>
                <a:rPr lang="en-US" sz="2000" b="1">
                  <a:solidFill>
                    <a:schemeClr val="bg1"/>
                  </a:solidFill>
                  <a:latin typeface="Times New Roman" charset="0"/>
                </a:rPr>
                <a:t>B</a:t>
              </a:r>
              <a:r>
                <a:rPr lang="en-US" sz="2000" b="1" baseline="30000">
                  <a:solidFill>
                    <a:schemeClr val="bg1"/>
                  </a:solidFill>
                  <a:latin typeface="Times New Roman" charset="0"/>
                </a:rPr>
                <a:t>-</a:t>
              </a:r>
              <a:r>
                <a:rPr lang="en-US" sz="2000" b="1">
                  <a:solidFill>
                    <a:schemeClr val="bg1"/>
                  </a:solidFill>
                  <a:latin typeface="Times New Roman" charset="0"/>
                  <a:sym typeface="Symbol" charset="2"/>
                </a:rPr>
                <a:t>X</a:t>
              </a:r>
            </a:p>
          </p:txBody>
        </p:sp>
      </p:grpSp>
      <p:sp>
        <p:nvSpPr>
          <p:cNvPr id="39940" name="Text Box 27"/>
          <p:cNvSpPr txBox="1">
            <a:spLocks noChangeArrowheads="1"/>
          </p:cNvSpPr>
          <p:nvPr/>
        </p:nvSpPr>
        <p:spPr bwMode="auto">
          <a:xfrm>
            <a:off x="1295400" y="5257800"/>
            <a:ext cx="68580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i="1">
                <a:latin typeface="Times New Roman" charset="0"/>
              </a:rPr>
              <a:t>The experimental signature is rather difficult: B decays to a </a:t>
            </a:r>
            <a:r>
              <a:rPr lang="en-US" sz="2800" i="1">
                <a:solidFill>
                  <a:srgbClr val="FF5050"/>
                </a:solidFill>
                <a:latin typeface="Times New Roman" charset="0"/>
              </a:rPr>
              <a:t>single charged track + nothing</a:t>
            </a:r>
            <a:r>
              <a:rPr lang="en-US" sz="2800" i="1">
                <a:latin typeface="Times New Roman" charset="0"/>
              </a:rPr>
              <a:t> </a:t>
            </a:r>
          </a:p>
        </p:txBody>
      </p:sp>
      <p:sp>
        <p:nvSpPr>
          <p:cNvPr id="39941" name="Text Box 28"/>
          <p:cNvSpPr txBox="1">
            <a:spLocks noChangeArrowheads="1"/>
          </p:cNvSpPr>
          <p:nvPr/>
        </p:nvSpPr>
        <p:spPr bwMode="auto">
          <a:xfrm>
            <a:off x="7162800" y="2438400"/>
            <a:ext cx="1752600" cy="1465263"/>
          </a:xfrm>
          <a:prstGeom prst="rect">
            <a:avLst/>
          </a:prstGeom>
          <a:noFill/>
          <a:ln w="9525">
            <a:noFill/>
            <a:miter lim="800000"/>
            <a:headEnd/>
            <a:tailEnd/>
          </a:ln>
        </p:spPr>
        <p:txBody>
          <a:bodyPr>
            <a:prstTxWarp prst="textNoShape">
              <a:avLst/>
            </a:prstTxWarp>
            <a:spAutoFit/>
          </a:bodyPr>
          <a:lstStyle/>
          <a:p>
            <a:pPr>
              <a:spcBef>
                <a:spcPct val="50000"/>
              </a:spcBef>
            </a:pPr>
            <a:r>
              <a:rPr lang="en-US"/>
              <a:t>Most of the sensitivity is from tau modes with 1-prong</a:t>
            </a:r>
          </a:p>
        </p:txBody>
      </p:sp>
      <p:sp>
        <p:nvSpPr>
          <p:cNvPr id="39942" name="Text Box 29"/>
          <p:cNvSpPr txBox="1">
            <a:spLocks noChangeArrowheads="1"/>
          </p:cNvSpPr>
          <p:nvPr/>
        </p:nvSpPr>
        <p:spPr bwMode="auto">
          <a:xfrm>
            <a:off x="1752600" y="6400800"/>
            <a:ext cx="5715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a:t>(This will be difficult at a hadron collider)</a:t>
            </a:r>
          </a:p>
        </p:txBody>
      </p:sp>
      <p:sp>
        <p:nvSpPr>
          <p:cNvPr id="30" name="Slide Number Placeholder 29"/>
          <p:cNvSpPr>
            <a:spLocks noGrp="1"/>
          </p:cNvSpPr>
          <p:nvPr>
            <p:ph type="sldNum" sz="quarter" idx="11"/>
          </p:nvPr>
        </p:nvSpPr>
        <p:spPr/>
        <p:txBody>
          <a:bodyPr/>
          <a:lstStyle/>
          <a:p>
            <a:pPr>
              <a:defRPr/>
            </a:pPr>
            <a:fld id="{21AAEA1D-3FCA-F044-81CE-B3AB8897DC21}" type="slidenum">
              <a:rPr lang="en-US" smtClean="0"/>
              <a:pPr>
                <a:defRPr/>
              </a:pPr>
              <a:t>16</a:t>
            </a:fld>
            <a:endParaRPr lang="en-US"/>
          </a:p>
        </p:txBody>
      </p:sp>
    </p:spTree>
    <p:extLst>
      <p:ext uri="{BB962C8B-B14F-4D97-AF65-F5344CB8AC3E}">
        <p14:creationId xmlns:p14="http://schemas.microsoft.com/office/powerpoint/2010/main" val="390980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57546" y="228600"/>
            <a:ext cx="8083217" cy="685800"/>
          </a:xfrm>
        </p:spPr>
        <p:txBody>
          <a:bodyPr>
            <a:normAutofit fontScale="90000"/>
          </a:bodyPr>
          <a:lstStyle/>
          <a:p>
            <a:r>
              <a:rPr lang="sl-SI" sz="2800" dirty="0" smtClean="0">
                <a:latin typeface="Tahoma" charset="0"/>
                <a:ea typeface="ＭＳ Ｐゴシック" charset="0"/>
                <a:cs typeface="ＭＳ Ｐゴシック" charset="0"/>
              </a:rPr>
              <a:t>Example of a Missing </a:t>
            </a:r>
            <a:r>
              <a:rPr lang="sl-SI" sz="2800" dirty="0">
                <a:latin typeface="Tahoma" charset="0"/>
                <a:ea typeface="ＭＳ Ｐゴシック" charset="0"/>
                <a:cs typeface="ＭＳ Ｐゴシック" charset="0"/>
              </a:rPr>
              <a:t>Energy </a:t>
            </a:r>
            <a:r>
              <a:rPr lang="sl-SI" sz="2800" dirty="0" smtClean="0">
                <a:latin typeface="Tahoma" charset="0"/>
                <a:ea typeface="ＭＳ Ｐゴシック" charset="0"/>
                <a:cs typeface="ＭＳ Ｐゴシック" charset="0"/>
              </a:rPr>
              <a:t>Decay (</a:t>
            </a:r>
            <a:r>
              <a:rPr lang="sl-SI" sz="2800" dirty="0">
                <a:latin typeface="Tahoma" charset="0"/>
                <a:ea typeface="ＭＳ Ｐゴシック" charset="0"/>
                <a:cs typeface="ＭＳ Ｐゴシック" charset="0"/>
              </a:rPr>
              <a:t>B</a:t>
            </a:r>
            <a:r>
              <a:rPr lang="sl-SI" sz="2800" baseline="30000" dirty="0">
                <a:latin typeface="Tahoma" charset="0"/>
                <a:ea typeface="ＭＳ Ｐゴシック" charset="0"/>
                <a:cs typeface="ＭＳ Ｐゴシック" charset="0"/>
              </a:rPr>
              <a:t>-</a:t>
            </a:r>
            <a:r>
              <a:rPr lang="sl-SI" sz="2800" dirty="0">
                <a:latin typeface="Tahoma" charset="0"/>
                <a:ea typeface="ＭＳ Ｐゴシック" charset="0"/>
                <a:cs typeface="ＭＳ Ｐゴシック" charset="0"/>
              </a:rPr>
              <a:t> </a:t>
            </a:r>
            <a:r>
              <a:rPr lang="sl-SI" sz="2800" dirty="0">
                <a:latin typeface="Tahoma" charset="0"/>
                <a:ea typeface="ＭＳ Ｐゴシック" charset="0"/>
                <a:cs typeface="ＭＳ Ｐゴシック" charset="0"/>
                <a:sym typeface="Wingdings" charset="0"/>
              </a:rPr>
              <a:t> </a:t>
            </a:r>
            <a:r>
              <a:rPr lang="sl-SI" sz="2800" b="1" dirty="0">
                <a:latin typeface="Symbol" charset="0"/>
                <a:ea typeface="ＭＳ Ｐゴシック" charset="0"/>
                <a:cs typeface="ＭＳ Ｐゴシック" charset="0"/>
                <a:sym typeface="Wingdings" charset="0"/>
              </a:rPr>
              <a:t>t</a:t>
            </a:r>
            <a:r>
              <a:rPr lang="sl-SI" sz="2800" b="1" baseline="30000" dirty="0">
                <a:latin typeface="Symbol" charset="0"/>
                <a:ea typeface="ＭＳ Ｐゴシック" charset="0"/>
                <a:cs typeface="ＭＳ Ｐゴシック" charset="0"/>
                <a:sym typeface="Wingdings" charset="0"/>
              </a:rPr>
              <a:t>-</a:t>
            </a:r>
            <a:r>
              <a:rPr lang="sl-SI" sz="2800" b="1" dirty="0">
                <a:latin typeface="Symbol" charset="0"/>
                <a:ea typeface="ＭＳ Ｐゴシック" charset="0"/>
                <a:cs typeface="ＭＳ Ｐゴシック" charset="0"/>
                <a:sym typeface="Wingdings" charset="0"/>
              </a:rPr>
              <a:t> </a:t>
            </a:r>
            <a:r>
              <a:rPr lang="sl-SI" sz="2800" b="1" dirty="0" smtClean="0">
                <a:latin typeface="Symbol" charset="0"/>
                <a:ea typeface="ＭＳ Ｐゴシック" charset="0"/>
                <a:cs typeface="ＭＳ Ｐゴシック" charset="0"/>
                <a:sym typeface="Wingdings" charset="0"/>
              </a:rPr>
              <a:t>n</a:t>
            </a:r>
            <a:r>
              <a:rPr lang="sl-SI" sz="2800" b="1" baseline="-25000" dirty="0" smtClean="0">
                <a:latin typeface="Symbol" charset="0"/>
                <a:ea typeface="ＭＳ Ｐゴシック" charset="0"/>
                <a:cs typeface="ＭＳ Ｐゴシック" charset="0"/>
                <a:sym typeface="Wingdings" charset="0"/>
              </a:rPr>
              <a:t>t</a:t>
            </a:r>
            <a:r>
              <a:rPr lang="sl-SI" sz="2800" dirty="0" smtClean="0">
                <a:latin typeface="Tahoma" charset="0"/>
                <a:ea typeface="ＭＳ Ｐゴシック" charset="0"/>
                <a:cs typeface="ＭＳ Ｐゴシック" charset="0"/>
              </a:rPr>
              <a:t> ) in Data</a:t>
            </a:r>
            <a:endParaRPr lang="en-GB" sz="2800" b="1" dirty="0">
              <a:latin typeface="Tahoma" charset="0"/>
              <a:ea typeface="ＭＳ Ｐゴシック" charset="0"/>
              <a:cs typeface="ＭＳ Ｐゴシック" charset="0"/>
            </a:endParaRPr>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2513"/>
            <a:ext cx="8183563"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31084" y="6156325"/>
            <a:ext cx="8183563" cy="523220"/>
          </a:xfrm>
          <a:prstGeom prst="rect">
            <a:avLst/>
          </a:prstGeom>
          <a:noFill/>
        </p:spPr>
        <p:txBody>
          <a:bodyPr wrap="square" rtlCol="0">
            <a:spAutoFit/>
          </a:bodyPr>
          <a:lstStyle/>
          <a:p>
            <a:r>
              <a:rPr lang="en-US" sz="2800" dirty="0" smtClean="0"/>
              <a:t>The clean </a:t>
            </a:r>
            <a:r>
              <a:rPr lang="en-US" sz="2800" dirty="0" err="1" smtClean="0"/>
              <a:t>e+e</a:t>
            </a:r>
            <a:r>
              <a:rPr lang="en-US" sz="2800" dirty="0" smtClean="0"/>
              <a:t>- environment makes this possible</a:t>
            </a:r>
            <a:endParaRPr lang="en-US" sz="2800" dirty="0"/>
          </a:p>
        </p:txBody>
      </p:sp>
      <p:sp>
        <p:nvSpPr>
          <p:cNvPr id="3" name="Slide Number Placeholder 2"/>
          <p:cNvSpPr>
            <a:spLocks noGrp="1"/>
          </p:cNvSpPr>
          <p:nvPr>
            <p:ph type="sldNum" sz="quarter" idx="12"/>
          </p:nvPr>
        </p:nvSpPr>
        <p:spPr/>
        <p:txBody>
          <a:bodyPr/>
          <a:lstStyle/>
          <a:p>
            <a:fld id="{2066355A-084C-D24E-9AD2-7E4FC41EA627}" type="slidenum">
              <a:rPr lang="en-US" smtClean="0"/>
              <a:t>17</a:t>
            </a:fld>
            <a:endParaRPr lang="en-US"/>
          </a:p>
        </p:txBody>
      </p:sp>
    </p:spTree>
    <p:extLst>
      <p:ext uri="{BB962C8B-B14F-4D97-AF65-F5344CB8AC3E}">
        <p14:creationId xmlns:p14="http://schemas.microsoft.com/office/powerpoint/2010/main" val="36109849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4359" y="176059"/>
            <a:ext cx="4008103" cy="830997"/>
          </a:xfrm>
          <a:prstGeom prst="rect">
            <a:avLst/>
          </a:prstGeom>
          <a:noFill/>
        </p:spPr>
        <p:txBody>
          <a:bodyPr wrap="square" rtlCol="0">
            <a:spAutoFit/>
          </a:bodyPr>
          <a:lstStyle/>
          <a:p>
            <a:r>
              <a:rPr lang="en-US" sz="2400" dirty="0" smtClean="0"/>
              <a:t>Belle measurement with full data sample and </a:t>
            </a:r>
            <a:r>
              <a:rPr lang="en-US" sz="2400" dirty="0" err="1" smtClean="0"/>
              <a:t>hadronic</a:t>
            </a:r>
            <a:r>
              <a:rPr lang="en-US" sz="2400" dirty="0" smtClean="0"/>
              <a:t> tags</a:t>
            </a:r>
            <a:endParaRPr lang="en-US" sz="2400" dirty="0"/>
          </a:p>
        </p:txBody>
      </p:sp>
      <p:pic>
        <p:nvPicPr>
          <p:cNvPr id="9" name="Picture 8"/>
          <p:cNvPicPr>
            <a:picLocks noChangeAspect="1"/>
          </p:cNvPicPr>
          <p:nvPr/>
        </p:nvPicPr>
        <p:blipFill rotWithShape="1">
          <a:blip r:embed="rId2"/>
          <a:srcRect l="1925" t="1" r="52008" b="16077"/>
          <a:stretch/>
        </p:blipFill>
        <p:spPr>
          <a:xfrm>
            <a:off x="182880" y="1001861"/>
            <a:ext cx="4379976" cy="2880360"/>
          </a:xfrm>
          <a:prstGeom prst="rect">
            <a:avLst/>
          </a:prstGeom>
        </p:spPr>
      </p:pic>
      <p:sp>
        <p:nvSpPr>
          <p:cNvPr id="10" name="TextBox 9"/>
          <p:cNvSpPr txBox="1"/>
          <p:nvPr/>
        </p:nvSpPr>
        <p:spPr>
          <a:xfrm>
            <a:off x="975605" y="1254952"/>
            <a:ext cx="1306943" cy="377361"/>
          </a:xfrm>
          <a:prstGeom prst="rect">
            <a:avLst/>
          </a:prstGeom>
          <a:noFill/>
        </p:spPr>
        <p:txBody>
          <a:bodyPr wrap="square" rtlCol="0">
            <a:spAutoFit/>
          </a:bodyPr>
          <a:lstStyle/>
          <a:p>
            <a:r>
              <a:rPr lang="en-US" dirty="0" smtClean="0"/>
              <a:t>63±22.5</a:t>
            </a:r>
            <a:endParaRPr lang="en-US" dirty="0"/>
          </a:p>
        </p:txBody>
      </p:sp>
      <p:pic>
        <p:nvPicPr>
          <p:cNvPr id="2" name="Picture 1"/>
          <p:cNvPicPr>
            <a:picLocks noChangeAspect="1"/>
          </p:cNvPicPr>
          <p:nvPr/>
        </p:nvPicPr>
        <p:blipFill>
          <a:blip r:embed="rId3"/>
          <a:stretch>
            <a:fillRect/>
          </a:stretch>
        </p:blipFill>
        <p:spPr>
          <a:xfrm>
            <a:off x="1527835" y="3557587"/>
            <a:ext cx="2733675" cy="2638425"/>
          </a:xfrm>
          <a:prstGeom prst="rect">
            <a:avLst/>
          </a:prstGeom>
        </p:spPr>
      </p:pic>
      <p:sp>
        <p:nvSpPr>
          <p:cNvPr id="3" name="TextBox 2"/>
          <p:cNvSpPr txBox="1"/>
          <p:nvPr/>
        </p:nvSpPr>
        <p:spPr>
          <a:xfrm>
            <a:off x="182879" y="4361881"/>
            <a:ext cx="1565847" cy="646331"/>
          </a:xfrm>
          <a:prstGeom prst="rect">
            <a:avLst/>
          </a:prstGeom>
          <a:noFill/>
        </p:spPr>
        <p:txBody>
          <a:bodyPr wrap="square" rtlCol="0">
            <a:spAutoFit/>
          </a:bodyPr>
          <a:lstStyle/>
          <a:p>
            <a:r>
              <a:rPr lang="en-US" dirty="0" err="1" smtClean="0"/>
              <a:t>Semileptonic</a:t>
            </a:r>
            <a:r>
              <a:rPr lang="en-US" dirty="0" smtClean="0"/>
              <a:t> tags</a:t>
            </a:r>
            <a:endParaRPr lang="en-US" dirty="0"/>
          </a:p>
        </p:txBody>
      </p:sp>
      <p:sp>
        <p:nvSpPr>
          <p:cNvPr id="5" name="Rectangle 4"/>
          <p:cNvSpPr/>
          <p:nvPr/>
        </p:nvSpPr>
        <p:spPr>
          <a:xfrm>
            <a:off x="2018865" y="3697555"/>
            <a:ext cx="1061559" cy="369332"/>
          </a:xfrm>
          <a:prstGeom prst="rect">
            <a:avLst/>
          </a:prstGeom>
        </p:spPr>
        <p:txBody>
          <a:bodyPr wrap="none">
            <a:spAutoFit/>
          </a:bodyPr>
          <a:lstStyle/>
          <a:p>
            <a:r>
              <a:rPr lang="en-US" dirty="0" smtClean="0"/>
              <a:t>143±35.5</a:t>
            </a:r>
            <a:endParaRPr lang="en-US" dirty="0"/>
          </a:p>
        </p:txBody>
      </p:sp>
      <p:sp>
        <p:nvSpPr>
          <p:cNvPr id="11" name="TextBox 10"/>
          <p:cNvSpPr txBox="1"/>
          <p:nvPr/>
        </p:nvSpPr>
        <p:spPr>
          <a:xfrm>
            <a:off x="182879" y="6312765"/>
            <a:ext cx="5944871" cy="400110"/>
          </a:xfrm>
          <a:prstGeom prst="rect">
            <a:avLst/>
          </a:prstGeom>
          <a:noFill/>
        </p:spPr>
        <p:txBody>
          <a:bodyPr wrap="square" rtlCol="0">
            <a:spAutoFit/>
          </a:bodyPr>
          <a:lstStyle/>
          <a:p>
            <a:r>
              <a:rPr lang="en-US" sz="2000" dirty="0" smtClean="0"/>
              <a:t>The horizontal axis is the “Extra Calorimeter Energy”</a:t>
            </a:r>
            <a:endParaRPr lang="en-US" sz="2000" dirty="0"/>
          </a:p>
        </p:txBody>
      </p:sp>
      <p:sp>
        <p:nvSpPr>
          <p:cNvPr id="6" name="Slide Number Placeholder 5"/>
          <p:cNvSpPr>
            <a:spLocks noGrp="1"/>
          </p:cNvSpPr>
          <p:nvPr>
            <p:ph type="sldNum" sz="quarter" idx="12"/>
          </p:nvPr>
        </p:nvSpPr>
        <p:spPr/>
        <p:txBody>
          <a:bodyPr/>
          <a:lstStyle/>
          <a:p>
            <a:fld id="{2066355A-084C-D24E-9AD2-7E4FC41EA627}" type="slidenum">
              <a:rPr lang="en-US" smtClean="0"/>
              <a:t>18</a:t>
            </a:fld>
            <a:endParaRPr lang="en-US"/>
          </a:p>
        </p:txBody>
      </p:sp>
      <p:sp>
        <p:nvSpPr>
          <p:cNvPr id="13" name="TextBox 12"/>
          <p:cNvSpPr txBox="1"/>
          <p:nvPr/>
        </p:nvSpPr>
        <p:spPr>
          <a:xfrm>
            <a:off x="4965700" y="1788218"/>
            <a:ext cx="4000500" cy="1200329"/>
          </a:xfrm>
          <a:prstGeom prst="rect">
            <a:avLst/>
          </a:prstGeom>
          <a:noFill/>
        </p:spPr>
        <p:txBody>
          <a:bodyPr wrap="square" rtlCol="0">
            <a:spAutoFit/>
          </a:bodyPr>
          <a:lstStyle/>
          <a:p>
            <a:r>
              <a:rPr lang="en-US" dirty="0" smtClean="0"/>
              <a:t>Idea: With the “single B meson beam”, we look for a single track from a </a:t>
            </a:r>
            <a:r>
              <a:rPr lang="en-US" dirty="0" err="1" smtClean="0"/>
              <a:t>τ</a:t>
            </a:r>
            <a:r>
              <a:rPr lang="en-US" dirty="0" smtClean="0"/>
              <a:t>, missing energy/</a:t>
            </a:r>
            <a:r>
              <a:rPr lang="en-US" dirty="0" err="1" smtClean="0"/>
              <a:t>momentun</a:t>
            </a:r>
            <a:r>
              <a:rPr lang="en-US" dirty="0" smtClean="0"/>
              <a:t> and extra calorimeter energy close to zero.</a:t>
            </a:r>
            <a:endParaRPr lang="en-US" dirty="0"/>
          </a:p>
        </p:txBody>
      </p:sp>
      <p:sp>
        <p:nvSpPr>
          <p:cNvPr id="14" name="TextBox 13"/>
          <p:cNvSpPr txBox="1"/>
          <p:nvPr/>
        </p:nvSpPr>
        <p:spPr>
          <a:xfrm>
            <a:off x="4965700" y="4575601"/>
            <a:ext cx="3606800" cy="1200328"/>
          </a:xfrm>
          <a:prstGeom prst="rect">
            <a:avLst/>
          </a:prstGeom>
          <a:noFill/>
        </p:spPr>
        <p:txBody>
          <a:bodyPr wrap="square" rtlCol="0">
            <a:spAutoFit/>
          </a:bodyPr>
          <a:lstStyle/>
          <a:p>
            <a:r>
              <a:rPr lang="en-US" sz="2400" dirty="0" smtClean="0"/>
              <a:t>With the full B factory statistics only “evidence”. No single observation</a:t>
            </a:r>
            <a:r>
              <a:rPr lang="en-US" dirty="0" smtClean="0"/>
              <a:t>.</a:t>
            </a:r>
            <a:endParaRPr lang="en-US" dirty="0"/>
          </a:p>
        </p:txBody>
      </p:sp>
    </p:spTree>
    <p:extLst>
      <p:ext uri="{BB962C8B-B14F-4D97-AF65-F5344CB8AC3E}">
        <p14:creationId xmlns:p14="http://schemas.microsoft.com/office/powerpoint/2010/main" val="4904589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4" descr="B-taunu_CKMf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087" y="2813050"/>
            <a:ext cx="4681538"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330369" y="3237853"/>
            <a:ext cx="2045287" cy="830997"/>
          </a:xfrm>
          <a:prstGeom prst="rect">
            <a:avLst/>
          </a:prstGeom>
          <a:noFill/>
        </p:spPr>
        <p:txBody>
          <a:bodyPr wrap="square" rtlCol="0">
            <a:spAutoFit/>
          </a:bodyPr>
          <a:lstStyle/>
          <a:p>
            <a:r>
              <a:rPr lang="en-US" sz="2400" dirty="0" err="1" smtClean="0"/>
              <a:t>CKMfitter</a:t>
            </a:r>
            <a:r>
              <a:rPr lang="en-US" sz="2400" dirty="0" smtClean="0"/>
              <a:t> world averages</a:t>
            </a:r>
            <a:endParaRPr lang="en-US" sz="2400" dirty="0"/>
          </a:p>
        </p:txBody>
      </p:sp>
      <p:sp>
        <p:nvSpPr>
          <p:cNvPr id="6" name="Slide Number Placeholder 5"/>
          <p:cNvSpPr>
            <a:spLocks noGrp="1"/>
          </p:cNvSpPr>
          <p:nvPr>
            <p:ph type="sldNum" sz="quarter" idx="12"/>
          </p:nvPr>
        </p:nvSpPr>
        <p:spPr/>
        <p:txBody>
          <a:bodyPr/>
          <a:lstStyle/>
          <a:p>
            <a:fld id="{2066355A-084C-D24E-9AD2-7E4FC41EA627}" type="slidenum">
              <a:rPr lang="en-US" smtClean="0"/>
              <a:t>19</a:t>
            </a:fld>
            <a:endParaRPr lang="en-US"/>
          </a:p>
        </p:txBody>
      </p:sp>
      <p:pic>
        <p:nvPicPr>
          <p:cNvPr id="12" name="Picture 11"/>
          <p:cNvPicPr>
            <a:picLocks noChangeAspect="1"/>
          </p:cNvPicPr>
          <p:nvPr/>
        </p:nvPicPr>
        <p:blipFill>
          <a:blip r:embed="rId3"/>
          <a:stretch>
            <a:fillRect/>
          </a:stretch>
        </p:blipFill>
        <p:spPr>
          <a:xfrm>
            <a:off x="819411" y="0"/>
            <a:ext cx="7715250" cy="2868930"/>
          </a:xfrm>
          <a:prstGeom prst="rect">
            <a:avLst/>
          </a:prstGeom>
        </p:spPr>
      </p:pic>
    </p:spTree>
    <p:extLst>
      <p:ext uri="{BB962C8B-B14F-4D97-AF65-F5344CB8AC3E}">
        <p14:creationId xmlns:p14="http://schemas.microsoft.com/office/powerpoint/2010/main" val="27963747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t>2</a:t>
            </a:fld>
            <a:endParaRPr lang="en-US"/>
          </a:p>
        </p:txBody>
      </p:sp>
      <p:pic>
        <p:nvPicPr>
          <p:cNvPr id="5" name="Picture 4"/>
          <p:cNvPicPr>
            <a:picLocks noChangeAspect="1"/>
          </p:cNvPicPr>
          <p:nvPr/>
        </p:nvPicPr>
        <p:blipFill>
          <a:blip r:embed="rId2"/>
          <a:stretch>
            <a:fillRect/>
          </a:stretch>
        </p:blipFill>
        <p:spPr>
          <a:xfrm>
            <a:off x="375602" y="888729"/>
            <a:ext cx="7726680" cy="5817870"/>
          </a:xfrm>
          <a:prstGeom prst="rect">
            <a:avLst/>
          </a:prstGeom>
        </p:spPr>
      </p:pic>
      <p:sp>
        <p:nvSpPr>
          <p:cNvPr id="6" name="TextBox 5"/>
          <p:cNvSpPr txBox="1"/>
          <p:nvPr/>
        </p:nvSpPr>
        <p:spPr>
          <a:xfrm>
            <a:off x="1366068" y="57732"/>
            <a:ext cx="7320732" cy="954107"/>
          </a:xfrm>
          <a:prstGeom prst="rect">
            <a:avLst/>
          </a:prstGeom>
          <a:noFill/>
        </p:spPr>
        <p:txBody>
          <a:bodyPr wrap="square" rtlCol="0">
            <a:spAutoFit/>
          </a:bodyPr>
          <a:lstStyle/>
          <a:p>
            <a:r>
              <a:rPr lang="en-US" sz="2800" dirty="0" smtClean="0"/>
              <a:t>As of July 2013, Belle II has 560 members,  94 institutes and 23 countries.</a:t>
            </a:r>
            <a:endParaRPr lang="en-US" sz="2800" dirty="0"/>
          </a:p>
        </p:txBody>
      </p:sp>
      <p:sp>
        <p:nvSpPr>
          <p:cNvPr id="7" name="TextBox 6"/>
          <p:cNvSpPr txBox="1"/>
          <p:nvPr/>
        </p:nvSpPr>
        <p:spPr>
          <a:xfrm>
            <a:off x="3751878" y="1674023"/>
            <a:ext cx="5392122" cy="523220"/>
          </a:xfrm>
          <a:prstGeom prst="rect">
            <a:avLst/>
          </a:prstGeom>
          <a:noFill/>
        </p:spPr>
        <p:txBody>
          <a:bodyPr wrap="square" rtlCol="0">
            <a:spAutoFit/>
          </a:bodyPr>
          <a:lstStyle/>
          <a:p>
            <a:r>
              <a:rPr lang="en-US" sz="2800" dirty="0" smtClean="0"/>
              <a:t>(13 US Institutes, 63 members)</a:t>
            </a:r>
            <a:endParaRPr lang="en-US" sz="2800" dirty="0"/>
          </a:p>
        </p:txBody>
      </p:sp>
    </p:spTree>
    <p:extLst>
      <p:ext uri="{BB962C8B-B14F-4D97-AF65-F5344CB8AC3E}">
        <p14:creationId xmlns:p14="http://schemas.microsoft.com/office/powerpoint/2010/main" val="655315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457200" y="2669552"/>
            <a:ext cx="8229600" cy="3456611"/>
          </a:xfrm>
        </p:spPr>
        <p:txBody>
          <a:bodyPr/>
          <a:lstStyle/>
          <a:p>
            <a:pPr marL="457200" lvl="1" indent="0">
              <a:buNone/>
            </a:pPr>
            <a:r>
              <a:rPr lang="en-GB" dirty="0" smtClean="0"/>
              <a:t> </a:t>
            </a:r>
          </a:p>
        </p:txBody>
      </p:sp>
      <p:pic>
        <p:nvPicPr>
          <p:cNvPr id="9" name="Picture 21"/>
          <p:cNvPicPr>
            <a:picLocks noChangeAspect="1" noChangeArrowheads="1"/>
          </p:cNvPicPr>
          <p:nvPr/>
        </p:nvPicPr>
        <p:blipFill>
          <a:blip r:embed="rId3"/>
          <a:srcRect/>
          <a:stretch>
            <a:fillRect/>
          </a:stretch>
        </p:blipFill>
        <p:spPr bwMode="auto">
          <a:xfrm>
            <a:off x="5839886" y="896552"/>
            <a:ext cx="2947459" cy="1773000"/>
          </a:xfrm>
          <a:prstGeom prst="rect">
            <a:avLst/>
          </a:prstGeom>
          <a:noFill/>
          <a:ln w="9525">
            <a:noFill/>
            <a:miter lim="800000"/>
            <a:headEnd/>
            <a:tailEnd/>
          </a:ln>
        </p:spPr>
      </p:pic>
      <p:graphicFrame>
        <p:nvGraphicFramePr>
          <p:cNvPr id="13314" name="Object 2"/>
          <p:cNvGraphicFramePr>
            <a:graphicFrameLocks noChangeAspect="1"/>
          </p:cNvGraphicFramePr>
          <p:nvPr>
            <p:extLst>
              <p:ext uri="{D42A27DB-BD31-4B8C-83A1-F6EECF244321}">
                <p14:modId xmlns:p14="http://schemas.microsoft.com/office/powerpoint/2010/main" val="3775183186"/>
              </p:ext>
            </p:extLst>
          </p:nvPr>
        </p:nvGraphicFramePr>
        <p:xfrm>
          <a:off x="6553200" y="2669552"/>
          <a:ext cx="1470025" cy="793750"/>
        </p:xfrm>
        <a:graphic>
          <a:graphicData uri="http://schemas.openxmlformats.org/presentationml/2006/ole">
            <mc:AlternateContent xmlns:mc="http://schemas.openxmlformats.org/markup-compatibility/2006">
              <mc:Choice xmlns:v="urn:schemas-microsoft-com:vml" Requires="v">
                <p:oleObj spid="_x0000_s1267" name="Equation" r:id="rId4" imgW="799756" imgH="431570" progId="Equation.3">
                  <p:embed/>
                </p:oleObj>
              </mc:Choice>
              <mc:Fallback>
                <p:oleObj name="Equation" r:id="rId4" imgW="799756" imgH="43157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669552"/>
                        <a:ext cx="1470025" cy="793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descr="btaunu2-LHC-comparison.pdf"/>
          <p:cNvPicPr>
            <a:picLocks noChangeAspect="1"/>
          </p:cNvPicPr>
          <p:nvPr/>
        </p:nvPicPr>
        <p:blipFill>
          <a:blip r:embed="rId6"/>
          <a:stretch>
            <a:fillRect/>
          </a:stretch>
        </p:blipFill>
        <p:spPr>
          <a:xfrm>
            <a:off x="0" y="2963333"/>
            <a:ext cx="5767103" cy="3894667"/>
          </a:xfrm>
          <a:prstGeom prst="rect">
            <a:avLst/>
          </a:prstGeom>
        </p:spPr>
      </p:pic>
      <p:sp>
        <p:nvSpPr>
          <p:cNvPr id="13" name="TextBox 12"/>
          <p:cNvSpPr txBox="1"/>
          <p:nvPr/>
        </p:nvSpPr>
        <p:spPr>
          <a:xfrm>
            <a:off x="5721435" y="5198383"/>
            <a:ext cx="3422565" cy="923330"/>
          </a:xfrm>
          <a:prstGeom prst="rect">
            <a:avLst/>
          </a:prstGeom>
          <a:noFill/>
        </p:spPr>
        <p:txBody>
          <a:bodyPr wrap="square" rtlCol="0">
            <a:spAutoFit/>
          </a:bodyPr>
          <a:lstStyle/>
          <a:p>
            <a:r>
              <a:rPr lang="en-GB" dirty="0" smtClean="0">
                <a:cs typeface="Cambria"/>
              </a:rPr>
              <a:t>Currently </a:t>
            </a:r>
            <a:r>
              <a:rPr lang="en-GB" dirty="0" smtClean="0">
                <a:solidFill>
                  <a:srgbClr val="0000FF"/>
                </a:solidFill>
                <a:cs typeface="Cambria"/>
              </a:rPr>
              <a:t>inclusive b to </a:t>
            </a:r>
            <a:r>
              <a:rPr lang="en-GB" dirty="0" err="1" smtClean="0">
                <a:solidFill>
                  <a:srgbClr val="0000FF"/>
                </a:solidFill>
                <a:cs typeface="Cambria"/>
              </a:rPr>
              <a:t>sγ</a:t>
            </a:r>
            <a:r>
              <a:rPr lang="en-GB" dirty="0" smtClean="0">
                <a:solidFill>
                  <a:srgbClr val="0000FF"/>
                </a:solidFill>
                <a:cs typeface="Cambria"/>
              </a:rPr>
              <a:t>  </a:t>
            </a:r>
            <a:r>
              <a:rPr lang="en-GB" dirty="0" smtClean="0">
                <a:cs typeface="Cambria"/>
              </a:rPr>
              <a:t>rules out </a:t>
            </a:r>
            <a:r>
              <a:rPr lang="en-GB" dirty="0" err="1" smtClean="0">
                <a:cs typeface="Cambria"/>
              </a:rPr>
              <a:t>m</a:t>
            </a:r>
            <a:r>
              <a:rPr lang="en-GB" baseline="-25000" dirty="0" err="1" smtClean="0">
                <a:cs typeface="Cambria"/>
              </a:rPr>
              <a:t>H</a:t>
            </a:r>
            <a:r>
              <a:rPr lang="en-GB" baseline="-25000" dirty="0" smtClean="0">
                <a:cs typeface="Cambria"/>
              </a:rPr>
              <a:t>+</a:t>
            </a:r>
            <a:r>
              <a:rPr lang="en-GB" dirty="0" smtClean="0">
                <a:cs typeface="Cambria"/>
              </a:rPr>
              <a:t> below  ~400 </a:t>
            </a:r>
            <a:r>
              <a:rPr lang="en-GB" dirty="0" err="1" smtClean="0">
                <a:cs typeface="Cambria"/>
              </a:rPr>
              <a:t>GeV</a:t>
            </a:r>
            <a:r>
              <a:rPr lang="en-GB" dirty="0" smtClean="0">
                <a:cs typeface="Cambria"/>
              </a:rPr>
              <a:t>/c</a:t>
            </a:r>
            <a:r>
              <a:rPr lang="en-GB" baseline="30000" dirty="0" smtClean="0">
                <a:cs typeface="Cambria"/>
              </a:rPr>
              <a:t>2  </a:t>
            </a:r>
            <a:r>
              <a:rPr lang="en-GB" dirty="0" smtClean="0">
                <a:cs typeface="Cambria"/>
              </a:rPr>
              <a:t>range (independent of tanβ)</a:t>
            </a:r>
          </a:p>
        </p:txBody>
      </p:sp>
      <p:cxnSp>
        <p:nvCxnSpPr>
          <p:cNvPr id="15" name="Straight Connector 14"/>
          <p:cNvCxnSpPr/>
          <p:nvPr/>
        </p:nvCxnSpPr>
        <p:spPr>
          <a:xfrm rot="5400000" flipH="1" flipV="1">
            <a:off x="-16933" y="4631262"/>
            <a:ext cx="3132666" cy="50800"/>
          </a:xfrm>
          <a:prstGeom prst="line">
            <a:avLst/>
          </a:prstGeom>
          <a:ln w="28575" cmpd="sng">
            <a:solidFill>
              <a:srgbClr val="0000FF"/>
            </a:solidFill>
            <a:prstDash val="lgDash"/>
          </a:ln>
          <a:effectLst/>
        </p:spPr>
        <p:style>
          <a:lnRef idx="2">
            <a:schemeClr val="accent1"/>
          </a:lnRef>
          <a:fillRef idx="0">
            <a:schemeClr val="accent1"/>
          </a:fillRef>
          <a:effectRef idx="1">
            <a:schemeClr val="accent1"/>
          </a:effectRef>
          <a:fontRef idx="minor">
            <a:schemeClr val="tx1"/>
          </a:fontRef>
        </p:style>
      </p:cxnSp>
      <p:pic>
        <p:nvPicPr>
          <p:cNvPr id="16" name="Picture 15" descr="Untitled"/>
          <p:cNvPicPr>
            <a:picLocks noChangeAspect="1"/>
          </p:cNvPicPr>
          <p:nvPr/>
        </p:nvPicPr>
        <p:blipFill>
          <a:blip r:embed="rId7"/>
          <a:stretch>
            <a:fillRect/>
          </a:stretch>
        </p:blipFill>
        <p:spPr>
          <a:xfrm>
            <a:off x="5752713" y="3615853"/>
            <a:ext cx="3194025" cy="800570"/>
          </a:xfrm>
          <a:prstGeom prst="rect">
            <a:avLst/>
          </a:prstGeom>
        </p:spPr>
      </p:pic>
      <p:sp>
        <p:nvSpPr>
          <p:cNvPr id="3" name="Title 2"/>
          <p:cNvSpPr>
            <a:spLocks noGrp="1"/>
          </p:cNvSpPr>
          <p:nvPr>
            <p:ph type="title"/>
          </p:nvPr>
        </p:nvSpPr>
        <p:spPr>
          <a:xfrm>
            <a:off x="457200" y="274638"/>
            <a:ext cx="8229600" cy="621914"/>
          </a:xfrm>
        </p:spPr>
        <p:txBody>
          <a:bodyPr>
            <a:normAutofit fontScale="90000"/>
          </a:bodyPr>
          <a:lstStyle/>
          <a:p>
            <a:r>
              <a:rPr lang="en-US" i="1" u="sng" dirty="0" smtClean="0">
                <a:latin typeface="+mn-lt"/>
              </a:rPr>
              <a:t>Complementarity of SFF and LHC</a:t>
            </a:r>
            <a:endParaRPr lang="en-US" i="1" u="sng" dirty="0">
              <a:latin typeface="+mn-lt"/>
            </a:endParaRPr>
          </a:p>
        </p:txBody>
      </p:sp>
      <p:sp>
        <p:nvSpPr>
          <p:cNvPr id="4" name="TextBox 3"/>
          <p:cNvSpPr txBox="1"/>
          <p:nvPr/>
        </p:nvSpPr>
        <p:spPr>
          <a:xfrm>
            <a:off x="457200" y="1343865"/>
            <a:ext cx="5309903" cy="1569660"/>
          </a:xfrm>
          <a:prstGeom prst="rect">
            <a:avLst/>
          </a:prstGeom>
          <a:noFill/>
        </p:spPr>
        <p:txBody>
          <a:bodyPr wrap="square" rtlCol="0">
            <a:spAutoFit/>
          </a:bodyPr>
          <a:lstStyle/>
          <a:p>
            <a:r>
              <a:rPr lang="en-GB" sz="2400" dirty="0">
                <a:cs typeface="Cambria"/>
              </a:rPr>
              <a:t>The current combined limit places a stronger constraint than direct searches from </a:t>
            </a:r>
            <a:r>
              <a:rPr lang="en-GB" sz="2400" dirty="0" smtClean="0">
                <a:cs typeface="Cambria"/>
              </a:rPr>
              <a:t>LHC </a:t>
            </a:r>
            <a:r>
              <a:rPr lang="en-GB" sz="2400" dirty="0" err="1" smtClean="0">
                <a:cs typeface="Cambria"/>
              </a:rPr>
              <a:t>exps</a:t>
            </a:r>
            <a:r>
              <a:rPr lang="en-GB" sz="2400" dirty="0" smtClean="0">
                <a:cs typeface="Cambria"/>
              </a:rPr>
              <a:t>. for </a:t>
            </a:r>
            <a:r>
              <a:rPr lang="en-GB" sz="2400" dirty="0">
                <a:cs typeface="Cambria"/>
              </a:rPr>
              <a:t>the next few years.</a:t>
            </a:r>
          </a:p>
          <a:p>
            <a:endParaRPr lang="en-US" sz="2400" dirty="0"/>
          </a:p>
        </p:txBody>
      </p:sp>
      <p:sp>
        <p:nvSpPr>
          <p:cNvPr id="5" name="TextBox 4"/>
          <p:cNvSpPr txBox="1"/>
          <p:nvPr/>
        </p:nvSpPr>
        <p:spPr>
          <a:xfrm>
            <a:off x="1026028" y="925418"/>
            <a:ext cx="3107134" cy="369332"/>
          </a:xfrm>
          <a:prstGeom prst="rect">
            <a:avLst/>
          </a:prstGeom>
          <a:noFill/>
        </p:spPr>
        <p:txBody>
          <a:bodyPr wrap="square" rtlCol="0">
            <a:spAutoFit/>
          </a:bodyPr>
          <a:lstStyle/>
          <a:p>
            <a:r>
              <a:rPr lang="en-US" dirty="0" smtClean="0"/>
              <a:t>(Slide adapted from  A. Bevan)</a:t>
            </a:r>
            <a:endParaRPr lang="en-US" dirty="0"/>
          </a:p>
        </p:txBody>
      </p:sp>
      <p:sp>
        <p:nvSpPr>
          <p:cNvPr id="7" name="TextBox 6"/>
          <p:cNvSpPr txBox="1"/>
          <p:nvPr/>
        </p:nvSpPr>
        <p:spPr>
          <a:xfrm>
            <a:off x="2736838" y="5559596"/>
            <a:ext cx="2589450" cy="369332"/>
          </a:xfrm>
          <a:prstGeom prst="rect">
            <a:avLst/>
          </a:prstGeom>
          <a:noFill/>
        </p:spPr>
        <p:txBody>
          <a:bodyPr wrap="square" rtlCol="0">
            <a:spAutoFit/>
          </a:bodyPr>
          <a:lstStyle/>
          <a:p>
            <a:r>
              <a:rPr lang="en-US" dirty="0" smtClean="0"/>
              <a:t>This region is allowed</a:t>
            </a:r>
            <a:endParaRPr lang="en-US" dirty="0"/>
          </a:p>
        </p:txBody>
      </p:sp>
      <p:sp>
        <p:nvSpPr>
          <p:cNvPr id="2" name="Slide Number Placeholder 1"/>
          <p:cNvSpPr>
            <a:spLocks noGrp="1"/>
          </p:cNvSpPr>
          <p:nvPr>
            <p:ph type="sldNum" sz="quarter" idx="12"/>
          </p:nvPr>
        </p:nvSpPr>
        <p:spPr/>
        <p:txBody>
          <a:bodyPr/>
          <a:lstStyle/>
          <a:p>
            <a:fld id="{2066355A-084C-D24E-9AD2-7E4FC41EA627}" type="slidenum">
              <a:rPr lang="en-US" smtClean="0"/>
              <a:t>20</a:t>
            </a:fld>
            <a:endParaRPr lang="en-US"/>
          </a:p>
        </p:txBody>
      </p:sp>
      <p:sp>
        <p:nvSpPr>
          <p:cNvPr id="8" name="Right Arrow 7"/>
          <p:cNvSpPr/>
          <p:nvPr/>
        </p:nvSpPr>
        <p:spPr>
          <a:xfrm>
            <a:off x="3200400" y="4842783"/>
            <a:ext cx="1181100" cy="292100"/>
          </a:xfrm>
          <a:prstGeom prst="rightArrow">
            <a:avLst/>
          </a:prstGeom>
          <a:solidFill>
            <a:srgbClr val="008000"/>
          </a:solidFill>
          <a:scene3d>
            <a:camera prst="orthographicFront">
              <a:rot lat="0" lon="0" rev="184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39886" y="6038329"/>
            <a:ext cx="2973703" cy="369332"/>
          </a:xfrm>
          <a:prstGeom prst="rect">
            <a:avLst/>
          </a:prstGeom>
        </p:spPr>
        <p:txBody>
          <a:bodyPr wrap="none">
            <a:spAutoFit/>
          </a:bodyPr>
          <a:lstStyle/>
          <a:p>
            <a:r>
              <a:rPr lang="en-US" dirty="0"/>
              <a:t>http://</a:t>
            </a:r>
            <a:r>
              <a:rPr lang="en-US" dirty="0" err="1"/>
              <a:t>arxiv.org</a:t>
            </a:r>
            <a:r>
              <a:rPr lang="en-US" dirty="0"/>
              <a:t>/abs/1208.2788</a:t>
            </a:r>
          </a:p>
        </p:txBody>
      </p:sp>
    </p:spTree>
    <p:extLst>
      <p:ext uri="{BB962C8B-B14F-4D97-AF65-F5344CB8AC3E}">
        <p14:creationId xmlns:p14="http://schemas.microsoft.com/office/powerpoint/2010/main" val="753243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2507704"/>
            <a:ext cx="7226300" cy="2806700"/>
          </a:xfrm>
          <a:prstGeom prst="rect">
            <a:avLst/>
          </a:prstGeom>
        </p:spPr>
      </p:pic>
      <p:pic>
        <p:nvPicPr>
          <p:cNvPr id="5" name="Picture 4"/>
          <p:cNvPicPr>
            <a:picLocks noChangeAspect="1"/>
          </p:cNvPicPr>
          <p:nvPr/>
        </p:nvPicPr>
        <p:blipFill>
          <a:blip r:embed="rId3"/>
          <a:stretch>
            <a:fillRect/>
          </a:stretch>
        </p:blipFill>
        <p:spPr>
          <a:xfrm>
            <a:off x="144359" y="424904"/>
            <a:ext cx="4394200" cy="2082800"/>
          </a:xfrm>
          <a:prstGeom prst="rect">
            <a:avLst/>
          </a:prstGeom>
        </p:spPr>
      </p:pic>
      <p:pic>
        <p:nvPicPr>
          <p:cNvPr id="6" name="Picture 5"/>
          <p:cNvPicPr>
            <a:picLocks noChangeAspect="1"/>
          </p:cNvPicPr>
          <p:nvPr/>
        </p:nvPicPr>
        <p:blipFill>
          <a:blip r:embed="rId4"/>
          <a:stretch>
            <a:fillRect/>
          </a:stretch>
        </p:blipFill>
        <p:spPr>
          <a:xfrm>
            <a:off x="752220" y="5610800"/>
            <a:ext cx="8128000" cy="1028700"/>
          </a:xfrm>
          <a:prstGeom prst="rect">
            <a:avLst/>
          </a:prstGeom>
        </p:spPr>
      </p:pic>
      <p:pic>
        <p:nvPicPr>
          <p:cNvPr id="7" name="Picture 6" descr="babar_D*taun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982" y="130241"/>
            <a:ext cx="3291840" cy="2540000"/>
          </a:xfrm>
          <a:prstGeom prst="rect">
            <a:avLst/>
          </a:prstGeom>
        </p:spPr>
      </p:pic>
      <p:sp>
        <p:nvSpPr>
          <p:cNvPr id="8" name="TextBox 7"/>
          <p:cNvSpPr txBox="1"/>
          <p:nvPr/>
        </p:nvSpPr>
        <p:spPr>
          <a:xfrm>
            <a:off x="5536933" y="6469599"/>
            <a:ext cx="3060889" cy="369332"/>
          </a:xfrm>
          <a:prstGeom prst="rect">
            <a:avLst/>
          </a:prstGeom>
          <a:noFill/>
        </p:spPr>
        <p:txBody>
          <a:bodyPr wrap="square" rtlCol="0">
            <a:spAutoFit/>
          </a:bodyPr>
          <a:lstStyle/>
          <a:p>
            <a:r>
              <a:rPr lang="en-US" dirty="0" smtClean="0"/>
              <a:t>Slide adapted from A. </a:t>
            </a:r>
            <a:r>
              <a:rPr lang="en-US" dirty="0" err="1" smtClean="0"/>
              <a:t>Soffer</a:t>
            </a:r>
            <a:endParaRPr lang="en-US" dirty="0"/>
          </a:p>
        </p:txBody>
      </p:sp>
      <p:sp>
        <p:nvSpPr>
          <p:cNvPr id="2" name="Slide Number Placeholder 1"/>
          <p:cNvSpPr>
            <a:spLocks noGrp="1"/>
          </p:cNvSpPr>
          <p:nvPr>
            <p:ph type="sldNum" sz="quarter" idx="12"/>
          </p:nvPr>
        </p:nvSpPr>
        <p:spPr/>
        <p:txBody>
          <a:bodyPr/>
          <a:lstStyle/>
          <a:p>
            <a:fld id="{2066355A-084C-D24E-9AD2-7E4FC41EA627}" type="slidenum">
              <a:rPr lang="en-US" smtClean="0"/>
              <a:t>21</a:t>
            </a:fld>
            <a:endParaRPr lang="en-US"/>
          </a:p>
        </p:txBody>
      </p:sp>
    </p:spTree>
    <p:extLst>
      <p:ext uri="{BB962C8B-B14F-4D97-AF65-F5344CB8AC3E}">
        <p14:creationId xmlns:p14="http://schemas.microsoft.com/office/powerpoint/2010/main" val="22114855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3416" y="0"/>
            <a:ext cx="3161270" cy="6858000"/>
          </a:xfrm>
          <a:prstGeom prst="rect">
            <a:avLst/>
          </a:prstGeom>
        </p:spPr>
      </p:pic>
      <p:sp>
        <p:nvSpPr>
          <p:cNvPr id="2" name="TextBox 1"/>
          <p:cNvSpPr txBox="1"/>
          <p:nvPr/>
        </p:nvSpPr>
        <p:spPr>
          <a:xfrm>
            <a:off x="523875" y="1570335"/>
            <a:ext cx="4381500" cy="461665"/>
          </a:xfrm>
          <a:prstGeom prst="rect">
            <a:avLst/>
          </a:prstGeom>
          <a:noFill/>
        </p:spPr>
        <p:txBody>
          <a:bodyPr wrap="square" rtlCol="0">
            <a:spAutoFit/>
          </a:bodyPr>
          <a:lstStyle/>
          <a:p>
            <a:r>
              <a:rPr lang="en-US" sz="2400" dirty="0" smtClean="0"/>
              <a:t>Missing mass variable</a:t>
            </a:r>
            <a:r>
              <a:rPr lang="en-US" dirty="0" smtClean="0"/>
              <a:t>:</a:t>
            </a:r>
            <a:endParaRPr lang="en-US" dirty="0"/>
          </a:p>
        </p:txBody>
      </p:sp>
      <p:sp>
        <p:nvSpPr>
          <p:cNvPr id="5" name="TextBox 4"/>
          <p:cNvSpPr txBox="1"/>
          <p:nvPr/>
        </p:nvSpPr>
        <p:spPr>
          <a:xfrm>
            <a:off x="317500" y="2032000"/>
            <a:ext cx="4587875" cy="461665"/>
          </a:xfrm>
          <a:prstGeom prst="rect">
            <a:avLst/>
          </a:prstGeom>
          <a:noFill/>
        </p:spPr>
        <p:txBody>
          <a:bodyPr wrap="square" rtlCol="0">
            <a:spAutoFit/>
          </a:bodyPr>
          <a:lstStyle/>
          <a:p>
            <a:r>
              <a:rPr lang="en-US" sz="2400" dirty="0"/>
              <a:t>m</a:t>
            </a:r>
            <a:r>
              <a:rPr lang="en-US" sz="2400" baseline="-25000" dirty="0" smtClean="0"/>
              <a:t>miss</a:t>
            </a:r>
            <a:r>
              <a:rPr lang="en-US" sz="2400" baseline="30000" dirty="0" smtClean="0"/>
              <a:t>2</a:t>
            </a:r>
            <a:r>
              <a:rPr lang="en-US" sz="2400" dirty="0" smtClean="0"/>
              <a:t> =p</a:t>
            </a:r>
            <a:r>
              <a:rPr lang="en-US" sz="2400" baseline="-25000" dirty="0" smtClean="0"/>
              <a:t>miss</a:t>
            </a:r>
            <a:r>
              <a:rPr lang="en-US" sz="2400" baseline="30000" dirty="0" smtClean="0"/>
              <a:t>2</a:t>
            </a:r>
            <a:r>
              <a:rPr lang="en-US" sz="2400" dirty="0" smtClean="0"/>
              <a:t>=(p[</a:t>
            </a:r>
            <a:r>
              <a:rPr lang="en-US" sz="2400" dirty="0" err="1" smtClean="0"/>
              <a:t>e</a:t>
            </a:r>
            <a:r>
              <a:rPr lang="en-US" sz="2400" baseline="30000" dirty="0" err="1" smtClean="0"/>
              <a:t>+</a:t>
            </a:r>
            <a:r>
              <a:rPr lang="en-US" sz="2400" dirty="0" err="1" smtClean="0"/>
              <a:t>e</a:t>
            </a:r>
            <a:r>
              <a:rPr lang="en-US" sz="2400" baseline="30000" dirty="0" smtClean="0"/>
              <a:t>-</a:t>
            </a:r>
            <a:r>
              <a:rPr lang="en-US" sz="2400" dirty="0"/>
              <a:t>]</a:t>
            </a:r>
            <a:r>
              <a:rPr lang="en-US" sz="2400" dirty="0" smtClean="0"/>
              <a:t>-</a:t>
            </a:r>
            <a:r>
              <a:rPr lang="en-US" sz="2400" dirty="0" err="1" smtClean="0"/>
              <a:t>p</a:t>
            </a:r>
            <a:r>
              <a:rPr lang="en-US" sz="2400" baseline="-25000" dirty="0" err="1" smtClean="0"/>
              <a:t>tag</a:t>
            </a:r>
            <a:r>
              <a:rPr lang="en-US" sz="2400" dirty="0" err="1" smtClean="0"/>
              <a:t>-p</a:t>
            </a:r>
            <a:r>
              <a:rPr lang="en-US" sz="2400" baseline="-25000" dirty="0" err="1" smtClean="0"/>
              <a:t>D</a:t>
            </a:r>
            <a:r>
              <a:rPr lang="en-US" sz="2400" baseline="-25000" dirty="0" smtClean="0"/>
              <a:t>(*)</a:t>
            </a:r>
            <a:r>
              <a:rPr lang="en-US" sz="2400" dirty="0" smtClean="0"/>
              <a:t>-</a:t>
            </a:r>
            <a:r>
              <a:rPr lang="en-US" sz="2400" dirty="0" err="1" smtClean="0"/>
              <a:t>p</a:t>
            </a:r>
            <a:r>
              <a:rPr lang="en-US" sz="2400" baseline="-25000" dirty="0" err="1" smtClean="0"/>
              <a:t>l</a:t>
            </a:r>
            <a:r>
              <a:rPr lang="en-US" sz="2400" dirty="0" smtClean="0"/>
              <a:t>)</a:t>
            </a:r>
            <a:r>
              <a:rPr lang="en-US" sz="2400" baseline="30000" dirty="0" smtClean="0"/>
              <a:t>2</a:t>
            </a:r>
            <a:endParaRPr lang="en-US" sz="2400" dirty="0"/>
          </a:p>
        </p:txBody>
      </p:sp>
      <p:sp>
        <p:nvSpPr>
          <p:cNvPr id="6" name="TextBox 5"/>
          <p:cNvSpPr txBox="1"/>
          <p:nvPr/>
        </p:nvSpPr>
        <p:spPr>
          <a:xfrm>
            <a:off x="111125" y="2622460"/>
            <a:ext cx="5619750" cy="461665"/>
          </a:xfrm>
          <a:prstGeom prst="rect">
            <a:avLst/>
          </a:prstGeom>
          <a:noFill/>
        </p:spPr>
        <p:txBody>
          <a:bodyPr wrap="square" rtlCol="0">
            <a:spAutoFit/>
          </a:bodyPr>
          <a:lstStyle/>
          <a:p>
            <a:r>
              <a:rPr lang="en-US" sz="2400" dirty="0" smtClean="0"/>
              <a:t>P</a:t>
            </a:r>
            <a:r>
              <a:rPr lang="en-US" sz="2400" baseline="-25000" dirty="0" smtClean="0"/>
              <a:t>l</a:t>
            </a:r>
            <a:r>
              <a:rPr lang="en-US" sz="2400" baseline="30000" dirty="0" smtClean="0"/>
              <a:t>* </a:t>
            </a:r>
            <a:r>
              <a:rPr lang="en-US" sz="2400" dirty="0" smtClean="0"/>
              <a:t>= momentum of lepton in B rest frame</a:t>
            </a:r>
            <a:endParaRPr lang="en-US" sz="2400" dirty="0"/>
          </a:p>
        </p:txBody>
      </p:sp>
      <p:sp>
        <p:nvSpPr>
          <p:cNvPr id="7" name="TextBox 6"/>
          <p:cNvSpPr txBox="1"/>
          <p:nvPr/>
        </p:nvSpPr>
        <p:spPr>
          <a:xfrm>
            <a:off x="111125" y="1017289"/>
            <a:ext cx="5413375" cy="461665"/>
          </a:xfrm>
          <a:prstGeom prst="rect">
            <a:avLst/>
          </a:prstGeom>
          <a:noFill/>
        </p:spPr>
        <p:txBody>
          <a:bodyPr wrap="square" rtlCol="0">
            <a:spAutoFit/>
          </a:bodyPr>
          <a:lstStyle/>
          <a:p>
            <a:r>
              <a:rPr lang="en-US" sz="2400" dirty="0" smtClean="0"/>
              <a:t>Signals in B</a:t>
            </a:r>
            <a:r>
              <a:rPr lang="en-US" sz="2400" dirty="0" smtClean="0">
                <a:sym typeface="Wingdings"/>
              </a:rPr>
              <a:t>D</a:t>
            </a:r>
            <a:r>
              <a:rPr lang="en-US" sz="2400" baseline="30000" dirty="0" smtClean="0">
                <a:sym typeface="Wingdings"/>
              </a:rPr>
              <a:t>(*)</a:t>
            </a:r>
            <a:r>
              <a:rPr lang="en-US" sz="2400" dirty="0" smtClean="0">
                <a:sym typeface="Wingdings"/>
              </a:rPr>
              <a:t> </a:t>
            </a:r>
            <a:r>
              <a:rPr lang="en-US" sz="2400" dirty="0" err="1" smtClean="0">
                <a:sym typeface="Wingdings"/>
              </a:rPr>
              <a:t>τυ</a:t>
            </a:r>
            <a:r>
              <a:rPr lang="en-US" sz="2400" dirty="0" smtClean="0">
                <a:sym typeface="Wingdings"/>
              </a:rPr>
              <a:t> </a:t>
            </a:r>
            <a:r>
              <a:rPr lang="en-US" sz="2400" dirty="0" smtClean="0"/>
              <a:t>(489±63, 888±63)</a:t>
            </a:r>
            <a:endParaRPr lang="en-US" sz="2400" dirty="0"/>
          </a:p>
        </p:txBody>
      </p:sp>
      <p:sp>
        <p:nvSpPr>
          <p:cNvPr id="8" name="TextBox 7"/>
          <p:cNvSpPr txBox="1"/>
          <p:nvPr/>
        </p:nvSpPr>
        <p:spPr>
          <a:xfrm>
            <a:off x="111125" y="4574917"/>
            <a:ext cx="5413375" cy="1569660"/>
          </a:xfrm>
          <a:prstGeom prst="rect">
            <a:avLst/>
          </a:prstGeom>
          <a:noFill/>
        </p:spPr>
        <p:txBody>
          <a:bodyPr wrap="square" rtlCol="0">
            <a:spAutoFit/>
          </a:bodyPr>
          <a:lstStyle/>
          <a:p>
            <a:r>
              <a:rPr lang="en-US" sz="2400" i="1" dirty="0" smtClean="0"/>
              <a:t>Production of B meson pairs at threshold is critical to the separation of backgrounds from the missing energy/ momentum signal.</a:t>
            </a:r>
            <a:endParaRPr lang="en-US" sz="2400" i="1" dirty="0"/>
          </a:p>
        </p:txBody>
      </p:sp>
      <p:sp>
        <p:nvSpPr>
          <p:cNvPr id="10" name="TextBox 9"/>
          <p:cNvSpPr txBox="1"/>
          <p:nvPr/>
        </p:nvSpPr>
        <p:spPr>
          <a:xfrm>
            <a:off x="523875" y="206375"/>
            <a:ext cx="4841875" cy="461665"/>
          </a:xfrm>
          <a:prstGeom prst="rect">
            <a:avLst/>
          </a:prstGeom>
          <a:noFill/>
        </p:spPr>
        <p:txBody>
          <a:bodyPr wrap="square" rtlCol="0">
            <a:spAutoFit/>
          </a:bodyPr>
          <a:lstStyle/>
          <a:p>
            <a:r>
              <a:rPr lang="en-US" sz="2400" dirty="0" smtClean="0"/>
              <a:t>Example from a recent </a:t>
            </a:r>
            <a:r>
              <a:rPr lang="en-US" sz="2400" dirty="0" err="1" smtClean="0"/>
              <a:t>BaBar</a:t>
            </a:r>
            <a:r>
              <a:rPr lang="en-US" sz="2400" dirty="0" smtClean="0"/>
              <a:t> paper</a:t>
            </a:r>
            <a:endParaRPr lang="en-US" sz="2400" dirty="0"/>
          </a:p>
        </p:txBody>
      </p:sp>
      <p:sp>
        <p:nvSpPr>
          <p:cNvPr id="11" name="Frame 10"/>
          <p:cNvSpPr/>
          <p:nvPr/>
        </p:nvSpPr>
        <p:spPr>
          <a:xfrm>
            <a:off x="-79375" y="4413249"/>
            <a:ext cx="5605272" cy="2011680"/>
          </a:xfrm>
          <a:prstGeom prst="frame">
            <a:avLst/>
          </a:prstGeom>
          <a:effectLst>
            <a:outerShdw blurRad="17780" dist="254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40" bIns="0" rtlCol="0" anchor="ctr"/>
          <a:lstStyle/>
          <a:p>
            <a:pPr algn="ctr"/>
            <a:endParaRPr lang="en-US">
              <a:solidFill>
                <a:schemeClr val="tx1"/>
              </a:solidFill>
            </a:endParaRPr>
          </a:p>
        </p:txBody>
      </p:sp>
      <p:sp>
        <p:nvSpPr>
          <p:cNvPr id="3" name="Slide Number Placeholder 2"/>
          <p:cNvSpPr>
            <a:spLocks noGrp="1"/>
          </p:cNvSpPr>
          <p:nvPr>
            <p:ph type="sldNum" sz="quarter" idx="12"/>
          </p:nvPr>
        </p:nvSpPr>
        <p:spPr/>
        <p:txBody>
          <a:bodyPr/>
          <a:lstStyle/>
          <a:p>
            <a:fld id="{2066355A-084C-D24E-9AD2-7E4FC41EA627}" type="slidenum">
              <a:rPr lang="en-US" smtClean="0"/>
              <a:t>22</a:t>
            </a:fld>
            <a:endParaRPr lang="en-US"/>
          </a:p>
        </p:txBody>
      </p:sp>
    </p:spTree>
    <p:extLst>
      <p:ext uri="{BB962C8B-B14F-4D97-AF65-F5344CB8AC3E}">
        <p14:creationId xmlns:p14="http://schemas.microsoft.com/office/powerpoint/2010/main" val="15790477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39700"/>
            <a:ext cx="9144000" cy="6569702"/>
          </a:xfrm>
          <a:prstGeom prst="rect">
            <a:avLst/>
          </a:prstGeom>
        </p:spPr>
      </p:pic>
      <p:sp>
        <p:nvSpPr>
          <p:cNvPr id="2" name="Slide Number Placeholder 1"/>
          <p:cNvSpPr>
            <a:spLocks noGrp="1"/>
          </p:cNvSpPr>
          <p:nvPr>
            <p:ph type="sldNum" sz="quarter" idx="12"/>
          </p:nvPr>
        </p:nvSpPr>
        <p:spPr/>
        <p:txBody>
          <a:bodyPr/>
          <a:lstStyle/>
          <a:p>
            <a:fld id="{2066355A-084C-D24E-9AD2-7E4FC41EA627}" type="slidenum">
              <a:rPr lang="en-US" smtClean="0"/>
              <a:t>23</a:t>
            </a:fld>
            <a:endParaRPr lang="en-US"/>
          </a:p>
        </p:txBody>
      </p:sp>
    </p:spTree>
    <p:extLst>
      <p:ext uri="{BB962C8B-B14F-4D97-AF65-F5344CB8AC3E}">
        <p14:creationId xmlns:p14="http://schemas.microsoft.com/office/powerpoint/2010/main" val="35694565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659" y="1342249"/>
            <a:ext cx="7359159" cy="1815882"/>
          </a:xfrm>
          <a:prstGeom prst="rect">
            <a:avLst/>
          </a:prstGeom>
          <a:noFill/>
        </p:spPr>
        <p:txBody>
          <a:bodyPr wrap="square" rtlCol="0">
            <a:spAutoFit/>
          </a:bodyPr>
          <a:lstStyle/>
          <a:p>
            <a:r>
              <a:rPr lang="en-US" sz="2800" dirty="0" smtClean="0"/>
              <a:t>“However, the combination of R(D) and R(D*) excludes the type II 2HDM charged Higgs boson with a 99.8% confidence level for any value of tan(β)/</a:t>
            </a:r>
            <a:r>
              <a:rPr lang="en-US" sz="2800" dirty="0" err="1" smtClean="0"/>
              <a:t>m</a:t>
            </a:r>
            <a:r>
              <a:rPr lang="en-US" sz="2800" baseline="-25000" dirty="0" err="1" smtClean="0"/>
              <a:t>H</a:t>
            </a:r>
            <a:r>
              <a:rPr lang="en-US" sz="2800" baseline="-25000" dirty="0" smtClean="0"/>
              <a:t>+</a:t>
            </a:r>
            <a:r>
              <a:rPr lang="en-US" sz="2800" dirty="0" smtClean="0"/>
              <a:t>”</a:t>
            </a:r>
            <a:endParaRPr lang="en-US" sz="2800" dirty="0"/>
          </a:p>
        </p:txBody>
      </p:sp>
      <p:sp>
        <p:nvSpPr>
          <p:cNvPr id="5" name="TextBox 4"/>
          <p:cNvSpPr txBox="1"/>
          <p:nvPr/>
        </p:nvSpPr>
        <p:spPr>
          <a:xfrm>
            <a:off x="936886" y="4551760"/>
            <a:ext cx="7749914" cy="461665"/>
          </a:xfrm>
          <a:prstGeom prst="rect">
            <a:avLst/>
          </a:prstGeom>
          <a:noFill/>
        </p:spPr>
        <p:txBody>
          <a:bodyPr wrap="square" rtlCol="0">
            <a:spAutoFit/>
          </a:bodyPr>
          <a:lstStyle/>
          <a:p>
            <a:r>
              <a:rPr lang="en-US" sz="2400" dirty="0" smtClean="0"/>
              <a:t>In other words, found NP but have killed the 2HDM model </a:t>
            </a:r>
            <a:endParaRPr lang="en-US" sz="2400" dirty="0"/>
          </a:p>
        </p:txBody>
      </p:sp>
      <p:sp>
        <p:nvSpPr>
          <p:cNvPr id="8" name="Frame 7"/>
          <p:cNvSpPr/>
          <p:nvPr/>
        </p:nvSpPr>
        <p:spPr>
          <a:xfrm>
            <a:off x="831084" y="4515645"/>
            <a:ext cx="7619666" cy="676318"/>
          </a:xfrm>
          <a:prstGeom prst="fram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32659" y="444512"/>
            <a:ext cx="7626089" cy="461665"/>
          </a:xfrm>
          <a:prstGeom prst="rect">
            <a:avLst/>
          </a:prstGeom>
          <a:noFill/>
        </p:spPr>
        <p:txBody>
          <a:bodyPr wrap="square" rtlCol="0">
            <a:spAutoFit/>
          </a:bodyPr>
          <a:lstStyle/>
          <a:p>
            <a:r>
              <a:rPr lang="hu-HU" sz="2400" dirty="0" smtClean="0"/>
              <a:t>BaBar collaboration, Phys</a:t>
            </a:r>
            <a:r>
              <a:rPr lang="hu-HU" sz="2400" dirty="0"/>
              <a:t>. Rev. Lett. 109, 101802 (</a:t>
            </a:r>
            <a:r>
              <a:rPr lang="hu-HU" sz="2400" dirty="0" smtClean="0"/>
              <a:t>2012</a:t>
            </a:r>
            <a:r>
              <a:rPr lang="hu-HU" dirty="0" smtClean="0"/>
              <a:t>)</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t>24</a:t>
            </a:fld>
            <a:endParaRPr lang="en-US"/>
          </a:p>
        </p:txBody>
      </p:sp>
    </p:spTree>
    <p:extLst>
      <p:ext uri="{BB962C8B-B14F-4D97-AF65-F5344CB8AC3E}">
        <p14:creationId xmlns:p14="http://schemas.microsoft.com/office/powerpoint/2010/main" val="9037189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8980" y="268971"/>
            <a:ext cx="7749914" cy="461665"/>
          </a:xfrm>
          <a:prstGeom prst="rect">
            <a:avLst/>
          </a:prstGeom>
          <a:noFill/>
        </p:spPr>
        <p:txBody>
          <a:bodyPr wrap="square" rtlCol="0">
            <a:spAutoFit/>
          </a:bodyPr>
          <a:lstStyle/>
          <a:p>
            <a:r>
              <a:rPr lang="en-US" sz="2400" i="1" u="sng" dirty="0" smtClean="0"/>
              <a:t>In other words, found NP but have killed the 2HDM model </a:t>
            </a:r>
            <a:endParaRPr lang="en-US" sz="2400" i="1" u="sng" dirty="0"/>
          </a:p>
        </p:txBody>
      </p:sp>
      <p:sp>
        <p:nvSpPr>
          <p:cNvPr id="6" name="TextBox 5"/>
          <p:cNvSpPr txBox="1"/>
          <p:nvPr/>
        </p:nvSpPr>
        <p:spPr>
          <a:xfrm>
            <a:off x="1179679" y="4685514"/>
            <a:ext cx="7400575" cy="646331"/>
          </a:xfrm>
          <a:prstGeom prst="rect">
            <a:avLst/>
          </a:prstGeom>
          <a:noFill/>
        </p:spPr>
        <p:txBody>
          <a:bodyPr wrap="square" rtlCol="0">
            <a:spAutoFit/>
          </a:bodyPr>
          <a:lstStyle/>
          <a:p>
            <a:r>
              <a:rPr lang="en-US" dirty="0" err="1" smtClean="0"/>
              <a:t>BaBar</a:t>
            </a:r>
            <a:r>
              <a:rPr lang="en-US" dirty="0" smtClean="0"/>
              <a:t> B</a:t>
            </a:r>
            <a:r>
              <a:rPr lang="en-US" dirty="0" smtClean="0">
                <a:sym typeface="Wingdings"/>
              </a:rPr>
              <a:t></a:t>
            </a:r>
            <a:r>
              <a:rPr lang="en-US" dirty="0" smtClean="0"/>
              <a:t>D</a:t>
            </a:r>
            <a:r>
              <a:rPr lang="en-US" baseline="30000" dirty="0" smtClean="0"/>
              <a:t>(*)</a:t>
            </a:r>
            <a:r>
              <a:rPr lang="en-US" dirty="0" err="1" smtClean="0"/>
              <a:t>τυ</a:t>
            </a:r>
            <a:r>
              <a:rPr lang="en-US" dirty="0" smtClean="0"/>
              <a:t> excess at the 3.5σ level. Belle will report their final results on this mode fairly soon. Could the two-Higgs NP model be viable again ?</a:t>
            </a:r>
            <a:endParaRPr lang="en-US" dirty="0"/>
          </a:p>
        </p:txBody>
      </p:sp>
      <p:sp>
        <p:nvSpPr>
          <p:cNvPr id="7" name="TextBox 6"/>
          <p:cNvSpPr txBox="1"/>
          <p:nvPr/>
        </p:nvSpPr>
        <p:spPr>
          <a:xfrm>
            <a:off x="1107128" y="5522345"/>
            <a:ext cx="7342878" cy="1200328"/>
          </a:xfrm>
          <a:prstGeom prst="rect">
            <a:avLst/>
          </a:prstGeom>
          <a:noFill/>
        </p:spPr>
        <p:txBody>
          <a:bodyPr wrap="square" rtlCol="0">
            <a:spAutoFit/>
          </a:bodyPr>
          <a:lstStyle/>
          <a:p>
            <a:r>
              <a:rPr lang="en-US" sz="2400" u="sng" dirty="0" smtClean="0"/>
              <a:t>To resolve these new physics issues related to the charged Higgs, need Super Flavor Factory statistics (reduce statistical errors by ~x10).</a:t>
            </a:r>
            <a:endParaRPr lang="en-US" sz="2400" u="sng" dirty="0"/>
          </a:p>
        </p:txBody>
      </p:sp>
      <p:pic>
        <p:nvPicPr>
          <p:cNvPr id="2" name="Picture 1" descr="Jean-Léon_Gérôme_-_Diogenes_-_Walters_371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214" y="1122701"/>
            <a:ext cx="4632960" cy="3405226"/>
          </a:xfrm>
          <a:prstGeom prst="rect">
            <a:avLst/>
          </a:prstGeom>
        </p:spPr>
      </p:pic>
      <p:sp>
        <p:nvSpPr>
          <p:cNvPr id="3" name="Slide Number Placeholder 2"/>
          <p:cNvSpPr>
            <a:spLocks noGrp="1"/>
          </p:cNvSpPr>
          <p:nvPr>
            <p:ph type="sldNum" sz="quarter" idx="12"/>
          </p:nvPr>
        </p:nvSpPr>
        <p:spPr/>
        <p:txBody>
          <a:bodyPr/>
          <a:lstStyle/>
          <a:p>
            <a:fld id="{2066355A-084C-D24E-9AD2-7E4FC41EA627}" type="slidenum">
              <a:rPr lang="en-US" smtClean="0"/>
              <a:t>25</a:t>
            </a:fld>
            <a:endParaRPr lang="en-US"/>
          </a:p>
        </p:txBody>
      </p:sp>
      <p:sp>
        <p:nvSpPr>
          <p:cNvPr id="4" name="TextBox 3"/>
          <p:cNvSpPr txBox="1"/>
          <p:nvPr/>
        </p:nvSpPr>
        <p:spPr>
          <a:xfrm>
            <a:off x="7272871" y="2097571"/>
            <a:ext cx="1413929" cy="923330"/>
          </a:xfrm>
          <a:prstGeom prst="rect">
            <a:avLst/>
          </a:prstGeom>
          <a:noFill/>
        </p:spPr>
        <p:txBody>
          <a:bodyPr wrap="square" rtlCol="0">
            <a:spAutoFit/>
          </a:bodyPr>
          <a:lstStyle/>
          <a:p>
            <a:r>
              <a:rPr lang="en-US" dirty="0" smtClean="0"/>
              <a:t>The original cynic and his followers</a:t>
            </a:r>
            <a:endParaRPr lang="en-US" dirty="0"/>
          </a:p>
        </p:txBody>
      </p:sp>
    </p:spTree>
    <p:extLst>
      <p:ext uri="{BB962C8B-B14F-4D97-AF65-F5344CB8AC3E}">
        <p14:creationId xmlns:p14="http://schemas.microsoft.com/office/powerpoint/2010/main" val="24631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t>26</a:t>
            </a:fld>
            <a:endParaRPr lang="en-US"/>
          </a:p>
        </p:txBody>
      </p:sp>
      <p:pic>
        <p:nvPicPr>
          <p:cNvPr id="4" name="Picture 3"/>
          <p:cNvPicPr>
            <a:picLocks noChangeAspect="1"/>
          </p:cNvPicPr>
          <p:nvPr/>
        </p:nvPicPr>
        <p:blipFill>
          <a:blip r:embed="rId2"/>
          <a:stretch>
            <a:fillRect/>
          </a:stretch>
        </p:blipFill>
        <p:spPr>
          <a:xfrm>
            <a:off x="615693" y="641350"/>
            <a:ext cx="4305300" cy="5715000"/>
          </a:xfrm>
          <a:prstGeom prst="rect">
            <a:avLst/>
          </a:prstGeom>
        </p:spPr>
      </p:pic>
      <p:pic>
        <p:nvPicPr>
          <p:cNvPr id="5" name="Picture 4"/>
          <p:cNvPicPr>
            <a:picLocks noChangeAspect="1"/>
          </p:cNvPicPr>
          <p:nvPr/>
        </p:nvPicPr>
        <p:blipFill>
          <a:blip r:embed="rId3"/>
          <a:stretch>
            <a:fillRect/>
          </a:stretch>
        </p:blipFill>
        <p:spPr>
          <a:xfrm>
            <a:off x="5122356" y="1549400"/>
            <a:ext cx="3810000" cy="3746500"/>
          </a:xfrm>
          <a:prstGeom prst="rect">
            <a:avLst/>
          </a:prstGeom>
        </p:spPr>
      </p:pic>
      <p:sp>
        <p:nvSpPr>
          <p:cNvPr id="6" name="TextBox 5"/>
          <p:cNvSpPr txBox="1"/>
          <p:nvPr/>
        </p:nvSpPr>
        <p:spPr>
          <a:xfrm>
            <a:off x="615692" y="57732"/>
            <a:ext cx="8528307" cy="523220"/>
          </a:xfrm>
          <a:prstGeom prst="rect">
            <a:avLst/>
          </a:prstGeom>
          <a:noFill/>
        </p:spPr>
        <p:txBody>
          <a:bodyPr wrap="square" rtlCol="0">
            <a:spAutoFit/>
          </a:bodyPr>
          <a:lstStyle/>
          <a:p>
            <a:r>
              <a:rPr lang="en-US" sz="2800" dirty="0" smtClean="0"/>
              <a:t>First signals for D mixing from  Belle and </a:t>
            </a:r>
            <a:r>
              <a:rPr lang="en-US" sz="2800" dirty="0" err="1" smtClean="0"/>
              <a:t>BaBar</a:t>
            </a:r>
            <a:r>
              <a:rPr lang="en-US" sz="2800" dirty="0" smtClean="0"/>
              <a:t> in 2007</a:t>
            </a:r>
            <a:endParaRPr lang="en-US" sz="2800" dirty="0"/>
          </a:p>
        </p:txBody>
      </p:sp>
      <p:sp>
        <p:nvSpPr>
          <p:cNvPr id="7" name="TextBox 6"/>
          <p:cNvSpPr txBox="1"/>
          <p:nvPr/>
        </p:nvSpPr>
        <p:spPr>
          <a:xfrm>
            <a:off x="0" y="6217252"/>
            <a:ext cx="7056818" cy="461665"/>
          </a:xfrm>
          <a:prstGeom prst="rect">
            <a:avLst/>
          </a:prstGeom>
          <a:noFill/>
        </p:spPr>
        <p:txBody>
          <a:bodyPr wrap="square" rtlCol="0">
            <a:spAutoFit/>
          </a:bodyPr>
          <a:lstStyle/>
          <a:p>
            <a:r>
              <a:rPr lang="en-US" sz="2400" dirty="0" smtClean="0"/>
              <a:t>Lifetime of CP </a:t>
            </a:r>
            <a:r>
              <a:rPr lang="en-US" sz="2400" dirty="0" err="1" smtClean="0"/>
              <a:t>eigenstate</a:t>
            </a:r>
            <a:r>
              <a:rPr lang="en-US" sz="2400" dirty="0" smtClean="0"/>
              <a:t> and Favored decay differ</a:t>
            </a:r>
            <a:endParaRPr lang="en-US" sz="2400" dirty="0"/>
          </a:p>
        </p:txBody>
      </p:sp>
    </p:spTree>
    <p:extLst>
      <p:ext uri="{BB962C8B-B14F-4D97-AF65-F5344CB8AC3E}">
        <p14:creationId xmlns:p14="http://schemas.microsoft.com/office/powerpoint/2010/main" val="15849905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t>27</a:t>
            </a:fld>
            <a:endParaRPr lang="en-US"/>
          </a:p>
        </p:txBody>
      </p:sp>
      <p:pic>
        <p:nvPicPr>
          <p:cNvPr id="4" name="Picture 3"/>
          <p:cNvPicPr>
            <a:picLocks noChangeAspect="1"/>
          </p:cNvPicPr>
          <p:nvPr/>
        </p:nvPicPr>
        <p:blipFill>
          <a:blip r:embed="rId3"/>
          <a:stretch>
            <a:fillRect/>
          </a:stretch>
        </p:blipFill>
        <p:spPr>
          <a:xfrm>
            <a:off x="2355346" y="853822"/>
            <a:ext cx="4572000" cy="1009650"/>
          </a:xfrm>
          <a:prstGeom prst="rect">
            <a:avLst/>
          </a:prstGeom>
        </p:spPr>
      </p:pic>
      <p:sp>
        <p:nvSpPr>
          <p:cNvPr id="5" name="TextBox 4"/>
          <p:cNvSpPr txBox="1"/>
          <p:nvPr/>
        </p:nvSpPr>
        <p:spPr>
          <a:xfrm>
            <a:off x="1429403" y="269046"/>
            <a:ext cx="6598655" cy="584776"/>
          </a:xfrm>
          <a:prstGeom prst="rect">
            <a:avLst/>
          </a:prstGeom>
          <a:noFill/>
        </p:spPr>
        <p:txBody>
          <a:bodyPr wrap="square" rtlCol="0">
            <a:spAutoFit/>
          </a:bodyPr>
          <a:lstStyle/>
          <a:p>
            <a:r>
              <a:rPr lang="en-US" sz="3200" dirty="0" smtClean="0"/>
              <a:t>Executive summary of            mixing   </a:t>
            </a:r>
            <a:endParaRPr lang="en-US" sz="3200" dirty="0"/>
          </a:p>
        </p:txBody>
      </p:sp>
      <p:graphicFrame>
        <p:nvGraphicFramePr>
          <p:cNvPr id="7" name="Object 6"/>
          <p:cNvGraphicFramePr>
            <a:graphicFrameLocks noChangeAspect="1"/>
          </p:cNvGraphicFramePr>
          <p:nvPr>
            <p:extLst>
              <p:ext uri="{D42A27DB-BD31-4B8C-83A1-F6EECF244321}">
                <p14:modId xmlns:p14="http://schemas.microsoft.com/office/powerpoint/2010/main" val="816225418"/>
              </p:ext>
            </p:extLst>
          </p:nvPr>
        </p:nvGraphicFramePr>
        <p:xfrm>
          <a:off x="5286471" y="327589"/>
          <a:ext cx="975360" cy="426720"/>
        </p:xfrm>
        <a:graphic>
          <a:graphicData uri="http://schemas.openxmlformats.org/presentationml/2006/ole">
            <mc:AlternateContent xmlns:mc="http://schemas.openxmlformats.org/markup-compatibility/2006">
              <mc:Choice xmlns:v="urn:schemas-microsoft-com:vml" Requires="v">
                <p:oleObj spid="_x0000_s8282" name="Equation" r:id="rId4" imgW="406400" imgH="177800" progId="Equation.3">
                  <p:embed/>
                </p:oleObj>
              </mc:Choice>
              <mc:Fallback>
                <p:oleObj name="Equation" r:id="rId4" imgW="406400" imgH="177800" progId="Equation.3">
                  <p:embed/>
                  <p:pic>
                    <p:nvPicPr>
                      <p:cNvPr id="0" name=""/>
                      <p:cNvPicPr/>
                      <p:nvPr/>
                    </p:nvPicPr>
                    <p:blipFill>
                      <a:blip r:embed="rId5"/>
                      <a:stretch>
                        <a:fillRect/>
                      </a:stretch>
                    </p:blipFill>
                    <p:spPr>
                      <a:xfrm>
                        <a:off x="5286471" y="327589"/>
                        <a:ext cx="975360" cy="426720"/>
                      </a:xfrm>
                      <a:prstGeom prst="rect">
                        <a:avLst/>
                      </a:prstGeom>
                    </p:spPr>
                  </p:pic>
                </p:oleObj>
              </mc:Fallback>
            </mc:AlternateContent>
          </a:graphicData>
        </a:graphic>
      </p:graphicFrame>
      <p:sp>
        <p:nvSpPr>
          <p:cNvPr id="8" name="TextBox 7"/>
          <p:cNvSpPr txBox="1"/>
          <p:nvPr/>
        </p:nvSpPr>
        <p:spPr>
          <a:xfrm>
            <a:off x="365569" y="2347740"/>
            <a:ext cx="3694155" cy="2246769"/>
          </a:xfrm>
          <a:prstGeom prst="rect">
            <a:avLst/>
          </a:prstGeom>
          <a:noFill/>
        </p:spPr>
        <p:txBody>
          <a:bodyPr wrap="square" rtlCol="0">
            <a:spAutoFit/>
          </a:bodyPr>
          <a:lstStyle/>
          <a:p>
            <a:r>
              <a:rPr lang="en-US" sz="2800" dirty="0" smtClean="0"/>
              <a:t>There are also “primed versions” of x and y, which correspond to a rotation through a strong interaction phase</a:t>
            </a:r>
            <a:endParaRPr lang="en-US" sz="2800" dirty="0"/>
          </a:p>
        </p:txBody>
      </p:sp>
      <p:pic>
        <p:nvPicPr>
          <p:cNvPr id="9" name="Picture 8"/>
          <p:cNvPicPr>
            <a:picLocks noChangeAspect="1"/>
          </p:cNvPicPr>
          <p:nvPr/>
        </p:nvPicPr>
        <p:blipFill>
          <a:blip r:embed="rId6"/>
          <a:stretch>
            <a:fillRect/>
          </a:stretch>
        </p:blipFill>
        <p:spPr>
          <a:xfrm>
            <a:off x="4059724" y="2242947"/>
            <a:ext cx="4748784" cy="4478528"/>
          </a:xfrm>
          <a:prstGeom prst="rect">
            <a:avLst/>
          </a:prstGeom>
        </p:spPr>
      </p:pic>
      <p:sp>
        <p:nvSpPr>
          <p:cNvPr id="10" name="TextBox 9"/>
          <p:cNvSpPr txBox="1"/>
          <p:nvPr/>
        </p:nvSpPr>
        <p:spPr>
          <a:xfrm>
            <a:off x="134683" y="5503719"/>
            <a:ext cx="3925041" cy="954107"/>
          </a:xfrm>
          <a:prstGeom prst="rect">
            <a:avLst/>
          </a:prstGeom>
          <a:noFill/>
        </p:spPr>
        <p:txBody>
          <a:bodyPr wrap="square" rtlCol="0">
            <a:spAutoFit/>
          </a:bodyPr>
          <a:lstStyle/>
          <a:p>
            <a:r>
              <a:rPr lang="en-US" sz="2800" dirty="0" smtClean="0"/>
              <a:t>So far, a strong signal for y not much (&lt;2σ) for x</a:t>
            </a:r>
            <a:endParaRPr lang="en-US" sz="2800" dirty="0"/>
          </a:p>
        </p:txBody>
      </p:sp>
    </p:spTree>
    <p:extLst>
      <p:ext uri="{BB962C8B-B14F-4D97-AF65-F5344CB8AC3E}">
        <p14:creationId xmlns:p14="http://schemas.microsoft.com/office/powerpoint/2010/main" val="392671360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7042" name="Object 2"/>
          <p:cNvGraphicFramePr>
            <a:graphicFrameLocks noChangeAspect="1"/>
          </p:cNvGraphicFramePr>
          <p:nvPr/>
        </p:nvGraphicFramePr>
        <p:xfrm>
          <a:off x="1219200" y="1143000"/>
          <a:ext cx="2540000" cy="769938"/>
        </p:xfrm>
        <a:graphic>
          <a:graphicData uri="http://schemas.openxmlformats.org/presentationml/2006/ole">
            <mc:AlternateContent xmlns:mc="http://schemas.openxmlformats.org/markup-compatibility/2006">
              <mc:Choice xmlns:v="urn:schemas-microsoft-com:vml" Requires="v">
                <p:oleObj spid="_x0000_s2424" name="Equation" r:id="rId5" imgW="1384200" imgH="419040" progId="Equation.3">
                  <p:embed/>
                </p:oleObj>
              </mc:Choice>
              <mc:Fallback>
                <p:oleObj name="Equation" r:id="rId5" imgW="138420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143000"/>
                        <a:ext cx="2540000" cy="769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3" name="Text Box 3"/>
          <p:cNvSpPr txBox="1">
            <a:spLocks noChangeArrowheads="1"/>
          </p:cNvSpPr>
          <p:nvPr/>
        </p:nvSpPr>
        <p:spPr bwMode="auto">
          <a:xfrm>
            <a:off x="381000" y="3352800"/>
            <a:ext cx="4876800" cy="2677656"/>
          </a:xfrm>
          <a:prstGeom prst="rect">
            <a:avLst/>
          </a:prstGeom>
          <a:noFill/>
          <a:ln w="28575">
            <a:noFill/>
            <a:miter lim="800000"/>
            <a:headEnd/>
            <a:tailEnd/>
          </a:ln>
          <a:effectLst/>
        </p:spPr>
        <p:txBody>
          <a:bodyPr wrap="square">
            <a:prstTxWarp prst="textNoShape">
              <a:avLst/>
            </a:prstTxWarp>
            <a:spAutoFit/>
          </a:bodyPr>
          <a:lstStyle/>
          <a:p>
            <a:r>
              <a:rPr lang="en-US" sz="2800" i="1" u="sng" dirty="0">
                <a:latin typeface="Times New Roman" charset="0"/>
              </a:rPr>
              <a:t>The existence of D mixing (</a:t>
            </a:r>
            <a:r>
              <a:rPr lang="en-US" sz="2800" i="1" u="sng" dirty="0">
                <a:solidFill>
                  <a:srgbClr val="FF0000"/>
                </a:solidFill>
                <a:latin typeface="Times New Roman" charset="0"/>
              </a:rPr>
              <a:t>if x is non-zero</a:t>
            </a:r>
            <a:r>
              <a:rPr lang="en-US" sz="2800" i="1" u="sng" dirty="0" smtClean="0">
                <a:latin typeface="Times New Roman" charset="0"/>
              </a:rPr>
              <a:t>) allows </a:t>
            </a:r>
            <a:r>
              <a:rPr lang="en-US" sz="2800" i="1" u="sng" dirty="0">
                <a:latin typeface="Times New Roman" charset="0"/>
              </a:rPr>
              <a:t>us to look for another </a:t>
            </a:r>
            <a:r>
              <a:rPr lang="en-US" sz="2800" i="1" u="sng" dirty="0" smtClean="0">
                <a:latin typeface="Times New Roman" charset="0"/>
              </a:rPr>
              <a:t>poorly constrained </a:t>
            </a:r>
            <a:r>
              <a:rPr lang="en-US" sz="2800" i="1" u="sng" dirty="0">
                <a:latin typeface="Times New Roman" charset="0"/>
              </a:rPr>
              <a:t>new  physics phase but this time from up-type quarks. </a:t>
            </a:r>
          </a:p>
          <a:p>
            <a:r>
              <a:rPr lang="en-US" sz="2800" dirty="0">
                <a:latin typeface="Times New Roman" charset="0"/>
              </a:rPr>
              <a:t>(c.f. CPV in B</a:t>
            </a:r>
            <a:r>
              <a:rPr lang="en-US" sz="2800" baseline="-25000" dirty="0">
                <a:latin typeface="Times New Roman" charset="0"/>
              </a:rPr>
              <a:t>s</a:t>
            </a:r>
            <a:r>
              <a:rPr lang="en-US" sz="2800" dirty="0">
                <a:latin typeface="Times New Roman" charset="0"/>
              </a:rPr>
              <a:t> mixing)</a:t>
            </a:r>
          </a:p>
        </p:txBody>
      </p:sp>
      <p:sp>
        <p:nvSpPr>
          <p:cNvPr id="87044" name="Text Box 4"/>
          <p:cNvSpPr txBox="1">
            <a:spLocks noChangeArrowheads="1"/>
          </p:cNvSpPr>
          <p:nvPr/>
        </p:nvSpPr>
        <p:spPr bwMode="auto">
          <a:xfrm>
            <a:off x="1136650" y="3524250"/>
            <a:ext cx="247650" cy="366713"/>
          </a:xfrm>
          <a:prstGeom prst="rect">
            <a:avLst/>
          </a:prstGeom>
          <a:noFill/>
          <a:ln w="28575">
            <a:noFill/>
            <a:miter lim="800000"/>
            <a:headEnd/>
            <a:tailEnd/>
          </a:ln>
          <a:effectLst/>
        </p:spPr>
        <p:txBody>
          <a:bodyPr wrap="none">
            <a:prstTxWarp prst="textNoShape">
              <a:avLst/>
            </a:prstTxWarp>
            <a:spAutoFit/>
          </a:bodyPr>
          <a:lstStyle/>
          <a:p>
            <a:r>
              <a:rPr lang="sl-SI">
                <a:solidFill>
                  <a:srgbClr val="3333CC"/>
                </a:solidFill>
              </a:rPr>
              <a:t> </a:t>
            </a:r>
            <a:endParaRPr lang="en-US">
              <a:solidFill>
                <a:srgbClr val="3333CC"/>
              </a:solidFill>
            </a:endParaRPr>
          </a:p>
        </p:txBody>
      </p:sp>
      <p:graphicFrame>
        <p:nvGraphicFramePr>
          <p:cNvPr id="87045" name="Object 5"/>
          <p:cNvGraphicFramePr>
            <a:graphicFrameLocks noChangeAspect="1"/>
          </p:cNvGraphicFramePr>
          <p:nvPr/>
        </p:nvGraphicFramePr>
        <p:xfrm>
          <a:off x="4038600" y="1981200"/>
          <a:ext cx="4065588" cy="957263"/>
        </p:xfrm>
        <a:graphic>
          <a:graphicData uri="http://schemas.openxmlformats.org/presentationml/2006/ole">
            <mc:AlternateContent xmlns:mc="http://schemas.openxmlformats.org/markup-compatibility/2006">
              <mc:Choice xmlns:v="urn:schemas-microsoft-com:vml" Requires="v">
                <p:oleObj spid="_x0000_s2425" name="Equation" r:id="rId7" imgW="2044440" imgH="482400" progId="Equation.3">
                  <p:embed/>
                </p:oleObj>
              </mc:Choice>
              <mc:Fallback>
                <p:oleObj name="Equation" r:id="rId7" imgW="2044440" imgH="48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1981200"/>
                        <a:ext cx="4065588" cy="957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046" name="Text Box 6"/>
          <p:cNvSpPr txBox="1">
            <a:spLocks noChangeArrowheads="1"/>
          </p:cNvSpPr>
          <p:nvPr/>
        </p:nvSpPr>
        <p:spPr bwMode="auto">
          <a:xfrm>
            <a:off x="4191000" y="1371600"/>
            <a:ext cx="3968750" cy="396875"/>
          </a:xfrm>
          <a:prstGeom prst="rect">
            <a:avLst/>
          </a:prstGeom>
          <a:noFill/>
          <a:ln w="28575">
            <a:noFill/>
            <a:miter lim="800000"/>
            <a:headEnd/>
            <a:tailEnd/>
          </a:ln>
          <a:effectLst/>
        </p:spPr>
        <p:txBody>
          <a:bodyPr wrap="none">
            <a:prstTxWarp prst="textNoShape">
              <a:avLst/>
            </a:prstTxWarp>
            <a:spAutoFit/>
          </a:bodyPr>
          <a:lstStyle/>
          <a:p>
            <a:r>
              <a:rPr lang="sl-SI" sz="2000" dirty="0">
                <a:solidFill>
                  <a:srgbClr val="3333CC"/>
                </a:solidFill>
              </a:rPr>
              <a:t>CPV </a:t>
            </a:r>
            <a:r>
              <a:rPr lang="en-US" sz="2000" dirty="0">
                <a:solidFill>
                  <a:srgbClr val="3333CC"/>
                </a:solidFill>
              </a:rPr>
              <a:t>in D system negligible</a:t>
            </a:r>
            <a:r>
              <a:rPr lang="sl-SI" sz="2000" dirty="0">
                <a:solidFill>
                  <a:srgbClr val="3333CC"/>
                </a:solidFill>
              </a:rPr>
              <a:t> in SM</a:t>
            </a:r>
            <a:endParaRPr lang="en-US" sz="2000" dirty="0">
              <a:solidFill>
                <a:srgbClr val="3333CC"/>
              </a:solidFill>
            </a:endParaRPr>
          </a:p>
        </p:txBody>
      </p:sp>
      <p:sp>
        <p:nvSpPr>
          <p:cNvPr id="87047" name="Text Box 7"/>
          <p:cNvSpPr txBox="1">
            <a:spLocks noChangeArrowheads="1"/>
          </p:cNvSpPr>
          <p:nvPr/>
        </p:nvSpPr>
        <p:spPr bwMode="auto">
          <a:xfrm>
            <a:off x="533400" y="2209800"/>
            <a:ext cx="3095625" cy="396875"/>
          </a:xfrm>
          <a:prstGeom prst="rect">
            <a:avLst/>
          </a:prstGeom>
          <a:noFill/>
          <a:ln w="28575">
            <a:noFill/>
            <a:miter lim="800000"/>
            <a:headEnd/>
            <a:tailEnd/>
          </a:ln>
          <a:effectLst/>
        </p:spPr>
        <p:txBody>
          <a:bodyPr wrap="none">
            <a:prstTxWarp prst="textNoShape">
              <a:avLst/>
            </a:prstTxWarp>
            <a:spAutoFit/>
          </a:bodyPr>
          <a:lstStyle/>
          <a:p>
            <a:r>
              <a:rPr lang="sl-SI" sz="2000" dirty="0">
                <a:solidFill>
                  <a:srgbClr val="3333CC"/>
                </a:solidFill>
              </a:rPr>
              <a:t>CPV in interf. mix./decay:</a:t>
            </a:r>
            <a:r>
              <a:rPr lang="sl-SI" dirty="0">
                <a:solidFill>
                  <a:srgbClr val="3333CC"/>
                </a:solidFill>
              </a:rPr>
              <a:t> </a:t>
            </a:r>
            <a:endParaRPr lang="en-US" dirty="0">
              <a:solidFill>
                <a:srgbClr val="3333CC"/>
              </a:solidFill>
            </a:endParaRPr>
          </a:p>
        </p:txBody>
      </p:sp>
      <p:sp>
        <p:nvSpPr>
          <p:cNvPr id="87048" name="Rectangle 8"/>
          <p:cNvSpPr>
            <a:spLocks noGrp="1" noChangeArrowheads="1"/>
          </p:cNvSpPr>
          <p:nvPr>
            <p:ph type="title"/>
          </p:nvPr>
        </p:nvSpPr>
        <p:spPr>
          <a:xfrm>
            <a:off x="457200" y="274638"/>
            <a:ext cx="8229600" cy="868362"/>
          </a:xfrm>
        </p:spPr>
        <p:txBody>
          <a:bodyPr/>
          <a:lstStyle/>
          <a:p>
            <a:r>
              <a:rPr lang="en-US" sz="3600" i="1" u="sng" dirty="0" smtClean="0">
                <a:solidFill>
                  <a:srgbClr val="FF0000"/>
                </a:solidFill>
                <a:latin typeface="Times New Roman" charset="0"/>
              </a:rPr>
              <a:t>D mixing: Another </a:t>
            </a:r>
            <a:r>
              <a:rPr lang="en-US" sz="3600" i="1" u="sng" dirty="0">
                <a:solidFill>
                  <a:srgbClr val="FF0000"/>
                </a:solidFill>
                <a:latin typeface="Times New Roman" charset="0"/>
              </a:rPr>
              <a:t>new physics phase !</a:t>
            </a:r>
          </a:p>
        </p:txBody>
      </p:sp>
      <p:sp>
        <p:nvSpPr>
          <p:cNvPr id="87049" name="Text Box 9"/>
          <p:cNvSpPr txBox="1">
            <a:spLocks noChangeArrowheads="1"/>
          </p:cNvSpPr>
          <p:nvPr/>
        </p:nvSpPr>
        <p:spPr bwMode="auto">
          <a:xfrm>
            <a:off x="533400" y="6096000"/>
            <a:ext cx="8153400" cy="52322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dirty="0">
                <a:latin typeface="Times New Roman" charset="0"/>
              </a:rPr>
              <a:t>Current </a:t>
            </a:r>
            <a:r>
              <a:rPr lang="en-US" sz="2800" dirty="0" smtClean="0">
                <a:latin typeface="Times New Roman" charset="0"/>
              </a:rPr>
              <a:t>WA sensitivity </a:t>
            </a:r>
            <a:r>
              <a:rPr lang="en-US" sz="2800" dirty="0">
                <a:latin typeface="Times New Roman" charset="0"/>
              </a:rPr>
              <a:t>~</a:t>
            </a:r>
            <a:r>
              <a:rPr lang="en-US" sz="2800" dirty="0" smtClean="0">
                <a:latin typeface="Times New Roman" charset="0"/>
                <a:ea typeface="Times New Roman" charset="0"/>
                <a:cs typeface="Times New Roman" charset="0"/>
              </a:rPr>
              <a:t>±15</a:t>
            </a:r>
            <a:r>
              <a:rPr lang="en-US" sz="2800" baseline="30000" dirty="0" smtClean="0">
                <a:latin typeface="Times New Roman" charset="0"/>
                <a:ea typeface="Times New Roman" charset="0"/>
                <a:cs typeface="Times New Roman" charset="0"/>
              </a:rPr>
              <a:t>0</a:t>
            </a:r>
            <a:r>
              <a:rPr lang="en-US" sz="2800" dirty="0">
                <a:latin typeface="Times New Roman" charset="0"/>
                <a:ea typeface="Times New Roman" charset="0"/>
                <a:cs typeface="Times New Roman" charset="0"/>
              </a:rPr>
              <a:t>, 50 ab</a:t>
            </a:r>
            <a:r>
              <a:rPr lang="en-US" sz="2800" baseline="30000" dirty="0">
                <a:latin typeface="Times New Roman" charset="0"/>
                <a:ea typeface="Times New Roman" charset="0"/>
                <a:cs typeface="Times New Roman" charset="0"/>
              </a:rPr>
              <a:t>-1</a:t>
            </a:r>
            <a:r>
              <a:rPr lang="en-US" sz="2800" dirty="0">
                <a:latin typeface="Times New Roman" charset="0"/>
                <a:ea typeface="Times New Roman" charset="0"/>
                <a:cs typeface="Times New Roman" charset="0"/>
              </a:rPr>
              <a:t> go below 2</a:t>
            </a:r>
            <a:r>
              <a:rPr lang="en-US" sz="2800" baseline="30000" dirty="0">
                <a:latin typeface="Times New Roman" charset="0"/>
                <a:ea typeface="Times New Roman" charset="0"/>
                <a:cs typeface="Times New Roman" charset="0"/>
              </a:rPr>
              <a:t>0</a:t>
            </a:r>
            <a:endParaRPr lang="en-US" sz="2800" dirty="0">
              <a:latin typeface="Times New Roman" charset="0"/>
              <a:ea typeface="Times New Roman" charset="0"/>
              <a:cs typeface="Times New Roman" charset="0"/>
            </a:endParaRPr>
          </a:p>
        </p:txBody>
      </p:sp>
      <p:sp>
        <p:nvSpPr>
          <p:cNvPr id="11" name="Slide Number Placeholder 10"/>
          <p:cNvSpPr>
            <a:spLocks noGrp="1"/>
          </p:cNvSpPr>
          <p:nvPr>
            <p:ph type="sldNum" sz="quarter" idx="11"/>
          </p:nvPr>
        </p:nvSpPr>
        <p:spPr/>
        <p:txBody>
          <a:bodyPr/>
          <a:lstStyle/>
          <a:p>
            <a:pPr>
              <a:defRPr/>
            </a:pPr>
            <a:fld id="{5D423F90-5354-F549-BCEB-6701967688AC}" type="slidenum">
              <a:rPr lang="en-US" smtClean="0"/>
              <a:pPr>
                <a:defRPr/>
              </a:pPr>
              <a:t>28</a:t>
            </a:fld>
            <a:endParaRPr lang="en-US"/>
          </a:p>
        </p:txBody>
      </p:sp>
      <p:pic>
        <p:nvPicPr>
          <p:cNvPr id="2" name="Picture 1"/>
          <p:cNvPicPr>
            <a:picLocks noChangeAspect="1"/>
          </p:cNvPicPr>
          <p:nvPr/>
        </p:nvPicPr>
        <p:blipFill>
          <a:blip r:embed="rId9"/>
          <a:stretch>
            <a:fillRect/>
          </a:stretch>
        </p:blipFill>
        <p:spPr>
          <a:xfrm>
            <a:off x="5563249" y="2879205"/>
            <a:ext cx="3346704" cy="3151251"/>
          </a:xfrm>
          <a:prstGeom prst="rect">
            <a:avLst/>
          </a:prstGeom>
        </p:spPr>
      </p:pic>
    </p:spTree>
    <p:custDataLst>
      <p:tags r:id="rId2"/>
    </p:custDataLst>
    <p:extLst>
      <p:ext uri="{BB962C8B-B14F-4D97-AF65-F5344CB8AC3E}">
        <p14:creationId xmlns:p14="http://schemas.microsoft.com/office/powerpoint/2010/main" val="39028087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55700"/>
            <a:ext cx="9144000" cy="4530598"/>
          </a:xfrm>
          <a:prstGeom prst="rect">
            <a:avLst/>
          </a:prstGeom>
        </p:spPr>
      </p:pic>
      <p:sp>
        <p:nvSpPr>
          <p:cNvPr id="4" name="TextBox 3"/>
          <p:cNvSpPr txBox="1"/>
          <p:nvPr/>
        </p:nvSpPr>
        <p:spPr>
          <a:xfrm>
            <a:off x="2619375" y="6197084"/>
            <a:ext cx="3587750" cy="369332"/>
          </a:xfrm>
          <a:prstGeom prst="rect">
            <a:avLst/>
          </a:prstGeom>
          <a:noFill/>
        </p:spPr>
        <p:txBody>
          <a:bodyPr wrap="square" rtlCol="0">
            <a:spAutoFit/>
          </a:bodyPr>
          <a:lstStyle/>
          <a:p>
            <a:r>
              <a:rPr lang="en-US" dirty="0" smtClean="0"/>
              <a:t>Based on a slide by Alan Schwartz</a:t>
            </a:r>
            <a:endParaRPr lang="en-US" dirty="0"/>
          </a:p>
        </p:txBody>
      </p:sp>
      <p:sp>
        <p:nvSpPr>
          <p:cNvPr id="5" name="TextBox 4"/>
          <p:cNvSpPr txBox="1"/>
          <p:nvPr/>
        </p:nvSpPr>
        <p:spPr>
          <a:xfrm>
            <a:off x="1952625" y="365125"/>
            <a:ext cx="5508625" cy="523220"/>
          </a:xfrm>
          <a:prstGeom prst="rect">
            <a:avLst/>
          </a:prstGeom>
          <a:noFill/>
        </p:spPr>
        <p:txBody>
          <a:bodyPr wrap="square" rtlCol="0">
            <a:spAutoFit/>
          </a:bodyPr>
          <a:lstStyle/>
          <a:p>
            <a:r>
              <a:rPr lang="en-US" sz="2800" dirty="0" smtClean="0"/>
              <a:t>CP Phase in D mixing at Belle II</a:t>
            </a:r>
            <a:endParaRPr lang="en-US" sz="2800" dirty="0"/>
          </a:p>
        </p:txBody>
      </p:sp>
      <p:sp>
        <p:nvSpPr>
          <p:cNvPr id="2" name="Slide Number Placeholder 1"/>
          <p:cNvSpPr>
            <a:spLocks noGrp="1"/>
          </p:cNvSpPr>
          <p:nvPr>
            <p:ph type="sldNum" sz="quarter" idx="12"/>
          </p:nvPr>
        </p:nvSpPr>
        <p:spPr/>
        <p:txBody>
          <a:bodyPr/>
          <a:lstStyle/>
          <a:p>
            <a:fld id="{2066355A-084C-D24E-9AD2-7E4FC41EA627}" type="slidenum">
              <a:rPr lang="en-US" smtClean="0"/>
              <a:t>29</a:t>
            </a:fld>
            <a:endParaRPr lang="en-US"/>
          </a:p>
        </p:txBody>
      </p:sp>
    </p:spTree>
    <p:extLst>
      <p:ext uri="{BB962C8B-B14F-4D97-AF65-F5344CB8AC3E}">
        <p14:creationId xmlns:p14="http://schemas.microsoft.com/office/powerpoint/2010/main" val="4981500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t>3</a:t>
            </a:fld>
            <a:endParaRPr lang="en-US"/>
          </a:p>
        </p:txBody>
      </p:sp>
      <p:sp>
        <p:nvSpPr>
          <p:cNvPr id="5" name="TextBox 4"/>
          <p:cNvSpPr txBox="1"/>
          <p:nvPr/>
        </p:nvSpPr>
        <p:spPr>
          <a:xfrm>
            <a:off x="1644813" y="173193"/>
            <a:ext cx="5983765" cy="584776"/>
          </a:xfrm>
          <a:prstGeom prst="rect">
            <a:avLst/>
          </a:prstGeom>
          <a:noFill/>
        </p:spPr>
        <p:txBody>
          <a:bodyPr wrap="square" rtlCol="0">
            <a:spAutoFit/>
          </a:bodyPr>
          <a:lstStyle/>
          <a:p>
            <a:r>
              <a:rPr lang="en-US" sz="3200" dirty="0" smtClean="0"/>
              <a:t>“Free ride is over in Japan” </a:t>
            </a:r>
            <a:endParaRPr lang="en-US" sz="3200" dirty="0"/>
          </a:p>
        </p:txBody>
      </p:sp>
      <p:sp>
        <p:nvSpPr>
          <p:cNvPr id="6" name="TextBox 5"/>
          <p:cNvSpPr txBox="1"/>
          <p:nvPr/>
        </p:nvSpPr>
        <p:spPr>
          <a:xfrm>
            <a:off x="596451" y="785976"/>
            <a:ext cx="8297424" cy="1446550"/>
          </a:xfrm>
          <a:prstGeom prst="rect">
            <a:avLst/>
          </a:prstGeom>
          <a:noFill/>
        </p:spPr>
        <p:txBody>
          <a:bodyPr wrap="square" rtlCol="0">
            <a:spAutoFit/>
          </a:bodyPr>
          <a:lstStyle/>
          <a:p>
            <a:r>
              <a:rPr lang="en-US" sz="2800" dirty="0" smtClean="0"/>
              <a:t>In contrast to Belle, 50% of Belle II detector is provided by foreign countries. M+O contributions from each participating country</a:t>
            </a:r>
            <a:r>
              <a:rPr lang="en-US" sz="3200" dirty="0" smtClean="0"/>
              <a:t>.  </a:t>
            </a:r>
            <a:endParaRPr lang="en-US" sz="3200" dirty="0"/>
          </a:p>
        </p:txBody>
      </p:sp>
      <p:sp>
        <p:nvSpPr>
          <p:cNvPr id="7" name="TextBox 6"/>
          <p:cNvSpPr txBox="1"/>
          <p:nvPr/>
        </p:nvSpPr>
        <p:spPr>
          <a:xfrm>
            <a:off x="793425" y="2694129"/>
            <a:ext cx="7893375" cy="2062103"/>
          </a:xfrm>
          <a:prstGeom prst="rect">
            <a:avLst/>
          </a:prstGeom>
          <a:noFill/>
        </p:spPr>
        <p:txBody>
          <a:bodyPr wrap="square" rtlCol="0">
            <a:spAutoFit/>
          </a:bodyPr>
          <a:lstStyle/>
          <a:p>
            <a:r>
              <a:rPr lang="en-US" sz="3200" dirty="0" smtClean="0"/>
              <a:t>Critical and essential role of foreign institutes in management of the experiment. KEK and Japanese universities are now adapting to a modern international style experiment.</a:t>
            </a:r>
            <a:endParaRPr lang="en-US" sz="3200" dirty="0"/>
          </a:p>
        </p:txBody>
      </p:sp>
      <p:sp>
        <p:nvSpPr>
          <p:cNvPr id="8" name="TextBox 7"/>
          <p:cNvSpPr txBox="1"/>
          <p:nvPr/>
        </p:nvSpPr>
        <p:spPr>
          <a:xfrm>
            <a:off x="475716" y="5629251"/>
            <a:ext cx="8220463" cy="584776"/>
          </a:xfrm>
          <a:prstGeom prst="rect">
            <a:avLst/>
          </a:prstGeom>
          <a:noFill/>
        </p:spPr>
        <p:txBody>
          <a:bodyPr wrap="square" rtlCol="0">
            <a:spAutoFit/>
          </a:bodyPr>
          <a:lstStyle/>
          <a:p>
            <a:r>
              <a:rPr lang="en-US" sz="3200" dirty="0" smtClean="0"/>
              <a:t>T2K was a good example that has been a success</a:t>
            </a:r>
            <a:endParaRPr lang="en-US" sz="3200" dirty="0"/>
          </a:p>
        </p:txBody>
      </p:sp>
    </p:spTree>
    <p:extLst>
      <p:ext uri="{BB962C8B-B14F-4D97-AF65-F5344CB8AC3E}">
        <p14:creationId xmlns:p14="http://schemas.microsoft.com/office/powerpoint/2010/main" val="334858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987"/>
          </a:xfrm>
        </p:spPr>
        <p:txBody>
          <a:bodyPr>
            <a:normAutofit fontScale="90000"/>
          </a:bodyPr>
          <a:lstStyle/>
          <a:p>
            <a:r>
              <a:rPr lang="en-US" dirty="0" smtClean="0"/>
              <a:t>Enigma of charm direct CPV</a:t>
            </a:r>
            <a:endParaRPr lang="en-US" dirty="0"/>
          </a:p>
        </p:txBody>
      </p:sp>
      <p:pic>
        <p:nvPicPr>
          <p:cNvPr id="3" name="Picture 2"/>
          <p:cNvPicPr>
            <a:picLocks noChangeAspect="1"/>
          </p:cNvPicPr>
          <p:nvPr/>
        </p:nvPicPr>
        <p:blipFill rotWithShape="1">
          <a:blip r:embed="rId3"/>
          <a:srcRect t="2256" b="58448"/>
          <a:stretch/>
        </p:blipFill>
        <p:spPr>
          <a:xfrm>
            <a:off x="0" y="1618488"/>
            <a:ext cx="9144000" cy="1600200"/>
          </a:xfrm>
          <a:prstGeom prst="rect">
            <a:avLst/>
          </a:prstGeom>
        </p:spPr>
      </p:pic>
      <p:pic>
        <p:nvPicPr>
          <p:cNvPr id="4" name="Picture 3"/>
          <p:cNvPicPr>
            <a:picLocks noChangeAspect="1"/>
          </p:cNvPicPr>
          <p:nvPr/>
        </p:nvPicPr>
        <p:blipFill rotWithShape="1">
          <a:blip r:embed="rId4"/>
          <a:srcRect t="4796" b="2392"/>
          <a:stretch/>
        </p:blipFill>
        <p:spPr>
          <a:xfrm>
            <a:off x="5257800" y="3218688"/>
            <a:ext cx="3695700" cy="3547872"/>
          </a:xfrm>
          <a:prstGeom prst="rect">
            <a:avLst/>
          </a:prstGeom>
        </p:spPr>
      </p:pic>
      <p:sp>
        <p:nvSpPr>
          <p:cNvPr id="6" name="TextBox 5"/>
          <p:cNvSpPr txBox="1"/>
          <p:nvPr/>
        </p:nvSpPr>
        <p:spPr>
          <a:xfrm>
            <a:off x="714375" y="4883785"/>
            <a:ext cx="4064000" cy="830997"/>
          </a:xfrm>
          <a:prstGeom prst="rect">
            <a:avLst/>
          </a:prstGeom>
          <a:noFill/>
        </p:spPr>
        <p:txBody>
          <a:bodyPr wrap="square" rtlCol="0">
            <a:spAutoFit/>
          </a:bodyPr>
          <a:lstStyle/>
          <a:p>
            <a:r>
              <a:rPr lang="en-US" sz="2400" dirty="0" smtClean="0"/>
              <a:t>Is there an effect ? Are systematics under control ?</a:t>
            </a:r>
            <a:endParaRPr lang="en-US" sz="2400" dirty="0"/>
          </a:p>
        </p:txBody>
      </p:sp>
      <p:sp>
        <p:nvSpPr>
          <p:cNvPr id="7" name="TextBox 6"/>
          <p:cNvSpPr txBox="1"/>
          <p:nvPr/>
        </p:nvSpPr>
        <p:spPr>
          <a:xfrm>
            <a:off x="714375" y="5905500"/>
            <a:ext cx="3714750" cy="830997"/>
          </a:xfrm>
          <a:prstGeom prst="rect">
            <a:avLst/>
          </a:prstGeom>
          <a:noFill/>
        </p:spPr>
        <p:txBody>
          <a:bodyPr wrap="square" rtlCol="0">
            <a:spAutoFit/>
          </a:bodyPr>
          <a:lstStyle/>
          <a:p>
            <a:r>
              <a:rPr lang="en-US" sz="2400" dirty="0" smtClean="0"/>
              <a:t>If the result stabilizes at 0.3%, is NP still required ?</a:t>
            </a:r>
            <a:endParaRPr lang="en-US" sz="2400" dirty="0"/>
          </a:p>
        </p:txBody>
      </p:sp>
      <p:sp>
        <p:nvSpPr>
          <p:cNvPr id="8" name="Slide Number Placeholder 7"/>
          <p:cNvSpPr>
            <a:spLocks noGrp="1"/>
          </p:cNvSpPr>
          <p:nvPr>
            <p:ph type="sldNum" sz="quarter" idx="12"/>
          </p:nvPr>
        </p:nvSpPr>
        <p:spPr/>
        <p:txBody>
          <a:bodyPr/>
          <a:lstStyle/>
          <a:p>
            <a:fld id="{2066355A-084C-D24E-9AD2-7E4FC41EA627}" type="slidenum">
              <a:rPr lang="en-US" smtClean="0"/>
              <a:t>30</a:t>
            </a:fld>
            <a:endParaRPr lang="en-US"/>
          </a:p>
        </p:txBody>
      </p:sp>
      <p:sp>
        <p:nvSpPr>
          <p:cNvPr id="9" name="TextBox 8"/>
          <p:cNvSpPr txBox="1"/>
          <p:nvPr/>
        </p:nvSpPr>
        <p:spPr>
          <a:xfrm>
            <a:off x="374650" y="3868469"/>
            <a:ext cx="4403725" cy="461665"/>
          </a:xfrm>
          <a:prstGeom prst="rect">
            <a:avLst/>
          </a:prstGeom>
          <a:noFill/>
        </p:spPr>
        <p:txBody>
          <a:bodyPr wrap="square" rtlCol="0">
            <a:spAutoFit/>
          </a:bodyPr>
          <a:lstStyle/>
          <a:p>
            <a:r>
              <a:rPr lang="en-US" sz="2400" dirty="0" smtClean="0"/>
              <a:t>Naïve average from </a:t>
            </a:r>
            <a:r>
              <a:rPr lang="en-US" sz="2400" dirty="0" err="1" smtClean="0"/>
              <a:t>LHCb</a:t>
            </a:r>
            <a:r>
              <a:rPr lang="en-US" sz="2400" dirty="0" smtClean="0"/>
              <a:t> alone</a:t>
            </a:r>
            <a:endParaRPr lang="en-US" sz="2400" dirty="0"/>
          </a:p>
        </p:txBody>
      </p:sp>
      <p:graphicFrame>
        <p:nvGraphicFramePr>
          <p:cNvPr id="10" name="Object 9"/>
          <p:cNvGraphicFramePr>
            <a:graphicFrameLocks noChangeAspect="1"/>
          </p:cNvGraphicFramePr>
          <p:nvPr>
            <p:extLst>
              <p:ext uri="{D42A27DB-BD31-4B8C-83A1-F6EECF244321}">
                <p14:modId xmlns:p14="http://schemas.microsoft.com/office/powerpoint/2010/main" val="4293338689"/>
              </p:ext>
            </p:extLst>
          </p:nvPr>
        </p:nvGraphicFramePr>
        <p:xfrm>
          <a:off x="457200" y="4330134"/>
          <a:ext cx="3914140" cy="496570"/>
        </p:xfrm>
        <a:graphic>
          <a:graphicData uri="http://schemas.openxmlformats.org/presentationml/2006/ole">
            <mc:AlternateContent xmlns:mc="http://schemas.openxmlformats.org/markup-compatibility/2006">
              <mc:Choice xmlns:v="urn:schemas-microsoft-com:vml" Requires="v">
                <p:oleObj spid="_x0000_s3221" name="Equation" r:id="rId5" imgW="1701800" imgH="215900" progId="Equation.3">
                  <p:embed/>
                </p:oleObj>
              </mc:Choice>
              <mc:Fallback>
                <p:oleObj name="Equation" r:id="rId5" imgW="1701800" imgH="215900" progId="Equation.3">
                  <p:embed/>
                  <p:pic>
                    <p:nvPicPr>
                      <p:cNvPr id="0" name=""/>
                      <p:cNvPicPr/>
                      <p:nvPr/>
                    </p:nvPicPr>
                    <p:blipFill>
                      <a:blip r:embed="rId6"/>
                      <a:stretch>
                        <a:fillRect/>
                      </a:stretch>
                    </p:blipFill>
                    <p:spPr>
                      <a:xfrm>
                        <a:off x="457200" y="4330134"/>
                        <a:ext cx="3914140" cy="496570"/>
                      </a:xfrm>
                      <a:prstGeom prst="rect">
                        <a:avLst/>
                      </a:prstGeom>
                    </p:spPr>
                  </p:pic>
                </p:oleObj>
              </mc:Fallback>
            </mc:AlternateContent>
          </a:graphicData>
        </a:graphic>
      </p:graphicFrame>
      <p:sp>
        <p:nvSpPr>
          <p:cNvPr id="5" name="TextBox 4"/>
          <p:cNvSpPr txBox="1"/>
          <p:nvPr/>
        </p:nvSpPr>
        <p:spPr>
          <a:xfrm>
            <a:off x="2502852" y="1013533"/>
            <a:ext cx="3736975" cy="523220"/>
          </a:xfrm>
          <a:prstGeom prst="rect">
            <a:avLst/>
          </a:prstGeom>
          <a:noFill/>
        </p:spPr>
        <p:txBody>
          <a:bodyPr wrap="square" rtlCol="0">
            <a:spAutoFit/>
          </a:bodyPr>
          <a:lstStyle/>
          <a:p>
            <a:r>
              <a:rPr lang="en-US" sz="2800" dirty="0" smtClean="0"/>
              <a:t>ΔA</a:t>
            </a:r>
            <a:r>
              <a:rPr lang="en-US" sz="2800" baseline="-25000" dirty="0" smtClean="0"/>
              <a:t>CP</a:t>
            </a:r>
            <a:r>
              <a:rPr lang="en-US" sz="2800" dirty="0" smtClean="0"/>
              <a:t>=A(K</a:t>
            </a:r>
            <a:r>
              <a:rPr lang="en-US" sz="2800" baseline="30000" dirty="0" smtClean="0"/>
              <a:t>+</a:t>
            </a:r>
            <a:r>
              <a:rPr lang="en-US" sz="2800" dirty="0" smtClean="0"/>
              <a:t>K</a:t>
            </a:r>
            <a:r>
              <a:rPr lang="en-US" sz="2800" baseline="30000" dirty="0" smtClean="0"/>
              <a:t>-</a:t>
            </a:r>
            <a:r>
              <a:rPr lang="en-US" sz="2800" dirty="0" smtClean="0"/>
              <a:t>)-A(π</a:t>
            </a:r>
            <a:r>
              <a:rPr lang="en-US" sz="2800" baseline="30000" dirty="0" smtClean="0"/>
              <a:t>+</a:t>
            </a:r>
            <a:r>
              <a:rPr lang="en-US" sz="2800" dirty="0" smtClean="0"/>
              <a:t> π</a:t>
            </a:r>
            <a:r>
              <a:rPr lang="en-US" sz="2800" baseline="30000" dirty="0" smtClean="0"/>
              <a:t>-</a:t>
            </a:r>
            <a:r>
              <a:rPr lang="en-US" sz="2800" dirty="0" smtClean="0"/>
              <a:t>)</a:t>
            </a:r>
            <a:endParaRPr lang="en-US" sz="2800" dirty="0"/>
          </a:p>
        </p:txBody>
      </p:sp>
    </p:spTree>
    <p:extLst>
      <p:ext uri="{BB962C8B-B14F-4D97-AF65-F5344CB8AC3E}">
        <p14:creationId xmlns:p14="http://schemas.microsoft.com/office/powerpoint/2010/main" val="601510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22306" b="-20847"/>
          <a:stretch/>
        </p:blipFill>
        <p:spPr>
          <a:xfrm>
            <a:off x="0" y="1152144"/>
            <a:ext cx="9144000" cy="6044184"/>
          </a:xfrm>
          <a:prstGeom prst="rect">
            <a:avLst/>
          </a:prstGeom>
        </p:spPr>
      </p:pic>
      <p:sp>
        <p:nvSpPr>
          <p:cNvPr id="4" name="TextBox 3"/>
          <p:cNvSpPr txBox="1"/>
          <p:nvPr/>
        </p:nvSpPr>
        <p:spPr>
          <a:xfrm>
            <a:off x="555624" y="5660085"/>
            <a:ext cx="8334376" cy="1200328"/>
          </a:xfrm>
          <a:prstGeom prst="rect">
            <a:avLst/>
          </a:prstGeom>
          <a:noFill/>
        </p:spPr>
        <p:txBody>
          <a:bodyPr wrap="square" rtlCol="0">
            <a:spAutoFit/>
          </a:bodyPr>
          <a:lstStyle/>
          <a:p>
            <a:r>
              <a:rPr lang="en-US" sz="2400" dirty="0" smtClean="0"/>
              <a:t>Can achieve useful sensitivity in a variety of modes. Measures </a:t>
            </a:r>
            <a:r>
              <a:rPr lang="en-US" sz="2400" u="sng" dirty="0" smtClean="0"/>
              <a:t>individual CP asymmetries </a:t>
            </a:r>
            <a:r>
              <a:rPr lang="en-US" sz="2400" dirty="0" smtClean="0"/>
              <a:t>rather than differences of asymmetries. </a:t>
            </a:r>
            <a:r>
              <a:rPr lang="en-US" sz="2400" i="1" u="sng" dirty="0" smtClean="0"/>
              <a:t>Systematics are small and can be calibrated from data</a:t>
            </a:r>
            <a:r>
              <a:rPr lang="en-US" sz="2400" dirty="0" smtClean="0"/>
              <a:t>.</a:t>
            </a:r>
            <a:endParaRPr lang="en-US" sz="2400" dirty="0"/>
          </a:p>
        </p:txBody>
      </p:sp>
      <p:sp>
        <p:nvSpPr>
          <p:cNvPr id="5" name="TextBox 4"/>
          <p:cNvSpPr txBox="1"/>
          <p:nvPr/>
        </p:nvSpPr>
        <p:spPr>
          <a:xfrm>
            <a:off x="492125" y="349250"/>
            <a:ext cx="8397875" cy="461665"/>
          </a:xfrm>
          <a:prstGeom prst="rect">
            <a:avLst/>
          </a:prstGeom>
          <a:noFill/>
        </p:spPr>
        <p:txBody>
          <a:bodyPr wrap="square" rtlCol="0">
            <a:spAutoFit/>
          </a:bodyPr>
          <a:lstStyle/>
          <a:p>
            <a:r>
              <a:rPr lang="en-US" sz="2400" dirty="0" smtClean="0"/>
              <a:t>Belle II Direct CPV reach in charm and potential for NP diagnosis</a:t>
            </a:r>
            <a:endParaRPr lang="en-US" sz="2400" dirty="0"/>
          </a:p>
        </p:txBody>
      </p:sp>
      <p:sp>
        <p:nvSpPr>
          <p:cNvPr id="2" name="Slide Number Placeholder 1"/>
          <p:cNvSpPr>
            <a:spLocks noGrp="1"/>
          </p:cNvSpPr>
          <p:nvPr>
            <p:ph type="sldNum" sz="quarter" idx="12"/>
          </p:nvPr>
        </p:nvSpPr>
        <p:spPr/>
        <p:txBody>
          <a:bodyPr/>
          <a:lstStyle/>
          <a:p>
            <a:fld id="{2066355A-084C-D24E-9AD2-7E4FC41EA627}" type="slidenum">
              <a:rPr lang="en-US" smtClean="0"/>
              <a:t>31</a:t>
            </a:fld>
            <a:endParaRPr lang="en-US"/>
          </a:p>
        </p:txBody>
      </p:sp>
      <p:sp>
        <p:nvSpPr>
          <p:cNvPr id="6" name="TextBox 5"/>
          <p:cNvSpPr txBox="1"/>
          <p:nvPr/>
        </p:nvSpPr>
        <p:spPr>
          <a:xfrm>
            <a:off x="2832100" y="810915"/>
            <a:ext cx="3530600" cy="369332"/>
          </a:xfrm>
          <a:prstGeom prst="rect">
            <a:avLst/>
          </a:prstGeom>
          <a:noFill/>
        </p:spPr>
        <p:txBody>
          <a:bodyPr wrap="square" rtlCol="0">
            <a:spAutoFit/>
          </a:bodyPr>
          <a:lstStyle/>
          <a:p>
            <a:r>
              <a:rPr lang="en-US" dirty="0" smtClean="0"/>
              <a:t>(Missing entry D</a:t>
            </a:r>
            <a:r>
              <a:rPr lang="en-US" dirty="0" smtClean="0">
                <a:sym typeface="Wingdings"/>
              </a:rPr>
              <a:t>π</a:t>
            </a:r>
            <a:r>
              <a:rPr lang="en-US" baseline="30000" dirty="0" smtClean="0">
                <a:sym typeface="Wingdings"/>
              </a:rPr>
              <a:t>0</a:t>
            </a:r>
            <a:r>
              <a:rPr lang="en-US" dirty="0" smtClean="0">
                <a:sym typeface="Wingdings"/>
              </a:rPr>
              <a:t> π</a:t>
            </a:r>
            <a:r>
              <a:rPr lang="en-US" baseline="30000" dirty="0" smtClean="0">
                <a:sym typeface="Wingdings"/>
              </a:rPr>
              <a:t>0 </a:t>
            </a:r>
            <a:r>
              <a:rPr lang="en-US" dirty="0" smtClean="0">
                <a:sym typeface="Wingdings"/>
              </a:rPr>
              <a:t>below)</a:t>
            </a:r>
            <a:endParaRPr lang="en-US" dirty="0"/>
          </a:p>
        </p:txBody>
      </p:sp>
    </p:spTree>
    <p:extLst>
      <p:ext uri="{BB962C8B-B14F-4D97-AF65-F5344CB8AC3E}">
        <p14:creationId xmlns:p14="http://schemas.microsoft.com/office/powerpoint/2010/main" val="17448416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uLFV_UL_20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25" y="844550"/>
            <a:ext cx="9144000" cy="4718695"/>
          </a:xfrm>
          <a:prstGeom prst="rect">
            <a:avLst/>
          </a:prstGeom>
        </p:spPr>
      </p:pic>
      <p:sp>
        <p:nvSpPr>
          <p:cNvPr id="4" name="TextBox 3"/>
          <p:cNvSpPr txBox="1"/>
          <p:nvPr/>
        </p:nvSpPr>
        <p:spPr>
          <a:xfrm>
            <a:off x="923538" y="295841"/>
            <a:ext cx="8220461" cy="461665"/>
          </a:xfrm>
          <a:prstGeom prst="rect">
            <a:avLst/>
          </a:prstGeom>
          <a:noFill/>
        </p:spPr>
        <p:txBody>
          <a:bodyPr wrap="square" rtlCol="0">
            <a:spAutoFit/>
          </a:bodyPr>
          <a:lstStyle/>
          <a:p>
            <a:r>
              <a:rPr lang="en-US" sz="2400" dirty="0" smtClean="0"/>
              <a:t>Current  experimental status of tau lepton flavor violation</a:t>
            </a:r>
            <a:endParaRPr lang="en-US" sz="2400" dirty="0"/>
          </a:p>
        </p:txBody>
      </p:sp>
      <p:sp>
        <p:nvSpPr>
          <p:cNvPr id="5" name="TextBox 4"/>
          <p:cNvSpPr txBox="1"/>
          <p:nvPr/>
        </p:nvSpPr>
        <p:spPr>
          <a:xfrm>
            <a:off x="1460500" y="5857875"/>
            <a:ext cx="6143625" cy="830997"/>
          </a:xfrm>
          <a:prstGeom prst="rect">
            <a:avLst/>
          </a:prstGeom>
          <a:noFill/>
        </p:spPr>
        <p:txBody>
          <a:bodyPr wrap="square" rtlCol="0">
            <a:spAutoFit/>
          </a:bodyPr>
          <a:lstStyle/>
          <a:p>
            <a:r>
              <a:rPr lang="en-US" sz="2400" dirty="0" smtClean="0"/>
              <a:t>A Super Flavor Factory moves some of the ULs or sensitivities to the 10</a:t>
            </a:r>
            <a:r>
              <a:rPr lang="en-US" sz="2400" baseline="30000" dirty="0" smtClean="0"/>
              <a:t>-9 </a:t>
            </a:r>
            <a:r>
              <a:rPr lang="en-US" sz="2400" dirty="0" smtClean="0"/>
              <a:t>level</a:t>
            </a:r>
            <a:r>
              <a:rPr lang="en-US" dirty="0" smtClean="0"/>
              <a:t>.</a:t>
            </a:r>
            <a:endParaRPr lang="en-US" dirty="0"/>
          </a:p>
        </p:txBody>
      </p:sp>
      <p:sp>
        <p:nvSpPr>
          <p:cNvPr id="2" name="Slide Number Placeholder 1"/>
          <p:cNvSpPr>
            <a:spLocks noGrp="1"/>
          </p:cNvSpPr>
          <p:nvPr>
            <p:ph type="sldNum" sz="quarter" idx="12"/>
          </p:nvPr>
        </p:nvSpPr>
        <p:spPr/>
        <p:txBody>
          <a:bodyPr/>
          <a:lstStyle/>
          <a:p>
            <a:fld id="{2066355A-084C-D24E-9AD2-7E4FC41EA627}" type="slidenum">
              <a:rPr lang="en-US" smtClean="0"/>
              <a:t>32</a:t>
            </a:fld>
            <a:endParaRPr lang="en-US"/>
          </a:p>
        </p:txBody>
      </p:sp>
    </p:spTree>
    <p:extLst>
      <p:ext uri="{BB962C8B-B14F-4D97-AF65-F5344CB8AC3E}">
        <p14:creationId xmlns:p14="http://schemas.microsoft.com/office/powerpoint/2010/main" val="30708328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umugam4.jpg"/>
          <p:cNvPicPr>
            <a:picLocks noChangeAspect="1"/>
          </p:cNvPicPr>
          <p:nvPr/>
        </p:nvPicPr>
        <p:blipFill>
          <a:blip r:embed="rId2" cstate="print"/>
          <a:stretch>
            <a:fillRect/>
          </a:stretch>
        </p:blipFill>
        <p:spPr>
          <a:xfrm>
            <a:off x="5892800" y="843392"/>
            <a:ext cx="3251200" cy="2541795"/>
          </a:xfrm>
          <a:prstGeom prst="rect">
            <a:avLst/>
          </a:prstGeom>
        </p:spPr>
      </p:pic>
      <p:sp>
        <p:nvSpPr>
          <p:cNvPr id="7" name="TextBox 18"/>
          <p:cNvSpPr txBox="1">
            <a:spLocks noChangeArrowheads="1"/>
          </p:cNvSpPr>
          <p:nvPr/>
        </p:nvSpPr>
        <p:spPr bwMode="auto">
          <a:xfrm>
            <a:off x="287110" y="826634"/>
            <a:ext cx="3841397" cy="1354217"/>
          </a:xfrm>
          <a:prstGeom prst="rect">
            <a:avLst/>
          </a:prstGeom>
          <a:noFill/>
          <a:ln w="9525">
            <a:noFill/>
            <a:miter lim="800000"/>
            <a:headEnd/>
            <a:tailEnd/>
          </a:ln>
        </p:spPr>
        <p:txBody>
          <a:bodyPr wrap="square">
            <a:spAutoFit/>
          </a:bodyPr>
          <a:lstStyle/>
          <a:p>
            <a:pPr>
              <a:defRPr/>
            </a:pPr>
            <a:r>
              <a:rPr lang="en-US" sz="2400" dirty="0" smtClean="0"/>
              <a:t>Find or constrain</a:t>
            </a:r>
            <a:r>
              <a:rPr lang="en-US" sz="2400" dirty="0" smtClean="0">
                <a:solidFill>
                  <a:schemeClr val="tx1"/>
                </a:solidFill>
              </a:rPr>
              <a:t> </a:t>
            </a:r>
            <a:r>
              <a:rPr lang="en-US" sz="2400" dirty="0" smtClean="0">
                <a:solidFill>
                  <a:schemeClr val="tx1"/>
                </a:solidFill>
                <a:latin typeface="Symbol" pitchFamily="18" charset="2"/>
              </a:rPr>
              <a:t>t</a:t>
            </a:r>
            <a:r>
              <a:rPr lang="en-US" sz="2400" dirty="0" smtClean="0">
                <a:solidFill>
                  <a:schemeClr val="tx1"/>
                </a:solidFill>
              </a:rPr>
              <a:t> → </a:t>
            </a:r>
            <a:r>
              <a:rPr lang="en-US" sz="2400" dirty="0" smtClean="0">
                <a:solidFill>
                  <a:schemeClr val="tx1"/>
                </a:solidFill>
                <a:latin typeface="Symbol" pitchFamily="18" charset="2"/>
              </a:rPr>
              <a:t>m g</a:t>
            </a:r>
          </a:p>
          <a:p>
            <a:pPr>
              <a:defRPr/>
            </a:pPr>
            <a:endParaRPr lang="en-US" sz="2000" dirty="0" smtClean="0">
              <a:solidFill>
                <a:schemeClr val="tx1"/>
              </a:solidFill>
              <a:effectLst>
                <a:outerShdw blurRad="38100" dist="38100" dir="2700000" algn="tl">
                  <a:srgbClr val="000000">
                    <a:alpha val="43137"/>
                  </a:srgbClr>
                </a:outerShdw>
              </a:effectLst>
            </a:endParaRPr>
          </a:p>
          <a:p>
            <a:pPr>
              <a:defRPr/>
            </a:pPr>
            <a:endParaRPr lang="en-US" dirty="0" smtClean="0">
              <a:solidFill>
                <a:schemeClr val="tx1"/>
              </a:solidFill>
            </a:endParaRPr>
          </a:p>
          <a:p>
            <a:pPr>
              <a:defRPr/>
            </a:pPr>
            <a:r>
              <a:rPr lang="en-US" sz="2000" dirty="0" smtClean="0">
                <a:solidFill>
                  <a:schemeClr val="tx1"/>
                </a:solidFill>
              </a:rPr>
              <a:t>   </a:t>
            </a:r>
            <a:endParaRPr lang="en-US" sz="2000" dirty="0">
              <a:solidFill>
                <a:schemeClr val="tx1"/>
              </a:solidFill>
            </a:endParaRPr>
          </a:p>
        </p:txBody>
      </p:sp>
      <p:grpSp>
        <p:nvGrpSpPr>
          <p:cNvPr id="8" name="Group 7"/>
          <p:cNvGrpSpPr/>
          <p:nvPr/>
        </p:nvGrpSpPr>
        <p:grpSpPr>
          <a:xfrm>
            <a:off x="3243943" y="878113"/>
            <a:ext cx="2560085" cy="2533711"/>
            <a:chOff x="6306456" y="587827"/>
            <a:chExt cx="2560085" cy="2533711"/>
          </a:xfrm>
        </p:grpSpPr>
        <p:cxnSp>
          <p:nvCxnSpPr>
            <p:cNvPr id="9" name="Straight Connector 8"/>
            <p:cNvCxnSpPr/>
            <p:nvPr/>
          </p:nvCxnSpPr>
          <p:spPr bwMode="auto">
            <a:xfrm>
              <a:off x="6676571" y="1857829"/>
              <a:ext cx="827314" cy="1588"/>
            </a:xfrm>
            <a:prstGeom prst="line">
              <a:avLst/>
            </a:prstGeom>
            <a:noFill/>
            <a:ln w="19050" cap="flat" cmpd="sng" algn="ctr">
              <a:solidFill>
                <a:schemeClr val="tx1"/>
              </a:solidFill>
              <a:prstDash val="solid"/>
              <a:round/>
              <a:headEnd type="none" w="med" len="med"/>
              <a:tailEnd type="triangle" w="med" len="med"/>
            </a:ln>
            <a:effectLst/>
          </p:spPr>
        </p:cxnSp>
        <p:cxnSp>
          <p:nvCxnSpPr>
            <p:cNvPr id="10" name="Straight Connector 9"/>
            <p:cNvCxnSpPr/>
            <p:nvPr/>
          </p:nvCxnSpPr>
          <p:spPr bwMode="auto">
            <a:xfrm flipH="1">
              <a:off x="7699828" y="1850571"/>
              <a:ext cx="827314" cy="1588"/>
            </a:xfrm>
            <a:prstGeom prst="line">
              <a:avLst/>
            </a:prstGeom>
            <a:noFill/>
            <a:ln w="19050" cap="flat" cmpd="sng" algn="ctr">
              <a:solidFill>
                <a:schemeClr val="tx1"/>
              </a:solidFill>
              <a:prstDash val="solid"/>
              <a:round/>
              <a:headEnd type="none" w="med" len="med"/>
              <a:tailEnd type="triangle" w="med" len="med"/>
            </a:ln>
            <a:effectLst/>
          </p:spPr>
        </p:cxnSp>
        <p:cxnSp>
          <p:nvCxnSpPr>
            <p:cNvPr id="11" name="Straight Connector 10"/>
            <p:cNvCxnSpPr/>
            <p:nvPr/>
          </p:nvCxnSpPr>
          <p:spPr bwMode="auto">
            <a:xfrm rot="5400000" flipH="1" flipV="1">
              <a:off x="7612743" y="1422400"/>
              <a:ext cx="413657" cy="384629"/>
            </a:xfrm>
            <a:prstGeom prst="line">
              <a:avLst/>
            </a:prstGeom>
            <a:noFill/>
            <a:ln w="19050" cap="flat" cmpd="sng" algn="ctr">
              <a:solidFill>
                <a:schemeClr val="tx1"/>
              </a:solidFill>
              <a:prstDash val="solid"/>
              <a:round/>
              <a:headEnd type="none" w="med" len="med"/>
              <a:tailEnd type="triangle" w="med" len="med"/>
            </a:ln>
            <a:effectLst/>
          </p:spPr>
        </p:cxnSp>
        <p:cxnSp>
          <p:nvCxnSpPr>
            <p:cNvPr id="12" name="Straight Connector 11"/>
            <p:cNvCxnSpPr/>
            <p:nvPr/>
          </p:nvCxnSpPr>
          <p:spPr bwMode="auto">
            <a:xfrm rot="5400000">
              <a:off x="7184571" y="1908630"/>
              <a:ext cx="413657" cy="384629"/>
            </a:xfrm>
            <a:prstGeom prst="line">
              <a:avLst/>
            </a:prstGeom>
            <a:noFill/>
            <a:ln w="19050" cap="flat" cmpd="sng" algn="ctr">
              <a:solidFill>
                <a:schemeClr val="tx1"/>
              </a:solidFill>
              <a:prstDash val="solid"/>
              <a:round/>
              <a:headEnd type="none" w="med" len="med"/>
              <a:tailEnd type="triangle" w="med" len="med"/>
            </a:ln>
            <a:effectLst/>
          </p:spPr>
        </p:cxnSp>
        <p:cxnSp>
          <p:nvCxnSpPr>
            <p:cNvPr id="13" name="Straight Connector 12"/>
            <p:cNvCxnSpPr/>
            <p:nvPr/>
          </p:nvCxnSpPr>
          <p:spPr bwMode="auto">
            <a:xfrm flipV="1">
              <a:off x="8062686" y="1161143"/>
              <a:ext cx="486228" cy="195945"/>
            </a:xfrm>
            <a:prstGeom prst="line">
              <a:avLst/>
            </a:prstGeom>
            <a:noFill/>
            <a:ln w="19050" cap="flat" cmpd="sng" algn="ctr">
              <a:solidFill>
                <a:srgbClr val="669900"/>
              </a:solidFill>
              <a:prstDash val="solid"/>
              <a:round/>
              <a:headEnd type="none" w="med" len="med"/>
              <a:tailEnd type="triangle" w="med" len="med"/>
            </a:ln>
            <a:effectLst/>
          </p:spPr>
        </p:cxnSp>
        <p:cxnSp>
          <p:nvCxnSpPr>
            <p:cNvPr id="14" name="Straight Connector 13"/>
            <p:cNvCxnSpPr/>
            <p:nvPr/>
          </p:nvCxnSpPr>
          <p:spPr bwMode="auto">
            <a:xfrm rot="5400000" flipH="1" flipV="1">
              <a:off x="7859484" y="972458"/>
              <a:ext cx="515260" cy="224972"/>
            </a:xfrm>
            <a:prstGeom prst="line">
              <a:avLst/>
            </a:prstGeom>
            <a:noFill/>
            <a:ln w="19050" cap="flat" cmpd="sng" algn="ctr">
              <a:solidFill>
                <a:srgbClr val="669900"/>
              </a:solidFill>
              <a:prstDash val="solid"/>
              <a:round/>
              <a:headEnd type="none" w="med" len="med"/>
              <a:tailEnd type="triangle" w="med" len="med"/>
            </a:ln>
            <a:effectLst/>
          </p:spPr>
        </p:cxnSp>
        <p:cxnSp>
          <p:nvCxnSpPr>
            <p:cNvPr id="15" name="Straight Connector 14"/>
            <p:cNvCxnSpPr/>
            <p:nvPr/>
          </p:nvCxnSpPr>
          <p:spPr bwMode="auto">
            <a:xfrm flipH="1">
              <a:off x="6618515" y="2329543"/>
              <a:ext cx="486228" cy="195945"/>
            </a:xfrm>
            <a:prstGeom prst="line">
              <a:avLst/>
            </a:prstGeom>
            <a:noFill/>
            <a:ln w="19050" cap="flat" cmpd="sng" algn="ctr">
              <a:solidFill>
                <a:srgbClr val="669900"/>
              </a:solidFill>
              <a:prstDash val="solid"/>
              <a:round/>
              <a:headEnd type="none" w="med" len="med"/>
              <a:tailEnd type="triangle" w="med" len="med"/>
            </a:ln>
            <a:effectLst/>
          </p:spPr>
        </p:cxnSp>
        <p:cxnSp>
          <p:nvCxnSpPr>
            <p:cNvPr id="16" name="Straight Connector 15"/>
            <p:cNvCxnSpPr/>
            <p:nvPr/>
          </p:nvCxnSpPr>
          <p:spPr bwMode="auto">
            <a:xfrm rot="5400000">
              <a:off x="6836228" y="2532744"/>
              <a:ext cx="515260" cy="224972"/>
            </a:xfrm>
            <a:prstGeom prst="line">
              <a:avLst/>
            </a:prstGeom>
            <a:noFill/>
            <a:ln w="19050" cap="flat" cmpd="sng" algn="ctr">
              <a:solidFill>
                <a:schemeClr val="tx1"/>
              </a:solidFill>
              <a:prstDash val="solid"/>
              <a:round/>
              <a:headEnd type="none" w="med" len="med"/>
              <a:tailEnd type="triangle" w="med" len="med"/>
            </a:ln>
            <a:effectLst/>
          </p:spPr>
        </p:cxnSp>
        <p:sp>
          <p:nvSpPr>
            <p:cNvPr id="17" name="TextBox 16"/>
            <p:cNvSpPr txBox="1"/>
            <p:nvPr/>
          </p:nvSpPr>
          <p:spPr>
            <a:xfrm>
              <a:off x="8534399" y="986971"/>
              <a:ext cx="332142" cy="400110"/>
            </a:xfrm>
            <a:prstGeom prst="rect">
              <a:avLst/>
            </a:prstGeom>
            <a:noFill/>
          </p:spPr>
          <p:txBody>
            <a:bodyPr wrap="none" rtlCol="0">
              <a:spAutoFit/>
            </a:bodyPr>
            <a:lstStyle/>
            <a:p>
              <a:r>
                <a:rPr lang="en-US" sz="2000" smtClean="0">
                  <a:solidFill>
                    <a:schemeClr val="tx1"/>
                  </a:solidFill>
                  <a:latin typeface="Symbol" pitchFamily="18" charset="2"/>
                </a:rPr>
                <a:t>m</a:t>
              </a:r>
              <a:endParaRPr lang="en-US" sz="2000">
                <a:solidFill>
                  <a:schemeClr val="tx1"/>
                </a:solidFill>
                <a:latin typeface="Symbol" pitchFamily="18" charset="2"/>
              </a:endParaRPr>
            </a:p>
          </p:txBody>
        </p:sp>
        <p:sp>
          <p:nvSpPr>
            <p:cNvPr id="18" name="TextBox 17"/>
            <p:cNvSpPr txBox="1"/>
            <p:nvPr/>
          </p:nvSpPr>
          <p:spPr>
            <a:xfrm>
              <a:off x="8265884" y="587827"/>
              <a:ext cx="290464" cy="400110"/>
            </a:xfrm>
            <a:prstGeom prst="rect">
              <a:avLst/>
            </a:prstGeom>
            <a:noFill/>
          </p:spPr>
          <p:txBody>
            <a:bodyPr wrap="none" rtlCol="0">
              <a:spAutoFit/>
            </a:bodyPr>
            <a:lstStyle/>
            <a:p>
              <a:r>
                <a:rPr lang="en-US" sz="2000" smtClean="0">
                  <a:solidFill>
                    <a:schemeClr val="tx1"/>
                  </a:solidFill>
                  <a:latin typeface="Symbol" pitchFamily="18" charset="2"/>
                </a:rPr>
                <a:t>g</a:t>
              </a:r>
              <a:endParaRPr lang="en-US" sz="2000">
                <a:solidFill>
                  <a:schemeClr val="tx1"/>
                </a:solidFill>
                <a:latin typeface="Symbol" pitchFamily="18" charset="2"/>
              </a:endParaRPr>
            </a:p>
          </p:txBody>
        </p:sp>
        <p:sp>
          <p:nvSpPr>
            <p:cNvPr id="19" name="TextBox 18"/>
            <p:cNvSpPr txBox="1"/>
            <p:nvPr/>
          </p:nvSpPr>
          <p:spPr>
            <a:xfrm>
              <a:off x="6306456" y="2315028"/>
              <a:ext cx="325730" cy="400110"/>
            </a:xfrm>
            <a:prstGeom prst="rect">
              <a:avLst/>
            </a:prstGeom>
            <a:noFill/>
          </p:spPr>
          <p:txBody>
            <a:bodyPr wrap="none" rtlCol="0">
              <a:spAutoFit/>
            </a:bodyPr>
            <a:lstStyle/>
            <a:p>
              <a:r>
                <a:rPr lang="en-US" sz="2000" smtClean="0">
                  <a:solidFill>
                    <a:schemeClr val="tx1"/>
                  </a:solidFill>
                  <a:latin typeface="Symbol" pitchFamily="18" charset="2"/>
                </a:rPr>
                <a:t>p</a:t>
              </a:r>
              <a:endParaRPr lang="en-US" sz="2000">
                <a:solidFill>
                  <a:schemeClr val="tx1"/>
                </a:solidFill>
                <a:latin typeface="Symbol" pitchFamily="18" charset="2"/>
              </a:endParaRPr>
            </a:p>
          </p:txBody>
        </p:sp>
        <p:sp>
          <p:nvSpPr>
            <p:cNvPr id="20" name="TextBox 19"/>
            <p:cNvSpPr txBox="1"/>
            <p:nvPr/>
          </p:nvSpPr>
          <p:spPr>
            <a:xfrm>
              <a:off x="6654799" y="2721428"/>
              <a:ext cx="317716" cy="400110"/>
            </a:xfrm>
            <a:prstGeom prst="rect">
              <a:avLst/>
            </a:prstGeom>
            <a:noFill/>
          </p:spPr>
          <p:txBody>
            <a:bodyPr wrap="none" rtlCol="0">
              <a:spAutoFit/>
            </a:bodyPr>
            <a:lstStyle/>
            <a:p>
              <a:r>
                <a:rPr lang="en-US" sz="2000" smtClean="0">
                  <a:solidFill>
                    <a:schemeClr val="tx1"/>
                  </a:solidFill>
                  <a:latin typeface="Symbol" pitchFamily="18" charset="2"/>
                </a:rPr>
                <a:t>n</a:t>
              </a:r>
              <a:endParaRPr lang="en-US" sz="2000">
                <a:solidFill>
                  <a:schemeClr val="tx1"/>
                </a:solidFill>
                <a:latin typeface="Symbol" pitchFamily="18" charset="2"/>
              </a:endParaRPr>
            </a:p>
          </p:txBody>
        </p:sp>
        <p:sp>
          <p:nvSpPr>
            <p:cNvPr id="21" name="TextBox 20"/>
            <p:cNvSpPr txBox="1"/>
            <p:nvPr/>
          </p:nvSpPr>
          <p:spPr>
            <a:xfrm>
              <a:off x="7525656" y="1313542"/>
              <a:ext cx="296876" cy="400110"/>
            </a:xfrm>
            <a:prstGeom prst="rect">
              <a:avLst/>
            </a:prstGeom>
            <a:noFill/>
          </p:spPr>
          <p:txBody>
            <a:bodyPr wrap="none" rtlCol="0">
              <a:spAutoFit/>
            </a:bodyPr>
            <a:lstStyle/>
            <a:p>
              <a:r>
                <a:rPr lang="en-US" sz="2000" smtClean="0">
                  <a:solidFill>
                    <a:schemeClr val="tx1"/>
                  </a:solidFill>
                  <a:latin typeface="Symbol" pitchFamily="18" charset="2"/>
                </a:rPr>
                <a:t>t</a:t>
              </a:r>
              <a:endParaRPr lang="en-US" sz="2000">
                <a:solidFill>
                  <a:schemeClr val="tx1"/>
                </a:solidFill>
                <a:latin typeface="Symbol" pitchFamily="18" charset="2"/>
              </a:endParaRPr>
            </a:p>
          </p:txBody>
        </p:sp>
        <p:sp>
          <p:nvSpPr>
            <p:cNvPr id="22" name="TextBox 21"/>
            <p:cNvSpPr txBox="1"/>
            <p:nvPr/>
          </p:nvSpPr>
          <p:spPr>
            <a:xfrm>
              <a:off x="7358742" y="1959428"/>
              <a:ext cx="296876" cy="400110"/>
            </a:xfrm>
            <a:prstGeom prst="rect">
              <a:avLst/>
            </a:prstGeom>
            <a:noFill/>
          </p:spPr>
          <p:txBody>
            <a:bodyPr wrap="none" rtlCol="0">
              <a:spAutoFit/>
            </a:bodyPr>
            <a:lstStyle/>
            <a:p>
              <a:r>
                <a:rPr lang="en-US" sz="2000" smtClean="0">
                  <a:solidFill>
                    <a:schemeClr val="tx1"/>
                  </a:solidFill>
                  <a:latin typeface="Symbol" pitchFamily="18" charset="2"/>
                </a:rPr>
                <a:t>t</a:t>
              </a:r>
              <a:endParaRPr lang="en-US" sz="2000">
                <a:solidFill>
                  <a:schemeClr val="tx1"/>
                </a:solidFill>
                <a:latin typeface="Symbol" pitchFamily="18" charset="2"/>
              </a:endParaRPr>
            </a:p>
          </p:txBody>
        </p:sp>
        <p:sp>
          <p:nvSpPr>
            <p:cNvPr id="23" name="TextBox 22"/>
            <p:cNvSpPr txBox="1"/>
            <p:nvPr/>
          </p:nvSpPr>
          <p:spPr>
            <a:xfrm>
              <a:off x="6778170" y="1494971"/>
              <a:ext cx="327334" cy="400110"/>
            </a:xfrm>
            <a:prstGeom prst="rect">
              <a:avLst/>
            </a:prstGeom>
            <a:noFill/>
          </p:spPr>
          <p:txBody>
            <a:bodyPr wrap="none" rtlCol="0">
              <a:spAutoFit/>
            </a:bodyPr>
            <a:lstStyle/>
            <a:p>
              <a:r>
                <a:rPr lang="en-US" sz="2000" smtClean="0">
                  <a:solidFill>
                    <a:schemeClr val="tx1"/>
                  </a:solidFill>
                  <a:latin typeface="+mn-lt"/>
                </a:rPr>
                <a:t>e</a:t>
              </a:r>
              <a:endParaRPr lang="en-US" sz="2000">
                <a:solidFill>
                  <a:schemeClr val="tx1"/>
                </a:solidFill>
                <a:latin typeface="+mn-lt"/>
              </a:endParaRPr>
            </a:p>
          </p:txBody>
        </p:sp>
        <p:sp>
          <p:nvSpPr>
            <p:cNvPr id="24" name="TextBox 23"/>
            <p:cNvSpPr txBox="1"/>
            <p:nvPr/>
          </p:nvSpPr>
          <p:spPr>
            <a:xfrm>
              <a:off x="8062685" y="1516743"/>
              <a:ext cx="327334" cy="400110"/>
            </a:xfrm>
            <a:prstGeom prst="rect">
              <a:avLst/>
            </a:prstGeom>
            <a:noFill/>
          </p:spPr>
          <p:txBody>
            <a:bodyPr wrap="none" rtlCol="0">
              <a:spAutoFit/>
            </a:bodyPr>
            <a:lstStyle/>
            <a:p>
              <a:r>
                <a:rPr lang="en-US" sz="2000" smtClean="0">
                  <a:solidFill>
                    <a:schemeClr val="tx1"/>
                  </a:solidFill>
                  <a:latin typeface="+mn-lt"/>
                </a:rPr>
                <a:t>e</a:t>
              </a:r>
              <a:endParaRPr lang="en-US" sz="2000">
                <a:solidFill>
                  <a:schemeClr val="tx1"/>
                </a:solidFill>
                <a:latin typeface="+mn-lt"/>
              </a:endParaRPr>
            </a:p>
          </p:txBody>
        </p:sp>
      </p:grpSp>
      <p:sp>
        <p:nvSpPr>
          <p:cNvPr id="25" name="Text Box 170"/>
          <p:cNvSpPr txBox="1">
            <a:spLocks noChangeArrowheads="1"/>
          </p:cNvSpPr>
          <p:nvPr/>
        </p:nvSpPr>
        <p:spPr bwMode="auto">
          <a:xfrm>
            <a:off x="361761" y="1353294"/>
            <a:ext cx="2789546" cy="307777"/>
          </a:xfrm>
          <a:prstGeom prst="rect">
            <a:avLst/>
          </a:prstGeom>
          <a:solidFill>
            <a:srgbClr val="006600">
              <a:alpha val="49020"/>
            </a:srgbClr>
          </a:solidFill>
          <a:ln w="28575" algn="ctr">
            <a:noFill/>
            <a:miter lim="800000"/>
            <a:headEnd/>
            <a:tailEnd/>
          </a:ln>
        </p:spPr>
        <p:txBody>
          <a:bodyPr wrap="none">
            <a:spAutoFit/>
          </a:bodyPr>
          <a:lstStyle/>
          <a:p>
            <a:r>
              <a:rPr lang="en-US" sz="1400" dirty="0" smtClean="0">
                <a:solidFill>
                  <a:schemeClr val="tx1"/>
                </a:solidFill>
              </a:rPr>
              <a:t>Belle, PLB66, 16 (2008), 535 </a:t>
            </a:r>
            <a:r>
              <a:rPr lang="en-US" sz="1400" dirty="0">
                <a:solidFill>
                  <a:schemeClr val="tx1"/>
                </a:solidFill>
              </a:rPr>
              <a:t>fb</a:t>
            </a:r>
            <a:r>
              <a:rPr lang="en-US" sz="1400" baseline="30000" dirty="0">
                <a:solidFill>
                  <a:schemeClr val="tx1"/>
                </a:solidFill>
              </a:rPr>
              <a:t>-1</a:t>
            </a:r>
          </a:p>
        </p:txBody>
      </p:sp>
      <p:sp>
        <p:nvSpPr>
          <p:cNvPr id="28" name="TextBox 27"/>
          <p:cNvSpPr txBox="1"/>
          <p:nvPr/>
        </p:nvSpPr>
        <p:spPr>
          <a:xfrm>
            <a:off x="310247" y="1785257"/>
            <a:ext cx="2906139" cy="4298613"/>
          </a:xfrm>
          <a:prstGeom prst="rect">
            <a:avLst/>
          </a:prstGeom>
          <a:noFill/>
        </p:spPr>
        <p:txBody>
          <a:bodyPr wrap="none" rtlCol="0">
            <a:spAutoFit/>
          </a:bodyPr>
          <a:lstStyle/>
          <a:p>
            <a:r>
              <a:rPr lang="en-US" sz="2000" dirty="0" smtClean="0">
                <a:solidFill>
                  <a:schemeClr val="tx1"/>
                </a:solidFill>
              </a:rPr>
              <a:t>kinematic variables </a:t>
            </a:r>
          </a:p>
          <a:p>
            <a:r>
              <a:rPr lang="en-US" sz="2000" dirty="0" smtClean="0">
                <a:solidFill>
                  <a:schemeClr val="tx1"/>
                </a:solidFill>
              </a:rPr>
              <a:t>for signal isolation:</a:t>
            </a:r>
          </a:p>
          <a:p>
            <a:r>
              <a:rPr lang="en-US" sz="2000" dirty="0" smtClean="0">
                <a:solidFill>
                  <a:schemeClr val="tx1"/>
                </a:solidFill>
                <a:latin typeface="Symbol" pitchFamily="18" charset="2"/>
              </a:rPr>
              <a:t>D</a:t>
            </a:r>
            <a:r>
              <a:rPr lang="en-US" sz="2000" dirty="0" smtClean="0">
                <a:solidFill>
                  <a:schemeClr val="tx1"/>
                </a:solidFill>
              </a:rPr>
              <a:t>E=E</a:t>
            </a:r>
            <a:r>
              <a:rPr lang="en-US" sz="2000" baseline="30000" dirty="0" smtClean="0">
                <a:solidFill>
                  <a:schemeClr val="tx1"/>
                </a:solidFill>
              </a:rPr>
              <a:t>CM</a:t>
            </a:r>
            <a:r>
              <a:rPr lang="en-US" sz="2000" dirty="0" smtClean="0">
                <a:solidFill>
                  <a:schemeClr val="tx1"/>
                </a:solidFill>
              </a:rPr>
              <a:t>(</a:t>
            </a:r>
            <a:r>
              <a:rPr lang="en-US" sz="2000" dirty="0" smtClean="0">
                <a:solidFill>
                  <a:schemeClr val="tx1"/>
                </a:solidFill>
                <a:latin typeface="Symbol" pitchFamily="18" charset="2"/>
              </a:rPr>
              <a:t>mg</a:t>
            </a:r>
            <a:r>
              <a:rPr lang="en-US" sz="2000" dirty="0" smtClean="0">
                <a:solidFill>
                  <a:schemeClr val="tx1"/>
                </a:solidFill>
              </a:rPr>
              <a:t>)-E</a:t>
            </a:r>
            <a:r>
              <a:rPr lang="en-US" sz="2000" baseline="30000" dirty="0" smtClean="0">
                <a:solidFill>
                  <a:schemeClr val="tx1"/>
                </a:solidFill>
              </a:rPr>
              <a:t>CM</a:t>
            </a:r>
            <a:r>
              <a:rPr lang="en-US" sz="2000" dirty="0" smtClean="0">
                <a:solidFill>
                  <a:schemeClr val="tx1"/>
                </a:solidFill>
              </a:rPr>
              <a:t>(beam)</a:t>
            </a:r>
          </a:p>
          <a:p>
            <a:r>
              <a:rPr lang="en-US" sz="2000" dirty="0" err="1" smtClean="0">
                <a:solidFill>
                  <a:schemeClr val="tx1"/>
                </a:solidFill>
              </a:rPr>
              <a:t>M</a:t>
            </a:r>
            <a:r>
              <a:rPr lang="en-US" sz="2000" baseline="-25000" dirty="0" err="1" smtClean="0">
                <a:solidFill>
                  <a:schemeClr val="tx1"/>
                </a:solidFill>
              </a:rPr>
              <a:t>inv</a:t>
            </a:r>
            <a:r>
              <a:rPr lang="en-US" sz="2000" dirty="0" smtClean="0">
                <a:solidFill>
                  <a:schemeClr val="tx1"/>
                </a:solidFill>
              </a:rPr>
              <a:t>=m(</a:t>
            </a:r>
            <a:r>
              <a:rPr lang="en-US" sz="2000" dirty="0" smtClean="0">
                <a:solidFill>
                  <a:schemeClr val="tx1"/>
                </a:solidFill>
                <a:latin typeface="Symbol" pitchFamily="18" charset="2"/>
              </a:rPr>
              <a:t>mg</a:t>
            </a:r>
            <a:r>
              <a:rPr lang="en-US" sz="2000" dirty="0" smtClean="0">
                <a:solidFill>
                  <a:schemeClr val="tx1"/>
                </a:solidFill>
              </a:rPr>
              <a:t>)</a:t>
            </a:r>
          </a:p>
          <a:p>
            <a:endParaRPr lang="en-US" sz="2000" dirty="0" smtClean="0">
              <a:solidFill>
                <a:schemeClr val="tx1"/>
              </a:solidFill>
            </a:endParaRPr>
          </a:p>
          <a:p>
            <a:r>
              <a:rPr lang="en-US" sz="2000" dirty="0" smtClean="0">
                <a:solidFill>
                  <a:schemeClr val="tx1"/>
                </a:solidFill>
              </a:rPr>
              <a:t>main background from</a:t>
            </a:r>
          </a:p>
          <a:p>
            <a:r>
              <a:rPr lang="en-US" sz="2000" dirty="0" smtClean="0">
                <a:solidFill>
                  <a:schemeClr val="tx1"/>
                </a:solidFill>
              </a:rPr>
              <a:t>“ISR”, which means</a:t>
            </a:r>
          </a:p>
          <a:p>
            <a:r>
              <a:rPr lang="en-US" sz="2000" dirty="0" err="1" smtClean="0">
                <a:solidFill>
                  <a:schemeClr val="tx1"/>
                </a:solidFill>
              </a:rPr>
              <a:t>ee</a:t>
            </a:r>
            <a:r>
              <a:rPr lang="en-US" sz="2000" dirty="0" smtClean="0">
                <a:solidFill>
                  <a:schemeClr val="tx1"/>
                </a:solidFill>
              </a:rPr>
              <a:t>→ </a:t>
            </a:r>
            <a:r>
              <a:rPr lang="en-US" sz="2000" dirty="0" smtClean="0">
                <a:solidFill>
                  <a:schemeClr val="tx1"/>
                </a:solidFill>
                <a:latin typeface="Symbol" pitchFamily="18" charset="2"/>
              </a:rPr>
              <a:t>t</a:t>
            </a:r>
            <a:r>
              <a:rPr lang="en-US" sz="2000" dirty="0" smtClean="0">
                <a:solidFill>
                  <a:schemeClr val="tx1"/>
                </a:solidFill>
              </a:rPr>
              <a:t>(</a:t>
            </a:r>
            <a:r>
              <a:rPr lang="en-US" sz="2000" dirty="0" err="1" smtClean="0">
                <a:solidFill>
                  <a:schemeClr val="tx1"/>
                </a:solidFill>
                <a:latin typeface="Symbol" pitchFamily="18" charset="2"/>
              </a:rPr>
              <a:t>mnn</a:t>
            </a:r>
            <a:r>
              <a:rPr lang="en-US" sz="2000" dirty="0" smtClean="0">
                <a:solidFill>
                  <a:schemeClr val="tx1"/>
                </a:solidFill>
              </a:rPr>
              <a:t>)</a:t>
            </a:r>
            <a:r>
              <a:rPr lang="en-US" sz="2000" dirty="0" smtClean="0">
                <a:solidFill>
                  <a:schemeClr val="tx1"/>
                </a:solidFill>
                <a:latin typeface="Symbol" pitchFamily="18" charset="2"/>
              </a:rPr>
              <a:t> t</a:t>
            </a:r>
            <a:r>
              <a:rPr lang="en-US" sz="2000" dirty="0" smtClean="0">
                <a:solidFill>
                  <a:schemeClr val="tx1"/>
                </a:solidFill>
              </a:rPr>
              <a:t>(</a:t>
            </a:r>
            <a:r>
              <a:rPr lang="en-US" sz="2000" dirty="0" err="1" smtClean="0">
                <a:solidFill>
                  <a:schemeClr val="tx1"/>
                </a:solidFill>
                <a:latin typeface="Symbol" pitchFamily="18" charset="2"/>
              </a:rPr>
              <a:t>pn</a:t>
            </a:r>
            <a:r>
              <a:rPr lang="en-US" sz="2000" dirty="0" smtClean="0">
                <a:solidFill>
                  <a:schemeClr val="tx1"/>
                </a:solidFill>
              </a:rPr>
              <a:t>)</a:t>
            </a:r>
            <a:r>
              <a:rPr lang="en-US" sz="2000" dirty="0" smtClean="0">
                <a:solidFill>
                  <a:schemeClr val="tx1"/>
                </a:solidFill>
                <a:latin typeface="Symbol" pitchFamily="18" charset="2"/>
              </a:rPr>
              <a:t> </a:t>
            </a:r>
            <a:r>
              <a:rPr lang="en-US" sz="2000" dirty="0" err="1" smtClean="0">
                <a:solidFill>
                  <a:schemeClr val="tx1"/>
                </a:solidFill>
                <a:latin typeface="Symbol" pitchFamily="18" charset="2"/>
              </a:rPr>
              <a:t>g</a:t>
            </a:r>
            <a:r>
              <a:rPr lang="en-US" sz="2000" baseline="-25000" dirty="0" err="1" smtClean="0">
                <a:solidFill>
                  <a:schemeClr val="tx1"/>
                </a:solidFill>
              </a:rPr>
              <a:t>ISR</a:t>
            </a:r>
            <a:endParaRPr lang="en-US" sz="2000" baseline="-25000" dirty="0" smtClean="0">
              <a:solidFill>
                <a:schemeClr val="tx1"/>
              </a:solidFill>
            </a:endParaRPr>
          </a:p>
          <a:p>
            <a:endParaRPr lang="en-US" sz="2000" baseline="-25000" dirty="0" smtClean="0">
              <a:solidFill>
                <a:schemeClr val="tx1"/>
              </a:solidFill>
            </a:endParaRPr>
          </a:p>
          <a:p>
            <a:endParaRPr lang="en-US" sz="2000" dirty="0" smtClean="0">
              <a:solidFill>
                <a:schemeClr val="tx1"/>
              </a:solidFill>
              <a:latin typeface="Lucida Calligraphy" pitchFamily="66" charset="0"/>
            </a:endParaRPr>
          </a:p>
          <a:p>
            <a:r>
              <a:rPr lang="en-US" sz="2000" dirty="0" smtClean="0">
                <a:solidFill>
                  <a:schemeClr val="tx1"/>
                </a:solidFill>
              </a:rPr>
              <a:t>polarized beam(s) can </a:t>
            </a:r>
            <a:endParaRPr lang="sl-SI" sz="2000" dirty="0" smtClean="0">
              <a:solidFill>
                <a:schemeClr val="tx1"/>
              </a:solidFill>
            </a:endParaRPr>
          </a:p>
          <a:p>
            <a:r>
              <a:rPr lang="en-US" sz="2000" dirty="0" smtClean="0">
                <a:solidFill>
                  <a:schemeClr val="tx1"/>
                </a:solidFill>
              </a:rPr>
              <a:t>help </a:t>
            </a:r>
            <a:r>
              <a:rPr lang="sl-SI" sz="2000" dirty="0" smtClean="0"/>
              <a:t>in reducing this </a:t>
            </a:r>
          </a:p>
          <a:p>
            <a:r>
              <a:rPr lang="sl-SI" sz="2000" dirty="0" smtClean="0">
                <a:solidFill>
                  <a:schemeClr val="tx1"/>
                </a:solidFill>
              </a:rPr>
              <a:t>background </a:t>
            </a:r>
          </a:p>
          <a:p>
            <a:r>
              <a:rPr lang="sl-SI" sz="2000" dirty="0" smtClean="0"/>
              <a:t>(assuming SM couplings!)</a:t>
            </a:r>
            <a:endParaRPr lang="en-US" sz="2000" dirty="0">
              <a:solidFill>
                <a:schemeClr val="tx1"/>
              </a:solidFill>
            </a:endParaRPr>
          </a:p>
        </p:txBody>
      </p:sp>
      <p:grpSp>
        <p:nvGrpSpPr>
          <p:cNvPr id="29" name="Group 28"/>
          <p:cNvGrpSpPr/>
          <p:nvPr/>
        </p:nvGrpSpPr>
        <p:grpSpPr>
          <a:xfrm>
            <a:off x="3135085" y="3635828"/>
            <a:ext cx="2560085" cy="2700624"/>
            <a:chOff x="3120571" y="3287485"/>
            <a:chExt cx="2560085" cy="2700624"/>
          </a:xfrm>
        </p:grpSpPr>
        <p:grpSp>
          <p:nvGrpSpPr>
            <p:cNvPr id="30" name="Group 29"/>
            <p:cNvGrpSpPr/>
            <p:nvPr/>
          </p:nvGrpSpPr>
          <p:grpSpPr>
            <a:xfrm>
              <a:off x="3120571" y="3759198"/>
              <a:ext cx="2560085" cy="2228911"/>
              <a:chOff x="6306456" y="892627"/>
              <a:chExt cx="2560085" cy="2228911"/>
            </a:xfrm>
          </p:grpSpPr>
          <p:cxnSp>
            <p:nvCxnSpPr>
              <p:cNvPr id="35" name="Straight Connector 34"/>
              <p:cNvCxnSpPr/>
              <p:nvPr/>
            </p:nvCxnSpPr>
            <p:spPr bwMode="auto">
              <a:xfrm>
                <a:off x="6676571" y="1857829"/>
                <a:ext cx="827314" cy="1588"/>
              </a:xfrm>
              <a:prstGeom prst="line">
                <a:avLst/>
              </a:prstGeom>
              <a:noFill/>
              <a:ln w="19050" cap="flat" cmpd="sng" algn="ctr">
                <a:solidFill>
                  <a:schemeClr val="tx1"/>
                </a:solidFill>
                <a:prstDash val="solid"/>
                <a:round/>
                <a:headEnd type="none" w="med" len="med"/>
                <a:tailEnd type="triangle" w="med" len="med"/>
              </a:ln>
              <a:effectLst/>
            </p:spPr>
          </p:cxnSp>
          <p:cxnSp>
            <p:nvCxnSpPr>
              <p:cNvPr id="36" name="Straight Connector 35"/>
              <p:cNvCxnSpPr/>
              <p:nvPr/>
            </p:nvCxnSpPr>
            <p:spPr bwMode="auto">
              <a:xfrm flipH="1">
                <a:off x="7699828" y="1850571"/>
                <a:ext cx="827314" cy="1588"/>
              </a:xfrm>
              <a:prstGeom prst="line">
                <a:avLst/>
              </a:prstGeom>
              <a:noFill/>
              <a:ln w="19050" cap="flat" cmpd="sng" algn="ctr">
                <a:solidFill>
                  <a:schemeClr val="tx1"/>
                </a:solidFill>
                <a:prstDash val="solid"/>
                <a:round/>
                <a:headEnd type="none" w="med" len="med"/>
                <a:tailEnd type="triangle" w="med" len="med"/>
              </a:ln>
              <a:effectLst/>
            </p:spPr>
          </p:cxnSp>
          <p:cxnSp>
            <p:nvCxnSpPr>
              <p:cNvPr id="37" name="Straight Connector 36"/>
              <p:cNvCxnSpPr/>
              <p:nvPr/>
            </p:nvCxnSpPr>
            <p:spPr bwMode="auto">
              <a:xfrm rot="5400000" flipH="1" flipV="1">
                <a:off x="7612743" y="1422400"/>
                <a:ext cx="413657" cy="384629"/>
              </a:xfrm>
              <a:prstGeom prst="line">
                <a:avLst/>
              </a:prstGeom>
              <a:noFill/>
              <a:ln w="19050" cap="flat" cmpd="sng" algn="ctr">
                <a:solidFill>
                  <a:schemeClr val="tx1"/>
                </a:solidFill>
                <a:prstDash val="solid"/>
                <a:round/>
                <a:headEnd type="none" w="med" len="med"/>
                <a:tailEnd type="triangle" w="med" len="med"/>
              </a:ln>
              <a:effectLst/>
            </p:spPr>
          </p:cxnSp>
          <p:cxnSp>
            <p:nvCxnSpPr>
              <p:cNvPr id="38" name="Straight Connector 37"/>
              <p:cNvCxnSpPr/>
              <p:nvPr/>
            </p:nvCxnSpPr>
            <p:spPr bwMode="auto">
              <a:xfrm rot="5400000">
                <a:off x="7184571" y="1908630"/>
                <a:ext cx="413657" cy="384629"/>
              </a:xfrm>
              <a:prstGeom prst="line">
                <a:avLst/>
              </a:prstGeom>
              <a:noFill/>
              <a:ln w="19050" cap="flat" cmpd="sng" algn="ctr">
                <a:solidFill>
                  <a:schemeClr val="tx1"/>
                </a:solidFill>
                <a:prstDash val="solid"/>
                <a:round/>
                <a:headEnd type="none" w="med" len="med"/>
                <a:tailEnd type="triangle" w="med" len="med"/>
              </a:ln>
              <a:effectLst/>
            </p:spPr>
          </p:cxnSp>
          <p:cxnSp>
            <p:nvCxnSpPr>
              <p:cNvPr id="39" name="Straight Connector 38"/>
              <p:cNvCxnSpPr/>
              <p:nvPr/>
            </p:nvCxnSpPr>
            <p:spPr bwMode="auto">
              <a:xfrm flipV="1">
                <a:off x="8062686" y="1161143"/>
                <a:ext cx="486228" cy="195945"/>
              </a:xfrm>
              <a:prstGeom prst="line">
                <a:avLst/>
              </a:prstGeom>
              <a:noFill/>
              <a:ln w="19050" cap="flat" cmpd="sng" algn="ctr">
                <a:solidFill>
                  <a:srgbClr val="669900"/>
                </a:solidFill>
                <a:prstDash val="solid"/>
                <a:round/>
                <a:headEnd type="none" w="med" len="med"/>
                <a:tailEnd type="triangle" w="med" len="med"/>
              </a:ln>
              <a:effectLst/>
            </p:spPr>
          </p:cxnSp>
          <p:cxnSp>
            <p:nvCxnSpPr>
              <p:cNvPr id="40" name="Straight Connector 39"/>
              <p:cNvCxnSpPr/>
              <p:nvPr/>
            </p:nvCxnSpPr>
            <p:spPr bwMode="auto">
              <a:xfrm flipV="1">
                <a:off x="6901543" y="1197429"/>
                <a:ext cx="928913" cy="667659"/>
              </a:xfrm>
              <a:prstGeom prst="line">
                <a:avLst/>
              </a:prstGeom>
              <a:noFill/>
              <a:ln w="19050" cap="flat" cmpd="sng" algn="ctr">
                <a:solidFill>
                  <a:srgbClr val="669900"/>
                </a:solidFill>
                <a:prstDash val="solid"/>
                <a:round/>
                <a:headEnd type="none" w="med" len="med"/>
                <a:tailEnd type="triangle" w="med" len="med"/>
              </a:ln>
              <a:effectLst/>
            </p:spPr>
          </p:cxnSp>
          <p:cxnSp>
            <p:nvCxnSpPr>
              <p:cNvPr id="41" name="Straight Connector 40"/>
              <p:cNvCxnSpPr/>
              <p:nvPr/>
            </p:nvCxnSpPr>
            <p:spPr bwMode="auto">
              <a:xfrm flipH="1">
                <a:off x="6618515" y="2329543"/>
                <a:ext cx="486228" cy="195945"/>
              </a:xfrm>
              <a:prstGeom prst="line">
                <a:avLst/>
              </a:prstGeom>
              <a:noFill/>
              <a:ln w="19050" cap="flat" cmpd="sng" algn="ctr">
                <a:solidFill>
                  <a:srgbClr val="669900"/>
                </a:solidFill>
                <a:prstDash val="solid"/>
                <a:round/>
                <a:headEnd type="none" w="med" len="med"/>
                <a:tailEnd type="triangle" w="med" len="med"/>
              </a:ln>
              <a:effectLst/>
            </p:spPr>
          </p:cxnSp>
          <p:cxnSp>
            <p:nvCxnSpPr>
              <p:cNvPr id="42" name="Straight Connector 41"/>
              <p:cNvCxnSpPr/>
              <p:nvPr/>
            </p:nvCxnSpPr>
            <p:spPr bwMode="auto">
              <a:xfrm rot="5400000">
                <a:off x="6836228" y="2532744"/>
                <a:ext cx="515260" cy="224972"/>
              </a:xfrm>
              <a:prstGeom prst="line">
                <a:avLst/>
              </a:prstGeom>
              <a:noFill/>
              <a:ln w="19050" cap="flat" cmpd="sng" algn="ctr">
                <a:solidFill>
                  <a:schemeClr val="tx1"/>
                </a:solidFill>
                <a:prstDash val="solid"/>
                <a:round/>
                <a:headEnd type="none" w="med" len="med"/>
                <a:tailEnd type="triangle" w="med" len="med"/>
              </a:ln>
              <a:effectLst/>
            </p:spPr>
          </p:cxnSp>
          <p:sp>
            <p:nvSpPr>
              <p:cNvPr id="43" name="TextBox 42"/>
              <p:cNvSpPr txBox="1"/>
              <p:nvPr/>
            </p:nvSpPr>
            <p:spPr>
              <a:xfrm>
                <a:off x="8534399" y="986971"/>
                <a:ext cx="332142" cy="400110"/>
              </a:xfrm>
              <a:prstGeom prst="rect">
                <a:avLst/>
              </a:prstGeom>
              <a:noFill/>
            </p:spPr>
            <p:txBody>
              <a:bodyPr wrap="none" rtlCol="0">
                <a:spAutoFit/>
              </a:bodyPr>
              <a:lstStyle/>
              <a:p>
                <a:r>
                  <a:rPr lang="en-US" sz="2000" smtClean="0">
                    <a:solidFill>
                      <a:schemeClr val="tx1"/>
                    </a:solidFill>
                    <a:latin typeface="Symbol" pitchFamily="18" charset="2"/>
                  </a:rPr>
                  <a:t>m</a:t>
                </a:r>
                <a:endParaRPr lang="en-US" sz="2000">
                  <a:solidFill>
                    <a:schemeClr val="tx1"/>
                  </a:solidFill>
                  <a:latin typeface="Symbol" pitchFamily="18" charset="2"/>
                </a:endParaRPr>
              </a:p>
            </p:txBody>
          </p:sp>
          <p:sp>
            <p:nvSpPr>
              <p:cNvPr id="44" name="TextBox 43"/>
              <p:cNvSpPr txBox="1"/>
              <p:nvPr/>
            </p:nvSpPr>
            <p:spPr>
              <a:xfrm>
                <a:off x="7467599" y="892627"/>
                <a:ext cx="290464" cy="400110"/>
              </a:xfrm>
              <a:prstGeom prst="rect">
                <a:avLst/>
              </a:prstGeom>
              <a:noFill/>
            </p:spPr>
            <p:txBody>
              <a:bodyPr wrap="none" rtlCol="0">
                <a:spAutoFit/>
              </a:bodyPr>
              <a:lstStyle/>
              <a:p>
                <a:r>
                  <a:rPr lang="en-US" sz="2000" smtClean="0">
                    <a:solidFill>
                      <a:schemeClr val="tx1"/>
                    </a:solidFill>
                    <a:latin typeface="Symbol" pitchFamily="18" charset="2"/>
                  </a:rPr>
                  <a:t>g</a:t>
                </a:r>
                <a:endParaRPr lang="en-US" sz="2000">
                  <a:solidFill>
                    <a:schemeClr val="tx1"/>
                  </a:solidFill>
                  <a:latin typeface="Symbol" pitchFamily="18" charset="2"/>
                </a:endParaRPr>
              </a:p>
            </p:txBody>
          </p:sp>
          <p:sp>
            <p:nvSpPr>
              <p:cNvPr id="45" name="TextBox 44"/>
              <p:cNvSpPr txBox="1"/>
              <p:nvPr/>
            </p:nvSpPr>
            <p:spPr>
              <a:xfrm>
                <a:off x="6306456" y="2315028"/>
                <a:ext cx="325730" cy="400110"/>
              </a:xfrm>
              <a:prstGeom prst="rect">
                <a:avLst/>
              </a:prstGeom>
              <a:noFill/>
            </p:spPr>
            <p:txBody>
              <a:bodyPr wrap="none" rtlCol="0">
                <a:spAutoFit/>
              </a:bodyPr>
              <a:lstStyle/>
              <a:p>
                <a:r>
                  <a:rPr lang="en-US" sz="2000" smtClean="0">
                    <a:solidFill>
                      <a:schemeClr val="tx1"/>
                    </a:solidFill>
                    <a:latin typeface="Symbol" pitchFamily="18" charset="2"/>
                  </a:rPr>
                  <a:t>p</a:t>
                </a:r>
                <a:endParaRPr lang="en-US" sz="2000">
                  <a:solidFill>
                    <a:schemeClr val="tx1"/>
                  </a:solidFill>
                  <a:latin typeface="Symbol" pitchFamily="18" charset="2"/>
                </a:endParaRPr>
              </a:p>
            </p:txBody>
          </p:sp>
          <p:sp>
            <p:nvSpPr>
              <p:cNvPr id="46" name="TextBox 45"/>
              <p:cNvSpPr txBox="1"/>
              <p:nvPr/>
            </p:nvSpPr>
            <p:spPr>
              <a:xfrm>
                <a:off x="6654799" y="2721428"/>
                <a:ext cx="317716" cy="400110"/>
              </a:xfrm>
              <a:prstGeom prst="rect">
                <a:avLst/>
              </a:prstGeom>
              <a:noFill/>
            </p:spPr>
            <p:txBody>
              <a:bodyPr wrap="none" rtlCol="0">
                <a:spAutoFit/>
              </a:bodyPr>
              <a:lstStyle/>
              <a:p>
                <a:r>
                  <a:rPr lang="en-US" sz="2000" smtClean="0">
                    <a:solidFill>
                      <a:schemeClr val="tx1"/>
                    </a:solidFill>
                    <a:latin typeface="Symbol" pitchFamily="18" charset="2"/>
                  </a:rPr>
                  <a:t>n</a:t>
                </a:r>
                <a:endParaRPr lang="en-US" sz="2000">
                  <a:solidFill>
                    <a:schemeClr val="tx1"/>
                  </a:solidFill>
                  <a:latin typeface="Symbol" pitchFamily="18" charset="2"/>
                </a:endParaRPr>
              </a:p>
            </p:txBody>
          </p:sp>
          <p:sp>
            <p:nvSpPr>
              <p:cNvPr id="47" name="TextBox 46"/>
              <p:cNvSpPr txBox="1"/>
              <p:nvPr/>
            </p:nvSpPr>
            <p:spPr>
              <a:xfrm>
                <a:off x="7525656" y="1313542"/>
                <a:ext cx="296876" cy="400110"/>
              </a:xfrm>
              <a:prstGeom prst="rect">
                <a:avLst/>
              </a:prstGeom>
              <a:noFill/>
            </p:spPr>
            <p:txBody>
              <a:bodyPr wrap="none" rtlCol="0">
                <a:spAutoFit/>
              </a:bodyPr>
              <a:lstStyle/>
              <a:p>
                <a:r>
                  <a:rPr lang="en-US" sz="2000" smtClean="0">
                    <a:solidFill>
                      <a:schemeClr val="tx1"/>
                    </a:solidFill>
                    <a:latin typeface="Symbol" pitchFamily="18" charset="2"/>
                  </a:rPr>
                  <a:t>t</a:t>
                </a:r>
                <a:endParaRPr lang="en-US" sz="2000">
                  <a:solidFill>
                    <a:schemeClr val="tx1"/>
                  </a:solidFill>
                  <a:latin typeface="Symbol" pitchFamily="18" charset="2"/>
                </a:endParaRPr>
              </a:p>
            </p:txBody>
          </p:sp>
          <p:sp>
            <p:nvSpPr>
              <p:cNvPr id="48" name="TextBox 47"/>
              <p:cNvSpPr txBox="1"/>
              <p:nvPr/>
            </p:nvSpPr>
            <p:spPr>
              <a:xfrm>
                <a:off x="7358742" y="1959428"/>
                <a:ext cx="296876" cy="400110"/>
              </a:xfrm>
              <a:prstGeom prst="rect">
                <a:avLst/>
              </a:prstGeom>
              <a:noFill/>
            </p:spPr>
            <p:txBody>
              <a:bodyPr wrap="none" rtlCol="0">
                <a:spAutoFit/>
              </a:bodyPr>
              <a:lstStyle/>
              <a:p>
                <a:r>
                  <a:rPr lang="en-US" sz="2000" smtClean="0">
                    <a:solidFill>
                      <a:schemeClr val="tx1"/>
                    </a:solidFill>
                    <a:latin typeface="Symbol" pitchFamily="18" charset="2"/>
                  </a:rPr>
                  <a:t>t</a:t>
                </a:r>
                <a:endParaRPr lang="en-US" sz="2000">
                  <a:solidFill>
                    <a:schemeClr val="tx1"/>
                  </a:solidFill>
                  <a:latin typeface="Symbol" pitchFamily="18" charset="2"/>
                </a:endParaRPr>
              </a:p>
            </p:txBody>
          </p:sp>
          <p:sp>
            <p:nvSpPr>
              <p:cNvPr id="49" name="TextBox 48"/>
              <p:cNvSpPr txBox="1"/>
              <p:nvPr/>
            </p:nvSpPr>
            <p:spPr>
              <a:xfrm>
                <a:off x="6778170" y="1494971"/>
                <a:ext cx="327334" cy="400110"/>
              </a:xfrm>
              <a:prstGeom prst="rect">
                <a:avLst/>
              </a:prstGeom>
              <a:noFill/>
            </p:spPr>
            <p:txBody>
              <a:bodyPr wrap="none" rtlCol="0">
                <a:spAutoFit/>
              </a:bodyPr>
              <a:lstStyle/>
              <a:p>
                <a:r>
                  <a:rPr lang="en-US" sz="2000" smtClean="0">
                    <a:solidFill>
                      <a:schemeClr val="tx1"/>
                    </a:solidFill>
                    <a:latin typeface="+mn-lt"/>
                  </a:rPr>
                  <a:t>e</a:t>
                </a:r>
                <a:endParaRPr lang="en-US" sz="2000">
                  <a:solidFill>
                    <a:schemeClr val="tx1"/>
                  </a:solidFill>
                  <a:latin typeface="+mn-lt"/>
                </a:endParaRPr>
              </a:p>
            </p:txBody>
          </p:sp>
          <p:sp>
            <p:nvSpPr>
              <p:cNvPr id="50" name="TextBox 49"/>
              <p:cNvSpPr txBox="1"/>
              <p:nvPr/>
            </p:nvSpPr>
            <p:spPr>
              <a:xfrm>
                <a:off x="8062685" y="1516743"/>
                <a:ext cx="327334" cy="400110"/>
              </a:xfrm>
              <a:prstGeom prst="rect">
                <a:avLst/>
              </a:prstGeom>
              <a:noFill/>
            </p:spPr>
            <p:txBody>
              <a:bodyPr wrap="none" rtlCol="0">
                <a:spAutoFit/>
              </a:bodyPr>
              <a:lstStyle/>
              <a:p>
                <a:r>
                  <a:rPr lang="en-US" sz="2000" smtClean="0">
                    <a:solidFill>
                      <a:schemeClr val="tx1"/>
                    </a:solidFill>
                    <a:latin typeface="+mn-lt"/>
                  </a:rPr>
                  <a:t>e</a:t>
                </a:r>
                <a:endParaRPr lang="en-US" sz="2000">
                  <a:solidFill>
                    <a:schemeClr val="tx1"/>
                  </a:solidFill>
                  <a:latin typeface="+mn-lt"/>
                </a:endParaRPr>
              </a:p>
            </p:txBody>
          </p:sp>
        </p:grpSp>
        <p:cxnSp>
          <p:nvCxnSpPr>
            <p:cNvPr id="31" name="Straight Connector 30"/>
            <p:cNvCxnSpPr/>
            <p:nvPr/>
          </p:nvCxnSpPr>
          <p:spPr bwMode="auto">
            <a:xfrm rot="5400000" flipH="1" flipV="1">
              <a:off x="4775200" y="3780974"/>
              <a:ext cx="486231" cy="297542"/>
            </a:xfrm>
            <a:prstGeom prst="line">
              <a:avLst/>
            </a:prstGeom>
            <a:noFill/>
            <a:ln w="19050" cap="flat" cmpd="sng" algn="ctr">
              <a:solidFill>
                <a:schemeClr val="tx1"/>
              </a:solidFill>
              <a:prstDash val="solid"/>
              <a:round/>
              <a:headEnd type="none" w="med" len="med"/>
              <a:tailEnd type="triangle" w="med" len="med"/>
            </a:ln>
            <a:effectLst/>
          </p:spPr>
        </p:cxnSp>
        <p:cxnSp>
          <p:nvCxnSpPr>
            <p:cNvPr id="32" name="Straight Connector 31"/>
            <p:cNvCxnSpPr/>
            <p:nvPr/>
          </p:nvCxnSpPr>
          <p:spPr bwMode="auto">
            <a:xfrm rot="5400000" flipH="1" flipV="1">
              <a:off x="4550232" y="3744687"/>
              <a:ext cx="747484" cy="181428"/>
            </a:xfrm>
            <a:prstGeom prst="line">
              <a:avLst/>
            </a:prstGeom>
            <a:noFill/>
            <a:ln w="19050" cap="flat" cmpd="sng" algn="ctr">
              <a:solidFill>
                <a:schemeClr val="tx1"/>
              </a:solidFill>
              <a:prstDash val="solid"/>
              <a:round/>
              <a:headEnd type="none" w="med" len="med"/>
              <a:tailEnd type="triangle" w="med" len="med"/>
            </a:ln>
            <a:effectLst/>
          </p:spPr>
        </p:cxnSp>
        <p:sp>
          <p:nvSpPr>
            <p:cNvPr id="33" name="TextBox 32"/>
            <p:cNvSpPr txBox="1"/>
            <p:nvPr/>
          </p:nvSpPr>
          <p:spPr>
            <a:xfrm>
              <a:off x="4680857" y="3287485"/>
              <a:ext cx="317716" cy="400110"/>
            </a:xfrm>
            <a:prstGeom prst="rect">
              <a:avLst/>
            </a:prstGeom>
            <a:noFill/>
          </p:spPr>
          <p:txBody>
            <a:bodyPr wrap="none" rtlCol="0">
              <a:spAutoFit/>
            </a:bodyPr>
            <a:lstStyle/>
            <a:p>
              <a:r>
                <a:rPr lang="en-US" sz="2000" smtClean="0">
                  <a:solidFill>
                    <a:schemeClr val="tx1"/>
                  </a:solidFill>
                  <a:latin typeface="Symbol" pitchFamily="18" charset="2"/>
                </a:rPr>
                <a:t>n</a:t>
              </a:r>
              <a:endParaRPr lang="en-US" sz="2000">
                <a:solidFill>
                  <a:schemeClr val="tx1"/>
                </a:solidFill>
                <a:latin typeface="Symbol" pitchFamily="18" charset="2"/>
              </a:endParaRPr>
            </a:p>
          </p:txBody>
        </p:sp>
        <p:sp>
          <p:nvSpPr>
            <p:cNvPr id="34" name="TextBox 33"/>
            <p:cNvSpPr txBox="1"/>
            <p:nvPr/>
          </p:nvSpPr>
          <p:spPr>
            <a:xfrm>
              <a:off x="5116285" y="3577771"/>
              <a:ext cx="317716" cy="400110"/>
            </a:xfrm>
            <a:prstGeom prst="rect">
              <a:avLst/>
            </a:prstGeom>
            <a:noFill/>
          </p:spPr>
          <p:txBody>
            <a:bodyPr wrap="none" rtlCol="0">
              <a:spAutoFit/>
            </a:bodyPr>
            <a:lstStyle/>
            <a:p>
              <a:r>
                <a:rPr lang="en-US" sz="2000" smtClean="0">
                  <a:solidFill>
                    <a:schemeClr val="tx1"/>
                  </a:solidFill>
                  <a:latin typeface="Symbol" pitchFamily="18" charset="2"/>
                </a:rPr>
                <a:t>n</a:t>
              </a:r>
              <a:endParaRPr lang="en-US" sz="2000">
                <a:solidFill>
                  <a:schemeClr val="tx1"/>
                </a:solidFill>
                <a:latin typeface="Symbol" pitchFamily="18" charset="2"/>
              </a:endParaRPr>
            </a:p>
          </p:txBody>
        </p:sp>
      </p:grpSp>
      <p:sp>
        <p:nvSpPr>
          <p:cNvPr id="51" name="TextBox 50"/>
          <p:cNvSpPr txBox="1"/>
          <p:nvPr/>
        </p:nvSpPr>
        <p:spPr>
          <a:xfrm>
            <a:off x="4586514" y="2728686"/>
            <a:ext cx="787395" cy="369332"/>
          </a:xfrm>
          <a:prstGeom prst="rect">
            <a:avLst/>
          </a:prstGeom>
          <a:noFill/>
        </p:spPr>
        <p:txBody>
          <a:bodyPr wrap="none" rtlCol="0">
            <a:spAutoFit/>
          </a:bodyPr>
          <a:lstStyle/>
          <a:p>
            <a:r>
              <a:rPr lang="en-US" smtClean="0">
                <a:solidFill>
                  <a:schemeClr val="tx1"/>
                </a:solidFill>
              </a:rPr>
              <a:t>signal</a:t>
            </a:r>
            <a:endParaRPr lang="en-US">
              <a:solidFill>
                <a:schemeClr val="tx1"/>
              </a:solidFill>
            </a:endParaRPr>
          </a:p>
        </p:txBody>
      </p:sp>
      <p:sp>
        <p:nvSpPr>
          <p:cNvPr id="52" name="TextBox 51"/>
          <p:cNvSpPr txBox="1"/>
          <p:nvPr/>
        </p:nvSpPr>
        <p:spPr>
          <a:xfrm>
            <a:off x="4521199" y="5638800"/>
            <a:ext cx="1390124" cy="369332"/>
          </a:xfrm>
          <a:prstGeom prst="rect">
            <a:avLst/>
          </a:prstGeom>
          <a:noFill/>
        </p:spPr>
        <p:txBody>
          <a:bodyPr wrap="none" rtlCol="0">
            <a:spAutoFit/>
          </a:bodyPr>
          <a:lstStyle/>
          <a:p>
            <a:r>
              <a:rPr lang="en-US" dirty="0" smtClean="0">
                <a:solidFill>
                  <a:schemeClr val="tx1"/>
                </a:solidFill>
              </a:rPr>
              <a:t>background</a:t>
            </a:r>
            <a:endParaRPr lang="en-US" dirty="0">
              <a:solidFill>
                <a:schemeClr val="tx1"/>
              </a:solidFill>
            </a:endParaRPr>
          </a:p>
        </p:txBody>
      </p:sp>
      <p:sp>
        <p:nvSpPr>
          <p:cNvPr id="53" name="TextBox 52"/>
          <p:cNvSpPr txBox="1"/>
          <p:nvPr/>
        </p:nvSpPr>
        <p:spPr>
          <a:xfrm>
            <a:off x="7732443" y="1124154"/>
            <a:ext cx="1289135" cy="523220"/>
          </a:xfrm>
          <a:prstGeom prst="rect">
            <a:avLst/>
          </a:prstGeom>
          <a:noFill/>
        </p:spPr>
        <p:txBody>
          <a:bodyPr wrap="none" rtlCol="0">
            <a:spAutoFit/>
          </a:bodyPr>
          <a:lstStyle/>
          <a:p>
            <a:r>
              <a:rPr lang="en-US" sz="1400" dirty="0" smtClean="0">
                <a:solidFill>
                  <a:schemeClr val="tx1"/>
                </a:solidFill>
              </a:rPr>
              <a:t>expected sig. </a:t>
            </a:r>
          </a:p>
          <a:p>
            <a:r>
              <a:rPr lang="en-US" sz="1400" dirty="0" smtClean="0">
                <a:solidFill>
                  <a:schemeClr val="tx1"/>
                </a:solidFill>
                <a:latin typeface="Lucida Calligraphy" pitchFamily="66" charset="0"/>
              </a:rPr>
              <a:t>B</a:t>
            </a:r>
            <a:r>
              <a:rPr lang="en-US" sz="1400" dirty="0" smtClean="0">
                <a:solidFill>
                  <a:schemeClr val="tx1"/>
                </a:solidFill>
              </a:rPr>
              <a:t> </a:t>
            </a:r>
            <a:r>
              <a:rPr lang="en-US" sz="1400" dirty="0" smtClean="0">
                <a:solidFill>
                  <a:schemeClr val="tx1"/>
                </a:solidFill>
                <a:sym typeface="Symbol"/>
              </a:rPr>
              <a:t></a:t>
            </a:r>
            <a:r>
              <a:rPr lang="en-US" sz="1400" dirty="0" smtClean="0">
                <a:solidFill>
                  <a:schemeClr val="tx1"/>
                </a:solidFill>
              </a:rPr>
              <a:t>5x10</a:t>
            </a:r>
            <a:r>
              <a:rPr lang="en-US" sz="1400" baseline="30000" dirty="0" smtClean="0">
                <a:solidFill>
                  <a:schemeClr val="tx1"/>
                </a:solidFill>
              </a:rPr>
              <a:t>-7</a:t>
            </a:r>
            <a:endParaRPr lang="en-US" sz="1400" baseline="30000" dirty="0">
              <a:solidFill>
                <a:schemeClr val="tx1"/>
              </a:solidFill>
            </a:endParaRPr>
          </a:p>
        </p:txBody>
      </p:sp>
      <p:cxnSp>
        <p:nvCxnSpPr>
          <p:cNvPr id="54" name="Straight Connector 53"/>
          <p:cNvCxnSpPr>
            <a:stCxn id="53" idx="2"/>
          </p:cNvCxnSpPr>
          <p:nvPr/>
        </p:nvCxnSpPr>
        <p:spPr bwMode="auto">
          <a:xfrm rot="5400000">
            <a:off x="7885115" y="2045420"/>
            <a:ext cx="889943" cy="93851"/>
          </a:xfrm>
          <a:prstGeom prst="line">
            <a:avLst/>
          </a:prstGeom>
          <a:noFill/>
          <a:ln w="19050" cap="flat" cmpd="sng" algn="ctr">
            <a:solidFill>
              <a:schemeClr val="tx1"/>
            </a:solidFill>
            <a:prstDash val="solid"/>
            <a:round/>
            <a:headEnd type="none" w="med" len="med"/>
            <a:tailEnd type="triangle" w="med" len="med"/>
          </a:ln>
          <a:effectLst/>
        </p:spPr>
      </p:cxnSp>
      <p:sp>
        <p:nvSpPr>
          <p:cNvPr id="2" name="TextBox 1"/>
          <p:cNvSpPr txBox="1"/>
          <p:nvPr/>
        </p:nvSpPr>
        <p:spPr>
          <a:xfrm>
            <a:off x="1472909" y="166076"/>
            <a:ext cx="6444924" cy="523220"/>
          </a:xfrm>
          <a:prstGeom prst="rect">
            <a:avLst/>
          </a:prstGeom>
          <a:noFill/>
        </p:spPr>
        <p:txBody>
          <a:bodyPr wrap="square" rtlCol="0">
            <a:spAutoFit/>
          </a:bodyPr>
          <a:lstStyle/>
          <a:p>
            <a:r>
              <a:rPr lang="en-US" sz="2800" dirty="0" smtClean="0"/>
              <a:t>Lepton Flavor Violation in the </a:t>
            </a:r>
            <a:r>
              <a:rPr lang="en-US" sz="2800" dirty="0" err="1" smtClean="0"/>
              <a:t>τ</a:t>
            </a:r>
            <a:r>
              <a:rPr lang="en-US" sz="2800" dirty="0" smtClean="0"/>
              <a:t> sector </a:t>
            </a:r>
            <a:endParaRPr lang="en-US" sz="2800" dirty="0"/>
          </a:p>
        </p:txBody>
      </p:sp>
      <p:sp>
        <p:nvSpPr>
          <p:cNvPr id="3" name="TextBox 2"/>
          <p:cNvSpPr txBox="1"/>
          <p:nvPr/>
        </p:nvSpPr>
        <p:spPr>
          <a:xfrm>
            <a:off x="1472909" y="6461125"/>
            <a:ext cx="5790336" cy="369332"/>
          </a:xfrm>
          <a:prstGeom prst="rect">
            <a:avLst/>
          </a:prstGeom>
          <a:noFill/>
        </p:spPr>
        <p:txBody>
          <a:bodyPr wrap="square" rtlCol="0">
            <a:spAutoFit/>
          </a:bodyPr>
          <a:lstStyle/>
          <a:p>
            <a:r>
              <a:rPr lang="en-US" dirty="0" smtClean="0"/>
              <a:t>N.B. Statistics limited: This is a SFF project not tau-charm</a:t>
            </a:r>
            <a:endParaRPr lang="en-US" dirty="0"/>
          </a:p>
        </p:txBody>
      </p:sp>
      <p:sp>
        <p:nvSpPr>
          <p:cNvPr id="6" name="Slide Number Placeholder 5"/>
          <p:cNvSpPr>
            <a:spLocks noGrp="1"/>
          </p:cNvSpPr>
          <p:nvPr>
            <p:ph type="sldNum" sz="quarter" idx="12"/>
          </p:nvPr>
        </p:nvSpPr>
        <p:spPr/>
        <p:txBody>
          <a:bodyPr/>
          <a:lstStyle/>
          <a:p>
            <a:fld id="{2066355A-084C-D24E-9AD2-7E4FC41EA627}" type="slidenum">
              <a:rPr lang="en-US" smtClean="0"/>
              <a:t>33</a:t>
            </a:fld>
            <a:endParaRPr lang="en-US"/>
          </a:p>
        </p:txBody>
      </p:sp>
    </p:spTree>
    <p:extLst>
      <p:ext uri="{BB962C8B-B14F-4D97-AF65-F5344CB8AC3E}">
        <p14:creationId xmlns:p14="http://schemas.microsoft.com/office/powerpoint/2010/main" val="3202631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0"/>
          <p:cNvSpPr txBox="1">
            <a:spLocks noChangeArrowheads="1"/>
          </p:cNvSpPr>
          <p:nvPr/>
        </p:nvSpPr>
        <p:spPr bwMode="auto">
          <a:xfrm>
            <a:off x="437961" y="4934694"/>
            <a:ext cx="2789546" cy="307777"/>
          </a:xfrm>
          <a:prstGeom prst="rect">
            <a:avLst/>
          </a:prstGeom>
          <a:solidFill>
            <a:srgbClr val="006600">
              <a:alpha val="49020"/>
            </a:srgbClr>
          </a:solidFill>
          <a:ln w="28575" algn="ctr">
            <a:noFill/>
            <a:miter lim="800000"/>
            <a:headEnd/>
            <a:tailEnd/>
          </a:ln>
        </p:spPr>
        <p:txBody>
          <a:bodyPr wrap="none">
            <a:spAutoFit/>
          </a:bodyPr>
          <a:lstStyle/>
          <a:p>
            <a:r>
              <a:rPr lang="en-US" sz="1400" dirty="0" smtClean="0">
                <a:solidFill>
                  <a:schemeClr val="tx1"/>
                </a:solidFill>
              </a:rPr>
              <a:t>Belle, PLB66, 16 (2008), 535 </a:t>
            </a:r>
            <a:r>
              <a:rPr lang="en-US" sz="1400" dirty="0">
                <a:solidFill>
                  <a:schemeClr val="tx1"/>
                </a:solidFill>
              </a:rPr>
              <a:t>fb</a:t>
            </a:r>
            <a:r>
              <a:rPr lang="en-US" sz="1400" baseline="30000" dirty="0">
                <a:solidFill>
                  <a:schemeClr val="tx1"/>
                </a:solidFill>
              </a:rPr>
              <a:t>-1</a:t>
            </a:r>
          </a:p>
        </p:txBody>
      </p:sp>
      <p:sp>
        <p:nvSpPr>
          <p:cNvPr id="3" name="Rectangle 2"/>
          <p:cNvSpPr/>
          <p:nvPr/>
        </p:nvSpPr>
        <p:spPr bwMode="auto">
          <a:xfrm>
            <a:off x="441960" y="4389120"/>
            <a:ext cx="2484120" cy="472440"/>
          </a:xfrm>
          <a:prstGeom prst="rect">
            <a:avLst/>
          </a:prstGeom>
          <a:solidFill>
            <a:srgbClr val="669900">
              <a:alpha val="39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smtClean="0">
              <a:ln>
                <a:noFill/>
              </a:ln>
              <a:solidFill>
                <a:srgbClr val="3333CC"/>
              </a:solidFill>
              <a:effectLst/>
              <a:latin typeface="Arial" charset="0"/>
            </a:endParaRPr>
          </a:p>
        </p:txBody>
      </p:sp>
      <p:pic>
        <p:nvPicPr>
          <p:cNvPr id="5" name="Picture 4" descr="taumugam1.jpg"/>
          <p:cNvPicPr>
            <a:picLocks noChangeAspect="1"/>
          </p:cNvPicPr>
          <p:nvPr/>
        </p:nvPicPr>
        <p:blipFill>
          <a:blip r:embed="rId2" cstate="print"/>
          <a:stretch>
            <a:fillRect/>
          </a:stretch>
        </p:blipFill>
        <p:spPr>
          <a:xfrm>
            <a:off x="5943599" y="827314"/>
            <a:ext cx="2750457" cy="2626154"/>
          </a:xfrm>
          <a:prstGeom prst="rect">
            <a:avLst/>
          </a:prstGeom>
        </p:spPr>
      </p:pic>
      <p:cxnSp>
        <p:nvCxnSpPr>
          <p:cNvPr id="6" name="Straight Connector 5"/>
          <p:cNvCxnSpPr/>
          <p:nvPr/>
        </p:nvCxnSpPr>
        <p:spPr bwMode="auto">
          <a:xfrm rot="16200000" flipH="1">
            <a:off x="6625246" y="1127205"/>
            <a:ext cx="904082" cy="580231"/>
          </a:xfrm>
          <a:prstGeom prst="line">
            <a:avLst/>
          </a:prstGeom>
          <a:noFill/>
          <a:ln w="19050" cap="flat" cmpd="sng" algn="ctr">
            <a:solidFill>
              <a:schemeClr val="tx1"/>
            </a:solidFill>
            <a:prstDash val="solid"/>
            <a:round/>
            <a:headEnd type="none" w="med" len="med"/>
            <a:tailEnd type="triangle" w="med" len="med"/>
          </a:ln>
          <a:effectLst/>
        </p:spPr>
      </p:cxnSp>
      <p:cxnSp>
        <p:nvCxnSpPr>
          <p:cNvPr id="7" name="Straight Connector 6"/>
          <p:cNvCxnSpPr/>
          <p:nvPr/>
        </p:nvCxnSpPr>
        <p:spPr bwMode="auto">
          <a:xfrm>
            <a:off x="7477125" y="1924050"/>
            <a:ext cx="1009650" cy="876300"/>
          </a:xfrm>
          <a:prstGeom prst="line">
            <a:avLst/>
          </a:prstGeom>
          <a:noFill/>
          <a:ln w="19050" cap="flat" cmpd="sng" algn="ctr">
            <a:solidFill>
              <a:schemeClr val="tx1"/>
            </a:solidFill>
            <a:prstDash val="solid"/>
            <a:round/>
            <a:headEnd type="none" w="med" len="med"/>
            <a:tailEnd type="triangle" w="med" len="med"/>
          </a:ln>
          <a:effectLst/>
        </p:spPr>
      </p:cxnSp>
      <p:sp>
        <p:nvSpPr>
          <p:cNvPr id="8" name="TextBox 7"/>
          <p:cNvSpPr txBox="1"/>
          <p:nvPr/>
        </p:nvSpPr>
        <p:spPr>
          <a:xfrm>
            <a:off x="6267450" y="1323975"/>
            <a:ext cx="809837" cy="338554"/>
          </a:xfrm>
          <a:prstGeom prst="rect">
            <a:avLst/>
          </a:prstGeom>
          <a:noFill/>
        </p:spPr>
        <p:txBody>
          <a:bodyPr wrap="none" rtlCol="0">
            <a:spAutoFit/>
          </a:bodyPr>
          <a:lstStyle/>
          <a:p>
            <a:r>
              <a:rPr lang="en-US" sz="1600" smtClean="0">
                <a:solidFill>
                  <a:schemeClr val="tx1"/>
                </a:solidFill>
                <a:sym typeface="Symbol"/>
              </a:rPr>
              <a:t> </a:t>
            </a:r>
            <a:r>
              <a:rPr lang="en-US" sz="1600" smtClean="0">
                <a:solidFill>
                  <a:schemeClr val="tx1"/>
                </a:solidFill>
              </a:rPr>
              <a:t>1/</a:t>
            </a:r>
            <a:r>
              <a:rPr lang="en-US" sz="1600" smtClean="0">
                <a:solidFill>
                  <a:schemeClr val="tx1"/>
                </a:solidFill>
                <a:latin typeface="Lucida Calligraphy" pitchFamily="66" charset="0"/>
              </a:rPr>
              <a:t>L</a:t>
            </a:r>
            <a:endParaRPr lang="en-US" sz="1600">
              <a:solidFill>
                <a:schemeClr val="tx1"/>
              </a:solidFill>
              <a:latin typeface="Lucida Calligraphy" pitchFamily="66" charset="0"/>
            </a:endParaRPr>
          </a:p>
        </p:txBody>
      </p:sp>
      <p:sp>
        <p:nvSpPr>
          <p:cNvPr id="9" name="TextBox 8"/>
          <p:cNvSpPr txBox="1"/>
          <p:nvPr/>
        </p:nvSpPr>
        <p:spPr>
          <a:xfrm>
            <a:off x="6932156" y="2362200"/>
            <a:ext cx="922047" cy="338554"/>
          </a:xfrm>
          <a:prstGeom prst="rect">
            <a:avLst/>
          </a:prstGeom>
          <a:noFill/>
        </p:spPr>
        <p:txBody>
          <a:bodyPr wrap="none" rtlCol="0">
            <a:spAutoFit/>
          </a:bodyPr>
          <a:lstStyle/>
          <a:p>
            <a:r>
              <a:rPr lang="en-US" sz="1600" smtClean="0">
                <a:solidFill>
                  <a:schemeClr val="tx1"/>
                </a:solidFill>
                <a:sym typeface="Symbol"/>
              </a:rPr>
              <a:t> </a:t>
            </a:r>
            <a:r>
              <a:rPr lang="en-US" sz="1600" smtClean="0">
                <a:solidFill>
                  <a:schemeClr val="tx1"/>
                </a:solidFill>
              </a:rPr>
              <a:t>1/√</a:t>
            </a:r>
            <a:r>
              <a:rPr lang="en-US" sz="1600" smtClean="0">
                <a:solidFill>
                  <a:schemeClr val="tx1"/>
                </a:solidFill>
                <a:latin typeface="Lucida Calligraphy" pitchFamily="66" charset="0"/>
              </a:rPr>
              <a:t>L</a:t>
            </a:r>
            <a:endParaRPr lang="en-US" sz="1600">
              <a:solidFill>
                <a:schemeClr val="tx1"/>
              </a:solidFill>
              <a:latin typeface="Lucida Calligraphy" pitchFamily="66" charset="0"/>
            </a:endParaRPr>
          </a:p>
        </p:txBody>
      </p:sp>
      <p:sp>
        <p:nvSpPr>
          <p:cNvPr id="10" name="TextBox 9"/>
          <p:cNvSpPr txBox="1"/>
          <p:nvPr/>
        </p:nvSpPr>
        <p:spPr>
          <a:xfrm>
            <a:off x="5734050" y="762001"/>
            <a:ext cx="433132" cy="2246769"/>
          </a:xfrm>
          <a:prstGeom prst="rect">
            <a:avLst/>
          </a:prstGeom>
          <a:noFill/>
        </p:spPr>
        <p:txBody>
          <a:bodyPr wrap="none" rtlCol="0">
            <a:spAutoFit/>
          </a:bodyPr>
          <a:lstStyle/>
          <a:p>
            <a:r>
              <a:rPr lang="en-US" sz="1400" smtClean="0">
                <a:solidFill>
                  <a:schemeClr val="tx1"/>
                </a:solidFill>
              </a:rPr>
              <a:t>4</a:t>
            </a:r>
          </a:p>
          <a:p>
            <a:endParaRPr lang="en-US" sz="1400" smtClean="0">
              <a:solidFill>
                <a:schemeClr val="tx1"/>
              </a:solidFill>
            </a:endParaRPr>
          </a:p>
          <a:p>
            <a:r>
              <a:rPr lang="en-US" sz="1400" smtClean="0">
                <a:solidFill>
                  <a:schemeClr val="tx1"/>
                </a:solidFill>
              </a:rPr>
              <a:t>2</a:t>
            </a:r>
          </a:p>
          <a:p>
            <a:endParaRPr lang="en-US" sz="1400" smtClean="0">
              <a:solidFill>
                <a:schemeClr val="tx1"/>
              </a:solidFill>
            </a:endParaRPr>
          </a:p>
          <a:p>
            <a:r>
              <a:rPr lang="en-US" sz="1400" smtClean="0">
                <a:solidFill>
                  <a:schemeClr val="tx1"/>
                </a:solidFill>
              </a:rPr>
              <a:t>1</a:t>
            </a:r>
          </a:p>
          <a:p>
            <a:endParaRPr lang="en-US" sz="1400" smtClean="0">
              <a:solidFill>
                <a:schemeClr val="tx1"/>
              </a:solidFill>
            </a:endParaRPr>
          </a:p>
          <a:p>
            <a:endParaRPr lang="en-US" sz="1400" smtClean="0">
              <a:solidFill>
                <a:schemeClr val="tx1"/>
              </a:solidFill>
            </a:endParaRPr>
          </a:p>
          <a:p>
            <a:r>
              <a:rPr lang="en-US" sz="1400" smtClean="0">
                <a:solidFill>
                  <a:schemeClr val="tx1"/>
                </a:solidFill>
              </a:rPr>
              <a:t>0.4</a:t>
            </a:r>
          </a:p>
          <a:p>
            <a:endParaRPr lang="en-US" sz="1400" smtClean="0">
              <a:solidFill>
                <a:schemeClr val="tx1"/>
              </a:solidFill>
            </a:endParaRPr>
          </a:p>
          <a:p>
            <a:r>
              <a:rPr lang="en-US" sz="1400" smtClean="0">
                <a:solidFill>
                  <a:schemeClr val="tx1"/>
                </a:solidFill>
              </a:rPr>
              <a:t>0.2</a:t>
            </a:r>
            <a:endParaRPr lang="en-US" sz="1400">
              <a:solidFill>
                <a:schemeClr val="tx1"/>
              </a:solidFill>
            </a:endParaRPr>
          </a:p>
        </p:txBody>
      </p:sp>
      <p:sp>
        <p:nvSpPr>
          <p:cNvPr id="11" name="TextBox 10"/>
          <p:cNvSpPr txBox="1"/>
          <p:nvPr/>
        </p:nvSpPr>
        <p:spPr>
          <a:xfrm>
            <a:off x="6162675" y="3338512"/>
            <a:ext cx="2847254" cy="307777"/>
          </a:xfrm>
          <a:prstGeom prst="rect">
            <a:avLst/>
          </a:prstGeom>
          <a:noFill/>
        </p:spPr>
        <p:txBody>
          <a:bodyPr wrap="none" rtlCol="0">
            <a:spAutoFit/>
          </a:bodyPr>
          <a:lstStyle/>
          <a:p>
            <a:r>
              <a:rPr lang="en-US" sz="1400" smtClean="0">
                <a:solidFill>
                  <a:schemeClr val="tx1"/>
                </a:solidFill>
              </a:rPr>
              <a:t>0.2          1                10      </a:t>
            </a:r>
            <a:r>
              <a:rPr lang="en-US" sz="1400" smtClean="0">
                <a:solidFill>
                  <a:schemeClr val="tx1"/>
                </a:solidFill>
                <a:latin typeface="Lucida Calligraphy" pitchFamily="66" charset="0"/>
              </a:rPr>
              <a:t>L</a:t>
            </a:r>
            <a:r>
              <a:rPr lang="en-US" sz="1400" smtClean="0">
                <a:solidFill>
                  <a:schemeClr val="tx1"/>
                </a:solidFill>
              </a:rPr>
              <a:t>[ab</a:t>
            </a:r>
            <a:r>
              <a:rPr lang="en-US" sz="1400" baseline="30000" smtClean="0">
                <a:solidFill>
                  <a:schemeClr val="tx1"/>
                </a:solidFill>
              </a:rPr>
              <a:t>-1</a:t>
            </a:r>
            <a:r>
              <a:rPr lang="en-US" sz="1400" smtClean="0">
                <a:solidFill>
                  <a:schemeClr val="tx1"/>
                </a:solidFill>
              </a:rPr>
              <a:t>]</a:t>
            </a:r>
            <a:endParaRPr lang="en-US" sz="1400">
              <a:solidFill>
                <a:schemeClr val="tx1"/>
              </a:solidFill>
            </a:endParaRPr>
          </a:p>
        </p:txBody>
      </p:sp>
      <p:sp>
        <p:nvSpPr>
          <p:cNvPr id="12" name="TextBox 11"/>
          <p:cNvSpPr txBox="1"/>
          <p:nvPr/>
        </p:nvSpPr>
        <p:spPr>
          <a:xfrm>
            <a:off x="4667794" y="587828"/>
            <a:ext cx="1265090" cy="923330"/>
          </a:xfrm>
          <a:prstGeom prst="rect">
            <a:avLst/>
          </a:prstGeom>
          <a:noFill/>
        </p:spPr>
        <p:txBody>
          <a:bodyPr wrap="none" rtlCol="0">
            <a:spAutoFit/>
          </a:bodyPr>
          <a:lstStyle/>
          <a:p>
            <a:r>
              <a:rPr lang="en-US" dirty="0" smtClean="0">
                <a:solidFill>
                  <a:schemeClr val="tx1"/>
                </a:solidFill>
              </a:rPr>
              <a:t>UL</a:t>
            </a:r>
            <a:r>
              <a:rPr lang="en-US" baseline="-25000" dirty="0" smtClean="0">
                <a:solidFill>
                  <a:schemeClr val="tx1"/>
                </a:solidFill>
              </a:rPr>
              <a:t>90%</a:t>
            </a:r>
          </a:p>
          <a:p>
            <a:r>
              <a:rPr lang="en-US" dirty="0" smtClean="0">
                <a:solidFill>
                  <a:schemeClr val="tx1"/>
                </a:solidFill>
                <a:latin typeface="Lucida Calligraphy" pitchFamily="66" charset="0"/>
              </a:rPr>
              <a:t>B</a:t>
            </a:r>
            <a:r>
              <a:rPr lang="en-US" dirty="0" smtClean="0">
                <a:solidFill>
                  <a:schemeClr val="tx1"/>
                </a:solidFill>
              </a:rPr>
              <a:t>(</a:t>
            </a:r>
            <a:r>
              <a:rPr lang="en-US" dirty="0" smtClean="0">
                <a:solidFill>
                  <a:schemeClr val="tx1"/>
                </a:solidFill>
                <a:latin typeface="Symbol" pitchFamily="18" charset="2"/>
              </a:rPr>
              <a:t>t</a:t>
            </a:r>
            <a:r>
              <a:rPr lang="en-US" dirty="0" smtClean="0">
                <a:solidFill>
                  <a:schemeClr val="tx1"/>
                </a:solidFill>
              </a:rPr>
              <a:t> → </a:t>
            </a:r>
            <a:r>
              <a:rPr lang="en-US" dirty="0" smtClean="0">
                <a:solidFill>
                  <a:schemeClr val="tx1"/>
                </a:solidFill>
                <a:latin typeface="Symbol" pitchFamily="18" charset="2"/>
              </a:rPr>
              <a:t>m g</a:t>
            </a:r>
            <a:r>
              <a:rPr lang="en-US" dirty="0" smtClean="0">
                <a:solidFill>
                  <a:schemeClr val="tx1"/>
                </a:solidFill>
              </a:rPr>
              <a:t>)</a:t>
            </a:r>
          </a:p>
          <a:p>
            <a:r>
              <a:rPr lang="en-US" dirty="0" smtClean="0">
                <a:solidFill>
                  <a:schemeClr val="tx1"/>
                </a:solidFill>
              </a:rPr>
              <a:t>[10</a:t>
            </a:r>
            <a:r>
              <a:rPr lang="en-US" baseline="30000" dirty="0" smtClean="0">
                <a:solidFill>
                  <a:schemeClr val="tx1"/>
                </a:solidFill>
              </a:rPr>
              <a:t>-8</a:t>
            </a:r>
            <a:r>
              <a:rPr lang="en-US" dirty="0" smtClean="0">
                <a:solidFill>
                  <a:schemeClr val="tx1"/>
                </a:solidFill>
              </a:rPr>
              <a:t>]</a:t>
            </a:r>
            <a:endParaRPr lang="en-US" dirty="0"/>
          </a:p>
        </p:txBody>
      </p:sp>
      <p:sp>
        <p:nvSpPr>
          <p:cNvPr id="13" name="TextBox 12"/>
          <p:cNvSpPr txBox="1"/>
          <p:nvPr/>
        </p:nvSpPr>
        <p:spPr>
          <a:xfrm>
            <a:off x="6570478" y="511894"/>
            <a:ext cx="1467068" cy="369332"/>
          </a:xfrm>
          <a:prstGeom prst="rect">
            <a:avLst/>
          </a:prstGeom>
          <a:noFill/>
        </p:spPr>
        <p:txBody>
          <a:bodyPr wrap="none" rtlCol="0">
            <a:spAutoFit/>
          </a:bodyPr>
          <a:lstStyle/>
          <a:p>
            <a:r>
              <a:rPr lang="en-US" dirty="0" smtClean="0">
                <a:solidFill>
                  <a:schemeClr val="tx1"/>
                </a:solidFill>
              </a:rPr>
              <a:t>toy MC study </a:t>
            </a:r>
            <a:endParaRPr lang="en-US" dirty="0">
              <a:solidFill>
                <a:schemeClr val="tx1"/>
              </a:solidFill>
            </a:endParaRPr>
          </a:p>
        </p:txBody>
      </p:sp>
      <p:sp>
        <p:nvSpPr>
          <p:cNvPr id="14" name="TextBox 13"/>
          <p:cNvSpPr txBox="1"/>
          <p:nvPr/>
        </p:nvSpPr>
        <p:spPr>
          <a:xfrm>
            <a:off x="426720" y="1417320"/>
            <a:ext cx="5227061" cy="4565352"/>
          </a:xfrm>
          <a:prstGeom prst="rect">
            <a:avLst/>
          </a:prstGeom>
          <a:noFill/>
        </p:spPr>
        <p:txBody>
          <a:bodyPr wrap="none" rtlCol="0">
            <a:spAutoFit/>
          </a:bodyPr>
          <a:lstStyle/>
          <a:p>
            <a:pPr>
              <a:defRPr/>
            </a:pPr>
            <a:r>
              <a:rPr lang="en-US" sz="2000" dirty="0" smtClean="0">
                <a:solidFill>
                  <a:schemeClr val="tx1"/>
                </a:solidFill>
              </a:rPr>
              <a:t>w/o polarization:</a:t>
            </a:r>
          </a:p>
          <a:p>
            <a:pPr>
              <a:defRPr/>
            </a:pPr>
            <a:r>
              <a:rPr lang="en-US" sz="2000" dirty="0" smtClean="0">
                <a:solidFill>
                  <a:schemeClr val="tx1"/>
                </a:solidFill>
              </a:rPr>
              <a:t>UL</a:t>
            </a:r>
            <a:r>
              <a:rPr lang="en-US" sz="2000" baseline="-25000" dirty="0" smtClean="0">
                <a:solidFill>
                  <a:schemeClr val="tx1"/>
                </a:solidFill>
              </a:rPr>
              <a:t>90%</a:t>
            </a:r>
            <a:r>
              <a:rPr lang="en-US" sz="2000" dirty="0" smtClean="0">
                <a:solidFill>
                  <a:schemeClr val="tx1"/>
                </a:solidFill>
              </a:rPr>
              <a:t>(</a:t>
            </a:r>
            <a:r>
              <a:rPr lang="en-US" sz="2000" dirty="0" smtClean="0">
                <a:solidFill>
                  <a:schemeClr val="tx1"/>
                </a:solidFill>
                <a:latin typeface="Lucida Calligraphy" pitchFamily="66" charset="0"/>
              </a:rPr>
              <a:t>B</a:t>
            </a:r>
            <a:r>
              <a:rPr lang="en-US" sz="2000" dirty="0" smtClean="0">
                <a:solidFill>
                  <a:schemeClr val="tx1"/>
                </a:solidFill>
              </a:rPr>
              <a:t>(</a:t>
            </a:r>
            <a:r>
              <a:rPr lang="en-US" sz="2000" dirty="0" smtClean="0">
                <a:solidFill>
                  <a:schemeClr val="tx1"/>
                </a:solidFill>
                <a:latin typeface="Symbol" pitchFamily="18" charset="2"/>
              </a:rPr>
              <a:t>t</a:t>
            </a:r>
            <a:r>
              <a:rPr lang="en-US" sz="2000" dirty="0" smtClean="0">
                <a:solidFill>
                  <a:schemeClr val="tx1"/>
                </a:solidFill>
              </a:rPr>
              <a:t> → </a:t>
            </a:r>
            <a:r>
              <a:rPr lang="en-US" sz="2000" dirty="0" smtClean="0">
                <a:solidFill>
                  <a:schemeClr val="tx1"/>
                </a:solidFill>
                <a:latin typeface="Symbol" pitchFamily="18" charset="2"/>
              </a:rPr>
              <a:t>m g</a:t>
            </a:r>
            <a:r>
              <a:rPr lang="en-US" sz="2000" dirty="0" smtClean="0">
                <a:solidFill>
                  <a:schemeClr val="tx1"/>
                </a:solidFill>
              </a:rPr>
              <a:t>)) </a:t>
            </a:r>
            <a:r>
              <a:rPr lang="en-US" sz="2000" dirty="0" smtClean="0">
                <a:solidFill>
                  <a:schemeClr val="tx1"/>
                </a:solidFill>
                <a:sym typeface="Symbol"/>
              </a:rPr>
              <a:t> </a:t>
            </a:r>
            <a:r>
              <a:rPr lang="en-US" sz="2000" dirty="0" smtClean="0">
                <a:solidFill>
                  <a:schemeClr val="tx1"/>
                </a:solidFill>
              </a:rPr>
              <a:t>3x10</a:t>
            </a:r>
            <a:r>
              <a:rPr lang="en-US" sz="2000" baseline="30000" dirty="0" smtClean="0">
                <a:solidFill>
                  <a:schemeClr val="tx1"/>
                </a:solidFill>
              </a:rPr>
              <a:t>-9</a:t>
            </a:r>
            <a:r>
              <a:rPr lang="en-US" sz="2000" dirty="0" smtClean="0">
                <a:solidFill>
                  <a:schemeClr val="tx1"/>
                </a:solidFill>
              </a:rPr>
              <a:t> @ 50 ab</a:t>
            </a:r>
            <a:r>
              <a:rPr lang="en-US" sz="2000" baseline="30000" dirty="0" smtClean="0">
                <a:solidFill>
                  <a:schemeClr val="tx1"/>
                </a:solidFill>
              </a:rPr>
              <a:t>-1</a:t>
            </a:r>
            <a:endParaRPr lang="sl-SI" sz="2000" baseline="30000" dirty="0" smtClean="0">
              <a:solidFill>
                <a:schemeClr val="tx1"/>
              </a:solidFill>
            </a:endParaRPr>
          </a:p>
          <a:p>
            <a:pPr>
              <a:defRPr/>
            </a:pPr>
            <a:endParaRPr lang="sl-SI" sz="2000" baseline="30000" dirty="0" smtClean="0">
              <a:solidFill>
                <a:schemeClr val="tx1"/>
              </a:solidFill>
            </a:endParaRPr>
          </a:p>
          <a:p>
            <a:pPr>
              <a:defRPr/>
            </a:pPr>
            <a:endParaRPr lang="sl-SI" sz="2000" dirty="0"/>
          </a:p>
          <a:p>
            <a:pPr>
              <a:defRPr/>
            </a:pPr>
            <a:endParaRPr lang="sl-SI" sz="2000" dirty="0" smtClean="0">
              <a:solidFill>
                <a:schemeClr val="tx1"/>
              </a:solidFill>
            </a:endParaRPr>
          </a:p>
          <a:p>
            <a:pPr>
              <a:defRPr/>
            </a:pPr>
            <a:endParaRPr lang="sl-SI" sz="2000" dirty="0" smtClean="0">
              <a:solidFill>
                <a:schemeClr val="tx1"/>
              </a:solidFill>
            </a:endParaRPr>
          </a:p>
          <a:p>
            <a:pPr>
              <a:defRPr/>
            </a:pPr>
            <a:r>
              <a:rPr lang="sl-SI" sz="2000" i="1" dirty="0" smtClean="0">
                <a:solidFill>
                  <a:schemeClr val="tx1"/>
                </a:solidFill>
                <a:latin typeface="Symbol" pitchFamily="18" charset="2"/>
              </a:rPr>
              <a:t>t</a:t>
            </a:r>
            <a:r>
              <a:rPr lang="sl-SI" sz="2000" i="1" dirty="0" smtClean="0">
                <a:solidFill>
                  <a:schemeClr val="tx1"/>
                </a:solidFill>
              </a:rPr>
              <a:t> </a:t>
            </a:r>
            <a:r>
              <a:rPr lang="en-US" sz="2000" i="1" dirty="0" smtClean="0">
                <a:solidFill>
                  <a:schemeClr val="tx1"/>
                </a:solidFill>
              </a:rPr>
              <a:t>→ </a:t>
            </a:r>
            <a:r>
              <a:rPr lang="sl-SI" sz="2000" i="1" dirty="0" smtClean="0">
                <a:solidFill>
                  <a:schemeClr val="tx1"/>
                </a:solidFill>
              </a:rPr>
              <a:t>3</a:t>
            </a:r>
            <a:r>
              <a:rPr lang="sl-SI" sz="2400" i="1" dirty="0" smtClean="0">
                <a:solidFill>
                  <a:schemeClr val="tx1"/>
                </a:solidFill>
                <a:latin typeface="French Script MT" pitchFamily="66" charset="0"/>
              </a:rPr>
              <a:t>l</a:t>
            </a:r>
            <a:r>
              <a:rPr lang="sl-SI" sz="2000" i="1" dirty="0" smtClean="0">
                <a:solidFill>
                  <a:schemeClr val="tx1"/>
                </a:solidFill>
              </a:rPr>
              <a:t>, </a:t>
            </a:r>
            <a:r>
              <a:rPr lang="sl-SI" sz="2400" i="1" dirty="0" smtClean="0">
                <a:solidFill>
                  <a:schemeClr val="tx1"/>
                </a:solidFill>
                <a:latin typeface="French Script MT" pitchFamily="66" charset="0"/>
              </a:rPr>
              <a:t>l </a:t>
            </a:r>
            <a:r>
              <a:rPr lang="sl-SI" sz="2000" i="1" dirty="0" smtClean="0">
                <a:solidFill>
                  <a:schemeClr val="tx1"/>
                </a:solidFill>
              </a:rPr>
              <a:t>h</a:t>
            </a:r>
            <a:r>
              <a:rPr lang="sl-SI" sz="2000" i="1" baseline="30000" dirty="0" smtClean="0">
                <a:solidFill>
                  <a:schemeClr val="tx1"/>
                </a:solidFill>
              </a:rPr>
              <a:t>0</a:t>
            </a:r>
            <a:r>
              <a:rPr lang="sl-SI" sz="2000" dirty="0" smtClean="0">
                <a:solidFill>
                  <a:schemeClr val="tx1"/>
                </a:solidFill>
              </a:rPr>
              <a:t> decays are background free</a:t>
            </a:r>
          </a:p>
          <a:p>
            <a:pPr>
              <a:defRPr/>
            </a:pPr>
            <a:r>
              <a:rPr lang="en-US" sz="2000" dirty="0" smtClean="0">
                <a:solidFill>
                  <a:schemeClr val="tx1"/>
                </a:solidFill>
              </a:rPr>
              <a:t>UL</a:t>
            </a:r>
            <a:r>
              <a:rPr lang="en-US" sz="2000" baseline="-25000" dirty="0" smtClean="0">
                <a:solidFill>
                  <a:schemeClr val="tx1"/>
                </a:solidFill>
              </a:rPr>
              <a:t>90%</a:t>
            </a:r>
            <a:r>
              <a:rPr lang="en-US" sz="2000" dirty="0" smtClean="0">
                <a:solidFill>
                  <a:schemeClr val="tx1"/>
                </a:solidFill>
              </a:rPr>
              <a:t>(</a:t>
            </a:r>
            <a:r>
              <a:rPr lang="en-US" sz="2000" dirty="0" smtClean="0">
                <a:solidFill>
                  <a:schemeClr val="tx1"/>
                </a:solidFill>
                <a:latin typeface="Lucida Calligraphy" pitchFamily="66" charset="0"/>
              </a:rPr>
              <a:t>B</a:t>
            </a:r>
            <a:r>
              <a:rPr lang="en-US" sz="2000" dirty="0" smtClean="0">
                <a:solidFill>
                  <a:schemeClr val="tx1"/>
                </a:solidFill>
              </a:rPr>
              <a:t>(</a:t>
            </a:r>
            <a:r>
              <a:rPr lang="en-US" sz="2000" dirty="0" smtClean="0">
                <a:solidFill>
                  <a:schemeClr val="tx1"/>
                </a:solidFill>
                <a:latin typeface="Symbol" pitchFamily="18" charset="2"/>
              </a:rPr>
              <a:t>t</a:t>
            </a:r>
            <a:r>
              <a:rPr lang="en-US" sz="2000" dirty="0" smtClean="0">
                <a:solidFill>
                  <a:schemeClr val="tx1"/>
                </a:solidFill>
              </a:rPr>
              <a:t> → </a:t>
            </a:r>
            <a:r>
              <a:rPr lang="en-US" sz="2000" dirty="0" smtClean="0">
                <a:solidFill>
                  <a:schemeClr val="tx1"/>
                </a:solidFill>
                <a:latin typeface="Symbol" pitchFamily="18" charset="2"/>
              </a:rPr>
              <a:t>m g</a:t>
            </a:r>
            <a:r>
              <a:rPr lang="en-US" sz="2000" dirty="0" smtClean="0">
                <a:solidFill>
                  <a:schemeClr val="tx1"/>
                </a:solidFill>
              </a:rPr>
              <a:t>)) </a:t>
            </a:r>
            <a:r>
              <a:rPr lang="en-US" sz="2000" dirty="0">
                <a:sym typeface="Symbol"/>
              </a:rPr>
              <a:t> </a:t>
            </a:r>
            <a:r>
              <a:rPr lang="en-US" sz="2000" dirty="0" smtClean="0">
                <a:sym typeface="Symbol"/>
              </a:rPr>
              <a:t>scales as</a:t>
            </a:r>
            <a:r>
              <a:rPr lang="en-US" sz="2000" dirty="0" smtClean="0">
                <a:solidFill>
                  <a:schemeClr val="tx1"/>
                </a:solidFill>
                <a:sym typeface="Symbol"/>
              </a:rPr>
              <a:t> </a:t>
            </a:r>
            <a:r>
              <a:rPr lang="en-US" sz="2000" dirty="0" smtClean="0">
                <a:solidFill>
                  <a:schemeClr val="tx1"/>
                </a:solidFill>
              </a:rPr>
              <a:t>1/ </a:t>
            </a:r>
            <a:r>
              <a:rPr lang="en-US" sz="2000" dirty="0" smtClean="0">
                <a:solidFill>
                  <a:schemeClr val="tx1"/>
                </a:solidFill>
                <a:latin typeface="Lucida Calligraphy" pitchFamily="66" charset="0"/>
              </a:rPr>
              <a:t>L</a:t>
            </a:r>
            <a:r>
              <a:rPr lang="sl-SI" sz="2000" dirty="0" smtClean="0">
                <a:solidFill>
                  <a:schemeClr val="tx1"/>
                </a:solidFill>
              </a:rPr>
              <a:t>  up to ~10ab</a:t>
            </a:r>
            <a:r>
              <a:rPr lang="sl-SI" sz="2000" baseline="30000" dirty="0" smtClean="0">
                <a:solidFill>
                  <a:schemeClr val="tx1"/>
                </a:solidFill>
              </a:rPr>
              <a:t>-1</a:t>
            </a:r>
          </a:p>
          <a:p>
            <a:pPr>
              <a:defRPr/>
            </a:pPr>
            <a:endParaRPr lang="sl-SI" sz="2000" dirty="0" smtClean="0">
              <a:solidFill>
                <a:schemeClr val="tx1"/>
              </a:solidFill>
            </a:endParaRPr>
          </a:p>
          <a:p>
            <a:pPr>
              <a:defRPr/>
            </a:pPr>
            <a:endParaRPr lang="sl-SI" sz="2000" dirty="0" smtClean="0">
              <a:solidFill>
                <a:schemeClr val="tx1"/>
              </a:solidFill>
            </a:endParaRPr>
          </a:p>
          <a:p>
            <a:pPr>
              <a:defRPr/>
            </a:pPr>
            <a:r>
              <a:rPr lang="en-US" sz="2000" dirty="0" smtClean="0">
                <a:solidFill>
                  <a:schemeClr val="tx1"/>
                </a:solidFill>
                <a:latin typeface="Lucida Calligraphy" pitchFamily="66" charset="0"/>
              </a:rPr>
              <a:t>B</a:t>
            </a:r>
            <a:r>
              <a:rPr lang="en-US" sz="2000" dirty="0" smtClean="0">
                <a:solidFill>
                  <a:schemeClr val="tx1"/>
                </a:solidFill>
              </a:rPr>
              <a:t>(</a:t>
            </a:r>
            <a:r>
              <a:rPr lang="en-US" sz="2000" dirty="0" smtClean="0">
                <a:solidFill>
                  <a:schemeClr val="tx1"/>
                </a:solidFill>
                <a:latin typeface="Symbol" pitchFamily="18" charset="2"/>
              </a:rPr>
              <a:t>t</a:t>
            </a:r>
            <a:r>
              <a:rPr lang="en-US" sz="2000" dirty="0" smtClean="0">
                <a:solidFill>
                  <a:schemeClr val="tx1"/>
                </a:solidFill>
              </a:rPr>
              <a:t> → </a:t>
            </a:r>
            <a:r>
              <a:rPr lang="en-US" sz="2000" dirty="0" smtClean="0">
                <a:solidFill>
                  <a:schemeClr val="tx1"/>
                </a:solidFill>
                <a:latin typeface="Symbol" pitchFamily="18" charset="2"/>
              </a:rPr>
              <a:t>m g</a:t>
            </a:r>
            <a:r>
              <a:rPr lang="en-US" sz="2000" dirty="0" smtClean="0">
                <a:solidFill>
                  <a:schemeClr val="tx1"/>
                </a:solidFill>
              </a:rPr>
              <a:t>)</a:t>
            </a:r>
            <a:r>
              <a:rPr lang="sl-SI" sz="2000" dirty="0" smtClean="0">
                <a:solidFill>
                  <a:schemeClr val="tx1"/>
                </a:solidFill>
              </a:rPr>
              <a:t>&lt;4.4 x 10</a:t>
            </a:r>
            <a:r>
              <a:rPr lang="sl-SI" sz="2000" baseline="30000" dirty="0" smtClean="0">
                <a:solidFill>
                  <a:schemeClr val="tx1"/>
                </a:solidFill>
              </a:rPr>
              <a:t>-8</a:t>
            </a:r>
          </a:p>
          <a:p>
            <a:pPr>
              <a:defRPr/>
            </a:pPr>
            <a:endParaRPr lang="sl-SI" sz="2000" dirty="0" smtClean="0">
              <a:solidFill>
                <a:schemeClr val="tx1"/>
              </a:solidFill>
            </a:endParaRPr>
          </a:p>
          <a:p>
            <a:pPr>
              <a:defRPr/>
            </a:pPr>
            <a:endParaRPr lang="sl-SI" sz="2000" dirty="0" smtClean="0">
              <a:solidFill>
                <a:schemeClr val="tx1"/>
              </a:solidFill>
            </a:endParaRPr>
          </a:p>
          <a:p>
            <a:pPr>
              <a:defRPr/>
            </a:pPr>
            <a:endParaRPr lang="en-US" sz="2000" dirty="0" smtClean="0">
              <a:solidFill>
                <a:schemeClr val="tx1"/>
              </a:solidFill>
            </a:endParaRPr>
          </a:p>
          <a:p>
            <a:pPr>
              <a:defRPr/>
            </a:pPr>
            <a:endParaRPr lang="en-US" sz="2000" baseline="30000" dirty="0" smtClean="0">
              <a:solidFill>
                <a:schemeClr val="tx1"/>
              </a:solidFill>
            </a:endParaRPr>
          </a:p>
        </p:txBody>
      </p:sp>
      <p:sp>
        <p:nvSpPr>
          <p:cNvPr id="15" name="TextBox 18"/>
          <p:cNvSpPr txBox="1">
            <a:spLocks noChangeArrowheads="1"/>
          </p:cNvSpPr>
          <p:nvPr/>
        </p:nvSpPr>
        <p:spPr bwMode="auto">
          <a:xfrm>
            <a:off x="287110" y="826635"/>
            <a:ext cx="3841397" cy="1354217"/>
          </a:xfrm>
          <a:prstGeom prst="rect">
            <a:avLst/>
          </a:prstGeom>
          <a:noFill/>
          <a:ln w="9525">
            <a:noFill/>
            <a:miter lim="800000"/>
            <a:headEnd/>
            <a:tailEnd/>
          </a:ln>
        </p:spPr>
        <p:txBody>
          <a:bodyPr wrap="square">
            <a:spAutoFit/>
          </a:bodyPr>
          <a:lstStyle/>
          <a:p>
            <a:pPr>
              <a:defRPr/>
            </a:pPr>
            <a:r>
              <a:rPr lang="en-US" sz="2400" dirty="0" smtClean="0">
                <a:solidFill>
                  <a:schemeClr val="tx1"/>
                </a:solidFill>
              </a:rPr>
              <a:t>Search for </a:t>
            </a:r>
            <a:r>
              <a:rPr lang="en-US" sz="2400" dirty="0" smtClean="0">
                <a:solidFill>
                  <a:schemeClr val="tx1"/>
                </a:solidFill>
                <a:latin typeface="Symbol" pitchFamily="18" charset="2"/>
              </a:rPr>
              <a:t>t</a:t>
            </a:r>
            <a:r>
              <a:rPr lang="en-US" sz="2400" dirty="0" smtClean="0">
                <a:solidFill>
                  <a:schemeClr val="tx1"/>
                </a:solidFill>
              </a:rPr>
              <a:t> → </a:t>
            </a:r>
            <a:r>
              <a:rPr lang="en-US" sz="2400" dirty="0" smtClean="0">
                <a:solidFill>
                  <a:schemeClr val="tx1"/>
                </a:solidFill>
                <a:latin typeface="Symbol" pitchFamily="18" charset="2"/>
              </a:rPr>
              <a:t>m g</a:t>
            </a:r>
          </a:p>
          <a:p>
            <a:pPr>
              <a:defRPr/>
            </a:pPr>
            <a:endParaRPr lang="en-US" sz="2000" dirty="0" smtClean="0">
              <a:solidFill>
                <a:schemeClr val="tx1"/>
              </a:solidFill>
              <a:effectLst>
                <a:outerShdw blurRad="38100" dist="38100" dir="2700000" algn="tl">
                  <a:srgbClr val="000000">
                    <a:alpha val="43137"/>
                  </a:srgbClr>
                </a:outerShdw>
              </a:effectLst>
            </a:endParaRPr>
          </a:p>
          <a:p>
            <a:pPr>
              <a:defRPr/>
            </a:pPr>
            <a:endParaRPr lang="en-US" dirty="0" smtClean="0">
              <a:solidFill>
                <a:schemeClr val="tx1"/>
              </a:solidFill>
            </a:endParaRPr>
          </a:p>
          <a:p>
            <a:pPr>
              <a:defRPr/>
            </a:pPr>
            <a:r>
              <a:rPr lang="en-US" sz="2000" dirty="0" smtClean="0">
                <a:solidFill>
                  <a:schemeClr val="tx1"/>
                </a:solidFill>
              </a:rPr>
              <a:t>   </a:t>
            </a:r>
            <a:endParaRPr lang="en-US" sz="2000" dirty="0">
              <a:solidFill>
                <a:schemeClr val="tx1"/>
              </a:solidFill>
            </a:endParaRPr>
          </a:p>
        </p:txBody>
      </p:sp>
      <p:pic>
        <p:nvPicPr>
          <p:cNvPr id="16" name="Picture 15" descr="tau_sens.JPG"/>
          <p:cNvPicPr>
            <a:picLocks noChangeAspect="1"/>
          </p:cNvPicPr>
          <p:nvPr/>
        </p:nvPicPr>
        <p:blipFill>
          <a:blip r:embed="rId3" cstate="print"/>
          <a:stretch>
            <a:fillRect/>
          </a:stretch>
        </p:blipFill>
        <p:spPr>
          <a:xfrm>
            <a:off x="5791200" y="3575617"/>
            <a:ext cx="3007994" cy="2947103"/>
          </a:xfrm>
          <a:prstGeom prst="rect">
            <a:avLst/>
          </a:prstGeom>
        </p:spPr>
      </p:pic>
      <p:sp>
        <p:nvSpPr>
          <p:cNvPr id="17" name="Oval 16"/>
          <p:cNvSpPr/>
          <p:nvPr/>
        </p:nvSpPr>
        <p:spPr bwMode="auto">
          <a:xfrm>
            <a:off x="8553451" y="5219701"/>
            <a:ext cx="95250" cy="904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smtClean="0">
              <a:ln>
                <a:noFill/>
              </a:ln>
              <a:solidFill>
                <a:srgbClr val="3333CC"/>
              </a:solidFill>
              <a:effectLst/>
              <a:latin typeface="Arial" charset="0"/>
            </a:endParaRPr>
          </a:p>
        </p:txBody>
      </p:sp>
      <p:sp>
        <p:nvSpPr>
          <p:cNvPr id="18" name="Oval 17"/>
          <p:cNvSpPr/>
          <p:nvPr/>
        </p:nvSpPr>
        <p:spPr bwMode="auto">
          <a:xfrm>
            <a:off x="8562976" y="5481639"/>
            <a:ext cx="95250" cy="90487"/>
          </a:xfrm>
          <a:prstGeom prst="ellipse">
            <a:avLst/>
          </a:prstGeom>
          <a:noFill/>
          <a:ln w="28575" cap="flat" cmpd="sng" algn="ctr">
            <a:solidFill>
              <a:srgbClr val="66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smtClean="0">
              <a:ln>
                <a:noFill/>
              </a:ln>
              <a:solidFill>
                <a:srgbClr val="3333CC"/>
              </a:solidFill>
              <a:effectLst/>
              <a:latin typeface="Arial" charset="0"/>
            </a:endParaRPr>
          </a:p>
        </p:txBody>
      </p:sp>
      <p:sp>
        <p:nvSpPr>
          <p:cNvPr id="19" name="Isosceles Triangle 18"/>
          <p:cNvSpPr/>
          <p:nvPr/>
        </p:nvSpPr>
        <p:spPr bwMode="auto">
          <a:xfrm>
            <a:off x="8567738" y="5681662"/>
            <a:ext cx="76200" cy="80963"/>
          </a:xfrm>
          <a:prstGeom prst="triangl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smtClean="0">
              <a:ln>
                <a:noFill/>
              </a:ln>
              <a:solidFill>
                <a:srgbClr val="3333CC"/>
              </a:solidFill>
              <a:effectLst/>
              <a:latin typeface="Arial" charset="0"/>
            </a:endParaRPr>
          </a:p>
        </p:txBody>
      </p:sp>
      <p:sp>
        <p:nvSpPr>
          <p:cNvPr id="20" name="Isosceles Triangle 19"/>
          <p:cNvSpPr/>
          <p:nvPr/>
        </p:nvSpPr>
        <p:spPr bwMode="auto">
          <a:xfrm>
            <a:off x="8567738" y="5838825"/>
            <a:ext cx="76200" cy="80963"/>
          </a:xfrm>
          <a:prstGeom prst="triangle">
            <a:avLst/>
          </a:prstGeom>
          <a:noFill/>
          <a:ln w="28575" cap="flat" cmpd="sng" algn="ctr">
            <a:solidFill>
              <a:srgbClr val="66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smtClean="0">
              <a:ln>
                <a:noFill/>
              </a:ln>
              <a:solidFill>
                <a:srgbClr val="3333CC"/>
              </a:solidFill>
              <a:effectLst/>
              <a:latin typeface="Arial" charset="0"/>
            </a:endParaRPr>
          </a:p>
        </p:txBody>
      </p:sp>
      <p:sp>
        <p:nvSpPr>
          <p:cNvPr id="21" name="Oval 20"/>
          <p:cNvSpPr/>
          <p:nvPr/>
        </p:nvSpPr>
        <p:spPr bwMode="auto">
          <a:xfrm>
            <a:off x="7854203" y="3724275"/>
            <a:ext cx="118222" cy="119063"/>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smtClean="0">
              <a:ln>
                <a:noFill/>
              </a:ln>
              <a:solidFill>
                <a:srgbClr val="3333CC"/>
              </a:solidFill>
              <a:effectLst/>
              <a:latin typeface="Arial" charset="0"/>
            </a:endParaRPr>
          </a:p>
        </p:txBody>
      </p:sp>
      <p:sp>
        <p:nvSpPr>
          <p:cNvPr id="22" name="Isosceles Triangle 21"/>
          <p:cNvSpPr/>
          <p:nvPr/>
        </p:nvSpPr>
        <p:spPr bwMode="auto">
          <a:xfrm>
            <a:off x="7857846" y="3952875"/>
            <a:ext cx="105055" cy="104774"/>
          </a:xfrm>
          <a:prstGeom prst="triangl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smtClean="0">
              <a:ln>
                <a:noFill/>
              </a:ln>
              <a:solidFill>
                <a:srgbClr val="3333CC"/>
              </a:solidFill>
              <a:effectLst/>
              <a:latin typeface="Arial" charset="0"/>
            </a:endParaRPr>
          </a:p>
        </p:txBody>
      </p:sp>
      <p:sp>
        <p:nvSpPr>
          <p:cNvPr id="23" name="Rectangle 22"/>
          <p:cNvSpPr/>
          <p:nvPr/>
        </p:nvSpPr>
        <p:spPr bwMode="auto">
          <a:xfrm>
            <a:off x="7867650" y="4191002"/>
            <a:ext cx="95250" cy="9048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l-SI" sz="1800" b="0" i="0" u="none" strike="noStrike" cap="none" normalizeH="0" baseline="0" smtClean="0">
              <a:ln>
                <a:noFill/>
              </a:ln>
              <a:solidFill>
                <a:srgbClr val="3333CC"/>
              </a:solidFill>
              <a:effectLst/>
              <a:latin typeface="Arial" charset="0"/>
            </a:endParaRPr>
          </a:p>
        </p:txBody>
      </p:sp>
      <p:sp>
        <p:nvSpPr>
          <p:cNvPr id="24" name="TextBox 23"/>
          <p:cNvSpPr txBox="1"/>
          <p:nvPr/>
        </p:nvSpPr>
        <p:spPr>
          <a:xfrm>
            <a:off x="7914322" y="3570923"/>
            <a:ext cx="995785" cy="830997"/>
          </a:xfrm>
          <a:prstGeom prst="rect">
            <a:avLst/>
          </a:prstGeom>
          <a:noFill/>
        </p:spPr>
        <p:txBody>
          <a:bodyPr wrap="none" rtlCol="0">
            <a:spAutoFit/>
          </a:bodyPr>
          <a:lstStyle/>
          <a:p>
            <a:r>
              <a:rPr lang="sl-SI" sz="1600" i="1" dirty="0" smtClean="0">
                <a:solidFill>
                  <a:schemeClr val="tx1"/>
                </a:solidFill>
                <a:latin typeface="Symbol" pitchFamily="18" charset="2"/>
              </a:rPr>
              <a:t>t </a:t>
            </a:r>
            <a:r>
              <a:rPr lang="en-US" sz="1600" dirty="0" smtClean="0">
                <a:solidFill>
                  <a:schemeClr val="tx1"/>
                </a:solidFill>
              </a:rPr>
              <a:t>→ </a:t>
            </a:r>
            <a:r>
              <a:rPr lang="en-US" sz="1600" dirty="0" smtClean="0">
                <a:solidFill>
                  <a:schemeClr val="tx1"/>
                </a:solidFill>
                <a:latin typeface="Symbol" pitchFamily="18" charset="2"/>
              </a:rPr>
              <a:t>m g</a:t>
            </a:r>
            <a:endParaRPr lang="sl-SI" sz="1600" dirty="0" smtClean="0">
              <a:solidFill>
                <a:schemeClr val="tx1"/>
              </a:solidFill>
              <a:latin typeface="Symbol" pitchFamily="18" charset="2"/>
            </a:endParaRPr>
          </a:p>
          <a:p>
            <a:r>
              <a:rPr lang="sl-SI" sz="1600" i="1" dirty="0" smtClean="0">
                <a:solidFill>
                  <a:schemeClr val="tx1"/>
                </a:solidFill>
                <a:latin typeface="Symbol" pitchFamily="18" charset="2"/>
              </a:rPr>
              <a:t>t </a:t>
            </a:r>
            <a:r>
              <a:rPr lang="en-US" sz="1600" dirty="0" smtClean="0">
                <a:solidFill>
                  <a:schemeClr val="tx1"/>
                </a:solidFill>
              </a:rPr>
              <a:t>→ </a:t>
            </a:r>
            <a:r>
              <a:rPr lang="en-US" sz="1600" dirty="0" smtClean="0">
                <a:solidFill>
                  <a:schemeClr val="tx1"/>
                </a:solidFill>
                <a:latin typeface="Symbol" pitchFamily="18" charset="2"/>
              </a:rPr>
              <a:t>m</a:t>
            </a:r>
            <a:r>
              <a:rPr lang="sl-SI" sz="1600" dirty="0" smtClean="0">
                <a:solidFill>
                  <a:schemeClr val="tx1"/>
                </a:solidFill>
                <a:latin typeface="Symbol" pitchFamily="18" charset="2"/>
              </a:rPr>
              <a:t>mm</a:t>
            </a:r>
            <a:r>
              <a:rPr lang="en-US" sz="1600" dirty="0" smtClean="0">
                <a:solidFill>
                  <a:schemeClr val="tx1"/>
                </a:solidFill>
                <a:latin typeface="Symbol" pitchFamily="18" charset="2"/>
              </a:rPr>
              <a:t> </a:t>
            </a:r>
            <a:endParaRPr lang="sl-SI" sz="1600" dirty="0" smtClean="0">
              <a:solidFill>
                <a:schemeClr val="tx1"/>
              </a:solidFill>
              <a:latin typeface="Symbol" pitchFamily="18" charset="2"/>
            </a:endParaRPr>
          </a:p>
          <a:p>
            <a:r>
              <a:rPr lang="sl-SI" sz="1600" i="1" dirty="0" smtClean="0">
                <a:solidFill>
                  <a:schemeClr val="tx1"/>
                </a:solidFill>
                <a:latin typeface="Symbol" pitchFamily="18" charset="2"/>
              </a:rPr>
              <a:t>t </a:t>
            </a:r>
            <a:r>
              <a:rPr lang="en-US" sz="1600" dirty="0" smtClean="0">
                <a:solidFill>
                  <a:schemeClr val="tx1"/>
                </a:solidFill>
              </a:rPr>
              <a:t>→ </a:t>
            </a:r>
            <a:r>
              <a:rPr lang="en-US" sz="1600" dirty="0" smtClean="0">
                <a:solidFill>
                  <a:schemeClr val="tx1"/>
                </a:solidFill>
                <a:latin typeface="Symbol" pitchFamily="18" charset="2"/>
              </a:rPr>
              <a:t>m</a:t>
            </a:r>
            <a:r>
              <a:rPr lang="sl-SI" sz="1600" dirty="0" smtClean="0">
                <a:solidFill>
                  <a:schemeClr val="tx1"/>
                </a:solidFill>
                <a:latin typeface="Symbol" pitchFamily="18" charset="2"/>
              </a:rPr>
              <a:t>h</a:t>
            </a:r>
          </a:p>
        </p:txBody>
      </p:sp>
      <p:sp>
        <p:nvSpPr>
          <p:cNvPr id="25" name="Text Box 170"/>
          <p:cNvSpPr txBox="1">
            <a:spLocks noChangeArrowheads="1"/>
          </p:cNvSpPr>
          <p:nvPr/>
        </p:nvSpPr>
        <p:spPr bwMode="auto">
          <a:xfrm>
            <a:off x="3962948" y="5838825"/>
            <a:ext cx="1961371" cy="307777"/>
          </a:xfrm>
          <a:prstGeom prst="rect">
            <a:avLst/>
          </a:prstGeom>
          <a:solidFill>
            <a:srgbClr val="006600">
              <a:alpha val="49020"/>
            </a:srgbClr>
          </a:solidFill>
          <a:ln w="28575" algn="ctr">
            <a:noFill/>
            <a:miter lim="800000"/>
            <a:headEnd/>
            <a:tailEnd/>
          </a:ln>
        </p:spPr>
        <p:txBody>
          <a:bodyPr wrap="none">
            <a:spAutoFit/>
          </a:bodyPr>
          <a:lstStyle/>
          <a:p>
            <a:r>
              <a:rPr lang="sl-SI" sz="1400" dirty="0" smtClean="0">
                <a:solidFill>
                  <a:schemeClr val="tx1"/>
                </a:solidFill>
              </a:rPr>
              <a:t>K. Inami, PANIC 2011 </a:t>
            </a:r>
            <a:endParaRPr lang="en-US" sz="1400" baseline="30000" dirty="0">
              <a:solidFill>
                <a:schemeClr val="tx1"/>
              </a:solidFill>
            </a:endParaRPr>
          </a:p>
        </p:txBody>
      </p:sp>
      <p:sp>
        <p:nvSpPr>
          <p:cNvPr id="27" name="TextBox 26"/>
          <p:cNvSpPr txBox="1"/>
          <p:nvPr/>
        </p:nvSpPr>
        <p:spPr>
          <a:xfrm>
            <a:off x="4163686" y="4184035"/>
            <a:ext cx="1654299" cy="1477328"/>
          </a:xfrm>
          <a:prstGeom prst="rect">
            <a:avLst/>
          </a:prstGeom>
          <a:noFill/>
        </p:spPr>
        <p:txBody>
          <a:bodyPr wrap="none" rtlCol="0">
            <a:spAutoFit/>
          </a:bodyPr>
          <a:lstStyle/>
          <a:p>
            <a:r>
              <a:rPr lang="sl-SI" dirty="0"/>
              <a:t>Updated </a:t>
            </a:r>
            <a:endParaRPr lang="sl-SI" dirty="0" smtClean="0"/>
          </a:p>
          <a:p>
            <a:r>
              <a:rPr lang="sl-SI" dirty="0" smtClean="0"/>
              <a:t>expected </a:t>
            </a:r>
          </a:p>
          <a:p>
            <a:r>
              <a:rPr lang="sl-SI" dirty="0" smtClean="0"/>
              <a:t>sensitivities </a:t>
            </a:r>
          </a:p>
          <a:p>
            <a:r>
              <a:rPr lang="sl-SI" dirty="0" smtClean="0"/>
              <a:t>on </a:t>
            </a:r>
            <a:r>
              <a:rPr lang="sl-SI" dirty="0" smtClean="0">
                <a:latin typeface="Symbol" pitchFamily="18" charset="2"/>
              </a:rPr>
              <a:t>t</a:t>
            </a:r>
            <a:r>
              <a:rPr lang="sl-SI" dirty="0" smtClean="0"/>
              <a:t> LFV decays</a:t>
            </a:r>
            <a:endParaRPr lang="sl-SI" dirty="0"/>
          </a:p>
          <a:p>
            <a:endParaRPr lang="sl-SI" dirty="0"/>
          </a:p>
        </p:txBody>
      </p:sp>
      <p:sp>
        <p:nvSpPr>
          <p:cNvPr id="28" name="TextBox 27"/>
          <p:cNvSpPr txBox="1"/>
          <p:nvPr/>
        </p:nvSpPr>
        <p:spPr>
          <a:xfrm>
            <a:off x="1180374" y="87971"/>
            <a:ext cx="5966624" cy="738664"/>
          </a:xfrm>
          <a:prstGeom prst="rect">
            <a:avLst/>
          </a:prstGeom>
          <a:noFill/>
        </p:spPr>
        <p:txBody>
          <a:bodyPr wrap="square" rtlCol="0">
            <a:spAutoFit/>
          </a:bodyPr>
          <a:lstStyle/>
          <a:p>
            <a:r>
              <a:rPr lang="en-US" sz="2400" u="sng" dirty="0" smtClean="0"/>
              <a:t>Luminosity scaling of sensitivities for  </a:t>
            </a:r>
            <a:r>
              <a:rPr lang="en-US" sz="2400" u="sng" dirty="0">
                <a:latin typeface="Symbol" pitchFamily="18" charset="2"/>
              </a:rPr>
              <a:t>t</a:t>
            </a:r>
            <a:r>
              <a:rPr lang="en-US" sz="2400" u="sng" dirty="0"/>
              <a:t> → </a:t>
            </a:r>
            <a:r>
              <a:rPr lang="en-US" sz="2400" u="sng" dirty="0">
                <a:latin typeface="Symbol" pitchFamily="18" charset="2"/>
              </a:rPr>
              <a:t>m g</a:t>
            </a:r>
          </a:p>
          <a:p>
            <a:r>
              <a:rPr lang="en-US" dirty="0" smtClean="0"/>
              <a:t> </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t>34</a:t>
            </a:fld>
            <a:endParaRPr lang="en-US"/>
          </a:p>
        </p:txBody>
      </p:sp>
      <p:sp>
        <p:nvSpPr>
          <p:cNvPr id="26" name="TextBox 25"/>
          <p:cNvSpPr txBox="1"/>
          <p:nvPr/>
        </p:nvSpPr>
        <p:spPr>
          <a:xfrm>
            <a:off x="441960" y="6146602"/>
            <a:ext cx="2636504" cy="646331"/>
          </a:xfrm>
          <a:prstGeom prst="rect">
            <a:avLst/>
          </a:prstGeom>
          <a:noFill/>
        </p:spPr>
        <p:txBody>
          <a:bodyPr wrap="square" rtlCol="0">
            <a:spAutoFit/>
          </a:bodyPr>
          <a:lstStyle/>
          <a:p>
            <a:r>
              <a:rPr lang="en-US" dirty="0" smtClean="0"/>
              <a:t>(Do not have time to discuss tau CPV)</a:t>
            </a:r>
            <a:endParaRPr lang="en-US" dirty="0"/>
          </a:p>
        </p:txBody>
      </p:sp>
    </p:spTree>
    <p:extLst>
      <p:ext uri="{BB962C8B-B14F-4D97-AF65-F5344CB8AC3E}">
        <p14:creationId xmlns:p14="http://schemas.microsoft.com/office/powerpoint/2010/main" val="4154691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par>
                                <p:cTn id="25" presetID="55" presetClass="entr" presetSubtype="0" fill="hold" nodeType="withEffect">
                                  <p:stCondLst>
                                    <p:cond delay="0"/>
                                  </p:stCondLst>
                                  <p:childTnLst>
                                    <p:set>
                                      <p:cBhvr>
                                        <p:cTn id="26" dur="1" fill="hold">
                                          <p:stCondLst>
                                            <p:cond delay="0"/>
                                          </p:stCondLst>
                                        </p:cTn>
                                        <p:tgtEl>
                                          <p:spTgt spid="14">
                                            <p:txEl>
                                              <p:pRg st="10" end="10"/>
                                            </p:txEl>
                                          </p:spTgt>
                                        </p:tgtEl>
                                        <p:attrNameLst>
                                          <p:attrName>style.visibility</p:attrName>
                                        </p:attrNameLst>
                                      </p:cBhvr>
                                      <p:to>
                                        <p:strVal val="visible"/>
                                      </p:to>
                                    </p:set>
                                    <p:anim calcmode="lin" valueType="num">
                                      <p:cBhvr>
                                        <p:cTn id="27" dur="1000" fill="hold"/>
                                        <p:tgtEl>
                                          <p:spTgt spid="14">
                                            <p:txEl>
                                              <p:pRg st="10" end="10"/>
                                            </p:txEl>
                                          </p:spTgt>
                                        </p:tgtEl>
                                        <p:attrNameLst>
                                          <p:attrName>ppt_w</p:attrName>
                                        </p:attrNameLst>
                                      </p:cBhvr>
                                      <p:tavLst>
                                        <p:tav tm="0">
                                          <p:val>
                                            <p:strVal val="#ppt_w*0.70"/>
                                          </p:val>
                                        </p:tav>
                                        <p:tav tm="100000">
                                          <p:val>
                                            <p:strVal val="#ppt_w"/>
                                          </p:val>
                                        </p:tav>
                                      </p:tavLst>
                                    </p:anim>
                                    <p:anim calcmode="lin" valueType="num">
                                      <p:cBhvr>
                                        <p:cTn id="28" dur="1000" fill="hold"/>
                                        <p:tgtEl>
                                          <p:spTgt spid="14">
                                            <p:txEl>
                                              <p:pRg st="10" end="10"/>
                                            </p:txEl>
                                          </p:spTgt>
                                        </p:tgtEl>
                                        <p:attrNameLst>
                                          <p:attrName>ppt_h</p:attrName>
                                        </p:attrNameLst>
                                      </p:cBhvr>
                                      <p:tavLst>
                                        <p:tav tm="0">
                                          <p:val>
                                            <p:strVal val="#ppt_h"/>
                                          </p:val>
                                        </p:tav>
                                        <p:tav tm="100000">
                                          <p:val>
                                            <p:strVal val="#ppt_h"/>
                                          </p:val>
                                        </p:tav>
                                      </p:tavLst>
                                    </p:anim>
                                    <p:animEffect transition="in" filter="fade">
                                      <p:cBhvr>
                                        <p:cTn id="29" dur="1000"/>
                                        <p:tgtEl>
                                          <p:spTgt spid="14">
                                            <p:txEl>
                                              <p:pRg st="10" end="10"/>
                                            </p:txEl>
                                          </p:spTgt>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8" grpId="0" animBg="1"/>
      <p:bldP spid="19" grpId="0" animBg="1"/>
      <p:bldP spid="20" grpId="0" animBg="1"/>
      <p:bldP spid="21" grpId="0" animBg="1"/>
      <p:bldP spid="22" grpId="0" animBg="1"/>
      <p:bldP spid="23" grpId="0" animBg="1"/>
      <p:bldP spid="24"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275" y="251373"/>
            <a:ext cx="6972525" cy="584776"/>
          </a:xfrm>
          <a:prstGeom prst="rect">
            <a:avLst/>
          </a:prstGeom>
          <a:noFill/>
        </p:spPr>
        <p:txBody>
          <a:bodyPr wrap="square" rtlCol="0">
            <a:spAutoFit/>
          </a:bodyPr>
          <a:lstStyle/>
          <a:p>
            <a:r>
              <a:rPr lang="en-US" sz="3200" dirty="0" smtClean="0"/>
              <a:t>Belle II/</a:t>
            </a:r>
            <a:r>
              <a:rPr lang="en-US" sz="3200" dirty="0" err="1" smtClean="0"/>
              <a:t>SuperKEKB</a:t>
            </a:r>
            <a:r>
              <a:rPr lang="en-US" sz="3200" dirty="0" smtClean="0"/>
              <a:t> Summary</a:t>
            </a:r>
            <a:endParaRPr lang="en-US" sz="3200" dirty="0"/>
          </a:p>
        </p:txBody>
      </p:sp>
      <p:sp>
        <p:nvSpPr>
          <p:cNvPr id="3" name="TextBox 2"/>
          <p:cNvSpPr txBox="1"/>
          <p:nvPr/>
        </p:nvSpPr>
        <p:spPr>
          <a:xfrm>
            <a:off x="303321" y="2553218"/>
            <a:ext cx="4198934" cy="3046988"/>
          </a:xfrm>
          <a:prstGeom prst="rect">
            <a:avLst/>
          </a:prstGeom>
          <a:noFill/>
        </p:spPr>
        <p:txBody>
          <a:bodyPr wrap="square" rtlCol="0">
            <a:spAutoFit/>
          </a:bodyPr>
          <a:lstStyle/>
          <a:p>
            <a:r>
              <a:rPr lang="en-US" sz="2400" i="1" dirty="0" smtClean="0"/>
              <a:t>Unique new physics capabilities and unique detector capabilities (“single B meson beam”, neutrals, neutrinos), clean environment with good systematics, which are critical for the next round of NP searches</a:t>
            </a:r>
            <a:r>
              <a:rPr lang="en-US" sz="2400" i="1" dirty="0"/>
              <a:t> </a:t>
            </a:r>
            <a:r>
              <a:rPr lang="en-US" sz="2400" i="1" dirty="0" smtClean="0"/>
              <a:t>e.g. charged Higgs.)</a:t>
            </a:r>
            <a:endParaRPr lang="en-US" sz="2400" i="1" dirty="0"/>
          </a:p>
        </p:txBody>
      </p:sp>
      <p:sp>
        <p:nvSpPr>
          <p:cNvPr id="4" name="TextBox 3"/>
          <p:cNvSpPr txBox="1"/>
          <p:nvPr/>
        </p:nvSpPr>
        <p:spPr>
          <a:xfrm>
            <a:off x="507659" y="1208056"/>
            <a:ext cx="7989191" cy="954107"/>
          </a:xfrm>
          <a:prstGeom prst="rect">
            <a:avLst/>
          </a:prstGeom>
          <a:noFill/>
        </p:spPr>
        <p:txBody>
          <a:bodyPr wrap="square" rtlCol="0">
            <a:spAutoFit/>
          </a:bodyPr>
          <a:lstStyle/>
          <a:p>
            <a:r>
              <a:rPr lang="en-US" sz="2800" dirty="0" err="1" smtClean="0"/>
              <a:t>SuperKEKB</a:t>
            </a:r>
            <a:r>
              <a:rPr lang="en-US" sz="2800" dirty="0" smtClean="0"/>
              <a:t>/Belle II is </a:t>
            </a:r>
            <a:r>
              <a:rPr lang="en-US" sz="2800" i="1" dirty="0" smtClean="0"/>
              <a:t>the intensity frontier facility </a:t>
            </a:r>
            <a:r>
              <a:rPr lang="en-US" sz="2800" dirty="0" smtClean="0"/>
              <a:t>for B mesons, charm mesons and tau leptons.</a:t>
            </a:r>
            <a:endParaRPr lang="en-US" sz="2800" dirty="0"/>
          </a:p>
        </p:txBody>
      </p:sp>
      <p:sp>
        <p:nvSpPr>
          <p:cNvPr id="6" name="Slide Number Placeholder 5"/>
          <p:cNvSpPr>
            <a:spLocks noGrp="1"/>
          </p:cNvSpPr>
          <p:nvPr>
            <p:ph type="sldNum" sz="quarter" idx="12"/>
          </p:nvPr>
        </p:nvSpPr>
        <p:spPr/>
        <p:txBody>
          <a:bodyPr/>
          <a:lstStyle/>
          <a:p>
            <a:fld id="{2066355A-084C-D24E-9AD2-7E4FC41EA627}" type="slidenum">
              <a:rPr lang="en-US" smtClean="0"/>
              <a:t>35</a:t>
            </a:fld>
            <a:endParaRPr lang="en-US"/>
          </a:p>
        </p:txBody>
      </p:sp>
      <p:pic>
        <p:nvPicPr>
          <p:cNvPr id="7" name="Picture 3" descr="frontierland-signs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02255" y="2613772"/>
            <a:ext cx="4492486" cy="298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553199" y="5619450"/>
            <a:ext cx="2441541" cy="369332"/>
          </a:xfrm>
          <a:prstGeom prst="rect">
            <a:avLst/>
          </a:prstGeom>
          <a:noFill/>
        </p:spPr>
        <p:txBody>
          <a:bodyPr wrap="square" rtlCol="0">
            <a:spAutoFit/>
          </a:bodyPr>
          <a:lstStyle/>
          <a:p>
            <a:r>
              <a:rPr lang="en-US" dirty="0" smtClean="0"/>
              <a:t>Credit: R. Lipton</a:t>
            </a:r>
            <a:endParaRPr lang="en-US" dirty="0"/>
          </a:p>
        </p:txBody>
      </p:sp>
    </p:spTree>
    <p:extLst>
      <p:ext uri="{BB962C8B-B14F-4D97-AF65-F5344CB8AC3E}">
        <p14:creationId xmlns:p14="http://schemas.microsoft.com/office/powerpoint/2010/main" val="2148856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949" y="2065451"/>
            <a:ext cx="8229600" cy="1143000"/>
          </a:xfrm>
        </p:spPr>
        <p:txBody>
          <a:bodyPr/>
          <a:lstStyle/>
          <a:p>
            <a:r>
              <a:rPr lang="en-US" dirty="0" smtClean="0"/>
              <a:t>Backup Slides</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t>36</a:t>
            </a:fld>
            <a:endParaRPr lang="en-US"/>
          </a:p>
        </p:txBody>
      </p:sp>
    </p:spTree>
    <p:extLst>
      <p:ext uri="{BB962C8B-B14F-4D97-AF65-F5344CB8AC3E}">
        <p14:creationId xmlns:p14="http://schemas.microsoft.com/office/powerpoint/2010/main" val="29089739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図 20" descr="ピクチャ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30288"/>
            <a:ext cx="798671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タイトル 11"/>
          <p:cNvSpPr>
            <a:spLocks noGrp="1"/>
          </p:cNvSpPr>
          <p:nvPr>
            <p:ph type="title"/>
          </p:nvPr>
        </p:nvSpPr>
        <p:spPr>
          <a:xfrm>
            <a:off x="905323" y="166688"/>
            <a:ext cx="7185025" cy="863600"/>
          </a:xfrm>
        </p:spPr>
        <p:txBody>
          <a:bodyPr>
            <a:normAutofit/>
          </a:bodyPr>
          <a:lstStyle/>
          <a:p>
            <a:r>
              <a:rPr kumimoji="1" lang="en-US" altLang="ja-JP" sz="3200" b="1" i="1" dirty="0" smtClean="0">
                <a:latin typeface="+mn-lt"/>
                <a:ea typeface="MS PGothic" charset="0"/>
                <a:cs typeface="MS PGothic" charset="0"/>
              </a:rPr>
              <a:t>Luminosity Master Equation</a:t>
            </a:r>
            <a:endParaRPr kumimoji="1" lang="ja-JP" altLang="en-US" sz="3200" b="1" i="1" dirty="0">
              <a:latin typeface="+mn-lt"/>
              <a:ea typeface="MS PGothic" charset="0"/>
              <a:cs typeface="MS PGothic" charset="0"/>
            </a:endParaRPr>
          </a:p>
        </p:txBody>
      </p:sp>
      <p:sp>
        <p:nvSpPr>
          <p:cNvPr id="115722" name="TextBox 10"/>
          <p:cNvSpPr txBox="1">
            <a:spLocks noChangeArrowheads="1"/>
          </p:cNvSpPr>
          <p:nvPr/>
        </p:nvSpPr>
        <p:spPr bwMode="auto">
          <a:xfrm>
            <a:off x="1692275" y="4149725"/>
            <a:ext cx="14287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sl-SI" sz="1400">
                <a:solidFill>
                  <a:schemeClr val="accent2"/>
                </a:solidFill>
                <a:latin typeface="Tahoma" charset="0"/>
                <a:cs typeface="Tahoma" charset="0"/>
              </a:rPr>
              <a:t>-</a:t>
            </a:r>
          </a:p>
        </p:txBody>
      </p:sp>
      <p:sp>
        <p:nvSpPr>
          <p:cNvPr id="115723" name="TextBox 11"/>
          <p:cNvSpPr txBox="1">
            <a:spLocks noChangeArrowheads="1"/>
          </p:cNvSpPr>
          <p:nvPr/>
        </p:nvSpPr>
        <p:spPr bwMode="auto">
          <a:xfrm>
            <a:off x="6372225" y="3265488"/>
            <a:ext cx="1444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sl-SI" sz="1400">
                <a:solidFill>
                  <a:schemeClr val="accent2"/>
                </a:solidFill>
                <a:latin typeface="Tahoma" charset="0"/>
                <a:cs typeface="Tahoma" charset="0"/>
              </a:rPr>
              <a:t>-</a:t>
            </a:r>
          </a:p>
        </p:txBody>
      </p:sp>
      <p:sp>
        <p:nvSpPr>
          <p:cNvPr id="4" name="Slide Number Placeholder 3"/>
          <p:cNvSpPr>
            <a:spLocks noGrp="1"/>
          </p:cNvSpPr>
          <p:nvPr>
            <p:ph type="sldNum" sz="quarter" idx="12"/>
          </p:nvPr>
        </p:nvSpPr>
        <p:spPr/>
        <p:txBody>
          <a:bodyPr/>
          <a:lstStyle/>
          <a:p>
            <a:fld id="{2066355A-084C-D24E-9AD2-7E4FC41EA627}" type="slidenum">
              <a:rPr lang="en-US" smtClean="0"/>
              <a:t>37</a:t>
            </a:fld>
            <a:endParaRPr lang="en-US"/>
          </a:p>
        </p:txBody>
      </p:sp>
      <p:sp>
        <p:nvSpPr>
          <p:cNvPr id="5" name="TextBox 4"/>
          <p:cNvSpPr txBox="1"/>
          <p:nvPr/>
        </p:nvSpPr>
        <p:spPr>
          <a:xfrm>
            <a:off x="989755" y="4676237"/>
            <a:ext cx="7100593" cy="1384995"/>
          </a:xfrm>
          <a:prstGeom prst="rect">
            <a:avLst/>
          </a:prstGeom>
          <a:noFill/>
        </p:spPr>
        <p:txBody>
          <a:bodyPr wrap="square" rtlCol="0">
            <a:spAutoFit/>
          </a:bodyPr>
          <a:lstStyle/>
          <a:p>
            <a:r>
              <a:rPr lang="en-US" sz="2800" dirty="0" smtClean="0"/>
              <a:t>Brute force: Increase beam currents by a factor of 5-10 ! Increase the beam-beam parameter by a factor of a few (crab cavities).</a:t>
            </a:r>
            <a:endParaRPr lang="en-US" sz="2800" dirty="0"/>
          </a:p>
        </p:txBody>
      </p:sp>
      <p:sp>
        <p:nvSpPr>
          <p:cNvPr id="6" name="TextBox 5"/>
          <p:cNvSpPr txBox="1"/>
          <p:nvPr/>
        </p:nvSpPr>
        <p:spPr>
          <a:xfrm>
            <a:off x="905323" y="6198255"/>
            <a:ext cx="7621140" cy="523220"/>
          </a:xfrm>
          <a:prstGeom prst="rect">
            <a:avLst/>
          </a:prstGeom>
          <a:noFill/>
        </p:spPr>
        <p:txBody>
          <a:bodyPr wrap="square" rtlCol="0">
            <a:spAutoFit/>
          </a:bodyPr>
          <a:lstStyle/>
          <a:p>
            <a:r>
              <a:rPr lang="en-US" sz="2800" dirty="0" smtClean="0"/>
              <a:t>Too hard, too expensive (power, melt beam pipes)</a:t>
            </a:r>
            <a:endParaRPr lang="en-US" sz="2800" dirty="0"/>
          </a:p>
        </p:txBody>
      </p:sp>
    </p:spTree>
    <p:extLst>
      <p:ext uri="{BB962C8B-B14F-4D97-AF65-F5344CB8AC3E}">
        <p14:creationId xmlns:p14="http://schemas.microsoft.com/office/powerpoint/2010/main" val="22061218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タイトル 1"/>
          <p:cNvSpPr>
            <a:spLocks noGrp="1"/>
          </p:cNvSpPr>
          <p:nvPr>
            <p:ph type="title"/>
          </p:nvPr>
        </p:nvSpPr>
        <p:spPr>
          <a:xfrm>
            <a:off x="-1549400" y="-242888"/>
            <a:ext cx="8229600" cy="785813"/>
          </a:xfrm>
        </p:spPr>
        <p:txBody>
          <a:bodyPr/>
          <a:lstStyle/>
          <a:p>
            <a:r>
              <a:rPr kumimoji="1" lang="en-US" altLang="ja-JP">
                <a:latin typeface="Tahoma" charset="0"/>
                <a:cs typeface="MS PGothic" charset="0"/>
              </a:rPr>
              <a:t>Vertex Detector</a:t>
            </a:r>
            <a:endParaRPr kumimoji="1" lang="ja-JP" altLang="en-US">
              <a:latin typeface="Tahoma" charset="0"/>
              <a:cs typeface="MS PGothic" charset="0"/>
            </a:endParaRPr>
          </a:p>
        </p:txBody>
      </p:sp>
      <p:sp>
        <p:nvSpPr>
          <p:cNvPr id="136194" name="スライド番号プレースホルダ 2"/>
          <p:cNvSpPr>
            <a:spLocks noGrp="1"/>
          </p:cNvSpPr>
          <p:nvPr>
            <p:ph type="sldNum" sz="quarter" idx="11"/>
          </p:nvPr>
        </p:nvSpPr>
        <p:spPr bwMode="auto">
          <a:xfrm>
            <a:off x="6143625" y="6276975"/>
            <a:ext cx="29289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EB723D5B-1C5C-1941-8E00-A9A84E7BC1B5}" type="slidenum">
              <a:rPr lang="en-US" sz="1000">
                <a:solidFill>
                  <a:srgbClr val="000000"/>
                </a:solidFill>
              </a:rPr>
              <a:pPr eaLnBrk="1" hangingPunct="1"/>
              <a:t>38</a:t>
            </a:fld>
            <a:endParaRPr lang="en-US" sz="1000">
              <a:solidFill>
                <a:srgbClr val="000000"/>
              </a:solidFill>
            </a:endParaRPr>
          </a:p>
        </p:txBody>
      </p:sp>
      <p:pic>
        <p:nvPicPr>
          <p:cNvPr id="1361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781300"/>
            <a:ext cx="4392612"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5148263" y="5867400"/>
            <a:ext cx="3744912" cy="3698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sl-SI" altLang="ja-JP" sz="1800" dirty="0"/>
              <a:t>DEPFET sensor: very good S/N</a:t>
            </a:r>
            <a:endParaRPr kumimoji="1" lang="ja-JP" altLang="en-US" sz="1800" dirty="0"/>
          </a:p>
        </p:txBody>
      </p:sp>
      <p:pic>
        <p:nvPicPr>
          <p:cNvPr id="1361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765175"/>
            <a:ext cx="208915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2339975" y="836613"/>
            <a:ext cx="3024188" cy="17541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en-US" altLang="ja-JP" sz="1200" b="1" kern="0" dirty="0">
                <a:solidFill>
                  <a:srgbClr val="000000"/>
                </a:solidFill>
              </a:rPr>
              <a:t>Beam Pipe		r = 10mm</a:t>
            </a:r>
          </a:p>
          <a:p>
            <a:pPr fontAlgn="auto">
              <a:spcBef>
                <a:spcPts val="0"/>
              </a:spcBef>
              <a:spcAft>
                <a:spcPts val="0"/>
              </a:spcAft>
              <a:defRPr/>
            </a:pPr>
            <a:r>
              <a:rPr lang="en-US" altLang="ja-JP" sz="1200" b="1" kern="0" dirty="0">
                <a:solidFill>
                  <a:srgbClr val="000000"/>
                </a:solidFill>
              </a:rPr>
              <a:t>DEPFET</a:t>
            </a:r>
          </a:p>
          <a:p>
            <a:pPr fontAlgn="auto">
              <a:spcBef>
                <a:spcPts val="0"/>
              </a:spcBef>
              <a:spcAft>
                <a:spcPts val="0"/>
              </a:spcAft>
              <a:defRPr/>
            </a:pPr>
            <a:r>
              <a:rPr lang="en-US" altLang="ja-JP" sz="1200" b="1" kern="0" dirty="0">
                <a:solidFill>
                  <a:srgbClr val="000000"/>
                </a:solidFill>
              </a:rPr>
              <a:t>	Layer 1	r = 14mm</a:t>
            </a:r>
          </a:p>
          <a:p>
            <a:pPr fontAlgn="auto">
              <a:spcBef>
                <a:spcPts val="0"/>
              </a:spcBef>
              <a:spcAft>
                <a:spcPts val="0"/>
              </a:spcAft>
              <a:defRPr/>
            </a:pPr>
            <a:r>
              <a:rPr lang="en-US" altLang="ja-JP" sz="1200" b="1" kern="0" dirty="0">
                <a:solidFill>
                  <a:srgbClr val="000000"/>
                </a:solidFill>
              </a:rPr>
              <a:t>	Layer 2	r = 22mm</a:t>
            </a:r>
          </a:p>
          <a:p>
            <a:pPr fontAlgn="auto">
              <a:spcBef>
                <a:spcPts val="0"/>
              </a:spcBef>
              <a:spcAft>
                <a:spcPts val="0"/>
              </a:spcAft>
              <a:defRPr/>
            </a:pPr>
            <a:r>
              <a:rPr lang="en-US" altLang="ja-JP" sz="1200" b="1" kern="0" dirty="0">
                <a:solidFill>
                  <a:srgbClr val="000000"/>
                </a:solidFill>
              </a:rPr>
              <a:t>DSSD</a:t>
            </a:r>
          </a:p>
          <a:p>
            <a:pPr fontAlgn="auto">
              <a:spcBef>
                <a:spcPts val="0"/>
              </a:spcBef>
              <a:spcAft>
                <a:spcPts val="0"/>
              </a:spcAft>
              <a:defRPr/>
            </a:pPr>
            <a:r>
              <a:rPr lang="en-US" altLang="ja-JP" sz="1200" b="1" kern="0" dirty="0">
                <a:solidFill>
                  <a:srgbClr val="000000"/>
                </a:solidFill>
              </a:rPr>
              <a:t>	Layer 3	r =  38mm </a:t>
            </a:r>
          </a:p>
          <a:p>
            <a:pPr fontAlgn="auto">
              <a:spcBef>
                <a:spcPts val="0"/>
              </a:spcBef>
              <a:spcAft>
                <a:spcPts val="0"/>
              </a:spcAft>
              <a:defRPr/>
            </a:pPr>
            <a:r>
              <a:rPr lang="en-US" altLang="ja-JP" sz="1200" b="1" kern="0" dirty="0">
                <a:solidFill>
                  <a:srgbClr val="000000"/>
                </a:solidFill>
              </a:rPr>
              <a:t>	Layer 4	r =  80mm</a:t>
            </a:r>
          </a:p>
          <a:p>
            <a:pPr fontAlgn="auto">
              <a:spcBef>
                <a:spcPts val="0"/>
              </a:spcBef>
              <a:spcAft>
                <a:spcPts val="0"/>
              </a:spcAft>
              <a:defRPr/>
            </a:pPr>
            <a:r>
              <a:rPr lang="en-US" altLang="ja-JP" sz="1200" b="1" kern="0" dirty="0">
                <a:solidFill>
                  <a:srgbClr val="000000"/>
                </a:solidFill>
              </a:rPr>
              <a:t>	Layer 5	r = 115mm</a:t>
            </a:r>
          </a:p>
          <a:p>
            <a:pPr fontAlgn="auto">
              <a:spcBef>
                <a:spcPts val="0"/>
              </a:spcBef>
              <a:spcAft>
                <a:spcPts val="0"/>
              </a:spcAft>
              <a:defRPr/>
            </a:pPr>
            <a:r>
              <a:rPr lang="en-US" altLang="ja-JP" sz="1200" b="1" kern="0" dirty="0">
                <a:solidFill>
                  <a:srgbClr val="000000"/>
                </a:solidFill>
              </a:rPr>
              <a:t>	Layer 6	r = 140mm</a:t>
            </a:r>
            <a:endParaRPr lang="ja-JP" altLang="en-US" sz="1200" b="1" kern="0" dirty="0">
              <a:solidFill>
                <a:srgbClr val="000000"/>
              </a:solidFill>
            </a:endParaRPr>
          </a:p>
        </p:txBody>
      </p:sp>
      <p:sp>
        <p:nvSpPr>
          <p:cNvPr id="9" name="テキスト ボックス 8"/>
          <p:cNvSpPr txBox="1"/>
          <p:nvPr/>
        </p:nvSpPr>
        <p:spPr>
          <a:xfrm>
            <a:off x="250825" y="2636838"/>
            <a:ext cx="4249738" cy="3698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en-US" altLang="ja-JP" sz="1800" dirty="0"/>
              <a:t>Mechanical mockup of pixel detector</a:t>
            </a:r>
            <a:endParaRPr kumimoji="1" lang="ja-JP" altLang="en-US" sz="1800" dirty="0"/>
          </a:p>
        </p:txBody>
      </p:sp>
      <p:sp>
        <p:nvSpPr>
          <p:cNvPr id="11" name="テキスト ボックス 10"/>
          <p:cNvSpPr txBox="1"/>
          <p:nvPr/>
        </p:nvSpPr>
        <p:spPr>
          <a:xfrm>
            <a:off x="914400" y="4797425"/>
            <a:ext cx="2505075" cy="3683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kumimoji="1" lang="en-US" altLang="ja-JP" sz="1800" dirty="0"/>
              <a:t>DEPFET pixel sensor</a:t>
            </a:r>
            <a:endParaRPr kumimoji="1" lang="ja-JP" altLang="en-US" sz="1800" dirty="0"/>
          </a:p>
        </p:txBody>
      </p:sp>
      <p:sp>
        <p:nvSpPr>
          <p:cNvPr id="12" name="正方形/長方形 11"/>
          <p:cNvSpPr/>
          <p:nvPr/>
        </p:nvSpPr>
        <p:spPr>
          <a:xfrm>
            <a:off x="5292725" y="-26988"/>
            <a:ext cx="4032250" cy="414338"/>
          </a:xfrm>
          <a:prstGeom prst="rect">
            <a:avLst/>
          </a:prstGeom>
        </p:spPr>
        <p:txBody>
          <a:bodyPr>
            <a:spAutoFit/>
          </a:bodyPr>
          <a:lstStyle/>
          <a:p>
            <a:pPr>
              <a:defRPr/>
            </a:pPr>
            <a:r>
              <a:rPr lang="en-US" altLang="ja-JP" sz="1050" dirty="0">
                <a:latin typeface="Tahoma" pitchFamily="34" charset="0"/>
                <a:ea typeface="+mn-ea"/>
                <a:cs typeface="Tahoma" pitchFamily="34" charset="0"/>
              </a:rPr>
              <a:t>DEPFET:</a:t>
            </a:r>
          </a:p>
          <a:p>
            <a:pPr>
              <a:defRPr/>
            </a:pPr>
            <a:r>
              <a:rPr lang="en-US" altLang="ja-JP" sz="1050" dirty="0">
                <a:latin typeface="Tahoma" pitchFamily="34" charset="0"/>
                <a:ea typeface="+mn-ea"/>
                <a:cs typeface="Tahoma" pitchFamily="34" charset="0"/>
              </a:rPr>
              <a:t>http://aldebaran.hll.mpg.de/twiki/bin/view/DEPFET/WebHome</a:t>
            </a:r>
            <a:endParaRPr lang="ja-JP" altLang="en-US" sz="1050" dirty="0">
              <a:latin typeface="Tahoma" pitchFamily="34" charset="0"/>
              <a:ea typeface="+mn-ea"/>
              <a:cs typeface="Tahoma" pitchFamily="34" charset="0"/>
            </a:endParaRPr>
          </a:p>
        </p:txBody>
      </p:sp>
      <p:pic>
        <p:nvPicPr>
          <p:cNvPr id="136202" name="Picture 4"/>
          <p:cNvPicPr>
            <a:picLocks noChangeAspect="1" noChangeArrowheads="1"/>
          </p:cNvPicPr>
          <p:nvPr/>
        </p:nvPicPr>
        <p:blipFill>
          <a:blip r:embed="rId5">
            <a:extLst>
              <a:ext uri="{28A0092B-C50C-407E-A947-70E740481C1C}">
                <a14:useLocalDpi xmlns:a14="http://schemas.microsoft.com/office/drawing/2010/main" val="0"/>
              </a:ext>
            </a:extLst>
          </a:blip>
          <a:srcRect l="9837" t="14294" r="59056" b="20638"/>
          <a:stretch>
            <a:fillRect/>
          </a:stretch>
        </p:blipFill>
        <p:spPr bwMode="auto">
          <a:xfrm>
            <a:off x="6372225" y="620713"/>
            <a:ext cx="1512888"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3068638"/>
            <a:ext cx="359092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4" name="Picture 3" descr="D:\Laci\2-PROJECTS\Belle-II\Dummies\ThinDummies\Pictures\AfterCutI\IMG_807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0" y="5219700"/>
            <a:ext cx="234473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75529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0" y="838200"/>
            <a:ext cx="8229600" cy="685800"/>
          </a:xfrm>
        </p:spPr>
        <p:txBody>
          <a:bodyPr>
            <a:normAutofit fontScale="90000"/>
          </a:bodyPr>
          <a:lstStyle/>
          <a:p>
            <a:pPr eaLnBrk="1" fontAlgn="auto" hangingPunct="1">
              <a:spcAft>
                <a:spcPts val="0"/>
              </a:spcAft>
              <a:defRPr/>
            </a:pPr>
            <a:r>
              <a:rPr lang="sl-SI" dirty="0" smtClean="0">
                <a:solidFill>
                  <a:schemeClr val="tx2">
                    <a:satMod val="200000"/>
                  </a:schemeClr>
                </a:solidFill>
                <a:ea typeface="+mj-ea"/>
                <a:cs typeface="+mj-cs"/>
              </a:rPr>
              <a:t>SVD </a:t>
            </a:r>
            <a:r>
              <a:rPr lang="en-US" dirty="0" smtClean="0">
                <a:solidFill>
                  <a:schemeClr val="tx2">
                    <a:satMod val="200000"/>
                  </a:schemeClr>
                </a:solidFill>
                <a:ea typeface="+mj-ea"/>
                <a:cs typeface="+mj-cs"/>
              </a:rPr>
              <a:t>Mechanic</a:t>
            </a:r>
            <a:r>
              <a:rPr lang="sl-SI" dirty="0" smtClean="0">
                <a:solidFill>
                  <a:schemeClr val="tx2">
                    <a:satMod val="200000"/>
                  </a:schemeClr>
                </a:solidFill>
                <a:ea typeface="+mj-ea"/>
                <a:cs typeface="+mj-cs"/>
              </a:rPr>
              <a:t>al M</a:t>
            </a:r>
            <a:r>
              <a:rPr lang="en-US" dirty="0" err="1" smtClean="0">
                <a:solidFill>
                  <a:schemeClr val="tx2">
                    <a:satMod val="200000"/>
                  </a:schemeClr>
                </a:solidFill>
                <a:ea typeface="+mj-ea"/>
                <a:cs typeface="+mj-cs"/>
              </a:rPr>
              <a:t>ockup</a:t>
            </a:r>
            <a:endParaRPr lang="en-US" dirty="0">
              <a:solidFill>
                <a:schemeClr val="tx2">
                  <a:satMod val="200000"/>
                </a:schemeClr>
              </a:solidFill>
              <a:ea typeface="+mj-ea"/>
              <a:cs typeface="+mj-cs"/>
            </a:endParaRPr>
          </a:p>
        </p:txBody>
      </p:sp>
      <p:sp>
        <p:nvSpPr>
          <p:cNvPr id="13926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de-DE" sz="1600">
                <a:solidFill>
                  <a:srgbClr val="D6ECFF"/>
                </a:solidFill>
                <a:latin typeface="Tahoma" charset="0"/>
                <a:cs typeface="Tahoma" charset="0"/>
              </a:rPr>
              <a:t>11 March 2013</a:t>
            </a:r>
            <a:endParaRPr lang="en-US" sz="1600">
              <a:solidFill>
                <a:srgbClr val="D6ECFF"/>
              </a:solidFill>
              <a:latin typeface="Tahoma" charset="0"/>
              <a:cs typeface="Tahoma" charset="0"/>
            </a:endParaRPr>
          </a:p>
        </p:txBody>
      </p:sp>
      <p:sp>
        <p:nvSpPr>
          <p:cNvPr id="13926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sz="1600">
                <a:solidFill>
                  <a:srgbClr val="D6ECFF"/>
                </a:solidFill>
                <a:latin typeface="Tahoma" charset="0"/>
                <a:cs typeface="Tahoma" charset="0"/>
              </a:rPr>
              <a:t>M.Friedl (HEPHY Vienna): SVD Status and Prospect</a:t>
            </a:r>
            <a:r>
              <a:rPr lang="sl-SI" sz="1600">
                <a:solidFill>
                  <a:srgbClr val="D6ECFF"/>
                </a:solidFill>
                <a:latin typeface="Tahoma" charset="0"/>
                <a:cs typeface="Tahoma" charset="0"/>
              </a:rPr>
              <a:t>s</a:t>
            </a:r>
            <a:endParaRPr lang="en-US" sz="1600">
              <a:solidFill>
                <a:srgbClr val="D6ECFF"/>
              </a:solidFill>
              <a:latin typeface="Tahoma" charset="0"/>
              <a:cs typeface="Tahoma" charset="0"/>
            </a:endParaRPr>
          </a:p>
        </p:txBody>
      </p:sp>
      <p:sp>
        <p:nvSpPr>
          <p:cNvPr id="1392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9F1B77A3-9F21-D143-BF13-41C7D99EF362}" type="slidenum">
              <a:rPr lang="en-US" sz="1600">
                <a:solidFill>
                  <a:srgbClr val="D6ECFF"/>
                </a:solidFill>
              </a:rPr>
              <a:pPr eaLnBrk="1" hangingPunct="1"/>
              <a:t>39</a:t>
            </a:fld>
            <a:endParaRPr lang="en-US" sz="1600">
              <a:solidFill>
                <a:srgbClr val="D6ECFF"/>
              </a:solidFill>
            </a:endParaRPr>
          </a:p>
        </p:txBody>
      </p:sp>
      <p:pic>
        <p:nvPicPr>
          <p:cNvPr id="139269" name="Picture 2" descr="C:\Users\friedl\Desktop\2013.03.09_sdvmock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535113"/>
            <a:ext cx="69151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2" descr="C:\Users\friedl\Desktop\materials\rev0_half_rendering_lo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863" y="0"/>
            <a:ext cx="4624387" cy="270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9271" name="TextBox 2"/>
          <p:cNvSpPr txBox="1">
            <a:spLocks noChangeArrowheads="1"/>
          </p:cNvSpPr>
          <p:nvPr/>
        </p:nvSpPr>
        <p:spPr bwMode="auto">
          <a:xfrm>
            <a:off x="1116013" y="4973638"/>
            <a:ext cx="3024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sl-SI">
                <a:solidFill>
                  <a:srgbClr val="FFFF00"/>
                </a:solidFill>
                <a:latin typeface="Tahoma" charset="0"/>
                <a:cs typeface="Tahoma" charset="0"/>
              </a:rPr>
              <a:t>Gearing up for ladder  production!</a:t>
            </a:r>
          </a:p>
        </p:txBody>
      </p:sp>
    </p:spTree>
    <p:extLst>
      <p:ext uri="{BB962C8B-B14F-4D97-AF65-F5344CB8AC3E}">
        <p14:creationId xmlns:p14="http://schemas.microsoft.com/office/powerpoint/2010/main" val="23360572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88E988-FB04-AB4E-BE5A-59F242AF7F7A}" type="slidenum">
              <a:rPr lang="en-US" smtClean="0"/>
              <a:t>4</a:t>
            </a:fld>
            <a:endParaRPr lang="en-US"/>
          </a:p>
        </p:txBody>
      </p:sp>
      <p:pic>
        <p:nvPicPr>
          <p:cNvPr id="5" name="Picture 4"/>
          <p:cNvPicPr>
            <a:picLocks noChangeAspect="1"/>
          </p:cNvPicPr>
          <p:nvPr/>
        </p:nvPicPr>
        <p:blipFill>
          <a:blip r:embed="rId2"/>
          <a:stretch>
            <a:fillRect/>
          </a:stretch>
        </p:blipFill>
        <p:spPr>
          <a:xfrm>
            <a:off x="127000" y="241300"/>
            <a:ext cx="8890000" cy="6362700"/>
          </a:xfrm>
          <a:prstGeom prst="rect">
            <a:avLst/>
          </a:prstGeom>
        </p:spPr>
      </p:pic>
    </p:spTree>
    <p:extLst>
      <p:ext uri="{BB962C8B-B14F-4D97-AF65-F5344CB8AC3E}">
        <p14:creationId xmlns:p14="http://schemas.microsoft.com/office/powerpoint/2010/main" val="2639166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a:xfrm>
            <a:off x="826138" y="142875"/>
            <a:ext cx="7740650" cy="606425"/>
          </a:xfrm>
        </p:spPr>
        <p:txBody>
          <a:bodyPr>
            <a:normAutofit fontScale="90000"/>
          </a:bodyPr>
          <a:lstStyle/>
          <a:p>
            <a:r>
              <a:rPr lang="sl-SI" dirty="0">
                <a:latin typeface="Tahoma" charset="0"/>
              </a:rPr>
              <a:t>Belle II </a:t>
            </a:r>
            <a:r>
              <a:rPr lang="sl-SI" dirty="0" smtClean="0">
                <a:latin typeface="Tahoma" charset="0"/>
              </a:rPr>
              <a:t>Central Drift Chamber</a:t>
            </a:r>
            <a:endParaRPr lang="sl-SI" dirty="0">
              <a:latin typeface="Tahoma" charset="0"/>
            </a:endParaRPr>
          </a:p>
        </p:txBody>
      </p:sp>
      <p:sp>
        <p:nvSpPr>
          <p:cNvPr id="3" name="Content Placeholder 2"/>
          <p:cNvSpPr>
            <a:spLocks noGrp="1"/>
          </p:cNvSpPr>
          <p:nvPr>
            <p:ph idx="1"/>
          </p:nvPr>
        </p:nvSpPr>
        <p:spPr>
          <a:xfrm>
            <a:off x="3995738" y="3919538"/>
            <a:ext cx="3119437" cy="2519362"/>
          </a:xfrm>
        </p:spPr>
        <p:txBody>
          <a:bodyPr/>
          <a:lstStyle/>
          <a:p>
            <a:pPr marL="0" indent="0">
              <a:buFontTx/>
              <a:buNone/>
              <a:defRPr/>
            </a:pPr>
            <a:r>
              <a:rPr lang="sl-SI" sz="2000" dirty="0" smtClean="0">
                <a:ea typeface="+mn-ea"/>
                <a:cs typeface="+mn-cs"/>
              </a:rPr>
              <a:t>Wire stringing in a clean room </a:t>
            </a:r>
          </a:p>
          <a:p>
            <a:pPr>
              <a:defRPr/>
            </a:pPr>
            <a:r>
              <a:rPr lang="sl-SI" sz="2000" dirty="0" smtClean="0">
                <a:ea typeface="+mn-ea"/>
                <a:cs typeface="+mn-cs"/>
              </a:rPr>
              <a:t>thousands of wires, </a:t>
            </a:r>
          </a:p>
          <a:p>
            <a:pPr>
              <a:defRPr/>
            </a:pPr>
            <a:r>
              <a:rPr lang="sl-SI" sz="2000" dirty="0" smtClean="0">
                <a:ea typeface="+mn-ea"/>
                <a:cs typeface="+mn-cs"/>
              </a:rPr>
              <a:t>1 year of work...</a:t>
            </a:r>
            <a:endParaRPr lang="sl-SI" sz="2000" dirty="0">
              <a:ea typeface="+mn-ea"/>
              <a:cs typeface="+mn-cs"/>
            </a:endParaRPr>
          </a:p>
        </p:txBody>
      </p:sp>
      <p:pic>
        <p:nvPicPr>
          <p:cNvPr id="143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49300"/>
            <a:ext cx="5148263"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64" name="Picture 2" descr="C:\Documents and Settings\Administrator\デスクトップ\CDC\Photo\Belle II_CDC\20121203_CDC_komori\DSC_09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722313"/>
            <a:ext cx="30686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5003800" y="2420938"/>
            <a:ext cx="1871663" cy="431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66" name="Picture 5" descr="C:\Documents and Settings\Administrator\デスクトップ\CDC\Photo\Belle II_CDC\20121203_CDC_komori\DSC_00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550" y="3357563"/>
            <a:ext cx="2024063"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6" descr="C:\Documents and Settings\Administrator\デスクトップ\CDC\Photo\Belle II_CDC\20121220_CDC_komori\DSC_06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3495675"/>
            <a:ext cx="35909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668963" y="2849563"/>
            <a:ext cx="3093741" cy="400110"/>
          </a:xfrm>
          <a:prstGeom prst="rect">
            <a:avLst/>
          </a:prstGeom>
        </p:spPr>
        <p:txBody>
          <a:bodyPr wrap="none">
            <a:spAutoFit/>
          </a:bodyPr>
          <a:lstStyle/>
          <a:p>
            <a:pPr eaLnBrk="0" hangingPunct="0">
              <a:spcBef>
                <a:spcPct val="20000"/>
              </a:spcBef>
              <a:defRPr/>
            </a:pPr>
            <a:r>
              <a:rPr lang="sl-SI" sz="2000" kern="0" dirty="0">
                <a:solidFill>
                  <a:srgbClr val="3333CC"/>
                </a:solidFill>
                <a:latin typeface="Tahoma"/>
                <a:ea typeface="+mn-ea"/>
                <a:cs typeface="+mn-cs"/>
              </a:rPr>
              <a:t>Much </a:t>
            </a:r>
            <a:r>
              <a:rPr lang="sl-SI" sz="2000" kern="0" dirty="0" smtClean="0">
                <a:solidFill>
                  <a:srgbClr val="3333CC"/>
                </a:solidFill>
                <a:latin typeface="Tahoma"/>
              </a:rPr>
              <a:t>larger</a:t>
            </a:r>
            <a:r>
              <a:rPr lang="sl-SI" sz="2000" kern="0" dirty="0" smtClean="0">
                <a:solidFill>
                  <a:srgbClr val="3333CC"/>
                </a:solidFill>
                <a:latin typeface="Tahoma"/>
                <a:ea typeface="+mn-ea"/>
                <a:cs typeface="+mn-cs"/>
              </a:rPr>
              <a:t> </a:t>
            </a:r>
            <a:r>
              <a:rPr lang="sl-SI" sz="2000" kern="0" dirty="0">
                <a:solidFill>
                  <a:srgbClr val="3333CC"/>
                </a:solidFill>
                <a:latin typeface="Tahoma"/>
                <a:ea typeface="+mn-ea"/>
                <a:cs typeface="+mn-cs"/>
              </a:rPr>
              <a:t>than in Belle!</a:t>
            </a:r>
          </a:p>
        </p:txBody>
      </p:sp>
    </p:spTree>
    <p:extLst>
      <p:ext uri="{BB962C8B-B14F-4D97-AF65-F5344CB8AC3E}">
        <p14:creationId xmlns:p14="http://schemas.microsoft.com/office/powerpoint/2010/main" val="299360166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611313"/>
            <a:ext cx="52482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848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227513"/>
            <a:ext cx="5207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8483" name="Text Box 5"/>
          <p:cNvSpPr txBox="1">
            <a:spLocks noChangeArrowheads="1"/>
          </p:cNvSpPr>
          <p:nvPr/>
        </p:nvSpPr>
        <p:spPr bwMode="auto">
          <a:xfrm>
            <a:off x="163513" y="1628775"/>
            <a:ext cx="32654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828675" eaLnBrk="0" hangingPunct="0">
              <a:tabLst>
                <a:tab pos="657225" algn="l"/>
                <a:tab pos="1312863" algn="l"/>
                <a:tab pos="1970088" algn="l"/>
                <a:tab pos="2627313" algn="l"/>
              </a:tabLst>
              <a:defRPr sz="2400">
                <a:solidFill>
                  <a:schemeClr val="tx1"/>
                </a:solidFill>
                <a:latin typeface="Symbol"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2pPr>
            <a:lvl3pPr marL="11430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3pPr>
            <a:lvl4pPr marL="16002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4pPr>
            <a:lvl5pPr marL="20574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9pPr>
          </a:lstStyle>
          <a:p>
            <a:pPr algn="just" eaLnBrk="1">
              <a:lnSpc>
                <a:spcPct val="93000"/>
              </a:lnSpc>
              <a:buClr>
                <a:srgbClr val="000000"/>
              </a:buClr>
              <a:buSzPct val="45000"/>
              <a:buFont typeface="StarSymbol" charset="0"/>
              <a:buNone/>
            </a:pPr>
            <a:r>
              <a:rPr lang="en-GB" sz="2200">
                <a:solidFill>
                  <a:srgbClr val="008000"/>
                </a:solidFill>
                <a:latin typeface="Arial" charset="0"/>
              </a:rPr>
              <a:t>4cm aerogel</a:t>
            </a:r>
            <a:r>
              <a:rPr lang="sl-SI" sz="2200">
                <a:solidFill>
                  <a:srgbClr val="008000"/>
                </a:solidFill>
                <a:latin typeface="Arial" charset="0"/>
              </a:rPr>
              <a:t> single index</a:t>
            </a:r>
            <a:endParaRPr lang="en-GB" sz="2200">
              <a:solidFill>
                <a:srgbClr val="008000"/>
              </a:solidFill>
              <a:latin typeface="Arial" charset="0"/>
            </a:endParaRPr>
          </a:p>
        </p:txBody>
      </p:sp>
      <p:sp>
        <p:nvSpPr>
          <p:cNvPr id="148484" name="Text Box 6"/>
          <p:cNvSpPr txBox="1">
            <a:spLocks noChangeArrowheads="1"/>
          </p:cNvSpPr>
          <p:nvPr/>
        </p:nvSpPr>
        <p:spPr bwMode="auto">
          <a:xfrm>
            <a:off x="260350" y="4108450"/>
            <a:ext cx="29400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828675" eaLnBrk="0" hangingPunct="0">
              <a:tabLst>
                <a:tab pos="657225" algn="l"/>
                <a:tab pos="1312863" algn="l"/>
                <a:tab pos="1970088" algn="l"/>
                <a:tab pos="2627313" algn="l"/>
              </a:tabLst>
              <a:defRPr sz="2400">
                <a:solidFill>
                  <a:schemeClr val="tx1"/>
                </a:solidFill>
                <a:latin typeface="Symbol"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2pPr>
            <a:lvl3pPr marL="11430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3pPr>
            <a:lvl4pPr marL="16002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4pPr>
            <a:lvl5pPr marL="2057400" indent="-228600" defTabSz="828675" eaLnBrk="0" hangingPunct="0">
              <a:tabLst>
                <a:tab pos="657225" algn="l"/>
                <a:tab pos="1312863" algn="l"/>
                <a:tab pos="1970088" algn="l"/>
                <a:tab pos="2627313" algn="l"/>
              </a:tabLst>
              <a:defRPr sz="2400">
                <a:solidFill>
                  <a:schemeClr val="tx1"/>
                </a:solidFill>
                <a:latin typeface="Symbol"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Lst>
              <a:defRPr sz="2400">
                <a:solidFill>
                  <a:schemeClr val="tx1"/>
                </a:solidFill>
                <a:latin typeface="Symbol" charset="0"/>
                <a:ea typeface="ＭＳ Ｐゴシック" charset="0"/>
              </a:defRPr>
            </a:lvl9pPr>
          </a:lstStyle>
          <a:p>
            <a:pPr algn="just" eaLnBrk="1">
              <a:lnSpc>
                <a:spcPct val="93000"/>
              </a:lnSpc>
              <a:buClr>
                <a:srgbClr val="000000"/>
              </a:buClr>
              <a:buSzPct val="45000"/>
              <a:buFont typeface="StarSymbol" charset="0"/>
              <a:buNone/>
            </a:pPr>
            <a:r>
              <a:rPr lang="en-GB" sz="2200">
                <a:solidFill>
                  <a:srgbClr val="008000"/>
                </a:solidFill>
                <a:latin typeface="Arial" charset="0"/>
              </a:rPr>
              <a:t>2+2cm aerogel </a:t>
            </a:r>
          </a:p>
        </p:txBody>
      </p:sp>
      <p:pic>
        <p:nvPicPr>
          <p:cNvPr id="14848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016125"/>
            <a:ext cx="2132013"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848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513263"/>
            <a:ext cx="22098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8487" name="Rectangle 9"/>
          <p:cNvSpPr>
            <a:spLocks noGrp="1" noChangeArrowheads="1"/>
          </p:cNvSpPr>
          <p:nvPr>
            <p:ph type="title" idx="4294967295"/>
          </p:nvPr>
        </p:nvSpPr>
        <p:spPr>
          <a:xfrm>
            <a:off x="1219200" y="0"/>
            <a:ext cx="6934200" cy="685800"/>
          </a:xfrm>
        </p:spPr>
        <p:txBody>
          <a:bodyPr>
            <a:normAutofit fontScale="90000"/>
          </a:bodyPr>
          <a:lstStyle/>
          <a:p>
            <a:pPr eaLnBrk="1" hangingPunct="1"/>
            <a:r>
              <a:rPr lang="sl-SI" sz="3000" dirty="0" smtClean="0">
                <a:solidFill>
                  <a:srgbClr val="0000FF"/>
                </a:solidFill>
                <a:latin typeface="Tahoma" charset="0"/>
              </a:rPr>
              <a:t>Forward endcap PID uses an aerogel ring imaging Cerenkov counter</a:t>
            </a:r>
            <a:endParaRPr lang="sl-SI" sz="3000" dirty="0">
              <a:solidFill>
                <a:srgbClr val="FF0000"/>
              </a:solidFill>
              <a:latin typeface="Tahoma" charset="0"/>
            </a:endParaRPr>
          </a:p>
        </p:txBody>
      </p:sp>
      <p:sp>
        <p:nvSpPr>
          <p:cNvPr id="148488" name="Text Box 11"/>
          <p:cNvSpPr txBox="1">
            <a:spLocks noChangeArrowheads="1"/>
          </p:cNvSpPr>
          <p:nvPr/>
        </p:nvSpPr>
        <p:spPr bwMode="auto">
          <a:xfrm>
            <a:off x="163513" y="6381750"/>
            <a:ext cx="35448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spcBef>
                <a:spcPct val="50000"/>
              </a:spcBef>
            </a:pPr>
            <a:r>
              <a:rPr lang="sl-SI" sz="2000">
                <a:solidFill>
                  <a:schemeClr val="accent2"/>
                </a:solidFill>
                <a:latin typeface="Tahoma" charset="0"/>
                <a:sym typeface="Wingdings" charset="0"/>
              </a:rPr>
              <a:t></a:t>
            </a:r>
            <a:r>
              <a:rPr lang="sl-SI" sz="2000">
                <a:solidFill>
                  <a:schemeClr val="accent2"/>
                </a:solidFill>
                <a:latin typeface="Tahoma" charset="0"/>
              </a:rPr>
              <a:t>NIM A548 (2005) 383 </a:t>
            </a:r>
            <a:endParaRPr lang="en-GB" sz="2000">
              <a:solidFill>
                <a:schemeClr val="accent2"/>
              </a:solidFill>
              <a:latin typeface="Tahoma" charset="0"/>
            </a:endParaRPr>
          </a:p>
        </p:txBody>
      </p:sp>
      <p:sp>
        <p:nvSpPr>
          <p:cNvPr id="148489" name="Text Box 3"/>
          <p:cNvSpPr txBox="1">
            <a:spLocks noChangeArrowheads="1"/>
          </p:cNvSpPr>
          <p:nvPr/>
        </p:nvSpPr>
        <p:spPr bwMode="auto">
          <a:xfrm>
            <a:off x="596900" y="1054100"/>
            <a:ext cx="872807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Lst>
              <a:defRPr sz="2400">
                <a:solidFill>
                  <a:schemeClr val="tx1"/>
                </a:solidFill>
                <a:latin typeface="Symbol"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Lst>
              <a:defRPr sz="2400">
                <a:solidFill>
                  <a:schemeClr val="tx1"/>
                </a:solidFill>
                <a:latin typeface="Symbol"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Lst>
              <a:defRPr sz="2400">
                <a:solidFill>
                  <a:schemeClr val="tx1"/>
                </a:solidFill>
                <a:latin typeface="Symbol"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Lst>
              <a:defRPr sz="2400">
                <a:solidFill>
                  <a:schemeClr val="tx1"/>
                </a:solidFill>
                <a:latin typeface="Symbol"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Lst>
              <a:defRPr sz="2400">
                <a:solidFill>
                  <a:schemeClr val="tx1"/>
                </a:solidFill>
                <a:latin typeface="Symbol"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Lst>
              <a:defRPr sz="2400">
                <a:solidFill>
                  <a:schemeClr val="tx1"/>
                </a:solidFill>
                <a:latin typeface="Symbol"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Lst>
              <a:defRPr sz="2400">
                <a:solidFill>
                  <a:schemeClr val="tx1"/>
                </a:solidFill>
                <a:latin typeface="Symbol"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Lst>
              <a:defRPr sz="2400">
                <a:solidFill>
                  <a:schemeClr val="tx1"/>
                </a:solidFill>
                <a:latin typeface="Symbol"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Lst>
              <a:defRPr sz="2400">
                <a:solidFill>
                  <a:schemeClr val="tx1"/>
                </a:solidFill>
                <a:latin typeface="Symbol" charset="0"/>
                <a:ea typeface="ＭＳ Ｐゴシック" charset="0"/>
              </a:defRPr>
            </a:lvl9pPr>
          </a:lstStyle>
          <a:p>
            <a:pPr algn="just" eaLnBrk="1">
              <a:lnSpc>
                <a:spcPct val="93000"/>
              </a:lnSpc>
              <a:buClr>
                <a:srgbClr val="000000"/>
              </a:buClr>
              <a:buSzPct val="45000"/>
              <a:buFont typeface="StarSymbol" charset="0"/>
              <a:buNone/>
            </a:pPr>
            <a:r>
              <a:rPr lang="sl-SI" sz="2000">
                <a:solidFill>
                  <a:srgbClr val="0000FF"/>
                </a:solidFill>
                <a:latin typeface="Arial" charset="0"/>
              </a:rPr>
              <a:t>I</a:t>
            </a:r>
            <a:r>
              <a:rPr lang="en-GB" sz="2000">
                <a:solidFill>
                  <a:srgbClr val="0000FF"/>
                </a:solidFill>
                <a:latin typeface="Arial" charset="0"/>
              </a:rPr>
              <a:t>ncrease</a:t>
            </a:r>
            <a:r>
              <a:rPr lang="sl-SI" sz="2000">
                <a:solidFill>
                  <a:srgbClr val="0000FF"/>
                </a:solidFill>
                <a:latin typeface="Arial" charset="0"/>
              </a:rPr>
              <a:t>s</a:t>
            </a:r>
            <a:r>
              <a:rPr lang="en-GB" sz="2000">
                <a:solidFill>
                  <a:srgbClr val="0000FF"/>
                </a:solidFill>
                <a:latin typeface="Arial" charset="0"/>
              </a:rPr>
              <a:t> </a:t>
            </a:r>
            <a:r>
              <a:rPr lang="sl-SI" sz="2000">
                <a:solidFill>
                  <a:srgbClr val="0000FF"/>
                </a:solidFill>
                <a:latin typeface="Arial" charset="0"/>
              </a:rPr>
              <a:t>the </a:t>
            </a:r>
            <a:r>
              <a:rPr lang="en-GB" sz="2000">
                <a:solidFill>
                  <a:srgbClr val="0000FF"/>
                </a:solidFill>
                <a:latin typeface="Arial" charset="0"/>
              </a:rPr>
              <a:t>number of photons</a:t>
            </a:r>
            <a:r>
              <a:rPr lang="sl-SI" sz="2000">
                <a:solidFill>
                  <a:srgbClr val="0000FF"/>
                </a:solidFill>
                <a:latin typeface="Arial" charset="0"/>
              </a:rPr>
              <a:t> </a:t>
            </a:r>
            <a:r>
              <a:rPr lang="en-GB" sz="2000">
                <a:solidFill>
                  <a:srgbClr val="0000FF"/>
                </a:solidFill>
                <a:latin typeface="Arial" charset="0"/>
              </a:rPr>
              <a:t>without degrading the resolution</a:t>
            </a:r>
          </a:p>
        </p:txBody>
      </p:sp>
      <p:pic>
        <p:nvPicPr>
          <p:cNvPr id="148490" name="Picture 3" descr="belle2-logo.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25" y="36513"/>
            <a:ext cx="64928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153400" y="1054100"/>
            <a:ext cx="762000" cy="461665"/>
          </a:xfrm>
          <a:prstGeom prst="rect">
            <a:avLst/>
          </a:prstGeom>
          <a:noFill/>
        </p:spPr>
        <p:txBody>
          <a:bodyPr wrap="square" rtlCol="0">
            <a:spAutoFit/>
          </a:bodyPr>
          <a:lstStyle/>
          <a:p>
            <a:r>
              <a:rPr lang="en-US" sz="2400" dirty="0" smtClean="0"/>
              <a:t>Data</a:t>
            </a:r>
            <a:endParaRPr lang="en-US" sz="2400" dirty="0"/>
          </a:p>
        </p:txBody>
      </p:sp>
    </p:spTree>
    <p:extLst>
      <p:ext uri="{BB962C8B-B14F-4D97-AF65-F5344CB8AC3E}">
        <p14:creationId xmlns:p14="http://schemas.microsoft.com/office/powerpoint/2010/main" val="284764319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89" name="グループ化 73"/>
          <p:cNvGrpSpPr>
            <a:grpSpLocks/>
          </p:cNvGrpSpPr>
          <p:nvPr/>
        </p:nvGrpSpPr>
        <p:grpSpPr bwMode="auto">
          <a:xfrm>
            <a:off x="1116013" y="4005263"/>
            <a:ext cx="6985000" cy="2636837"/>
            <a:chOff x="394915" y="4221088"/>
            <a:chExt cx="6984776" cy="2636912"/>
          </a:xfrm>
        </p:grpSpPr>
        <p:sp>
          <p:nvSpPr>
            <p:cNvPr id="73" name="正方形/長方形 72"/>
            <p:cNvSpPr/>
            <p:nvPr/>
          </p:nvSpPr>
          <p:spPr>
            <a:xfrm>
              <a:off x="394915" y="4221088"/>
              <a:ext cx="6984776" cy="263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cs typeface="Tahoma" pitchFamily="34" charset="0"/>
              </a:endParaRPr>
            </a:p>
          </p:txBody>
        </p:sp>
        <p:pic>
          <p:nvPicPr>
            <p:cNvPr id="140312" name="Picture 4" descr="http://belle.kek.jp/~ushiroda/private/temp/radiative.png"/>
            <p:cNvPicPr>
              <a:picLocks noChangeAspect="1" noChangeArrowheads="1"/>
            </p:cNvPicPr>
            <p:nvPr/>
          </p:nvPicPr>
          <p:blipFill>
            <a:blip r:embed="rId4">
              <a:extLst>
                <a:ext uri="{28A0092B-C50C-407E-A947-70E740481C1C}">
                  <a14:useLocalDpi xmlns:a14="http://schemas.microsoft.com/office/drawing/2010/main" val="0"/>
                </a:ext>
              </a:extLst>
            </a:blip>
            <a:srcRect l="5325" t="7829" r="9480"/>
            <a:stretch>
              <a:fillRect/>
            </a:stretch>
          </p:blipFill>
          <p:spPr bwMode="auto">
            <a:xfrm>
              <a:off x="4499992" y="4293096"/>
              <a:ext cx="2304256"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313" name="グループ化 77"/>
            <p:cNvGrpSpPr>
              <a:grpSpLocks/>
            </p:cNvGrpSpPr>
            <p:nvPr/>
          </p:nvGrpSpPr>
          <p:grpSpPr bwMode="auto">
            <a:xfrm>
              <a:off x="971601" y="4727267"/>
              <a:ext cx="2724329" cy="1816658"/>
              <a:chOff x="5486399" y="2288122"/>
              <a:chExt cx="2723786" cy="1816433"/>
            </a:xfrm>
          </p:grpSpPr>
          <p:grpSp>
            <p:nvGrpSpPr>
              <p:cNvPr id="140316" name="Group 37"/>
              <p:cNvGrpSpPr>
                <a:grpSpLocks/>
              </p:cNvGrpSpPr>
              <p:nvPr/>
            </p:nvGrpSpPr>
            <p:grpSpPr bwMode="auto">
              <a:xfrm>
                <a:off x="5486399" y="2288122"/>
                <a:ext cx="2536337" cy="1251190"/>
                <a:chOff x="2681" y="2480"/>
                <a:chExt cx="2390" cy="1179"/>
              </a:xfrm>
            </p:grpSpPr>
            <p:sp>
              <p:nvSpPr>
                <p:cNvPr id="49" name="Oval 38"/>
                <p:cNvSpPr>
                  <a:spLocks noChangeArrowheads="1"/>
                </p:cNvSpPr>
                <p:nvPr/>
              </p:nvSpPr>
              <p:spPr bwMode="auto">
                <a:xfrm>
                  <a:off x="2681" y="3197"/>
                  <a:ext cx="1662" cy="109"/>
                </a:xfrm>
                <a:prstGeom prst="ellipse">
                  <a:avLst/>
                </a:prstGeom>
                <a:solidFill>
                  <a:srgbClr val="CCCCFF"/>
                </a:solidFill>
                <a:ln w="36000">
                  <a:solidFill>
                    <a:srgbClr val="666699"/>
                  </a:solidFill>
                  <a:round/>
                  <a:headEnd/>
                  <a:tailEnd/>
                </a:ln>
              </p:spPr>
              <p:txBody>
                <a:bodyPr wrap="none" anchor="ctr"/>
                <a:lstStyle/>
                <a:p>
                  <a:pPr>
                    <a:defRPr/>
                  </a:pPr>
                  <a:endParaRPr lang="ja-JP" altLang="en-US" sz="1050">
                    <a:latin typeface="Tahoma" pitchFamily="34" charset="0"/>
                    <a:ea typeface="+mn-ea"/>
                    <a:cs typeface="Tahoma" pitchFamily="34" charset="0"/>
                  </a:endParaRPr>
                </a:p>
              </p:txBody>
            </p:sp>
            <p:sp>
              <p:nvSpPr>
                <p:cNvPr id="50" name="Line 39"/>
                <p:cNvSpPr>
                  <a:spLocks noChangeShapeType="1"/>
                </p:cNvSpPr>
                <p:nvPr/>
              </p:nvSpPr>
              <p:spPr bwMode="auto">
                <a:xfrm flipV="1">
                  <a:off x="4091" y="2709"/>
                  <a:ext cx="767" cy="277"/>
                </a:xfrm>
                <a:prstGeom prst="line">
                  <a:avLst/>
                </a:prstGeom>
                <a:noFill/>
                <a:ln w="36000">
                  <a:solidFill>
                    <a:srgbClr val="5E11A6"/>
                  </a:solidFill>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2" name="Line 40"/>
                <p:cNvSpPr>
                  <a:spLocks noChangeShapeType="1"/>
                </p:cNvSpPr>
                <p:nvPr/>
              </p:nvSpPr>
              <p:spPr bwMode="auto">
                <a:xfrm flipV="1">
                  <a:off x="4100" y="2537"/>
                  <a:ext cx="664" cy="446"/>
                </a:xfrm>
                <a:prstGeom prst="line">
                  <a:avLst/>
                </a:prstGeom>
                <a:noFill/>
                <a:ln w="36000">
                  <a:solidFill>
                    <a:srgbClr val="5E11A6"/>
                  </a:solidFill>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3" name="Text Box 41"/>
                <p:cNvSpPr txBox="1">
                  <a:spLocks noChangeArrowheads="1"/>
                </p:cNvSpPr>
                <p:nvPr/>
              </p:nvSpPr>
              <p:spPr bwMode="auto">
                <a:xfrm>
                  <a:off x="4809" y="2480"/>
                  <a:ext cx="260" cy="166"/>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a:solidFill>
                        <a:srgbClr val="5E11A6"/>
                      </a:solidFill>
                      <a:latin typeface="Symbol" pitchFamily="18" charset="2"/>
                      <a:ea typeface="+mn-ea"/>
                      <a:cs typeface="Tahoma" pitchFamily="34" charset="0"/>
                    </a:rPr>
                    <a:t>p</a:t>
                  </a:r>
                  <a:r>
                    <a:rPr lang="en-GB" altLang="ja-JP" sz="1050" b="1" baseline="33000" dirty="0">
                      <a:solidFill>
                        <a:srgbClr val="5E11A6"/>
                      </a:solidFill>
                      <a:latin typeface="Symbol" pitchFamily="18" charset="2"/>
                      <a:ea typeface="+mn-ea"/>
                      <a:cs typeface="Tahoma" pitchFamily="34" charset="0"/>
                    </a:rPr>
                    <a:t>+ </a:t>
                  </a:r>
                  <a:r>
                    <a:rPr lang="en-GB" altLang="ja-JP" sz="1050" b="1" dirty="0">
                      <a:solidFill>
                        <a:srgbClr val="5E11A6"/>
                      </a:solidFill>
                      <a:latin typeface="Symbol" pitchFamily="18" charset="2"/>
                      <a:ea typeface="+mn-ea"/>
                      <a:cs typeface="Tahoma" pitchFamily="34" charset="0"/>
                    </a:rPr>
                    <a:t>p</a:t>
                  </a:r>
                  <a:r>
                    <a:rPr lang="en-GB" altLang="ja-JP" sz="1050" b="1" baseline="33000" dirty="0">
                      <a:solidFill>
                        <a:srgbClr val="5E11A6"/>
                      </a:solidFill>
                      <a:latin typeface="Symbol" pitchFamily="18" charset="2"/>
                      <a:ea typeface="+mn-ea"/>
                      <a:cs typeface="Tahoma" pitchFamily="34" charset="0"/>
                    </a:rPr>
                    <a:t>-</a:t>
                  </a:r>
                </a:p>
              </p:txBody>
            </p:sp>
            <p:sp>
              <p:nvSpPr>
                <p:cNvPr id="54" name="Line 42"/>
                <p:cNvSpPr>
                  <a:spLocks noChangeShapeType="1"/>
                </p:cNvSpPr>
                <p:nvPr/>
              </p:nvSpPr>
              <p:spPr bwMode="auto">
                <a:xfrm flipH="1">
                  <a:off x="3545" y="2987"/>
                  <a:ext cx="549" cy="275"/>
                </a:xfrm>
                <a:prstGeom prst="line">
                  <a:avLst/>
                </a:prstGeom>
                <a:noFill/>
                <a:ln w="36000">
                  <a:solidFill>
                    <a:srgbClr val="800000"/>
                  </a:solidFill>
                  <a:prstDash val="sysDashDotDot"/>
                  <a:round/>
                  <a:headEnd/>
                  <a:tailEnd/>
                </a:ln>
              </p:spPr>
              <p:txBody>
                <a:bodyPr/>
                <a:lstStyle/>
                <a:p>
                  <a:pPr>
                    <a:defRPr/>
                  </a:pPr>
                  <a:endParaRPr lang="ja-JP" altLang="en-US" sz="1050">
                    <a:latin typeface="Tahoma" pitchFamily="34" charset="0"/>
                    <a:ea typeface="+mn-ea"/>
                    <a:cs typeface="Tahoma" pitchFamily="34" charset="0"/>
                  </a:endParaRPr>
                </a:p>
              </p:txBody>
            </p:sp>
            <p:sp>
              <p:nvSpPr>
                <p:cNvPr id="56" name="Text Box 43"/>
                <p:cNvSpPr txBox="1">
                  <a:spLocks noChangeArrowheads="1"/>
                </p:cNvSpPr>
                <p:nvPr/>
              </p:nvSpPr>
              <p:spPr bwMode="auto">
                <a:xfrm>
                  <a:off x="3814" y="2480"/>
                  <a:ext cx="555" cy="141"/>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ja-JP" altLang="en-GB" sz="1050">
                      <a:solidFill>
                        <a:srgbClr val="40458C"/>
                      </a:solidFill>
                      <a:latin typeface="Tahoma" pitchFamily="34" charset="0"/>
                      <a:ea typeface="+mn-ea"/>
                      <a:cs typeface="Tahoma" pitchFamily="34" charset="0"/>
                    </a:rPr>
                    <a:t> </a:t>
                  </a:r>
                  <a:r>
                    <a:rPr lang="en-GB" altLang="ja-JP" sz="1050" b="1" dirty="0">
                      <a:solidFill>
                        <a:srgbClr val="800000"/>
                      </a:solidFill>
                      <a:latin typeface="Tahoma" pitchFamily="34" charset="0"/>
                      <a:ea typeface="+mn-ea"/>
                      <a:cs typeface="Tahoma" pitchFamily="34" charset="0"/>
                    </a:rPr>
                    <a:t>Ks track</a:t>
                  </a:r>
                </a:p>
              </p:txBody>
            </p:sp>
            <p:sp>
              <p:nvSpPr>
                <p:cNvPr id="57" name="Line 44"/>
                <p:cNvSpPr>
                  <a:spLocks noChangeShapeType="1"/>
                </p:cNvSpPr>
                <p:nvPr/>
              </p:nvSpPr>
              <p:spPr bwMode="auto">
                <a:xfrm flipV="1">
                  <a:off x="3560" y="2796"/>
                  <a:ext cx="136" cy="500"/>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8" name="Line 45"/>
                <p:cNvSpPr>
                  <a:spLocks noChangeShapeType="1"/>
                </p:cNvSpPr>
                <p:nvPr/>
              </p:nvSpPr>
              <p:spPr bwMode="auto">
                <a:xfrm>
                  <a:off x="3563" y="3269"/>
                  <a:ext cx="887" cy="314"/>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59" name="Text Box 46"/>
                <p:cNvSpPr txBox="1">
                  <a:spLocks noChangeArrowheads="1"/>
                </p:cNvSpPr>
                <p:nvPr/>
              </p:nvSpPr>
              <p:spPr bwMode="auto">
                <a:xfrm>
                  <a:off x="4396" y="3182"/>
                  <a:ext cx="634" cy="144"/>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ja-JP" altLang="en-GB" sz="1050" b="1">
                      <a:solidFill>
                        <a:srgbClr val="40458C"/>
                      </a:solidFill>
                      <a:latin typeface="Tahoma" pitchFamily="34" charset="0"/>
                      <a:ea typeface="+mn-ea"/>
                      <a:cs typeface="Tahoma" pitchFamily="34" charset="0"/>
                    </a:rPr>
                    <a:t> </a:t>
                  </a:r>
                  <a:r>
                    <a:rPr lang="en-GB" altLang="ja-JP" sz="1050" b="1" dirty="0">
                      <a:solidFill>
                        <a:srgbClr val="40458C"/>
                      </a:solidFill>
                      <a:latin typeface="Tahoma" pitchFamily="34" charset="0"/>
                      <a:ea typeface="+mn-ea"/>
                      <a:cs typeface="Tahoma" pitchFamily="34" charset="0"/>
                    </a:rPr>
                    <a:t>IP profile</a:t>
                  </a:r>
                </a:p>
              </p:txBody>
            </p:sp>
            <p:grpSp>
              <p:nvGrpSpPr>
                <p:cNvPr id="140327" name="Group 47"/>
                <p:cNvGrpSpPr>
                  <a:grpSpLocks/>
                </p:cNvGrpSpPr>
                <p:nvPr/>
              </p:nvGrpSpPr>
              <p:grpSpPr bwMode="auto">
                <a:xfrm>
                  <a:off x="3493" y="3215"/>
                  <a:ext cx="105" cy="96"/>
                  <a:chOff x="3106" y="2321"/>
                  <a:chExt cx="125" cy="121"/>
                </a:xfrm>
              </p:grpSpPr>
              <p:sp>
                <p:nvSpPr>
                  <p:cNvPr id="67" name="Line 48"/>
                  <p:cNvSpPr>
                    <a:spLocks noChangeShapeType="1"/>
                  </p:cNvSpPr>
                  <p:nvPr/>
                </p:nvSpPr>
                <p:spPr bwMode="auto">
                  <a:xfrm>
                    <a:off x="3106" y="2321"/>
                    <a:ext cx="121" cy="119"/>
                  </a:xfrm>
                  <a:prstGeom prst="line">
                    <a:avLst/>
                  </a:prstGeom>
                  <a:noFill/>
                  <a:ln w="36000">
                    <a:solidFill>
                      <a:srgbClr val="000080"/>
                    </a:solidFill>
                    <a:round/>
                    <a:headEnd/>
                    <a:tailEnd/>
                  </a:ln>
                </p:spPr>
                <p:txBody>
                  <a:bodyPr/>
                  <a:lstStyle/>
                  <a:p>
                    <a:pPr>
                      <a:defRPr/>
                    </a:pPr>
                    <a:endParaRPr lang="ja-JP" altLang="en-US" sz="1050">
                      <a:latin typeface="Tahoma" pitchFamily="34" charset="0"/>
                      <a:ea typeface="+mn-ea"/>
                      <a:cs typeface="Tahoma" pitchFamily="34" charset="0"/>
                    </a:endParaRPr>
                  </a:p>
                </p:txBody>
              </p:sp>
              <p:sp>
                <p:nvSpPr>
                  <p:cNvPr id="68" name="Line 49"/>
                  <p:cNvSpPr>
                    <a:spLocks noChangeShapeType="1"/>
                  </p:cNvSpPr>
                  <p:nvPr/>
                </p:nvSpPr>
                <p:spPr bwMode="auto">
                  <a:xfrm flipV="1">
                    <a:off x="3116" y="2324"/>
                    <a:ext cx="109" cy="106"/>
                  </a:xfrm>
                  <a:prstGeom prst="line">
                    <a:avLst/>
                  </a:prstGeom>
                  <a:noFill/>
                  <a:ln w="36000">
                    <a:solidFill>
                      <a:srgbClr val="000080"/>
                    </a:solidFill>
                    <a:round/>
                    <a:headEnd/>
                    <a:tailEnd/>
                  </a:ln>
                </p:spPr>
                <p:txBody>
                  <a:bodyPr/>
                  <a:lstStyle/>
                  <a:p>
                    <a:pPr>
                      <a:defRPr/>
                    </a:pPr>
                    <a:endParaRPr lang="ja-JP" altLang="en-US" sz="1050">
                      <a:latin typeface="Tahoma" pitchFamily="34" charset="0"/>
                      <a:ea typeface="+mn-ea"/>
                      <a:cs typeface="Tahoma" pitchFamily="34" charset="0"/>
                    </a:endParaRPr>
                  </a:p>
                </p:txBody>
              </p:sp>
            </p:grpSp>
            <p:sp>
              <p:nvSpPr>
                <p:cNvPr id="61" name="Text Box 50"/>
                <p:cNvSpPr txBox="1">
                  <a:spLocks noChangeArrowheads="1"/>
                </p:cNvSpPr>
                <p:nvPr/>
              </p:nvSpPr>
              <p:spPr bwMode="auto">
                <a:xfrm>
                  <a:off x="3119" y="2987"/>
                  <a:ext cx="535" cy="142"/>
                </a:xfrm>
                <a:prstGeom prst="rect">
                  <a:avLst/>
                </a:prstGeom>
                <a:noFill/>
                <a:ln w="9525">
                  <a:noFill/>
                  <a:miter lim="800000"/>
                  <a:headEnd/>
                  <a:tailEnd/>
                </a:ln>
              </p:spPr>
              <p:txBody>
                <a:bodyPr wrap="none" lIns="0" tIns="0" rIns="0" bIns="0">
                  <a:spAutoFit/>
                </a:bodyPr>
                <a:lstStyle/>
                <a:p>
                  <a:pPr hangingPunct="0">
                    <a:lnSpc>
                      <a:spcPct val="94000"/>
                    </a:lnSpc>
                    <a:buClr>
                      <a:srgbClr val="000000"/>
                    </a:buClr>
                    <a:buSzPct val="45000"/>
                    <a:buFont typeface="StarSymbol" charset="0"/>
                    <a:buNone/>
                    <a:tabLst>
                      <a:tab pos="723900" algn="l"/>
                    </a:tabLst>
                    <a:defRPr/>
                  </a:pPr>
                  <a:r>
                    <a:rPr lang="en-GB" altLang="ja-JP" sz="1050" b="1" dirty="0">
                      <a:solidFill>
                        <a:srgbClr val="000080"/>
                      </a:solidFill>
                      <a:latin typeface="Tahoma" pitchFamily="34" charset="0"/>
                      <a:ea typeface="+mn-ea"/>
                      <a:cs typeface="Tahoma" pitchFamily="34" charset="0"/>
                    </a:rPr>
                    <a:t>B vertex</a:t>
                  </a:r>
                </a:p>
              </p:txBody>
            </p:sp>
            <p:sp>
              <p:nvSpPr>
                <p:cNvPr id="62" name="Text Box 51"/>
                <p:cNvSpPr txBox="1">
                  <a:spLocks noChangeArrowheads="1"/>
                </p:cNvSpPr>
                <p:nvPr/>
              </p:nvSpPr>
              <p:spPr bwMode="auto">
                <a:xfrm>
                  <a:off x="3560" y="2661"/>
                  <a:ext cx="51" cy="151"/>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a:solidFill>
                        <a:srgbClr val="008000"/>
                      </a:solidFill>
                      <a:latin typeface="Symbol" pitchFamily="18" charset="2"/>
                      <a:ea typeface="+mn-ea"/>
                      <a:cs typeface="Tahoma" pitchFamily="34" charset="0"/>
                    </a:rPr>
                    <a:t>g</a:t>
                  </a:r>
                </a:p>
              </p:txBody>
            </p:sp>
            <p:sp>
              <p:nvSpPr>
                <p:cNvPr id="63" name="Text Box 52"/>
                <p:cNvSpPr txBox="1">
                  <a:spLocks noChangeArrowheads="1"/>
                </p:cNvSpPr>
                <p:nvPr/>
              </p:nvSpPr>
              <p:spPr bwMode="auto">
                <a:xfrm>
                  <a:off x="4459" y="3508"/>
                  <a:ext cx="52" cy="151"/>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a:solidFill>
                        <a:srgbClr val="008000"/>
                      </a:solidFill>
                      <a:latin typeface="Symbol" pitchFamily="18" charset="2"/>
                      <a:ea typeface="+mn-ea"/>
                      <a:cs typeface="Tahoma" pitchFamily="34" charset="0"/>
                    </a:rPr>
                    <a:t>g</a:t>
                  </a:r>
                </a:p>
              </p:txBody>
            </p:sp>
            <p:sp>
              <p:nvSpPr>
                <p:cNvPr id="64" name="Line 53"/>
                <p:cNvSpPr>
                  <a:spLocks noChangeShapeType="1"/>
                </p:cNvSpPr>
                <p:nvPr/>
              </p:nvSpPr>
              <p:spPr bwMode="auto">
                <a:xfrm>
                  <a:off x="3895" y="2676"/>
                  <a:ext cx="163" cy="301"/>
                </a:xfrm>
                <a:prstGeom prst="line">
                  <a:avLst/>
                </a:prstGeom>
                <a:noFill/>
                <a:ln w="38100">
                  <a:solidFill>
                    <a:srgbClr val="800000"/>
                  </a:solidFill>
                  <a:miter lim="800000"/>
                  <a:headEnd/>
                  <a:tailEnd type="triangle" w="med" len="med"/>
                </a:ln>
                <a:effectLst/>
              </p:spPr>
              <p:txBody>
                <a:bodyPr wrap="none"/>
                <a:lstStyle/>
                <a:p>
                  <a:pPr>
                    <a:defRPr/>
                  </a:pPr>
                  <a:endParaRPr lang="ja-JP" altLang="en-US" sz="1050">
                    <a:latin typeface="Tahoma" pitchFamily="34" charset="0"/>
                    <a:ea typeface="+mn-ea"/>
                    <a:cs typeface="Tahoma" pitchFamily="34" charset="0"/>
                  </a:endParaRPr>
                </a:p>
              </p:txBody>
            </p:sp>
            <p:sp>
              <p:nvSpPr>
                <p:cNvPr id="65" name="Line 54"/>
                <p:cNvSpPr>
                  <a:spLocks noChangeShapeType="1"/>
                </p:cNvSpPr>
                <p:nvPr/>
              </p:nvSpPr>
              <p:spPr bwMode="auto">
                <a:xfrm flipV="1">
                  <a:off x="3560" y="2841"/>
                  <a:ext cx="226" cy="428"/>
                </a:xfrm>
                <a:prstGeom prst="line">
                  <a:avLst/>
                </a:prstGeom>
                <a:noFill/>
                <a:ln w="36000">
                  <a:solidFill>
                    <a:srgbClr val="008000"/>
                  </a:solidFill>
                  <a:prstDash val="sysDot"/>
                  <a:round/>
                  <a:headEnd/>
                  <a:tailEnd type="triangle" w="med" len="med"/>
                </a:ln>
              </p:spPr>
              <p:txBody>
                <a:bodyPr/>
                <a:lstStyle/>
                <a:p>
                  <a:pPr>
                    <a:defRPr/>
                  </a:pPr>
                  <a:endParaRPr lang="ja-JP" altLang="en-US" sz="1050">
                    <a:latin typeface="Tahoma" pitchFamily="34" charset="0"/>
                    <a:ea typeface="+mn-ea"/>
                    <a:cs typeface="Tahoma" pitchFamily="34" charset="0"/>
                  </a:endParaRPr>
                </a:p>
              </p:txBody>
            </p:sp>
            <p:sp>
              <p:nvSpPr>
                <p:cNvPr id="66" name="Text Box 55"/>
                <p:cNvSpPr txBox="1">
                  <a:spLocks noChangeArrowheads="1"/>
                </p:cNvSpPr>
                <p:nvPr/>
              </p:nvSpPr>
              <p:spPr bwMode="auto">
                <a:xfrm>
                  <a:off x="3696" y="2592"/>
                  <a:ext cx="54" cy="163"/>
                </a:xfrm>
                <a:prstGeom prst="rect">
                  <a:avLst/>
                </a:prstGeom>
                <a:noFill/>
                <a:ln w="9525">
                  <a:noFill/>
                  <a:miter lim="800000"/>
                  <a:headEnd/>
                  <a:tailEnd/>
                </a:ln>
              </p:spPr>
              <p:txBody>
                <a:bodyPr wrap="none" lIns="0" tIns="0" rIns="0" bIns="0">
                  <a:spAutoFit/>
                </a:bodyPr>
                <a:lstStyle/>
                <a:p>
                  <a:pPr hangingPunct="0">
                    <a:lnSpc>
                      <a:spcPct val="108000"/>
                    </a:lnSpc>
                    <a:buClr>
                      <a:srgbClr val="000000"/>
                    </a:buClr>
                    <a:buSzPct val="45000"/>
                    <a:buFont typeface="StarSymbol" charset="0"/>
                    <a:buNone/>
                    <a:defRPr/>
                  </a:pPr>
                  <a:r>
                    <a:rPr lang="en-GB" altLang="ja-JP" sz="1050" b="1" dirty="0">
                      <a:solidFill>
                        <a:srgbClr val="008000"/>
                      </a:solidFill>
                      <a:latin typeface="Symbol" pitchFamily="18" charset="2"/>
                      <a:ea typeface="+mn-ea"/>
                      <a:cs typeface="Tahoma" pitchFamily="34" charset="0"/>
                    </a:rPr>
                    <a:t>g</a:t>
                  </a:r>
                </a:p>
              </p:txBody>
            </p:sp>
          </p:grpSp>
          <p:sp>
            <p:nvSpPr>
              <p:cNvPr id="140317" name="Text Box 56"/>
              <p:cNvSpPr txBox="1">
                <a:spLocks noChangeArrowheads="1"/>
              </p:cNvSpPr>
              <p:nvPr/>
            </p:nvSpPr>
            <p:spPr bwMode="auto">
              <a:xfrm>
                <a:off x="5714999" y="3581400"/>
                <a:ext cx="2495186" cy="52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400">
                    <a:latin typeface="Tahoma" charset="0"/>
                    <a:ea typeface="Tahoma" charset="0"/>
                    <a:cs typeface="Tahoma" charset="0"/>
                  </a:rPr>
                  <a:t>B decay point reconstruction </a:t>
                </a:r>
              </a:p>
              <a:p>
                <a:pPr eaLnBrk="1" hangingPunct="1"/>
                <a:r>
                  <a:rPr lang="en-US" altLang="ja-JP" sz="1400">
                    <a:latin typeface="Tahoma" charset="0"/>
                    <a:ea typeface="Tahoma" charset="0"/>
                    <a:cs typeface="Tahoma" charset="0"/>
                  </a:rPr>
                  <a:t>with K</a:t>
                </a:r>
                <a:r>
                  <a:rPr lang="en-US" altLang="ja-JP" sz="1400" baseline="-25000">
                    <a:latin typeface="Tahoma" charset="0"/>
                    <a:ea typeface="Tahoma" charset="0"/>
                    <a:cs typeface="Tahoma" charset="0"/>
                  </a:rPr>
                  <a:t>S</a:t>
                </a:r>
                <a:r>
                  <a:rPr lang="en-US" altLang="ja-JP" sz="1400">
                    <a:latin typeface="Tahoma" charset="0"/>
                    <a:ea typeface="Tahoma" charset="0"/>
                    <a:cs typeface="Tahoma" charset="0"/>
                  </a:rPr>
                  <a:t> trajectory</a:t>
                </a:r>
                <a:endParaRPr lang="ja-JP" altLang="en-US" sz="1400">
                  <a:latin typeface="Tahoma" charset="0"/>
                  <a:ea typeface="MS PGothic" charset="0"/>
                </a:endParaRPr>
              </a:p>
            </p:txBody>
          </p:sp>
        </p:grpSp>
        <p:sp>
          <p:nvSpPr>
            <p:cNvPr id="140314" name="テキスト ボックス 68"/>
            <p:cNvSpPr txBox="1">
              <a:spLocks noChangeArrowheads="1"/>
            </p:cNvSpPr>
            <p:nvPr/>
          </p:nvSpPr>
          <p:spPr bwMode="auto">
            <a:xfrm>
              <a:off x="3995936" y="5877272"/>
              <a:ext cx="1872208"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400">
                  <a:solidFill>
                    <a:srgbClr val="FF0000"/>
                  </a:solidFill>
                  <a:latin typeface="Tahoma" charset="0"/>
                  <a:ea typeface="Tahoma" charset="0"/>
                  <a:cs typeface="Tahoma" charset="0"/>
                </a:rPr>
                <a:t>Larger radial coverage of SVD</a:t>
              </a:r>
            </a:p>
          </p:txBody>
        </p:sp>
        <p:cxnSp>
          <p:nvCxnSpPr>
            <p:cNvPr id="70" name="直線矢印コネクタ 69"/>
            <p:cNvCxnSpPr>
              <a:stCxn id="140314" idx="0"/>
            </p:cNvCxnSpPr>
            <p:nvPr/>
          </p:nvCxnSpPr>
          <p:spPr>
            <a:xfrm rot="5400000" flipH="1" flipV="1">
              <a:off x="4896114" y="5480816"/>
              <a:ext cx="431812" cy="360350"/>
            </a:xfrm>
            <a:prstGeom prst="straightConnector1">
              <a:avLst/>
            </a:prstGeom>
            <a:ln w="381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grpSp>
      <p:sp>
        <p:nvSpPr>
          <p:cNvPr id="31" name="正方形/長方形 30"/>
          <p:cNvSpPr/>
          <p:nvPr/>
        </p:nvSpPr>
        <p:spPr>
          <a:xfrm>
            <a:off x="1116013" y="796925"/>
            <a:ext cx="6985000" cy="315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a:cs typeface="Tahoma" pitchFamily="34" charset="0"/>
            </a:endParaRPr>
          </a:p>
        </p:txBody>
      </p:sp>
      <p:sp>
        <p:nvSpPr>
          <p:cNvPr id="41" name="テキスト ボックス 40"/>
          <p:cNvSpPr txBox="1"/>
          <p:nvPr/>
        </p:nvSpPr>
        <p:spPr>
          <a:xfrm>
            <a:off x="5219700" y="3644900"/>
            <a:ext cx="1881188" cy="307975"/>
          </a:xfrm>
          <a:prstGeom prst="rect">
            <a:avLst/>
          </a:prstGeom>
          <a:solidFill>
            <a:schemeClr val="bg1"/>
          </a:solidFill>
        </p:spPr>
        <p:txBody>
          <a:bodyPr wrap="none">
            <a:spAutoFit/>
          </a:bodyPr>
          <a:lstStyle/>
          <a:p>
            <a:pPr>
              <a:defRPr/>
            </a:pPr>
            <a:r>
              <a:rPr lang="en-US" altLang="ja-JP" sz="1400" b="1" i="1" dirty="0">
                <a:solidFill>
                  <a:srgbClr val="000000"/>
                </a:solidFill>
                <a:latin typeface="Tahoma" pitchFamily="34" charset="0"/>
                <a:ea typeface="+mn-ea"/>
                <a:cs typeface="Tahoma" pitchFamily="34" charset="0"/>
              </a:rPr>
              <a:t>p</a:t>
            </a:r>
            <a:r>
              <a:rPr lang="en-US" altLang="ja-JP" sz="1400" b="1" i="1" dirty="0">
                <a:solidFill>
                  <a:srgbClr val="000000"/>
                </a:solidFill>
                <a:latin typeface="Symbol" pitchFamily="18" charset="2"/>
                <a:ea typeface="+mn-ea"/>
                <a:cs typeface="Tahoma" pitchFamily="34" charset="0"/>
              </a:rPr>
              <a:t>b</a:t>
            </a:r>
            <a:r>
              <a:rPr lang="en-US" altLang="ja-JP" sz="1400" b="1" i="1" dirty="0">
                <a:solidFill>
                  <a:srgbClr val="000000"/>
                </a:solidFill>
                <a:latin typeface="Tahoma" pitchFamily="34" charset="0"/>
                <a:ea typeface="+mn-ea"/>
                <a:cs typeface="Tahoma" pitchFamily="34" charset="0"/>
              </a:rPr>
              <a:t>sin(</a:t>
            </a:r>
            <a:r>
              <a:rPr lang="en-US" altLang="ja-JP" sz="1400" b="1" i="1" dirty="0">
                <a:solidFill>
                  <a:srgbClr val="000000"/>
                </a:solidFill>
                <a:latin typeface="Symbol" pitchFamily="18" charset="2"/>
                <a:ea typeface="+mn-ea"/>
                <a:cs typeface="Tahoma" pitchFamily="34" charset="0"/>
              </a:rPr>
              <a:t>q</a:t>
            </a:r>
            <a:r>
              <a:rPr lang="en-US" altLang="ja-JP" sz="1400" b="1" i="1" dirty="0">
                <a:solidFill>
                  <a:srgbClr val="000000"/>
                </a:solidFill>
                <a:latin typeface="Tahoma" pitchFamily="34" charset="0"/>
                <a:ea typeface="+mn-ea"/>
                <a:cs typeface="Tahoma" pitchFamily="34" charset="0"/>
              </a:rPr>
              <a:t>)</a:t>
            </a:r>
            <a:r>
              <a:rPr lang="en-US" altLang="ja-JP" sz="1050" b="1" baseline="30000" dirty="0">
                <a:solidFill>
                  <a:srgbClr val="000000"/>
                </a:solidFill>
                <a:latin typeface="Tahoma" pitchFamily="34" charset="0"/>
                <a:ea typeface="+mn-ea"/>
                <a:cs typeface="Tahoma" pitchFamily="34" charset="0"/>
              </a:rPr>
              <a:t>5/2</a:t>
            </a:r>
            <a:r>
              <a:rPr lang="en-US" altLang="ja-JP" sz="1050" b="1" dirty="0">
                <a:solidFill>
                  <a:srgbClr val="000000"/>
                </a:solidFill>
                <a:latin typeface="Tahoma" pitchFamily="34" charset="0"/>
                <a:ea typeface="+mn-ea"/>
                <a:cs typeface="Tahoma" pitchFamily="34" charset="0"/>
              </a:rPr>
              <a:t> </a:t>
            </a:r>
            <a:r>
              <a:rPr lang="en-US" altLang="ja-JP" sz="1400" b="1" dirty="0">
                <a:solidFill>
                  <a:srgbClr val="000000"/>
                </a:solidFill>
                <a:latin typeface="Tahoma" pitchFamily="34" charset="0"/>
                <a:ea typeface="+mn-ea"/>
                <a:cs typeface="Tahoma" pitchFamily="34" charset="0"/>
              </a:rPr>
              <a:t>[GeV/c]</a:t>
            </a:r>
            <a:endParaRPr lang="ja-JP" altLang="en-US" sz="1400" b="1" dirty="0">
              <a:solidFill>
                <a:srgbClr val="000000"/>
              </a:solidFill>
              <a:latin typeface="Tahoma" pitchFamily="34" charset="0"/>
              <a:ea typeface="+mn-ea"/>
              <a:cs typeface="Tahoma" pitchFamily="34" charset="0"/>
            </a:endParaRPr>
          </a:p>
        </p:txBody>
      </p:sp>
      <p:sp>
        <p:nvSpPr>
          <p:cNvPr id="140293" name="正方形/長方形 50"/>
          <p:cNvSpPr>
            <a:spLocks noChangeArrowheads="1"/>
          </p:cNvSpPr>
          <p:nvPr/>
        </p:nvSpPr>
        <p:spPr bwMode="auto">
          <a:xfrm>
            <a:off x="6900863" y="2570163"/>
            <a:ext cx="711200" cy="3381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ja-JP" altLang="en-US" sz="1600">
              <a:solidFill>
                <a:srgbClr val="000000"/>
              </a:solidFill>
              <a:latin typeface="Tahoma" charset="0"/>
              <a:ea typeface="MS PGothic" charset="0"/>
            </a:endParaRPr>
          </a:p>
        </p:txBody>
      </p:sp>
      <p:sp>
        <p:nvSpPr>
          <p:cNvPr id="140295" name="スライド番号プレースホルダ 29"/>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fld id="{3342C3FE-A0DE-B449-AEA8-8DF03939BB1D}" type="slidenum">
              <a:rPr lang="en-US" sz="1200">
                <a:solidFill>
                  <a:srgbClr val="000000"/>
                </a:solidFill>
                <a:latin typeface="Tahoma" charset="0"/>
                <a:cs typeface="Tahoma" charset="0"/>
              </a:rPr>
              <a:pPr eaLnBrk="1" hangingPunct="1"/>
              <a:t>42</a:t>
            </a:fld>
            <a:endParaRPr lang="en-US" sz="1200">
              <a:solidFill>
                <a:srgbClr val="000000"/>
              </a:solidFill>
              <a:latin typeface="Tahoma" charset="0"/>
              <a:cs typeface="Tahoma" charset="0"/>
            </a:endParaRPr>
          </a:p>
        </p:txBody>
      </p:sp>
      <p:sp>
        <p:nvSpPr>
          <p:cNvPr id="37" name="正方形/長方形 36"/>
          <p:cNvSpPr/>
          <p:nvPr/>
        </p:nvSpPr>
        <p:spPr>
          <a:xfrm>
            <a:off x="150661" y="4041339"/>
            <a:ext cx="5645475" cy="369332"/>
          </a:xfrm>
          <a:prstGeom prst="rect">
            <a:avLst/>
          </a:prstGeom>
          <a:noFill/>
        </p:spPr>
        <p:txBody>
          <a:bodyPr>
            <a:spAutoFit/>
          </a:bodyPr>
          <a:lstStyle/>
          <a:p>
            <a:pPr algn="ctr">
              <a:defRPr/>
            </a:pPr>
            <a:r>
              <a:rPr lang="en-US" altLang="ja-JP" sz="1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ahoma" pitchFamily="34" charset="0"/>
                <a:ea typeface="+mn-ea"/>
                <a:cs typeface="Tahoma" pitchFamily="34" charset="0"/>
              </a:rPr>
              <a:t>Significant improvement in </a:t>
            </a:r>
            <a:r>
              <a:rPr lang="en-US" altLang="ja-JP" sz="18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ahoma" pitchFamily="34" charset="0"/>
                <a:ea typeface="+mn-ea"/>
                <a:cs typeface="Tahoma" pitchFamily="34" charset="0"/>
              </a:rPr>
              <a:t>ΔS</a:t>
            </a:r>
            <a:r>
              <a:rPr lang="en-US" altLang="ja-JP" sz="1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ahoma" pitchFamily="34" charset="0"/>
                <a:ea typeface="+mn-ea"/>
                <a:cs typeface="Tahoma" pitchFamily="34" charset="0"/>
              </a:rPr>
              <a:t>(K</a:t>
            </a:r>
            <a:r>
              <a:rPr lang="en-US" altLang="ja-JP" sz="1800" b="1" baseline="-2500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ahoma" pitchFamily="34" charset="0"/>
                <a:ea typeface="+mn-ea"/>
                <a:cs typeface="Tahoma" pitchFamily="34" charset="0"/>
              </a:rPr>
              <a:t>S</a:t>
            </a:r>
            <a:r>
              <a:rPr lang="en-US" altLang="ja-JP" sz="1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Symbol" pitchFamily="18" charset="2"/>
                <a:ea typeface="+mn-ea"/>
                <a:cs typeface="Tahoma" pitchFamily="34" charset="0"/>
              </a:rPr>
              <a:t>p</a:t>
            </a:r>
            <a:r>
              <a:rPr lang="en-US" altLang="ja-JP" sz="1800" b="1" baseline="30000"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ahoma" pitchFamily="34" charset="0"/>
                <a:ea typeface="+mn-ea"/>
                <a:cs typeface="Tahoma" pitchFamily="34" charset="0"/>
              </a:rPr>
              <a:t>0</a:t>
            </a:r>
            <a:r>
              <a:rPr lang="en-US" altLang="ja-JP" sz="1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Symbol" pitchFamily="18" charset="2"/>
                <a:ea typeface="+mn-ea"/>
                <a:cs typeface="Tahoma" pitchFamily="34" charset="0"/>
              </a:rPr>
              <a:t>g</a:t>
            </a:r>
            <a:r>
              <a:rPr lang="en-US" altLang="ja-JP" sz="1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ahoma" pitchFamily="34" charset="0"/>
                <a:ea typeface="+mn-ea"/>
                <a:cs typeface="Tahoma" pitchFamily="34" charset="0"/>
              </a:rPr>
              <a:t>)</a:t>
            </a:r>
            <a:endParaRPr lang="ja-JP" altLang="en-US" sz="1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ahoma" pitchFamily="34" charset="0"/>
              <a:ea typeface="+mn-ea"/>
              <a:cs typeface="Tahoma" pitchFamily="34" charset="0"/>
            </a:endParaRPr>
          </a:p>
        </p:txBody>
      </p:sp>
      <p:pic>
        <p:nvPicPr>
          <p:cNvPr id="1402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196975"/>
            <a:ext cx="330676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線矢印コネクタ 16"/>
          <p:cNvCxnSpPr/>
          <p:nvPr/>
        </p:nvCxnSpPr>
        <p:spPr bwMode="auto">
          <a:xfrm flipV="1">
            <a:off x="3851276" y="2347913"/>
            <a:ext cx="1195388" cy="577850"/>
          </a:xfrm>
          <a:prstGeom prst="straightConnector1">
            <a:avLst/>
          </a:prstGeom>
          <a:ln w="38100">
            <a:solidFill>
              <a:srgbClr val="FF0000"/>
            </a:solidFill>
            <a:tailEnd type="arrow" w="lg" len="med"/>
          </a:ln>
        </p:spPr>
        <p:style>
          <a:lnRef idx="1">
            <a:schemeClr val="accent1"/>
          </a:lnRef>
          <a:fillRef idx="0">
            <a:schemeClr val="accent1"/>
          </a:fillRef>
          <a:effectRef idx="0">
            <a:schemeClr val="accent1"/>
          </a:effectRef>
          <a:fontRef idx="minor">
            <a:schemeClr val="tx1"/>
          </a:fontRef>
        </p:style>
      </p:cxnSp>
      <p:sp>
        <p:nvSpPr>
          <p:cNvPr id="140301" name="テキスト ボックス 9"/>
          <p:cNvSpPr txBox="1">
            <a:spLocks noChangeArrowheads="1"/>
          </p:cNvSpPr>
          <p:nvPr/>
        </p:nvSpPr>
        <p:spPr bwMode="auto">
          <a:xfrm>
            <a:off x="5256213" y="1484313"/>
            <a:ext cx="6143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i="1">
                <a:solidFill>
                  <a:srgbClr val="FF33CC"/>
                </a:solidFill>
                <a:latin typeface="Tahoma" charset="0"/>
                <a:ea typeface="Tahoma" charset="0"/>
                <a:cs typeface="Tahoma" charset="0"/>
              </a:rPr>
              <a:t>Belle</a:t>
            </a:r>
            <a:endParaRPr lang="ja-JP" altLang="en-US" sz="1600" i="1">
              <a:solidFill>
                <a:srgbClr val="FF33CC"/>
              </a:solidFill>
              <a:latin typeface="Tahoma" charset="0"/>
              <a:ea typeface="MS PGothic" charset="0"/>
            </a:endParaRPr>
          </a:p>
        </p:txBody>
      </p:sp>
      <p:sp>
        <p:nvSpPr>
          <p:cNvPr id="140302" name="テキスト ボックス 20"/>
          <p:cNvSpPr txBox="1">
            <a:spLocks noChangeArrowheads="1"/>
          </p:cNvSpPr>
          <p:nvPr/>
        </p:nvSpPr>
        <p:spPr bwMode="auto">
          <a:xfrm>
            <a:off x="5253038" y="1844675"/>
            <a:ext cx="706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200" i="1">
                <a:solidFill>
                  <a:srgbClr val="FF0000"/>
                </a:solidFill>
                <a:latin typeface="Tahoma" charset="0"/>
                <a:ea typeface="Tahoma" charset="0"/>
                <a:cs typeface="Tahoma" charset="0"/>
              </a:rPr>
              <a:t>Belle</a:t>
            </a:r>
            <a:r>
              <a:rPr lang="ja-JP" altLang="en-US" sz="1200" i="1">
                <a:solidFill>
                  <a:srgbClr val="FF0000"/>
                </a:solidFill>
                <a:latin typeface="Tahoma" charset="0"/>
                <a:ea typeface="MS PGothic" charset="0"/>
              </a:rPr>
              <a:t> </a:t>
            </a:r>
            <a:r>
              <a:rPr lang="en-US" altLang="ja-JP" sz="1200" i="1">
                <a:solidFill>
                  <a:srgbClr val="FF0000"/>
                </a:solidFill>
                <a:latin typeface="Tahoma" charset="0"/>
                <a:ea typeface="Tahoma" charset="0"/>
                <a:cs typeface="Tahoma" charset="0"/>
              </a:rPr>
              <a:t>II’</a:t>
            </a:r>
            <a:endParaRPr lang="ja-JP" altLang="en-US" sz="1200" i="1">
              <a:solidFill>
                <a:srgbClr val="FF0000"/>
              </a:solidFill>
              <a:latin typeface="Tahoma" charset="0"/>
              <a:ea typeface="MS PGothic" charset="0"/>
            </a:endParaRPr>
          </a:p>
        </p:txBody>
      </p:sp>
      <p:sp>
        <p:nvSpPr>
          <p:cNvPr id="140303" name="テキスト ボックス 70"/>
          <p:cNvSpPr txBox="1">
            <a:spLocks noChangeArrowheads="1"/>
          </p:cNvSpPr>
          <p:nvPr/>
        </p:nvSpPr>
        <p:spPr bwMode="auto">
          <a:xfrm>
            <a:off x="5243513" y="2082800"/>
            <a:ext cx="8318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i="1">
                <a:solidFill>
                  <a:srgbClr val="3366FF"/>
                </a:solidFill>
                <a:latin typeface="Tahoma" charset="0"/>
                <a:ea typeface="Tahoma" charset="0"/>
                <a:cs typeface="Tahoma" charset="0"/>
              </a:rPr>
              <a:t>Belle</a:t>
            </a:r>
            <a:r>
              <a:rPr lang="ja-JP" altLang="en-US" sz="1600" i="1">
                <a:solidFill>
                  <a:srgbClr val="3366FF"/>
                </a:solidFill>
                <a:latin typeface="Tahoma" charset="0"/>
                <a:ea typeface="MS PGothic" charset="0"/>
              </a:rPr>
              <a:t> </a:t>
            </a:r>
            <a:r>
              <a:rPr lang="en-US" altLang="ja-JP" sz="1600" i="1">
                <a:solidFill>
                  <a:srgbClr val="3366FF"/>
                </a:solidFill>
                <a:latin typeface="Tahoma" charset="0"/>
                <a:ea typeface="Tahoma" charset="0"/>
                <a:cs typeface="Tahoma" charset="0"/>
              </a:rPr>
              <a:t>II</a:t>
            </a:r>
            <a:endParaRPr lang="ja-JP" altLang="en-US" sz="1600" i="1">
              <a:solidFill>
                <a:srgbClr val="3366FF"/>
              </a:solidFill>
              <a:latin typeface="Tahoma" charset="0"/>
              <a:ea typeface="MS PGothic" charset="0"/>
            </a:endParaRPr>
          </a:p>
        </p:txBody>
      </p:sp>
      <p:sp>
        <p:nvSpPr>
          <p:cNvPr id="140304" name="テキスト ボックス 43"/>
          <p:cNvSpPr txBox="1">
            <a:spLocks noChangeArrowheads="1"/>
          </p:cNvSpPr>
          <p:nvPr/>
        </p:nvSpPr>
        <p:spPr bwMode="auto">
          <a:xfrm>
            <a:off x="5580063" y="3389313"/>
            <a:ext cx="4714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a:solidFill>
                  <a:srgbClr val="000000"/>
                </a:solidFill>
                <a:latin typeface="Tahoma" charset="0"/>
                <a:ea typeface="Tahoma" charset="0"/>
                <a:cs typeface="Tahoma" charset="0"/>
              </a:rPr>
              <a:t>1.0</a:t>
            </a:r>
            <a:endParaRPr lang="ja-JP" altLang="en-US" sz="1600">
              <a:solidFill>
                <a:srgbClr val="000000"/>
              </a:solidFill>
              <a:latin typeface="Tahoma" charset="0"/>
              <a:ea typeface="MS PGothic" charset="0"/>
            </a:endParaRPr>
          </a:p>
        </p:txBody>
      </p:sp>
      <p:sp>
        <p:nvSpPr>
          <p:cNvPr id="140305" name="テキスト ボックス 44"/>
          <p:cNvSpPr txBox="1">
            <a:spLocks noChangeArrowheads="1"/>
          </p:cNvSpPr>
          <p:nvPr/>
        </p:nvSpPr>
        <p:spPr bwMode="auto">
          <a:xfrm>
            <a:off x="6372225" y="3389313"/>
            <a:ext cx="471488"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a:solidFill>
                  <a:srgbClr val="000000"/>
                </a:solidFill>
                <a:latin typeface="Tahoma" charset="0"/>
                <a:ea typeface="Tahoma" charset="0"/>
                <a:cs typeface="Tahoma" charset="0"/>
              </a:rPr>
              <a:t>2.0</a:t>
            </a:r>
            <a:endParaRPr lang="ja-JP" altLang="en-US" sz="1600">
              <a:solidFill>
                <a:srgbClr val="000000"/>
              </a:solidFill>
              <a:latin typeface="Tahoma" charset="0"/>
              <a:ea typeface="MS PGothic" charset="0"/>
            </a:endParaRPr>
          </a:p>
        </p:txBody>
      </p:sp>
      <p:sp>
        <p:nvSpPr>
          <p:cNvPr id="140306" name="テキスト ボックス 45"/>
          <p:cNvSpPr txBox="1">
            <a:spLocks noChangeArrowheads="1"/>
          </p:cNvSpPr>
          <p:nvPr/>
        </p:nvSpPr>
        <p:spPr bwMode="auto">
          <a:xfrm>
            <a:off x="4899025" y="3389313"/>
            <a:ext cx="296863"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1600">
                <a:solidFill>
                  <a:srgbClr val="000000"/>
                </a:solidFill>
                <a:latin typeface="Tahoma" charset="0"/>
                <a:ea typeface="Tahoma" charset="0"/>
                <a:cs typeface="Tahoma" charset="0"/>
              </a:rPr>
              <a:t>0</a:t>
            </a:r>
            <a:endParaRPr lang="ja-JP" altLang="en-US" sz="1600">
              <a:solidFill>
                <a:srgbClr val="000000"/>
              </a:solidFill>
              <a:latin typeface="Tahoma" charset="0"/>
              <a:ea typeface="MS PGothic" charset="0"/>
            </a:endParaRPr>
          </a:p>
        </p:txBody>
      </p:sp>
      <p:graphicFrame>
        <p:nvGraphicFramePr>
          <p:cNvPr id="140307" name="Object 2"/>
          <p:cNvGraphicFramePr>
            <a:graphicFrameLocks noChangeAspect="1"/>
          </p:cNvGraphicFramePr>
          <p:nvPr>
            <p:extLst>
              <p:ext uri="{D42A27DB-BD31-4B8C-83A1-F6EECF244321}">
                <p14:modId xmlns:p14="http://schemas.microsoft.com/office/powerpoint/2010/main" val="2970006059"/>
              </p:ext>
            </p:extLst>
          </p:nvPr>
        </p:nvGraphicFramePr>
        <p:xfrm>
          <a:off x="5291138" y="276881"/>
          <a:ext cx="1899920" cy="712470"/>
        </p:xfrm>
        <a:graphic>
          <a:graphicData uri="http://schemas.openxmlformats.org/presentationml/2006/ole">
            <mc:AlternateContent xmlns:mc="http://schemas.openxmlformats.org/markup-compatibility/2006">
              <mc:Choice xmlns:v="urn:schemas-microsoft-com:vml" Requires="v">
                <p:oleObj spid="_x0000_s16455" name="Equation" r:id="rId6" imgW="1117600" imgH="419100" progId="Equation.3">
                  <p:embed/>
                </p:oleObj>
              </mc:Choice>
              <mc:Fallback>
                <p:oleObj name="Equation" r:id="rId6" imgW="11176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1138" y="276881"/>
                        <a:ext cx="1899920" cy="71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0308" name="テキスト ボックス 47"/>
          <p:cNvSpPr txBox="1">
            <a:spLocks noChangeArrowheads="1"/>
          </p:cNvSpPr>
          <p:nvPr/>
        </p:nvSpPr>
        <p:spPr bwMode="auto">
          <a:xfrm rot="-5400000">
            <a:off x="4001294" y="1408907"/>
            <a:ext cx="9667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en-US" altLang="ja-JP" sz="2000" b="1" i="1">
                <a:solidFill>
                  <a:srgbClr val="000000"/>
                </a:solidFill>
                <a:ea typeface="Tahoma" charset="0"/>
                <a:cs typeface="Tahoma" charset="0"/>
              </a:rPr>
              <a:t>s</a:t>
            </a:r>
            <a:r>
              <a:rPr lang="en-US" altLang="ja-JP" sz="2000" b="1" i="1">
                <a:solidFill>
                  <a:srgbClr val="000000"/>
                </a:solidFill>
                <a:latin typeface="Tahoma" charset="0"/>
                <a:ea typeface="Tahoma" charset="0"/>
                <a:cs typeface="Tahoma" charset="0"/>
              </a:rPr>
              <a:t>[</a:t>
            </a:r>
            <a:r>
              <a:rPr lang="en-US" altLang="ja-JP" sz="2000" b="1" i="1">
                <a:solidFill>
                  <a:srgbClr val="000000"/>
                </a:solidFill>
                <a:ea typeface="Tahoma" charset="0"/>
                <a:cs typeface="Tahoma" charset="0"/>
              </a:rPr>
              <a:t>m</a:t>
            </a:r>
            <a:r>
              <a:rPr lang="en-US" altLang="ja-JP" sz="2000" b="1">
                <a:solidFill>
                  <a:srgbClr val="000000"/>
                </a:solidFill>
                <a:latin typeface="Tahoma" charset="0"/>
                <a:ea typeface="Tahoma" charset="0"/>
                <a:cs typeface="Tahoma" charset="0"/>
              </a:rPr>
              <a:t>m</a:t>
            </a:r>
            <a:r>
              <a:rPr lang="en-US" altLang="ja-JP" sz="2000" b="1" i="1">
                <a:solidFill>
                  <a:srgbClr val="000000"/>
                </a:solidFill>
                <a:latin typeface="Tahoma" charset="0"/>
                <a:ea typeface="Tahoma" charset="0"/>
                <a:cs typeface="Tahoma" charset="0"/>
              </a:rPr>
              <a:t>]</a:t>
            </a:r>
            <a:endParaRPr lang="ja-JP" altLang="en-US" sz="2000" b="1">
              <a:solidFill>
                <a:srgbClr val="000000"/>
              </a:solidFill>
              <a:latin typeface="Tahoma" charset="0"/>
              <a:ea typeface="MS PGothic" charset="0"/>
            </a:endParaRPr>
          </a:p>
        </p:txBody>
      </p:sp>
      <p:sp>
        <p:nvSpPr>
          <p:cNvPr id="2" name="TextBox 1"/>
          <p:cNvSpPr txBox="1"/>
          <p:nvPr/>
        </p:nvSpPr>
        <p:spPr>
          <a:xfrm>
            <a:off x="153619" y="1969998"/>
            <a:ext cx="3797916" cy="1569660"/>
          </a:xfrm>
          <a:prstGeom prst="rect">
            <a:avLst/>
          </a:prstGeom>
          <a:noFill/>
        </p:spPr>
        <p:txBody>
          <a:bodyPr wrap="square" rtlCol="0">
            <a:spAutoFit/>
          </a:bodyPr>
          <a:lstStyle/>
          <a:p>
            <a:r>
              <a:rPr lang="en-US" sz="2400" dirty="0" smtClean="0"/>
              <a:t>In </a:t>
            </a:r>
            <a:r>
              <a:rPr lang="en-US" sz="2400" dirty="0" err="1" smtClean="0"/>
              <a:t>e+e</a:t>
            </a:r>
            <a:r>
              <a:rPr lang="en-US" sz="2400" dirty="0" smtClean="0"/>
              <a:t>- scattering at 10-11 </a:t>
            </a:r>
            <a:r>
              <a:rPr lang="en-US" sz="2400" dirty="0" err="1" smtClean="0"/>
              <a:t>GeV</a:t>
            </a:r>
            <a:r>
              <a:rPr lang="en-US" sz="2400" dirty="0" smtClean="0"/>
              <a:t>, the critical issue for </a:t>
            </a:r>
            <a:r>
              <a:rPr lang="en-US" sz="2400" dirty="0" err="1" smtClean="0"/>
              <a:t>vertexing</a:t>
            </a:r>
            <a:r>
              <a:rPr lang="en-US" sz="2400" dirty="0" smtClean="0"/>
              <a:t> is multiple scattering</a:t>
            </a:r>
            <a:endParaRPr lang="en-US" sz="2400" dirty="0"/>
          </a:p>
        </p:txBody>
      </p:sp>
    </p:spTree>
    <p:extLst>
      <p:ext uri="{BB962C8B-B14F-4D97-AF65-F5344CB8AC3E}">
        <p14:creationId xmlns:p14="http://schemas.microsoft.com/office/powerpoint/2010/main" val="33406994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9"/>
            <a:ext cx="8229600" cy="1143000"/>
          </a:xfrm>
        </p:spPr>
        <p:txBody>
          <a:bodyPr/>
          <a:lstStyle/>
          <a:p>
            <a:r>
              <a:rPr lang="en-US" dirty="0" smtClean="0"/>
              <a:t>HW Exercise</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t>43</a:t>
            </a:fld>
            <a:endParaRPr lang="en-US"/>
          </a:p>
        </p:txBody>
      </p:sp>
      <p:sp>
        <p:nvSpPr>
          <p:cNvPr id="4" name="TextBox 3"/>
          <p:cNvSpPr txBox="1"/>
          <p:nvPr/>
        </p:nvSpPr>
        <p:spPr>
          <a:xfrm>
            <a:off x="914400" y="1002139"/>
            <a:ext cx="8023247" cy="830997"/>
          </a:xfrm>
          <a:prstGeom prst="rect">
            <a:avLst/>
          </a:prstGeom>
          <a:noFill/>
        </p:spPr>
        <p:txBody>
          <a:bodyPr wrap="square" rtlCol="0">
            <a:spAutoFit/>
          </a:bodyPr>
          <a:lstStyle/>
          <a:p>
            <a:r>
              <a:rPr lang="en-US" sz="2400" dirty="0" smtClean="0"/>
              <a:t>Explain the hierarchy of particle-antiparticle mixing using counting arguments with the appropriate box diagrams.</a:t>
            </a:r>
            <a:endParaRPr lang="en-US" sz="2400" dirty="0"/>
          </a:p>
        </p:txBody>
      </p:sp>
      <p:sp>
        <p:nvSpPr>
          <p:cNvPr id="5" name="TextBox 4"/>
          <p:cNvSpPr txBox="1"/>
          <p:nvPr/>
        </p:nvSpPr>
        <p:spPr>
          <a:xfrm>
            <a:off x="457200" y="1849493"/>
            <a:ext cx="8480447" cy="830997"/>
          </a:xfrm>
          <a:prstGeom prst="rect">
            <a:avLst/>
          </a:prstGeom>
          <a:noFill/>
        </p:spPr>
        <p:txBody>
          <a:bodyPr wrap="square" rtlCol="0">
            <a:spAutoFit/>
          </a:bodyPr>
          <a:lstStyle/>
          <a:p>
            <a:r>
              <a:rPr lang="en-US" sz="2400" i="1" dirty="0" smtClean="0"/>
              <a:t>Why does the </a:t>
            </a:r>
            <a:r>
              <a:rPr lang="en-US" sz="2400" i="1" dirty="0" err="1" smtClean="0"/>
              <a:t>Bs</a:t>
            </a:r>
            <a:r>
              <a:rPr lang="en-US" sz="2400" i="1" dirty="0" smtClean="0"/>
              <a:t> oscillate faster than </a:t>
            </a:r>
            <a:r>
              <a:rPr lang="en-US" sz="2400" i="1" dirty="0" err="1" smtClean="0"/>
              <a:t>Bd</a:t>
            </a:r>
            <a:r>
              <a:rPr lang="en-US" sz="2400" i="1" dirty="0" smtClean="0"/>
              <a:t> ? Why is D mixing small ?</a:t>
            </a:r>
          </a:p>
          <a:p>
            <a:r>
              <a:rPr lang="en-US" sz="2400" i="1" dirty="0" smtClean="0"/>
              <a:t>Which mixing diagrams involve top quark coupling constants ? </a:t>
            </a:r>
            <a:endParaRPr lang="en-US" sz="2400" i="1" dirty="0"/>
          </a:p>
        </p:txBody>
      </p:sp>
      <p:pic>
        <p:nvPicPr>
          <p:cNvPr id="6" name="Picture 5"/>
          <p:cNvPicPr>
            <a:picLocks noChangeAspect="1"/>
          </p:cNvPicPr>
          <p:nvPr/>
        </p:nvPicPr>
        <p:blipFill>
          <a:blip r:embed="rId2"/>
          <a:stretch>
            <a:fillRect/>
          </a:stretch>
        </p:blipFill>
        <p:spPr>
          <a:xfrm>
            <a:off x="0" y="2853239"/>
            <a:ext cx="9144000" cy="4272355"/>
          </a:xfrm>
          <a:prstGeom prst="rect">
            <a:avLst/>
          </a:prstGeom>
        </p:spPr>
      </p:pic>
    </p:spTree>
    <p:extLst>
      <p:ext uri="{BB962C8B-B14F-4D97-AF65-F5344CB8AC3E}">
        <p14:creationId xmlns:p14="http://schemas.microsoft.com/office/powerpoint/2010/main" val="259551843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t>44</a:t>
            </a:fld>
            <a:endParaRPr lang="en-US"/>
          </a:p>
        </p:txBody>
      </p:sp>
      <p:sp>
        <p:nvSpPr>
          <p:cNvPr id="4" name="TextBox 3"/>
          <p:cNvSpPr txBox="1"/>
          <p:nvPr/>
        </p:nvSpPr>
        <p:spPr>
          <a:xfrm>
            <a:off x="1269866" y="1250846"/>
            <a:ext cx="6599458" cy="1569660"/>
          </a:xfrm>
          <a:prstGeom prst="rect">
            <a:avLst/>
          </a:prstGeom>
          <a:noFill/>
        </p:spPr>
        <p:txBody>
          <a:bodyPr wrap="square" rtlCol="0">
            <a:spAutoFit/>
          </a:bodyPr>
          <a:lstStyle/>
          <a:p>
            <a:r>
              <a:rPr lang="en-US" sz="3200" dirty="0" smtClean="0"/>
              <a:t>What is the definition of direct CPV ? How does it differ from CPV induced by mixing  ? </a:t>
            </a:r>
            <a:endParaRPr lang="en-US" sz="3200" dirty="0"/>
          </a:p>
        </p:txBody>
      </p:sp>
      <p:sp>
        <p:nvSpPr>
          <p:cNvPr id="5" name="TextBox 4"/>
          <p:cNvSpPr txBox="1"/>
          <p:nvPr/>
        </p:nvSpPr>
        <p:spPr>
          <a:xfrm>
            <a:off x="1462270" y="3513529"/>
            <a:ext cx="6022246" cy="954107"/>
          </a:xfrm>
          <a:prstGeom prst="rect">
            <a:avLst/>
          </a:prstGeom>
          <a:noFill/>
        </p:spPr>
        <p:txBody>
          <a:bodyPr wrap="square" rtlCol="0">
            <a:spAutoFit/>
          </a:bodyPr>
          <a:lstStyle/>
          <a:p>
            <a:r>
              <a:rPr lang="en-US" sz="2800" dirty="0" smtClean="0"/>
              <a:t>What is the experimental evidence for direct CPV in B, </a:t>
            </a:r>
            <a:r>
              <a:rPr lang="en-US" sz="2800" dirty="0" err="1" smtClean="0"/>
              <a:t>B</a:t>
            </a:r>
            <a:r>
              <a:rPr lang="en-US" sz="2800" baseline="-25000" dirty="0" err="1" smtClean="0"/>
              <a:t>s</a:t>
            </a:r>
            <a:r>
              <a:rPr lang="en-US" sz="2800" dirty="0" smtClean="0"/>
              <a:t> and </a:t>
            </a:r>
            <a:r>
              <a:rPr lang="en-US" sz="2800" dirty="0" err="1" smtClean="0"/>
              <a:t>kaon</a:t>
            </a:r>
            <a:r>
              <a:rPr lang="en-US" sz="2800" dirty="0" smtClean="0"/>
              <a:t> decays ?</a:t>
            </a:r>
            <a:endParaRPr lang="en-US" sz="2800" dirty="0"/>
          </a:p>
        </p:txBody>
      </p:sp>
      <p:sp>
        <p:nvSpPr>
          <p:cNvPr id="6" name="TextBox 5"/>
          <p:cNvSpPr txBox="1"/>
          <p:nvPr/>
        </p:nvSpPr>
        <p:spPr>
          <a:xfrm>
            <a:off x="2924541" y="307900"/>
            <a:ext cx="3628659" cy="523220"/>
          </a:xfrm>
          <a:prstGeom prst="rect">
            <a:avLst/>
          </a:prstGeom>
          <a:noFill/>
        </p:spPr>
        <p:txBody>
          <a:bodyPr wrap="square" rtlCol="0">
            <a:spAutoFit/>
          </a:bodyPr>
          <a:lstStyle/>
          <a:p>
            <a:r>
              <a:rPr lang="en-US" sz="2800" dirty="0" smtClean="0"/>
              <a:t>Homework exercises:</a:t>
            </a:r>
            <a:endParaRPr lang="en-US" sz="2800" dirty="0"/>
          </a:p>
        </p:txBody>
      </p:sp>
      <p:sp>
        <p:nvSpPr>
          <p:cNvPr id="2" name="TextBox 1"/>
          <p:cNvSpPr txBox="1"/>
          <p:nvPr/>
        </p:nvSpPr>
        <p:spPr>
          <a:xfrm>
            <a:off x="817958" y="5202039"/>
            <a:ext cx="7051366" cy="954107"/>
          </a:xfrm>
          <a:prstGeom prst="rect">
            <a:avLst/>
          </a:prstGeom>
          <a:noFill/>
        </p:spPr>
        <p:txBody>
          <a:bodyPr wrap="square" rtlCol="0">
            <a:spAutoFit/>
          </a:bodyPr>
          <a:lstStyle/>
          <a:p>
            <a:r>
              <a:rPr lang="en-US" sz="2800" dirty="0" smtClean="0"/>
              <a:t>What is the “</a:t>
            </a:r>
            <a:r>
              <a:rPr lang="en-US" sz="2800" dirty="0" err="1" smtClean="0"/>
              <a:t>superweak</a:t>
            </a:r>
            <a:r>
              <a:rPr lang="en-US" sz="2800" dirty="0" smtClean="0"/>
              <a:t> model” of Lincoln </a:t>
            </a:r>
            <a:r>
              <a:rPr lang="en-US" sz="2800" dirty="0" err="1" smtClean="0"/>
              <a:t>Wolfenstein</a:t>
            </a:r>
            <a:r>
              <a:rPr lang="en-US" sz="2800" dirty="0" smtClean="0"/>
              <a:t> ? How has it been ruled out ?</a:t>
            </a:r>
            <a:endParaRPr lang="en-US" sz="2800" dirty="0"/>
          </a:p>
        </p:txBody>
      </p:sp>
      <p:pic>
        <p:nvPicPr>
          <p:cNvPr id="7" name="Picture 6"/>
          <p:cNvPicPr>
            <a:picLocks noChangeAspect="1"/>
          </p:cNvPicPr>
          <p:nvPr/>
        </p:nvPicPr>
        <p:blipFill>
          <a:blip r:embed="rId2"/>
          <a:stretch>
            <a:fillRect/>
          </a:stretch>
        </p:blipFill>
        <p:spPr>
          <a:xfrm>
            <a:off x="7239000" y="4384675"/>
            <a:ext cx="1905000" cy="2336800"/>
          </a:xfrm>
          <a:prstGeom prst="rect">
            <a:avLst/>
          </a:prstGeom>
        </p:spPr>
      </p:pic>
    </p:spTree>
    <p:extLst>
      <p:ext uri="{BB962C8B-B14F-4D97-AF65-F5344CB8AC3E}">
        <p14:creationId xmlns:p14="http://schemas.microsoft.com/office/powerpoint/2010/main" val="35172471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t>45</a:t>
            </a:fld>
            <a:endParaRPr lang="en-US"/>
          </a:p>
        </p:txBody>
      </p:sp>
      <p:pic>
        <p:nvPicPr>
          <p:cNvPr id="5" name="Picture 4"/>
          <p:cNvPicPr>
            <a:picLocks noChangeAspect="1"/>
          </p:cNvPicPr>
          <p:nvPr/>
        </p:nvPicPr>
        <p:blipFill>
          <a:blip r:embed="rId2"/>
          <a:stretch>
            <a:fillRect/>
          </a:stretch>
        </p:blipFill>
        <p:spPr>
          <a:xfrm>
            <a:off x="1092201" y="838200"/>
            <a:ext cx="6466205" cy="6282690"/>
          </a:xfrm>
          <a:prstGeom prst="rect">
            <a:avLst/>
          </a:prstGeom>
        </p:spPr>
      </p:pic>
      <p:sp>
        <p:nvSpPr>
          <p:cNvPr id="6" name="TextBox 5"/>
          <p:cNvSpPr txBox="1"/>
          <p:nvPr/>
        </p:nvSpPr>
        <p:spPr>
          <a:xfrm>
            <a:off x="2298700" y="152400"/>
            <a:ext cx="5054600" cy="461665"/>
          </a:xfrm>
          <a:prstGeom prst="rect">
            <a:avLst/>
          </a:prstGeom>
          <a:noFill/>
        </p:spPr>
        <p:txBody>
          <a:bodyPr wrap="square" rtlCol="0">
            <a:spAutoFit/>
          </a:bodyPr>
          <a:lstStyle/>
          <a:p>
            <a:r>
              <a:rPr lang="en-US" sz="2400" dirty="0" smtClean="0"/>
              <a:t>Belle II sensitivity for the dark sector</a:t>
            </a:r>
            <a:endParaRPr lang="en-US" sz="2400" dirty="0"/>
          </a:p>
        </p:txBody>
      </p:sp>
      <p:sp>
        <p:nvSpPr>
          <p:cNvPr id="2" name="TextBox 1"/>
          <p:cNvSpPr txBox="1"/>
          <p:nvPr/>
        </p:nvSpPr>
        <p:spPr>
          <a:xfrm>
            <a:off x="192404" y="423363"/>
            <a:ext cx="1212145" cy="369332"/>
          </a:xfrm>
          <a:prstGeom prst="rect">
            <a:avLst/>
          </a:prstGeom>
          <a:noFill/>
        </p:spPr>
        <p:txBody>
          <a:bodyPr wrap="square" rtlCol="0">
            <a:spAutoFit/>
          </a:bodyPr>
          <a:lstStyle/>
          <a:p>
            <a:r>
              <a:rPr lang="en-US" dirty="0" smtClean="0"/>
              <a:t>I. </a:t>
            </a:r>
            <a:r>
              <a:rPr lang="en-US" dirty="0" err="1" smtClean="0"/>
              <a:t>Jaegle</a:t>
            </a:r>
            <a:endParaRPr lang="en-US" dirty="0"/>
          </a:p>
        </p:txBody>
      </p:sp>
    </p:spTree>
    <p:extLst>
      <p:ext uri="{BB962C8B-B14F-4D97-AF65-F5344CB8AC3E}">
        <p14:creationId xmlns:p14="http://schemas.microsoft.com/office/powerpoint/2010/main" val="38211481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229600" cy="820737"/>
          </a:xfrm>
        </p:spPr>
        <p:txBody>
          <a:bodyPr/>
          <a:lstStyle/>
          <a:p>
            <a:r>
              <a:rPr lang="en-US" dirty="0" err="1" smtClean="0"/>
              <a:t>SuperKEKB</a:t>
            </a:r>
            <a:r>
              <a:rPr lang="en-US" dirty="0" smtClean="0"/>
              <a:t> TDR parameters</a:t>
            </a:r>
            <a:endParaRPr lang="en-US" dirty="0"/>
          </a:p>
        </p:txBody>
      </p:sp>
      <p:pic>
        <p:nvPicPr>
          <p:cNvPr id="3" name="Picture 2"/>
          <p:cNvPicPr>
            <a:picLocks noChangeAspect="1"/>
          </p:cNvPicPr>
          <p:nvPr/>
        </p:nvPicPr>
        <p:blipFill>
          <a:blip r:embed="rId2"/>
          <a:stretch>
            <a:fillRect/>
          </a:stretch>
        </p:blipFill>
        <p:spPr>
          <a:xfrm>
            <a:off x="0" y="892396"/>
            <a:ext cx="9144000" cy="5965604"/>
          </a:xfrm>
          <a:prstGeom prst="rect">
            <a:avLst/>
          </a:prstGeom>
        </p:spPr>
      </p:pic>
      <p:sp>
        <p:nvSpPr>
          <p:cNvPr id="4" name="Slide Number Placeholder 3"/>
          <p:cNvSpPr>
            <a:spLocks noGrp="1"/>
          </p:cNvSpPr>
          <p:nvPr>
            <p:ph type="sldNum" sz="quarter" idx="12"/>
          </p:nvPr>
        </p:nvSpPr>
        <p:spPr/>
        <p:txBody>
          <a:bodyPr/>
          <a:lstStyle/>
          <a:p>
            <a:fld id="{2066355A-084C-D24E-9AD2-7E4FC41EA627}" type="slidenum">
              <a:rPr lang="en-US" smtClean="0"/>
              <a:t>46</a:t>
            </a:fld>
            <a:endParaRPr lang="en-US"/>
          </a:p>
        </p:txBody>
      </p:sp>
    </p:spTree>
    <p:extLst>
      <p:ext uri="{BB962C8B-B14F-4D97-AF65-F5344CB8AC3E}">
        <p14:creationId xmlns:p14="http://schemas.microsoft.com/office/powerpoint/2010/main" val="374986334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31623" y="393718"/>
            <a:ext cx="3086100" cy="1828800"/>
          </a:xfrm>
          <a:prstGeom prst="rect">
            <a:avLst/>
          </a:prstGeom>
        </p:spPr>
      </p:pic>
      <p:pic>
        <p:nvPicPr>
          <p:cNvPr id="5" name="Picture 4"/>
          <p:cNvPicPr>
            <a:picLocks noChangeAspect="1"/>
          </p:cNvPicPr>
          <p:nvPr/>
        </p:nvPicPr>
        <p:blipFill>
          <a:blip r:embed="rId3"/>
          <a:stretch>
            <a:fillRect/>
          </a:stretch>
        </p:blipFill>
        <p:spPr>
          <a:xfrm>
            <a:off x="5231623" y="2480310"/>
            <a:ext cx="3013710" cy="1832610"/>
          </a:xfrm>
          <a:prstGeom prst="rect">
            <a:avLst/>
          </a:prstGeom>
        </p:spPr>
      </p:pic>
      <p:pic>
        <p:nvPicPr>
          <p:cNvPr id="6" name="Picture 5"/>
          <p:cNvPicPr>
            <a:picLocks noChangeAspect="1"/>
          </p:cNvPicPr>
          <p:nvPr/>
        </p:nvPicPr>
        <p:blipFill>
          <a:blip r:embed="rId4"/>
          <a:stretch>
            <a:fillRect/>
          </a:stretch>
        </p:blipFill>
        <p:spPr>
          <a:xfrm>
            <a:off x="5250673" y="4664309"/>
            <a:ext cx="3067050" cy="1844040"/>
          </a:xfrm>
          <a:prstGeom prst="rect">
            <a:avLst/>
          </a:prstGeom>
        </p:spPr>
      </p:pic>
      <p:sp>
        <p:nvSpPr>
          <p:cNvPr id="7" name="TextBox 6"/>
          <p:cNvSpPr txBox="1"/>
          <p:nvPr/>
        </p:nvSpPr>
        <p:spPr>
          <a:xfrm>
            <a:off x="226804" y="178369"/>
            <a:ext cx="4808255" cy="1200328"/>
          </a:xfrm>
          <a:prstGeom prst="rect">
            <a:avLst/>
          </a:prstGeom>
          <a:noFill/>
        </p:spPr>
        <p:txBody>
          <a:bodyPr wrap="square" rtlCol="0">
            <a:spAutoFit/>
          </a:bodyPr>
          <a:lstStyle/>
          <a:p>
            <a:r>
              <a:rPr lang="en-US" sz="2400" dirty="0" smtClean="0"/>
              <a:t>A polarized electron beam can produce polarized </a:t>
            </a:r>
            <a:r>
              <a:rPr lang="en-US" sz="2400" dirty="0" err="1" smtClean="0"/>
              <a:t>τ</a:t>
            </a:r>
            <a:r>
              <a:rPr lang="en-US" sz="2400" dirty="0" smtClean="0"/>
              <a:t> pairs. A proposal was worked out for INFN </a:t>
            </a:r>
            <a:r>
              <a:rPr lang="en-US" sz="2400" dirty="0" err="1" smtClean="0"/>
              <a:t>SuperB</a:t>
            </a:r>
            <a:r>
              <a:rPr lang="en-US" sz="2400" dirty="0" smtClean="0"/>
              <a:t>.</a:t>
            </a:r>
            <a:endParaRPr lang="en-US" sz="2400" dirty="0"/>
          </a:p>
        </p:txBody>
      </p:sp>
      <p:sp>
        <p:nvSpPr>
          <p:cNvPr id="8" name="TextBox 7"/>
          <p:cNvSpPr txBox="1"/>
          <p:nvPr/>
        </p:nvSpPr>
        <p:spPr>
          <a:xfrm>
            <a:off x="226804" y="1673196"/>
            <a:ext cx="4929216" cy="3785652"/>
          </a:xfrm>
          <a:prstGeom prst="rect">
            <a:avLst/>
          </a:prstGeom>
          <a:noFill/>
        </p:spPr>
        <p:txBody>
          <a:bodyPr wrap="square" rtlCol="0">
            <a:spAutoFit/>
          </a:bodyPr>
          <a:lstStyle/>
          <a:p>
            <a:r>
              <a:rPr lang="en-US" sz="2400" dirty="0" smtClean="0"/>
              <a:t>Some basic requirements:</a:t>
            </a:r>
          </a:p>
          <a:p>
            <a:pPr marL="342900" indent="-342900">
              <a:buAutoNum type="alphaLcParenBoth"/>
            </a:pPr>
            <a:r>
              <a:rPr lang="en-US" sz="2400" dirty="0" smtClean="0"/>
              <a:t>Polarized electron gun (like at SLC)</a:t>
            </a:r>
          </a:p>
          <a:p>
            <a:pPr marL="342900" indent="-342900">
              <a:buAutoNum type="alphaLcParenBoth"/>
            </a:pPr>
            <a:r>
              <a:rPr lang="en-US" sz="2400" dirty="0"/>
              <a:t> </a:t>
            </a:r>
            <a:r>
              <a:rPr lang="en-US" sz="2400" dirty="0" smtClean="0"/>
              <a:t>Operation at beam energies away from depolarizing resonances</a:t>
            </a:r>
          </a:p>
          <a:p>
            <a:pPr marL="342900" indent="-342900">
              <a:buAutoNum type="alphaLcParenBoth"/>
            </a:pPr>
            <a:r>
              <a:rPr lang="en-US" sz="2400" dirty="0"/>
              <a:t> </a:t>
            </a:r>
            <a:r>
              <a:rPr lang="en-US" sz="2400" dirty="0" smtClean="0"/>
              <a:t>Spin rotators to rotate the electron spin to the longitudinal direction at the IP. A machine lattice that avoids depolarizing effects from vertical bends and solenoids</a:t>
            </a:r>
            <a:r>
              <a:rPr lang="en-US" sz="2400" dirty="0"/>
              <a:t>.</a:t>
            </a:r>
          </a:p>
        </p:txBody>
      </p:sp>
      <p:sp>
        <p:nvSpPr>
          <p:cNvPr id="9" name="TextBox 8"/>
          <p:cNvSpPr txBox="1"/>
          <p:nvPr/>
        </p:nvSpPr>
        <p:spPr>
          <a:xfrm>
            <a:off x="226804" y="5788878"/>
            <a:ext cx="5004819" cy="1015663"/>
          </a:xfrm>
          <a:prstGeom prst="rect">
            <a:avLst/>
          </a:prstGeom>
          <a:noFill/>
        </p:spPr>
        <p:txBody>
          <a:bodyPr wrap="square" rtlCol="0">
            <a:spAutoFit/>
          </a:bodyPr>
          <a:lstStyle/>
          <a:p>
            <a:r>
              <a:rPr lang="en-US" sz="2000" i="1" dirty="0" smtClean="0"/>
              <a:t>Not practical in initial operation of </a:t>
            </a:r>
            <a:r>
              <a:rPr lang="en-US" sz="2000" i="1" dirty="0" err="1" smtClean="0"/>
              <a:t>SuperKEKB</a:t>
            </a:r>
            <a:r>
              <a:rPr lang="en-US" sz="2000" i="1" dirty="0" smtClean="0"/>
              <a:t> (no space in straight sections). Upgrade may be possible (U. </a:t>
            </a:r>
            <a:r>
              <a:rPr lang="en-US" sz="2000" i="1" dirty="0" err="1" smtClean="0"/>
              <a:t>Wienands</a:t>
            </a:r>
            <a:r>
              <a:rPr lang="en-US" sz="2000" i="1" dirty="0" smtClean="0"/>
              <a:t>)</a:t>
            </a:r>
            <a:endParaRPr lang="en-US" sz="2000" i="1" dirty="0"/>
          </a:p>
        </p:txBody>
      </p:sp>
      <p:sp>
        <p:nvSpPr>
          <p:cNvPr id="10" name="TextBox 9"/>
          <p:cNvSpPr txBox="1"/>
          <p:nvPr/>
        </p:nvSpPr>
        <p:spPr>
          <a:xfrm>
            <a:off x="8468895" y="997802"/>
            <a:ext cx="544331" cy="461665"/>
          </a:xfrm>
          <a:prstGeom prst="rect">
            <a:avLst/>
          </a:prstGeom>
          <a:noFill/>
        </p:spPr>
        <p:txBody>
          <a:bodyPr wrap="square" rtlCol="0">
            <a:spAutoFit/>
          </a:bodyPr>
          <a:lstStyle/>
          <a:p>
            <a:r>
              <a:rPr lang="en-US" sz="2400" dirty="0" smtClean="0"/>
              <a:t>a)</a:t>
            </a:r>
            <a:endParaRPr lang="en-US" sz="2400" dirty="0"/>
          </a:p>
        </p:txBody>
      </p:sp>
      <p:sp>
        <p:nvSpPr>
          <p:cNvPr id="11" name="TextBox 10"/>
          <p:cNvSpPr txBox="1"/>
          <p:nvPr/>
        </p:nvSpPr>
        <p:spPr>
          <a:xfrm>
            <a:off x="8402613" y="3104357"/>
            <a:ext cx="563381" cy="461665"/>
          </a:xfrm>
          <a:prstGeom prst="rect">
            <a:avLst/>
          </a:prstGeom>
          <a:noFill/>
        </p:spPr>
        <p:txBody>
          <a:bodyPr wrap="square" rtlCol="0">
            <a:spAutoFit/>
          </a:bodyPr>
          <a:lstStyle/>
          <a:p>
            <a:r>
              <a:rPr lang="en-US" sz="2400" dirty="0" smtClean="0"/>
              <a:t>b)</a:t>
            </a:r>
            <a:endParaRPr lang="en-US" sz="2400" dirty="0"/>
          </a:p>
        </p:txBody>
      </p:sp>
      <p:sp>
        <p:nvSpPr>
          <p:cNvPr id="12" name="TextBox 11"/>
          <p:cNvSpPr txBox="1"/>
          <p:nvPr/>
        </p:nvSpPr>
        <p:spPr>
          <a:xfrm>
            <a:off x="8357439" y="5412781"/>
            <a:ext cx="544331" cy="461665"/>
          </a:xfrm>
          <a:prstGeom prst="rect">
            <a:avLst/>
          </a:prstGeom>
          <a:noFill/>
        </p:spPr>
        <p:txBody>
          <a:bodyPr wrap="square" rtlCol="0">
            <a:spAutoFit/>
          </a:bodyPr>
          <a:lstStyle/>
          <a:p>
            <a:r>
              <a:rPr lang="en-US" sz="2400" dirty="0" smtClean="0"/>
              <a:t>c)</a:t>
            </a:r>
            <a:endParaRPr lang="en-US" sz="2400" dirty="0"/>
          </a:p>
        </p:txBody>
      </p:sp>
      <p:sp>
        <p:nvSpPr>
          <p:cNvPr id="2" name="TextBox 1"/>
          <p:cNvSpPr txBox="1"/>
          <p:nvPr/>
        </p:nvSpPr>
        <p:spPr>
          <a:xfrm>
            <a:off x="5307224" y="6435209"/>
            <a:ext cx="3706002" cy="369332"/>
          </a:xfrm>
          <a:prstGeom prst="rect">
            <a:avLst/>
          </a:prstGeom>
          <a:noFill/>
        </p:spPr>
        <p:txBody>
          <a:bodyPr wrap="square" rtlCol="0">
            <a:spAutoFit/>
          </a:bodyPr>
          <a:lstStyle/>
          <a:p>
            <a:r>
              <a:rPr lang="en-US" dirty="0" smtClean="0"/>
              <a:t>Slide </a:t>
            </a:r>
            <a:r>
              <a:rPr lang="en-US" dirty="0" err="1" smtClean="0"/>
              <a:t>adapated</a:t>
            </a:r>
            <a:r>
              <a:rPr lang="en-US" dirty="0" smtClean="0"/>
              <a:t> from D. </a:t>
            </a:r>
            <a:r>
              <a:rPr lang="en-US" dirty="0" err="1" smtClean="0"/>
              <a:t>Hitlin</a:t>
            </a:r>
            <a:endParaRPr lang="en-US" dirty="0"/>
          </a:p>
        </p:txBody>
      </p:sp>
      <p:sp>
        <p:nvSpPr>
          <p:cNvPr id="3" name="Slide Number Placeholder 2"/>
          <p:cNvSpPr>
            <a:spLocks noGrp="1"/>
          </p:cNvSpPr>
          <p:nvPr>
            <p:ph type="sldNum" sz="quarter" idx="12"/>
          </p:nvPr>
        </p:nvSpPr>
        <p:spPr/>
        <p:txBody>
          <a:bodyPr/>
          <a:lstStyle/>
          <a:p>
            <a:fld id="{2066355A-084C-D24E-9AD2-7E4FC41EA627}" type="slidenum">
              <a:rPr lang="en-US" smtClean="0"/>
              <a:t>47</a:t>
            </a:fld>
            <a:endParaRPr lang="en-US"/>
          </a:p>
        </p:txBody>
      </p:sp>
    </p:spTree>
    <p:extLst>
      <p:ext uri="{BB962C8B-B14F-4D97-AF65-F5344CB8AC3E}">
        <p14:creationId xmlns:p14="http://schemas.microsoft.com/office/powerpoint/2010/main" val="403125856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27100"/>
            <a:ext cx="9144000" cy="4981258"/>
          </a:xfrm>
          <a:prstGeom prst="rect">
            <a:avLst/>
          </a:prstGeom>
        </p:spPr>
      </p:pic>
      <p:sp>
        <p:nvSpPr>
          <p:cNvPr id="4" name="TextBox 3"/>
          <p:cNvSpPr txBox="1"/>
          <p:nvPr/>
        </p:nvSpPr>
        <p:spPr>
          <a:xfrm>
            <a:off x="1508125" y="374680"/>
            <a:ext cx="5683250" cy="400110"/>
          </a:xfrm>
          <a:prstGeom prst="rect">
            <a:avLst/>
          </a:prstGeom>
          <a:noFill/>
        </p:spPr>
        <p:txBody>
          <a:bodyPr wrap="square" rtlCol="0">
            <a:spAutoFit/>
          </a:bodyPr>
          <a:lstStyle/>
          <a:p>
            <a:r>
              <a:rPr lang="en-US" sz="2000" dirty="0" smtClean="0"/>
              <a:t>Table of Belle II detector performance parameters</a:t>
            </a:r>
            <a:endParaRPr lang="en-US" sz="2000" dirty="0"/>
          </a:p>
        </p:txBody>
      </p:sp>
      <p:sp>
        <p:nvSpPr>
          <p:cNvPr id="5" name="TextBox 4"/>
          <p:cNvSpPr txBox="1"/>
          <p:nvPr/>
        </p:nvSpPr>
        <p:spPr>
          <a:xfrm>
            <a:off x="2857499" y="6093024"/>
            <a:ext cx="3825875" cy="369332"/>
          </a:xfrm>
          <a:prstGeom prst="rect">
            <a:avLst/>
          </a:prstGeom>
          <a:noFill/>
        </p:spPr>
        <p:txBody>
          <a:bodyPr wrap="square" rtlCol="0">
            <a:spAutoFit/>
          </a:bodyPr>
          <a:lstStyle/>
          <a:p>
            <a:r>
              <a:rPr lang="en-US" dirty="0" smtClean="0"/>
              <a:t>(Skip this slide) For reference only.</a:t>
            </a:r>
            <a:endParaRPr lang="en-US" dirty="0"/>
          </a:p>
        </p:txBody>
      </p:sp>
      <p:sp>
        <p:nvSpPr>
          <p:cNvPr id="2" name="Slide Number Placeholder 1"/>
          <p:cNvSpPr>
            <a:spLocks noGrp="1"/>
          </p:cNvSpPr>
          <p:nvPr>
            <p:ph type="sldNum" sz="quarter" idx="12"/>
          </p:nvPr>
        </p:nvSpPr>
        <p:spPr/>
        <p:txBody>
          <a:bodyPr/>
          <a:lstStyle/>
          <a:p>
            <a:fld id="{2066355A-084C-D24E-9AD2-7E4FC41EA627}" type="slidenum">
              <a:rPr lang="en-US" smtClean="0"/>
              <a:t>48</a:t>
            </a:fld>
            <a:endParaRPr lang="en-US"/>
          </a:p>
        </p:txBody>
      </p:sp>
    </p:spTree>
    <p:extLst>
      <p:ext uri="{BB962C8B-B14F-4D97-AF65-F5344CB8AC3E}">
        <p14:creationId xmlns:p14="http://schemas.microsoft.com/office/powerpoint/2010/main" val="45242599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9277"/>
            <a:ext cx="8229600" cy="669608"/>
          </a:xfrm>
        </p:spPr>
        <p:txBody>
          <a:bodyPr>
            <a:normAutofit fontScale="90000"/>
          </a:bodyPr>
          <a:lstStyle/>
          <a:p>
            <a:r>
              <a:rPr lang="en-US" i="1" dirty="0" smtClean="0"/>
              <a:t>Unique</a:t>
            </a:r>
            <a:r>
              <a:rPr lang="en-US" dirty="0" smtClean="0"/>
              <a:t> capability</a:t>
            </a:r>
            <a:endParaRPr lang="en-US" dirty="0"/>
          </a:p>
        </p:txBody>
      </p:sp>
      <p:sp>
        <p:nvSpPr>
          <p:cNvPr id="3" name="TextBox 2"/>
          <p:cNvSpPr txBox="1"/>
          <p:nvPr/>
        </p:nvSpPr>
        <p:spPr>
          <a:xfrm>
            <a:off x="895472" y="4330455"/>
            <a:ext cx="7791327" cy="2246769"/>
          </a:xfrm>
          <a:prstGeom prst="rect">
            <a:avLst/>
          </a:prstGeom>
          <a:noFill/>
        </p:spPr>
        <p:txBody>
          <a:bodyPr wrap="square" rtlCol="0">
            <a:spAutoFit/>
          </a:bodyPr>
          <a:lstStyle/>
          <a:p>
            <a:r>
              <a:rPr lang="en-US" sz="2800" dirty="0" smtClean="0"/>
              <a:t>In addition to excellent neutral detection from a crystal calorimeter, and good Cerenkov particle id, (Super) B-factories can fully reconstruct one B meson. This gives the equivalent of a </a:t>
            </a:r>
            <a:r>
              <a:rPr lang="en-US" sz="2800" u="sng" dirty="0" smtClean="0"/>
              <a:t>“single B meson beam “</a:t>
            </a:r>
            <a:endParaRPr lang="en-US" sz="2800" u="sng" dirty="0"/>
          </a:p>
        </p:txBody>
      </p:sp>
      <p:pic>
        <p:nvPicPr>
          <p:cNvPr id="5" name="Picture 4"/>
          <p:cNvPicPr>
            <a:picLocks noChangeAspect="1"/>
          </p:cNvPicPr>
          <p:nvPr/>
        </p:nvPicPr>
        <p:blipFill>
          <a:blip r:embed="rId2"/>
          <a:stretch>
            <a:fillRect/>
          </a:stretch>
        </p:blipFill>
        <p:spPr>
          <a:xfrm>
            <a:off x="895472" y="935745"/>
            <a:ext cx="3469005" cy="3394710"/>
          </a:xfrm>
          <a:prstGeom prst="rect">
            <a:avLst/>
          </a:prstGeom>
        </p:spPr>
      </p:pic>
      <p:pic>
        <p:nvPicPr>
          <p:cNvPr id="6" name="Picture 5"/>
          <p:cNvPicPr>
            <a:picLocks noChangeAspect="1"/>
          </p:cNvPicPr>
          <p:nvPr/>
        </p:nvPicPr>
        <p:blipFill>
          <a:blip r:embed="rId3"/>
          <a:stretch>
            <a:fillRect/>
          </a:stretch>
        </p:blipFill>
        <p:spPr>
          <a:xfrm>
            <a:off x="4979811" y="1386335"/>
            <a:ext cx="3594100" cy="2717800"/>
          </a:xfrm>
          <a:prstGeom prst="rect">
            <a:avLst/>
          </a:prstGeom>
        </p:spPr>
      </p:pic>
      <p:sp>
        <p:nvSpPr>
          <p:cNvPr id="7" name="TextBox 6"/>
          <p:cNvSpPr txBox="1"/>
          <p:nvPr/>
        </p:nvSpPr>
        <p:spPr>
          <a:xfrm>
            <a:off x="6284593" y="1065843"/>
            <a:ext cx="1904915" cy="369332"/>
          </a:xfrm>
          <a:prstGeom prst="rect">
            <a:avLst/>
          </a:prstGeom>
          <a:noFill/>
        </p:spPr>
        <p:txBody>
          <a:bodyPr wrap="square" rtlCol="0">
            <a:spAutoFit/>
          </a:bodyPr>
          <a:lstStyle/>
          <a:p>
            <a:r>
              <a:rPr lang="en-US" dirty="0" err="1" smtClean="0"/>
              <a:t>BaBar</a:t>
            </a:r>
            <a:r>
              <a:rPr lang="en-US" dirty="0" smtClean="0"/>
              <a:t> data</a:t>
            </a:r>
            <a:endParaRPr lang="en-US" dirty="0"/>
          </a:p>
        </p:txBody>
      </p:sp>
      <p:sp>
        <p:nvSpPr>
          <p:cNvPr id="8" name="TextBox 7"/>
          <p:cNvSpPr txBox="1"/>
          <p:nvPr/>
        </p:nvSpPr>
        <p:spPr>
          <a:xfrm>
            <a:off x="2197979" y="748885"/>
            <a:ext cx="1318788" cy="369332"/>
          </a:xfrm>
          <a:prstGeom prst="rect">
            <a:avLst/>
          </a:prstGeom>
          <a:noFill/>
        </p:spPr>
        <p:txBody>
          <a:bodyPr wrap="square" rtlCol="0">
            <a:spAutoFit/>
          </a:bodyPr>
          <a:lstStyle/>
          <a:p>
            <a:r>
              <a:rPr lang="en-US" dirty="0" smtClean="0"/>
              <a:t>Belle data</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t>49</a:t>
            </a:fld>
            <a:endParaRPr lang="en-US"/>
          </a:p>
        </p:txBody>
      </p:sp>
    </p:spTree>
    <p:extLst>
      <p:ext uri="{BB962C8B-B14F-4D97-AF65-F5344CB8AC3E}">
        <p14:creationId xmlns:p14="http://schemas.microsoft.com/office/powerpoint/2010/main" val="20345665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l="38501"/>
          <a:stretch>
            <a:fillRect/>
          </a:stretch>
        </p:blipFill>
        <p:spPr bwMode="auto">
          <a:xfrm>
            <a:off x="381000" y="117475"/>
            <a:ext cx="5868988"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6477000" y="533400"/>
            <a:ext cx="2667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Critical Role of the B factories in the verification of the KM hypothesis was recognized and cited by the Nobel Foundation</a:t>
            </a:r>
          </a:p>
        </p:txBody>
      </p:sp>
      <p:sp>
        <p:nvSpPr>
          <p:cNvPr id="17412" name="Text Box 4"/>
          <p:cNvSpPr txBox="1">
            <a:spLocks noChangeArrowheads="1"/>
          </p:cNvSpPr>
          <p:nvPr/>
        </p:nvSpPr>
        <p:spPr bwMode="auto">
          <a:xfrm>
            <a:off x="6477000" y="3352800"/>
            <a:ext cx="2286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solidFill>
                  <a:srgbClr val="FF3300"/>
                </a:solidFill>
              </a:rPr>
              <a:t>A </a:t>
            </a:r>
            <a:r>
              <a:rPr lang="en-US" sz="1800"/>
              <a:t>single irreducible phase</a:t>
            </a:r>
            <a:r>
              <a:rPr lang="en-US" sz="1800">
                <a:solidFill>
                  <a:srgbClr val="FF3300"/>
                </a:solidFill>
              </a:rPr>
              <a:t> in the weak interaction matrix accounts for most of the </a:t>
            </a:r>
            <a:r>
              <a:rPr lang="en-US" sz="1800"/>
              <a:t>CPV</a:t>
            </a:r>
            <a:r>
              <a:rPr lang="en-US" sz="1800">
                <a:solidFill>
                  <a:srgbClr val="FF3300"/>
                </a:solidFill>
              </a:rPr>
              <a:t> observed in kaons and B</a:t>
            </a:r>
            <a:r>
              <a:rPr lang="ja-JP" altLang="en-US" sz="1800">
                <a:solidFill>
                  <a:srgbClr val="FF3300"/>
                </a:solidFill>
              </a:rPr>
              <a:t>’</a:t>
            </a:r>
            <a:r>
              <a:rPr lang="en-US" sz="1800">
                <a:solidFill>
                  <a:srgbClr val="FF3300"/>
                </a:solidFill>
              </a:rPr>
              <a:t>s.</a:t>
            </a:r>
          </a:p>
        </p:txBody>
      </p:sp>
      <p:sp>
        <p:nvSpPr>
          <p:cNvPr id="17413" name="Text Box 5"/>
          <p:cNvSpPr txBox="1">
            <a:spLocks noChangeArrowheads="1"/>
          </p:cNvSpPr>
          <p:nvPr/>
        </p:nvSpPr>
        <p:spPr bwMode="auto">
          <a:xfrm>
            <a:off x="6400800" y="5334000"/>
            <a:ext cx="2514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CP violating effects in the B sector are O(1) rather than O(10</a:t>
            </a:r>
            <a:r>
              <a:rPr lang="en-US" sz="1800" baseline="30000"/>
              <a:t>-3</a:t>
            </a:r>
            <a:r>
              <a:rPr lang="en-US" sz="1800"/>
              <a:t>) as in the kaon system.</a:t>
            </a:r>
          </a:p>
        </p:txBody>
      </p:sp>
      <p:sp>
        <p:nvSpPr>
          <p:cNvPr id="17414" name="Rectangle 6"/>
          <p:cNvSpPr>
            <a:spLocks noChangeArrowheads="1"/>
          </p:cNvSpPr>
          <p:nvPr/>
        </p:nvSpPr>
        <p:spPr bwMode="auto">
          <a:xfrm>
            <a:off x="6400800" y="3200400"/>
            <a:ext cx="25146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415" name="Text Box 7"/>
          <p:cNvSpPr txBox="1">
            <a:spLocks noChangeArrowheads="1"/>
          </p:cNvSpPr>
          <p:nvPr/>
        </p:nvSpPr>
        <p:spPr bwMode="auto">
          <a:xfrm>
            <a:off x="7086600" y="2286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2008:</a:t>
            </a:r>
          </a:p>
        </p:txBody>
      </p:sp>
    </p:spTree>
    <p:extLst>
      <p:ext uri="{BB962C8B-B14F-4D97-AF65-F5344CB8AC3E}">
        <p14:creationId xmlns:p14="http://schemas.microsoft.com/office/powerpoint/2010/main" val="342758416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66355A-084C-D24E-9AD2-7E4FC41EA627}" type="slidenum">
              <a:rPr lang="en-US" smtClean="0"/>
              <a:t>50</a:t>
            </a:fld>
            <a:endParaRPr lang="en-US"/>
          </a:p>
        </p:txBody>
      </p:sp>
      <p:pic>
        <p:nvPicPr>
          <p:cNvPr id="5" name="Picture 4"/>
          <p:cNvPicPr>
            <a:picLocks noChangeAspect="1"/>
          </p:cNvPicPr>
          <p:nvPr/>
        </p:nvPicPr>
        <p:blipFill>
          <a:blip r:embed="rId2"/>
          <a:stretch>
            <a:fillRect/>
          </a:stretch>
        </p:blipFill>
        <p:spPr>
          <a:xfrm>
            <a:off x="25400" y="612775"/>
            <a:ext cx="9093200" cy="6108700"/>
          </a:xfrm>
          <a:prstGeom prst="rect">
            <a:avLst/>
          </a:prstGeom>
        </p:spPr>
      </p:pic>
      <p:sp>
        <p:nvSpPr>
          <p:cNvPr id="6" name="TextBox 5"/>
          <p:cNvSpPr txBox="1"/>
          <p:nvPr/>
        </p:nvSpPr>
        <p:spPr>
          <a:xfrm>
            <a:off x="1625600" y="152400"/>
            <a:ext cx="6045200" cy="369332"/>
          </a:xfrm>
          <a:prstGeom prst="rect">
            <a:avLst/>
          </a:prstGeom>
          <a:noFill/>
        </p:spPr>
        <p:txBody>
          <a:bodyPr wrap="square" rtlCol="0">
            <a:spAutoFit/>
          </a:bodyPr>
          <a:lstStyle/>
          <a:p>
            <a:r>
              <a:rPr lang="en-US" dirty="0" smtClean="0"/>
              <a:t>From paper by T</a:t>
            </a:r>
            <a:r>
              <a:rPr lang="en-US" dirty="0"/>
              <a:t>.</a:t>
            </a:r>
            <a:r>
              <a:rPr lang="en-US" dirty="0" smtClean="0"/>
              <a:t> Hermann, M. </a:t>
            </a:r>
            <a:r>
              <a:rPr lang="en-US" dirty="0" err="1" smtClean="0"/>
              <a:t>Misiak</a:t>
            </a:r>
            <a:r>
              <a:rPr lang="en-US" dirty="0" smtClean="0"/>
              <a:t>,  M. </a:t>
            </a:r>
            <a:r>
              <a:rPr lang="en-US" dirty="0" err="1" smtClean="0"/>
              <a:t>Steinhauser</a:t>
            </a:r>
            <a:r>
              <a:rPr lang="en-US" dirty="0" smtClean="0"/>
              <a:t> </a:t>
            </a:r>
            <a:endParaRPr lang="en-US" dirty="0"/>
          </a:p>
        </p:txBody>
      </p:sp>
    </p:spTree>
    <p:extLst>
      <p:ext uri="{BB962C8B-B14F-4D97-AF65-F5344CB8AC3E}">
        <p14:creationId xmlns:p14="http://schemas.microsoft.com/office/powerpoint/2010/main" val="35187681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スライド番号プレースホルダ 5"/>
          <p:cNvSpPr>
            <a:spLocks noGrp="1"/>
          </p:cNvSpPr>
          <p:nvPr>
            <p:ph type="sldNum" sz="quarter" idx="12"/>
          </p:nvPr>
        </p:nvSpPr>
        <p:spPr/>
        <p:txBody>
          <a:bodyPr/>
          <a:lstStyle/>
          <a:p>
            <a:fld id="{3A193A7A-B909-4048-A5C7-092EAE061BF6}" type="slidenum">
              <a:rPr lang="en-US" altLang="ja-JP"/>
              <a:pPr/>
              <a:t>51</a:t>
            </a:fld>
            <a:endParaRPr lang="en-US" altLang="ja-JP"/>
          </a:p>
        </p:txBody>
      </p:sp>
      <p:sp>
        <p:nvSpPr>
          <p:cNvPr id="1271810" name="Rectangle 2"/>
          <p:cNvSpPr>
            <a:spLocks noGrp="1" noChangeArrowheads="1"/>
          </p:cNvSpPr>
          <p:nvPr>
            <p:ph type="title"/>
          </p:nvPr>
        </p:nvSpPr>
        <p:spPr>
          <a:xfrm>
            <a:off x="-458787" y="204438"/>
            <a:ext cx="9144000" cy="563562"/>
          </a:xfrm>
        </p:spPr>
        <p:txBody>
          <a:bodyPr>
            <a:normAutofit fontScale="90000"/>
          </a:bodyPr>
          <a:lstStyle/>
          <a:p>
            <a:r>
              <a:rPr lang="en-US" altLang="ja-JP" sz="3200" dirty="0"/>
              <a:t>Major achievements at </a:t>
            </a:r>
            <a:r>
              <a:rPr lang="en-US" altLang="ja-JP" sz="3200" dirty="0" smtClean="0"/>
              <a:t>Belle (enabled by each </a:t>
            </a:r>
            <a:r>
              <a:rPr lang="en-US" altLang="ja-JP" sz="3200" dirty="0" err="1" smtClean="0"/>
              <a:t>succesive</a:t>
            </a:r>
            <a:r>
              <a:rPr lang="en-US" altLang="ja-JP" sz="3200" dirty="0" smtClean="0"/>
              <a:t> jump in luminosity)</a:t>
            </a:r>
            <a:endParaRPr lang="en-US" altLang="ja-JP" sz="3200" dirty="0"/>
          </a:p>
        </p:txBody>
      </p:sp>
      <p:pic>
        <p:nvPicPr>
          <p:cNvPr id="1271811" name="Picture 3" descr="Integrated_Luminosity"/>
          <p:cNvPicPr>
            <a:picLocks noChangeAspect="1" noChangeArrowheads="1"/>
          </p:cNvPicPr>
          <p:nvPr/>
        </p:nvPicPr>
        <p:blipFill>
          <a:blip r:embed="rId2"/>
          <a:srcRect/>
          <a:stretch>
            <a:fillRect/>
          </a:stretch>
        </p:blipFill>
        <p:spPr bwMode="auto">
          <a:xfrm>
            <a:off x="0" y="2057400"/>
            <a:ext cx="5943600" cy="4724400"/>
          </a:xfrm>
          <a:prstGeom prst="rect">
            <a:avLst/>
          </a:prstGeom>
          <a:noFill/>
        </p:spPr>
      </p:pic>
      <p:grpSp>
        <p:nvGrpSpPr>
          <p:cNvPr id="2" name="Group 8"/>
          <p:cNvGrpSpPr>
            <a:grpSpLocks/>
          </p:cNvGrpSpPr>
          <p:nvPr/>
        </p:nvGrpSpPr>
        <p:grpSpPr bwMode="auto">
          <a:xfrm>
            <a:off x="1468438" y="3108325"/>
            <a:ext cx="2749550" cy="1920875"/>
            <a:chOff x="925" y="1958"/>
            <a:chExt cx="1732" cy="1210"/>
          </a:xfrm>
        </p:grpSpPr>
        <p:sp>
          <p:nvSpPr>
            <p:cNvPr id="1271817" name="Text Box 9"/>
            <p:cNvSpPr txBox="1">
              <a:spLocks noChangeArrowheads="1"/>
            </p:cNvSpPr>
            <p:nvPr/>
          </p:nvSpPr>
          <p:spPr bwMode="auto">
            <a:xfrm>
              <a:off x="925" y="1958"/>
              <a:ext cx="1715" cy="442"/>
            </a:xfrm>
            <a:prstGeom prst="rect">
              <a:avLst/>
            </a:prstGeom>
            <a:solidFill>
              <a:srgbClr val="FFCCFF"/>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Evidence for direct CP </a:t>
              </a:r>
            </a:p>
            <a:p>
              <a:r>
                <a:rPr lang="en-US" altLang="ja-JP" sz="2000"/>
                <a:t>violation in B </a:t>
              </a:r>
              <a:r>
                <a:rPr lang="en-US" altLang="ja-JP" sz="2000">
                  <a:latin typeface="Wingdings 3" pitchFamily="18" charset="2"/>
                </a:rPr>
                <a:t>g</a:t>
              </a:r>
              <a:r>
                <a:rPr lang="en-US" altLang="ja-JP" sz="2000"/>
                <a:t> K</a:t>
              </a:r>
              <a:r>
                <a:rPr lang="en-US" altLang="ja-JP" sz="2000" baseline="30000"/>
                <a:t>+</a:t>
              </a:r>
              <a:r>
                <a:rPr lang="en-US" altLang="ja-JP" sz="2000">
                  <a:latin typeface="Symbol" pitchFamily="18" charset="2"/>
                </a:rPr>
                <a:t>p</a:t>
              </a:r>
              <a:r>
                <a:rPr lang="en-US" altLang="ja-JP" sz="2000" baseline="30000">
                  <a:latin typeface="Symbol" pitchFamily="18" charset="2"/>
                </a:rPr>
                <a:t>-</a:t>
              </a:r>
            </a:p>
          </p:txBody>
        </p:sp>
        <p:sp>
          <p:nvSpPr>
            <p:cNvPr id="1271818" name="Oval 10"/>
            <p:cNvSpPr>
              <a:spLocks noChangeArrowheads="1"/>
            </p:cNvSpPr>
            <p:nvPr/>
          </p:nvSpPr>
          <p:spPr bwMode="auto">
            <a:xfrm>
              <a:off x="2476" y="2669"/>
              <a:ext cx="181" cy="499"/>
            </a:xfrm>
            <a:prstGeom prst="ellipse">
              <a:avLst/>
            </a:prstGeom>
            <a:noFill/>
            <a:ln w="9525">
              <a:solidFill>
                <a:schemeClr val="tx1"/>
              </a:solidFill>
              <a:round/>
              <a:headEnd/>
              <a:tailEnd/>
            </a:ln>
            <a:effectLst/>
          </p:spPr>
          <p:txBody>
            <a:bodyPr wrap="none" anchor="ctr"/>
            <a:lstStyle/>
            <a:p>
              <a:endParaRPr lang="en-US"/>
            </a:p>
          </p:txBody>
        </p:sp>
        <p:sp>
          <p:nvSpPr>
            <p:cNvPr id="1271819" name="Line 11"/>
            <p:cNvSpPr>
              <a:spLocks noChangeShapeType="1"/>
            </p:cNvSpPr>
            <p:nvPr/>
          </p:nvSpPr>
          <p:spPr bwMode="auto">
            <a:xfrm>
              <a:off x="2592" y="2304"/>
              <a:ext cx="0" cy="480"/>
            </a:xfrm>
            <a:prstGeom prst="line">
              <a:avLst/>
            </a:prstGeom>
            <a:noFill/>
            <a:ln w="9525">
              <a:solidFill>
                <a:schemeClr val="tx1"/>
              </a:solidFill>
              <a:round/>
              <a:headEnd/>
              <a:tailEnd type="triangle" w="med" len="med"/>
            </a:ln>
            <a:effectLst/>
          </p:spPr>
          <p:txBody>
            <a:bodyPr/>
            <a:lstStyle/>
            <a:p>
              <a:endParaRPr lang="en-US"/>
            </a:p>
          </p:txBody>
        </p:sp>
      </p:grpSp>
      <p:grpSp>
        <p:nvGrpSpPr>
          <p:cNvPr id="3" name="Group 12"/>
          <p:cNvGrpSpPr>
            <a:grpSpLocks/>
          </p:cNvGrpSpPr>
          <p:nvPr/>
        </p:nvGrpSpPr>
        <p:grpSpPr bwMode="auto">
          <a:xfrm>
            <a:off x="2667000" y="2057400"/>
            <a:ext cx="2590800" cy="1371600"/>
            <a:chOff x="1680" y="1296"/>
            <a:chExt cx="1632" cy="864"/>
          </a:xfrm>
        </p:grpSpPr>
        <p:sp>
          <p:nvSpPr>
            <p:cNvPr id="1271821" name="Text Box 13"/>
            <p:cNvSpPr txBox="1">
              <a:spLocks noChangeArrowheads="1"/>
            </p:cNvSpPr>
            <p:nvPr/>
          </p:nvSpPr>
          <p:spPr bwMode="auto">
            <a:xfrm>
              <a:off x="1680" y="1296"/>
              <a:ext cx="1505" cy="250"/>
            </a:xfrm>
            <a:prstGeom prst="rect">
              <a:avLst/>
            </a:prstGeom>
            <a:solidFill>
              <a:srgbClr val="CCFFCC"/>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Evidence for B </a:t>
              </a:r>
              <a:r>
                <a:rPr lang="en-US" altLang="ja-JP" sz="2000">
                  <a:latin typeface="Wingdings 3" pitchFamily="18" charset="2"/>
                </a:rPr>
                <a:t>g</a:t>
              </a:r>
              <a:r>
                <a:rPr lang="en-US" altLang="ja-JP" sz="2000"/>
                <a:t> </a:t>
              </a:r>
              <a:r>
                <a:rPr lang="en-US" altLang="ja-JP" sz="2000">
                  <a:latin typeface="Symbol" pitchFamily="18" charset="2"/>
                </a:rPr>
                <a:t>tn</a:t>
              </a:r>
              <a:endParaRPr lang="en-US" altLang="ja-JP" sz="2000" baseline="30000">
                <a:latin typeface="Symbol" pitchFamily="18" charset="2"/>
              </a:endParaRPr>
            </a:p>
          </p:txBody>
        </p:sp>
        <p:sp>
          <p:nvSpPr>
            <p:cNvPr id="1271822" name="Oval 14"/>
            <p:cNvSpPr>
              <a:spLocks noChangeArrowheads="1"/>
            </p:cNvSpPr>
            <p:nvPr/>
          </p:nvSpPr>
          <p:spPr bwMode="auto">
            <a:xfrm>
              <a:off x="3131" y="1866"/>
              <a:ext cx="181" cy="294"/>
            </a:xfrm>
            <a:prstGeom prst="ellipse">
              <a:avLst/>
            </a:prstGeom>
            <a:noFill/>
            <a:ln w="9525">
              <a:solidFill>
                <a:schemeClr val="tx1"/>
              </a:solidFill>
              <a:round/>
              <a:headEnd/>
              <a:tailEnd/>
            </a:ln>
            <a:effectLst/>
          </p:spPr>
          <p:txBody>
            <a:bodyPr wrap="none" anchor="ctr"/>
            <a:lstStyle/>
            <a:p>
              <a:endParaRPr lang="en-US"/>
            </a:p>
          </p:txBody>
        </p:sp>
        <p:sp>
          <p:nvSpPr>
            <p:cNvPr id="1271823" name="Line 15"/>
            <p:cNvSpPr>
              <a:spLocks noChangeShapeType="1"/>
            </p:cNvSpPr>
            <p:nvPr/>
          </p:nvSpPr>
          <p:spPr bwMode="auto">
            <a:xfrm>
              <a:off x="3168" y="1488"/>
              <a:ext cx="68" cy="501"/>
            </a:xfrm>
            <a:prstGeom prst="line">
              <a:avLst/>
            </a:prstGeom>
            <a:noFill/>
            <a:ln w="9525">
              <a:solidFill>
                <a:schemeClr val="tx1"/>
              </a:solidFill>
              <a:round/>
              <a:headEnd/>
              <a:tailEnd type="triangle" w="med" len="med"/>
            </a:ln>
            <a:effectLst/>
          </p:spPr>
          <p:txBody>
            <a:bodyPr/>
            <a:lstStyle/>
            <a:p>
              <a:endParaRPr lang="en-US"/>
            </a:p>
          </p:txBody>
        </p:sp>
      </p:grpSp>
      <p:grpSp>
        <p:nvGrpSpPr>
          <p:cNvPr id="4" name="Group 20"/>
          <p:cNvGrpSpPr>
            <a:grpSpLocks/>
          </p:cNvGrpSpPr>
          <p:nvPr/>
        </p:nvGrpSpPr>
        <p:grpSpPr bwMode="auto">
          <a:xfrm>
            <a:off x="1447800" y="2565400"/>
            <a:ext cx="3335338" cy="1406525"/>
            <a:chOff x="912" y="1616"/>
            <a:chExt cx="2101" cy="886"/>
          </a:xfrm>
        </p:grpSpPr>
        <p:sp>
          <p:nvSpPr>
            <p:cNvPr id="1271829" name="Text Box 21"/>
            <p:cNvSpPr txBox="1">
              <a:spLocks noChangeArrowheads="1"/>
            </p:cNvSpPr>
            <p:nvPr/>
          </p:nvSpPr>
          <p:spPr bwMode="auto">
            <a:xfrm>
              <a:off x="912" y="1616"/>
              <a:ext cx="1679" cy="250"/>
            </a:xfrm>
            <a:prstGeom prst="rect">
              <a:avLst/>
            </a:prstGeom>
            <a:solidFill>
              <a:srgbClr val="66FFFF"/>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Observation of  b </a:t>
              </a:r>
              <a:r>
                <a:rPr lang="en-US" altLang="ja-JP" sz="2000">
                  <a:latin typeface="Wingdings 3" pitchFamily="18" charset="2"/>
                </a:rPr>
                <a:t>g</a:t>
              </a:r>
              <a:r>
                <a:rPr lang="en-US" altLang="ja-JP" sz="2000"/>
                <a:t> d</a:t>
              </a:r>
              <a:r>
                <a:rPr lang="en-US" altLang="ja-JP" sz="2000">
                  <a:latin typeface="Symbol" pitchFamily="18" charset="2"/>
                </a:rPr>
                <a:t>g</a:t>
              </a:r>
              <a:endParaRPr lang="en-US" altLang="ja-JP" sz="2000" baseline="30000">
                <a:latin typeface="Symbol" pitchFamily="18" charset="2"/>
              </a:endParaRPr>
            </a:p>
          </p:txBody>
        </p:sp>
        <p:sp>
          <p:nvSpPr>
            <p:cNvPr id="1271830" name="Oval 22"/>
            <p:cNvSpPr>
              <a:spLocks noChangeArrowheads="1"/>
            </p:cNvSpPr>
            <p:nvPr/>
          </p:nvSpPr>
          <p:spPr bwMode="auto">
            <a:xfrm>
              <a:off x="2832" y="2208"/>
              <a:ext cx="181" cy="294"/>
            </a:xfrm>
            <a:prstGeom prst="ellipse">
              <a:avLst/>
            </a:prstGeom>
            <a:noFill/>
            <a:ln w="9525">
              <a:solidFill>
                <a:schemeClr val="tx1"/>
              </a:solidFill>
              <a:round/>
              <a:headEnd/>
              <a:tailEnd/>
            </a:ln>
            <a:effectLst/>
          </p:spPr>
          <p:txBody>
            <a:bodyPr wrap="none" anchor="ctr"/>
            <a:lstStyle/>
            <a:p>
              <a:endParaRPr lang="en-US"/>
            </a:p>
          </p:txBody>
        </p:sp>
        <p:sp>
          <p:nvSpPr>
            <p:cNvPr id="1271831" name="Line 23"/>
            <p:cNvSpPr>
              <a:spLocks noChangeShapeType="1"/>
            </p:cNvSpPr>
            <p:nvPr/>
          </p:nvSpPr>
          <p:spPr bwMode="auto">
            <a:xfrm>
              <a:off x="2592" y="1770"/>
              <a:ext cx="336" cy="534"/>
            </a:xfrm>
            <a:prstGeom prst="line">
              <a:avLst/>
            </a:prstGeom>
            <a:noFill/>
            <a:ln w="9525">
              <a:solidFill>
                <a:schemeClr val="tx1"/>
              </a:solidFill>
              <a:round/>
              <a:headEnd/>
              <a:tailEnd type="triangle" w="med" len="med"/>
            </a:ln>
            <a:effectLst/>
          </p:spPr>
          <p:txBody>
            <a:bodyPr/>
            <a:lstStyle/>
            <a:p>
              <a:endParaRPr lang="en-US"/>
            </a:p>
          </p:txBody>
        </p:sp>
      </p:grpSp>
      <p:grpSp>
        <p:nvGrpSpPr>
          <p:cNvPr id="5" name="Group 24"/>
          <p:cNvGrpSpPr>
            <a:grpSpLocks/>
          </p:cNvGrpSpPr>
          <p:nvPr/>
        </p:nvGrpSpPr>
        <p:grpSpPr bwMode="auto">
          <a:xfrm>
            <a:off x="1905000" y="5775325"/>
            <a:ext cx="4403725" cy="549275"/>
            <a:chOff x="1584" y="3552"/>
            <a:chExt cx="2774" cy="346"/>
          </a:xfrm>
        </p:grpSpPr>
        <p:sp>
          <p:nvSpPr>
            <p:cNvPr id="1271833" name="Text Box 25"/>
            <p:cNvSpPr txBox="1">
              <a:spLocks noChangeArrowheads="1"/>
            </p:cNvSpPr>
            <p:nvPr/>
          </p:nvSpPr>
          <p:spPr bwMode="auto">
            <a:xfrm>
              <a:off x="2496" y="3648"/>
              <a:ext cx="1862" cy="250"/>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Observation of B </a:t>
              </a:r>
              <a:r>
                <a:rPr lang="en-US" altLang="ja-JP" sz="2000">
                  <a:latin typeface="Wingdings 3" pitchFamily="18" charset="2"/>
                </a:rPr>
                <a:t>g</a:t>
              </a:r>
              <a:r>
                <a:rPr lang="en-US" altLang="ja-JP" sz="2000"/>
                <a:t> K</a:t>
              </a:r>
              <a:r>
                <a:rPr lang="en-US" altLang="ja-JP" sz="2000" baseline="30000"/>
                <a:t>(*)</a:t>
              </a:r>
              <a:r>
                <a:rPr lang="en-US" altLang="ja-JP" sz="2000"/>
                <a:t>ll</a:t>
              </a:r>
              <a:r>
                <a:rPr lang="en-US" altLang="ja-JP" sz="2000" baseline="30000">
                  <a:latin typeface="Symbol" pitchFamily="18" charset="2"/>
                </a:rPr>
                <a:t> </a:t>
              </a:r>
            </a:p>
          </p:txBody>
        </p:sp>
        <p:sp>
          <p:nvSpPr>
            <p:cNvPr id="1271834" name="Line 26"/>
            <p:cNvSpPr>
              <a:spLocks noChangeShapeType="1"/>
            </p:cNvSpPr>
            <p:nvPr/>
          </p:nvSpPr>
          <p:spPr bwMode="auto">
            <a:xfrm flipH="1" flipV="1">
              <a:off x="2016" y="3648"/>
              <a:ext cx="480" cy="96"/>
            </a:xfrm>
            <a:prstGeom prst="line">
              <a:avLst/>
            </a:prstGeom>
            <a:noFill/>
            <a:ln w="9525">
              <a:solidFill>
                <a:schemeClr val="tx1"/>
              </a:solidFill>
              <a:round/>
              <a:headEnd/>
              <a:tailEnd type="triangle" w="med" len="med"/>
            </a:ln>
            <a:effectLst/>
          </p:spPr>
          <p:txBody>
            <a:bodyPr/>
            <a:lstStyle/>
            <a:p>
              <a:endParaRPr lang="en-US"/>
            </a:p>
          </p:txBody>
        </p:sp>
        <p:sp>
          <p:nvSpPr>
            <p:cNvPr id="1271835" name="Oval 27"/>
            <p:cNvSpPr>
              <a:spLocks noChangeArrowheads="1"/>
            </p:cNvSpPr>
            <p:nvPr/>
          </p:nvSpPr>
          <p:spPr bwMode="auto">
            <a:xfrm rot="-1434402">
              <a:off x="1584" y="3552"/>
              <a:ext cx="705" cy="177"/>
            </a:xfrm>
            <a:prstGeom prst="ellipse">
              <a:avLst/>
            </a:prstGeom>
            <a:noFill/>
            <a:ln w="9525">
              <a:solidFill>
                <a:schemeClr val="tx1"/>
              </a:solidFill>
              <a:round/>
              <a:headEnd/>
              <a:tailEnd/>
            </a:ln>
            <a:effectLst/>
          </p:spPr>
          <p:txBody>
            <a:bodyPr wrap="none" anchor="ctr"/>
            <a:lstStyle/>
            <a:p>
              <a:endParaRPr lang="en-US"/>
            </a:p>
          </p:txBody>
        </p:sp>
      </p:grpSp>
      <p:grpSp>
        <p:nvGrpSpPr>
          <p:cNvPr id="6" name="Group 28"/>
          <p:cNvGrpSpPr>
            <a:grpSpLocks/>
          </p:cNvGrpSpPr>
          <p:nvPr/>
        </p:nvGrpSpPr>
        <p:grpSpPr bwMode="auto">
          <a:xfrm>
            <a:off x="4953000" y="2895600"/>
            <a:ext cx="4114800" cy="3048000"/>
            <a:chOff x="3072" y="1680"/>
            <a:chExt cx="2592" cy="1920"/>
          </a:xfrm>
        </p:grpSpPr>
        <p:sp>
          <p:nvSpPr>
            <p:cNvPr id="1271837" name="Text Box 29"/>
            <p:cNvSpPr txBox="1">
              <a:spLocks noChangeArrowheads="1"/>
            </p:cNvSpPr>
            <p:nvPr/>
          </p:nvSpPr>
          <p:spPr bwMode="auto">
            <a:xfrm>
              <a:off x="3504" y="1680"/>
              <a:ext cx="1876" cy="577"/>
            </a:xfrm>
            <a:prstGeom prst="rect">
              <a:avLst/>
            </a:prstGeom>
            <a:noFill/>
            <a:ln w="9525">
              <a:noFill/>
              <a:miter lim="800000"/>
              <a:headEnd/>
              <a:tailEnd/>
            </a:ln>
            <a:effectLst/>
          </p:spPr>
          <p:txBody>
            <a:bodyPr wrap="none">
              <a:spAutoFit/>
            </a:bodyPr>
            <a:lstStyle/>
            <a:p>
              <a:endParaRPr lang="en-US" altLang="ja-JP" sz="1800" b="0">
                <a:latin typeface="Arial" pitchFamily="34" charset="0"/>
              </a:endParaRPr>
            </a:p>
            <a:p>
              <a:r>
                <a:rPr lang="en-US" altLang="ja-JP" sz="1800" b="0">
                  <a:latin typeface="Arial" pitchFamily="34" charset="0"/>
                </a:rPr>
                <a:t>Decisive confirmation of</a:t>
              </a:r>
            </a:p>
            <a:p>
              <a:r>
                <a:rPr lang="en-US" altLang="ja-JP" sz="1800" b="0">
                  <a:latin typeface="Arial" pitchFamily="34" charset="0"/>
                </a:rPr>
                <a:t>Kobayashi-Maskawa model</a:t>
              </a:r>
            </a:p>
          </p:txBody>
        </p:sp>
        <p:pic>
          <p:nvPicPr>
            <p:cNvPr id="1271838" name="Picture 30"/>
            <p:cNvPicPr>
              <a:picLocks noChangeAspect="1" noChangeArrowheads="1"/>
            </p:cNvPicPr>
            <p:nvPr/>
          </p:nvPicPr>
          <p:blipFill>
            <a:blip r:embed="rId3"/>
            <a:srcRect l="1807" r="4216"/>
            <a:stretch>
              <a:fillRect/>
            </a:stretch>
          </p:blipFill>
          <p:spPr bwMode="auto">
            <a:xfrm>
              <a:off x="3072" y="2293"/>
              <a:ext cx="2592" cy="1307"/>
            </a:xfrm>
            <a:prstGeom prst="rect">
              <a:avLst/>
            </a:prstGeom>
            <a:noFill/>
            <a:ln w="9525">
              <a:noFill/>
              <a:miter lim="800000"/>
              <a:headEnd/>
              <a:tailEnd/>
            </a:ln>
            <a:effectLst/>
          </p:spPr>
        </p:pic>
      </p:grpSp>
      <p:grpSp>
        <p:nvGrpSpPr>
          <p:cNvPr id="7" name="Group 33"/>
          <p:cNvGrpSpPr>
            <a:grpSpLocks/>
          </p:cNvGrpSpPr>
          <p:nvPr/>
        </p:nvGrpSpPr>
        <p:grpSpPr bwMode="auto">
          <a:xfrm>
            <a:off x="6350" y="4664075"/>
            <a:ext cx="2452688" cy="1584325"/>
            <a:chOff x="4" y="2938"/>
            <a:chExt cx="1545" cy="998"/>
          </a:xfrm>
        </p:grpSpPr>
        <p:sp>
          <p:nvSpPr>
            <p:cNvPr id="1271842" name="Oval 34"/>
            <p:cNvSpPr>
              <a:spLocks noChangeArrowheads="1"/>
            </p:cNvSpPr>
            <p:nvPr/>
          </p:nvSpPr>
          <p:spPr bwMode="auto">
            <a:xfrm>
              <a:off x="1056" y="3663"/>
              <a:ext cx="181" cy="273"/>
            </a:xfrm>
            <a:prstGeom prst="ellipse">
              <a:avLst/>
            </a:prstGeom>
            <a:noFill/>
            <a:ln w="9525">
              <a:solidFill>
                <a:schemeClr val="tx1"/>
              </a:solidFill>
              <a:round/>
              <a:headEnd/>
              <a:tailEnd/>
            </a:ln>
            <a:effectLst/>
          </p:spPr>
          <p:txBody>
            <a:bodyPr wrap="none" anchor="ctr"/>
            <a:lstStyle/>
            <a:p>
              <a:endParaRPr lang="en-US"/>
            </a:p>
          </p:txBody>
        </p:sp>
        <p:sp>
          <p:nvSpPr>
            <p:cNvPr id="1271843" name="Text Box 35"/>
            <p:cNvSpPr txBox="1">
              <a:spLocks noChangeArrowheads="1"/>
            </p:cNvSpPr>
            <p:nvPr/>
          </p:nvSpPr>
          <p:spPr bwMode="auto">
            <a:xfrm>
              <a:off x="4" y="2938"/>
              <a:ext cx="1545" cy="634"/>
            </a:xfrm>
            <a:prstGeom prst="rect">
              <a:avLst/>
            </a:prstGeom>
            <a:solidFill>
              <a:srgbClr val="00FFFF"/>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Observation of CP </a:t>
              </a:r>
            </a:p>
            <a:p>
              <a:r>
                <a:rPr lang="en-US" altLang="ja-JP" sz="2000"/>
                <a:t>violation in B meson </a:t>
              </a:r>
            </a:p>
            <a:p>
              <a:r>
                <a:rPr lang="en-US" altLang="ja-JP" sz="2000"/>
                <a:t>system</a:t>
              </a:r>
            </a:p>
          </p:txBody>
        </p:sp>
        <p:sp>
          <p:nvSpPr>
            <p:cNvPr id="1271844" name="Line 36"/>
            <p:cNvSpPr>
              <a:spLocks noChangeShapeType="1"/>
            </p:cNvSpPr>
            <p:nvPr/>
          </p:nvSpPr>
          <p:spPr bwMode="auto">
            <a:xfrm>
              <a:off x="960" y="3504"/>
              <a:ext cx="192" cy="296"/>
            </a:xfrm>
            <a:prstGeom prst="line">
              <a:avLst/>
            </a:prstGeom>
            <a:noFill/>
            <a:ln w="9525">
              <a:solidFill>
                <a:schemeClr val="tx1"/>
              </a:solidFill>
              <a:round/>
              <a:headEnd/>
              <a:tailEnd type="triangle" w="med" len="med"/>
            </a:ln>
            <a:effectLst/>
          </p:spPr>
          <p:txBody>
            <a:bodyPr/>
            <a:lstStyle/>
            <a:p>
              <a:endParaRPr lang="en-US"/>
            </a:p>
          </p:txBody>
        </p:sp>
      </p:grpSp>
      <p:grpSp>
        <p:nvGrpSpPr>
          <p:cNvPr id="8" name="Group 43"/>
          <p:cNvGrpSpPr>
            <a:grpSpLocks/>
          </p:cNvGrpSpPr>
          <p:nvPr/>
        </p:nvGrpSpPr>
        <p:grpSpPr bwMode="auto">
          <a:xfrm>
            <a:off x="0" y="3848100"/>
            <a:ext cx="4876800" cy="2019300"/>
            <a:chOff x="0" y="2424"/>
            <a:chExt cx="3072" cy="1272"/>
          </a:xfrm>
        </p:grpSpPr>
        <p:grpSp>
          <p:nvGrpSpPr>
            <p:cNvPr id="9" name="Group 4"/>
            <p:cNvGrpSpPr>
              <a:grpSpLocks/>
            </p:cNvGrpSpPr>
            <p:nvPr/>
          </p:nvGrpSpPr>
          <p:grpSpPr bwMode="auto">
            <a:xfrm>
              <a:off x="0" y="2424"/>
              <a:ext cx="2467" cy="1224"/>
              <a:chOff x="0" y="2424"/>
              <a:chExt cx="2467" cy="1224"/>
            </a:xfrm>
          </p:grpSpPr>
          <p:sp>
            <p:nvSpPr>
              <p:cNvPr id="1271813" name="Text Box 5"/>
              <p:cNvSpPr txBox="1">
                <a:spLocks noChangeArrowheads="1"/>
              </p:cNvSpPr>
              <p:nvPr/>
            </p:nvSpPr>
            <p:spPr bwMode="auto">
              <a:xfrm>
                <a:off x="0" y="2424"/>
                <a:ext cx="2467" cy="442"/>
              </a:xfrm>
              <a:prstGeom prst="rect">
                <a:avLst/>
              </a:prstGeom>
              <a:solidFill>
                <a:srgbClr val="CCFFCC"/>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Measurements of</a:t>
                </a:r>
              </a:p>
              <a:p>
                <a:r>
                  <a:rPr lang="en-US" altLang="ja-JP" sz="2000"/>
                  <a:t>CP violation in B </a:t>
                </a:r>
                <a:r>
                  <a:rPr lang="en-US" altLang="ja-JP" sz="2000">
                    <a:latin typeface="Wingdings 3" pitchFamily="18" charset="2"/>
                  </a:rPr>
                  <a:t>g</a:t>
                </a:r>
                <a:r>
                  <a:rPr lang="en-US" altLang="ja-JP" sz="2000"/>
                  <a:t> </a:t>
                </a:r>
                <a:r>
                  <a:rPr lang="en-US" altLang="ja-JP" sz="2000">
                    <a:latin typeface="Symbol" pitchFamily="18" charset="2"/>
                  </a:rPr>
                  <a:t>f</a:t>
                </a:r>
                <a:r>
                  <a:rPr lang="en-US" altLang="ja-JP" sz="2000"/>
                  <a:t>Ks, </a:t>
                </a:r>
                <a:r>
                  <a:rPr lang="en-US" altLang="ja-JP" sz="2000">
                    <a:latin typeface="Symbol" pitchFamily="18" charset="2"/>
                  </a:rPr>
                  <a:t>h</a:t>
                </a:r>
                <a:r>
                  <a:rPr lang="en-US" altLang="ja-JP" sz="2000"/>
                  <a:t>’Ks etc.</a:t>
                </a:r>
                <a:endParaRPr lang="en-US" altLang="ja-JP" sz="2000">
                  <a:latin typeface="Symbol" pitchFamily="18" charset="2"/>
                </a:endParaRPr>
              </a:p>
            </p:txBody>
          </p:sp>
          <p:sp>
            <p:nvSpPr>
              <p:cNvPr id="1271814" name="Line 6"/>
              <p:cNvSpPr>
                <a:spLocks noChangeShapeType="1"/>
              </p:cNvSpPr>
              <p:nvPr/>
            </p:nvSpPr>
            <p:spPr bwMode="auto">
              <a:xfrm>
                <a:off x="2046" y="2866"/>
                <a:ext cx="18" cy="350"/>
              </a:xfrm>
              <a:prstGeom prst="line">
                <a:avLst/>
              </a:prstGeom>
              <a:noFill/>
              <a:ln w="9525">
                <a:solidFill>
                  <a:schemeClr val="tx1"/>
                </a:solidFill>
                <a:round/>
                <a:headEnd/>
                <a:tailEnd type="triangle" w="med" len="med"/>
              </a:ln>
              <a:effectLst/>
            </p:spPr>
            <p:txBody>
              <a:bodyPr/>
              <a:lstStyle/>
              <a:p>
                <a:endParaRPr lang="en-US"/>
              </a:p>
            </p:txBody>
          </p:sp>
          <p:sp>
            <p:nvSpPr>
              <p:cNvPr id="1271815" name="Oval 7"/>
              <p:cNvSpPr>
                <a:spLocks noChangeArrowheads="1"/>
              </p:cNvSpPr>
              <p:nvPr/>
            </p:nvSpPr>
            <p:spPr bwMode="auto">
              <a:xfrm>
                <a:off x="1979" y="3149"/>
                <a:ext cx="181" cy="499"/>
              </a:xfrm>
              <a:prstGeom prst="ellipse">
                <a:avLst/>
              </a:prstGeom>
              <a:noFill/>
              <a:ln w="9525">
                <a:solidFill>
                  <a:schemeClr val="tx1"/>
                </a:solidFill>
                <a:round/>
                <a:headEnd/>
                <a:tailEnd/>
              </a:ln>
              <a:effectLst/>
            </p:spPr>
            <p:txBody>
              <a:bodyPr wrap="none" anchor="ctr"/>
              <a:lstStyle/>
              <a:p>
                <a:endParaRPr lang="en-US"/>
              </a:p>
            </p:txBody>
          </p:sp>
        </p:grpSp>
        <p:sp>
          <p:nvSpPr>
            <p:cNvPr id="1271845" name="Text Box 37"/>
            <p:cNvSpPr txBox="1">
              <a:spLocks noChangeArrowheads="1"/>
            </p:cNvSpPr>
            <p:nvPr/>
          </p:nvSpPr>
          <p:spPr bwMode="auto">
            <a:xfrm>
              <a:off x="2160" y="3254"/>
              <a:ext cx="912" cy="442"/>
            </a:xfrm>
            <a:prstGeom prst="rect">
              <a:avLst/>
            </a:prstGeom>
            <a:solidFill>
              <a:srgbClr val="00FFFF"/>
            </a:solidFill>
            <a:ln w="9525">
              <a:noFill/>
              <a:miter lim="800000"/>
              <a:headEnd/>
              <a:tailEnd/>
            </a:ln>
            <a:effectLst>
              <a:outerShdw dist="107763" dir="2700000" algn="ctr" rotWithShape="0">
                <a:schemeClr val="bg2">
                  <a:alpha val="50000"/>
                </a:schemeClr>
              </a:outerShdw>
            </a:effectLst>
          </p:spPr>
          <p:txBody>
            <a:bodyPr>
              <a:spAutoFit/>
            </a:bodyPr>
            <a:lstStyle/>
            <a:p>
              <a:r>
                <a:rPr lang="en-US" altLang="ja-JP" sz="2000"/>
                <a:t>Discovery </a:t>
              </a:r>
            </a:p>
            <a:p>
              <a:r>
                <a:rPr lang="en-US" altLang="ja-JP" sz="2000"/>
                <a:t>of X(3872)</a:t>
              </a:r>
            </a:p>
          </p:txBody>
        </p:sp>
      </p:grpSp>
      <p:grpSp>
        <p:nvGrpSpPr>
          <p:cNvPr id="10" name="Group 44"/>
          <p:cNvGrpSpPr>
            <a:grpSpLocks/>
          </p:cNvGrpSpPr>
          <p:nvPr/>
        </p:nvGrpSpPr>
        <p:grpSpPr bwMode="auto">
          <a:xfrm>
            <a:off x="5656263" y="838200"/>
            <a:ext cx="3259137" cy="2133600"/>
            <a:chOff x="3563" y="528"/>
            <a:chExt cx="2053" cy="1344"/>
          </a:xfrm>
        </p:grpSpPr>
        <p:sp>
          <p:nvSpPr>
            <p:cNvPr id="1271848" name="Text Box 40"/>
            <p:cNvSpPr txBox="1">
              <a:spLocks noChangeArrowheads="1"/>
            </p:cNvSpPr>
            <p:nvPr/>
          </p:nvSpPr>
          <p:spPr bwMode="auto">
            <a:xfrm>
              <a:off x="3874" y="528"/>
              <a:ext cx="1742" cy="250"/>
            </a:xfrm>
            <a:prstGeom prst="rect">
              <a:avLst/>
            </a:prstGeom>
            <a:solidFill>
              <a:srgbClr val="00FFFF"/>
            </a:solidFill>
            <a:ln w="9525">
              <a:noFill/>
              <a:miter lim="800000"/>
              <a:headEnd/>
              <a:tailEnd/>
            </a:ln>
            <a:effectLst>
              <a:outerShdw dist="107763" dir="2700000" algn="ctr" rotWithShape="0">
                <a:schemeClr val="bg2">
                  <a:alpha val="50000"/>
                </a:schemeClr>
              </a:outerShdw>
            </a:effectLst>
          </p:spPr>
          <p:txBody>
            <a:bodyPr>
              <a:spAutoFit/>
            </a:bodyPr>
            <a:lstStyle/>
            <a:p>
              <a:r>
                <a:rPr lang="en-US" altLang="ja-JP" sz="2000"/>
                <a:t>Evidence for D</a:t>
              </a:r>
              <a:r>
                <a:rPr lang="en-US" altLang="ja-JP" sz="2000" baseline="30000"/>
                <a:t>0</a:t>
              </a:r>
              <a:r>
                <a:rPr lang="en-US" altLang="ja-JP" sz="2000"/>
                <a:t> mixing</a:t>
              </a:r>
            </a:p>
          </p:txBody>
        </p:sp>
        <p:sp>
          <p:nvSpPr>
            <p:cNvPr id="1271849" name="Line 41"/>
            <p:cNvSpPr>
              <a:spLocks noChangeShapeType="1"/>
            </p:cNvSpPr>
            <p:nvPr/>
          </p:nvSpPr>
          <p:spPr bwMode="auto">
            <a:xfrm flipH="1">
              <a:off x="3648" y="768"/>
              <a:ext cx="1152" cy="1008"/>
            </a:xfrm>
            <a:prstGeom prst="line">
              <a:avLst/>
            </a:prstGeom>
            <a:noFill/>
            <a:ln w="9525">
              <a:solidFill>
                <a:schemeClr val="tx1"/>
              </a:solidFill>
              <a:round/>
              <a:headEnd/>
              <a:tailEnd type="triangle" w="med" len="med"/>
            </a:ln>
            <a:effectLst/>
          </p:spPr>
          <p:txBody>
            <a:bodyPr/>
            <a:lstStyle/>
            <a:p>
              <a:endParaRPr lang="en-US"/>
            </a:p>
          </p:txBody>
        </p:sp>
        <p:sp>
          <p:nvSpPr>
            <p:cNvPr id="1271850" name="Oval 42"/>
            <p:cNvSpPr>
              <a:spLocks noChangeArrowheads="1"/>
            </p:cNvSpPr>
            <p:nvPr/>
          </p:nvSpPr>
          <p:spPr bwMode="auto">
            <a:xfrm>
              <a:off x="3563" y="1685"/>
              <a:ext cx="368" cy="187"/>
            </a:xfrm>
            <a:prstGeom prst="ellipse">
              <a:avLst/>
            </a:prstGeom>
            <a:noFill/>
            <a:ln w="9525">
              <a:solidFill>
                <a:schemeClr val="tx1"/>
              </a:solidFill>
              <a:round/>
              <a:headEnd/>
              <a:tailEnd/>
            </a:ln>
            <a:effectLst/>
          </p:spPr>
          <p:txBody>
            <a:bodyPr wrap="none" anchor="ctr"/>
            <a:lstStyle/>
            <a:p>
              <a:endParaRPr lang="en-US"/>
            </a:p>
          </p:txBody>
        </p:sp>
      </p:grpSp>
      <p:grpSp>
        <p:nvGrpSpPr>
          <p:cNvPr id="11" name="Group 16"/>
          <p:cNvGrpSpPr>
            <a:grpSpLocks/>
          </p:cNvGrpSpPr>
          <p:nvPr/>
        </p:nvGrpSpPr>
        <p:grpSpPr bwMode="auto">
          <a:xfrm>
            <a:off x="4659313" y="1371600"/>
            <a:ext cx="2960687" cy="1600200"/>
            <a:chOff x="3648" y="576"/>
            <a:chExt cx="1865" cy="1008"/>
          </a:xfrm>
        </p:grpSpPr>
        <p:sp>
          <p:nvSpPr>
            <p:cNvPr id="1271825" name="Text Box 17"/>
            <p:cNvSpPr txBox="1">
              <a:spLocks noChangeArrowheads="1"/>
            </p:cNvSpPr>
            <p:nvPr/>
          </p:nvSpPr>
          <p:spPr bwMode="auto">
            <a:xfrm>
              <a:off x="3648" y="576"/>
              <a:ext cx="1865" cy="442"/>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r>
                <a:rPr lang="en-US" altLang="ja-JP" sz="2000"/>
                <a:t>Observation of direct CP </a:t>
              </a:r>
            </a:p>
            <a:p>
              <a:r>
                <a:rPr lang="en-US" altLang="ja-JP" sz="2000"/>
                <a:t>violation in B </a:t>
              </a:r>
              <a:r>
                <a:rPr lang="en-US" altLang="ja-JP" sz="2000">
                  <a:latin typeface="Wingdings 3" pitchFamily="18" charset="2"/>
                </a:rPr>
                <a:t>g</a:t>
              </a:r>
              <a:r>
                <a:rPr lang="en-US" altLang="ja-JP" sz="2000"/>
                <a:t> </a:t>
              </a:r>
              <a:r>
                <a:rPr lang="en-US" altLang="ja-JP" sz="2000">
                  <a:latin typeface="Symbol" pitchFamily="18" charset="2"/>
                </a:rPr>
                <a:t>p</a:t>
              </a:r>
              <a:r>
                <a:rPr lang="en-US" altLang="ja-JP" sz="2000" baseline="30000">
                  <a:latin typeface="Symbol" pitchFamily="18" charset="2"/>
                </a:rPr>
                <a:t>+</a:t>
              </a:r>
              <a:r>
                <a:rPr lang="en-US" altLang="ja-JP" sz="2000">
                  <a:latin typeface="Symbol" pitchFamily="18" charset="2"/>
                </a:rPr>
                <a:t>p</a:t>
              </a:r>
              <a:r>
                <a:rPr lang="en-US" altLang="ja-JP" sz="2000" baseline="30000">
                  <a:latin typeface="Symbol" pitchFamily="18" charset="2"/>
                </a:rPr>
                <a:t>-</a:t>
              </a:r>
            </a:p>
          </p:txBody>
        </p:sp>
        <p:sp>
          <p:nvSpPr>
            <p:cNvPr id="1271826" name="Line 18"/>
            <p:cNvSpPr>
              <a:spLocks noChangeShapeType="1"/>
            </p:cNvSpPr>
            <p:nvPr/>
          </p:nvSpPr>
          <p:spPr bwMode="auto">
            <a:xfrm flipH="1">
              <a:off x="4128" y="1008"/>
              <a:ext cx="96" cy="437"/>
            </a:xfrm>
            <a:prstGeom prst="line">
              <a:avLst/>
            </a:prstGeom>
            <a:noFill/>
            <a:ln w="9525">
              <a:solidFill>
                <a:schemeClr val="tx1"/>
              </a:solidFill>
              <a:round/>
              <a:headEnd/>
              <a:tailEnd type="triangle" w="med" len="med"/>
            </a:ln>
            <a:effectLst/>
          </p:spPr>
          <p:txBody>
            <a:bodyPr/>
            <a:lstStyle/>
            <a:p>
              <a:endParaRPr lang="en-US"/>
            </a:p>
          </p:txBody>
        </p:sp>
        <p:sp>
          <p:nvSpPr>
            <p:cNvPr id="1271827" name="Oval 19"/>
            <p:cNvSpPr>
              <a:spLocks noChangeArrowheads="1"/>
            </p:cNvSpPr>
            <p:nvPr/>
          </p:nvSpPr>
          <p:spPr bwMode="auto">
            <a:xfrm>
              <a:off x="4043" y="1397"/>
              <a:ext cx="181" cy="187"/>
            </a:xfrm>
            <a:prstGeom prst="ellipse">
              <a:avLst/>
            </a:prstGeom>
            <a:noFill/>
            <a:ln w="9525">
              <a:solidFill>
                <a:schemeClr val="tx1"/>
              </a:solidFill>
              <a:round/>
              <a:headEnd/>
              <a:tailEnd/>
            </a:ln>
            <a:effectLst/>
          </p:spPr>
          <p:txBody>
            <a:bodyPr wrap="none" anchor="ctr"/>
            <a:lstStyle/>
            <a:p>
              <a:endParaRPr lang="en-US"/>
            </a:p>
          </p:txBody>
        </p:sp>
      </p:grpSp>
    </p:spTree>
    <p:extLst>
      <p:ext uri="{BB962C8B-B14F-4D97-AF65-F5344CB8AC3E}">
        <p14:creationId xmlns:p14="http://schemas.microsoft.com/office/powerpoint/2010/main" val="1989931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714375"/>
            <a:ext cx="9234488" cy="57388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772328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p:cNvSpPr txBox="1">
            <a:spLocks/>
          </p:cNvSpPr>
          <p:nvPr/>
        </p:nvSpPr>
        <p:spPr bwMode="auto">
          <a:xfrm>
            <a:off x="724073" y="315216"/>
            <a:ext cx="7543963" cy="556937"/>
          </a:xfrm>
          <a:prstGeom prst="rect">
            <a:avLst/>
          </a:prstGeom>
          <a:noFill/>
          <a:ln w="12700">
            <a:noFill/>
            <a:miter lim="800000"/>
            <a:headEnd/>
            <a:tailEnd/>
          </a:ln>
          <a:effectLst>
            <a:outerShdw blurRad="12700" dist="25399" dir="2700000" algn="ctr" rotWithShape="0">
              <a:srgbClr val="F9F8ED">
                <a:alpha val="74998"/>
              </a:srgbClr>
            </a:outerShdw>
          </a:effectLst>
        </p:spPr>
        <p:txBody>
          <a:bodyPr vert="horz" wrap="square" lIns="35717" tIns="35717" rIns="35717" bIns="35717" numCol="1" anchor="ctr" anchorCtr="0" compatLnSpc="1">
            <a:prstTxWarp prst="textNoShape">
              <a:avLst/>
            </a:prstTxWarp>
          </a:bodyPr>
          <a:lstStyle>
            <a:lvl1pPr algn="ctr" rtl="0" eaLnBrk="0" fontAlgn="base" hangingPunct="0">
              <a:lnSpc>
                <a:spcPct val="80000"/>
              </a:lnSpc>
              <a:spcBef>
                <a:spcPct val="0"/>
              </a:spcBef>
              <a:spcAft>
                <a:spcPct val="0"/>
              </a:spcAft>
              <a:defRPr sz="7800">
                <a:solidFill>
                  <a:srgbClr val="6B7786"/>
                </a:solidFill>
                <a:latin typeface="+mj-lt"/>
                <a:ea typeface="+mj-ea"/>
                <a:cs typeface="+mj-cs"/>
                <a:sym typeface="Copperplate" pitchFamily="-107" charset="0"/>
              </a:defRPr>
            </a:lvl1pPr>
            <a:lvl2pPr algn="ctr" rtl="0" eaLnBrk="0" fontAlgn="base" hangingPunct="0">
              <a:lnSpc>
                <a:spcPct val="80000"/>
              </a:lnSpc>
              <a:spcBef>
                <a:spcPct val="0"/>
              </a:spcBef>
              <a:spcAft>
                <a:spcPct val="0"/>
              </a:spcAft>
              <a:defRPr sz="7800">
                <a:solidFill>
                  <a:srgbClr val="6B7786"/>
                </a:solidFill>
                <a:latin typeface="Copperplate" pitchFamily="-108" charset="0"/>
                <a:ea typeface="ヒラギノ明朝 ProN W3" pitchFamily="-108" charset="-128"/>
                <a:cs typeface="ヒラギノ明朝 ProN W3" pitchFamily="-108" charset="-128"/>
                <a:sym typeface="Copperplate" pitchFamily="-107" charset="0"/>
              </a:defRPr>
            </a:lvl2pPr>
            <a:lvl3pPr algn="ctr" rtl="0" eaLnBrk="0" fontAlgn="base" hangingPunct="0">
              <a:lnSpc>
                <a:spcPct val="80000"/>
              </a:lnSpc>
              <a:spcBef>
                <a:spcPct val="0"/>
              </a:spcBef>
              <a:spcAft>
                <a:spcPct val="0"/>
              </a:spcAft>
              <a:defRPr sz="7800">
                <a:solidFill>
                  <a:srgbClr val="6B7786"/>
                </a:solidFill>
                <a:latin typeface="Copperplate" pitchFamily="-108" charset="0"/>
                <a:ea typeface="ヒラギノ明朝 ProN W3" pitchFamily="-108" charset="-128"/>
                <a:cs typeface="ヒラギノ明朝 ProN W3" pitchFamily="-108" charset="-128"/>
                <a:sym typeface="Copperplate" pitchFamily="-107" charset="0"/>
              </a:defRPr>
            </a:lvl3pPr>
            <a:lvl4pPr algn="ctr" rtl="0" eaLnBrk="0" fontAlgn="base" hangingPunct="0">
              <a:lnSpc>
                <a:spcPct val="80000"/>
              </a:lnSpc>
              <a:spcBef>
                <a:spcPct val="0"/>
              </a:spcBef>
              <a:spcAft>
                <a:spcPct val="0"/>
              </a:spcAft>
              <a:defRPr sz="7800">
                <a:solidFill>
                  <a:srgbClr val="6B7786"/>
                </a:solidFill>
                <a:latin typeface="Copperplate" pitchFamily="-108" charset="0"/>
                <a:ea typeface="ヒラギノ明朝 ProN W3" pitchFamily="-108" charset="-128"/>
                <a:cs typeface="ヒラギノ明朝 ProN W3" pitchFamily="-108" charset="-128"/>
                <a:sym typeface="Copperplate" pitchFamily="-107" charset="0"/>
              </a:defRPr>
            </a:lvl4pPr>
            <a:lvl5pPr algn="ctr" rtl="0" eaLnBrk="0" fontAlgn="base" hangingPunct="0">
              <a:lnSpc>
                <a:spcPct val="80000"/>
              </a:lnSpc>
              <a:spcBef>
                <a:spcPct val="0"/>
              </a:spcBef>
              <a:spcAft>
                <a:spcPct val="0"/>
              </a:spcAft>
              <a:defRPr sz="7800">
                <a:solidFill>
                  <a:srgbClr val="6B7786"/>
                </a:solidFill>
                <a:latin typeface="Copperplate" pitchFamily="-108" charset="0"/>
                <a:ea typeface="ヒラギノ明朝 ProN W3" pitchFamily="-108" charset="-128"/>
                <a:cs typeface="ヒラギノ明朝 ProN W3" pitchFamily="-108" charset="-128"/>
                <a:sym typeface="Copperplate" pitchFamily="-107" charset="0"/>
              </a:defRPr>
            </a:lvl5pPr>
            <a:lvl6pPr marL="457200" algn="ctr" rtl="0" fontAlgn="base">
              <a:lnSpc>
                <a:spcPct val="80000"/>
              </a:lnSpc>
              <a:spcBef>
                <a:spcPct val="0"/>
              </a:spcBef>
              <a:spcAft>
                <a:spcPct val="0"/>
              </a:spcAft>
              <a:defRPr sz="7800">
                <a:solidFill>
                  <a:srgbClr val="6B7786"/>
                </a:solidFill>
                <a:latin typeface="Copperplate" pitchFamily="-108" charset="0"/>
                <a:ea typeface="ヒラギノ明朝 ProN W3" pitchFamily="-108" charset="-128"/>
                <a:cs typeface="ヒラギノ明朝 ProN W3" pitchFamily="-108" charset="-128"/>
                <a:sym typeface="Copperplate" pitchFamily="-108" charset="0"/>
              </a:defRPr>
            </a:lvl6pPr>
            <a:lvl7pPr marL="914400" algn="ctr" rtl="0" fontAlgn="base">
              <a:lnSpc>
                <a:spcPct val="80000"/>
              </a:lnSpc>
              <a:spcBef>
                <a:spcPct val="0"/>
              </a:spcBef>
              <a:spcAft>
                <a:spcPct val="0"/>
              </a:spcAft>
              <a:defRPr sz="7800">
                <a:solidFill>
                  <a:srgbClr val="6B7786"/>
                </a:solidFill>
                <a:latin typeface="Copperplate" pitchFamily="-108" charset="0"/>
                <a:ea typeface="ヒラギノ明朝 ProN W3" pitchFamily="-108" charset="-128"/>
                <a:cs typeface="ヒラギノ明朝 ProN W3" pitchFamily="-108" charset="-128"/>
                <a:sym typeface="Copperplate" pitchFamily="-108" charset="0"/>
              </a:defRPr>
            </a:lvl7pPr>
            <a:lvl8pPr marL="1371600" algn="ctr" rtl="0" fontAlgn="base">
              <a:lnSpc>
                <a:spcPct val="80000"/>
              </a:lnSpc>
              <a:spcBef>
                <a:spcPct val="0"/>
              </a:spcBef>
              <a:spcAft>
                <a:spcPct val="0"/>
              </a:spcAft>
              <a:defRPr sz="7800">
                <a:solidFill>
                  <a:srgbClr val="6B7786"/>
                </a:solidFill>
                <a:latin typeface="Copperplate" pitchFamily="-108" charset="0"/>
                <a:ea typeface="ヒラギノ明朝 ProN W3" pitchFamily="-108" charset="-128"/>
                <a:cs typeface="ヒラギノ明朝 ProN W3" pitchFamily="-108" charset="-128"/>
                <a:sym typeface="Copperplate" pitchFamily="-108" charset="0"/>
              </a:defRPr>
            </a:lvl8pPr>
            <a:lvl9pPr marL="1828800" algn="ctr" rtl="0" fontAlgn="base">
              <a:lnSpc>
                <a:spcPct val="80000"/>
              </a:lnSpc>
              <a:spcBef>
                <a:spcPct val="0"/>
              </a:spcBef>
              <a:spcAft>
                <a:spcPct val="0"/>
              </a:spcAft>
              <a:defRPr sz="7800">
                <a:solidFill>
                  <a:srgbClr val="6B7786"/>
                </a:solidFill>
                <a:latin typeface="Copperplate" pitchFamily="-108" charset="0"/>
                <a:ea typeface="ヒラギノ明朝 ProN W3" pitchFamily="-108" charset="-128"/>
                <a:cs typeface="ヒラギノ明朝 ProN W3" pitchFamily="-108" charset="-128"/>
                <a:sym typeface="Copperplate" pitchFamily="-108" charset="0"/>
              </a:defRPr>
            </a:lvl9pPr>
          </a:lstStyle>
          <a:p>
            <a:r>
              <a:rPr lang="en-US" sz="4200" dirty="0" smtClean="0">
                <a:solidFill>
                  <a:srgbClr val="0000FF"/>
                </a:solidFill>
              </a:rPr>
              <a:t> </a:t>
            </a:r>
            <a:r>
              <a:rPr lang="en-US" sz="4200" dirty="0">
                <a:solidFill>
                  <a:srgbClr val="0000FF"/>
                </a:solidFill>
              </a:rPr>
              <a:t>Extended Higgs </a:t>
            </a:r>
            <a:r>
              <a:rPr lang="en-US" sz="4200" dirty="0" smtClean="0">
                <a:solidFill>
                  <a:srgbClr val="0000FF"/>
                </a:solidFill>
              </a:rPr>
              <a:t>sector ?</a:t>
            </a:r>
            <a:endParaRPr lang="en-US" sz="4200" dirty="0">
              <a:solidFill>
                <a:srgbClr val="0000FF"/>
              </a:solidFill>
            </a:endParaRPr>
          </a:p>
        </p:txBody>
      </p:sp>
      <p:sp>
        <p:nvSpPr>
          <p:cNvPr id="2" name="TextBox 1"/>
          <p:cNvSpPr txBox="1"/>
          <p:nvPr/>
        </p:nvSpPr>
        <p:spPr>
          <a:xfrm>
            <a:off x="1178478" y="1140130"/>
            <a:ext cx="5094889" cy="1019027"/>
          </a:xfrm>
          <a:prstGeom prst="rect">
            <a:avLst/>
          </a:prstGeom>
          <a:noFill/>
        </p:spPr>
        <p:txBody>
          <a:bodyPr wrap="none" lIns="64291" tIns="32146" rIns="64291" bIns="32146" rtlCol="0">
            <a:spAutoFit/>
          </a:bodyPr>
          <a:lstStyle/>
          <a:p>
            <a:pPr algn="l"/>
            <a:r>
              <a:rPr lang="en-US" sz="2000" dirty="0" smtClean="0"/>
              <a:t>The Higgs boson should have not only relatives:</a:t>
            </a:r>
          </a:p>
          <a:p>
            <a:pPr algn="l"/>
            <a:endParaRPr lang="en-US" dirty="0" smtClean="0"/>
          </a:p>
          <a:p>
            <a:pPr algn="l"/>
            <a:r>
              <a:rPr lang="en-US" sz="2400" dirty="0" smtClean="0"/>
              <a:t>But also siblings:</a:t>
            </a:r>
            <a:endParaRPr lang="en-US" sz="2400" dirty="0"/>
          </a:p>
        </p:txBody>
      </p:sp>
      <p:sp>
        <p:nvSpPr>
          <p:cNvPr id="6" name="TextBox 5"/>
          <p:cNvSpPr txBox="1"/>
          <p:nvPr/>
        </p:nvSpPr>
        <p:spPr>
          <a:xfrm>
            <a:off x="116505" y="2416388"/>
            <a:ext cx="8505945" cy="2280911"/>
          </a:xfrm>
          <a:prstGeom prst="rect">
            <a:avLst/>
          </a:prstGeom>
          <a:noFill/>
        </p:spPr>
        <p:txBody>
          <a:bodyPr wrap="square" lIns="64291" tIns="32146" rIns="64291" bIns="32146" rtlCol="0">
            <a:spAutoFit/>
          </a:bodyPr>
          <a:lstStyle/>
          <a:p>
            <a:pPr algn="l">
              <a:buFont typeface="Arial"/>
              <a:buChar char="•"/>
            </a:pPr>
            <a:r>
              <a:rPr lang="en-US" dirty="0" smtClean="0"/>
              <a:t> Two Higgs </a:t>
            </a:r>
            <a:r>
              <a:rPr lang="en-US" dirty="0"/>
              <a:t>D</a:t>
            </a:r>
            <a:r>
              <a:rPr lang="en-US" dirty="0" smtClean="0"/>
              <a:t>oublet Model (2HDM): </a:t>
            </a:r>
            <a:endParaRPr lang="en-US" dirty="0">
              <a:solidFill>
                <a:srgbClr val="FF6600"/>
              </a:solidFill>
            </a:endParaRPr>
          </a:p>
          <a:p>
            <a:pPr algn="l"/>
            <a:r>
              <a:rPr lang="en-US" dirty="0" smtClean="0">
                <a:solidFill>
                  <a:srgbClr val="FF6600"/>
                </a:solidFill>
              </a:rPr>
              <a:t>   rich phenomenology, Type II SUSY option</a:t>
            </a:r>
          </a:p>
          <a:p>
            <a:pPr algn="l"/>
            <a:endParaRPr lang="en-US" dirty="0" smtClean="0">
              <a:solidFill>
                <a:srgbClr val="FF6600"/>
              </a:solidFill>
            </a:endParaRPr>
          </a:p>
          <a:p>
            <a:pPr algn="l">
              <a:buFont typeface="Arial"/>
              <a:buChar char="•"/>
            </a:pPr>
            <a:r>
              <a:rPr lang="en-US" dirty="0"/>
              <a:t> P</a:t>
            </a:r>
            <a:r>
              <a:rPr lang="en-US" dirty="0" smtClean="0"/>
              <a:t>lus a singlet: </a:t>
            </a:r>
          </a:p>
          <a:p>
            <a:pPr algn="l"/>
            <a:r>
              <a:rPr lang="en-US" dirty="0"/>
              <a:t> </a:t>
            </a:r>
            <a:r>
              <a:rPr lang="en-US" dirty="0" smtClean="0"/>
              <a:t>  </a:t>
            </a:r>
            <a:r>
              <a:rPr lang="en-US" dirty="0" smtClean="0">
                <a:solidFill>
                  <a:srgbClr val="FF6600"/>
                </a:solidFill>
              </a:rPr>
              <a:t>NMSSM, solve the μ-problem, relax fine-tune, light DM.</a:t>
            </a:r>
          </a:p>
          <a:p>
            <a:pPr algn="l"/>
            <a:endParaRPr lang="en-US" dirty="0" smtClean="0">
              <a:solidFill>
                <a:srgbClr val="FF6600"/>
              </a:solidFill>
            </a:endParaRPr>
          </a:p>
          <a:p>
            <a:pPr algn="l">
              <a:buFont typeface="Arial"/>
              <a:buChar char="•"/>
            </a:pPr>
            <a:r>
              <a:rPr lang="en-US" dirty="0"/>
              <a:t> </a:t>
            </a:r>
            <a:r>
              <a:rPr lang="en-US" dirty="0" smtClean="0"/>
              <a:t>Triplet Model: </a:t>
            </a:r>
          </a:p>
          <a:p>
            <a:pPr algn="l"/>
            <a:r>
              <a:rPr lang="en-US" dirty="0"/>
              <a:t> </a:t>
            </a:r>
            <a:r>
              <a:rPr lang="en-US" dirty="0" smtClean="0"/>
              <a:t>  </a:t>
            </a:r>
            <a:r>
              <a:rPr lang="en-US" dirty="0" err="1" smtClean="0">
                <a:solidFill>
                  <a:srgbClr val="FF6600"/>
                </a:solidFill>
              </a:rPr>
              <a:t>m</a:t>
            </a:r>
            <a:r>
              <a:rPr lang="en-US" baseline="-25000" dirty="0" err="1" smtClean="0">
                <a:solidFill>
                  <a:srgbClr val="FF6600"/>
                </a:solidFill>
              </a:rPr>
              <a:t>ν</a:t>
            </a:r>
            <a:r>
              <a:rPr lang="en-US" dirty="0">
                <a:solidFill>
                  <a:srgbClr val="FF6600"/>
                </a:solidFill>
              </a:rPr>
              <a:t> </a:t>
            </a:r>
            <a:r>
              <a:rPr lang="en-US" dirty="0" smtClean="0">
                <a:solidFill>
                  <a:srgbClr val="FF6600"/>
                </a:solidFill>
              </a:rPr>
              <a:t>,</a:t>
            </a:r>
            <a:r>
              <a:rPr lang="en-US" dirty="0" smtClean="0"/>
              <a:t> </a:t>
            </a:r>
            <a:r>
              <a:rPr lang="en-US" dirty="0" smtClean="0">
                <a:solidFill>
                  <a:srgbClr val="FF6600"/>
                </a:solidFill>
              </a:rPr>
              <a:t>L-R symmetric theories, LH …</a:t>
            </a:r>
          </a:p>
        </p:txBody>
      </p:sp>
      <p:sp>
        <p:nvSpPr>
          <p:cNvPr id="9" name="TextBox 8"/>
          <p:cNvSpPr txBox="1"/>
          <p:nvPr/>
        </p:nvSpPr>
        <p:spPr>
          <a:xfrm>
            <a:off x="5498595" y="2389510"/>
            <a:ext cx="3645405" cy="1103667"/>
          </a:xfrm>
          <a:prstGeom prst="rect">
            <a:avLst/>
          </a:prstGeom>
          <a:noFill/>
        </p:spPr>
        <p:txBody>
          <a:bodyPr wrap="square" lIns="64291" tIns="32146" rIns="64291" bIns="32146" rtlCol="0">
            <a:spAutoFit/>
          </a:bodyPr>
          <a:lstStyle/>
          <a:p>
            <a:pPr algn="l"/>
            <a:r>
              <a:rPr lang="en-US" sz="1700" dirty="0">
                <a:solidFill>
                  <a:srgbClr val="660066"/>
                </a:solidFill>
              </a:rPr>
              <a:t>Haber, 2012</a:t>
            </a:r>
          </a:p>
          <a:p>
            <a:pPr algn="l"/>
            <a:r>
              <a:rPr lang="en-US" sz="1700" dirty="0" err="1">
                <a:solidFill>
                  <a:srgbClr val="660066"/>
                </a:solidFill>
              </a:rPr>
              <a:t>Branco</a:t>
            </a:r>
            <a:r>
              <a:rPr lang="en-US" sz="1700" dirty="0">
                <a:solidFill>
                  <a:srgbClr val="660066"/>
                </a:solidFill>
              </a:rPr>
              <a:t>, Ferreira, </a:t>
            </a:r>
            <a:r>
              <a:rPr lang="en-US" sz="1700" dirty="0" err="1">
                <a:solidFill>
                  <a:srgbClr val="660066"/>
                </a:solidFill>
              </a:rPr>
              <a:t>Rebelo</a:t>
            </a:r>
            <a:r>
              <a:rPr lang="en-US" sz="1700" dirty="0">
                <a:solidFill>
                  <a:srgbClr val="660066"/>
                </a:solidFill>
              </a:rPr>
              <a:t>, </a:t>
            </a:r>
          </a:p>
          <a:p>
            <a:pPr algn="l"/>
            <a:r>
              <a:rPr lang="en-US" sz="1700" dirty="0" err="1">
                <a:solidFill>
                  <a:srgbClr val="660066"/>
                </a:solidFill>
              </a:rPr>
              <a:t>Sher</a:t>
            </a:r>
            <a:r>
              <a:rPr lang="en-US" sz="1700" dirty="0">
                <a:solidFill>
                  <a:srgbClr val="660066"/>
                </a:solidFill>
              </a:rPr>
              <a:t>, Silva, arXiv:1106.0034;</a:t>
            </a:r>
          </a:p>
          <a:p>
            <a:pPr algn="l"/>
            <a:r>
              <a:rPr lang="en-US" sz="1700" dirty="0" err="1">
                <a:solidFill>
                  <a:srgbClr val="660066"/>
                </a:solidFill>
              </a:rPr>
              <a:t>Coleppa</a:t>
            </a:r>
            <a:r>
              <a:rPr lang="en-US" sz="1700" dirty="0">
                <a:solidFill>
                  <a:srgbClr val="660066"/>
                </a:solidFill>
              </a:rPr>
              <a:t>, Kling, Su, arXiv:1305.0002.</a:t>
            </a:r>
            <a:endParaRPr lang="en-US" sz="1700" dirty="0">
              <a:solidFill>
                <a:srgbClr val="FF6600"/>
              </a:solidFill>
            </a:endParaRPr>
          </a:p>
        </p:txBody>
      </p:sp>
      <p:sp>
        <p:nvSpPr>
          <p:cNvPr id="10" name="TextBox 9"/>
          <p:cNvSpPr txBox="1"/>
          <p:nvPr/>
        </p:nvSpPr>
        <p:spPr>
          <a:xfrm>
            <a:off x="5931914" y="3493177"/>
            <a:ext cx="2936576" cy="843981"/>
          </a:xfrm>
          <a:prstGeom prst="rect">
            <a:avLst/>
          </a:prstGeom>
          <a:noFill/>
        </p:spPr>
        <p:txBody>
          <a:bodyPr wrap="square" lIns="64291" tIns="32146" rIns="64291" bIns="32146" rtlCol="0">
            <a:spAutoFit/>
          </a:bodyPr>
          <a:lstStyle/>
          <a:p>
            <a:pPr algn="l"/>
            <a:r>
              <a:rPr lang="en-US" sz="1700" dirty="0" err="1">
                <a:solidFill>
                  <a:srgbClr val="660066"/>
                </a:solidFill>
              </a:rPr>
              <a:t>Ellwanger</a:t>
            </a:r>
            <a:r>
              <a:rPr lang="en-US" sz="1700" dirty="0">
                <a:solidFill>
                  <a:srgbClr val="660066"/>
                </a:solidFill>
              </a:rPr>
              <a:t>, </a:t>
            </a:r>
            <a:r>
              <a:rPr lang="en-US" sz="1700" dirty="0" err="1">
                <a:solidFill>
                  <a:srgbClr val="660066"/>
                </a:solidFill>
              </a:rPr>
              <a:t>Gunion</a:t>
            </a:r>
            <a:r>
              <a:rPr lang="en-US" sz="1700" dirty="0">
                <a:solidFill>
                  <a:srgbClr val="660066"/>
                </a:solidFill>
              </a:rPr>
              <a:t> et al., 2012</a:t>
            </a:r>
          </a:p>
          <a:p>
            <a:pPr algn="l"/>
            <a:r>
              <a:rPr lang="en-US" sz="1700" dirty="0">
                <a:solidFill>
                  <a:srgbClr val="660066"/>
                </a:solidFill>
              </a:rPr>
              <a:t>S. King et al., 2012</a:t>
            </a:r>
          </a:p>
          <a:p>
            <a:pPr algn="l"/>
            <a:r>
              <a:rPr lang="en-US" sz="1700" dirty="0">
                <a:solidFill>
                  <a:srgbClr val="660066"/>
                </a:solidFill>
              </a:rPr>
              <a:t>R. </a:t>
            </a:r>
            <a:r>
              <a:rPr lang="en-US" sz="1700" dirty="0" err="1">
                <a:solidFill>
                  <a:srgbClr val="660066"/>
                </a:solidFill>
              </a:rPr>
              <a:t>Barbieri</a:t>
            </a:r>
            <a:r>
              <a:rPr lang="en-US" sz="1700" dirty="0">
                <a:solidFill>
                  <a:srgbClr val="660066"/>
                </a:solidFill>
              </a:rPr>
              <a:t> et al., 2013, ……</a:t>
            </a:r>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834" y="1179593"/>
            <a:ext cx="2052307" cy="354414"/>
          </a:xfrm>
          <a:prstGeom prst="rect">
            <a:avLst/>
          </a:prstGeom>
        </p:spPr>
      </p:pic>
      <p:pic>
        <p:nvPicPr>
          <p:cNvPr id="12" name="Picture 11"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639" y="1754662"/>
            <a:ext cx="3169920" cy="404495"/>
          </a:xfrm>
          <a:prstGeom prst="rect">
            <a:avLst/>
          </a:prstGeom>
        </p:spPr>
      </p:pic>
      <p:sp>
        <p:nvSpPr>
          <p:cNvPr id="7" name="TextBox 6"/>
          <p:cNvSpPr txBox="1"/>
          <p:nvPr/>
        </p:nvSpPr>
        <p:spPr>
          <a:xfrm>
            <a:off x="1043011" y="5429197"/>
            <a:ext cx="6750891" cy="1384995"/>
          </a:xfrm>
          <a:prstGeom prst="rect">
            <a:avLst/>
          </a:prstGeom>
          <a:noFill/>
        </p:spPr>
        <p:txBody>
          <a:bodyPr wrap="square" rtlCol="0">
            <a:spAutoFit/>
          </a:bodyPr>
          <a:lstStyle/>
          <a:p>
            <a:r>
              <a:rPr lang="en-US" sz="2800" dirty="0" smtClean="0"/>
              <a:t>Slide from a review by theory professor Tao Han at the Lepton-Photon Symposium two weeks ago.</a:t>
            </a:r>
            <a:endParaRPr lang="en-US" sz="2800" dirty="0"/>
          </a:p>
        </p:txBody>
      </p:sp>
      <p:sp>
        <p:nvSpPr>
          <p:cNvPr id="8" name="Double Brace 7"/>
          <p:cNvSpPr/>
          <p:nvPr/>
        </p:nvSpPr>
        <p:spPr>
          <a:xfrm>
            <a:off x="898319" y="890505"/>
            <a:ext cx="7898377" cy="1287004"/>
          </a:xfrm>
          <a:prstGeom prst="bracePair">
            <a:avLst/>
          </a:prstGeom>
          <a:ln w="3492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6011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0" y="1066800"/>
            <a:ext cx="5192713" cy="5138738"/>
            <a:chOff x="1429" y="618"/>
            <a:chExt cx="3271" cy="3237"/>
          </a:xfrm>
        </p:grpSpPr>
        <p:pic>
          <p:nvPicPr>
            <p:cNvPr id="104451" name="Picture 3" descr="ringanimation2M">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29" y="618"/>
              <a:ext cx="2705" cy="3237"/>
            </a:xfrm>
            <a:prstGeom prst="rect">
              <a:avLst/>
            </a:prstGeom>
            <a:noFill/>
            <a:extLst>
              <a:ext uri="{909E8E84-426E-40dd-AFC4-6F175D3DCCD1}">
                <a14:hiddenFill xmlns:a14="http://schemas.microsoft.com/office/drawing/2010/main">
                  <a:solidFill>
                    <a:srgbClr val="FFFFFF"/>
                  </a:solidFill>
                </a14:hiddenFill>
              </a:ext>
            </a:extLst>
          </p:spPr>
        </p:pic>
        <p:sp>
          <p:nvSpPr>
            <p:cNvPr id="104452" name="Text Box 4"/>
            <p:cNvSpPr txBox="1">
              <a:spLocks noChangeArrowheads="1"/>
            </p:cNvSpPr>
            <p:nvPr/>
          </p:nvSpPr>
          <p:spPr bwMode="auto">
            <a:xfrm>
              <a:off x="3366" y="2973"/>
              <a:ext cx="790"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2000">
                  <a:ea typeface="MS PGothic" charset="0"/>
                  <a:cs typeface="MS PGothic" charset="0"/>
                </a:rPr>
                <a:t>e</a:t>
              </a:r>
              <a:r>
                <a:rPr kumimoji="1" lang="en-US" altLang="ja-JP" sz="2000" baseline="30000">
                  <a:ea typeface="MS PGothic" charset="0"/>
                  <a:cs typeface="MS PGothic" charset="0"/>
                </a:rPr>
                <a:t>+</a:t>
              </a:r>
              <a:r>
                <a:rPr kumimoji="1" lang="en-US" altLang="ja-JP" sz="2000">
                  <a:ea typeface="MS PGothic" charset="0"/>
                  <a:cs typeface="MS PGothic" charset="0"/>
                </a:rPr>
                <a:t> source</a:t>
              </a:r>
            </a:p>
          </p:txBody>
        </p:sp>
        <p:sp>
          <p:nvSpPr>
            <p:cNvPr id="104453" name="Text Box 5"/>
            <p:cNvSpPr txBox="1">
              <a:spLocks noChangeArrowheads="1"/>
            </p:cNvSpPr>
            <p:nvPr/>
          </p:nvSpPr>
          <p:spPr bwMode="auto">
            <a:xfrm>
              <a:off x="3394" y="2371"/>
              <a:ext cx="1156"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kumimoji="1" lang="en-US" altLang="ja-JP" sz="2000">
                  <a:ea typeface="MS PGothic" charset="0"/>
                  <a:cs typeface="MS PGothic" charset="0"/>
                </a:rPr>
                <a:t>Ares RF cavity</a:t>
              </a:r>
            </a:p>
          </p:txBody>
        </p:sp>
        <p:sp>
          <p:nvSpPr>
            <p:cNvPr id="104454" name="Text Box 6"/>
            <p:cNvSpPr txBox="1">
              <a:spLocks noChangeArrowheads="1"/>
            </p:cNvSpPr>
            <p:nvPr/>
          </p:nvSpPr>
          <p:spPr bwMode="auto">
            <a:xfrm>
              <a:off x="3606" y="788"/>
              <a:ext cx="109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70000"/>
                </a:lnSpc>
              </a:pPr>
              <a:r>
                <a:rPr kumimoji="1" lang="en-US" altLang="ja-JP" sz="2000">
                  <a:ea typeface="MS PGothic" charset="0"/>
                  <a:cs typeface="MS PGothic" charset="0"/>
                </a:rPr>
                <a:t>Belle detector</a:t>
              </a:r>
            </a:p>
          </p:txBody>
        </p:sp>
      </p:grpSp>
      <p:pic>
        <p:nvPicPr>
          <p:cNvPr id="1044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05200"/>
            <a:ext cx="3995738" cy="3087688"/>
          </a:xfrm>
          <a:prstGeom prst="rect">
            <a:avLst/>
          </a:prstGeom>
          <a:noFill/>
          <a:extLst>
            <a:ext uri="{909E8E84-426E-40dd-AFC4-6F175D3DCCD1}">
              <a14:hiddenFill xmlns:a14="http://schemas.microsoft.com/office/drawing/2010/main">
                <a:solidFill>
                  <a:srgbClr val="FFFFFF"/>
                </a:solidFill>
              </a14:hiddenFill>
            </a:ext>
          </a:extLst>
        </p:spPr>
      </p:pic>
      <p:sp>
        <p:nvSpPr>
          <p:cNvPr id="104456" name="Rectangle 8"/>
          <p:cNvSpPr>
            <a:spLocks noChangeArrowheads="1"/>
          </p:cNvSpPr>
          <p:nvPr/>
        </p:nvSpPr>
        <p:spPr bwMode="auto">
          <a:xfrm>
            <a:off x="5562600" y="2286000"/>
            <a:ext cx="2514600" cy="5191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a:latin typeface="Tahoma" charset="0"/>
              </a:rPr>
              <a:t>World record: </a:t>
            </a:r>
          </a:p>
        </p:txBody>
      </p:sp>
      <p:sp>
        <p:nvSpPr>
          <p:cNvPr id="104457" name="Text Box 9"/>
          <p:cNvSpPr txBox="1">
            <a:spLocks noChangeArrowheads="1"/>
          </p:cNvSpPr>
          <p:nvPr/>
        </p:nvSpPr>
        <p:spPr bwMode="auto">
          <a:xfrm>
            <a:off x="4953000" y="2895600"/>
            <a:ext cx="3962400" cy="5191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i="1" dirty="0">
                <a:solidFill>
                  <a:srgbClr val="FF3300"/>
                </a:solidFill>
                <a:latin typeface="Tahoma" charset="0"/>
              </a:rPr>
              <a:t>L = </a:t>
            </a:r>
            <a:r>
              <a:rPr lang="en-US" sz="2800" i="1" dirty="0" smtClean="0">
                <a:solidFill>
                  <a:srgbClr val="FF3300"/>
                </a:solidFill>
                <a:latin typeface="Tahoma" charset="0"/>
              </a:rPr>
              <a:t>2.1 </a:t>
            </a:r>
            <a:r>
              <a:rPr lang="en-US" sz="2800" i="1" dirty="0">
                <a:solidFill>
                  <a:srgbClr val="FF3300"/>
                </a:solidFill>
                <a:latin typeface="Tahoma" charset="0"/>
              </a:rPr>
              <a:t>x 10</a:t>
            </a:r>
            <a:r>
              <a:rPr lang="en-US" sz="2800" i="1" baseline="30000" dirty="0">
                <a:solidFill>
                  <a:srgbClr val="FF3300"/>
                </a:solidFill>
                <a:latin typeface="Tahoma" charset="0"/>
              </a:rPr>
              <a:t>34</a:t>
            </a:r>
            <a:r>
              <a:rPr lang="en-US" sz="2800" i="1" dirty="0">
                <a:solidFill>
                  <a:srgbClr val="FF3300"/>
                </a:solidFill>
                <a:latin typeface="Tahoma" charset="0"/>
              </a:rPr>
              <a:t>/cm</a:t>
            </a:r>
            <a:r>
              <a:rPr lang="en-US" sz="2800" i="1" baseline="30000" dirty="0">
                <a:solidFill>
                  <a:srgbClr val="FF3300"/>
                </a:solidFill>
                <a:latin typeface="Tahoma" charset="0"/>
              </a:rPr>
              <a:t>2</a:t>
            </a:r>
            <a:r>
              <a:rPr lang="en-US" sz="2800" i="1" dirty="0">
                <a:solidFill>
                  <a:srgbClr val="FF3300"/>
                </a:solidFill>
                <a:latin typeface="Tahoma" charset="0"/>
              </a:rPr>
              <a:t>/sec</a:t>
            </a:r>
          </a:p>
        </p:txBody>
      </p:sp>
      <p:sp>
        <p:nvSpPr>
          <p:cNvPr id="104458" name="Text Box 10"/>
          <p:cNvSpPr txBox="1">
            <a:spLocks noChangeArrowheads="1"/>
          </p:cNvSpPr>
          <p:nvPr/>
        </p:nvSpPr>
        <p:spPr bwMode="auto">
          <a:xfrm>
            <a:off x="381000" y="1371600"/>
            <a:ext cx="1600200" cy="3667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ahoma" charset="0"/>
              </a:rPr>
              <a:t>SCC RF(HER)</a:t>
            </a:r>
          </a:p>
        </p:txBody>
      </p:sp>
      <p:sp>
        <p:nvSpPr>
          <p:cNvPr id="104459" name="Text Box 11"/>
          <p:cNvSpPr txBox="1">
            <a:spLocks noChangeArrowheads="1"/>
          </p:cNvSpPr>
          <p:nvPr/>
        </p:nvSpPr>
        <p:spPr bwMode="auto">
          <a:xfrm>
            <a:off x="0" y="3429000"/>
            <a:ext cx="1371600" cy="3667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ahoma" charset="0"/>
              </a:rPr>
              <a:t>ARES(LER)</a:t>
            </a:r>
          </a:p>
        </p:txBody>
      </p:sp>
      <p:sp>
        <p:nvSpPr>
          <p:cNvPr id="104460" name="Rectangle 12"/>
          <p:cNvSpPr>
            <a:spLocks noGrp="1" noChangeArrowheads="1"/>
          </p:cNvSpPr>
          <p:nvPr>
            <p:ph type="title" idx="4294967295"/>
          </p:nvPr>
        </p:nvSpPr>
        <p:spPr>
          <a:xfrm>
            <a:off x="533400" y="228600"/>
            <a:ext cx="8382000" cy="533400"/>
          </a:xfrm>
        </p:spPr>
        <p:txBody>
          <a:bodyPr>
            <a:normAutofit fontScale="90000"/>
          </a:bodyPr>
          <a:lstStyle/>
          <a:p>
            <a:r>
              <a:rPr lang="en-US" sz="4000" i="1" u="sng" dirty="0" smtClean="0"/>
              <a:t>Upgrade The </a:t>
            </a:r>
            <a:r>
              <a:rPr lang="en-US" sz="4000" i="1" u="sng" dirty="0"/>
              <a:t>KEKB Collider</a:t>
            </a:r>
            <a:r>
              <a:rPr lang="en-US" sz="3600" dirty="0"/>
              <a:t>  </a:t>
            </a:r>
            <a:r>
              <a:rPr lang="en-US" sz="3600" dirty="0" smtClean="0"/>
              <a:t/>
            </a:r>
            <a:br>
              <a:rPr lang="en-US" sz="3600" dirty="0" smtClean="0"/>
            </a:br>
            <a:r>
              <a:rPr lang="en-US" sz="3600" dirty="0" smtClean="0"/>
              <a:t>(</a:t>
            </a:r>
            <a:r>
              <a:rPr lang="en-US" sz="3600" dirty="0"/>
              <a:t>Tsukuba, Japan)</a:t>
            </a:r>
            <a:endParaRPr lang="en-GB" dirty="0"/>
          </a:p>
        </p:txBody>
      </p:sp>
      <p:sp>
        <p:nvSpPr>
          <p:cNvPr id="104461" name="Rectangle 13"/>
          <p:cNvSpPr>
            <a:spLocks noChangeArrowheads="1"/>
          </p:cNvSpPr>
          <p:nvPr/>
        </p:nvSpPr>
        <p:spPr bwMode="auto">
          <a:xfrm>
            <a:off x="5715000" y="1066800"/>
            <a:ext cx="33226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accent2"/>
                </a:solidFill>
                <a:latin typeface="Tahoma" charset="0"/>
              </a:rPr>
              <a:t>8 x 3.5 GeV </a:t>
            </a:r>
            <a:endParaRPr lang="sl-SI" sz="2400">
              <a:solidFill>
                <a:schemeClr val="accent2"/>
              </a:solidFill>
              <a:latin typeface="Tahoma" charset="0"/>
            </a:endParaRPr>
          </a:p>
          <a:p>
            <a:r>
              <a:rPr lang="en-US" sz="2400">
                <a:solidFill>
                  <a:schemeClr val="accent2"/>
                </a:solidFill>
                <a:latin typeface="Tahoma" charset="0"/>
              </a:rPr>
              <a:t>22 mrad </a:t>
            </a:r>
            <a:r>
              <a:rPr lang="sl-SI" sz="2400">
                <a:solidFill>
                  <a:schemeClr val="accent2"/>
                </a:solidFill>
                <a:latin typeface="Tahoma" charset="0"/>
              </a:rPr>
              <a:t>crossing</a:t>
            </a:r>
            <a:r>
              <a:rPr lang="en-US" sz="2400">
                <a:solidFill>
                  <a:schemeClr val="accent2"/>
                </a:solidFill>
                <a:latin typeface="Tahoma" charset="0"/>
              </a:rPr>
              <a:t> angle</a:t>
            </a:r>
            <a:endParaRPr lang="en-GB" sz="2400">
              <a:solidFill>
                <a:schemeClr val="accent2"/>
              </a:solidFill>
              <a:latin typeface="Tahoma" charset="0"/>
            </a:endParaRPr>
          </a:p>
        </p:txBody>
      </p:sp>
      <p:sp>
        <p:nvSpPr>
          <p:cNvPr id="104463" name="AutoShape 15"/>
          <p:cNvSpPr>
            <a:spLocks noChangeArrowheads="1"/>
          </p:cNvSpPr>
          <p:nvPr/>
        </p:nvSpPr>
        <p:spPr bwMode="auto">
          <a:xfrm>
            <a:off x="8077200" y="6477000"/>
            <a:ext cx="685800" cy="3810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TextBox 1"/>
          <p:cNvSpPr txBox="1"/>
          <p:nvPr/>
        </p:nvSpPr>
        <p:spPr>
          <a:xfrm>
            <a:off x="4954588" y="6477000"/>
            <a:ext cx="3273063" cy="369332"/>
          </a:xfrm>
          <a:prstGeom prst="rect">
            <a:avLst/>
          </a:prstGeom>
          <a:noFill/>
        </p:spPr>
        <p:txBody>
          <a:bodyPr wrap="square" rtlCol="0">
            <a:spAutoFit/>
          </a:bodyPr>
          <a:lstStyle/>
          <a:p>
            <a:r>
              <a:rPr lang="en-US" dirty="0" smtClean="0"/>
              <a:t>Downtown Tsukuba, </a:t>
            </a:r>
            <a:r>
              <a:rPr lang="en-US" dirty="0" err="1" smtClean="0"/>
              <a:t>Izakayas</a:t>
            </a:r>
            <a:endParaRPr lang="en-US" dirty="0"/>
          </a:p>
        </p:txBody>
      </p:sp>
    </p:spTree>
    <p:extLst>
      <p:ext uri="{BB962C8B-B14F-4D97-AF65-F5344CB8AC3E}">
        <p14:creationId xmlns:p14="http://schemas.microsoft.com/office/powerpoint/2010/main" val="2739839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098" name="グループ化 13"/>
          <p:cNvGrpSpPr>
            <a:grpSpLocks/>
          </p:cNvGrpSpPr>
          <p:nvPr/>
        </p:nvGrpSpPr>
        <p:grpSpPr bwMode="auto">
          <a:xfrm>
            <a:off x="34925" y="908050"/>
            <a:ext cx="9145588" cy="5905500"/>
            <a:chOff x="36104" y="391611"/>
            <a:chExt cx="9143822" cy="5905244"/>
          </a:xfrm>
        </p:grpSpPr>
        <p:pic>
          <p:nvPicPr>
            <p:cNvPr id="1320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51911"/>
              <a:ext cx="7848872" cy="55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直線矢印コネクタ 6"/>
            <p:cNvCxnSpPr/>
            <p:nvPr/>
          </p:nvCxnSpPr>
          <p:spPr>
            <a:xfrm>
              <a:off x="540832" y="2348914"/>
              <a:ext cx="2199850" cy="519089"/>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2101" name="テキスト ボックス 7"/>
            <p:cNvSpPr txBox="1">
              <a:spLocks noChangeArrowheads="1"/>
            </p:cNvSpPr>
            <p:nvPr/>
          </p:nvSpPr>
          <p:spPr bwMode="auto">
            <a:xfrm>
              <a:off x="36104" y="2552002"/>
              <a:ext cx="1981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0000FF"/>
                  </a:solidFill>
                  <a:latin typeface="Calibri" charset="0"/>
                  <a:ea typeface="MS PGothic" charset="0"/>
                  <a:cs typeface="MS PGothic" charset="0"/>
                </a:rPr>
                <a:t>electron</a:t>
              </a:r>
              <a:r>
                <a:rPr kumimoji="1" lang="sl-SI" altLang="ja-JP" sz="1800">
                  <a:solidFill>
                    <a:srgbClr val="0000FF"/>
                  </a:solidFill>
                  <a:latin typeface="Calibri" charset="0"/>
                  <a:ea typeface="MS PGothic" charset="0"/>
                  <a:cs typeface="MS PGothic" charset="0"/>
                </a:rPr>
                <a:t>s</a:t>
              </a:r>
              <a:r>
                <a:rPr kumimoji="1" lang="en-US" altLang="ja-JP" sz="1800">
                  <a:solidFill>
                    <a:srgbClr val="0000FF"/>
                  </a:solidFill>
                  <a:latin typeface="Calibri" charset="0"/>
                  <a:ea typeface="MS PGothic" charset="0"/>
                  <a:cs typeface="MS PGothic" charset="0"/>
                </a:rPr>
                <a:t>  (7GeV)</a:t>
              </a:r>
              <a:endParaRPr kumimoji="1" lang="ja-JP" altLang="en-US" sz="1800">
                <a:solidFill>
                  <a:srgbClr val="0000FF"/>
                </a:solidFill>
                <a:latin typeface="Calibri" charset="0"/>
                <a:ea typeface="MS PGothic" charset="0"/>
                <a:cs typeface="MS PGothic" charset="0"/>
              </a:endParaRPr>
            </a:p>
          </p:txBody>
        </p:sp>
        <p:cxnSp>
          <p:nvCxnSpPr>
            <p:cNvPr id="9" name="直線矢印コネクタ 8"/>
            <p:cNvCxnSpPr/>
            <p:nvPr/>
          </p:nvCxnSpPr>
          <p:spPr>
            <a:xfrm>
              <a:off x="6892780" y="3882373"/>
              <a:ext cx="1604653" cy="411144"/>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103" name="テキスト ボックス 9"/>
            <p:cNvSpPr txBox="1">
              <a:spLocks noChangeArrowheads="1"/>
            </p:cNvSpPr>
            <p:nvPr/>
          </p:nvSpPr>
          <p:spPr bwMode="auto">
            <a:xfrm>
              <a:off x="6893184" y="4365104"/>
              <a:ext cx="1783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800">
                  <a:solidFill>
                    <a:srgbClr val="FF0000"/>
                  </a:solidFill>
                  <a:latin typeface="Calibri" charset="0"/>
                  <a:ea typeface="MS PGothic" charset="0"/>
                  <a:cs typeface="MS PGothic" charset="0"/>
                </a:rPr>
                <a:t>positron</a:t>
              </a:r>
              <a:r>
                <a:rPr kumimoji="1" lang="sl-SI" altLang="ja-JP" sz="1800">
                  <a:solidFill>
                    <a:srgbClr val="FF0000"/>
                  </a:solidFill>
                  <a:latin typeface="Calibri" charset="0"/>
                  <a:ea typeface="MS PGothic" charset="0"/>
                  <a:cs typeface="MS PGothic" charset="0"/>
                </a:rPr>
                <a:t>s</a:t>
              </a:r>
              <a:r>
                <a:rPr kumimoji="1" lang="en-US" altLang="ja-JP" sz="1800">
                  <a:solidFill>
                    <a:srgbClr val="FF0000"/>
                  </a:solidFill>
                  <a:latin typeface="Calibri" charset="0"/>
                  <a:ea typeface="MS PGothic" charset="0"/>
                  <a:cs typeface="MS PGothic" charset="0"/>
                </a:rPr>
                <a:t> (4GeV)</a:t>
              </a:r>
              <a:endParaRPr kumimoji="1" lang="ja-JP" altLang="en-US" sz="1800">
                <a:solidFill>
                  <a:srgbClr val="FF0000"/>
                </a:solidFill>
                <a:latin typeface="Calibri" charset="0"/>
                <a:ea typeface="MS PGothic" charset="0"/>
                <a:cs typeface="MS PGothic" charset="0"/>
              </a:endParaRPr>
            </a:p>
          </p:txBody>
        </p:sp>
        <p:sp>
          <p:nvSpPr>
            <p:cNvPr id="13" name="角丸四角形吹き出し 12"/>
            <p:cNvSpPr/>
            <p:nvPr/>
          </p:nvSpPr>
          <p:spPr>
            <a:xfrm>
              <a:off x="5364313" y="391611"/>
              <a:ext cx="3815613" cy="863563"/>
            </a:xfrm>
            <a:prstGeom prst="wedgeRoundRectCallout">
              <a:avLst>
                <a:gd name="adj1" fmla="val -37974"/>
                <a:gd name="adj2" fmla="val 6360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KL and </a:t>
              </a:r>
              <a:r>
                <a:rPr kumimoji="1" lang="en-US" altLang="ja-JP" sz="1600" dirty="0" err="1">
                  <a:solidFill>
                    <a:srgbClr val="000000"/>
                  </a:solidFill>
                </a:rPr>
                <a:t>muon</a:t>
              </a:r>
              <a:r>
                <a:rPr kumimoji="1" lang="en-US" altLang="ja-JP" sz="1600" dirty="0">
                  <a:solidFill>
                    <a:srgbClr val="000000"/>
                  </a:solidFill>
                </a:rPr>
                <a:t> detector:</a:t>
              </a:r>
            </a:p>
            <a:p>
              <a:pPr>
                <a:defRPr/>
              </a:pPr>
              <a:r>
                <a:rPr kumimoji="1" lang="en-US" altLang="ja-JP" sz="1400" dirty="0">
                  <a:solidFill>
                    <a:srgbClr val="000000"/>
                  </a:solidFill>
                </a:rPr>
                <a:t>Resistive Plate Counter (</a:t>
              </a:r>
              <a:r>
                <a:rPr lang="en-US" altLang="ja-JP" sz="1400" dirty="0"/>
                <a:t>barrel outer layers</a:t>
              </a:r>
              <a:r>
                <a:rPr kumimoji="1" lang="en-US" altLang="ja-JP" sz="1400" dirty="0">
                  <a:solidFill>
                    <a:srgbClr val="000000"/>
                  </a:solidFill>
                </a:rPr>
                <a:t>)</a:t>
              </a:r>
            </a:p>
            <a:p>
              <a:pPr>
                <a:defRPr/>
              </a:pPr>
              <a:r>
                <a:rPr kumimoji="1" lang="en-US" altLang="ja-JP" sz="1400" dirty="0">
                  <a:solidFill>
                    <a:srgbClr val="000000"/>
                  </a:solidFill>
                </a:rPr>
                <a:t>Scintillator + WLSF + MPPC (end-caps</a:t>
              </a:r>
              <a:r>
                <a:rPr lang="en-US" altLang="ja-JP" sz="1400" dirty="0"/>
                <a:t> , inner 2 barrel layers</a:t>
              </a:r>
              <a:r>
                <a:rPr kumimoji="1" lang="en-US" altLang="ja-JP" sz="1400" dirty="0">
                  <a:solidFill>
                    <a:srgbClr val="000000"/>
                  </a:solidFill>
                </a:rPr>
                <a:t>)</a:t>
              </a:r>
              <a:endParaRPr kumimoji="1" lang="ja-JP" altLang="en-US" sz="1400" dirty="0">
                <a:solidFill>
                  <a:srgbClr val="000000"/>
                </a:solidFill>
              </a:endParaRPr>
            </a:p>
          </p:txBody>
        </p:sp>
        <p:sp>
          <p:nvSpPr>
            <p:cNvPr id="15" name="角丸四角形吹き出し 14"/>
            <p:cNvSpPr/>
            <p:nvPr/>
          </p:nvSpPr>
          <p:spPr>
            <a:xfrm>
              <a:off x="5580171" y="2248905"/>
              <a:ext cx="3491826" cy="823877"/>
            </a:xfrm>
            <a:prstGeom prst="wedgeRoundRectCallout">
              <a:avLst>
                <a:gd name="adj1" fmla="val -79046"/>
                <a:gd name="adj2" fmla="val 2674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Particle Identification </a:t>
              </a:r>
            </a:p>
            <a:p>
              <a:pPr fontAlgn="auto">
                <a:spcBef>
                  <a:spcPts val="0"/>
                </a:spcBef>
                <a:spcAft>
                  <a:spcPts val="0"/>
                </a:spcAft>
                <a:defRPr/>
              </a:pPr>
              <a:r>
                <a:rPr kumimoji="1" lang="en-US" altLang="ja-JP" sz="1400" dirty="0">
                  <a:solidFill>
                    <a:prstClr val="black"/>
                  </a:solidFill>
                </a:rPr>
                <a:t>Time-of-Propagation counter (barrel)</a:t>
              </a:r>
            </a:p>
            <a:p>
              <a:pPr fontAlgn="auto">
                <a:spcBef>
                  <a:spcPts val="0"/>
                </a:spcBef>
                <a:spcAft>
                  <a:spcPts val="0"/>
                </a:spcAft>
                <a:defRPr/>
              </a:pPr>
              <a:r>
                <a:rPr kumimoji="1" lang="en-US" altLang="ja-JP" sz="1400" dirty="0">
                  <a:solidFill>
                    <a:prstClr val="black"/>
                  </a:solidFill>
                </a:rPr>
                <a:t>Prox. focusing Aerogel RICH (fwd)</a:t>
              </a:r>
            </a:p>
          </p:txBody>
        </p:sp>
        <p:sp>
          <p:nvSpPr>
            <p:cNvPr id="16" name="角丸四角形吹き出し 15"/>
            <p:cNvSpPr/>
            <p:nvPr/>
          </p:nvSpPr>
          <p:spPr>
            <a:xfrm>
              <a:off x="828114" y="4734823"/>
              <a:ext cx="3407704" cy="854038"/>
            </a:xfrm>
            <a:prstGeom prst="wedgeRoundRectCallout">
              <a:avLst>
                <a:gd name="adj1" fmla="val 47309"/>
                <a:gd name="adj2" fmla="val -192294"/>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Central Drift Chamber</a:t>
              </a:r>
            </a:p>
            <a:p>
              <a:pPr>
                <a:defRPr/>
              </a:pPr>
              <a:r>
                <a:rPr lang="en-US" altLang="ja-JP" sz="1400" dirty="0">
                  <a:solidFill>
                    <a:srgbClr val="000000"/>
                  </a:solidFill>
                  <a:ea typeface="ヒラギノ角ゴ ProN W3" charset="-128"/>
                  <a:sym typeface="Optima" charset="0"/>
                </a:rPr>
                <a:t>He(50%):C</a:t>
              </a:r>
              <a:r>
                <a:rPr lang="en-US" altLang="ja-JP" sz="1400" baseline="-6000" dirty="0">
                  <a:solidFill>
                    <a:srgbClr val="000000"/>
                  </a:solidFill>
                  <a:ea typeface="ヒラギノ角ゴ ProN W3" charset="-128"/>
                  <a:sym typeface="Optima" charset="0"/>
                </a:rPr>
                <a:t>2</a:t>
              </a:r>
              <a:r>
                <a:rPr lang="en-US" altLang="ja-JP" sz="1400" dirty="0">
                  <a:solidFill>
                    <a:srgbClr val="000000"/>
                  </a:solidFill>
                  <a:ea typeface="ヒラギノ角ゴ ProN W3" charset="-128"/>
                  <a:sym typeface="Optima" charset="0"/>
                </a:rPr>
                <a:t>H</a:t>
              </a:r>
              <a:r>
                <a:rPr lang="en-US" altLang="ja-JP" sz="1400" baseline="-6000" dirty="0">
                  <a:solidFill>
                    <a:srgbClr val="000000"/>
                  </a:solidFill>
                  <a:ea typeface="ヒラギノ角ゴ ProN W3" charset="-128"/>
                  <a:sym typeface="Optima" charset="0"/>
                </a:rPr>
                <a:t>6</a:t>
              </a:r>
              <a:r>
                <a:rPr lang="en-US" altLang="ja-JP" sz="1400" dirty="0">
                  <a:solidFill>
                    <a:srgbClr val="000000"/>
                  </a:solidFill>
                  <a:ea typeface="ヒラギノ角ゴ ProN W3" charset="-128"/>
                  <a:sym typeface="Optima" charset="0"/>
                </a:rPr>
                <a:t>(50%)</a:t>
              </a:r>
              <a:r>
                <a:rPr kumimoji="1" lang="en-US" altLang="ja-JP" sz="1400" dirty="0">
                  <a:solidFill>
                    <a:srgbClr val="000000"/>
                  </a:solidFill>
                </a:rPr>
                <a:t>, </a:t>
              </a:r>
              <a:r>
                <a:rPr kumimoji="1" lang="sl-SI" altLang="ja-JP" sz="1400" dirty="0">
                  <a:solidFill>
                    <a:srgbClr val="000000"/>
                  </a:solidFill>
                </a:rPr>
                <a:t>s</a:t>
              </a:r>
              <a:r>
                <a:rPr kumimoji="1" lang="en-US" altLang="ja-JP" sz="1400" dirty="0">
                  <a:solidFill>
                    <a:srgbClr val="000000"/>
                  </a:solidFill>
                </a:rPr>
                <a:t>mall cells, long lever arm,  fast electronics</a:t>
              </a:r>
            </a:p>
          </p:txBody>
        </p:sp>
        <p:sp>
          <p:nvSpPr>
            <p:cNvPr id="17" name="角丸四角形吹き出し 16"/>
            <p:cNvSpPr/>
            <p:nvPr/>
          </p:nvSpPr>
          <p:spPr>
            <a:xfrm>
              <a:off x="180539" y="1232950"/>
              <a:ext cx="3887036" cy="896899"/>
            </a:xfrm>
            <a:prstGeom prst="wedgeRoundRectCallout">
              <a:avLst>
                <a:gd name="adj1" fmla="val 30213"/>
                <a:gd name="adj2" fmla="val 7879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EM Calorimeter:</a:t>
              </a:r>
            </a:p>
            <a:p>
              <a:pPr fontAlgn="auto">
                <a:spcBef>
                  <a:spcPts val="0"/>
                </a:spcBef>
                <a:spcAft>
                  <a:spcPts val="0"/>
                </a:spcAft>
                <a:defRPr/>
              </a:pPr>
              <a:r>
                <a:rPr kumimoji="1" lang="en-US" altLang="ja-JP" sz="1400" dirty="0">
                  <a:solidFill>
                    <a:prstClr val="black"/>
                  </a:solidFill>
                </a:rPr>
                <a:t>CsI(Tl), waveform sampling (barrel)</a:t>
              </a:r>
            </a:p>
            <a:p>
              <a:pPr fontAlgn="auto">
                <a:spcBef>
                  <a:spcPts val="0"/>
                </a:spcBef>
                <a:spcAft>
                  <a:spcPts val="0"/>
                </a:spcAft>
                <a:defRPr/>
              </a:pPr>
              <a:r>
                <a:rPr kumimoji="1" lang="en-US" altLang="ja-JP" sz="1400" dirty="0">
                  <a:solidFill>
                    <a:prstClr val="black"/>
                  </a:solidFill>
                </a:rPr>
                <a:t>Pure CsI + waveform sampling (end-caps)</a:t>
              </a:r>
            </a:p>
          </p:txBody>
        </p:sp>
        <p:sp>
          <p:nvSpPr>
            <p:cNvPr id="18" name="角丸四角形吹き出し 17"/>
            <p:cNvSpPr/>
            <p:nvPr/>
          </p:nvSpPr>
          <p:spPr>
            <a:xfrm>
              <a:off x="56738" y="3849036"/>
              <a:ext cx="3031540" cy="647672"/>
            </a:xfrm>
            <a:prstGeom prst="wedgeRoundRectCallout">
              <a:avLst>
                <a:gd name="adj1" fmla="val 78119"/>
                <a:gd name="adj2" fmla="val -154880"/>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Vertex Detector</a:t>
              </a:r>
            </a:p>
            <a:p>
              <a:pPr fontAlgn="auto">
                <a:spcBef>
                  <a:spcPts val="0"/>
                </a:spcBef>
                <a:spcAft>
                  <a:spcPts val="0"/>
                </a:spcAft>
                <a:defRPr/>
              </a:pPr>
              <a:r>
                <a:rPr kumimoji="1" lang="en-US" altLang="ja-JP" sz="1400" dirty="0">
                  <a:solidFill>
                    <a:prstClr val="black"/>
                  </a:solidFill>
                </a:rPr>
                <a:t>2 layers DEPFET + 4 layers DSSD</a:t>
              </a:r>
            </a:p>
          </p:txBody>
        </p:sp>
        <p:sp>
          <p:nvSpPr>
            <p:cNvPr id="19" name="角丸四角形吹き出し 18"/>
            <p:cNvSpPr/>
            <p:nvPr/>
          </p:nvSpPr>
          <p:spPr>
            <a:xfrm>
              <a:off x="56738" y="3171204"/>
              <a:ext cx="2283971" cy="647672"/>
            </a:xfrm>
            <a:prstGeom prst="wedgeRoundRectCallout">
              <a:avLst>
                <a:gd name="adj1" fmla="val 116633"/>
                <a:gd name="adj2" fmla="val -59492"/>
                <a:gd name="adj3" fmla="val 16667"/>
              </a:avLst>
            </a:prstGeom>
            <a:solidFill>
              <a:schemeClr val="lt1">
                <a:tint val="100000"/>
                <a:shade val="100000"/>
                <a:satMod val="100000"/>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fontAlgn="auto">
                <a:spcBef>
                  <a:spcPts val="0"/>
                </a:spcBef>
                <a:spcAft>
                  <a:spcPts val="0"/>
                </a:spcAft>
                <a:defRPr/>
              </a:pPr>
              <a:r>
                <a:rPr kumimoji="1" lang="en-US" altLang="ja-JP" sz="1600" dirty="0">
                  <a:solidFill>
                    <a:prstClr val="black"/>
                  </a:solidFill>
                </a:rPr>
                <a:t>Beryllium beam pipe</a:t>
              </a:r>
            </a:p>
            <a:p>
              <a:pPr fontAlgn="auto">
                <a:spcBef>
                  <a:spcPts val="0"/>
                </a:spcBef>
                <a:spcAft>
                  <a:spcPts val="0"/>
                </a:spcAft>
                <a:defRPr/>
              </a:pPr>
              <a:r>
                <a:rPr kumimoji="1" lang="en-US" altLang="ja-JP" sz="1400" dirty="0">
                  <a:solidFill>
                    <a:prstClr val="black"/>
                  </a:solidFill>
                </a:rPr>
                <a:t>2cm diameter</a:t>
              </a:r>
            </a:p>
          </p:txBody>
        </p:sp>
      </p:grpSp>
      <p:sp>
        <p:nvSpPr>
          <p:cNvPr id="2" name="Title 1"/>
          <p:cNvSpPr>
            <a:spLocks noGrp="1"/>
          </p:cNvSpPr>
          <p:nvPr>
            <p:ph type="title"/>
          </p:nvPr>
        </p:nvSpPr>
        <p:spPr>
          <a:xfrm>
            <a:off x="268288" y="198408"/>
            <a:ext cx="8229600" cy="576292"/>
          </a:xfrm>
        </p:spPr>
        <p:txBody>
          <a:bodyPr>
            <a:normAutofit fontScale="90000"/>
          </a:bodyPr>
          <a:lstStyle/>
          <a:p>
            <a:r>
              <a:rPr lang="en-US" dirty="0" smtClean="0">
                <a:latin typeface="+mn-lt"/>
              </a:rPr>
              <a:t>Belle II Detector</a:t>
            </a:r>
            <a:endParaRPr lang="en-US" dirty="0">
              <a:latin typeface="+mn-lt"/>
            </a:endParaRPr>
          </a:p>
        </p:txBody>
      </p:sp>
    </p:spTree>
    <p:extLst>
      <p:ext uri="{BB962C8B-B14F-4D97-AF65-F5344CB8AC3E}">
        <p14:creationId xmlns:p14="http://schemas.microsoft.com/office/powerpoint/2010/main" val="107876399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図 20" descr="ピクチャ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30288"/>
            <a:ext cx="798671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41"/>
          <p:cNvSpPr>
            <a:spLocks noChangeArrowheads="1"/>
          </p:cNvSpPr>
          <p:nvPr/>
        </p:nvSpPr>
        <p:spPr bwMode="auto">
          <a:xfrm>
            <a:off x="158750" y="4508500"/>
            <a:ext cx="3763963" cy="1139825"/>
          </a:xfrm>
          <a:prstGeom prst="rect">
            <a:avLst/>
          </a:prstGeom>
          <a:solidFill>
            <a:srgbClr val="C4D1FF"/>
          </a:solidFill>
          <a:ln w="12700">
            <a:noFill/>
            <a:miter lim="800000"/>
            <a:headEnd type="none" w="sm" len="med"/>
            <a:tailEnd type="none" w="sm" len="med"/>
          </a:ln>
        </p:spPr>
        <p:txBody>
          <a:bodyPr>
            <a:spAutoFit/>
          </a:bodyPr>
          <a:lstStyle/>
          <a:p>
            <a:pPr marL="457200" indent="-457200" defTabSz="457200">
              <a:spcBef>
                <a:spcPct val="20000"/>
              </a:spcBef>
              <a:buFontTx/>
              <a:buAutoNum type="arabicParenBoth"/>
            </a:pPr>
            <a:r>
              <a:rPr kumimoji="1" lang="en-US" altLang="ja-JP" sz="2000" b="1" dirty="0">
                <a:solidFill>
                  <a:srgbClr val="C00000"/>
                </a:solidFill>
                <a:latin typeface="Tahoma" charset="0"/>
                <a:cs typeface="Tahoma" charset="0"/>
              </a:rPr>
              <a:t>Smaller</a:t>
            </a:r>
            <a:r>
              <a:rPr kumimoji="1" lang="en-US" altLang="ja-JP" sz="2000" b="1" dirty="0">
                <a:solidFill>
                  <a:srgbClr val="C00000"/>
                </a:solidFill>
                <a:cs typeface="Tahoma" charset="0"/>
              </a:rPr>
              <a:t> </a:t>
            </a:r>
            <a:r>
              <a:rPr kumimoji="1" lang="en-US" altLang="ja-JP" sz="2000" b="1" dirty="0" smtClean="0">
                <a:solidFill>
                  <a:srgbClr val="C00000"/>
                </a:solidFill>
                <a:cs typeface="Tahoma" charset="0"/>
              </a:rPr>
              <a:t>β</a:t>
            </a:r>
            <a:r>
              <a:rPr kumimoji="1" lang="en-US" altLang="ja-JP" sz="2000" b="1" baseline="-25000" dirty="0" smtClean="0">
                <a:solidFill>
                  <a:srgbClr val="C00000"/>
                </a:solidFill>
                <a:latin typeface="Tahoma" charset="0"/>
                <a:cs typeface="Tahoma" charset="0"/>
              </a:rPr>
              <a:t>y</a:t>
            </a:r>
            <a:r>
              <a:rPr kumimoji="1" lang="en-US" altLang="ja-JP" sz="2000" b="1" baseline="30000" dirty="0">
                <a:solidFill>
                  <a:srgbClr val="C00000"/>
                </a:solidFill>
                <a:latin typeface="Tahoma" charset="0"/>
                <a:cs typeface="Tahoma" charset="0"/>
              </a:rPr>
              <a:t>*</a:t>
            </a:r>
            <a:endParaRPr kumimoji="1" lang="en-US" altLang="ja-JP" sz="2000" b="1" dirty="0">
              <a:solidFill>
                <a:srgbClr val="C00000"/>
              </a:solidFill>
              <a:latin typeface="Tahoma" charset="0"/>
              <a:ea typeface="Tahoma" charset="0"/>
              <a:cs typeface="Tahoma" charset="0"/>
            </a:endParaRPr>
          </a:p>
          <a:p>
            <a:pPr marL="457200" indent="-457200" defTabSz="457200">
              <a:spcBef>
                <a:spcPct val="20000"/>
              </a:spcBef>
            </a:pPr>
            <a:r>
              <a:rPr kumimoji="1" lang="en-US" altLang="ja-JP" sz="2000" b="1" dirty="0">
                <a:solidFill>
                  <a:srgbClr val="C00000"/>
                </a:solidFill>
                <a:latin typeface="Tahoma" charset="0"/>
                <a:cs typeface="Tahoma" charset="0"/>
              </a:rPr>
              <a:t>(2) Increase beam currents</a:t>
            </a:r>
            <a:endParaRPr kumimoji="1" lang="en-US" altLang="ja-JP" sz="2000" b="1" baseline="30000" dirty="0">
              <a:solidFill>
                <a:srgbClr val="C00000"/>
              </a:solidFill>
              <a:latin typeface="Tahoma" charset="0"/>
              <a:cs typeface="Tahoma" charset="0"/>
            </a:endParaRPr>
          </a:p>
          <a:p>
            <a:pPr marL="457200" indent="-457200" defTabSz="457200">
              <a:spcBef>
                <a:spcPct val="20000"/>
              </a:spcBef>
            </a:pPr>
            <a:r>
              <a:rPr kumimoji="1" lang="en-US" altLang="ja-JP" sz="2000" dirty="0">
                <a:solidFill>
                  <a:srgbClr val="595959"/>
                </a:solidFill>
                <a:latin typeface="Tahoma" charset="0"/>
                <a:cs typeface="Tahoma" charset="0"/>
              </a:rPr>
              <a:t>(3) Increase </a:t>
            </a:r>
            <a:r>
              <a:rPr kumimoji="1" lang="en-US" altLang="ja-JP" sz="2000" dirty="0" err="1" smtClean="0">
                <a:solidFill>
                  <a:srgbClr val="595959"/>
                </a:solidFill>
                <a:latin typeface="Tahoma" charset="0"/>
                <a:cs typeface="Tahoma" charset="0"/>
              </a:rPr>
              <a:t>ξ</a:t>
            </a:r>
            <a:r>
              <a:rPr kumimoji="1" lang="en-US" altLang="ja-JP" sz="2000" baseline="-25000" dirty="0" err="1" smtClean="0">
                <a:solidFill>
                  <a:srgbClr val="595959"/>
                </a:solidFill>
                <a:latin typeface="Tahoma" charset="0"/>
                <a:cs typeface="Tahoma" charset="0"/>
              </a:rPr>
              <a:t>y</a:t>
            </a:r>
            <a:endParaRPr kumimoji="1" lang="en-US" altLang="ja-JP" sz="2000" baseline="-25000" dirty="0">
              <a:solidFill>
                <a:srgbClr val="595959"/>
              </a:solidFill>
              <a:latin typeface="Tahoma" charset="0"/>
              <a:cs typeface="Tahoma" charset="0"/>
            </a:endParaRPr>
          </a:p>
        </p:txBody>
      </p:sp>
      <p:sp>
        <p:nvSpPr>
          <p:cNvPr id="115717" name="タイトル 11"/>
          <p:cNvSpPr>
            <a:spLocks noGrp="1"/>
          </p:cNvSpPr>
          <p:nvPr>
            <p:ph type="title"/>
          </p:nvPr>
        </p:nvSpPr>
        <p:spPr>
          <a:xfrm>
            <a:off x="0" y="44450"/>
            <a:ext cx="7185025" cy="863600"/>
          </a:xfrm>
        </p:spPr>
        <p:txBody>
          <a:bodyPr>
            <a:normAutofit/>
          </a:bodyPr>
          <a:lstStyle/>
          <a:p>
            <a:r>
              <a:rPr kumimoji="1" lang="en-US" altLang="ja-JP" sz="3200" b="1" i="1" dirty="0" smtClean="0">
                <a:latin typeface="+mn-lt"/>
                <a:ea typeface="MS PGothic" charset="0"/>
                <a:cs typeface="MS PGothic" charset="0"/>
              </a:rPr>
              <a:t>How to make a Super Flavor Factory</a:t>
            </a:r>
            <a:endParaRPr kumimoji="1" lang="ja-JP" altLang="en-US" sz="3200" b="1" i="1" dirty="0">
              <a:latin typeface="+mn-lt"/>
              <a:ea typeface="MS PGothic" charset="0"/>
              <a:cs typeface="MS PGothic" charset="0"/>
            </a:endParaRPr>
          </a:p>
        </p:txBody>
      </p:sp>
      <p:pic>
        <p:nvPicPr>
          <p:cNvPr id="11572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763" y="0"/>
            <a:ext cx="1900237"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2" name="TextBox 10"/>
          <p:cNvSpPr txBox="1">
            <a:spLocks noChangeArrowheads="1"/>
          </p:cNvSpPr>
          <p:nvPr/>
        </p:nvSpPr>
        <p:spPr bwMode="auto">
          <a:xfrm>
            <a:off x="1692275" y="4149725"/>
            <a:ext cx="14287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sl-SI" sz="1400">
                <a:solidFill>
                  <a:schemeClr val="accent2"/>
                </a:solidFill>
                <a:latin typeface="Tahoma" charset="0"/>
                <a:cs typeface="Tahoma" charset="0"/>
              </a:rPr>
              <a:t>-</a:t>
            </a:r>
          </a:p>
        </p:txBody>
      </p:sp>
      <p:sp>
        <p:nvSpPr>
          <p:cNvPr id="115723" name="TextBox 11"/>
          <p:cNvSpPr txBox="1">
            <a:spLocks noChangeArrowheads="1"/>
          </p:cNvSpPr>
          <p:nvPr/>
        </p:nvSpPr>
        <p:spPr bwMode="auto">
          <a:xfrm>
            <a:off x="6372225" y="3265488"/>
            <a:ext cx="144463"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sl-SI" sz="1400">
                <a:solidFill>
                  <a:schemeClr val="accent2"/>
                </a:solidFill>
                <a:latin typeface="Tahoma" charset="0"/>
                <a:cs typeface="Tahoma" charset="0"/>
              </a:rPr>
              <a:t>-</a:t>
            </a:r>
          </a:p>
        </p:txBody>
      </p:sp>
      <p:pic>
        <p:nvPicPr>
          <p:cNvPr id="2" name="Picture 1"/>
          <p:cNvPicPr>
            <a:picLocks noChangeAspect="1"/>
          </p:cNvPicPr>
          <p:nvPr/>
        </p:nvPicPr>
        <p:blipFill>
          <a:blip r:embed="rId5"/>
          <a:stretch>
            <a:fillRect/>
          </a:stretch>
        </p:blipFill>
        <p:spPr>
          <a:xfrm>
            <a:off x="4367213" y="4456113"/>
            <a:ext cx="4541520" cy="1828800"/>
          </a:xfrm>
          <a:prstGeom prst="rect">
            <a:avLst/>
          </a:prstGeom>
        </p:spPr>
      </p:pic>
      <p:sp>
        <p:nvSpPr>
          <p:cNvPr id="3" name="TextBox 2"/>
          <p:cNvSpPr txBox="1"/>
          <p:nvPr/>
        </p:nvSpPr>
        <p:spPr>
          <a:xfrm>
            <a:off x="5032375" y="6284913"/>
            <a:ext cx="3876358" cy="646331"/>
          </a:xfrm>
          <a:prstGeom prst="rect">
            <a:avLst/>
          </a:prstGeom>
          <a:noFill/>
        </p:spPr>
        <p:txBody>
          <a:bodyPr wrap="square" rtlCol="0">
            <a:spAutoFit/>
          </a:bodyPr>
          <a:lstStyle/>
          <a:p>
            <a:r>
              <a:rPr lang="en-US" dirty="0" smtClean="0"/>
              <a:t>Schematic view of beam collisions with a large, 83 </a:t>
            </a:r>
            <a:r>
              <a:rPr lang="en-US" dirty="0" err="1" smtClean="0"/>
              <a:t>mrad</a:t>
            </a:r>
            <a:r>
              <a:rPr lang="en-US" dirty="0" smtClean="0"/>
              <a:t>, crossing angle.</a:t>
            </a:r>
            <a:endParaRPr lang="en-US" dirty="0"/>
          </a:p>
        </p:txBody>
      </p:sp>
      <p:sp>
        <p:nvSpPr>
          <p:cNvPr id="4" name="Slide Number Placeholder 3"/>
          <p:cNvSpPr>
            <a:spLocks noGrp="1"/>
          </p:cNvSpPr>
          <p:nvPr>
            <p:ph type="sldNum" sz="quarter" idx="12"/>
          </p:nvPr>
        </p:nvSpPr>
        <p:spPr/>
        <p:txBody>
          <a:bodyPr/>
          <a:lstStyle/>
          <a:p>
            <a:fld id="{2066355A-084C-D24E-9AD2-7E4FC41EA627}" type="slidenum">
              <a:rPr lang="en-US" smtClean="0"/>
              <a:t>56</a:t>
            </a:fld>
            <a:endParaRPr lang="en-US"/>
          </a:p>
        </p:txBody>
      </p:sp>
    </p:spTree>
    <p:extLst>
      <p:ext uri="{BB962C8B-B14F-4D97-AF65-F5344CB8AC3E}">
        <p14:creationId xmlns:p14="http://schemas.microsoft.com/office/powerpoint/2010/main" val="131682902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 3"/>
          <p:cNvGraphicFramePr>
            <a:graphicFrameLocks noGrp="1"/>
          </p:cNvGraphicFramePr>
          <p:nvPr>
            <p:extLst>
              <p:ext uri="{D42A27DB-BD31-4B8C-83A1-F6EECF244321}">
                <p14:modId xmlns:p14="http://schemas.microsoft.com/office/powerpoint/2010/main" val="1520248303"/>
              </p:ext>
            </p:extLst>
          </p:nvPr>
        </p:nvGraphicFramePr>
        <p:xfrm>
          <a:off x="811626" y="637866"/>
          <a:ext cx="7341774" cy="5237334"/>
        </p:xfrm>
        <a:graphic>
          <a:graphicData uri="http://schemas.openxmlformats.org/drawingml/2006/table">
            <a:tbl>
              <a:tblPr/>
              <a:tblGrid>
                <a:gridCol w="2909365"/>
                <a:gridCol w="1151027"/>
                <a:gridCol w="1804442"/>
                <a:gridCol w="1476940"/>
              </a:tblGrid>
              <a:tr h="715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KEKB Design</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KEKB Achieved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chemeClr val="tx1"/>
                          </a:solidFill>
                          <a:effectLst/>
                          <a:latin typeface="Calibri" charset="0"/>
                          <a:ea typeface="ＭＳ Ｐゴシック" charset="-128"/>
                          <a:cs typeface="ＭＳ Ｐゴシック" charset="-128"/>
                        </a:rPr>
                        <a:t>: with crab</a:t>
                      </a:r>
                      <a:endParaRPr kumimoji="1" lang="ja-JP" altLang="en-US" sz="1800" b="1"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err="1">
                          <a:ln>
                            <a:noFill/>
                          </a:ln>
                          <a:solidFill>
                            <a:srgbClr val="000000"/>
                          </a:solidFill>
                          <a:effectLst/>
                          <a:latin typeface="Calibri" charset="0"/>
                          <a:ea typeface="ＭＳ Ｐゴシック" charset="-128"/>
                          <a:cs typeface="ＭＳ Ｐゴシック" charset="-128"/>
                        </a:rPr>
                        <a:t>SuperKEKB</a:t>
                      </a: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 </a:t>
                      </a:r>
                      <a:r>
                        <a:rPr kumimoji="1" lang="en-US" altLang="ja-JP" sz="1800" b="1" i="0" u="none" strike="noStrike" cap="none" normalizeH="0" baseline="0" dirty="0" err="1">
                          <a:ln>
                            <a:noFill/>
                          </a:ln>
                          <a:solidFill>
                            <a:srgbClr val="000000"/>
                          </a:solidFill>
                          <a:effectLst/>
                          <a:latin typeface="Calibri" charset="0"/>
                          <a:ea typeface="ＭＳ Ｐゴシック" charset="-128"/>
                          <a:cs typeface="ＭＳ Ｐゴシック" charset="-128"/>
                        </a:rPr>
                        <a:t>Nano</a:t>
                      </a:r>
                      <a:r>
                        <a:rPr kumimoji="1" lang="en-US" altLang="ja-JP" sz="1800" b="1" i="0" u="none" strike="noStrike" cap="none" normalizeH="0" baseline="0" dirty="0">
                          <a:ln>
                            <a:noFill/>
                          </a:ln>
                          <a:solidFill>
                            <a:srgbClr val="000000"/>
                          </a:solidFill>
                          <a:effectLst/>
                          <a:latin typeface="Calibri" charset="0"/>
                          <a:ea typeface="ＭＳ Ｐゴシック" charset="-128"/>
                          <a:cs typeface="ＭＳ Ｐゴシック" charset="-128"/>
                        </a:rPr>
                        <a:t>-Beam </a:t>
                      </a:r>
                      <a:endParaRPr kumimoji="1" lang="ja-JP" altLang="en-US" sz="1800" b="1" i="0" u="none" strike="noStrike" cap="none" normalizeH="0" baseline="0" dirty="0">
                        <a:ln>
                          <a:noFill/>
                        </a:ln>
                        <a:solidFill>
                          <a:srgbClr val="00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Energy (</a:t>
                      </a:r>
                      <a:r>
                        <a:rPr kumimoji="1" lang="en-US" altLang="ja-JP" sz="1800" b="0" i="0" u="none" strike="noStrike" cap="none" normalizeH="0" baseline="0" dirty="0" err="1" smtClean="0">
                          <a:ln>
                            <a:noFill/>
                          </a:ln>
                          <a:solidFill>
                            <a:schemeClr val="tx1"/>
                          </a:solidFill>
                          <a:effectLst/>
                          <a:latin typeface="Calibri" charset="0"/>
                          <a:ea typeface="ＭＳ Ｐゴシック" charset="-128"/>
                          <a:cs typeface="ＭＳ Ｐゴシック" charset="-128"/>
                        </a:rPr>
                        <a:t>GeV</a:t>
                      </a: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 (LER/HER)</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3.5/8.0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3.5/8.0</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4.0/7.0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Symbol" charset="2"/>
                          <a:ea typeface="HG丸ｺﾞｼｯｸM-PRO" pitchFamily="50" charset="-128"/>
                          <a:cs typeface="HG丸ｺﾞｼｯｸM-PRO" pitchFamily="50" charset="-128"/>
                        </a:rPr>
                        <a:t>b</a:t>
                      </a:r>
                      <a:r>
                        <a:rPr kumimoji="1" lang="en-US" altLang="ja-JP" sz="1800" b="0" i="0" u="none" strike="noStrike" cap="none" normalizeH="0" baseline="-25000" dirty="0" smtClean="0">
                          <a:ln>
                            <a:noFill/>
                          </a:ln>
                          <a:solidFill>
                            <a:schemeClr val="tx1"/>
                          </a:solidFill>
                          <a:effectLst/>
                          <a:latin typeface="Calibri" charset="0"/>
                          <a:ea typeface="ＭＳ Ｐゴシック" charset="-128"/>
                          <a:cs typeface="ＭＳ Ｐゴシック" charset="-128"/>
                        </a:rPr>
                        <a:t>y</a:t>
                      </a:r>
                      <a:r>
                        <a:rPr kumimoji="1" lang="en-US" altLang="ja-JP" sz="1800" b="0" i="0" u="none" strike="noStrike" cap="none" normalizeH="0" baseline="30000" dirty="0" smtClean="0">
                          <a:ln>
                            <a:noFill/>
                          </a:ln>
                          <a:solidFill>
                            <a:schemeClr val="tx1"/>
                          </a:solidFill>
                          <a:effectLst/>
                          <a:latin typeface="Calibri" charset="0"/>
                          <a:ea typeface="ＭＳ Ｐゴシック" charset="-128"/>
                          <a:cs typeface="ＭＳ Ｐゴシック" charset="-128"/>
                        </a:rPr>
                        <a:t>*</a:t>
                      </a: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 (mm)</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10/10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5.9/5.9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0.27/0.30</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err="1" smtClean="0">
                          <a:ln>
                            <a:noFill/>
                          </a:ln>
                          <a:solidFill>
                            <a:schemeClr val="tx1"/>
                          </a:solidFill>
                          <a:effectLst/>
                          <a:latin typeface="Symbol" charset="2"/>
                          <a:ea typeface="HG丸ｺﾞｼｯｸM-PRO" pitchFamily="50" charset="-128"/>
                          <a:cs typeface="HG丸ｺﾞｼｯｸM-PRO" pitchFamily="50" charset="-128"/>
                        </a:rPr>
                        <a:t>b</a:t>
                      </a:r>
                      <a:r>
                        <a:rPr kumimoji="1" lang="en-US" altLang="ja-JP" sz="1800" b="0" i="0" u="none" strike="noStrike" cap="none" normalizeH="0" baseline="-25000" dirty="0" err="1" smtClean="0">
                          <a:ln>
                            <a:noFill/>
                          </a:ln>
                          <a:solidFill>
                            <a:schemeClr val="tx1"/>
                          </a:solidFill>
                          <a:effectLst/>
                          <a:latin typeface="Calibri" charset="0"/>
                          <a:ea typeface="ＭＳ Ｐゴシック" charset="-128"/>
                          <a:cs typeface="ＭＳ Ｐゴシック" charset="-128"/>
                        </a:rPr>
                        <a:t>x</a:t>
                      </a:r>
                      <a:r>
                        <a:rPr kumimoji="1" lang="en-US" altLang="ja-JP" sz="1800" b="0" i="0" u="none" strike="noStrike" cap="none" normalizeH="0" baseline="30000" dirty="0" smtClean="0">
                          <a:ln>
                            <a:noFill/>
                          </a:ln>
                          <a:solidFill>
                            <a:schemeClr val="tx1"/>
                          </a:solidFill>
                          <a:effectLst/>
                          <a:latin typeface="Calibri" charset="0"/>
                          <a:ea typeface="ＭＳ Ｐゴシック" charset="-128"/>
                          <a:cs typeface="ＭＳ Ｐゴシック" charset="-128"/>
                        </a:rPr>
                        <a:t>*</a:t>
                      </a: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 (mm)</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330/330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1200/1200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32/25</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Symbol" charset="2"/>
                          <a:ea typeface="HG丸ｺﾞｼｯｸM-PRO" pitchFamily="50" charset="-128"/>
                          <a:cs typeface="HG丸ｺﾞｼｯｸM-PRO" pitchFamily="50" charset="-128"/>
                        </a:rPr>
                        <a:t>e</a:t>
                      </a:r>
                      <a:r>
                        <a:rPr kumimoji="1" lang="en-US" altLang="ja-JP" sz="1800" b="0" i="0" u="none" strike="noStrike" cap="none" normalizeH="0" baseline="-25000" dirty="0">
                          <a:ln>
                            <a:noFill/>
                          </a:ln>
                          <a:solidFill>
                            <a:schemeClr val="tx1"/>
                          </a:solidFill>
                          <a:effectLst/>
                          <a:latin typeface="Calibri" charset="0"/>
                          <a:ea typeface="ＭＳ Ｐゴシック" charset="-128"/>
                          <a:cs typeface="ＭＳ Ｐゴシック" charset="-128"/>
                        </a:rPr>
                        <a:t>x </a:t>
                      </a: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(nm)</a:t>
                      </a:r>
                      <a:endParaRPr kumimoji="1" lang="ja-JP" altLang="en-US" sz="1800" b="0" i="0" u="none" strike="noStrike" cap="none" normalizeH="0" baseline="-2500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18/18</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18/24</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3.2/5.3</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cap="none" normalizeH="0" baseline="0" dirty="0" err="1" smtClean="0">
                          <a:ln>
                            <a:noFill/>
                          </a:ln>
                          <a:solidFill>
                            <a:schemeClr val="tx1"/>
                          </a:solidFill>
                          <a:effectLst/>
                          <a:latin typeface="Symbol" charset="2"/>
                          <a:ea typeface="HG丸ｺﾞｼｯｸM-PRO" pitchFamily="50" charset="-128"/>
                          <a:cs typeface="HG丸ｺﾞｼｯｸM-PRO" pitchFamily="50" charset="-128"/>
                        </a:rPr>
                        <a:t>e</a:t>
                      </a:r>
                      <a:r>
                        <a:rPr kumimoji="1" lang="en-US" altLang="ja-JP" sz="1800" b="0" i="0" u="none" strike="noStrike" cap="none" normalizeH="0" baseline="-25000" dirty="0" err="1" smtClean="0">
                          <a:ln>
                            <a:noFill/>
                          </a:ln>
                          <a:solidFill>
                            <a:schemeClr val="tx1"/>
                          </a:solidFill>
                          <a:effectLst/>
                          <a:latin typeface="Calibri" charset="0"/>
                          <a:ea typeface="ＭＳ Ｐゴシック" charset="-128"/>
                          <a:cs typeface="ＭＳ Ｐゴシック" charset="-128"/>
                        </a:rPr>
                        <a:t>y</a:t>
                      </a:r>
                      <a:r>
                        <a:rPr kumimoji="1" lang="en-US" altLang="ja-JP" sz="1800" b="0" i="0" u="none" strike="noStrike" cap="none" normalizeH="0" baseline="-25000" dirty="0" smtClean="0">
                          <a:ln>
                            <a:noFill/>
                          </a:ln>
                          <a:solidFill>
                            <a:schemeClr val="tx1"/>
                          </a:solidFill>
                          <a:effectLst/>
                          <a:latin typeface="Calibri" charset="0"/>
                          <a:ea typeface="ＭＳ Ｐゴシック" charset="-128"/>
                          <a:cs typeface="ＭＳ Ｐゴシック" charset="-128"/>
                        </a:rPr>
                        <a:t> </a:t>
                      </a:r>
                      <a:r>
                        <a:rPr kumimoji="1" lang="en-US" altLang="ja-JP" sz="1800" b="0" i="0" u="none" strike="noStrike" cap="none" normalizeH="0" baseline="0" dirty="0" smtClean="0">
                          <a:ln>
                            <a:noFill/>
                          </a:ln>
                          <a:solidFill>
                            <a:schemeClr val="tx1"/>
                          </a:solidFill>
                          <a:effectLst/>
                          <a:latin typeface="Symbol" charset="2"/>
                          <a:ea typeface="HG丸ｺﾞｼｯｸM-PRO" pitchFamily="50" charset="-128"/>
                          <a:cs typeface="HG丸ｺﾞｼｯｸM-PRO" pitchFamily="50" charset="-128"/>
                        </a:rPr>
                        <a:t>/e</a:t>
                      </a:r>
                      <a:r>
                        <a:rPr kumimoji="1" lang="en-US" altLang="ja-JP" sz="1800" b="0" i="0" u="none" strike="noStrike" cap="none" normalizeH="0" baseline="-25000" dirty="0" smtClean="0">
                          <a:ln>
                            <a:noFill/>
                          </a:ln>
                          <a:solidFill>
                            <a:schemeClr val="tx1"/>
                          </a:solidFill>
                          <a:effectLst/>
                          <a:latin typeface="Calibri" charset="0"/>
                          <a:ea typeface="ＭＳ Ｐゴシック" charset="-128"/>
                          <a:cs typeface="ＭＳ Ｐゴシック" charset="-128"/>
                        </a:rPr>
                        <a:t>x  </a:t>
                      </a: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a:t>
                      </a:r>
                      <a:endParaRPr kumimoji="1" lang="ja-JP" altLang="en-US" sz="1800" b="0" i="0" u="none" strike="noStrike" cap="none" normalizeH="0" baseline="-2500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0.85/0.64</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0.27/0.24</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Symbol" charset="2"/>
                          <a:ea typeface="HG丸ｺﾞｼｯｸM-PRO" pitchFamily="50" charset="-128"/>
                          <a:cs typeface="HG丸ｺﾞｼｯｸM-PRO" pitchFamily="50" charset="-128"/>
                        </a:rPr>
                        <a:t>s</a:t>
                      </a:r>
                      <a:r>
                        <a:rPr kumimoji="1" lang="en-US" altLang="ja-JP" sz="1800" b="0" i="0" u="none" strike="noStrike" cap="none" normalizeH="0" baseline="-25000">
                          <a:ln>
                            <a:noFill/>
                          </a:ln>
                          <a:solidFill>
                            <a:schemeClr val="tx1"/>
                          </a:solidFill>
                          <a:effectLst/>
                          <a:latin typeface="Calibri" charset="0"/>
                          <a:ea typeface="ＭＳ Ｐゴシック" charset="-128"/>
                          <a:cs typeface="ＭＳ Ｐゴシック" charset="-128"/>
                        </a:rPr>
                        <a:t>y</a:t>
                      </a: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a:t>
                      </a:r>
                      <a:r>
                        <a:rPr kumimoji="1" lang="en-US" altLang="ja-JP" sz="1800" b="0" i="0" u="none" strike="noStrike" cap="none" normalizeH="0" baseline="0">
                          <a:ln>
                            <a:noFill/>
                          </a:ln>
                          <a:solidFill>
                            <a:schemeClr val="tx1"/>
                          </a:solidFill>
                          <a:effectLst/>
                          <a:latin typeface="Symbol" charset="2"/>
                          <a:ea typeface="ＭＳ Ｐゴシック" charset="-128"/>
                          <a:cs typeface="ＭＳ Ｐゴシック" charset="-128"/>
                        </a:rPr>
                        <a:t>m</a:t>
                      </a: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m)</a:t>
                      </a:r>
                      <a:endParaRPr kumimoji="1" lang="ja-JP" altLang="en-US" sz="1800" b="0" i="0" u="none" strike="noStrike" cap="none" normalizeH="0" baseline="-2500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1.9</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0.94 </a:t>
                      </a:r>
                      <a:endParaRPr kumimoji="1" lang="ja-JP" altLang="en-US" sz="1800" b="0" i="0" u="none" strike="noStrike" cap="none" normalizeH="0" baseline="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00"/>
                          </a:solidFill>
                          <a:effectLst/>
                          <a:latin typeface="Calibri" charset="0"/>
                          <a:ea typeface="ＭＳ Ｐゴシック" charset="-128"/>
                          <a:cs typeface="ＭＳ Ｐゴシック" charset="-128"/>
                        </a:rPr>
                        <a:t>0.048/0.062</a:t>
                      </a:r>
                      <a:endParaRPr kumimoji="1" lang="ja-JP" altLang="en-US" sz="1800" b="0" i="0" u="none" strike="noStrike" cap="none" normalizeH="0" baseline="0" dirty="0" smtClean="0">
                        <a:ln>
                          <a:noFill/>
                        </a:ln>
                        <a:solidFill>
                          <a:srgbClr val="FF0000"/>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Symbol" charset="2"/>
                          <a:ea typeface="HG丸ｺﾞｼｯｸM-PRO" pitchFamily="50" charset="-128"/>
                          <a:cs typeface="HG丸ｺﾞｼｯｸM-PRO" pitchFamily="50" charset="-128"/>
                        </a:rPr>
                        <a:t>x</a:t>
                      </a:r>
                      <a:r>
                        <a:rPr kumimoji="1" lang="en-US" altLang="ja-JP" sz="1800" b="0" i="0" u="none" strike="noStrike" cap="none" normalizeH="0" baseline="-25000">
                          <a:ln>
                            <a:noFill/>
                          </a:ln>
                          <a:solidFill>
                            <a:schemeClr val="tx1"/>
                          </a:solidFill>
                          <a:effectLst/>
                          <a:latin typeface="Calibri" charset="0"/>
                          <a:ea typeface="ＭＳ Ｐゴシック" charset="-128"/>
                          <a:cs typeface="ＭＳ Ｐゴシック" charset="-128"/>
                        </a:rPr>
                        <a:t>y</a:t>
                      </a:r>
                      <a:endParaRPr kumimoji="1" lang="ja-JP" altLang="en-US" sz="1800" b="0" i="0" u="none" strike="noStrike" cap="none" normalizeH="0" baseline="-2500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0.052</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0.129/0.090 </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FF"/>
                          </a:solidFill>
                          <a:effectLst/>
                          <a:latin typeface="Calibri" charset="0"/>
                          <a:ea typeface="ＭＳ Ｐゴシック" charset="-128"/>
                          <a:cs typeface="ＭＳ Ｐゴシック" charset="-128"/>
                        </a:rPr>
                        <a:t> 0.09/0.081</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Symbol" charset="2"/>
                          <a:ea typeface="HG丸ｺﾞｼｯｸM-PRO" pitchFamily="50" charset="-128"/>
                          <a:cs typeface="HG丸ｺﾞｼｯｸM-PRO" pitchFamily="50" charset="-128"/>
                        </a:rPr>
                        <a:t>s</a:t>
                      </a:r>
                      <a:r>
                        <a:rPr kumimoji="1" lang="en-US" altLang="ja-JP" sz="1800" b="0" i="0" u="none" strike="noStrike" cap="none" normalizeH="0" baseline="-25000" dirty="0" err="1">
                          <a:ln>
                            <a:noFill/>
                          </a:ln>
                          <a:solidFill>
                            <a:schemeClr val="tx1"/>
                          </a:solidFill>
                          <a:effectLst/>
                          <a:latin typeface="Calibri" charset="0"/>
                          <a:ea typeface="ＭＳ Ｐゴシック" charset="-128"/>
                          <a:cs typeface="ＭＳ Ｐゴシック" charset="-128"/>
                        </a:rPr>
                        <a:t>z</a:t>
                      </a:r>
                      <a:r>
                        <a:rPr kumimoji="1" lang="en-US" altLang="ja-JP" sz="1800" b="0" i="0" u="none" strike="noStrike" cap="none" normalizeH="0" baseline="-25000" dirty="0">
                          <a:ln>
                            <a:noFill/>
                          </a:ln>
                          <a:solidFill>
                            <a:schemeClr val="tx1"/>
                          </a:solidFill>
                          <a:effectLst/>
                          <a:latin typeface="Calibri" charset="0"/>
                          <a:ea typeface="ＭＳ Ｐゴシック" charset="-128"/>
                          <a:cs typeface="ＭＳ Ｐゴシック" charset="-128"/>
                        </a:rPr>
                        <a:t> </a:t>
                      </a: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(mm)</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4</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6 - 7</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6/5</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I</a:t>
                      </a:r>
                      <a:r>
                        <a:rPr kumimoji="1" lang="en-US" altLang="ja-JP" sz="1800" b="0" i="0" u="none" strike="noStrike" cap="none" normalizeH="0" baseline="-25000">
                          <a:ln>
                            <a:noFill/>
                          </a:ln>
                          <a:solidFill>
                            <a:schemeClr val="tx1"/>
                          </a:solidFill>
                          <a:effectLst/>
                          <a:latin typeface="Calibri" charset="0"/>
                          <a:ea typeface="ＭＳ Ｐゴシック" charset="-128"/>
                          <a:cs typeface="ＭＳ Ｐゴシック" charset="-128"/>
                        </a:rPr>
                        <a:t>beam</a:t>
                      </a: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 (A)</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Calibri" charset="0"/>
                          <a:ea typeface="ＭＳ Ｐゴシック" charset="-128"/>
                          <a:cs typeface="ＭＳ Ｐゴシック" charset="-128"/>
                        </a:rPr>
                        <a:t>2.6/1.1</a:t>
                      </a:r>
                      <a:endParaRPr kumimoji="1" lang="ja-JP" altLang="en-US" sz="1800" b="0" i="0" u="none" strike="noStrike" cap="none" normalizeH="0" baseline="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1.64/1.19</a:t>
                      </a:r>
                      <a:endParaRPr kumimoji="1" lang="ja-JP" altLang="en-US" sz="1800" b="0" i="0" u="none" strike="noStrike" cap="none" normalizeH="0" baseline="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FF00FF"/>
                          </a:solidFill>
                          <a:effectLst/>
                          <a:latin typeface="Calibri" charset="0"/>
                          <a:ea typeface="ＭＳ Ｐゴシック" charset="-128"/>
                          <a:cs typeface="ＭＳ Ｐゴシック" charset="-128"/>
                        </a:rPr>
                        <a:t>3.6/2.6</a:t>
                      </a:r>
                      <a:endParaRPr kumimoji="1" lang="ja-JP" altLang="en-US" sz="1800" b="0" i="0" u="none" strike="noStrike" cap="none" normalizeH="0" baseline="0" dirty="0" smtClean="0">
                        <a:ln>
                          <a:noFill/>
                        </a:ln>
                        <a:solidFill>
                          <a:srgbClr val="FF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err="1">
                          <a:ln>
                            <a:noFill/>
                          </a:ln>
                          <a:solidFill>
                            <a:schemeClr val="tx1"/>
                          </a:solidFill>
                          <a:effectLst/>
                          <a:latin typeface="Calibri" charset="0"/>
                          <a:ea typeface="ＭＳ Ｐゴシック" charset="-128"/>
                          <a:cs typeface="ＭＳ Ｐゴシック" charset="-128"/>
                        </a:rPr>
                        <a:t>N</a:t>
                      </a:r>
                      <a:r>
                        <a:rPr kumimoji="1" lang="en-US" altLang="ja-JP" sz="1800" b="0" i="0" u="none" strike="noStrike" cap="none" normalizeH="0" baseline="-25000" dirty="0" err="1">
                          <a:ln>
                            <a:noFill/>
                          </a:ln>
                          <a:solidFill>
                            <a:schemeClr val="tx1"/>
                          </a:solidFill>
                          <a:effectLst/>
                          <a:latin typeface="Calibri" charset="0"/>
                          <a:ea typeface="ＭＳ Ｐゴシック" charset="-128"/>
                          <a:cs typeface="ＭＳ Ｐゴシック" charset="-128"/>
                        </a:rPr>
                        <a:t>bunches</a:t>
                      </a:r>
                      <a:endParaRPr kumimoji="1" lang="ja-JP" altLang="en-US" sz="1800" b="0" i="0" u="none" strike="noStrike" cap="none" normalizeH="0" baseline="-2500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5000</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1584</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2500</a:t>
                      </a: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accent5"/>
                    </a:solidFill>
                  </a:tcPr>
                </a:tc>
              </a:tr>
              <a:tr h="41111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Luminosity (10</a:t>
                      </a:r>
                      <a:r>
                        <a:rPr kumimoji="1" lang="en-US" altLang="ja-JP" sz="1800" b="0" i="0" u="none" strike="noStrike" cap="none" normalizeH="0" baseline="30000" smtClean="0">
                          <a:ln>
                            <a:noFill/>
                          </a:ln>
                          <a:solidFill>
                            <a:schemeClr val="tx1"/>
                          </a:solidFill>
                          <a:effectLst/>
                          <a:latin typeface="Calibri" charset="0"/>
                          <a:ea typeface="ＭＳ Ｐゴシック" charset="-128"/>
                          <a:cs typeface="ＭＳ Ｐゴシック" charset="-128"/>
                        </a:rPr>
                        <a:t>34</a:t>
                      </a: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 cm</a:t>
                      </a:r>
                      <a:r>
                        <a:rPr kumimoji="1" lang="en-US" altLang="ja-JP" sz="1800" b="0" i="0" u="none" strike="noStrike" cap="none" normalizeH="0" baseline="30000" smtClean="0">
                          <a:ln>
                            <a:noFill/>
                          </a:ln>
                          <a:solidFill>
                            <a:schemeClr val="tx1"/>
                          </a:solidFill>
                          <a:effectLst/>
                          <a:latin typeface="Calibri" charset="0"/>
                          <a:ea typeface="ＭＳ Ｐゴシック" charset="-128"/>
                          <a:cs typeface="ＭＳ Ｐゴシック" charset="-128"/>
                        </a:rPr>
                        <a:t>-2</a:t>
                      </a: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 s</a:t>
                      </a:r>
                      <a:r>
                        <a:rPr kumimoji="1" lang="en-US" altLang="ja-JP" sz="1800" b="0" i="0" u="none" strike="noStrike" cap="none" normalizeH="0" baseline="30000" smtClean="0">
                          <a:ln>
                            <a:noFill/>
                          </a:ln>
                          <a:solidFill>
                            <a:schemeClr val="tx1"/>
                          </a:solidFill>
                          <a:effectLst/>
                          <a:latin typeface="Calibri" charset="0"/>
                          <a:ea typeface="ＭＳ Ｐゴシック" charset="-128"/>
                          <a:cs typeface="ＭＳ Ｐゴシック" charset="-128"/>
                        </a:rPr>
                        <a:t>-1</a:t>
                      </a:r>
                      <a:r>
                        <a:rPr kumimoji="1" lang="en-US" altLang="ja-JP" sz="1800" b="0" i="0" u="none" strike="noStrike" cap="none" normalizeH="0" baseline="0" smtClean="0">
                          <a:ln>
                            <a:noFill/>
                          </a:ln>
                          <a:solidFill>
                            <a:schemeClr val="tx1"/>
                          </a:solidFill>
                          <a:effectLst/>
                          <a:latin typeface="Calibri" charset="0"/>
                          <a:ea typeface="ＭＳ Ｐゴシック" charset="-128"/>
                          <a:cs typeface="ＭＳ Ｐゴシック" charset="-128"/>
                        </a:rPr>
                        <a:t>)</a:t>
                      </a:r>
                      <a:endParaRPr kumimoji="1" lang="ja-JP" altLang="en-US" sz="1800" b="0" i="0" u="none" strike="noStrike" cap="none" normalizeH="0" baseline="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Calibri" charset="0"/>
                          <a:ea typeface="ＭＳ Ｐゴシック" charset="-128"/>
                          <a:cs typeface="ＭＳ Ｐゴシック" charset="-128"/>
                        </a:rPr>
                        <a:t>1</a:t>
                      </a:r>
                      <a:endParaRPr kumimoji="1" lang="ja-JP" altLang="en-US" sz="1800" b="0" i="0" u="none" strike="noStrike" cap="none" normalizeH="0" baseline="0" dirty="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2.11 </a:t>
                      </a:r>
                      <a:endParaRPr kumimoji="1" lang="ja-JP" altLang="en-US" sz="1800" b="0" i="0" u="none" strike="noStrike" cap="none" normalizeH="0" baseline="0" dirty="0" smtClean="0">
                        <a:ln>
                          <a:noFill/>
                        </a:ln>
                        <a:solidFill>
                          <a:srgbClr val="0000FF"/>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Calibri" charset="0"/>
                          <a:ea typeface="ＭＳ Ｐゴシック" charset="-128"/>
                          <a:cs typeface="ＭＳ Ｐゴシック" charset="-128"/>
                        </a:rPr>
                        <a:t>80</a:t>
                      </a:r>
                      <a:endParaRPr kumimoji="1" lang="ja-JP" altLang="en-US" sz="1800" b="0" i="0" u="none" strike="noStrike" cap="none" normalizeH="0" baseline="0" dirty="0" smtClean="0">
                        <a:ln>
                          <a:noFill/>
                        </a:ln>
                        <a:solidFill>
                          <a:schemeClr val="tx1"/>
                        </a:solidFill>
                        <a:effectLst/>
                        <a:latin typeface="Calibri" charset="0"/>
                        <a:ea typeface="ＭＳ Ｐゴシック" charset="-128"/>
                        <a:cs typeface="ＭＳ Ｐゴシック" charset="-128"/>
                      </a:endParaRPr>
                    </a:p>
                  </a:txBody>
                  <a:tcPr anchor="ctr" horzOverflow="overflow">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r>
            </a:tbl>
          </a:graphicData>
        </a:graphic>
      </p:graphicFrame>
      <p:sp>
        <p:nvSpPr>
          <p:cNvPr id="5" name="フッター プレースホルダ 3"/>
          <p:cNvSpPr txBox="1">
            <a:spLocks/>
          </p:cNvSpPr>
          <p:nvPr/>
        </p:nvSpPr>
        <p:spPr bwMode="auto">
          <a:xfrm>
            <a:off x="7688727" y="6548441"/>
            <a:ext cx="1449388" cy="276225"/>
          </a:xfrm>
          <a:prstGeom prst="rect">
            <a:avLst/>
          </a:prstGeom>
          <a:noFill/>
          <a:ln w="9525">
            <a:noFill/>
            <a:miter lim="800000"/>
            <a:headEnd/>
            <a:tailEnd/>
          </a:ln>
        </p:spPr>
        <p:txBody>
          <a:bodyPr lIns="91425" tIns="45713" rIns="91425" bIns="45713">
            <a:prstTxWarp prst="textNoShape">
              <a:avLst/>
            </a:prstTxWarp>
          </a:bodyPr>
          <a:lstStyle/>
          <a:p>
            <a:pPr algn="ctr" eaLnBrk="0" hangingPunct="0"/>
            <a:r>
              <a:rPr kumimoji="0" lang="en-US" altLang="ja-JP" sz="1200" dirty="0" smtClean="0">
                <a:latin typeface="Lucida Grande"/>
                <a:cs typeface="Lucida Grande"/>
              </a:rPr>
              <a:t>Y. Ohnishi et al.</a:t>
            </a:r>
            <a:endParaRPr kumimoji="0" lang="ja-JP" altLang="en-US" sz="1200" dirty="0">
              <a:latin typeface="Lucida Grande"/>
              <a:cs typeface="Lucida Grande"/>
            </a:endParaRPr>
          </a:p>
        </p:txBody>
      </p:sp>
      <p:sp>
        <p:nvSpPr>
          <p:cNvPr id="7" name="AutoShape 62"/>
          <p:cNvSpPr>
            <a:spLocks noChangeArrowheads="1"/>
          </p:cNvSpPr>
          <p:nvPr/>
        </p:nvSpPr>
        <p:spPr bwMode="auto">
          <a:xfrm flipV="1">
            <a:off x="8229600" y="3362070"/>
            <a:ext cx="685800" cy="524130"/>
          </a:xfrm>
          <a:prstGeom prst="leftArrow">
            <a:avLst>
              <a:gd name="adj1" fmla="val 50000"/>
              <a:gd name="adj2" fmla="val 75000"/>
            </a:avLst>
          </a:prstGeom>
          <a:solidFill>
            <a:srgbClr val="FF0000"/>
          </a:solidFill>
          <a:ln w="19050">
            <a:solidFill>
              <a:schemeClr val="tx1"/>
            </a:solidFill>
            <a:miter lim="800000"/>
            <a:headEnd/>
            <a:tailEnd/>
          </a:ln>
        </p:spPr>
        <p:txBody>
          <a:bodyPr wrap="none" anchor="ctr">
            <a:prstTxWarp prst="textNoShape">
              <a:avLst/>
            </a:prstTxWarp>
          </a:bodyPr>
          <a:lstStyle/>
          <a:p>
            <a:endParaRPr lang="en-US"/>
          </a:p>
        </p:txBody>
      </p:sp>
      <p:sp>
        <p:nvSpPr>
          <p:cNvPr id="8" name="AutoShape 63"/>
          <p:cNvSpPr>
            <a:spLocks noChangeArrowheads="1"/>
          </p:cNvSpPr>
          <p:nvPr/>
        </p:nvSpPr>
        <p:spPr bwMode="auto">
          <a:xfrm>
            <a:off x="8229600" y="5638091"/>
            <a:ext cx="612775" cy="228600"/>
          </a:xfrm>
          <a:prstGeom prst="leftArrow">
            <a:avLst>
              <a:gd name="adj1" fmla="val 50000"/>
              <a:gd name="adj2" fmla="val 67014"/>
            </a:avLst>
          </a:prstGeom>
          <a:solidFill>
            <a:srgbClr val="FF0000"/>
          </a:solidFill>
          <a:ln w="19050">
            <a:solidFill>
              <a:schemeClr val="tx1"/>
            </a:solidFill>
            <a:miter lim="800000"/>
            <a:headEnd/>
            <a:tailEnd/>
          </a:ln>
        </p:spPr>
        <p:txBody>
          <a:bodyPr wrap="none" anchor="ctr">
            <a:prstTxWarp prst="textNoShape">
              <a:avLst/>
            </a:prstTxWarp>
          </a:bodyPr>
          <a:lstStyle/>
          <a:p>
            <a:endParaRPr lang="en-US"/>
          </a:p>
        </p:txBody>
      </p:sp>
      <p:sp>
        <p:nvSpPr>
          <p:cNvPr id="9" name="Title 8"/>
          <p:cNvSpPr>
            <a:spLocks noGrp="1"/>
          </p:cNvSpPr>
          <p:nvPr>
            <p:ph type="title"/>
          </p:nvPr>
        </p:nvSpPr>
        <p:spPr>
          <a:xfrm>
            <a:off x="0" y="25596"/>
            <a:ext cx="9144000" cy="563562"/>
          </a:xfrm>
        </p:spPr>
        <p:txBody>
          <a:bodyPr>
            <a:normAutofit fontScale="90000"/>
          </a:bodyPr>
          <a:lstStyle/>
          <a:p>
            <a:r>
              <a:rPr lang="en-US" altLang="ja-JP" sz="3200" dirty="0" smtClean="0">
                <a:latin typeface="Times New Roman"/>
              </a:rPr>
              <a:t>Compare the Parameters for KEKB and </a:t>
            </a:r>
            <a:r>
              <a:rPr lang="en-US" altLang="ja-JP" sz="3200" dirty="0" err="1" smtClean="0">
                <a:latin typeface="Times New Roman"/>
              </a:rPr>
              <a:t>SuperKEKB</a:t>
            </a:r>
            <a:endParaRPr lang="en-US" sz="3200" dirty="0">
              <a:latin typeface="Times New Roman"/>
            </a:endParaRPr>
          </a:p>
        </p:txBody>
      </p:sp>
      <p:sp>
        <p:nvSpPr>
          <p:cNvPr id="2" name="TextBox 1"/>
          <p:cNvSpPr txBox="1"/>
          <p:nvPr/>
        </p:nvSpPr>
        <p:spPr>
          <a:xfrm>
            <a:off x="497970" y="6025221"/>
            <a:ext cx="8417429" cy="523220"/>
          </a:xfrm>
          <a:prstGeom prst="rect">
            <a:avLst/>
          </a:prstGeom>
          <a:noFill/>
        </p:spPr>
        <p:txBody>
          <a:bodyPr wrap="square" rtlCol="0">
            <a:spAutoFit/>
          </a:bodyPr>
          <a:lstStyle/>
          <a:p>
            <a:r>
              <a:rPr lang="en-US" sz="2800" dirty="0" smtClean="0"/>
              <a:t>Nano-beams are the key (vertical spot size is ~50nm !!) </a:t>
            </a:r>
            <a:endParaRPr lang="en-US" sz="2800" dirty="0"/>
          </a:p>
        </p:txBody>
      </p:sp>
      <p:sp>
        <p:nvSpPr>
          <p:cNvPr id="3" name="Slide Number Placeholder 2"/>
          <p:cNvSpPr>
            <a:spLocks noGrp="1"/>
          </p:cNvSpPr>
          <p:nvPr>
            <p:ph type="sldNum" sz="quarter" idx="12"/>
          </p:nvPr>
        </p:nvSpPr>
        <p:spPr/>
        <p:txBody>
          <a:bodyPr/>
          <a:lstStyle/>
          <a:p>
            <a:fld id="{2066355A-084C-D24E-9AD2-7E4FC41EA627}" type="slidenum">
              <a:rPr lang="en-US" smtClean="0"/>
              <a:t>57</a:t>
            </a:fld>
            <a:endParaRPr lang="en-US"/>
          </a:p>
        </p:txBody>
      </p:sp>
      <p:sp>
        <p:nvSpPr>
          <p:cNvPr id="4" name="TextBox 3"/>
          <p:cNvSpPr txBox="1"/>
          <p:nvPr/>
        </p:nvSpPr>
        <p:spPr>
          <a:xfrm>
            <a:off x="4771619" y="6536809"/>
            <a:ext cx="2462771" cy="369332"/>
          </a:xfrm>
          <a:prstGeom prst="rect">
            <a:avLst/>
          </a:prstGeom>
          <a:noFill/>
        </p:spPr>
        <p:txBody>
          <a:bodyPr wrap="square" rtlCol="0">
            <a:spAutoFit/>
          </a:bodyPr>
          <a:lstStyle/>
          <a:p>
            <a:r>
              <a:rPr lang="en-US" dirty="0" smtClean="0"/>
              <a:t>This is not a typo</a:t>
            </a:r>
            <a:endParaRPr lang="en-US" dirty="0"/>
          </a:p>
        </p:txBody>
      </p:sp>
    </p:spTree>
    <p:extLst>
      <p:ext uri="{BB962C8B-B14F-4D97-AF65-F5344CB8AC3E}">
        <p14:creationId xmlns:p14="http://schemas.microsoft.com/office/powerpoint/2010/main" val="39113105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 Ring4.JPG                                                      04FFC802Macintosh HD                   C12DDC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536575"/>
            <a:ext cx="8458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5753100"/>
            <a:ext cx="19843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4" name="Rectangle 20"/>
          <p:cNvSpPr>
            <a:spLocks/>
          </p:cNvSpPr>
          <p:nvPr/>
        </p:nvSpPr>
        <p:spPr bwMode="auto">
          <a:xfrm>
            <a:off x="4305300" y="1298575"/>
            <a:ext cx="671513" cy="215900"/>
          </a:xfrm>
          <a:prstGeom prst="rect">
            <a:avLst/>
          </a:prstGeom>
          <a:noFill/>
          <a:ln w="12700">
            <a:solidFill>
              <a:schemeClr val="tx1"/>
            </a:solidFill>
            <a:miter lim="800000"/>
            <a:headEnd/>
            <a:tailEnd/>
          </a:ln>
        </p:spPr>
        <p:txBody>
          <a:bodyPr wrap="none" lIns="0" tIns="0" rIns="40638" bIns="0">
            <a:spAutoFit/>
          </a:bodyPr>
          <a:lstStyle/>
          <a:p>
            <a:pPr>
              <a:defRPr/>
            </a:pPr>
            <a:r>
              <a:rPr lang="en-US" altLang="ja-JP" sz="1400" dirty="0">
                <a:solidFill>
                  <a:srgbClr val="0000FF"/>
                </a:solidFill>
                <a:latin typeface="+mn-lt"/>
                <a:ea typeface="+mn-ea"/>
                <a:cs typeface="+mn-cs"/>
              </a:rPr>
              <a:t>e- 2.6 A</a:t>
            </a:r>
          </a:p>
        </p:txBody>
      </p:sp>
      <p:sp>
        <p:nvSpPr>
          <p:cNvPr id="15365" name="Rectangle 21"/>
          <p:cNvSpPr>
            <a:spLocks/>
          </p:cNvSpPr>
          <p:nvPr/>
        </p:nvSpPr>
        <p:spPr bwMode="auto">
          <a:xfrm>
            <a:off x="5829300" y="1908175"/>
            <a:ext cx="735013" cy="215900"/>
          </a:xfrm>
          <a:prstGeom prst="rect">
            <a:avLst/>
          </a:prstGeom>
          <a:noFill/>
          <a:ln w="12700">
            <a:solidFill>
              <a:schemeClr val="tx1"/>
            </a:solidFill>
            <a:miter lim="800000"/>
            <a:headEnd/>
            <a:tailEnd/>
          </a:ln>
        </p:spPr>
        <p:txBody>
          <a:bodyPr wrap="none" lIns="0" tIns="0" rIns="40638" bIns="0">
            <a:spAutoFit/>
          </a:bodyPr>
          <a:lstStyle/>
          <a:p>
            <a:pPr>
              <a:defRPr/>
            </a:pPr>
            <a:r>
              <a:rPr lang="en-US" altLang="ja-JP" sz="1400" dirty="0">
                <a:solidFill>
                  <a:srgbClr val="FF0000"/>
                </a:solidFill>
                <a:latin typeface="+mn-lt"/>
                <a:ea typeface="+mn-ea"/>
                <a:cs typeface="+mn-cs"/>
              </a:rPr>
              <a:t>e+ 3.6 A</a:t>
            </a:r>
          </a:p>
        </p:txBody>
      </p:sp>
      <p:sp>
        <p:nvSpPr>
          <p:cNvPr id="118789" name="Rectangle 23"/>
          <p:cNvSpPr>
            <a:spLocks/>
          </p:cNvSpPr>
          <p:nvPr/>
        </p:nvSpPr>
        <p:spPr bwMode="auto">
          <a:xfrm>
            <a:off x="2947988" y="6210300"/>
            <a:ext cx="6069012" cy="515938"/>
          </a:xfrm>
          <a:prstGeom prst="rect">
            <a:avLst/>
          </a:prstGeom>
          <a:solidFill>
            <a:srgbClr val="FFCCC9"/>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40638" bIns="0"/>
          <a:lstStyle/>
          <a:p>
            <a:pPr algn="ctr"/>
            <a:r>
              <a:rPr lang="en-US" altLang="ja-JP" sz="2800" b="1" i="1">
                <a:latin typeface="Tahoma" charset="0"/>
                <a:ea typeface="MS PGothic" charset="0"/>
                <a:cs typeface="MS PGothic" charset="0"/>
              </a:rPr>
              <a:t>To </a:t>
            </a:r>
            <a:r>
              <a:rPr lang="sl-SI" altLang="ja-JP" sz="2800" b="1" i="1">
                <a:latin typeface="Tahoma" charset="0"/>
                <a:ea typeface="MS PGothic" charset="0"/>
                <a:cs typeface="MS PGothic" charset="0"/>
              </a:rPr>
              <a:t>obtain</a:t>
            </a:r>
            <a:r>
              <a:rPr lang="en-US" altLang="ja-JP" sz="2800" b="1" i="1">
                <a:latin typeface="Tahoma" charset="0"/>
                <a:ea typeface="MS PGothic" charset="0"/>
                <a:cs typeface="MS PGothic" charset="0"/>
              </a:rPr>
              <a:t> x40 </a:t>
            </a:r>
            <a:r>
              <a:rPr lang="sl-SI" altLang="ja-JP" sz="2800" b="1" i="1">
                <a:latin typeface="Tahoma" charset="0"/>
                <a:ea typeface="MS PGothic" charset="0"/>
                <a:cs typeface="MS PGothic" charset="0"/>
              </a:rPr>
              <a:t>higher luminosity</a:t>
            </a:r>
            <a:endParaRPr lang="ja-JP" altLang="en-US" sz="2800" b="1" i="1">
              <a:latin typeface="Tahoma" charset="0"/>
              <a:ea typeface="MS PGothic" charset="0"/>
              <a:cs typeface="MS PGothic" charset="0"/>
            </a:endParaRPr>
          </a:p>
        </p:txBody>
      </p:sp>
      <p:sp>
        <p:nvSpPr>
          <p:cNvPr id="14" name="円/楕円 13"/>
          <p:cNvSpPr/>
          <p:nvPr/>
        </p:nvSpPr>
        <p:spPr>
          <a:xfrm>
            <a:off x="4159250" y="2493963"/>
            <a:ext cx="1219200" cy="533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ndParaRPr>
          </a:p>
        </p:txBody>
      </p:sp>
      <p:cxnSp>
        <p:nvCxnSpPr>
          <p:cNvPr id="15" name="直線矢印コネクタ 14"/>
          <p:cNvCxnSpPr>
            <a:cxnSpLocks noChangeShapeType="1"/>
          </p:cNvCxnSpPr>
          <p:nvPr/>
        </p:nvCxnSpPr>
        <p:spPr bwMode="auto">
          <a:xfrm>
            <a:off x="4838700" y="1222375"/>
            <a:ext cx="457200" cy="76200"/>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18792" name="図 5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78688" y="1041400"/>
            <a:ext cx="15621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矢印コネクタ 18"/>
          <p:cNvCxnSpPr>
            <a:cxnSpLocks noChangeShapeType="1"/>
          </p:cNvCxnSpPr>
          <p:nvPr/>
        </p:nvCxnSpPr>
        <p:spPr bwMode="auto">
          <a:xfrm flipH="1" flipV="1">
            <a:off x="8269288" y="1481138"/>
            <a:ext cx="342900" cy="123825"/>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直線矢印コネクタ 19"/>
          <p:cNvCxnSpPr>
            <a:cxnSpLocks noChangeShapeType="1"/>
          </p:cNvCxnSpPr>
          <p:nvPr/>
        </p:nvCxnSpPr>
        <p:spPr bwMode="auto">
          <a:xfrm flipV="1">
            <a:off x="7507288" y="1481138"/>
            <a:ext cx="381000" cy="76200"/>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5374" name="Rectangle 16"/>
          <p:cNvSpPr>
            <a:spLocks/>
          </p:cNvSpPr>
          <p:nvPr/>
        </p:nvSpPr>
        <p:spPr bwMode="auto">
          <a:xfrm>
            <a:off x="7507288" y="923925"/>
            <a:ext cx="1066800" cy="152400"/>
          </a:xfrm>
          <a:prstGeom prst="rect">
            <a:avLst/>
          </a:prstGeom>
          <a:noFill/>
          <a:ln w="12700">
            <a:noFill/>
            <a:miter lim="800000"/>
            <a:headEnd/>
            <a:tailEnd/>
          </a:ln>
        </p:spPr>
        <p:txBody>
          <a:bodyPr lIns="0" tIns="0" rIns="40638" bIns="0"/>
          <a:lstStyle/>
          <a:p>
            <a:pPr>
              <a:defRPr/>
            </a:pPr>
            <a:r>
              <a:rPr lang="en-US" altLang="ja-JP" sz="1000" dirty="0">
                <a:latin typeface="+mn-lt"/>
                <a:ea typeface="+mn-ea"/>
                <a:cs typeface="+mn-cs"/>
              </a:rPr>
              <a:t>Colliding bunches</a:t>
            </a:r>
          </a:p>
        </p:txBody>
      </p:sp>
      <p:pic>
        <p:nvPicPr>
          <p:cNvPr id="118796" name="図 5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4175"/>
            <a:ext cx="16049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675" y="2284413"/>
            <a:ext cx="12096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直線矢印コネクタ 23"/>
          <p:cNvCxnSpPr>
            <a:cxnSpLocks noChangeShapeType="1"/>
          </p:cNvCxnSpPr>
          <p:nvPr/>
        </p:nvCxnSpPr>
        <p:spPr bwMode="auto">
          <a:xfrm rot="16200000" flipH="1">
            <a:off x="657225" y="2320925"/>
            <a:ext cx="1676400" cy="0"/>
          </a:xfrm>
          <a:prstGeom prst="straightConnector1">
            <a:avLst/>
          </a:prstGeom>
          <a:noFill/>
          <a:ln w="19050" cap="flat" cmpd="sng" algn="ctr">
            <a:solidFill>
              <a:schemeClr val="accent5">
                <a:lumMod val="60000"/>
                <a:lumOff val="40000"/>
              </a:schemeClr>
            </a:solidFill>
            <a:prstDash val="solid"/>
            <a:round/>
            <a:headEnd type="arrow" w="med" len="med"/>
            <a:tailEnd type="arrow" w="med" len="med"/>
          </a:ln>
          <a:effectLst/>
        </p:spPr>
      </p:cxnSp>
      <p:pic>
        <p:nvPicPr>
          <p:cNvPr id="118799" name="Picture 33" descr="&#10;ARES のコピー                                                  0004FF1BMacintosh HD                   C12DDCC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0300" y="3471863"/>
            <a:ext cx="144938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 name="Text Box 34"/>
          <p:cNvSpPr txBox="1">
            <a:spLocks noChangeArrowheads="1"/>
          </p:cNvSpPr>
          <p:nvPr/>
        </p:nvSpPr>
        <p:spPr bwMode="auto">
          <a:xfrm>
            <a:off x="2476500" y="4473575"/>
            <a:ext cx="944563" cy="244475"/>
          </a:xfrm>
          <a:prstGeom prst="rect">
            <a:avLst/>
          </a:prstGeom>
          <a:noFill/>
          <a:ln w="9525">
            <a:noFill/>
            <a:miter lim="800000"/>
            <a:headEnd/>
            <a:tailEnd/>
          </a:ln>
        </p:spPr>
        <p:txBody>
          <a:bodyPr wrap="none">
            <a:spAutoFit/>
          </a:bodyPr>
          <a:lstStyle/>
          <a:p>
            <a:pPr>
              <a:defRPr/>
            </a:pPr>
            <a:r>
              <a:rPr lang="en-US" altLang="ja-JP" sz="1000" dirty="0">
                <a:latin typeface="+mn-lt"/>
                <a:ea typeface="+mn-ea"/>
                <a:cs typeface="+mn-cs"/>
              </a:rPr>
              <a:t>Damping ring</a:t>
            </a:r>
          </a:p>
        </p:txBody>
      </p:sp>
      <p:sp>
        <p:nvSpPr>
          <p:cNvPr id="15381" name="Line 35"/>
          <p:cNvSpPr>
            <a:spLocks noChangeShapeType="1"/>
          </p:cNvSpPr>
          <p:nvPr/>
        </p:nvSpPr>
        <p:spPr bwMode="auto">
          <a:xfrm flipH="1">
            <a:off x="2552700" y="4727575"/>
            <a:ext cx="838200" cy="0"/>
          </a:xfrm>
          <a:prstGeom prst="line">
            <a:avLst/>
          </a:prstGeom>
          <a:noFill/>
          <a:ln w="28575">
            <a:solidFill>
              <a:srgbClr val="B80000"/>
            </a:solidFill>
            <a:round/>
            <a:headEnd type="triangle" w="sm" len="sm"/>
            <a:tailEnd type="none" w="sm" len="sm"/>
          </a:ln>
        </p:spPr>
        <p:txBody>
          <a:bodyPr wrap="none" anchor="ctr"/>
          <a:lstStyle/>
          <a:p>
            <a:pPr>
              <a:defRPr/>
            </a:pPr>
            <a:endParaRPr lang="ja-JP" altLang="en-US">
              <a:latin typeface="+mn-lt"/>
              <a:ea typeface="+mn-ea"/>
              <a:cs typeface="+mn-cs"/>
            </a:endParaRPr>
          </a:p>
        </p:txBody>
      </p:sp>
      <p:sp>
        <p:nvSpPr>
          <p:cNvPr id="15382" name="Line 36"/>
          <p:cNvSpPr>
            <a:spLocks noChangeShapeType="1"/>
          </p:cNvSpPr>
          <p:nvPr/>
        </p:nvSpPr>
        <p:spPr bwMode="auto">
          <a:xfrm flipH="1">
            <a:off x="4305300" y="4956175"/>
            <a:ext cx="228600" cy="381000"/>
          </a:xfrm>
          <a:prstGeom prst="line">
            <a:avLst/>
          </a:prstGeom>
          <a:noFill/>
          <a:ln w="28575">
            <a:solidFill>
              <a:srgbClr val="B80000"/>
            </a:solidFill>
            <a:round/>
            <a:headEnd type="triangle" w="sm" len="sm"/>
            <a:tailEnd type="none" w="sm" len="sm"/>
          </a:ln>
        </p:spPr>
        <p:txBody>
          <a:bodyPr wrap="none" anchor="ctr"/>
          <a:lstStyle/>
          <a:p>
            <a:pPr>
              <a:defRPr/>
            </a:pPr>
            <a:endParaRPr lang="ja-JP" altLang="en-US">
              <a:latin typeface="+mn-lt"/>
              <a:ea typeface="+mn-ea"/>
              <a:cs typeface="+mn-cs"/>
            </a:endParaRPr>
          </a:p>
        </p:txBody>
      </p:sp>
      <p:sp>
        <p:nvSpPr>
          <p:cNvPr id="15383" name="Text Box 37"/>
          <p:cNvSpPr txBox="1">
            <a:spLocks noChangeArrowheads="1"/>
          </p:cNvSpPr>
          <p:nvPr/>
        </p:nvSpPr>
        <p:spPr bwMode="auto">
          <a:xfrm>
            <a:off x="3462338" y="5337175"/>
            <a:ext cx="1265237" cy="244475"/>
          </a:xfrm>
          <a:prstGeom prst="rect">
            <a:avLst/>
          </a:prstGeom>
          <a:noFill/>
          <a:ln w="9525">
            <a:noFill/>
            <a:miter lim="800000"/>
            <a:headEnd/>
            <a:tailEnd/>
          </a:ln>
        </p:spPr>
        <p:txBody>
          <a:bodyPr wrap="none">
            <a:spAutoFit/>
          </a:bodyPr>
          <a:lstStyle/>
          <a:p>
            <a:pPr>
              <a:defRPr/>
            </a:pPr>
            <a:r>
              <a:rPr lang="en-US" altLang="ja-JP" sz="1000" dirty="0">
                <a:latin typeface="+mn-lt"/>
                <a:ea typeface="+mn-ea"/>
                <a:cs typeface="+mn-cs"/>
              </a:rPr>
              <a:t>Low emittance gun</a:t>
            </a:r>
          </a:p>
        </p:txBody>
      </p:sp>
      <p:sp>
        <p:nvSpPr>
          <p:cNvPr id="15384" name="Line 38"/>
          <p:cNvSpPr>
            <a:spLocks noChangeShapeType="1"/>
          </p:cNvSpPr>
          <p:nvPr/>
        </p:nvSpPr>
        <p:spPr bwMode="auto">
          <a:xfrm flipH="1">
            <a:off x="3619500" y="5337175"/>
            <a:ext cx="685800" cy="0"/>
          </a:xfrm>
          <a:prstGeom prst="line">
            <a:avLst/>
          </a:prstGeom>
          <a:noFill/>
          <a:ln w="28575">
            <a:solidFill>
              <a:srgbClr val="B80000"/>
            </a:solidFill>
            <a:round/>
            <a:headEnd type="none" w="sm" len="sm"/>
            <a:tailEnd type="none" w="sm" len="sm"/>
          </a:ln>
        </p:spPr>
        <p:txBody>
          <a:bodyPr wrap="none" anchor="ctr"/>
          <a:lstStyle/>
          <a:p>
            <a:pPr>
              <a:defRPr/>
            </a:pPr>
            <a:endParaRPr lang="ja-JP" altLang="en-US">
              <a:latin typeface="+mn-lt"/>
              <a:ea typeface="+mn-ea"/>
              <a:cs typeface="+mn-cs"/>
            </a:endParaRPr>
          </a:p>
        </p:txBody>
      </p:sp>
      <p:sp>
        <p:nvSpPr>
          <p:cNvPr id="15385" name="Text Box 39"/>
          <p:cNvSpPr txBox="1">
            <a:spLocks noChangeArrowheads="1"/>
          </p:cNvSpPr>
          <p:nvPr/>
        </p:nvSpPr>
        <p:spPr bwMode="auto">
          <a:xfrm>
            <a:off x="5524500" y="4308475"/>
            <a:ext cx="1077913" cy="244475"/>
          </a:xfrm>
          <a:prstGeom prst="rect">
            <a:avLst/>
          </a:prstGeom>
          <a:noFill/>
          <a:ln w="9525">
            <a:noFill/>
            <a:miter lim="800000"/>
            <a:headEnd/>
            <a:tailEnd/>
          </a:ln>
        </p:spPr>
        <p:txBody>
          <a:bodyPr wrap="none">
            <a:spAutoFit/>
          </a:bodyPr>
          <a:lstStyle/>
          <a:p>
            <a:pPr>
              <a:defRPr/>
            </a:pPr>
            <a:r>
              <a:rPr lang="en-US" altLang="ja-JP" sz="1000" dirty="0">
                <a:latin typeface="+mn-lt"/>
                <a:ea typeface="+mn-ea"/>
                <a:cs typeface="+mn-cs"/>
              </a:rPr>
              <a:t>Positron source</a:t>
            </a:r>
          </a:p>
        </p:txBody>
      </p:sp>
      <p:sp>
        <p:nvSpPr>
          <p:cNvPr id="15386" name="Line 40"/>
          <p:cNvSpPr>
            <a:spLocks noChangeShapeType="1"/>
          </p:cNvSpPr>
          <p:nvPr/>
        </p:nvSpPr>
        <p:spPr bwMode="auto">
          <a:xfrm>
            <a:off x="5524500" y="4552950"/>
            <a:ext cx="1143000" cy="0"/>
          </a:xfrm>
          <a:prstGeom prst="line">
            <a:avLst/>
          </a:prstGeom>
          <a:noFill/>
          <a:ln w="28575">
            <a:solidFill>
              <a:srgbClr val="B80000"/>
            </a:solidFill>
            <a:round/>
            <a:headEnd type="triangle" w="sm" len="sm"/>
            <a:tailEnd type="none" w="sm" len="sm"/>
          </a:ln>
        </p:spPr>
        <p:txBody>
          <a:bodyPr wrap="none" anchor="ctr"/>
          <a:lstStyle/>
          <a:p>
            <a:pPr>
              <a:defRPr/>
            </a:pPr>
            <a:endParaRPr lang="ja-JP" altLang="en-US">
              <a:latin typeface="+mn-lt"/>
              <a:ea typeface="+mn-ea"/>
              <a:cs typeface="+mn-cs"/>
            </a:endParaRPr>
          </a:p>
        </p:txBody>
      </p:sp>
      <p:sp>
        <p:nvSpPr>
          <p:cNvPr id="15387" name="Text Box 41"/>
          <p:cNvSpPr txBox="1">
            <a:spLocks noChangeArrowheads="1"/>
          </p:cNvSpPr>
          <p:nvPr/>
        </p:nvSpPr>
        <p:spPr bwMode="auto">
          <a:xfrm>
            <a:off x="2476500" y="1755775"/>
            <a:ext cx="1076325" cy="396875"/>
          </a:xfrm>
          <a:prstGeom prst="rect">
            <a:avLst/>
          </a:prstGeom>
          <a:noFill/>
          <a:ln w="9525">
            <a:noFill/>
            <a:miter lim="800000"/>
            <a:headEnd/>
            <a:tailEnd/>
          </a:ln>
        </p:spPr>
        <p:txBody>
          <a:bodyPr wrap="none">
            <a:spAutoFit/>
          </a:bodyPr>
          <a:lstStyle/>
          <a:p>
            <a:pPr>
              <a:defRPr/>
            </a:pPr>
            <a:r>
              <a:rPr lang="en-US" altLang="ja-JP" sz="1000" dirty="0">
                <a:latin typeface="+mn-lt"/>
                <a:ea typeface="+mn-ea"/>
                <a:cs typeface="+mn-cs"/>
              </a:rPr>
              <a:t>New beam pipe</a:t>
            </a:r>
          </a:p>
          <a:p>
            <a:pPr>
              <a:defRPr/>
            </a:pPr>
            <a:r>
              <a:rPr lang="en-US" altLang="ja-JP" sz="1000" dirty="0">
                <a:latin typeface="+mn-lt"/>
                <a:ea typeface="+mn-ea"/>
                <a:cs typeface="+mn-cs"/>
              </a:rPr>
              <a:t>&amp; bellows</a:t>
            </a:r>
          </a:p>
        </p:txBody>
      </p:sp>
      <p:sp>
        <p:nvSpPr>
          <p:cNvPr id="15388" name="Line 42"/>
          <p:cNvSpPr>
            <a:spLocks noChangeShapeType="1"/>
          </p:cNvSpPr>
          <p:nvPr/>
        </p:nvSpPr>
        <p:spPr bwMode="auto">
          <a:xfrm>
            <a:off x="2476500" y="2136775"/>
            <a:ext cx="990600" cy="0"/>
          </a:xfrm>
          <a:prstGeom prst="line">
            <a:avLst/>
          </a:prstGeom>
          <a:noFill/>
          <a:ln w="28575">
            <a:solidFill>
              <a:srgbClr val="B80000"/>
            </a:solidFill>
            <a:round/>
            <a:headEnd type="triangle" w="sm" len="sm"/>
            <a:tailEnd type="none" w="sm" len="sm"/>
          </a:ln>
        </p:spPr>
        <p:txBody>
          <a:bodyPr wrap="none" anchor="ctr"/>
          <a:lstStyle/>
          <a:p>
            <a:pPr>
              <a:defRPr/>
            </a:pPr>
            <a:endParaRPr lang="ja-JP" altLang="en-US">
              <a:latin typeface="+mn-lt"/>
              <a:ea typeface="+mn-ea"/>
              <a:cs typeface="+mn-cs"/>
            </a:endParaRPr>
          </a:p>
        </p:txBody>
      </p:sp>
      <p:sp>
        <p:nvSpPr>
          <p:cNvPr id="15389" name="Text Box 43"/>
          <p:cNvSpPr txBox="1">
            <a:spLocks noChangeArrowheads="1"/>
          </p:cNvSpPr>
          <p:nvPr/>
        </p:nvSpPr>
        <p:spPr bwMode="auto">
          <a:xfrm>
            <a:off x="6329363" y="825500"/>
            <a:ext cx="588962" cy="246063"/>
          </a:xfrm>
          <a:prstGeom prst="rect">
            <a:avLst/>
          </a:prstGeom>
          <a:noFill/>
          <a:ln w="9525">
            <a:noFill/>
            <a:miter lim="800000"/>
            <a:headEnd/>
            <a:tailEnd/>
          </a:ln>
        </p:spPr>
        <p:txBody>
          <a:bodyPr wrap="none">
            <a:spAutoFit/>
          </a:bodyPr>
          <a:lstStyle/>
          <a:p>
            <a:pPr>
              <a:defRPr/>
            </a:pPr>
            <a:r>
              <a:rPr lang="en-US" altLang="ja-JP" sz="1000" dirty="0">
                <a:latin typeface="+mn-lt"/>
                <a:ea typeface="+mn-ea"/>
                <a:cs typeface="+mn-cs"/>
              </a:rPr>
              <a:t>Belle II</a:t>
            </a:r>
          </a:p>
        </p:txBody>
      </p:sp>
      <p:sp>
        <p:nvSpPr>
          <p:cNvPr id="15390" name="Line 44"/>
          <p:cNvSpPr>
            <a:spLocks noChangeShapeType="1"/>
          </p:cNvSpPr>
          <p:nvPr/>
        </p:nvSpPr>
        <p:spPr bwMode="auto">
          <a:xfrm flipV="1">
            <a:off x="6210300" y="1069975"/>
            <a:ext cx="762000" cy="0"/>
          </a:xfrm>
          <a:prstGeom prst="line">
            <a:avLst/>
          </a:prstGeom>
          <a:noFill/>
          <a:ln w="28575">
            <a:solidFill>
              <a:srgbClr val="B80000"/>
            </a:solidFill>
            <a:round/>
            <a:headEnd type="triangle" w="sm" len="sm"/>
            <a:tailEnd type="none" w="sm" len="sm"/>
          </a:ln>
        </p:spPr>
        <p:txBody>
          <a:bodyPr wrap="none" anchor="ctr"/>
          <a:lstStyle/>
          <a:p>
            <a:pPr>
              <a:defRPr/>
            </a:pPr>
            <a:endParaRPr lang="ja-JP" altLang="en-US">
              <a:latin typeface="+mn-lt"/>
              <a:ea typeface="+mn-ea"/>
              <a:cs typeface="+mn-cs"/>
            </a:endParaRPr>
          </a:p>
        </p:txBody>
      </p:sp>
      <p:sp>
        <p:nvSpPr>
          <p:cNvPr id="15391" name="Text Box 45"/>
          <p:cNvSpPr txBox="1">
            <a:spLocks noChangeArrowheads="1"/>
          </p:cNvSpPr>
          <p:nvPr/>
        </p:nvSpPr>
        <p:spPr bwMode="auto">
          <a:xfrm>
            <a:off x="6591300" y="1155700"/>
            <a:ext cx="596900" cy="244475"/>
          </a:xfrm>
          <a:prstGeom prst="rect">
            <a:avLst/>
          </a:prstGeom>
          <a:noFill/>
          <a:ln w="9525">
            <a:noFill/>
            <a:miter lim="800000"/>
            <a:headEnd/>
            <a:tailEnd/>
          </a:ln>
        </p:spPr>
        <p:txBody>
          <a:bodyPr wrap="none">
            <a:spAutoFit/>
          </a:bodyPr>
          <a:lstStyle/>
          <a:p>
            <a:pPr>
              <a:defRPr/>
            </a:pPr>
            <a:r>
              <a:rPr lang="en-US" altLang="ja-JP" sz="1000" dirty="0">
                <a:latin typeface="+mn-lt"/>
                <a:ea typeface="+mn-ea"/>
                <a:cs typeface="+mn-cs"/>
              </a:rPr>
              <a:t>New IR</a:t>
            </a:r>
          </a:p>
        </p:txBody>
      </p:sp>
      <p:sp>
        <p:nvSpPr>
          <p:cNvPr id="15392" name="Line 46"/>
          <p:cNvSpPr>
            <a:spLocks noChangeShapeType="1"/>
          </p:cNvSpPr>
          <p:nvPr/>
        </p:nvSpPr>
        <p:spPr bwMode="auto">
          <a:xfrm flipV="1">
            <a:off x="6396038" y="1374775"/>
            <a:ext cx="762000" cy="0"/>
          </a:xfrm>
          <a:prstGeom prst="line">
            <a:avLst/>
          </a:prstGeom>
          <a:noFill/>
          <a:ln w="28575">
            <a:solidFill>
              <a:srgbClr val="B80000"/>
            </a:solidFill>
            <a:round/>
            <a:headEnd type="triangle" w="sm" len="sm"/>
            <a:tailEnd type="none" w="sm" len="sm"/>
          </a:ln>
        </p:spPr>
        <p:txBody>
          <a:bodyPr wrap="none" anchor="ctr"/>
          <a:lstStyle/>
          <a:p>
            <a:pPr>
              <a:defRPr/>
            </a:pPr>
            <a:endParaRPr lang="ja-JP" altLang="en-US">
              <a:latin typeface="+mn-lt"/>
              <a:ea typeface="+mn-ea"/>
              <a:cs typeface="+mn-cs"/>
            </a:endParaRPr>
          </a:p>
        </p:txBody>
      </p:sp>
      <p:sp>
        <p:nvSpPr>
          <p:cNvPr id="15393" name="Line 47"/>
          <p:cNvSpPr>
            <a:spLocks noChangeShapeType="1"/>
          </p:cNvSpPr>
          <p:nvPr/>
        </p:nvSpPr>
        <p:spPr bwMode="auto">
          <a:xfrm flipH="1">
            <a:off x="2247900" y="1222375"/>
            <a:ext cx="533400" cy="304800"/>
          </a:xfrm>
          <a:prstGeom prst="line">
            <a:avLst/>
          </a:prstGeom>
          <a:noFill/>
          <a:ln w="38100">
            <a:solidFill>
              <a:srgbClr val="F7020B"/>
            </a:solidFill>
            <a:round/>
            <a:headEnd/>
            <a:tailEnd type="arrow" w="med" len="med"/>
          </a:ln>
        </p:spPr>
        <p:txBody>
          <a:bodyPr wrap="none" anchor="ctr"/>
          <a:lstStyle/>
          <a:p>
            <a:pPr>
              <a:defRPr/>
            </a:pPr>
            <a:endParaRPr lang="ja-JP" altLang="en-US">
              <a:latin typeface="+mn-lt"/>
              <a:ea typeface="+mn-ea"/>
              <a:cs typeface="+mn-cs"/>
            </a:endParaRPr>
          </a:p>
        </p:txBody>
      </p:sp>
      <p:sp>
        <p:nvSpPr>
          <p:cNvPr id="15394" name="Line 48"/>
          <p:cNvSpPr>
            <a:spLocks noChangeShapeType="1"/>
          </p:cNvSpPr>
          <p:nvPr/>
        </p:nvSpPr>
        <p:spPr bwMode="auto">
          <a:xfrm flipH="1" flipV="1">
            <a:off x="5067300" y="917575"/>
            <a:ext cx="457200" cy="76200"/>
          </a:xfrm>
          <a:prstGeom prst="line">
            <a:avLst/>
          </a:prstGeom>
          <a:noFill/>
          <a:ln w="38100">
            <a:solidFill>
              <a:srgbClr val="F7020B"/>
            </a:solidFill>
            <a:round/>
            <a:headEnd/>
            <a:tailEnd type="arrow" w="med" len="med"/>
          </a:ln>
        </p:spPr>
        <p:txBody>
          <a:bodyPr wrap="none" anchor="ctr"/>
          <a:lstStyle/>
          <a:p>
            <a:pPr>
              <a:defRPr/>
            </a:pPr>
            <a:endParaRPr lang="ja-JP" altLang="en-US">
              <a:latin typeface="+mn-lt"/>
              <a:ea typeface="+mn-ea"/>
              <a:cs typeface="+mn-cs"/>
            </a:endParaRPr>
          </a:p>
        </p:txBody>
      </p:sp>
      <p:sp>
        <p:nvSpPr>
          <p:cNvPr id="15395" name="Line 49"/>
          <p:cNvSpPr>
            <a:spLocks noChangeShapeType="1"/>
          </p:cNvSpPr>
          <p:nvPr/>
        </p:nvSpPr>
        <p:spPr bwMode="auto">
          <a:xfrm flipH="1" flipV="1">
            <a:off x="6210300" y="1679575"/>
            <a:ext cx="381000" cy="228600"/>
          </a:xfrm>
          <a:prstGeom prst="line">
            <a:avLst/>
          </a:prstGeom>
          <a:noFill/>
          <a:ln w="38100">
            <a:solidFill>
              <a:srgbClr val="F7020B"/>
            </a:solidFill>
            <a:round/>
            <a:headEnd/>
            <a:tailEnd type="arrow" w="med" len="med"/>
          </a:ln>
        </p:spPr>
        <p:txBody>
          <a:bodyPr wrap="none" anchor="ctr"/>
          <a:lstStyle/>
          <a:p>
            <a:pPr>
              <a:defRPr/>
            </a:pPr>
            <a:endParaRPr lang="ja-JP" altLang="en-US">
              <a:latin typeface="+mn-lt"/>
              <a:ea typeface="+mn-ea"/>
              <a:cs typeface="+mn-cs"/>
            </a:endParaRPr>
          </a:p>
        </p:txBody>
      </p:sp>
      <p:sp>
        <p:nvSpPr>
          <p:cNvPr id="15396" name="Line 50"/>
          <p:cNvSpPr>
            <a:spLocks noChangeShapeType="1"/>
          </p:cNvSpPr>
          <p:nvPr/>
        </p:nvSpPr>
        <p:spPr bwMode="auto">
          <a:xfrm flipH="1">
            <a:off x="6286500" y="2974975"/>
            <a:ext cx="533400" cy="304800"/>
          </a:xfrm>
          <a:prstGeom prst="line">
            <a:avLst/>
          </a:prstGeom>
          <a:noFill/>
          <a:ln w="38100">
            <a:solidFill>
              <a:srgbClr val="000BF7"/>
            </a:solidFill>
            <a:round/>
            <a:headEnd/>
            <a:tailEnd type="arrow" w="med" len="med"/>
          </a:ln>
        </p:spPr>
        <p:txBody>
          <a:bodyPr wrap="none" anchor="ctr"/>
          <a:lstStyle/>
          <a:p>
            <a:pPr>
              <a:defRPr/>
            </a:pPr>
            <a:endParaRPr lang="ja-JP" altLang="en-US">
              <a:latin typeface="+mn-lt"/>
              <a:ea typeface="+mn-ea"/>
              <a:cs typeface="+mn-cs"/>
            </a:endParaRPr>
          </a:p>
        </p:txBody>
      </p:sp>
      <p:sp>
        <p:nvSpPr>
          <p:cNvPr id="15397" name="Line 51"/>
          <p:cNvSpPr>
            <a:spLocks noChangeShapeType="1"/>
          </p:cNvSpPr>
          <p:nvPr/>
        </p:nvSpPr>
        <p:spPr bwMode="auto">
          <a:xfrm>
            <a:off x="6591300" y="1476375"/>
            <a:ext cx="381000" cy="152400"/>
          </a:xfrm>
          <a:prstGeom prst="line">
            <a:avLst/>
          </a:prstGeom>
          <a:noFill/>
          <a:ln w="38100">
            <a:solidFill>
              <a:srgbClr val="000BF7"/>
            </a:solidFill>
            <a:round/>
            <a:headEnd/>
            <a:tailEnd type="arrow" w="med" len="med"/>
          </a:ln>
        </p:spPr>
        <p:txBody>
          <a:bodyPr wrap="none" anchor="ctr"/>
          <a:lstStyle/>
          <a:p>
            <a:pPr>
              <a:defRPr/>
            </a:pPr>
            <a:endParaRPr lang="ja-JP" altLang="en-US">
              <a:latin typeface="+mn-lt"/>
              <a:ea typeface="+mn-ea"/>
              <a:cs typeface="+mn-cs"/>
            </a:endParaRPr>
          </a:p>
        </p:txBody>
      </p:sp>
      <p:pic>
        <p:nvPicPr>
          <p:cNvPr id="118818" name="Picture 1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7788" y="5006975"/>
            <a:ext cx="9779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9" name="テキスト ボックス 46"/>
          <p:cNvSpPr txBox="1">
            <a:spLocks noChangeArrowheads="1"/>
          </p:cNvSpPr>
          <p:nvPr/>
        </p:nvSpPr>
        <p:spPr bwMode="auto">
          <a:xfrm>
            <a:off x="792163" y="5324475"/>
            <a:ext cx="1874837" cy="461963"/>
          </a:xfrm>
          <a:prstGeom prst="rect">
            <a:avLst/>
          </a:prstGeom>
          <a:noFill/>
          <a:ln w="9525">
            <a:noFill/>
            <a:miter lim="800000"/>
            <a:headEnd/>
            <a:tailEnd/>
          </a:ln>
        </p:spPr>
        <p:txBody>
          <a:bodyPr>
            <a:spAutoFit/>
          </a:bodyPr>
          <a:lstStyle/>
          <a:p>
            <a:pPr>
              <a:defRPr/>
            </a:pPr>
            <a:r>
              <a:rPr lang="en-US" altLang="ja-JP" sz="1200" dirty="0">
                <a:latin typeface="+mn-lt"/>
                <a:ea typeface="+mn-ea"/>
                <a:cs typeface="+mn-cs"/>
              </a:rPr>
              <a:t>TiN-coated beam pipe with antechambers</a:t>
            </a:r>
          </a:p>
        </p:txBody>
      </p:sp>
      <p:sp>
        <p:nvSpPr>
          <p:cNvPr id="15400" name="テキスト ボックス 47"/>
          <p:cNvSpPr txBox="1">
            <a:spLocks noChangeArrowheads="1"/>
          </p:cNvSpPr>
          <p:nvPr/>
        </p:nvSpPr>
        <p:spPr bwMode="auto">
          <a:xfrm>
            <a:off x="38100" y="4524375"/>
            <a:ext cx="2438400" cy="461963"/>
          </a:xfrm>
          <a:prstGeom prst="rect">
            <a:avLst/>
          </a:prstGeom>
          <a:noFill/>
          <a:ln w="9525">
            <a:noFill/>
            <a:miter lim="800000"/>
            <a:headEnd/>
            <a:tailEnd/>
          </a:ln>
        </p:spPr>
        <p:txBody>
          <a:bodyPr>
            <a:spAutoFit/>
          </a:bodyPr>
          <a:lstStyle/>
          <a:p>
            <a:pPr>
              <a:defRPr/>
            </a:pPr>
            <a:r>
              <a:rPr lang="en-US" altLang="ja-JP" sz="1200" dirty="0">
                <a:latin typeface="+mn-lt"/>
                <a:ea typeface="+mn-ea"/>
                <a:cs typeface="+mn-cs"/>
              </a:rPr>
              <a:t>Redesign the lattices of HER &amp; LER to squeeze the emittance </a:t>
            </a:r>
          </a:p>
        </p:txBody>
      </p:sp>
      <p:sp>
        <p:nvSpPr>
          <p:cNvPr id="15401" name="テキスト ボックス 48"/>
          <p:cNvSpPr txBox="1">
            <a:spLocks noChangeArrowheads="1"/>
          </p:cNvSpPr>
          <p:nvPr/>
        </p:nvSpPr>
        <p:spPr bwMode="auto">
          <a:xfrm>
            <a:off x="5626100" y="3486150"/>
            <a:ext cx="1912938" cy="461963"/>
          </a:xfrm>
          <a:prstGeom prst="rect">
            <a:avLst/>
          </a:prstGeom>
          <a:noFill/>
          <a:ln w="9525">
            <a:noFill/>
            <a:miter lim="800000"/>
            <a:headEnd/>
            <a:tailEnd/>
          </a:ln>
        </p:spPr>
        <p:txBody>
          <a:bodyPr>
            <a:spAutoFit/>
          </a:bodyPr>
          <a:lstStyle/>
          <a:p>
            <a:pPr>
              <a:defRPr/>
            </a:pPr>
            <a:r>
              <a:rPr lang="en-US" altLang="ja-JP" sz="1200" dirty="0">
                <a:latin typeface="+mn-lt"/>
                <a:ea typeface="+mn-ea"/>
                <a:cs typeface="+mn-cs"/>
              </a:rPr>
              <a:t>Add / modify RF systems for higher beam current</a:t>
            </a:r>
          </a:p>
        </p:txBody>
      </p:sp>
      <p:sp>
        <p:nvSpPr>
          <p:cNvPr id="15402" name="テキスト ボックス 49"/>
          <p:cNvSpPr txBox="1">
            <a:spLocks noChangeArrowheads="1"/>
          </p:cNvSpPr>
          <p:nvPr/>
        </p:nvSpPr>
        <p:spPr bwMode="auto">
          <a:xfrm>
            <a:off x="5638800" y="4556125"/>
            <a:ext cx="1790700" cy="461963"/>
          </a:xfrm>
          <a:prstGeom prst="rect">
            <a:avLst/>
          </a:prstGeom>
          <a:noFill/>
          <a:ln w="9525">
            <a:noFill/>
            <a:miter lim="800000"/>
            <a:headEnd/>
            <a:tailEnd/>
          </a:ln>
        </p:spPr>
        <p:txBody>
          <a:bodyPr>
            <a:spAutoFit/>
          </a:bodyPr>
          <a:lstStyle/>
          <a:p>
            <a:pPr>
              <a:defRPr/>
            </a:pPr>
            <a:r>
              <a:rPr lang="en-US" altLang="ja-JP" sz="1200" dirty="0">
                <a:latin typeface="+mn-lt"/>
                <a:ea typeface="+mn-ea"/>
                <a:cs typeface="+mn-cs"/>
              </a:rPr>
              <a:t>New positron target / capture section</a:t>
            </a:r>
          </a:p>
        </p:txBody>
      </p:sp>
      <p:sp>
        <p:nvSpPr>
          <p:cNvPr id="15403" name="テキスト ボックス 50"/>
          <p:cNvSpPr txBox="1">
            <a:spLocks noChangeArrowheads="1"/>
          </p:cNvSpPr>
          <p:nvPr/>
        </p:nvSpPr>
        <p:spPr bwMode="auto">
          <a:xfrm>
            <a:off x="7240588" y="1636713"/>
            <a:ext cx="2084387" cy="646112"/>
          </a:xfrm>
          <a:prstGeom prst="rect">
            <a:avLst/>
          </a:prstGeom>
          <a:noFill/>
          <a:ln w="9525">
            <a:noFill/>
            <a:miter lim="800000"/>
            <a:headEnd/>
            <a:tailEnd/>
          </a:ln>
        </p:spPr>
        <p:txBody>
          <a:bodyPr>
            <a:spAutoFit/>
          </a:bodyPr>
          <a:lstStyle/>
          <a:p>
            <a:pPr>
              <a:defRPr/>
            </a:pPr>
            <a:r>
              <a:rPr lang="en-US" altLang="ja-JP" sz="1200" dirty="0">
                <a:latin typeface="+mn-lt"/>
                <a:ea typeface="+mn-ea"/>
                <a:cs typeface="+mn-cs"/>
              </a:rPr>
              <a:t>New superconducting /permanent final focusing </a:t>
            </a:r>
          </a:p>
          <a:p>
            <a:pPr>
              <a:defRPr/>
            </a:pPr>
            <a:r>
              <a:rPr lang="en-US" altLang="ja-JP" sz="1200" dirty="0">
                <a:latin typeface="+mn-lt"/>
                <a:ea typeface="+mn-ea"/>
                <a:cs typeface="+mn-cs"/>
              </a:rPr>
              <a:t>quads near the IP</a:t>
            </a:r>
          </a:p>
        </p:txBody>
      </p:sp>
      <p:sp>
        <p:nvSpPr>
          <p:cNvPr id="15404" name="テキスト ボックス 51"/>
          <p:cNvSpPr txBox="1">
            <a:spLocks noChangeArrowheads="1"/>
          </p:cNvSpPr>
          <p:nvPr/>
        </p:nvSpPr>
        <p:spPr bwMode="auto">
          <a:xfrm>
            <a:off x="3622675" y="5541963"/>
            <a:ext cx="1771650" cy="461962"/>
          </a:xfrm>
          <a:prstGeom prst="rect">
            <a:avLst/>
          </a:prstGeom>
          <a:noFill/>
          <a:ln w="9525">
            <a:noFill/>
            <a:miter lim="800000"/>
            <a:headEnd/>
            <a:tailEnd/>
          </a:ln>
        </p:spPr>
        <p:txBody>
          <a:bodyPr>
            <a:spAutoFit/>
          </a:bodyPr>
          <a:lstStyle/>
          <a:p>
            <a:pPr>
              <a:defRPr/>
            </a:pPr>
            <a:r>
              <a:rPr lang="en-US" altLang="ja-JP" sz="1200" dirty="0">
                <a:latin typeface="+mn-lt"/>
                <a:ea typeface="+mn-ea"/>
                <a:cs typeface="+mn-cs"/>
              </a:rPr>
              <a:t>Low emittance electrons to inject</a:t>
            </a:r>
          </a:p>
        </p:txBody>
      </p:sp>
      <p:sp>
        <p:nvSpPr>
          <p:cNvPr id="15405" name="テキスト ボックス 52"/>
          <p:cNvSpPr txBox="1">
            <a:spLocks noChangeArrowheads="1"/>
          </p:cNvSpPr>
          <p:nvPr/>
        </p:nvSpPr>
        <p:spPr bwMode="auto">
          <a:xfrm>
            <a:off x="2976563" y="4021138"/>
            <a:ext cx="1771650" cy="461962"/>
          </a:xfrm>
          <a:prstGeom prst="rect">
            <a:avLst/>
          </a:prstGeom>
          <a:noFill/>
          <a:ln w="9525">
            <a:noFill/>
            <a:miter lim="800000"/>
            <a:headEnd/>
            <a:tailEnd/>
          </a:ln>
        </p:spPr>
        <p:txBody>
          <a:bodyPr>
            <a:spAutoFit/>
          </a:bodyPr>
          <a:lstStyle/>
          <a:p>
            <a:pPr>
              <a:defRPr/>
            </a:pPr>
            <a:r>
              <a:rPr lang="en-US" altLang="ja-JP" sz="1200" dirty="0">
                <a:latin typeface="+mn-lt"/>
                <a:ea typeface="+mn-ea"/>
                <a:cs typeface="+mn-cs"/>
              </a:rPr>
              <a:t>Low emittance positrons to inject</a:t>
            </a:r>
          </a:p>
        </p:txBody>
      </p:sp>
      <p:sp>
        <p:nvSpPr>
          <p:cNvPr id="15406" name="テキスト ボックス 45"/>
          <p:cNvSpPr txBox="1">
            <a:spLocks noChangeArrowheads="1"/>
          </p:cNvSpPr>
          <p:nvPr/>
        </p:nvSpPr>
        <p:spPr bwMode="auto">
          <a:xfrm>
            <a:off x="-20638" y="2659063"/>
            <a:ext cx="1766888" cy="460375"/>
          </a:xfrm>
          <a:prstGeom prst="rect">
            <a:avLst/>
          </a:prstGeom>
          <a:noFill/>
          <a:ln w="9525">
            <a:noFill/>
            <a:miter lim="800000"/>
            <a:headEnd/>
            <a:tailEnd/>
          </a:ln>
        </p:spPr>
        <p:txBody>
          <a:bodyPr>
            <a:spAutoFit/>
          </a:bodyPr>
          <a:lstStyle/>
          <a:p>
            <a:pPr>
              <a:defRPr/>
            </a:pPr>
            <a:r>
              <a:rPr lang="en-US" altLang="ja-JP" sz="1200" dirty="0">
                <a:latin typeface="+mn-lt"/>
                <a:ea typeface="+mn-ea"/>
                <a:cs typeface="+mn-cs"/>
              </a:rPr>
              <a:t>Replace short  dipoles with longer ones (LER)</a:t>
            </a:r>
          </a:p>
        </p:txBody>
      </p:sp>
      <p:grpSp>
        <p:nvGrpSpPr>
          <p:cNvPr id="118827" name="図形グループ 71"/>
          <p:cNvGrpSpPr>
            <a:grpSpLocks/>
          </p:cNvGrpSpPr>
          <p:nvPr/>
        </p:nvGrpSpPr>
        <p:grpSpPr bwMode="auto">
          <a:xfrm>
            <a:off x="184150" y="3159125"/>
            <a:ext cx="2405063" cy="1273175"/>
            <a:chOff x="184906" y="2927590"/>
            <a:chExt cx="2404238" cy="1272404"/>
          </a:xfrm>
        </p:grpSpPr>
        <p:pic>
          <p:nvPicPr>
            <p:cNvPr id="118830" name="図 67"/>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184906" y="3666554"/>
              <a:ext cx="2404238" cy="53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831" name="図 68"/>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11208" y="2927590"/>
              <a:ext cx="2362164" cy="51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下矢印 69"/>
            <p:cNvSpPr/>
            <p:nvPr/>
          </p:nvSpPr>
          <p:spPr>
            <a:xfrm>
              <a:off x="1211667" y="3443216"/>
              <a:ext cx="365000" cy="217355"/>
            </a:xfrm>
            <a:prstGeom prst="downArrow">
              <a:avLst/>
            </a:prstGeom>
            <a:solidFill>
              <a:srgbClr val="CCFFCC"/>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118828" name="タイトル 54"/>
          <p:cNvSpPr>
            <a:spLocks noGrp="1"/>
          </p:cNvSpPr>
          <p:nvPr>
            <p:ph type="title"/>
          </p:nvPr>
        </p:nvSpPr>
        <p:spPr>
          <a:xfrm>
            <a:off x="-36513" y="-26988"/>
            <a:ext cx="9164638" cy="561976"/>
          </a:xfrm>
        </p:spPr>
        <p:txBody>
          <a:bodyPr>
            <a:normAutofit fontScale="90000"/>
          </a:bodyPr>
          <a:lstStyle/>
          <a:p>
            <a:r>
              <a:rPr kumimoji="1" lang="en-US" altLang="ja-JP" sz="3600" b="1">
                <a:latin typeface="Tahoma" charset="0"/>
                <a:ea typeface="MS PGothic" charset="0"/>
                <a:cs typeface="MS PGothic" charset="0"/>
              </a:rPr>
              <a:t>KEKB to SuperKEKB</a:t>
            </a:r>
            <a:endParaRPr kumimoji="1" lang="ja-JP" altLang="en-US" sz="2400">
              <a:solidFill>
                <a:srgbClr val="0000FF"/>
              </a:solidFill>
              <a:latin typeface="Tahoma" charset="0"/>
              <a:ea typeface="MS PGothic" charset="0"/>
              <a:cs typeface="MS PGothic" charset="0"/>
            </a:endParaRPr>
          </a:p>
        </p:txBody>
      </p:sp>
      <p:pic>
        <p:nvPicPr>
          <p:cNvPr id="118829" name="図 4" descr="c1_new2.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58063" y="4763"/>
            <a:ext cx="1677987"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066355A-084C-D24E-9AD2-7E4FC41EA627}" type="slidenum">
              <a:rPr lang="en-US" smtClean="0"/>
              <a:t>58</a:t>
            </a:fld>
            <a:endParaRPr lang="en-US"/>
          </a:p>
        </p:txBody>
      </p:sp>
    </p:spTree>
    <p:extLst>
      <p:ext uri="{BB962C8B-B14F-4D97-AF65-F5344CB8AC3E}">
        <p14:creationId xmlns:p14="http://schemas.microsoft.com/office/powerpoint/2010/main" val="98551890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458" y="134706"/>
            <a:ext cx="8229600" cy="1143000"/>
          </a:xfrm>
        </p:spPr>
        <p:txBody>
          <a:bodyPr>
            <a:normAutofit fontScale="90000"/>
          </a:bodyPr>
          <a:lstStyle/>
          <a:p>
            <a:r>
              <a:rPr lang="en-US" sz="3600" dirty="0" err="1" smtClean="0"/>
              <a:t>Kaon</a:t>
            </a:r>
            <a:r>
              <a:rPr lang="en-US" sz="3600" dirty="0" smtClean="0"/>
              <a:t>/Pion(s) in an </a:t>
            </a:r>
            <a:r>
              <a:rPr lang="en-US" sz="3600" dirty="0" err="1" smtClean="0"/>
              <a:t>iTOP</a:t>
            </a:r>
            <a:r>
              <a:rPr lang="en-US" sz="3600" dirty="0" smtClean="0"/>
              <a:t> GEANT4 simulation</a:t>
            </a:r>
            <a:endParaRPr lang="en-US" sz="3600" dirty="0"/>
          </a:p>
        </p:txBody>
      </p:sp>
      <p:pic>
        <p:nvPicPr>
          <p:cNvPr id="5" name="Picture 4" descr="bar1.png"/>
          <p:cNvPicPr>
            <a:picLocks noChangeAspect="1"/>
          </p:cNvPicPr>
          <p:nvPr/>
        </p:nvPicPr>
        <p:blipFill>
          <a:blip r:embed="rId2"/>
          <a:stretch>
            <a:fillRect/>
          </a:stretch>
        </p:blipFill>
        <p:spPr>
          <a:xfrm>
            <a:off x="228600" y="914400"/>
            <a:ext cx="8305800" cy="1479550"/>
          </a:xfrm>
          <a:prstGeom prst="rect">
            <a:avLst/>
          </a:prstGeom>
        </p:spPr>
      </p:pic>
      <p:pic>
        <p:nvPicPr>
          <p:cNvPr id="6" name="Picture 5" descr="bar2.png"/>
          <p:cNvPicPr>
            <a:picLocks noChangeAspect="1"/>
          </p:cNvPicPr>
          <p:nvPr/>
        </p:nvPicPr>
        <p:blipFill>
          <a:blip r:embed="rId3"/>
          <a:stretch>
            <a:fillRect/>
          </a:stretch>
        </p:blipFill>
        <p:spPr>
          <a:xfrm>
            <a:off x="489458" y="2393950"/>
            <a:ext cx="5341112" cy="2364740"/>
          </a:xfrm>
          <a:prstGeom prst="rect">
            <a:avLst/>
          </a:prstGeom>
        </p:spPr>
      </p:pic>
      <p:pic>
        <p:nvPicPr>
          <p:cNvPr id="7" name="Picture 6" descr="bar3.png"/>
          <p:cNvPicPr>
            <a:picLocks noChangeAspect="1"/>
          </p:cNvPicPr>
          <p:nvPr/>
        </p:nvPicPr>
        <p:blipFill>
          <a:blip r:embed="rId4"/>
          <a:stretch>
            <a:fillRect/>
          </a:stretch>
        </p:blipFill>
        <p:spPr>
          <a:xfrm>
            <a:off x="152400" y="4495800"/>
            <a:ext cx="8566658" cy="1701546"/>
          </a:xfrm>
          <a:prstGeom prst="rect">
            <a:avLst/>
          </a:prstGeom>
        </p:spPr>
      </p:pic>
      <p:sp>
        <p:nvSpPr>
          <p:cNvPr id="8" name="TextBox 7"/>
          <p:cNvSpPr txBox="1"/>
          <p:nvPr/>
        </p:nvSpPr>
        <p:spPr>
          <a:xfrm>
            <a:off x="2402662" y="5715000"/>
            <a:ext cx="6316396" cy="1200328"/>
          </a:xfrm>
          <a:prstGeom prst="rect">
            <a:avLst/>
          </a:prstGeom>
          <a:noFill/>
        </p:spPr>
        <p:txBody>
          <a:bodyPr wrap="square" rtlCol="0">
            <a:spAutoFit/>
          </a:bodyPr>
          <a:lstStyle/>
          <a:p>
            <a:r>
              <a:rPr lang="en-US" sz="2400" dirty="0" smtClean="0"/>
              <a:t>Differences in </a:t>
            </a:r>
            <a:r>
              <a:rPr lang="en-US" sz="2400" dirty="0" err="1" smtClean="0"/>
              <a:t>kaon</a:t>
            </a:r>
            <a:r>
              <a:rPr lang="en-US" sz="2400" dirty="0" smtClean="0"/>
              <a:t>/pion time-space correlation are used. (100 </a:t>
            </a:r>
            <a:r>
              <a:rPr lang="en-US" sz="2400" dirty="0" err="1" smtClean="0"/>
              <a:t>ps</a:t>
            </a:r>
            <a:r>
              <a:rPr lang="en-US" sz="2400" dirty="0" smtClean="0"/>
              <a:t> time resolution is needed for two-body modes)</a:t>
            </a:r>
            <a:endParaRPr lang="en-US" sz="2400" dirty="0"/>
          </a:p>
        </p:txBody>
      </p:sp>
      <p:sp>
        <p:nvSpPr>
          <p:cNvPr id="3" name="TextBox 2"/>
          <p:cNvSpPr txBox="1"/>
          <p:nvPr/>
        </p:nvSpPr>
        <p:spPr>
          <a:xfrm>
            <a:off x="7533899" y="6555939"/>
            <a:ext cx="1404549" cy="369332"/>
          </a:xfrm>
          <a:prstGeom prst="rect">
            <a:avLst/>
          </a:prstGeom>
          <a:noFill/>
        </p:spPr>
        <p:txBody>
          <a:bodyPr wrap="square" rtlCol="0">
            <a:spAutoFit/>
          </a:bodyPr>
          <a:lstStyle/>
          <a:p>
            <a:r>
              <a:rPr lang="en-US" dirty="0" smtClean="0"/>
              <a:t>Marko </a:t>
            </a:r>
            <a:r>
              <a:rPr lang="en-US" dirty="0" err="1" smtClean="0"/>
              <a:t>Petric</a:t>
            </a:r>
            <a:endParaRPr lang="en-US" dirty="0"/>
          </a:p>
        </p:txBody>
      </p:sp>
      <p:sp>
        <p:nvSpPr>
          <p:cNvPr id="4" name="TextBox 3"/>
          <p:cNvSpPr txBox="1"/>
          <p:nvPr/>
        </p:nvSpPr>
        <p:spPr>
          <a:xfrm>
            <a:off x="6156928" y="2751860"/>
            <a:ext cx="2987072" cy="1384995"/>
          </a:xfrm>
          <a:prstGeom prst="rect">
            <a:avLst/>
          </a:prstGeom>
          <a:noFill/>
        </p:spPr>
        <p:txBody>
          <a:bodyPr wrap="square" rtlCol="0">
            <a:spAutoFit/>
          </a:bodyPr>
          <a:lstStyle/>
          <a:p>
            <a:r>
              <a:rPr lang="en-US" sz="2800" dirty="0" smtClean="0"/>
              <a:t>Based on total internal reflection of Cherenkov light.</a:t>
            </a:r>
            <a:endParaRPr lang="en-US" sz="2800" dirty="0"/>
          </a:p>
        </p:txBody>
      </p:sp>
    </p:spTree>
    <p:extLst>
      <p:ext uri="{BB962C8B-B14F-4D97-AF65-F5344CB8AC3E}">
        <p14:creationId xmlns:p14="http://schemas.microsoft.com/office/powerpoint/2010/main" val="24008122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85800" y="0"/>
            <a:ext cx="8077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800" i="1" u="sng"/>
              <a:t>Nobel Prizes from Surprising Discoveries about </a:t>
            </a:r>
            <a:r>
              <a:rPr lang="en-US" sz="2800" i="1" u="sng">
                <a:solidFill>
                  <a:srgbClr val="FF0000"/>
                </a:solidFill>
              </a:rPr>
              <a:t>Weak Interactions of Quarks</a:t>
            </a:r>
          </a:p>
        </p:txBody>
      </p:sp>
      <p:pic>
        <p:nvPicPr>
          <p:cNvPr id="19459" name="Picture 3" descr="lee_nobel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11525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yang_nobel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066800"/>
            <a:ext cx="11525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r="47993" b="8890"/>
          <a:stretch>
            <a:fillRect/>
          </a:stretch>
        </p:blipFill>
        <p:spPr bwMode="auto">
          <a:xfrm>
            <a:off x="3886200" y="1066800"/>
            <a:ext cx="147161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914400"/>
            <a:ext cx="1663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cron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124200"/>
            <a:ext cx="105092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fit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124200"/>
            <a:ext cx="105092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5029200"/>
            <a:ext cx="13890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946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5029200"/>
            <a:ext cx="12065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9467" name="Picture 11"/>
          <p:cNvPicPr>
            <a:picLocks noChangeAspect="1" noChangeArrowheads="1"/>
          </p:cNvPicPr>
          <p:nvPr/>
        </p:nvPicPr>
        <p:blipFill>
          <a:blip r:embed="rId10">
            <a:extLst>
              <a:ext uri="{28A0092B-C50C-407E-A947-70E740481C1C}">
                <a14:useLocalDpi xmlns:a14="http://schemas.microsoft.com/office/drawing/2010/main" val="0"/>
              </a:ext>
            </a:extLst>
          </a:blip>
          <a:srcRect l="31381" t="23433" r="17662" b="38304"/>
          <a:stretch>
            <a:fillRect/>
          </a:stretch>
        </p:blipFill>
        <p:spPr bwMode="auto">
          <a:xfrm>
            <a:off x="3581400" y="3124200"/>
            <a:ext cx="2078038"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Text Box 12"/>
          <p:cNvSpPr txBox="1">
            <a:spLocks noChangeArrowheads="1"/>
          </p:cNvSpPr>
          <p:nvPr/>
        </p:nvSpPr>
        <p:spPr bwMode="auto">
          <a:xfrm>
            <a:off x="762000" y="26670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T.D. Lee</a:t>
            </a:r>
          </a:p>
        </p:txBody>
      </p:sp>
      <p:sp>
        <p:nvSpPr>
          <p:cNvPr id="19469" name="Text Box 13"/>
          <p:cNvSpPr txBox="1">
            <a:spLocks noChangeArrowheads="1"/>
          </p:cNvSpPr>
          <p:nvPr/>
        </p:nvSpPr>
        <p:spPr bwMode="auto">
          <a:xfrm>
            <a:off x="2209800" y="26670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C.N. Yang</a:t>
            </a:r>
          </a:p>
        </p:txBody>
      </p:sp>
      <p:sp>
        <p:nvSpPr>
          <p:cNvPr id="19470" name="Text Box 14"/>
          <p:cNvSpPr txBox="1">
            <a:spLocks noChangeArrowheads="1"/>
          </p:cNvSpPr>
          <p:nvPr/>
        </p:nvSpPr>
        <p:spPr bwMode="auto">
          <a:xfrm>
            <a:off x="914400" y="46482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J. Cronin</a:t>
            </a:r>
          </a:p>
        </p:txBody>
      </p:sp>
      <p:sp>
        <p:nvSpPr>
          <p:cNvPr id="19471" name="Text Box 15"/>
          <p:cNvSpPr txBox="1">
            <a:spLocks noChangeArrowheads="1"/>
          </p:cNvSpPr>
          <p:nvPr/>
        </p:nvSpPr>
        <p:spPr bwMode="auto">
          <a:xfrm>
            <a:off x="2362200" y="46482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V. Fitch</a:t>
            </a:r>
          </a:p>
        </p:txBody>
      </p:sp>
      <p:sp>
        <p:nvSpPr>
          <p:cNvPr id="19472" name="Text Box 16"/>
          <p:cNvSpPr txBox="1">
            <a:spLocks noChangeArrowheads="1"/>
          </p:cNvSpPr>
          <p:nvPr/>
        </p:nvSpPr>
        <p:spPr bwMode="auto">
          <a:xfrm>
            <a:off x="533400" y="6491288"/>
            <a:ext cx="1600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M. Kobayashi</a:t>
            </a:r>
          </a:p>
        </p:txBody>
      </p:sp>
      <p:sp>
        <p:nvSpPr>
          <p:cNvPr id="19473" name="Text Box 17"/>
          <p:cNvSpPr txBox="1">
            <a:spLocks noChangeArrowheads="1"/>
          </p:cNvSpPr>
          <p:nvPr/>
        </p:nvSpPr>
        <p:spPr bwMode="auto">
          <a:xfrm>
            <a:off x="2209800" y="6491288"/>
            <a:ext cx="190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T. Maskawa</a:t>
            </a:r>
          </a:p>
        </p:txBody>
      </p:sp>
      <p:sp>
        <p:nvSpPr>
          <p:cNvPr id="19474" name="Text Box 18"/>
          <p:cNvSpPr txBox="1">
            <a:spLocks noChangeArrowheads="1"/>
          </p:cNvSpPr>
          <p:nvPr/>
        </p:nvSpPr>
        <p:spPr bwMode="auto">
          <a:xfrm>
            <a:off x="7315200" y="43434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1980</a:t>
            </a:r>
          </a:p>
        </p:txBody>
      </p:sp>
      <p:sp>
        <p:nvSpPr>
          <p:cNvPr id="19475" name="Text Box 19"/>
          <p:cNvSpPr txBox="1">
            <a:spLocks noChangeArrowheads="1"/>
          </p:cNvSpPr>
          <p:nvPr/>
        </p:nvSpPr>
        <p:spPr bwMode="auto">
          <a:xfrm>
            <a:off x="7315200" y="6491288"/>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2008</a:t>
            </a:r>
          </a:p>
        </p:txBody>
      </p:sp>
      <p:sp>
        <p:nvSpPr>
          <p:cNvPr id="19476" name="Text Box 20"/>
          <p:cNvSpPr txBox="1">
            <a:spLocks noChangeArrowheads="1"/>
          </p:cNvSpPr>
          <p:nvPr/>
        </p:nvSpPr>
        <p:spPr bwMode="auto">
          <a:xfrm>
            <a:off x="7391400" y="2438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1957</a:t>
            </a:r>
          </a:p>
        </p:txBody>
      </p:sp>
      <p:grpSp>
        <p:nvGrpSpPr>
          <p:cNvPr id="19477" name="Group 21"/>
          <p:cNvGrpSpPr>
            <a:grpSpLocks noChangeAspect="1"/>
          </p:cNvGrpSpPr>
          <p:nvPr/>
        </p:nvGrpSpPr>
        <p:grpSpPr bwMode="auto">
          <a:xfrm>
            <a:off x="3657600" y="4724400"/>
            <a:ext cx="1763713" cy="2006600"/>
            <a:chOff x="783" y="1448"/>
            <a:chExt cx="2460" cy="2799"/>
          </a:xfrm>
        </p:grpSpPr>
        <p:pic>
          <p:nvPicPr>
            <p:cNvPr id="1948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 y="1448"/>
              <a:ext cx="2460" cy="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5" name="Rectangle 23"/>
            <p:cNvSpPr>
              <a:spLocks noChangeAspect="1" noChangeArrowheads="1"/>
            </p:cNvSpPr>
            <p:nvPr/>
          </p:nvSpPr>
          <p:spPr bwMode="auto">
            <a:xfrm>
              <a:off x="1247" y="2750"/>
              <a:ext cx="190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kumimoji="1" lang="en-US" altLang="ja-JP" sz="2000"/>
                <a:t> </a:t>
              </a:r>
            </a:p>
          </p:txBody>
        </p:sp>
        <p:grpSp>
          <p:nvGrpSpPr>
            <p:cNvPr id="19486" name="Group 24"/>
            <p:cNvGrpSpPr>
              <a:grpSpLocks noChangeAspect="1"/>
            </p:cNvGrpSpPr>
            <p:nvPr/>
          </p:nvGrpSpPr>
          <p:grpSpPr bwMode="auto">
            <a:xfrm>
              <a:off x="2562" y="1525"/>
              <a:ext cx="499" cy="499"/>
              <a:chOff x="1383" y="3385"/>
              <a:chExt cx="499" cy="453"/>
            </a:xfrm>
          </p:grpSpPr>
          <p:sp>
            <p:nvSpPr>
              <p:cNvPr id="19488" name="Rectangle 25"/>
              <p:cNvSpPr>
                <a:spLocks noChangeAspect="1" noChangeArrowheads="1"/>
              </p:cNvSpPr>
              <p:nvPr/>
            </p:nvSpPr>
            <p:spPr bwMode="auto">
              <a:xfrm>
                <a:off x="1429" y="3566"/>
                <a:ext cx="453" cy="2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ltLang="ja-JP" sz="2000">
                  <a:solidFill>
                    <a:srgbClr val="0000FF"/>
                  </a:solidFill>
                </a:endParaRPr>
              </a:p>
            </p:txBody>
          </p:sp>
          <p:sp>
            <p:nvSpPr>
              <p:cNvPr id="19489" name="Rectangle 26"/>
              <p:cNvSpPr>
                <a:spLocks noChangeAspect="1" noChangeArrowheads="1"/>
              </p:cNvSpPr>
              <p:nvPr/>
            </p:nvSpPr>
            <p:spPr bwMode="auto">
              <a:xfrm>
                <a:off x="1383" y="3385"/>
                <a:ext cx="227"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1" lang="en-US" altLang="ja-JP" sz="2000">
                  <a:solidFill>
                    <a:srgbClr val="0000FF"/>
                  </a:solidFill>
                </a:endParaRPr>
              </a:p>
            </p:txBody>
          </p:sp>
        </p:grpSp>
        <p:sp>
          <p:nvSpPr>
            <p:cNvPr id="19487" name="Rectangle 27"/>
            <p:cNvSpPr>
              <a:spLocks noChangeAspect="1" noChangeArrowheads="1"/>
            </p:cNvSpPr>
            <p:nvPr/>
          </p:nvSpPr>
          <p:spPr bwMode="auto">
            <a:xfrm>
              <a:off x="2562" y="1525"/>
              <a:ext cx="544" cy="2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ltLang="ja-JP" sz="2000">
                <a:solidFill>
                  <a:srgbClr val="0000FF"/>
                </a:solidFill>
              </a:endParaRPr>
            </a:p>
          </p:txBody>
        </p:sp>
      </p:grpSp>
      <p:pic>
        <p:nvPicPr>
          <p:cNvPr id="19478"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819400"/>
            <a:ext cx="1663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953000"/>
            <a:ext cx="1663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0" name="Text Box 30"/>
          <p:cNvSpPr txBox="1">
            <a:spLocks noChangeArrowheads="1"/>
          </p:cNvSpPr>
          <p:nvPr/>
        </p:nvSpPr>
        <p:spPr bwMode="auto">
          <a:xfrm>
            <a:off x="5410200" y="14478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Maximal P violation</a:t>
            </a:r>
          </a:p>
        </p:txBody>
      </p:sp>
      <p:sp>
        <p:nvSpPr>
          <p:cNvPr id="19481" name="Text Box 31"/>
          <p:cNvSpPr txBox="1">
            <a:spLocks noChangeArrowheads="1"/>
          </p:cNvSpPr>
          <p:nvPr/>
        </p:nvSpPr>
        <p:spPr bwMode="auto">
          <a:xfrm>
            <a:off x="5638800" y="33528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Small CP violation</a:t>
            </a:r>
          </a:p>
        </p:txBody>
      </p:sp>
      <p:sp>
        <p:nvSpPr>
          <p:cNvPr id="19482" name="Text Box 32"/>
          <p:cNvSpPr txBox="1">
            <a:spLocks noChangeArrowheads="1"/>
          </p:cNvSpPr>
          <p:nvPr/>
        </p:nvSpPr>
        <p:spPr bwMode="auto">
          <a:xfrm>
            <a:off x="5334000" y="5029200"/>
            <a:ext cx="1447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a:t>O(1) CP violation and 3 generations</a:t>
            </a:r>
          </a:p>
        </p:txBody>
      </p:sp>
      <p:sp>
        <p:nvSpPr>
          <p:cNvPr id="19483" name="Rectangle 33"/>
          <p:cNvSpPr>
            <a:spLocks noChangeArrowheads="1"/>
          </p:cNvSpPr>
          <p:nvPr/>
        </p:nvSpPr>
        <p:spPr bwMode="auto">
          <a:xfrm>
            <a:off x="6781800" y="609600"/>
            <a:ext cx="2133600" cy="6248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54152091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762000"/>
          </a:xfrm>
        </p:spPr>
        <p:txBody>
          <a:bodyPr>
            <a:normAutofit fontScale="90000"/>
          </a:bodyPr>
          <a:lstStyle/>
          <a:p>
            <a:r>
              <a:rPr lang="en-US" sz="3600" dirty="0" err="1" smtClean="0"/>
              <a:t>Kaons</a:t>
            </a:r>
            <a:r>
              <a:rPr lang="en-US" sz="3600" dirty="0" smtClean="0"/>
              <a:t> </a:t>
            </a:r>
            <a:r>
              <a:rPr lang="en-US" sz="3600" dirty="0" err="1" smtClean="0"/>
              <a:t>vs</a:t>
            </a:r>
            <a:r>
              <a:rPr lang="en-US" sz="3600" dirty="0" smtClean="0"/>
              <a:t> </a:t>
            </a:r>
            <a:r>
              <a:rPr lang="en-US" sz="3600" dirty="0" err="1" smtClean="0"/>
              <a:t>pions</a:t>
            </a:r>
            <a:r>
              <a:rPr lang="en-US" sz="3600" dirty="0" smtClean="0"/>
              <a:t>: distributions in the </a:t>
            </a:r>
            <a:r>
              <a:rPr lang="en-US" sz="3600" dirty="0" err="1" smtClean="0"/>
              <a:t>iTOP</a:t>
            </a:r>
            <a:endParaRPr lang="en-US" sz="3600" dirty="0"/>
          </a:p>
        </p:txBody>
      </p:sp>
      <p:pic>
        <p:nvPicPr>
          <p:cNvPr id="4" name="Picture 3" descr="beamTest_xt_3GevpionAndKaon_zoom.png"/>
          <p:cNvPicPr>
            <a:picLocks noChangeAspect="1"/>
          </p:cNvPicPr>
          <p:nvPr/>
        </p:nvPicPr>
        <p:blipFill>
          <a:blip r:embed="rId2"/>
          <a:stretch>
            <a:fillRect/>
          </a:stretch>
        </p:blipFill>
        <p:spPr>
          <a:xfrm>
            <a:off x="838200" y="838200"/>
            <a:ext cx="3406140" cy="5554980"/>
          </a:xfrm>
          <a:prstGeom prst="rect">
            <a:avLst/>
          </a:prstGeom>
        </p:spPr>
      </p:pic>
      <p:pic>
        <p:nvPicPr>
          <p:cNvPr id="5" name="Picture 4" descr="beamTest_xt_3GeVkaon_zoom.png"/>
          <p:cNvPicPr>
            <a:picLocks noChangeAspect="1"/>
          </p:cNvPicPr>
          <p:nvPr/>
        </p:nvPicPr>
        <p:blipFill>
          <a:blip r:embed="rId3"/>
          <a:stretch>
            <a:fillRect/>
          </a:stretch>
        </p:blipFill>
        <p:spPr>
          <a:xfrm>
            <a:off x="6705600" y="1600200"/>
            <a:ext cx="2270760" cy="3703320"/>
          </a:xfrm>
          <a:prstGeom prst="rect">
            <a:avLst/>
          </a:prstGeom>
        </p:spPr>
      </p:pic>
      <p:pic>
        <p:nvPicPr>
          <p:cNvPr id="6" name="Picture 5" descr="beamTest_xt_3GeVpion_zoom.png"/>
          <p:cNvPicPr>
            <a:picLocks noChangeAspect="1"/>
          </p:cNvPicPr>
          <p:nvPr/>
        </p:nvPicPr>
        <p:blipFill>
          <a:blip r:embed="rId4"/>
          <a:stretch>
            <a:fillRect/>
          </a:stretch>
        </p:blipFill>
        <p:spPr>
          <a:xfrm>
            <a:off x="4419600" y="1600200"/>
            <a:ext cx="2270760" cy="3703320"/>
          </a:xfrm>
          <a:prstGeom prst="rect">
            <a:avLst/>
          </a:prstGeom>
        </p:spPr>
      </p:pic>
      <p:sp>
        <p:nvSpPr>
          <p:cNvPr id="7" name="TextBox 6"/>
          <p:cNvSpPr txBox="1"/>
          <p:nvPr/>
        </p:nvSpPr>
        <p:spPr>
          <a:xfrm>
            <a:off x="1752600" y="6096000"/>
            <a:ext cx="1143000" cy="369332"/>
          </a:xfrm>
          <a:prstGeom prst="rect">
            <a:avLst/>
          </a:prstGeom>
          <a:noFill/>
        </p:spPr>
        <p:txBody>
          <a:bodyPr wrap="square" rtlCol="0">
            <a:spAutoFit/>
          </a:bodyPr>
          <a:lstStyle/>
          <a:p>
            <a:r>
              <a:rPr lang="en-US" dirty="0" smtClean="0"/>
              <a:t>X position</a:t>
            </a:r>
            <a:endParaRPr lang="en-US" dirty="0"/>
          </a:p>
        </p:txBody>
      </p:sp>
      <p:sp>
        <p:nvSpPr>
          <p:cNvPr id="8" name="TextBox 7"/>
          <p:cNvSpPr txBox="1"/>
          <p:nvPr/>
        </p:nvSpPr>
        <p:spPr>
          <a:xfrm>
            <a:off x="0" y="3048000"/>
            <a:ext cx="914400" cy="646331"/>
          </a:xfrm>
          <a:prstGeom prst="rect">
            <a:avLst/>
          </a:prstGeom>
          <a:noFill/>
        </p:spPr>
        <p:txBody>
          <a:bodyPr wrap="square" rtlCol="0">
            <a:spAutoFit/>
          </a:bodyPr>
          <a:lstStyle/>
          <a:p>
            <a:r>
              <a:rPr lang="en-US" dirty="0" smtClean="0"/>
              <a:t>Time in ns</a:t>
            </a:r>
            <a:endParaRPr lang="en-US" dirty="0"/>
          </a:p>
        </p:txBody>
      </p:sp>
      <p:sp>
        <p:nvSpPr>
          <p:cNvPr id="3" name="TextBox 2"/>
          <p:cNvSpPr txBox="1"/>
          <p:nvPr/>
        </p:nvSpPr>
        <p:spPr>
          <a:xfrm>
            <a:off x="6272370" y="6254227"/>
            <a:ext cx="2289608" cy="369332"/>
          </a:xfrm>
          <a:prstGeom prst="rect">
            <a:avLst/>
          </a:prstGeom>
          <a:noFill/>
        </p:spPr>
        <p:txBody>
          <a:bodyPr wrap="square" rtlCol="0">
            <a:spAutoFit/>
          </a:bodyPr>
          <a:lstStyle/>
          <a:p>
            <a:r>
              <a:rPr lang="en-US" dirty="0" smtClean="0"/>
              <a:t>Matt Barrett</a:t>
            </a:r>
            <a:endParaRPr lang="en-US" dirty="0"/>
          </a:p>
        </p:txBody>
      </p:sp>
    </p:spTree>
    <p:extLst>
      <p:ext uri="{BB962C8B-B14F-4D97-AF65-F5344CB8AC3E}">
        <p14:creationId xmlns:p14="http://schemas.microsoft.com/office/powerpoint/2010/main" val="54494066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1" name="グループ化 13"/>
          <p:cNvGrpSpPr>
            <a:grpSpLocks/>
          </p:cNvGrpSpPr>
          <p:nvPr/>
        </p:nvGrpSpPr>
        <p:grpSpPr bwMode="auto">
          <a:xfrm>
            <a:off x="196850" y="1196975"/>
            <a:ext cx="8947150" cy="5903913"/>
            <a:chOff x="539552" y="394113"/>
            <a:chExt cx="8947183" cy="5902742"/>
          </a:xfrm>
        </p:grpSpPr>
        <p:pic>
          <p:nvPicPr>
            <p:cNvPr id="1587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51911"/>
              <a:ext cx="7848872" cy="554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角丸四角形吹き出し 12"/>
            <p:cNvSpPr/>
            <p:nvPr/>
          </p:nvSpPr>
          <p:spPr>
            <a:xfrm>
              <a:off x="4267016" y="394113"/>
              <a:ext cx="5219719" cy="863429"/>
            </a:xfrm>
            <a:prstGeom prst="wedgeRoundRectCallout">
              <a:avLst>
                <a:gd name="adj1" fmla="val -54502"/>
                <a:gd name="adj2" fmla="val 132508"/>
                <a:gd name="adj3" fmla="val 16667"/>
              </a:avLst>
            </a:prstGeom>
            <a:solidFill>
              <a:schemeClr val="bg1">
                <a:alpha val="30000"/>
              </a:schemeClr>
            </a:solidFill>
            <a:ln>
              <a:solidFill>
                <a:srgbClr val="7030A0"/>
              </a:solidFill>
            </a:ln>
          </p:spPr>
          <p:style>
            <a:lnRef idx="2">
              <a:schemeClr val="accent3"/>
            </a:lnRef>
            <a:fillRef idx="1">
              <a:schemeClr val="lt1"/>
            </a:fillRef>
            <a:effectRef idx="0">
              <a:schemeClr val="accent3"/>
            </a:effectRef>
            <a:fontRef idx="minor">
              <a:schemeClr val="dk1"/>
            </a:fontRef>
          </p:style>
          <p:txBody>
            <a:bodyPr anchor="ctr"/>
            <a:lstStyle/>
            <a:p>
              <a:pPr>
                <a:defRPr/>
              </a:pPr>
              <a:r>
                <a:rPr kumimoji="1" lang="en-US" altLang="ja-JP" sz="1600" dirty="0">
                  <a:solidFill>
                    <a:srgbClr val="000000"/>
                  </a:solidFill>
                </a:rPr>
                <a:t>K</a:t>
              </a:r>
              <a:r>
                <a:rPr kumimoji="1" lang="en-US" altLang="ja-JP" sz="1600" baseline="-25000" dirty="0">
                  <a:solidFill>
                    <a:srgbClr val="000000"/>
                  </a:solidFill>
                </a:rPr>
                <a:t>L</a:t>
              </a:r>
              <a:r>
                <a:rPr kumimoji="1" lang="en-US" altLang="ja-JP" sz="1600" dirty="0">
                  <a:solidFill>
                    <a:srgbClr val="000000"/>
                  </a:solidFill>
                </a:rPr>
                <a:t> and </a:t>
              </a:r>
              <a:r>
                <a:rPr kumimoji="1" lang="en-US" altLang="ja-JP" sz="1600" dirty="0" err="1">
                  <a:solidFill>
                    <a:srgbClr val="000000"/>
                  </a:solidFill>
                </a:rPr>
                <a:t>muon</a:t>
              </a:r>
              <a:r>
                <a:rPr kumimoji="1" lang="en-US" altLang="ja-JP" sz="1600" dirty="0">
                  <a:solidFill>
                    <a:srgbClr val="000000"/>
                  </a:solidFill>
                </a:rPr>
                <a:t> detector:</a:t>
              </a:r>
            </a:p>
            <a:p>
              <a:pPr>
                <a:defRPr/>
              </a:pPr>
              <a:r>
                <a:rPr kumimoji="1" lang="en-US" altLang="ja-JP" sz="1400" dirty="0">
                  <a:solidFill>
                    <a:srgbClr val="000000"/>
                  </a:solidFill>
                </a:rPr>
                <a:t>Resistive Plate Counter (barrel)</a:t>
              </a:r>
            </a:p>
            <a:p>
              <a:pPr>
                <a:defRPr/>
              </a:pPr>
              <a:r>
                <a:rPr kumimoji="1" lang="en-US" altLang="ja-JP" sz="1400" dirty="0">
                  <a:solidFill>
                    <a:srgbClr val="000000"/>
                  </a:solidFill>
                </a:rPr>
                <a:t>Scintillator + WLSF + MPPC (end-caps</a:t>
              </a:r>
              <a:r>
                <a:rPr kumimoji="1" lang="sl-SI" altLang="ja-JP" sz="1400" dirty="0">
                  <a:solidFill>
                    <a:srgbClr val="000000"/>
                  </a:solidFill>
                </a:rPr>
                <a:t> + barrel 2 inner layers)</a:t>
              </a:r>
              <a:endParaRPr kumimoji="1" lang="ja-JP" altLang="en-US" sz="1400" dirty="0">
                <a:solidFill>
                  <a:srgbClr val="000000"/>
                </a:solidFill>
              </a:endParaRPr>
            </a:p>
          </p:txBody>
        </p:sp>
      </p:grpSp>
      <p:sp>
        <p:nvSpPr>
          <p:cNvPr id="158722" name="タイトル 1"/>
          <p:cNvSpPr>
            <a:spLocks noGrp="1"/>
          </p:cNvSpPr>
          <p:nvPr>
            <p:ph type="title"/>
          </p:nvPr>
        </p:nvSpPr>
        <p:spPr>
          <a:xfrm>
            <a:off x="468313" y="115888"/>
            <a:ext cx="8229600" cy="877887"/>
          </a:xfrm>
        </p:spPr>
        <p:txBody>
          <a:bodyPr/>
          <a:lstStyle/>
          <a:p>
            <a:pPr eaLnBrk="1" hangingPunct="1"/>
            <a:r>
              <a:rPr lang="en-US" altLang="ja-JP">
                <a:latin typeface="Tahoma" charset="0"/>
                <a:ea typeface="MS PGothic" charset="0"/>
                <a:cs typeface="MS PGothic" charset="0"/>
              </a:rPr>
              <a:t>Belle II Detector</a:t>
            </a:r>
            <a:endParaRPr lang="ja-JP" altLang="en-US">
              <a:latin typeface="Tahoma" charset="0"/>
              <a:ea typeface="MS PGothic" charset="0"/>
              <a:cs typeface="MS PGothic" charset="0"/>
            </a:endParaRPr>
          </a:p>
        </p:txBody>
      </p:sp>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708150"/>
            <a:ext cx="3636962"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275" y="2838450"/>
            <a:ext cx="4008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 y="3049588"/>
            <a:ext cx="5216525"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8726" name="TextBox 121"/>
          <p:cNvSpPr txBox="1">
            <a:spLocks noChangeArrowheads="1"/>
          </p:cNvSpPr>
          <p:nvPr/>
        </p:nvSpPr>
        <p:spPr bwMode="auto">
          <a:xfrm>
            <a:off x="88900" y="-26988"/>
            <a:ext cx="8947150" cy="1200328"/>
          </a:xfrm>
          <a:prstGeom prst="rect">
            <a:avLst/>
          </a:prstGeom>
          <a:solidFill>
            <a:schemeClr val="bg1"/>
          </a:solidFill>
          <a:ln w="9525">
            <a:solidFill>
              <a:srgbClr val="FF0000"/>
            </a:solidFill>
            <a:miter lim="800000"/>
            <a:headEnd/>
            <a:tailEnd/>
          </a:ln>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sl-SI" dirty="0">
                <a:latin typeface="Tahoma" charset="0"/>
                <a:ea typeface="MS PGothic" charset="0"/>
              </a:rPr>
              <a:t>Detection of </a:t>
            </a:r>
            <a:r>
              <a:rPr lang="sl-SI" dirty="0">
                <a:solidFill>
                  <a:srgbClr val="FF0000"/>
                </a:solidFill>
                <a:latin typeface="Tahoma" charset="0"/>
                <a:ea typeface="MS PGothic" charset="0"/>
              </a:rPr>
              <a:t>muons and KLs: </a:t>
            </a:r>
            <a:r>
              <a:rPr lang="en-US" dirty="0" err="1" smtClean="0">
                <a:latin typeface="Tahoma" charset="0"/>
                <a:ea typeface="MS PGothic" charset="0"/>
              </a:rPr>
              <a:t>Endcap</a:t>
            </a:r>
            <a:r>
              <a:rPr lang="en-US" dirty="0" smtClean="0">
                <a:latin typeface="Tahoma" charset="0"/>
                <a:ea typeface="MS PGothic" charset="0"/>
              </a:rPr>
              <a:t> RPCs and two layers of the barrel have </a:t>
            </a:r>
            <a:r>
              <a:rPr lang="en-US" dirty="0">
                <a:latin typeface="Tahoma" charset="0"/>
                <a:ea typeface="MS PGothic" charset="0"/>
              </a:rPr>
              <a:t>to be replaced </a:t>
            </a:r>
            <a:r>
              <a:rPr lang="en-US" dirty="0" smtClean="0">
                <a:latin typeface="Tahoma" charset="0"/>
                <a:ea typeface="MS PGothic" charset="0"/>
              </a:rPr>
              <a:t>with scintillators to </a:t>
            </a:r>
            <a:r>
              <a:rPr lang="en-US" dirty="0">
                <a:latin typeface="Tahoma" charset="0"/>
                <a:ea typeface="MS PGothic" charset="0"/>
              </a:rPr>
              <a:t>handle higher backgrounds (mainly from neutrons)</a:t>
            </a:r>
            <a:r>
              <a:rPr lang="sl-SI" dirty="0">
                <a:latin typeface="Tahoma" charset="0"/>
                <a:ea typeface="MS PGothic" charset="0"/>
              </a:rPr>
              <a:t>.</a:t>
            </a:r>
            <a:endParaRPr lang="sl-SI" dirty="0">
              <a:solidFill>
                <a:srgbClr val="FF0000"/>
              </a:solidFill>
              <a:latin typeface="Tahoma" charset="0"/>
              <a:ea typeface="MS PGothic" charset="0"/>
            </a:endParaRPr>
          </a:p>
        </p:txBody>
      </p:sp>
      <p:sp>
        <p:nvSpPr>
          <p:cNvPr id="2" name="Oval 1"/>
          <p:cNvSpPr/>
          <p:nvPr/>
        </p:nvSpPr>
        <p:spPr>
          <a:xfrm>
            <a:off x="2500313" y="4121150"/>
            <a:ext cx="1620837" cy="1466850"/>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58728" name="TextBox 2"/>
          <p:cNvSpPr txBox="1">
            <a:spLocks noChangeArrowheads="1"/>
          </p:cNvSpPr>
          <p:nvPr/>
        </p:nvSpPr>
        <p:spPr bwMode="auto">
          <a:xfrm>
            <a:off x="5686425" y="5732463"/>
            <a:ext cx="3349625"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ymbol" charset="0"/>
                <a:ea typeface="ＭＳ Ｐゴシック" charset="0"/>
                <a:cs typeface="ＭＳ Ｐゴシック" charset="0"/>
              </a:defRPr>
            </a:lvl1pPr>
            <a:lvl2pPr marL="742950" indent="-285750" eaLnBrk="0" hangingPunct="0">
              <a:defRPr sz="2400">
                <a:solidFill>
                  <a:schemeClr val="tx1"/>
                </a:solidFill>
                <a:latin typeface="Symbol" charset="0"/>
                <a:ea typeface="ＭＳ Ｐゴシック" charset="0"/>
              </a:defRPr>
            </a:lvl2pPr>
            <a:lvl3pPr marL="1143000" indent="-228600" eaLnBrk="0" hangingPunct="0">
              <a:defRPr sz="2400">
                <a:solidFill>
                  <a:schemeClr val="tx1"/>
                </a:solidFill>
                <a:latin typeface="Symbol" charset="0"/>
                <a:ea typeface="ＭＳ Ｐゴシック" charset="0"/>
              </a:defRPr>
            </a:lvl3pPr>
            <a:lvl4pPr marL="1600200" indent="-228600" eaLnBrk="0" hangingPunct="0">
              <a:defRPr sz="2400">
                <a:solidFill>
                  <a:schemeClr val="tx1"/>
                </a:solidFill>
                <a:latin typeface="Symbol" charset="0"/>
                <a:ea typeface="ＭＳ Ｐゴシック" charset="0"/>
              </a:defRPr>
            </a:lvl4pPr>
            <a:lvl5pPr marL="2057400" indent="-2286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lang="sl-SI" sz="2000" dirty="0" smtClean="0">
                <a:solidFill>
                  <a:schemeClr val="accent2"/>
                </a:solidFill>
                <a:latin typeface="Tahoma" charset="0"/>
                <a:cs typeface="Tahoma" charset="0"/>
              </a:rPr>
              <a:t>Detectors to be installed this fall and in spring 2014</a:t>
            </a:r>
            <a:endParaRPr lang="sl-SI" sz="2000" dirty="0">
              <a:solidFill>
                <a:schemeClr val="accent2"/>
              </a:solidFill>
              <a:latin typeface="Tahoma" charset="0"/>
              <a:cs typeface="Tahoma" charset="0"/>
            </a:endParaRPr>
          </a:p>
        </p:txBody>
      </p:sp>
    </p:spTree>
    <p:extLst>
      <p:ext uri="{BB962C8B-B14F-4D97-AF65-F5344CB8AC3E}">
        <p14:creationId xmlns:p14="http://schemas.microsoft.com/office/powerpoint/2010/main" val="4277888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 y="980539"/>
            <a:ext cx="1194991"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defTabSz="914116" fontAlgn="auto">
              <a:spcBef>
                <a:spcPts val="0"/>
              </a:spcBef>
              <a:spcAft>
                <a:spcPts val="0"/>
              </a:spcAft>
              <a:defRPr/>
            </a:pPr>
            <a:r>
              <a:rPr kumimoji="1" lang="en-US" altLang="ja-JP" sz="1400" dirty="0">
                <a:solidFill>
                  <a:prstClr val="black"/>
                </a:solidFill>
                <a:latin typeface="Osaka"/>
                <a:ea typeface="Osaka"/>
                <a:cs typeface="Osaka"/>
              </a:rPr>
              <a:t>Calendar</a:t>
            </a:r>
            <a:endParaRPr kumimoji="1" lang="ja-JP" altLang="en-US" sz="1400" dirty="0">
              <a:solidFill>
                <a:prstClr val="black"/>
              </a:solidFill>
              <a:latin typeface="Osaka"/>
              <a:ea typeface="Osaka"/>
              <a:cs typeface="Osaka"/>
            </a:endParaRPr>
          </a:p>
        </p:txBody>
      </p:sp>
      <p:sp>
        <p:nvSpPr>
          <p:cNvPr id="3" name="正方形/長方形 2"/>
          <p:cNvSpPr/>
          <p:nvPr/>
        </p:nvSpPr>
        <p:spPr>
          <a:xfrm>
            <a:off x="11728" y="1277150"/>
            <a:ext cx="1420967"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fontScale="85000" lnSpcReduction="20000"/>
          </a:bodyPr>
          <a:lstStyle/>
          <a:p>
            <a:pPr defTabSz="914116" fontAlgn="auto">
              <a:spcBef>
                <a:spcPts val="0"/>
              </a:spcBef>
              <a:spcAft>
                <a:spcPts val="0"/>
              </a:spcAft>
              <a:defRPr/>
            </a:pPr>
            <a:r>
              <a:rPr kumimoji="1" lang="en-US" altLang="ja-JP" sz="1800" dirty="0">
                <a:solidFill>
                  <a:prstClr val="black"/>
                </a:solidFill>
                <a:latin typeface="Osaka"/>
                <a:ea typeface="Osaka"/>
                <a:cs typeface="Osaka"/>
              </a:rPr>
              <a:t>Japan FY</a:t>
            </a:r>
            <a:endParaRPr kumimoji="1" lang="ja-JP" altLang="en-US" sz="1800" dirty="0">
              <a:solidFill>
                <a:prstClr val="black"/>
              </a:solidFill>
              <a:latin typeface="Osaka"/>
              <a:ea typeface="Osaka"/>
              <a:cs typeface="Osaka"/>
            </a:endParaRPr>
          </a:p>
        </p:txBody>
      </p:sp>
      <p:sp>
        <p:nvSpPr>
          <p:cNvPr id="4" name="正方形/長方形 3"/>
          <p:cNvSpPr/>
          <p:nvPr/>
        </p:nvSpPr>
        <p:spPr>
          <a:xfrm>
            <a:off x="8582956" y="1279341"/>
            <a:ext cx="561044"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normAutofit/>
          </a:bodyPr>
          <a:lstStyle>
            <a:lvl1pPr defTabSz="912813" eaLnBrk="0" hangingPunct="0">
              <a:defRPr sz="2400">
                <a:solidFill>
                  <a:schemeClr val="tx1"/>
                </a:solidFill>
                <a:latin typeface="Symbol" charset="0"/>
                <a:ea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algn="ctr" eaLnBrk="1" hangingPunct="1">
              <a:lnSpc>
                <a:spcPct val="80000"/>
              </a:lnSpc>
              <a:defRPr/>
            </a:pPr>
            <a:r>
              <a:rPr kumimoji="1" lang="ja-JP" altLang="en-US" sz="1400" smtClean="0">
                <a:solidFill>
                  <a:srgbClr val="000000"/>
                </a:solidFill>
                <a:latin typeface="Osaka" charset="0"/>
                <a:ea typeface="Osaka" charset="0"/>
                <a:cs typeface="Osaka" charset="0"/>
              </a:rPr>
              <a:t>・・</a:t>
            </a:r>
          </a:p>
        </p:txBody>
      </p:sp>
      <p:sp>
        <p:nvSpPr>
          <p:cNvPr id="5" name="正方形/長方形 4"/>
          <p:cNvSpPr/>
          <p:nvPr/>
        </p:nvSpPr>
        <p:spPr>
          <a:xfrm>
            <a:off x="8339228" y="980539"/>
            <a:ext cx="804771"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lvl1pPr defTabSz="912813" eaLnBrk="0" hangingPunct="0">
              <a:defRPr sz="2400">
                <a:solidFill>
                  <a:schemeClr val="tx1"/>
                </a:solidFill>
                <a:latin typeface="Symbol" charset="0"/>
                <a:ea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algn="ctr" eaLnBrk="1" hangingPunct="1">
              <a:defRPr/>
            </a:pPr>
            <a:r>
              <a:rPr kumimoji="1" lang="ja-JP" altLang="en-US" sz="1400" smtClean="0">
                <a:solidFill>
                  <a:srgbClr val="000000"/>
                </a:solidFill>
                <a:latin typeface="Osaka" charset="0"/>
                <a:ea typeface="Osaka" charset="0"/>
                <a:cs typeface="Osaka" charset="0"/>
              </a:rPr>
              <a:t>・・・</a:t>
            </a:r>
          </a:p>
        </p:txBody>
      </p:sp>
      <p:sp>
        <p:nvSpPr>
          <p:cNvPr id="167949" name="タイトル 1"/>
          <p:cNvSpPr txBox="1">
            <a:spLocks/>
          </p:cNvSpPr>
          <p:nvPr/>
        </p:nvSpPr>
        <p:spPr bwMode="auto">
          <a:xfrm>
            <a:off x="457200" y="96838"/>
            <a:ext cx="82296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Symbol" charset="0"/>
                <a:ea typeface="ＭＳ Ｐゴシック" charset="0"/>
                <a:cs typeface="ＭＳ Ｐゴシック" charset="0"/>
              </a:defRPr>
            </a:lvl1pPr>
            <a:lvl2pPr marL="742950" indent="-285750" defTabSz="457200" eaLnBrk="0" hangingPunct="0">
              <a:defRPr sz="2400">
                <a:solidFill>
                  <a:schemeClr val="tx1"/>
                </a:solidFill>
                <a:latin typeface="Symbol" charset="0"/>
                <a:ea typeface="ＭＳ Ｐゴシック" charset="0"/>
              </a:defRPr>
            </a:lvl2pPr>
            <a:lvl3pPr marL="1143000" indent="-228600" defTabSz="457200" eaLnBrk="0" hangingPunct="0">
              <a:defRPr sz="2400">
                <a:solidFill>
                  <a:schemeClr val="tx1"/>
                </a:solidFill>
                <a:latin typeface="Symbol" charset="0"/>
                <a:ea typeface="ＭＳ Ｐゴシック" charset="0"/>
              </a:defRPr>
            </a:lvl3pPr>
            <a:lvl4pPr marL="1600200" indent="-228600" defTabSz="457200" eaLnBrk="0" hangingPunct="0">
              <a:defRPr sz="2400">
                <a:solidFill>
                  <a:schemeClr val="tx1"/>
                </a:solidFill>
                <a:latin typeface="Symbol" charset="0"/>
                <a:ea typeface="ＭＳ Ｐゴシック" charset="0"/>
              </a:defRPr>
            </a:lvl4pPr>
            <a:lvl5pPr marL="2057400" indent="-228600" defTabSz="457200" eaLnBrk="0" hangingPunct="0">
              <a:defRPr sz="2400">
                <a:solidFill>
                  <a:schemeClr val="tx1"/>
                </a:solidFill>
                <a:latin typeface="Symbol" charset="0"/>
                <a:ea typeface="ＭＳ Ｐゴシック" charset="0"/>
              </a:defRPr>
            </a:lvl5pPr>
            <a:lvl6pPr marL="2514600" indent="-228600" eaLnBrk="0" fontAlgn="base" hangingPunct="0">
              <a:spcBef>
                <a:spcPct val="0"/>
              </a:spcBef>
              <a:spcAft>
                <a:spcPct val="0"/>
              </a:spcAft>
              <a:defRPr sz="2400">
                <a:solidFill>
                  <a:schemeClr val="tx1"/>
                </a:solidFill>
                <a:latin typeface="Symbol" charset="0"/>
                <a:ea typeface="ＭＳ Ｐゴシック" charset="0"/>
              </a:defRPr>
            </a:lvl6pPr>
            <a:lvl7pPr marL="2971800" indent="-228600" eaLnBrk="0" fontAlgn="base" hangingPunct="0">
              <a:spcBef>
                <a:spcPct val="0"/>
              </a:spcBef>
              <a:spcAft>
                <a:spcPct val="0"/>
              </a:spcAft>
              <a:defRPr sz="2400">
                <a:solidFill>
                  <a:schemeClr val="tx1"/>
                </a:solidFill>
                <a:latin typeface="Symbol" charset="0"/>
                <a:ea typeface="ＭＳ Ｐゴシック" charset="0"/>
              </a:defRPr>
            </a:lvl7pPr>
            <a:lvl8pPr marL="3429000" indent="-228600" eaLnBrk="0" fontAlgn="base" hangingPunct="0">
              <a:spcBef>
                <a:spcPct val="0"/>
              </a:spcBef>
              <a:spcAft>
                <a:spcPct val="0"/>
              </a:spcAft>
              <a:defRPr sz="2400">
                <a:solidFill>
                  <a:schemeClr val="tx1"/>
                </a:solidFill>
                <a:latin typeface="Symbol" charset="0"/>
                <a:ea typeface="ＭＳ Ｐゴシック" charset="0"/>
              </a:defRPr>
            </a:lvl8pPr>
            <a:lvl9pPr marL="3886200" indent="-228600" eaLnBrk="0" fontAlgn="base" hangingPunct="0">
              <a:spcBef>
                <a:spcPct val="0"/>
              </a:spcBef>
              <a:spcAft>
                <a:spcPct val="0"/>
              </a:spcAft>
              <a:defRPr sz="2400">
                <a:solidFill>
                  <a:schemeClr val="tx1"/>
                </a:solidFill>
                <a:latin typeface="Symbol" charset="0"/>
                <a:ea typeface="ＭＳ Ｐゴシック" charset="0"/>
              </a:defRPr>
            </a:lvl9pPr>
          </a:lstStyle>
          <a:p>
            <a:pPr algn="ctr" eaLnBrk="1" hangingPunct="1"/>
            <a:r>
              <a:rPr kumimoji="1" lang="en-US" altLang="ja-JP" sz="3600">
                <a:solidFill>
                  <a:srgbClr val="000000"/>
                </a:solidFill>
                <a:latin typeface="Osaka" charset="0"/>
                <a:ea typeface="Osaka" charset="0"/>
                <a:cs typeface="Osaka" charset="0"/>
              </a:rPr>
              <a:t>SuperKEKB/Belle II schedule</a:t>
            </a:r>
            <a:endParaRPr kumimoji="1" lang="ja-JP" altLang="en-US" sz="3600">
              <a:solidFill>
                <a:srgbClr val="000000"/>
              </a:solidFill>
              <a:latin typeface="Osaka" charset="0"/>
              <a:ea typeface="Osaka" charset="0"/>
              <a:cs typeface="Osaka" charset="0"/>
            </a:endParaRPr>
          </a:p>
        </p:txBody>
      </p:sp>
      <p:sp>
        <p:nvSpPr>
          <p:cNvPr id="7" name="角丸四角形 6"/>
          <p:cNvSpPr/>
          <p:nvPr/>
        </p:nvSpPr>
        <p:spPr>
          <a:xfrm>
            <a:off x="297255" y="3287519"/>
            <a:ext cx="1336413" cy="843875"/>
          </a:xfrm>
          <a:prstGeom prst="roundRect">
            <a:avLst/>
          </a:prstGeom>
          <a:solidFill>
            <a:srgbClr val="BEFFBC"/>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KEKB</a:t>
            </a:r>
          </a:p>
          <a:p>
            <a:pPr algn="ctr" defTabSz="914116" fontAlgn="auto">
              <a:spcBef>
                <a:spcPts val="0"/>
              </a:spcBef>
              <a:spcAft>
                <a:spcPts val="0"/>
              </a:spcAft>
              <a:defRPr/>
            </a:pPr>
            <a:r>
              <a:rPr kumimoji="1" lang="en-US" altLang="ja-JP" sz="1400" dirty="0">
                <a:solidFill>
                  <a:prstClr val="black"/>
                </a:solidFill>
                <a:latin typeface="Osaka"/>
                <a:ea typeface="Osaka"/>
                <a:cs typeface="Osaka"/>
              </a:rPr>
              <a:t>operation</a:t>
            </a:r>
            <a:endParaRPr kumimoji="1" lang="ja-JP" altLang="en-US" sz="1400" dirty="0">
              <a:solidFill>
                <a:prstClr val="black"/>
              </a:solidFill>
              <a:latin typeface="Osaka"/>
              <a:ea typeface="Osaka"/>
              <a:cs typeface="Osaka"/>
            </a:endParaRPr>
          </a:p>
        </p:txBody>
      </p:sp>
      <p:sp>
        <p:nvSpPr>
          <p:cNvPr id="8" name="角丸四角形 7"/>
          <p:cNvSpPr/>
          <p:nvPr/>
        </p:nvSpPr>
        <p:spPr>
          <a:xfrm>
            <a:off x="1633667" y="1854686"/>
            <a:ext cx="4016033" cy="4922336"/>
          </a:xfrm>
          <a:prstGeom prst="roundRect">
            <a:avLst/>
          </a:prstGeom>
          <a:solidFill>
            <a:srgbClr val="72E7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ormAutofit/>
          </a:bodyPr>
          <a:lstStyle/>
          <a:p>
            <a:pPr algn="ctr" defTabSz="914116" fontAlgn="auto">
              <a:spcBef>
                <a:spcPts val="0"/>
              </a:spcBef>
              <a:spcAft>
                <a:spcPts val="0"/>
              </a:spcAft>
              <a:defRPr/>
            </a:pPr>
            <a:r>
              <a:rPr kumimoji="1" lang="en-US" altLang="ja-JP" sz="2000" dirty="0" err="1">
                <a:solidFill>
                  <a:srgbClr val="0000FF"/>
                </a:solidFill>
                <a:latin typeface="Osaka"/>
                <a:ea typeface="Osaka"/>
                <a:cs typeface="Osaka"/>
              </a:rPr>
              <a:t>SuperKEKB</a:t>
            </a:r>
            <a:r>
              <a:rPr kumimoji="1" lang="en-US" altLang="ja-JP" sz="2000" dirty="0">
                <a:solidFill>
                  <a:srgbClr val="0000FF"/>
                </a:solidFill>
                <a:latin typeface="Osaka"/>
                <a:ea typeface="Osaka"/>
                <a:cs typeface="Osaka"/>
              </a:rPr>
              <a:t> construction</a:t>
            </a:r>
            <a:endParaRPr kumimoji="1" lang="ja-JP" altLang="en-US" sz="2000" dirty="0">
              <a:solidFill>
                <a:srgbClr val="0000FF"/>
              </a:solidFill>
              <a:latin typeface="Osaka"/>
              <a:ea typeface="Osaka"/>
              <a:cs typeface="Osaka"/>
            </a:endParaRPr>
          </a:p>
        </p:txBody>
      </p:sp>
      <p:sp>
        <p:nvSpPr>
          <p:cNvPr id="9" name="右矢印 8"/>
          <p:cNvSpPr/>
          <p:nvPr/>
        </p:nvSpPr>
        <p:spPr>
          <a:xfrm>
            <a:off x="5649701" y="2541768"/>
            <a:ext cx="3494298" cy="2888755"/>
          </a:xfrm>
          <a:prstGeom prst="rightArrow">
            <a:avLst/>
          </a:prstGeom>
          <a:solidFill>
            <a:srgbClr val="71FF6C"/>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normAutofit/>
          </a:bodyPr>
          <a:lstStyle/>
          <a:p>
            <a:pPr algn="ctr" defTabSz="914116" fontAlgn="auto">
              <a:spcBef>
                <a:spcPts val="0"/>
              </a:spcBef>
              <a:spcAft>
                <a:spcPts val="0"/>
              </a:spcAft>
              <a:defRPr/>
            </a:pPr>
            <a:endParaRPr kumimoji="1" lang="en-US" altLang="ja-JP" sz="2000" dirty="0">
              <a:solidFill>
                <a:prstClr val="black"/>
              </a:solidFill>
              <a:latin typeface="Osaka"/>
              <a:ea typeface="Osaka"/>
              <a:cs typeface="Osaka"/>
            </a:endParaRPr>
          </a:p>
          <a:p>
            <a:pPr algn="ctr" defTabSz="914116" fontAlgn="auto">
              <a:spcBef>
                <a:spcPts val="0"/>
              </a:spcBef>
              <a:spcAft>
                <a:spcPts val="0"/>
              </a:spcAft>
              <a:defRPr/>
            </a:pPr>
            <a:r>
              <a:rPr kumimoji="1" lang="en-US" altLang="ja-JP" sz="2000" dirty="0" err="1">
                <a:solidFill>
                  <a:prstClr val="black"/>
                </a:solidFill>
                <a:latin typeface="Osaka"/>
                <a:ea typeface="Osaka"/>
                <a:cs typeface="Osaka"/>
              </a:rPr>
              <a:t>SuperKEKB</a:t>
            </a:r>
            <a:r>
              <a:rPr kumimoji="1" lang="en-US" altLang="ja-JP" sz="2000" dirty="0">
                <a:solidFill>
                  <a:prstClr val="black"/>
                </a:solidFill>
                <a:latin typeface="Osaka"/>
                <a:ea typeface="Osaka"/>
                <a:cs typeface="Osaka"/>
              </a:rPr>
              <a:t> operation</a:t>
            </a:r>
            <a:endParaRPr kumimoji="1" lang="ja-JP" altLang="en-US" sz="2000" dirty="0">
              <a:solidFill>
                <a:prstClr val="black"/>
              </a:solidFill>
              <a:latin typeface="Osaka"/>
              <a:ea typeface="Osaka"/>
              <a:cs typeface="Osaka"/>
            </a:endParaRPr>
          </a:p>
        </p:txBody>
      </p:sp>
      <p:sp>
        <p:nvSpPr>
          <p:cNvPr id="10" name="右矢印 9"/>
          <p:cNvSpPr/>
          <p:nvPr/>
        </p:nvSpPr>
        <p:spPr>
          <a:xfrm>
            <a:off x="5435601" y="5701316"/>
            <a:ext cx="3708398" cy="935872"/>
          </a:xfrm>
          <a:prstGeom prst="rightArrow">
            <a:avLst/>
          </a:prstGeom>
          <a:solidFill>
            <a:srgbClr val="71FF6C"/>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Upgraded </a:t>
            </a:r>
            <a:r>
              <a:rPr kumimoji="1" lang="en-US" altLang="ja-JP" sz="1400" dirty="0" err="1">
                <a:solidFill>
                  <a:prstClr val="black"/>
                </a:solidFill>
                <a:latin typeface="Osaka"/>
                <a:ea typeface="Osaka"/>
                <a:cs typeface="Osaka"/>
              </a:rPr>
              <a:t>Linac</a:t>
            </a:r>
            <a:r>
              <a:rPr kumimoji="1" lang="en-US" altLang="ja-JP" sz="1400" dirty="0">
                <a:solidFill>
                  <a:prstClr val="black"/>
                </a:solidFill>
                <a:latin typeface="Osaka"/>
                <a:ea typeface="Osaka"/>
                <a:cs typeface="Osaka"/>
              </a:rPr>
              <a:t> operation </a:t>
            </a:r>
          </a:p>
          <a:p>
            <a:pPr algn="ctr" defTabSz="914116" fontAlgn="auto">
              <a:spcBef>
                <a:spcPts val="0"/>
              </a:spcBef>
              <a:spcAft>
                <a:spcPts val="0"/>
              </a:spcAft>
              <a:defRPr/>
            </a:pPr>
            <a:r>
              <a:rPr kumimoji="1" lang="en-US" altLang="ja-JP" sz="1400" dirty="0">
                <a:solidFill>
                  <a:prstClr val="black"/>
                </a:solidFill>
                <a:latin typeface="Osaka"/>
                <a:ea typeface="Osaka"/>
                <a:cs typeface="Osaka"/>
              </a:rPr>
              <a:t>for </a:t>
            </a:r>
            <a:r>
              <a:rPr kumimoji="1" lang="en-US" altLang="ja-JP" sz="1400" dirty="0" err="1">
                <a:solidFill>
                  <a:prstClr val="black"/>
                </a:solidFill>
                <a:latin typeface="Osaka"/>
                <a:ea typeface="Osaka"/>
                <a:cs typeface="Osaka"/>
              </a:rPr>
              <a:t>SuperKEKB</a:t>
            </a:r>
            <a:r>
              <a:rPr kumimoji="1" lang="en-US" altLang="ja-JP" sz="1400" dirty="0">
                <a:solidFill>
                  <a:prstClr val="black"/>
                </a:solidFill>
                <a:latin typeface="Osaka"/>
                <a:ea typeface="Osaka"/>
                <a:cs typeface="Osaka"/>
              </a:rPr>
              <a:t>, PF, PF-AR</a:t>
            </a:r>
            <a:endParaRPr kumimoji="1" lang="ja-JP" altLang="en-US" sz="1400" dirty="0">
              <a:solidFill>
                <a:prstClr val="black"/>
              </a:solidFill>
              <a:latin typeface="Osaka"/>
              <a:ea typeface="Osaka"/>
              <a:cs typeface="Osaka"/>
            </a:endParaRPr>
          </a:p>
        </p:txBody>
      </p:sp>
      <p:sp>
        <p:nvSpPr>
          <p:cNvPr id="11" name="角丸四角形 10"/>
          <p:cNvSpPr/>
          <p:nvPr/>
        </p:nvSpPr>
        <p:spPr>
          <a:xfrm>
            <a:off x="300408" y="6039903"/>
            <a:ext cx="1336413" cy="260371"/>
          </a:xfrm>
          <a:prstGeom prst="roundRect">
            <a:avLst/>
          </a:prstGeom>
          <a:solidFill>
            <a:srgbClr val="BEFFBC"/>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200" dirty="0" err="1">
                <a:solidFill>
                  <a:prstClr val="black"/>
                </a:solidFill>
                <a:latin typeface="Osaka"/>
                <a:ea typeface="Osaka"/>
                <a:cs typeface="Osaka"/>
              </a:rPr>
              <a:t>Linac</a:t>
            </a:r>
            <a:endParaRPr kumimoji="1" lang="ja-JP" altLang="en-US" sz="1200" dirty="0">
              <a:solidFill>
                <a:prstClr val="black"/>
              </a:solidFill>
              <a:latin typeface="Osaka"/>
              <a:ea typeface="Osaka"/>
              <a:cs typeface="Osaka"/>
            </a:endParaRPr>
          </a:p>
        </p:txBody>
      </p:sp>
      <p:cxnSp>
        <p:nvCxnSpPr>
          <p:cNvPr id="12" name="直線矢印コネクタ 11"/>
          <p:cNvCxnSpPr>
            <a:cxnSpLocks noChangeShapeType="1"/>
          </p:cNvCxnSpPr>
          <p:nvPr/>
        </p:nvCxnSpPr>
        <p:spPr bwMode="auto">
          <a:xfrm rot="5400000">
            <a:off x="5806282" y="2996406"/>
            <a:ext cx="571500" cy="1587"/>
          </a:xfrm>
          <a:prstGeom prst="straightConnector1">
            <a:avLst/>
          </a:prstGeom>
          <a:noFill/>
          <a:ln w="25400">
            <a:solidFill>
              <a:srgbClr val="0000FF"/>
            </a:solidFill>
            <a:round/>
            <a:headEnd/>
            <a:tailEnd type="arrow" w="med" len="me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sp>
        <p:nvSpPr>
          <p:cNvPr id="167966" name="テキスト ボックス 12"/>
          <p:cNvSpPr txBox="1">
            <a:spLocks noChangeArrowheads="1"/>
          </p:cNvSpPr>
          <p:nvPr/>
        </p:nvSpPr>
        <p:spPr bwMode="auto">
          <a:xfrm>
            <a:off x="6062663" y="2846388"/>
            <a:ext cx="941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Symbol" charset="0"/>
                <a:ea typeface="ＭＳ Ｐゴシック" charset="0"/>
                <a:cs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000">
                <a:solidFill>
                  <a:srgbClr val="0000FF"/>
                </a:solidFill>
                <a:latin typeface="Osaka" charset="0"/>
                <a:ea typeface="Osaka" charset="0"/>
                <a:cs typeface="Osaka" charset="0"/>
              </a:rPr>
              <a:t>Belle II roll in</a:t>
            </a:r>
          </a:p>
          <a:p>
            <a:pPr eaLnBrk="1" hangingPunct="1"/>
            <a:r>
              <a:rPr kumimoji="1" lang="en-US" altLang="ja-JP" sz="1000">
                <a:solidFill>
                  <a:srgbClr val="0000FF"/>
                </a:solidFill>
                <a:latin typeface="Osaka" charset="0"/>
                <a:ea typeface="Osaka" charset="0"/>
                <a:cs typeface="Osaka" charset="0"/>
              </a:rPr>
              <a:t>QCS install</a:t>
            </a:r>
            <a:endParaRPr kumimoji="1" lang="ja-JP" altLang="en-US" sz="1000">
              <a:solidFill>
                <a:srgbClr val="0000FF"/>
              </a:solidFill>
              <a:latin typeface="Osaka" charset="0"/>
              <a:ea typeface="Osaka" charset="0"/>
              <a:cs typeface="Osaka" charset="0"/>
            </a:endParaRPr>
          </a:p>
        </p:txBody>
      </p:sp>
      <p:cxnSp>
        <p:nvCxnSpPr>
          <p:cNvPr id="14" name="直線コネクタ 13"/>
          <p:cNvCxnSpPr>
            <a:cxnSpLocks noChangeShapeType="1"/>
          </p:cNvCxnSpPr>
          <p:nvPr/>
        </p:nvCxnSpPr>
        <p:spPr bwMode="auto">
          <a:xfrm rot="16200000" flipV="1">
            <a:off x="1566862" y="4283076"/>
            <a:ext cx="4918075" cy="0"/>
          </a:xfrm>
          <a:prstGeom prst="line">
            <a:avLst/>
          </a:prstGeom>
          <a:noFill/>
          <a:ln w="22225">
            <a:solidFill>
              <a:srgbClr val="FF0000"/>
            </a:solidFill>
            <a:prstDash val="dash"/>
            <a:round/>
            <a:headEnd/>
            <a:tailEn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sp>
        <p:nvSpPr>
          <p:cNvPr id="167968" name="テキスト ボックス 14"/>
          <p:cNvSpPr txBox="1">
            <a:spLocks noChangeArrowheads="1"/>
          </p:cNvSpPr>
          <p:nvPr/>
        </p:nvSpPr>
        <p:spPr bwMode="auto">
          <a:xfrm>
            <a:off x="1782763" y="3016250"/>
            <a:ext cx="941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Symbol" charset="0"/>
                <a:ea typeface="ＭＳ Ｐゴシック" charset="0"/>
                <a:cs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000">
                <a:solidFill>
                  <a:srgbClr val="0000FF"/>
                </a:solidFill>
                <a:latin typeface="Osaka" charset="0"/>
                <a:ea typeface="Osaka" charset="0"/>
                <a:cs typeface="Osaka" charset="0"/>
              </a:rPr>
              <a:t>Belle roll out</a:t>
            </a:r>
            <a:endParaRPr kumimoji="1" lang="ja-JP" altLang="en-US" sz="1000">
              <a:solidFill>
                <a:srgbClr val="0000FF"/>
              </a:solidFill>
              <a:latin typeface="Osaka" charset="0"/>
              <a:ea typeface="Osaka" charset="0"/>
              <a:cs typeface="Osaka" charset="0"/>
            </a:endParaRPr>
          </a:p>
        </p:txBody>
      </p:sp>
      <p:cxnSp>
        <p:nvCxnSpPr>
          <p:cNvPr id="16" name="直線矢印コネクタ 15"/>
          <p:cNvCxnSpPr>
            <a:cxnSpLocks noChangeShapeType="1"/>
          </p:cNvCxnSpPr>
          <p:nvPr/>
        </p:nvCxnSpPr>
        <p:spPr bwMode="auto">
          <a:xfrm rot="5400000" flipH="1" flipV="1">
            <a:off x="1530350" y="3090863"/>
            <a:ext cx="515937" cy="1588"/>
          </a:xfrm>
          <a:prstGeom prst="straightConnector1">
            <a:avLst/>
          </a:prstGeom>
          <a:noFill/>
          <a:ln w="25400">
            <a:solidFill>
              <a:srgbClr val="0000FF"/>
            </a:solidFill>
            <a:round/>
            <a:headEnd/>
            <a:tailEnd type="arrow" w="med" len="me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sp>
        <p:nvSpPr>
          <p:cNvPr id="17" name="正方形/長方形 16"/>
          <p:cNvSpPr/>
          <p:nvPr/>
        </p:nvSpPr>
        <p:spPr>
          <a:xfrm>
            <a:off x="1194991" y="988489"/>
            <a:ext cx="890942"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2010</a:t>
            </a:r>
            <a:endParaRPr kumimoji="1" lang="ja-JP" altLang="en-US" sz="1400" dirty="0">
              <a:solidFill>
                <a:prstClr val="black"/>
              </a:solidFill>
              <a:latin typeface="Osaka"/>
              <a:ea typeface="Osaka"/>
              <a:cs typeface="Osaka"/>
            </a:endParaRPr>
          </a:p>
        </p:txBody>
      </p:sp>
      <p:sp>
        <p:nvSpPr>
          <p:cNvPr id="18" name="正方形/長方形 17"/>
          <p:cNvSpPr/>
          <p:nvPr/>
        </p:nvSpPr>
        <p:spPr>
          <a:xfrm>
            <a:off x="2085933" y="984514"/>
            <a:ext cx="890942"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2011</a:t>
            </a:r>
            <a:endParaRPr kumimoji="1" lang="ja-JP" altLang="en-US" sz="1400" dirty="0">
              <a:solidFill>
                <a:prstClr val="black"/>
              </a:solidFill>
              <a:latin typeface="Osaka"/>
              <a:ea typeface="Osaka"/>
              <a:cs typeface="Osaka"/>
            </a:endParaRPr>
          </a:p>
        </p:txBody>
      </p:sp>
      <p:sp>
        <p:nvSpPr>
          <p:cNvPr id="19" name="正方形/長方形 18"/>
          <p:cNvSpPr/>
          <p:nvPr/>
        </p:nvSpPr>
        <p:spPr>
          <a:xfrm>
            <a:off x="2976875" y="984514"/>
            <a:ext cx="890942"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2012</a:t>
            </a:r>
            <a:endParaRPr kumimoji="1" lang="ja-JP" altLang="en-US" sz="1400" dirty="0">
              <a:solidFill>
                <a:prstClr val="black"/>
              </a:solidFill>
              <a:latin typeface="Osaka"/>
              <a:ea typeface="Osaka"/>
              <a:cs typeface="Osaka"/>
            </a:endParaRPr>
          </a:p>
        </p:txBody>
      </p:sp>
      <p:sp>
        <p:nvSpPr>
          <p:cNvPr id="20" name="正方形/長方形 19"/>
          <p:cNvSpPr/>
          <p:nvPr/>
        </p:nvSpPr>
        <p:spPr>
          <a:xfrm>
            <a:off x="3867817" y="980539"/>
            <a:ext cx="890942"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2013</a:t>
            </a:r>
            <a:endParaRPr kumimoji="1" lang="ja-JP" altLang="en-US" sz="1400" dirty="0">
              <a:solidFill>
                <a:prstClr val="black"/>
              </a:solidFill>
              <a:latin typeface="Osaka"/>
              <a:ea typeface="Osaka"/>
              <a:cs typeface="Osaka"/>
            </a:endParaRPr>
          </a:p>
        </p:txBody>
      </p:sp>
      <p:sp>
        <p:nvSpPr>
          <p:cNvPr id="21" name="正方形/長方形 20"/>
          <p:cNvSpPr/>
          <p:nvPr/>
        </p:nvSpPr>
        <p:spPr>
          <a:xfrm>
            <a:off x="4758759" y="980539"/>
            <a:ext cx="890942"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2014</a:t>
            </a:r>
            <a:endParaRPr kumimoji="1" lang="ja-JP" altLang="en-US" sz="1400" dirty="0">
              <a:solidFill>
                <a:prstClr val="black"/>
              </a:solidFill>
              <a:latin typeface="Osaka"/>
              <a:ea typeface="Osaka"/>
              <a:cs typeface="Osaka"/>
            </a:endParaRPr>
          </a:p>
        </p:txBody>
      </p:sp>
      <p:sp>
        <p:nvSpPr>
          <p:cNvPr id="22" name="正方形/長方形 21"/>
          <p:cNvSpPr/>
          <p:nvPr/>
        </p:nvSpPr>
        <p:spPr>
          <a:xfrm>
            <a:off x="5649701" y="985031"/>
            <a:ext cx="890942"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2015</a:t>
            </a:r>
            <a:endParaRPr kumimoji="1" lang="ja-JP" altLang="en-US" sz="1400" dirty="0">
              <a:solidFill>
                <a:prstClr val="black"/>
              </a:solidFill>
              <a:latin typeface="Osaka"/>
              <a:ea typeface="Osaka"/>
              <a:cs typeface="Osaka"/>
            </a:endParaRPr>
          </a:p>
        </p:txBody>
      </p:sp>
      <p:sp>
        <p:nvSpPr>
          <p:cNvPr id="23" name="正方形/長方形 22"/>
          <p:cNvSpPr/>
          <p:nvPr/>
        </p:nvSpPr>
        <p:spPr>
          <a:xfrm>
            <a:off x="6540643" y="985031"/>
            <a:ext cx="890942"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2016</a:t>
            </a:r>
            <a:endParaRPr kumimoji="1" lang="ja-JP" altLang="en-US" sz="1400" dirty="0">
              <a:solidFill>
                <a:prstClr val="black"/>
              </a:solidFill>
              <a:latin typeface="Osaka"/>
              <a:ea typeface="Osaka"/>
              <a:cs typeface="Osaka"/>
            </a:endParaRPr>
          </a:p>
        </p:txBody>
      </p:sp>
      <p:sp>
        <p:nvSpPr>
          <p:cNvPr id="24" name="正方形/長方形 23"/>
          <p:cNvSpPr/>
          <p:nvPr/>
        </p:nvSpPr>
        <p:spPr>
          <a:xfrm>
            <a:off x="7431585" y="989043"/>
            <a:ext cx="890942"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2017</a:t>
            </a:r>
            <a:endParaRPr kumimoji="1" lang="ja-JP" altLang="en-US" sz="1400" dirty="0">
              <a:solidFill>
                <a:prstClr val="black"/>
              </a:solidFill>
              <a:latin typeface="Osaka"/>
              <a:ea typeface="Osaka"/>
              <a:cs typeface="Osaka"/>
            </a:endParaRPr>
          </a:p>
        </p:txBody>
      </p:sp>
      <p:sp>
        <p:nvSpPr>
          <p:cNvPr id="25" name="正方形/長方形 24"/>
          <p:cNvSpPr/>
          <p:nvPr/>
        </p:nvSpPr>
        <p:spPr>
          <a:xfrm>
            <a:off x="1432695" y="1272565"/>
            <a:ext cx="890942"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2010</a:t>
            </a:r>
            <a:endParaRPr kumimoji="1" lang="ja-JP" altLang="en-US" sz="1400" dirty="0">
              <a:solidFill>
                <a:prstClr val="black"/>
              </a:solidFill>
              <a:latin typeface="Osaka"/>
              <a:ea typeface="Osaka"/>
              <a:cs typeface="Osaka"/>
            </a:endParaRPr>
          </a:p>
        </p:txBody>
      </p:sp>
      <p:sp>
        <p:nvSpPr>
          <p:cNvPr id="26" name="正方形/長方形 25"/>
          <p:cNvSpPr/>
          <p:nvPr/>
        </p:nvSpPr>
        <p:spPr>
          <a:xfrm>
            <a:off x="2323637" y="1278067"/>
            <a:ext cx="890942"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2011</a:t>
            </a:r>
            <a:endParaRPr kumimoji="1" lang="ja-JP" altLang="en-US" sz="1400" dirty="0">
              <a:solidFill>
                <a:prstClr val="black"/>
              </a:solidFill>
              <a:latin typeface="Osaka"/>
              <a:ea typeface="Osaka"/>
              <a:cs typeface="Osaka"/>
            </a:endParaRPr>
          </a:p>
        </p:txBody>
      </p:sp>
      <p:sp>
        <p:nvSpPr>
          <p:cNvPr id="27" name="正方形/長方形 26"/>
          <p:cNvSpPr/>
          <p:nvPr/>
        </p:nvSpPr>
        <p:spPr>
          <a:xfrm>
            <a:off x="3214579" y="1272565"/>
            <a:ext cx="890942"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2012</a:t>
            </a:r>
            <a:endParaRPr kumimoji="1" lang="ja-JP" altLang="en-US" sz="1400" dirty="0">
              <a:solidFill>
                <a:prstClr val="black"/>
              </a:solidFill>
              <a:latin typeface="Osaka"/>
              <a:ea typeface="Osaka"/>
              <a:cs typeface="Osaka"/>
            </a:endParaRPr>
          </a:p>
        </p:txBody>
      </p:sp>
      <p:sp>
        <p:nvSpPr>
          <p:cNvPr id="28" name="正方形/長方形 27"/>
          <p:cNvSpPr/>
          <p:nvPr/>
        </p:nvSpPr>
        <p:spPr>
          <a:xfrm>
            <a:off x="4105521" y="1274851"/>
            <a:ext cx="890942"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2013</a:t>
            </a:r>
            <a:endParaRPr kumimoji="1" lang="ja-JP" altLang="en-US" sz="1400" dirty="0">
              <a:solidFill>
                <a:prstClr val="black"/>
              </a:solidFill>
              <a:latin typeface="Osaka"/>
              <a:ea typeface="Osaka"/>
              <a:cs typeface="Osaka"/>
            </a:endParaRPr>
          </a:p>
        </p:txBody>
      </p:sp>
      <p:sp>
        <p:nvSpPr>
          <p:cNvPr id="29" name="正方形/長方形 28"/>
          <p:cNvSpPr/>
          <p:nvPr/>
        </p:nvSpPr>
        <p:spPr>
          <a:xfrm>
            <a:off x="4996463" y="1272565"/>
            <a:ext cx="890942"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2014</a:t>
            </a:r>
            <a:endParaRPr kumimoji="1" lang="ja-JP" altLang="en-US" sz="1400" dirty="0">
              <a:solidFill>
                <a:prstClr val="black"/>
              </a:solidFill>
              <a:latin typeface="Osaka"/>
              <a:ea typeface="Osaka"/>
              <a:cs typeface="Osaka"/>
            </a:endParaRPr>
          </a:p>
        </p:txBody>
      </p:sp>
      <p:sp>
        <p:nvSpPr>
          <p:cNvPr id="30" name="正方形/長方形 29"/>
          <p:cNvSpPr/>
          <p:nvPr/>
        </p:nvSpPr>
        <p:spPr>
          <a:xfrm>
            <a:off x="5887405" y="1277057"/>
            <a:ext cx="890942"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2015</a:t>
            </a:r>
            <a:endParaRPr kumimoji="1" lang="ja-JP" altLang="en-US" sz="1400" dirty="0">
              <a:solidFill>
                <a:prstClr val="black"/>
              </a:solidFill>
              <a:latin typeface="Osaka"/>
              <a:ea typeface="Osaka"/>
              <a:cs typeface="Osaka"/>
            </a:endParaRPr>
          </a:p>
        </p:txBody>
      </p:sp>
      <p:sp>
        <p:nvSpPr>
          <p:cNvPr id="31" name="正方形/長方形 30"/>
          <p:cNvSpPr/>
          <p:nvPr/>
        </p:nvSpPr>
        <p:spPr>
          <a:xfrm>
            <a:off x="6778347" y="1279542"/>
            <a:ext cx="890942"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2016</a:t>
            </a:r>
            <a:endParaRPr kumimoji="1" lang="ja-JP" altLang="en-US" sz="1400" dirty="0">
              <a:solidFill>
                <a:prstClr val="black"/>
              </a:solidFill>
              <a:latin typeface="Osaka"/>
              <a:ea typeface="Osaka"/>
              <a:cs typeface="Osaka"/>
            </a:endParaRPr>
          </a:p>
        </p:txBody>
      </p:sp>
      <p:sp>
        <p:nvSpPr>
          <p:cNvPr id="32" name="正方形/長方形 31"/>
          <p:cNvSpPr/>
          <p:nvPr/>
        </p:nvSpPr>
        <p:spPr>
          <a:xfrm>
            <a:off x="7669289" y="1275567"/>
            <a:ext cx="890942"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2017</a:t>
            </a:r>
            <a:endParaRPr kumimoji="1" lang="ja-JP" altLang="en-US" sz="1400" dirty="0">
              <a:solidFill>
                <a:prstClr val="black"/>
              </a:solidFill>
              <a:latin typeface="Osaka"/>
              <a:ea typeface="Osaka"/>
              <a:cs typeface="Osaka"/>
            </a:endParaRPr>
          </a:p>
        </p:txBody>
      </p:sp>
      <p:cxnSp>
        <p:nvCxnSpPr>
          <p:cNvPr id="33" name="直線コネクタ 32"/>
          <p:cNvCxnSpPr>
            <a:cxnSpLocks noChangeShapeType="1"/>
          </p:cNvCxnSpPr>
          <p:nvPr/>
        </p:nvCxnSpPr>
        <p:spPr bwMode="auto">
          <a:xfrm>
            <a:off x="0" y="985838"/>
            <a:ext cx="9144000" cy="1587"/>
          </a:xfrm>
          <a:prstGeom prst="line">
            <a:avLst/>
          </a:prstGeom>
          <a:noFill/>
          <a:ln w="12700">
            <a:solidFill>
              <a:schemeClr val="tx1"/>
            </a:solidFill>
            <a:round/>
            <a:headEnd/>
            <a:tailEn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cxnSp>
        <p:nvCxnSpPr>
          <p:cNvPr id="34" name="直線コネクタ 33"/>
          <p:cNvCxnSpPr>
            <a:cxnSpLocks noChangeShapeType="1"/>
          </p:cNvCxnSpPr>
          <p:nvPr/>
        </p:nvCxnSpPr>
        <p:spPr bwMode="auto">
          <a:xfrm>
            <a:off x="0" y="1273175"/>
            <a:ext cx="9144000" cy="1588"/>
          </a:xfrm>
          <a:prstGeom prst="line">
            <a:avLst/>
          </a:prstGeom>
          <a:noFill/>
          <a:ln w="12700">
            <a:solidFill>
              <a:schemeClr val="tx1"/>
            </a:solidFill>
            <a:round/>
            <a:headEnd/>
            <a:tailEn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cxnSp>
        <p:nvCxnSpPr>
          <p:cNvPr id="35" name="直線コネクタ 34"/>
          <p:cNvCxnSpPr>
            <a:cxnSpLocks noChangeShapeType="1"/>
          </p:cNvCxnSpPr>
          <p:nvPr/>
        </p:nvCxnSpPr>
        <p:spPr bwMode="auto">
          <a:xfrm>
            <a:off x="0" y="1562100"/>
            <a:ext cx="9144000" cy="1588"/>
          </a:xfrm>
          <a:prstGeom prst="line">
            <a:avLst/>
          </a:prstGeom>
          <a:noFill/>
          <a:ln w="12700">
            <a:solidFill>
              <a:schemeClr val="tx1"/>
            </a:solidFill>
            <a:round/>
            <a:headEnd/>
            <a:tailEn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sp>
        <p:nvSpPr>
          <p:cNvPr id="36" name="角丸四角形 35"/>
          <p:cNvSpPr/>
          <p:nvPr/>
        </p:nvSpPr>
        <p:spPr>
          <a:xfrm>
            <a:off x="1788254" y="2543813"/>
            <a:ext cx="5165709"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Detector upgrade to Belle II</a:t>
            </a:r>
            <a:endParaRPr kumimoji="1" lang="ja-JP" altLang="en-US" sz="1400" dirty="0">
              <a:solidFill>
                <a:prstClr val="black"/>
              </a:solidFill>
              <a:latin typeface="Osaka"/>
              <a:ea typeface="Osaka"/>
              <a:cs typeface="Osaka"/>
            </a:endParaRPr>
          </a:p>
        </p:txBody>
      </p:sp>
      <p:sp>
        <p:nvSpPr>
          <p:cNvPr id="37" name="角丸四角形 36"/>
          <p:cNvSpPr/>
          <p:nvPr/>
        </p:nvSpPr>
        <p:spPr>
          <a:xfrm>
            <a:off x="1636821" y="3348223"/>
            <a:ext cx="2230996"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Dismantling KEKB</a:t>
            </a:r>
            <a:endParaRPr kumimoji="1" lang="ja-JP" altLang="en-US" sz="1400" dirty="0">
              <a:solidFill>
                <a:prstClr val="black"/>
              </a:solidFill>
              <a:latin typeface="Osaka"/>
              <a:ea typeface="Osaka"/>
              <a:cs typeface="Osaka"/>
            </a:endParaRPr>
          </a:p>
        </p:txBody>
      </p:sp>
      <p:sp>
        <p:nvSpPr>
          <p:cNvPr id="38" name="角丸四角形 37"/>
          <p:cNvSpPr/>
          <p:nvPr/>
        </p:nvSpPr>
        <p:spPr>
          <a:xfrm>
            <a:off x="1636821" y="3769200"/>
            <a:ext cx="3798780"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Fabrication and tests of ring components</a:t>
            </a:r>
            <a:endParaRPr kumimoji="1" lang="ja-JP" altLang="en-US" sz="1400" dirty="0">
              <a:solidFill>
                <a:prstClr val="black"/>
              </a:solidFill>
              <a:latin typeface="Osaka"/>
              <a:ea typeface="Osaka"/>
              <a:cs typeface="Osaka"/>
            </a:endParaRPr>
          </a:p>
        </p:txBody>
      </p:sp>
      <p:sp>
        <p:nvSpPr>
          <p:cNvPr id="39" name="角丸四角形 38"/>
          <p:cNvSpPr/>
          <p:nvPr/>
        </p:nvSpPr>
        <p:spPr>
          <a:xfrm>
            <a:off x="3438845" y="4182190"/>
            <a:ext cx="2210856"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Install and set up</a:t>
            </a:r>
            <a:endParaRPr kumimoji="1" lang="ja-JP" altLang="en-US" sz="1400" dirty="0">
              <a:solidFill>
                <a:prstClr val="black"/>
              </a:solidFill>
              <a:latin typeface="Osaka"/>
              <a:ea typeface="Osaka"/>
              <a:cs typeface="Osaka"/>
            </a:endParaRPr>
          </a:p>
        </p:txBody>
      </p:sp>
      <p:sp>
        <p:nvSpPr>
          <p:cNvPr id="40" name="角丸四角形 39"/>
          <p:cNvSpPr/>
          <p:nvPr/>
        </p:nvSpPr>
        <p:spPr>
          <a:xfrm>
            <a:off x="2874247" y="5468432"/>
            <a:ext cx="1129196"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a:solidFill>
                  <a:prstClr val="black"/>
                </a:solidFill>
                <a:latin typeface="Osaka"/>
                <a:ea typeface="Osaka"/>
                <a:cs typeface="Osaka"/>
              </a:rPr>
              <a:t>DR tunnel</a:t>
            </a:r>
            <a:endParaRPr kumimoji="1" lang="ja-JP" altLang="en-US" sz="1400" dirty="0">
              <a:solidFill>
                <a:prstClr val="black"/>
              </a:solidFill>
              <a:latin typeface="Osaka"/>
              <a:ea typeface="Osaka"/>
              <a:cs typeface="Osaka"/>
            </a:endParaRPr>
          </a:p>
        </p:txBody>
      </p:sp>
      <p:sp>
        <p:nvSpPr>
          <p:cNvPr id="41" name="角丸四角形 40"/>
          <p:cNvSpPr/>
          <p:nvPr/>
        </p:nvSpPr>
        <p:spPr>
          <a:xfrm>
            <a:off x="3748628" y="5016031"/>
            <a:ext cx="1247835" cy="372414"/>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200" dirty="0">
                <a:solidFill>
                  <a:prstClr val="black"/>
                </a:solidFill>
                <a:latin typeface="Osaka"/>
                <a:ea typeface="Osaka"/>
                <a:cs typeface="Osaka"/>
              </a:rPr>
              <a:t>MR &amp; DR buildings</a:t>
            </a:r>
            <a:endParaRPr kumimoji="1" lang="ja-JP" altLang="en-US" sz="1200" dirty="0">
              <a:solidFill>
                <a:prstClr val="black"/>
              </a:solidFill>
              <a:latin typeface="Osaka"/>
              <a:ea typeface="Osaka"/>
              <a:cs typeface="Osaka"/>
            </a:endParaRPr>
          </a:p>
        </p:txBody>
      </p:sp>
      <p:sp>
        <p:nvSpPr>
          <p:cNvPr id="42" name="角丸四角形 41"/>
          <p:cNvSpPr/>
          <p:nvPr/>
        </p:nvSpPr>
        <p:spPr>
          <a:xfrm>
            <a:off x="3676740" y="4558650"/>
            <a:ext cx="1564127" cy="399507"/>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200" dirty="0">
                <a:solidFill>
                  <a:prstClr val="black"/>
                </a:solidFill>
                <a:latin typeface="Osaka"/>
                <a:ea typeface="Osaka"/>
                <a:cs typeface="Osaka"/>
              </a:rPr>
              <a:t>Electricity and cooling facility</a:t>
            </a:r>
            <a:endParaRPr kumimoji="1" lang="ja-JP" altLang="en-US" sz="1200" dirty="0">
              <a:solidFill>
                <a:prstClr val="black"/>
              </a:solidFill>
              <a:latin typeface="Osaka"/>
              <a:ea typeface="Osaka"/>
              <a:cs typeface="Osaka"/>
            </a:endParaRPr>
          </a:p>
        </p:txBody>
      </p:sp>
      <p:sp>
        <p:nvSpPr>
          <p:cNvPr id="43" name="角丸四角形 42"/>
          <p:cNvSpPr/>
          <p:nvPr/>
        </p:nvSpPr>
        <p:spPr>
          <a:xfrm>
            <a:off x="1636821" y="6028513"/>
            <a:ext cx="3798780"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116" fontAlgn="auto">
              <a:spcBef>
                <a:spcPts val="0"/>
              </a:spcBef>
              <a:spcAft>
                <a:spcPts val="0"/>
              </a:spcAft>
              <a:defRPr/>
            </a:pPr>
            <a:r>
              <a:rPr kumimoji="1" lang="en-US" altLang="ja-JP" sz="1400" dirty="0" err="1">
                <a:solidFill>
                  <a:prstClr val="black"/>
                </a:solidFill>
                <a:latin typeface="Osaka"/>
                <a:ea typeface="Osaka"/>
                <a:cs typeface="Osaka"/>
              </a:rPr>
              <a:t>Linac</a:t>
            </a:r>
            <a:r>
              <a:rPr kumimoji="1" lang="en-US" altLang="ja-JP" sz="1400" dirty="0">
                <a:solidFill>
                  <a:prstClr val="black"/>
                </a:solidFill>
                <a:latin typeface="Osaka"/>
                <a:ea typeface="Osaka"/>
                <a:cs typeface="Osaka"/>
              </a:rPr>
              <a:t> upgrade / operation for PF&amp;PF-AR</a:t>
            </a:r>
            <a:endParaRPr kumimoji="1" lang="ja-JP" altLang="en-US" sz="1400" dirty="0">
              <a:solidFill>
                <a:prstClr val="black"/>
              </a:solidFill>
              <a:latin typeface="Osaka"/>
              <a:ea typeface="Osaka"/>
              <a:cs typeface="Osaka"/>
            </a:endParaRPr>
          </a:p>
        </p:txBody>
      </p:sp>
      <p:sp>
        <p:nvSpPr>
          <p:cNvPr id="168045" name="テキスト ボックス 43"/>
          <p:cNvSpPr txBox="1">
            <a:spLocks noChangeArrowheads="1"/>
          </p:cNvSpPr>
          <p:nvPr/>
        </p:nvSpPr>
        <p:spPr bwMode="auto">
          <a:xfrm>
            <a:off x="3419475" y="1484313"/>
            <a:ext cx="123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Symbol" charset="0"/>
                <a:ea typeface="ＭＳ Ｐゴシック" charset="0"/>
                <a:cs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2000">
                <a:solidFill>
                  <a:srgbClr val="FF0000"/>
                </a:solidFill>
                <a:latin typeface="Osaka" charset="0"/>
                <a:ea typeface="Osaka" charset="0"/>
                <a:cs typeface="Osaka" charset="0"/>
              </a:rPr>
              <a:t>Mar. 2013</a:t>
            </a:r>
            <a:endParaRPr kumimoji="1" lang="ja-JP" altLang="en-US" sz="2000">
              <a:solidFill>
                <a:srgbClr val="FF0000"/>
              </a:solidFill>
              <a:latin typeface="Osaka" charset="0"/>
              <a:ea typeface="Osaka" charset="0"/>
              <a:cs typeface="Osaka" charset="0"/>
            </a:endParaRPr>
          </a:p>
        </p:txBody>
      </p:sp>
      <p:sp>
        <p:nvSpPr>
          <p:cNvPr id="168046" name="テキスト ボックス 44"/>
          <p:cNvSpPr txBox="1">
            <a:spLocks noChangeArrowheads="1"/>
          </p:cNvSpPr>
          <p:nvPr/>
        </p:nvSpPr>
        <p:spPr bwMode="auto">
          <a:xfrm>
            <a:off x="5076825" y="1484313"/>
            <a:ext cx="1217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Symbol" charset="0"/>
                <a:ea typeface="ＭＳ Ｐゴシック" charset="0"/>
                <a:cs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2000">
                <a:solidFill>
                  <a:srgbClr val="FF0000"/>
                </a:solidFill>
                <a:latin typeface="Osaka" charset="0"/>
                <a:ea typeface="Osaka" charset="0"/>
                <a:cs typeface="Osaka" charset="0"/>
              </a:rPr>
              <a:t>Jan. 2015</a:t>
            </a:r>
            <a:endParaRPr kumimoji="1" lang="ja-JP" altLang="en-US" sz="2000">
              <a:solidFill>
                <a:srgbClr val="FF0000"/>
              </a:solidFill>
              <a:latin typeface="Osaka" charset="0"/>
              <a:ea typeface="Osaka" charset="0"/>
              <a:cs typeface="Osaka" charset="0"/>
            </a:endParaRPr>
          </a:p>
        </p:txBody>
      </p:sp>
      <p:cxnSp>
        <p:nvCxnSpPr>
          <p:cNvPr id="46" name="直線コネクタ 45"/>
          <p:cNvCxnSpPr>
            <a:cxnSpLocks noChangeShapeType="1"/>
          </p:cNvCxnSpPr>
          <p:nvPr/>
        </p:nvCxnSpPr>
        <p:spPr bwMode="auto">
          <a:xfrm rot="5400000" flipH="1" flipV="1">
            <a:off x="5390356" y="2104232"/>
            <a:ext cx="519113" cy="0"/>
          </a:xfrm>
          <a:prstGeom prst="line">
            <a:avLst/>
          </a:prstGeom>
          <a:noFill/>
          <a:ln w="22225">
            <a:solidFill>
              <a:srgbClr val="FF0000"/>
            </a:solidFill>
            <a:prstDash val="dash"/>
            <a:round/>
            <a:headEnd/>
            <a:tailEn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sp>
        <p:nvSpPr>
          <p:cNvPr id="168048" name="テキスト ボックス 47"/>
          <p:cNvSpPr txBox="1">
            <a:spLocks noChangeArrowheads="1"/>
          </p:cNvSpPr>
          <p:nvPr/>
        </p:nvSpPr>
        <p:spPr bwMode="auto">
          <a:xfrm>
            <a:off x="5602288" y="3419475"/>
            <a:ext cx="13700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Symbol" charset="0"/>
                <a:ea typeface="ＭＳ Ｐゴシック" charset="0"/>
                <a:cs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algn="r" eaLnBrk="1" hangingPunct="1"/>
            <a:r>
              <a:rPr kumimoji="1" lang="en-US" altLang="ja-JP" sz="1200">
                <a:solidFill>
                  <a:srgbClr val="0000FF"/>
                </a:solidFill>
                <a:latin typeface="Osaka" charset="0"/>
                <a:ea typeface="Osaka" charset="0"/>
                <a:cs typeface="Osaka" charset="0"/>
              </a:rPr>
              <a:t>Accelerator tuning</a:t>
            </a:r>
          </a:p>
          <a:p>
            <a:pPr algn="r" eaLnBrk="1" hangingPunct="1"/>
            <a:r>
              <a:rPr kumimoji="1" lang="en-US" altLang="ja-JP" sz="1200">
                <a:solidFill>
                  <a:srgbClr val="0000FF"/>
                </a:solidFill>
                <a:latin typeface="Osaka" charset="0"/>
                <a:ea typeface="Osaka" charset="0"/>
                <a:cs typeface="Osaka" charset="0"/>
              </a:rPr>
              <a:t>BEAST</a:t>
            </a:r>
            <a:endParaRPr kumimoji="1" lang="ja-JP" altLang="en-US" sz="1200">
              <a:solidFill>
                <a:srgbClr val="0000FF"/>
              </a:solidFill>
              <a:latin typeface="Osaka" charset="0"/>
              <a:ea typeface="Osaka" charset="0"/>
              <a:cs typeface="Osaka" charset="0"/>
            </a:endParaRPr>
          </a:p>
        </p:txBody>
      </p:sp>
      <p:cxnSp>
        <p:nvCxnSpPr>
          <p:cNvPr id="49" name="直線矢印コネクタ 48"/>
          <p:cNvCxnSpPr>
            <a:cxnSpLocks noChangeShapeType="1"/>
          </p:cNvCxnSpPr>
          <p:nvPr/>
        </p:nvCxnSpPr>
        <p:spPr bwMode="auto">
          <a:xfrm>
            <a:off x="5649913" y="3403600"/>
            <a:ext cx="1128712" cy="1588"/>
          </a:xfrm>
          <a:prstGeom prst="straightConnector1">
            <a:avLst/>
          </a:prstGeom>
          <a:noFill/>
          <a:ln w="25400">
            <a:solidFill>
              <a:srgbClr val="0000FF"/>
            </a:solidFill>
            <a:round/>
            <a:headEnd/>
            <a:tailEnd type="arrow" w="med" len="me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sp>
        <p:nvSpPr>
          <p:cNvPr id="168050" name="テキスト ボックス 49"/>
          <p:cNvSpPr txBox="1">
            <a:spLocks noChangeArrowheads="1"/>
          </p:cNvSpPr>
          <p:nvPr/>
        </p:nvSpPr>
        <p:spPr bwMode="auto">
          <a:xfrm>
            <a:off x="6919913" y="2847975"/>
            <a:ext cx="8397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Symbol" charset="0"/>
                <a:ea typeface="ＭＳ Ｐゴシック" charset="0"/>
                <a:cs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000">
                <a:solidFill>
                  <a:srgbClr val="0000FF"/>
                </a:solidFill>
                <a:latin typeface="Osaka" charset="0"/>
                <a:ea typeface="Osaka" charset="0"/>
                <a:cs typeface="Osaka" charset="0"/>
              </a:rPr>
              <a:t>VXD install</a:t>
            </a:r>
            <a:endParaRPr kumimoji="1" lang="ja-JP" altLang="en-US" sz="1000">
              <a:solidFill>
                <a:srgbClr val="0000FF"/>
              </a:solidFill>
              <a:latin typeface="Osaka" charset="0"/>
              <a:ea typeface="Osaka" charset="0"/>
              <a:cs typeface="Osaka" charset="0"/>
            </a:endParaRPr>
          </a:p>
        </p:txBody>
      </p:sp>
      <p:cxnSp>
        <p:nvCxnSpPr>
          <p:cNvPr id="51" name="直線矢印コネクタ 50"/>
          <p:cNvCxnSpPr>
            <a:cxnSpLocks noChangeShapeType="1"/>
          </p:cNvCxnSpPr>
          <p:nvPr/>
        </p:nvCxnSpPr>
        <p:spPr bwMode="auto">
          <a:xfrm rot="5400000">
            <a:off x="6724650" y="3060700"/>
            <a:ext cx="458788" cy="1588"/>
          </a:xfrm>
          <a:prstGeom prst="straightConnector1">
            <a:avLst/>
          </a:prstGeom>
          <a:noFill/>
          <a:ln w="25400">
            <a:solidFill>
              <a:srgbClr val="0000FF"/>
            </a:solidFill>
            <a:round/>
            <a:headEnd/>
            <a:tailEnd type="arrow" w="med" len="me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sp>
        <p:nvSpPr>
          <p:cNvPr id="168052" name="テキスト ボックス 51"/>
          <p:cNvSpPr txBox="1">
            <a:spLocks noChangeArrowheads="1"/>
          </p:cNvSpPr>
          <p:nvPr/>
        </p:nvSpPr>
        <p:spPr bwMode="auto">
          <a:xfrm>
            <a:off x="7151688" y="3727450"/>
            <a:ext cx="10096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Symbol" charset="0"/>
                <a:ea typeface="ＭＳ Ｐゴシック" charset="0"/>
                <a:cs typeface="ＭＳ Ｐゴシック" charset="0"/>
              </a:defRPr>
            </a:lvl1pPr>
            <a:lvl2pPr marL="742950" indent="-285750" defTabSz="912813" eaLnBrk="0" hangingPunct="0">
              <a:defRPr sz="2400">
                <a:solidFill>
                  <a:schemeClr val="tx1"/>
                </a:solidFill>
                <a:latin typeface="Symbol" charset="0"/>
                <a:ea typeface="ＭＳ Ｐゴシック" charset="0"/>
              </a:defRPr>
            </a:lvl2pPr>
            <a:lvl3pPr marL="1143000" indent="-228600" defTabSz="912813" eaLnBrk="0" hangingPunct="0">
              <a:defRPr sz="2400">
                <a:solidFill>
                  <a:schemeClr val="tx1"/>
                </a:solidFill>
                <a:latin typeface="Symbol" charset="0"/>
                <a:ea typeface="ＭＳ Ｐゴシック" charset="0"/>
              </a:defRPr>
            </a:lvl3pPr>
            <a:lvl4pPr marL="1600200" indent="-228600" defTabSz="912813" eaLnBrk="0" hangingPunct="0">
              <a:defRPr sz="2400">
                <a:solidFill>
                  <a:schemeClr val="tx1"/>
                </a:solidFill>
                <a:latin typeface="Symbol" charset="0"/>
                <a:ea typeface="ＭＳ Ｐゴシック" charset="0"/>
              </a:defRPr>
            </a:lvl4pPr>
            <a:lvl5pPr marL="2057400" indent="-228600" defTabSz="912813" eaLnBrk="0" hangingPunct="0">
              <a:defRPr sz="2400">
                <a:solidFill>
                  <a:schemeClr val="tx1"/>
                </a:solidFill>
                <a:latin typeface="Symbo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Symbo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Symbo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Symbo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Symbol" charset="0"/>
                <a:ea typeface="ＭＳ Ｐゴシック" charset="0"/>
              </a:defRPr>
            </a:lvl9pPr>
          </a:lstStyle>
          <a:p>
            <a:pPr eaLnBrk="1" hangingPunct="1"/>
            <a:r>
              <a:rPr kumimoji="1" lang="en-US" altLang="ja-JP" sz="1200">
                <a:solidFill>
                  <a:srgbClr val="0000FF"/>
                </a:solidFill>
                <a:latin typeface="Osaka" charset="0"/>
                <a:ea typeface="Osaka" charset="0"/>
                <a:cs typeface="Osaka" charset="0"/>
              </a:rPr>
              <a:t>Physics run</a:t>
            </a:r>
            <a:endParaRPr kumimoji="1" lang="ja-JP" altLang="en-US" sz="1200">
              <a:solidFill>
                <a:srgbClr val="0000FF"/>
              </a:solidFill>
              <a:latin typeface="Osaka" charset="0"/>
              <a:ea typeface="Osaka" charset="0"/>
              <a:cs typeface="Osaka" charset="0"/>
            </a:endParaRPr>
          </a:p>
        </p:txBody>
      </p:sp>
      <p:cxnSp>
        <p:nvCxnSpPr>
          <p:cNvPr id="53" name="直線矢印コネクタ 52"/>
          <p:cNvCxnSpPr>
            <a:cxnSpLocks noChangeShapeType="1"/>
          </p:cNvCxnSpPr>
          <p:nvPr/>
        </p:nvCxnSpPr>
        <p:spPr bwMode="auto">
          <a:xfrm>
            <a:off x="7227888" y="3741738"/>
            <a:ext cx="1128712" cy="1587"/>
          </a:xfrm>
          <a:prstGeom prst="straightConnector1">
            <a:avLst/>
          </a:prstGeom>
          <a:noFill/>
          <a:ln w="25400">
            <a:solidFill>
              <a:srgbClr val="0000FF"/>
            </a:solidFill>
            <a:round/>
            <a:headEnd/>
            <a:tailEnd type="arrow" w="med" len="med"/>
          </a:ln>
          <a:effectLst>
            <a:outerShdw blurRad="50800" dist="26940" dir="5400000" rotWithShape="0">
              <a:srgbClr val="000000">
                <a:alpha val="43137"/>
              </a:srgbClr>
            </a:outerShdw>
          </a:effectLst>
          <a:extLst>
            <a:ext uri="{909E8E84-426E-40dd-AFC4-6F175D3DCCD1}">
              <a14:hiddenFill xmlns:a14="http://schemas.microsoft.com/office/drawing/2010/main">
                <a:noFill/>
              </a14:hiddenFill>
            </a:ext>
          </a:extLst>
        </p:spPr>
      </p:cxnSp>
      <p:sp>
        <p:nvSpPr>
          <p:cNvPr id="6" name="Slide Number Placeholder 5"/>
          <p:cNvSpPr>
            <a:spLocks noGrp="1"/>
          </p:cNvSpPr>
          <p:nvPr>
            <p:ph type="sldNum" sz="quarter" idx="12"/>
          </p:nvPr>
        </p:nvSpPr>
        <p:spPr/>
        <p:txBody>
          <a:bodyPr/>
          <a:lstStyle/>
          <a:p>
            <a:fld id="{2066355A-084C-D24E-9AD2-7E4FC41EA627}" type="slidenum">
              <a:rPr lang="en-US" smtClean="0"/>
              <a:t>62</a:t>
            </a:fld>
            <a:endParaRPr lang="en-US"/>
          </a:p>
        </p:txBody>
      </p:sp>
    </p:spTree>
    <p:extLst>
      <p:ext uri="{BB962C8B-B14F-4D97-AF65-F5344CB8AC3E}">
        <p14:creationId xmlns:p14="http://schemas.microsoft.com/office/powerpoint/2010/main" val="39090308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33342" y="261993"/>
            <a:ext cx="8229600" cy="990600"/>
          </a:xfrm>
        </p:spPr>
        <p:txBody>
          <a:bodyPr/>
          <a:lstStyle/>
          <a:p>
            <a:pPr eaLnBrk="1" hangingPunct="1"/>
            <a:r>
              <a:rPr lang="en-US" sz="3200" dirty="0"/>
              <a:t>Are we done </a:t>
            </a:r>
            <a:r>
              <a:rPr lang="en-US" sz="3200" dirty="0" smtClean="0"/>
              <a:t>? </a:t>
            </a:r>
            <a:r>
              <a:rPr lang="en-US" sz="2400" dirty="0" smtClean="0"/>
              <a:t>(Didn’t the B factories accomplish their mission, recognized by the 2008 Nobel Prize in Physics ?)</a:t>
            </a:r>
            <a:endParaRPr lang="en-US" sz="2400" dirty="0"/>
          </a:p>
        </p:txBody>
      </p:sp>
      <p:pic>
        <p:nvPicPr>
          <p:cNvPr id="140292" name="Picture 4"/>
          <p:cNvPicPr>
            <a:picLocks noChangeAspect="1" noChangeArrowheads="1"/>
          </p:cNvPicPr>
          <p:nvPr/>
        </p:nvPicPr>
        <p:blipFill>
          <a:blip r:embed="rId2"/>
          <a:srcRect/>
          <a:stretch>
            <a:fillRect/>
          </a:stretch>
        </p:blipFill>
        <p:spPr bwMode="auto">
          <a:xfrm>
            <a:off x="1905000" y="1409552"/>
            <a:ext cx="5029200" cy="3962400"/>
          </a:xfrm>
          <a:prstGeom prst="rect">
            <a:avLst/>
          </a:prstGeom>
          <a:noFill/>
          <a:ln w="19050">
            <a:noFill/>
            <a:miter lim="800000"/>
            <a:headEnd/>
            <a:tailEnd/>
          </a:ln>
        </p:spPr>
      </p:pic>
      <p:pic>
        <p:nvPicPr>
          <p:cNvPr id="140293" name="Picture 5" descr="sakharov_baryon"/>
          <p:cNvPicPr>
            <a:picLocks noChangeAspect="1" noChangeArrowheads="1"/>
          </p:cNvPicPr>
          <p:nvPr/>
        </p:nvPicPr>
        <p:blipFill>
          <a:blip r:embed="rId3"/>
          <a:srcRect/>
          <a:stretch>
            <a:fillRect/>
          </a:stretch>
        </p:blipFill>
        <p:spPr bwMode="auto">
          <a:xfrm>
            <a:off x="1752600" y="5029200"/>
            <a:ext cx="3043238" cy="1627188"/>
          </a:xfrm>
          <a:prstGeom prst="rect">
            <a:avLst/>
          </a:prstGeom>
          <a:noFill/>
          <a:ln w="9525">
            <a:noFill/>
            <a:miter lim="800000"/>
            <a:headEnd/>
            <a:tailEnd/>
          </a:ln>
        </p:spPr>
      </p:pic>
      <p:pic>
        <p:nvPicPr>
          <p:cNvPr id="140294" name="Picture 6" descr="Another_Sakharov"/>
          <p:cNvPicPr>
            <a:picLocks noChangeAspect="1" noChangeArrowheads="1"/>
          </p:cNvPicPr>
          <p:nvPr/>
        </p:nvPicPr>
        <p:blipFill>
          <a:blip r:embed="rId4"/>
          <a:srcRect/>
          <a:stretch>
            <a:fillRect/>
          </a:stretch>
        </p:blipFill>
        <p:spPr bwMode="auto">
          <a:xfrm>
            <a:off x="381000" y="5486400"/>
            <a:ext cx="1069975" cy="1009650"/>
          </a:xfrm>
          <a:prstGeom prst="rect">
            <a:avLst/>
          </a:prstGeom>
          <a:noFill/>
          <a:ln w="9525">
            <a:noFill/>
            <a:miter lim="800000"/>
            <a:headEnd/>
            <a:tailEnd/>
          </a:ln>
        </p:spPr>
      </p:pic>
      <p:sp>
        <p:nvSpPr>
          <p:cNvPr id="6" name="Slide Number Placeholder 5"/>
          <p:cNvSpPr>
            <a:spLocks noGrp="1"/>
          </p:cNvSpPr>
          <p:nvPr>
            <p:ph type="sldNum" sz="quarter" idx="11"/>
          </p:nvPr>
        </p:nvSpPr>
        <p:spPr/>
        <p:txBody>
          <a:bodyPr/>
          <a:lstStyle/>
          <a:p>
            <a:pPr>
              <a:defRPr/>
            </a:pPr>
            <a:fld id="{21AAEA1D-3FCA-F044-81CE-B3AB8897DC21}" type="slidenum">
              <a:rPr lang="en-US" smtClean="0"/>
              <a:pPr>
                <a:defRPr/>
              </a:pPr>
              <a:t>7</a:t>
            </a:fld>
            <a:endParaRPr lang="en-US"/>
          </a:p>
        </p:txBody>
      </p:sp>
      <p:sp>
        <p:nvSpPr>
          <p:cNvPr id="7" name="TextBox 6"/>
          <p:cNvSpPr txBox="1"/>
          <p:nvPr/>
        </p:nvSpPr>
        <p:spPr>
          <a:xfrm>
            <a:off x="5181600" y="5638800"/>
            <a:ext cx="3657600" cy="923330"/>
          </a:xfrm>
          <a:prstGeom prst="rect">
            <a:avLst/>
          </a:prstGeom>
          <a:noFill/>
        </p:spPr>
        <p:txBody>
          <a:bodyPr wrap="square" rtlCol="0">
            <a:spAutoFit/>
          </a:bodyPr>
          <a:lstStyle/>
          <a:p>
            <a:r>
              <a:rPr lang="en-US" dirty="0" smtClean="0"/>
              <a:t>BAU: KM (Kobayashi-</a:t>
            </a:r>
            <a:r>
              <a:rPr lang="en-US" dirty="0" err="1" smtClean="0"/>
              <a:t>Maskawa</a:t>
            </a:r>
            <a:r>
              <a:rPr lang="en-US" dirty="0" smtClean="0"/>
              <a:t>) mechanism still short by 10 orders of magnitude !!!</a:t>
            </a:r>
            <a:endParaRPr lang="en-US" dirty="0"/>
          </a:p>
        </p:txBody>
      </p:sp>
    </p:spTree>
    <p:extLst>
      <p:ext uri="{BB962C8B-B14F-4D97-AF65-F5344CB8AC3E}">
        <p14:creationId xmlns:p14="http://schemas.microsoft.com/office/powerpoint/2010/main" val="2149644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2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3"/>
          <p:cNvSpPr txBox="1">
            <a:spLocks noChangeArrowheads="1"/>
          </p:cNvSpPr>
          <p:nvPr/>
        </p:nvSpPr>
        <p:spPr bwMode="auto">
          <a:xfrm>
            <a:off x="5486400" y="3429000"/>
            <a:ext cx="1676400" cy="523875"/>
          </a:xfrm>
          <a:prstGeom prst="rect">
            <a:avLst/>
          </a:prstGeom>
          <a:noFill/>
          <a:ln w="9525">
            <a:noFill/>
            <a:miter lim="800000"/>
            <a:headEnd/>
            <a:tailEnd/>
          </a:ln>
        </p:spPr>
        <p:txBody>
          <a:bodyPr>
            <a:prstTxWarp prst="textNoShape">
              <a:avLst/>
            </a:prstTxWarp>
            <a:spAutoFit/>
          </a:bodyPr>
          <a:lstStyle/>
          <a:p>
            <a:r>
              <a:rPr lang="en-US" sz="1400" dirty="0"/>
              <a:t>Minimal Flavor </a:t>
            </a:r>
            <a:r>
              <a:rPr lang="en-US" sz="1400" dirty="0" smtClean="0"/>
              <a:t>Violating (MFV) </a:t>
            </a:r>
            <a:endParaRPr lang="en-US" sz="1400" dirty="0"/>
          </a:p>
        </p:txBody>
      </p:sp>
      <p:sp>
        <p:nvSpPr>
          <p:cNvPr id="24580" name="TextBox 4"/>
          <p:cNvSpPr txBox="1">
            <a:spLocks noChangeArrowheads="1"/>
          </p:cNvSpPr>
          <p:nvPr/>
        </p:nvSpPr>
        <p:spPr bwMode="auto">
          <a:xfrm>
            <a:off x="7543800" y="3429000"/>
            <a:ext cx="1600200" cy="523875"/>
          </a:xfrm>
          <a:prstGeom prst="rect">
            <a:avLst/>
          </a:prstGeom>
          <a:noFill/>
          <a:ln w="9525">
            <a:noFill/>
            <a:miter lim="800000"/>
            <a:headEnd/>
            <a:tailEnd/>
          </a:ln>
        </p:spPr>
        <p:txBody>
          <a:bodyPr>
            <a:prstTxWarp prst="textNoShape">
              <a:avLst/>
            </a:prstTxWarp>
            <a:spAutoFit/>
          </a:bodyPr>
          <a:lstStyle/>
          <a:p>
            <a:r>
              <a:rPr lang="en-US" sz="1400" dirty="0"/>
              <a:t>Enhanced Flavor coupling</a:t>
            </a:r>
          </a:p>
        </p:txBody>
      </p:sp>
      <p:sp>
        <p:nvSpPr>
          <p:cNvPr id="24581" name="TextBox 5"/>
          <p:cNvSpPr txBox="1">
            <a:spLocks noChangeArrowheads="1"/>
          </p:cNvSpPr>
          <p:nvPr/>
        </p:nvSpPr>
        <p:spPr bwMode="auto">
          <a:xfrm>
            <a:off x="762000" y="1019435"/>
            <a:ext cx="4038600" cy="1200150"/>
          </a:xfrm>
          <a:prstGeom prst="rect">
            <a:avLst/>
          </a:prstGeom>
          <a:noFill/>
          <a:ln w="9525">
            <a:noFill/>
            <a:miter lim="800000"/>
            <a:headEnd/>
            <a:tailEnd/>
          </a:ln>
        </p:spPr>
        <p:txBody>
          <a:bodyPr>
            <a:prstTxWarp prst="textNoShape">
              <a:avLst/>
            </a:prstTxWarp>
            <a:spAutoFit/>
          </a:bodyPr>
          <a:lstStyle/>
          <a:p>
            <a:r>
              <a:rPr lang="en-US" dirty="0"/>
              <a:t>A Super Flavor Factory (SFF) studies processes that are 1-loop in the SM but may be O(1) in NP : FCNC, mixing, CPV.</a:t>
            </a:r>
          </a:p>
        </p:txBody>
      </p:sp>
      <p:sp>
        <p:nvSpPr>
          <p:cNvPr id="24582" name="TextBox 6"/>
          <p:cNvSpPr txBox="1">
            <a:spLocks noChangeArrowheads="1"/>
          </p:cNvSpPr>
          <p:nvPr/>
        </p:nvSpPr>
        <p:spPr bwMode="auto">
          <a:xfrm>
            <a:off x="762000" y="2447835"/>
            <a:ext cx="4572000" cy="1200329"/>
          </a:xfrm>
          <a:prstGeom prst="rect">
            <a:avLst/>
          </a:prstGeom>
          <a:noFill/>
          <a:ln w="9525">
            <a:noFill/>
            <a:miter lim="800000"/>
            <a:headEnd/>
            <a:tailEnd/>
          </a:ln>
        </p:spPr>
        <p:txBody>
          <a:bodyPr wrap="square">
            <a:prstTxWarp prst="textNoShape">
              <a:avLst/>
            </a:prstTxWarp>
            <a:spAutoFit/>
          </a:bodyPr>
          <a:lstStyle/>
          <a:p>
            <a:r>
              <a:rPr lang="en-US" dirty="0"/>
              <a:t>Current experimental bound is </a:t>
            </a:r>
          </a:p>
          <a:p>
            <a:r>
              <a:rPr lang="en-US" dirty="0"/>
              <a:t>O(10-100) </a:t>
            </a:r>
            <a:r>
              <a:rPr lang="en-US" dirty="0" err="1"/>
              <a:t>TeV</a:t>
            </a:r>
            <a:r>
              <a:rPr lang="en-US" dirty="0"/>
              <a:t> depending on</a:t>
            </a:r>
            <a:r>
              <a:rPr lang="en-US" dirty="0" smtClean="0"/>
              <a:t> NP coupling</a:t>
            </a:r>
            <a:r>
              <a:rPr lang="en-US" dirty="0"/>
              <a:t>.</a:t>
            </a:r>
          </a:p>
          <a:p>
            <a:r>
              <a:rPr lang="en-US" dirty="0"/>
              <a:t>Thus if the LHC finds NP at O(1 </a:t>
            </a:r>
            <a:r>
              <a:rPr lang="en-US" dirty="0" err="1"/>
              <a:t>TeV</a:t>
            </a:r>
            <a:r>
              <a:rPr lang="en-US" dirty="0"/>
              <a:t>) it</a:t>
            </a:r>
          </a:p>
          <a:p>
            <a:r>
              <a:rPr lang="en-US" i="1" dirty="0"/>
              <a:t>must</a:t>
            </a:r>
            <a:r>
              <a:rPr lang="en-US" dirty="0"/>
              <a:t> have a non-trivial flavor structure. </a:t>
            </a:r>
          </a:p>
        </p:txBody>
      </p:sp>
      <p:sp>
        <p:nvSpPr>
          <p:cNvPr id="24583" name="TextBox 7"/>
          <p:cNvSpPr txBox="1">
            <a:spLocks noChangeArrowheads="1"/>
          </p:cNvSpPr>
          <p:nvPr/>
        </p:nvSpPr>
        <p:spPr bwMode="auto">
          <a:xfrm>
            <a:off x="790541" y="4062877"/>
            <a:ext cx="4038600" cy="1200329"/>
          </a:xfrm>
          <a:prstGeom prst="rect">
            <a:avLst/>
          </a:prstGeom>
          <a:noFill/>
          <a:ln w="9525">
            <a:noFill/>
            <a:miter lim="800000"/>
            <a:headEnd/>
            <a:tailEnd/>
          </a:ln>
        </p:spPr>
        <p:txBody>
          <a:bodyPr>
            <a:prstTxWarp prst="textNoShape">
              <a:avLst/>
            </a:prstTxWarp>
            <a:spAutoFit/>
          </a:bodyPr>
          <a:lstStyle/>
          <a:p>
            <a:r>
              <a:rPr lang="en-US" dirty="0"/>
              <a:t>Even if no new</a:t>
            </a:r>
            <a:r>
              <a:rPr lang="en-US" dirty="0" smtClean="0"/>
              <a:t> particles </a:t>
            </a:r>
            <a:r>
              <a:rPr lang="en-US" dirty="0"/>
              <a:t>are found at the LHC, current SM couplings provide sensitivity to new particles at a SFF. </a:t>
            </a:r>
          </a:p>
        </p:txBody>
      </p:sp>
      <p:sp>
        <p:nvSpPr>
          <p:cNvPr id="24585" name="TextBox 11"/>
          <p:cNvSpPr txBox="1">
            <a:spLocks noChangeArrowheads="1"/>
          </p:cNvSpPr>
          <p:nvPr/>
        </p:nvSpPr>
        <p:spPr bwMode="auto">
          <a:xfrm>
            <a:off x="533400" y="304800"/>
            <a:ext cx="4876800" cy="523220"/>
          </a:xfrm>
          <a:prstGeom prst="rect">
            <a:avLst/>
          </a:prstGeom>
          <a:noFill/>
          <a:ln w="9525">
            <a:noFill/>
            <a:miter lim="800000"/>
            <a:headEnd/>
            <a:tailEnd/>
          </a:ln>
        </p:spPr>
        <p:txBody>
          <a:bodyPr wrap="square">
            <a:prstTxWarp prst="textNoShape">
              <a:avLst/>
            </a:prstTxWarp>
            <a:spAutoFit/>
          </a:bodyPr>
          <a:lstStyle/>
          <a:p>
            <a:r>
              <a:rPr lang="en-US" sz="2800" i="1" dirty="0">
                <a:solidFill>
                  <a:srgbClr val="FF0000"/>
                </a:solidFill>
              </a:rPr>
              <a:t>Why</a:t>
            </a:r>
            <a:r>
              <a:rPr lang="en-US" sz="2800" i="1" dirty="0" smtClean="0">
                <a:solidFill>
                  <a:srgbClr val="FF0000"/>
                </a:solidFill>
              </a:rPr>
              <a:t> the SFF is </a:t>
            </a:r>
            <a:r>
              <a:rPr lang="en-US" sz="2800" i="1" dirty="0">
                <a:solidFill>
                  <a:srgbClr val="FF0000"/>
                </a:solidFill>
              </a:rPr>
              <a:t>so important.</a:t>
            </a:r>
          </a:p>
        </p:txBody>
      </p:sp>
      <p:sp>
        <p:nvSpPr>
          <p:cNvPr id="24586" name="TextBox 12"/>
          <p:cNvSpPr txBox="1">
            <a:spLocks noChangeArrowheads="1"/>
          </p:cNvSpPr>
          <p:nvPr/>
        </p:nvSpPr>
        <p:spPr bwMode="auto">
          <a:xfrm>
            <a:off x="776270" y="5534359"/>
            <a:ext cx="4343400" cy="923330"/>
          </a:xfrm>
          <a:prstGeom prst="rect">
            <a:avLst/>
          </a:prstGeom>
          <a:noFill/>
          <a:ln w="9525">
            <a:noFill/>
            <a:miter lim="800000"/>
            <a:headEnd/>
            <a:tailEnd/>
          </a:ln>
        </p:spPr>
        <p:txBody>
          <a:bodyPr>
            <a:prstTxWarp prst="textNoShape">
              <a:avLst/>
            </a:prstTxWarp>
            <a:spAutoFit/>
          </a:bodyPr>
          <a:lstStyle/>
          <a:p>
            <a:r>
              <a:rPr lang="en-US" dirty="0"/>
              <a:t>There must be new sources of CPV to explain the </a:t>
            </a:r>
            <a:r>
              <a:rPr lang="en-US" dirty="0" smtClean="0"/>
              <a:t>BAU </a:t>
            </a:r>
            <a:r>
              <a:rPr lang="en-US" i="1" dirty="0" smtClean="0"/>
              <a:t>(Baryon Asymmetry of the Universe)</a:t>
            </a:r>
            <a:endParaRPr lang="en-US" i="1" dirty="0"/>
          </a:p>
        </p:txBody>
      </p:sp>
      <p:pic>
        <p:nvPicPr>
          <p:cNvPr id="11" name="Picture 10"/>
          <p:cNvPicPr>
            <a:picLocks noChangeAspect="1" noChangeArrowheads="1"/>
          </p:cNvPicPr>
          <p:nvPr/>
        </p:nvPicPr>
        <p:blipFill>
          <a:blip r:embed="rId2"/>
          <a:srcRect/>
          <a:stretch>
            <a:fillRect/>
          </a:stretch>
        </p:blipFill>
        <p:spPr bwMode="auto">
          <a:xfrm>
            <a:off x="5486400" y="4114800"/>
            <a:ext cx="3381023" cy="2504814"/>
          </a:xfrm>
          <a:prstGeom prst="rect">
            <a:avLst/>
          </a:prstGeom>
          <a:noFill/>
          <a:ln w="19050">
            <a:noFill/>
            <a:miter lim="800000"/>
            <a:headEnd/>
            <a:tailEnd/>
          </a:ln>
        </p:spPr>
      </p:pic>
      <p:pic>
        <p:nvPicPr>
          <p:cNvPr id="12" name="Picture 11"/>
          <p:cNvPicPr>
            <a:picLocks noChangeAspect="1"/>
          </p:cNvPicPr>
          <p:nvPr/>
        </p:nvPicPr>
        <p:blipFill>
          <a:blip r:embed="rId3"/>
          <a:stretch>
            <a:fillRect/>
          </a:stretch>
        </p:blipFill>
        <p:spPr>
          <a:xfrm>
            <a:off x="5334000" y="152400"/>
            <a:ext cx="3464560" cy="3165475"/>
          </a:xfrm>
          <a:prstGeom prst="rect">
            <a:avLst/>
          </a:prstGeom>
        </p:spPr>
      </p:pic>
      <p:sp>
        <p:nvSpPr>
          <p:cNvPr id="13" name="TextBox 12"/>
          <p:cNvSpPr txBox="1"/>
          <p:nvPr/>
        </p:nvSpPr>
        <p:spPr>
          <a:xfrm>
            <a:off x="6553200" y="3048000"/>
            <a:ext cx="1447800" cy="381000"/>
          </a:xfrm>
          <a:prstGeom prst="rect">
            <a:avLst/>
          </a:prstGeom>
          <a:noFill/>
        </p:spPr>
        <p:txBody>
          <a:bodyPr wrap="square" rtlCol="0">
            <a:spAutoFit/>
          </a:bodyPr>
          <a:lstStyle/>
          <a:p>
            <a:r>
              <a:rPr lang="en-US" dirty="0" smtClean="0"/>
              <a:t>Coupling</a:t>
            </a:r>
            <a:endParaRPr lang="en-US" dirty="0"/>
          </a:p>
        </p:txBody>
      </p:sp>
      <p:sp>
        <p:nvSpPr>
          <p:cNvPr id="14" name="Slide Number Placeholder 13"/>
          <p:cNvSpPr>
            <a:spLocks noGrp="1"/>
          </p:cNvSpPr>
          <p:nvPr>
            <p:ph type="sldNum" sz="quarter" idx="11"/>
          </p:nvPr>
        </p:nvSpPr>
        <p:spPr/>
        <p:txBody>
          <a:bodyPr/>
          <a:lstStyle/>
          <a:p>
            <a:pPr>
              <a:defRPr/>
            </a:pPr>
            <a:fld id="{A900AE0D-ACA8-8A46-9BDC-9A47C6CCCDB6}" type="slidenum">
              <a:rPr lang="en-US" smtClean="0"/>
              <a:pPr>
                <a:defRPr/>
              </a:pPr>
              <a:t>8</a:t>
            </a:fld>
            <a:endParaRPr lang="en-US"/>
          </a:p>
        </p:txBody>
      </p:sp>
    </p:spTree>
    <p:extLst>
      <p:ext uri="{BB962C8B-B14F-4D97-AF65-F5344CB8AC3E}">
        <p14:creationId xmlns:p14="http://schemas.microsoft.com/office/powerpoint/2010/main" val="4213420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700"/>
            <a:ext cx="8126413"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円/楕円 12"/>
          <p:cNvSpPr/>
          <p:nvPr/>
        </p:nvSpPr>
        <p:spPr>
          <a:xfrm rot="2100000">
            <a:off x="6718778" y="821629"/>
            <a:ext cx="1153377" cy="2379747"/>
          </a:xfrm>
          <a:prstGeom prst="ellipse">
            <a:avLst/>
          </a:prstGeom>
          <a:solidFill>
            <a:srgbClr val="FF99CC">
              <a:alpha val="29804"/>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62466" name="AutoShape 2"/>
          <p:cNvSpPr>
            <a:spLocks/>
          </p:cNvSpPr>
          <p:nvPr/>
        </p:nvSpPr>
        <p:spPr bwMode="auto">
          <a:xfrm>
            <a:off x="7483475" y="1138238"/>
            <a:ext cx="484188" cy="455612"/>
          </a:xfrm>
          <a:custGeom>
            <a:avLst/>
            <a:gdLst>
              <a:gd name="T0" fmla="*/ 1 w 484188"/>
              <a:gd name="T1" fmla="*/ 174028 h 455612"/>
              <a:gd name="T2" fmla="*/ 184944 w 484188"/>
              <a:gd name="T3" fmla="*/ 174029 h 455612"/>
              <a:gd name="T4" fmla="*/ 242094 w 484188"/>
              <a:gd name="T5" fmla="*/ 0 h 455612"/>
              <a:gd name="T6" fmla="*/ 299244 w 484188"/>
              <a:gd name="T7" fmla="*/ 174029 h 455612"/>
              <a:gd name="T8" fmla="*/ 484187 w 484188"/>
              <a:gd name="T9" fmla="*/ 174028 h 455612"/>
              <a:gd name="T10" fmla="*/ 334564 w 484188"/>
              <a:gd name="T11" fmla="*/ 281583 h 455612"/>
              <a:gd name="T12" fmla="*/ 391716 w 484188"/>
              <a:gd name="T13" fmla="*/ 455611 h 455612"/>
              <a:gd name="T14" fmla="*/ 242094 w 484188"/>
              <a:gd name="T15" fmla="*/ 348054 h 455612"/>
              <a:gd name="T16" fmla="*/ 92472 w 484188"/>
              <a:gd name="T17" fmla="*/ 455611 h 455612"/>
              <a:gd name="T18" fmla="*/ 149624 w 484188"/>
              <a:gd name="T19" fmla="*/ 281583 h 455612"/>
              <a:gd name="T20" fmla="*/ 1 w 484188"/>
              <a:gd name="T21" fmla="*/ 174028 h 4556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4188"/>
              <a:gd name="T34" fmla="*/ 0 h 455612"/>
              <a:gd name="T35" fmla="*/ 484188 w 484188"/>
              <a:gd name="T36" fmla="*/ 455612 h 4556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4188" h="455612">
                <a:moveTo>
                  <a:pt x="1" y="174028"/>
                </a:moveTo>
                <a:lnTo>
                  <a:pt x="184944" y="174029"/>
                </a:lnTo>
                <a:lnTo>
                  <a:pt x="242094" y="0"/>
                </a:lnTo>
                <a:lnTo>
                  <a:pt x="299244" y="174029"/>
                </a:lnTo>
                <a:lnTo>
                  <a:pt x="484187" y="174028"/>
                </a:lnTo>
                <a:lnTo>
                  <a:pt x="334564" y="281583"/>
                </a:lnTo>
                <a:lnTo>
                  <a:pt x="391716" y="455611"/>
                </a:lnTo>
                <a:lnTo>
                  <a:pt x="242094" y="348054"/>
                </a:lnTo>
                <a:lnTo>
                  <a:pt x="92472" y="455611"/>
                </a:lnTo>
                <a:lnTo>
                  <a:pt x="149624" y="281583"/>
                </a:lnTo>
                <a:lnTo>
                  <a:pt x="1" y="174028"/>
                </a:lnTo>
                <a:close/>
              </a:path>
            </a:pathLst>
          </a:custGeom>
          <a:solidFill>
            <a:srgbClr val="FF0066"/>
          </a:solidFill>
          <a:ln w="9525">
            <a:solidFill>
              <a:srgbClr val="FF0066"/>
            </a:solidFill>
            <a:round/>
            <a:headEnd/>
            <a:tailEnd/>
          </a:ln>
          <a:effectLst>
            <a:outerShdw dist="23000" dir="5400000" algn="ctr" rotWithShape="0">
              <a:schemeClr val="bg2">
                <a:alpha val="34998"/>
              </a:schemeClr>
            </a:outerShdw>
          </a:effectLst>
        </p:spPr>
        <p:txBody>
          <a:bodyPr lIns="0" tIns="0" rIns="0" bIns="0"/>
          <a:lstStyle/>
          <a:p>
            <a:pPr>
              <a:defRPr/>
            </a:pPr>
            <a:endParaRPr lang="en-US">
              <a:latin typeface="Symbol" charset="2"/>
              <a:ea typeface="Arial" charset="0"/>
            </a:endParaRPr>
          </a:p>
        </p:txBody>
      </p:sp>
      <p:sp>
        <p:nvSpPr>
          <p:cNvPr id="62467" name="Line 3"/>
          <p:cNvSpPr>
            <a:spLocks noChangeShapeType="1"/>
          </p:cNvSpPr>
          <p:nvPr/>
        </p:nvSpPr>
        <p:spPr bwMode="auto">
          <a:xfrm rot="10800000" flipH="1">
            <a:off x="6946900" y="1620838"/>
            <a:ext cx="620713" cy="760412"/>
          </a:xfrm>
          <a:prstGeom prst="line">
            <a:avLst/>
          </a:prstGeom>
          <a:noFill/>
          <a:ln w="76200">
            <a:solidFill>
              <a:srgbClr val="FF0066"/>
            </a:solidFill>
            <a:round/>
            <a:headEnd/>
            <a:tailEnd type="arrow" w="med" len="med"/>
          </a:ln>
          <a:effectLst>
            <a:outerShdw blurRad="63500" dist="38099" dir="2700000" algn="ctr" rotWithShape="0">
              <a:schemeClr val="bg2">
                <a:alpha val="42998"/>
              </a:schemeClr>
            </a:outerShdw>
          </a:effectLst>
        </p:spPr>
        <p:txBody>
          <a:bodyPr lIns="0" tIns="0" rIns="0" bIns="0"/>
          <a:lstStyle/>
          <a:p>
            <a:pPr>
              <a:defRPr/>
            </a:pPr>
            <a:endParaRPr lang="en-US">
              <a:latin typeface="Symbol" charset="2"/>
              <a:ea typeface="Arial" charset="0"/>
            </a:endParaRPr>
          </a:p>
        </p:txBody>
      </p:sp>
      <p:sp>
        <p:nvSpPr>
          <p:cNvPr id="16389" name="Rectangle 4"/>
          <p:cNvSpPr>
            <a:spLocks/>
          </p:cNvSpPr>
          <p:nvPr/>
        </p:nvSpPr>
        <p:spPr bwMode="auto">
          <a:xfrm>
            <a:off x="7524750" y="1628775"/>
            <a:ext cx="1814513" cy="317500"/>
          </a:xfrm>
          <a:prstGeom prst="rect">
            <a:avLst/>
          </a:prstGeom>
          <a:noFill/>
          <a:ln w="9525">
            <a:noFill/>
            <a:miter lim="800000"/>
            <a:headEnd/>
            <a:tailEnd/>
          </a:ln>
        </p:spPr>
        <p:txBody>
          <a:bodyPr lIns="26788" tIns="26788" rIns="26788" bIns="26788"/>
          <a:lstStyle/>
          <a:p>
            <a:pPr algn="ctr">
              <a:defRPr/>
            </a:pPr>
            <a:endParaRPr lang="en-US" altLang="ja-JP" b="1" dirty="0">
              <a:solidFill>
                <a:srgbClr val="FF0066"/>
              </a:solidFill>
              <a:latin typeface="+mn-lt"/>
              <a:ea typeface="+mn-ea"/>
              <a:cs typeface="+mn-cs"/>
              <a:sym typeface="News Gothic MT" charset="0"/>
            </a:endParaRPr>
          </a:p>
        </p:txBody>
      </p:sp>
      <p:sp>
        <p:nvSpPr>
          <p:cNvPr id="76809" name="Rectangle 5"/>
          <p:cNvSpPr>
            <a:spLocks noGrp="1" noChangeArrowheads="1"/>
          </p:cNvSpPr>
          <p:nvPr>
            <p:ph type="title"/>
          </p:nvPr>
        </p:nvSpPr>
        <p:spPr>
          <a:xfrm>
            <a:off x="39475" y="0"/>
            <a:ext cx="9034463" cy="909638"/>
          </a:xfrm>
        </p:spPr>
        <p:txBody>
          <a:bodyPr lIns="26788" tIns="26788" rIns="26788" bIns="26788">
            <a:normAutofit/>
          </a:bodyPr>
          <a:lstStyle/>
          <a:p>
            <a:r>
              <a:rPr lang="sl-SI" altLang="ja-JP" sz="3200" b="1" dirty="0">
                <a:solidFill>
                  <a:srgbClr val="FF0066"/>
                </a:solidFill>
                <a:latin typeface="Tahoma" charset="0"/>
                <a:ea typeface="ＭＳ Ｐゴシック" charset="0"/>
                <a:cs typeface="ＭＳ Ｐゴシック" charset="0"/>
                <a:sym typeface="News Gothic MT" charset="0"/>
              </a:rPr>
              <a:t>SuperKEKB is </a:t>
            </a:r>
            <a:r>
              <a:rPr lang="sl-SI" altLang="ja-JP" sz="3200" b="1" dirty="0" smtClean="0">
                <a:solidFill>
                  <a:srgbClr val="FF0066"/>
                </a:solidFill>
                <a:latin typeface="Tahoma" charset="0"/>
                <a:ea typeface="ＭＳ Ｐゴシック" charset="0"/>
                <a:cs typeface="ＭＳ Ｐゴシック" charset="0"/>
                <a:sym typeface="News Gothic MT" charset="0"/>
              </a:rPr>
              <a:t>the e</a:t>
            </a:r>
            <a:r>
              <a:rPr lang="sl-SI" altLang="ja-JP" sz="3200" b="1" baseline="30000" dirty="0" smtClean="0">
                <a:solidFill>
                  <a:srgbClr val="FF0066"/>
                </a:solidFill>
                <a:latin typeface="Tahoma" charset="0"/>
                <a:ea typeface="ＭＳ Ｐゴシック" charset="0"/>
                <a:cs typeface="ＭＳ Ｐゴシック" charset="0"/>
                <a:sym typeface="News Gothic MT" charset="0"/>
              </a:rPr>
              <a:t>+</a:t>
            </a:r>
            <a:r>
              <a:rPr lang="sl-SI" altLang="ja-JP" sz="3200" b="1" dirty="0" smtClean="0">
                <a:solidFill>
                  <a:srgbClr val="FF0066"/>
                </a:solidFill>
                <a:latin typeface="Tahoma" charset="0"/>
                <a:ea typeface="ＭＳ Ｐゴシック" charset="0"/>
                <a:cs typeface="ＭＳ Ｐゴシック" charset="0"/>
                <a:sym typeface="News Gothic MT" charset="0"/>
              </a:rPr>
              <a:t>e</a:t>
            </a:r>
            <a:r>
              <a:rPr lang="sl-SI" altLang="ja-JP" sz="3200" b="1" baseline="30000" dirty="0" smtClean="0">
                <a:solidFill>
                  <a:srgbClr val="FF0066"/>
                </a:solidFill>
                <a:latin typeface="Tahoma" charset="0"/>
                <a:ea typeface="ＭＳ Ｐゴシック" charset="0"/>
                <a:cs typeface="ＭＳ Ｐゴシック" charset="0"/>
                <a:sym typeface="News Gothic MT" charset="0"/>
              </a:rPr>
              <a:t>-</a:t>
            </a:r>
            <a:r>
              <a:rPr lang="sl-SI" altLang="ja-JP" sz="3200" b="1" dirty="0" smtClean="0">
                <a:solidFill>
                  <a:srgbClr val="FF0066"/>
                </a:solidFill>
                <a:latin typeface="Tahoma" charset="0"/>
                <a:ea typeface="ＭＳ Ｐゴシック" charset="0"/>
                <a:cs typeface="ＭＳ Ｐゴシック" charset="0"/>
                <a:sym typeface="News Gothic MT" charset="0"/>
              </a:rPr>
              <a:t> intensity </a:t>
            </a:r>
            <a:r>
              <a:rPr lang="sl-SI" altLang="ja-JP" sz="3200" b="1" dirty="0">
                <a:solidFill>
                  <a:srgbClr val="FF0066"/>
                </a:solidFill>
                <a:latin typeface="Tahoma" charset="0"/>
                <a:ea typeface="ＭＳ Ｐゴシック" charset="0"/>
                <a:cs typeface="ＭＳ Ｐゴシック" charset="0"/>
                <a:sym typeface="News Gothic MT" charset="0"/>
              </a:rPr>
              <a:t>frontier</a:t>
            </a:r>
            <a:endParaRPr lang="en-US" altLang="ja-JP" sz="3200" b="1" dirty="0">
              <a:solidFill>
                <a:srgbClr val="FF0066"/>
              </a:solidFill>
              <a:latin typeface="Tahoma" charset="0"/>
              <a:ea typeface="ＭＳ Ｐゴシック" charset="0"/>
              <a:cs typeface="ＭＳ Ｐゴシック" charset="0"/>
              <a:sym typeface="News Gothic MT" charset="0"/>
            </a:endParaRPr>
          </a:p>
        </p:txBody>
      </p:sp>
      <p:sp>
        <p:nvSpPr>
          <p:cNvPr id="62472" name="AutoShape 8"/>
          <p:cNvSpPr>
            <a:spLocks/>
          </p:cNvSpPr>
          <p:nvPr/>
        </p:nvSpPr>
        <p:spPr bwMode="auto">
          <a:xfrm flipH="1">
            <a:off x="3606800" y="1395413"/>
            <a:ext cx="1438275" cy="1174750"/>
          </a:xfrm>
          <a:custGeom>
            <a:avLst/>
            <a:gdLst>
              <a:gd name="T0" fmla="*/ 0 w 21600"/>
              <a:gd name="T1" fmla="*/ 0 h 21600"/>
              <a:gd name="T2" fmla="*/ 21600 w 21600"/>
              <a:gd name="T3" fmla="*/ 21600 h 21600"/>
            </a:gdLst>
            <a:ahLst/>
            <a:cxnLst>
              <a:cxn ang="0">
                <a:pos x="1816" y="12718"/>
              </a:cxn>
              <a:cxn ang="0">
                <a:pos x="5113" y="12718"/>
              </a:cxn>
              <a:cxn ang="0">
                <a:pos x="0" y="0"/>
              </a:cxn>
              <a:cxn ang="0">
                <a:pos x="10059" y="12718"/>
              </a:cxn>
              <a:cxn ang="0">
                <a:pos x="21600" y="12718"/>
              </a:cxn>
              <a:cxn ang="0">
                <a:pos x="21600" y="14199"/>
              </a:cxn>
              <a:cxn ang="0">
                <a:pos x="21600" y="16419"/>
              </a:cxn>
              <a:cxn ang="0">
                <a:pos x="21600" y="21600"/>
              </a:cxn>
              <a:cxn ang="0">
                <a:pos x="10059" y="21600"/>
              </a:cxn>
              <a:cxn ang="0">
                <a:pos x="5113" y="21600"/>
              </a:cxn>
              <a:cxn ang="0">
                <a:pos x="1816" y="21600"/>
              </a:cxn>
              <a:cxn ang="0">
                <a:pos x="1816" y="16419"/>
              </a:cxn>
              <a:cxn ang="0">
                <a:pos x="1816" y="14199"/>
              </a:cxn>
              <a:cxn ang="0">
                <a:pos x="1816" y="12718"/>
              </a:cxn>
              <a:cxn ang="0">
                <a:pos x="1816" y="12718"/>
              </a:cxn>
            </a:cxnLst>
            <a:rect l="T0" t="T1" r="T2" b="T3"/>
            <a:pathLst>
              <a:path w="21600" h="21600">
                <a:moveTo>
                  <a:pt x="1816" y="12718"/>
                </a:moveTo>
                <a:lnTo>
                  <a:pt x="5113" y="12718"/>
                </a:lnTo>
                <a:lnTo>
                  <a:pt x="0" y="0"/>
                </a:lnTo>
                <a:lnTo>
                  <a:pt x="10059" y="12718"/>
                </a:lnTo>
                <a:lnTo>
                  <a:pt x="21600" y="12718"/>
                </a:lnTo>
                <a:lnTo>
                  <a:pt x="21600" y="14199"/>
                </a:lnTo>
                <a:lnTo>
                  <a:pt x="21600" y="16419"/>
                </a:lnTo>
                <a:lnTo>
                  <a:pt x="21600" y="21600"/>
                </a:lnTo>
                <a:lnTo>
                  <a:pt x="10059" y="21600"/>
                </a:lnTo>
                <a:lnTo>
                  <a:pt x="5113" y="21600"/>
                </a:lnTo>
                <a:lnTo>
                  <a:pt x="1816" y="21600"/>
                </a:lnTo>
                <a:lnTo>
                  <a:pt x="1816" y="16419"/>
                </a:lnTo>
                <a:lnTo>
                  <a:pt x="1816" y="14199"/>
                </a:lnTo>
                <a:lnTo>
                  <a:pt x="1816" y="12718"/>
                </a:lnTo>
                <a:close/>
                <a:moveTo>
                  <a:pt x="1816" y="12718"/>
                </a:moveTo>
              </a:path>
            </a:pathLst>
          </a:custGeom>
          <a:solidFill>
            <a:srgbClr val="5BD7FF"/>
          </a:solidFill>
          <a:ln w="9525">
            <a:solidFill>
              <a:srgbClr val="5BD7FF"/>
            </a:solidFill>
            <a:round/>
            <a:headEnd/>
            <a:tailEnd/>
          </a:ln>
          <a:effectLst>
            <a:outerShdw dist="23000" dir="5400000" algn="ctr" rotWithShape="0">
              <a:schemeClr val="bg2">
                <a:alpha val="34998"/>
              </a:schemeClr>
            </a:outerShdw>
          </a:effectLst>
        </p:spPr>
        <p:txBody>
          <a:bodyPr lIns="0" tIns="0" rIns="0" bIns="0"/>
          <a:lstStyle/>
          <a:p>
            <a:pPr>
              <a:defRPr/>
            </a:pPr>
            <a:endParaRPr lang="en-US">
              <a:latin typeface="Symbol" charset="2"/>
              <a:ea typeface="Arial" charset="0"/>
            </a:endParaRPr>
          </a:p>
        </p:txBody>
      </p:sp>
      <p:sp>
        <p:nvSpPr>
          <p:cNvPr id="15374" name="Rectangle 9"/>
          <p:cNvSpPr>
            <a:spLocks/>
          </p:cNvSpPr>
          <p:nvPr/>
        </p:nvSpPr>
        <p:spPr bwMode="auto">
          <a:xfrm>
            <a:off x="2843213" y="1844675"/>
            <a:ext cx="2060575" cy="784225"/>
          </a:xfrm>
          <a:prstGeom prst="rect">
            <a:avLst/>
          </a:prstGeom>
          <a:solidFill>
            <a:srgbClr val="5BD7FF"/>
          </a:solidFill>
          <a:ln w="12700">
            <a:solidFill>
              <a:srgbClr val="5BD7FF"/>
            </a:solidFill>
            <a:miter lim="800000"/>
            <a:headEnd/>
            <a:tailEnd/>
          </a:ln>
        </p:spPr>
        <p:txBody>
          <a:bodyPr lIns="38100" tIns="38100" rIns="38100" bIns="38100" anchor="ctr"/>
          <a:lstStyle/>
          <a:p>
            <a:pPr algn="ctr">
              <a:defRPr/>
            </a:pPr>
            <a:r>
              <a:rPr lang="en-US" altLang="ja-JP" sz="2000" dirty="0">
                <a:solidFill>
                  <a:srgbClr val="000000"/>
                </a:solidFill>
                <a:latin typeface="+mn-lt"/>
                <a:ea typeface="+mn-ea"/>
                <a:cs typeface="+mn-cs"/>
              </a:rPr>
              <a:t>40 times higher luminosity</a:t>
            </a:r>
          </a:p>
        </p:txBody>
      </p:sp>
      <p:sp>
        <p:nvSpPr>
          <p:cNvPr id="76812" name="Line 10"/>
          <p:cNvSpPr>
            <a:spLocks noChangeShapeType="1"/>
          </p:cNvSpPr>
          <p:nvPr/>
        </p:nvSpPr>
        <p:spPr bwMode="auto">
          <a:xfrm>
            <a:off x="1062038" y="1397000"/>
            <a:ext cx="6507162" cy="15875"/>
          </a:xfrm>
          <a:prstGeom prst="line">
            <a:avLst/>
          </a:prstGeom>
          <a:noFill/>
          <a:ln w="57150">
            <a:solidFill>
              <a:srgbClr val="00B0F0"/>
            </a:solidFill>
            <a:prstDash val="dash"/>
            <a:round/>
            <a:headEnd/>
            <a:tailEnd/>
          </a:ln>
          <a:effectLst>
            <a:outerShdw blurRad="63500" dist="19999" dir="5400000" algn="ctr" rotWithShape="0">
              <a:schemeClr val="bg2">
                <a:alpha val="37999"/>
              </a:schemeClr>
            </a:outerShdw>
          </a:effectLst>
        </p:spPr>
        <p:txBody>
          <a:bodyPr lIns="0" tIns="0" rIns="0" bIns="0"/>
          <a:lstStyle/>
          <a:p>
            <a:pPr>
              <a:defRPr/>
            </a:pPr>
            <a:endParaRPr lang="en-US">
              <a:latin typeface="Symbol" charset="2"/>
              <a:ea typeface="+mn-ea"/>
              <a:cs typeface="+mn-cs"/>
            </a:endParaRPr>
          </a:p>
        </p:txBody>
      </p:sp>
      <p:sp>
        <p:nvSpPr>
          <p:cNvPr id="76813" name="テキスト ボックス 13"/>
          <p:cNvSpPr txBox="1">
            <a:spLocks noChangeArrowheads="1"/>
          </p:cNvSpPr>
          <p:nvPr/>
        </p:nvSpPr>
        <p:spPr bwMode="auto">
          <a:xfrm>
            <a:off x="107950" y="1187450"/>
            <a:ext cx="611188" cy="369888"/>
          </a:xfrm>
          <a:prstGeom prst="rect">
            <a:avLst/>
          </a:prstGeom>
          <a:solidFill>
            <a:schemeClr val="bg1"/>
          </a:solidFill>
          <a:ln w="9525">
            <a:solidFill>
              <a:srgbClr val="00B0F0"/>
            </a:solidFill>
            <a:miter lim="800000"/>
            <a:headEnd/>
            <a:tailEnd/>
          </a:ln>
        </p:spPr>
        <p:txBody>
          <a:bodyPr wrap="none">
            <a:spAutoFit/>
          </a:bodyPr>
          <a:lstStyle>
            <a:lvl1pPr eaLnBrk="0" hangingPunct="0">
              <a:defRPr sz="2400">
                <a:solidFill>
                  <a:schemeClr val="tx1"/>
                </a:solidFill>
                <a:latin typeface="Symbol" charset="0"/>
                <a:ea typeface="ＭＳ Ｐゴシック" charset="0"/>
                <a:cs typeface="Arial" charset="0"/>
              </a:defRPr>
            </a:lvl1pPr>
            <a:lvl2pPr marL="37931725" indent="-37474525" eaLnBrk="0" hangingPunct="0">
              <a:defRPr sz="2400">
                <a:solidFill>
                  <a:schemeClr val="tx1"/>
                </a:solidFill>
                <a:latin typeface="Symbol" charset="0"/>
                <a:ea typeface="Arial" charset="0"/>
                <a:cs typeface="Arial" charset="0"/>
              </a:defRPr>
            </a:lvl2pPr>
            <a:lvl3pPr eaLnBrk="0" hangingPunct="0">
              <a:defRPr sz="2400">
                <a:solidFill>
                  <a:schemeClr val="tx1"/>
                </a:solidFill>
                <a:latin typeface="Symbol" charset="0"/>
                <a:ea typeface="Arial" charset="0"/>
                <a:cs typeface="Arial" charset="0"/>
              </a:defRPr>
            </a:lvl3pPr>
            <a:lvl4pPr eaLnBrk="0" hangingPunct="0">
              <a:defRPr sz="2400">
                <a:solidFill>
                  <a:schemeClr val="tx1"/>
                </a:solidFill>
                <a:latin typeface="Symbol" charset="0"/>
                <a:ea typeface="Arial" charset="0"/>
                <a:cs typeface="Arial" charset="0"/>
              </a:defRPr>
            </a:lvl4pPr>
            <a:lvl5pPr eaLnBrk="0" hangingPunct="0">
              <a:defRPr sz="2400">
                <a:solidFill>
                  <a:schemeClr val="tx1"/>
                </a:solidFill>
                <a:latin typeface="Symbol" charset="0"/>
                <a:ea typeface="Arial" charset="0"/>
                <a:cs typeface="Arial" charset="0"/>
              </a:defRPr>
            </a:lvl5pPr>
            <a:lvl6pPr marL="457200" eaLnBrk="0" fontAlgn="base" hangingPunct="0">
              <a:spcBef>
                <a:spcPct val="0"/>
              </a:spcBef>
              <a:spcAft>
                <a:spcPct val="0"/>
              </a:spcAft>
              <a:defRPr sz="2400">
                <a:solidFill>
                  <a:schemeClr val="tx1"/>
                </a:solidFill>
                <a:latin typeface="Symbol" charset="0"/>
                <a:ea typeface="Arial" charset="0"/>
                <a:cs typeface="Arial" charset="0"/>
              </a:defRPr>
            </a:lvl6pPr>
            <a:lvl7pPr marL="914400" eaLnBrk="0" fontAlgn="base" hangingPunct="0">
              <a:spcBef>
                <a:spcPct val="0"/>
              </a:spcBef>
              <a:spcAft>
                <a:spcPct val="0"/>
              </a:spcAft>
              <a:defRPr sz="2400">
                <a:solidFill>
                  <a:schemeClr val="tx1"/>
                </a:solidFill>
                <a:latin typeface="Symbol" charset="0"/>
                <a:ea typeface="Arial" charset="0"/>
                <a:cs typeface="Arial" charset="0"/>
              </a:defRPr>
            </a:lvl7pPr>
            <a:lvl8pPr marL="1371600" eaLnBrk="0" fontAlgn="base" hangingPunct="0">
              <a:spcBef>
                <a:spcPct val="0"/>
              </a:spcBef>
              <a:spcAft>
                <a:spcPct val="0"/>
              </a:spcAft>
              <a:defRPr sz="2400">
                <a:solidFill>
                  <a:schemeClr val="tx1"/>
                </a:solidFill>
                <a:latin typeface="Symbol" charset="0"/>
                <a:ea typeface="Arial" charset="0"/>
                <a:cs typeface="Arial" charset="0"/>
              </a:defRPr>
            </a:lvl8pPr>
            <a:lvl9pPr marL="1828800" eaLnBrk="0" fontAlgn="base" hangingPunct="0">
              <a:spcBef>
                <a:spcPct val="0"/>
              </a:spcBef>
              <a:spcAft>
                <a:spcPct val="0"/>
              </a:spcAft>
              <a:defRPr sz="2400">
                <a:solidFill>
                  <a:schemeClr val="tx1"/>
                </a:solidFill>
                <a:latin typeface="Symbol" charset="0"/>
                <a:ea typeface="Arial" charset="0"/>
                <a:cs typeface="Arial" charset="0"/>
              </a:defRPr>
            </a:lvl9pPr>
          </a:lstStyle>
          <a:p>
            <a:pPr eaLnBrk="1" hangingPunct="1"/>
            <a:r>
              <a:rPr kumimoji="1" lang="en-US" altLang="ja-JP" b="1">
                <a:cs typeface="ＭＳ Ｐゴシック" charset="0"/>
              </a:rPr>
              <a:t>10</a:t>
            </a:r>
            <a:r>
              <a:rPr kumimoji="1" lang="en-US" altLang="ja-JP" b="1" baseline="30000">
                <a:cs typeface="ＭＳ Ｐゴシック" charset="0"/>
              </a:rPr>
              <a:t>36</a:t>
            </a:r>
            <a:endParaRPr kumimoji="1" lang="ja-JP" altLang="en-US" b="1" baseline="30000">
              <a:cs typeface="ＭＳ Ｐゴシック" charset="0"/>
            </a:endParaRPr>
          </a:p>
        </p:txBody>
      </p:sp>
      <p:sp>
        <p:nvSpPr>
          <p:cNvPr id="76814" name="テキスト ボックス 18"/>
          <p:cNvSpPr txBox="1">
            <a:spLocks noChangeArrowheads="1"/>
          </p:cNvSpPr>
          <p:nvPr/>
        </p:nvSpPr>
        <p:spPr bwMode="auto">
          <a:xfrm>
            <a:off x="5862638" y="2227263"/>
            <a:ext cx="1014412" cy="460375"/>
          </a:xfrm>
          <a:prstGeom prst="rect">
            <a:avLst/>
          </a:prstGeom>
          <a:solidFill>
            <a:schemeClr val="bg1"/>
          </a:solidFill>
          <a:ln w="9525">
            <a:solidFill>
              <a:srgbClr val="FF0000"/>
            </a:solidFill>
            <a:miter lim="800000"/>
            <a:headEnd/>
            <a:tailEnd/>
          </a:ln>
        </p:spPr>
        <p:txBody>
          <a:bodyPr wrap="none">
            <a:spAutoFit/>
          </a:bodyPr>
          <a:lstStyle>
            <a:lvl1pPr eaLnBrk="0" hangingPunct="0">
              <a:defRPr sz="2400">
                <a:solidFill>
                  <a:schemeClr val="tx1"/>
                </a:solidFill>
                <a:latin typeface="Symbol" charset="0"/>
                <a:ea typeface="ＭＳ Ｐゴシック" charset="0"/>
                <a:cs typeface="Arial" charset="0"/>
              </a:defRPr>
            </a:lvl1pPr>
            <a:lvl2pPr marL="37931725" indent="-37474525" eaLnBrk="0" hangingPunct="0">
              <a:defRPr sz="2400">
                <a:solidFill>
                  <a:schemeClr val="tx1"/>
                </a:solidFill>
                <a:latin typeface="Symbol" charset="0"/>
                <a:ea typeface="Arial" charset="0"/>
                <a:cs typeface="Arial" charset="0"/>
              </a:defRPr>
            </a:lvl2pPr>
            <a:lvl3pPr eaLnBrk="0" hangingPunct="0">
              <a:defRPr sz="2400">
                <a:solidFill>
                  <a:schemeClr val="tx1"/>
                </a:solidFill>
                <a:latin typeface="Symbol" charset="0"/>
                <a:ea typeface="Arial" charset="0"/>
                <a:cs typeface="Arial" charset="0"/>
              </a:defRPr>
            </a:lvl3pPr>
            <a:lvl4pPr eaLnBrk="0" hangingPunct="0">
              <a:defRPr sz="2400">
                <a:solidFill>
                  <a:schemeClr val="tx1"/>
                </a:solidFill>
                <a:latin typeface="Symbol" charset="0"/>
                <a:ea typeface="Arial" charset="0"/>
                <a:cs typeface="Arial" charset="0"/>
              </a:defRPr>
            </a:lvl4pPr>
            <a:lvl5pPr eaLnBrk="0" hangingPunct="0">
              <a:defRPr sz="2400">
                <a:solidFill>
                  <a:schemeClr val="tx1"/>
                </a:solidFill>
                <a:latin typeface="Symbol" charset="0"/>
                <a:ea typeface="Arial" charset="0"/>
                <a:cs typeface="Arial" charset="0"/>
              </a:defRPr>
            </a:lvl5pPr>
            <a:lvl6pPr marL="457200" eaLnBrk="0" fontAlgn="base" hangingPunct="0">
              <a:spcBef>
                <a:spcPct val="0"/>
              </a:spcBef>
              <a:spcAft>
                <a:spcPct val="0"/>
              </a:spcAft>
              <a:defRPr sz="2400">
                <a:solidFill>
                  <a:schemeClr val="tx1"/>
                </a:solidFill>
                <a:latin typeface="Symbol" charset="0"/>
                <a:ea typeface="Arial" charset="0"/>
                <a:cs typeface="Arial" charset="0"/>
              </a:defRPr>
            </a:lvl6pPr>
            <a:lvl7pPr marL="914400" eaLnBrk="0" fontAlgn="base" hangingPunct="0">
              <a:spcBef>
                <a:spcPct val="0"/>
              </a:spcBef>
              <a:spcAft>
                <a:spcPct val="0"/>
              </a:spcAft>
              <a:defRPr sz="2400">
                <a:solidFill>
                  <a:schemeClr val="tx1"/>
                </a:solidFill>
                <a:latin typeface="Symbol" charset="0"/>
                <a:ea typeface="Arial" charset="0"/>
                <a:cs typeface="Arial" charset="0"/>
              </a:defRPr>
            </a:lvl7pPr>
            <a:lvl8pPr marL="1371600" eaLnBrk="0" fontAlgn="base" hangingPunct="0">
              <a:spcBef>
                <a:spcPct val="0"/>
              </a:spcBef>
              <a:spcAft>
                <a:spcPct val="0"/>
              </a:spcAft>
              <a:defRPr sz="2400">
                <a:solidFill>
                  <a:schemeClr val="tx1"/>
                </a:solidFill>
                <a:latin typeface="Symbol" charset="0"/>
                <a:ea typeface="Arial" charset="0"/>
                <a:cs typeface="Arial" charset="0"/>
              </a:defRPr>
            </a:lvl8pPr>
            <a:lvl9pPr marL="1828800" eaLnBrk="0" fontAlgn="base" hangingPunct="0">
              <a:spcBef>
                <a:spcPct val="0"/>
              </a:spcBef>
              <a:spcAft>
                <a:spcPct val="0"/>
              </a:spcAft>
              <a:defRPr sz="2400">
                <a:solidFill>
                  <a:schemeClr val="tx1"/>
                </a:solidFill>
                <a:latin typeface="Symbol" charset="0"/>
                <a:ea typeface="Arial" charset="0"/>
                <a:cs typeface="Arial" charset="0"/>
              </a:defRPr>
            </a:lvl9pPr>
          </a:lstStyle>
          <a:p>
            <a:pPr eaLnBrk="1" hangingPunct="1"/>
            <a:r>
              <a:rPr kumimoji="1" lang="en-US" altLang="ja-JP" b="1">
                <a:latin typeface="Tahoma" charset="0"/>
                <a:cs typeface="ＭＳ Ｐゴシック" charset="0"/>
              </a:rPr>
              <a:t>KEKB</a:t>
            </a:r>
            <a:endParaRPr kumimoji="1" lang="ja-JP" altLang="en-US" b="1">
              <a:latin typeface="Tahoma" charset="0"/>
              <a:cs typeface="ＭＳ Ｐゴシック" charset="0"/>
            </a:endParaRPr>
          </a:p>
        </p:txBody>
      </p:sp>
      <p:sp>
        <p:nvSpPr>
          <p:cNvPr id="76815" name="テキスト ボックス 18"/>
          <p:cNvSpPr txBox="1">
            <a:spLocks noChangeArrowheads="1"/>
          </p:cNvSpPr>
          <p:nvPr/>
        </p:nvSpPr>
        <p:spPr bwMode="auto">
          <a:xfrm>
            <a:off x="6084888" y="2997200"/>
            <a:ext cx="1208087" cy="461963"/>
          </a:xfrm>
          <a:prstGeom prst="rect">
            <a:avLst/>
          </a:prstGeom>
          <a:solidFill>
            <a:schemeClr val="bg1"/>
          </a:solidFill>
          <a:ln w="9525">
            <a:solidFill>
              <a:srgbClr val="FF0000"/>
            </a:solidFill>
            <a:miter lim="800000"/>
            <a:headEnd/>
            <a:tailEnd/>
          </a:ln>
        </p:spPr>
        <p:txBody>
          <a:bodyPr wrap="none">
            <a:spAutoFit/>
          </a:bodyPr>
          <a:lstStyle>
            <a:lvl1pPr eaLnBrk="0" hangingPunct="0">
              <a:defRPr sz="2400">
                <a:solidFill>
                  <a:schemeClr val="tx1"/>
                </a:solidFill>
                <a:latin typeface="Symbol" charset="0"/>
                <a:ea typeface="ＭＳ Ｐゴシック" charset="0"/>
                <a:cs typeface="Arial" charset="0"/>
              </a:defRPr>
            </a:lvl1pPr>
            <a:lvl2pPr marL="37931725" indent="-37474525" eaLnBrk="0" hangingPunct="0">
              <a:defRPr sz="2400">
                <a:solidFill>
                  <a:schemeClr val="tx1"/>
                </a:solidFill>
                <a:latin typeface="Symbol" charset="0"/>
                <a:ea typeface="Arial" charset="0"/>
                <a:cs typeface="Arial" charset="0"/>
              </a:defRPr>
            </a:lvl2pPr>
            <a:lvl3pPr eaLnBrk="0" hangingPunct="0">
              <a:defRPr sz="2400">
                <a:solidFill>
                  <a:schemeClr val="tx1"/>
                </a:solidFill>
                <a:latin typeface="Symbol" charset="0"/>
                <a:ea typeface="Arial" charset="0"/>
                <a:cs typeface="Arial" charset="0"/>
              </a:defRPr>
            </a:lvl3pPr>
            <a:lvl4pPr eaLnBrk="0" hangingPunct="0">
              <a:defRPr sz="2400">
                <a:solidFill>
                  <a:schemeClr val="tx1"/>
                </a:solidFill>
                <a:latin typeface="Symbol" charset="0"/>
                <a:ea typeface="Arial" charset="0"/>
                <a:cs typeface="Arial" charset="0"/>
              </a:defRPr>
            </a:lvl4pPr>
            <a:lvl5pPr eaLnBrk="0" hangingPunct="0">
              <a:defRPr sz="2400">
                <a:solidFill>
                  <a:schemeClr val="tx1"/>
                </a:solidFill>
                <a:latin typeface="Symbol" charset="0"/>
                <a:ea typeface="Arial" charset="0"/>
                <a:cs typeface="Arial" charset="0"/>
              </a:defRPr>
            </a:lvl5pPr>
            <a:lvl6pPr marL="457200" eaLnBrk="0" fontAlgn="base" hangingPunct="0">
              <a:spcBef>
                <a:spcPct val="0"/>
              </a:spcBef>
              <a:spcAft>
                <a:spcPct val="0"/>
              </a:spcAft>
              <a:defRPr sz="2400">
                <a:solidFill>
                  <a:schemeClr val="tx1"/>
                </a:solidFill>
                <a:latin typeface="Symbol" charset="0"/>
                <a:ea typeface="Arial" charset="0"/>
                <a:cs typeface="Arial" charset="0"/>
              </a:defRPr>
            </a:lvl6pPr>
            <a:lvl7pPr marL="914400" eaLnBrk="0" fontAlgn="base" hangingPunct="0">
              <a:spcBef>
                <a:spcPct val="0"/>
              </a:spcBef>
              <a:spcAft>
                <a:spcPct val="0"/>
              </a:spcAft>
              <a:defRPr sz="2400">
                <a:solidFill>
                  <a:schemeClr val="tx1"/>
                </a:solidFill>
                <a:latin typeface="Symbol" charset="0"/>
                <a:ea typeface="Arial" charset="0"/>
                <a:cs typeface="Arial" charset="0"/>
              </a:defRPr>
            </a:lvl7pPr>
            <a:lvl8pPr marL="1371600" eaLnBrk="0" fontAlgn="base" hangingPunct="0">
              <a:spcBef>
                <a:spcPct val="0"/>
              </a:spcBef>
              <a:spcAft>
                <a:spcPct val="0"/>
              </a:spcAft>
              <a:defRPr sz="2400">
                <a:solidFill>
                  <a:schemeClr val="tx1"/>
                </a:solidFill>
                <a:latin typeface="Symbol" charset="0"/>
                <a:ea typeface="Arial" charset="0"/>
                <a:cs typeface="Arial" charset="0"/>
              </a:defRPr>
            </a:lvl8pPr>
            <a:lvl9pPr marL="1828800" eaLnBrk="0" fontAlgn="base" hangingPunct="0">
              <a:spcBef>
                <a:spcPct val="0"/>
              </a:spcBef>
              <a:spcAft>
                <a:spcPct val="0"/>
              </a:spcAft>
              <a:defRPr sz="2400">
                <a:solidFill>
                  <a:schemeClr val="tx1"/>
                </a:solidFill>
                <a:latin typeface="Symbol" charset="0"/>
                <a:ea typeface="Arial" charset="0"/>
                <a:cs typeface="Arial" charset="0"/>
              </a:defRPr>
            </a:lvl9pPr>
          </a:lstStyle>
          <a:p>
            <a:pPr eaLnBrk="1" hangingPunct="1"/>
            <a:r>
              <a:rPr kumimoji="1" lang="sl-SI" altLang="ja-JP" b="1">
                <a:latin typeface="Tahoma" charset="0"/>
                <a:cs typeface="ＭＳ Ｐゴシック" charset="0"/>
              </a:rPr>
              <a:t>PEP-II</a:t>
            </a:r>
            <a:endParaRPr kumimoji="1" lang="ja-JP" altLang="en-US" b="1">
              <a:latin typeface="Tahoma" charset="0"/>
              <a:cs typeface="ＭＳ Ｐゴシック" charset="0"/>
            </a:endParaRPr>
          </a:p>
        </p:txBody>
      </p:sp>
      <p:sp>
        <p:nvSpPr>
          <p:cNvPr id="76816" name="テキスト ボックス 14"/>
          <p:cNvSpPr txBox="1">
            <a:spLocks noChangeArrowheads="1"/>
          </p:cNvSpPr>
          <p:nvPr/>
        </p:nvSpPr>
        <p:spPr bwMode="auto">
          <a:xfrm>
            <a:off x="5076825" y="2311400"/>
            <a:ext cx="6651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Symbol" charset="0"/>
                <a:ea typeface="ＭＳ Ｐゴシック" charset="0"/>
                <a:cs typeface="Arial" charset="0"/>
              </a:defRPr>
            </a:lvl1pPr>
            <a:lvl2pPr marL="37931725" indent="-37474525" eaLnBrk="0" hangingPunct="0">
              <a:defRPr sz="2400">
                <a:solidFill>
                  <a:schemeClr val="tx1"/>
                </a:solidFill>
                <a:latin typeface="Symbol" charset="0"/>
                <a:ea typeface="Arial" charset="0"/>
                <a:cs typeface="Arial" charset="0"/>
              </a:defRPr>
            </a:lvl2pPr>
            <a:lvl3pPr eaLnBrk="0" hangingPunct="0">
              <a:defRPr sz="2400">
                <a:solidFill>
                  <a:schemeClr val="tx1"/>
                </a:solidFill>
                <a:latin typeface="Symbol" charset="0"/>
                <a:ea typeface="Arial" charset="0"/>
                <a:cs typeface="Arial" charset="0"/>
              </a:defRPr>
            </a:lvl3pPr>
            <a:lvl4pPr eaLnBrk="0" hangingPunct="0">
              <a:defRPr sz="2400">
                <a:solidFill>
                  <a:schemeClr val="tx1"/>
                </a:solidFill>
                <a:latin typeface="Symbol" charset="0"/>
                <a:ea typeface="Arial" charset="0"/>
                <a:cs typeface="Arial" charset="0"/>
              </a:defRPr>
            </a:lvl4pPr>
            <a:lvl5pPr eaLnBrk="0" hangingPunct="0">
              <a:defRPr sz="2400">
                <a:solidFill>
                  <a:schemeClr val="tx1"/>
                </a:solidFill>
                <a:latin typeface="Symbol" charset="0"/>
                <a:ea typeface="Arial" charset="0"/>
                <a:cs typeface="Arial" charset="0"/>
              </a:defRPr>
            </a:lvl5pPr>
            <a:lvl6pPr marL="457200" eaLnBrk="0" fontAlgn="base" hangingPunct="0">
              <a:spcBef>
                <a:spcPct val="0"/>
              </a:spcBef>
              <a:spcAft>
                <a:spcPct val="0"/>
              </a:spcAft>
              <a:defRPr sz="2400">
                <a:solidFill>
                  <a:schemeClr val="tx1"/>
                </a:solidFill>
                <a:latin typeface="Symbol" charset="0"/>
                <a:ea typeface="Arial" charset="0"/>
                <a:cs typeface="Arial" charset="0"/>
              </a:defRPr>
            </a:lvl6pPr>
            <a:lvl7pPr marL="914400" eaLnBrk="0" fontAlgn="base" hangingPunct="0">
              <a:spcBef>
                <a:spcPct val="0"/>
              </a:spcBef>
              <a:spcAft>
                <a:spcPct val="0"/>
              </a:spcAft>
              <a:defRPr sz="2400">
                <a:solidFill>
                  <a:schemeClr val="tx1"/>
                </a:solidFill>
                <a:latin typeface="Symbol" charset="0"/>
                <a:ea typeface="Arial" charset="0"/>
                <a:cs typeface="Arial" charset="0"/>
              </a:defRPr>
            </a:lvl7pPr>
            <a:lvl8pPr marL="1371600" eaLnBrk="0" fontAlgn="base" hangingPunct="0">
              <a:spcBef>
                <a:spcPct val="0"/>
              </a:spcBef>
              <a:spcAft>
                <a:spcPct val="0"/>
              </a:spcAft>
              <a:defRPr sz="2400">
                <a:solidFill>
                  <a:schemeClr val="tx1"/>
                </a:solidFill>
                <a:latin typeface="Symbol" charset="0"/>
                <a:ea typeface="Arial" charset="0"/>
                <a:cs typeface="Arial" charset="0"/>
              </a:defRPr>
            </a:lvl8pPr>
            <a:lvl9pPr marL="1828800" eaLnBrk="0" fontAlgn="base" hangingPunct="0">
              <a:spcBef>
                <a:spcPct val="0"/>
              </a:spcBef>
              <a:spcAft>
                <a:spcPct val="0"/>
              </a:spcAft>
              <a:defRPr sz="2400">
                <a:solidFill>
                  <a:schemeClr val="tx1"/>
                </a:solidFill>
                <a:latin typeface="Symbol" charset="0"/>
                <a:ea typeface="Arial" charset="0"/>
                <a:cs typeface="Arial" charset="0"/>
              </a:defRPr>
            </a:lvl9pPr>
          </a:lstStyle>
          <a:p>
            <a:pPr eaLnBrk="1" hangingPunct="1"/>
            <a:r>
              <a:rPr kumimoji="1" lang="en-US" altLang="ja-JP">
                <a:solidFill>
                  <a:srgbClr val="FF0000"/>
                </a:solidFill>
                <a:latin typeface="Tahoma" charset="0"/>
                <a:cs typeface="ＭＳ Ｐゴシック" charset="0"/>
              </a:rPr>
              <a:t>     </a:t>
            </a:r>
            <a:endParaRPr kumimoji="1" lang="ja-JP" altLang="en-US">
              <a:solidFill>
                <a:srgbClr val="FF0000"/>
              </a:solidFill>
              <a:latin typeface="Tahoma" charset="0"/>
              <a:cs typeface="ＭＳ Ｐゴシック" charset="0"/>
            </a:endParaRPr>
          </a:p>
        </p:txBody>
      </p:sp>
      <p:sp>
        <p:nvSpPr>
          <p:cNvPr id="2" name="Slide Number Placeholder 1"/>
          <p:cNvSpPr>
            <a:spLocks noGrp="1"/>
          </p:cNvSpPr>
          <p:nvPr>
            <p:ph type="sldNum" sz="quarter" idx="12"/>
          </p:nvPr>
        </p:nvSpPr>
        <p:spPr/>
        <p:txBody>
          <a:bodyPr/>
          <a:lstStyle/>
          <a:p>
            <a:fld id="{2066355A-084C-D24E-9AD2-7E4FC41EA627}" type="slidenum">
              <a:rPr lang="en-US" smtClean="0"/>
              <a:t>9</a:t>
            </a:fld>
            <a:endParaRPr lang="en-US"/>
          </a:p>
        </p:txBody>
      </p:sp>
    </p:spTree>
    <p:extLst>
      <p:ext uri="{BB962C8B-B14F-4D97-AF65-F5344CB8AC3E}">
        <p14:creationId xmlns:p14="http://schemas.microsoft.com/office/powerpoint/2010/main" val="2353084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0.4|36.9|34.2|6.3|17.4|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3034</TotalTime>
  <Words>3565</Words>
  <Application>Microsoft Macintosh PowerPoint</Application>
  <PresentationFormat>On-screen Show (4:3)</PresentationFormat>
  <Paragraphs>597</Paragraphs>
  <Slides>62</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Office Theme</vt:lpstr>
      <vt:lpstr>Equation</vt:lpstr>
      <vt:lpstr>Belle II Organization and Physics</vt:lpstr>
      <vt:lpstr>PowerPoint Presentation</vt:lpstr>
      <vt:lpstr>PowerPoint Presentation</vt:lpstr>
      <vt:lpstr>PowerPoint Presentation</vt:lpstr>
      <vt:lpstr>PowerPoint Presentation</vt:lpstr>
      <vt:lpstr>PowerPoint Presentation</vt:lpstr>
      <vt:lpstr>Are we done ? (Didn’t the B factories accomplish their mission, recognized by the 2008 Nobel Prize in Physics ?)</vt:lpstr>
      <vt:lpstr>PowerPoint Presentation</vt:lpstr>
      <vt:lpstr>SuperKEKB is the e+e- intensity frontier</vt:lpstr>
      <vt:lpstr>SuperKEKB luminosity projection</vt:lpstr>
      <vt:lpstr>PowerPoint Presentation</vt:lpstr>
      <vt:lpstr>PowerPoint Presentation</vt:lpstr>
      <vt:lpstr>PowerPoint Presentation</vt:lpstr>
      <vt:lpstr>PowerPoint Presentation</vt:lpstr>
      <vt:lpstr>Consumer’s guide to charged Higgs</vt:lpstr>
      <vt:lpstr>Why measuring B-&gt;ν is non-trivial </vt:lpstr>
      <vt:lpstr>Example of a Missing Energy Decay (B-  t- nt ) in Data</vt:lpstr>
      <vt:lpstr>PowerPoint Presentation</vt:lpstr>
      <vt:lpstr>PowerPoint Presentation</vt:lpstr>
      <vt:lpstr>Complementarity of SFF and LHC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 mixing: Another new physics phase !</vt:lpstr>
      <vt:lpstr>PowerPoint Presentation</vt:lpstr>
      <vt:lpstr>Enigma of charm direct CPV</vt:lpstr>
      <vt:lpstr>PowerPoint Presentation</vt:lpstr>
      <vt:lpstr>PowerPoint Presentation</vt:lpstr>
      <vt:lpstr>PowerPoint Presentation</vt:lpstr>
      <vt:lpstr>PowerPoint Presentation</vt:lpstr>
      <vt:lpstr>PowerPoint Presentation</vt:lpstr>
      <vt:lpstr>Backup Slides</vt:lpstr>
      <vt:lpstr>Luminosity Master Equation</vt:lpstr>
      <vt:lpstr>Vertex Detector</vt:lpstr>
      <vt:lpstr>SVD Mechanical Mockup</vt:lpstr>
      <vt:lpstr>Belle II Central Drift Chamber</vt:lpstr>
      <vt:lpstr>Forward endcap PID uses an aerogel ring imaging Cerenkov counter</vt:lpstr>
      <vt:lpstr>PowerPoint Presentation</vt:lpstr>
      <vt:lpstr>HW Exercise</vt:lpstr>
      <vt:lpstr>PowerPoint Presentation</vt:lpstr>
      <vt:lpstr>PowerPoint Presentation</vt:lpstr>
      <vt:lpstr>SuperKEKB TDR parameters</vt:lpstr>
      <vt:lpstr>PowerPoint Presentation</vt:lpstr>
      <vt:lpstr>PowerPoint Presentation</vt:lpstr>
      <vt:lpstr>Unique capability</vt:lpstr>
      <vt:lpstr>PowerPoint Presentation</vt:lpstr>
      <vt:lpstr>Major achievements at Belle (enabled by each succesive jump in luminosity)</vt:lpstr>
      <vt:lpstr>PowerPoint Presentation</vt:lpstr>
      <vt:lpstr>PowerPoint Presentation</vt:lpstr>
      <vt:lpstr>Upgrade The KEKB Collider   (Tsukuba, Japan)</vt:lpstr>
      <vt:lpstr>Belle II Detector</vt:lpstr>
      <vt:lpstr>How to make a Super Flavor Factory</vt:lpstr>
      <vt:lpstr>Compare the Parameters for KEKB and SuperKEKB</vt:lpstr>
      <vt:lpstr>KEKB to SuperKEKB</vt:lpstr>
      <vt:lpstr>Kaon/Pion(s) in an iTOP GEANT4 simulation</vt:lpstr>
      <vt:lpstr>Kaons vs pions: distributions in the iTOP</vt:lpstr>
      <vt:lpstr>Belle II Detector</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Thomas E Browder</cp:lastModifiedBy>
  <cp:revision>234</cp:revision>
  <cp:lastPrinted>2013-04-26T06:25:37Z</cp:lastPrinted>
  <dcterms:created xsi:type="dcterms:W3CDTF">2010-04-12T23:12:02Z</dcterms:created>
  <dcterms:modified xsi:type="dcterms:W3CDTF">2013-07-30T22:15:27Z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