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66" r:id="rId4"/>
    <p:sldId id="265" r:id="rId5"/>
    <p:sldId id="258" r:id="rId6"/>
    <p:sldId id="257" r:id="rId7"/>
    <p:sldId id="256" r:id="rId8"/>
    <p:sldId id="259" r:id="rId9"/>
    <p:sldId id="261" r:id="rId10"/>
    <p:sldId id="260" r:id="rId11"/>
    <p:sldId id="262" r:id="rId12"/>
    <p:sldId id="267" r:id="rId13"/>
    <p:sldId id="273" r:id="rId14"/>
    <p:sldId id="268" r:id="rId15"/>
    <p:sldId id="269" r:id="rId16"/>
    <p:sldId id="274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BEB35B-B7D9-8848-AD7A-AA09DEA049D0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9E5F8E-FA41-1D42-B8AE-C31F45A92F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 6 Astrophysical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Conveners:</a:t>
            </a:r>
          </a:p>
          <a:p>
            <a:pPr lvl="1"/>
            <a:r>
              <a:rPr lang="en-US" dirty="0" smtClean="0"/>
              <a:t>Kara Hoffman, University of Maryland</a:t>
            </a:r>
          </a:p>
          <a:p>
            <a:pPr lvl="1"/>
            <a:r>
              <a:rPr lang="en-US" dirty="0" smtClean="0"/>
              <a:t>Cecilia </a:t>
            </a:r>
            <a:r>
              <a:rPr lang="en-US" dirty="0" err="1" smtClean="0"/>
              <a:t>Lunardini</a:t>
            </a:r>
            <a:r>
              <a:rPr lang="en-US" dirty="0" smtClean="0"/>
              <a:t>, Arizona State University</a:t>
            </a:r>
          </a:p>
          <a:p>
            <a:pPr lvl="1"/>
            <a:r>
              <a:rPr lang="en-US" dirty="0" smtClean="0"/>
              <a:t>Nikolai </a:t>
            </a:r>
            <a:r>
              <a:rPr lang="en-US" dirty="0" err="1" smtClean="0"/>
              <a:t>Tolich</a:t>
            </a:r>
            <a:r>
              <a:rPr lang="en-US" dirty="0" smtClean="0"/>
              <a:t>, University of Washington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5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argon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Unlike </a:t>
            </a:r>
            <a:r>
              <a:rPr lang="en-US" sz="2400" dirty="0"/>
              <a:t>other </a:t>
            </a:r>
            <a:r>
              <a:rPr lang="en-US" sz="2400" dirty="0" smtClean="0"/>
              <a:t>supernova detectors</a:t>
            </a:r>
            <a:r>
              <a:rPr lang="en-US" sz="2400" dirty="0"/>
              <a:t>, </a:t>
            </a:r>
            <a:r>
              <a:rPr lang="en-US" sz="2400" dirty="0" smtClean="0"/>
              <a:t>which </a:t>
            </a:r>
            <a:r>
              <a:rPr lang="en-US" sz="2400" dirty="0"/>
              <a:t>are primarily sensitive to </a:t>
            </a:r>
            <a:r>
              <a:rPr lang="en-US" sz="2400" dirty="0" smtClean="0"/>
              <a:t>anti-electron neutrinos, </a:t>
            </a:r>
            <a:r>
              <a:rPr lang="en-US" sz="2400" dirty="0"/>
              <a:t>the </a:t>
            </a:r>
            <a:r>
              <a:rPr lang="en-US" sz="2400" dirty="0" smtClean="0"/>
              <a:t>principle signal in a liquid argon detector would </a:t>
            </a:r>
            <a:r>
              <a:rPr lang="en-US" sz="2400" dirty="0"/>
              <a:t>be due </a:t>
            </a:r>
            <a:r>
              <a:rPr lang="en-US" sz="2400" dirty="0" smtClean="0"/>
              <a:t>to </a:t>
            </a:r>
            <a:r>
              <a:rPr lang="en-US" sz="2400" dirty="0"/>
              <a:t>electron neutrino </a:t>
            </a:r>
            <a:r>
              <a:rPr lang="en-US" sz="2400" dirty="0" smtClean="0"/>
              <a:t>interactions.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a supernova at 10 </a:t>
            </a:r>
            <a:r>
              <a:rPr lang="en-US" sz="2400" dirty="0" err="1"/>
              <a:t>kpc</a:t>
            </a:r>
            <a:r>
              <a:rPr lang="en-US" sz="2400" dirty="0"/>
              <a:t> </a:t>
            </a:r>
            <a:r>
              <a:rPr lang="en-US" sz="2400" dirty="0" smtClean="0"/>
              <a:t>approximately </a:t>
            </a:r>
            <a:r>
              <a:rPr lang="en-US" sz="2400" dirty="0"/>
              <a:t>1000 events would be expected per 10 </a:t>
            </a:r>
            <a:r>
              <a:rPr lang="en-US" sz="2400" dirty="0" err="1"/>
              <a:t>kton</a:t>
            </a:r>
            <a:r>
              <a:rPr lang="en-US" sz="2400" dirty="0"/>
              <a:t> of liquid </a:t>
            </a:r>
            <a:r>
              <a:rPr lang="en-US" sz="2400" dirty="0" smtClean="0"/>
              <a:t>argon.</a:t>
            </a:r>
          </a:p>
          <a:p>
            <a:r>
              <a:rPr lang="en-US" sz="2400" dirty="0" smtClean="0"/>
              <a:t>Critical </a:t>
            </a:r>
            <a:r>
              <a:rPr lang="en-US" sz="2400" dirty="0"/>
              <a:t>to site </a:t>
            </a:r>
            <a:r>
              <a:rPr lang="en-US" sz="2400" dirty="0" smtClean="0"/>
              <a:t>detector underground.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194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</a:t>
            </a:r>
            <a:r>
              <a:rPr lang="en-US" dirty="0" err="1" smtClean="0"/>
              <a:t>expt</a:t>
            </a:r>
            <a:r>
              <a:rPr lang="en-US" dirty="0" smtClean="0"/>
              <a:t>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397700"/>
              </p:ext>
            </p:extLst>
          </p:nvPr>
        </p:nvGraphicFramePr>
        <p:xfrm>
          <a:off x="457200" y="1774825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928"/>
                <a:gridCol w="1376867"/>
                <a:gridCol w="1851649"/>
                <a:gridCol w="1270041"/>
                <a:gridCol w="866477"/>
                <a:gridCol w="724042"/>
                <a:gridCol w="629086"/>
                <a:gridCol w="6155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err="1" smtClean="0"/>
                        <a:t>kton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Borexino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KamLAND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SNO+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RENO-50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R&amp;D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Hanohano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r>
                        <a:rPr lang="en-US" baseline="0" dirty="0" smtClean="0"/>
                        <a:t> (USA)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 (Europe)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Scint</a:t>
                      </a:r>
                      <a:r>
                        <a:rPr lang="en-US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SuperK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IceCube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S. 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LBNE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01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Neutrino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kilometer scale neutrino telescope is now taking data, with new facilities planned</a:t>
            </a:r>
            <a:endParaRPr lang="en-US" dirty="0"/>
          </a:p>
        </p:txBody>
      </p:sp>
      <p:pic>
        <p:nvPicPr>
          <p:cNvPr id="7" name="Picture 6" descr="IceCube Array-Publ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1328"/>
            <a:ext cx="3442861" cy="4016672"/>
          </a:xfrm>
          <a:prstGeom prst="rect">
            <a:avLst/>
          </a:prstGeom>
        </p:spPr>
      </p:pic>
      <p:pic>
        <p:nvPicPr>
          <p:cNvPr id="8" name="Picture 7" descr="km3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08" y="2949662"/>
            <a:ext cx="2741670" cy="39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Highest energy neutrinos ever observed!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has seen events in excess of a </a:t>
            </a:r>
            <a:r>
              <a:rPr lang="en-US" dirty="0" err="1" smtClean="0"/>
              <a:t>PeV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1" y="2552996"/>
            <a:ext cx="7237271" cy="34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astrophysical flux?</a:t>
            </a:r>
            <a:endParaRPr lang="en-US" dirty="0"/>
          </a:p>
        </p:txBody>
      </p:sp>
      <p:pic>
        <p:nvPicPr>
          <p:cNvPr id="4" name="Content Placeholder 3" descr="energy_distribution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24" t="-14541" r="-1" b="-3269"/>
          <a:stretch/>
        </p:blipFill>
        <p:spPr>
          <a:xfrm>
            <a:off x="0" y="1408176"/>
            <a:ext cx="9144000" cy="5449823"/>
          </a:xfrm>
        </p:spPr>
      </p:pic>
      <p:sp>
        <p:nvSpPr>
          <p:cNvPr id="5" name="TextBox 4"/>
          <p:cNvSpPr txBox="1"/>
          <p:nvPr/>
        </p:nvSpPr>
        <p:spPr>
          <a:xfrm>
            <a:off x="137705" y="2080732"/>
            <a:ext cx="3718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Flavor composition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Energy spectrum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Zenith distribution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No accompanying air showers</a:t>
            </a:r>
          </a:p>
          <a:p>
            <a:endParaRPr lang="en-US" sz="2000" dirty="0"/>
          </a:p>
          <a:p>
            <a:r>
              <a:rPr lang="en-US" sz="2000" dirty="0" smtClean="0"/>
              <a:t>All incompatible with background.</a:t>
            </a:r>
          </a:p>
          <a:p>
            <a:endParaRPr lang="en-US" sz="2000" dirty="0"/>
          </a:p>
          <a:p>
            <a:r>
              <a:rPr lang="en-US" sz="2000" dirty="0" smtClean="0"/>
              <a:t>&gt;4 </a:t>
            </a:r>
            <a:r>
              <a:rPr lang="en-US" sz="2000" dirty="0" smtClean="0">
                <a:latin typeface="Symbol"/>
              </a:rPr>
              <a:t>s</a:t>
            </a:r>
            <a:r>
              <a:rPr lang="en-US" sz="2000" dirty="0" smtClean="0"/>
              <a:t> effect….so far</a:t>
            </a:r>
          </a:p>
          <a:p>
            <a:endParaRPr lang="en-US" sz="2000" dirty="0" smtClean="0"/>
          </a:p>
          <a:p>
            <a:r>
              <a:rPr lang="en-US" sz="2000" dirty="0" smtClean="0"/>
              <a:t>Compatible with an approx. E-2 spectrum with an apparent cutoff around 10 </a:t>
            </a:r>
            <a:r>
              <a:rPr lang="en-US" sz="2000" dirty="0" err="1" smtClean="0"/>
              <a:t>PeV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370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an astrophysical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no source identified</a:t>
            </a:r>
          </a:p>
          <a:p>
            <a:r>
              <a:rPr lang="en-US" dirty="0" smtClean="0"/>
              <a:t>Needs more data/observation</a:t>
            </a:r>
          </a:p>
          <a:p>
            <a:r>
              <a:rPr lang="en-US" dirty="0" err="1" smtClean="0"/>
              <a:t>IceCube</a:t>
            </a:r>
            <a:r>
              <a:rPr lang="en-US" dirty="0" smtClean="0"/>
              <a:t> would expect ~100 events in 10 years</a:t>
            </a:r>
          </a:p>
          <a:p>
            <a:r>
              <a:rPr lang="en-US" dirty="0" smtClean="0"/>
              <a:t>Flavor composition interesting for both particle physics and astrophysics</a:t>
            </a:r>
          </a:p>
          <a:p>
            <a:r>
              <a:rPr lang="en-US" dirty="0" smtClean="0"/>
              <a:t>Could benefit form a low density </a:t>
            </a:r>
            <a:r>
              <a:rPr lang="en-US" dirty="0" err="1" smtClean="0"/>
              <a:t>IceCube</a:t>
            </a:r>
            <a:r>
              <a:rPr lang="en-US" dirty="0" smtClean="0"/>
              <a:t> extension or an air shower veto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Niche for Neutrino Telescopes in Particle Physics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85" y="3625981"/>
            <a:ext cx="4727313" cy="3232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3066" y="2799808"/>
            <a:ext cx="4660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NEUTRINO MASS HIERARCHY WITH PINGU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1788"/>
            <a:ext cx="4538677" cy="3446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799808"/>
            <a:ext cx="42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ICECUBE/DEEP CORE DARK MATTER SEARCHES- WIMP annihilations in the Sun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6299" y="1667646"/>
            <a:ext cx="8170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Neutrino Telescopes are generally proving to be general purpose facilities, with infill arrays extending sensitivities to indirect dark matter searches, as well as allowing neutrino oscillation analyses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3446176"/>
            <a:ext cx="395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>
                <a:solidFill>
                  <a:schemeClr val="tx2"/>
                </a:solidFill>
              </a:rPr>
              <a:t>M. G. </a:t>
            </a:r>
            <a:r>
              <a:rPr lang="nb-NO" i="1" dirty="0" err="1">
                <a:solidFill>
                  <a:schemeClr val="tx2"/>
                </a:solidFill>
              </a:rPr>
              <a:t>Aartsen</a:t>
            </a:r>
            <a:r>
              <a:rPr lang="nb-NO" i="1" dirty="0">
                <a:solidFill>
                  <a:schemeClr val="tx2"/>
                </a:solidFill>
              </a:rPr>
              <a:t> et al., </a:t>
            </a:r>
            <a:r>
              <a:rPr lang="nb-NO" i="1" dirty="0" err="1">
                <a:solidFill>
                  <a:schemeClr val="tx2"/>
                </a:solidFill>
              </a:rPr>
              <a:t>Phys</a:t>
            </a:r>
            <a:r>
              <a:rPr lang="nb-NO" i="1" dirty="0">
                <a:solidFill>
                  <a:schemeClr val="tx2"/>
                </a:solidFill>
              </a:rPr>
              <a:t>. Rev. Lett. 110 (2013</a:t>
            </a:r>
            <a:r>
              <a:rPr lang="nb-NO" i="1" dirty="0" smtClean="0">
                <a:solidFill>
                  <a:schemeClr val="tx2"/>
                </a:solidFill>
              </a:rPr>
              <a:t>) 131302</a:t>
            </a:r>
            <a:r>
              <a:rPr lang="nb-NO" i="1" dirty="0">
                <a:solidFill>
                  <a:schemeClr val="tx2"/>
                </a:solidFill>
              </a:rPr>
              <a:t>.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088" y="3738474"/>
            <a:ext cx="253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5A6378"/>
                </a:solidFill>
              </a:rPr>
              <a:t>ArXiv</a:t>
            </a:r>
            <a:r>
              <a:rPr lang="en-US" i="1" dirty="0" smtClean="0">
                <a:solidFill>
                  <a:srgbClr val="5A6378"/>
                </a:solidFill>
              </a:rPr>
              <a:t>: 1306.5846</a:t>
            </a:r>
            <a:endParaRPr lang="en-US" i="1" dirty="0">
              <a:solidFill>
                <a:srgbClr val="5A6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Askaryan</a:t>
            </a:r>
            <a:r>
              <a:rPr lang="en-US" dirty="0" smtClean="0"/>
              <a:t> Arrays</a:t>
            </a:r>
            <a:r>
              <a:rPr lang="en-US" dirty="0"/>
              <a:t> </a:t>
            </a:r>
            <a:r>
              <a:rPr lang="en-US" dirty="0" smtClean="0"/>
              <a:t>detection of RF impulses from neutrino interactions</a:t>
            </a:r>
            <a:endParaRPr lang="en-US" dirty="0"/>
          </a:p>
        </p:txBody>
      </p:sp>
      <p:pic>
        <p:nvPicPr>
          <p:cNvPr id="6" name="Picture 5" descr="Arrian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286"/>
            <a:ext cx="3687436" cy="3478713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7" y="3657813"/>
            <a:ext cx="4754563" cy="3200187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52" y="1497133"/>
            <a:ext cx="2047451" cy="210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405" y="1621404"/>
            <a:ext cx="5722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Several UHE neutrino telescopes with sensitivity to GZK fluxes are in the prototyping/feasibility phase.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30424" y="2799808"/>
            <a:ext cx="292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ARIANNA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81976" y="1497133"/>
            <a:ext cx="120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678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of Next Generation GZK neutrino telescopes</a:t>
            </a:r>
            <a:endParaRPr lang="en-US" dirty="0"/>
          </a:p>
        </p:txBody>
      </p:sp>
      <p:pic>
        <p:nvPicPr>
          <p:cNvPr id="4" name="Content Placeholder 3" descr="sensitivit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57" r="-38957"/>
          <a:stretch>
            <a:fillRect/>
          </a:stretch>
        </p:blipFill>
        <p:spPr>
          <a:xfrm>
            <a:off x="1612141" y="1529951"/>
            <a:ext cx="9123118" cy="5328049"/>
          </a:xfrm>
        </p:spPr>
      </p:pic>
      <p:sp>
        <p:nvSpPr>
          <p:cNvPr id="5" name="TextBox 4"/>
          <p:cNvSpPr txBox="1"/>
          <p:nvPr/>
        </p:nvSpPr>
        <p:spPr>
          <a:xfrm>
            <a:off x="137705" y="2233727"/>
            <a:ext cx="3457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Is this the steepening in the cosmic ray spectrum caused by interactions on the CMB, or are accelerators just running out of steam?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the compositions of cosmic rays?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Next generation UHE telescopes expected to have sensitivity to the GZK neutrino flux.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867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in the early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Neutrinos contribute to cosmic radiation </a:t>
            </a:r>
          </a:p>
          <a:p>
            <a:pPr lvl="1"/>
            <a:r>
              <a:rPr lang="en-US" dirty="0" smtClean="0"/>
              <a:t>Data from cosmic microwave background and relic abundance of light elements: compatible with Standard Model</a:t>
            </a:r>
          </a:p>
          <a:p>
            <a:pPr lvl="1"/>
            <a:r>
              <a:rPr lang="en-US" dirty="0" smtClean="0"/>
              <a:t>Extra radiation allowed/favored: room for sterile neutrinos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2102" b="-32102"/>
          <a:stretch>
            <a:fillRect/>
          </a:stretch>
        </p:blipFill>
        <p:spPr>
          <a:xfrm>
            <a:off x="4233197" y="1652771"/>
            <a:ext cx="4597723" cy="5263959"/>
          </a:xfrm>
        </p:spPr>
      </p:pic>
      <p:sp>
        <p:nvSpPr>
          <p:cNvPr id="6" name="Rectangle 5"/>
          <p:cNvSpPr/>
          <p:nvPr/>
        </p:nvSpPr>
        <p:spPr>
          <a:xfrm>
            <a:off x="5953284" y="5935560"/>
            <a:ext cx="2877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Krauss, </a:t>
            </a:r>
            <a:r>
              <a:rPr lang="en-US" sz="1200" dirty="0" err="1" smtClean="0"/>
              <a:t>Lunardini</a:t>
            </a:r>
            <a:r>
              <a:rPr lang="en-US" sz="1200" dirty="0" smtClean="0"/>
              <a:t> &amp; Smith, arXiv</a:t>
            </a:r>
            <a:r>
              <a:rPr lang="en-US" sz="1200" dirty="0"/>
              <a:t>:1009.4666</a:t>
            </a:r>
          </a:p>
        </p:txBody>
      </p:sp>
    </p:spTree>
    <p:extLst>
      <p:ext uri="{BB962C8B-B14F-4D97-AF65-F5344CB8AC3E}">
        <p14:creationId xmlns:p14="http://schemas.microsoft.com/office/powerpoint/2010/main" val="210955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Neutrinos contribute to dark matter</a:t>
            </a:r>
          </a:p>
          <a:p>
            <a:pPr lvl="1"/>
            <a:r>
              <a:rPr lang="en-US" dirty="0" smtClean="0"/>
              <a:t>Light mass dampens structures at small scales</a:t>
            </a:r>
          </a:p>
          <a:p>
            <a:pPr lvl="1"/>
            <a:r>
              <a:rPr lang="en-US" dirty="0" smtClean="0"/>
              <a:t>Reaching ~ 0.1 </a:t>
            </a:r>
            <a:r>
              <a:rPr lang="en-US" dirty="0" err="1" smtClean="0"/>
              <a:t>eV</a:t>
            </a:r>
            <a:r>
              <a:rPr lang="en-US" dirty="0" smtClean="0"/>
              <a:t> sensitivity would probe the mass hierarchy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547" b="-34547"/>
          <a:stretch>
            <a:fillRect/>
          </a:stretch>
        </p:blipFill>
        <p:spPr>
          <a:xfrm>
            <a:off x="4233197" y="1773935"/>
            <a:ext cx="4453603" cy="5098955"/>
          </a:xfrm>
        </p:spPr>
      </p:pic>
      <p:sp>
        <p:nvSpPr>
          <p:cNvPr id="6" name="Rectangle 5"/>
          <p:cNvSpPr/>
          <p:nvPr/>
        </p:nvSpPr>
        <p:spPr>
          <a:xfrm>
            <a:off x="5587554" y="570527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	</a:t>
            </a:r>
            <a:r>
              <a:rPr lang="en-US" sz="1200" dirty="0" smtClean="0"/>
              <a:t>Jimenez et al., JCAP </a:t>
            </a:r>
            <a:r>
              <a:rPr lang="en-US" sz="1200" dirty="0"/>
              <a:t>1005:035,2010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220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Cosmological data can probe new neutrino physics</a:t>
            </a:r>
          </a:p>
          <a:p>
            <a:pPr lvl="1"/>
            <a:r>
              <a:rPr lang="en-US" dirty="0" smtClean="0"/>
              <a:t>New interactions, new properties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“Holy Grail”: is the direct detection of relic neutrinos possible?  </a:t>
            </a:r>
          </a:p>
          <a:p>
            <a:pPr lvl="1"/>
            <a:r>
              <a:rPr lang="en-US" dirty="0" smtClean="0"/>
              <a:t>Prototypes are exploring zero-threshold inverse beta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Answers to the following questions could change our understanding of the formation of the Solar System and the evolution of the Sun</a:t>
            </a:r>
            <a:r>
              <a:rPr lang="en-US" sz="2400" dirty="0"/>
              <a:t>:</a:t>
            </a:r>
            <a:endParaRPr lang="en-US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what is the total solar luminosity in neutrinos?</a:t>
            </a:r>
          </a:p>
          <a:p>
            <a:pPr marL="1314450" lvl="2" indent="-514350"/>
            <a:r>
              <a:rPr lang="en-US" sz="1800" dirty="0" smtClean="0"/>
              <a:t>Requires </a:t>
            </a:r>
            <a:r>
              <a:rPr lang="en-US" sz="1800" dirty="0"/>
              <a:t>p</a:t>
            </a:r>
            <a:r>
              <a:rPr lang="en-US" sz="1800" dirty="0" smtClean="0"/>
              <a:t>recise measurements of </a:t>
            </a:r>
            <a:r>
              <a:rPr lang="en-US" sz="1800" i="1" dirty="0" err="1" smtClean="0"/>
              <a:t>pp</a:t>
            </a:r>
            <a:r>
              <a:rPr lang="en-US" sz="1800" dirty="0" smtClean="0"/>
              <a:t> or </a:t>
            </a:r>
            <a:r>
              <a:rPr lang="en-US" sz="1800" i="1" dirty="0" smtClean="0"/>
              <a:t>pep</a:t>
            </a:r>
            <a:r>
              <a:rPr lang="en-US" sz="1800" dirty="0" smtClean="0"/>
              <a:t> neutrinos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what is the metallicity of the Sun’s core?</a:t>
            </a:r>
          </a:p>
          <a:p>
            <a:pPr marL="1314450" lvl="2" indent="-514350"/>
            <a:r>
              <a:rPr lang="en-US" sz="1800" dirty="0" smtClean="0"/>
              <a:t>Possible with precise measurements of CNO neutrinos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deal probe for studying neutrino oscillations</a:t>
            </a:r>
          </a:p>
          <a:p>
            <a:pPr lvl="1"/>
            <a:r>
              <a:rPr lang="en-US" sz="2000" dirty="0" smtClean="0"/>
              <a:t>Precise measurements of </a:t>
            </a:r>
            <a:r>
              <a:rPr lang="en-US" sz="2000" i="1" dirty="0" smtClean="0"/>
              <a:t>pep</a:t>
            </a:r>
            <a:r>
              <a:rPr lang="en-US" sz="2000" dirty="0" smtClean="0"/>
              <a:t> neutrinos would be very sensitive to nonstandard physics.</a:t>
            </a:r>
          </a:p>
          <a:p>
            <a:pPr lvl="1"/>
            <a:r>
              <a:rPr lang="en-US" sz="2000" dirty="0" smtClean="0"/>
              <a:t>An observation of a day-versus-night difference would conclusively demonstrate the so-called MSW effect.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14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easurements of the </a:t>
            </a:r>
            <a:r>
              <a:rPr lang="en-US" sz="2400" dirty="0" err="1" smtClean="0"/>
              <a:t>geoneutrino</a:t>
            </a:r>
            <a:r>
              <a:rPr lang="en-US" sz="2400" dirty="0" smtClean="0"/>
              <a:t> flux will determine the amount of heat-producing elements in the earth, which is currently only estimated through indirect means. </a:t>
            </a:r>
          </a:p>
          <a:p>
            <a:r>
              <a:rPr lang="en-US" sz="2400" dirty="0" smtClean="0"/>
              <a:t>KamLAND and Borexino measurements have already ruled out some earth models.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ore detectors are required to disentangle local variations</a:t>
            </a:r>
          </a:p>
          <a:p>
            <a:pPr lvl="1"/>
            <a:r>
              <a:rPr lang="en-US" sz="2000" dirty="0" smtClean="0"/>
              <a:t>Ideally with some on the ocean floor to measure the mantle contribution.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38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neutrinos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Supernovae play a key role in the history of the universe and in shaping our world.</a:t>
            </a:r>
          </a:p>
          <a:p>
            <a:r>
              <a:rPr lang="en-US" sz="2400" dirty="0" smtClean="0"/>
              <a:t>Supernova </a:t>
            </a:r>
            <a:r>
              <a:rPr lang="en-US" sz="2400" dirty="0"/>
              <a:t>neutrinos record </a:t>
            </a:r>
            <a:r>
              <a:rPr lang="en-US" sz="2400" dirty="0" smtClean="0"/>
              <a:t>information </a:t>
            </a:r>
            <a:r>
              <a:rPr lang="en-US" sz="2400" dirty="0"/>
              <a:t>about </a:t>
            </a:r>
            <a:r>
              <a:rPr lang="en-US" sz="2400" dirty="0" smtClean="0"/>
              <a:t>processes </a:t>
            </a:r>
            <a:r>
              <a:rPr lang="en-US" sz="2400" dirty="0"/>
              <a:t>in the center of the </a:t>
            </a:r>
            <a:r>
              <a:rPr lang="en-US" sz="2400" dirty="0" smtClean="0"/>
              <a:t>explosion, allowing </a:t>
            </a:r>
            <a:r>
              <a:rPr lang="en-US" sz="2400" dirty="0"/>
              <a:t>us to study the equation of state of the nuclear/quark matter in </a:t>
            </a:r>
            <a:r>
              <a:rPr lang="en-US" sz="2400" dirty="0" smtClean="0"/>
              <a:t>extreme conditions.</a:t>
            </a:r>
          </a:p>
          <a:p>
            <a:r>
              <a:rPr lang="en-US" sz="2400" dirty="0" smtClean="0"/>
              <a:t>Supernovae </a:t>
            </a:r>
            <a:r>
              <a:rPr lang="en-US" sz="2400" dirty="0"/>
              <a:t>provide </a:t>
            </a:r>
            <a:r>
              <a:rPr lang="en-US" sz="2400" dirty="0" smtClean="0"/>
              <a:t>a source </a:t>
            </a:r>
            <a:r>
              <a:rPr lang="en-US" sz="2400" dirty="0"/>
              <a:t>for </a:t>
            </a:r>
            <a:r>
              <a:rPr lang="en-US" sz="2400" dirty="0" smtClean="0"/>
              <a:t>understanding neutrino </a:t>
            </a:r>
            <a:r>
              <a:rPr lang="en-US" sz="2400" dirty="0"/>
              <a:t>interactions and </a:t>
            </a:r>
            <a:r>
              <a:rPr lang="en-US" sz="2400" dirty="0" smtClean="0"/>
              <a:t>oscillations</a:t>
            </a:r>
            <a:r>
              <a:rPr lang="en-US" sz="2400" dirty="0"/>
              <a:t> </a:t>
            </a:r>
            <a:r>
              <a:rPr lang="en-US" sz="2400" dirty="0" smtClean="0"/>
              <a:t>in regimes </a:t>
            </a:r>
            <a:r>
              <a:rPr lang="en-US" sz="2400" dirty="0"/>
              <a:t>inaccessible on </a:t>
            </a:r>
            <a:r>
              <a:rPr lang="en-US" sz="2400" dirty="0" smtClean="0"/>
              <a:t>Earth.</a:t>
            </a:r>
          </a:p>
          <a:p>
            <a:r>
              <a:rPr lang="en-US" sz="2400" dirty="0" smtClean="0"/>
              <a:t>Supernova </a:t>
            </a:r>
            <a:r>
              <a:rPr lang="en-US" sz="2400" dirty="0"/>
              <a:t>in our galaxy are relatively rare (1-3 per century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To maximize physics from a burst, flavor </a:t>
            </a:r>
            <a:r>
              <a:rPr lang="en-US" sz="2400" dirty="0"/>
              <a:t>sensitivity </a:t>
            </a:r>
            <a:r>
              <a:rPr lang="en-US" sz="2400" dirty="0" smtClean="0"/>
              <a:t>and time evolution are critical.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flux of neutrinos from all </a:t>
            </a:r>
            <a:r>
              <a:rPr lang="en-US" sz="2400" dirty="0" smtClean="0"/>
              <a:t>supernovae </a:t>
            </a:r>
            <a:r>
              <a:rPr lang="en-US" sz="2400" dirty="0"/>
              <a:t>in cosmic </a:t>
            </a:r>
            <a:r>
              <a:rPr lang="en-US" sz="2400" dirty="0" smtClean="0"/>
              <a:t>history (DSNB) yields more limited, but complementary, information.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40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scintillator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Low background liquid scintillator detectors like Borexino and SNO+ are sensitive to </a:t>
            </a:r>
            <a:r>
              <a:rPr lang="en-US" sz="2400" dirty="0"/>
              <a:t>solar neutrinos </a:t>
            </a:r>
            <a:r>
              <a:rPr lang="en-US" sz="2400" dirty="0" smtClean="0"/>
              <a:t>from the </a:t>
            </a:r>
            <a:r>
              <a:rPr lang="en-US" sz="2400" i="1" dirty="0" smtClean="0"/>
              <a:t>pep</a:t>
            </a:r>
            <a:r>
              <a:rPr lang="en-US" sz="2400" dirty="0" smtClean="0"/>
              <a:t> reaction and the </a:t>
            </a:r>
            <a:r>
              <a:rPr lang="en-US" sz="2400" dirty="0"/>
              <a:t>CNO </a:t>
            </a:r>
            <a:r>
              <a:rPr lang="en-US" sz="2400" dirty="0" smtClean="0"/>
              <a:t>cycle.</a:t>
            </a:r>
          </a:p>
          <a:p>
            <a:r>
              <a:rPr lang="en-US" sz="2400" dirty="0" smtClean="0"/>
              <a:t>The proposed LENS experiment would precisely measure </a:t>
            </a:r>
            <a:r>
              <a:rPr lang="en-US" sz="2400" dirty="0"/>
              <a:t>the entire solar neutrino energy spectrum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Liquid scintillator detectors are the only existing or proposed </a:t>
            </a:r>
            <a:r>
              <a:rPr lang="en-US" sz="2400" dirty="0" err="1" smtClean="0"/>
              <a:t>geoneutrino</a:t>
            </a:r>
            <a:r>
              <a:rPr lang="en-US" sz="2400" dirty="0" smtClean="0"/>
              <a:t> detectors.</a:t>
            </a:r>
          </a:p>
          <a:p>
            <a:r>
              <a:rPr lang="en-US" sz="2400" dirty="0" smtClean="0"/>
              <a:t>Liquid </a:t>
            </a:r>
            <a:r>
              <a:rPr lang="en-US" sz="2400" dirty="0"/>
              <a:t>scintillator detectors </a:t>
            </a:r>
            <a:r>
              <a:rPr lang="en-US" sz="2400" dirty="0" smtClean="0"/>
              <a:t>are </a:t>
            </a:r>
            <a:r>
              <a:rPr lang="en-US" sz="2400" dirty="0"/>
              <a:t>sensitive to supernova neutrinos, primarily </a:t>
            </a:r>
            <a:r>
              <a:rPr lang="en-US" sz="2400" dirty="0" smtClean="0"/>
              <a:t>electron anti-neutrinos </a:t>
            </a:r>
            <a:r>
              <a:rPr lang="en-US" sz="2400" dirty="0"/>
              <a:t>through </a:t>
            </a:r>
            <a:r>
              <a:rPr lang="en-US" sz="2400" dirty="0" smtClean="0"/>
              <a:t>neutron </a:t>
            </a:r>
            <a:r>
              <a:rPr lang="en-US" sz="2400" dirty="0"/>
              <a:t>inverse beta decay, but also </a:t>
            </a:r>
            <a:r>
              <a:rPr lang="en-US" sz="2400" dirty="0" smtClean="0"/>
              <a:t>non-electron </a:t>
            </a:r>
            <a:r>
              <a:rPr lang="en-US" sz="2400" dirty="0"/>
              <a:t>neutrinos through proton scattering provided their thresholds are </a:t>
            </a:r>
            <a:r>
              <a:rPr lang="en-US" sz="2400" dirty="0" smtClean="0"/>
              <a:t>low enough.</a:t>
            </a:r>
          </a:p>
          <a:p>
            <a:r>
              <a:rPr lang="en-US" sz="2400" dirty="0" smtClean="0"/>
              <a:t>Large enough detectors could measure </a:t>
            </a:r>
            <a:r>
              <a:rPr lang="en-US" sz="2400" dirty="0"/>
              <a:t>the DSNB.</a:t>
            </a:r>
          </a:p>
        </p:txBody>
      </p:sp>
    </p:spTree>
    <p:extLst>
      <p:ext uri="{BB962C8B-B14F-4D97-AF65-F5344CB8AC3E}">
        <p14:creationId xmlns:p14="http://schemas.microsoft.com/office/powerpoint/2010/main" val="325317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SuperK</a:t>
            </a:r>
            <a:r>
              <a:rPr lang="en-US" sz="2400" dirty="0" smtClean="0"/>
              <a:t> and SNO experiments have </a:t>
            </a:r>
            <a:r>
              <a:rPr lang="en-US" sz="2400" dirty="0"/>
              <a:t>measured </a:t>
            </a:r>
            <a:r>
              <a:rPr lang="en-US" sz="2400" dirty="0" smtClean="0"/>
              <a:t>the 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B solar </a:t>
            </a:r>
            <a:r>
              <a:rPr lang="en-US" sz="2400" dirty="0"/>
              <a:t>neutrinos flux </a:t>
            </a:r>
            <a:r>
              <a:rPr lang="en-US" sz="2400" dirty="0" smtClean="0"/>
              <a:t>and neutrino oscillations to </a:t>
            </a:r>
            <a:r>
              <a:rPr lang="en-US" sz="2400" dirty="0"/>
              <a:t>better than 5</a:t>
            </a:r>
            <a:r>
              <a:rPr lang="en-US" sz="2400" dirty="0" smtClean="0"/>
              <a:t>%.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proposed </a:t>
            </a:r>
            <a:r>
              <a:rPr lang="en-US" sz="2400" dirty="0" err="1" smtClean="0"/>
              <a:t>HyperK</a:t>
            </a:r>
            <a:r>
              <a:rPr lang="en-US" sz="2400" dirty="0" smtClean="0"/>
              <a:t> detector would measure the solar </a:t>
            </a:r>
            <a:r>
              <a:rPr lang="en-US" sz="2400" dirty="0"/>
              <a:t>neutrino</a:t>
            </a:r>
            <a:r>
              <a:rPr lang="en-US" sz="2400" dirty="0" smtClean="0"/>
              <a:t> </a:t>
            </a:r>
            <a:r>
              <a:rPr lang="en-US" sz="2400" dirty="0"/>
              <a:t>day versus night </a:t>
            </a:r>
            <a:r>
              <a:rPr lang="en-US" sz="2400" dirty="0" smtClean="0"/>
              <a:t>asymmetry </a:t>
            </a:r>
            <a:r>
              <a:rPr lang="en-US" sz="2400" dirty="0"/>
              <a:t>with </a:t>
            </a:r>
            <a:r>
              <a:rPr lang="en-US" sz="2400" dirty="0" smtClean="0"/>
              <a:t>a </a:t>
            </a:r>
            <a:r>
              <a:rPr lang="en-US" sz="2400" dirty="0"/>
              <a:t>significance better than 4σ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Hyper</a:t>
            </a:r>
            <a:r>
              <a:rPr lang="en-US" sz="2400" dirty="0"/>
              <a:t>-K </a:t>
            </a:r>
            <a:r>
              <a:rPr lang="en-US" sz="2400" dirty="0" smtClean="0"/>
              <a:t>would observe ∼250,000 interactions </a:t>
            </a:r>
            <a:r>
              <a:rPr lang="en-US" sz="2400" dirty="0"/>
              <a:t>from a core </a:t>
            </a:r>
            <a:r>
              <a:rPr lang="en-US" sz="2400" dirty="0" smtClean="0"/>
              <a:t>collapse </a:t>
            </a:r>
            <a:r>
              <a:rPr lang="en-US" sz="2400" dirty="0"/>
              <a:t>supernova at the galactic </a:t>
            </a:r>
            <a:r>
              <a:rPr lang="en-US" sz="2400" dirty="0" smtClean="0"/>
              <a:t>center, allowing </a:t>
            </a:r>
            <a:r>
              <a:rPr lang="en-US" sz="2400" dirty="0"/>
              <a:t>for very sensitive study of the time evolution of the neutrino signal.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addition of </a:t>
            </a:r>
            <a:r>
              <a:rPr lang="en-US" sz="2400" dirty="0" err="1"/>
              <a:t>Gd</a:t>
            </a:r>
            <a:r>
              <a:rPr lang="en-US" sz="2400" dirty="0"/>
              <a:t> to the Super-</a:t>
            </a:r>
            <a:r>
              <a:rPr lang="en-US" sz="2400" dirty="0" smtClean="0"/>
              <a:t>K </a:t>
            </a:r>
            <a:r>
              <a:rPr lang="en-US" sz="2400" dirty="0"/>
              <a:t>or Hyper-K detectors would allow for the study of DSNB </a:t>
            </a:r>
            <a:r>
              <a:rPr lang="en-US" sz="2400" dirty="0" smtClean="0"/>
              <a:t>within </a:t>
            </a:r>
            <a:r>
              <a:rPr lang="en-US" sz="2400" dirty="0"/>
              <a:t>the range of most predictions for the total flux.</a:t>
            </a:r>
          </a:p>
        </p:txBody>
      </p:sp>
    </p:spTree>
    <p:extLst>
      <p:ext uri="{BB962C8B-B14F-4D97-AF65-F5344CB8AC3E}">
        <p14:creationId xmlns:p14="http://schemas.microsoft.com/office/powerpoint/2010/main" val="978746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977</TotalTime>
  <Words>1116</Words>
  <Application>Microsoft Macintosh PowerPoint</Application>
  <PresentationFormat>On-screen Show (4:3)</PresentationFormat>
  <Paragraphs>191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Nu 6 Astrophysical Neutrinos</vt:lpstr>
      <vt:lpstr>Neutrinos in the early Universe</vt:lpstr>
      <vt:lpstr>PowerPoint Presentation</vt:lpstr>
      <vt:lpstr>PowerPoint Presentation</vt:lpstr>
      <vt:lpstr>Solar neutrinos</vt:lpstr>
      <vt:lpstr>Geoneutrinos</vt:lpstr>
      <vt:lpstr>Supernova neutrinos</vt:lpstr>
      <vt:lpstr>Liquid scintillator detectors</vt:lpstr>
      <vt:lpstr>Cherenkov detectors</vt:lpstr>
      <vt:lpstr>Liquid argon detectors</vt:lpstr>
      <vt:lpstr>Low energy expt summary</vt:lpstr>
      <vt:lpstr>High Energy Neutrino Telescopes</vt:lpstr>
      <vt:lpstr>Highest energy neutrinos ever observed!</vt:lpstr>
      <vt:lpstr>An astrophysical flux?</vt:lpstr>
      <vt:lpstr>Implications of an astrophysical flux</vt:lpstr>
      <vt:lpstr>Niche for Neutrino Telescopes in Particle Physics</vt:lpstr>
      <vt:lpstr>Askaryan Arrays detection of RF impulses from neutrino interactions</vt:lpstr>
      <vt:lpstr>Sensitivity of Next Generation GZK neutrino telescopes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 neutrinos</dc:title>
  <dc:creator>Nikolai Tolich</dc:creator>
  <cp:lastModifiedBy>Kara Hoffman</cp:lastModifiedBy>
  <cp:revision>51</cp:revision>
  <dcterms:created xsi:type="dcterms:W3CDTF">2013-07-31T17:20:40Z</dcterms:created>
  <dcterms:modified xsi:type="dcterms:W3CDTF">2013-08-01T13:30:02Z</dcterms:modified>
</cp:coreProperties>
</file>